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7" r:id="rId1"/>
  </p:sldMasterIdLst>
  <p:notesMasterIdLst>
    <p:notesMasterId r:id="rId32"/>
  </p:notesMasterIdLst>
  <p:sldIdLst>
    <p:sldId id="256" r:id="rId2"/>
    <p:sldId id="599" r:id="rId3"/>
    <p:sldId id="349" r:id="rId4"/>
    <p:sldId id="435" r:id="rId5"/>
    <p:sldId id="640" r:id="rId6"/>
    <p:sldId id="641" r:id="rId7"/>
    <p:sldId id="643" r:id="rId8"/>
    <p:sldId id="644" r:id="rId9"/>
    <p:sldId id="647" r:id="rId10"/>
    <p:sldId id="645" r:id="rId11"/>
    <p:sldId id="646" r:id="rId12"/>
    <p:sldId id="648" r:id="rId13"/>
    <p:sldId id="652" r:id="rId14"/>
    <p:sldId id="651" r:id="rId15"/>
    <p:sldId id="653" r:id="rId16"/>
    <p:sldId id="649" r:id="rId17"/>
    <p:sldId id="650" r:id="rId18"/>
    <p:sldId id="654" r:id="rId19"/>
    <p:sldId id="655" r:id="rId20"/>
    <p:sldId id="656" r:id="rId21"/>
    <p:sldId id="657" r:id="rId22"/>
    <p:sldId id="658" r:id="rId23"/>
    <p:sldId id="659" r:id="rId24"/>
    <p:sldId id="660" r:id="rId25"/>
    <p:sldId id="662" r:id="rId26"/>
    <p:sldId id="663" r:id="rId27"/>
    <p:sldId id="665" r:id="rId28"/>
    <p:sldId id="674" r:id="rId29"/>
    <p:sldId id="291" r:id="rId30"/>
    <p:sldId id="292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A9C7"/>
    <a:srgbClr val="EBD009"/>
    <a:srgbClr val="FBF09D"/>
    <a:srgbClr val="FFFFFF"/>
    <a:srgbClr val="F6DB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48" autoAdjust="0"/>
    <p:restoredTop sz="94746" autoAdjust="0"/>
  </p:normalViewPr>
  <p:slideViewPr>
    <p:cSldViewPr>
      <p:cViewPr varScale="1">
        <p:scale>
          <a:sx n="70" d="100"/>
          <a:sy n="70" d="100"/>
        </p:scale>
        <p:origin x="137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5EFB782-DAFD-4B0E-A860-CF1B303A4E2D}" type="datetimeFigureOut">
              <a:rPr lang="en-US"/>
              <a:pPr>
                <a:defRPr/>
              </a:pPr>
              <a:t>10/14/2019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61EC7AF-7DA3-4654-973E-8E0B31106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763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 title="Page Number Shape"/>
          <p:cNvSpPr/>
          <p:nvPr/>
        </p:nvSpPr>
        <p:spPr bwMode="auto">
          <a:xfrm>
            <a:off x="8736012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685" y="1143294"/>
            <a:ext cx="527577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58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6685" y="5537926"/>
            <a:ext cx="527577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1800" b="0" i="1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6685" y="6314441"/>
            <a:ext cx="1197467" cy="365125"/>
          </a:xfrm>
        </p:spPr>
        <p:txBody>
          <a:bodyPr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0444" y="6314441"/>
            <a:ext cx="3842012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012" y="1416217"/>
            <a:ext cx="407987" cy="365125"/>
          </a:xfrm>
        </p:spPr>
        <p:txBody>
          <a:bodyPr/>
          <a:lstStyle>
            <a:lvl1pPr algn="r"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3FA1C0CE-8816-4112-9DB2-80D4AB6EFF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80391" y="1257300"/>
            <a:ext cx="0" cy="560070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0391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441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0" y="640080"/>
            <a:ext cx="4686299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B5B9F2-B640-42C0-95CB-59F940CBB5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53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Page Number Shape"/>
          <p:cNvSpPr/>
          <p:nvPr/>
        </p:nvSpPr>
        <p:spPr bwMode="auto">
          <a:xfrm>
            <a:off x="8736012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93074" y="642931"/>
            <a:ext cx="1835003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42933"/>
            <a:ext cx="5303009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02140" y="5927132"/>
            <a:ext cx="2861142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02140" y="6315950"/>
            <a:ext cx="2861142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012" y="5607593"/>
            <a:ext cx="407987" cy="365125"/>
          </a:xfrm>
        </p:spPr>
        <p:txBody>
          <a:bodyPr/>
          <a:lstStyle/>
          <a:p>
            <a:pPr>
              <a:defRPr/>
            </a:pPr>
            <a:fld id="{B988CC41-4A61-4E29-BE64-B8469B3A1D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" y="6199730"/>
            <a:ext cx="7695008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" y="6199730"/>
            <a:ext cx="7695008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0518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  <p15:guide id="2" pos="48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31A70-D96A-4F5A-8034-AFF9DF7501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3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3F8703-FA59-48F6-BA31-827E0FD729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5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 title="Page Number Shape"/>
          <p:cNvSpPr/>
          <p:nvPr/>
        </p:nvSpPr>
        <p:spPr bwMode="auto">
          <a:xfrm>
            <a:off x="8736012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755" y="2571723"/>
            <a:ext cx="6222491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58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755" y="1393748"/>
            <a:ext cx="6301072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18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7216" y="6314440"/>
            <a:ext cx="1197467" cy="365125"/>
          </a:xfrm>
        </p:spPr>
        <p:txBody>
          <a:bodyPr/>
          <a:lstStyle>
            <a:lvl1pPr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0755" y="6314441"/>
            <a:ext cx="4860170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012" y="1620761"/>
            <a:ext cx="407987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480C559-47B4-45D4-A3E8-6FB6924E7C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" y="6178167"/>
            <a:ext cx="7683245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" y="6178167"/>
            <a:ext cx="7683245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503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  <p15:guide id="2" pos="484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0" y="540628"/>
            <a:ext cx="46863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0" y="3712467"/>
            <a:ext cx="46863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FCED1-5F97-4326-8155-7A1E373F2C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57784"/>
            <a:ext cx="2873502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558065"/>
            <a:ext cx="4690872" cy="913212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0" y="1526122"/>
            <a:ext cx="4690872" cy="1751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6200" y="3700828"/>
            <a:ext cx="4690872" cy="913759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6200" y="4669432"/>
            <a:ext cx="4690872" cy="1752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93E69F-13C8-42E3-A014-ED8064FA31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19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D6F2D9-631B-477C-ADF4-D452CD7FC4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8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B2B090-8085-424E-96CE-C5A1B6E276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6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55479"/>
            <a:ext cx="2879082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564147"/>
            <a:ext cx="46863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2621513"/>
            <a:ext cx="2879082" cy="3239537"/>
          </a:xfrm>
        </p:spPr>
        <p:txBody>
          <a:bodyPr>
            <a:normAutofit/>
          </a:bodyPr>
          <a:lstStyle>
            <a:lvl1pPr marL="0" indent="0" algn="r">
              <a:lnSpc>
                <a:spcPct val="125000"/>
              </a:lnSpc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7DAC52-4635-43C7-B0C3-AEFF3C9D46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32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1" y="557262"/>
            <a:ext cx="2882528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3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43350" y="1"/>
            <a:ext cx="4629150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1" y="2621512"/>
            <a:ext cx="2882528" cy="3236976"/>
          </a:xfrm>
        </p:spPr>
        <p:txBody>
          <a:bodyPr>
            <a:normAutofit/>
          </a:bodyPr>
          <a:lstStyle>
            <a:lvl1pPr marL="0" indent="0" algn="r">
              <a:lnSpc>
                <a:spcPct val="125000"/>
              </a:lnSpc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110A1-F09C-44F0-B514-09CCF44DEF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3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8736012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559678"/>
            <a:ext cx="2875430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569066"/>
            <a:ext cx="4686299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1" y="5930061"/>
            <a:ext cx="286114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1" y="6314441"/>
            <a:ext cx="286114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012" y="5607593"/>
            <a:ext cx="407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pPr>
              <a:defRPr/>
            </a:pPr>
            <a:fld id="{793C5FEA-BD46-4F0D-B13A-8D20D975A8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99730"/>
            <a:ext cx="337185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199730"/>
            <a:ext cx="337185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54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  <p:sldLayoutId id="2147484079" r:id="rId12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8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6858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6858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6858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6858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6858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685800" rtl="0" eaLnBrk="1" latinLnBrk="0" hangingPunct="1">
        <a:lnSpc>
          <a:spcPct val="112000"/>
        </a:lnSpc>
        <a:spcBef>
          <a:spcPts val="975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685800" rtl="0" eaLnBrk="1" latinLnBrk="0" hangingPunct="1">
        <a:lnSpc>
          <a:spcPct val="112000"/>
        </a:lnSpc>
        <a:spcBef>
          <a:spcPts val="975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685800" rtl="0" eaLnBrk="1" latinLnBrk="0" hangingPunct="1">
        <a:lnSpc>
          <a:spcPct val="112000"/>
        </a:lnSpc>
        <a:spcBef>
          <a:spcPts val="975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12598" algn="l" defTabSz="685800" rtl="0" eaLnBrk="1" latinLnBrk="0" hangingPunct="1">
        <a:lnSpc>
          <a:spcPct val="112000"/>
        </a:lnSpc>
        <a:spcBef>
          <a:spcPts val="975"/>
        </a:spcBef>
        <a:buFont typeface="Arial" panose="020B0604020202020204" pitchFamily="34" charset="0"/>
        <a:buChar char="•"/>
        <a:defRPr sz="105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pos="7200">
          <p15:clr>
            <a:srgbClr val="F26B43"/>
          </p15:clr>
        </p15:guide>
        <p15:guide id="4" pos="3264">
          <p15:clr>
            <a:srgbClr val="F26B43"/>
          </p15:clr>
        </p15:guide>
        <p15:guide id="5" pos="2124">
          <p15:clr>
            <a:srgbClr val="F26B43"/>
          </p15:clr>
        </p15:guide>
        <p15:guide id="6" pos="360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pos="5400">
          <p15:clr>
            <a:srgbClr val="F26B43"/>
          </p15:clr>
        </p15:guide>
        <p15:guide id="9" pos="24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219200"/>
            <a:ext cx="7162800" cy="2057400"/>
          </a:xfrm>
        </p:spPr>
        <p:txBody>
          <a:bodyPr>
            <a:normAutofit fontScale="90000"/>
          </a:bodyPr>
          <a:lstStyle/>
          <a:p>
            <a:r>
              <a:rPr lang="en-US" sz="4400" smtClean="0">
                <a:solidFill>
                  <a:schemeClr val="accent4">
                    <a:lumMod val="50000"/>
                  </a:schemeClr>
                </a:solidFill>
              </a:rPr>
              <a:t>Week 9	Part - I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dirty="0" smtClean="0"/>
              <a:t>Relational Database Design</a:t>
            </a:r>
            <a:endParaRPr lang="en-US" sz="44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00" name="Line 10"/>
          <p:cNvSpPr>
            <a:spLocks noChangeShapeType="1"/>
          </p:cNvSpPr>
          <p:nvPr/>
        </p:nvSpPr>
        <p:spPr bwMode="auto">
          <a:xfrm>
            <a:off x="8915400" y="76200"/>
            <a:ext cx="0" cy="6858000"/>
          </a:xfrm>
          <a:prstGeom prst="line">
            <a:avLst/>
          </a:prstGeom>
          <a:noFill/>
          <a:ln w="88900">
            <a:solidFill>
              <a:srgbClr val="53A9C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" name="Line 11"/>
          <p:cNvSpPr>
            <a:spLocks noChangeShapeType="1"/>
          </p:cNvSpPr>
          <p:nvPr/>
        </p:nvSpPr>
        <p:spPr bwMode="auto">
          <a:xfrm>
            <a:off x="0" y="228600"/>
            <a:ext cx="9144000" cy="0"/>
          </a:xfrm>
          <a:prstGeom prst="line">
            <a:avLst/>
          </a:prstGeom>
          <a:noFill/>
          <a:ln w="88900">
            <a:solidFill>
              <a:srgbClr val="53A9C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10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5825" y="0"/>
            <a:ext cx="6381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ER-to-Relational Mapping Algorithm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1618" y="1"/>
            <a:ext cx="715238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334000"/>
            <a:ext cx="42100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ER-to-Relational Mapping Algorithm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b="1" dirty="0" smtClean="0"/>
              <a:t>Step 3: Mapping of Binary 1:1 Relationship Types</a:t>
            </a:r>
          </a:p>
          <a:p>
            <a:pPr lvl="1"/>
            <a:r>
              <a:rPr lang="en-US" dirty="0" smtClean="0"/>
              <a:t>For each binary 1:1 relationship type R in the ER schema, identify the relations S and T that correspond to the entity types participating in R</a:t>
            </a:r>
          </a:p>
          <a:p>
            <a:pPr lvl="1"/>
            <a:r>
              <a:rPr lang="en-US" dirty="0" smtClean="0"/>
              <a:t>There are three possible approaches: </a:t>
            </a:r>
          </a:p>
          <a:p>
            <a:pPr lvl="2"/>
            <a:r>
              <a:rPr lang="en-US" dirty="0" smtClean="0"/>
              <a:t>the foreign key approach</a:t>
            </a:r>
          </a:p>
          <a:p>
            <a:pPr lvl="2"/>
            <a:r>
              <a:rPr lang="en-US" dirty="0" smtClean="0"/>
              <a:t>the merged relationship approach</a:t>
            </a:r>
          </a:p>
          <a:p>
            <a:pPr lvl="2"/>
            <a:r>
              <a:rPr lang="en-US" dirty="0" smtClean="0"/>
              <a:t>the cross reference or relationship relation approach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ER-to-Relational Mapping Algorithm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b="1" dirty="0" smtClean="0"/>
              <a:t>Step 3: Mapping of Binary 1:1 Relationship Types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Foreign Key Approach</a:t>
            </a:r>
          </a:p>
          <a:p>
            <a:pPr lvl="2"/>
            <a:r>
              <a:rPr lang="en-US" dirty="0" smtClean="0"/>
              <a:t>Include as a foreign key in S the primary key of T</a:t>
            </a:r>
          </a:p>
          <a:p>
            <a:pPr lvl="2"/>
            <a:r>
              <a:rPr lang="en-US" dirty="0" smtClean="0"/>
              <a:t>It’s better to choose an entity type with total participation in R in the role of S </a:t>
            </a:r>
          </a:p>
          <a:p>
            <a:pPr lvl="2"/>
            <a:r>
              <a:rPr lang="en-US" dirty="0" smtClean="0"/>
              <a:t>Include all the simple and composite attributes of the 1:1 relationship type R as attributes of 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ER-to-Relational Mapping Algorithm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b="1" dirty="0" smtClean="0"/>
              <a:t>Step 3: Mapping of Binary 1:1 Relationship Types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Foreign Key Approach</a:t>
            </a:r>
          </a:p>
          <a:p>
            <a:pPr lvl="2"/>
            <a:r>
              <a:rPr lang="en-US" dirty="0" smtClean="0"/>
              <a:t>In our example, we map the 1:1 relationship type </a:t>
            </a:r>
            <a:r>
              <a:rPr lang="en-US" sz="1800" dirty="0" smtClean="0"/>
              <a:t>MANAGES </a:t>
            </a:r>
            <a:r>
              <a:rPr lang="en-US" dirty="0" smtClean="0"/>
              <a:t>by choosing the participating entity type </a:t>
            </a:r>
            <a:r>
              <a:rPr lang="en-US" sz="1800" dirty="0" smtClean="0"/>
              <a:t>DEPARTMENT </a:t>
            </a:r>
            <a:r>
              <a:rPr lang="en-US" dirty="0" smtClean="0"/>
              <a:t>to serve in the role of S</a:t>
            </a:r>
          </a:p>
          <a:p>
            <a:pPr lvl="2"/>
            <a:r>
              <a:rPr lang="en-US" dirty="0" smtClean="0"/>
              <a:t>We include the primary key of the </a:t>
            </a:r>
            <a:r>
              <a:rPr lang="en-US" sz="1800" dirty="0" smtClean="0"/>
              <a:t>EMPLOYEE </a:t>
            </a:r>
            <a:r>
              <a:rPr lang="en-US" dirty="0" smtClean="0"/>
              <a:t>relation as foreign key in the </a:t>
            </a:r>
            <a:r>
              <a:rPr lang="en-US" sz="1800" dirty="0" smtClean="0"/>
              <a:t>DEPARTMENT </a:t>
            </a:r>
            <a:r>
              <a:rPr lang="en-US" dirty="0" smtClean="0"/>
              <a:t>relation and rename it </a:t>
            </a:r>
            <a:r>
              <a:rPr lang="en-US" sz="1800" b="1" dirty="0" err="1" smtClean="0"/>
              <a:t>Mgr_ssn</a:t>
            </a:r>
            <a:endParaRPr lang="en-US" sz="1800" b="1" dirty="0" smtClean="0"/>
          </a:p>
          <a:p>
            <a:pPr lvl="2"/>
            <a:r>
              <a:rPr lang="en-US" dirty="0" smtClean="0"/>
              <a:t>We also include the simple attribute </a:t>
            </a:r>
            <a:r>
              <a:rPr lang="en-US" sz="1800" b="1" dirty="0" err="1" smtClean="0"/>
              <a:t>Start_date</a:t>
            </a:r>
            <a:r>
              <a:rPr lang="en-US" sz="1800" dirty="0" smtClean="0"/>
              <a:t> </a:t>
            </a:r>
            <a:r>
              <a:rPr lang="en-US" dirty="0" smtClean="0"/>
              <a:t>of the </a:t>
            </a:r>
            <a:r>
              <a:rPr lang="en-US" sz="1800" dirty="0" smtClean="0"/>
              <a:t>MANAGES </a:t>
            </a:r>
            <a:r>
              <a:rPr lang="en-US" dirty="0" smtClean="0"/>
              <a:t>relationship type in the </a:t>
            </a:r>
            <a:r>
              <a:rPr lang="en-US" sz="1800" dirty="0" smtClean="0"/>
              <a:t>DEPARTMENT </a:t>
            </a:r>
            <a:r>
              <a:rPr lang="en-US" dirty="0" smtClean="0"/>
              <a:t>relation and </a:t>
            </a:r>
            <a:r>
              <a:rPr lang="en-US" u="sng" dirty="0" smtClean="0"/>
              <a:t>rename it </a:t>
            </a:r>
            <a:r>
              <a:rPr lang="en-US" sz="1800" b="1" u="sng" dirty="0" err="1" smtClean="0"/>
              <a:t>Mgr_start_date</a:t>
            </a:r>
            <a:endParaRPr lang="en-US" sz="1800" b="1" u="sng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4475" y="0"/>
            <a:ext cx="76295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ER-to-Relational Mapping Algorithm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b="1" dirty="0" smtClean="0"/>
              <a:t>Step 3: Mapping of Binary 1:1 Relationship Types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Foreign Key Approach … alternate approach</a:t>
            </a:r>
          </a:p>
          <a:p>
            <a:pPr lvl="2"/>
            <a:r>
              <a:rPr lang="en-US" dirty="0" smtClean="0"/>
              <a:t>It is also possible to include the primary key of </a:t>
            </a:r>
            <a:r>
              <a:rPr lang="en-US" i="1" dirty="0" smtClean="0"/>
              <a:t>S as a foreign key in T </a:t>
            </a:r>
            <a:r>
              <a:rPr lang="en-US" dirty="0" smtClean="0"/>
              <a:t>instead means having foreign key attribute, </a:t>
            </a:r>
            <a:r>
              <a:rPr lang="en-US" sz="1800" dirty="0" err="1" smtClean="0"/>
              <a:t>Department_managed</a:t>
            </a:r>
            <a:r>
              <a:rPr lang="en-US" sz="1800" dirty="0" smtClean="0"/>
              <a:t> </a:t>
            </a:r>
            <a:r>
              <a:rPr lang="en-US" dirty="0" smtClean="0"/>
              <a:t>in the </a:t>
            </a:r>
            <a:r>
              <a:rPr lang="en-US" sz="1800" dirty="0" smtClean="0"/>
              <a:t>EMPLOYEE </a:t>
            </a:r>
            <a:r>
              <a:rPr lang="en-US" dirty="0" smtClean="0"/>
              <a:t>table</a:t>
            </a:r>
          </a:p>
          <a:p>
            <a:pPr lvl="2"/>
            <a:r>
              <a:rPr lang="en-US" dirty="0" smtClean="0"/>
              <a:t>but it will have a </a:t>
            </a:r>
            <a:r>
              <a:rPr lang="en-US" sz="1800" dirty="0" smtClean="0"/>
              <a:t>NULL </a:t>
            </a:r>
            <a:r>
              <a:rPr lang="en-US" dirty="0" smtClean="0"/>
              <a:t>value for employee tuples who do not manage a department</a:t>
            </a:r>
          </a:p>
          <a:p>
            <a:pPr lvl="2"/>
            <a:r>
              <a:rPr lang="en-US" dirty="0" smtClean="0"/>
              <a:t>If only 2 percent of employees manage a department, then 98 percent of the foreign keys would be </a:t>
            </a:r>
            <a:r>
              <a:rPr lang="en-US" sz="1800" dirty="0" smtClean="0"/>
              <a:t>NULL </a:t>
            </a:r>
            <a:r>
              <a:rPr lang="en-US" dirty="0" smtClean="0"/>
              <a:t>in this case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ER-to-Relational Mapping Algorithm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b="1" dirty="0" smtClean="0"/>
              <a:t>Step 3: Mapping of Binary 1:1 Relationship Types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Foreign Key Approach … alternate approach</a:t>
            </a:r>
          </a:p>
          <a:p>
            <a:pPr lvl="2"/>
            <a:r>
              <a:rPr lang="en-US" dirty="0" smtClean="0"/>
              <a:t>The last possibility is to have foreign keys in both relations S and T redundantly</a:t>
            </a:r>
          </a:p>
          <a:p>
            <a:pPr lvl="2"/>
            <a:r>
              <a:rPr lang="en-US" dirty="0" smtClean="0"/>
              <a:t>this will create redundancy and incurs a penalty for consistency maintenance</a:t>
            </a:r>
            <a:endParaRPr lang="en-US" sz="4800" b="1" u="sng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ER-to-Relational Mapping Algorithm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b="1" dirty="0" smtClean="0"/>
              <a:t>Step 3: Mapping of Binary 1:1 Relationship Types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Merged Relationship Approach</a:t>
            </a:r>
          </a:p>
          <a:p>
            <a:pPr lvl="2"/>
            <a:r>
              <a:rPr lang="en-US" dirty="0" smtClean="0"/>
              <a:t>An alternative mapping of a 1:1 relationship type is to merge the two entity types and the relationship into a single relation</a:t>
            </a:r>
          </a:p>
          <a:p>
            <a:pPr lvl="2"/>
            <a:r>
              <a:rPr lang="en-US" dirty="0" smtClean="0"/>
              <a:t>It’s possible when </a:t>
            </a:r>
            <a:r>
              <a:rPr lang="en-US" i="1" dirty="0" smtClean="0"/>
              <a:t>both participations are total</a:t>
            </a:r>
            <a:r>
              <a:rPr lang="en-US" dirty="0" smtClean="0"/>
              <a:t>, as this would indicate that the two tables will have the exactly same number of tuples at all times</a:t>
            </a:r>
            <a:endParaRPr lang="en-US" sz="4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ER-to-Relational Mapping Algorithm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Step 3: Mapping of Binary 1:1 Relationship Types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Cross-reference or relationship relation Approach</a:t>
            </a:r>
          </a:p>
          <a:p>
            <a:pPr lvl="2"/>
            <a:r>
              <a:rPr lang="en-US" dirty="0" smtClean="0"/>
              <a:t>The third option is to set up a third relation </a:t>
            </a:r>
            <a:r>
              <a:rPr lang="en-US" i="1" dirty="0" smtClean="0"/>
              <a:t>R for the purpose of cross-referencing the primary </a:t>
            </a:r>
            <a:r>
              <a:rPr lang="en-US" dirty="0" smtClean="0"/>
              <a:t>keys of the two relations </a:t>
            </a:r>
            <a:r>
              <a:rPr lang="en-US" i="1" dirty="0" smtClean="0"/>
              <a:t>S and T representing the entity types</a:t>
            </a:r>
          </a:p>
          <a:p>
            <a:pPr lvl="2"/>
            <a:r>
              <a:rPr lang="en-US" dirty="0" smtClean="0"/>
              <a:t>The relation </a:t>
            </a:r>
            <a:r>
              <a:rPr lang="en-US" i="1" dirty="0" smtClean="0"/>
              <a:t>R is </a:t>
            </a:r>
            <a:r>
              <a:rPr lang="en-US" dirty="0" smtClean="0"/>
              <a:t>called a relationship relation (or sometimes a lookup table) since each tuple in R represents a relationship instance that relates one tuple from S with one tuple from T</a:t>
            </a:r>
          </a:p>
          <a:p>
            <a:pPr lvl="2"/>
            <a:r>
              <a:rPr lang="en-US" dirty="0" smtClean="0"/>
              <a:t>relation R will include the primary key attributes of S and T as foreign keys to S and T</a:t>
            </a:r>
          </a:p>
          <a:p>
            <a:pPr lvl="2"/>
            <a:r>
              <a:rPr lang="en-US" dirty="0" smtClean="0"/>
              <a:t>primary key of R will be one of the two foreign keys, and the other foreign key will be a unique key of R</a:t>
            </a:r>
          </a:p>
          <a:p>
            <a:pPr lvl="2"/>
            <a:r>
              <a:rPr lang="en-US" b="1" dirty="0" smtClean="0"/>
              <a:t>Drawback:</a:t>
            </a:r>
            <a:r>
              <a:rPr lang="en-US" dirty="0" smtClean="0"/>
              <a:t> is having an extra relation, and requiring an extra join operation when combining related tuples from the two tables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ER-to-Relational Mapping Algorithm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b="1" dirty="0" smtClean="0"/>
              <a:t>Step 4: Mapping of Binary 1:N Relationship Types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 each binary+1:N relationship type </a:t>
            </a:r>
            <a:r>
              <a:rPr lang="en-US" i="1" dirty="0" smtClean="0"/>
              <a:t>R</a:t>
            </a:r>
          </a:p>
          <a:p>
            <a:pPr lvl="2"/>
            <a:r>
              <a:rPr lang="en-US" dirty="0" smtClean="0"/>
              <a:t>relation S represents the participating entity type at the N-side of the relationship type</a:t>
            </a:r>
          </a:p>
          <a:p>
            <a:pPr lvl="2"/>
            <a:r>
              <a:rPr lang="en-US" dirty="0" smtClean="0"/>
              <a:t>Include as foreign key in S the primary key of the relation T that represents the other entity type participating in R</a:t>
            </a:r>
          </a:p>
          <a:p>
            <a:pPr lvl="1"/>
            <a:r>
              <a:rPr lang="en-US" dirty="0" smtClean="0"/>
              <a:t>we do this because each entity instance on the N-side is related to at most one entity instance on the 1-side of the relationship type</a:t>
            </a:r>
          </a:p>
          <a:p>
            <a:pPr lvl="1"/>
            <a:r>
              <a:rPr lang="en-US" dirty="0" smtClean="0"/>
              <a:t>Include any simple attributes (or simple components of composite attributes) of the 1:N relationship type as attributes of 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ER-to-Relational Mapping Algorithm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Step 4: Mapping of Binary 1:N Relationship Types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our example, we now map the 1:N relationship types </a:t>
            </a:r>
            <a:r>
              <a:rPr lang="en-US" sz="2000" dirty="0" smtClean="0"/>
              <a:t>WORKS_FOR</a:t>
            </a:r>
            <a:r>
              <a:rPr lang="en-US" dirty="0" smtClean="0"/>
              <a:t>, </a:t>
            </a:r>
            <a:r>
              <a:rPr lang="en-US" sz="2000" dirty="0" smtClean="0"/>
              <a:t>CONTROLS</a:t>
            </a:r>
            <a:r>
              <a:rPr lang="en-US" dirty="0" smtClean="0"/>
              <a:t>, and </a:t>
            </a:r>
            <a:r>
              <a:rPr lang="en-US" sz="2000" dirty="0" smtClean="0"/>
              <a:t>SUPERVISION</a:t>
            </a:r>
          </a:p>
          <a:p>
            <a:pPr lvl="1"/>
            <a:r>
              <a:rPr lang="en-US" dirty="0" smtClean="0"/>
              <a:t>In </a:t>
            </a:r>
            <a:r>
              <a:rPr lang="en-US" sz="2000" dirty="0" smtClean="0"/>
              <a:t>WORKS_FOR </a:t>
            </a:r>
            <a:r>
              <a:rPr lang="en-US" dirty="0" smtClean="0"/>
              <a:t>we include the primary key </a:t>
            </a:r>
            <a:r>
              <a:rPr lang="en-US" sz="2000" dirty="0" err="1" smtClean="0"/>
              <a:t>Dnumber</a:t>
            </a:r>
            <a:r>
              <a:rPr lang="en-US" sz="2000" dirty="0" smtClean="0"/>
              <a:t> </a:t>
            </a:r>
            <a:r>
              <a:rPr lang="en-US" dirty="0" smtClean="0"/>
              <a:t>of the </a:t>
            </a:r>
            <a:r>
              <a:rPr lang="en-US" sz="2000" dirty="0" smtClean="0"/>
              <a:t>DEPARTMENT </a:t>
            </a:r>
            <a:r>
              <a:rPr lang="en-US" dirty="0" smtClean="0"/>
              <a:t>relation as foreign key in the </a:t>
            </a:r>
            <a:r>
              <a:rPr lang="en-US" sz="2000" dirty="0" smtClean="0"/>
              <a:t>EMPLOYEE </a:t>
            </a:r>
            <a:r>
              <a:rPr lang="en-US" dirty="0" smtClean="0"/>
              <a:t>relation and call it </a:t>
            </a:r>
            <a:r>
              <a:rPr lang="en-US" sz="2000" dirty="0" err="1" smtClean="0"/>
              <a:t>Dno</a:t>
            </a:r>
            <a:endParaRPr lang="en-US" sz="2000" dirty="0" smtClean="0"/>
          </a:p>
          <a:p>
            <a:pPr lvl="1"/>
            <a:r>
              <a:rPr lang="en-US" dirty="0" smtClean="0"/>
              <a:t>For </a:t>
            </a:r>
            <a:r>
              <a:rPr lang="en-US" sz="2000" dirty="0" smtClean="0"/>
              <a:t>SUPERVISION </a:t>
            </a:r>
            <a:r>
              <a:rPr lang="en-US" dirty="0" smtClean="0"/>
              <a:t>we include the primary key of the </a:t>
            </a:r>
            <a:r>
              <a:rPr lang="en-US" sz="2000" dirty="0" smtClean="0"/>
              <a:t>EMPLOYEE </a:t>
            </a:r>
            <a:r>
              <a:rPr lang="en-US" dirty="0" smtClean="0"/>
              <a:t>relation as foreign key in the </a:t>
            </a:r>
            <a:r>
              <a:rPr lang="en-US" sz="2000" dirty="0" smtClean="0"/>
              <a:t>EMPLOYEE </a:t>
            </a:r>
            <a:r>
              <a:rPr lang="en-US" dirty="0" smtClean="0"/>
              <a:t>relation itself—because the relationship is recursive— and call it </a:t>
            </a:r>
            <a:r>
              <a:rPr lang="en-US" sz="2000" dirty="0" err="1" smtClean="0"/>
              <a:t>Super_ssn</a:t>
            </a:r>
            <a:endParaRPr lang="en-US" sz="2000" dirty="0" smtClean="0"/>
          </a:p>
          <a:p>
            <a:pPr lvl="1"/>
            <a:r>
              <a:rPr lang="en-US" dirty="0" smtClean="0"/>
              <a:t>The </a:t>
            </a:r>
            <a:r>
              <a:rPr lang="en-US" sz="2000" dirty="0" smtClean="0"/>
              <a:t>CONTROLS </a:t>
            </a:r>
            <a:r>
              <a:rPr lang="en-US" dirty="0" smtClean="0"/>
              <a:t>relationship is mapped to the foreign key attribute </a:t>
            </a:r>
            <a:r>
              <a:rPr lang="en-US" sz="2000" dirty="0" err="1" smtClean="0"/>
              <a:t>Dnum</a:t>
            </a:r>
            <a:r>
              <a:rPr lang="en-US" sz="2000" dirty="0" smtClean="0"/>
              <a:t> </a:t>
            </a:r>
            <a:r>
              <a:rPr lang="en-US" dirty="0" smtClean="0"/>
              <a:t>of </a:t>
            </a:r>
            <a:r>
              <a:rPr lang="en-US" sz="2000" dirty="0" smtClean="0"/>
              <a:t>PROJECT</a:t>
            </a:r>
            <a:r>
              <a:rPr lang="en-US" dirty="0" smtClean="0"/>
              <a:t>, which references the primary key </a:t>
            </a:r>
            <a:r>
              <a:rPr lang="en-US" sz="2000" dirty="0" err="1" smtClean="0"/>
              <a:t>Dnumber</a:t>
            </a:r>
            <a:r>
              <a:rPr lang="en-US" sz="2000" dirty="0" smtClean="0"/>
              <a:t> </a:t>
            </a:r>
            <a:r>
              <a:rPr lang="en-US" dirty="0" smtClean="0"/>
              <a:t>of the </a:t>
            </a:r>
            <a:r>
              <a:rPr lang="en-US" sz="2000" dirty="0" smtClean="0"/>
              <a:t>DEPARTMENT </a:t>
            </a:r>
            <a:r>
              <a:rPr lang="en-US" dirty="0" smtClean="0"/>
              <a:t>relation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Road Map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905000"/>
            <a:ext cx="7620000" cy="4419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b="1" dirty="0" smtClean="0"/>
              <a:t>Relational Database Design Using ER-to-Relational Mapping Algorithm</a:t>
            </a:r>
          </a:p>
          <a:p>
            <a:endParaRPr lang="en-US" b="1" dirty="0" smtClean="0"/>
          </a:p>
          <a:p>
            <a:r>
              <a:rPr lang="en-US" b="1" dirty="0" smtClean="0"/>
              <a:t>Last points on Mapping for ER Model Constructs</a:t>
            </a:r>
          </a:p>
        </p:txBody>
      </p:sp>
      <p:sp>
        <p:nvSpPr>
          <p:cNvPr id="5124" name="Line 6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88900">
            <a:solidFill>
              <a:srgbClr val="53A9C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Line 7"/>
          <p:cNvSpPr>
            <a:spLocks noChangeShapeType="1"/>
          </p:cNvSpPr>
          <p:nvPr/>
        </p:nvSpPr>
        <p:spPr bwMode="auto">
          <a:xfrm>
            <a:off x="0" y="228600"/>
            <a:ext cx="9144000" cy="0"/>
          </a:xfrm>
          <a:prstGeom prst="line">
            <a:avLst/>
          </a:prstGeom>
          <a:noFill/>
          <a:ln w="88900">
            <a:solidFill>
              <a:srgbClr val="53A9C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ER-to-Relational Mapping Algorithm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b="1" dirty="0" smtClean="0"/>
              <a:t>Step 4: Mapping of Binary 1:N Relationship Types</a:t>
            </a:r>
          </a:p>
          <a:p>
            <a:pPr lvl="1"/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1597414"/>
            <a:ext cx="5486400" cy="52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57912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ER-to-Relational Mapping Algorithm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b="1" dirty="0" smtClean="0"/>
              <a:t>Step 4: Mapping of Binary 1:N – Alternative Approach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alternative approach is to use the </a:t>
            </a:r>
            <a:r>
              <a:rPr lang="en-US" b="1" dirty="0" smtClean="0"/>
              <a:t>relationship relation (cross-reference) option</a:t>
            </a:r>
          </a:p>
          <a:p>
            <a:pPr lvl="1"/>
            <a:r>
              <a:rPr lang="en-US" dirty="0" smtClean="0"/>
              <a:t>as in the third option for binary 1:1 relationships. We create a separate relation R</a:t>
            </a:r>
          </a:p>
          <a:p>
            <a:pPr lvl="2"/>
            <a:r>
              <a:rPr lang="en-US" dirty="0" smtClean="0"/>
              <a:t>whose attributes are the primary keys of S and T, which will also be foreign keys to S and T</a:t>
            </a:r>
          </a:p>
          <a:p>
            <a:pPr lvl="2"/>
            <a:r>
              <a:rPr lang="en-US" dirty="0" smtClean="0"/>
              <a:t>The primary key of R is the same as the primary key of S</a:t>
            </a:r>
          </a:p>
          <a:p>
            <a:pPr lvl="1"/>
            <a:r>
              <a:rPr lang="en-US" dirty="0" smtClean="0"/>
              <a:t>This option will lead to excessive NULL values in the foreign key for most of the tuples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ER-to-Relational Mapping Algorithm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Step 5: Mapping of Binary M:N Relationship Types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 each binary M:N relationship type R, create a new relation S_T to represent R</a:t>
            </a:r>
          </a:p>
          <a:p>
            <a:pPr lvl="1"/>
            <a:r>
              <a:rPr lang="en-US" dirty="0" smtClean="0"/>
              <a:t>Include as foreign key attributes in S_T the primary keys of the relations that represent the participating entity types</a:t>
            </a:r>
          </a:p>
          <a:p>
            <a:pPr lvl="2"/>
            <a:r>
              <a:rPr lang="en-US" dirty="0" smtClean="0"/>
              <a:t>their combination will form the primary key of S_T</a:t>
            </a:r>
          </a:p>
          <a:p>
            <a:pPr lvl="2"/>
            <a:r>
              <a:rPr lang="en-US" dirty="0" smtClean="0"/>
              <a:t>Also include any simple attributes of the M:N relationship type as attributes of S_T</a:t>
            </a:r>
          </a:p>
          <a:p>
            <a:pPr lvl="1"/>
            <a:r>
              <a:rPr lang="en-US" dirty="0" smtClean="0"/>
              <a:t>Notice that we cannot represent M:N relationship type by a single foreign key attribute in one of the participating relations because of the M:N cardinality ratio; </a:t>
            </a:r>
          </a:p>
          <a:p>
            <a:pPr lvl="2"/>
            <a:r>
              <a:rPr lang="en-US" dirty="0" smtClean="0"/>
              <a:t>we must create a separate relationship relation S_T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ER-to-Relational Mapping Algorithm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b="1" dirty="0" smtClean="0"/>
              <a:t>Step 5: Mapping of Binary M:N Relationship Types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our example, we map the M:N relationship type by creating the relation </a:t>
            </a:r>
            <a:r>
              <a:rPr lang="en-US" sz="2000" dirty="0" smtClean="0"/>
              <a:t>WORKS_ON </a:t>
            </a:r>
            <a:endParaRPr lang="en-US" dirty="0" smtClean="0"/>
          </a:p>
          <a:p>
            <a:pPr lvl="1"/>
            <a:r>
              <a:rPr lang="en-US" dirty="0" smtClean="0"/>
              <a:t>We include the primary keys of the </a:t>
            </a:r>
            <a:r>
              <a:rPr lang="en-US" sz="2000" dirty="0" smtClean="0"/>
              <a:t>PROJECT </a:t>
            </a:r>
            <a:r>
              <a:rPr lang="en-US" dirty="0" smtClean="0"/>
              <a:t>and </a:t>
            </a:r>
            <a:r>
              <a:rPr lang="en-US" sz="2000" dirty="0" smtClean="0"/>
              <a:t>EMPLOYEE </a:t>
            </a:r>
            <a:r>
              <a:rPr lang="en-US" dirty="0" smtClean="0"/>
              <a:t>relations as foreign keys in </a:t>
            </a:r>
            <a:r>
              <a:rPr lang="en-US" sz="2000" dirty="0" smtClean="0"/>
              <a:t>WORKS_ON </a:t>
            </a:r>
            <a:r>
              <a:rPr lang="en-US" dirty="0" smtClean="0"/>
              <a:t>and rename them </a:t>
            </a:r>
            <a:r>
              <a:rPr lang="en-US" sz="2000" dirty="0" err="1" smtClean="0"/>
              <a:t>Pno</a:t>
            </a:r>
            <a:r>
              <a:rPr lang="en-US" sz="2000" dirty="0" smtClean="0"/>
              <a:t> </a:t>
            </a:r>
            <a:r>
              <a:rPr lang="en-US" dirty="0" smtClean="0"/>
              <a:t>and </a:t>
            </a:r>
            <a:r>
              <a:rPr lang="en-US" sz="2000" dirty="0" err="1" smtClean="0"/>
              <a:t>Essn</a:t>
            </a:r>
            <a:r>
              <a:rPr lang="en-US" dirty="0" smtClean="0"/>
              <a:t>, respectively</a:t>
            </a:r>
          </a:p>
          <a:p>
            <a:pPr lvl="1"/>
            <a:r>
              <a:rPr lang="en-US" dirty="0" smtClean="0"/>
              <a:t>We also include an attribute </a:t>
            </a:r>
            <a:r>
              <a:rPr lang="en-US" sz="2000" dirty="0" smtClean="0"/>
              <a:t>Hours </a:t>
            </a:r>
            <a:r>
              <a:rPr lang="en-US" dirty="0" smtClean="0"/>
              <a:t>in </a:t>
            </a:r>
            <a:r>
              <a:rPr lang="en-US" sz="2000" dirty="0" smtClean="0"/>
              <a:t>WORKS_ON </a:t>
            </a:r>
            <a:r>
              <a:rPr lang="en-US" dirty="0" smtClean="0"/>
              <a:t>to represent the </a:t>
            </a:r>
            <a:r>
              <a:rPr lang="en-US" sz="2000" dirty="0" smtClean="0"/>
              <a:t>Hours </a:t>
            </a:r>
            <a:r>
              <a:rPr lang="en-US" dirty="0" smtClean="0"/>
              <a:t>attribute of the relationship type</a:t>
            </a:r>
          </a:p>
          <a:p>
            <a:pPr lvl="1"/>
            <a:r>
              <a:rPr lang="en-US" dirty="0" smtClean="0"/>
              <a:t>Primary key of the </a:t>
            </a:r>
            <a:r>
              <a:rPr lang="en-US" sz="2000" dirty="0" smtClean="0"/>
              <a:t>WORKS_ON </a:t>
            </a:r>
            <a:r>
              <a:rPr lang="en-US" dirty="0" smtClean="0"/>
              <a:t>relation is the combination of the foreign key attributes {</a:t>
            </a:r>
            <a:r>
              <a:rPr lang="en-US" sz="2000" dirty="0" err="1" smtClean="0"/>
              <a:t>Essn</a:t>
            </a:r>
            <a:r>
              <a:rPr lang="en-US" dirty="0" smtClean="0"/>
              <a:t>, </a:t>
            </a:r>
            <a:r>
              <a:rPr lang="en-US" sz="2000" dirty="0" err="1" smtClean="0"/>
              <a:t>Pno</a:t>
            </a:r>
            <a:r>
              <a:rPr lang="en-US" dirty="0" smtClean="0"/>
              <a:t>}.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ER-to-Relational Mapping Algorithm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b="1" dirty="0" smtClean="0"/>
              <a:t>Step 5: Mapping of Binary M:N Relationship Types</a:t>
            </a:r>
          </a:p>
          <a:p>
            <a:pPr lvl="1"/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1597414"/>
            <a:ext cx="5486400" cy="52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276600"/>
            <a:ext cx="30861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ER-to-Relational Mapping Algorithm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b="1" dirty="0" smtClean="0"/>
              <a:t>Step 6: Mapping of Multivalued Attributes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 each multivalued attribute </a:t>
            </a:r>
            <a:r>
              <a:rPr lang="en-US" i="1" dirty="0" smtClean="0"/>
              <a:t>A, </a:t>
            </a:r>
            <a:r>
              <a:rPr lang="en-US" dirty="0" smtClean="0"/>
              <a:t>create a new relation </a:t>
            </a:r>
            <a:r>
              <a:rPr lang="en-US" i="1" dirty="0" smtClean="0"/>
              <a:t>R</a:t>
            </a:r>
          </a:p>
          <a:p>
            <a:pPr lvl="1"/>
            <a:r>
              <a:rPr lang="en-US" i="1" dirty="0" smtClean="0"/>
              <a:t>R will include </a:t>
            </a:r>
          </a:p>
          <a:p>
            <a:pPr lvl="2"/>
            <a:r>
              <a:rPr lang="en-US" i="1" dirty="0" smtClean="0"/>
              <a:t>an attribute corresponding to A</a:t>
            </a:r>
          </a:p>
          <a:p>
            <a:pPr lvl="2"/>
            <a:r>
              <a:rPr lang="en-US" dirty="0" smtClean="0"/>
              <a:t>the primary key attribute </a:t>
            </a:r>
            <a:r>
              <a:rPr lang="en-US" i="1" dirty="0" smtClean="0"/>
              <a:t>K—as a foreign key in R—of the relation that represents </a:t>
            </a:r>
            <a:r>
              <a:rPr lang="en-US" dirty="0" smtClean="0"/>
              <a:t>the entity type or relationship type that has </a:t>
            </a:r>
            <a:r>
              <a:rPr lang="en-US" i="1" dirty="0" smtClean="0"/>
              <a:t>A as a multivalued attribute</a:t>
            </a:r>
          </a:p>
          <a:p>
            <a:pPr lvl="1"/>
            <a:r>
              <a:rPr lang="en-US" i="1" dirty="0" smtClean="0"/>
              <a:t>The </a:t>
            </a:r>
            <a:r>
              <a:rPr lang="en-US" dirty="0" smtClean="0"/>
              <a:t>primary key of </a:t>
            </a:r>
            <a:r>
              <a:rPr lang="en-US" i="1" dirty="0" smtClean="0"/>
              <a:t>R is the combination of A and K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ER-to-Relational Mapping Algorithm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b="1" dirty="0" smtClean="0"/>
              <a:t>Step 6: Mapping of Multivalued Attributes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our example, Department Locations is a multivalued attribute</a:t>
            </a:r>
          </a:p>
          <a:p>
            <a:pPr lvl="1"/>
            <a:r>
              <a:rPr lang="en-US" dirty="0" smtClean="0"/>
              <a:t>Hence, we create relation DEPT_LOCATIONS</a:t>
            </a:r>
          </a:p>
          <a:p>
            <a:pPr lvl="2"/>
            <a:r>
              <a:rPr lang="en-US" dirty="0" smtClean="0"/>
              <a:t>The attribute </a:t>
            </a:r>
            <a:r>
              <a:rPr lang="en-US" dirty="0" err="1" smtClean="0"/>
              <a:t>Dlocation</a:t>
            </a:r>
            <a:r>
              <a:rPr lang="en-US" dirty="0" smtClean="0"/>
              <a:t> represents the multivalued attribute LOCATIONS of DEPARTMENT</a:t>
            </a:r>
          </a:p>
          <a:p>
            <a:pPr lvl="2"/>
            <a:r>
              <a:rPr lang="en-US" dirty="0" err="1" smtClean="0"/>
              <a:t>Dnumber</a:t>
            </a:r>
            <a:r>
              <a:rPr lang="en-US" dirty="0" smtClean="0"/>
              <a:t>—as foreign key—represents the primary key of DEPARTMENT relation</a:t>
            </a:r>
          </a:p>
          <a:p>
            <a:pPr lvl="2"/>
            <a:r>
              <a:rPr lang="en-US" dirty="0" smtClean="0"/>
              <a:t>Primary key of DEPT_LOCATIONS is the combination of {</a:t>
            </a:r>
            <a:r>
              <a:rPr lang="en-US" dirty="0" err="1" smtClean="0"/>
              <a:t>Dnumber</a:t>
            </a:r>
            <a:r>
              <a:rPr lang="en-US" dirty="0" smtClean="0"/>
              <a:t>, </a:t>
            </a:r>
            <a:r>
              <a:rPr lang="en-US" dirty="0" err="1" smtClean="0"/>
              <a:t>Dlocation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Thus a separate tuple will exist in DEPT_LOCATIONS for each location that a department may attain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32014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ER-to-Relational Mapping Algorithm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1" y="1828800"/>
            <a:ext cx="744885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Summary of Mapping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5279" y="2209800"/>
            <a:ext cx="7968721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Q &amp; A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accent1"/>
          </a:solidFill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19100" smtClean="0">
                <a:solidFill>
                  <a:srgbClr val="FBF09D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Relational Database Design Using ER-to-Relational Mapping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3124200"/>
            <a:ext cx="6934200" cy="2438400"/>
          </a:xfrm>
          <a:noFill/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6900" smtClean="0">
                <a:solidFill>
                  <a:schemeClr val="hlink"/>
                </a:solidFill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ER-to-Relational Mapping Algorithm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b="1" dirty="0" smtClean="0"/>
              <a:t>Step 1: Mapping of Regular Entity Types</a:t>
            </a:r>
          </a:p>
          <a:p>
            <a:pPr lvl="1"/>
            <a:r>
              <a:rPr lang="en-US" dirty="0" smtClean="0"/>
              <a:t>For each regular (strong) entity type E in the ER schema, create a relation R that includes all the simple attributes of E</a:t>
            </a:r>
          </a:p>
          <a:p>
            <a:pPr lvl="1"/>
            <a:r>
              <a:rPr lang="en-US" dirty="0" smtClean="0"/>
              <a:t>Choose one of the key attributes of E as the primary key for R</a:t>
            </a:r>
          </a:p>
          <a:p>
            <a:pPr lvl="1"/>
            <a:r>
              <a:rPr lang="en-US" dirty="0" smtClean="0"/>
              <a:t>If multiple keys were identified for E during the conceptual design:</a:t>
            </a:r>
          </a:p>
          <a:p>
            <a:pPr lvl="2"/>
            <a:r>
              <a:rPr lang="en-US" dirty="0" smtClean="0"/>
              <a:t>Information describing the attributes that form the key is kept to specify other (unique) keys of relation R</a:t>
            </a:r>
          </a:p>
          <a:p>
            <a:pPr lvl="2"/>
            <a:r>
              <a:rPr lang="en-US" dirty="0" smtClean="0"/>
              <a:t>The information is also useful for indexing purposes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ER-to-Relational Mapping Algorithm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b="1" dirty="0" smtClean="0"/>
              <a:t>Step 1: Mapping of Regular Entity Types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foreign key and relationship attributes, if any, are not included</a:t>
            </a:r>
          </a:p>
          <a:p>
            <a:pPr lvl="1"/>
            <a:r>
              <a:rPr lang="en-US" sz="2300" dirty="0" smtClean="0"/>
              <a:t>Relations created from the mapping of entity types are called Entity Relations </a:t>
            </a:r>
          </a:p>
          <a:p>
            <a:pPr lvl="1"/>
            <a:r>
              <a:rPr lang="en-US" sz="2300" dirty="0" smtClean="0"/>
              <a:t>each tuple represents an Entity Instance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ER-to-Relational Mapping Algorithm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1618" y="1"/>
            <a:ext cx="715238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110116"/>
            <a:ext cx="5105400" cy="174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ER-to-Relational Mapping Algorithm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b="1" dirty="0" smtClean="0"/>
              <a:t>Step 2: Mapping of Weak Entity Types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 each weak entity type W in the ER-schema with owner entity type E, make relation R and include all simple and composite attributes</a:t>
            </a:r>
          </a:p>
          <a:p>
            <a:pPr lvl="1"/>
            <a:r>
              <a:rPr lang="en-US" dirty="0" smtClean="0"/>
              <a:t>Include foreign key attributes of R to reflect the identifying relationship type of W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ER-to-Relational Mapping Algorithm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b="1" dirty="0" smtClean="0"/>
              <a:t>Step 2: Mapping of Weak Entity Types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 each weak entity type W in the ER-schema with owner entity type E, make relation R and include all simple and composite attributes</a:t>
            </a:r>
          </a:p>
          <a:p>
            <a:pPr lvl="1"/>
            <a:r>
              <a:rPr lang="en-US" dirty="0" smtClean="0"/>
              <a:t>Include foreign key attributes of R to reflect the identifying relationship type of W </a:t>
            </a:r>
          </a:p>
          <a:p>
            <a:pPr lvl="1"/>
            <a:r>
              <a:rPr lang="en-US" dirty="0" smtClean="0"/>
              <a:t>The primary key of W is the combination of the primary key(s) of the owner(s) and the partial key of the weak entity type W, if any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ER-to-Relational Mapping Algorithm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b="1" dirty="0" smtClean="0"/>
              <a:t>Step 2: Mapping of Weak Entity Types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there is a weak entity type W2 whose owner is also a weak entity type W1, then W1 should be mapped before W2 so as to determine its primary key first</a:t>
            </a:r>
          </a:p>
          <a:p>
            <a:pPr lvl="1"/>
            <a:r>
              <a:rPr lang="en-US" dirty="0" smtClean="0"/>
              <a:t>We include the primary key </a:t>
            </a:r>
            <a:r>
              <a:rPr lang="en-US" dirty="0" err="1" smtClean="0"/>
              <a:t>Ssn</a:t>
            </a:r>
            <a:r>
              <a:rPr lang="en-US" dirty="0" smtClean="0"/>
              <a:t> of the EMPLOYEE relation—which corresponds to the owner entity type—as a foreign key attribute of DEPENDENT; we rename it </a:t>
            </a:r>
            <a:r>
              <a:rPr lang="en-US" dirty="0" err="1" smtClean="0"/>
              <a:t>Essn</a:t>
            </a:r>
            <a:r>
              <a:rPr lang="en-US" dirty="0" smtClean="0"/>
              <a:t>, although this is not necessary</a:t>
            </a:r>
            <a:endParaRPr lang="en-US" sz="19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algn="ctr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36957</TotalTime>
  <Words>1587</Words>
  <Application>Microsoft Office PowerPoint</Application>
  <PresentationFormat>On-screen Show (4:3)</PresentationFormat>
  <Paragraphs>153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Century Schoolbook</vt:lpstr>
      <vt:lpstr>Corbel</vt:lpstr>
      <vt:lpstr>Wingdings</vt:lpstr>
      <vt:lpstr>Headlines</vt:lpstr>
      <vt:lpstr>Week 9 Part - I Relational Database Design</vt:lpstr>
      <vt:lpstr>Road Map</vt:lpstr>
      <vt:lpstr>Relational Database Design Using ER-to-Relational Mapping</vt:lpstr>
      <vt:lpstr>ER-to-Relational Mapping Algorithm</vt:lpstr>
      <vt:lpstr>ER-to-Relational Mapping Algorithm</vt:lpstr>
      <vt:lpstr>ER-to-Relational Mapping Algorithm</vt:lpstr>
      <vt:lpstr>ER-to-Relational Mapping Algorithm</vt:lpstr>
      <vt:lpstr>ER-to-Relational Mapping Algorithm</vt:lpstr>
      <vt:lpstr>ER-to-Relational Mapping Algorithm</vt:lpstr>
      <vt:lpstr>ER-to-Relational Mapping Algorithm</vt:lpstr>
      <vt:lpstr>ER-to-Relational Mapping Algorithm</vt:lpstr>
      <vt:lpstr>ER-to-Relational Mapping Algorithm</vt:lpstr>
      <vt:lpstr>ER-to-Relational Mapping Algorithm</vt:lpstr>
      <vt:lpstr>ER-to-Relational Mapping Algorithm</vt:lpstr>
      <vt:lpstr>ER-to-Relational Mapping Algorithm</vt:lpstr>
      <vt:lpstr>ER-to-Relational Mapping Algorithm</vt:lpstr>
      <vt:lpstr>ER-to-Relational Mapping Algorithm</vt:lpstr>
      <vt:lpstr>ER-to-Relational Mapping Algorithm</vt:lpstr>
      <vt:lpstr>ER-to-Relational Mapping Algorithm</vt:lpstr>
      <vt:lpstr>ER-to-Relational Mapping Algorithm</vt:lpstr>
      <vt:lpstr>ER-to-Relational Mapping Algorithm</vt:lpstr>
      <vt:lpstr>ER-to-Relational Mapping Algorithm</vt:lpstr>
      <vt:lpstr>ER-to-Relational Mapping Algorithm</vt:lpstr>
      <vt:lpstr>ER-to-Relational Mapping Algorithm</vt:lpstr>
      <vt:lpstr>ER-to-Relational Mapping Algorithm</vt:lpstr>
      <vt:lpstr>ER-to-Relational Mapping Algorithm</vt:lpstr>
      <vt:lpstr>ER-to-Relational Mapping Algorithm</vt:lpstr>
      <vt:lpstr>Summary of Mapping</vt:lpstr>
      <vt:lpstr>Q &amp; A</vt:lpstr>
      <vt:lpstr> 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LUMS Presentation</dc:title>
  <dc:subject>Quality Assurance</dc:subject>
  <dc:creator>Uzaira Saeed</dc:creator>
  <cp:lastModifiedBy>Taniya Iram</cp:lastModifiedBy>
  <cp:revision>1527</cp:revision>
  <dcterms:created xsi:type="dcterms:W3CDTF">1601-01-01T00:00:00Z</dcterms:created>
  <dcterms:modified xsi:type="dcterms:W3CDTF">2019-10-14T06:34:17Z</dcterms:modified>
</cp:coreProperties>
</file>