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0" r:id="rId1"/>
  </p:sldMasterIdLst>
  <p:notesMasterIdLst>
    <p:notesMasterId r:id="rId40"/>
  </p:notesMasterIdLst>
  <p:handoutMasterIdLst>
    <p:handoutMasterId r:id="rId41"/>
  </p:handoutMasterIdLst>
  <p:sldIdLst>
    <p:sldId id="395" r:id="rId2"/>
    <p:sldId id="334" r:id="rId3"/>
    <p:sldId id="339" r:id="rId4"/>
    <p:sldId id="340" r:id="rId5"/>
    <p:sldId id="341" r:id="rId6"/>
    <p:sldId id="342" r:id="rId7"/>
    <p:sldId id="343" r:id="rId8"/>
    <p:sldId id="346" r:id="rId9"/>
    <p:sldId id="347" r:id="rId10"/>
    <p:sldId id="348" r:id="rId11"/>
    <p:sldId id="349" r:id="rId12"/>
    <p:sldId id="350" r:id="rId13"/>
    <p:sldId id="352" r:id="rId14"/>
    <p:sldId id="353" r:id="rId15"/>
    <p:sldId id="354" r:id="rId16"/>
    <p:sldId id="355" r:id="rId17"/>
    <p:sldId id="356" r:id="rId18"/>
    <p:sldId id="375" r:id="rId19"/>
    <p:sldId id="418" r:id="rId20"/>
    <p:sldId id="401" r:id="rId21"/>
    <p:sldId id="402" r:id="rId22"/>
    <p:sldId id="403" r:id="rId23"/>
    <p:sldId id="404" r:id="rId24"/>
    <p:sldId id="405" r:id="rId25"/>
    <p:sldId id="408" r:id="rId26"/>
    <p:sldId id="410" r:id="rId27"/>
    <p:sldId id="411" r:id="rId28"/>
    <p:sldId id="412" r:id="rId29"/>
    <p:sldId id="413" r:id="rId30"/>
    <p:sldId id="414" r:id="rId31"/>
    <p:sldId id="415" r:id="rId32"/>
    <p:sldId id="416" r:id="rId33"/>
    <p:sldId id="425" r:id="rId34"/>
    <p:sldId id="420" r:id="rId35"/>
    <p:sldId id="421" r:id="rId36"/>
    <p:sldId id="422" r:id="rId37"/>
    <p:sldId id="423" r:id="rId38"/>
    <p:sldId id="424" r:id="rId3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snapToGrid="0">
      <p:cViewPr varScale="1">
        <p:scale>
          <a:sx n="70" d="100"/>
          <a:sy n="70" d="100"/>
        </p:scale>
        <p:origin x="1422" y="72"/>
      </p:cViewPr>
      <p:guideLst>
        <p:guide orient="horz" pos="816"/>
        <p:guide pos="4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3169">
              <a:defRPr sz="1100">
                <a:latin typeface="Helvetica" pitchFamily="-84" charset="0"/>
              </a:defRPr>
            </a:lvl1pPr>
          </a:lstStyle>
          <a:p>
            <a:pPr>
              <a:defRPr/>
            </a:pPr>
            <a:fld id="{E21C1710-BCC1-4EA9-BFC2-BC800E699B53}" type="slidenum">
              <a:rPr lang="en-US"/>
              <a:pPr>
                <a:defRPr/>
              </a:pPr>
              <a:t>‹#›</a:t>
            </a:fld>
            <a:endParaRPr lang="en-US"/>
          </a:p>
        </p:txBody>
      </p:sp>
    </p:spTree>
    <p:extLst>
      <p:ext uri="{BB962C8B-B14F-4D97-AF65-F5344CB8AC3E}">
        <p14:creationId xmlns:p14="http://schemas.microsoft.com/office/powerpoint/2010/main" val="269948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1168">
              <a:defRPr sz="1200">
                <a:latin typeface="Times New Roman" pitchFamily="18" charset="0"/>
              </a:defRPr>
            </a:lvl1pPr>
          </a:lstStyle>
          <a:p>
            <a:pPr>
              <a:defRPr/>
            </a:pPr>
            <a:fld id="{B214C2DA-1D1F-4BCC-93BD-230D2BDAA8BE}" type="slidenum">
              <a:rPr lang="en-US"/>
              <a:pPr>
                <a:defRPr/>
              </a:pPr>
              <a:t>‹#›</a:t>
            </a:fld>
            <a:endParaRPr lang="en-US"/>
          </a:p>
        </p:txBody>
      </p:sp>
    </p:spTree>
    <p:extLst>
      <p:ext uri="{BB962C8B-B14F-4D97-AF65-F5344CB8AC3E}">
        <p14:creationId xmlns:p14="http://schemas.microsoft.com/office/powerpoint/2010/main" val="809906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FAF5ED9-C3DB-40B2-8490-CD83B71CE128}" type="slidenum">
              <a:rPr lang="en-US" altLang="en-US" smtClean="0">
                <a:latin typeface="Times New Roman" pitchFamily="18" charset="0"/>
              </a:rPr>
              <a:pPr/>
              <a:t>2</a:t>
            </a:fld>
            <a:endParaRPr lang="en-US" altLang="en-US"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1161354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B2EBB0DC-A9A5-4BC6-8DA0-9E9234E0B4FD}" type="slidenum">
              <a:rPr lang="en-US" altLang="en-US" smtClean="0">
                <a:latin typeface="Times New Roman" pitchFamily="18" charset="0"/>
              </a:rPr>
              <a:pPr/>
              <a:t>13</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72668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6B967D2-E399-491A-9B67-95A38F795D03}" type="slidenum">
              <a:rPr lang="en-US" altLang="en-US" smtClean="0">
                <a:latin typeface="Times New Roman" pitchFamily="18" charset="0"/>
              </a:rPr>
              <a:pPr/>
              <a:t>14</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159845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E1978369-8387-4376-B354-66266C072EA0}" type="slidenum">
              <a:rPr lang="en-US" altLang="en-US" smtClean="0">
                <a:latin typeface="Times New Roman" pitchFamily="18" charset="0"/>
              </a:rPr>
              <a:pPr/>
              <a:t>15</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157188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853398C-2998-4262-821C-CADB4416D7B3}" type="slidenum">
              <a:rPr lang="en-US" altLang="en-US" smtClean="0">
                <a:latin typeface="Times New Roman" pitchFamily="18" charset="0"/>
              </a:rPr>
              <a:pPr/>
              <a:t>16</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7601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A0C11CD2-8B5F-4C9E-93A7-8E50907AA89D}" type="slidenum">
              <a:rPr lang="en-US" altLang="en-US" smtClean="0">
                <a:latin typeface="Times New Roman" pitchFamily="18" charset="0"/>
              </a:rPr>
              <a:pPr/>
              <a:t>17</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05228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AF67D19-9714-4678-BF21-3C3A06FAE5E1}" type="slidenum">
              <a:rPr lang="en-US" smtClean="0">
                <a:latin typeface="Times New Roman" pitchFamily="18" charset="0"/>
              </a:rPr>
              <a:pPr/>
              <a:t>18</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21234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F2BBBAE-2D71-41AD-8282-70127F03DF87}" type="slidenum">
              <a:rPr lang="en-US" altLang="en-US" sz="1300">
                <a:latin typeface="Helvetica" pitchFamily="-84" charset="0"/>
              </a:rPr>
              <a:pPr/>
              <a:t>20</a:t>
            </a:fld>
            <a:endParaRPr lang="en-US" altLang="en-US" sz="1300">
              <a:latin typeface="Helvetica" pitchFamily="-8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52106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B03E8275-121F-46DA-A5CA-6994DCA085BF}" type="slidenum">
              <a:rPr lang="en-US" altLang="en-US" sz="1300">
                <a:latin typeface="Helvetica" pitchFamily="-84" charset="0"/>
              </a:rPr>
              <a:pPr/>
              <a:t>21</a:t>
            </a:fld>
            <a:endParaRPr lang="en-US" altLang="en-US" sz="1300">
              <a:latin typeface="Helvetica"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014325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6E9C55F-F7A5-4EA2-8D4E-F13CF7402CEF}" type="slidenum">
              <a:rPr lang="en-US" altLang="en-US" sz="1300">
                <a:latin typeface="Helvetica" pitchFamily="-84" charset="0"/>
              </a:rPr>
              <a:pPr/>
              <a:t>22</a:t>
            </a:fld>
            <a:endParaRPr lang="en-US" altLang="en-US" sz="1300">
              <a:latin typeface="Helvetica" pitchFamily="-8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2915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C79D63E3-B17A-4926-8822-C8B26B6883BE}" type="slidenum">
              <a:rPr lang="en-US" altLang="en-US" sz="1300">
                <a:latin typeface="Helvetica" pitchFamily="-84" charset="0"/>
              </a:rPr>
              <a:pPr/>
              <a:t>23</a:t>
            </a:fld>
            <a:endParaRPr lang="en-US" altLang="en-US" sz="1300">
              <a:latin typeface="Helvetica"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04377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C5478C4-8C66-4117-B1F7-A27FF5256B62}" type="slidenum">
              <a:rPr lang="en-US" altLang="en-US" smtClean="0">
                <a:latin typeface="Times New Roman" pitchFamily="18" charset="0"/>
              </a:rPr>
              <a:pPr/>
              <a:t>4</a:t>
            </a:fld>
            <a:endParaRPr lang="en-US" alt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40053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7173EB2B-2E14-4BAB-8191-BA7E45B83B23}" type="slidenum">
              <a:rPr lang="en-US" altLang="en-US" sz="1300">
                <a:latin typeface="Helvetica" pitchFamily="-84" charset="0"/>
              </a:rPr>
              <a:pPr/>
              <a:t>24</a:t>
            </a:fld>
            <a:endParaRPr lang="en-US" altLang="en-US" sz="1300">
              <a:latin typeface="Helvetica" pitchFamily="-8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42110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D0AEB02-32AE-4110-9C68-15036BFA92EB}" type="slidenum">
              <a:rPr lang="en-US" altLang="en-US" sz="1300">
                <a:latin typeface="Helvetica" pitchFamily="-84" charset="0"/>
              </a:rPr>
              <a:pPr/>
              <a:t>25</a:t>
            </a:fld>
            <a:endParaRPr lang="en-US" altLang="en-US" sz="130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7724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841CD263-461E-45AF-8D2A-55010906DEE1}" type="slidenum">
              <a:rPr lang="en-US" altLang="en-US" sz="1300">
                <a:latin typeface="Helvetica" pitchFamily="-84" charset="0"/>
              </a:rPr>
              <a:pPr/>
              <a:t>26</a:t>
            </a:fld>
            <a:endParaRPr lang="en-US" altLang="en-US" sz="1300">
              <a:latin typeface="Helvetica" pitchFamily="-8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61196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0FFB7DF-A743-46E1-8CCE-8031C613546F}" type="slidenum">
              <a:rPr lang="en-US" altLang="en-US" sz="1300">
                <a:latin typeface="Helvetica" pitchFamily="-84" charset="0"/>
              </a:rPr>
              <a:pPr/>
              <a:t>27</a:t>
            </a:fld>
            <a:endParaRPr lang="en-US" altLang="en-US" sz="1300">
              <a:latin typeface="Helvetica"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075310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660C5D1-E15E-4A13-8FAD-98D5B131CF43}" type="slidenum">
              <a:rPr lang="en-US" altLang="en-US" sz="1300">
                <a:latin typeface="Helvetica" pitchFamily="-84" charset="0"/>
              </a:rPr>
              <a:pPr/>
              <a:t>28</a:t>
            </a:fld>
            <a:endParaRPr lang="en-US" altLang="en-US" sz="1300">
              <a:latin typeface="Helvetica"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986573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DAE0A63-5FAA-4A4D-8F26-ECD6FFD998F0}" type="slidenum">
              <a:rPr lang="en-US" altLang="en-US" sz="1300">
                <a:latin typeface="Helvetica" pitchFamily="-84" charset="0"/>
              </a:rPr>
              <a:pPr/>
              <a:t>29</a:t>
            </a:fld>
            <a:endParaRPr lang="en-US" altLang="en-US" sz="1300">
              <a:latin typeface="Helvetica"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571897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22F9F6F-BF5A-4969-9BA9-570C36615FD5}" type="slidenum">
              <a:rPr lang="en-US" altLang="en-US" sz="1300">
                <a:latin typeface="Helvetica" pitchFamily="-84" charset="0"/>
              </a:rPr>
              <a:pPr/>
              <a:t>30</a:t>
            </a:fld>
            <a:endParaRPr lang="en-US" altLang="en-US" sz="1300">
              <a:latin typeface="Helvetica" pitchFamily="-8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84060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618F3ED4-0B5A-40E6-B5DA-59E6D66EBC6B}" type="slidenum">
              <a:rPr lang="en-US" altLang="en-US" sz="1300">
                <a:latin typeface="Helvetica" pitchFamily="-84" charset="0"/>
              </a:rPr>
              <a:pPr/>
              <a:t>31</a:t>
            </a:fld>
            <a:endParaRPr lang="en-US" altLang="en-US" sz="1300">
              <a:latin typeface="Helvetica"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773508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A5EC9E53-903E-472A-939C-B49DB18EF91D}" type="slidenum">
              <a:rPr lang="en-US" altLang="en-US" sz="1300">
                <a:latin typeface="Helvetica" pitchFamily="-84" charset="0"/>
              </a:rPr>
              <a:pPr/>
              <a:t>32</a:t>
            </a:fld>
            <a:endParaRPr lang="en-US" altLang="en-US" sz="1300">
              <a:latin typeface="Helvetica" pitchFamily="-8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93711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FB1C1174-406E-40FC-B1CC-0FAC9627C2B4}" type="slidenum">
              <a:rPr lang="en-US" altLang="en-US" smtClean="0">
                <a:latin typeface="Times New Roman" pitchFamily="18" charset="0"/>
              </a:rPr>
              <a:pPr/>
              <a:t>5</a:t>
            </a:fld>
            <a:endParaRPr lang="en-US" alt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7335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48CABB5-8276-4C81-8AA2-108611004022}" type="slidenum">
              <a:rPr lang="en-US" altLang="en-US" smtClean="0">
                <a:latin typeface="Times New Roman" pitchFamily="18" charset="0"/>
              </a:rPr>
              <a:pPr/>
              <a:t>6</a:t>
            </a:fld>
            <a:endParaRPr lang="en-US" altLang="en-US"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59033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67AE378-8840-48F7-8BAA-06F915683B96}" type="slidenum">
              <a:rPr lang="en-US" altLang="en-US" smtClean="0">
                <a:latin typeface="Times New Roman" pitchFamily="18" charset="0"/>
              </a:rPr>
              <a:pPr/>
              <a:t>8</a:t>
            </a:fld>
            <a:endParaRPr lang="en-US" altLang="en-US"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97864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5DD12C3-C807-47A3-B465-6F44C9BA8AA3}" type="slidenum">
              <a:rPr lang="en-US" altLang="en-US" smtClean="0">
                <a:latin typeface="Times New Roman" pitchFamily="18" charset="0"/>
              </a:rPr>
              <a:pPr/>
              <a:t>9</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66165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3401877-F814-41C9-9BC3-3B966CBE5430}" type="slidenum">
              <a:rPr lang="en-US" altLang="en-US" smtClean="0">
                <a:latin typeface="Times New Roman" pitchFamily="18" charset="0"/>
              </a:rPr>
              <a:pPr/>
              <a:t>10</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76102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24C27967-4043-48B9-9B39-C815F001CBDD}" type="slidenum">
              <a:rPr lang="en-US" altLang="en-US" smtClean="0">
                <a:latin typeface="Times New Roman" pitchFamily="18" charset="0"/>
              </a:rPr>
              <a:pPr/>
              <a:t>11</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408749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A38C3D6-E9FA-41C3-8FF6-FE48791992CC}" type="slidenum">
              <a:rPr lang="en-US" altLang="en-US" smtClean="0">
                <a:latin typeface="Times New Roman" pitchFamily="18" charset="0"/>
              </a:rPr>
              <a:pPr/>
              <a:t>12</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493430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5/1/2019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5/1/2019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5/1/2019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5/1/2019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Mass Storage Structure</a:t>
            </a:r>
            <a:endParaRPr lang="en-US" sz="4100" dirty="0"/>
          </a:p>
        </p:txBody>
      </p:sp>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417818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874713" y="1023938"/>
            <a:ext cx="7286625" cy="4781550"/>
          </a:xfrm>
        </p:spPr>
        <p:txBody>
          <a:bodyPr>
            <a:normAutofit fontScale="92500" lnSpcReduction="10000"/>
          </a:bodyPr>
          <a:lstStyle/>
          <a:p>
            <a:pPr>
              <a:tabLst>
                <a:tab pos="1708150" algn="l"/>
              </a:tabLst>
            </a:pPr>
            <a:r>
              <a:rPr lang="en-US" altLang="en-US" smtClean="0"/>
              <a:t>Note that drive controllers have small buffers and can manage a queue of I/O requests (of varying </a:t>
            </a:r>
            <a:r>
              <a:rPr lang="ja-JP" altLang="en-US" smtClean="0"/>
              <a:t>“</a:t>
            </a:r>
            <a:r>
              <a:rPr lang="en-US" altLang="ja-JP" smtClean="0"/>
              <a:t>depth</a:t>
            </a:r>
            <a:r>
              <a:rPr lang="ja-JP" altLang="en-US" smtClean="0"/>
              <a:t>”</a:t>
            </a:r>
            <a:r>
              <a:rPr lang="en-US" altLang="ja-JP" smtClean="0"/>
              <a:t>)</a:t>
            </a:r>
            <a:endParaRPr lang="en-US" altLang="en-US" smtClean="0"/>
          </a:p>
          <a:p>
            <a:pPr>
              <a:tabLst>
                <a:tab pos="1708150" algn="l"/>
              </a:tabLst>
            </a:pPr>
            <a:r>
              <a:rPr lang="en-US" altLang="en-US" smtClean="0"/>
              <a:t>Several algorithms exist to schedule the servicing of disk I/O requests</a:t>
            </a:r>
          </a:p>
          <a:p>
            <a:pPr>
              <a:tabLst>
                <a:tab pos="1708150" algn="l"/>
              </a:tabLst>
            </a:pPr>
            <a:r>
              <a:rPr lang="en-US" altLang="en-US" smtClean="0"/>
              <a:t>The analysis is true for one or many platters</a:t>
            </a:r>
          </a:p>
          <a:p>
            <a:pPr>
              <a:tabLst>
                <a:tab pos="1708150" algn="l"/>
              </a:tabLst>
            </a:pPr>
            <a:r>
              <a:rPr lang="en-US" altLang="en-US" smtClean="0"/>
              <a:t>We illustrate scheduling algorithms with a request queue (0-199)</a:t>
            </a:r>
          </a:p>
          <a:p>
            <a:pPr>
              <a:buFont typeface="Monotype Sorts" pitchFamily="-84" charset="2"/>
              <a:buNone/>
              <a:tabLst>
                <a:tab pos="1708150" algn="l"/>
              </a:tabLst>
            </a:pPr>
            <a:r>
              <a:rPr lang="en-US" altLang="en-US" smtClean="0"/>
              <a:t>		</a:t>
            </a:r>
            <a:br>
              <a:rPr lang="en-US" altLang="en-US" smtClean="0"/>
            </a:br>
            <a:r>
              <a:rPr lang="en-US" altLang="en-US" smtClean="0"/>
              <a:t>	98, 183, 37, 122, 14, 124, 65, 67</a:t>
            </a:r>
          </a:p>
          <a:p>
            <a:pPr>
              <a:buFont typeface="Monotype Sorts" pitchFamily="-84" charset="2"/>
              <a:buNone/>
              <a:tabLst>
                <a:tab pos="1708150" algn="l"/>
              </a:tabLst>
            </a:pPr>
            <a:r>
              <a:rPr lang="en-US" altLang="en-US" smtClean="0"/>
              <a:t>	Head pointer 53</a:t>
            </a:r>
          </a:p>
        </p:txBody>
      </p:sp>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874713" y="1111250"/>
            <a:ext cx="7081837" cy="2656709"/>
          </a:xfrm>
        </p:spPr>
        <p:txBody>
          <a:bodyPr/>
          <a:lstStyle/>
          <a:p>
            <a:r>
              <a:rPr lang="en-US" altLang="en-US" dirty="0" smtClean="0"/>
              <a:t>Shortest Seek Time First selects the request with the minimum seek time from the current head position</a:t>
            </a:r>
          </a:p>
          <a:p>
            <a:r>
              <a:rPr lang="en-US" altLang="en-US" dirty="0" smtClean="0"/>
              <a:t>SSTF scheduling is a form of SJF scheduling; may cause starvation of some requests</a:t>
            </a:r>
          </a:p>
          <a:p>
            <a:endParaRPr lang="en-US" altLang="en-US" dirty="0" smtClean="0"/>
          </a:p>
        </p:txBody>
      </p:sp>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51" y="1572237"/>
            <a:ext cx="7630510" cy="461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860425" y="1150938"/>
            <a:ext cx="7205663" cy="4530725"/>
          </a:xfrm>
        </p:spPr>
        <p:txBody>
          <a:bodyPr>
            <a:normAutofit/>
          </a:bodyPr>
          <a:lstStyle/>
          <a:p>
            <a:r>
              <a:rPr lang="en-US" altLang="en-US" dirty="0" smtClean="0"/>
              <a:t>The disk arm starts at one end of the disk, and moves toward the other end, servicing requests until it gets to the other end of the disk, where the head movement is reversed and servicing continues.</a:t>
            </a:r>
          </a:p>
          <a:p>
            <a:r>
              <a:rPr lang="en-US" altLang="en-US" b="1" dirty="0" smtClean="0">
                <a:solidFill>
                  <a:srgbClr val="3366FF"/>
                </a:solidFill>
              </a:rPr>
              <a:t>SCAN algorithm</a:t>
            </a:r>
            <a:r>
              <a:rPr lang="en-US" altLang="en-US" dirty="0" smtClean="0">
                <a:solidFill>
                  <a:srgbClr val="3366FF"/>
                </a:solidFill>
              </a:rPr>
              <a:t> </a:t>
            </a:r>
            <a:r>
              <a:rPr lang="en-US" altLang="en-US" dirty="0" smtClean="0"/>
              <a:t>Sometimes called the </a:t>
            </a:r>
            <a:r>
              <a:rPr lang="en-US" altLang="en-US" b="1" dirty="0" smtClean="0">
                <a:solidFill>
                  <a:srgbClr val="3366FF"/>
                </a:solidFill>
              </a:rPr>
              <a:t>elevator algorithm</a:t>
            </a:r>
          </a:p>
        </p:txBody>
      </p:sp>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236663"/>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889000" y="1138238"/>
            <a:ext cx="7040563" cy="4530725"/>
          </a:xfrm>
        </p:spPr>
        <p:txBody>
          <a:bodyPr>
            <a:normAutofit lnSpcReduction="10000"/>
          </a:bodyPr>
          <a:lstStyle/>
          <a:p>
            <a:r>
              <a:rPr lang="en-US" altLang="en-US" dirty="0" smtClean="0"/>
              <a:t>Provides a more uniform wait time than SCAN</a:t>
            </a:r>
          </a:p>
          <a:p>
            <a:r>
              <a:rPr lang="en-US" altLang="en-US" dirty="0" smtClean="0"/>
              <a:t>The head moves from one end of the disk to the other, servicing requests as it goes</a:t>
            </a:r>
          </a:p>
          <a:p>
            <a:pPr lvl="1"/>
            <a:r>
              <a:rPr lang="en-US" altLang="en-US" dirty="0" smtClean="0"/>
              <a:t>When it reaches the other end, however, it immediately returns to the beginning of the disk, without servicing any requests on the return trip</a:t>
            </a:r>
          </a:p>
          <a:p>
            <a:r>
              <a:rPr lang="en-US" altLang="en-US" dirty="0" smtClean="0"/>
              <a:t>Treats the cylinders as a circular list that wraps around from the last cylinder to the first one</a:t>
            </a:r>
          </a:p>
        </p:txBody>
      </p:sp>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01700" y="1138238"/>
            <a:ext cx="6659563" cy="3257550"/>
          </a:xfrm>
        </p:spPr>
        <p:txBody>
          <a:bodyPr>
            <a:normAutofit/>
          </a:bodyPr>
          <a:lstStyle/>
          <a:p>
            <a:r>
              <a:rPr lang="en-US" altLang="en-US" dirty="0" smtClean="0"/>
              <a:t>LOOK a version of SCAN, C-LOOK a version of C-SCAN</a:t>
            </a:r>
          </a:p>
          <a:p>
            <a:r>
              <a:rPr lang="en-US" altLang="en-US" dirty="0" smtClean="0"/>
              <a:t>Arm only goes as far as the last request in each direction, then reverses direction immediately, without first going all the way to the end of the disk </a:t>
            </a:r>
          </a:p>
        </p:txBody>
      </p:sp>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C-LOOK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55713" y="277813"/>
            <a:ext cx="7888287" cy="576262"/>
          </a:xfrm>
        </p:spPr>
        <p:txBody>
          <a:bodyPr>
            <a:normAutofit fontScale="90000"/>
          </a:bodyPr>
          <a:lstStyle/>
          <a:p>
            <a:pPr eaLnBrk="1" hangingPunct="1"/>
            <a:r>
              <a:rPr 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Protection</a:t>
            </a:r>
            <a:endParaRPr lang="en-US" dirty="0"/>
          </a:p>
        </p:txBody>
      </p:sp>
    </p:spTree>
    <p:extLst>
      <p:ext uri="{BB962C8B-B14F-4D97-AF65-F5344CB8AC3E}">
        <p14:creationId xmlns:p14="http://schemas.microsoft.com/office/powerpoint/2010/main" val="185402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65188" y="1096963"/>
            <a:ext cx="7996237" cy="5270500"/>
          </a:xfrm>
        </p:spPr>
        <p:txBody>
          <a:bodyPr>
            <a:normAutofit fontScale="92500" lnSpcReduction="20000"/>
          </a:bodyPr>
          <a:lstStyle/>
          <a:p>
            <a:r>
              <a:rPr lang="en-US" altLang="en-US" b="1" smtClean="0">
                <a:solidFill>
                  <a:srgbClr val="3366FF"/>
                </a:solidFill>
              </a:rPr>
              <a:t>Magnetic disks</a:t>
            </a:r>
            <a:r>
              <a:rPr lang="en-US" altLang="en-US" smtClean="0">
                <a:solidFill>
                  <a:srgbClr val="3366FF"/>
                </a:solidFill>
              </a:rPr>
              <a:t> </a:t>
            </a:r>
            <a:r>
              <a:rPr lang="en-US" altLang="en-US" smtClean="0"/>
              <a:t>provide bulk of secondary storage of modern computers</a:t>
            </a:r>
          </a:p>
          <a:p>
            <a:pPr lvl="1"/>
            <a:r>
              <a:rPr lang="en-US" altLang="en-US" smtClean="0"/>
              <a:t>Drives rotate at 60 to 250 times per second</a:t>
            </a:r>
          </a:p>
          <a:p>
            <a:pPr lvl="1"/>
            <a:r>
              <a:rPr lang="en-US" altLang="en-US" b="1" smtClean="0">
                <a:solidFill>
                  <a:srgbClr val="3366FF"/>
                </a:solidFill>
              </a:rPr>
              <a:t>Transfer rate</a:t>
            </a:r>
            <a:r>
              <a:rPr lang="en-US" altLang="en-US" smtClean="0">
                <a:solidFill>
                  <a:srgbClr val="3366FF"/>
                </a:solidFill>
              </a:rPr>
              <a:t> </a:t>
            </a:r>
            <a:r>
              <a:rPr lang="en-US" altLang="en-US" smtClean="0"/>
              <a:t>is rate at which data flow between drive and computer</a:t>
            </a:r>
          </a:p>
          <a:p>
            <a:pPr lvl="1"/>
            <a:r>
              <a:rPr lang="en-US" altLang="en-US" b="1" smtClean="0">
                <a:solidFill>
                  <a:srgbClr val="3366FF"/>
                </a:solidFill>
              </a:rPr>
              <a:t>Positioning time</a:t>
            </a:r>
            <a:r>
              <a:rPr lang="en-US" altLang="en-US" smtClean="0">
                <a:solidFill>
                  <a:srgbClr val="3366FF"/>
                </a:solidFill>
              </a:rPr>
              <a:t> </a:t>
            </a:r>
            <a:r>
              <a:rPr lang="en-US" altLang="en-US" smtClean="0"/>
              <a:t>(</a:t>
            </a:r>
            <a:r>
              <a:rPr lang="en-US" altLang="en-US" b="1" smtClean="0">
                <a:solidFill>
                  <a:srgbClr val="3366FF"/>
                </a:solidFill>
              </a:rPr>
              <a:t>random-access time</a:t>
            </a:r>
            <a:r>
              <a:rPr lang="en-US" altLang="en-US" smtClean="0"/>
              <a:t>) is time to move disk arm to desired cylinder (</a:t>
            </a:r>
            <a:r>
              <a:rPr lang="en-US" altLang="en-US" b="1" smtClean="0">
                <a:solidFill>
                  <a:srgbClr val="3366FF"/>
                </a:solidFill>
              </a:rPr>
              <a:t>seek time</a:t>
            </a:r>
            <a:r>
              <a:rPr lang="en-US" altLang="en-US" smtClean="0"/>
              <a:t>) and time for desired sector to rotate under the disk head (</a:t>
            </a:r>
            <a:r>
              <a:rPr lang="en-US" altLang="en-US" b="1" smtClean="0">
                <a:solidFill>
                  <a:srgbClr val="3366FF"/>
                </a:solidFill>
              </a:rPr>
              <a:t>rotational latency</a:t>
            </a:r>
            <a:r>
              <a:rPr lang="en-US" altLang="en-US" smtClean="0"/>
              <a:t>)</a:t>
            </a:r>
          </a:p>
          <a:p>
            <a:pPr lvl="1"/>
            <a:r>
              <a:rPr lang="en-US" altLang="en-US" b="1" smtClean="0">
                <a:solidFill>
                  <a:srgbClr val="3366FF"/>
                </a:solidFill>
              </a:rPr>
              <a:t>Head crash</a:t>
            </a:r>
            <a:r>
              <a:rPr lang="en-US" altLang="en-US" smtClean="0">
                <a:solidFill>
                  <a:srgbClr val="3366FF"/>
                </a:solidFill>
              </a:rPr>
              <a:t> </a:t>
            </a:r>
            <a:r>
              <a:rPr lang="en-US" altLang="en-US" smtClean="0"/>
              <a:t>results from disk head making contact with the disk surface  -- That</a:t>
            </a:r>
            <a:r>
              <a:rPr lang="ja-JP" altLang="en-US" smtClean="0"/>
              <a:t>’</a:t>
            </a:r>
            <a:r>
              <a:rPr lang="en-US" altLang="ja-JP" smtClean="0"/>
              <a:t>s bad</a:t>
            </a:r>
          </a:p>
          <a:p>
            <a:r>
              <a:rPr lang="en-US" altLang="en-US" smtClean="0"/>
              <a:t>Disks can be removable</a:t>
            </a:r>
          </a:p>
          <a:p>
            <a:r>
              <a:rPr lang="en-US" altLang="en-US" smtClean="0"/>
              <a:t>Drive attached to computer via </a:t>
            </a:r>
            <a:r>
              <a:rPr lang="en-US" altLang="en-US" b="1" smtClean="0">
                <a:solidFill>
                  <a:srgbClr val="3366FF"/>
                </a:solidFill>
              </a:rPr>
              <a:t>I/O bus</a:t>
            </a:r>
          </a:p>
          <a:p>
            <a:pPr lvl="1"/>
            <a:r>
              <a:rPr lang="en-US" altLang="en-US" smtClean="0"/>
              <a:t>Busses vary, including </a:t>
            </a:r>
            <a:r>
              <a:rPr lang="en-US" altLang="en-US" b="1" smtClean="0">
                <a:solidFill>
                  <a:srgbClr val="3366FF"/>
                </a:solidFill>
              </a:rPr>
              <a:t>EIDE</a:t>
            </a:r>
            <a:r>
              <a:rPr lang="en-US" altLang="en-US" smtClean="0"/>
              <a:t>,</a:t>
            </a:r>
            <a:r>
              <a:rPr lang="en-US" altLang="en-US" b="1" smtClean="0">
                <a:solidFill>
                  <a:srgbClr val="3366FF"/>
                </a:solidFill>
              </a:rPr>
              <a:t> ATA</a:t>
            </a:r>
            <a:r>
              <a:rPr lang="en-US" altLang="en-US" smtClean="0"/>
              <a:t>,</a:t>
            </a:r>
            <a:r>
              <a:rPr lang="en-US" altLang="en-US" b="1" smtClean="0">
                <a:solidFill>
                  <a:srgbClr val="3366FF"/>
                </a:solidFill>
              </a:rPr>
              <a:t> SATA</a:t>
            </a:r>
            <a:r>
              <a:rPr lang="en-US" altLang="en-US" smtClean="0"/>
              <a:t>,</a:t>
            </a:r>
            <a:r>
              <a:rPr lang="en-US" altLang="en-US" b="1" smtClean="0">
                <a:solidFill>
                  <a:srgbClr val="3366FF"/>
                </a:solidFill>
              </a:rPr>
              <a:t> USB</a:t>
            </a:r>
            <a:r>
              <a:rPr lang="en-US" altLang="en-US" smtClean="0"/>
              <a:t>,</a:t>
            </a:r>
            <a:r>
              <a:rPr lang="en-US" altLang="en-US" b="1" smtClean="0">
                <a:solidFill>
                  <a:srgbClr val="3366FF"/>
                </a:solidFill>
              </a:rPr>
              <a:t> Fibre Channel</a:t>
            </a:r>
            <a:r>
              <a:rPr lang="en-US" altLang="en-US" smtClean="0"/>
              <a:t>,</a:t>
            </a:r>
            <a:r>
              <a:rPr lang="en-US" altLang="en-US" b="1" smtClean="0">
                <a:solidFill>
                  <a:srgbClr val="3366FF"/>
                </a:solidFill>
              </a:rPr>
              <a:t> SCSI, SAS, Firewire</a:t>
            </a:r>
          </a:p>
          <a:p>
            <a:pPr lvl="1"/>
            <a:r>
              <a:rPr lang="en-US" altLang="en-US" b="1" smtClean="0">
                <a:solidFill>
                  <a:srgbClr val="3366FF"/>
                </a:solidFill>
              </a:rPr>
              <a:t>Host controller</a:t>
            </a:r>
            <a:r>
              <a:rPr lang="en-US" altLang="en-US" smtClean="0">
                <a:solidFill>
                  <a:srgbClr val="3366FF"/>
                </a:solidFill>
              </a:rPr>
              <a:t> </a:t>
            </a:r>
            <a:r>
              <a:rPr lang="en-US" altLang="en-US" smtClean="0"/>
              <a:t>in computer uses bus to talk to </a:t>
            </a:r>
            <a:r>
              <a:rPr lang="en-US" altLang="en-US" b="1" smtClean="0">
                <a:solidFill>
                  <a:srgbClr val="3366FF"/>
                </a:solidFill>
              </a:rPr>
              <a:t>disk controller</a:t>
            </a:r>
            <a:r>
              <a:rPr lang="en-US" altLang="en-US" smtClean="0">
                <a:solidFill>
                  <a:srgbClr val="3366FF"/>
                </a:solidFill>
              </a:rPr>
              <a:t> </a:t>
            </a:r>
            <a:r>
              <a:rPr lang="en-US" altLang="en-US" smtClean="0"/>
              <a:t>built into drive or storage array</a:t>
            </a:r>
          </a:p>
        </p:txBody>
      </p:sp>
      <p:sp>
        <p:nvSpPr>
          <p:cNvPr id="6146" name="Rectangle 2"/>
          <p:cNvSpPr>
            <a:spLocks noGrp="1" noChangeArrowheads="1"/>
          </p:cNvSpPr>
          <p:nvPr>
            <p:ph type="title"/>
          </p:nvPr>
        </p:nvSpPr>
        <p:spPr>
          <a:xfrm>
            <a:off x="1154113" y="168275"/>
            <a:ext cx="7683500" cy="576263"/>
          </a:xfrm>
        </p:spPr>
        <p:txBody>
          <a:bodyPr>
            <a:normAutofit fontScale="90000"/>
          </a:bodyPr>
          <a:lstStyle/>
          <a:p>
            <a:pPr eaLnBrk="1" hangingPunct="1"/>
            <a:r>
              <a:rPr lang="en-US" altLang="en-US" smtClean="0"/>
              <a:t>Overview of Mass Storage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7"/>
          <p:cNvSpPr>
            <a:spLocks noGrp="1" noChangeArrowheads="1"/>
          </p:cNvSpPr>
          <p:nvPr>
            <p:ph idx="1"/>
          </p:nvPr>
        </p:nvSpPr>
        <p:spPr>
          <a:xfrm>
            <a:off x="1155700" y="1168400"/>
            <a:ext cx="6218238" cy="3305175"/>
          </a:xfrm>
        </p:spPr>
        <p:txBody>
          <a:bodyPr>
            <a:normAutofit fontScale="92500" lnSpcReduction="10000"/>
          </a:bodyPr>
          <a:lstStyle/>
          <a:p>
            <a:r>
              <a:rPr lang="en-US" altLang="en-US" smtClean="0"/>
              <a:t>A computer consists of a collection of objects, hardware or software</a:t>
            </a:r>
          </a:p>
          <a:p>
            <a:r>
              <a:rPr lang="en-US" altLang="en-US" smtClean="0"/>
              <a:t>Each object has a unique name and can be accessed through a well-defined set of operations</a:t>
            </a:r>
          </a:p>
          <a:p>
            <a:r>
              <a:rPr lang="en-US" altLang="en-US" smtClean="0"/>
              <a:t>Protection problem - ensure that each object is accessed correctly and only by those processes that are allowed to do so</a:t>
            </a:r>
            <a:endParaRPr lang="en-US" altLang="en-US" smtClean="0">
              <a:latin typeface="Courier New" pitchFamily="49" charset="0"/>
            </a:endParaRPr>
          </a:p>
          <a:p>
            <a:endParaRPr lang="en-US" altLang="en-US" smtClean="0"/>
          </a:p>
        </p:txBody>
      </p:sp>
      <p:sp>
        <p:nvSpPr>
          <p:cNvPr id="6146" name="Rectangle 1026"/>
          <p:cNvSpPr>
            <a:spLocks noGrp="1" noChangeArrowheads="1"/>
          </p:cNvSpPr>
          <p:nvPr>
            <p:ph type="title"/>
          </p:nvPr>
        </p:nvSpPr>
        <p:spPr>
          <a:xfrm>
            <a:off x="942975" y="182563"/>
            <a:ext cx="7743825" cy="576262"/>
          </a:xfrm>
        </p:spPr>
        <p:txBody>
          <a:bodyPr>
            <a:normAutofit fontScale="90000"/>
          </a:bodyPr>
          <a:lstStyle/>
          <a:p>
            <a:pPr eaLnBrk="1" hangingPunct="1"/>
            <a:r>
              <a:rPr lang="en-US" altLang="en-US" smtClean="0"/>
              <a:t>Goals of Protection</a:t>
            </a:r>
          </a:p>
        </p:txBody>
      </p:sp>
    </p:spTree>
    <p:extLst>
      <p:ext uri="{BB962C8B-B14F-4D97-AF65-F5344CB8AC3E}">
        <p14:creationId xmlns:p14="http://schemas.microsoft.com/office/powerpoint/2010/main" val="418767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63650" y="1095375"/>
            <a:ext cx="6726238" cy="4197350"/>
          </a:xfrm>
        </p:spPr>
        <p:txBody>
          <a:bodyPr>
            <a:normAutofit fontScale="85000" lnSpcReduction="10000"/>
          </a:bodyPr>
          <a:lstStyle/>
          <a:p>
            <a:r>
              <a:rPr lang="en-US" altLang="en-US" smtClean="0"/>
              <a:t>A </a:t>
            </a:r>
            <a:r>
              <a:rPr lang="en-US" altLang="en-US" b="1" smtClean="0">
                <a:solidFill>
                  <a:srgbClr val="0070C0"/>
                </a:solidFill>
              </a:rPr>
              <a:t>privilege</a:t>
            </a:r>
            <a:r>
              <a:rPr lang="en-US" altLang="en-US" smtClean="0"/>
              <a:t> is the right to execute a particular operation on a given object</a:t>
            </a:r>
          </a:p>
          <a:p>
            <a:r>
              <a:rPr lang="en-US" altLang="en-US" smtClean="0"/>
              <a:t>Guiding principle – </a:t>
            </a:r>
            <a:r>
              <a:rPr lang="en-US" altLang="en-US" b="1" smtClean="0">
                <a:solidFill>
                  <a:srgbClr val="3366FF"/>
                </a:solidFill>
              </a:rPr>
              <a:t>principle of least privilege</a:t>
            </a:r>
          </a:p>
          <a:p>
            <a:pPr lvl="1"/>
            <a:r>
              <a:rPr lang="en-US" altLang="en-US" smtClean="0"/>
              <a:t>Programs, users and systems should be given just enough </a:t>
            </a:r>
            <a:r>
              <a:rPr lang="en-US" altLang="en-US" b="1" smtClean="0">
                <a:solidFill>
                  <a:srgbClr val="3366FF"/>
                </a:solidFill>
              </a:rPr>
              <a:t>privileges </a:t>
            </a:r>
            <a:r>
              <a:rPr lang="en-US" altLang="en-US" smtClean="0"/>
              <a:t>to perform their tasks</a:t>
            </a:r>
          </a:p>
          <a:p>
            <a:pPr lvl="2"/>
            <a:r>
              <a:rPr lang="en-US" altLang="en-US" smtClean="0"/>
              <a:t>Limits damage if entity has a bug, gets abused</a:t>
            </a:r>
          </a:p>
          <a:p>
            <a:pPr lvl="1"/>
            <a:r>
              <a:rPr lang="en-US" altLang="en-US" smtClean="0"/>
              <a:t>Privileges can be one of:</a:t>
            </a:r>
          </a:p>
          <a:p>
            <a:pPr lvl="2"/>
            <a:r>
              <a:rPr lang="en-US" altLang="en-US" smtClean="0"/>
              <a:t>Static (during life of system, during life of process) </a:t>
            </a:r>
          </a:p>
          <a:p>
            <a:pPr lvl="2"/>
            <a:r>
              <a:rPr lang="en-US" altLang="en-US" smtClean="0"/>
              <a:t>Dynamic (changed by process as needed) – </a:t>
            </a:r>
            <a:r>
              <a:rPr lang="en-US" altLang="en-US" b="1" smtClean="0">
                <a:solidFill>
                  <a:srgbClr val="3366FF"/>
                </a:solidFill>
              </a:rPr>
              <a:t>domain switching</a:t>
            </a:r>
            <a:r>
              <a:rPr lang="en-US" altLang="en-US" smtClean="0"/>
              <a:t>, </a:t>
            </a:r>
            <a:r>
              <a:rPr lang="en-US" altLang="en-US" b="1" smtClean="0">
                <a:solidFill>
                  <a:srgbClr val="3366FF"/>
                </a:solidFill>
              </a:rPr>
              <a:t>privilege escalation</a:t>
            </a:r>
          </a:p>
          <a:p>
            <a:pPr lvl="1"/>
            <a:r>
              <a:rPr lang="ja-JP" altLang="en-US" smtClean="0"/>
              <a:t>“</a:t>
            </a:r>
            <a:r>
              <a:rPr lang="en-US" altLang="ja-JP" smtClean="0"/>
              <a:t>Need to know</a:t>
            </a:r>
            <a:r>
              <a:rPr lang="ja-JP" altLang="en-US" smtClean="0"/>
              <a:t>”</a:t>
            </a:r>
            <a:r>
              <a:rPr lang="en-US" altLang="ja-JP" smtClean="0"/>
              <a:t> a similar concept regarding access to data</a:t>
            </a:r>
            <a:endParaRPr lang="en-US" altLang="en-US" smtClean="0"/>
          </a:p>
          <a:p>
            <a:pPr lvl="2">
              <a:buFont typeface="Webdings" pitchFamily="18" charset="2"/>
              <a:buNone/>
            </a:pPr>
            <a:endParaRPr lang="en-US" altLang="en-US" smtClean="0"/>
          </a:p>
          <a:p>
            <a:pPr lvl="1">
              <a:buFont typeface="Monotype Sorts" pitchFamily="-84" charset="2"/>
              <a:buNone/>
            </a:pPr>
            <a:endParaRPr lang="en-US" altLang="en-US" smtClean="0"/>
          </a:p>
        </p:txBody>
      </p:sp>
      <p:sp>
        <p:nvSpPr>
          <p:cNvPr id="7170" name="Rectangle 2"/>
          <p:cNvSpPr>
            <a:spLocks noGrp="1" noChangeArrowheads="1"/>
          </p:cNvSpPr>
          <p:nvPr>
            <p:ph type="title"/>
          </p:nvPr>
        </p:nvSpPr>
        <p:spPr>
          <a:xfrm>
            <a:off x="935038" y="141288"/>
            <a:ext cx="7751762" cy="576262"/>
          </a:xfrm>
        </p:spPr>
        <p:txBody>
          <a:bodyPr>
            <a:normAutofit fontScale="90000"/>
          </a:bodyPr>
          <a:lstStyle/>
          <a:p>
            <a:pPr eaLnBrk="1" hangingPunct="1"/>
            <a:r>
              <a:rPr lang="en-US" altLang="en-US" smtClean="0"/>
              <a:t>Principles of Protection</a:t>
            </a:r>
          </a:p>
        </p:txBody>
      </p:sp>
    </p:spTree>
    <p:extLst>
      <p:ext uri="{BB962C8B-B14F-4D97-AF65-F5344CB8AC3E}">
        <p14:creationId xmlns:p14="http://schemas.microsoft.com/office/powerpoint/2010/main" val="1891044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65238" y="1095375"/>
            <a:ext cx="6672262" cy="4530725"/>
          </a:xfrm>
        </p:spPr>
        <p:txBody>
          <a:bodyPr>
            <a:normAutofit fontScale="92500" lnSpcReduction="10000"/>
          </a:bodyPr>
          <a:lstStyle/>
          <a:p>
            <a:r>
              <a:rPr lang="en-US" altLang="en-US" smtClean="0"/>
              <a:t>Must consider </a:t>
            </a:r>
            <a:r>
              <a:rPr lang="ja-JP" altLang="en-US" smtClean="0"/>
              <a:t>“</a:t>
            </a:r>
            <a:r>
              <a:rPr lang="en-US" altLang="ja-JP" smtClean="0"/>
              <a:t>grain</a:t>
            </a:r>
            <a:r>
              <a:rPr lang="ja-JP" altLang="en-US" smtClean="0"/>
              <a:t>”</a:t>
            </a:r>
            <a:r>
              <a:rPr lang="en-US" altLang="ja-JP" smtClean="0"/>
              <a:t> aspect</a:t>
            </a:r>
          </a:p>
          <a:p>
            <a:pPr lvl="1"/>
            <a:r>
              <a:rPr lang="en-US" altLang="en-US" smtClean="0"/>
              <a:t>Rough-grained  privilege management easier, simpler, but least privilege now done in large chunks</a:t>
            </a:r>
          </a:p>
          <a:p>
            <a:pPr lvl="2"/>
            <a:r>
              <a:rPr lang="en-US" altLang="en-US" smtClean="0"/>
              <a:t>For example, traditional Unix processes either have abilities of the </a:t>
            </a:r>
          </a:p>
          <a:p>
            <a:pPr lvl="3"/>
            <a:r>
              <a:rPr lang="en-US" altLang="en-US" smtClean="0"/>
              <a:t>associated user, or </a:t>
            </a:r>
          </a:p>
          <a:p>
            <a:pPr lvl="3"/>
            <a:r>
              <a:rPr lang="en-US" altLang="en-US" smtClean="0"/>
              <a:t>of  the root</a:t>
            </a:r>
          </a:p>
          <a:p>
            <a:pPr lvl="1"/>
            <a:r>
              <a:rPr lang="en-US" altLang="en-US" smtClean="0"/>
              <a:t>Fine-grained management more complex, more overhead, but more protective</a:t>
            </a:r>
          </a:p>
          <a:p>
            <a:pPr lvl="2"/>
            <a:r>
              <a:rPr lang="en-US" altLang="en-US" smtClean="0"/>
              <a:t> ACL (Access Control List)</a:t>
            </a:r>
          </a:p>
          <a:p>
            <a:pPr lvl="2"/>
            <a:r>
              <a:rPr lang="en-US" altLang="en-US" smtClean="0"/>
              <a:t> RBAC  (Role Based Access control)</a:t>
            </a:r>
          </a:p>
          <a:p>
            <a:r>
              <a:rPr lang="en-US" altLang="en-US" smtClean="0"/>
              <a:t>Domain can be user, process, procedure</a:t>
            </a:r>
          </a:p>
          <a:p>
            <a:pPr lvl="2"/>
            <a:endParaRPr lang="en-US" altLang="en-US" smtClean="0"/>
          </a:p>
          <a:p>
            <a:pPr lvl="2"/>
            <a:endParaRPr lang="en-US" altLang="en-US" smtClean="0"/>
          </a:p>
          <a:p>
            <a:pPr lvl="1">
              <a:buFont typeface="Monotype Sorts" pitchFamily="-84" charset="2"/>
              <a:buNone/>
            </a:pPr>
            <a:endParaRPr lang="en-US" altLang="en-US" smtClean="0"/>
          </a:p>
        </p:txBody>
      </p:sp>
      <p:sp>
        <p:nvSpPr>
          <p:cNvPr id="819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Principles of Protection (Cont.)</a:t>
            </a:r>
          </a:p>
        </p:txBody>
      </p:sp>
    </p:spTree>
    <p:extLst>
      <p:ext uri="{BB962C8B-B14F-4D97-AF65-F5344CB8AC3E}">
        <p14:creationId xmlns:p14="http://schemas.microsoft.com/office/powerpoint/2010/main" val="288741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244600" y="1093788"/>
            <a:ext cx="6535738" cy="4530725"/>
          </a:xfrm>
        </p:spPr>
        <p:txBody>
          <a:bodyPr>
            <a:normAutofit/>
          </a:bodyPr>
          <a:lstStyle/>
          <a:p>
            <a:r>
              <a:rPr lang="en-US" altLang="en-US" dirty="0" smtClean="0"/>
              <a:t>Access-right = &lt;</a:t>
            </a:r>
            <a:r>
              <a:rPr lang="en-US" altLang="en-US" i="1" dirty="0" smtClean="0"/>
              <a:t>object-name</a:t>
            </a:r>
            <a:r>
              <a:rPr lang="en-US" altLang="en-US" dirty="0" smtClean="0"/>
              <a:t>, </a:t>
            </a:r>
            <a:r>
              <a:rPr lang="en-US" altLang="en-US" i="1" dirty="0" smtClean="0"/>
              <a:t>rights-set</a:t>
            </a:r>
            <a:r>
              <a:rPr lang="en-US" altLang="en-US" dirty="0" smtClean="0"/>
              <a:t>&gt;</a:t>
            </a:r>
          </a:p>
          <a:p>
            <a:pPr lvl="1"/>
            <a:r>
              <a:rPr lang="en-US" altLang="en-US" i="1" dirty="0" smtClean="0"/>
              <a:t>rights-set</a:t>
            </a:r>
            <a:r>
              <a:rPr lang="en-US" altLang="en-US" dirty="0" smtClean="0"/>
              <a:t> is a subset of all valid operations that can be performed on the object </a:t>
            </a:r>
          </a:p>
          <a:p>
            <a:r>
              <a:rPr lang="en-US" altLang="en-US" dirty="0" smtClean="0"/>
              <a:t>Domain = set of access-rights </a:t>
            </a:r>
          </a:p>
          <a:p>
            <a:r>
              <a:rPr lang="en-US" altLang="en-US" dirty="0" smtClean="0"/>
              <a:t>A process, at any point in time, is associated with one domain.  </a:t>
            </a:r>
          </a:p>
          <a:p>
            <a:r>
              <a:rPr lang="en-US" altLang="en-US" dirty="0" smtClean="0"/>
              <a:t>Domains may overlap.</a:t>
            </a:r>
            <a:br>
              <a:rPr lang="en-US" altLang="en-US" dirty="0" smtClean="0"/>
            </a:br>
            <a:endParaRPr lang="en-US" altLang="en-US" dirty="0" smtClean="0"/>
          </a:p>
        </p:txBody>
      </p:sp>
      <p:sp>
        <p:nvSpPr>
          <p:cNvPr id="9218"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altLang="en-US" smtClean="0"/>
              <a:t>Domain Structure</a:t>
            </a:r>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163" y="4887308"/>
            <a:ext cx="5132387" cy="167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484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490663" y="1096963"/>
            <a:ext cx="6958012" cy="4530725"/>
          </a:xfrm>
        </p:spPr>
        <p:txBody>
          <a:bodyPr>
            <a:normAutofit fontScale="85000" lnSpcReduction="20000"/>
          </a:bodyPr>
          <a:lstStyle/>
          <a:p>
            <a:r>
              <a:rPr lang="en-US" altLang="en-US" smtClean="0"/>
              <a:t>Domain = user-id</a:t>
            </a:r>
            <a:endParaRPr lang="en-US" altLang="en-US" sz="800" smtClean="0"/>
          </a:p>
          <a:p>
            <a:r>
              <a:rPr lang="en-US" altLang="en-US" smtClean="0"/>
              <a:t>Domain switch accomplished via file system</a:t>
            </a:r>
          </a:p>
          <a:p>
            <a:pPr lvl="1"/>
            <a:r>
              <a:rPr lang="en-US" altLang="en-US" smtClean="0"/>
              <a:t>Each file has associated with it a domain bit (setuid bit)</a:t>
            </a:r>
          </a:p>
          <a:p>
            <a:pPr lvl="1"/>
            <a:r>
              <a:rPr lang="en-US" altLang="en-US" smtClean="0"/>
              <a:t>When file is executed and setuid = “on”, then user-id is set to the owner of the file being executed</a:t>
            </a:r>
          </a:p>
          <a:p>
            <a:pPr lvl="1"/>
            <a:r>
              <a:rPr lang="en-US" altLang="en-US" smtClean="0"/>
              <a:t>When execution completes user-id is reset </a:t>
            </a:r>
            <a:endParaRPr lang="en-US" altLang="en-US" sz="800" smtClean="0"/>
          </a:p>
          <a:p>
            <a:r>
              <a:rPr lang="en-US" altLang="en-US" smtClean="0"/>
              <a:t>Domain switch accomplished via passwords</a:t>
            </a:r>
          </a:p>
          <a:p>
            <a:pPr lvl="1"/>
            <a:r>
              <a:rPr lang="en-US" altLang="en-US" sz="2400" b="1" smtClean="0">
                <a:latin typeface="Courier New" pitchFamily="49" charset="0"/>
                <a:cs typeface="Courier New" pitchFamily="49" charset="0"/>
              </a:rPr>
              <a:t>su</a:t>
            </a:r>
            <a:r>
              <a:rPr lang="en-US" altLang="en-US" smtClean="0"/>
              <a:t> command temporarily switches to another user’</a:t>
            </a:r>
            <a:r>
              <a:rPr lang="en-US" altLang="ja-JP" smtClean="0"/>
              <a:t>s domain when other domain’s password is provided</a:t>
            </a:r>
            <a:endParaRPr lang="en-US" altLang="en-US" sz="800" smtClean="0"/>
          </a:p>
          <a:p>
            <a:r>
              <a:rPr lang="en-US" altLang="en-US" smtClean="0"/>
              <a:t>Domain switching via commands</a:t>
            </a:r>
          </a:p>
          <a:p>
            <a:pPr lvl="1"/>
            <a:r>
              <a:rPr lang="en-US" altLang="en-US" sz="2400" b="1" smtClean="0">
                <a:latin typeface="Courier New" pitchFamily="49" charset="0"/>
                <a:cs typeface="Courier New" pitchFamily="49" charset="0"/>
              </a:rPr>
              <a:t>sudo</a:t>
            </a:r>
            <a:r>
              <a:rPr lang="en-US" altLang="en-US" smtClean="0"/>
              <a:t> command prefix executes specified command in another domain (if original domain has privilege or password given)</a:t>
            </a:r>
          </a:p>
        </p:txBody>
      </p:sp>
      <p:sp>
        <p:nvSpPr>
          <p:cNvPr id="10242" name="Rectangle 2"/>
          <p:cNvSpPr>
            <a:spLocks noGrp="1" noChangeArrowheads="1"/>
          </p:cNvSpPr>
          <p:nvPr>
            <p:ph type="title"/>
          </p:nvPr>
        </p:nvSpPr>
        <p:spPr>
          <a:xfrm>
            <a:off x="914400" y="114300"/>
            <a:ext cx="7772400" cy="576263"/>
          </a:xfrm>
        </p:spPr>
        <p:txBody>
          <a:bodyPr>
            <a:normAutofit fontScale="90000"/>
          </a:bodyPr>
          <a:lstStyle/>
          <a:p>
            <a:pPr eaLnBrk="1" hangingPunct="1"/>
            <a:r>
              <a:rPr lang="en-US" altLang="en-US" smtClean="0"/>
              <a:t>Domain Implementation -- UNIX</a:t>
            </a:r>
          </a:p>
        </p:txBody>
      </p:sp>
    </p:spTree>
    <p:extLst>
      <p:ext uri="{BB962C8B-B14F-4D97-AF65-F5344CB8AC3E}">
        <p14:creationId xmlns:p14="http://schemas.microsoft.com/office/powerpoint/2010/main" val="4270030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325563" y="1119188"/>
            <a:ext cx="6850062" cy="2006600"/>
          </a:xfrm>
        </p:spPr>
        <p:txBody>
          <a:bodyPr>
            <a:normAutofit fontScale="85000" lnSpcReduction="20000"/>
          </a:bodyPr>
          <a:lstStyle/>
          <a:p>
            <a:r>
              <a:rPr lang="en-US" altLang="en-US" smtClean="0"/>
              <a:t>View protection as a matrix (</a:t>
            </a:r>
            <a:r>
              <a:rPr lang="en-US" altLang="en-US" b="1" smtClean="0">
                <a:solidFill>
                  <a:srgbClr val="3366FF"/>
                </a:solidFill>
              </a:rPr>
              <a:t>access matrix</a:t>
            </a:r>
            <a:r>
              <a:rPr lang="en-US" altLang="en-US" smtClean="0"/>
              <a:t>)</a:t>
            </a:r>
            <a:endParaRPr lang="en-US" altLang="en-US" sz="800" smtClean="0"/>
          </a:p>
          <a:p>
            <a:r>
              <a:rPr lang="en-US" altLang="en-US" smtClean="0"/>
              <a:t>Rows represent domains</a:t>
            </a:r>
            <a:endParaRPr lang="en-US" altLang="en-US" sz="800" smtClean="0"/>
          </a:p>
          <a:p>
            <a:r>
              <a:rPr lang="en-US" altLang="en-US" smtClean="0"/>
              <a:t>Columns represent objects</a:t>
            </a:r>
            <a:endParaRPr lang="en-US" altLang="en-US" sz="800" smtClean="0"/>
          </a:p>
          <a:p>
            <a:r>
              <a:rPr lang="en-US" altLang="en-US" b="1" smtClean="0">
                <a:latin typeface="Courier New" pitchFamily="49" charset="0"/>
                <a:cs typeface="Courier New" pitchFamily="49" charset="0"/>
              </a:rPr>
              <a:t>Access(i, j) </a:t>
            </a:r>
            <a:r>
              <a:rPr lang="en-US" altLang="en-US" smtClean="0"/>
              <a:t>is the set of operations that a process executing in Domain</a:t>
            </a:r>
            <a:r>
              <a:rPr lang="en-US" altLang="en-US" b="1" baseline="-25000" smtClean="0"/>
              <a:t>i</a:t>
            </a:r>
            <a:r>
              <a:rPr lang="en-US" altLang="en-US" smtClean="0"/>
              <a:t> can invoke on Object</a:t>
            </a:r>
            <a:r>
              <a:rPr lang="en-US" altLang="en-US" b="1" baseline="-25000" smtClean="0"/>
              <a:t>j</a:t>
            </a:r>
          </a:p>
        </p:txBody>
      </p:sp>
      <p:sp>
        <p:nvSpPr>
          <p:cNvPr id="1331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Access Matrix</a:t>
            </a:r>
          </a:p>
        </p:txBody>
      </p:sp>
      <p:pic>
        <p:nvPicPr>
          <p:cNvPr id="133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3208338"/>
            <a:ext cx="40878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259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323975" y="1150938"/>
            <a:ext cx="6932613" cy="4530725"/>
          </a:xfrm>
        </p:spPr>
        <p:txBody>
          <a:bodyPr>
            <a:normAutofit fontScale="85000" lnSpcReduction="20000"/>
          </a:bodyPr>
          <a:lstStyle/>
          <a:p>
            <a:r>
              <a:rPr lang="en-US" altLang="en-US" b="1" smtClean="0">
                <a:solidFill>
                  <a:srgbClr val="3366FF"/>
                </a:solidFill>
              </a:rPr>
              <a:t>Access matrix</a:t>
            </a:r>
            <a:r>
              <a:rPr lang="en-US" altLang="en-US" smtClean="0">
                <a:solidFill>
                  <a:srgbClr val="3366FF"/>
                </a:solidFill>
              </a:rPr>
              <a:t> </a:t>
            </a:r>
            <a:r>
              <a:rPr lang="en-US" altLang="en-US" smtClean="0"/>
              <a:t>design separates mechanism from policy</a:t>
            </a:r>
          </a:p>
          <a:p>
            <a:pPr lvl="1"/>
            <a:r>
              <a:rPr lang="en-US" altLang="en-US" smtClean="0"/>
              <a:t>Mechanism </a:t>
            </a:r>
          </a:p>
          <a:p>
            <a:pPr lvl="2"/>
            <a:r>
              <a:rPr lang="en-US" altLang="en-US" smtClean="0"/>
              <a:t>Operating system provides access-matrix + rules</a:t>
            </a:r>
          </a:p>
          <a:p>
            <a:pPr lvl="2"/>
            <a:r>
              <a:rPr lang="en-US" altLang="en-US" smtClean="0"/>
              <a:t>If ensures that the matrix is only manipulated by authorized agents and that rules are strictly enforced</a:t>
            </a:r>
          </a:p>
          <a:p>
            <a:pPr lvl="1"/>
            <a:r>
              <a:rPr lang="en-US" altLang="en-US" smtClean="0"/>
              <a:t>Policy</a:t>
            </a:r>
          </a:p>
          <a:p>
            <a:pPr lvl="2"/>
            <a:r>
              <a:rPr lang="en-US" altLang="en-US" smtClean="0"/>
              <a:t>User dictates policy</a:t>
            </a:r>
          </a:p>
          <a:p>
            <a:pPr lvl="2"/>
            <a:r>
              <a:rPr lang="en-US" altLang="en-US" smtClean="0"/>
              <a:t>Who can access what object and in what mode</a:t>
            </a:r>
          </a:p>
          <a:p>
            <a:r>
              <a:rPr lang="en-US" altLang="en-US" smtClean="0"/>
              <a:t>But doesn’</a:t>
            </a:r>
            <a:r>
              <a:rPr lang="en-US" altLang="ja-JP" smtClean="0"/>
              <a:t>t solve the general </a:t>
            </a:r>
            <a:r>
              <a:rPr lang="en-US" altLang="ja-JP" b="1" smtClean="0">
                <a:solidFill>
                  <a:srgbClr val="3366FF"/>
                </a:solidFill>
              </a:rPr>
              <a:t>confinement problem </a:t>
            </a:r>
          </a:p>
          <a:p>
            <a:pPr lvl="1"/>
            <a:r>
              <a:rPr lang="en-US" altLang="ja-JP" smtClean="0"/>
              <a:t>guaranteeing that no information initially held in an object can migrate outside of its execution environment </a:t>
            </a:r>
          </a:p>
          <a:p>
            <a:pPr lvl="1"/>
            <a:r>
              <a:rPr lang="en-US" altLang="ja-JP" smtClean="0"/>
              <a:t>More later</a:t>
            </a:r>
          </a:p>
          <a:p>
            <a:pPr lvl="1">
              <a:buFont typeface="Monotype Sorts" pitchFamily="-84" charset="2"/>
              <a:buNone/>
            </a:pPr>
            <a:endParaRPr lang="en-US" altLang="ja-JP" smtClean="0"/>
          </a:p>
          <a:p>
            <a:pPr lvl="1"/>
            <a:endParaRPr lang="en-US" altLang="en-US" smtClean="0"/>
          </a:p>
        </p:txBody>
      </p:sp>
      <p:sp>
        <p:nvSpPr>
          <p:cNvPr id="15362" name="Rectangle 2"/>
          <p:cNvSpPr>
            <a:spLocks noGrp="1" noChangeArrowheads="1"/>
          </p:cNvSpPr>
          <p:nvPr>
            <p:ph type="title"/>
          </p:nvPr>
        </p:nvSpPr>
        <p:spPr>
          <a:xfrm>
            <a:off x="876300" y="155575"/>
            <a:ext cx="7810500" cy="576263"/>
          </a:xfrm>
        </p:spPr>
        <p:txBody>
          <a:bodyPr>
            <a:normAutofit fontScale="90000"/>
          </a:bodyPr>
          <a:lstStyle/>
          <a:p>
            <a:pPr eaLnBrk="1" hangingPunct="1"/>
            <a:r>
              <a:rPr lang="en-US" altLang="en-US" dirty="0" smtClean="0"/>
              <a:t>Use of Access Matrix </a:t>
            </a:r>
          </a:p>
        </p:txBody>
      </p:sp>
    </p:spTree>
    <p:extLst>
      <p:ext uri="{BB962C8B-B14F-4D97-AF65-F5344CB8AC3E}">
        <p14:creationId xmlns:p14="http://schemas.microsoft.com/office/powerpoint/2010/main" val="1011678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347788" y="1122363"/>
            <a:ext cx="6361112" cy="3478212"/>
          </a:xfrm>
        </p:spPr>
        <p:txBody>
          <a:bodyPr>
            <a:normAutofit fontScale="92500" lnSpcReduction="20000"/>
          </a:bodyPr>
          <a:lstStyle/>
          <a:p>
            <a:r>
              <a:rPr lang="en-US" altLang="en-US" smtClean="0"/>
              <a:t>Access matrix also provides a mechanism to control the switching from one domain to another.</a:t>
            </a:r>
          </a:p>
          <a:p>
            <a:r>
              <a:rPr lang="en-US" altLang="en-US" smtClean="0"/>
              <a:t>Columns can be either “objects” or “domains”.</a:t>
            </a:r>
          </a:p>
          <a:p>
            <a:r>
              <a:rPr lang="en-US" altLang="en-US" smtClean="0"/>
              <a:t>Have a  special access right:</a:t>
            </a:r>
          </a:p>
          <a:p>
            <a:pPr lvl="1"/>
            <a:r>
              <a:rPr lang="en-US" altLang="en-US" i="1" smtClean="0"/>
              <a:t>switch – </a:t>
            </a:r>
            <a:r>
              <a:rPr lang="en-US" altLang="en-US" smtClean="0"/>
              <a:t>to designate the privilege to transfer from one domain to another.</a:t>
            </a:r>
          </a:p>
          <a:p>
            <a:pPr lvl="1"/>
            <a:r>
              <a:rPr lang="en-US" altLang="en-US" smtClean="0"/>
              <a:t>If an entry in the matrix contains “switch”, then  a switch is allowed.</a:t>
            </a:r>
          </a:p>
        </p:txBody>
      </p:sp>
      <p:sp>
        <p:nvSpPr>
          <p:cNvPr id="16386" name="Rectangle 2"/>
          <p:cNvSpPr>
            <a:spLocks noGrp="1" noChangeArrowheads="1"/>
          </p:cNvSpPr>
          <p:nvPr>
            <p:ph type="title"/>
          </p:nvPr>
        </p:nvSpPr>
        <p:spPr>
          <a:xfrm>
            <a:off x="681038" y="168275"/>
            <a:ext cx="8005762" cy="576263"/>
          </a:xfrm>
        </p:spPr>
        <p:txBody>
          <a:bodyPr>
            <a:normAutofit fontScale="90000"/>
          </a:bodyPr>
          <a:lstStyle/>
          <a:p>
            <a:pPr eaLnBrk="1" hangingPunct="1"/>
            <a:r>
              <a:rPr lang="en-US" altLang="en-US" smtClean="0"/>
              <a:t>Domain Switching</a:t>
            </a:r>
          </a:p>
        </p:txBody>
      </p:sp>
    </p:spTree>
    <p:extLst>
      <p:ext uri="{BB962C8B-B14F-4D97-AF65-F5344CB8AC3E}">
        <p14:creationId xmlns:p14="http://schemas.microsoft.com/office/powerpoint/2010/main" val="3994508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397000" y="150813"/>
            <a:ext cx="7747000" cy="519112"/>
          </a:xfrm>
        </p:spPr>
        <p:txBody>
          <a:bodyPr/>
          <a:lstStyle/>
          <a:p>
            <a:pPr eaLnBrk="1" hangingPunct="1"/>
            <a:r>
              <a:rPr lang="en-US" altLang="en-US" sz="2400" smtClean="0"/>
              <a:t>Access Matrix with Domains as Objects</a:t>
            </a:r>
          </a:p>
        </p:txBody>
      </p:sp>
      <p:pic>
        <p:nvPicPr>
          <p:cNvPr id="17411" name="Picture 6"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374775"/>
            <a:ext cx="62230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722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408113" y="1092200"/>
            <a:ext cx="6740525" cy="4429125"/>
          </a:xfrm>
        </p:spPr>
        <p:txBody>
          <a:bodyPr/>
          <a:lstStyle/>
          <a:p>
            <a:r>
              <a:rPr lang="en-US" altLang="en-US" smtClean="0"/>
              <a:t>Operations to add and delete access rights</a:t>
            </a:r>
          </a:p>
          <a:p>
            <a:r>
              <a:rPr lang="en-US" altLang="en-US" smtClean="0"/>
              <a:t>Special access rights:</a:t>
            </a:r>
          </a:p>
          <a:p>
            <a:pPr lvl="1"/>
            <a:r>
              <a:rPr lang="en-US" altLang="en-US" i="1" smtClean="0"/>
              <a:t>owner of O</a:t>
            </a:r>
            <a:r>
              <a:rPr lang="en-US" altLang="en-US" i="1" baseline="-25000" smtClean="0"/>
              <a:t>i</a:t>
            </a:r>
            <a:endParaRPr lang="en-US" altLang="en-US" i="1" smtClean="0"/>
          </a:p>
          <a:p>
            <a:pPr lvl="1"/>
            <a:r>
              <a:rPr lang="en-US" altLang="en-US" i="1" smtClean="0"/>
              <a:t>copy op from O</a:t>
            </a:r>
            <a:r>
              <a:rPr lang="en-US" altLang="en-US" i="1" baseline="-25000" smtClean="0"/>
              <a:t>i</a:t>
            </a:r>
            <a:r>
              <a:rPr lang="en-US" altLang="en-US" i="1" smtClean="0"/>
              <a:t> to O</a:t>
            </a:r>
            <a:r>
              <a:rPr lang="en-US" altLang="en-US" i="1" baseline="-25000" smtClean="0"/>
              <a:t>j </a:t>
            </a:r>
            <a:r>
              <a:rPr lang="en-US" altLang="en-US" i="1" smtClean="0"/>
              <a:t>(denoted by </a:t>
            </a:r>
            <a:r>
              <a:rPr lang="ja-JP" altLang="en-US" i="1" smtClean="0"/>
              <a:t>“</a:t>
            </a:r>
            <a:r>
              <a:rPr lang="en-US" altLang="ja-JP" i="1" smtClean="0"/>
              <a:t>*</a:t>
            </a:r>
            <a:r>
              <a:rPr lang="ja-JP" altLang="en-US" i="1" smtClean="0"/>
              <a:t>”</a:t>
            </a:r>
            <a:r>
              <a:rPr lang="en-US" altLang="ja-JP" i="1" smtClean="0"/>
              <a:t>)</a:t>
            </a:r>
          </a:p>
          <a:p>
            <a:pPr lvl="1"/>
            <a:r>
              <a:rPr lang="en-US" altLang="en-US" i="1" smtClean="0"/>
              <a:t>control – D</a:t>
            </a:r>
            <a:r>
              <a:rPr lang="en-US" altLang="en-US" i="1" baseline="-25000" smtClean="0"/>
              <a:t>i</a:t>
            </a:r>
            <a:r>
              <a:rPr lang="en-US" altLang="en-US" i="1" smtClean="0"/>
              <a:t> can modify D</a:t>
            </a:r>
            <a:r>
              <a:rPr lang="en-US" altLang="en-US" i="1" baseline="-25000" smtClean="0"/>
              <a:t>j</a:t>
            </a:r>
            <a:r>
              <a:rPr lang="en-US" altLang="en-US" i="1" smtClean="0"/>
              <a:t> access rights</a:t>
            </a:r>
          </a:p>
          <a:p>
            <a:pPr lvl="1"/>
            <a:r>
              <a:rPr lang="en-US" altLang="en-US" i="1" smtClean="0"/>
              <a:t>transfer – switch from domain D</a:t>
            </a:r>
            <a:r>
              <a:rPr lang="en-US" altLang="en-US" i="1" baseline="-25000" smtClean="0"/>
              <a:t>i</a:t>
            </a:r>
            <a:r>
              <a:rPr lang="en-US" altLang="en-US" i="1" smtClean="0"/>
              <a:t> to D</a:t>
            </a:r>
            <a:r>
              <a:rPr lang="en-US" altLang="en-US" i="1" baseline="-25000" smtClean="0"/>
              <a:t>j</a:t>
            </a:r>
          </a:p>
          <a:p>
            <a:r>
              <a:rPr lang="en-US" altLang="en-US" i="1" smtClean="0"/>
              <a:t>Copy </a:t>
            </a:r>
            <a:r>
              <a:rPr lang="en-US" altLang="en-US" smtClean="0"/>
              <a:t>and </a:t>
            </a:r>
            <a:r>
              <a:rPr lang="en-US" altLang="en-US" i="1" smtClean="0"/>
              <a:t>Owner </a:t>
            </a:r>
            <a:r>
              <a:rPr lang="en-US" altLang="en-US" smtClean="0"/>
              <a:t>applicable to an object</a:t>
            </a:r>
          </a:p>
          <a:p>
            <a:r>
              <a:rPr lang="en-US" altLang="en-US" i="1" smtClean="0"/>
              <a:t>Control </a:t>
            </a:r>
            <a:r>
              <a:rPr lang="en-US" altLang="en-US" smtClean="0"/>
              <a:t>applicable to domain object</a:t>
            </a:r>
          </a:p>
        </p:txBody>
      </p:sp>
      <p:sp>
        <p:nvSpPr>
          <p:cNvPr id="18434" name="Rectangle 2"/>
          <p:cNvSpPr>
            <a:spLocks noGrp="1" noChangeArrowheads="1"/>
          </p:cNvSpPr>
          <p:nvPr>
            <p:ph type="title"/>
          </p:nvPr>
        </p:nvSpPr>
        <p:spPr>
          <a:xfrm>
            <a:off x="1049338" y="168275"/>
            <a:ext cx="8005762" cy="576263"/>
          </a:xfrm>
        </p:spPr>
        <p:txBody>
          <a:bodyPr>
            <a:normAutofit fontScale="90000"/>
          </a:bodyPr>
          <a:lstStyle/>
          <a:p>
            <a:pPr eaLnBrk="1" hangingPunct="1"/>
            <a:r>
              <a:rPr lang="en-US" altLang="en-US" smtClean="0"/>
              <a:t>Access Matrix -- Dynamic Protection</a:t>
            </a:r>
          </a:p>
        </p:txBody>
      </p:sp>
    </p:spTree>
    <p:extLst>
      <p:ext uri="{BB962C8B-B14F-4D97-AF65-F5344CB8AC3E}">
        <p14:creationId xmlns:p14="http://schemas.microsoft.com/office/powerpoint/2010/main" val="4268118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860425" y="1111250"/>
            <a:ext cx="7191375" cy="4530725"/>
          </a:xfrm>
        </p:spPr>
        <p:txBody>
          <a:bodyPr>
            <a:normAutofit lnSpcReduction="10000"/>
          </a:bodyPr>
          <a:lstStyle/>
          <a:p>
            <a:r>
              <a:rPr lang="en-US" altLang="en-US" dirty="0" smtClean="0"/>
              <a:t>Nonvolatile memory used like a hard drive</a:t>
            </a:r>
          </a:p>
          <a:p>
            <a:r>
              <a:rPr lang="en-US" altLang="en-US" dirty="0" smtClean="0"/>
              <a:t>Can be more reliable than HDDs</a:t>
            </a:r>
          </a:p>
          <a:p>
            <a:r>
              <a:rPr lang="en-US" altLang="en-US" dirty="0" smtClean="0"/>
              <a:t>More expensive per MB</a:t>
            </a:r>
          </a:p>
          <a:p>
            <a:r>
              <a:rPr lang="en-US" altLang="en-US" dirty="0" smtClean="0"/>
              <a:t>Maybe have shorter life span </a:t>
            </a:r>
          </a:p>
          <a:p>
            <a:r>
              <a:rPr lang="en-US" altLang="en-US" dirty="0" smtClean="0"/>
              <a:t>Less capacity</a:t>
            </a:r>
          </a:p>
          <a:p>
            <a:r>
              <a:rPr lang="en-US" altLang="en-US" dirty="0" smtClean="0"/>
              <a:t>But much faster</a:t>
            </a:r>
          </a:p>
          <a:p>
            <a:r>
              <a:rPr lang="en-US" altLang="en-US" dirty="0" smtClean="0"/>
              <a:t>Busses can be too slow -&gt; connect directly to PCI for example</a:t>
            </a:r>
          </a:p>
          <a:p>
            <a:r>
              <a:rPr lang="en-US" altLang="en-US" dirty="0" smtClean="0"/>
              <a:t>No moving parts, so no seek time or rotational latency</a:t>
            </a:r>
          </a:p>
        </p:txBody>
      </p:sp>
      <p:sp>
        <p:nvSpPr>
          <p:cNvPr id="11266" name="Title 1"/>
          <p:cNvSpPr>
            <a:spLocks noGrp="1"/>
          </p:cNvSpPr>
          <p:nvPr>
            <p:ph type="title"/>
          </p:nvPr>
        </p:nvSpPr>
        <p:spPr>
          <a:xfrm>
            <a:off x="457200" y="195263"/>
            <a:ext cx="8229600" cy="576262"/>
          </a:xfrm>
        </p:spPr>
        <p:txBody>
          <a:bodyPr>
            <a:normAutofit fontScale="90000"/>
          </a:bodyPr>
          <a:lstStyle/>
          <a:p>
            <a:r>
              <a:rPr lang="en-US" altLang="en-US" smtClean="0"/>
              <a:t>Solid-State Disks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365250" y="1092200"/>
            <a:ext cx="6765925" cy="1244600"/>
          </a:xfrm>
        </p:spPr>
        <p:txBody>
          <a:bodyPr>
            <a:normAutofit fontScale="92500" lnSpcReduction="20000"/>
          </a:bodyPr>
          <a:lstStyle/>
          <a:p>
            <a:pPr>
              <a:lnSpc>
                <a:spcPct val="90000"/>
              </a:lnSpc>
              <a:tabLst>
                <a:tab pos="2736850" algn="l"/>
              </a:tabLst>
            </a:pPr>
            <a:r>
              <a:rPr lang="en-US" altLang="en-US" dirty="0" smtClean="0"/>
              <a:t>A process in domain </a:t>
            </a:r>
            <a:r>
              <a:rPr lang="en-US" altLang="en-US" i="1" dirty="0" smtClean="0"/>
              <a:t>D</a:t>
            </a:r>
            <a:r>
              <a:rPr lang="en-US" altLang="en-US" i="1" baseline="-25000" dirty="0" smtClean="0"/>
              <a:t>2</a:t>
            </a:r>
            <a:r>
              <a:rPr lang="en-US" altLang="en-US" i="1" dirty="0" smtClean="0"/>
              <a:t> </a:t>
            </a:r>
            <a:r>
              <a:rPr lang="en-US" altLang="en-US" dirty="0" smtClean="0"/>
              <a:t>can copy the “read” access right to any entry in column </a:t>
            </a:r>
            <a:r>
              <a:rPr lang="en-US" altLang="en-US" i="1" dirty="0" smtClean="0"/>
              <a:t>F</a:t>
            </a:r>
            <a:r>
              <a:rPr lang="en-US" altLang="en-US" i="1" baseline="-25000" dirty="0" smtClean="0"/>
              <a:t>2</a:t>
            </a:r>
            <a:r>
              <a:rPr lang="en-US" altLang="en-US" i="1" dirty="0" smtClean="0"/>
              <a:t> </a:t>
            </a:r>
            <a:endParaRPr lang="en-US" altLang="en-US" dirty="0" smtClean="0"/>
          </a:p>
          <a:p>
            <a:pPr lvl="1">
              <a:lnSpc>
                <a:spcPct val="90000"/>
              </a:lnSpc>
              <a:tabLst>
                <a:tab pos="2736850" algn="l"/>
              </a:tabLst>
            </a:pPr>
            <a:r>
              <a:rPr lang="en-US" altLang="en-US" dirty="0" smtClean="0"/>
              <a:t> </a:t>
            </a:r>
          </a:p>
          <a:p>
            <a:pPr>
              <a:lnSpc>
                <a:spcPct val="90000"/>
              </a:lnSpc>
              <a:tabLst>
                <a:tab pos="2736850" algn="l"/>
              </a:tabLst>
            </a:pPr>
            <a:endParaRPr lang="en-US" altLang="en-US" dirty="0" smtClean="0"/>
          </a:p>
          <a:p>
            <a:pPr>
              <a:lnSpc>
                <a:spcPct val="90000"/>
              </a:lnSpc>
              <a:buFont typeface="Monotype Sorts" pitchFamily="-84" charset="2"/>
              <a:buNone/>
              <a:tabLst>
                <a:tab pos="2736850" algn="l"/>
              </a:tabLst>
            </a:pPr>
            <a:endParaRPr lang="en-US" altLang="en-US" dirty="0" smtClean="0"/>
          </a:p>
        </p:txBody>
      </p:sp>
      <p:sp>
        <p:nvSpPr>
          <p:cNvPr id="19458" name="Rectangle 2"/>
          <p:cNvSpPr>
            <a:spLocks noGrp="1" noChangeArrowheads="1"/>
          </p:cNvSpPr>
          <p:nvPr>
            <p:ph type="title"/>
          </p:nvPr>
        </p:nvSpPr>
        <p:spPr>
          <a:xfrm>
            <a:off x="1023938" y="141288"/>
            <a:ext cx="7772400" cy="576262"/>
          </a:xfrm>
        </p:spPr>
        <p:txBody>
          <a:bodyPr/>
          <a:lstStyle/>
          <a:p>
            <a:pPr eaLnBrk="1" hangingPunct="1"/>
            <a:r>
              <a:rPr lang="en-US" altLang="en-US" sz="2800" smtClean="0"/>
              <a:t>Access Matrix With Copy ( * ) Rights</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2700338"/>
            <a:ext cx="2916238"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058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62075" y="155575"/>
            <a:ext cx="7781925" cy="576263"/>
          </a:xfrm>
        </p:spPr>
        <p:txBody>
          <a:bodyPr>
            <a:normAutofit fontScale="90000"/>
          </a:bodyPr>
          <a:lstStyle/>
          <a:p>
            <a:pPr eaLnBrk="1" hangingPunct="1"/>
            <a:r>
              <a:rPr lang="en-US" altLang="en-US" smtClean="0"/>
              <a:t>Access Matrix With </a:t>
            </a:r>
            <a:r>
              <a:rPr lang="en-US" altLang="en-US" sz="3600" i="1" smtClean="0"/>
              <a:t>owner</a:t>
            </a:r>
            <a:r>
              <a:rPr lang="en-US" altLang="en-US" smtClean="0"/>
              <a:t> Rights</a:t>
            </a:r>
          </a:p>
        </p:txBody>
      </p:sp>
      <p:pic>
        <p:nvPicPr>
          <p:cNvPr id="20483" name="Picture 5"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662" y="2133600"/>
            <a:ext cx="6416566" cy="428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p:cNvSpPr>
            <a:spLocks noChangeArrowheads="1"/>
          </p:cNvSpPr>
          <p:nvPr/>
        </p:nvSpPr>
        <p:spPr bwMode="auto">
          <a:xfrm>
            <a:off x="1320800" y="1101725"/>
            <a:ext cx="7480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1</a:t>
            </a:r>
            <a:r>
              <a:rPr lang="en-US" altLang="en-US" i="1"/>
              <a:t> </a:t>
            </a:r>
            <a:r>
              <a:rPr lang="en-US" altLang="en-US"/>
              <a:t>can add and remove any right in any entry in column </a:t>
            </a:r>
            <a:r>
              <a:rPr lang="en-US" altLang="en-US" i="1"/>
              <a:t>F</a:t>
            </a:r>
            <a:r>
              <a:rPr lang="en-US" altLang="en-US" i="1" baseline="-25000"/>
              <a:t>1</a:t>
            </a:r>
            <a:endParaRPr lang="en-US" altLang="en-US"/>
          </a:p>
        </p:txBody>
      </p:sp>
    </p:spTree>
    <p:extLst>
      <p:ext uri="{BB962C8B-B14F-4D97-AF65-F5344CB8AC3E}">
        <p14:creationId xmlns:p14="http://schemas.microsoft.com/office/powerpoint/2010/main" val="2626675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303338" y="182563"/>
            <a:ext cx="7840662" cy="576262"/>
          </a:xfrm>
        </p:spPr>
        <p:txBody>
          <a:bodyPr>
            <a:normAutofit fontScale="90000"/>
          </a:bodyPr>
          <a:lstStyle/>
          <a:p>
            <a:pPr eaLnBrk="1" hangingPunct="1"/>
            <a:r>
              <a:rPr lang="en-US" altLang="en-US" smtClean="0"/>
              <a:t>Access Matrix with </a:t>
            </a:r>
            <a:r>
              <a:rPr lang="en-US" altLang="en-US" sz="3600" i="1" smtClean="0"/>
              <a:t>control</a:t>
            </a:r>
            <a:r>
              <a:rPr lang="en-US" altLang="en-US" smtClean="0"/>
              <a:t> Rights</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2074863"/>
            <a:ext cx="60071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ChangeArrowheads="1"/>
          </p:cNvSpPr>
          <p:nvPr/>
        </p:nvSpPr>
        <p:spPr bwMode="auto">
          <a:xfrm>
            <a:off x="1358900" y="1049338"/>
            <a:ext cx="723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2</a:t>
            </a:r>
            <a:r>
              <a:rPr lang="en-US" altLang="en-US"/>
              <a:t> can add and remove any right in any entry in row </a:t>
            </a:r>
            <a:r>
              <a:rPr lang="en-US" altLang="en-US" i="1"/>
              <a:t>D</a:t>
            </a:r>
            <a:r>
              <a:rPr lang="en-US" altLang="en-US" i="1" baseline="-25000"/>
              <a:t>4</a:t>
            </a:r>
            <a:r>
              <a:rPr lang="en-US" altLang="en-US"/>
              <a:t>.</a:t>
            </a:r>
          </a:p>
        </p:txBody>
      </p:sp>
    </p:spTree>
    <p:extLst>
      <p:ext uri="{BB962C8B-B14F-4D97-AF65-F5344CB8AC3E}">
        <p14:creationId xmlns:p14="http://schemas.microsoft.com/office/powerpoint/2010/main" val="365987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Security</a:t>
            </a:r>
            <a:br>
              <a:rPr lang="en-US" dirty="0" smtClean="0"/>
            </a:br>
            <a:endParaRPr lang="en-US" sz="2200" dirty="0"/>
          </a:p>
        </p:txBody>
      </p:sp>
    </p:spTree>
    <p:extLst>
      <p:ext uri="{BB962C8B-B14F-4D97-AF65-F5344CB8AC3E}">
        <p14:creationId xmlns:p14="http://schemas.microsoft.com/office/powerpoint/2010/main" val="333260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Introduction to Security</a:t>
            </a:r>
            <a:endParaRPr lang="en-US" sz="3200" dirty="0">
              <a:effectLst/>
            </a:endParaRPr>
          </a:p>
        </p:txBody>
      </p:sp>
      <p:sp>
        <p:nvSpPr>
          <p:cNvPr id="3" name="Content Placeholder 2"/>
          <p:cNvSpPr>
            <a:spLocks noGrp="1"/>
          </p:cNvSpPr>
          <p:nvPr>
            <p:ph idx="1"/>
          </p:nvPr>
        </p:nvSpPr>
        <p:spPr>
          <a:xfrm>
            <a:off x="990600" y="1066800"/>
            <a:ext cx="8153400" cy="5238750"/>
          </a:xfrm>
        </p:spPr>
        <p:txBody>
          <a:bodyPr/>
          <a:lstStyle/>
          <a:p>
            <a:pPr>
              <a:lnSpc>
                <a:spcPct val="80000"/>
              </a:lnSpc>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Security considers the external environment with which the system operates</a:t>
            </a:r>
          </a:p>
          <a:p>
            <a:pPr>
              <a:lnSpc>
                <a:spcPct val="80000"/>
              </a:lnSpc>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be guarded against</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Unauthorized access</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Malicious destruction or alteration</a:t>
            </a:r>
          </a:p>
          <a:p>
            <a:pPr marL="82550" indent="0">
              <a:lnSpc>
                <a:spcPct val="80000"/>
              </a:lnSpc>
              <a:buNone/>
            </a:pPr>
            <a:r>
              <a:rPr lang="en-US" sz="2600" b="1" dirty="0" smtClean="0">
                <a:latin typeface="Arial" panose="020B0604020202020204" pitchFamily="34" charset="0"/>
                <a:cs typeface="Arial" panose="020B0604020202020204" pitchFamily="34" charset="0"/>
              </a:rPr>
              <a:t>	Accidental introduction of inconsistency</a:t>
            </a:r>
          </a:p>
          <a:p>
            <a:pPr marL="82550" indent="0">
              <a:buNone/>
            </a:pPr>
            <a:endParaRPr lang="en-US" sz="26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600" b="1" dirty="0" smtClean="0">
                <a:latin typeface="Arial" panose="020B0604020202020204" pitchFamily="34" charset="0"/>
                <a:cs typeface="Arial" panose="020B0604020202020204" pitchFamily="34" charset="0"/>
              </a:rPr>
              <a:t>Security Problem</a:t>
            </a:r>
          </a:p>
          <a:p>
            <a:pPr marL="82550" indent="0">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ystem is secure if its resources are used 	as intended under all circumstances</a:t>
            </a:r>
          </a:p>
          <a:p>
            <a:pPr>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violations are categorized as intentional or accidental</a:t>
            </a: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34</a:t>
            </a:fld>
            <a:endParaRPr lang="en-US">
              <a:solidFill>
                <a:srgbClr val="DFE6D0">
                  <a:shade val="50000"/>
                  <a:satMod val="200000"/>
                </a:srgbClr>
              </a:solidFill>
            </a:endParaRPr>
          </a:p>
        </p:txBody>
      </p:sp>
    </p:spTree>
    <p:extLst>
      <p:ext uri="{BB962C8B-B14F-4D97-AF65-F5344CB8AC3E}">
        <p14:creationId xmlns:p14="http://schemas.microsoft.com/office/powerpoint/2010/main" val="1503659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437188"/>
          </a:xfrm>
        </p:spPr>
        <p:txBody>
          <a:bodyPr/>
          <a:lstStyle/>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Intruder and cracker</a:t>
            </a:r>
          </a:p>
          <a:p>
            <a:pPr marL="82550" indent="0">
              <a:lnSpc>
                <a:spcPct val="80000"/>
              </a:lnSpc>
              <a:spcBef>
                <a:spcPts val="0"/>
              </a:spcBef>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Those attempting to breach security</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Threat: Potential for security violation</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Attack: </a:t>
            </a:r>
            <a:r>
              <a:rPr lang="en-US" sz="2600" b="1" dirty="0" smtClean="0">
                <a:latin typeface="Comic Sans MS" panose="030F0702030302020204" pitchFamily="66" charset="0"/>
                <a:cs typeface="Arial" panose="020B0604020202020204" pitchFamily="34" charset="0"/>
              </a:rPr>
              <a:t>Attempt to break security</a:t>
            </a:r>
          </a:p>
          <a:p>
            <a:pPr>
              <a:lnSpc>
                <a:spcPct val="80000"/>
              </a:lnSpc>
              <a:spcBef>
                <a:spcPts val="0"/>
              </a:spcBef>
              <a:buFont typeface="Courier New" panose="02070309020205020404" pitchFamily="49" charset="0"/>
              <a:buChar char="o"/>
            </a:pPr>
            <a:endParaRPr lang="en-US" sz="1200" b="1" dirty="0" smtClean="0">
              <a:latin typeface="Comic Sans MS" panose="030F0702030302020204" pitchFamily="66" charset="0"/>
              <a:cs typeface="Arial" panose="020B0604020202020204" pitchFamily="34" charset="0"/>
            </a:endParaRPr>
          </a:p>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Accidental and malicious security violations </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confidentiality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reading of data or theft of </a:t>
            </a:r>
          </a:p>
          <a:p>
            <a:pPr marL="82550" indent="0">
              <a:lnSpc>
                <a:spcPct val="80000"/>
              </a:lnSpc>
              <a:buNone/>
            </a:pPr>
            <a:r>
              <a:rPr lang="en-US" sz="2600" b="1" dirty="0">
                <a:latin typeface="Comic Sans MS" panose="030F0702030302020204" pitchFamily="66" charset="0"/>
                <a:cs typeface="Arial" panose="020B0604020202020204" pitchFamily="34" charset="0"/>
              </a:rPr>
              <a:t>	i</a:t>
            </a:r>
            <a:r>
              <a:rPr lang="en-US" sz="2600" b="1" dirty="0" smtClean="0">
                <a:latin typeface="Comic Sans MS" panose="030F0702030302020204" pitchFamily="66" charset="0"/>
                <a:cs typeface="Arial" panose="020B0604020202020204" pitchFamily="34" charset="0"/>
              </a:rPr>
              <a:t>nformation</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Integrity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modification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availability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destruction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Theft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use of resources </a:t>
            </a:r>
            <a:endParaRPr lang="en-US" sz="2600" b="1" dirty="0">
              <a:latin typeface="Comic Sans MS" panose="030F0702030302020204" pitchFamily="66"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35</a:t>
            </a:fld>
            <a:endParaRPr lang="en-US">
              <a:solidFill>
                <a:srgbClr val="DFE6D0">
                  <a:shade val="50000"/>
                  <a:satMod val="200000"/>
                </a:srgbClr>
              </a:solidFill>
            </a:endParaRPr>
          </a:p>
        </p:txBody>
      </p:sp>
    </p:spTree>
    <p:extLst>
      <p:ext uri="{BB962C8B-B14F-4D97-AF65-F5344CB8AC3E}">
        <p14:creationId xmlns:p14="http://schemas.microsoft.com/office/powerpoint/2010/main" val="1145804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608638"/>
          </a:xfrm>
        </p:spPr>
        <p:txBody>
          <a:bodyPr/>
          <a:lstStyle/>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Denial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Preventing legitimate use of the system</a:t>
            </a:r>
          </a:p>
          <a:p>
            <a:pPr>
              <a:spcBef>
                <a:spcPts val="0"/>
              </a:spcBef>
              <a:buFont typeface="Wingdings" panose="05000000000000000000" pitchFamily="2" charset="2"/>
              <a:buChar char="v"/>
            </a:pPr>
            <a:r>
              <a:rPr lang="en-US" sz="2600" b="1" dirty="0" smtClean="0">
                <a:latin typeface="Arial" panose="020B0604020202020204" pitchFamily="34" charset="0"/>
                <a:cs typeface="Arial" panose="020B0604020202020204" pitchFamily="34" charset="0"/>
              </a:rPr>
              <a:t>Common methods of breaching security</a:t>
            </a:r>
          </a:p>
          <a:p>
            <a:pPr marL="596900" indent="-514350">
              <a:lnSpc>
                <a:spcPct val="80000"/>
              </a:lnSpc>
              <a:buClrTx/>
              <a:buFont typeface="+mj-lt"/>
              <a:buAutoNum type="arabicPeriod"/>
            </a:pPr>
            <a:r>
              <a:rPr lang="en-US" sz="2600" b="1" dirty="0" smtClean="0">
                <a:latin typeface="Arial" panose="020B0604020202020204" pitchFamily="34" charset="0"/>
                <a:cs typeface="Arial" panose="020B0604020202020204" pitchFamily="34" charset="0"/>
              </a:rPr>
              <a:t>Masquerading</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Participant in a communication pretends to 	be someone else</a:t>
            </a:r>
          </a:p>
          <a:p>
            <a:pPr marL="82550" indent="0">
              <a:lnSpc>
                <a:spcPct val="80000"/>
              </a:lnSpc>
              <a:buNone/>
            </a:pPr>
            <a:r>
              <a:rPr lang="en-US" sz="2600" b="1" dirty="0" smtClean="0">
                <a:latin typeface="Arial" panose="020B0604020202020204" pitchFamily="34" charset="0"/>
                <a:cs typeface="Arial" panose="020B0604020202020204" pitchFamily="34" charset="0"/>
              </a:rPr>
              <a:t>		Attacker breaches authentication</a:t>
            </a:r>
          </a:p>
          <a:p>
            <a:pPr marL="596900" indent="-514350">
              <a:lnSpc>
                <a:spcPct val="80000"/>
              </a:lnSpc>
              <a:buClrTx/>
              <a:buAutoNum type="arabicPeriod" startAt="2"/>
            </a:pPr>
            <a:r>
              <a:rPr lang="en-US" sz="2600" b="1" dirty="0" smtClean="0">
                <a:latin typeface="Arial" panose="020B0604020202020204" pitchFamily="34" charset="0"/>
                <a:cs typeface="Arial" panose="020B0604020202020204" pitchFamily="34" charset="0"/>
              </a:rPr>
              <a:t>Replay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M</a:t>
            </a:r>
            <a:r>
              <a:rPr lang="en-US" sz="2600" b="1" dirty="0" smtClean="0">
                <a:latin typeface="Comic Sans MS" panose="030F0702030302020204" pitchFamily="66" charset="0"/>
                <a:cs typeface="Arial" panose="020B0604020202020204" pitchFamily="34" charset="0"/>
              </a:rPr>
              <a:t>alicious or fraudulent repeat of a valid 	data transmission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	Done along with a modified message</a:t>
            </a:r>
          </a:p>
          <a:p>
            <a:pPr marL="82550" indent="0">
              <a:lnSpc>
                <a:spcPct val="80000"/>
              </a:lnSpc>
              <a:buClrTx/>
              <a:buNone/>
            </a:pPr>
            <a:r>
              <a:rPr lang="en-US" sz="2600" b="1" dirty="0" smtClean="0">
                <a:latin typeface="Arial" panose="020B0604020202020204" pitchFamily="34" charset="0"/>
                <a:cs typeface="Arial" panose="020B0604020202020204" pitchFamily="34" charset="0"/>
              </a:rPr>
              <a:t>3. Man-in-the-middle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Attacker sits in the data flow of a 	communication</a:t>
            </a:r>
          </a:p>
          <a:p>
            <a:pPr marL="82550" indent="0">
              <a:lnSpc>
                <a:spcPct val="80000"/>
              </a:lnSpc>
              <a:buClrTx/>
              <a:buNone/>
            </a:pPr>
            <a:r>
              <a:rPr lang="en-US" sz="2600" b="1" dirty="0" smtClean="0">
                <a:latin typeface="Arial" panose="020B0604020202020204" pitchFamily="34" charset="0"/>
                <a:cs typeface="Arial" panose="020B0604020202020204" pitchFamily="34" charset="0"/>
              </a:rPr>
              <a:t>	        Masquerading as sender to the receiver</a:t>
            </a:r>
          </a:p>
          <a:p>
            <a:pPr marL="82550" indent="0">
              <a:lnSpc>
                <a:spcPct val="80000"/>
              </a:lnSpc>
              <a:buClrTx/>
              <a:buNone/>
            </a:pPr>
            <a:endParaRPr lang="en-US" sz="2600" b="1" dirty="0" smtClean="0">
              <a:latin typeface="Arial" panose="020B0604020202020204" pitchFamily="34" charset="0"/>
              <a:cs typeface="Arial" panose="020B0604020202020204" pitchFamily="34" charset="0"/>
            </a:endParaRP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36</a:t>
            </a:fld>
            <a:endParaRPr lang="en-US">
              <a:solidFill>
                <a:srgbClr val="DFE6D0">
                  <a:shade val="50000"/>
                  <a:satMod val="200000"/>
                </a:srgbClr>
              </a:solidFill>
            </a:endParaRPr>
          </a:p>
        </p:txBody>
      </p:sp>
    </p:spTree>
    <p:extLst>
      <p:ext uri="{BB962C8B-B14F-4D97-AF65-F5344CB8AC3E}">
        <p14:creationId xmlns:p14="http://schemas.microsoft.com/office/powerpoint/2010/main" val="2268295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096962"/>
            <a:ext cx="8153400" cy="5303838"/>
          </a:xfrm>
        </p:spPr>
        <p:txBody>
          <a:bodyPr/>
          <a:lstStyle/>
          <a:p>
            <a:pPr>
              <a:lnSpc>
                <a:spcPct val="80000"/>
              </a:lnSpc>
              <a:buClrTx/>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Absolute protection of a system from malicious abuse is not possible</a:t>
            </a:r>
          </a:p>
          <a:p>
            <a:pPr>
              <a:lnSpc>
                <a:spcPct val="80000"/>
              </a:lnSpc>
              <a:buClrTx/>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measures are taken at four levels</a:t>
            </a:r>
          </a:p>
          <a:p>
            <a:pPr marL="596900" indent="-514350">
              <a:lnSpc>
                <a:spcPct val="80000"/>
              </a:lnSpc>
              <a:buClrTx/>
              <a:buAutoNum type="arabicPeriod"/>
            </a:pPr>
            <a:r>
              <a:rPr lang="en-US" sz="2600" b="1" dirty="0" smtClean="0">
                <a:latin typeface="Arial" panose="020B0604020202020204" pitchFamily="34" charset="0"/>
                <a:cs typeface="Arial" panose="020B0604020202020204" pitchFamily="34" charset="0"/>
              </a:rPr>
              <a:t>Physical</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ites with computer systems must be 	physically secured</a:t>
            </a:r>
          </a:p>
          <a:p>
            <a:pPr marL="82550" indent="0">
              <a:lnSpc>
                <a:spcPct val="80000"/>
              </a:lnSpc>
              <a:buClrTx/>
              <a:buNone/>
            </a:pPr>
            <a:r>
              <a:rPr lang="en-US" sz="2600" b="1" dirty="0" smtClean="0">
                <a:latin typeface="Arial" panose="020B0604020202020204" pitchFamily="34" charset="0"/>
                <a:cs typeface="Arial" panose="020B0604020202020204" pitchFamily="34" charset="0"/>
              </a:rPr>
              <a:t>2. Human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Authorization must be done carefully to 	allow only appropriate users to have access 	to the system</a:t>
            </a:r>
          </a:p>
          <a:p>
            <a:pPr marL="82550" indent="0">
              <a:lnSpc>
                <a:spcPct val="80000"/>
              </a:lnSpc>
              <a:buClrTx/>
              <a:buNone/>
            </a:pPr>
            <a:r>
              <a:rPr lang="en-US" sz="2600" b="1" dirty="0" err="1" smtClean="0">
                <a:latin typeface="Arial" panose="020B0604020202020204" pitchFamily="34" charset="0"/>
                <a:cs typeface="Arial" panose="020B0604020202020204" pitchFamily="34" charset="0"/>
              </a:rPr>
              <a:t>Phising</a:t>
            </a:r>
            <a:r>
              <a:rPr lang="en-US" sz="2600" b="1" dirty="0" smtClean="0">
                <a:latin typeface="Arial" panose="020B0604020202020204" pitchFamily="34" charset="0"/>
                <a:cs typeface="Arial" panose="020B0604020202020204" pitchFamily="34" charset="0"/>
              </a:rPr>
              <a:t>: </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Legitimate looking email or webpage 	misleads a user to enter confidential 	information</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37</a:t>
            </a:fld>
            <a:endParaRPr lang="en-US">
              <a:solidFill>
                <a:srgbClr val="DFE6D0">
                  <a:shade val="50000"/>
                  <a:satMod val="200000"/>
                </a:srgbClr>
              </a:solidFill>
            </a:endParaRPr>
          </a:p>
        </p:txBody>
      </p:sp>
    </p:spTree>
    <p:extLst>
      <p:ext uri="{BB962C8B-B14F-4D97-AF65-F5344CB8AC3E}">
        <p14:creationId xmlns:p14="http://schemas.microsoft.com/office/powerpoint/2010/main" val="2539084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173162"/>
            <a:ext cx="8153400" cy="5075238"/>
          </a:xfrm>
        </p:spPr>
        <p:txBody>
          <a:bodyPr/>
          <a:lstStyle/>
          <a:p>
            <a:pPr marL="82550" indent="0">
              <a:lnSpc>
                <a:spcPct val="80000"/>
              </a:lnSpc>
              <a:buClrTx/>
              <a:buNone/>
            </a:pPr>
            <a:r>
              <a:rPr lang="en-US" sz="2600" b="1" dirty="0" smtClean="0">
                <a:latin typeface="Arial" panose="020B0604020202020204" pitchFamily="34" charset="0"/>
                <a:cs typeface="Arial" panose="020B0604020202020204" pitchFamily="34" charset="0"/>
              </a:rPr>
              <a:t>Dumpster diving:</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Attempting to gather information to gain 	unauthorized access to the system  </a:t>
            </a:r>
          </a:p>
          <a:p>
            <a:pPr marL="82550" indent="0">
              <a:lnSpc>
                <a:spcPct val="80000"/>
              </a:lnSpc>
              <a:buClrTx/>
              <a:buNone/>
            </a:pPr>
            <a:r>
              <a:rPr lang="en-US" sz="2600" b="1" dirty="0" smtClean="0">
                <a:latin typeface="Comic Sans MS" panose="030F0702030302020204" pitchFamily="66" charset="0"/>
                <a:cs typeface="Arial" panose="020B0604020202020204" pitchFamily="34" charset="0"/>
              </a:rPr>
              <a:t>3. </a:t>
            </a:r>
            <a:r>
              <a:rPr lang="en-US" sz="2600" b="1" dirty="0" smtClean="0">
                <a:latin typeface="Arial" panose="020B0604020202020204" pitchFamily="34" charset="0"/>
                <a:cs typeface="Arial" panose="020B0604020202020204" pitchFamily="34" charset="0"/>
              </a:rPr>
              <a:t>Operating System</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System must protect itself from accidental 	or purposeful security breaches</a:t>
            </a:r>
          </a:p>
          <a:p>
            <a:pPr marL="82550" indent="0">
              <a:lnSpc>
                <a:spcPct val="80000"/>
              </a:lnSpc>
              <a:buClrTx/>
              <a:buNone/>
            </a:pPr>
            <a:r>
              <a:rPr lang="en-US" sz="2600" b="1" dirty="0" smtClean="0">
                <a:latin typeface="Arial" panose="020B0604020202020204" pitchFamily="34" charset="0"/>
                <a:cs typeface="Arial" panose="020B0604020202020204" pitchFamily="34" charset="0"/>
              </a:rPr>
              <a:t>4. Network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Intercepting data communicated over a 	network</a:t>
            </a:r>
          </a:p>
          <a:p>
            <a:pPr marL="82550" indent="0">
              <a:lnSpc>
                <a:spcPct val="80000"/>
              </a:lnSpc>
              <a:buClrTx/>
              <a:buNone/>
            </a:pPr>
            <a:r>
              <a:rPr lang="en-US" sz="2600" b="1" dirty="0">
                <a:latin typeface="Comic Sans MS" panose="030F0702030302020204" pitchFamily="66"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Breaking into a computer </a:t>
            </a:r>
          </a:p>
          <a:p>
            <a:pPr marL="82550" indent="0">
              <a:lnSpc>
                <a:spcPct val="80000"/>
              </a:lnSpc>
              <a:buClrTx/>
              <a:buNone/>
            </a:pPr>
            <a:r>
              <a:rPr lang="en-US" sz="2600" b="1" dirty="0" smtClean="0">
                <a:latin typeface="Arial" panose="020B0604020202020204" pitchFamily="34" charset="0"/>
                <a:cs typeface="Arial" panose="020B0604020202020204" pitchFamily="34" charset="0"/>
              </a:rPr>
              <a:t> </a:t>
            </a:r>
          </a:p>
          <a:p>
            <a:pPr>
              <a:lnSpc>
                <a:spcPct val="80000"/>
              </a:lnSpc>
              <a:buClrTx/>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provide protection to allow the implementation of security features</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38</a:t>
            </a:fld>
            <a:endParaRPr lang="en-US">
              <a:solidFill>
                <a:srgbClr val="DFE6D0">
                  <a:shade val="50000"/>
                  <a:satMod val="200000"/>
                </a:srgbClr>
              </a:solidFill>
            </a:endParaRPr>
          </a:p>
        </p:txBody>
      </p:sp>
    </p:spTree>
    <p:extLst>
      <p:ext uri="{BB962C8B-B14F-4D97-AF65-F5344CB8AC3E}">
        <p14:creationId xmlns:p14="http://schemas.microsoft.com/office/powerpoint/2010/main" val="115255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47724" y="1096963"/>
            <a:ext cx="7854841" cy="4941230"/>
          </a:xfrm>
        </p:spPr>
        <p:txBody>
          <a:bodyPr>
            <a:normAutofit fontScale="92500" lnSpcReduction="10000"/>
          </a:bodyPr>
          <a:lstStyle/>
          <a:p>
            <a:r>
              <a:rPr lang="en-US" altLang="en-US" dirty="0" smtClean="0"/>
              <a:t>Was early secondary-storage medium</a:t>
            </a:r>
          </a:p>
          <a:p>
            <a:pPr lvl="1"/>
            <a:r>
              <a:rPr lang="en-US" altLang="en-US" dirty="0" smtClean="0"/>
              <a:t>Evolved from open spools to cartridges</a:t>
            </a:r>
          </a:p>
          <a:p>
            <a:r>
              <a:rPr lang="en-US" altLang="en-US" dirty="0" smtClean="0"/>
              <a:t>Relatively permanent and holds large quantities of data</a:t>
            </a:r>
          </a:p>
          <a:p>
            <a:r>
              <a:rPr lang="en-US" altLang="en-US" dirty="0" smtClean="0"/>
              <a:t>Access time slow</a:t>
            </a:r>
          </a:p>
          <a:p>
            <a:r>
              <a:rPr lang="en-US" altLang="en-US" dirty="0" smtClean="0"/>
              <a:t>Random access ~1000 times slower than disk</a:t>
            </a:r>
          </a:p>
          <a:p>
            <a:r>
              <a:rPr lang="en-US" altLang="en-US" dirty="0" smtClean="0"/>
              <a:t>Mainly used for backup, storage of infrequently-used data, transfer medium between systems</a:t>
            </a:r>
          </a:p>
          <a:p>
            <a:r>
              <a:rPr lang="en-US" altLang="en-US" dirty="0" smtClean="0"/>
              <a:t>Kept in spool and wound or rewound past read-write head</a:t>
            </a:r>
          </a:p>
          <a:p>
            <a:endParaRPr lang="en-US" altLang="en-US" dirty="0" smtClean="0"/>
          </a:p>
          <a:p>
            <a:r>
              <a:rPr lang="en-US" altLang="en-US" dirty="0" smtClean="0"/>
              <a:t>200GB to 1.5TB typical storage</a:t>
            </a:r>
          </a:p>
        </p:txBody>
      </p:sp>
      <p:sp>
        <p:nvSpPr>
          <p:cNvPr id="12290" name="Rectangle 2"/>
          <p:cNvSpPr>
            <a:spLocks noGrp="1" noChangeArrowheads="1"/>
          </p:cNvSpPr>
          <p:nvPr>
            <p:ph type="title"/>
          </p:nvPr>
        </p:nvSpPr>
        <p:spPr>
          <a:xfrm>
            <a:off x="1049338" y="127000"/>
            <a:ext cx="7637462" cy="576263"/>
          </a:xfrm>
        </p:spPr>
        <p:txBody>
          <a:bodyPr>
            <a:normAutofit fontScale="90000"/>
          </a:bodyPr>
          <a:lstStyle/>
          <a:p>
            <a:pPr eaLnBrk="1" hangingPunct="1"/>
            <a:r>
              <a:rPr lang="en-US" altLang="en-US" smtClean="0"/>
              <a:t>Magnetic Tape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88731" y="1006913"/>
            <a:ext cx="7942099" cy="5456949"/>
          </a:xfrm>
        </p:spPr>
        <p:txBody>
          <a:bodyPr>
            <a:normAutofit/>
          </a:bodyPr>
          <a:lstStyle/>
          <a:p>
            <a:r>
              <a:rPr lang="en-US" altLang="en-US" dirty="0" smtClean="0"/>
              <a:t>Disk drives are addressed as large 1-dimensional arrays of </a:t>
            </a:r>
            <a:r>
              <a:rPr lang="en-US" altLang="en-US" b="1" dirty="0" smtClean="0">
                <a:solidFill>
                  <a:srgbClr val="3366FF"/>
                </a:solidFill>
              </a:rPr>
              <a:t>logical blocks</a:t>
            </a:r>
            <a:r>
              <a:rPr lang="en-US" altLang="en-US" dirty="0" smtClean="0"/>
              <a:t>, where the logical block is the smallest unit of transfer</a:t>
            </a:r>
          </a:p>
          <a:p>
            <a:r>
              <a:rPr lang="en-US" altLang="en-US" dirty="0" smtClean="0"/>
              <a:t>The 1-dimensional array of logical blocks is mapped into the sectors of the disk sequentially</a:t>
            </a:r>
          </a:p>
          <a:p>
            <a:pPr lvl="1"/>
            <a:r>
              <a:rPr lang="en-US" altLang="en-US" dirty="0" smtClean="0"/>
              <a:t>Sector 0 is the first sector of the first track on the outermost cylinder</a:t>
            </a:r>
          </a:p>
          <a:p>
            <a:endParaRPr lang="en-US" altLang="en-US" dirty="0" smtClean="0"/>
          </a:p>
        </p:txBody>
      </p:sp>
      <p:sp>
        <p:nvSpPr>
          <p:cNvPr id="13314" name="Rectangle 2"/>
          <p:cNvSpPr>
            <a:spLocks noGrp="1" noChangeArrowheads="1"/>
          </p:cNvSpPr>
          <p:nvPr>
            <p:ph type="title"/>
          </p:nvPr>
        </p:nvSpPr>
        <p:spPr>
          <a:xfrm>
            <a:off x="904875" y="155575"/>
            <a:ext cx="7781925" cy="576263"/>
          </a:xfrm>
        </p:spPr>
        <p:txBody>
          <a:bodyPr>
            <a:normAutofit fontScale="90000"/>
          </a:bodyPr>
          <a:lstStyle/>
          <a:p>
            <a:pPr eaLnBrk="1" hangingPunct="1"/>
            <a:r>
              <a:rPr lang="en-US" altLang="en-US" smtClean="0"/>
              <a:t>Disk Structure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01700" y="1123950"/>
            <a:ext cx="7410450" cy="4788119"/>
          </a:xfrm>
        </p:spPr>
        <p:txBody>
          <a:bodyPr>
            <a:normAutofit lnSpcReduction="10000"/>
          </a:bodyPr>
          <a:lstStyle/>
          <a:p>
            <a:r>
              <a:rPr lang="en-US" altLang="en-US" dirty="0" smtClean="0"/>
              <a:t>Host-attached storage accessed through I/O ports talking to I/O busses</a:t>
            </a:r>
          </a:p>
          <a:p>
            <a:r>
              <a:rPr lang="en-US" altLang="en-US" dirty="0" smtClean="0"/>
              <a:t>SCSI itself is a bus, up to 16 devices on one cable, </a:t>
            </a:r>
            <a:r>
              <a:rPr lang="en-US" altLang="en-US" b="1" dirty="0" smtClean="0">
                <a:solidFill>
                  <a:srgbClr val="3366FF"/>
                </a:solidFill>
              </a:rPr>
              <a:t>SCSI initiator</a:t>
            </a:r>
            <a:r>
              <a:rPr lang="en-US" altLang="en-US" dirty="0" smtClean="0">
                <a:solidFill>
                  <a:srgbClr val="3366FF"/>
                </a:solidFill>
              </a:rPr>
              <a:t> </a:t>
            </a:r>
            <a:r>
              <a:rPr lang="en-US" altLang="en-US" dirty="0" smtClean="0"/>
              <a:t>requests operation and </a:t>
            </a:r>
            <a:r>
              <a:rPr lang="en-US" altLang="en-US" b="1" dirty="0" smtClean="0">
                <a:solidFill>
                  <a:srgbClr val="3366FF"/>
                </a:solidFill>
              </a:rPr>
              <a:t>SCSI targets</a:t>
            </a:r>
            <a:r>
              <a:rPr lang="en-US" altLang="en-US" dirty="0" smtClean="0">
                <a:solidFill>
                  <a:srgbClr val="3366FF"/>
                </a:solidFill>
              </a:rPr>
              <a:t> </a:t>
            </a:r>
            <a:r>
              <a:rPr lang="en-US" altLang="en-US" dirty="0" smtClean="0"/>
              <a:t>perform tasks </a:t>
            </a:r>
          </a:p>
          <a:p>
            <a:pPr lvl="1"/>
            <a:r>
              <a:rPr lang="en-US" altLang="en-US" dirty="0" smtClean="0"/>
              <a:t>Each target can have up to 8 </a:t>
            </a:r>
            <a:r>
              <a:rPr lang="en-US" altLang="en-US" b="1" dirty="0" smtClean="0">
                <a:solidFill>
                  <a:srgbClr val="3366FF"/>
                </a:solidFill>
              </a:rPr>
              <a:t>logical units</a:t>
            </a:r>
            <a:r>
              <a:rPr lang="en-US" altLang="en-US" dirty="0" smtClean="0">
                <a:solidFill>
                  <a:srgbClr val="3366FF"/>
                </a:solidFill>
              </a:rPr>
              <a:t> </a:t>
            </a:r>
            <a:r>
              <a:rPr lang="en-US" altLang="en-US" dirty="0" smtClean="0"/>
              <a:t>(disks attached to device controller)</a:t>
            </a:r>
          </a:p>
          <a:p>
            <a:r>
              <a:rPr lang="en-US" altLang="en-US" dirty="0" smtClean="0"/>
              <a:t>FC is high-speed serial architecture</a:t>
            </a:r>
          </a:p>
          <a:p>
            <a:pPr lvl="1"/>
            <a:r>
              <a:rPr lang="en-US" altLang="en-US" dirty="0" smtClean="0"/>
              <a:t>Can be switched fabric with 24-bit address space – the basis of </a:t>
            </a:r>
            <a:r>
              <a:rPr lang="en-US" altLang="en-US" b="1" dirty="0" smtClean="0">
                <a:solidFill>
                  <a:srgbClr val="3366FF"/>
                </a:solidFill>
              </a:rPr>
              <a:t>storage</a:t>
            </a:r>
            <a:r>
              <a:rPr lang="en-US" altLang="en-US" dirty="0" smtClean="0">
                <a:solidFill>
                  <a:srgbClr val="3366FF"/>
                </a:solidFill>
              </a:rPr>
              <a:t> </a:t>
            </a:r>
            <a:r>
              <a:rPr lang="en-US" altLang="en-US" b="1" dirty="0" smtClean="0">
                <a:solidFill>
                  <a:srgbClr val="3366FF"/>
                </a:solidFill>
              </a:rPr>
              <a:t>area networks</a:t>
            </a:r>
            <a:r>
              <a:rPr lang="en-US" altLang="en-US" b="1" dirty="0" smtClean="0"/>
              <a:t> </a:t>
            </a:r>
            <a:r>
              <a:rPr lang="en-US" altLang="en-US" b="1" dirty="0" smtClean="0">
                <a:solidFill>
                  <a:srgbClr val="3366FF"/>
                </a:solidFill>
              </a:rPr>
              <a:t>(SAN</a:t>
            </a:r>
            <a:r>
              <a:rPr lang="en-US" altLang="en-US" dirty="0" smtClean="0"/>
              <a:t>s</a:t>
            </a:r>
            <a:r>
              <a:rPr lang="en-US" altLang="en-US" b="1" dirty="0" smtClean="0">
                <a:solidFill>
                  <a:srgbClr val="3366FF"/>
                </a:solidFill>
              </a:rPr>
              <a:t>)</a:t>
            </a:r>
            <a:r>
              <a:rPr lang="en-US" altLang="en-US" dirty="0" smtClean="0"/>
              <a:t> in which many hosts attach to many storage units</a:t>
            </a:r>
          </a:p>
        </p:txBody>
      </p:sp>
      <p:sp>
        <p:nvSpPr>
          <p:cNvPr id="14338" name="Rectangle 2"/>
          <p:cNvSpPr>
            <a:spLocks noGrp="1" noChangeArrowheads="1"/>
          </p:cNvSpPr>
          <p:nvPr>
            <p:ph type="title"/>
          </p:nvPr>
        </p:nvSpPr>
        <p:spPr>
          <a:xfrm>
            <a:off x="885825" y="155575"/>
            <a:ext cx="7800975" cy="576263"/>
          </a:xfrm>
        </p:spPr>
        <p:txBody>
          <a:bodyPr>
            <a:normAutofit fontScale="90000"/>
          </a:bodyPr>
          <a:lstStyle/>
          <a:p>
            <a:pPr eaLnBrk="1" hangingPunct="1"/>
            <a:r>
              <a:rPr lang="en-US" altLang="en-US" smtClean="0"/>
              <a:t>Disk Attachment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833438" y="1123950"/>
            <a:ext cx="7474990" cy="5056133"/>
          </a:xfrm>
        </p:spPr>
        <p:txBody>
          <a:bodyPr>
            <a:normAutofit/>
          </a:bodyPr>
          <a:lstStyle/>
          <a:p>
            <a:r>
              <a:rPr lang="en-US" altLang="en-US" dirty="0" smtClean="0"/>
              <a:t>Can just attach disks, or arrays of disks</a:t>
            </a:r>
          </a:p>
          <a:p>
            <a:r>
              <a:rPr lang="en-US" altLang="en-US" dirty="0" smtClean="0"/>
              <a:t>Storage Array has controller(s), provides features to attached host(s)</a:t>
            </a:r>
          </a:p>
          <a:p>
            <a:pPr lvl="1"/>
            <a:r>
              <a:rPr lang="en-US" altLang="en-US" dirty="0" smtClean="0"/>
              <a:t>Ports to connect hosts to array</a:t>
            </a:r>
          </a:p>
          <a:p>
            <a:pPr lvl="1"/>
            <a:r>
              <a:rPr lang="en-US" altLang="en-US" dirty="0" smtClean="0"/>
              <a:t>Memory, controlling software (sometimes NVRAM, </a:t>
            </a:r>
            <a:r>
              <a:rPr lang="en-US" altLang="en-US" dirty="0" err="1" smtClean="0"/>
              <a:t>etc</a:t>
            </a:r>
            <a:r>
              <a:rPr lang="en-US" altLang="en-US" dirty="0" smtClean="0"/>
              <a:t>)</a:t>
            </a:r>
          </a:p>
          <a:p>
            <a:pPr lvl="1"/>
            <a:r>
              <a:rPr lang="en-US" altLang="en-US" dirty="0" smtClean="0"/>
              <a:t>A few to thousands of disks</a:t>
            </a:r>
          </a:p>
          <a:p>
            <a:pPr lvl="1"/>
            <a:r>
              <a:rPr lang="en-US" altLang="en-US" dirty="0" smtClean="0"/>
              <a:t>RAID, hot spares, hot swap (discussed later)</a:t>
            </a:r>
          </a:p>
          <a:p>
            <a:pPr lvl="1"/>
            <a:r>
              <a:rPr lang="en-US" altLang="en-US" dirty="0" smtClean="0"/>
              <a:t>Shared storage -&gt; more efficiency</a:t>
            </a:r>
          </a:p>
          <a:p>
            <a:pPr lvl="1"/>
            <a:r>
              <a:rPr lang="en-US" altLang="en-US" dirty="0" smtClean="0"/>
              <a:t>Features found in some file systems</a:t>
            </a:r>
          </a:p>
          <a:p>
            <a:pPr lvl="2"/>
            <a:r>
              <a:rPr lang="en-US" altLang="en-US" dirty="0" err="1" smtClean="0"/>
              <a:t>Snaphots</a:t>
            </a:r>
            <a:r>
              <a:rPr lang="en-US" altLang="en-US" dirty="0" smtClean="0"/>
              <a:t>, clones, replication, </a:t>
            </a:r>
            <a:r>
              <a:rPr lang="en-US" altLang="en-US" dirty="0" err="1" smtClean="0"/>
              <a:t>etc</a:t>
            </a:r>
            <a:endParaRPr lang="en-US" altLang="en-US" dirty="0" smtClean="0"/>
          </a:p>
          <a:p>
            <a:pPr lvl="2">
              <a:buFont typeface="Webdings" pitchFamily="18" charset="2"/>
              <a:buNone/>
            </a:pPr>
            <a:endParaRPr lang="en-US" altLang="en-US" dirty="0" smtClean="0"/>
          </a:p>
        </p:txBody>
      </p:sp>
      <p:sp>
        <p:nvSpPr>
          <p:cNvPr id="15362" name="Title 1"/>
          <p:cNvSpPr>
            <a:spLocks noGrp="1"/>
          </p:cNvSpPr>
          <p:nvPr>
            <p:ph type="title"/>
          </p:nvPr>
        </p:nvSpPr>
        <p:spPr>
          <a:xfrm>
            <a:off x="457200" y="141288"/>
            <a:ext cx="8229600" cy="576262"/>
          </a:xfrm>
        </p:spPr>
        <p:txBody>
          <a:bodyPr>
            <a:normAutofit fontScale="90000"/>
          </a:bodyPr>
          <a:lstStyle/>
          <a:p>
            <a:r>
              <a:rPr lang="en-US" altLang="en-US" smtClean="0"/>
              <a:t>Storage Array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874713" y="1055688"/>
            <a:ext cx="7764790" cy="3327125"/>
          </a:xfrm>
        </p:spPr>
        <p:txBody>
          <a:bodyPr>
            <a:normAutofit fontScale="92500" lnSpcReduction="20000"/>
          </a:bodyPr>
          <a:lstStyle/>
          <a:p>
            <a:r>
              <a:rPr lang="en-US" altLang="en-US" dirty="0" smtClean="0"/>
              <a:t>Network-attached storage (</a:t>
            </a:r>
            <a:r>
              <a:rPr lang="en-US" altLang="en-US" b="1" dirty="0" smtClean="0">
                <a:solidFill>
                  <a:srgbClr val="3366FF"/>
                </a:solidFill>
              </a:rPr>
              <a:t>NAS</a:t>
            </a:r>
            <a:r>
              <a:rPr lang="en-US" altLang="en-US" dirty="0" smtClean="0"/>
              <a:t>) is storage made available over a network rather than over a local connection (such as a bus)</a:t>
            </a:r>
          </a:p>
          <a:p>
            <a:r>
              <a:rPr lang="en-US" altLang="en-US" dirty="0" smtClean="0"/>
              <a:t>NFS and CIFS are common protocols</a:t>
            </a:r>
          </a:p>
          <a:p>
            <a:r>
              <a:rPr lang="en-US" altLang="en-US" dirty="0" smtClean="0"/>
              <a:t>Implemented via remote procedure calls (RPCs) between host and storage over typically TCP or UDP on IP network</a:t>
            </a:r>
          </a:p>
          <a:p>
            <a:r>
              <a:rPr lang="en-US" altLang="en-US" b="1" dirty="0" err="1" smtClean="0">
                <a:solidFill>
                  <a:srgbClr val="3366FF"/>
                </a:solidFill>
              </a:rPr>
              <a:t>iSCSI</a:t>
            </a:r>
            <a:r>
              <a:rPr lang="en-US" altLang="en-US" dirty="0" smtClean="0"/>
              <a:t> protocol uses IP network to carry the SCSI protocol</a:t>
            </a:r>
          </a:p>
        </p:txBody>
      </p:sp>
      <p:sp>
        <p:nvSpPr>
          <p:cNvPr id="18434" name="Rectangle 2"/>
          <p:cNvSpPr>
            <a:spLocks noGrp="1" noChangeArrowheads="1"/>
          </p:cNvSpPr>
          <p:nvPr>
            <p:ph type="title"/>
          </p:nvPr>
        </p:nvSpPr>
        <p:spPr>
          <a:xfrm>
            <a:off x="982663" y="141288"/>
            <a:ext cx="7704137" cy="576262"/>
          </a:xfrm>
        </p:spPr>
        <p:txBody>
          <a:bodyPr>
            <a:normAutofit fontScale="90000"/>
          </a:bodyPr>
          <a:lstStyle/>
          <a:p>
            <a:pPr eaLnBrk="1" hangingPunct="1"/>
            <a:r>
              <a:rPr lang="en-US" altLang="en-US" smtClean="0"/>
              <a:t>Network-Attached Storage</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303" y="4601073"/>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89000" y="1123950"/>
            <a:ext cx="6945313" cy="5146675"/>
          </a:xfrm>
        </p:spPr>
        <p:txBody>
          <a:bodyPr/>
          <a:lstStyle/>
          <a:p>
            <a:r>
              <a:rPr lang="en-US" altLang="en-US" smtClean="0"/>
              <a:t>The operating system is responsible for using hardware efficiently — for the disk drives, this means having a fast access time and disk bandwidth</a:t>
            </a:r>
            <a:endParaRPr lang="en-US" altLang="en-US" sz="800" smtClean="0"/>
          </a:p>
          <a:p>
            <a:r>
              <a:rPr lang="en-US" altLang="en-US" smtClean="0"/>
              <a:t>Minimize seek time</a:t>
            </a:r>
            <a:endParaRPr lang="en-US" altLang="en-US" sz="800" smtClean="0"/>
          </a:p>
          <a:p>
            <a:r>
              <a:rPr lang="en-US" altLang="en-US" smtClean="0"/>
              <a:t>Seek time </a:t>
            </a:r>
            <a:r>
              <a:rPr lang="en-US" altLang="en-US" smtClean="0">
                <a:sym typeface="Symbol" pitchFamily="18" charset="2"/>
              </a:rPr>
              <a:t> seek distance</a:t>
            </a:r>
            <a:endParaRPr lang="en-US" altLang="en-US" sz="800" smtClean="0">
              <a:sym typeface="Symbol" pitchFamily="18" charset="2"/>
            </a:endParaRPr>
          </a:p>
          <a:p>
            <a:r>
              <a:rPr lang="en-US" altLang="en-US" smtClean="0">
                <a:sym typeface="Symbol" pitchFamily="18" charset="2"/>
              </a:rPr>
              <a:t>Disk </a:t>
            </a:r>
            <a:r>
              <a:rPr lang="en-US" altLang="en-US" b="1" smtClean="0">
                <a:solidFill>
                  <a:srgbClr val="3366FF"/>
                </a:solidFill>
                <a:sym typeface="Symbol" pitchFamily="18" charset="2"/>
              </a:rPr>
              <a:t>bandwidth</a:t>
            </a:r>
            <a:r>
              <a:rPr lang="en-US" altLang="en-US" smtClean="0">
                <a:solidFill>
                  <a:srgbClr val="3366FF"/>
                </a:solidFill>
                <a:sym typeface="Symbol" pitchFamily="18" charset="2"/>
              </a:rPr>
              <a:t> </a:t>
            </a:r>
            <a:r>
              <a:rPr lang="en-US" altLang="en-US" smtClean="0">
                <a:sym typeface="Symbol" pitchFamily="18" charset="2"/>
              </a:rPr>
              <a:t>is the total number of bytes transferred, divided by the total time between the first request for service and the completion of the last transfer</a:t>
            </a:r>
            <a:endParaRPr lang="en-US" altLang="en-US" smtClean="0"/>
          </a:p>
        </p:txBody>
      </p:sp>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smtClean="0"/>
              <a:t>Disk Scheduling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10842</TotalTime>
  <Words>1676</Words>
  <Application>Microsoft Office PowerPoint</Application>
  <PresentationFormat>On-screen Show (4:3)</PresentationFormat>
  <Paragraphs>271</Paragraphs>
  <Slides>38</Slides>
  <Notes>28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ＭＳ Ｐゴシック</vt:lpstr>
      <vt:lpstr>ＭＳ Ｐゴシック</vt:lpstr>
      <vt:lpstr>Arial</vt:lpstr>
      <vt:lpstr>Comic Sans MS</vt:lpstr>
      <vt:lpstr>Courier New</vt:lpstr>
      <vt:lpstr>Helvetica</vt:lpstr>
      <vt:lpstr>Lucida Sans Unicode</vt:lpstr>
      <vt:lpstr>Monotype Sorts</vt:lpstr>
      <vt:lpstr>Symbol</vt:lpstr>
      <vt:lpstr>Times New Roman</vt:lpstr>
      <vt:lpstr>Verdana</vt:lpstr>
      <vt:lpstr>Webdings</vt:lpstr>
      <vt:lpstr>Wingdings</vt:lpstr>
      <vt:lpstr>Wingdings 2</vt:lpstr>
      <vt:lpstr>Wingdings 3</vt:lpstr>
      <vt:lpstr>Concourse</vt:lpstr>
      <vt:lpstr>Mass Storage Structure</vt:lpstr>
      <vt:lpstr>Overview of Mass Storage Structure</vt:lpstr>
      <vt:lpstr>Solid-State Disks</vt:lpstr>
      <vt:lpstr>Magnetic Tape</vt:lpstr>
      <vt:lpstr>Disk Structure</vt:lpstr>
      <vt:lpstr>Disk Attachment</vt:lpstr>
      <vt:lpstr>Storage Array</vt:lpstr>
      <vt:lpstr>Network-Attached Storage</vt:lpstr>
      <vt:lpstr>Disk Scheduling</vt:lpstr>
      <vt:lpstr>Disk Scheduling (Cont.)</vt:lpstr>
      <vt:lpstr>FCFS</vt:lpstr>
      <vt:lpstr>SSTF</vt:lpstr>
      <vt:lpstr>SCAN</vt:lpstr>
      <vt:lpstr>SCAN (Cont.)</vt:lpstr>
      <vt:lpstr>C-SCAN</vt:lpstr>
      <vt:lpstr>C-SCAN (Cont.)</vt:lpstr>
      <vt:lpstr>C-LOOK</vt:lpstr>
      <vt:lpstr>C-LOOK (Cont.)</vt:lpstr>
      <vt:lpstr>Protection</vt:lpstr>
      <vt:lpstr>Goals of Protection</vt:lpstr>
      <vt:lpstr>Principles of Protection</vt:lpstr>
      <vt:lpstr>Principles of Protection (Cont.)</vt:lpstr>
      <vt:lpstr>Domain Structure</vt:lpstr>
      <vt:lpstr>Domain Implementation -- UNIX</vt:lpstr>
      <vt:lpstr>Access Matrix</vt:lpstr>
      <vt:lpstr>Use of Access Matrix </vt:lpstr>
      <vt:lpstr>Domain Switching</vt:lpstr>
      <vt:lpstr>Access Matrix with Domains as Objects</vt:lpstr>
      <vt:lpstr>Access Matrix -- Dynamic Protection</vt:lpstr>
      <vt:lpstr>Access Matrix With Copy ( * ) Rights</vt:lpstr>
      <vt:lpstr>Access Matrix With owner Rights</vt:lpstr>
      <vt:lpstr>Access Matrix with control Rights</vt:lpstr>
      <vt:lpstr>Security </vt:lpstr>
      <vt:lpstr>Introduction to Security</vt:lpstr>
      <vt:lpstr>System Security </vt:lpstr>
      <vt:lpstr>System Security </vt:lpstr>
      <vt:lpstr>System Security </vt:lpstr>
      <vt:lpstr>System Security </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236</cp:revision>
  <cp:lastPrinted>2013-09-10T17:57:57Z</cp:lastPrinted>
  <dcterms:created xsi:type="dcterms:W3CDTF">2011-01-13T23:43:38Z</dcterms:created>
  <dcterms:modified xsi:type="dcterms:W3CDTF">2019-04-30T22:37:50Z</dcterms:modified>
</cp:coreProperties>
</file>