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306" r:id="rId31"/>
    <p:sldId id="288" r:id="rId32"/>
    <p:sldId id="289" r:id="rId33"/>
    <p:sldId id="291" r:id="rId34"/>
    <p:sldId id="290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16" r:id="rId44"/>
    <p:sldId id="300" r:id="rId45"/>
    <p:sldId id="301" r:id="rId46"/>
    <p:sldId id="303" r:id="rId47"/>
    <p:sldId id="304" r:id="rId48"/>
    <p:sldId id="305" r:id="rId49"/>
    <p:sldId id="307" r:id="rId50"/>
    <p:sldId id="302" r:id="rId51"/>
    <p:sldId id="311" r:id="rId52"/>
    <p:sldId id="308" r:id="rId53"/>
    <p:sldId id="309" r:id="rId54"/>
    <p:sldId id="310" r:id="rId55"/>
    <p:sldId id="313" r:id="rId56"/>
    <p:sldId id="312" r:id="rId57"/>
    <p:sldId id="317" r:id="rId58"/>
    <p:sldId id="314" r:id="rId59"/>
    <p:sldId id="319" r:id="rId60"/>
    <p:sldId id="315" r:id="rId61"/>
    <p:sldId id="318" r:id="rId62"/>
    <p:sldId id="321" r:id="rId63"/>
    <p:sldId id="322" r:id="rId64"/>
    <p:sldId id="323" r:id="rId65"/>
    <p:sldId id="325" r:id="rId66"/>
    <p:sldId id="326" r:id="rId67"/>
    <p:sldId id="327" r:id="rId68"/>
    <p:sldId id="324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203" autoAdjust="0"/>
  </p:normalViewPr>
  <p:slideViewPr>
    <p:cSldViewPr snapToGrid="0">
      <p:cViewPr varScale="1">
        <p:scale>
          <a:sx n="64" d="100"/>
          <a:sy n="64" d="100"/>
        </p:scale>
        <p:origin x="9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DC737-4885-4F7C-8F37-BF1C1DD9DDFA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B2B9D-43B2-4FC9-880A-028B7881F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69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Tossing a coin, Die rolling,  sample</a:t>
            </a:r>
            <a:r>
              <a:rPr lang="en-US" baseline="0" dirty="0" smtClean="0"/>
              <a:t> point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B2B9D-43B2-4FC9-880A-028B7881F1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06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12600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B2B9D-43B2-4FC9-880A-028B7881F19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66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4C3=4	(b) 120 x 15 = 1800 ways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B2B9D-43B2-4FC9-880A-028B7881F19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587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(2.22)</a:t>
            </a:r>
            <a:r>
              <a:rPr lang="en-US" baseline="0" dirty="0" smtClean="0"/>
              <a:t> 8*3 = 24		(2.33) (a) 4^5=1024 ways (b) 3^5=243 ways		(2.37) 5*4*4*3*3*2*2*1*1= 2880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B2B9D-43B2-4FC9-880A-028B7881F19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66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(2.45) 3360 	(2.47)</a:t>
            </a:r>
            <a:r>
              <a:rPr lang="en-US" baseline="0" dirty="0" smtClean="0"/>
              <a:t> 8C3=56 ways 	(2.48) 365P60 = l=3.2e151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B2B9D-43B2-4FC9-880A-028B7881F19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115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B2B9D-43B2-4FC9-880A-028B7881F19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46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(a) 2/36=0.056		(b)</a:t>
            </a:r>
            <a:r>
              <a:rPr lang="en-US" baseline="0" dirty="0" smtClean="0"/>
              <a:t> 6/36=0.167		(d) 0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B2B9D-43B2-4FC9-880A-028B7881F19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815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(a) 4/52=	(b) 12/13 	(6) 24/2598960 = 0.00009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B2B9D-43B2-4FC9-880A-028B7881F19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573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(a) 25/53	(b) P(C</a:t>
            </a:r>
            <a:r>
              <a:rPr lang="en-US" baseline="0" dirty="0" smtClean="0"/>
              <a:t> U E) = 18/53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B2B9D-43B2-4FC9-880A-028B7881F19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70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(8)</a:t>
            </a:r>
            <a:r>
              <a:rPr lang="en-US" baseline="0" dirty="0" smtClean="0"/>
              <a:t> </a:t>
            </a:r>
            <a:r>
              <a:rPr lang="en-US" dirty="0" smtClean="0"/>
              <a:t>0.9 	(9) (6</a:t>
            </a:r>
            <a:r>
              <a:rPr lang="en-US" baseline="0" dirty="0" smtClean="0"/>
              <a:t> + 2)/36 </a:t>
            </a:r>
            <a:r>
              <a:rPr lang="en-US" baseline="0" dirty="0" smtClean="0"/>
              <a:t>8/36 </a:t>
            </a:r>
            <a:r>
              <a:rPr lang="en-US" baseline="0" dirty="0" smtClean="0"/>
              <a:t>= 2/9 	(10) </a:t>
            </a:r>
            <a:r>
              <a:rPr lang="en-US" baseline="0" dirty="0" smtClean="0"/>
              <a:t>0.68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B2B9D-43B2-4FC9-880A-028B7881F19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020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B2B9D-43B2-4FC9-880A-028B7881F19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09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B2B9D-43B2-4FC9-880A-028B7881F1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071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B2B9D-43B2-4FC9-880A-028B7881F19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400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(a) P(S&amp;B) = 0.7 + 0.4  -</a:t>
            </a:r>
            <a:r>
              <a:rPr lang="en-US" baseline="0" dirty="0" smtClean="0"/>
              <a:t> 0.8 = 0.3 (non-mutually) 	(b) P(S’&amp;B’) = 1 – P(SUB) = 1 – 0.8 = 0.2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B2B9D-43B2-4FC9-880A-028B7881F19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698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= Defect in brake, B = Defect in fuel, 	(a)</a:t>
            </a:r>
            <a:r>
              <a:rPr lang="en-US" baseline="0" dirty="0" smtClean="0"/>
              <a:t> P (A U B) = 0.25 + 0.17 – 0.15 = 0.27	(b) P (No defect ) = 1 – P(AUB) = 1 – 0.27 = 0.73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B2B9D-43B2-4FC9-880A-028B7881F19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212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P(A&amp;B) = </a:t>
            </a:r>
            <a:r>
              <a:rPr lang="en-US" dirty="0" smtClean="0"/>
              <a:t>0.9016</a:t>
            </a:r>
            <a:r>
              <a:rPr lang="en-US" dirty="0" smtClean="0"/>
              <a:t>		(14)</a:t>
            </a:r>
            <a:r>
              <a:rPr lang="en-US" baseline="0" dirty="0" smtClean="0"/>
              <a:t> P(A&amp;B) = 35/144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B2B9D-43B2-4FC9-880A-028B7881F19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744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(15) </a:t>
            </a:r>
            <a:r>
              <a:rPr lang="en-US" dirty="0" smtClean="0"/>
              <a:t>½</a:t>
            </a:r>
            <a:r>
              <a:rPr lang="en-US" dirty="0" smtClean="0"/>
              <a:t>	(16) (a) 0.32, (b) </a:t>
            </a:r>
            <a:r>
              <a:rPr lang="en-US" dirty="0" smtClean="0"/>
              <a:t>0.12</a:t>
            </a:r>
            <a:r>
              <a:rPr lang="en-US" dirty="0" smtClean="0"/>
              <a:t>,</a:t>
            </a:r>
            <a:r>
              <a:rPr lang="en-US" baseline="0" dirty="0" smtClean="0"/>
              <a:t> (c) </a:t>
            </a:r>
            <a:r>
              <a:rPr lang="en-US" baseline="0" dirty="0" smtClean="0"/>
              <a:t>0.08</a:t>
            </a:r>
            <a:r>
              <a:rPr lang="en-US" baseline="0" dirty="0" smtClean="0"/>
              <a:t>	</a:t>
            </a:r>
          </a:p>
          <a:p>
            <a:r>
              <a:rPr lang="en-US" baseline="0" dirty="0" smtClean="0"/>
              <a:t>(17) P(neither available = A’&amp;B”) = 1 – 0.96 = 0.004, (a) [0.04][0.04]=0.0016	(b)P(available when needed)=1 – P(A’&amp;B’) = 1 – 0.0016 = 0.9984.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B2B9D-43B2-4FC9-880A-028B7881F19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206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(18) </a:t>
            </a:r>
            <a:r>
              <a:rPr lang="en-US" dirty="0" smtClean="0"/>
              <a:t>1/19</a:t>
            </a:r>
            <a:r>
              <a:rPr lang="en-US" dirty="0" smtClean="0"/>
              <a:t>.</a:t>
            </a:r>
            <a:r>
              <a:rPr lang="en-US" baseline="0" dirty="0" smtClean="0"/>
              <a:t> 	</a:t>
            </a:r>
            <a:r>
              <a:rPr lang="en-US" b="1" baseline="0" dirty="0" smtClean="0"/>
              <a:t>(19). </a:t>
            </a:r>
            <a:r>
              <a:rPr lang="en-US" baseline="0" dirty="0" smtClean="0"/>
              <a:t>1/17 </a:t>
            </a:r>
            <a:r>
              <a:rPr lang="en-US" baseline="0" dirty="0" smtClean="0"/>
              <a:t>	(20). </a:t>
            </a:r>
            <a:r>
              <a:rPr lang="en-US" baseline="0" dirty="0" smtClean="0"/>
              <a:t>5/14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B2B9D-43B2-4FC9-880A-028B7881F19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484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(21) a. 0.10/0.15 = 2/3	(b) 2/5 	</a:t>
            </a:r>
            <a:r>
              <a:rPr lang="en-US" dirty="0" smtClean="0"/>
              <a:t>(22) P(B\A) = [2/36]/11/36</a:t>
            </a:r>
            <a:r>
              <a:rPr lang="en-US" baseline="0" dirty="0" smtClean="0"/>
              <a:t> = 2/11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B2B9D-43B2-4FC9-880A-028B7881F19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183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P(A\B) = 30/49.	P(c\A’)=48/93</a:t>
            </a:r>
            <a:r>
              <a:rPr lang="en-US" baseline="0" dirty="0" smtClean="0"/>
              <a:t> 		total = 180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B2B9D-43B2-4FC9-880A-028B7881F19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117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(a) </a:t>
            </a:r>
            <a:r>
              <a:rPr lang="en-US" dirty="0" smtClean="0"/>
              <a:t>91/323</a:t>
            </a:r>
            <a:r>
              <a:rPr lang="en-US" dirty="0" smtClean="0"/>
              <a:t>		</a:t>
            </a:r>
            <a:r>
              <a:rPr lang="en-US" b="1" dirty="0" smtClean="0"/>
              <a:t>(b) </a:t>
            </a:r>
            <a:r>
              <a:rPr lang="en-US" dirty="0" smtClean="0"/>
              <a:t>15C4/20C4 = 91/323</a:t>
            </a:r>
            <a:r>
              <a:rPr lang="en-US" b="1" dirty="0" smtClean="0"/>
              <a:t>	(c)</a:t>
            </a:r>
            <a:r>
              <a:rPr lang="en-US" b="1" baseline="0" dirty="0" smtClean="0"/>
              <a:t> </a:t>
            </a:r>
            <a:r>
              <a:rPr lang="en-US" b="0" baseline="0" dirty="0" smtClean="0"/>
              <a:t>n=15C4 &amp; N=20C4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B2B9D-43B2-4FC9-880A-028B7881F19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997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P(A) = 13/52	P(B) = 12/52	P(C)=4/52 	P(A∩B)=3/52	</a:t>
            </a:r>
            <a:r>
              <a:rPr lang="en-US" b="1" dirty="0" smtClean="0"/>
              <a:t>P(A∩C) = 1/52</a:t>
            </a:r>
            <a:r>
              <a:rPr lang="en-US" dirty="0" smtClean="0"/>
              <a:t>,</a:t>
            </a:r>
            <a:r>
              <a:rPr lang="en-US" baseline="0" dirty="0" smtClean="0"/>
              <a:t> P(B</a:t>
            </a:r>
            <a:r>
              <a:rPr lang="en-US" dirty="0" smtClean="0"/>
              <a:t>∩C) = 4/52,</a:t>
            </a:r>
            <a:r>
              <a:rPr lang="en-US" baseline="0" dirty="0" smtClean="0"/>
              <a:t>  P(A</a:t>
            </a:r>
            <a:r>
              <a:rPr lang="en-US" dirty="0" smtClean="0"/>
              <a:t>∩B∩C) = 1/52 </a:t>
            </a:r>
          </a:p>
          <a:p>
            <a:r>
              <a:rPr lang="en-US" dirty="0" smtClean="0"/>
              <a:t>P (A U B U C )</a:t>
            </a:r>
            <a:r>
              <a:rPr lang="en-US" baseline="0" dirty="0" smtClean="0"/>
              <a:t> = 22/52 = 0.423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B2B9D-43B2-4FC9-880A-028B7881F19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(a)</a:t>
            </a:r>
            <a:r>
              <a:rPr lang="en-US" baseline="0" dirty="0" smtClean="0"/>
              <a:t> {8, 16, 24, 32, 40, 48}	(b) (x+5)(x-1) = 0, S = {-5, 1}		(C) {T, HT, HHH} 	(e) S = null set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B2B9D-43B2-4FC9-880A-028B7881F19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413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P(A)</a:t>
            </a:r>
            <a:r>
              <a:rPr lang="en-US" baseline="0" dirty="0" smtClean="0"/>
              <a:t> = 6/36	P(B) = 18/36	P(C)=21/36	P(D)=6/36	P(A</a:t>
            </a:r>
            <a:r>
              <a:rPr lang="en-US" dirty="0" smtClean="0"/>
              <a:t>∩B)=6/36	</a:t>
            </a:r>
          </a:p>
          <a:p>
            <a:r>
              <a:rPr lang="en-US" dirty="0" smtClean="0"/>
              <a:t>P(A∩C)= 6/36	P(A∩D)=0</a:t>
            </a:r>
          </a:p>
          <a:p>
            <a:r>
              <a:rPr lang="en-US" dirty="0" smtClean="0"/>
              <a:t>P(A|B) = (6/36)*(36/18) = 1/3		P(A|C) = (6/36)*(36/21)	P(A|D)</a:t>
            </a:r>
            <a:r>
              <a:rPr lang="en-US" baseline="0" dirty="0" smtClean="0"/>
              <a:t> = 0 * (36/6) = 0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B2B9D-43B2-4FC9-880A-028B7881F19A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57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P(A∩B) = ¼ = {HH}	P(B)</a:t>
            </a:r>
            <a:r>
              <a:rPr lang="en-US" baseline="0" dirty="0" smtClean="0"/>
              <a:t> = ¾	P(A|B) = 1/3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B2B9D-43B2-4FC9-880A-028B7881F19A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387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r>
              <a:rPr lang="en-US" baseline="0" dirty="0" smtClean="0"/>
              <a:t> Not independent, P(A) not equal to P(A|B)	(ii) if mutually exclusive then it should be P(A|B) = 0 but here P(A|B) = 1/2	(iii) P(A</a:t>
            </a:r>
            <a:r>
              <a:rPr lang="en-US" dirty="0" smtClean="0"/>
              <a:t>∩</a:t>
            </a:r>
            <a:r>
              <a:rPr lang="en-US" b="0" dirty="0" smtClean="0"/>
              <a:t>B)=P(A).P(B|A)</a:t>
            </a:r>
            <a:r>
              <a:rPr lang="en-US" b="0" baseline="0" dirty="0" smtClean="0"/>
              <a:t> = (1/4)*((2/3) = 1/6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B2B9D-43B2-4FC9-880A-028B7881F19A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792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P(D1|B1) + P(D2|B2) + P(D3|B3) = (0.3)*(0.02) + (0.45)*(0.03) + (0.25)*(0.02) = 0.0245.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B2B9D-43B2-4FC9-880A-028B7881F19A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999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P(B3|A) </a:t>
            </a:r>
            <a:r>
              <a:rPr lang="en-US" dirty="0" smtClean="0"/>
              <a:t>= 0.005/(0.006)+(0.0135)+(0.005)</a:t>
            </a:r>
            <a:r>
              <a:rPr lang="en-US" baseline="0" dirty="0" smtClean="0"/>
              <a:t> = 0.005/0.0245 = </a:t>
            </a:r>
            <a:r>
              <a:rPr lang="en-US" b="1" baseline="0" dirty="0" smtClean="0"/>
              <a:t>10/49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B2B9D-43B2-4FC9-880A-028B7881F19A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101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P(D) = P(D∩M) + P(D∩F) = 0.10 + 0.15 = 0.25	P(M∩B) = 0.10		P(M|D) = 0.10/0.25 = 0.4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B2B9D-43B2-4FC9-880A-028B7881F19A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614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P(B1=B2+B3)</a:t>
            </a:r>
            <a:r>
              <a:rPr lang="en-US" baseline="0" dirty="0" smtClean="0"/>
              <a:t> = 1/3,	(a) </a:t>
            </a:r>
            <a:r>
              <a:rPr lang="en-US" b="1" dirty="0" smtClean="0"/>
              <a:t>P(Y) </a:t>
            </a:r>
            <a:r>
              <a:rPr lang="en-US" dirty="0" smtClean="0"/>
              <a:t>= P(B1∩Y) + P(B2∩Y) + P(B3∩Y) = 0.2869	(B) PB2|Y)</a:t>
            </a:r>
            <a:r>
              <a:rPr lang="en-US" baseline="0" dirty="0" smtClean="0"/>
              <a:t> = (1/3)*(2/10)/0.2869  = 0.23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B2B9D-43B2-4FC9-880A-028B7881F19A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3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0.2632 = P(C|E)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Grant</a:t>
            </a:r>
            <a:r>
              <a:rPr lang="en-US" baseline="0" dirty="0" smtClean="0"/>
              <a:t> total = 43, </a:t>
            </a:r>
            <a:r>
              <a:rPr lang="en-US" baseline="0" dirty="0" err="1" smtClean="0"/>
              <a:t>HumanErrorTotal</a:t>
            </a:r>
            <a:r>
              <a:rPr lang="en-US" baseline="0" dirty="0" smtClean="0"/>
              <a:t> = 19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B2B9D-43B2-4FC9-880A-028B7881F19A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088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B2B9D-43B2-4FC9-880A-028B7881F19A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46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B2B9D-43B2-4FC9-880A-028B7881F19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48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(a)</a:t>
            </a:r>
            <a:r>
              <a:rPr lang="en-US" baseline="0" dirty="0" smtClean="0"/>
              <a:t> 36	(b) 24 &amp; 64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B2B9D-43B2-4FC9-880A-028B7881F19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67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(iii) </a:t>
            </a:r>
            <a:r>
              <a:rPr lang="en-US" dirty="0" smtClean="0"/>
              <a:t>4 x 3 = 12 ways 	</a:t>
            </a:r>
            <a:r>
              <a:rPr lang="en-US" b="1" dirty="0" smtClean="0"/>
              <a:t>(iv) </a:t>
            </a:r>
            <a:r>
              <a:rPr lang="en-US" dirty="0" smtClean="0"/>
              <a:t>22 x 21 = 462 	</a:t>
            </a:r>
            <a:r>
              <a:rPr lang="en-US" b="1" dirty="0" smtClean="0"/>
              <a:t>(v) </a:t>
            </a:r>
            <a:r>
              <a:rPr lang="en-US" baseline="0" dirty="0" smtClean="0"/>
              <a:t>ways </a:t>
            </a:r>
            <a:r>
              <a:rPr lang="en-US" baseline="0" dirty="0" smtClean="0"/>
              <a:t>	</a:t>
            </a:r>
            <a:r>
              <a:rPr lang="en-US" b="1" baseline="0" dirty="0" smtClean="0"/>
              <a:t>(vi) </a:t>
            </a:r>
            <a:r>
              <a:rPr lang="en-US" baseline="0" dirty="0" smtClean="0"/>
              <a:t>(156 </a:t>
            </a:r>
            <a:r>
              <a:rPr lang="en-US" b="1" baseline="0" dirty="0" smtClean="0"/>
              <a:t>(vii) </a:t>
            </a:r>
            <a:r>
              <a:rPr lang="en-US" baseline="0" dirty="0" smtClean="0"/>
              <a:t>36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B2B9D-43B2-4FC9-880A-028B7881F19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50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25P3 = 13800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B2B9D-43B2-4FC9-880A-028B7881F19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93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(a) </a:t>
            </a:r>
            <a:r>
              <a:rPr lang="en-US" baseline="0" dirty="0" smtClean="0"/>
              <a:t>2450 </a:t>
            </a:r>
            <a:r>
              <a:rPr lang="en-US" baseline="0" dirty="0" smtClean="0"/>
              <a:t>	(b</a:t>
            </a:r>
            <a:r>
              <a:rPr lang="en-US" baseline="0" dirty="0" smtClean="0"/>
              <a:t>) 2401</a:t>
            </a:r>
            <a:r>
              <a:rPr lang="en-US" baseline="0" dirty="0" smtClean="0"/>
              <a:t>	(c) </a:t>
            </a:r>
            <a:r>
              <a:rPr lang="en-US" baseline="0" dirty="0" smtClean="0"/>
              <a:t>2258 </a:t>
            </a:r>
            <a:r>
              <a:rPr lang="en-US" baseline="0" dirty="0" smtClean="0"/>
              <a:t>	(e) </a:t>
            </a:r>
            <a:r>
              <a:rPr lang="en-US" baseline="0" dirty="0" smtClean="0"/>
              <a:t>2448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B2B9D-43B2-4FC9-880A-028B7881F19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08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4	(ii) 50,400	(iii) 1260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B2B9D-43B2-4FC9-880A-028B7881F19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63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0A7A-B0FA-46D4-8CB7-3F52DDB120CE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C75E-6E35-4B35-929C-536F5BE06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67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0A7A-B0FA-46D4-8CB7-3F52DDB120CE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C75E-6E35-4B35-929C-536F5BE06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70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0A7A-B0FA-46D4-8CB7-3F52DDB120CE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C75E-6E35-4B35-929C-536F5BE06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2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0A7A-B0FA-46D4-8CB7-3F52DDB120CE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C75E-6E35-4B35-929C-536F5BE06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9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0A7A-B0FA-46D4-8CB7-3F52DDB120CE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C75E-6E35-4B35-929C-536F5BE06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09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0A7A-B0FA-46D4-8CB7-3F52DDB120CE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C75E-6E35-4B35-929C-536F5BE06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05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0A7A-B0FA-46D4-8CB7-3F52DDB120CE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C75E-6E35-4B35-929C-536F5BE06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11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0A7A-B0FA-46D4-8CB7-3F52DDB120CE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C75E-6E35-4B35-929C-536F5BE06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6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0A7A-B0FA-46D4-8CB7-3F52DDB120CE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C75E-6E35-4B35-929C-536F5BE06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56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0A7A-B0FA-46D4-8CB7-3F52DDB120CE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C75E-6E35-4B35-929C-536F5BE06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72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0A7A-B0FA-46D4-8CB7-3F52DDB120CE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C75E-6E35-4B35-929C-536F5BE06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3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90A7A-B0FA-46D4-8CB7-3F52DDB120CE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3C75E-6E35-4B35-929C-536F5BE06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osama.ajaz@nu.edu.pk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24639"/>
            <a:ext cx="9144000" cy="1544168"/>
          </a:xfrm>
        </p:spPr>
        <p:txBody>
          <a:bodyPr>
            <a:normAutofit/>
          </a:bodyPr>
          <a:lstStyle/>
          <a:p>
            <a:r>
              <a:rPr lang="en-US" sz="50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Introduction to Probability </a:t>
            </a:r>
            <a:endParaRPr lang="en-US" sz="50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08647"/>
            <a:ext cx="9144000" cy="26105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Instructor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b="1" dirty="0" smtClean="0"/>
              <a:t>Osama Bin Ajaz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200" dirty="0" smtClean="0"/>
              <a:t>(</a:t>
            </a:r>
            <a:r>
              <a:rPr lang="en-US" sz="2200" dirty="0" smtClean="0">
                <a:hlinkClick r:id="rId2"/>
              </a:rPr>
              <a:t>osama.ajaz@nu.edu.pk</a:t>
            </a:r>
            <a:r>
              <a:rPr lang="en-US" sz="2200" dirty="0" smtClean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200" dirty="0" smtClean="0"/>
              <a:t>Lecturer, S &amp; H Dept.,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200" dirty="0" smtClean="0"/>
              <a:t>FAST-NU, Main Campus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" y="162980"/>
            <a:ext cx="5733143" cy="21616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9794" y="4326661"/>
            <a:ext cx="4248377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28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Venn Diagram </a:t>
            </a:r>
            <a:endParaRPr lang="en-US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0" y="1988457"/>
            <a:ext cx="4038600" cy="4188506"/>
          </a:xfrm>
        </p:spPr>
        <p:txBody>
          <a:bodyPr/>
          <a:lstStyle/>
          <a:p>
            <a:r>
              <a:rPr lang="en-US" i="1" dirty="0"/>
              <a:t>A ∩ B </a:t>
            </a:r>
            <a:r>
              <a:rPr lang="en-US" dirty="0" smtClean="0"/>
              <a:t>=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B ∩ C </a:t>
            </a:r>
            <a:r>
              <a:rPr lang="en-US" dirty="0" smtClean="0"/>
              <a:t>=</a:t>
            </a:r>
            <a:br>
              <a:rPr lang="en-US" dirty="0" smtClean="0"/>
            </a:br>
            <a:r>
              <a:rPr lang="en-US" i="1" dirty="0"/>
              <a:t>A ∪ C </a:t>
            </a:r>
            <a:r>
              <a:rPr lang="en-US" dirty="0" smtClean="0"/>
              <a:t>=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 smtClean="0"/>
              <a:t>B’ </a:t>
            </a:r>
            <a:r>
              <a:rPr lang="en-US" i="1" dirty="0"/>
              <a:t>∩ A </a:t>
            </a:r>
            <a:r>
              <a:rPr lang="en-US" dirty="0" smtClean="0"/>
              <a:t>=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A ∩ B ∩ C </a:t>
            </a:r>
            <a:r>
              <a:rPr lang="en-US" dirty="0" smtClean="0"/>
              <a:t>=</a:t>
            </a:r>
            <a:r>
              <a:rPr lang="en-US" i="1" dirty="0"/>
              <a:t/>
            </a:r>
            <a:br>
              <a:rPr lang="en-US" i="1" dirty="0"/>
            </a:br>
            <a:r>
              <a:rPr lang="en-US" dirty="0"/>
              <a:t>(</a:t>
            </a:r>
            <a:r>
              <a:rPr lang="en-US" i="1" dirty="0"/>
              <a:t>A ∪ B</a:t>
            </a:r>
            <a:r>
              <a:rPr lang="en-US" dirty="0"/>
              <a:t>) </a:t>
            </a:r>
            <a:r>
              <a:rPr lang="en-US" i="1" dirty="0"/>
              <a:t>∩ </a:t>
            </a:r>
            <a:r>
              <a:rPr lang="en-US" i="1" dirty="0" smtClean="0"/>
              <a:t>C’ </a:t>
            </a:r>
            <a:r>
              <a:rPr lang="en-US" dirty="0" smtClean="0"/>
              <a:t>=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725554" cy="46230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82743" y="1988457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1, 2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882743" y="2357789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1, 3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928101" y="2729576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1,2,3,4,5,7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973459" y="3098908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4, 7 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334500" y="3527484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588501" y="3934575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7,2,6,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01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Venn Diagram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3370" y="1825625"/>
            <a:ext cx="4880429" cy="4351338"/>
          </a:xfrm>
        </p:spPr>
        <p:txBody>
          <a:bodyPr/>
          <a:lstStyle/>
          <a:p>
            <a:r>
              <a:rPr lang="en-US" i="1" dirty="0"/>
              <a:t>B ∩ C </a:t>
            </a:r>
            <a:r>
              <a:rPr lang="en-US" i="1" dirty="0" smtClean="0"/>
              <a:t>= </a:t>
            </a:r>
          </a:p>
          <a:p>
            <a:r>
              <a:rPr lang="en-US" i="1" dirty="0"/>
              <a:t>A ∪ B</a:t>
            </a:r>
            <a:r>
              <a:rPr lang="en-US" dirty="0" smtClean="0"/>
              <a:t> =</a:t>
            </a:r>
          </a:p>
          <a:p>
            <a:r>
              <a:rPr lang="en-US" i="1" dirty="0"/>
              <a:t>A ∩ C</a:t>
            </a:r>
            <a:r>
              <a:rPr lang="en-US" dirty="0" smtClean="0"/>
              <a:t> =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230" y="1690688"/>
            <a:ext cx="5216770" cy="43354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11886" y="1825625"/>
            <a:ext cx="1277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Null Set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86271" y="2329894"/>
            <a:ext cx="1277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86271" y="2875558"/>
            <a:ext cx="2697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least one element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02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Venn Diagram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results that follow from the foregoing definitions, which may easily </a:t>
            </a:r>
            <a:r>
              <a:rPr lang="en-US" dirty="0" smtClean="0"/>
              <a:t>be verified </a:t>
            </a:r>
            <a:r>
              <a:rPr lang="en-US" dirty="0"/>
              <a:t>by means of Venn diagrams, are as follows: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025" y="2986087"/>
            <a:ext cx="9819949" cy="263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97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232" y="1825625"/>
            <a:ext cx="8835536" cy="382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09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116" y="2400526"/>
            <a:ext cx="8829829" cy="260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42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011"/>
            <a:ext cx="10515600" cy="9556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Multiplication Or Fundamental</a:t>
            </a:r>
            <a:br>
              <a:rPr lang="en-US" sz="3600" dirty="0" smtClean="0">
                <a:solidFill>
                  <a:srgbClr val="00B050"/>
                </a:solidFill>
                <a:latin typeface="Arial Black" panose="020B0A04020102020204" pitchFamily="34" charset="0"/>
              </a:rPr>
            </a:br>
            <a:r>
              <a:rPr lang="en-US" sz="36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 Rule of counting </a:t>
            </a:r>
            <a:endParaRPr lang="en-US" sz="36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8514"/>
            <a:ext cx="10515600" cy="4638449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How </a:t>
            </a:r>
            <a:r>
              <a:rPr lang="en-US" dirty="0"/>
              <a:t>many sample points are there in the sample space when a pair of dice </a:t>
            </a:r>
            <a:r>
              <a:rPr lang="en-US" dirty="0" smtClean="0"/>
              <a:t>is thrown </a:t>
            </a:r>
            <a:r>
              <a:rPr lang="en-US" dirty="0"/>
              <a:t>once? </a:t>
            </a:r>
            <a:endParaRPr lang="en-US" dirty="0" smtClean="0"/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How many there digit numbers can be formed from the digits 2, 4, 6, and 8 if: (</a:t>
            </a:r>
            <a:r>
              <a:rPr lang="en-US" dirty="0" err="1" smtClean="0"/>
              <a:t>i</a:t>
            </a:r>
            <a:r>
              <a:rPr lang="en-US" dirty="0" smtClean="0"/>
              <a:t>) repetitions are not allowed	(ii) repetitions allowed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38514"/>
            <a:ext cx="10515599" cy="175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303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Set of Example (iii - viii) </a:t>
            </a:r>
            <a:endParaRPr lang="en-US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543" y="1407887"/>
            <a:ext cx="11393714" cy="5283200"/>
          </a:xfrm>
        </p:spPr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LcPeriod"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(iii) 	A </a:t>
            </a:r>
            <a:r>
              <a:rPr lang="en-US" dirty="0"/>
              <a:t>developer of a new subdivision offers prospective home buyers a choice of </a:t>
            </a:r>
            <a:r>
              <a:rPr lang="en-US" dirty="0" smtClean="0"/>
              <a:t>	Tudor</a:t>
            </a:r>
            <a:r>
              <a:rPr lang="en-US" dirty="0"/>
              <a:t>, rustic, colonial, and traditional exterior styling in ranch, two-story, </a:t>
            </a:r>
            <a:r>
              <a:rPr lang="en-US" dirty="0" smtClean="0"/>
              <a:t>	and </a:t>
            </a:r>
            <a:r>
              <a:rPr lang="en-US" dirty="0"/>
              <a:t>split-level floor plans. In how many different ways can a buyer order one </a:t>
            </a:r>
            <a:r>
              <a:rPr lang="en-US" dirty="0" smtClean="0"/>
              <a:t>	of </a:t>
            </a:r>
            <a:r>
              <a:rPr lang="en-US" dirty="0"/>
              <a:t>these </a:t>
            </a:r>
            <a:r>
              <a:rPr lang="en-US" dirty="0" smtClean="0"/>
              <a:t>homes?</a:t>
            </a:r>
          </a:p>
          <a:p>
            <a:pPr marL="0" indent="0" algn="just">
              <a:buNone/>
            </a:pPr>
            <a:r>
              <a:rPr lang="en-US" dirty="0" smtClean="0"/>
              <a:t>(iv) 	If </a:t>
            </a:r>
            <a:r>
              <a:rPr lang="en-US" dirty="0"/>
              <a:t>a 22-member club needs to elect a chair and a treasurer, how many </a:t>
            </a:r>
            <a:r>
              <a:rPr lang="en-US" dirty="0" smtClean="0"/>
              <a:t>	different ways </a:t>
            </a:r>
            <a:r>
              <a:rPr lang="en-US" dirty="0"/>
              <a:t>can these two to be elected?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(v) 	Sam </a:t>
            </a:r>
            <a:r>
              <a:rPr lang="en-US" dirty="0"/>
              <a:t>is going to assemble a computer by himself. He has the choice of chips </a:t>
            </a:r>
            <a:r>
              <a:rPr lang="en-US" dirty="0" smtClean="0"/>
              <a:t>	from 	two </a:t>
            </a:r>
            <a:r>
              <a:rPr lang="en-US" dirty="0"/>
              <a:t>brands, a hard drive from four, memory from three, and an </a:t>
            </a:r>
            <a:r>
              <a:rPr lang="en-US" dirty="0" smtClean="0"/>
              <a:t>	accessory bundle from </a:t>
            </a:r>
            <a:r>
              <a:rPr lang="en-US" dirty="0"/>
              <a:t>five local stores. How many different ways can </a:t>
            </a:r>
            <a:r>
              <a:rPr lang="en-US" dirty="0" smtClean="0"/>
              <a:t>	Sam </a:t>
            </a:r>
            <a:r>
              <a:rPr lang="en-US" dirty="0"/>
              <a:t>order the parts?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(vi) 	How </a:t>
            </a:r>
            <a:r>
              <a:rPr lang="en-US" dirty="0"/>
              <a:t>many even four-digit numbers can be formed from the digits 0, 1, 2, 5, </a:t>
            </a:r>
            <a:r>
              <a:rPr lang="en-US" dirty="0" smtClean="0"/>
              <a:t>	6</a:t>
            </a:r>
            <a:r>
              <a:rPr lang="en-US" dirty="0"/>
              <a:t>, </a:t>
            </a:r>
            <a:r>
              <a:rPr lang="en-US" dirty="0" smtClean="0"/>
              <a:t>and 9 </a:t>
            </a:r>
            <a:r>
              <a:rPr lang="en-US" dirty="0"/>
              <a:t>if each digit can be used only once</a:t>
            </a:r>
            <a:r>
              <a:rPr lang="en-US" dirty="0" smtClean="0"/>
              <a:t>?</a:t>
            </a:r>
          </a:p>
          <a:p>
            <a:pPr marL="0" indent="0" algn="just">
              <a:buNone/>
            </a:pPr>
            <a:r>
              <a:rPr lang="en-US" dirty="0" smtClean="0"/>
              <a:t>(vii) 	How many new arrangements can be made from the letters of the word 	</a:t>
            </a:r>
            <a:r>
              <a:rPr lang="en-US" b="1" dirty="0" smtClean="0"/>
              <a:t>FAVOUR</a:t>
            </a:r>
            <a:r>
              <a:rPr lang="en-US" dirty="0" smtClean="0"/>
              <a:t> so that vowel occupy even place.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9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Permutation </a:t>
            </a:r>
            <a:endParaRPr lang="en-US" sz="40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permutation </a:t>
            </a:r>
            <a:r>
              <a:rPr lang="en-US" dirty="0"/>
              <a:t>is an arrangement of all or part of a set of objects. </a:t>
            </a:r>
            <a:endParaRPr lang="en-US" dirty="0" smtClean="0"/>
          </a:p>
          <a:p>
            <a:r>
              <a:rPr lang="en-US" dirty="0" smtClean="0"/>
              <a:t>The number of permutations of n objects is n!. </a:t>
            </a:r>
          </a:p>
          <a:p>
            <a:r>
              <a:rPr lang="en-US" dirty="0"/>
              <a:t>Suppose you have to arrange 3 books: </a:t>
            </a:r>
            <a:r>
              <a:rPr lang="en-US" b="1" dirty="0"/>
              <a:t>Statistics</a:t>
            </a:r>
            <a:r>
              <a:rPr lang="en-US" dirty="0"/>
              <a:t>, </a:t>
            </a:r>
            <a:r>
              <a:rPr lang="en-US" b="1" dirty="0" err="1"/>
              <a:t>Maths</a:t>
            </a:r>
            <a:r>
              <a:rPr lang="en-US" dirty="0"/>
              <a:t>,</a:t>
            </a:r>
            <a:r>
              <a:rPr lang="en-US" b="1" dirty="0"/>
              <a:t> Physics </a:t>
            </a:r>
            <a:r>
              <a:rPr lang="en-US" dirty="0"/>
              <a:t>on a shelf. How many arrangements are  possible? 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39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8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Permutations of “n” objects </a:t>
            </a:r>
            <a:br>
              <a:rPr lang="en-US" sz="3800" dirty="0" smtClean="0">
                <a:solidFill>
                  <a:srgbClr val="00B050"/>
                </a:solidFill>
                <a:latin typeface="Arial Black" panose="020B0A04020102020204" pitchFamily="34" charset="0"/>
              </a:rPr>
            </a:br>
            <a:r>
              <a:rPr lang="en-US" sz="38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taken “r” at a time</a:t>
            </a:r>
            <a:endParaRPr lang="en-US" sz="38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In one year, three awards (research, teaching, and service) will be given to a </a:t>
            </a:r>
            <a:r>
              <a:rPr lang="en-US" dirty="0" smtClean="0"/>
              <a:t>class of </a:t>
            </a:r>
            <a:r>
              <a:rPr lang="en-US" dirty="0"/>
              <a:t>25 graduate students in a statistics department. If each student can receive </a:t>
            </a:r>
            <a:r>
              <a:rPr lang="en-US" dirty="0" smtClean="0"/>
              <a:t>at most </a:t>
            </a:r>
            <a:r>
              <a:rPr lang="en-US" dirty="0"/>
              <a:t>one award, how many possible selections are there? </a:t>
            </a:r>
            <a:br>
              <a:rPr lang="en-US" dirty="0"/>
            </a:b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088" y="1825625"/>
            <a:ext cx="3119823" cy="140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04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Example # 10: </a:t>
            </a:r>
            <a:endParaRPr lang="en-US" sz="40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president and a treasurer are to be chosen from a student club consisting of </a:t>
            </a:r>
            <a:r>
              <a:rPr lang="en-US" dirty="0" smtClean="0"/>
              <a:t>50 people</a:t>
            </a:r>
            <a:r>
              <a:rPr lang="en-US" dirty="0"/>
              <a:t>. How many different choices of officers are possible </a:t>
            </a:r>
            <a:r>
              <a:rPr lang="en-US" dirty="0" smtClean="0"/>
              <a:t>if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(a) there are no restrictions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(b) </a:t>
            </a:r>
            <a:r>
              <a:rPr lang="en-US" i="1" dirty="0"/>
              <a:t>A </a:t>
            </a:r>
            <a:r>
              <a:rPr lang="en-US" dirty="0"/>
              <a:t>will serve only if he is president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(c) </a:t>
            </a:r>
            <a:r>
              <a:rPr lang="en-US" i="1" dirty="0"/>
              <a:t>B </a:t>
            </a:r>
            <a:r>
              <a:rPr lang="en-US" dirty="0"/>
              <a:t>and </a:t>
            </a:r>
            <a:r>
              <a:rPr lang="en-US" i="1" dirty="0"/>
              <a:t>C </a:t>
            </a:r>
            <a:r>
              <a:rPr lang="en-US" dirty="0"/>
              <a:t>will serve together or not at all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(d) </a:t>
            </a:r>
            <a:r>
              <a:rPr lang="en-US" i="1" dirty="0"/>
              <a:t>D </a:t>
            </a:r>
            <a:r>
              <a:rPr lang="en-US" dirty="0"/>
              <a:t>and </a:t>
            </a:r>
            <a:r>
              <a:rPr lang="en-US" i="1" dirty="0"/>
              <a:t>E </a:t>
            </a:r>
            <a:r>
              <a:rPr lang="en-US" dirty="0"/>
              <a:t>will not serve together? </a:t>
            </a:r>
          </a:p>
        </p:txBody>
      </p:sp>
    </p:spTree>
    <p:extLst>
      <p:ext uri="{BB962C8B-B14F-4D97-AF65-F5344CB8AC3E}">
        <p14:creationId xmlns:p14="http://schemas.microsoft.com/office/powerpoint/2010/main" val="133724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Content</a:t>
            </a:r>
            <a:endParaRPr lang="en-US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Sample Space and Event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Tree diagram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Set theory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Venn diagram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Counting techniques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Additive and multiplicative rules for probability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Conditional probability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Bayes’ Theorem 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30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Circular Permutations </a:t>
            </a:r>
            <a:endParaRPr lang="en-US" sz="36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199" y="1825625"/>
            <a:ext cx="10773229" cy="4351338"/>
          </a:xfrm>
        </p:spPr>
        <p:txBody>
          <a:bodyPr/>
          <a:lstStyle/>
          <a:p>
            <a:r>
              <a:rPr lang="en-US" dirty="0" smtClean="0"/>
              <a:t>The number of permutations of n objects arrange in  a circle is (n –1 )!.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042" y="3162526"/>
            <a:ext cx="8477541" cy="107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51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00B050"/>
                </a:solidFill>
              </a:rPr>
              <a:t>Permutations of n objects when</a:t>
            </a:r>
            <a:br>
              <a:rPr lang="en-US" sz="4000" b="1" dirty="0" smtClean="0">
                <a:solidFill>
                  <a:srgbClr val="00B050"/>
                </a:solidFill>
              </a:rPr>
            </a:br>
            <a:r>
              <a:rPr lang="en-US" sz="4000" b="1" dirty="0" smtClean="0">
                <a:solidFill>
                  <a:srgbClr val="00B050"/>
                </a:solidFill>
              </a:rPr>
              <a:t> they are not all different. 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Find the number of permutations of 9995</a:t>
            </a:r>
          </a:p>
          <a:p>
            <a:r>
              <a:rPr lang="en-US" dirty="0" smtClean="0"/>
              <a:t>In how many ways can the letters of the word STATISTICS be arranged?</a:t>
            </a:r>
          </a:p>
          <a:p>
            <a:r>
              <a:rPr lang="en-US" dirty="0" smtClean="0"/>
              <a:t>In how many ways can 2 red, 3 blue, and 4 green chips be arranged in a row, if the chips of same color are not distinguishable from each other?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37102"/>
            <a:ext cx="10516306" cy="208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04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college football training session, the defensive coordinator needs to have </a:t>
            </a:r>
            <a:r>
              <a:rPr lang="en-US" dirty="0" smtClean="0"/>
              <a:t>10 players </a:t>
            </a:r>
            <a:r>
              <a:rPr lang="en-US" dirty="0"/>
              <a:t>standing in a row. Among these 10 players, there are 1 freshman, 2 sophomores, 4 juniors, and 3 seniors. How many different ways can they be arranged </a:t>
            </a:r>
            <a:r>
              <a:rPr lang="en-US" dirty="0" smtClean="0"/>
              <a:t>in a </a:t>
            </a:r>
            <a:r>
              <a:rPr lang="en-US" dirty="0"/>
              <a:t>row if only their class level will be distinguished?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24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Combinations </a:t>
            </a:r>
            <a:endParaRPr lang="en-US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Selection of “r” objects from “n” different objects and when the order is not important.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how many ways a committee of 3 students can be selected from 4 students. </a:t>
            </a:r>
          </a:p>
          <a:p>
            <a:r>
              <a:rPr lang="en-US" dirty="0" smtClean="0"/>
              <a:t>From a group of 10 boys and 6 girls a committee of 3 boys and 2 girls are to be selected. In how many ways can this done?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914" y="2398938"/>
            <a:ext cx="4328160" cy="157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71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0954"/>
            <a:ext cx="10515600" cy="624569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Exercises </a:t>
            </a:r>
            <a:endParaRPr lang="en-US" sz="36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184" y="920296"/>
            <a:ext cx="6563632" cy="18106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2893" y="2807949"/>
            <a:ext cx="6536853" cy="23783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6690" y="5146110"/>
            <a:ext cx="6858620" cy="94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50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534" y="1825625"/>
            <a:ext cx="7388932" cy="9255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1534" y="2886075"/>
            <a:ext cx="6908749" cy="10987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2370" y="4263117"/>
            <a:ext cx="7374979" cy="81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Probability </a:t>
            </a:r>
            <a:endParaRPr lang="en-US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Probability is a measure of the chance that </a:t>
            </a:r>
          </a:p>
          <a:p>
            <a:pPr marL="0" indent="0" algn="ctr">
              <a:buNone/>
            </a:pPr>
            <a:r>
              <a:rPr lang="en-US" dirty="0" smtClean="0"/>
              <a:t>an uncertain event will occur. 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252686" y="2873829"/>
            <a:ext cx="1799771" cy="7837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052457" y="2873829"/>
            <a:ext cx="1930400" cy="7837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44056" y="4001294"/>
            <a:ext cx="381725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Subjective: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Personal experiences </a:t>
            </a:r>
            <a:endParaRPr lang="en-US" sz="2600" dirty="0"/>
          </a:p>
        </p:txBody>
      </p:sp>
      <p:sp>
        <p:nvSpPr>
          <p:cNvPr id="10" name="TextBox 9"/>
          <p:cNvSpPr txBox="1"/>
          <p:nvPr/>
        </p:nvSpPr>
        <p:spPr>
          <a:xfrm>
            <a:off x="7307942" y="3952580"/>
            <a:ext cx="488405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Objective: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Classical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Relative frequency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Axiomatic approach 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78521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801" y="1690688"/>
            <a:ext cx="9830398" cy="276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02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Examples (1 – 3) </a:t>
            </a:r>
            <a:endParaRPr lang="en-US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 coin is tossed twice. What is the probability that at least 1 head occurs?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die is tossed once. What is the probability of getting: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(a) </a:t>
            </a:r>
            <a:r>
              <a:rPr lang="en-US" dirty="0" smtClean="0"/>
              <a:t>an even number	</a:t>
            </a:r>
            <a:r>
              <a:rPr lang="en-US" b="1" dirty="0" smtClean="0"/>
              <a:t>(b) </a:t>
            </a:r>
            <a:r>
              <a:rPr lang="en-US" dirty="0" smtClean="0"/>
              <a:t>a number less than 3	</a:t>
            </a:r>
            <a:r>
              <a:rPr lang="en-US" b="1" dirty="0" smtClean="0"/>
              <a:t>(c) </a:t>
            </a:r>
            <a:r>
              <a:rPr lang="en-US" dirty="0" smtClean="0"/>
              <a:t>a 4 or 	higher number	</a:t>
            </a:r>
            <a:r>
              <a:rPr lang="en-US" b="1" dirty="0" smtClean="0"/>
              <a:t>(d) </a:t>
            </a:r>
            <a:r>
              <a:rPr lang="en-US" dirty="0" smtClean="0"/>
              <a:t>a 7	</a:t>
            </a:r>
            <a:r>
              <a:rPr lang="en-US" b="1" dirty="0" smtClean="0"/>
              <a:t>(e) </a:t>
            </a:r>
            <a:r>
              <a:rPr lang="en-US" dirty="0" smtClean="0"/>
              <a:t>A number from 1 to 6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3.	A </a:t>
            </a:r>
            <a:r>
              <a:rPr lang="en-US" dirty="0"/>
              <a:t>die is loaded in such a way that an even number is twice as </a:t>
            </a:r>
            <a:r>
              <a:rPr lang="en-US" dirty="0" smtClean="0"/>
              <a:t>	likely </a:t>
            </a:r>
            <a:r>
              <a:rPr lang="en-US" dirty="0"/>
              <a:t>to occur as </a:t>
            </a:r>
            <a:r>
              <a:rPr lang="en-US" dirty="0" smtClean="0"/>
              <a:t>an odd </a:t>
            </a:r>
            <a:r>
              <a:rPr lang="en-US" dirty="0"/>
              <a:t>number. If </a:t>
            </a:r>
            <a:r>
              <a:rPr lang="en-US" i="1" dirty="0"/>
              <a:t>E </a:t>
            </a:r>
            <a:r>
              <a:rPr lang="en-US" dirty="0"/>
              <a:t>is the event that a number </a:t>
            </a:r>
            <a:r>
              <a:rPr lang="en-US" dirty="0" smtClean="0"/>
              <a:t>	less </a:t>
            </a:r>
            <a:r>
              <a:rPr lang="en-US" dirty="0"/>
              <a:t>than 4 occurs on a single toss </a:t>
            </a:r>
            <a:r>
              <a:rPr lang="en-US" dirty="0" smtClean="0"/>
              <a:t>of the </a:t>
            </a:r>
            <a:r>
              <a:rPr lang="en-US" dirty="0"/>
              <a:t>die, find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E</a:t>
            </a:r>
            <a:r>
              <a:rPr lang="en-US" dirty="0"/>
              <a:t>).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70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989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Example 4</a:t>
            </a:r>
            <a:endParaRPr lang="en-US" sz="40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9830"/>
            <a:ext cx="10515600" cy="4827134"/>
          </a:xfrm>
        </p:spPr>
        <p:txBody>
          <a:bodyPr/>
          <a:lstStyle/>
          <a:p>
            <a:r>
              <a:rPr lang="en-US" dirty="0" smtClean="0"/>
              <a:t>Two balanced dice are rolled once. What is the probability of getting</a:t>
            </a:r>
          </a:p>
          <a:p>
            <a:pPr marL="0" indent="0">
              <a:buNone/>
            </a:pPr>
            <a:r>
              <a:rPr lang="en-US" dirty="0" smtClean="0"/>
              <a:t>(a) A sum of 11	(b) same number on both dice	(c) a sum of 13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543" y="2365604"/>
            <a:ext cx="7265468" cy="402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735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Sample Space</a:t>
            </a:r>
            <a:endParaRPr lang="en-US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an experiment? </a:t>
            </a:r>
          </a:p>
          <a:p>
            <a:r>
              <a:rPr lang="en-US" dirty="0" smtClean="0"/>
              <a:t>Any process or activity that generates a set of data is called experiment. For example: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 smtClean="0"/>
              <a:t>Tossing a coin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 smtClean="0"/>
              <a:t>Rolling dice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 smtClean="0"/>
              <a:t>Playing cards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 smtClean="0"/>
              <a:t>Opinion of voters 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 smtClean="0"/>
              <a:t>Launching of missiles </a:t>
            </a:r>
          </a:p>
        </p:txBody>
      </p:sp>
    </p:spTree>
    <p:extLst>
      <p:ext uri="{BB962C8B-B14F-4D97-AF65-F5344CB8AC3E}">
        <p14:creationId xmlns:p14="http://schemas.microsoft.com/office/powerpoint/2010/main" val="25613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926"/>
            <a:ext cx="10515600" cy="607332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A deck of playing Cards </a:t>
            </a:r>
            <a:endParaRPr lang="en-US" sz="36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14" y="957943"/>
            <a:ext cx="11408229" cy="563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48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Example 5 – 6 </a:t>
            </a:r>
            <a:endParaRPr lang="en-US" sz="40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5. 	A card is drawn at random from the well shuffled pack of 52 	playing  cards. Find the probability that the card: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</a:t>
            </a:r>
            <a:r>
              <a:rPr lang="en-US" b="1" dirty="0" smtClean="0"/>
              <a:t>(a) </a:t>
            </a:r>
            <a:r>
              <a:rPr lang="en-US" dirty="0" smtClean="0"/>
              <a:t>is a Jack 		</a:t>
            </a:r>
            <a:r>
              <a:rPr lang="en-US" b="1" dirty="0" smtClean="0"/>
              <a:t>(b) </a:t>
            </a:r>
            <a:r>
              <a:rPr lang="en-US" dirty="0" smtClean="0"/>
              <a:t>is not a Jack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6.	 </a:t>
            </a:r>
            <a:r>
              <a:rPr lang="en-US" dirty="0"/>
              <a:t>In a poker hand consisting of 5 cards, find the probability of </a:t>
            </a:r>
            <a:r>
              <a:rPr lang="en-US" dirty="0" smtClean="0"/>
              <a:t>	holding </a:t>
            </a:r>
            <a:r>
              <a:rPr lang="en-US" dirty="0"/>
              <a:t>2 aces and </a:t>
            </a:r>
            <a:r>
              <a:rPr lang="en-US" dirty="0" smtClean="0"/>
              <a:t>3 jacks</a:t>
            </a:r>
            <a:r>
              <a:rPr lang="en-US" dirty="0"/>
              <a:t>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93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Example 7</a:t>
            </a:r>
            <a:endParaRPr lang="en-US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statistics class for engineers consists of 25 industrial, 10 mechanical, 10 </a:t>
            </a:r>
            <a:r>
              <a:rPr lang="en-US" dirty="0" smtClean="0"/>
              <a:t>electrical, and </a:t>
            </a:r>
            <a:r>
              <a:rPr lang="en-US" dirty="0"/>
              <a:t>8 civil engineering students. If a person is </a:t>
            </a:r>
            <a:r>
              <a:rPr lang="en-US" dirty="0" smtClean="0"/>
              <a:t>randomly selected </a:t>
            </a:r>
            <a:r>
              <a:rPr lang="en-US" dirty="0"/>
              <a:t>by the instructor to answer a question, find the </a:t>
            </a:r>
            <a:r>
              <a:rPr lang="en-US" dirty="0" smtClean="0"/>
              <a:t>probability that </a:t>
            </a:r>
            <a:r>
              <a:rPr lang="en-US" dirty="0"/>
              <a:t>the student chosen is (a) </a:t>
            </a:r>
            <a:r>
              <a:rPr lang="en-US" dirty="0" smtClean="0"/>
              <a:t>an industrial </a:t>
            </a:r>
            <a:r>
              <a:rPr lang="en-US" dirty="0"/>
              <a:t>engineering major and (b) a civil engineering or an electrical </a:t>
            </a:r>
            <a:r>
              <a:rPr lang="en-US" dirty="0" smtClean="0"/>
              <a:t>engineering  major</a:t>
            </a:r>
            <a:r>
              <a:rPr lang="en-US" dirty="0"/>
              <a:t>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04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5469"/>
            <a:ext cx="10515600" cy="825046"/>
          </a:xfrm>
        </p:spPr>
        <p:txBody>
          <a:bodyPr>
            <a:noAutofit/>
          </a:bodyPr>
          <a:lstStyle/>
          <a:p>
            <a:pPr algn="ctr"/>
            <a:r>
              <a:rPr lang="en-US" sz="3000" dirty="0">
                <a:solidFill>
                  <a:srgbClr val="00B050"/>
                </a:solidFill>
                <a:latin typeface="Arial Black" panose="020B0A04020102020204" pitchFamily="34" charset="0"/>
              </a:rPr>
              <a:t>Additive Rule: </a:t>
            </a:r>
            <a:r>
              <a:rPr lang="en-US" sz="30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/>
            </a:r>
            <a:br>
              <a:rPr lang="en-US" sz="3000" dirty="0" smtClean="0">
                <a:solidFill>
                  <a:srgbClr val="00B050"/>
                </a:solidFill>
                <a:latin typeface="Arial Black" panose="020B0A04020102020204" pitchFamily="34" charset="0"/>
              </a:rPr>
            </a:br>
            <a:r>
              <a:rPr lang="en-US" sz="30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Not - Mutually </a:t>
            </a:r>
            <a:r>
              <a:rPr lang="en-US" sz="3000" dirty="0">
                <a:solidFill>
                  <a:srgbClr val="00B050"/>
                </a:solidFill>
                <a:latin typeface="Arial Black" panose="020B0A04020102020204" pitchFamily="34" charset="0"/>
              </a:rPr>
              <a:t>Exclusive Events 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5452"/>
            <a:ext cx="10515600" cy="501151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41031" y="1030515"/>
            <a:ext cx="10412769" cy="1304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868767" y="2406112"/>
            <a:ext cx="4557296" cy="31511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41032" y="5609148"/>
            <a:ext cx="10412768" cy="113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99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Additive Rule: Mutually Exclusive Events </a:t>
            </a:r>
            <a:endParaRPr lang="en-US" sz="36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38200" y="2994251"/>
            <a:ext cx="10515600" cy="12321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39801" y="1825625"/>
            <a:ext cx="10414000" cy="103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24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514" y="365125"/>
            <a:ext cx="11161486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Example # 08 – 10 </a:t>
            </a:r>
            <a:endParaRPr lang="en-US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514" y="1825625"/>
            <a:ext cx="11161486" cy="435133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 smtClean="0"/>
              <a:t>8. 	John </a:t>
            </a:r>
            <a:r>
              <a:rPr lang="en-US" dirty="0"/>
              <a:t>is going to graduate from an industrial engineering department </a:t>
            </a:r>
            <a:r>
              <a:rPr lang="en-US" dirty="0" smtClean="0"/>
              <a:t>	in </a:t>
            </a:r>
            <a:r>
              <a:rPr lang="en-US" dirty="0"/>
              <a:t>a </a:t>
            </a:r>
            <a:r>
              <a:rPr lang="en-US" dirty="0" smtClean="0"/>
              <a:t>	university by </a:t>
            </a:r>
            <a:r>
              <a:rPr lang="en-US" dirty="0"/>
              <a:t>the end of the semester. After being interviewed </a:t>
            </a:r>
            <a:r>
              <a:rPr lang="en-US" dirty="0" smtClean="0"/>
              <a:t>	at </a:t>
            </a:r>
            <a:r>
              <a:rPr lang="en-US" dirty="0"/>
              <a:t>two </a:t>
            </a:r>
            <a:r>
              <a:rPr lang="en-US" dirty="0" smtClean="0"/>
              <a:t>companies </a:t>
            </a:r>
            <a:r>
              <a:rPr lang="en-US" dirty="0"/>
              <a:t>he </a:t>
            </a:r>
            <a:r>
              <a:rPr lang="en-US" dirty="0" smtClean="0"/>
              <a:t>likes, he </a:t>
            </a:r>
            <a:r>
              <a:rPr lang="en-US" dirty="0"/>
              <a:t>assesses that his probability of </a:t>
            </a:r>
            <a:r>
              <a:rPr lang="en-US" dirty="0" smtClean="0"/>
              <a:t>	  getting </a:t>
            </a:r>
            <a:r>
              <a:rPr lang="en-US" dirty="0"/>
              <a:t>an </a:t>
            </a:r>
            <a:r>
              <a:rPr lang="en-US" dirty="0" smtClean="0"/>
              <a:t>	offer </a:t>
            </a:r>
            <a:r>
              <a:rPr lang="en-US" dirty="0"/>
              <a:t>from company </a:t>
            </a:r>
            <a:r>
              <a:rPr lang="en-US" i="1" dirty="0"/>
              <a:t>A </a:t>
            </a:r>
            <a:r>
              <a:rPr lang="en-US" dirty="0"/>
              <a:t>is 0.8, </a:t>
            </a:r>
            <a:r>
              <a:rPr lang="en-US" dirty="0" smtClean="0"/>
              <a:t>and his </a:t>
            </a:r>
            <a:r>
              <a:rPr lang="en-US" dirty="0"/>
              <a:t>probability of getting </a:t>
            </a:r>
            <a:r>
              <a:rPr lang="en-US" dirty="0" smtClean="0"/>
              <a:t>an </a:t>
            </a:r>
            <a:r>
              <a:rPr lang="en-US" dirty="0"/>
              <a:t>offer from </a:t>
            </a:r>
            <a:r>
              <a:rPr lang="en-US" dirty="0" smtClean="0"/>
              <a:t>	company </a:t>
            </a:r>
            <a:r>
              <a:rPr lang="en-US" i="1" dirty="0"/>
              <a:t>B </a:t>
            </a:r>
            <a:r>
              <a:rPr lang="en-US" dirty="0"/>
              <a:t>is 0.6. If he believes </a:t>
            </a:r>
            <a:r>
              <a:rPr lang="en-US" dirty="0" smtClean="0"/>
              <a:t>that the </a:t>
            </a:r>
            <a:r>
              <a:rPr lang="en-US" dirty="0"/>
              <a:t>probability that </a:t>
            </a:r>
            <a:r>
              <a:rPr lang="en-US" dirty="0" smtClean="0"/>
              <a:t>he </a:t>
            </a:r>
            <a:r>
              <a:rPr lang="en-US" dirty="0"/>
              <a:t>will get </a:t>
            </a:r>
            <a:r>
              <a:rPr lang="en-US" dirty="0" smtClean="0"/>
              <a:t>	offers 	from </a:t>
            </a:r>
            <a:r>
              <a:rPr lang="en-US" dirty="0"/>
              <a:t>both companies is 0.5, what is </a:t>
            </a:r>
            <a:r>
              <a:rPr lang="en-US" dirty="0" smtClean="0"/>
              <a:t>the probability that he will get </a:t>
            </a:r>
            <a:r>
              <a:rPr lang="en-US" dirty="0"/>
              <a:t>at </a:t>
            </a:r>
            <a:r>
              <a:rPr lang="en-US" dirty="0" smtClean="0"/>
              <a:t>	least </a:t>
            </a:r>
            <a:r>
              <a:rPr lang="en-US" dirty="0"/>
              <a:t>one offer from these two companies</a:t>
            </a:r>
            <a:r>
              <a:rPr lang="en-US" dirty="0" smtClean="0"/>
              <a:t>?</a:t>
            </a:r>
          </a:p>
          <a:p>
            <a:pPr marL="514350" indent="-514350" algn="just">
              <a:buAutoNum type="arabicPeriod" startAt="9"/>
            </a:pPr>
            <a:r>
              <a:rPr lang="en-US" dirty="0" smtClean="0"/>
              <a:t>     What </a:t>
            </a:r>
            <a:r>
              <a:rPr lang="en-US" dirty="0"/>
              <a:t>is the probability of getting a total of 7 or 11 when a pair of fair </a:t>
            </a:r>
            <a:r>
              <a:rPr lang="en-US" dirty="0" smtClean="0"/>
              <a:t>	dice is tossed?</a:t>
            </a:r>
          </a:p>
          <a:p>
            <a:pPr marL="514350" indent="-514350" algn="just">
              <a:buAutoNum type="arabicPeriod" startAt="9"/>
            </a:pPr>
            <a:r>
              <a:rPr lang="en-US" dirty="0" smtClean="0"/>
              <a:t>     If </a:t>
            </a:r>
            <a:r>
              <a:rPr lang="en-US" dirty="0"/>
              <a:t>the probabilities are, respectively, 0.09, 0.15, 0.21, and 0.23 that a </a:t>
            </a:r>
            <a:r>
              <a:rPr lang="en-US" dirty="0" smtClean="0"/>
              <a:t>     	person </a:t>
            </a:r>
            <a:r>
              <a:rPr lang="en-US" dirty="0"/>
              <a:t>purchasing a new automobile will choose the color green, white, </a:t>
            </a:r>
            <a:r>
              <a:rPr lang="en-US" dirty="0" smtClean="0"/>
              <a:t>	red</a:t>
            </a:r>
            <a:r>
              <a:rPr lang="en-US" dirty="0"/>
              <a:t>, or blue, what </a:t>
            </a:r>
            <a:r>
              <a:rPr lang="en-US" dirty="0" smtClean="0"/>
              <a:t>is the </a:t>
            </a:r>
            <a:r>
              <a:rPr lang="en-US" dirty="0"/>
              <a:t>probability that a given buyer will purchase a new </a:t>
            </a:r>
            <a:r>
              <a:rPr lang="en-US" dirty="0" smtClean="0"/>
              <a:t>	automobile </a:t>
            </a:r>
            <a:r>
              <a:rPr lang="en-US" dirty="0"/>
              <a:t>that comes </a:t>
            </a:r>
            <a:r>
              <a:rPr lang="en-US" dirty="0" smtClean="0"/>
              <a:t>in one </a:t>
            </a:r>
            <a:r>
              <a:rPr lang="en-US" dirty="0"/>
              <a:t>of those colors</a:t>
            </a:r>
            <a:r>
              <a:rPr lang="en-US" dirty="0" smtClean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281262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Examples (11 – 12) </a:t>
            </a:r>
            <a:endParaRPr lang="en-US" sz="40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457" y="1825625"/>
            <a:ext cx="11466286" cy="4618718"/>
          </a:xfrm>
        </p:spPr>
        <p:txBody>
          <a:bodyPr>
            <a:normAutofit fontScale="92500" lnSpcReduction="20000"/>
          </a:bodyPr>
          <a:lstStyle/>
          <a:p>
            <a:pPr marL="514350" indent="-514350" algn="just">
              <a:buAutoNum type="arabicPeriod" startAt="11"/>
            </a:pPr>
            <a:r>
              <a:rPr lang="en-US" dirty="0" smtClean="0"/>
              <a:t>If </a:t>
            </a:r>
            <a:r>
              <a:rPr lang="en-US" dirty="0"/>
              <a:t>the probabilities that an automobile mechanic will service 3, 4, </a:t>
            </a:r>
            <a:r>
              <a:rPr lang="en-US" dirty="0" smtClean="0"/>
              <a:t>5</a:t>
            </a:r>
            <a:r>
              <a:rPr lang="en-US" dirty="0"/>
              <a:t>, </a:t>
            </a:r>
            <a:r>
              <a:rPr lang="en-US" dirty="0" smtClean="0"/>
              <a:t>6</a:t>
            </a:r>
            <a:r>
              <a:rPr lang="en-US" dirty="0"/>
              <a:t>, 7, or 8 </a:t>
            </a:r>
            <a:r>
              <a:rPr lang="en-US" dirty="0" smtClean="0"/>
              <a:t>or more </a:t>
            </a:r>
            <a:r>
              <a:rPr lang="en-US" dirty="0"/>
              <a:t>cars on any given workday are, respectively, </a:t>
            </a:r>
            <a:r>
              <a:rPr lang="en-US" dirty="0" smtClean="0"/>
              <a:t>0.12</a:t>
            </a:r>
            <a:r>
              <a:rPr lang="en-US" dirty="0"/>
              <a:t>, 0.19, 0.28, 0.24, 0.10, </a:t>
            </a:r>
            <a:r>
              <a:rPr lang="en-US" dirty="0" smtClean="0"/>
              <a:t>and 0.07</a:t>
            </a:r>
            <a:r>
              <a:rPr lang="en-US" dirty="0"/>
              <a:t>, what is the probability that </a:t>
            </a:r>
            <a:r>
              <a:rPr lang="en-US" dirty="0" smtClean="0"/>
              <a:t>he will service </a:t>
            </a:r>
            <a:r>
              <a:rPr lang="en-US" dirty="0"/>
              <a:t>at least 5 cars on his next day </a:t>
            </a:r>
            <a:r>
              <a:rPr lang="en-US" dirty="0" smtClean="0"/>
              <a:t>at work</a:t>
            </a:r>
            <a:r>
              <a:rPr lang="en-US" dirty="0"/>
              <a:t>? </a:t>
            </a:r>
            <a:endParaRPr lang="en-US" dirty="0" smtClean="0"/>
          </a:p>
          <a:p>
            <a:pPr marL="514350" indent="-514350" algn="just">
              <a:buAutoNum type="arabicPeriod" startAt="11"/>
            </a:pPr>
            <a:r>
              <a:rPr lang="en-US" dirty="0"/>
              <a:t> Suppose the manufacturer’s specifications for the length of </a:t>
            </a:r>
            <a:r>
              <a:rPr lang="en-US" dirty="0" smtClean="0"/>
              <a:t>a certain </a:t>
            </a:r>
            <a:r>
              <a:rPr lang="en-US" dirty="0"/>
              <a:t>type of computer cable are 2000 </a:t>
            </a:r>
            <a:r>
              <a:rPr lang="en-US" i="1" dirty="0"/>
              <a:t>± </a:t>
            </a:r>
            <a:r>
              <a:rPr lang="en-US" dirty="0"/>
              <a:t>10 millimeters. In this industry, it is known that small </a:t>
            </a:r>
            <a:r>
              <a:rPr lang="en-US" dirty="0" smtClean="0"/>
              <a:t>cable is </a:t>
            </a:r>
            <a:r>
              <a:rPr lang="en-US" dirty="0"/>
              <a:t>just as likely to be defective (not meeting specifications) as large cable. That </a:t>
            </a:r>
            <a:r>
              <a:rPr lang="en-US" dirty="0" smtClean="0"/>
              <a:t>is, </a:t>
            </a:r>
            <a:r>
              <a:rPr lang="en-US" dirty="0"/>
              <a:t>the probability of randomly producing a cable with </a:t>
            </a:r>
            <a:r>
              <a:rPr lang="en-US" dirty="0" smtClean="0"/>
              <a:t>length exceeding </a:t>
            </a:r>
            <a:r>
              <a:rPr lang="en-US" dirty="0"/>
              <a:t>2010 millimeters is equal to the probability of producing a cable with length smaller than </a:t>
            </a:r>
            <a:r>
              <a:rPr lang="en-US" dirty="0" smtClean="0"/>
              <a:t>1990 millimeters</a:t>
            </a:r>
            <a:r>
              <a:rPr lang="en-US" dirty="0"/>
              <a:t>. The probability that the production procedure meets specifications </a:t>
            </a:r>
            <a:r>
              <a:rPr lang="en-US" dirty="0" smtClean="0"/>
              <a:t>is known </a:t>
            </a:r>
            <a:r>
              <a:rPr lang="en-US" dirty="0"/>
              <a:t>to be 0.99.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	(</a:t>
            </a:r>
            <a:r>
              <a:rPr lang="en-US" dirty="0"/>
              <a:t>a) What is the probability that a cable selected randomly is too large?</a:t>
            </a:r>
            <a:br>
              <a:rPr lang="en-US" dirty="0"/>
            </a:br>
            <a:r>
              <a:rPr lang="en-US" dirty="0" smtClean="0"/>
              <a:t>	(</a:t>
            </a:r>
            <a:r>
              <a:rPr lang="en-US" dirty="0"/>
              <a:t>b) What is the probability that a randomly selected cable is larger than </a:t>
            </a:r>
            <a:r>
              <a:rPr lang="en-US" dirty="0" smtClean="0"/>
              <a:t>1990 	      millimeters</a:t>
            </a:r>
            <a:r>
              <a:rPr lang="en-US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229734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012"/>
            <a:ext cx="10515600" cy="50573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Exercises</a:t>
            </a:r>
            <a:endParaRPr lang="en-US" sz="36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057" y="957942"/>
            <a:ext cx="11016343" cy="555897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222" y="957942"/>
            <a:ext cx="7509556" cy="566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23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623" y="2023382"/>
            <a:ext cx="7125307" cy="222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1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762" y="1690688"/>
            <a:ext cx="9423384" cy="11622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9095" y="2637290"/>
            <a:ext cx="8364702" cy="263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2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Sample Space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set of all possible outcomes of a statistical experiment is called the </a:t>
            </a:r>
            <a:r>
              <a:rPr lang="en-US" b="1" dirty="0" smtClean="0"/>
              <a:t>sample space </a:t>
            </a:r>
            <a:r>
              <a:rPr lang="en-US" dirty="0" smtClean="0"/>
              <a:t>(S). For example: 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6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183" y="1027906"/>
            <a:ext cx="8261633" cy="436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49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The Product Rule: </a:t>
            </a:r>
            <a:br>
              <a:rPr lang="en-US" sz="4000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</a:br>
            <a:r>
              <a:rPr lang="en-US" sz="4000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Independent Events</a:t>
            </a:r>
            <a:endParaRPr lang="en-US" sz="4000" b="1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37" y="1825625"/>
            <a:ext cx="11436126" cy="238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09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</a:rPr>
              <a:t>Some important results for Independent events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A’ and B are independent = P (A’∩ B ) = P(A’).P(B)</a:t>
            </a:r>
          </a:p>
          <a:p>
            <a:r>
              <a:rPr lang="en-US" dirty="0" smtClean="0"/>
              <a:t>(ii) A and B’ are independent = P (A ∩ B’) = P(A).P(B’)</a:t>
            </a:r>
          </a:p>
          <a:p>
            <a:r>
              <a:rPr lang="en-US" dirty="0" smtClean="0"/>
              <a:t>(iii) A’ and B’ are independent = P(A’</a:t>
            </a:r>
            <a:r>
              <a:rPr lang="en-US" dirty="0"/>
              <a:t> </a:t>
            </a:r>
            <a:r>
              <a:rPr lang="en-US" dirty="0" smtClean="0"/>
              <a:t>∩ B’) = P(A’).P(B’) </a:t>
            </a:r>
          </a:p>
          <a:p>
            <a:r>
              <a:rPr lang="en-US" dirty="0" smtClean="0"/>
              <a:t>If A and B are independent then they are not mutually exclusive. </a:t>
            </a:r>
          </a:p>
          <a:p>
            <a:r>
              <a:rPr lang="en-US" dirty="0" smtClean="0"/>
              <a:t>If A, B, and C are independent, then P(A</a:t>
            </a:r>
            <a:r>
              <a:rPr lang="en-US" dirty="0"/>
              <a:t> </a:t>
            </a:r>
            <a:r>
              <a:rPr lang="en-US" dirty="0" smtClean="0"/>
              <a:t>∩B</a:t>
            </a:r>
            <a:r>
              <a:rPr lang="en-US" dirty="0"/>
              <a:t> </a:t>
            </a:r>
            <a:r>
              <a:rPr lang="en-US" dirty="0" smtClean="0"/>
              <a:t>∩ C)’ = 1 - P(A).P(B).P(C)</a:t>
            </a:r>
          </a:p>
          <a:p>
            <a:r>
              <a:rPr lang="en-US" dirty="0" smtClean="0"/>
              <a:t>If A, B, and C are independent, then P (A U B U C) = 1 – P(A’</a:t>
            </a:r>
            <a:r>
              <a:rPr lang="en-US" dirty="0"/>
              <a:t> </a:t>
            </a:r>
            <a:r>
              <a:rPr lang="en-US" dirty="0" smtClean="0"/>
              <a:t>∩ B’</a:t>
            </a:r>
            <a:r>
              <a:rPr lang="en-US" dirty="0"/>
              <a:t> </a:t>
            </a:r>
            <a:r>
              <a:rPr lang="en-US" dirty="0" smtClean="0"/>
              <a:t>∩ C’)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50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Relationship among events </a:t>
            </a:r>
            <a:endParaRPr lang="en-US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666" y="2833530"/>
            <a:ext cx="9730668" cy="187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66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Examples # 13 – 14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A small town has one fire engine and one ambulance available </a:t>
            </a:r>
            <a:r>
              <a:rPr lang="en-US" dirty="0" smtClean="0"/>
              <a:t>for emergencies</a:t>
            </a:r>
            <a:r>
              <a:rPr lang="en-US" dirty="0"/>
              <a:t>. </a:t>
            </a:r>
            <a:r>
              <a:rPr lang="en-US" dirty="0" smtClean="0"/>
              <a:t>The probability </a:t>
            </a:r>
            <a:r>
              <a:rPr lang="en-US" dirty="0"/>
              <a:t>that the fire engine is available when needed is 0.98, and the </a:t>
            </a:r>
            <a:r>
              <a:rPr lang="en-US" dirty="0" smtClean="0"/>
              <a:t>probability that </a:t>
            </a:r>
            <a:r>
              <a:rPr lang="en-US" dirty="0"/>
              <a:t>the ambulance is available when called is 0.92. In the event of an </a:t>
            </a:r>
            <a:r>
              <a:rPr lang="en-US" dirty="0" smtClean="0"/>
              <a:t>injury resulting </a:t>
            </a:r>
            <a:r>
              <a:rPr lang="en-US" dirty="0"/>
              <a:t>from a burning building, find the probability that both the </a:t>
            </a:r>
            <a:r>
              <a:rPr lang="en-US" dirty="0" smtClean="0"/>
              <a:t>ambulance and </a:t>
            </a:r>
            <a:r>
              <a:rPr lang="en-US" dirty="0"/>
              <a:t>the </a:t>
            </a:r>
            <a:r>
              <a:rPr lang="en-US" dirty="0" smtClean="0"/>
              <a:t>fire engine </a:t>
            </a:r>
            <a:r>
              <a:rPr lang="en-US" dirty="0"/>
              <a:t>will be available, assuming they operate independently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A bag contains 5 red and 7 black balls. A ball is drawn at random from the bag, the color is noted and the ball is replaced. A second balls is then drawn. Find the probability that the first balls is red and the second is black.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Examples 15 – 17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74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(15).	A die is rolled two times. Find the probability of obtaining a 5 on 	the first thrown and an even number on the second thrown. </a:t>
            </a:r>
          </a:p>
          <a:p>
            <a:pPr marL="0" indent="0" algn="just">
              <a:buNone/>
            </a:pPr>
            <a:r>
              <a:rPr lang="en-US" dirty="0" smtClean="0"/>
              <a:t>(16).	The probability that Ahsan will be alive in 30 years is 0.4 and the 	probability that </a:t>
            </a:r>
            <a:r>
              <a:rPr lang="en-US" dirty="0" err="1" smtClean="0"/>
              <a:t>Bilawal</a:t>
            </a:r>
            <a:r>
              <a:rPr lang="en-US" dirty="0" smtClean="0"/>
              <a:t> will be alive in 30 years is 0.8. What is the 	probability that:	</a:t>
            </a:r>
            <a:r>
              <a:rPr lang="en-US" b="1" dirty="0" smtClean="0"/>
              <a:t>(a) </a:t>
            </a:r>
            <a:r>
              <a:rPr lang="en-US" dirty="0" smtClean="0"/>
              <a:t>both will be alive in 30 years		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b="1" dirty="0" smtClean="0"/>
              <a:t>(b) </a:t>
            </a:r>
            <a:r>
              <a:rPr lang="en-US" dirty="0" smtClean="0"/>
              <a:t>both of them die	</a:t>
            </a:r>
            <a:r>
              <a:rPr lang="en-US" b="1" dirty="0" smtClean="0"/>
              <a:t>(c) </a:t>
            </a:r>
            <a:r>
              <a:rPr lang="en-US" dirty="0" smtClean="0"/>
              <a:t>Ahsan will be alive and B dead. </a:t>
            </a:r>
          </a:p>
          <a:p>
            <a:pPr marL="0" indent="0" algn="just">
              <a:buNone/>
            </a:pPr>
            <a:r>
              <a:rPr lang="en-US" dirty="0" smtClean="0"/>
              <a:t>(17). 	</a:t>
            </a:r>
            <a:r>
              <a:rPr lang="en-US" dirty="0"/>
              <a:t> A town has two fire engines operating independently. </a:t>
            </a:r>
            <a:r>
              <a:rPr lang="en-US" dirty="0" smtClean="0"/>
              <a:t>The 	probability </a:t>
            </a:r>
            <a:r>
              <a:rPr lang="en-US" dirty="0"/>
              <a:t>that a specific engine is available when needed is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0.96</a:t>
            </a:r>
            <a:r>
              <a:rPr lang="en-US" dirty="0"/>
              <a:t>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b="1" dirty="0" smtClean="0"/>
              <a:t>(</a:t>
            </a:r>
            <a:r>
              <a:rPr lang="en-US" b="1" dirty="0"/>
              <a:t>a) </a:t>
            </a:r>
            <a:r>
              <a:rPr lang="en-US" dirty="0"/>
              <a:t>What is the probability that neither is </a:t>
            </a:r>
            <a:r>
              <a:rPr lang="en-US" dirty="0" smtClean="0"/>
              <a:t>available when needed?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b="1" dirty="0" smtClean="0"/>
              <a:t>(</a:t>
            </a:r>
            <a:r>
              <a:rPr lang="en-US" b="1" dirty="0"/>
              <a:t>b) </a:t>
            </a:r>
            <a:r>
              <a:rPr lang="en-US" dirty="0"/>
              <a:t>What is the probability that a fire engine is available when </a:t>
            </a:r>
            <a:r>
              <a:rPr lang="en-US" dirty="0" smtClean="0"/>
              <a:t>			needed</a:t>
            </a:r>
            <a:r>
              <a:rPr lang="en-US" dirty="0"/>
              <a:t>? </a:t>
            </a:r>
            <a:endParaRPr lang="en-US" dirty="0" smtClean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60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The Product Rule: Dependent Events </a:t>
            </a:r>
            <a:endParaRPr lang="en-US" sz="40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11323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45733"/>
            <a:ext cx="10515600" cy="13956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658746"/>
            <a:ext cx="10515600" cy="182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75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Example # 18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(18).	Suppose </a:t>
            </a:r>
            <a:r>
              <a:rPr lang="en-US" dirty="0"/>
              <a:t>that we have a fuse box containing 20 fuses, of which 5 </a:t>
            </a:r>
            <a:r>
              <a:rPr lang="en-US" dirty="0" smtClean="0"/>
              <a:t>	are </a:t>
            </a:r>
            <a:r>
              <a:rPr lang="en-US" dirty="0"/>
              <a:t>defective. </a:t>
            </a:r>
            <a:r>
              <a:rPr lang="en-US" dirty="0" smtClean="0"/>
              <a:t>If 2 </a:t>
            </a:r>
            <a:r>
              <a:rPr lang="en-US" dirty="0"/>
              <a:t>fuses are selected at random and removed </a:t>
            </a:r>
            <a:r>
              <a:rPr lang="en-US" dirty="0" smtClean="0"/>
              <a:t>	from </a:t>
            </a:r>
            <a:r>
              <a:rPr lang="en-US" dirty="0"/>
              <a:t>the </a:t>
            </a:r>
            <a:r>
              <a:rPr lang="en-US" dirty="0" smtClean="0"/>
              <a:t>	box </a:t>
            </a:r>
            <a:r>
              <a:rPr lang="en-US" dirty="0"/>
              <a:t>in succession </a:t>
            </a:r>
            <a:r>
              <a:rPr lang="en-US" dirty="0" smtClean="0"/>
              <a:t>without replacing </a:t>
            </a:r>
            <a:r>
              <a:rPr lang="en-US" dirty="0"/>
              <a:t>the first, what is </a:t>
            </a:r>
            <a:r>
              <a:rPr lang="en-US" dirty="0" smtClean="0"/>
              <a:t>	the probability 	that </a:t>
            </a:r>
            <a:r>
              <a:rPr lang="en-US" dirty="0"/>
              <a:t>both fuses are defective?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(19). 	Two cards are drawn in succession from a deck of 52 playing 	cards 	without replacement. What is the probability that both cards a	are spades. </a:t>
            </a:r>
          </a:p>
          <a:p>
            <a:pPr marL="0" indent="0">
              <a:buNone/>
            </a:pPr>
            <a:r>
              <a:rPr lang="en-US" dirty="0" smtClean="0"/>
              <a:t>(20).	A box contains 8 tickets bearing the numbers 1, 2, 3, 4, 5, 6, 8, 	10. One ticket is drawn and kept aside. Then a second ticket is drawn. 	What is the probability that both the tickets show even numbers.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92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Example # 21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(21). In a certain college 25% of the students passed Mathematics, 15% 	of the students passed statistics and 10% of the students passed 	both mathematics and Statistics. A students is selected at 	random.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(a) </a:t>
            </a:r>
            <a:r>
              <a:rPr lang="en-US" dirty="0" smtClean="0"/>
              <a:t>if he passed statistics, what is the probability that he passed 	mathematics.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(b) </a:t>
            </a:r>
            <a:r>
              <a:rPr lang="en-US" dirty="0" smtClean="0"/>
              <a:t>if he passed mathematics, what is the probability that he 	passed statistics.</a:t>
            </a:r>
          </a:p>
          <a:p>
            <a:pPr marL="0" indent="0">
              <a:buNone/>
            </a:pPr>
            <a:r>
              <a:rPr lang="en-US" dirty="0" smtClean="0"/>
              <a:t>(22). 	Suppose </a:t>
            </a:r>
            <a:r>
              <a:rPr lang="en-US" dirty="0"/>
              <a:t>a pair of dice is tossed once. If it is known that one die </a:t>
            </a:r>
            <a:r>
              <a:rPr lang="en-US" dirty="0" smtClean="0"/>
              <a:t>	shows </a:t>
            </a:r>
            <a:r>
              <a:rPr lang="en-US" dirty="0"/>
              <a:t>a 3. what is the probability that other die shows a 6.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213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774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Example # 22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584" y="982872"/>
            <a:ext cx="8199033" cy="547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5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Tree Diagram </a:t>
            </a:r>
            <a:endParaRPr lang="en-US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Tossing coin: 2 times, 3 times, 4 times</a:t>
            </a:r>
          </a:p>
          <a:p>
            <a:pPr algn="just"/>
            <a:r>
              <a:rPr lang="en-US" dirty="0" smtClean="0"/>
              <a:t>Tossing die &amp; coin together: </a:t>
            </a:r>
          </a:p>
          <a:p>
            <a:pPr algn="just"/>
            <a:r>
              <a:rPr lang="en-US" dirty="0"/>
              <a:t>Suppose that three items are selected at random from </a:t>
            </a:r>
            <a:r>
              <a:rPr lang="en-US" dirty="0" smtClean="0"/>
              <a:t>a manufacturing process. Each </a:t>
            </a:r>
            <a:r>
              <a:rPr lang="en-US" dirty="0"/>
              <a:t>item is inspected and classified defective, </a:t>
            </a:r>
            <a:r>
              <a:rPr lang="en-US" i="1" dirty="0"/>
              <a:t>D</a:t>
            </a:r>
            <a:r>
              <a:rPr lang="en-US" dirty="0"/>
              <a:t>, or </a:t>
            </a:r>
            <a:r>
              <a:rPr lang="en-US" dirty="0" smtClean="0"/>
              <a:t>non-defective</a:t>
            </a:r>
            <a:r>
              <a:rPr lang="en-US" dirty="0"/>
              <a:t>, </a:t>
            </a:r>
            <a:r>
              <a:rPr lang="en-US" i="1" dirty="0"/>
              <a:t>N</a:t>
            </a:r>
            <a:r>
              <a:rPr lang="en-US" dirty="0"/>
              <a:t>. </a:t>
            </a:r>
            <a:r>
              <a:rPr lang="en-US" dirty="0" smtClean="0"/>
              <a:t>List the elements </a:t>
            </a:r>
            <a:r>
              <a:rPr lang="en-US" dirty="0"/>
              <a:t>of the sample </a:t>
            </a:r>
            <a:r>
              <a:rPr lang="en-US" dirty="0" smtClean="0"/>
              <a:t>space. 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2510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543" y="136524"/>
            <a:ext cx="10515600" cy="56356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rgbClr val="00B050"/>
                </a:solidFill>
              </a:rPr>
              <a:t>Example # 23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213" y="1042988"/>
            <a:ext cx="11244262" cy="5133975"/>
          </a:xfrm>
        </p:spPr>
        <p:txBody>
          <a:bodyPr/>
          <a:lstStyle/>
          <a:p>
            <a:pPr marL="0" indent="0" algn="just">
              <a:buNone/>
            </a:pPr>
            <a:r>
              <a:rPr lang="en-US" sz="2600" b="1" dirty="0" smtClean="0"/>
              <a:t>(2.91)	</a:t>
            </a:r>
            <a:r>
              <a:rPr lang="en-US" sz="2600" dirty="0" smtClean="0"/>
              <a:t>Find </a:t>
            </a:r>
            <a:r>
              <a:rPr lang="en-US" sz="2600" dirty="0"/>
              <a:t>the probability of randomly selecting </a:t>
            </a:r>
            <a:r>
              <a:rPr lang="en-US" sz="2600" dirty="0" smtClean="0"/>
              <a:t>4 good </a:t>
            </a:r>
            <a:r>
              <a:rPr lang="en-US" sz="2600" dirty="0"/>
              <a:t>quarts of milk in succession from a cooler containing 20 quarts of which 5 </a:t>
            </a:r>
            <a:r>
              <a:rPr lang="en-US" sz="2600" dirty="0" smtClean="0"/>
              <a:t>have spoiled</a:t>
            </a:r>
            <a:r>
              <a:rPr lang="en-US" sz="2600" dirty="0"/>
              <a:t>, by using </a:t>
            </a:r>
            <a:endParaRPr lang="en-US" sz="2600" dirty="0" smtClean="0"/>
          </a:p>
          <a:p>
            <a:pPr marL="0" indent="0" algn="just">
              <a:buNone/>
            </a:pPr>
            <a:r>
              <a:rPr lang="en-US" sz="2600" b="1" dirty="0" smtClean="0"/>
              <a:t>(a)	</a:t>
            </a:r>
            <a:r>
              <a:rPr lang="en-US" sz="2600" dirty="0" smtClean="0"/>
              <a:t>the </a:t>
            </a:r>
            <a:r>
              <a:rPr lang="en-US" sz="2600" dirty="0"/>
              <a:t>first formula of Theorem 2.12 on page </a:t>
            </a:r>
            <a:r>
              <a:rPr lang="en-US" sz="2600" dirty="0" smtClean="0"/>
              <a:t>68.</a:t>
            </a:r>
          </a:p>
          <a:p>
            <a:pPr marL="0" indent="0" algn="just">
              <a:buNone/>
            </a:pPr>
            <a:r>
              <a:rPr lang="en-US" sz="2600" b="1" dirty="0" smtClean="0"/>
              <a:t>(</a:t>
            </a:r>
            <a:r>
              <a:rPr lang="en-US" sz="2600" b="1" dirty="0"/>
              <a:t>b) </a:t>
            </a:r>
            <a:r>
              <a:rPr lang="en-US" sz="2600" dirty="0"/>
              <a:t>the formulas of Theorem 2.6 and Rule 2.3 on </a:t>
            </a:r>
            <a:r>
              <a:rPr lang="en-US" sz="2600" dirty="0" smtClean="0"/>
              <a:t>pages 50 </a:t>
            </a:r>
            <a:r>
              <a:rPr lang="en-US" sz="2600" dirty="0"/>
              <a:t>and </a:t>
            </a:r>
            <a:r>
              <a:rPr lang="en-US" sz="2600" dirty="0" smtClean="0"/>
              <a:t>54, respectively</a:t>
            </a:r>
            <a:r>
              <a:rPr lang="en-US" sz="2600" dirty="0"/>
              <a:t>. </a:t>
            </a:r>
            <a:endParaRPr lang="en-US" sz="2600" dirty="0" smtClean="0"/>
          </a:p>
          <a:p>
            <a:pPr marL="0" indent="0" algn="just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57213" y="3111104"/>
            <a:ext cx="8858250" cy="28098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485541" y="3312319"/>
            <a:ext cx="2386012" cy="12001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485541" y="4770240"/>
            <a:ext cx="2245855" cy="114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634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92" y="365125"/>
            <a:ext cx="11722308" cy="618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4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0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</a:rPr>
              <a:t>Example # 23 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3025"/>
            <a:ext cx="10515600" cy="4833938"/>
          </a:xfrm>
        </p:spPr>
        <p:txBody>
          <a:bodyPr/>
          <a:lstStyle/>
          <a:p>
            <a:r>
              <a:rPr lang="en-US" dirty="0" smtClean="0"/>
              <a:t>A card is drawn is random from a deck of ordinary playing cards. What is the probability that it is a diamond, a face card or a king?</a:t>
            </a:r>
          </a:p>
          <a:p>
            <a:pPr marL="0" indent="0">
              <a:buNone/>
            </a:pPr>
            <a:r>
              <a:rPr lang="en-US" b="1" dirty="0" smtClean="0"/>
              <a:t>Solution:</a:t>
            </a:r>
          </a:p>
          <a:p>
            <a:pPr marL="457200" lvl="1" indent="0">
              <a:buNone/>
            </a:pPr>
            <a:r>
              <a:rPr lang="en-US" dirty="0" smtClean="0"/>
              <a:t>Let 		</a:t>
            </a:r>
            <a:r>
              <a:rPr lang="en-US" sz="2200" dirty="0" smtClean="0"/>
              <a:t>A = the card drawn is diamond</a:t>
            </a:r>
          </a:p>
          <a:p>
            <a:pPr marL="914400" lvl="2" indent="0">
              <a:buNone/>
            </a:pPr>
            <a:r>
              <a:rPr lang="en-US" sz="2200" dirty="0" smtClean="0"/>
              <a:t>  	B = the card drawn is face card, &amp;</a:t>
            </a:r>
          </a:p>
          <a:p>
            <a:pPr marL="914400" lvl="2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</a:t>
            </a:r>
            <a:r>
              <a:rPr lang="en-US" sz="2200" dirty="0"/>
              <a:t> </a:t>
            </a:r>
            <a:r>
              <a:rPr lang="en-US" sz="2200" dirty="0" smtClean="0"/>
              <a:t>          C = the card drawn is a king</a:t>
            </a:r>
            <a:endParaRPr lang="en-US" sz="2400" dirty="0"/>
          </a:p>
          <a:p>
            <a:pPr marL="914400" lvl="2" indent="0">
              <a:buNone/>
            </a:pPr>
            <a:r>
              <a:rPr lang="en-US" sz="2400" dirty="0" smtClean="0"/>
              <a:t>P (A U B U C) = 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49698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3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</a:rPr>
              <a:t>Example # 24 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9311"/>
            <a:ext cx="10515600" cy="5127652"/>
          </a:xfrm>
        </p:spPr>
        <p:txBody>
          <a:bodyPr>
            <a:normAutofit/>
          </a:bodyPr>
          <a:lstStyle/>
          <a:p>
            <a:pPr algn="just"/>
            <a:r>
              <a:rPr lang="en-US" sz="2600" dirty="0" smtClean="0"/>
              <a:t>A man tosses two fair dice. What is the conditional probability that the sum of two dice will be 7, given that	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600" dirty="0">
                <a:solidFill>
                  <a:srgbClr val="0070C0"/>
                </a:solidFill>
              </a:rPr>
              <a:t>	</a:t>
            </a:r>
            <a:r>
              <a:rPr lang="en-US" sz="2600" b="1" dirty="0" smtClean="0">
                <a:solidFill>
                  <a:srgbClr val="0070C0"/>
                </a:solidFill>
              </a:rPr>
              <a:t>(</a:t>
            </a:r>
            <a:r>
              <a:rPr lang="en-US" sz="2600" b="1" dirty="0" err="1" smtClean="0">
                <a:solidFill>
                  <a:srgbClr val="0070C0"/>
                </a:solidFill>
              </a:rPr>
              <a:t>i</a:t>
            </a:r>
            <a:r>
              <a:rPr lang="en-US" sz="2600" b="1" dirty="0" smtClean="0">
                <a:solidFill>
                  <a:srgbClr val="0070C0"/>
                </a:solidFill>
              </a:rPr>
              <a:t>) </a:t>
            </a:r>
            <a:r>
              <a:rPr lang="en-US" sz="2600" dirty="0" smtClean="0">
                <a:solidFill>
                  <a:srgbClr val="0070C0"/>
                </a:solidFill>
              </a:rPr>
              <a:t>the sum is odd.	</a:t>
            </a:r>
            <a:r>
              <a:rPr lang="en-US" sz="2600" dirty="0" smtClean="0">
                <a:solidFill>
                  <a:srgbClr val="FF0000"/>
                </a:solidFill>
              </a:rPr>
              <a:t>(B)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600" dirty="0">
                <a:solidFill>
                  <a:srgbClr val="0070C0"/>
                </a:solidFill>
              </a:rPr>
              <a:t>	</a:t>
            </a:r>
            <a:r>
              <a:rPr lang="en-US" sz="2600" b="1" dirty="0" smtClean="0">
                <a:solidFill>
                  <a:srgbClr val="0070C0"/>
                </a:solidFill>
              </a:rPr>
              <a:t>(ii) </a:t>
            </a:r>
            <a:r>
              <a:rPr lang="en-US" sz="2600" dirty="0" smtClean="0">
                <a:solidFill>
                  <a:srgbClr val="0070C0"/>
                </a:solidFill>
              </a:rPr>
              <a:t>the sum  is greater than 6. </a:t>
            </a:r>
            <a:r>
              <a:rPr lang="en-US" sz="2600" dirty="0" smtClean="0">
                <a:solidFill>
                  <a:srgbClr val="FF0000"/>
                </a:solidFill>
              </a:rPr>
              <a:t>(C)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600" dirty="0">
                <a:solidFill>
                  <a:srgbClr val="0070C0"/>
                </a:solidFill>
              </a:rPr>
              <a:t>	</a:t>
            </a:r>
            <a:r>
              <a:rPr lang="en-US" sz="2600" b="1" dirty="0" smtClean="0">
                <a:solidFill>
                  <a:srgbClr val="0070C0"/>
                </a:solidFill>
              </a:rPr>
              <a:t>(iii) </a:t>
            </a:r>
            <a:r>
              <a:rPr lang="en-US" sz="2600" dirty="0" smtClean="0">
                <a:solidFill>
                  <a:srgbClr val="0070C0"/>
                </a:solidFill>
              </a:rPr>
              <a:t>the two dice had the same outcome.</a:t>
            </a:r>
            <a:r>
              <a:rPr lang="en-US" sz="2600" dirty="0" smtClean="0">
                <a:solidFill>
                  <a:srgbClr val="FF0000"/>
                </a:solidFill>
              </a:rPr>
              <a:t> (D)</a:t>
            </a:r>
          </a:p>
          <a:p>
            <a:pPr marL="0" indent="0" algn="just">
              <a:buNone/>
            </a:pPr>
            <a:r>
              <a:rPr lang="en-US" sz="2600" b="1" dirty="0" smtClean="0"/>
              <a:t>Solution: </a:t>
            </a:r>
            <a:endParaRPr lang="en-US" sz="2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613" y="3718069"/>
            <a:ext cx="5891135" cy="297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777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10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</a:rPr>
              <a:t>Example # 25 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3987"/>
            <a:ext cx="10515600" cy="4632976"/>
          </a:xfrm>
        </p:spPr>
        <p:txBody>
          <a:bodyPr/>
          <a:lstStyle/>
          <a:p>
            <a:r>
              <a:rPr lang="en-US" dirty="0" smtClean="0"/>
              <a:t>Two coins are tossed. What is the conditional probability that two heads results, given that there is at least one head?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76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420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</a:rPr>
              <a:t>Example # 25 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4164"/>
            <a:ext cx="10515600" cy="4902799"/>
          </a:xfrm>
        </p:spPr>
        <p:txBody>
          <a:bodyPr/>
          <a:lstStyle/>
          <a:p>
            <a:r>
              <a:rPr lang="en-US" dirty="0" smtClean="0"/>
              <a:t>Two events A &amp; B are such that P(A) = 1/4, P(A|B)=1/2,	P(B|A) = 2/3</a:t>
            </a:r>
          </a:p>
          <a:p>
            <a:pPr marL="571500" indent="-571500">
              <a:buAutoNum type="romanLcParenBoth"/>
            </a:pPr>
            <a:r>
              <a:rPr lang="en-US" dirty="0" smtClean="0"/>
              <a:t>Are A and B independent events?</a:t>
            </a:r>
          </a:p>
          <a:p>
            <a:pPr marL="571500" indent="-571500">
              <a:buAutoNum type="romanLcParenBoth"/>
            </a:pPr>
            <a:r>
              <a:rPr lang="en-US" dirty="0" smtClean="0"/>
              <a:t>Are A and B mutually exclusive events?</a:t>
            </a:r>
          </a:p>
          <a:p>
            <a:pPr marL="571500" indent="-571500">
              <a:buAutoNum type="romanLcParenBoth"/>
            </a:pPr>
            <a:r>
              <a:rPr lang="en-US" dirty="0" smtClean="0"/>
              <a:t>Find P(A∩B) </a:t>
            </a:r>
          </a:p>
          <a:p>
            <a:pPr marL="0" indent="0">
              <a:buNone/>
            </a:pPr>
            <a:r>
              <a:rPr lang="en-US" dirty="0" smtClean="0"/>
              <a:t>Solution: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63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15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</a:rPr>
              <a:t>Example # 26 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9174"/>
            <a:ext cx="10515600" cy="491778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In a certain assembly plant, three machines, </a:t>
            </a:r>
            <a:r>
              <a:rPr lang="en-US" i="1" dirty="0"/>
              <a:t>B</a:t>
            </a:r>
            <a:r>
              <a:rPr lang="en-US" dirty="0"/>
              <a:t>1, </a:t>
            </a:r>
            <a:r>
              <a:rPr lang="en-US" i="1" dirty="0"/>
              <a:t>B</a:t>
            </a:r>
            <a:r>
              <a:rPr lang="en-US" dirty="0"/>
              <a:t>2, and </a:t>
            </a:r>
            <a:r>
              <a:rPr lang="en-US" i="1" dirty="0"/>
              <a:t>B</a:t>
            </a:r>
            <a:r>
              <a:rPr lang="en-US" dirty="0"/>
              <a:t>3, make 30%, 45%, </a:t>
            </a:r>
            <a:r>
              <a:rPr lang="en-US" dirty="0" smtClean="0"/>
              <a:t>and 25</a:t>
            </a:r>
            <a:r>
              <a:rPr lang="en-US" dirty="0"/>
              <a:t>%, respectively, of the products. It is known from past experience that 2%, 3</a:t>
            </a:r>
            <a:r>
              <a:rPr lang="en-US" dirty="0" smtClean="0"/>
              <a:t>%, and </a:t>
            </a:r>
            <a:r>
              <a:rPr lang="en-US" dirty="0"/>
              <a:t>2% of the products made by each machine, respectively, are defective. </a:t>
            </a:r>
            <a:r>
              <a:rPr lang="en-US" dirty="0" smtClean="0"/>
              <a:t>Now, suppose </a:t>
            </a:r>
            <a:r>
              <a:rPr lang="en-US" dirty="0"/>
              <a:t>that a finished product is randomly selected. What is the probability </a:t>
            </a:r>
            <a:r>
              <a:rPr lang="en-US" dirty="0" smtClean="0"/>
              <a:t>that it </a:t>
            </a:r>
            <a:r>
              <a:rPr lang="en-US" dirty="0"/>
              <a:t>is defective? </a:t>
            </a:r>
            <a:endParaRPr lang="en-US" dirty="0" smtClean="0"/>
          </a:p>
          <a:p>
            <a:r>
              <a:rPr lang="en-US" dirty="0" smtClean="0"/>
              <a:t>Solution:</a:t>
            </a:r>
          </a:p>
          <a:p>
            <a:pPr marL="0" indent="0">
              <a:buNone/>
            </a:pPr>
            <a:r>
              <a:rPr lang="en-US" i="1" dirty="0" smtClean="0"/>
              <a:t>		A</a:t>
            </a:r>
            <a:r>
              <a:rPr lang="en-US" dirty="0"/>
              <a:t>: the product is defective,</a:t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i="1" dirty="0" smtClean="0"/>
              <a:t>B</a:t>
            </a:r>
            <a:r>
              <a:rPr lang="en-US" dirty="0" smtClean="0"/>
              <a:t>1</a:t>
            </a:r>
            <a:r>
              <a:rPr lang="en-US" dirty="0"/>
              <a:t>: the product is made by machine </a:t>
            </a:r>
            <a:r>
              <a:rPr lang="en-US" i="1" dirty="0"/>
              <a:t>B</a:t>
            </a:r>
            <a:r>
              <a:rPr lang="en-US" dirty="0"/>
              <a:t>1,</a:t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i="1" dirty="0" smtClean="0"/>
              <a:t>B</a:t>
            </a:r>
            <a:r>
              <a:rPr lang="en-US" dirty="0" smtClean="0"/>
              <a:t>2</a:t>
            </a:r>
            <a:r>
              <a:rPr lang="en-US" dirty="0"/>
              <a:t>: the product is made by machine </a:t>
            </a:r>
            <a:r>
              <a:rPr lang="en-US" i="1" dirty="0"/>
              <a:t>B</a:t>
            </a:r>
            <a:r>
              <a:rPr lang="en-US" dirty="0"/>
              <a:t>2,</a:t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i="1" dirty="0" smtClean="0"/>
              <a:t>B</a:t>
            </a:r>
            <a:r>
              <a:rPr lang="en-US" dirty="0" smtClean="0"/>
              <a:t>3</a:t>
            </a:r>
            <a:r>
              <a:rPr lang="en-US" dirty="0"/>
              <a:t>: the product is made by </a:t>
            </a:r>
            <a:r>
              <a:rPr lang="en-US" dirty="0" smtClean="0"/>
              <a:t>machine B3,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7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Tree Diagram for Example # 26 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968052" y="2353456"/>
            <a:ext cx="1678899" cy="125917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968052" y="3612630"/>
            <a:ext cx="1678899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968052" y="3612630"/>
            <a:ext cx="1678899" cy="117844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646951" y="2353456"/>
            <a:ext cx="253396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644453" y="3615129"/>
            <a:ext cx="253396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639769" y="4763593"/>
            <a:ext cx="253396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78702" y="2593298"/>
            <a:ext cx="17088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P(B1) = 0.3</a:t>
            </a:r>
            <a:endParaRPr lang="en-US" sz="2200" dirty="0"/>
          </a:p>
        </p:txBody>
      </p:sp>
      <p:sp>
        <p:nvSpPr>
          <p:cNvPr id="27" name="TextBox 26"/>
          <p:cNvSpPr txBox="1"/>
          <p:nvPr/>
        </p:nvSpPr>
        <p:spPr>
          <a:xfrm>
            <a:off x="3582650" y="3149565"/>
            <a:ext cx="16039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P(B2) = 0.45</a:t>
            </a:r>
            <a:endParaRPr lang="en-US" sz="2200" dirty="0"/>
          </a:p>
        </p:txBody>
      </p:sp>
      <p:sp>
        <p:nvSpPr>
          <p:cNvPr id="28" name="TextBox 27"/>
          <p:cNvSpPr txBox="1"/>
          <p:nvPr/>
        </p:nvSpPr>
        <p:spPr>
          <a:xfrm>
            <a:off x="2428406" y="4334301"/>
            <a:ext cx="16039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P(B3) = 0.25</a:t>
            </a:r>
            <a:endParaRPr lang="en-US" sz="2200" dirty="0"/>
          </a:p>
        </p:txBody>
      </p:sp>
      <p:sp>
        <p:nvSpPr>
          <p:cNvPr id="29" name="TextBox 28"/>
          <p:cNvSpPr txBox="1"/>
          <p:nvPr/>
        </p:nvSpPr>
        <p:spPr>
          <a:xfrm>
            <a:off x="5175979" y="1847448"/>
            <a:ext cx="19977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P(A|B1) = 0.02</a:t>
            </a:r>
            <a:endParaRPr lang="en-US" sz="2200" dirty="0"/>
          </a:p>
        </p:txBody>
      </p:sp>
      <p:sp>
        <p:nvSpPr>
          <p:cNvPr id="30" name="TextBox 29"/>
          <p:cNvSpPr txBox="1"/>
          <p:nvPr/>
        </p:nvSpPr>
        <p:spPr>
          <a:xfrm>
            <a:off x="5197525" y="2798377"/>
            <a:ext cx="19977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P(A|B2) = 0.03</a:t>
            </a:r>
            <a:endParaRPr lang="en-US" sz="2200" dirty="0"/>
          </a:p>
        </p:txBody>
      </p:sp>
      <p:sp>
        <p:nvSpPr>
          <p:cNvPr id="31" name="TextBox 30"/>
          <p:cNvSpPr txBox="1"/>
          <p:nvPr/>
        </p:nvSpPr>
        <p:spPr>
          <a:xfrm>
            <a:off x="5186597" y="4921090"/>
            <a:ext cx="19977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P(A|B3) = 0.02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4597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solidFill>
                  <a:srgbClr val="00B050"/>
                </a:solidFill>
                <a:latin typeface="Arial Black" panose="020B0A04020102020204" pitchFamily="34" charset="0"/>
              </a:rPr>
              <a:t>Baye’s</a:t>
            </a:r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 Rule </a:t>
            </a:r>
            <a:endParaRPr lang="en-US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599" cy="248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66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929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Example # 27 </a:t>
            </a:r>
            <a:endParaRPr lang="en-US" sz="36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9272"/>
            <a:ext cx="10515600" cy="5067691"/>
          </a:xfrm>
        </p:spPr>
        <p:txBody>
          <a:bodyPr/>
          <a:lstStyle/>
          <a:p>
            <a:pPr algn="just"/>
            <a:r>
              <a:rPr lang="en-US" dirty="0"/>
              <a:t>In a certain assembly plant, three machines, </a:t>
            </a:r>
            <a:r>
              <a:rPr lang="en-US" i="1" dirty="0"/>
              <a:t>B</a:t>
            </a:r>
            <a:r>
              <a:rPr lang="en-US" dirty="0"/>
              <a:t>1, </a:t>
            </a:r>
            <a:r>
              <a:rPr lang="en-US" i="1" dirty="0"/>
              <a:t>B</a:t>
            </a:r>
            <a:r>
              <a:rPr lang="en-US" dirty="0"/>
              <a:t>2, and </a:t>
            </a:r>
            <a:r>
              <a:rPr lang="en-US" i="1" dirty="0"/>
              <a:t>B</a:t>
            </a:r>
            <a:r>
              <a:rPr lang="en-US" dirty="0"/>
              <a:t>3, make 30%, 45%, and 25%, respectively, of the products. It is known from past experience that 2%, 3%, and 2% of the products made by each machine, respectively, are defective. Now, suppose that a finished product is randomly selected. What is the probability that it is defective? </a:t>
            </a:r>
            <a:r>
              <a:rPr lang="en-US" dirty="0">
                <a:solidFill>
                  <a:srgbClr val="00B050"/>
                </a:solidFill>
              </a:rPr>
              <a:t>if a product was chosen randomly and found to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be defective, what is the probability that it was made by machine </a:t>
            </a:r>
            <a:r>
              <a:rPr lang="en-US" i="1" dirty="0">
                <a:solidFill>
                  <a:srgbClr val="00B050"/>
                </a:solidFill>
              </a:rPr>
              <a:t>B</a:t>
            </a:r>
            <a:r>
              <a:rPr lang="en-US" dirty="0">
                <a:solidFill>
                  <a:srgbClr val="00B050"/>
                </a:solidFill>
              </a:rPr>
              <a:t>3</a:t>
            </a:r>
            <a:r>
              <a:rPr lang="en-US" dirty="0" smtClean="0">
                <a:solidFill>
                  <a:srgbClr val="00B050"/>
                </a:solidFill>
              </a:rPr>
              <a:t>?</a:t>
            </a:r>
          </a:p>
          <a:p>
            <a:r>
              <a:rPr lang="en-US" b="1" dirty="0" smtClean="0"/>
              <a:t>Solution:  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279" y="4319120"/>
            <a:ext cx="8029441" cy="118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20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Events </a:t>
            </a:r>
            <a:endParaRPr lang="en-US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/>
              <a:t>event </a:t>
            </a:r>
            <a:r>
              <a:rPr lang="en-US" dirty="0"/>
              <a:t>is a subset of a sample space.</a:t>
            </a:r>
            <a:r>
              <a:rPr lang="en-US" dirty="0" smtClean="0"/>
              <a:t> For example: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smtClean="0"/>
              <a:t>complement </a:t>
            </a:r>
            <a:r>
              <a:rPr lang="en-US" dirty="0" smtClean="0"/>
              <a:t>of an event </a:t>
            </a:r>
            <a:r>
              <a:rPr lang="en-US" i="1" dirty="0" smtClean="0"/>
              <a:t>A </a:t>
            </a:r>
            <a:r>
              <a:rPr lang="en-US" dirty="0" smtClean="0"/>
              <a:t>with respect to </a:t>
            </a:r>
            <a:r>
              <a:rPr lang="en-US" i="1" dirty="0" smtClean="0"/>
              <a:t>S </a:t>
            </a:r>
            <a:r>
              <a:rPr lang="en-US" dirty="0" smtClean="0"/>
              <a:t>is the subset of all elements of </a:t>
            </a:r>
            <a:r>
              <a:rPr lang="en-US" i="1" dirty="0" smtClean="0"/>
              <a:t>S </a:t>
            </a:r>
            <a:r>
              <a:rPr lang="en-US" dirty="0" smtClean="0"/>
              <a:t>that are not in </a:t>
            </a:r>
            <a:r>
              <a:rPr lang="en-US" i="1" dirty="0" smtClean="0"/>
              <a:t>A</a:t>
            </a:r>
            <a:r>
              <a:rPr lang="en-US" dirty="0" smtClean="0"/>
              <a:t>. We denote the complement of </a:t>
            </a:r>
            <a:r>
              <a:rPr lang="en-US" i="1" dirty="0" smtClean="0"/>
              <a:t>A </a:t>
            </a:r>
            <a:r>
              <a:rPr lang="en-US" dirty="0" smtClean="0"/>
              <a:t>by the symbol </a:t>
            </a:r>
            <a:r>
              <a:rPr lang="en-US" i="1" dirty="0" smtClean="0"/>
              <a:t>A’.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249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925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Example # 28 </a:t>
            </a:r>
            <a:endParaRPr lang="en-US" sz="36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9233"/>
            <a:ext cx="10515600" cy="5007730"/>
          </a:xfrm>
        </p:spPr>
        <p:txBody>
          <a:bodyPr/>
          <a:lstStyle/>
          <a:p>
            <a:r>
              <a:rPr lang="en-US" dirty="0" smtClean="0"/>
              <a:t>Suppose a Software House based in Karachi required the post of Programmer. After interviewing many applicants, the  firm has identified 20 applicants categorized as in the following contingency table: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a diploma holder is selected, what is the probability that the person is a Male.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079720"/>
              </p:ext>
            </p:extLst>
          </p:nvPr>
        </p:nvGraphicFramePr>
        <p:xfrm>
          <a:off x="3590977" y="2419467"/>
          <a:ext cx="5418112" cy="2182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260"/>
                <a:gridCol w="1704306"/>
                <a:gridCol w="1505746"/>
                <a:gridCol w="992800"/>
              </a:tblGrid>
              <a:tr h="545629">
                <a:tc>
                  <a:txBody>
                    <a:bodyPr/>
                    <a:lstStyle/>
                    <a:p>
                      <a:pPr algn="ctr"/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Certificate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Diploma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Total </a:t>
                      </a:r>
                      <a:endParaRPr lang="en-US" sz="2600" dirty="0"/>
                    </a:p>
                  </a:txBody>
                  <a:tcPr/>
                </a:tc>
              </a:tr>
              <a:tr h="545629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Male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10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2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12</a:t>
                      </a:r>
                      <a:endParaRPr lang="en-US" sz="2600" dirty="0"/>
                    </a:p>
                  </a:txBody>
                  <a:tcPr/>
                </a:tc>
              </a:tr>
              <a:tr h="545629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Female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5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3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8</a:t>
                      </a:r>
                      <a:endParaRPr lang="en-US" sz="2600" dirty="0"/>
                    </a:p>
                  </a:txBody>
                  <a:tcPr/>
                </a:tc>
              </a:tr>
              <a:tr h="545629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Total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15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5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20</a:t>
                      </a:r>
                      <a:endParaRPr lang="en-US" sz="2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10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925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29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705" y="1169233"/>
            <a:ext cx="11422505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Suppose 25 colored balls are distributed in three bags, which are identical in appearance as follows: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 bag is selected as random from which a ball is drawn at random.</a:t>
            </a:r>
          </a:p>
          <a:p>
            <a:pPr marL="514350" indent="-514350">
              <a:buAutoNum type="alphaLcParenBoth"/>
            </a:pPr>
            <a:r>
              <a:rPr lang="en-US" dirty="0" smtClean="0">
                <a:solidFill>
                  <a:srgbClr val="FF0000"/>
                </a:solidFill>
              </a:rPr>
              <a:t>Find the probability that the ball is yellow.</a:t>
            </a:r>
          </a:p>
          <a:p>
            <a:pPr marL="514350" indent="-514350">
              <a:buAutoNum type="alphaLcParenBoth"/>
            </a:pPr>
            <a:r>
              <a:rPr lang="en-US" dirty="0" smtClean="0">
                <a:solidFill>
                  <a:srgbClr val="FF0000"/>
                </a:solidFill>
              </a:rPr>
              <a:t>Given that ball is yellow, what is the probability that bag 2 was selected.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668936"/>
              </p:ext>
            </p:extLst>
          </p:nvPr>
        </p:nvGraphicFramePr>
        <p:xfrm>
          <a:off x="4880130" y="1624756"/>
          <a:ext cx="6992080" cy="296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416"/>
                <a:gridCol w="1398416"/>
                <a:gridCol w="1398416"/>
                <a:gridCol w="1398416"/>
                <a:gridCol w="1398416"/>
              </a:tblGrid>
              <a:tr h="477892"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BAG</a:t>
                      </a:r>
                      <a:endParaRPr lang="en-US" sz="2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</a:tr>
              <a:tr h="477892">
                <a:tc>
                  <a:txBody>
                    <a:bodyPr/>
                    <a:lstStyle/>
                    <a:p>
                      <a:endParaRPr lang="en-US" sz="2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sz="2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1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sz="2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1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en-US" sz="2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1" dirty="0" smtClean="0"/>
                        <a:t>Total</a:t>
                      </a:r>
                      <a:endParaRPr lang="en-US" sz="2600" b="1" dirty="0"/>
                    </a:p>
                  </a:txBody>
                  <a:tcPr/>
                </a:tc>
              </a:tr>
              <a:tr h="495281">
                <a:tc>
                  <a:txBody>
                    <a:bodyPr/>
                    <a:lstStyle/>
                    <a:p>
                      <a:r>
                        <a:rPr lang="en-US" sz="2600" b="1" dirty="0" smtClean="0"/>
                        <a:t>Green</a:t>
                      </a:r>
                      <a:endParaRPr lang="en-US" sz="2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0" dirty="0" smtClean="0"/>
                        <a:t>1</a:t>
                      </a:r>
                      <a:endParaRPr 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0" dirty="0" smtClean="0"/>
                        <a:t>3</a:t>
                      </a:r>
                      <a:endParaRPr 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0" dirty="0" smtClean="0"/>
                        <a:t>4</a:t>
                      </a:r>
                      <a:endParaRPr 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sz="2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14133">
                <a:tc>
                  <a:txBody>
                    <a:bodyPr/>
                    <a:lstStyle/>
                    <a:p>
                      <a:r>
                        <a:rPr lang="en-US" sz="2600" b="1" dirty="0" smtClean="0"/>
                        <a:t>Yellow</a:t>
                      </a:r>
                      <a:endParaRPr lang="en-US" sz="2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0" dirty="0" smtClean="0"/>
                        <a:t>2</a:t>
                      </a:r>
                      <a:endParaRPr 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0" dirty="0" smtClean="0"/>
                        <a:t>2</a:t>
                      </a:r>
                      <a:endParaRPr 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0" dirty="0" smtClean="0"/>
                        <a:t>3</a:t>
                      </a:r>
                      <a:endParaRPr 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2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77892">
                <a:tc>
                  <a:txBody>
                    <a:bodyPr/>
                    <a:lstStyle/>
                    <a:p>
                      <a:r>
                        <a:rPr lang="en-US" sz="2600" b="1" dirty="0" smtClean="0"/>
                        <a:t>Red</a:t>
                      </a:r>
                      <a:endParaRPr lang="en-US" sz="2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0" dirty="0" smtClean="0"/>
                        <a:t>4</a:t>
                      </a:r>
                      <a:endParaRPr 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0" dirty="0" smtClean="0"/>
                        <a:t>5</a:t>
                      </a:r>
                      <a:endParaRPr 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0" dirty="0" smtClean="0"/>
                        <a:t>1</a:t>
                      </a:r>
                      <a:endParaRPr 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2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77892">
                <a:tc>
                  <a:txBody>
                    <a:bodyPr/>
                    <a:lstStyle/>
                    <a:p>
                      <a:r>
                        <a:rPr lang="en-US" sz="2600" b="1" dirty="0" smtClean="0"/>
                        <a:t>Total</a:t>
                      </a:r>
                      <a:endParaRPr lang="en-US" sz="2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2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2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sz="2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1" dirty="0" smtClean="0">
                          <a:solidFill>
                            <a:srgbClr val="00B050"/>
                          </a:solidFill>
                        </a:rPr>
                        <a:t>25</a:t>
                      </a:r>
                      <a:endParaRPr lang="en-US" sz="2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89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266" y="485046"/>
            <a:ext cx="10027468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50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Prove rules of Multiplication</a:t>
            </a:r>
            <a:br>
              <a:rPr lang="en-US" sz="3600" dirty="0" smtClean="0">
                <a:solidFill>
                  <a:srgbClr val="00B050"/>
                </a:solidFill>
                <a:latin typeface="Arial Black" panose="020B0A04020102020204" pitchFamily="34" charset="0"/>
              </a:rPr>
            </a:br>
            <a:r>
              <a:rPr lang="en-US" sz="36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 for probability </a:t>
            </a:r>
            <a:endParaRPr lang="en-US" sz="36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Suppose A &amp; B represent two events, then </a:t>
            </a:r>
          </a:p>
          <a:p>
            <a:pPr marL="0" indent="0" algn="ctr">
              <a:buNone/>
            </a:pPr>
            <a:r>
              <a:rPr lang="en-US" b="1" dirty="0" smtClean="0"/>
              <a:t>P(A∩B) = P(A).P(B|A)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dependent events</a:t>
            </a:r>
          </a:p>
          <a:p>
            <a:pPr marL="0" indent="0" algn="ctr">
              <a:buNone/>
            </a:pPr>
            <a:r>
              <a:rPr lang="en-US" b="1" dirty="0" smtClean="0"/>
              <a:t>P(A∩B) = P(A).P(B)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independent events</a:t>
            </a:r>
          </a:p>
          <a:p>
            <a:pPr marL="0" indent="0">
              <a:buNone/>
            </a:pPr>
            <a:r>
              <a:rPr lang="en-US" b="1" dirty="0" smtClean="0"/>
              <a:t>Proof: 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817352" y="3732550"/>
            <a:ext cx="4557296" cy="219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238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4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Prove that P(A|B) = P(A) for </a:t>
            </a:r>
            <a:br>
              <a:rPr lang="en-US" sz="3400" dirty="0" smtClean="0">
                <a:solidFill>
                  <a:srgbClr val="00B050"/>
                </a:solidFill>
                <a:latin typeface="Arial Black" panose="020B0A04020102020204" pitchFamily="34" charset="0"/>
              </a:rPr>
            </a:br>
            <a:r>
              <a:rPr lang="en-US" sz="34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independent events</a:t>
            </a:r>
            <a:endParaRPr lang="en-US" sz="34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54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8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6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Miscellaneous</a:t>
            </a:r>
            <a:r>
              <a:rPr lang="en-US" sz="3600" dirty="0" smtClean="0">
                <a:latin typeface="Arial Black" panose="020B0A04020102020204" pitchFamily="34" charset="0"/>
              </a:rPr>
              <a:t> </a:t>
            </a:r>
            <a:r>
              <a:rPr lang="en-US" sz="36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Problems </a:t>
            </a:r>
            <a:endParaRPr lang="en-US" sz="36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Q1)	How </a:t>
            </a:r>
            <a:r>
              <a:rPr lang="en-US" dirty="0"/>
              <a:t>many three-digit numbers can </a:t>
            </a:r>
            <a:r>
              <a:rPr lang="en-US" dirty="0" smtClean="0"/>
              <a:t>be formed </a:t>
            </a:r>
            <a:r>
              <a:rPr lang="en-US" dirty="0"/>
              <a:t>from the digits 0</a:t>
            </a:r>
            <a:r>
              <a:rPr lang="en-US"/>
              <a:t>, </a:t>
            </a:r>
            <a:r>
              <a:rPr lang="en-US" smtClean="0"/>
              <a:t>	1</a:t>
            </a:r>
            <a:r>
              <a:rPr lang="en-US" dirty="0"/>
              <a:t>, 2, 3, 4, 5, and 6 </a:t>
            </a:r>
            <a:r>
              <a:rPr lang="en-US" dirty="0" smtClean="0"/>
              <a:t>if each </a:t>
            </a:r>
            <a:r>
              <a:rPr lang="en-US" dirty="0"/>
              <a:t>digit can be used only once?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(</a:t>
            </a:r>
            <a:r>
              <a:rPr lang="en-US" dirty="0"/>
              <a:t>b) How many of these are odd numbers?</a:t>
            </a:r>
            <a:br>
              <a:rPr lang="en-US" dirty="0"/>
            </a:br>
            <a:r>
              <a:rPr lang="en-US" dirty="0" smtClean="0"/>
              <a:t>	(</a:t>
            </a:r>
            <a:r>
              <a:rPr lang="en-US" dirty="0"/>
              <a:t>c) How many are greater than 330?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36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Intersection of Events</a:t>
            </a:r>
            <a:endParaRPr lang="en-US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intersection </a:t>
            </a:r>
            <a:r>
              <a:rPr lang="en-US" dirty="0" smtClean="0"/>
              <a:t>of two events </a:t>
            </a:r>
            <a:r>
              <a:rPr lang="en-US" i="1" dirty="0" smtClean="0"/>
              <a:t>A </a:t>
            </a:r>
            <a:r>
              <a:rPr lang="en-US" dirty="0" smtClean="0"/>
              <a:t>and </a:t>
            </a:r>
            <a:r>
              <a:rPr lang="en-US" i="1" dirty="0" smtClean="0"/>
              <a:t>B</a:t>
            </a:r>
            <a:r>
              <a:rPr lang="en-US" dirty="0" smtClean="0"/>
              <a:t>, denoted by the symbol </a:t>
            </a:r>
            <a:r>
              <a:rPr lang="en-US" i="1" dirty="0" smtClean="0"/>
              <a:t>A ∩ B</a:t>
            </a:r>
            <a:r>
              <a:rPr lang="en-US" dirty="0" smtClean="0"/>
              <a:t>, is the event containing all elements that are common to </a:t>
            </a:r>
            <a:r>
              <a:rPr lang="en-US" i="1" dirty="0" smtClean="0"/>
              <a:t>A </a:t>
            </a:r>
            <a:r>
              <a:rPr lang="en-US" dirty="0" smtClean="0"/>
              <a:t>and </a:t>
            </a:r>
            <a:r>
              <a:rPr lang="en-US" i="1" dirty="0" smtClean="0"/>
              <a:t>B</a:t>
            </a:r>
            <a:r>
              <a:rPr lang="en-US" dirty="0" smtClean="0"/>
              <a:t>. </a:t>
            </a:r>
          </a:p>
          <a:p>
            <a:pPr lvl="1" algn="just"/>
            <a:r>
              <a:rPr lang="en-US" dirty="0"/>
              <a:t>Let </a:t>
            </a:r>
            <a:r>
              <a:rPr lang="en-US" i="1" dirty="0"/>
              <a:t>E </a:t>
            </a:r>
            <a:r>
              <a:rPr lang="en-US" dirty="0"/>
              <a:t>be the event that a person selected at random in a classroom is majoring </a:t>
            </a:r>
            <a:r>
              <a:rPr lang="en-US" dirty="0" smtClean="0"/>
              <a:t>in engineering</a:t>
            </a:r>
            <a:r>
              <a:rPr lang="en-US" dirty="0"/>
              <a:t>, and let </a:t>
            </a:r>
            <a:r>
              <a:rPr lang="en-US" i="1" dirty="0"/>
              <a:t>F </a:t>
            </a:r>
            <a:r>
              <a:rPr lang="en-US" dirty="0"/>
              <a:t>be the event that the person is female. Then </a:t>
            </a:r>
            <a:r>
              <a:rPr lang="en-US" i="1" dirty="0"/>
              <a:t>E ∩ F </a:t>
            </a:r>
            <a:r>
              <a:rPr lang="en-US" dirty="0"/>
              <a:t>is </a:t>
            </a:r>
            <a:r>
              <a:rPr lang="en-US" dirty="0" smtClean="0"/>
              <a:t>the event </a:t>
            </a:r>
            <a:r>
              <a:rPr lang="en-US" dirty="0"/>
              <a:t>of all female engineering students in the classroom.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 smtClean="0"/>
          </a:p>
          <a:p>
            <a:pPr lvl="1" algn="just"/>
            <a:r>
              <a:rPr lang="en-US" dirty="0"/>
              <a:t>Let </a:t>
            </a:r>
            <a:r>
              <a:rPr lang="en-US" i="1" dirty="0"/>
              <a:t>V </a:t>
            </a:r>
            <a:r>
              <a:rPr lang="en-US" dirty="0"/>
              <a:t>= </a:t>
            </a:r>
            <a:r>
              <a:rPr lang="en-US" i="1" dirty="0"/>
              <a:t>{a, e, </a:t>
            </a:r>
            <a:r>
              <a:rPr lang="en-US" i="1" dirty="0" err="1"/>
              <a:t>i</a:t>
            </a:r>
            <a:r>
              <a:rPr lang="en-US" i="1" dirty="0"/>
              <a:t>, o, u} </a:t>
            </a:r>
            <a:r>
              <a:rPr lang="en-US" dirty="0"/>
              <a:t>and </a:t>
            </a:r>
            <a:r>
              <a:rPr lang="en-US" i="1" dirty="0"/>
              <a:t>C </a:t>
            </a:r>
            <a:r>
              <a:rPr lang="en-US" dirty="0"/>
              <a:t>= </a:t>
            </a:r>
            <a:r>
              <a:rPr lang="en-US" i="1" dirty="0"/>
              <a:t>{l, r, s, t}</a:t>
            </a:r>
            <a:r>
              <a:rPr lang="en-US" dirty="0"/>
              <a:t>; then it follows that </a:t>
            </a:r>
            <a:r>
              <a:rPr lang="en-US" i="1" dirty="0"/>
              <a:t>V ∩ C </a:t>
            </a:r>
            <a:r>
              <a:rPr lang="en-US" dirty="0"/>
              <a:t>= </a:t>
            </a:r>
            <a:r>
              <a:rPr lang="en-US" i="1" dirty="0"/>
              <a:t>φ</a:t>
            </a:r>
            <a:r>
              <a:rPr lang="en-US" dirty="0"/>
              <a:t>. That is,</a:t>
            </a:r>
            <a:br>
              <a:rPr lang="en-US" dirty="0"/>
            </a:br>
            <a:r>
              <a:rPr lang="en-US" i="1" dirty="0"/>
              <a:t>V </a:t>
            </a:r>
            <a:r>
              <a:rPr lang="en-US" dirty="0"/>
              <a:t>and </a:t>
            </a:r>
            <a:r>
              <a:rPr lang="en-US" i="1" dirty="0"/>
              <a:t>C </a:t>
            </a:r>
            <a:r>
              <a:rPr lang="en-US" dirty="0"/>
              <a:t>have no elements in common and, therefore, cannot </a:t>
            </a:r>
            <a:r>
              <a:rPr lang="en-US" dirty="0" smtClean="0"/>
              <a:t>both simultaneously occur.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082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Mutually Exclusive events </a:t>
            </a:r>
            <a:endParaRPr lang="en-US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events </a:t>
            </a:r>
            <a:r>
              <a:rPr lang="en-US" i="1" dirty="0"/>
              <a:t>A </a:t>
            </a:r>
            <a:r>
              <a:rPr lang="en-US" dirty="0"/>
              <a:t>and </a:t>
            </a:r>
            <a:r>
              <a:rPr lang="en-US" i="1" dirty="0"/>
              <a:t>B </a:t>
            </a:r>
            <a:r>
              <a:rPr lang="en-US" dirty="0"/>
              <a:t>are </a:t>
            </a:r>
            <a:r>
              <a:rPr lang="en-US" b="1" dirty="0"/>
              <a:t>mutually exclusive</a:t>
            </a:r>
            <a:r>
              <a:rPr lang="en-US" dirty="0"/>
              <a:t>, or </a:t>
            </a:r>
            <a:r>
              <a:rPr lang="en-US" b="1" dirty="0"/>
              <a:t>disjoint</a:t>
            </a:r>
            <a:r>
              <a:rPr lang="en-US" dirty="0"/>
              <a:t>, if </a:t>
            </a:r>
            <a:r>
              <a:rPr lang="en-US" i="1" dirty="0"/>
              <a:t>A ∩ B </a:t>
            </a:r>
            <a:r>
              <a:rPr lang="en-US" dirty="0"/>
              <a:t>= </a:t>
            </a:r>
            <a:r>
              <a:rPr lang="en-US" i="1" dirty="0"/>
              <a:t>φ</a:t>
            </a:r>
            <a:r>
              <a:rPr lang="en-US" dirty="0"/>
              <a:t>, </a:t>
            </a:r>
            <a:r>
              <a:rPr lang="en-US" dirty="0" smtClean="0"/>
              <a:t>that is</a:t>
            </a:r>
            <a:r>
              <a:rPr lang="en-US" dirty="0"/>
              <a:t>, if </a:t>
            </a:r>
            <a:r>
              <a:rPr lang="en-US" i="1" dirty="0"/>
              <a:t>A </a:t>
            </a:r>
            <a:r>
              <a:rPr lang="en-US" dirty="0"/>
              <a:t>and </a:t>
            </a:r>
            <a:r>
              <a:rPr lang="en-US" i="1" dirty="0"/>
              <a:t>B </a:t>
            </a:r>
            <a:r>
              <a:rPr lang="en-US" dirty="0"/>
              <a:t>have no elements in common.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92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Union of events </a:t>
            </a:r>
            <a:endParaRPr lang="en-US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union </a:t>
            </a:r>
            <a:r>
              <a:rPr lang="en-US" dirty="0"/>
              <a:t>of the two events </a:t>
            </a:r>
            <a:r>
              <a:rPr lang="en-US" i="1" dirty="0"/>
              <a:t>A </a:t>
            </a:r>
            <a:r>
              <a:rPr lang="en-US" dirty="0"/>
              <a:t>and </a:t>
            </a:r>
            <a:r>
              <a:rPr lang="en-US" i="1" dirty="0"/>
              <a:t>B</a:t>
            </a:r>
            <a:r>
              <a:rPr lang="en-US" dirty="0"/>
              <a:t>, denoted by the symbol </a:t>
            </a:r>
            <a:r>
              <a:rPr lang="en-US" i="1" dirty="0"/>
              <a:t>A</a:t>
            </a:r>
            <a:r>
              <a:rPr lang="en-US" i="1" dirty="0" smtClean="0"/>
              <a:t>∪ B</a:t>
            </a:r>
            <a:r>
              <a:rPr lang="en-US" dirty="0"/>
              <a:t>, is the </a:t>
            </a:r>
            <a:r>
              <a:rPr lang="en-US" dirty="0" smtClean="0"/>
              <a:t>event containing </a:t>
            </a:r>
            <a:r>
              <a:rPr lang="en-US" dirty="0"/>
              <a:t>all the elements that belong to </a:t>
            </a:r>
            <a:r>
              <a:rPr lang="en-US" i="1" dirty="0"/>
              <a:t>A </a:t>
            </a:r>
            <a:r>
              <a:rPr lang="en-US" dirty="0"/>
              <a:t>or </a:t>
            </a:r>
            <a:r>
              <a:rPr lang="en-US" i="1" dirty="0"/>
              <a:t>B </a:t>
            </a:r>
            <a:r>
              <a:rPr lang="en-US" dirty="0"/>
              <a:t>or both.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pPr lvl="1"/>
            <a:r>
              <a:rPr lang="en-US" sz="2600" dirty="0"/>
              <a:t>Let </a:t>
            </a:r>
            <a:r>
              <a:rPr lang="en-US" sz="2600" i="1" dirty="0"/>
              <a:t>A </a:t>
            </a:r>
            <a:r>
              <a:rPr lang="en-US" sz="2600" dirty="0"/>
              <a:t>= </a:t>
            </a:r>
            <a:r>
              <a:rPr lang="en-US" sz="2600" i="1" dirty="0"/>
              <a:t>{a, b, c} </a:t>
            </a:r>
            <a:r>
              <a:rPr lang="en-US" sz="2600" dirty="0"/>
              <a:t>and </a:t>
            </a:r>
            <a:r>
              <a:rPr lang="en-US" sz="2600" i="1" dirty="0"/>
              <a:t>B </a:t>
            </a:r>
            <a:r>
              <a:rPr lang="en-US" sz="2600" dirty="0"/>
              <a:t>= </a:t>
            </a:r>
            <a:r>
              <a:rPr lang="en-US" sz="2600" i="1" dirty="0"/>
              <a:t>{b, c, d, e}</a:t>
            </a:r>
            <a:r>
              <a:rPr lang="en-US" sz="2600" dirty="0"/>
              <a:t>; then </a:t>
            </a:r>
            <a:r>
              <a:rPr lang="en-US" sz="2600" i="1" dirty="0"/>
              <a:t>A ∪ B </a:t>
            </a:r>
            <a:r>
              <a:rPr lang="en-US" sz="2600" dirty="0"/>
              <a:t>= </a:t>
            </a:r>
            <a:r>
              <a:rPr lang="en-US" sz="2600" dirty="0" smtClean="0"/>
              <a:t>?</a:t>
            </a:r>
          </a:p>
          <a:p>
            <a:pPr lvl="1"/>
            <a:endParaRPr lang="en-US" sz="2600" i="1" dirty="0"/>
          </a:p>
          <a:p>
            <a:pPr lvl="1"/>
            <a:r>
              <a:rPr lang="en-US" sz="2600" dirty="0"/>
              <a:t>Let </a:t>
            </a:r>
            <a:r>
              <a:rPr lang="en-US" sz="2600" i="1" dirty="0"/>
              <a:t>P </a:t>
            </a:r>
            <a:r>
              <a:rPr lang="en-US" sz="2600" dirty="0"/>
              <a:t>be the event that an employee selected at random from an oil drilling company smokes cigarettes. Let </a:t>
            </a:r>
            <a:r>
              <a:rPr lang="en-US" sz="2600" i="1" dirty="0"/>
              <a:t>Q </a:t>
            </a:r>
            <a:r>
              <a:rPr lang="en-US" sz="2600" dirty="0"/>
              <a:t>be the event that the employee selected </a:t>
            </a:r>
            <a:r>
              <a:rPr lang="en-US" sz="2600" dirty="0" smtClean="0"/>
              <a:t>drinks alcoholic </a:t>
            </a:r>
            <a:r>
              <a:rPr lang="en-US" sz="2600" dirty="0"/>
              <a:t>beverages. Then the event </a:t>
            </a:r>
            <a:r>
              <a:rPr lang="en-US" sz="2600" i="1" dirty="0"/>
              <a:t>P ∪ </a:t>
            </a:r>
            <a:r>
              <a:rPr lang="en-US" sz="2600" i="1" dirty="0" smtClean="0"/>
              <a:t> Q =?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0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2049</TotalTime>
  <Words>2365</Words>
  <Application>Microsoft Office PowerPoint</Application>
  <PresentationFormat>Widescreen</PresentationFormat>
  <Paragraphs>377</Paragraphs>
  <Slides>68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4" baseType="lpstr">
      <vt:lpstr>Arial</vt:lpstr>
      <vt:lpstr>Arial Black</vt:lpstr>
      <vt:lpstr>Calibri</vt:lpstr>
      <vt:lpstr>Calibri Light</vt:lpstr>
      <vt:lpstr>Wingdings</vt:lpstr>
      <vt:lpstr>Office Theme</vt:lpstr>
      <vt:lpstr>Introduction to Probability </vt:lpstr>
      <vt:lpstr>Content</vt:lpstr>
      <vt:lpstr>Sample Space</vt:lpstr>
      <vt:lpstr>Sample Space</vt:lpstr>
      <vt:lpstr>Tree Diagram </vt:lpstr>
      <vt:lpstr>Events </vt:lpstr>
      <vt:lpstr>Intersection of Events</vt:lpstr>
      <vt:lpstr>Mutually Exclusive events </vt:lpstr>
      <vt:lpstr>Union of events </vt:lpstr>
      <vt:lpstr>Venn Diagram </vt:lpstr>
      <vt:lpstr>Venn Diagram </vt:lpstr>
      <vt:lpstr>Venn Diagram </vt:lpstr>
      <vt:lpstr>PowerPoint Presentation</vt:lpstr>
      <vt:lpstr>PowerPoint Presentation</vt:lpstr>
      <vt:lpstr>Multiplication Or Fundamental  Rule of counting </vt:lpstr>
      <vt:lpstr>Set of Example (iii - viii) </vt:lpstr>
      <vt:lpstr>Permutation </vt:lpstr>
      <vt:lpstr>Permutations of “n” objects  taken “r” at a time</vt:lpstr>
      <vt:lpstr>Example # 10: </vt:lpstr>
      <vt:lpstr>Circular Permutations </vt:lpstr>
      <vt:lpstr>Permutations of n objects when  they are not all different. </vt:lpstr>
      <vt:lpstr>PowerPoint Presentation</vt:lpstr>
      <vt:lpstr>Combinations </vt:lpstr>
      <vt:lpstr>Exercises </vt:lpstr>
      <vt:lpstr>o</vt:lpstr>
      <vt:lpstr>Probability </vt:lpstr>
      <vt:lpstr>PowerPoint Presentation</vt:lpstr>
      <vt:lpstr>Examples (1 – 3) </vt:lpstr>
      <vt:lpstr>Example 4</vt:lpstr>
      <vt:lpstr>A deck of playing Cards </vt:lpstr>
      <vt:lpstr>Example 5 – 6 </vt:lpstr>
      <vt:lpstr>Example 7</vt:lpstr>
      <vt:lpstr>Additive Rule:  Not - Mutually Exclusive Events </vt:lpstr>
      <vt:lpstr>Additive Rule: Mutually Exclusive Events </vt:lpstr>
      <vt:lpstr>Example # 08 – 10 </vt:lpstr>
      <vt:lpstr>Examples (11 – 12) </vt:lpstr>
      <vt:lpstr>Exercises</vt:lpstr>
      <vt:lpstr>PowerPoint Presentation</vt:lpstr>
      <vt:lpstr>PowerPoint Presentation</vt:lpstr>
      <vt:lpstr>PowerPoint Presentation</vt:lpstr>
      <vt:lpstr>The Product Rule:  Independent Events</vt:lpstr>
      <vt:lpstr>Some important results for Independent events</vt:lpstr>
      <vt:lpstr>Relationship among events </vt:lpstr>
      <vt:lpstr>Examples # 13 – 14 </vt:lpstr>
      <vt:lpstr>Examples 15 – 17 </vt:lpstr>
      <vt:lpstr>The Product Rule: Dependent Events </vt:lpstr>
      <vt:lpstr>Example # 18 </vt:lpstr>
      <vt:lpstr>Example # 21</vt:lpstr>
      <vt:lpstr>Example # 22 </vt:lpstr>
      <vt:lpstr>Example # 23</vt:lpstr>
      <vt:lpstr>PowerPoint Presentation</vt:lpstr>
      <vt:lpstr>Example # 23 </vt:lpstr>
      <vt:lpstr>Example # 24 </vt:lpstr>
      <vt:lpstr>Example # 25 </vt:lpstr>
      <vt:lpstr>Example # 25 </vt:lpstr>
      <vt:lpstr>Example # 26 </vt:lpstr>
      <vt:lpstr>Tree Diagram for Example # 26  </vt:lpstr>
      <vt:lpstr>Baye’s Rule </vt:lpstr>
      <vt:lpstr>Example # 27 </vt:lpstr>
      <vt:lpstr>Example # 28 </vt:lpstr>
      <vt:lpstr>Example # 29</vt:lpstr>
      <vt:lpstr>PowerPoint Presentation</vt:lpstr>
      <vt:lpstr>Prove rules of Multiplication  for probability </vt:lpstr>
      <vt:lpstr>Prove that P(A|B) = P(A) for  independent events</vt:lpstr>
      <vt:lpstr>PowerPoint Presentation</vt:lpstr>
      <vt:lpstr>PowerPoint Presentation</vt:lpstr>
      <vt:lpstr>PowerPoint Presentation</vt:lpstr>
      <vt:lpstr>Miscellaneous Problems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Probability </dc:title>
  <dc:creator>Osama Bin Ajaz</dc:creator>
  <cp:lastModifiedBy>Osama Bin Ajaz</cp:lastModifiedBy>
  <cp:revision>528</cp:revision>
  <dcterms:created xsi:type="dcterms:W3CDTF">2019-02-07T14:40:47Z</dcterms:created>
  <dcterms:modified xsi:type="dcterms:W3CDTF">2019-02-20T07:03:43Z</dcterms:modified>
</cp:coreProperties>
</file>