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 a DFA for the following language: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smtClean="0"/>
              <a:t>?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an NFA for the following language: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Other examples</a:t>
            </a:r>
          </a:p>
          <a:p>
            <a:pPr lvl="1" eaLnBrk="1" hangingPunct="1"/>
            <a:r>
              <a:rPr lang="en-US" smtClean="0"/>
              <a:t>Keyword recognizer (e.g., if, then, else, while, for, include, etc.)</a:t>
            </a:r>
          </a:p>
          <a:p>
            <a:pPr lvl="1" eaLnBrk="1" hangingPunct="1"/>
            <a:r>
              <a:rPr lang="en-US" smtClean="0"/>
              <a:t>Strings where the first symbol is present somewhere later on at least once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multiple states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 smtClean="0"/>
              <a:t>Probabilistic models could be viewed as extensions of non-deterministic state machines </a:t>
            </a:r>
            <a:br>
              <a:rPr lang="en-US" sz="1800" dirty="0" smtClean="0"/>
            </a:br>
            <a:r>
              <a:rPr lang="en-US" sz="1800" dirty="0" smtClean="0"/>
              <a:t>(e.g., toss of a coin, a roll of dice)</a:t>
            </a:r>
          </a:p>
          <a:p>
            <a:pPr lvl="2" eaLnBrk="1" hangingPunct="1"/>
            <a:r>
              <a:rPr lang="en-US" sz="1800" dirty="0" smtClean="0"/>
              <a:t>They are not the same though</a:t>
            </a:r>
          </a:p>
          <a:p>
            <a:pPr lvl="1" eaLnBrk="1" hangingPunct="1"/>
            <a:r>
              <a:rPr lang="en-US" sz="1800" dirty="0" smtClean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Micron’s Automata Processor (introduced in 2013)</a:t>
            </a:r>
          </a:p>
          <a:p>
            <a:r>
              <a:rPr lang="en-US" sz="2400" dirty="0" smtClean="0"/>
              <a:t>2D array of MISD (multiple instruction single data) fabric w/ thousands to millions of processing elements. </a:t>
            </a:r>
          </a:p>
          <a:p>
            <a:r>
              <a:rPr lang="en-US" sz="2400" dirty="0" smtClean="0"/>
              <a:t>1 input symbol = fed to all states (i.e., cores)</a:t>
            </a:r>
          </a:p>
          <a:p>
            <a:r>
              <a:rPr lang="en-US" sz="2400" dirty="0" smtClean="0"/>
              <a:t>Non-determinism using circuits</a:t>
            </a:r>
          </a:p>
          <a:p>
            <a:r>
              <a:rPr lang="en-US" sz="2400" dirty="0" smtClean="0">
                <a:hlinkClick r:id="rId2"/>
              </a:rPr>
              <a:t>http://www.micronautomata.com/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Theorem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A language L is accepted by a DFA </a:t>
            </a:r>
            <a:r>
              <a:rPr lang="en-US" sz="2400" i="1" u="sng" smtClean="0">
                <a:solidFill>
                  <a:srgbClr val="006600"/>
                </a:solidFill>
              </a:rPr>
              <a:t>if </a:t>
            </a:r>
            <a:r>
              <a:rPr lang="en-US" sz="2400" i="1" u="sng" smtClean="0"/>
              <a:t>and </a:t>
            </a:r>
            <a:r>
              <a:rPr lang="en-US" sz="2400" i="1" u="sng" smtClean="0">
                <a:solidFill>
                  <a:schemeClr val="hlink"/>
                </a:solidFill>
              </a:rPr>
              <a:t>only</a:t>
            </a:r>
            <a:r>
              <a:rPr lang="en-US" sz="2400" u="sng" smtClean="0">
                <a:solidFill>
                  <a:schemeClr val="hlink"/>
                </a:solidFill>
              </a:rPr>
              <a:t> </a:t>
            </a:r>
            <a:r>
              <a:rPr lang="en-US" sz="2400" i="1" u="sng" smtClean="0">
                <a:solidFill>
                  <a:schemeClr val="hlink"/>
                </a:solidFill>
              </a:rPr>
              <a:t>if</a:t>
            </a:r>
            <a:r>
              <a:rPr lang="en-US" sz="2400" smtClean="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Proof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chemeClr val="hlink"/>
                </a:solidFill>
              </a:rPr>
              <a:t>Only-if part</a:t>
            </a:r>
            <a:r>
              <a:rPr lang="en-US" sz="2400" smtClean="0"/>
              <a:t> is trivial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  <a:endParaRPr lang="en-US" sz="24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olidFill>
                  <a:srgbClr val="006600"/>
                </a:solidFill>
              </a:rPr>
              <a:t>If-part:</a:t>
            </a:r>
            <a:r>
              <a:rPr lang="en-US" sz="2800" smtClean="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Observation:</a:t>
            </a:r>
            <a:r>
              <a:rPr lang="en-US" sz="2400" smtClean="0"/>
              <a:t> In an NFA, each transition maps to a </a:t>
            </a:r>
            <a:r>
              <a:rPr lang="en-US" sz="2400" i="1" smtClean="0"/>
              <a:t>subset </a:t>
            </a:r>
            <a:r>
              <a:rPr lang="en-US" sz="2400" smtClean="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smtClean="0">
                <a:solidFill>
                  <a:srgbClr val="FF0000"/>
                </a:solidFill>
              </a:rPr>
              <a:t>Idea:</a:t>
            </a:r>
            <a:r>
              <a:rPr lang="en-US" sz="2200" smtClean="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 smtClean="0">
                <a:solidFill>
                  <a:srgbClr val="FF0000"/>
                </a:solidFill>
              </a:rPr>
              <a:t>       each “subset of NFA_states” </a:t>
            </a:r>
            <a:r>
              <a:rPr lang="en-US" sz="2200" smtClean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smtClean="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smtClean="0">
                <a:cs typeface="Arial" charset="0"/>
              </a:rPr>
              <a:t>∩F</a:t>
            </a:r>
            <a:r>
              <a:rPr lang="en-US" sz="2400" baseline="-25000" smtClean="0">
                <a:cs typeface="Arial" charset="0"/>
              </a:rPr>
              <a:t>N</a:t>
            </a:r>
            <a:r>
              <a:rPr lang="en-US" sz="2400" smtClean="0">
                <a:cs typeface="Arial" charset="0"/>
              </a:rPr>
              <a:t>≠</a:t>
            </a:r>
            <a:r>
              <a:rPr lang="el-GR" sz="240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smtClean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dirty="0" smtClean="0">
                <a:solidFill>
                  <a:srgbClr val="00B050"/>
                </a:solidFill>
              </a:rPr>
              <a:t>Theorem:</a:t>
            </a:r>
            <a:r>
              <a:rPr lang="en-US" i="1" dirty="0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dirty="0" smtClean="0"/>
              <a:t>Proof:</a:t>
            </a:r>
            <a:endParaRPr lang="en-US" dirty="0" smtClean="0"/>
          </a:p>
          <a:p>
            <a:pPr lvl="1" eaLnBrk="1" hangingPunct="1"/>
            <a:r>
              <a:rPr lang="en-US" dirty="0" smtClean="0"/>
              <a:t>Show that </a:t>
            </a:r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([q</a:t>
            </a:r>
            <a:r>
              <a:rPr lang="en-US" baseline="-25000" dirty="0" smtClean="0"/>
              <a:t>0</a:t>
            </a:r>
            <a:r>
              <a:rPr lang="en-US" dirty="0" smtClean="0"/>
              <a:t>],w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28" charset="2"/>
              </a:rPr>
              <a:t>≡ 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,w) </a:t>
            </a:r>
            <a:r>
              <a:rPr lang="en-US" dirty="0" smtClean="0"/>
              <a:t>, for all w</a:t>
            </a:r>
          </a:p>
          <a:p>
            <a:pPr lvl="1" eaLnBrk="1" hangingPunct="1"/>
            <a:r>
              <a:rPr lang="en-US" dirty="0" smtClean="0"/>
              <a:t>Using induction on </a:t>
            </a:r>
            <a:r>
              <a:rPr lang="en-US" dirty="0" err="1" smtClean="0"/>
              <a:t>w’s</a:t>
            </a:r>
            <a:r>
              <a:rPr lang="en-US" dirty="0" smtClean="0"/>
              <a:t> length:</a:t>
            </a:r>
          </a:p>
          <a:p>
            <a:pPr lvl="2" eaLnBrk="1" hangingPunct="1"/>
            <a:r>
              <a:rPr lang="en-US" dirty="0" smtClean="0"/>
              <a:t>Let w = </a:t>
            </a:r>
            <a:r>
              <a:rPr lang="en-US" dirty="0" err="1" smtClean="0"/>
              <a:t>xa</a:t>
            </a:r>
            <a:endParaRPr lang="en-US" dirty="0" smtClean="0"/>
          </a:p>
          <a:p>
            <a:pPr lvl="2" eaLnBrk="1" hangingPunct="1"/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([q</a:t>
            </a:r>
            <a:r>
              <a:rPr lang="en-US" baseline="-25000" dirty="0" smtClean="0"/>
              <a:t>0</a:t>
            </a:r>
            <a:r>
              <a:rPr lang="en-US" dirty="0" smtClean="0"/>
              <a:t>],</a:t>
            </a:r>
            <a:r>
              <a:rPr lang="en-US" dirty="0" err="1" smtClean="0"/>
              <a:t>xa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28" charset="2"/>
              </a:rPr>
              <a:t>≡ </a:t>
            </a:r>
            <a:r>
              <a:rPr lang="el-GR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dirty="0" smtClean="0"/>
              <a:t>(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dirty="0" smtClean="0"/>
              <a:t>(q</a:t>
            </a:r>
            <a:r>
              <a:rPr lang="en-US" baseline="-25000" dirty="0" smtClean="0"/>
              <a:t>0</a:t>
            </a:r>
            <a:r>
              <a:rPr lang="en-US" dirty="0" smtClean="0"/>
              <a:t>,x), </a:t>
            </a:r>
            <a:r>
              <a:rPr lang="en-US" dirty="0" smtClean="0"/>
              <a:t>a ) </a:t>
            </a:r>
            <a:r>
              <a:rPr lang="en-US" dirty="0" smtClean="0">
                <a:sym typeface="Symbol" pitchFamily="28" charset="2"/>
              </a:rPr>
              <a:t>≡</a:t>
            </a:r>
            <a:r>
              <a:rPr lang="en-US" dirty="0" smtClean="0"/>
              <a:t> </a:t>
            </a:r>
            <a:r>
              <a:rPr lang="el-GR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,w)</a:t>
            </a:r>
            <a:endParaRPr lang="en-US" dirty="0" smtClean="0"/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 = {w | w is a binary string s.t., the k</a:t>
            </a:r>
            <a:r>
              <a:rPr lang="en-US" sz="2800" baseline="30000" smtClean="0"/>
              <a:t>th</a:t>
            </a:r>
            <a:r>
              <a:rPr lang="en-US" sz="2800" smtClean="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an equivalent DFA needs to have at least 2</a:t>
            </a:r>
            <a:r>
              <a:rPr lang="en-US" sz="2400" baseline="30000" smtClean="0"/>
              <a:t>k</a:t>
            </a:r>
            <a:r>
              <a:rPr lang="en-US" sz="2400" smtClean="0"/>
              <a:t> states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(Pigeon hole principle)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m</a:t>
            </a:r>
            <a:r>
              <a:rPr lang="en-US" sz="2400" smtClean="0"/>
              <a:t> holes and &gt;</a:t>
            </a:r>
            <a:r>
              <a:rPr lang="en-US" sz="2400" i="1" smtClean="0"/>
              <a:t>m</a:t>
            </a:r>
            <a:r>
              <a:rPr lang="en-US" sz="2400" smtClean="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smtClean="0">
                <a:solidFill>
                  <a:srgbClr val="FF0000"/>
                </a:solidFill>
              </a:rPr>
              <a:t>consume</a:t>
            </a:r>
            <a:r>
              <a:rPr lang="en-US" sz="200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smtClean="0">
                <a:solidFill>
                  <a:srgbClr val="FF0000"/>
                </a:solidFill>
              </a:rPr>
              <a:t>ignore</a:t>
            </a:r>
            <a:r>
              <a:rPr lang="en-US" sz="200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smtClean="0">
                <a:solidFill>
                  <a:srgbClr val="FF0000"/>
                </a:solidFill>
              </a:rPr>
              <a:t>skip </a:t>
            </a:r>
            <a:r>
              <a:rPr lang="en-US" sz="200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smtClean="0">
                <a:solidFill>
                  <a:srgbClr val="7030A0"/>
                </a:solidFill>
              </a:rPr>
              <a:t>without </a:t>
            </a:r>
            <a:r>
              <a:rPr lang="en-US" sz="200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We can allow </a:t>
            </a:r>
            <a:r>
              <a:rPr lang="en-US" sz="2800" u="sng" dirty="0" smtClean="0"/>
              <a:t>explicit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-transitions in finite automata</a:t>
            </a:r>
          </a:p>
          <a:p>
            <a:pPr lvl="1" eaLnBrk="1" hangingPunct="1"/>
            <a:r>
              <a:rPr lang="en-US" sz="2400" dirty="0" smtClean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 smtClean="0"/>
              <a:t>Explicit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-transitions between different states introduce non-determinism.</a:t>
            </a:r>
          </a:p>
          <a:p>
            <a:pPr lvl="1" eaLnBrk="1" hangingPunct="1"/>
            <a:r>
              <a:rPr lang="en-US" sz="2400" dirty="0" smtClean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 smtClean="0">
                <a:sym typeface="Symbol" pitchFamily="28" charset="2"/>
              </a:rPr>
              <a:t>Definition:</a:t>
            </a:r>
            <a:r>
              <a:rPr lang="en-US" sz="2800" b="1" i="1" dirty="0" smtClean="0">
                <a:sym typeface="Symbol" pitchFamily="28" charset="2"/>
              </a:rPr>
              <a:t> </a:t>
            </a:r>
            <a:r>
              <a:rPr lang="en-US" sz="2800" b="1" i="1" dirty="0" smtClean="0"/>
              <a:t> -NFAs are those NFAs with at least one explicit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-transition defined.</a:t>
            </a:r>
            <a:endParaRPr lang="en-US" sz="2800" b="1" i="1" dirty="0" smtClean="0">
              <a:sym typeface="Symbol" pitchFamily="28" charset="2"/>
            </a:endParaRPr>
          </a:p>
          <a:p>
            <a:pPr eaLnBrk="1" hangingPunct="1"/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 -NFAs have one more column in their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6016629"/>
            <a:ext cx="1681163" cy="692150"/>
            <a:chOff x="2256" y="3358"/>
            <a:chExt cx="1059" cy="436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58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ECLOSE(q</a:t>
              </a:r>
              <a:r>
                <a:rPr lang="en-US" sz="1400" baseline="-25000" dirty="0"/>
                <a:t>1</a:t>
              </a:r>
              <a:r>
                <a:rPr lang="en-US" sz="1400" dirty="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another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  <a:r>
              <a:rPr lang="en-US" sz="280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-transitions</a:t>
            </a:r>
            <a:r>
              <a:rPr lang="en-US" sz="32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smtClean="0">
                <a:sym typeface="Symbol" pitchFamily="28" charset="2"/>
              </a:rPr>
              <a:t>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-NFA</a:t>
            </a:r>
            <a:endParaRPr lang="el-GR" sz="2400" smtClean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 smtClean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 smtClean="0">
                <a:cs typeface="Arial" charset="0"/>
              </a:rPr>
              <a:t>∩F</a:t>
            </a:r>
            <a:r>
              <a:rPr lang="en-US" sz="2000" baseline="-25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≠</a:t>
            </a:r>
            <a:r>
              <a:rPr lang="el-GR" sz="2000" smtClean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 smtClean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smtClean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smtClean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  <a:endParaRPr lang="en-US" sz="1600" dirty="0">
                <a:solidFill>
                  <a:srgbClr val="C0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</a:t>
            </a:r>
            <a:r>
              <a:rPr lang="en-US" sz="2000" smtClean="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 smtClean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Accepting</a:t>
              </a:r>
              <a:endParaRPr lang="en-US" dirty="0"/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clamping circuit waits for a ”1” input, and turns on forever. However, to avoid clamping on spurious noise, we’ll design a DFA that waits for </a:t>
            </a:r>
            <a:r>
              <a:rPr lang="en-US" sz="2000" i="1" smtClean="0"/>
              <a:t>two consecutive 1s</a:t>
            </a:r>
            <a:r>
              <a:rPr lang="en-US" sz="200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Build a DFA for the following language: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2</a:t>
            </a:r>
            <a:r>
              <a:rPr lang="en-US" sz="200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1905</TotalTime>
  <Words>3439</Words>
  <Application>Microsoft Office PowerPoint</Application>
  <PresentationFormat>On-screen Show (4:3)</PresentationFormat>
  <Paragraphs>856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457</cp:revision>
  <cp:lastPrinted>2007-08-15T03:01:31Z</cp:lastPrinted>
  <dcterms:created xsi:type="dcterms:W3CDTF">2007-08-14T22:08:29Z</dcterms:created>
  <dcterms:modified xsi:type="dcterms:W3CDTF">2017-02-08T09:39:06Z</dcterms:modified>
</cp:coreProperties>
</file>