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27850" y="64658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Chapter 1 - </a:t>
            </a:r>
            <a:fld id="{1C0E613C-4C09-4E27-9ECE-E72FA22941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727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D31AA2-0716-440A-BE01-351F3F85D17E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A71AE7-C55B-4881-B3EF-F8D5200577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6600" dirty="0" smtClean="0"/>
              <a:t> </a:t>
            </a:r>
            <a:r>
              <a:rPr lang="en-US" altLang="zh-TW" sz="6600" dirty="0"/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7918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35975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TW" sz="4000" b="1" dirty="0" smtClean="0"/>
              <a:t>1.2 </a:t>
            </a:r>
            <a:r>
              <a:rPr lang="en-US" altLang="zh-TW" sz="4000" b="1" dirty="0">
                <a:solidFill>
                  <a:srgbClr val="00B0F0"/>
                </a:solidFill>
              </a:rPr>
              <a:t>Strings</a:t>
            </a:r>
          </a:p>
          <a:p>
            <a:pPr lvl="1">
              <a:lnSpc>
                <a:spcPct val="130000"/>
              </a:lnSpc>
            </a:pP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Concatenation</a:t>
            </a:r>
            <a:r>
              <a:rPr lang="en-US" altLang="zh-TW" sz="2800" dirty="0">
                <a:cs typeface="Times New Roman" pitchFamily="18" charset="0"/>
              </a:rPr>
              <a:t> of two strings </a:t>
            </a:r>
            <a:r>
              <a:rPr lang="en-US" altLang="zh-TW" sz="2800" i="1" dirty="0">
                <a:cs typeface="Times New Roman" pitchFamily="18" charset="0"/>
              </a:rPr>
              <a:t>x</a:t>
            </a:r>
            <a:r>
              <a:rPr lang="en-US" altLang="zh-TW" sz="2800" dirty="0">
                <a:cs typeface="Times New Roman" pitchFamily="18" charset="0"/>
              </a:rPr>
              <a:t> and y =</a:t>
            </a:r>
            <a:r>
              <a:rPr lang="en-US" altLang="zh-TW" sz="2800" dirty="0" smtClean="0">
                <a:cs typeface="Times New Roman" pitchFamily="18" charset="0"/>
              </a:rPr>
              <a:t> </a:t>
            </a:r>
            <a:r>
              <a:rPr lang="en-US" altLang="zh-TW" sz="2800" i="1" dirty="0" smtClean="0">
                <a:solidFill>
                  <a:schemeClr val="tx2"/>
                </a:solidFill>
                <a:cs typeface="Times New Roman" pitchFamily="18" charset="0"/>
              </a:rPr>
              <a:t>x y</a:t>
            </a:r>
            <a:endParaRPr lang="en-US" altLang="zh-TW" sz="2800" i="1" dirty="0">
              <a:solidFill>
                <a:schemeClr val="tx2"/>
              </a:solidFill>
              <a:cs typeface="Times New Roman" pitchFamily="18" charset="0"/>
            </a:endParaRPr>
          </a:p>
          <a:p>
            <a:pPr lvl="2">
              <a:lnSpc>
                <a:spcPct val="130000"/>
              </a:lnSpc>
            </a:pPr>
            <a:r>
              <a:rPr lang="en-US" altLang="zh-TW" sz="2800" dirty="0">
                <a:solidFill>
                  <a:srgbClr val="009900"/>
                </a:solidFill>
                <a:cs typeface="Times New Roman" pitchFamily="18" charset="0"/>
              </a:rPr>
              <a:t>Example </a:t>
            </a:r>
          </a:p>
          <a:p>
            <a:pPr lvl="3">
              <a:lnSpc>
                <a:spcPct val="130000"/>
              </a:lnSpc>
            </a:pPr>
            <a:r>
              <a:rPr lang="en-US" altLang="zh-TW" sz="2800" dirty="0">
                <a:cs typeface="Times New Roman" pitchFamily="18" charset="0"/>
              </a:rPr>
              <a:t>if</a:t>
            </a:r>
            <a:r>
              <a:rPr lang="en-US" altLang="zh-TW" sz="2800" i="1" dirty="0">
                <a:cs typeface="Times New Roman" pitchFamily="18" charset="0"/>
              </a:rPr>
              <a:t> x </a:t>
            </a:r>
            <a:r>
              <a:rPr lang="en-US" altLang="zh-TW" sz="2800" dirty="0">
                <a:cs typeface="Times New Roman" pitchFamily="18" charset="0"/>
              </a:rPr>
              <a:t>= 01101</a:t>
            </a:r>
            <a:r>
              <a:rPr lang="en-US" altLang="zh-TW" sz="2800" i="1" dirty="0">
                <a:cs typeface="Times New Roman" pitchFamily="18" charset="0"/>
              </a:rPr>
              <a:t>, y</a:t>
            </a:r>
            <a:r>
              <a:rPr lang="en-US" altLang="zh-TW" sz="2800" dirty="0">
                <a:cs typeface="Times New Roman" pitchFamily="18" charset="0"/>
              </a:rPr>
              <a:t> =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110</a:t>
            </a:r>
            <a:r>
              <a:rPr lang="en-US" altLang="zh-TW" sz="2800" dirty="0">
                <a:cs typeface="Times New Roman" pitchFamily="18" charset="0"/>
              </a:rPr>
              <a:t>, then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z="2800" i="1" dirty="0">
                <a:cs typeface="Times New Roman" pitchFamily="18" charset="0"/>
              </a:rPr>
              <a:t>        </a:t>
            </a:r>
            <a:r>
              <a:rPr lang="en-US" altLang="zh-TW" sz="2800" i="1" dirty="0" smtClean="0">
                <a:cs typeface="Times New Roman" pitchFamily="18" charset="0"/>
              </a:rPr>
              <a:t>x y</a:t>
            </a:r>
            <a:r>
              <a:rPr lang="en-US" altLang="zh-TW" sz="2800" dirty="0" smtClean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</a:rPr>
              <a:t>= 01101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110, </a:t>
            </a:r>
            <a:r>
              <a:rPr lang="en-US" altLang="zh-TW" sz="2800" i="1" dirty="0">
                <a:cs typeface="Times New Roman" pitchFamily="18" charset="0"/>
              </a:rPr>
              <a:t>xx </a:t>
            </a:r>
            <a:r>
              <a:rPr lang="en-US" altLang="zh-TW" sz="2800" i="1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=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x</a:t>
            </a:r>
            <a:r>
              <a:rPr lang="en-US" altLang="zh-TW" sz="2800" baseline="30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2</a:t>
            </a:r>
            <a:r>
              <a:rPr lang="en-US" altLang="zh-TW" sz="2800" baseline="30000" dirty="0">
                <a:latin typeface="Symbol" pitchFamily="18" charset="2"/>
                <a:ea typeface="標楷體" pitchFamily="65" charset="-12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= </a:t>
            </a:r>
            <a:r>
              <a:rPr lang="en-US" altLang="zh-TW" sz="2800" dirty="0">
                <a:cs typeface="Times New Roman" pitchFamily="18" charset="0"/>
              </a:rPr>
              <a:t>0110101101, …</a:t>
            </a:r>
            <a:endParaRPr lang="en-US" altLang="zh-TW" sz="2800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itchFamily="18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ymbol" pitchFamily="18" charset="2"/>
                <a:ea typeface="標楷體" pitchFamily="65" charset="-120"/>
              </a:rPr>
              <a:t>e</a:t>
            </a:r>
            <a:r>
              <a:rPr lang="en-US" altLang="zh-TW" sz="2800" dirty="0">
                <a:cs typeface="Times New Roman" pitchFamily="18" charset="0"/>
              </a:rPr>
              <a:t> is the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identity</a:t>
            </a: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</a:rPr>
              <a:t>for concatenation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z="2800" dirty="0">
                <a:cs typeface="Times New Roman" pitchFamily="18" charset="0"/>
              </a:rPr>
              <a:t>   since </a:t>
            </a:r>
            <a:r>
              <a:rPr lang="en-US" altLang="zh-TW" sz="40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  <a:ea typeface="標楷體" pitchFamily="65" charset="-120"/>
              </a:rPr>
              <a:t>e</a:t>
            </a:r>
            <a:r>
              <a:rPr lang="en-US" altLang="zh-TW" sz="4000" i="1" dirty="0" err="1">
                <a:solidFill>
                  <a:schemeClr val="tx2"/>
                </a:solidFill>
                <a:ea typeface="標楷體" pitchFamily="65" charset="-120"/>
              </a:rPr>
              <a:t>w</a:t>
            </a:r>
            <a:r>
              <a:rPr lang="en-US" altLang="zh-TW" sz="4000" dirty="0">
                <a:solidFill>
                  <a:schemeClr val="tx2"/>
                </a:solidFill>
                <a:ea typeface="標楷體" pitchFamily="65" charset="-120"/>
              </a:rPr>
              <a:t> = </a:t>
            </a:r>
            <a:r>
              <a:rPr lang="en-US" altLang="zh-TW" sz="4000" i="1" dirty="0">
                <a:solidFill>
                  <a:schemeClr val="tx2"/>
                </a:solidFill>
                <a:ea typeface="標楷體" pitchFamily="65" charset="-120"/>
              </a:rPr>
              <a:t>w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  <a:ea typeface="標楷體" pitchFamily="65" charset="-120"/>
              </a:rPr>
              <a:t>e</a:t>
            </a:r>
            <a:r>
              <a:rPr lang="en-US" altLang="zh-TW" sz="4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 = </a:t>
            </a:r>
            <a:r>
              <a:rPr lang="en-US" altLang="zh-TW" sz="4000" i="1" dirty="0">
                <a:solidFill>
                  <a:schemeClr val="tx2"/>
                </a:solidFill>
                <a:ea typeface="標楷體" pitchFamily="65" charset="-120"/>
              </a:rPr>
              <a:t>w.</a:t>
            </a:r>
            <a:r>
              <a:rPr lang="en-US" altLang="zh-TW" sz="4000" dirty="0">
                <a:solidFill>
                  <a:schemeClr val="tx2"/>
                </a:solidFill>
                <a:effectLst/>
                <a:cs typeface="Times New Roman" pitchFamily="18" charset="0"/>
              </a:rPr>
              <a:t>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26517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35975" cy="5257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TW" sz="4000" b="1" dirty="0" smtClean="0"/>
              <a:t>1.2 </a:t>
            </a:r>
            <a:r>
              <a:rPr lang="en-US" altLang="zh-TW" sz="4000" b="1" dirty="0">
                <a:solidFill>
                  <a:srgbClr val="00B0F0"/>
                </a:solidFill>
              </a:rPr>
              <a:t>Strings</a:t>
            </a:r>
            <a:r>
              <a:rPr lang="en-US" altLang="zh-TW" sz="4000" b="1" dirty="0"/>
              <a:t> </a:t>
            </a:r>
            <a:r>
              <a:rPr lang="en-US" altLang="zh-TW" sz="4000" b="1" dirty="0">
                <a:solidFill>
                  <a:srgbClr val="FF9900"/>
                </a:solidFill>
              </a:rPr>
              <a:t>(supplemental)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>
                <a:solidFill>
                  <a:srgbClr val="FFFF00"/>
                </a:solidFill>
                <a:cs typeface="Times New Roman" pitchFamily="18" charset="0"/>
              </a:rPr>
              <a:t>Power</a:t>
            </a:r>
            <a:r>
              <a:rPr lang="en-US" altLang="zh-TW" sz="24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of a string --- </a:t>
            </a:r>
          </a:p>
          <a:p>
            <a:pPr lvl="2">
              <a:lnSpc>
                <a:spcPct val="130000"/>
              </a:lnSpc>
            </a:pPr>
            <a:r>
              <a:rPr lang="en-US" altLang="zh-TW" sz="2400" dirty="0">
                <a:cs typeface="Times New Roman" pitchFamily="18" charset="0"/>
              </a:rPr>
              <a:t>Defined by concatenation ---</a:t>
            </a:r>
          </a:p>
          <a:p>
            <a:pPr lvl="3">
              <a:lnSpc>
                <a:spcPct val="130000"/>
              </a:lnSpc>
            </a:pPr>
            <a:r>
              <a:rPr lang="en-US" altLang="zh-TW" sz="2800" i="1" dirty="0">
                <a:solidFill>
                  <a:schemeClr val="tx2"/>
                </a:solidFill>
                <a:cs typeface="Times New Roman" pitchFamily="18" charset="0"/>
              </a:rPr>
              <a:t>x</a:t>
            </a:r>
            <a:r>
              <a:rPr lang="en-US" altLang="zh-TW" sz="2800" i="1" baseline="30000" dirty="0">
                <a:solidFill>
                  <a:schemeClr val="tx2"/>
                </a:solidFill>
                <a:cs typeface="Times New Roman" pitchFamily="18" charset="0"/>
              </a:rPr>
              <a:t>i</a:t>
            </a: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 = </a:t>
            </a:r>
            <a:r>
              <a:rPr lang="en-US" altLang="zh-TW" sz="2800" i="1" dirty="0">
                <a:solidFill>
                  <a:schemeClr val="tx2"/>
                </a:solidFill>
                <a:cs typeface="Times New Roman" pitchFamily="18" charset="0"/>
              </a:rPr>
              <a:t>xx</a:t>
            </a: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…</a:t>
            </a:r>
            <a:r>
              <a:rPr lang="en-US" altLang="zh-TW" sz="2800" i="1" dirty="0">
                <a:solidFill>
                  <a:schemeClr val="tx2"/>
                </a:solidFill>
                <a:cs typeface="Times New Roman" pitchFamily="18" charset="0"/>
              </a:rPr>
              <a:t>x</a:t>
            </a: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 (</a:t>
            </a:r>
            <a:r>
              <a:rPr lang="en-US" altLang="zh-TW" sz="2800" i="1" dirty="0">
                <a:solidFill>
                  <a:schemeClr val="tx2"/>
                </a:solidFill>
                <a:cs typeface="Times New Roman" pitchFamily="18" charset="0"/>
              </a:rPr>
              <a:t>x</a:t>
            </a: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 concatenated </a:t>
            </a:r>
            <a:r>
              <a:rPr lang="en-US" altLang="zh-TW" sz="2800" i="1" dirty="0">
                <a:solidFill>
                  <a:schemeClr val="tx2"/>
                </a:solidFill>
                <a:cs typeface="Times New Roman" pitchFamily="18" charset="0"/>
              </a:rPr>
              <a:t>i</a:t>
            </a: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 times)</a:t>
            </a:r>
          </a:p>
          <a:p>
            <a:pPr lvl="2">
              <a:lnSpc>
                <a:spcPct val="130000"/>
              </a:lnSpc>
            </a:pPr>
            <a:r>
              <a:rPr lang="en-US" altLang="zh-TW" sz="2400" dirty="0">
                <a:cs typeface="Times New Roman" pitchFamily="18" charset="0"/>
              </a:rPr>
              <a:t>Defined by recursion ---</a:t>
            </a:r>
          </a:p>
          <a:p>
            <a:pPr lvl="3">
              <a:lnSpc>
                <a:spcPct val="130000"/>
              </a:lnSpc>
            </a:pPr>
            <a:r>
              <a:rPr lang="en-US" altLang="zh-TW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x</a:t>
            </a:r>
            <a:r>
              <a:rPr lang="en-US" altLang="zh-TW" sz="32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0</a:t>
            </a:r>
            <a:r>
              <a:rPr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= </a:t>
            </a:r>
            <a:r>
              <a:rPr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  <a:cs typeface="Times New Roman" pitchFamily="18" charset="0"/>
              </a:rPr>
              <a:t>e</a:t>
            </a:r>
            <a:r>
              <a:rPr lang="en-US" altLang="zh-TW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(by definition)</a:t>
            </a:r>
            <a:endParaRPr lang="en-US" altLang="zh-TW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  <a:cs typeface="Times New Roman" pitchFamily="18" charset="0"/>
            </a:endParaRPr>
          </a:p>
          <a:p>
            <a:pPr lvl="3">
              <a:lnSpc>
                <a:spcPct val="130000"/>
              </a:lnSpc>
            </a:pPr>
            <a:r>
              <a:rPr lang="en-US" altLang="zh-TW" sz="3200" i="1" dirty="0">
                <a:cs typeface="Times New Roman" pitchFamily="18" charset="0"/>
              </a:rPr>
              <a:t>x</a:t>
            </a:r>
            <a:r>
              <a:rPr lang="en-US" altLang="zh-TW" sz="3200" i="1" baseline="30000" dirty="0">
                <a:cs typeface="Times New Roman" pitchFamily="18" charset="0"/>
              </a:rPr>
              <a:t>i</a:t>
            </a:r>
            <a:r>
              <a:rPr lang="en-US" altLang="zh-TW" sz="3200" dirty="0">
                <a:cs typeface="Times New Roman" pitchFamily="18" charset="0"/>
              </a:rPr>
              <a:t> = </a:t>
            </a:r>
            <a:r>
              <a:rPr lang="en-US" altLang="zh-TW" sz="3200" i="1" dirty="0">
                <a:cs typeface="Times New Roman" pitchFamily="18" charset="0"/>
              </a:rPr>
              <a:t>xx</a:t>
            </a:r>
            <a:r>
              <a:rPr lang="en-US" altLang="zh-TW" sz="3200" i="1" baseline="30000" dirty="0">
                <a:cs typeface="Times New Roman" pitchFamily="18" charset="0"/>
              </a:rPr>
              <a:t>i</a:t>
            </a:r>
            <a:r>
              <a:rPr lang="en-US" altLang="zh-TW" sz="3200" baseline="30000" dirty="0">
                <a:cs typeface="Times New Roman" pitchFamily="18" charset="0"/>
              </a:rPr>
              <a:t>-1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647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04200" cy="49974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3600" b="1" dirty="0" smtClean="0"/>
              <a:t>1.3 </a:t>
            </a:r>
            <a:r>
              <a:rPr lang="en-US" altLang="zh-TW" sz="3600" b="1" dirty="0">
                <a:solidFill>
                  <a:srgbClr val="00B0F0"/>
                </a:solidFill>
              </a:rPr>
              <a:t>Languages</a:t>
            </a:r>
          </a:p>
          <a:p>
            <a:pPr lvl="1">
              <a:lnSpc>
                <a:spcPct val="110000"/>
              </a:lnSpc>
            </a:pP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</a:rPr>
              <a:t>Definition --- 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3200" dirty="0">
                <a:cs typeface="Times New Roman" pitchFamily="18" charset="0"/>
              </a:rPr>
              <a:t>a </a:t>
            </a:r>
            <a:r>
              <a:rPr lang="en-US" altLang="zh-TW" sz="3200" dirty="0">
                <a:solidFill>
                  <a:srgbClr val="FFFF00"/>
                </a:solidFill>
                <a:cs typeface="Times New Roman" pitchFamily="18" charset="0"/>
              </a:rPr>
              <a:t>language</a:t>
            </a:r>
            <a:r>
              <a:rPr lang="en-US" altLang="zh-TW" sz="3200" dirty="0">
                <a:cs typeface="Times New Roman" pitchFamily="18" charset="0"/>
              </a:rPr>
              <a:t> is a set of strings all chosen from some </a:t>
            </a:r>
            <a:r>
              <a:rPr lang="en-US" altLang="zh-TW" sz="32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Arial" charset="0"/>
              </a:rPr>
              <a:t>S</a:t>
            </a:r>
            <a:r>
              <a:rPr lang="en-US" altLang="zh-TW" sz="3200" baseline="30000" dirty="0">
                <a:solidFill>
                  <a:srgbClr val="FFFF00"/>
                </a:solidFill>
                <a:ea typeface="標楷體" pitchFamily="65" charset="-120"/>
                <a:cs typeface="Times New Roman" pitchFamily="18" charset="0"/>
              </a:rPr>
              <a:t>*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3200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If </a:t>
            </a:r>
            <a:r>
              <a:rPr lang="en-US" altLang="zh-TW" sz="28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 is an alphabet, and </a:t>
            </a:r>
            <a:r>
              <a:rPr lang="en-US" altLang="zh-TW" sz="2800" i="1" dirty="0">
                <a:solidFill>
                  <a:srgbClr val="FFFF00"/>
                </a:solidFill>
                <a:ea typeface="標楷體" pitchFamily="65" charset="-120"/>
              </a:rPr>
              <a:t>L</a:t>
            </a:r>
            <a:r>
              <a:rPr lang="en-US" altLang="zh-TW" sz="2800" dirty="0">
                <a:solidFill>
                  <a:srgbClr val="FFFF00"/>
                </a:solidFill>
                <a:ea typeface="標楷體" pitchFamily="65" charset="-120"/>
                <a:sym typeface="Symbol" pitchFamily="18" charset="2"/>
              </a:rPr>
              <a:t></a:t>
            </a:r>
            <a:r>
              <a:rPr lang="en-US" altLang="zh-TW" sz="28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2800" baseline="30000" dirty="0">
                <a:solidFill>
                  <a:srgbClr val="FFFF00"/>
                </a:solidFill>
                <a:ea typeface="標楷體" pitchFamily="65" charset="-120"/>
              </a:rPr>
              <a:t>*</a:t>
            </a:r>
            <a:r>
              <a:rPr lang="en-US" altLang="zh-TW" sz="2800" dirty="0">
                <a:solidFill>
                  <a:schemeClr val="tx2"/>
                </a:solidFill>
                <a:ea typeface="標楷體" pitchFamily="65" charset="-120"/>
              </a:rPr>
              <a:t>, then </a:t>
            </a:r>
            <a:r>
              <a:rPr lang="en-US" altLang="zh-TW" sz="2800" i="1" dirty="0">
                <a:solidFill>
                  <a:srgbClr val="FFFF00"/>
                </a:solidFill>
                <a:ea typeface="標楷體" pitchFamily="65" charset="-120"/>
              </a:rPr>
              <a:t>L</a:t>
            </a:r>
            <a:r>
              <a:rPr lang="en-US" altLang="zh-TW" sz="2800" dirty="0">
                <a:solidFill>
                  <a:schemeClr val="tx2"/>
                </a:solidFill>
                <a:ea typeface="標楷體" pitchFamily="65" charset="-120"/>
              </a:rPr>
              <a:t> is a language over </a:t>
            </a:r>
            <a:r>
              <a:rPr lang="en-US" altLang="zh-TW" sz="28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2800" dirty="0">
                <a:solidFill>
                  <a:schemeClr val="tx2"/>
                </a:solidFill>
                <a:ea typeface="標楷體" pitchFamily="65" charset="-120"/>
              </a:rPr>
              <a:t>.</a:t>
            </a:r>
            <a:r>
              <a:rPr lang="en-US" altLang="zh-TW" sz="2800" i="1" dirty="0">
                <a:solidFill>
                  <a:schemeClr val="tx2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4743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16863" cy="4997450"/>
          </a:xfrm>
        </p:spPr>
        <p:txBody>
          <a:bodyPr/>
          <a:lstStyle/>
          <a:p>
            <a:r>
              <a:rPr lang="en-US" altLang="zh-TW" sz="4000" b="1" dirty="0" smtClean="0"/>
              <a:t>1.3 </a:t>
            </a:r>
            <a:r>
              <a:rPr lang="en-US" altLang="zh-TW" sz="4000" b="1" dirty="0">
                <a:solidFill>
                  <a:srgbClr val="00B0F0"/>
                </a:solidFill>
              </a:rPr>
              <a:t>Languages</a:t>
            </a:r>
          </a:p>
          <a:p>
            <a:pPr lvl="1">
              <a:lnSpc>
                <a:spcPct val="10000"/>
              </a:lnSpc>
              <a:buFont typeface="Wingdings" pitchFamily="2" charset="2"/>
              <a:buNone/>
            </a:pPr>
            <a:endParaRPr lang="en-US" altLang="zh-TW" sz="3600" i="1" dirty="0">
              <a:cs typeface="Times New Roman" pitchFamily="18" charset="0"/>
            </a:endParaRPr>
          </a:p>
          <a:p>
            <a:pPr lvl="2"/>
            <a:r>
              <a:rPr lang="en-US" altLang="zh-TW" sz="3200" i="1" dirty="0">
                <a:cs typeface="Times New Roman" pitchFamily="18" charset="0"/>
              </a:rPr>
              <a:t>Examples ---</a:t>
            </a:r>
            <a:endParaRPr lang="en-US" altLang="zh-TW" sz="3200" i="1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itchFamily="18" charset="0"/>
            </a:endParaRPr>
          </a:p>
          <a:p>
            <a:pPr lvl="3"/>
            <a:r>
              <a:rPr lang="en-US" altLang="zh-TW" sz="2800" dirty="0">
                <a:ea typeface="標楷體" pitchFamily="65" charset="-120"/>
              </a:rPr>
              <a:t>The set of all legal English </a:t>
            </a:r>
            <a:r>
              <a:rPr lang="en-US" altLang="zh-TW" sz="2800" dirty="0">
                <a:solidFill>
                  <a:srgbClr val="FFFF00"/>
                </a:solidFill>
                <a:ea typeface="標楷體" pitchFamily="65" charset="-120"/>
              </a:rPr>
              <a:t>words</a:t>
            </a: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</a:rPr>
              <a:t> </a:t>
            </a:r>
            <a:r>
              <a:rPr lang="en-US" altLang="zh-TW" sz="2800" dirty="0">
                <a:ea typeface="標楷體" pitchFamily="65" charset="-120"/>
              </a:rPr>
              <a:t>is a language. Why? What is the alphabet here? </a:t>
            </a:r>
          </a:p>
          <a:p>
            <a:pPr lvl="3">
              <a:buFont typeface="Wingdings" pitchFamily="2" charset="2"/>
              <a:buNone/>
            </a:pP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</a:rPr>
              <a:t>   </a:t>
            </a:r>
            <a:r>
              <a:rPr lang="en-US" altLang="zh-TW" sz="2800" dirty="0">
                <a:solidFill>
                  <a:srgbClr val="009900"/>
                </a:solidFill>
                <a:ea typeface="標楷體" pitchFamily="65" charset="-120"/>
              </a:rPr>
              <a:t>Answer: </a:t>
            </a:r>
            <a:r>
              <a:rPr lang="en-US" altLang="zh-TW" sz="2800" dirty="0">
                <a:solidFill>
                  <a:srgbClr val="FFFF00"/>
                </a:solidFill>
                <a:ea typeface="標楷體" pitchFamily="65" charset="-120"/>
              </a:rPr>
              <a:t>the set of all letters</a:t>
            </a:r>
          </a:p>
          <a:p>
            <a:pPr lvl="3">
              <a:lnSpc>
                <a:spcPct val="60000"/>
              </a:lnSpc>
              <a:buFont typeface="Wingdings" pitchFamily="2" charset="2"/>
              <a:buNone/>
            </a:pPr>
            <a:endParaRPr lang="en-US" altLang="zh-TW" sz="2800" dirty="0">
              <a:ea typeface="標楷體" pitchFamily="65" charset="-120"/>
            </a:endParaRPr>
          </a:p>
          <a:p>
            <a:pPr lvl="3"/>
            <a:r>
              <a:rPr lang="en-US" altLang="zh-TW" sz="2800" dirty="0">
                <a:ea typeface="標楷體" pitchFamily="65" charset="-120"/>
              </a:rPr>
              <a:t>A legal program of C is a language. Why? What is the alphabet here? </a:t>
            </a:r>
          </a:p>
          <a:p>
            <a:pPr lvl="3">
              <a:buFont typeface="Wingdings" pitchFamily="2" charset="2"/>
              <a:buNone/>
            </a:pP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</a:rPr>
              <a:t>   </a:t>
            </a:r>
            <a:r>
              <a:rPr lang="en-US" altLang="zh-TW" sz="2800" dirty="0">
                <a:solidFill>
                  <a:srgbClr val="009900"/>
                </a:solidFill>
                <a:ea typeface="標楷體" pitchFamily="65" charset="-120"/>
              </a:rPr>
              <a:t>Answer: </a:t>
            </a:r>
            <a:r>
              <a:rPr lang="en-US" altLang="zh-TW" sz="2800" dirty="0">
                <a:solidFill>
                  <a:srgbClr val="FFFF00"/>
                </a:solidFill>
                <a:ea typeface="標楷體" pitchFamily="65" charset="-120"/>
              </a:rPr>
              <a:t>a subset of the ASCII characters</a:t>
            </a: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標楷體" pitchFamily="65" charset="-120"/>
              </a:rPr>
              <a:t>.</a:t>
            </a:r>
            <a:endParaRPr lang="en-US" altLang="zh-TW" sz="2800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8204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45500" cy="5257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TW" sz="2800" b="1" dirty="0" smtClean="0"/>
              <a:t>1.3 </a:t>
            </a:r>
            <a:r>
              <a:rPr lang="en-US" altLang="zh-TW" sz="2800" b="1" dirty="0">
                <a:solidFill>
                  <a:srgbClr val="00B0F0"/>
                </a:solidFill>
              </a:rPr>
              <a:t>Languages</a:t>
            </a:r>
          </a:p>
          <a:p>
            <a:pPr lvl="1">
              <a:lnSpc>
                <a:spcPct val="130000"/>
              </a:lnSpc>
            </a:pPr>
            <a:r>
              <a:rPr lang="en-US" altLang="zh-TW" sz="2800" dirty="0">
                <a:cs typeface="Times New Roman" pitchFamily="18" charset="0"/>
              </a:rPr>
              <a:t>More examples of languages ---</a:t>
            </a:r>
          </a:p>
          <a:p>
            <a:pPr lvl="2">
              <a:lnSpc>
                <a:spcPct val="130000"/>
              </a:lnSpc>
            </a:pPr>
            <a:r>
              <a:rPr lang="en-US" altLang="zh-TW" sz="2800" dirty="0">
                <a:cs typeface="Times New Roman" pitchFamily="18" charset="0"/>
              </a:rPr>
              <a:t>The set of all strings of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n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 0’s </a:t>
            </a:r>
            <a:r>
              <a:rPr lang="en-US" altLang="zh-TW" sz="2800" dirty="0">
                <a:cs typeface="Times New Roman" pitchFamily="18" charset="0"/>
              </a:rPr>
              <a:t>followed by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n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 1’s </a:t>
            </a:r>
            <a:r>
              <a:rPr lang="en-US" altLang="zh-TW" sz="2800" dirty="0">
                <a:cs typeface="Times New Roman" pitchFamily="18" charset="0"/>
              </a:rPr>
              <a:t>for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n</a:t>
            </a:r>
            <a:r>
              <a:rPr lang="en-US" altLang="zh-TW" sz="2800" dirty="0">
                <a:solidFill>
                  <a:srgbClr val="FFFF00"/>
                </a:solidFill>
                <a:sym typeface="Symbol" pitchFamily="18" charset="2"/>
              </a:rPr>
              <a:t></a:t>
            </a:r>
            <a:r>
              <a:rPr lang="en-US" altLang="zh-TW" sz="2800" dirty="0">
                <a:solidFill>
                  <a:srgbClr val="FFFF00"/>
                </a:solidFill>
              </a:rPr>
              <a:t> 0</a:t>
            </a:r>
            <a:r>
              <a:rPr lang="en-US" altLang="zh-TW" sz="2800" dirty="0">
                <a:cs typeface="Times New Roman" pitchFamily="18" charset="0"/>
              </a:rPr>
              <a:t>: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z="3200" dirty="0">
                <a:solidFill>
                  <a:schemeClr val="tx2"/>
                </a:solidFill>
                <a:cs typeface="Times New Roman" pitchFamily="18" charset="0"/>
              </a:rPr>
              <a:t>            {</a:t>
            </a:r>
            <a:r>
              <a:rPr lang="en-US" altLang="zh-TW" sz="32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e</a:t>
            </a:r>
            <a:r>
              <a:rPr lang="en-US" altLang="zh-TW" sz="3200" dirty="0">
                <a:solidFill>
                  <a:schemeClr val="tx2"/>
                </a:solidFill>
                <a:cs typeface="Times New Roman" pitchFamily="18" charset="0"/>
              </a:rPr>
              <a:t>, 01, 0011, 000111, …}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zh-TW" sz="2800" dirty="0">
              <a:cs typeface="Times New Roman" pitchFamily="18" charset="0"/>
            </a:endParaRPr>
          </a:p>
          <a:p>
            <a:pPr lvl="2">
              <a:lnSpc>
                <a:spcPct val="130000"/>
              </a:lnSpc>
            </a:pP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2800" baseline="30000" dirty="0">
                <a:solidFill>
                  <a:schemeClr val="accent4">
                    <a:lumMod val="40000"/>
                    <a:lumOff val="60000"/>
                  </a:schemeClr>
                </a:solidFill>
                <a:ea typeface="標楷體" pitchFamily="65" charset="-120"/>
              </a:rPr>
              <a:t>*</a:t>
            </a:r>
            <a:r>
              <a:rPr lang="en-US" altLang="zh-TW" sz="2800" baseline="30000" dirty="0">
                <a:ea typeface="標楷體" pitchFamily="65" charset="-120"/>
              </a:rPr>
              <a:t> </a:t>
            </a:r>
            <a:r>
              <a:rPr lang="en-US" altLang="zh-TW" sz="2800" dirty="0">
                <a:ea typeface="標楷體" pitchFamily="65" charset="-120"/>
              </a:rPr>
              <a:t>is an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infinite</a:t>
            </a:r>
            <a:r>
              <a:rPr lang="en-US" altLang="zh-TW" sz="2800" dirty="0">
                <a:cs typeface="Times New Roman" pitchFamily="18" charset="0"/>
              </a:rPr>
              <a:t> language for any alphabet 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  <a:cs typeface="Times New Roman" pitchFamily="18" charset="0"/>
              </a:rPr>
              <a:t>S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7083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3273"/>
            <a:ext cx="8301037" cy="5257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TW" sz="2800" b="1" dirty="0" smtClean="0"/>
              <a:t>1.3 </a:t>
            </a:r>
            <a:r>
              <a:rPr lang="en-US" altLang="zh-TW" sz="2800" b="1" dirty="0">
                <a:solidFill>
                  <a:srgbClr val="00B0F0"/>
                </a:solidFill>
              </a:rPr>
              <a:t>Languages</a:t>
            </a:r>
          </a:p>
          <a:p>
            <a:pPr lvl="1">
              <a:lnSpc>
                <a:spcPct val="140000"/>
              </a:lnSpc>
            </a:pPr>
            <a:r>
              <a:rPr lang="en-US" altLang="zh-TW" sz="2800" dirty="0">
                <a:cs typeface="Times New Roman" pitchFamily="18" charset="0"/>
              </a:rPr>
              <a:t>More examples of languages (cont’d) ---</a:t>
            </a:r>
          </a:p>
          <a:p>
            <a:pPr lvl="2">
              <a:lnSpc>
                <a:spcPct val="140000"/>
              </a:lnSpc>
            </a:pPr>
            <a:r>
              <a:rPr lang="en-US" altLang="zh-TW" sz="2800" dirty="0">
                <a:solidFill>
                  <a:srgbClr val="FFFF66"/>
                </a:solidFill>
                <a:latin typeface="Symbol" pitchFamily="18" charset="2"/>
                <a:cs typeface="Times New Roman" pitchFamily="18" charset="0"/>
              </a:rPr>
              <a:t></a:t>
            </a:r>
            <a:r>
              <a:rPr lang="en-US" altLang="zh-TW" sz="2800" dirty="0">
                <a:latin typeface="Symbol" pitchFamily="18" charset="2"/>
                <a:cs typeface="Times New Roman" pitchFamily="18" charset="0"/>
              </a:rPr>
              <a:t> = </a:t>
            </a:r>
            <a:r>
              <a:rPr lang="en-US" altLang="zh-TW" sz="2800" dirty="0">
                <a:cs typeface="Times New Roman" pitchFamily="18" charset="0"/>
              </a:rPr>
              <a:t>the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empty language </a:t>
            </a:r>
            <a:r>
              <a:rPr lang="en-US" altLang="zh-TW" sz="2800" dirty="0">
                <a:cs typeface="Times New Roman" pitchFamily="18" charset="0"/>
              </a:rPr>
              <a:t>(not the empty string </a:t>
            </a:r>
            <a:r>
              <a:rPr lang="en-US" altLang="zh-TW" sz="2800" dirty="0">
                <a:latin typeface="Symbol" pitchFamily="18" charset="2"/>
                <a:cs typeface="Times New Roman" pitchFamily="18" charset="0"/>
              </a:rPr>
              <a:t>e) </a:t>
            </a:r>
            <a:r>
              <a:rPr lang="en-US" altLang="zh-TW" sz="2800" dirty="0">
                <a:cs typeface="Times New Roman" pitchFamily="18" charset="0"/>
              </a:rPr>
              <a:t>is a language over any alphabet.</a:t>
            </a:r>
          </a:p>
          <a:p>
            <a:pPr lvl="2">
              <a:lnSpc>
                <a:spcPct val="60000"/>
              </a:lnSpc>
            </a:pPr>
            <a:endParaRPr lang="en-US" altLang="zh-TW" sz="2800" dirty="0">
              <a:cs typeface="Times New Roman" pitchFamily="18" charset="0"/>
            </a:endParaRPr>
          </a:p>
          <a:p>
            <a:pPr lvl="2">
              <a:lnSpc>
                <a:spcPct val="140000"/>
              </a:lnSpc>
            </a:pPr>
            <a:r>
              <a:rPr lang="en-US" altLang="zh-TW" sz="2800" dirty="0">
                <a:solidFill>
                  <a:srgbClr val="FFFF66"/>
                </a:solidFill>
                <a:cs typeface="Times New Roman" pitchFamily="18" charset="0"/>
              </a:rPr>
              <a:t>{</a:t>
            </a:r>
            <a:r>
              <a:rPr lang="en-US" altLang="zh-TW" sz="2800" dirty="0">
                <a:solidFill>
                  <a:srgbClr val="FFFF66"/>
                </a:solidFill>
                <a:latin typeface="Symbol" pitchFamily="18" charset="2"/>
                <a:ea typeface="標楷體" pitchFamily="65" charset="-120"/>
              </a:rPr>
              <a:t>e</a:t>
            </a:r>
            <a:r>
              <a:rPr lang="en-US" altLang="zh-TW" sz="2800" dirty="0">
                <a:solidFill>
                  <a:srgbClr val="FFFF66"/>
                </a:solidFill>
                <a:cs typeface="Times New Roman" pitchFamily="18" charset="0"/>
              </a:rPr>
              <a:t>}</a:t>
            </a:r>
            <a:r>
              <a:rPr lang="en-US" altLang="zh-TW" sz="2800" dirty="0">
                <a:cs typeface="Times New Roman" pitchFamily="18" charset="0"/>
              </a:rPr>
              <a:t> is a language over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any</a:t>
            </a:r>
            <a:r>
              <a:rPr lang="en-US" altLang="zh-TW" sz="2800" dirty="0">
                <a:cs typeface="Times New Roman" pitchFamily="18" charset="0"/>
              </a:rPr>
              <a:t> alphabet (consisting of only one string, the empty string </a:t>
            </a:r>
            <a:r>
              <a:rPr lang="en-US" altLang="zh-TW" sz="2800" dirty="0">
                <a:latin typeface="Symbol" pitchFamily="18" charset="2"/>
                <a:ea typeface="標楷體" pitchFamily="65" charset="-120"/>
              </a:rPr>
              <a:t>e</a:t>
            </a:r>
            <a:r>
              <a:rPr lang="en-US" altLang="zh-TW" sz="2800" dirty="0">
                <a:ea typeface="標楷體" pitchFamily="65" charset="-120"/>
              </a:rPr>
              <a:t>).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2758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9745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zh-TW" sz="3200" b="1" dirty="0" smtClean="0"/>
              <a:t>1.3 </a:t>
            </a:r>
            <a:r>
              <a:rPr lang="en-US" altLang="zh-TW" sz="3200" b="1" dirty="0">
                <a:solidFill>
                  <a:srgbClr val="00B0F0"/>
                </a:solidFill>
              </a:rPr>
              <a:t>Languages</a:t>
            </a:r>
          </a:p>
          <a:p>
            <a:pPr marL="990600" lvl="1" indent="-533400">
              <a:lnSpc>
                <a:spcPct val="110000"/>
              </a:lnSpc>
            </a:pPr>
            <a:r>
              <a:rPr lang="en-US" altLang="zh-TW" sz="2400" dirty="0">
                <a:cs typeface="Times New Roman" pitchFamily="18" charset="0"/>
              </a:rPr>
              <a:t>Ways to describe languages (1/3) ---</a:t>
            </a:r>
          </a:p>
          <a:p>
            <a:pPr marL="1371600" lvl="2" indent="-457200">
              <a:lnSpc>
                <a:spcPct val="170000"/>
              </a:lnSpc>
            </a:pPr>
            <a:r>
              <a:rPr lang="en-US" altLang="zh-TW" sz="2400" dirty="0"/>
              <a:t>Description by</a:t>
            </a:r>
            <a:r>
              <a:rPr lang="en-US" altLang="zh-TW" sz="24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TW" sz="2400" dirty="0">
                <a:solidFill>
                  <a:srgbClr val="FFFF00"/>
                </a:solidFill>
              </a:rPr>
              <a:t>exhaustive listing </a:t>
            </a:r>
            <a:r>
              <a:rPr lang="en-US" altLang="zh-TW" sz="2400" dirty="0"/>
              <a:t>--- </a:t>
            </a:r>
          </a:p>
          <a:p>
            <a:pPr marL="1752600" lvl="3" indent="-381000">
              <a:lnSpc>
                <a:spcPct val="150000"/>
              </a:lnSpc>
            </a:pPr>
            <a:r>
              <a:rPr lang="en-US" altLang="zh-TW" sz="2400" i="1" dirty="0">
                <a:solidFill>
                  <a:srgbClr val="009900"/>
                </a:solidFill>
                <a:sym typeface="Symbol" pitchFamily="18" charset="2"/>
              </a:rPr>
              <a:t>L</a:t>
            </a:r>
            <a:r>
              <a:rPr lang="en-US" altLang="zh-TW" sz="2400" dirty="0">
                <a:solidFill>
                  <a:srgbClr val="009900"/>
                </a:solidFill>
              </a:rPr>
              <a:t>1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a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ab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abc</a:t>
            </a:r>
            <a:r>
              <a:rPr lang="en-US" altLang="zh-TW" sz="2400" dirty="0"/>
              <a:t>} (finite language; listed one by one)</a:t>
            </a:r>
            <a:endParaRPr lang="en-US" altLang="zh-TW" sz="2400" i="1" dirty="0"/>
          </a:p>
          <a:p>
            <a:pPr marL="1752600" lvl="3" indent="-381000">
              <a:lnSpc>
                <a:spcPct val="150000"/>
              </a:lnSpc>
            </a:pPr>
            <a:r>
              <a:rPr lang="en-US" altLang="zh-TW" sz="2400" i="1" dirty="0">
                <a:solidFill>
                  <a:srgbClr val="009900"/>
                </a:solidFill>
                <a:sym typeface="Symbol" pitchFamily="18" charset="2"/>
              </a:rPr>
              <a:t>L</a:t>
            </a:r>
            <a:r>
              <a:rPr lang="en-US" altLang="zh-TW" sz="2400" dirty="0">
                <a:solidFill>
                  <a:srgbClr val="009900"/>
                </a:solidFill>
              </a:rPr>
              <a:t>2 </a:t>
            </a:r>
            <a:r>
              <a:rPr lang="en-US" altLang="zh-TW" sz="2400" dirty="0"/>
              <a:t>= {</a:t>
            </a:r>
            <a:r>
              <a:rPr lang="en-US" altLang="zh-TW" sz="2400" i="1" dirty="0"/>
              <a:t>a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ab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abb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abbb</a:t>
            </a:r>
            <a:r>
              <a:rPr lang="en-US" altLang="zh-TW" sz="2400" i="1" dirty="0"/>
              <a:t>, </a:t>
            </a:r>
            <a:r>
              <a:rPr lang="en-US" altLang="zh-TW" sz="2400" dirty="0"/>
              <a:t>...} (infinite language; listed partially)</a:t>
            </a:r>
          </a:p>
          <a:p>
            <a:pPr marL="1752600" lvl="3" indent="-381000">
              <a:lnSpc>
                <a:spcPct val="150000"/>
              </a:lnSpc>
            </a:pPr>
            <a:r>
              <a:rPr lang="en-US" altLang="zh-TW" sz="2400" i="1" dirty="0">
                <a:solidFill>
                  <a:srgbClr val="FFFF00"/>
                </a:solidFill>
                <a:sym typeface="Symbol" pitchFamily="18" charset="2"/>
              </a:rPr>
              <a:t>L</a:t>
            </a:r>
            <a:r>
              <a:rPr lang="en-US" altLang="zh-TW" sz="2400" dirty="0">
                <a:solidFill>
                  <a:srgbClr val="FFFF00"/>
                </a:solidFill>
              </a:rPr>
              <a:t>3 = </a:t>
            </a:r>
            <a:r>
              <a:rPr lang="en-US" altLang="zh-TW" sz="2400" i="1" dirty="0">
                <a:solidFill>
                  <a:srgbClr val="FFFF00"/>
                </a:solidFill>
              </a:rPr>
              <a:t>L</a:t>
            </a:r>
            <a:r>
              <a:rPr lang="en-US" altLang="zh-TW" sz="2400" dirty="0">
                <a:solidFill>
                  <a:srgbClr val="FFFF00"/>
                </a:solidFill>
              </a:rPr>
              <a:t>(</a:t>
            </a:r>
            <a:r>
              <a:rPr lang="en-US" altLang="zh-TW" sz="2400" i="1" dirty="0" err="1">
                <a:solidFill>
                  <a:srgbClr val="FFFF00"/>
                </a:solidFill>
              </a:rPr>
              <a:t>ab</a:t>
            </a:r>
            <a:r>
              <a:rPr lang="en-US" altLang="zh-TW" sz="2400" dirty="0">
                <a:solidFill>
                  <a:srgbClr val="FFFF00"/>
                </a:solidFill>
              </a:rPr>
              <a:t>*)  </a:t>
            </a:r>
            <a:r>
              <a:rPr lang="en-US" altLang="zh-TW" sz="2400" dirty="0"/>
              <a:t>(infinite </a:t>
            </a:r>
            <a:r>
              <a:rPr lang="en-US" altLang="zh-TW" sz="2400" dirty="0" smtClean="0"/>
              <a:t>language</a:t>
            </a:r>
            <a:r>
              <a:rPr lang="en-US" altLang="zh-TW" sz="2400" dirty="0"/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127"/>
            <a:ext cx="7315200" cy="67887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38788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993063" cy="4997450"/>
          </a:xfrm>
        </p:spPr>
        <p:txBody>
          <a:bodyPr>
            <a:noAutofit/>
          </a:bodyPr>
          <a:lstStyle/>
          <a:p>
            <a:pPr marL="609600" indent="-609600">
              <a:lnSpc>
                <a:spcPct val="160000"/>
              </a:lnSpc>
            </a:pPr>
            <a:r>
              <a:rPr lang="en-US" altLang="zh-TW" sz="3200" b="1" dirty="0" smtClean="0"/>
              <a:t>1.3 </a:t>
            </a:r>
            <a:r>
              <a:rPr lang="en-US" altLang="zh-TW" sz="3200" b="1" dirty="0">
                <a:solidFill>
                  <a:srgbClr val="00B0F0"/>
                </a:solidFill>
              </a:rPr>
              <a:t>Languages</a:t>
            </a:r>
          </a:p>
          <a:p>
            <a:pPr marL="990600" lvl="1" indent="-533400">
              <a:lnSpc>
                <a:spcPct val="160000"/>
              </a:lnSpc>
            </a:pPr>
            <a:r>
              <a:rPr lang="en-US" altLang="zh-TW" sz="2800" dirty="0">
                <a:cs typeface="Times New Roman" pitchFamily="18" charset="0"/>
              </a:rPr>
              <a:t>Ways to define languages (2/3) ---</a:t>
            </a:r>
          </a:p>
          <a:p>
            <a:pPr marL="1371600" lvl="2" indent="-457200">
              <a:lnSpc>
                <a:spcPct val="160000"/>
              </a:lnSpc>
            </a:pPr>
            <a:r>
              <a:rPr lang="en-US" altLang="zh-TW" sz="2800" dirty="0"/>
              <a:t>Description by</a:t>
            </a: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generic elements </a:t>
            </a:r>
            <a:r>
              <a:rPr lang="en-US" altLang="zh-TW" sz="2800" dirty="0"/>
              <a:t>---</a:t>
            </a:r>
          </a:p>
          <a:p>
            <a:pPr marL="1752600" lvl="3" indent="-381000">
              <a:lnSpc>
                <a:spcPct val="160000"/>
              </a:lnSpc>
            </a:pPr>
            <a:r>
              <a:rPr lang="en-US" altLang="zh-TW" sz="2800" i="1" dirty="0">
                <a:solidFill>
                  <a:srgbClr val="009900"/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rgbClr val="009900"/>
                </a:solidFill>
              </a:rPr>
              <a:t>4</a:t>
            </a:r>
            <a:r>
              <a:rPr lang="en-US" altLang="zh-TW" sz="2800" dirty="0"/>
              <a:t> = {</a:t>
            </a:r>
            <a:r>
              <a:rPr lang="en-US" altLang="zh-TW" sz="2800" i="1" dirty="0"/>
              <a:t>x</a:t>
            </a:r>
            <a:r>
              <a:rPr lang="en-US" altLang="zh-TW" sz="2800" dirty="0"/>
              <a:t> | </a:t>
            </a:r>
            <a:r>
              <a:rPr lang="en-US" altLang="zh-TW" sz="2800" i="1" dirty="0"/>
              <a:t>x</a:t>
            </a:r>
            <a:r>
              <a:rPr lang="en-US" altLang="zh-TW" sz="2800" dirty="0"/>
              <a:t> is over </a:t>
            </a:r>
            <a:r>
              <a:rPr lang="en-US" altLang="zh-TW" sz="2800" i="1" dirty="0"/>
              <a:t>V</a:t>
            </a:r>
            <a:r>
              <a:rPr lang="en-US" altLang="zh-TW" sz="2800" dirty="0"/>
              <a:t> = {</a:t>
            </a:r>
            <a:r>
              <a:rPr lang="en-US" altLang="zh-TW" sz="2800" i="1" dirty="0"/>
              <a:t>a</a:t>
            </a:r>
            <a:r>
              <a:rPr lang="en-US" altLang="zh-TW" sz="2800" dirty="0"/>
              <a:t>, </a:t>
            </a:r>
            <a:r>
              <a:rPr lang="en-US" altLang="zh-TW" sz="2800" i="1" dirty="0"/>
              <a:t>b</a:t>
            </a:r>
            <a:r>
              <a:rPr lang="en-US" altLang="zh-TW" sz="2800" dirty="0"/>
              <a:t>}, begins with </a:t>
            </a:r>
            <a:r>
              <a:rPr lang="en-US" altLang="zh-TW" sz="2800" i="1" dirty="0"/>
              <a:t>a,</a:t>
            </a:r>
            <a:r>
              <a:rPr lang="en-US" altLang="zh-TW" sz="2800" dirty="0"/>
              <a:t> followed by any number of </a:t>
            </a:r>
            <a:r>
              <a:rPr lang="en-US" altLang="zh-TW" sz="2800" i="1" dirty="0"/>
              <a:t>b</a:t>
            </a:r>
            <a:r>
              <a:rPr lang="en-US" altLang="zh-TW" sz="2800" dirty="0"/>
              <a:t>, possible none} </a:t>
            </a:r>
          </a:p>
          <a:p>
            <a:pPr marL="1752600" lvl="3" indent="-381000">
              <a:lnSpc>
                <a:spcPct val="160000"/>
              </a:lnSpc>
              <a:buFont typeface="Wingdings" pitchFamily="2" charset="2"/>
              <a:buNone/>
            </a:pP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(note: </a:t>
            </a:r>
            <a:r>
              <a:rPr lang="en-US" altLang="zh-TW" sz="2800" i="1" dirty="0">
                <a:solidFill>
                  <a:schemeClr val="accent4">
                    <a:lumMod val="40000"/>
                    <a:lumOff val="60000"/>
                  </a:schemeClr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 = </a:t>
            </a:r>
            <a:r>
              <a:rPr lang="en-US" altLang="zh-TW" sz="2800" i="1" dirty="0">
                <a:solidFill>
                  <a:schemeClr val="accent4">
                    <a:lumMod val="40000"/>
                    <a:lumOff val="60000"/>
                  </a:schemeClr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 = </a:t>
            </a:r>
            <a:r>
              <a:rPr lang="en-US" altLang="zh-TW" sz="2800" i="1" dirty="0">
                <a:solidFill>
                  <a:schemeClr val="accent4">
                    <a:lumMod val="40000"/>
                    <a:lumOff val="60000"/>
                  </a:schemeClr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7771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99745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70000"/>
              </a:lnSpc>
            </a:pPr>
            <a:r>
              <a:rPr lang="en-US" altLang="zh-TW" sz="3600" b="1" dirty="0" smtClean="0"/>
              <a:t>1.3 </a:t>
            </a:r>
            <a:r>
              <a:rPr lang="en-US" altLang="zh-TW" sz="3600" b="1" dirty="0">
                <a:solidFill>
                  <a:srgbClr val="00B0F0"/>
                </a:solidFill>
              </a:rPr>
              <a:t>Languages</a:t>
            </a:r>
          </a:p>
          <a:p>
            <a:pPr marL="990600" lvl="1" indent="-533400">
              <a:lnSpc>
                <a:spcPct val="170000"/>
              </a:lnSpc>
            </a:pPr>
            <a:r>
              <a:rPr lang="en-US" altLang="zh-TW" sz="2800" dirty="0">
                <a:cs typeface="Times New Roman" pitchFamily="18" charset="0"/>
              </a:rPr>
              <a:t>Ways to define languages </a:t>
            </a:r>
            <a:r>
              <a:rPr lang="en-US" altLang="zh-TW" sz="2800" dirty="0">
                <a:solidFill>
                  <a:schemeClr val="tx2"/>
                </a:solidFill>
                <a:cs typeface="Times New Roman" pitchFamily="18" charset="0"/>
              </a:rPr>
              <a:t>(3/3) </a:t>
            </a:r>
            <a:r>
              <a:rPr lang="en-US" altLang="zh-TW" sz="2800" dirty="0">
                <a:cs typeface="Times New Roman" pitchFamily="18" charset="0"/>
              </a:rPr>
              <a:t>---</a:t>
            </a:r>
          </a:p>
          <a:p>
            <a:pPr marL="1371600" lvl="2" indent="-457200">
              <a:lnSpc>
                <a:spcPct val="170000"/>
              </a:lnSpc>
            </a:pPr>
            <a:r>
              <a:rPr lang="en-US" altLang="zh-TW" sz="2800" dirty="0"/>
              <a:t>Description by</a:t>
            </a: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integer parameters </a:t>
            </a:r>
            <a:r>
              <a:rPr lang="en-US" altLang="zh-TW" sz="2800" dirty="0"/>
              <a:t>---</a:t>
            </a:r>
          </a:p>
          <a:p>
            <a:pPr marL="1752600" lvl="3" indent="-381000">
              <a:lnSpc>
                <a:spcPct val="170000"/>
              </a:lnSpc>
            </a:pPr>
            <a:r>
              <a:rPr lang="en-US" altLang="zh-TW" sz="2800" i="1" dirty="0">
                <a:solidFill>
                  <a:srgbClr val="009900"/>
                </a:solidFill>
              </a:rPr>
              <a:t>L</a:t>
            </a:r>
            <a:r>
              <a:rPr lang="en-US" altLang="zh-TW" sz="2800" dirty="0">
                <a:solidFill>
                  <a:srgbClr val="009900"/>
                </a:solidFill>
              </a:rPr>
              <a:t>5</a:t>
            </a:r>
            <a:r>
              <a:rPr lang="en-US" altLang="zh-TW" sz="2800" dirty="0"/>
              <a:t> = {</a:t>
            </a:r>
            <a:r>
              <a:rPr lang="en-US" altLang="zh-TW" sz="2800" i="1" dirty="0" err="1"/>
              <a:t>ab</a:t>
            </a:r>
            <a:r>
              <a:rPr lang="en-US" altLang="zh-TW" sz="2800" i="1" baseline="30000" dirty="0" err="1"/>
              <a:t>n</a:t>
            </a:r>
            <a:r>
              <a:rPr lang="en-US" altLang="zh-TW" sz="2800" dirty="0"/>
              <a:t> | </a:t>
            </a:r>
            <a:r>
              <a:rPr lang="en-US" altLang="zh-TW" sz="2800" i="1" dirty="0"/>
              <a:t>n </a:t>
            </a:r>
            <a:r>
              <a:rPr lang="en-US" altLang="zh-TW" sz="2800" dirty="0">
                <a:sym typeface="Symbol" pitchFamily="18" charset="2"/>
              </a:rPr>
              <a:t> 0} </a:t>
            </a:r>
          </a:p>
          <a:p>
            <a:pPr marL="1752600" lvl="3" indent="-381000">
              <a:lnSpc>
                <a:spcPct val="170000"/>
              </a:lnSpc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     (note: </a:t>
            </a:r>
            <a:r>
              <a:rPr lang="en-US" altLang="zh-TW" sz="2800" i="1" dirty="0">
                <a:solidFill>
                  <a:srgbClr val="009900"/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rgbClr val="009900"/>
                </a:solidFill>
                <a:sym typeface="Symbol" pitchFamily="18" charset="2"/>
              </a:rPr>
              <a:t>5 = </a:t>
            </a:r>
            <a:r>
              <a:rPr lang="en-US" altLang="zh-TW" sz="2800" i="1" dirty="0">
                <a:solidFill>
                  <a:srgbClr val="009900"/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rgbClr val="009900"/>
                </a:solidFill>
                <a:sym typeface="Symbol" pitchFamily="18" charset="2"/>
              </a:rPr>
              <a:t>4 = </a:t>
            </a:r>
            <a:r>
              <a:rPr lang="en-US" altLang="zh-TW" sz="2800" i="1" dirty="0">
                <a:solidFill>
                  <a:srgbClr val="009900"/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rgbClr val="009900"/>
                </a:solidFill>
                <a:sym typeface="Symbol" pitchFamily="18" charset="2"/>
              </a:rPr>
              <a:t>3 = </a:t>
            </a:r>
            <a:r>
              <a:rPr lang="en-US" altLang="zh-TW" sz="2800" i="1" dirty="0">
                <a:solidFill>
                  <a:srgbClr val="009900"/>
                </a:solidFill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rgbClr val="009900"/>
                </a:solidFill>
                <a:sym typeface="Symbol" pitchFamily="18" charset="2"/>
              </a:rPr>
              <a:t>2</a:t>
            </a:r>
            <a:r>
              <a:rPr lang="en-US" altLang="zh-TW" sz="2800" dirty="0">
                <a:sym typeface="Symbol" pitchFamily="18" charset="2"/>
              </a:rPr>
              <a:t>)</a:t>
            </a:r>
          </a:p>
          <a:p>
            <a:pPr marL="1752600" lvl="3" indent="-381000">
              <a:lnSpc>
                <a:spcPct val="170000"/>
              </a:lnSpc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*** </a:t>
            </a:r>
            <a:r>
              <a:rPr lang="en-US" altLang="zh-TW" sz="2800" i="1" dirty="0" err="1">
                <a:solidFill>
                  <a:schemeClr val="accent4">
                    <a:lumMod val="40000"/>
                    <a:lumOff val="60000"/>
                  </a:schemeClr>
                </a:solidFill>
                <a:sym typeface="Symbol" pitchFamily="18" charset="2"/>
              </a:rPr>
              <a:t>b</a:t>
            </a:r>
            <a:r>
              <a:rPr lang="en-US" altLang="zh-TW" sz="2800" i="1" baseline="30000" dirty="0" err="1">
                <a:solidFill>
                  <a:schemeClr val="accent4">
                    <a:lumMod val="40000"/>
                    <a:lumOff val="60000"/>
                  </a:schemeClr>
                </a:solidFill>
                <a:sym typeface="Symbol" pitchFamily="18" charset="2"/>
              </a:rPr>
              <a:t>n</a:t>
            </a:r>
            <a:r>
              <a:rPr lang="en-US" altLang="zh-TW" sz="2800" i="1" dirty="0">
                <a:sym typeface="Symbol" pitchFamily="18" charset="2"/>
              </a:rPr>
              <a:t> = power of a symbol</a:t>
            </a:r>
            <a:endParaRPr lang="en-US" altLang="zh-TW" sz="2800" i="1" baseline="30000" dirty="0">
              <a:sym typeface="Symbol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2205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231313" cy="499745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TW" sz="3200" b="1" dirty="0" smtClean="0"/>
              <a:t>1.3a </a:t>
            </a:r>
            <a:r>
              <a:rPr lang="en-US" altLang="zh-TW" sz="3200" b="1" dirty="0">
                <a:solidFill>
                  <a:srgbClr val="00B0F0"/>
                </a:solidFill>
              </a:rPr>
              <a:t>Operations on Languages </a:t>
            </a:r>
            <a:r>
              <a:rPr lang="en-US" altLang="zh-TW" sz="2400" b="1" dirty="0">
                <a:solidFill>
                  <a:schemeClr val="tx2"/>
                </a:solidFill>
              </a:rPr>
              <a:t>(supplemental)(1/2)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TW" sz="2800" dirty="0">
                <a:cs typeface="Times New Roman" pitchFamily="18" charset="0"/>
              </a:rPr>
              <a:t>Languages are sets, and operations of sets may be applied to them:</a:t>
            </a:r>
          </a:p>
          <a:p>
            <a:pPr marL="609600" indent="-609600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sz="3200" dirty="0">
                <a:cs typeface="Times New Roman" pitchFamily="18" charset="0"/>
              </a:rPr>
              <a:t>     </a:t>
            </a:r>
            <a:r>
              <a:rPr lang="en-US" altLang="zh-TW" sz="2800" dirty="0">
                <a:cs typeface="Times New Roman" pitchFamily="18" charset="0"/>
              </a:rPr>
              <a:t>(1)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union</a:t>
            </a:r>
            <a:r>
              <a:rPr lang="en-US" altLang="zh-TW" sz="2800" dirty="0">
                <a:cs typeface="Times New Roman" pitchFamily="18" charset="0"/>
              </a:rPr>
              <a:t> ---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b="1" dirty="0">
                <a:cs typeface="Times New Roman" pitchFamily="18" charset="0"/>
              </a:rPr>
              <a:t>∪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 = {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|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or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}</a:t>
            </a:r>
            <a:endParaRPr lang="en-US" altLang="zh-TW" sz="2800" i="1" dirty="0">
              <a:cs typeface="Times New Roman" pitchFamily="18" charset="0"/>
            </a:endParaRPr>
          </a:p>
          <a:p>
            <a:pPr marL="609600" indent="-609600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sz="2800" dirty="0">
                <a:cs typeface="Times New Roman" pitchFamily="18" charset="0"/>
              </a:rPr>
              <a:t>      (2)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intersection</a:t>
            </a:r>
            <a:r>
              <a:rPr lang="en-US" altLang="zh-TW" sz="2800" dirty="0">
                <a:cs typeface="Times New Roman" pitchFamily="18" charset="0"/>
              </a:rPr>
              <a:t> ---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b="1" dirty="0">
                <a:cs typeface="Times New Roman" pitchFamily="18" charset="0"/>
              </a:rPr>
              <a:t>∩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 = {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|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and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}</a:t>
            </a:r>
            <a:endParaRPr lang="en-US" altLang="zh-TW" sz="2800" i="1" dirty="0">
              <a:cs typeface="Times New Roman" pitchFamily="18" charset="0"/>
            </a:endParaRPr>
          </a:p>
          <a:p>
            <a:pPr marL="609600" indent="-609600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sz="2800" dirty="0">
                <a:cs typeface="Times New Roman" pitchFamily="18" charset="0"/>
              </a:rPr>
              <a:t>      (3)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difference </a:t>
            </a:r>
            <a:r>
              <a:rPr lang="en-US" altLang="zh-TW" sz="2800" dirty="0">
                <a:cs typeface="Times New Roman" pitchFamily="18" charset="0"/>
              </a:rPr>
              <a:t>---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B </a:t>
            </a:r>
            <a:r>
              <a:rPr lang="en-US" altLang="zh-TW" sz="2800" dirty="0">
                <a:cs typeface="Times New Roman" pitchFamily="18" charset="0"/>
              </a:rPr>
              <a:t>= {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|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and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}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0" y="0"/>
          <a:ext cx="1238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26835" imgH="152202" progId="Equation.DSMT4">
                  <p:embed/>
                </p:oleObj>
              </mc:Choice>
              <mc:Fallback>
                <p:oleObj name="Equation" r:id="rId3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30682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315200" cy="3539527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TW" sz="2800" b="1" dirty="0" smtClean="0"/>
              <a:t> </a:t>
            </a:r>
            <a:r>
              <a:rPr lang="en-US" altLang="zh-TW" sz="2800" b="1" dirty="0">
                <a:solidFill>
                  <a:srgbClr val="00B0F0"/>
                </a:solidFill>
              </a:rPr>
              <a:t>Three basic concepts</a:t>
            </a:r>
          </a:p>
          <a:p>
            <a:pPr>
              <a:lnSpc>
                <a:spcPct val="20000"/>
              </a:lnSpc>
            </a:pPr>
            <a:endParaRPr lang="en-US" altLang="zh-TW" sz="2800" dirty="0"/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rgbClr val="FFFF00"/>
                </a:solidFill>
              </a:rPr>
              <a:t>Alphabet</a:t>
            </a: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TW" sz="2800" dirty="0"/>
              <a:t>--- a set of symbols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rgbClr val="FFFF00"/>
                </a:solidFill>
              </a:rPr>
              <a:t>Strings </a:t>
            </a:r>
            <a:r>
              <a:rPr lang="en-US" altLang="zh-TW" sz="2800" dirty="0"/>
              <a:t>--- a sequence of symbols from an alphabet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rgbClr val="FFFF00"/>
                </a:solidFill>
              </a:rPr>
              <a:t>Language</a:t>
            </a:r>
            <a:r>
              <a:rPr lang="en-US" altLang="zh-TW" sz="28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TW" sz="2800" dirty="0"/>
              <a:t>--- a set of strings from the same alphabet</a:t>
            </a:r>
          </a:p>
        </p:txBody>
      </p:sp>
    </p:spTree>
    <p:extLst>
      <p:ext uri="{BB962C8B-B14F-4D97-AF65-F5344CB8AC3E}">
        <p14:creationId xmlns:p14="http://schemas.microsoft.com/office/powerpoint/2010/main" val="8547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18" y="1676400"/>
            <a:ext cx="8978900" cy="4997450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40000"/>
              </a:lnSpc>
            </a:pPr>
            <a:r>
              <a:rPr lang="en-US" altLang="zh-TW" sz="3200" b="1" dirty="0" smtClean="0"/>
              <a:t>1.3a </a:t>
            </a:r>
            <a:r>
              <a:rPr lang="en-US" altLang="zh-TW" sz="3200" b="1" dirty="0">
                <a:solidFill>
                  <a:srgbClr val="00B0F0"/>
                </a:solidFill>
              </a:rPr>
              <a:t>Operations on Languages </a:t>
            </a:r>
            <a:r>
              <a:rPr lang="en-US" altLang="zh-TW" sz="2400" dirty="0">
                <a:solidFill>
                  <a:schemeClr val="tx2"/>
                </a:solidFill>
              </a:rPr>
              <a:t>(supplemental)(2/2)</a:t>
            </a:r>
          </a:p>
          <a:p>
            <a:pPr marL="990600" lvl="1" indent="-533400">
              <a:lnSpc>
                <a:spcPct val="140000"/>
              </a:lnSpc>
            </a:pPr>
            <a:r>
              <a:rPr lang="en-US" altLang="zh-TW" sz="2800" dirty="0">
                <a:cs typeface="Times New Roman" pitchFamily="18" charset="0"/>
              </a:rPr>
              <a:t>Languages are sets, and operations of sets may be applied to them:</a:t>
            </a:r>
          </a:p>
          <a:p>
            <a:pPr marL="609600" indent="-609600"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3200" dirty="0">
                <a:cs typeface="Times New Roman" pitchFamily="18" charset="0"/>
              </a:rPr>
              <a:t>     </a:t>
            </a:r>
            <a:r>
              <a:rPr lang="en-US" altLang="zh-TW" sz="2800" dirty="0">
                <a:cs typeface="Times New Roman" pitchFamily="18" charset="0"/>
              </a:rPr>
              <a:t>(4) product ---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A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B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</a:rPr>
              <a:t>= {(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, 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) |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and 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B</a:t>
            </a:r>
            <a:r>
              <a:rPr lang="en-US" altLang="zh-TW" sz="2800" dirty="0">
                <a:cs typeface="Times New Roman" pitchFamily="18" charset="0"/>
              </a:rPr>
              <a:t>}</a:t>
            </a:r>
            <a:endParaRPr lang="en-US" altLang="zh-TW" sz="2800" i="1" dirty="0">
              <a:cs typeface="Times New Roman" pitchFamily="18" charset="0"/>
            </a:endParaRPr>
          </a:p>
          <a:p>
            <a:pPr marL="609600" indent="-609600"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2800" dirty="0">
                <a:cs typeface="Times New Roman" pitchFamily="18" charset="0"/>
              </a:rPr>
              <a:t>      (5) complement ---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Ā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</a:rPr>
              <a:t>= {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|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U</a:t>
            </a:r>
            <a:r>
              <a:rPr lang="en-US" altLang="zh-TW" sz="2800" dirty="0">
                <a:cs typeface="Times New Roman" pitchFamily="18" charset="0"/>
              </a:rPr>
              <a:t> and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i="1" dirty="0">
                <a:cs typeface="Times New Roman" pitchFamily="18" charset="0"/>
              </a:rPr>
              <a:t>A</a:t>
            </a:r>
            <a:r>
              <a:rPr lang="en-US" altLang="zh-TW" sz="2800" dirty="0">
                <a:cs typeface="Times New Roman" pitchFamily="18" charset="0"/>
              </a:rPr>
              <a:t>}</a:t>
            </a:r>
            <a:endParaRPr lang="en-US" altLang="zh-TW" sz="2800" i="1" dirty="0">
              <a:cs typeface="Times New Roman" pitchFamily="18" charset="0"/>
            </a:endParaRPr>
          </a:p>
          <a:p>
            <a:pPr marL="990600" lvl="1" indent="-533400"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TW" sz="2800" dirty="0">
                <a:cs typeface="Times New Roman" pitchFamily="18" charset="0"/>
              </a:rPr>
              <a:t> (6)</a:t>
            </a:r>
            <a:r>
              <a:rPr lang="en-US" altLang="zh-TW" sz="2400" dirty="0">
                <a:cs typeface="Times New Roman" pitchFamily="18" charset="0"/>
              </a:rPr>
              <a:t> power set --- </a:t>
            </a:r>
            <a:r>
              <a:rPr lang="en-US" altLang="zh-TW" sz="2400" dirty="0">
                <a:solidFill>
                  <a:srgbClr val="FFFF00"/>
                </a:solidFill>
                <a:cs typeface="Times New Roman" pitchFamily="18" charset="0"/>
              </a:rPr>
              <a:t>2</a:t>
            </a:r>
            <a:r>
              <a:rPr lang="en-US" altLang="zh-TW" sz="2400" i="1" baseline="30000" dirty="0">
                <a:solidFill>
                  <a:srgbClr val="FFFF00"/>
                </a:solidFill>
                <a:cs typeface="Times New Roman" pitchFamily="18" charset="0"/>
              </a:rPr>
              <a:t>A</a:t>
            </a:r>
            <a:r>
              <a:rPr lang="en-US" altLang="zh-TW" sz="2400" dirty="0">
                <a:cs typeface="Times New Roman" pitchFamily="18" charset="0"/>
              </a:rPr>
              <a:t> = {</a:t>
            </a:r>
            <a:r>
              <a:rPr lang="en-US" altLang="zh-TW" sz="2400" i="1" dirty="0">
                <a:cs typeface="Times New Roman" pitchFamily="18" charset="0"/>
              </a:rPr>
              <a:t>B</a:t>
            </a:r>
            <a:r>
              <a:rPr lang="en-US" altLang="zh-TW" sz="2400" dirty="0">
                <a:cs typeface="Times New Roman" pitchFamily="18" charset="0"/>
              </a:rPr>
              <a:t> | </a:t>
            </a:r>
            <a:r>
              <a:rPr lang="en-US" altLang="zh-TW" sz="2400" i="1" dirty="0">
                <a:cs typeface="Times New Roman" pitchFamily="18" charset="0"/>
              </a:rPr>
              <a:t>B</a:t>
            </a:r>
            <a:r>
              <a:rPr lang="en-US" altLang="zh-TW" sz="2400" dirty="0"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  <a:sym typeface="Symbol" pitchFamily="18" charset="2"/>
              </a:rPr>
              <a:t></a:t>
            </a:r>
            <a:r>
              <a:rPr lang="en-US" altLang="zh-TW" sz="2400" dirty="0">
                <a:cs typeface="Times New Roman" pitchFamily="18" charset="0"/>
              </a:rPr>
              <a:t> </a:t>
            </a:r>
            <a:r>
              <a:rPr lang="en-US" altLang="zh-TW" sz="2400" i="1" dirty="0">
                <a:cs typeface="Times New Roman" pitchFamily="18" charset="0"/>
              </a:rPr>
              <a:t>A</a:t>
            </a:r>
            <a:r>
              <a:rPr lang="en-US" altLang="zh-TW" sz="2400" dirty="0">
                <a:cs typeface="Times New Roman" pitchFamily="18" charset="0"/>
              </a:rPr>
              <a:t>}</a:t>
            </a:r>
          </a:p>
          <a:p>
            <a:pPr marL="990600" lvl="1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       Note: </a:t>
            </a:r>
            <a:r>
              <a:rPr lang="en-US" altLang="zh-TW" sz="24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U</a:t>
            </a: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is the </a:t>
            </a:r>
            <a:r>
              <a:rPr lang="en-US" altLang="zh-TW" sz="2400" dirty="0">
                <a:solidFill>
                  <a:srgbClr val="FFFF00"/>
                </a:solidFill>
                <a:cs typeface="Times New Roman" pitchFamily="18" charset="0"/>
              </a:rPr>
              <a:t>universal set</a:t>
            </a:r>
            <a:r>
              <a:rPr lang="en-US" altLang="zh-TW" sz="2400" dirty="0">
                <a:cs typeface="Times New Roman" pitchFamily="18" charset="0"/>
              </a:rPr>
              <a:t>, like </a:t>
            </a:r>
            <a:r>
              <a:rPr lang="en-US" altLang="zh-TW" sz="2400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altLang="zh-TW" sz="2400" baseline="30000" dirty="0">
                <a:latin typeface="Symbol" pitchFamily="18" charset="2"/>
                <a:cs typeface="Times New Roman" pitchFamily="18" charset="0"/>
              </a:rPr>
              <a:t>*</a:t>
            </a:r>
            <a:r>
              <a:rPr lang="en-US" altLang="zh-TW" sz="2400" dirty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which is the </a:t>
            </a:r>
            <a:r>
              <a:rPr lang="en-US" altLang="zh-TW" sz="2400" dirty="0">
                <a:solidFill>
                  <a:srgbClr val="FFFF00"/>
                </a:solidFill>
                <a:cs typeface="Times New Roman" pitchFamily="18" charset="0"/>
              </a:rPr>
              <a:t>closure</a:t>
            </a:r>
            <a:r>
              <a:rPr lang="en-US" altLang="zh-TW" sz="2400" dirty="0">
                <a:cs typeface="Times New Roman" pitchFamily="18" charset="0"/>
              </a:rPr>
              <a:t> of an alphabet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0" y="0"/>
          <a:ext cx="1238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126835" imgH="152202" progId="Equation.DSMT4">
                  <p:embed/>
                </p:oleObj>
              </mc:Choice>
              <mc:Fallback>
                <p:oleObj name="Equation" r:id="rId3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8744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557338"/>
            <a:ext cx="8978900" cy="530066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20000"/>
              </a:lnSpc>
            </a:pPr>
            <a:r>
              <a:rPr lang="en-US" altLang="zh-TW" sz="3200" b="1" dirty="0" smtClean="0"/>
              <a:t>1.3b </a:t>
            </a:r>
            <a:r>
              <a:rPr lang="en-US" altLang="zh-TW" sz="3200" b="1" dirty="0">
                <a:solidFill>
                  <a:srgbClr val="00B0F0"/>
                </a:solidFill>
              </a:rPr>
              <a:t>More Operations on Languages </a:t>
            </a:r>
            <a:r>
              <a:rPr lang="en-US" altLang="zh-TW" sz="2000" b="1" dirty="0">
                <a:solidFill>
                  <a:srgbClr val="FF9900"/>
                </a:solidFill>
              </a:rPr>
              <a:t>(supplemental)(1/2)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altLang="zh-TW" sz="2800" dirty="0">
                <a:cs typeface="Times New Roman" pitchFamily="18" charset="0"/>
              </a:rPr>
              <a:t>Concatenation of two languages </a:t>
            </a:r>
            <a:r>
              <a:rPr lang="en-US" altLang="zh-TW" sz="2800" i="1" dirty="0">
                <a:cs typeface="Times New Roman" pitchFamily="18" charset="0"/>
              </a:rPr>
              <a:t>L</a:t>
            </a:r>
            <a:r>
              <a:rPr lang="en-US" altLang="zh-TW" sz="2800" baseline="-25000" dirty="0">
                <a:cs typeface="Times New Roman" pitchFamily="18" charset="0"/>
              </a:rPr>
              <a:t>1</a:t>
            </a:r>
            <a:r>
              <a:rPr lang="en-US" altLang="zh-TW" sz="2800" dirty="0">
                <a:cs typeface="Times New Roman" pitchFamily="18" charset="0"/>
              </a:rPr>
              <a:t> and </a:t>
            </a:r>
            <a:r>
              <a:rPr lang="en-US" altLang="zh-TW" sz="2800" i="1" dirty="0">
                <a:cs typeface="Times New Roman" pitchFamily="18" charset="0"/>
              </a:rPr>
              <a:t>L</a:t>
            </a:r>
            <a:r>
              <a:rPr lang="en-US" altLang="zh-TW" sz="2800" baseline="-25000" dirty="0">
                <a:cs typeface="Times New Roman" pitchFamily="18" charset="0"/>
              </a:rPr>
              <a:t>2</a:t>
            </a:r>
            <a:r>
              <a:rPr lang="en-US" altLang="zh-TW" sz="2800" dirty="0">
                <a:cs typeface="Times New Roman" pitchFamily="18" charset="0"/>
              </a:rPr>
              <a:t> </a:t>
            </a:r>
          </a:p>
          <a:p>
            <a:pPr marL="1371600" lvl="2" indent="-457200">
              <a:lnSpc>
                <a:spcPct val="120000"/>
              </a:lnSpc>
            </a:pP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L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</a:rPr>
              <a:t>1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L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</a:rPr>
              <a:t>2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</a:rPr>
              <a:t> = {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x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</a:rPr>
              <a:t>1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x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</a:rPr>
              <a:t>2 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</a:rPr>
              <a:t>| 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x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</a:rPr>
              <a:t>1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 and 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x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</a:rPr>
              <a:t>2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TW" sz="2400" baseline="-25000" dirty="0">
                <a:solidFill>
                  <a:srgbClr val="00990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TW" sz="2400" dirty="0">
                <a:solidFill>
                  <a:srgbClr val="009900"/>
                </a:solidFill>
                <a:cs typeface="Times New Roman" pitchFamily="18" charset="0"/>
              </a:rPr>
              <a:t>}</a:t>
            </a:r>
          </a:p>
          <a:p>
            <a:pPr marL="990600" lvl="1" indent="-533400">
              <a:lnSpc>
                <a:spcPct val="120000"/>
              </a:lnSpc>
            </a:pPr>
            <a:r>
              <a:rPr lang="en-US" altLang="zh-TW" sz="2800" dirty="0">
                <a:cs typeface="Times New Roman" pitchFamily="18" charset="0"/>
              </a:rPr>
              <a:t>Power of a language </a:t>
            </a:r>
            <a:r>
              <a:rPr lang="en-US" altLang="zh-TW" sz="2800" i="1" dirty="0">
                <a:cs typeface="Times New Roman" pitchFamily="18" charset="0"/>
              </a:rPr>
              <a:t>L </a:t>
            </a:r>
            <a:endParaRPr lang="en-US" altLang="zh-TW" sz="2800" dirty="0">
              <a:cs typeface="Times New Roman" pitchFamily="18" charset="0"/>
            </a:endParaRPr>
          </a:p>
          <a:p>
            <a:pPr marL="1371600" lvl="2" indent="-457200">
              <a:lnSpc>
                <a:spcPct val="120000"/>
              </a:lnSpc>
            </a:pPr>
            <a:r>
              <a:rPr lang="en-US" altLang="zh-TW" sz="2400" dirty="0">
                <a:cs typeface="Times New Roman" pitchFamily="18" charset="0"/>
              </a:rPr>
              <a:t>Defined directly --- </a:t>
            </a:r>
          </a:p>
          <a:p>
            <a:pPr marL="1752600" lvl="3" indent="-381000">
              <a:lnSpc>
                <a:spcPct val="120000"/>
              </a:lnSpc>
            </a:pPr>
            <a:r>
              <a:rPr lang="en-US" altLang="zh-TW" sz="2000" i="1" dirty="0" err="1">
                <a:solidFill>
                  <a:srgbClr val="FFFF00"/>
                </a:solidFill>
                <a:cs typeface="Times New Roman" pitchFamily="18" charset="0"/>
              </a:rPr>
              <a:t>L</a:t>
            </a:r>
            <a:r>
              <a:rPr lang="en-US" altLang="zh-TW" sz="2000" i="1" baseline="30000" dirty="0" err="1">
                <a:solidFill>
                  <a:srgbClr val="FFFF00"/>
                </a:solidFill>
                <a:cs typeface="Times New Roman" pitchFamily="18" charset="0"/>
              </a:rPr>
              <a:t>k</a:t>
            </a:r>
            <a:r>
              <a:rPr lang="en-US" altLang="zh-TW" sz="2000" dirty="0">
                <a:solidFill>
                  <a:srgbClr val="FFFF00"/>
                </a:solidFill>
                <a:cs typeface="Times New Roman" pitchFamily="18" charset="0"/>
              </a:rPr>
              <a:t> = {</a:t>
            </a:r>
            <a:r>
              <a:rPr lang="en-US" altLang="zh-TW" sz="2000" i="1" dirty="0">
                <a:solidFill>
                  <a:srgbClr val="FFFF00"/>
                </a:solidFill>
                <a:cs typeface="Times New Roman" pitchFamily="18" charset="0"/>
              </a:rPr>
              <a:t>x</a:t>
            </a:r>
            <a:r>
              <a:rPr lang="en-US" altLang="zh-TW" sz="2000" baseline="-25000" dirty="0">
                <a:solidFill>
                  <a:srgbClr val="FFFF00"/>
                </a:solidFill>
                <a:cs typeface="Times New Roman" pitchFamily="18" charset="0"/>
              </a:rPr>
              <a:t>1</a:t>
            </a:r>
            <a:r>
              <a:rPr lang="en-US" altLang="zh-TW" sz="2000" i="1" dirty="0">
                <a:solidFill>
                  <a:srgbClr val="FFFF00"/>
                </a:solidFill>
                <a:cs typeface="Times New Roman" pitchFamily="18" charset="0"/>
              </a:rPr>
              <a:t>x</a:t>
            </a:r>
            <a:r>
              <a:rPr lang="en-US" altLang="zh-TW" sz="2000" baseline="-25000" dirty="0">
                <a:solidFill>
                  <a:srgbClr val="FFFF00"/>
                </a:solidFill>
                <a:cs typeface="Times New Roman" pitchFamily="18" charset="0"/>
              </a:rPr>
              <a:t>2</a:t>
            </a:r>
            <a:r>
              <a:rPr lang="en-US" altLang="zh-TW" sz="2000" dirty="0">
                <a:solidFill>
                  <a:srgbClr val="FFFF00"/>
                </a:solidFill>
                <a:cs typeface="Times New Roman" pitchFamily="18" charset="0"/>
              </a:rPr>
              <a:t>…</a:t>
            </a:r>
            <a:r>
              <a:rPr lang="en-US" altLang="zh-TW" sz="2000" i="1" dirty="0" err="1">
                <a:solidFill>
                  <a:srgbClr val="FFFF00"/>
                </a:solidFill>
                <a:cs typeface="Times New Roman" pitchFamily="18" charset="0"/>
              </a:rPr>
              <a:t>x</a:t>
            </a:r>
            <a:r>
              <a:rPr lang="en-US" altLang="zh-TW" sz="2000" i="1" baseline="-25000" dirty="0" err="1">
                <a:solidFill>
                  <a:srgbClr val="FFFF00"/>
                </a:solidFill>
                <a:cs typeface="Times New Roman" pitchFamily="18" charset="0"/>
              </a:rPr>
              <a:t>k</a:t>
            </a:r>
            <a:r>
              <a:rPr lang="en-US" altLang="zh-TW" sz="2000" i="1" dirty="0">
                <a:solidFill>
                  <a:srgbClr val="FFFF00"/>
                </a:solidFill>
                <a:cs typeface="Times New Roman" pitchFamily="18" charset="0"/>
              </a:rPr>
              <a:t> | x</a:t>
            </a:r>
            <a:r>
              <a:rPr lang="en-US" altLang="zh-TW" sz="2000" baseline="-25000" dirty="0">
                <a:solidFill>
                  <a:srgbClr val="FFFF00"/>
                </a:solidFill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FFFF00"/>
                </a:solidFill>
                <a:cs typeface="Times New Roman" pitchFamily="18" charset="0"/>
              </a:rPr>
              <a:t>, </a:t>
            </a:r>
            <a:r>
              <a:rPr lang="en-US" altLang="zh-TW" sz="2000" i="1" dirty="0">
                <a:solidFill>
                  <a:srgbClr val="FFFF00"/>
                </a:solidFill>
                <a:cs typeface="Times New Roman" pitchFamily="18" charset="0"/>
              </a:rPr>
              <a:t>x</a:t>
            </a:r>
            <a:r>
              <a:rPr lang="en-US" altLang="zh-TW" sz="2000" baseline="-25000" dirty="0">
                <a:solidFill>
                  <a:srgbClr val="FFFF00"/>
                </a:solidFill>
                <a:cs typeface="Times New Roman" pitchFamily="18" charset="0"/>
              </a:rPr>
              <a:t>2</a:t>
            </a:r>
            <a:r>
              <a:rPr lang="en-US" altLang="zh-TW" sz="2000" dirty="0">
                <a:solidFill>
                  <a:srgbClr val="FFFF00"/>
                </a:solidFill>
                <a:cs typeface="Times New Roman" pitchFamily="18" charset="0"/>
              </a:rPr>
              <a:t>, …, </a:t>
            </a:r>
            <a:r>
              <a:rPr lang="en-US" altLang="zh-TW" sz="2000" i="1" dirty="0" err="1">
                <a:solidFill>
                  <a:srgbClr val="FFFF00"/>
                </a:solidFill>
                <a:cs typeface="Times New Roman" pitchFamily="18" charset="0"/>
              </a:rPr>
              <a:t>x</a:t>
            </a:r>
            <a:r>
              <a:rPr lang="en-US" altLang="zh-TW" sz="2000" i="1" baseline="-25000" dirty="0" err="1">
                <a:solidFill>
                  <a:srgbClr val="FFFF00"/>
                </a:solidFill>
                <a:cs typeface="Times New Roman" pitchFamily="18" charset="0"/>
              </a:rPr>
              <a:t>k</a:t>
            </a:r>
            <a:r>
              <a:rPr lang="en-US" altLang="zh-TW" sz="2000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</a:t>
            </a:r>
            <a:r>
              <a:rPr lang="en-US" altLang="zh-TW" sz="2000" dirty="0">
                <a:solidFill>
                  <a:srgbClr val="FFFF00"/>
                </a:solidFill>
                <a:cs typeface="Times New Roman" pitchFamily="18" charset="0"/>
              </a:rPr>
              <a:t> </a:t>
            </a:r>
            <a:r>
              <a:rPr lang="en-US" altLang="zh-TW" sz="2000" i="1" dirty="0">
                <a:solidFill>
                  <a:srgbClr val="FFFF00"/>
                </a:solidFill>
                <a:cs typeface="Times New Roman" pitchFamily="18" charset="0"/>
              </a:rPr>
              <a:t>L</a:t>
            </a:r>
            <a:r>
              <a:rPr lang="en-US" altLang="zh-TW" sz="2000" dirty="0">
                <a:solidFill>
                  <a:srgbClr val="FFFF00"/>
                </a:solidFill>
                <a:cs typeface="Times New Roman" pitchFamily="18" charset="0"/>
              </a:rPr>
              <a:t>}</a:t>
            </a:r>
          </a:p>
          <a:p>
            <a:pPr marL="1371600" lvl="2" indent="-457200">
              <a:lnSpc>
                <a:spcPct val="120000"/>
              </a:lnSpc>
            </a:pPr>
            <a:r>
              <a:rPr lang="en-US" altLang="zh-TW" sz="2400" dirty="0">
                <a:cs typeface="Times New Roman" pitchFamily="18" charset="0"/>
              </a:rPr>
              <a:t>Defined by recursion --- </a:t>
            </a:r>
          </a:p>
          <a:p>
            <a:pPr marL="1752600" lvl="3" indent="-381000">
              <a:lnSpc>
                <a:spcPct val="120000"/>
              </a:lnSpc>
            </a:pPr>
            <a:r>
              <a:rPr lang="en-US" altLang="zh-TW" sz="2800" i="1" dirty="0">
                <a:solidFill>
                  <a:srgbClr val="FFC000"/>
                </a:solidFill>
                <a:cs typeface="Times New Roman" pitchFamily="18" charset="0"/>
              </a:rPr>
              <a:t>L</a:t>
            </a:r>
            <a:r>
              <a:rPr lang="en-US" altLang="zh-TW" sz="2800" baseline="30000" dirty="0">
                <a:solidFill>
                  <a:srgbClr val="FFC000"/>
                </a:solidFill>
                <a:cs typeface="Times New Roman" pitchFamily="18" charset="0"/>
              </a:rPr>
              <a:t>0</a:t>
            </a:r>
            <a:r>
              <a:rPr lang="en-US" altLang="zh-TW" sz="2800" dirty="0">
                <a:solidFill>
                  <a:srgbClr val="FFC000"/>
                </a:solidFill>
                <a:cs typeface="Times New Roman" pitchFamily="18" charset="0"/>
              </a:rPr>
              <a:t> = {</a:t>
            </a:r>
            <a:r>
              <a:rPr lang="en-US" altLang="zh-TW" sz="2800" dirty="0">
                <a:solidFill>
                  <a:srgbClr val="FFC000"/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en-US" altLang="zh-TW" sz="2800" dirty="0">
                <a:solidFill>
                  <a:srgbClr val="FFC000"/>
                </a:solidFill>
                <a:cs typeface="Times New Roman" pitchFamily="18" charset="0"/>
              </a:rPr>
              <a:t>}</a:t>
            </a:r>
          </a:p>
          <a:p>
            <a:pPr marL="1752600" lvl="3" indent="-381000">
              <a:lnSpc>
                <a:spcPct val="120000"/>
              </a:lnSpc>
            </a:pPr>
            <a:r>
              <a:rPr lang="en-US" altLang="zh-TW" sz="2800" i="1" dirty="0">
                <a:solidFill>
                  <a:srgbClr val="FFC000"/>
                </a:solidFill>
                <a:cs typeface="Times New Roman" pitchFamily="18" charset="0"/>
              </a:rPr>
              <a:t>L</a:t>
            </a:r>
            <a:r>
              <a:rPr lang="en-US" altLang="zh-TW" sz="2800" i="1" baseline="30000" dirty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en-US" altLang="zh-TW" sz="2800" i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FFC000"/>
                </a:solidFill>
                <a:cs typeface="Times New Roman" pitchFamily="18" charset="0"/>
              </a:rPr>
              <a:t>=</a:t>
            </a:r>
            <a:r>
              <a:rPr lang="en-US" altLang="zh-TW" sz="2800" i="1" dirty="0">
                <a:solidFill>
                  <a:srgbClr val="FFC000"/>
                </a:solidFill>
                <a:cs typeface="Times New Roman" pitchFamily="18" charset="0"/>
              </a:rPr>
              <a:t> LL</a:t>
            </a:r>
            <a:r>
              <a:rPr lang="en-US" altLang="zh-TW" sz="2800" i="1" baseline="30000" dirty="0">
                <a:solidFill>
                  <a:srgbClr val="FFC000"/>
                </a:solidFill>
                <a:cs typeface="Times New Roman" pitchFamily="18" charset="0"/>
              </a:rPr>
              <a:t>i</a:t>
            </a:r>
            <a:r>
              <a:rPr lang="en-US" altLang="zh-TW" sz="2800" baseline="30000" dirty="0">
                <a:solidFill>
                  <a:srgbClr val="FFC000"/>
                </a:solidFill>
                <a:cs typeface="Times New Roman" pitchFamily="18" charset="0"/>
              </a:rPr>
              <a:t>-1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0" y="0"/>
          <a:ext cx="1238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26835" imgH="152202" progId="Equation.DSMT4">
                  <p:embed/>
                </p:oleObj>
              </mc:Choice>
              <mc:Fallback>
                <p:oleObj name="Equation" r:id="rId3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9755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Chapter 1 - </a:t>
            </a:r>
            <a:fld id="{E748E3E3-651B-4BA5-A718-EADE58DD3D29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TW" sz="3500" b="1" dirty="0" smtClean="0"/>
              <a:t>1.3b </a:t>
            </a:r>
            <a:r>
              <a:rPr lang="en-US" altLang="zh-TW" sz="3500" b="1" dirty="0">
                <a:solidFill>
                  <a:srgbClr val="00B0F0"/>
                </a:solidFill>
              </a:rPr>
              <a:t>More Operations on Languages </a:t>
            </a:r>
            <a:r>
              <a:rPr lang="en-US" altLang="zh-TW" sz="2000" b="1" dirty="0">
                <a:solidFill>
                  <a:srgbClr val="FF9900"/>
                </a:solidFill>
              </a:rPr>
              <a:t>(supplemental)(2/2)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Closure </a:t>
            </a:r>
            <a:r>
              <a:rPr lang="en-US" altLang="zh-TW" sz="2800" dirty="0">
                <a:cs typeface="Times New Roman" pitchFamily="18" charset="0"/>
              </a:rPr>
              <a:t>of language </a:t>
            </a:r>
            <a:r>
              <a:rPr lang="en-US" altLang="zh-TW" sz="2800" i="1" dirty="0">
                <a:cs typeface="Times New Roman" pitchFamily="18" charset="0"/>
              </a:rPr>
              <a:t>L</a:t>
            </a:r>
            <a:r>
              <a:rPr lang="en-US" altLang="zh-TW" sz="2800" dirty="0">
                <a:cs typeface="Times New Roman" pitchFamily="18" charset="0"/>
              </a:rPr>
              <a:t> </a:t>
            </a:r>
          </a:p>
          <a:p>
            <a:pPr marL="1371600" lvl="2" indent="-457200">
              <a:lnSpc>
                <a:spcPct val="150000"/>
              </a:lnSpc>
            </a:pP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L</a:t>
            </a:r>
            <a:r>
              <a:rPr lang="en-US" altLang="zh-TW" sz="2400" i="1" baseline="30000" dirty="0">
                <a:solidFill>
                  <a:srgbClr val="009900"/>
                </a:solidFill>
                <a:cs typeface="Times New Roman" pitchFamily="18" charset="0"/>
              </a:rPr>
              <a:t>*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 =           = </a:t>
            </a:r>
            <a:r>
              <a:rPr lang="en-US" altLang="zh-TW" sz="2400" i="1" dirty="0">
                <a:solidFill>
                  <a:srgbClr val="009900"/>
                </a:solidFill>
                <a:ea typeface="標楷體" pitchFamily="65" charset="-120"/>
              </a:rPr>
              <a:t>L</a:t>
            </a:r>
            <a:r>
              <a:rPr lang="en-US" altLang="zh-TW" sz="2400" baseline="30000" dirty="0">
                <a:solidFill>
                  <a:srgbClr val="009900"/>
                </a:solidFill>
                <a:latin typeface="Symbol" pitchFamily="18" charset="2"/>
                <a:ea typeface="標楷體" pitchFamily="65" charset="-120"/>
              </a:rPr>
              <a:t>0 </a:t>
            </a:r>
            <a:r>
              <a:rPr lang="en-US" altLang="zh-TW" sz="2400" b="1" dirty="0">
                <a:solidFill>
                  <a:srgbClr val="009900"/>
                </a:solidFill>
                <a:cs typeface="Times New Roman" pitchFamily="18" charset="0"/>
              </a:rPr>
              <a:t>∪</a:t>
            </a:r>
            <a:r>
              <a:rPr lang="en-US" altLang="zh-TW" sz="2400" dirty="0">
                <a:solidFill>
                  <a:srgbClr val="009900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2400" i="1" dirty="0">
                <a:solidFill>
                  <a:srgbClr val="009900"/>
                </a:solidFill>
                <a:ea typeface="標楷體" pitchFamily="65" charset="-120"/>
              </a:rPr>
              <a:t>L</a:t>
            </a:r>
            <a:r>
              <a:rPr lang="en-US" altLang="zh-TW" sz="2400" baseline="30000" dirty="0">
                <a:solidFill>
                  <a:srgbClr val="009900"/>
                </a:solidFill>
                <a:latin typeface="Symbol" pitchFamily="18" charset="2"/>
                <a:ea typeface="標楷體" pitchFamily="65" charset="-120"/>
              </a:rPr>
              <a:t>1 </a:t>
            </a:r>
            <a:r>
              <a:rPr lang="en-US" altLang="zh-TW" sz="2400" b="1" dirty="0">
                <a:solidFill>
                  <a:srgbClr val="009900"/>
                </a:solidFill>
                <a:cs typeface="Times New Roman" pitchFamily="18" charset="0"/>
              </a:rPr>
              <a:t>∪</a:t>
            </a:r>
            <a:r>
              <a:rPr lang="en-US" altLang="zh-TW" sz="2400" dirty="0">
                <a:solidFill>
                  <a:srgbClr val="009900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2400" i="1" dirty="0">
                <a:solidFill>
                  <a:srgbClr val="009900"/>
                </a:solidFill>
                <a:ea typeface="標楷體" pitchFamily="65" charset="-120"/>
              </a:rPr>
              <a:t>L</a:t>
            </a:r>
            <a:r>
              <a:rPr lang="en-US" altLang="zh-TW" sz="2400" baseline="30000" dirty="0">
                <a:solidFill>
                  <a:srgbClr val="009900"/>
                </a:solidFill>
                <a:latin typeface="Symbol" pitchFamily="18" charset="2"/>
                <a:ea typeface="標楷體" pitchFamily="65" charset="-120"/>
              </a:rPr>
              <a:t>2 </a:t>
            </a:r>
            <a:r>
              <a:rPr lang="en-US" altLang="zh-TW" sz="2400" b="1" dirty="0">
                <a:solidFill>
                  <a:srgbClr val="009900"/>
                </a:solidFill>
                <a:cs typeface="Times New Roman" pitchFamily="18" charset="0"/>
              </a:rPr>
              <a:t>∪</a:t>
            </a:r>
            <a:r>
              <a:rPr lang="en-US" altLang="zh-TW" sz="2400" dirty="0">
                <a:solidFill>
                  <a:srgbClr val="009900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9900"/>
                </a:solidFill>
                <a:latin typeface="Times New Roman"/>
                <a:ea typeface="標楷體" pitchFamily="65" charset="-120"/>
              </a:rPr>
              <a:t>…</a:t>
            </a:r>
            <a:endParaRPr lang="en-US" altLang="zh-TW" sz="2400" dirty="0">
              <a:solidFill>
                <a:srgbClr val="009900"/>
              </a:solidFill>
              <a:cs typeface="Times New Roman" pitchFamily="18" charset="0"/>
            </a:endParaRPr>
          </a:p>
          <a:p>
            <a:pPr marL="990600" lvl="1" indent="-533400">
              <a:lnSpc>
                <a:spcPct val="150000"/>
              </a:lnSpc>
            </a:pP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Positive closure </a:t>
            </a:r>
            <a:r>
              <a:rPr lang="en-US" altLang="zh-TW" sz="2800" dirty="0">
                <a:cs typeface="Times New Roman" pitchFamily="18" charset="0"/>
              </a:rPr>
              <a:t>of a language </a:t>
            </a:r>
            <a:r>
              <a:rPr lang="en-US" altLang="zh-TW" sz="2800" i="1" dirty="0">
                <a:cs typeface="Times New Roman" pitchFamily="18" charset="0"/>
              </a:rPr>
              <a:t>L </a:t>
            </a:r>
            <a:endParaRPr lang="en-US" altLang="zh-TW" sz="2800" dirty="0">
              <a:cs typeface="Times New Roman" pitchFamily="18" charset="0"/>
            </a:endParaRPr>
          </a:p>
          <a:p>
            <a:pPr marL="1371600" lvl="2" indent="-457200">
              <a:lnSpc>
                <a:spcPct val="150000"/>
              </a:lnSpc>
            </a:pP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L</a:t>
            </a:r>
            <a:r>
              <a:rPr lang="en-US" altLang="zh-TW" sz="2400" i="1" baseline="30000" dirty="0">
                <a:solidFill>
                  <a:srgbClr val="009900"/>
                </a:solidFill>
                <a:cs typeface="Times New Roman" pitchFamily="18" charset="0"/>
              </a:rPr>
              <a:t>+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 = </a:t>
            </a:r>
            <a:r>
              <a:rPr lang="en-US" altLang="zh-TW" sz="2400" i="1" dirty="0">
                <a:solidFill>
                  <a:srgbClr val="009900"/>
                </a:solidFill>
                <a:ea typeface="標楷體" pitchFamily="65" charset="-120"/>
              </a:rPr>
              <a:t>L</a:t>
            </a:r>
            <a:r>
              <a:rPr lang="en-US" altLang="zh-TW" sz="2400" baseline="30000" dirty="0">
                <a:solidFill>
                  <a:srgbClr val="009900"/>
                </a:solidFill>
                <a:latin typeface="Symbol" pitchFamily="18" charset="2"/>
                <a:ea typeface="標楷體" pitchFamily="65" charset="-120"/>
              </a:rPr>
              <a:t>1 </a:t>
            </a:r>
            <a:r>
              <a:rPr lang="en-US" altLang="zh-TW" sz="2400" b="1" dirty="0">
                <a:solidFill>
                  <a:srgbClr val="009900"/>
                </a:solidFill>
                <a:cs typeface="Times New Roman" pitchFamily="18" charset="0"/>
              </a:rPr>
              <a:t>∪</a:t>
            </a:r>
            <a:r>
              <a:rPr lang="en-US" altLang="zh-TW" sz="2400" dirty="0">
                <a:solidFill>
                  <a:srgbClr val="009900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2400" i="1" dirty="0">
                <a:solidFill>
                  <a:srgbClr val="009900"/>
                </a:solidFill>
                <a:ea typeface="標楷體" pitchFamily="65" charset="-120"/>
              </a:rPr>
              <a:t>L</a:t>
            </a:r>
            <a:r>
              <a:rPr lang="en-US" altLang="zh-TW" sz="2400" baseline="30000" dirty="0">
                <a:solidFill>
                  <a:srgbClr val="009900"/>
                </a:solidFill>
                <a:latin typeface="Symbol" pitchFamily="18" charset="2"/>
                <a:ea typeface="標楷體" pitchFamily="65" charset="-120"/>
              </a:rPr>
              <a:t>2 </a:t>
            </a:r>
            <a:r>
              <a:rPr lang="en-US" altLang="zh-TW" sz="2400" b="1" dirty="0">
                <a:solidFill>
                  <a:srgbClr val="009900"/>
                </a:solidFill>
                <a:cs typeface="Times New Roman" pitchFamily="18" charset="0"/>
              </a:rPr>
              <a:t>∪</a:t>
            </a:r>
            <a:r>
              <a:rPr lang="en-US" altLang="zh-TW" sz="2400" dirty="0">
                <a:solidFill>
                  <a:srgbClr val="009900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2400" dirty="0">
                <a:solidFill>
                  <a:srgbClr val="009900"/>
                </a:solidFill>
                <a:latin typeface="Times New Roman"/>
                <a:ea typeface="標楷體" pitchFamily="65" charset="-120"/>
              </a:rPr>
              <a:t>…</a:t>
            </a:r>
            <a:r>
              <a:rPr lang="en-US" altLang="zh-TW" sz="2400" i="1" dirty="0">
                <a:solidFill>
                  <a:srgbClr val="009900"/>
                </a:solidFill>
                <a:cs typeface="Times New Roman" pitchFamily="18" charset="0"/>
              </a:rPr>
              <a:t> </a:t>
            </a:r>
          </a:p>
          <a:p>
            <a:pPr marL="990600" lvl="1" indent="-533400">
              <a:lnSpc>
                <a:spcPct val="150000"/>
              </a:lnSpc>
            </a:pPr>
            <a:r>
              <a:rPr lang="en-US" altLang="zh-TW" sz="2800" i="1" dirty="0">
                <a:solidFill>
                  <a:srgbClr val="FF9900"/>
                </a:solidFill>
                <a:ea typeface="標楷體" pitchFamily="65" charset="-120"/>
              </a:rPr>
              <a:t>It can be shown that</a:t>
            </a:r>
            <a:r>
              <a:rPr lang="en-US" altLang="zh-TW" sz="2800" i="1" dirty="0">
                <a:ea typeface="標楷體" pitchFamily="65" charset="-120"/>
              </a:rPr>
              <a:t> L</a:t>
            </a:r>
            <a:r>
              <a:rPr lang="en-US" altLang="zh-TW" sz="2800" baseline="30000" dirty="0">
                <a:latin typeface="Symbol" pitchFamily="18" charset="2"/>
                <a:ea typeface="標楷體" pitchFamily="65" charset="-120"/>
              </a:rPr>
              <a:t>* </a:t>
            </a:r>
            <a:r>
              <a:rPr lang="en-US" altLang="zh-TW" sz="2800" b="1" dirty="0">
                <a:latin typeface="細明體" pitchFamily="49" charset="-120"/>
                <a:ea typeface="細明體" pitchFamily="49" charset="-120"/>
                <a:sym typeface="Symbol" pitchFamily="18" charset="2"/>
              </a:rPr>
              <a:t></a:t>
            </a:r>
            <a:r>
              <a:rPr lang="en-US" altLang="zh-TW" sz="2800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2800" i="1" dirty="0">
                <a:ea typeface="標楷體" pitchFamily="65" charset="-120"/>
              </a:rPr>
              <a:t>L</a:t>
            </a:r>
            <a:r>
              <a:rPr lang="en-US" altLang="zh-TW" sz="2800" baseline="30000" dirty="0">
                <a:latin typeface="Symbol" pitchFamily="18" charset="2"/>
                <a:ea typeface="標楷體" pitchFamily="65" charset="-120"/>
              </a:rPr>
              <a:t>0 </a:t>
            </a:r>
            <a:r>
              <a:rPr lang="en-US" altLang="zh-TW" sz="2800" dirty="0">
                <a:latin typeface="Symbol" pitchFamily="18" charset="2"/>
                <a:ea typeface="標楷體" pitchFamily="65" charset="-120"/>
              </a:rPr>
              <a:t>= </a:t>
            </a:r>
            <a:r>
              <a:rPr lang="en-US" altLang="zh-TW" sz="2800" i="1" dirty="0">
                <a:ea typeface="標楷體" pitchFamily="65" charset="-120"/>
              </a:rPr>
              <a:t>L</a:t>
            </a:r>
            <a:r>
              <a:rPr lang="en-US" altLang="zh-TW" sz="2800" baseline="30000" dirty="0">
                <a:latin typeface="Symbol" pitchFamily="18" charset="2"/>
                <a:ea typeface="標楷體" pitchFamily="65" charset="-120"/>
              </a:rPr>
              <a:t>*</a:t>
            </a:r>
            <a:r>
              <a:rPr lang="en-US" altLang="zh-TW" sz="2800" i="1" dirty="0">
                <a:ea typeface="標楷體" pitchFamily="65" charset="-120"/>
              </a:rPr>
              <a:t> – </a:t>
            </a:r>
            <a:r>
              <a:rPr lang="en-US" altLang="zh-TW" sz="2800" dirty="0">
                <a:ea typeface="標楷體" pitchFamily="65" charset="-120"/>
              </a:rPr>
              <a:t>{</a:t>
            </a:r>
            <a:r>
              <a:rPr lang="en-US" altLang="zh-TW" sz="2800" dirty="0">
                <a:latin typeface="Symbol" pitchFamily="18" charset="2"/>
                <a:ea typeface="標楷體" pitchFamily="65" charset="-120"/>
              </a:rPr>
              <a:t>e</a:t>
            </a:r>
            <a:r>
              <a:rPr lang="en-US" altLang="zh-TW" sz="2800" dirty="0">
                <a:ea typeface="標楷體" pitchFamily="65" charset="-120"/>
              </a:rPr>
              <a:t>} </a:t>
            </a:r>
            <a:r>
              <a:rPr lang="en-US" altLang="zh-TW" sz="2800" b="1" dirty="0">
                <a:solidFill>
                  <a:srgbClr val="FF9900"/>
                </a:solidFill>
                <a:ea typeface="標楷體" pitchFamily="65" charset="-120"/>
              </a:rPr>
              <a:t>when </a:t>
            </a:r>
            <a:r>
              <a:rPr lang="en-US" altLang="zh-TW" sz="2800" b="1" dirty="0">
                <a:solidFill>
                  <a:srgbClr val="FF9900"/>
                </a:solidFill>
                <a:latin typeface="Symbol" pitchFamily="18" charset="2"/>
                <a:ea typeface="標楷體" pitchFamily="65" charset="-120"/>
              </a:rPr>
              <a:t>e </a:t>
            </a:r>
            <a:r>
              <a:rPr lang="en-US" altLang="zh-TW" sz="2800" b="1" dirty="0">
                <a:solidFill>
                  <a:srgbClr val="FF9900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</a:t>
            </a:r>
            <a:r>
              <a:rPr lang="en-US" altLang="zh-TW" sz="2800" b="1" dirty="0">
                <a:solidFill>
                  <a:srgbClr val="FF9900"/>
                </a:solidFill>
                <a:ea typeface="標楷體" pitchFamily="65" charset="-120"/>
              </a:rPr>
              <a:t> </a:t>
            </a:r>
            <a:r>
              <a:rPr lang="en-US" altLang="zh-TW" sz="2800" b="1" i="1" dirty="0">
                <a:solidFill>
                  <a:srgbClr val="FF9900"/>
                </a:solidFill>
                <a:ea typeface="標楷體" pitchFamily="65" charset="-120"/>
              </a:rPr>
              <a:t>L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0" y="0"/>
          <a:ext cx="1238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126835" imgH="152202" progId="Equation.DSMT4">
                  <p:embed/>
                </p:oleObj>
              </mc:Choice>
              <mc:Fallback>
                <p:oleObj name="Equation" r:id="rId3" imgW="126835" imgH="152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38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595563" y="3500438"/>
          <a:ext cx="6810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5" imgW="304560" imgH="419040" progId="Equation.DSMT4">
                  <p:embed/>
                </p:oleObj>
              </mc:Choice>
              <mc:Fallback>
                <p:oleObj name="Equation" r:id="rId5" imgW="304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500438"/>
                        <a:ext cx="6810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744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08963" cy="4997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4000" b="1" dirty="0" smtClean="0"/>
              <a:t>1.4 </a:t>
            </a:r>
            <a:r>
              <a:rPr lang="en-US" altLang="zh-TW" sz="4000" b="1" dirty="0">
                <a:solidFill>
                  <a:srgbClr val="00B0F0"/>
                </a:solidFill>
              </a:rPr>
              <a:t>Problems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009900"/>
                </a:solidFill>
                <a:cs typeface="Times New Roman" pitchFamily="18" charset="0"/>
              </a:rPr>
              <a:t>A problem in automata theory 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z="2800" dirty="0">
                <a:cs typeface="Times New Roman" pitchFamily="18" charset="0"/>
              </a:rPr>
              <a:t>   a question of deciding whether a given string is a member of some particular language.</a:t>
            </a:r>
          </a:p>
          <a:p>
            <a:pPr lvl="2">
              <a:lnSpc>
                <a:spcPct val="60000"/>
              </a:lnSpc>
              <a:buFont typeface="Wingdings" pitchFamily="2" charset="2"/>
              <a:buNone/>
            </a:pPr>
            <a:endParaRPr lang="en-US" altLang="zh-TW" sz="28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cs typeface="Times New Roman" pitchFamily="18" charset="0"/>
              </a:rPr>
              <a:t> That is, if 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Symbol" pitchFamily="18" charset="2"/>
                <a:ea typeface="標楷體" pitchFamily="65" charset="-120"/>
                <a:cs typeface="Arial" charset="0"/>
              </a:rPr>
              <a:t>S</a:t>
            </a:r>
            <a:r>
              <a:rPr lang="en-US" altLang="zh-TW" sz="2800" dirty="0">
                <a:latin typeface="Symbol" pitchFamily="18" charset="2"/>
                <a:ea typeface="標楷體" pitchFamily="65" charset="-120"/>
                <a:cs typeface="Arial" charset="0"/>
              </a:rPr>
              <a:t> </a:t>
            </a:r>
            <a:r>
              <a:rPr lang="en-US" altLang="zh-TW" sz="2800" dirty="0">
                <a:cs typeface="Times New Roman" pitchFamily="18" charset="0"/>
              </a:rPr>
              <a:t>is an alphabet, and </a:t>
            </a:r>
            <a:r>
              <a:rPr lang="en-US" altLang="zh-TW" sz="2800" i="1" dirty="0">
                <a:solidFill>
                  <a:schemeClr val="accent4">
                    <a:lumMod val="60000"/>
                    <a:lumOff val="40000"/>
                  </a:schemeClr>
                </a:solidFill>
                <a:ea typeface="標楷體" pitchFamily="65" charset="-120"/>
                <a:sym typeface="Symbol" pitchFamily="18" charset="2"/>
              </a:rPr>
              <a:t>L</a:t>
            </a:r>
            <a:r>
              <a:rPr lang="en-US" altLang="zh-TW" sz="2800" dirty="0">
                <a:cs typeface="Times New Roman" pitchFamily="18" charset="0"/>
              </a:rPr>
              <a:t> is a language over </a:t>
            </a:r>
            <a:r>
              <a:rPr lang="en-US" altLang="zh-TW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2800" dirty="0">
                <a:ea typeface="標楷體" pitchFamily="65" charset="-120"/>
              </a:rPr>
              <a:t>, the </a:t>
            </a:r>
            <a:r>
              <a:rPr lang="en-US" altLang="zh-TW" sz="2800" dirty="0">
                <a:solidFill>
                  <a:srgbClr val="FFFF00"/>
                </a:solidFill>
                <a:ea typeface="標楷體" pitchFamily="65" charset="-120"/>
              </a:rPr>
              <a:t>problem </a:t>
            </a:r>
            <a:r>
              <a:rPr lang="en-US" altLang="zh-TW" sz="2800" i="1" dirty="0">
                <a:solidFill>
                  <a:srgbClr val="FFFF00"/>
                </a:solidFill>
                <a:ea typeface="標楷體" pitchFamily="65" charset="-120"/>
                <a:sym typeface="Symbol" pitchFamily="18" charset="2"/>
              </a:rPr>
              <a:t>L</a:t>
            </a:r>
            <a:r>
              <a:rPr lang="en-US" altLang="zh-TW" sz="2800" dirty="0">
                <a:solidFill>
                  <a:srgbClr val="FFFF00"/>
                </a:solidFill>
                <a:ea typeface="標楷體" pitchFamily="65" charset="-120"/>
              </a:rPr>
              <a:t> </a:t>
            </a:r>
            <a:r>
              <a:rPr lang="en-US" altLang="zh-TW" sz="2800" dirty="0">
                <a:ea typeface="標楷體" pitchFamily="65" charset="-120"/>
              </a:rPr>
              <a:t>is:</a:t>
            </a:r>
          </a:p>
          <a:p>
            <a:pPr lvl="1">
              <a:lnSpc>
                <a:spcPct val="60000"/>
              </a:lnSpc>
            </a:pPr>
            <a:endParaRPr lang="en-US" altLang="zh-TW" sz="2800" dirty="0">
              <a:ea typeface="標楷體" pitchFamily="65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ea typeface="標楷體" pitchFamily="65" charset="-120"/>
              </a:rPr>
              <a:t>  </a:t>
            </a:r>
            <a:r>
              <a:rPr lang="en-US" altLang="zh-TW" sz="2800" u="sng" dirty="0">
                <a:solidFill>
                  <a:schemeClr val="tx2"/>
                </a:solidFill>
                <a:ea typeface="標楷體" pitchFamily="65" charset="-120"/>
              </a:rPr>
              <a:t>given a string </a:t>
            </a:r>
            <a:r>
              <a:rPr lang="en-US" altLang="zh-TW" sz="2800" i="1" u="sng" dirty="0">
                <a:solidFill>
                  <a:schemeClr val="accent4">
                    <a:lumMod val="60000"/>
                    <a:lumOff val="40000"/>
                  </a:schemeClr>
                </a:solidFill>
                <a:ea typeface="標楷體" pitchFamily="65" charset="-120"/>
              </a:rPr>
              <a:t>w</a:t>
            </a:r>
            <a:r>
              <a:rPr lang="en-US" altLang="zh-TW" sz="2800" u="sng" dirty="0">
                <a:solidFill>
                  <a:schemeClr val="tx2"/>
                </a:solidFill>
                <a:ea typeface="標楷體" pitchFamily="65" charset="-120"/>
              </a:rPr>
              <a:t> in </a:t>
            </a:r>
            <a:r>
              <a:rPr lang="en-US" altLang="zh-TW" sz="28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2800" u="sng" baseline="30000" dirty="0">
                <a:solidFill>
                  <a:schemeClr val="accent4">
                    <a:lumMod val="60000"/>
                    <a:lumOff val="40000"/>
                  </a:schemeClr>
                </a:solidFill>
                <a:ea typeface="標楷體" pitchFamily="65" charset="-120"/>
              </a:rPr>
              <a:t>*</a:t>
            </a:r>
            <a:r>
              <a:rPr lang="en-US" altLang="zh-TW" sz="2800" u="sng" dirty="0">
                <a:solidFill>
                  <a:schemeClr val="tx2"/>
                </a:solidFill>
                <a:ea typeface="標楷體" pitchFamily="65" charset="-120"/>
              </a:rPr>
              <a:t>, decide if</a:t>
            </a:r>
            <a:r>
              <a:rPr lang="en-US" altLang="zh-TW" sz="2800" u="sng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 </a:t>
            </a:r>
            <a:r>
              <a:rPr lang="en-US" altLang="zh-TW" sz="2800" i="1" u="sng" dirty="0">
                <a:solidFill>
                  <a:schemeClr val="accent4">
                    <a:lumMod val="60000"/>
                    <a:lumOff val="40000"/>
                  </a:schemeClr>
                </a:solidFill>
                <a:ea typeface="標楷體" pitchFamily="65" charset="-120"/>
              </a:rPr>
              <a:t>w </a:t>
            </a:r>
            <a:r>
              <a:rPr lang="en-US" altLang="zh-TW" sz="28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 </a:t>
            </a:r>
            <a:r>
              <a:rPr lang="en-US" altLang="zh-TW" sz="2800" i="1" u="sng" dirty="0">
                <a:solidFill>
                  <a:schemeClr val="accent4">
                    <a:lumMod val="60000"/>
                    <a:lumOff val="40000"/>
                  </a:schemeClr>
                </a:solidFill>
                <a:ea typeface="標楷體" pitchFamily="65" charset="-120"/>
                <a:sym typeface="Symbol" pitchFamily="18" charset="2"/>
              </a:rPr>
              <a:t>L</a:t>
            </a:r>
            <a:r>
              <a:rPr lang="en-US" altLang="zh-TW" sz="2800" u="sng" dirty="0">
                <a:solidFill>
                  <a:schemeClr val="accent4">
                    <a:lumMod val="60000"/>
                    <a:lumOff val="40000"/>
                  </a:schemeClr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sz="2800" u="sng" dirty="0">
                <a:solidFill>
                  <a:schemeClr val="tx2"/>
                </a:solidFill>
                <a:ea typeface="標楷體" pitchFamily="65" charset="-120"/>
                <a:sym typeface="Symbol" pitchFamily="18" charset="2"/>
              </a:rPr>
              <a:t>or not</a:t>
            </a:r>
            <a:r>
              <a:rPr lang="en-US" altLang="zh-TW" sz="2800" u="sng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35772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86688" cy="5068888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TW" b="1" dirty="0" smtClean="0"/>
              <a:t> </a:t>
            </a:r>
            <a:r>
              <a:rPr lang="en-US" altLang="zh-TW" sz="3200" b="1" dirty="0" smtClean="0"/>
              <a:t>1. </a:t>
            </a:r>
            <a:r>
              <a:rPr lang="en-US" altLang="zh-TW" sz="3200" b="1" dirty="0" smtClean="0">
                <a:solidFill>
                  <a:srgbClr val="00B0F0"/>
                </a:solidFill>
              </a:rPr>
              <a:t>Alphabets</a:t>
            </a:r>
            <a:endParaRPr lang="en-US" altLang="zh-TW" sz="32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 smtClean="0"/>
              <a:t>Definition:</a:t>
            </a:r>
            <a:endParaRPr lang="en-US" altLang="zh-TW" b="1" dirty="0"/>
          </a:p>
          <a:p>
            <a:pPr lvl="3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dirty="0"/>
              <a:t>   </a:t>
            </a:r>
            <a:r>
              <a:rPr lang="en-US" altLang="zh-TW" sz="3200" dirty="0"/>
              <a:t>An </a:t>
            </a:r>
            <a:r>
              <a:rPr lang="en-US" altLang="zh-TW" sz="3200" dirty="0">
                <a:solidFill>
                  <a:srgbClr val="FFFF00"/>
                </a:solidFill>
              </a:rPr>
              <a:t>alphabet</a:t>
            </a:r>
            <a:r>
              <a:rPr lang="en-US" altLang="zh-TW" sz="3200" dirty="0"/>
              <a:t> is a </a:t>
            </a:r>
            <a:r>
              <a:rPr lang="en-US" altLang="zh-TW" sz="3200" dirty="0">
                <a:solidFill>
                  <a:srgbClr val="FFFF00"/>
                </a:solidFill>
              </a:rPr>
              <a:t>finite</a:t>
            </a:r>
            <a:r>
              <a:rPr lang="en-US" altLang="zh-TW" sz="3200" dirty="0"/>
              <a:t>, </a:t>
            </a:r>
            <a:r>
              <a:rPr lang="en-US" altLang="zh-TW" sz="3200" dirty="0">
                <a:solidFill>
                  <a:srgbClr val="FFFF00"/>
                </a:solidFill>
              </a:rPr>
              <a:t>nonempty</a:t>
            </a:r>
            <a:r>
              <a:rPr lang="en-US" altLang="zh-TW" sz="32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TW" sz="3200" dirty="0"/>
              <a:t>set of symbols.</a:t>
            </a:r>
          </a:p>
          <a:p>
            <a:pPr lvl="3">
              <a:lnSpc>
                <a:spcPct val="60000"/>
              </a:lnSpc>
              <a:buFont typeface="Wingdings" pitchFamily="2" charset="2"/>
              <a:buNone/>
            </a:pPr>
            <a:endParaRPr lang="en-US" altLang="zh-TW" sz="3200" dirty="0"/>
          </a:p>
          <a:p>
            <a:pPr lvl="2">
              <a:lnSpc>
                <a:spcPct val="15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Conventional notation =</a:t>
            </a:r>
            <a:r>
              <a:rPr lang="en-US" altLang="zh-TW" sz="2400" dirty="0" smtClean="0">
                <a:solidFill>
                  <a:schemeClr val="tx2"/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38094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4852988"/>
          </a:xfrm>
        </p:spPr>
        <p:txBody>
          <a:bodyPr>
            <a:normAutofit/>
          </a:bodyPr>
          <a:lstStyle/>
          <a:p>
            <a:pPr marL="45720" indent="0">
              <a:lnSpc>
                <a:spcPct val="160000"/>
              </a:lnSpc>
              <a:buNone/>
            </a:pPr>
            <a:r>
              <a:rPr lang="en-US" altLang="zh-TW" sz="3600" b="1" dirty="0" smtClean="0"/>
              <a:t>1. </a:t>
            </a:r>
            <a:r>
              <a:rPr lang="en-US" altLang="zh-TW" sz="3600" b="1" dirty="0">
                <a:solidFill>
                  <a:srgbClr val="00B0F0"/>
                </a:solidFill>
              </a:rPr>
              <a:t>Alphabets</a:t>
            </a:r>
          </a:p>
          <a:p>
            <a:pPr lvl="1">
              <a:lnSpc>
                <a:spcPct val="160000"/>
              </a:lnSpc>
            </a:pPr>
            <a:r>
              <a:rPr lang="en-US" altLang="zh-TW" sz="2800" dirty="0">
                <a:effectLst/>
                <a:cs typeface="Times New Roman" pitchFamily="18" charset="0"/>
              </a:rPr>
              <a:t>The term “</a:t>
            </a:r>
            <a:r>
              <a:rPr lang="en-US" altLang="zh-TW" sz="2800" dirty="0">
                <a:solidFill>
                  <a:srgbClr val="FFFF00"/>
                </a:solidFill>
                <a:cs typeface="Times New Roman" pitchFamily="18" charset="0"/>
              </a:rPr>
              <a:t>symbol</a:t>
            </a:r>
            <a:r>
              <a:rPr lang="en-US" altLang="zh-TW" sz="2800" dirty="0">
                <a:effectLst/>
                <a:cs typeface="Times New Roman" pitchFamily="18" charset="0"/>
              </a:rPr>
              <a:t>” is usually undefined.</a:t>
            </a:r>
          </a:p>
          <a:p>
            <a:pPr lvl="2">
              <a:lnSpc>
                <a:spcPct val="160000"/>
              </a:lnSpc>
            </a:pPr>
            <a:r>
              <a:rPr lang="en-US" altLang="zh-TW" sz="2800" dirty="0">
                <a:solidFill>
                  <a:srgbClr val="009900"/>
                </a:solidFill>
                <a:effectLst/>
                <a:cs typeface="Times New Roman" pitchFamily="18" charset="0"/>
              </a:rPr>
              <a:t>Examples </a:t>
            </a:r>
          </a:p>
          <a:p>
            <a:pPr lvl="3">
              <a:lnSpc>
                <a:spcPct val="160000"/>
              </a:lnSpc>
            </a:pPr>
            <a:r>
              <a:rPr lang="en-US" altLang="zh-TW" sz="2800" dirty="0">
                <a:effectLst/>
              </a:rPr>
              <a:t>Binary alphabet </a:t>
            </a:r>
            <a:r>
              <a:rPr lang="en-US" altLang="zh-TW" sz="2800" dirty="0">
                <a:effectLst/>
                <a:latin typeface="Symbol" pitchFamily="18" charset="2"/>
                <a:cs typeface="Times New Roman" pitchFamily="18" charset="0"/>
              </a:rPr>
              <a:t>S = {0, 1}.</a:t>
            </a:r>
          </a:p>
          <a:p>
            <a:pPr lvl="3">
              <a:lnSpc>
                <a:spcPct val="160000"/>
              </a:lnSpc>
            </a:pPr>
            <a:r>
              <a:rPr lang="en-US" altLang="zh-TW" sz="2800" dirty="0">
                <a:effectLst/>
                <a:latin typeface="Symbol" pitchFamily="18" charset="2"/>
                <a:cs typeface="Times New Roman" pitchFamily="18" charset="0"/>
              </a:rPr>
              <a:t>S = {</a:t>
            </a:r>
            <a:r>
              <a:rPr lang="en-US" altLang="zh-TW" sz="2800" i="1" dirty="0">
                <a:effectLst/>
                <a:cs typeface="Times New Roman" pitchFamily="18" charset="0"/>
              </a:rPr>
              <a:t>a, b, …, z</a:t>
            </a:r>
            <a:r>
              <a:rPr lang="en-US" altLang="zh-TW" sz="2800" dirty="0">
                <a:effectLst/>
                <a:cs typeface="Times New Roman" pitchFamily="18" charset="0"/>
              </a:rPr>
              <a:t>} …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5110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" y="1676400"/>
            <a:ext cx="8964613" cy="49974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sz="4000" b="1" dirty="0" smtClean="0"/>
              <a:t>1.2 </a:t>
            </a:r>
            <a:r>
              <a:rPr lang="en-US" altLang="zh-TW" sz="4000" b="1" dirty="0">
                <a:solidFill>
                  <a:srgbClr val="00B0F0"/>
                </a:solidFill>
              </a:rPr>
              <a:t>Strings</a:t>
            </a:r>
          </a:p>
          <a:p>
            <a:pPr lvl="1">
              <a:lnSpc>
                <a:spcPct val="120000"/>
              </a:lnSpc>
            </a:pPr>
            <a:r>
              <a:rPr lang="en-US" altLang="zh-TW" sz="2800" dirty="0">
                <a:solidFill>
                  <a:srgbClr val="009900"/>
                </a:solidFill>
              </a:rPr>
              <a:t>Definition --- 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dirty="0"/>
              <a:t>   </a:t>
            </a:r>
            <a:r>
              <a:rPr lang="en-US" altLang="zh-TW" sz="3200" dirty="0"/>
              <a:t>A </a:t>
            </a:r>
            <a:r>
              <a:rPr lang="en-US" altLang="zh-TW" sz="3200" dirty="0">
                <a:solidFill>
                  <a:srgbClr val="FFFF00"/>
                </a:solidFill>
              </a:rPr>
              <a:t>string</a:t>
            </a:r>
            <a:r>
              <a:rPr lang="en-US" altLang="zh-TW" sz="3200" dirty="0"/>
              <a:t> (or word) is a </a:t>
            </a:r>
            <a:r>
              <a:rPr lang="en-US" altLang="zh-TW" sz="3200" dirty="0">
                <a:solidFill>
                  <a:srgbClr val="FFFF00"/>
                </a:solidFill>
              </a:rPr>
              <a:t>finite sequence </a:t>
            </a:r>
            <a:r>
              <a:rPr lang="en-US" altLang="zh-TW" sz="3200" dirty="0"/>
              <a:t>of symbols from an alphabet.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endParaRPr lang="en-US" altLang="zh-TW" sz="3200" dirty="0"/>
          </a:p>
          <a:p>
            <a:pPr lvl="2">
              <a:lnSpc>
                <a:spcPct val="120000"/>
              </a:lnSpc>
            </a:pPr>
            <a:r>
              <a:rPr lang="en-US" altLang="zh-TW" sz="3200" dirty="0">
                <a:solidFill>
                  <a:schemeClr val="tx2"/>
                </a:solidFill>
              </a:rPr>
              <a:t>Example </a:t>
            </a:r>
          </a:p>
          <a:p>
            <a:pPr lvl="3">
              <a:lnSpc>
                <a:spcPct val="120000"/>
              </a:lnSpc>
            </a:pPr>
            <a:r>
              <a:rPr lang="en-US" altLang="zh-TW" sz="3200" dirty="0">
                <a:solidFill>
                  <a:schemeClr val="tx2"/>
                </a:solidFill>
              </a:rPr>
              <a:t>1011 is a string from alphabet </a:t>
            </a:r>
            <a:r>
              <a:rPr lang="en-US" altLang="zh-TW" sz="3200" dirty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S = {0, 1}</a:t>
            </a:r>
            <a:endParaRPr lang="en-US" altLang="zh-TW" sz="3200" dirty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TW" dirty="0">
              <a:solidFill>
                <a:srgbClr val="FFFF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3997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351838" cy="49974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TW" sz="4000" b="1" dirty="0" smtClean="0"/>
              <a:t>1.2 </a:t>
            </a:r>
            <a:r>
              <a:rPr lang="en-US" altLang="zh-TW" sz="4000" b="1" dirty="0">
                <a:solidFill>
                  <a:srgbClr val="00B0F0"/>
                </a:solidFill>
              </a:rPr>
              <a:t>Strings</a:t>
            </a:r>
          </a:p>
          <a:p>
            <a:pPr lvl="1">
              <a:lnSpc>
                <a:spcPct val="140000"/>
              </a:lnSpc>
            </a:pPr>
            <a:r>
              <a:rPr lang="en-US" altLang="zh-TW" sz="2400" dirty="0">
                <a:solidFill>
                  <a:srgbClr val="FFFF00"/>
                </a:solidFill>
              </a:rPr>
              <a:t>Empty string </a:t>
            </a: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en-US" altLang="zh-TW" sz="2400" i="1" dirty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FFFF00"/>
                </a:solidFill>
              </a:rPr>
              <a:t>=</a:t>
            </a:r>
            <a:r>
              <a:rPr lang="en-US" altLang="zh-TW" sz="2400" dirty="0" smtClean="0">
                <a:solidFill>
                  <a:srgbClr val="FFFF00"/>
                </a:solidFill>
              </a:rPr>
              <a:t> </a:t>
            </a:r>
            <a:r>
              <a:rPr lang="en-US" altLang="zh-TW" sz="2400" dirty="0"/>
              <a:t>a string with zero occurrences of symbols</a:t>
            </a:r>
            <a:endParaRPr lang="en-US" altLang="zh-TW" sz="2400" i="1" dirty="0">
              <a:latin typeface="Symbol" pitchFamily="18" charset="2"/>
              <a:cs typeface="Times New Roman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TW" sz="2400" dirty="0">
                <a:solidFill>
                  <a:srgbClr val="FFFF00"/>
                </a:solidFill>
                <a:cs typeface="Times New Roman" pitchFamily="18" charset="0"/>
              </a:rPr>
              <a:t>Length </a:t>
            </a:r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|</a:t>
            </a:r>
            <a:r>
              <a:rPr lang="en-US" altLang="zh-TW" sz="3200" i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w</a:t>
            </a:r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| </a:t>
            </a:r>
            <a:r>
              <a:rPr lang="en-US" altLang="zh-TW" sz="2400" dirty="0">
                <a:cs typeface="Times New Roman" pitchFamily="18" charset="0"/>
              </a:rPr>
              <a:t>of string </a:t>
            </a:r>
            <a:r>
              <a:rPr lang="en-US" altLang="zh-TW" sz="2400" i="1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w</a:t>
            </a:r>
            <a:r>
              <a:rPr lang="en-US" altLang="zh-TW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=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the number of </a:t>
            </a:r>
            <a:r>
              <a:rPr lang="en-US" altLang="zh-TW" sz="2400" dirty="0">
                <a:solidFill>
                  <a:srgbClr val="FFFF00"/>
                </a:solidFill>
                <a:cs typeface="Times New Roman" pitchFamily="18" charset="0"/>
              </a:rPr>
              <a:t>positions</a:t>
            </a:r>
            <a:r>
              <a:rPr lang="en-US" altLang="zh-TW" sz="2400" dirty="0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for symbols in </a:t>
            </a:r>
            <a:r>
              <a:rPr lang="en-US" altLang="zh-TW" sz="2400" i="1" dirty="0">
                <a:cs typeface="Times New Roman" pitchFamily="18" charset="0"/>
              </a:rPr>
              <a:t>w</a:t>
            </a:r>
            <a:endParaRPr lang="en-US" altLang="zh-TW" sz="2400" dirty="0">
              <a:cs typeface="Times New Roman" pitchFamily="18" charset="0"/>
            </a:endParaRPr>
          </a:p>
          <a:p>
            <a:pPr lvl="2">
              <a:lnSpc>
                <a:spcPct val="140000"/>
              </a:lnSpc>
            </a:pPr>
            <a:r>
              <a:rPr lang="en-US" altLang="zh-TW" sz="3200" dirty="0">
                <a:solidFill>
                  <a:schemeClr val="tx2"/>
                </a:solidFill>
                <a:cs typeface="Times New Roman" pitchFamily="18" charset="0"/>
              </a:rPr>
              <a:t>Examples --- |0111|=4, |</a:t>
            </a:r>
            <a:r>
              <a:rPr lang="en-US" altLang="zh-TW" sz="32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e</a:t>
            </a:r>
            <a:r>
              <a:rPr lang="en-US" altLang="zh-TW" sz="3200" dirty="0">
                <a:solidFill>
                  <a:schemeClr val="tx2"/>
                </a:solidFill>
                <a:cs typeface="Times New Roman" pitchFamily="18" charset="0"/>
              </a:rPr>
              <a:t>|=0, …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31588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99745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TW" sz="4000" b="1" dirty="0"/>
              <a:t>1.2 </a:t>
            </a:r>
            <a:r>
              <a:rPr lang="en-US" altLang="zh-TW" sz="4000" b="1" dirty="0">
                <a:solidFill>
                  <a:srgbClr val="00B0F0"/>
                </a:solidFill>
              </a:rPr>
              <a:t>Strings</a:t>
            </a:r>
          </a:p>
          <a:p>
            <a:pPr lvl="1">
              <a:lnSpc>
                <a:spcPct val="130000"/>
              </a:lnSpc>
            </a:pPr>
            <a:r>
              <a:rPr lang="en-US" altLang="zh-TW" sz="2400" dirty="0" smtClean="0">
                <a:solidFill>
                  <a:srgbClr val="FFFF00"/>
                </a:solidFill>
              </a:rPr>
              <a:t>Power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of an alphabet </a:t>
            </a:r>
            <a:r>
              <a:rPr lang="en-US" altLang="zh-TW" sz="3200" dirty="0" err="1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S</a:t>
            </a:r>
            <a:r>
              <a:rPr lang="en-US" altLang="zh-TW" sz="3200" i="1" baseline="30000" dirty="0" err="1">
                <a:solidFill>
                  <a:srgbClr val="FFFF00"/>
                </a:solidFill>
                <a:cs typeface="Times New Roman" pitchFamily="18" charset="0"/>
              </a:rPr>
              <a:t>k</a:t>
            </a:r>
            <a:r>
              <a:rPr lang="en-US" altLang="zh-TW" sz="2400" dirty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TW" sz="2400" dirty="0">
                <a:cs typeface="Times New Roman" pitchFamily="18" charset="0"/>
              </a:rPr>
              <a:t> =</a:t>
            </a:r>
            <a:r>
              <a:rPr lang="en-US" altLang="zh-TW" sz="2400" dirty="0" smtClean="0">
                <a:cs typeface="Times New Roman" pitchFamily="18" charset="0"/>
              </a:rPr>
              <a:t>  a </a:t>
            </a:r>
            <a:r>
              <a:rPr lang="en-US" altLang="zh-TW" sz="2400" dirty="0">
                <a:cs typeface="Times New Roman" pitchFamily="18" charset="0"/>
              </a:rPr>
              <a:t>set of all strings of length </a:t>
            </a:r>
            <a:r>
              <a:rPr lang="en-US" altLang="zh-TW" sz="2800" i="1" dirty="0">
                <a:solidFill>
                  <a:srgbClr val="FFFF00"/>
                </a:solidFill>
                <a:cs typeface="Times New Roman" pitchFamily="18" charset="0"/>
              </a:rPr>
              <a:t>k</a:t>
            </a:r>
          </a:p>
          <a:p>
            <a:pPr lvl="2">
              <a:lnSpc>
                <a:spcPct val="130000"/>
              </a:lnSpc>
            </a:pPr>
            <a:r>
              <a:rPr lang="en-US" altLang="zh-TW" sz="2400" dirty="0">
                <a:solidFill>
                  <a:srgbClr val="00B050"/>
                </a:solidFill>
                <a:cs typeface="Times New Roman" pitchFamily="18" charset="0"/>
              </a:rPr>
              <a:t>Examples</a:t>
            </a:r>
            <a:r>
              <a:rPr lang="en-US" altLang="zh-TW" sz="2400" dirty="0">
                <a:cs typeface="Times New Roman" pitchFamily="18" charset="0"/>
              </a:rPr>
              <a:t> 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endParaRPr lang="en-US" altLang="zh-TW" sz="2400" dirty="0">
              <a:cs typeface="Times New Roman" pitchFamily="18" charset="0"/>
            </a:endParaRPr>
          </a:p>
          <a:p>
            <a:pPr lvl="3">
              <a:lnSpc>
                <a:spcPct val="130000"/>
              </a:lnSpc>
            </a:pPr>
            <a:r>
              <a:rPr lang="en-US" altLang="zh-TW" sz="2400" dirty="0">
                <a:cs typeface="Times New Roman" pitchFamily="18" charset="0"/>
              </a:rPr>
              <a:t>given</a:t>
            </a:r>
            <a:r>
              <a:rPr lang="en-US" altLang="zh-TW" sz="2400" i="1" dirty="0">
                <a:cs typeface="Times New Roman" pitchFamily="18" charset="0"/>
              </a:rPr>
              <a:t> </a:t>
            </a:r>
            <a:r>
              <a:rPr lang="en-US" altLang="zh-TW" sz="2400" dirty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S</a:t>
            </a:r>
            <a:r>
              <a:rPr lang="en-US" altLang="zh-TW" sz="2400" baseline="30000" dirty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TW" sz="2400" dirty="0">
                <a:latin typeface="Symbol" pitchFamily="18" charset="2"/>
                <a:cs typeface="Times New Roman" pitchFamily="18" charset="0"/>
              </a:rPr>
              <a:t>= {0, 1}, </a:t>
            </a:r>
            <a:r>
              <a:rPr lang="en-US" altLang="zh-TW" sz="2400" dirty="0">
                <a:cs typeface="Times New Roman" pitchFamily="18" charset="0"/>
              </a:rPr>
              <a:t>we have</a:t>
            </a:r>
          </a:p>
          <a:p>
            <a:pPr lvl="3">
              <a:lnSpc>
                <a:spcPct val="130000"/>
              </a:lnSpc>
              <a:buFont typeface="Symbol" pitchFamily="18" charset="2"/>
              <a:buChar char=" "/>
            </a:pPr>
            <a:r>
              <a:rPr lang="en-US" altLang="zh-TW" sz="24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     </a:t>
            </a:r>
            <a:r>
              <a:rPr lang="en-US" altLang="zh-TW" sz="36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S</a:t>
            </a:r>
            <a:r>
              <a:rPr lang="en-US" altLang="zh-TW" sz="3600" baseline="30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3600" dirty="0">
                <a:solidFill>
                  <a:srgbClr val="FFFF00"/>
                </a:solidFill>
                <a:ea typeface="標楷體" pitchFamily="65" charset="-120"/>
                <a:cs typeface="Times New Roman" pitchFamily="18" charset="0"/>
              </a:rPr>
              <a:t> = {</a:t>
            </a:r>
            <a:r>
              <a:rPr lang="en-US" altLang="zh-TW" sz="36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e}, </a:t>
            </a:r>
            <a:r>
              <a:rPr lang="en-US" altLang="zh-TW" sz="2400" dirty="0">
                <a:latin typeface="Symbol" pitchFamily="18" charset="2"/>
                <a:ea typeface="標楷體" pitchFamily="65" charset="-120"/>
                <a:cs typeface="Times New Roman" pitchFamily="18" charset="0"/>
              </a:rPr>
              <a:t>S</a:t>
            </a:r>
            <a:r>
              <a:rPr lang="en-US" altLang="zh-TW" sz="2400" baseline="30000" dirty="0"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400" dirty="0">
                <a:ea typeface="標楷體" pitchFamily="65" charset="-120"/>
                <a:cs typeface="Times New Roman" pitchFamily="18" charset="0"/>
              </a:rPr>
              <a:t> = {00, 01, 10, 11}</a:t>
            </a:r>
            <a:endParaRPr lang="en-US" altLang="zh-TW" sz="2400" dirty="0">
              <a:cs typeface="Times New Roman" pitchFamily="18" charset="0"/>
            </a:endParaRPr>
          </a:p>
          <a:p>
            <a:pPr lvl="2">
              <a:lnSpc>
                <a:spcPct val="130000"/>
              </a:lnSpc>
            </a:pPr>
            <a:r>
              <a:rPr lang="en-US" altLang="zh-TW" sz="2400" dirty="0">
                <a:cs typeface="Times New Roman" pitchFamily="18" charset="0"/>
              </a:rPr>
              <a:t> </a:t>
            </a:r>
            <a:r>
              <a:rPr lang="en-US" altLang="zh-TW" sz="3600" dirty="0">
                <a:cs typeface="Times New Roman" pitchFamily="18" charset="0"/>
              </a:rPr>
              <a:t>Supplemental </a:t>
            </a:r>
            <a:r>
              <a:rPr lang="en-US" altLang="zh-TW" sz="3600" dirty="0" smtClean="0">
                <a:cs typeface="Times New Roman" pitchFamily="18" charset="0"/>
              </a:rPr>
              <a:t> </a:t>
            </a:r>
            <a:r>
              <a:rPr lang="en-US" altLang="zh-TW" sz="3600" dirty="0">
                <a:solidFill>
                  <a:schemeClr val="tx2"/>
                </a:solidFill>
                <a:ea typeface="標楷體" pitchFamily="65" charset="-120"/>
              </a:rPr>
              <a:t>1</a:t>
            </a:r>
            <a:r>
              <a:rPr lang="en-US" altLang="zh-TW" sz="3600" baseline="30000" dirty="0">
                <a:solidFill>
                  <a:schemeClr val="tx2"/>
                </a:solidFill>
                <a:ea typeface="標楷體" pitchFamily="65" charset="-120"/>
              </a:rPr>
              <a:t>0</a:t>
            </a:r>
            <a:r>
              <a:rPr lang="en-US" altLang="zh-TW" sz="3600" dirty="0">
                <a:solidFill>
                  <a:schemeClr val="tx2"/>
                </a:solidFill>
                <a:ea typeface="標楷體" pitchFamily="65" charset="-120"/>
              </a:rPr>
              <a:t> = 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e, </a:t>
            </a:r>
            <a:r>
              <a:rPr lang="en-US" altLang="zh-TW" sz="3600" dirty="0">
                <a:solidFill>
                  <a:schemeClr val="tx2"/>
                </a:solidFill>
                <a:ea typeface="標楷體" pitchFamily="65" charset="-120"/>
              </a:rPr>
              <a:t>(01)</a:t>
            </a:r>
            <a:r>
              <a:rPr lang="en-US" altLang="zh-TW" sz="3600" baseline="30000" dirty="0">
                <a:solidFill>
                  <a:schemeClr val="tx2"/>
                </a:solidFill>
                <a:ea typeface="標楷體" pitchFamily="65" charset="-120"/>
              </a:rPr>
              <a:t>0</a:t>
            </a:r>
            <a:r>
              <a:rPr lang="en-US" altLang="zh-TW" sz="3600" dirty="0">
                <a:solidFill>
                  <a:schemeClr val="tx2"/>
                </a:solidFill>
                <a:ea typeface="標楷體" pitchFamily="65" charset="-120"/>
              </a:rPr>
              <a:t> = 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e,</a:t>
            </a:r>
            <a:r>
              <a:rPr lang="en-US" altLang="zh-TW" sz="3600" dirty="0">
                <a:solidFill>
                  <a:schemeClr val="tx2"/>
                </a:solidFill>
                <a:ea typeface="標楷體" pitchFamily="65" charset="-120"/>
              </a:rPr>
              <a:t> …</a:t>
            </a:r>
            <a:endParaRPr lang="en-US" altLang="zh-TW" sz="3600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1164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35975" cy="499745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TW" sz="3600" b="1" dirty="0"/>
              <a:t>1.2 </a:t>
            </a:r>
            <a:r>
              <a:rPr lang="en-US" altLang="zh-TW" sz="3600" b="1" dirty="0">
                <a:solidFill>
                  <a:srgbClr val="00B0F0"/>
                </a:solidFill>
              </a:rPr>
              <a:t>Strings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>
                <a:cs typeface="Times New Roman" pitchFamily="18" charset="0"/>
              </a:rPr>
              <a:t>Set </a:t>
            </a:r>
            <a:r>
              <a:rPr lang="en-US" altLang="zh-TW" sz="2800" dirty="0">
                <a:cs typeface="Times New Roman" pitchFamily="18" charset="0"/>
              </a:rPr>
              <a:t>of all strings over </a:t>
            </a:r>
            <a:r>
              <a:rPr lang="en-US" altLang="zh-TW" sz="2800" dirty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S</a:t>
            </a:r>
            <a:r>
              <a:rPr lang="en-US" altLang="zh-TW" sz="2800" dirty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= denoted </a:t>
            </a:r>
            <a:r>
              <a:rPr lang="en-US" altLang="zh-TW" sz="2800" dirty="0">
                <a:cs typeface="Times New Roman" pitchFamily="18" charset="0"/>
              </a:rPr>
              <a:t>as </a:t>
            </a:r>
            <a:r>
              <a:rPr lang="en-US" altLang="zh-TW" sz="28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2800" baseline="30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*</a:t>
            </a:r>
            <a:r>
              <a:rPr lang="en-US" altLang="zh-TW" sz="2800" dirty="0">
                <a:solidFill>
                  <a:srgbClr val="FFFF00"/>
                </a:solidFill>
                <a:latin typeface="Symbol" pitchFamily="18" charset="2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>
                <a:cs typeface="Times New Roman" pitchFamily="18" charset="0"/>
              </a:rPr>
              <a:t>It is not difficult to know that </a:t>
            </a:r>
            <a:endParaRPr lang="en-US" altLang="zh-TW" sz="2800" dirty="0">
              <a:ea typeface="標楷體" pitchFamily="65" charset="-120"/>
            </a:endParaRPr>
          </a:p>
          <a:p>
            <a:pPr lvl="2">
              <a:lnSpc>
                <a:spcPct val="150000"/>
              </a:lnSpc>
              <a:buFont typeface="Wingdings" pitchFamily="2" charset="2"/>
              <a:buNone/>
            </a:pPr>
            <a:r>
              <a:rPr lang="en-US" altLang="zh-TW" sz="4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40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*</a:t>
            </a:r>
            <a:r>
              <a:rPr lang="en-US" altLang="zh-TW" sz="4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 = S</a:t>
            </a:r>
            <a:r>
              <a:rPr lang="en-US" altLang="zh-TW" sz="40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0 </a:t>
            </a:r>
            <a:r>
              <a:rPr lang="en-US" altLang="zh-TW" sz="4000" b="1" dirty="0">
                <a:solidFill>
                  <a:schemeClr val="tx2"/>
                </a:solidFill>
                <a:cs typeface="Times New Roman" pitchFamily="18" charset="0"/>
              </a:rPr>
              <a:t>∪</a:t>
            </a:r>
            <a:r>
              <a:rPr lang="en-US" altLang="zh-TW" sz="4000" dirty="0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4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40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1 </a:t>
            </a:r>
            <a:r>
              <a:rPr lang="en-US" altLang="zh-TW" sz="4000" b="1" dirty="0">
                <a:solidFill>
                  <a:schemeClr val="tx2"/>
                </a:solidFill>
                <a:cs typeface="Times New Roman" pitchFamily="18" charset="0"/>
              </a:rPr>
              <a:t>∪</a:t>
            </a:r>
            <a:r>
              <a:rPr lang="en-US" altLang="zh-TW" sz="4000" dirty="0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4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40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2 </a:t>
            </a:r>
            <a:r>
              <a:rPr lang="en-US" altLang="zh-TW" sz="4000" b="1" dirty="0">
                <a:solidFill>
                  <a:schemeClr val="tx2"/>
                </a:solidFill>
                <a:cs typeface="Times New Roman" pitchFamily="18" charset="0"/>
              </a:rPr>
              <a:t>∪</a:t>
            </a:r>
            <a:r>
              <a:rPr lang="en-US" altLang="zh-TW" sz="4000" dirty="0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4000" dirty="0">
                <a:solidFill>
                  <a:schemeClr val="tx2"/>
                </a:solidFill>
                <a:latin typeface="Times New Roman"/>
                <a:ea typeface="標楷體" pitchFamily="65" charset="-120"/>
              </a:rPr>
              <a:t>…</a:t>
            </a:r>
            <a:r>
              <a:rPr lang="en-US" altLang="zh-TW" sz="4000" dirty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25721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8686800" cy="5257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TW" sz="4000" b="1" dirty="0" smtClean="0"/>
              <a:t>1.2 </a:t>
            </a:r>
            <a:r>
              <a:rPr lang="en-US" altLang="zh-TW" sz="4000" b="1" dirty="0">
                <a:solidFill>
                  <a:srgbClr val="00B0F0"/>
                </a:solidFill>
              </a:rPr>
              <a:t>Strings</a:t>
            </a:r>
          </a:p>
          <a:p>
            <a:pPr lvl="1">
              <a:lnSpc>
                <a:spcPct val="130000"/>
              </a:lnSpc>
            </a:pPr>
            <a:r>
              <a:rPr lang="en-US" altLang="zh-TW" sz="4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Arial" charset="0"/>
              </a:rPr>
              <a:t>S</a:t>
            </a:r>
            <a:r>
              <a:rPr lang="en-US" altLang="zh-TW" sz="4000" baseline="30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+</a:t>
            </a:r>
            <a:r>
              <a:rPr lang="en-US" altLang="zh-TW" sz="4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>
                <a:latin typeface="Symbol" pitchFamily="18" charset="2"/>
                <a:ea typeface="標楷體" pitchFamily="65" charset="-120"/>
                <a:cs typeface="Times New Roman" pitchFamily="18" charset="0"/>
              </a:rPr>
              <a:t>= </a:t>
            </a:r>
            <a:r>
              <a:rPr lang="en-US" altLang="zh-TW" sz="2800" dirty="0">
                <a:ea typeface="標楷體" pitchFamily="65" charset="-120"/>
                <a:cs typeface="Times New Roman" pitchFamily="18" charset="0"/>
              </a:rPr>
              <a:t>set of nonempty strings from</a:t>
            </a:r>
            <a:r>
              <a:rPr lang="en-US" altLang="zh-TW" sz="2800" dirty="0">
                <a:latin typeface="Symbol" pitchFamily="18" charset="2"/>
                <a:ea typeface="標楷體" pitchFamily="65" charset="-120"/>
                <a:cs typeface="Times New Roman" pitchFamily="18" charset="0"/>
              </a:rPr>
              <a:t> S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z="2800" dirty="0">
                <a:latin typeface="Symbol" pitchFamily="18" charset="2"/>
                <a:ea typeface="標楷體" pitchFamily="65" charset="-120"/>
                <a:cs typeface="Times New Roman" pitchFamily="18" charset="0"/>
              </a:rPr>
              <a:t>        = 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S</a:t>
            </a:r>
            <a:r>
              <a:rPr lang="en-US" altLang="zh-TW" sz="36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*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600" b="1" dirty="0">
                <a:solidFill>
                  <a:schemeClr val="tx2"/>
                </a:solidFill>
                <a:ea typeface="標楷體" pitchFamily="65" charset="-12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  <a:cs typeface="Times New Roman" pitchFamily="18" charset="0"/>
              </a:rPr>
              <a:t> {e} </a:t>
            </a:r>
          </a:p>
          <a:p>
            <a:pPr lvl="1">
              <a:lnSpc>
                <a:spcPct val="130000"/>
              </a:lnSpc>
            </a:pPr>
            <a:r>
              <a:rPr lang="en-US" altLang="zh-TW" sz="2800" dirty="0">
                <a:ea typeface="標楷體" pitchFamily="65" charset="-120"/>
                <a:cs typeface="Times New Roman" pitchFamily="18" charset="0"/>
              </a:rPr>
              <a:t>Therefore, we have</a:t>
            </a:r>
          </a:p>
          <a:p>
            <a:pPr lvl="1">
              <a:lnSpc>
                <a:spcPct val="130000"/>
              </a:lnSpc>
              <a:buFont typeface="Symbol" pitchFamily="18" charset="2"/>
              <a:buChar char=" "/>
            </a:pPr>
            <a:r>
              <a:rPr lang="en-US" altLang="zh-TW" sz="2800" dirty="0">
                <a:latin typeface="Symbol" pitchFamily="18" charset="2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36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3600" baseline="30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+</a:t>
            </a:r>
            <a:r>
              <a:rPr lang="en-US" altLang="zh-TW" sz="3600" dirty="0">
                <a:latin typeface="Symbol" pitchFamily="18" charset="2"/>
                <a:ea typeface="標楷體" pitchFamily="65" charset="-120"/>
              </a:rPr>
              <a:t> = 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36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1 </a:t>
            </a:r>
            <a:r>
              <a:rPr lang="en-US" altLang="zh-TW" sz="3600" b="1" dirty="0">
                <a:solidFill>
                  <a:schemeClr val="tx2"/>
                </a:solidFill>
                <a:cs typeface="Times New Roman" pitchFamily="18" charset="0"/>
              </a:rPr>
              <a:t>∪</a:t>
            </a:r>
            <a:r>
              <a:rPr lang="en-US" altLang="zh-TW" sz="3600" dirty="0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36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2 </a:t>
            </a:r>
            <a:r>
              <a:rPr lang="en-US" altLang="zh-TW" sz="3600" b="1" dirty="0">
                <a:solidFill>
                  <a:schemeClr val="tx2"/>
                </a:solidFill>
                <a:cs typeface="Times New Roman" pitchFamily="18" charset="0"/>
              </a:rPr>
              <a:t>∪</a:t>
            </a:r>
            <a:r>
              <a:rPr lang="en-US" altLang="zh-TW" sz="3600" dirty="0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36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3 </a:t>
            </a:r>
            <a:r>
              <a:rPr lang="en-US" altLang="zh-TW" sz="3600" b="1" dirty="0">
                <a:solidFill>
                  <a:schemeClr val="tx2"/>
                </a:solidFill>
                <a:cs typeface="Times New Roman" pitchFamily="18" charset="0"/>
              </a:rPr>
              <a:t>∪</a:t>
            </a:r>
            <a:r>
              <a:rPr lang="en-US" altLang="zh-TW" sz="36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 </a:t>
            </a:r>
            <a:r>
              <a:rPr lang="en-US" altLang="zh-TW" sz="3600" dirty="0">
                <a:solidFill>
                  <a:schemeClr val="tx2"/>
                </a:solidFill>
                <a:latin typeface="Times New Roman"/>
                <a:ea typeface="標楷體" pitchFamily="65" charset="-120"/>
              </a:rPr>
              <a:t>…</a:t>
            </a:r>
            <a:endParaRPr lang="en-US" altLang="zh-TW" sz="3600" dirty="0">
              <a:solidFill>
                <a:schemeClr val="tx2"/>
              </a:solidFill>
              <a:latin typeface="Symbol" pitchFamily="18" charset="2"/>
              <a:ea typeface="標楷體" pitchFamily="65" charset="-120"/>
            </a:endParaRPr>
          </a:p>
          <a:p>
            <a:pPr lvl="1">
              <a:lnSpc>
                <a:spcPct val="130000"/>
              </a:lnSpc>
              <a:buFont typeface="Symbol" pitchFamily="18" charset="2"/>
              <a:buChar char=" "/>
            </a:pPr>
            <a:r>
              <a:rPr lang="en-US" altLang="zh-TW" sz="36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 S</a:t>
            </a:r>
            <a:r>
              <a:rPr lang="en-US" altLang="zh-TW" sz="3600" baseline="30000" dirty="0">
                <a:solidFill>
                  <a:srgbClr val="FFFF00"/>
                </a:solidFill>
                <a:latin typeface="Symbol" pitchFamily="18" charset="2"/>
                <a:ea typeface="標楷體" pitchFamily="65" charset="-120"/>
              </a:rPr>
              <a:t>*</a:t>
            </a:r>
            <a:r>
              <a:rPr lang="en-US" altLang="zh-TW" sz="3600" dirty="0">
                <a:latin typeface="Symbol" pitchFamily="18" charset="2"/>
                <a:ea typeface="標楷體" pitchFamily="65" charset="-120"/>
              </a:rPr>
              <a:t> = 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S</a:t>
            </a:r>
            <a:r>
              <a:rPr lang="en-US" altLang="zh-TW" sz="3600" baseline="300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+ </a:t>
            </a:r>
            <a:r>
              <a:rPr lang="en-US" altLang="zh-TW" sz="3600" b="1" dirty="0">
                <a:solidFill>
                  <a:schemeClr val="tx2"/>
                </a:solidFill>
                <a:cs typeface="Times New Roman" pitchFamily="18" charset="0"/>
              </a:rPr>
              <a:t>∪</a:t>
            </a:r>
            <a:r>
              <a:rPr lang="en-US" altLang="zh-TW" sz="3600" dirty="0">
                <a:solidFill>
                  <a:schemeClr val="tx2"/>
                </a:solidFill>
                <a:latin typeface="Symbol" pitchFamily="18" charset="2"/>
                <a:ea typeface="標楷體" pitchFamily="65" charset="-120"/>
              </a:rPr>
              <a:t>{e}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endParaRPr lang="en-US" altLang="zh-TW" dirty="0">
              <a:effectLst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Central Concepts of 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25130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112</TotalTime>
  <Words>1240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Perspective</vt:lpstr>
      <vt:lpstr>MathType 4.0 Equation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  <vt:lpstr> Central Concepts of Automata Theory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</dc:creator>
  <cp:lastModifiedBy>sehrish</cp:lastModifiedBy>
  <cp:revision>32</cp:revision>
  <dcterms:created xsi:type="dcterms:W3CDTF">2017-01-18T19:15:49Z</dcterms:created>
  <dcterms:modified xsi:type="dcterms:W3CDTF">2017-01-18T21:08:32Z</dcterms:modified>
</cp:coreProperties>
</file>