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  <p:sldId id="270" r:id="rId9"/>
    <p:sldId id="271" r:id="rId10"/>
    <p:sldId id="264" r:id="rId11"/>
    <p:sldId id="265" r:id="rId12"/>
    <p:sldId id="266" r:id="rId13"/>
    <p:sldId id="267" r:id="rId14"/>
    <p:sldId id="268" r:id="rId15"/>
    <p:sldId id="272" r:id="rId16"/>
    <p:sldId id="273" r:id="rId17"/>
    <p:sldId id="282" r:id="rId18"/>
    <p:sldId id="283" r:id="rId19"/>
    <p:sldId id="285" r:id="rId20"/>
    <p:sldId id="284" r:id="rId21"/>
    <p:sldId id="274" r:id="rId22"/>
    <p:sldId id="280" r:id="rId23"/>
    <p:sldId id="275" r:id="rId24"/>
    <p:sldId id="276" r:id="rId25"/>
    <p:sldId id="277" r:id="rId26"/>
    <p:sldId id="278" r:id="rId27"/>
    <p:sldId id="279" r:id="rId28"/>
    <p:sldId id="281" r:id="rId29"/>
    <p:sldId id="286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50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44" y="-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F2F7C-64C4-49D0-9DB3-D541E8F3ECE9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976B7-A7BF-4670-A49C-58F46D1B9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76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1208-BF31-4996-B5E8-441DF6E2CC97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B7D796-5BEF-4489-84BE-3CBAC84154F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1208-BF31-4996-B5E8-441DF6E2CC97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D796-5BEF-4489-84BE-3CBAC84154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1208-BF31-4996-B5E8-441DF6E2CC97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D796-5BEF-4489-84BE-3CBAC84154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1208-BF31-4996-B5E8-441DF6E2CC97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D796-5BEF-4489-84BE-3CBAC84154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1208-BF31-4996-B5E8-441DF6E2CC97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D796-5BEF-4489-84BE-3CBAC84154F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1208-BF31-4996-B5E8-441DF6E2CC97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D796-5BEF-4489-84BE-3CBAC84154F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1208-BF31-4996-B5E8-441DF6E2CC97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D796-5BEF-4489-84BE-3CBAC84154F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1208-BF31-4996-B5E8-441DF6E2CC97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D796-5BEF-4489-84BE-3CBAC84154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1208-BF31-4996-B5E8-441DF6E2CC97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D796-5BEF-4489-84BE-3CBAC84154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1208-BF31-4996-B5E8-441DF6E2CC97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D796-5BEF-4489-84BE-3CBAC84154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1208-BF31-4996-B5E8-441DF6E2CC97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D796-5BEF-4489-84BE-3CBAC84154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16F1208-BF31-4996-B5E8-441DF6E2CC97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2B7D796-5BEF-4489-84BE-3CBAC84154F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2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9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600200"/>
            <a:ext cx="7696200" cy="3581400"/>
          </a:xfrm>
        </p:spPr>
        <p:txBody>
          <a:bodyPr>
            <a:normAutofit/>
          </a:bodyPr>
          <a:lstStyle/>
          <a:p>
            <a:pPr algn="l"/>
            <a:r>
              <a:rPr lang="en-US" sz="5400" dirty="0" smtClean="0"/>
              <a:t>Recursive &amp; Reverse</a:t>
            </a:r>
            <a:br>
              <a:rPr lang="en-US" sz="5400" dirty="0" smtClean="0"/>
            </a:br>
            <a:r>
              <a:rPr lang="en-US" sz="5400" dirty="0" smtClean="0"/>
              <a:t> </a:t>
            </a:r>
            <a:r>
              <a:rPr lang="en-US" sz="3600" dirty="0" smtClean="0"/>
              <a:t>(Function &amp; languages)</a:t>
            </a:r>
            <a:br>
              <a:rPr lang="en-US" sz="3600" dirty="0" smtClean="0"/>
            </a:br>
            <a:r>
              <a:rPr lang="en-US" sz="5400" dirty="0" smtClean="0"/>
              <a:t>Induction Proof</a:t>
            </a:r>
            <a:br>
              <a:rPr lang="en-US" sz="5400" dirty="0" smtClean="0"/>
            </a:br>
            <a:r>
              <a:rPr lang="en-US" sz="5400" dirty="0" smtClean="0"/>
              <a:t> </a:t>
            </a:r>
            <a:r>
              <a:rPr lang="en-US" sz="3200" dirty="0" smtClean="0"/>
              <a:t>(Examples Exercise)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28600"/>
            <a:ext cx="6400800" cy="12192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Arial Black" pitchFamily="34" charset="0"/>
              </a:rPr>
              <a:t>Lecture  4</a:t>
            </a:r>
            <a:endParaRPr lang="en-US" b="1" dirty="0">
              <a:solidFill>
                <a:srgbClr val="FF00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192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Definition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b="1" dirty="0" smtClean="0">
                <a:solidFill>
                  <a:schemeClr val="tx1"/>
                </a:solidFill>
              </a:rPr>
              <a:t>If </a:t>
            </a:r>
            <a:r>
              <a:rPr lang="en-US" b="1" dirty="0" smtClean="0">
                <a:solidFill>
                  <a:srgbClr val="00B0F0"/>
                </a:solidFill>
              </a:rPr>
              <a:t>w</a:t>
            </a:r>
            <a:r>
              <a:rPr lang="en-US" b="1" dirty="0" smtClean="0">
                <a:solidFill>
                  <a:schemeClr val="tx1"/>
                </a:solidFill>
              </a:rPr>
              <a:t> is a string/word in some language </a:t>
            </a:r>
            <a:r>
              <a:rPr lang="en-US" b="1" dirty="0" smtClean="0">
                <a:solidFill>
                  <a:srgbClr val="00B0F0"/>
                </a:solidFill>
              </a:rPr>
              <a:t>L</a:t>
            </a:r>
            <a:r>
              <a:rPr lang="en-US" b="1" dirty="0" smtClean="0">
                <a:solidFill>
                  <a:schemeClr val="tx1"/>
                </a:solidFill>
              </a:rPr>
              <a:t>, then reverse(w) is the same string of letters spelled 	backward, called reverse of w.</a:t>
            </a: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chemeClr val="tx1"/>
                </a:solidFill>
              </a:rPr>
              <a:t>			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    </a:t>
            </a: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				      </a:t>
            </a:r>
            <a:r>
              <a:rPr lang="en-US" b="1" dirty="0" smtClean="0">
                <a:solidFill>
                  <a:srgbClr val="00B0F0"/>
                </a:solidFill>
              </a:rPr>
              <a:t>String=</a:t>
            </a:r>
          </a:p>
          <a:p>
            <a:pPr marL="0" indent="0">
              <a:buNone/>
            </a:pPr>
            <a:endParaRPr lang="en-US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</a:rPr>
              <a:t>Example :</a:t>
            </a:r>
          </a:p>
          <a:p>
            <a:pPr marL="0" indent="0">
              <a:buNone/>
            </a:pPr>
            <a:endParaRPr lang="en-US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</a:rPr>
              <a:t>PALINDROME= {</a:t>
            </a:r>
            <a:r>
              <a:rPr lang="en-US" altLang="zh-TW" b="1" dirty="0">
                <a:solidFill>
                  <a:srgbClr val="FF0000"/>
                </a:solidFill>
                <a:latin typeface="Symbol" pitchFamily="18" charset="2"/>
                <a:cs typeface="Times New Roman" pitchFamily="18" charset="0"/>
              </a:rPr>
              <a:t>e </a:t>
            </a:r>
            <a:r>
              <a:rPr lang="en-US" b="1" dirty="0" smtClean="0">
                <a:solidFill>
                  <a:srgbClr val="00B0F0"/>
                </a:solidFill>
              </a:rPr>
              <a:t>, and all strings w such that reverse(w)=w}</a:t>
            </a: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3772986"/>
              </p:ext>
            </p:extLst>
          </p:nvPr>
        </p:nvGraphicFramePr>
        <p:xfrm>
          <a:off x="762000" y="3886200"/>
          <a:ext cx="3098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" name="Equation" r:id="rId3" imgW="3098520" imgH="736560" progId="Equation.3">
                  <p:embed/>
                </p:oleObj>
              </mc:Choice>
              <mc:Fallback>
                <p:oleObj name="Equation" r:id="rId3" imgW="3098520" imgH="7365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886200"/>
                        <a:ext cx="30988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2732860"/>
              </p:ext>
            </p:extLst>
          </p:nvPr>
        </p:nvGraphicFramePr>
        <p:xfrm>
          <a:off x="5791200" y="4114800"/>
          <a:ext cx="2565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" name="Equation" r:id="rId5" imgW="2565360" imgH="431640" progId="Equation.3">
                  <p:embed/>
                </p:oleObj>
              </mc:Choice>
              <mc:Fallback>
                <p:oleObj name="Equation" r:id="rId5" imgW="2565360" imgH="4316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114800"/>
                        <a:ext cx="2565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5238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 6"/>
          <p:cNvSpPr>
            <a:spLocks noGrp="1"/>
          </p:cNvSpPr>
          <p:nvPr/>
        </p:nvSpPr>
        <p:spPr bwMode="auto">
          <a:xfrm>
            <a:off x="7010400" y="64008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fld id="{C3CD0226-AA2D-4702-9AB1-9905701D0D0D}" type="slidenum">
              <a:rPr lang="en-US"/>
              <a:pPr/>
              <a:t>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76200" y="1524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r>
              <a:rPr lang="en-US" dirty="0" smtClean="0">
                <a:solidFill>
                  <a:srgbClr val="00B0F0"/>
                </a:solidFill>
                <a:latin typeface="Arial Rounded MT Bold" pitchFamily="34" charset="0"/>
              </a:rPr>
              <a:t>Language with (</a:t>
            </a:r>
            <a:r>
              <a:rPr lang="en-US" sz="2800" dirty="0" smtClean="0">
                <a:solidFill>
                  <a:srgbClr val="00B0F0"/>
                </a:solidFill>
                <a:latin typeface="Arial Rounded MT Bold" pitchFamily="34" charset="0"/>
              </a:rPr>
              <a:t>Reverse function)</a:t>
            </a:r>
            <a:endParaRPr lang="en-US" sz="2800" dirty="0">
              <a:solidFill>
                <a:srgbClr val="00B0F0"/>
              </a:solidFill>
              <a:latin typeface="Arial Rounded MT Bold" pitchFamily="34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76200" y="838200"/>
            <a:ext cx="8839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9pPr>
          </a:lstStyle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Definition: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Examples: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0" y="1295400"/>
            <a:ext cx="355600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25" y="2514600"/>
            <a:ext cx="6797675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3803650"/>
            <a:ext cx="3771900" cy="238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7342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 8"/>
          <p:cNvSpPr>
            <a:spLocks noGrp="1"/>
          </p:cNvSpPr>
          <p:nvPr/>
        </p:nvSpPr>
        <p:spPr bwMode="auto">
          <a:xfrm>
            <a:off x="7086600" y="64008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fld id="{B08D9510-CF4C-4FA6-89B1-8FE6FAE5A75A}" type="slidenum">
              <a:rPr lang="en-US"/>
              <a:pPr/>
              <a:t>12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9pPr>
          </a:lstStyle>
          <a:p>
            <a:endParaRPr lang="en-US"/>
          </a:p>
          <a:p>
            <a:r>
              <a:rPr lang="en-US"/>
              <a:t>An infinite language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295400"/>
            <a:ext cx="4191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3124200"/>
            <a:ext cx="2578100" cy="271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191000"/>
            <a:ext cx="6985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100" y="4160838"/>
            <a:ext cx="157480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" name="AutoShape 16"/>
          <p:cNvSpPr>
            <a:spLocks/>
          </p:cNvSpPr>
          <p:nvPr/>
        </p:nvSpPr>
        <p:spPr bwMode="auto">
          <a:xfrm>
            <a:off x="3505200" y="3048000"/>
            <a:ext cx="381000" cy="2743200"/>
          </a:xfrm>
          <a:prstGeom prst="rightBrace">
            <a:avLst>
              <a:gd name="adj1" fmla="val 6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62000" y="3124200"/>
            <a:ext cx="9144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solidFill>
                  <a:srgbClr val="FF0000"/>
                </a:solidFill>
                <a:latin typeface="Symbol" pitchFamily="18" charset="2"/>
                <a:cs typeface="Times New Roman" pitchFamily="18" charset="0"/>
              </a:rPr>
              <a:t>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82135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rgbClr val="00B0F0"/>
                </a:solidFill>
              </a:rPr>
              <a:t>If L1={a, </a:t>
            </a:r>
            <a:r>
              <a:rPr lang="en-US" sz="3200" b="1" dirty="0" err="1">
                <a:solidFill>
                  <a:srgbClr val="00B0F0"/>
                </a:solidFill>
              </a:rPr>
              <a:t>ab</a:t>
            </a:r>
            <a:r>
              <a:rPr lang="en-US" sz="3200" b="1" dirty="0">
                <a:solidFill>
                  <a:srgbClr val="00B0F0"/>
                </a:solidFill>
              </a:rPr>
              <a:t>, </a:t>
            </a:r>
            <a:r>
              <a:rPr lang="en-US" sz="3200" b="1" dirty="0" err="1">
                <a:solidFill>
                  <a:srgbClr val="00B0F0"/>
                </a:solidFill>
              </a:rPr>
              <a:t>aaaa</a:t>
            </a:r>
            <a:r>
              <a:rPr lang="en-US" sz="3200" b="1" dirty="0">
                <a:solidFill>
                  <a:srgbClr val="00B0F0"/>
                </a:solidFill>
              </a:rPr>
              <a:t>} and L2={</a:t>
            </a:r>
            <a:r>
              <a:rPr lang="en-US" sz="3200" b="1" dirty="0" err="1">
                <a:solidFill>
                  <a:srgbClr val="00B0F0"/>
                </a:solidFill>
              </a:rPr>
              <a:t>bb,ab</a:t>
            </a:r>
            <a:r>
              <a:rPr lang="en-US" sz="3200" b="1" dirty="0" smtClean="0">
                <a:solidFill>
                  <a:srgbClr val="00B0F0"/>
                </a:solidFill>
              </a:rPr>
              <a:t>}</a:t>
            </a:r>
          </a:p>
          <a:p>
            <a:endParaRPr lang="en-US" b="1" dirty="0">
              <a:solidFill>
                <a:srgbClr val="00B0F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00800"/>
            <a:ext cx="1905000" cy="304800"/>
          </a:xfrm>
        </p:spPr>
        <p:txBody>
          <a:bodyPr/>
          <a:lstStyle/>
          <a:p>
            <a:fld id="{F8182888-23BC-4BDD-A72B-52E1103FEFC1}" type="slidenum">
              <a:rPr lang="en-US"/>
              <a:pPr/>
              <a:t>13</a:t>
            </a:fld>
            <a:endParaRPr lang="en-US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2471812"/>
              </p:ext>
            </p:extLst>
          </p:nvPr>
        </p:nvGraphicFramePr>
        <p:xfrm>
          <a:off x="381000" y="1955800"/>
          <a:ext cx="8231188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Equation" r:id="rId3" imgW="8229600" imgH="2082600" progId="Equation.3">
                  <p:embed/>
                </p:oleObj>
              </mc:Choice>
              <mc:Fallback>
                <p:oleObj name="Equation" r:id="rId3" imgW="8229600" imgH="20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955800"/>
                        <a:ext cx="8231188" cy="208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3276600" y="4419600"/>
          <a:ext cx="2146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Equation" r:id="rId5" imgW="2145960" imgH="431640" progId="Equation.3">
                  <p:embed/>
                </p:oleObj>
              </mc:Choice>
              <mc:Fallback>
                <p:oleObj name="Equation" r:id="rId5" imgW="21459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419600"/>
                        <a:ext cx="2146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2882505"/>
              </p:ext>
            </p:extLst>
          </p:nvPr>
        </p:nvGraphicFramePr>
        <p:xfrm>
          <a:off x="1905000" y="5181600"/>
          <a:ext cx="5497495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Equation" r:id="rId7" imgW="1981080" imgH="241200" progId="Equation.3">
                  <p:embed/>
                </p:oleObj>
              </mc:Choice>
              <mc:Fallback>
                <p:oleObj name="Equation" r:id="rId7" imgW="19810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181600"/>
                        <a:ext cx="5497495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5800" y="4343400"/>
            <a:ext cx="25010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</a:rPr>
              <a:t>Complement: </a:t>
            </a:r>
            <a:endParaRPr lang="en-US" sz="2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901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00800"/>
            <a:ext cx="1905000" cy="304800"/>
          </a:xfrm>
        </p:spPr>
        <p:txBody>
          <a:bodyPr/>
          <a:lstStyle/>
          <a:p>
            <a:fld id="{2EB06336-A963-4C0D-ACC5-BA8C229F8C54}" type="slidenum">
              <a:rPr lang="en-US"/>
              <a:pPr/>
              <a:t>14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52400" y="838200"/>
            <a:ext cx="88392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Q1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Q2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Q3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6685651"/>
              </p:ext>
            </p:extLst>
          </p:nvPr>
        </p:nvGraphicFramePr>
        <p:xfrm>
          <a:off x="1066800" y="1143000"/>
          <a:ext cx="5510213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" name="Equation" r:id="rId3" imgW="1485720" imgH="431640" progId="Equation.3">
                  <p:embed/>
                </p:oleObj>
              </mc:Choice>
              <mc:Fallback>
                <p:oleObj name="Equation" r:id="rId3" imgW="14857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143000"/>
                        <a:ext cx="5510213" cy="102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484020"/>
              </p:ext>
            </p:extLst>
          </p:nvPr>
        </p:nvGraphicFramePr>
        <p:xfrm>
          <a:off x="1066800" y="2362201"/>
          <a:ext cx="4799013" cy="1219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" name="Equation" r:id="rId5" imgW="1193760" imgH="482400" progId="Equation.3">
                  <p:embed/>
                </p:oleObj>
              </mc:Choice>
              <mc:Fallback>
                <p:oleObj name="Equation" r:id="rId5" imgW="1193760" imgH="482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362201"/>
                        <a:ext cx="4799013" cy="12191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253522"/>
              </p:ext>
            </p:extLst>
          </p:nvPr>
        </p:nvGraphicFramePr>
        <p:xfrm>
          <a:off x="1219200" y="3733800"/>
          <a:ext cx="39624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" name="Equation" r:id="rId7" imgW="3962400" imgH="660400" progId="Equation.3">
                  <p:embed/>
                </p:oleObj>
              </mc:Choice>
              <mc:Fallback>
                <p:oleObj name="Equation" r:id="rId7" imgW="3962400" imgH="660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733800"/>
                        <a:ext cx="39624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3759988"/>
              </p:ext>
            </p:extLst>
          </p:nvPr>
        </p:nvGraphicFramePr>
        <p:xfrm>
          <a:off x="2794000" y="4038600"/>
          <a:ext cx="3911600" cy="269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" name="Equation" r:id="rId9" imgW="850680" imgH="914400" progId="Equation.3">
                  <p:embed/>
                </p:oleObj>
              </mc:Choice>
              <mc:Fallback>
                <p:oleObj name="Equation" r:id="rId9" imgW="850680" imgH="914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0" y="4038600"/>
                        <a:ext cx="3911600" cy="269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1579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solidFill>
                  <a:schemeClr val="tx1"/>
                </a:solidFill>
                <a:latin typeface="Arial Black" pitchFamily="34" charset="0"/>
                <a:cs typeface="Times New Roman" pitchFamily="18" charset="0"/>
              </a:rPr>
              <a:t>Q4:  LET 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  <a:latin typeface="Arial Black" pitchFamily="34" charset="0"/>
                <a:cs typeface="Times New Roman" pitchFamily="18" charset="0"/>
              </a:rPr>
              <a:t>	</a:t>
            </a:r>
            <a:r>
              <a:rPr lang="en-US" altLang="zh-TW" dirty="0" smtClean="0">
                <a:solidFill>
                  <a:schemeClr val="tx1"/>
                </a:solidFill>
                <a:latin typeface="Arial Black" pitchFamily="34" charset="0"/>
                <a:cs typeface="Times New Roman" pitchFamily="18" charset="0"/>
              </a:rPr>
              <a:t>	</a:t>
            </a:r>
            <a:r>
              <a:rPr lang="en-US" altLang="zh-TW" dirty="0" smtClean="0">
                <a:solidFill>
                  <a:schemeClr val="tx1"/>
                </a:solidFill>
                <a:latin typeface="Symbol" pitchFamily="18" charset="2"/>
                <a:cs typeface="Times New Roman" pitchFamily="18" charset="0"/>
              </a:rPr>
              <a:t>S = {</a:t>
            </a:r>
            <a:r>
              <a:rPr lang="en-US" altLang="zh-TW" dirty="0" smtClean="0">
                <a:solidFill>
                  <a:schemeClr val="tx1"/>
                </a:solidFill>
                <a:latin typeface="Arial Rounded MT Bold" pitchFamily="34" charset="0"/>
                <a:cs typeface="Times New Roman" pitchFamily="18" charset="0"/>
              </a:rPr>
              <a:t>a , b}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tx1"/>
                </a:solidFill>
                <a:latin typeface="Arial Rounded MT Bold" pitchFamily="34" charset="0"/>
                <a:cs typeface="Times New Roman" pitchFamily="18" charset="0"/>
              </a:rPr>
              <a:t>L1= {strings with an even number of a’s}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tx1"/>
                </a:solidFill>
                <a:latin typeface="Arial Rounded MT Bold" pitchFamily="34" charset="0"/>
                <a:cs typeface="Times New Roman" pitchFamily="18" charset="0"/>
              </a:rPr>
              <a:t>L2= { strings with no b’s}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tx1"/>
                </a:solidFill>
                <a:latin typeface="Arial Rounded MT Bold" pitchFamily="34" charset="0"/>
                <a:cs typeface="Times New Roman" pitchFamily="18" charset="0"/>
              </a:rPr>
              <a:t>Find		L1 U L2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  <a:latin typeface="Arial Rounded MT Bold" pitchFamily="34" charset="0"/>
                <a:cs typeface="Times New Roman" pitchFamily="18" charset="0"/>
              </a:rPr>
              <a:t>	</a:t>
            </a:r>
            <a:r>
              <a:rPr lang="en-US" altLang="zh-TW" dirty="0" smtClean="0">
                <a:solidFill>
                  <a:schemeClr val="tx1"/>
                </a:solidFill>
                <a:latin typeface="Arial Rounded MT Bold" pitchFamily="34" charset="0"/>
                <a:cs typeface="Times New Roman" pitchFamily="18" charset="0"/>
              </a:rPr>
              <a:t>	L2 – L1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  <a:latin typeface="Arial Rounded MT Bold" pitchFamily="34" charset="0"/>
                <a:cs typeface="Times New Roman" pitchFamily="18" charset="0"/>
              </a:rPr>
              <a:t>	</a:t>
            </a:r>
            <a:r>
              <a:rPr lang="en-US" altLang="zh-TW" dirty="0" smtClean="0">
                <a:solidFill>
                  <a:schemeClr val="tx1"/>
                </a:solidFill>
                <a:latin typeface="Arial Rounded MT Bold" pitchFamily="34" charset="0"/>
                <a:cs typeface="Times New Roman" pitchFamily="18" charset="0"/>
              </a:rPr>
              <a:t>	~(L2 - L1) </a:t>
            </a:r>
          </a:p>
          <a:p>
            <a:pPr marL="0" indent="0">
              <a:buNone/>
            </a:pPr>
            <a:endParaRPr lang="en-US" altLang="zh-TW" dirty="0" smtClean="0">
              <a:solidFill>
                <a:schemeClr val="tx1"/>
              </a:solidFill>
              <a:latin typeface="Arial Black" pitchFamily="34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tx1"/>
                </a:solidFill>
                <a:latin typeface="Arial Black" pitchFamily="34" charset="0"/>
                <a:cs typeface="Times New Roman" pitchFamily="18" charset="0"/>
              </a:rPr>
              <a:t>Q5: LET </a:t>
            </a:r>
            <a:r>
              <a:rPr lang="en-US" altLang="zh-TW" b="1" dirty="0" smtClean="0">
                <a:solidFill>
                  <a:schemeClr val="tx1"/>
                </a:solidFill>
                <a:latin typeface="Arial Narrow" pitchFamily="34" charset="0"/>
                <a:cs typeface="Times New Roman" pitchFamily="18" charset="0"/>
              </a:rPr>
              <a:t>L = { 1</a:t>
            </a:r>
            <a:r>
              <a:rPr lang="en-US" altLang="zh-TW" b="1" baseline="30000" dirty="0" smtClean="0">
                <a:solidFill>
                  <a:schemeClr val="tx1"/>
                </a:solidFill>
                <a:latin typeface="Arial Narrow" pitchFamily="34" charset="0"/>
                <a:cs typeface="Times New Roman" pitchFamily="18" charset="0"/>
              </a:rPr>
              <a:t>n</a:t>
            </a:r>
            <a:r>
              <a:rPr lang="en-US" altLang="zh-TW" b="1" dirty="0" smtClean="0">
                <a:solidFill>
                  <a:schemeClr val="tx1"/>
                </a:solidFill>
                <a:latin typeface="Arial Narrow" pitchFamily="34" charset="0"/>
                <a:cs typeface="Times New Roman" pitchFamily="18" charset="0"/>
              </a:rPr>
              <a:t> 2</a:t>
            </a:r>
            <a:r>
              <a:rPr lang="en-US" altLang="zh-TW" b="1" baseline="30000" dirty="0" smtClean="0">
                <a:solidFill>
                  <a:schemeClr val="tx1"/>
                </a:solidFill>
                <a:latin typeface="Arial Narrow" pitchFamily="34" charset="0"/>
                <a:cs typeface="Times New Roman" pitchFamily="18" charset="0"/>
              </a:rPr>
              <a:t>n</a:t>
            </a:r>
            <a:r>
              <a:rPr lang="en-US" altLang="zh-TW" b="1" dirty="0" smtClean="0">
                <a:solidFill>
                  <a:schemeClr val="tx1"/>
                </a:solidFill>
                <a:latin typeface="Arial Narrow" pitchFamily="34" charset="0"/>
                <a:cs typeface="Times New Roman" pitchFamily="18" charset="0"/>
              </a:rPr>
              <a:t> : n&gt; 0} and is the string 122 in L.</a:t>
            </a:r>
          </a:p>
          <a:p>
            <a:pPr marL="0" indent="0">
              <a:buNone/>
            </a:pPr>
            <a:endParaRPr lang="en-US" altLang="zh-TW" b="1" dirty="0" smtClean="0">
              <a:solidFill>
                <a:schemeClr val="tx1"/>
              </a:solidFill>
              <a:latin typeface="Symbol" pitchFamily="18" charset="2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835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 smtClean="0">
                <a:solidFill>
                  <a:schemeClr val="tx1"/>
                </a:solidFill>
                <a:latin typeface="Arial Black" pitchFamily="34" charset="0"/>
                <a:cs typeface="Times New Roman" pitchFamily="18" charset="0"/>
              </a:rPr>
              <a:t>Q6 let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Black" pitchFamily="34" charset="0"/>
                <a:cs typeface="Times New Roman" pitchFamily="18" charset="0"/>
              </a:rPr>
              <a:t>	</a:t>
            </a:r>
            <a:endParaRPr lang="en-US" dirty="0" smtClean="0">
              <a:solidFill>
                <a:schemeClr val="tx1"/>
              </a:solidFill>
              <a:latin typeface="Arial Black" pitchFamily="34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L1= {a </a:t>
            </a:r>
            <a:r>
              <a:rPr lang="en-US" baseline="30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b </a:t>
            </a:r>
            <a:r>
              <a:rPr lang="en-US" baseline="30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: n&gt;0} and    L2= { c </a:t>
            </a:r>
            <a:r>
              <a:rPr lang="en-US" baseline="30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n&gt;0)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for each of the following strings state whether or not is an element of L1L2: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1) empty string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2)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abbcc</a:t>
            </a: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3)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Aabbcccc</a:t>
            </a: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tx1"/>
                </a:solidFill>
                <a:latin typeface="Arial Black" pitchFamily="34" charset="0"/>
                <a:cs typeface="Times New Roman" pitchFamily="18" charset="0"/>
              </a:rPr>
              <a:t>Q7: </a:t>
            </a:r>
            <a:r>
              <a:rPr lang="en-US" altLang="zh-TW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L1={ cat, dog, mouse, bird}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L2={bone, food}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Arial Black" pitchFamily="34" charset="0"/>
                <a:cs typeface="Times New Roman" pitchFamily="18" charset="0"/>
              </a:rPr>
              <a:t>L1L2 =??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11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Quiz questions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63" y="1481138"/>
            <a:ext cx="8573337" cy="5072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0512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90678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Q If  is {a , b}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Then define 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L(palindrome)= {write all strings such that reverse(x)=x}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And recursive definition of language which contains palindrome strings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Q Let 		S  language= {a, b, </a:t>
            </a:r>
            <a:r>
              <a:rPr lang="en-US" b="1" dirty="0" err="1" smtClean="0">
                <a:solidFill>
                  <a:schemeClr val="tx1"/>
                </a:solidFill>
              </a:rPr>
              <a:t>ab</a:t>
            </a:r>
            <a:r>
              <a:rPr lang="en-US" b="1" dirty="0" smtClean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		T language= {a, g, </a:t>
            </a:r>
            <a:r>
              <a:rPr lang="en-US" b="1" dirty="0" err="1" smtClean="0">
                <a:solidFill>
                  <a:schemeClr val="tx1"/>
                </a:solidFill>
              </a:rPr>
              <a:t>zz</a:t>
            </a:r>
            <a:r>
              <a:rPr lang="en-US" b="1" dirty="0" smtClean="0">
                <a:solidFill>
                  <a:schemeClr val="tx1"/>
                </a:solidFill>
              </a:rPr>
              <a:t> 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			</a:t>
            </a:r>
            <a:r>
              <a:rPr lang="en-US" b="1" dirty="0" smtClean="0">
                <a:solidFill>
                  <a:srgbClr val="FF0000"/>
                </a:solidFill>
              </a:rPr>
              <a:t>Then define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		(S</a:t>
            </a:r>
            <a:r>
              <a:rPr lang="en-US" b="1" baseline="30000" dirty="0" smtClean="0">
                <a:solidFill>
                  <a:srgbClr val="FF0000"/>
                </a:solidFill>
              </a:rPr>
              <a:t>3</a:t>
            </a:r>
            <a:r>
              <a:rPr lang="en-US" b="1" dirty="0" smtClean="0">
                <a:solidFill>
                  <a:srgbClr val="FF0000"/>
                </a:solidFill>
              </a:rPr>
              <a:t> u T</a:t>
            </a:r>
            <a:r>
              <a:rPr lang="en-US" b="1" baseline="30000" dirty="0" smtClean="0">
                <a:solidFill>
                  <a:srgbClr val="FF0000"/>
                </a:solidFill>
              </a:rPr>
              <a:t>2</a:t>
            </a:r>
            <a:r>
              <a:rPr lang="en-US" b="1" dirty="0" smtClean="0">
                <a:solidFill>
                  <a:srgbClr val="FF0000"/>
                </a:solidFill>
              </a:rPr>
              <a:t>) and ~(S</a:t>
            </a:r>
            <a:r>
              <a:rPr lang="en-US" b="1" baseline="30000" dirty="0" smtClean="0">
                <a:solidFill>
                  <a:srgbClr val="FF0000"/>
                </a:solidFill>
              </a:rPr>
              <a:t>3</a:t>
            </a:r>
            <a:r>
              <a:rPr lang="en-US" b="1" dirty="0" smtClean="0">
                <a:solidFill>
                  <a:srgbClr val="FF0000"/>
                </a:solidFill>
              </a:rPr>
              <a:t> –T</a:t>
            </a:r>
            <a:r>
              <a:rPr lang="en-US" b="1" baseline="30000" dirty="0" smtClean="0">
                <a:solidFill>
                  <a:srgbClr val="FF0000"/>
                </a:solidFill>
              </a:rPr>
              <a:t>2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730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What is </a:t>
            </a:r>
            <a:r>
              <a:rPr lang="en-US" dirty="0" smtClean="0">
                <a:solidFill>
                  <a:srgbClr val="FF0000"/>
                </a:solidFill>
              </a:rPr>
              <a:t>Mathematical induction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301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718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Definition</a:t>
            </a:r>
          </a:p>
          <a:p>
            <a:pPr marL="457200" lvl="1" indent="0">
              <a:buNone/>
            </a:pPr>
            <a:endParaRPr lang="en-US" sz="2000" b="1" i="1" dirty="0" smtClean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r>
              <a:rPr lang="en-US" sz="2000" b="1" i="1" dirty="0" smtClean="0">
                <a:solidFill>
                  <a:srgbClr val="002060"/>
                </a:solidFill>
              </a:rPr>
              <a:t>It is a three step process</a:t>
            </a:r>
          </a:p>
          <a:p>
            <a:pPr lvl="1"/>
            <a:endParaRPr lang="en-US" sz="2000" b="1" dirty="0" smtClean="0">
              <a:solidFill>
                <a:srgbClr val="00B050"/>
              </a:solidFill>
            </a:endParaRPr>
          </a:p>
          <a:p>
            <a:pPr lvl="1"/>
            <a:r>
              <a:rPr lang="en-US" sz="2000" b="1" dirty="0" smtClean="0">
                <a:solidFill>
                  <a:srgbClr val="00B050"/>
                </a:solidFill>
              </a:rPr>
              <a:t>1) Drive basic </a:t>
            </a:r>
            <a:r>
              <a:rPr lang="en-US" sz="2000" b="1" dirty="0" smtClean="0">
                <a:solidFill>
                  <a:schemeClr val="tx1"/>
                </a:solidFill>
              </a:rPr>
              <a:t>object in set</a:t>
            </a:r>
          </a:p>
          <a:p>
            <a:pPr lvl="1"/>
            <a:r>
              <a:rPr lang="en-US" sz="2000" b="1" dirty="0" smtClean="0">
                <a:solidFill>
                  <a:srgbClr val="00B050"/>
                </a:solidFill>
              </a:rPr>
              <a:t>2) Give rule </a:t>
            </a:r>
            <a:r>
              <a:rPr lang="en-US" sz="2000" b="1" dirty="0" smtClean="0">
                <a:solidFill>
                  <a:schemeClr val="tx1"/>
                </a:solidFill>
              </a:rPr>
              <a:t>for constructing more object in given set.</a:t>
            </a:r>
          </a:p>
          <a:p>
            <a:pPr lvl="1"/>
            <a:r>
              <a:rPr lang="en-US" sz="2000" b="1" dirty="0" smtClean="0">
                <a:solidFill>
                  <a:srgbClr val="00B050"/>
                </a:solidFill>
              </a:rPr>
              <a:t>3) No object </a:t>
            </a:r>
            <a:r>
              <a:rPr lang="en-US" sz="2000" b="1" dirty="0" smtClean="0">
                <a:solidFill>
                  <a:schemeClr val="tx1"/>
                </a:solidFill>
              </a:rPr>
              <a:t>can be derived from another way except from defined rules.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810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8167"/>
            <a:ext cx="9143999" cy="6733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185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/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Mathematical</a:t>
            </a:r>
            <a:r>
              <a:rPr lang="en-US" dirty="0" smtClean="0"/>
              <a:t> induction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45339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</a:rPr>
              <a:t>This </a:t>
            </a:r>
            <a:r>
              <a:rPr lang="en-US" b="1" dirty="0">
                <a:solidFill>
                  <a:schemeClr val="tx1"/>
                </a:solidFill>
              </a:rPr>
              <a:t>proof technique is used when you want to show that something works for several </a:t>
            </a:r>
            <a:r>
              <a:rPr lang="en-US" b="1" dirty="0" smtClean="0">
                <a:solidFill>
                  <a:schemeClr val="tx1"/>
                </a:solidFill>
              </a:rPr>
              <a:t>cases:</a:t>
            </a:r>
          </a:p>
          <a:p>
            <a:pPr marL="0" indent="0">
              <a:lnSpc>
                <a:spcPct val="90000"/>
              </a:lnSpc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Three parts:</a:t>
            </a:r>
          </a:p>
          <a:p>
            <a:pPr lvl="1">
              <a:lnSpc>
                <a:spcPct val="90000"/>
              </a:lnSpc>
            </a:pPr>
            <a:r>
              <a:rPr lang="en-US" sz="2000" b="1" dirty="0" smtClean="0">
                <a:solidFill>
                  <a:srgbClr val="FF0000"/>
                </a:solidFill>
              </a:rPr>
              <a:t>Base case(s</a:t>
            </a:r>
            <a:r>
              <a:rPr lang="en-US" sz="2000" b="1" dirty="0" smtClean="0">
                <a:solidFill>
                  <a:schemeClr val="tx1"/>
                </a:solidFill>
              </a:rPr>
              <a:t>): show it is true </a:t>
            </a:r>
            <a:br>
              <a:rPr lang="en-US" sz="2000" b="1" dirty="0" smtClean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>for one element</a:t>
            </a:r>
          </a:p>
          <a:p>
            <a:pPr lvl="1">
              <a:lnSpc>
                <a:spcPct val="90000"/>
              </a:lnSpc>
            </a:pPr>
            <a:r>
              <a:rPr lang="en-US" sz="2000" b="1" dirty="0" smtClean="0">
                <a:solidFill>
                  <a:srgbClr val="FF0000"/>
                </a:solidFill>
              </a:rPr>
              <a:t>Inductive hypothesis</a:t>
            </a:r>
            <a:r>
              <a:rPr lang="en-US" sz="2000" b="1" dirty="0" smtClean="0">
                <a:solidFill>
                  <a:schemeClr val="tx1"/>
                </a:solidFill>
              </a:rPr>
              <a:t>: assume </a:t>
            </a:r>
            <a:br>
              <a:rPr lang="en-US" sz="2000" b="1" dirty="0" smtClean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>it is true for any given element</a:t>
            </a:r>
          </a:p>
          <a:p>
            <a:pPr lvl="2">
              <a:lnSpc>
                <a:spcPct val="90000"/>
              </a:lnSpc>
            </a:pPr>
            <a:r>
              <a:rPr lang="en-US" sz="1800" b="1" dirty="0" smtClean="0">
                <a:solidFill>
                  <a:schemeClr val="tx1"/>
                </a:solidFill>
              </a:rPr>
              <a:t>Must be clearly labeled!!!</a:t>
            </a:r>
          </a:p>
          <a:p>
            <a:pPr lvl="1">
              <a:lnSpc>
                <a:spcPct val="90000"/>
              </a:lnSpc>
            </a:pPr>
            <a:r>
              <a:rPr lang="en-US" sz="2000" b="1" dirty="0" smtClean="0">
                <a:solidFill>
                  <a:srgbClr val="FF0000"/>
                </a:solidFill>
              </a:rPr>
              <a:t>Show that if it true for the next </a:t>
            </a:r>
            <a:br>
              <a:rPr lang="en-US" sz="2000" b="1" dirty="0" smtClean="0">
                <a:solidFill>
                  <a:srgbClr val="FF0000"/>
                </a:solidFill>
              </a:rPr>
            </a:br>
            <a:r>
              <a:rPr lang="en-US" sz="2000" b="1" dirty="0" smtClean="0">
                <a:solidFill>
                  <a:srgbClr val="FF0000"/>
                </a:solidFill>
              </a:rPr>
              <a:t>highest element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41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10" y="228600"/>
            <a:ext cx="868680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 smtClean="0">
                <a:solidFill>
                  <a:srgbClr val="00B050"/>
                </a:solidFill>
              </a:rPr>
              <a:t>Example  </a:t>
            </a:r>
          </a:p>
          <a:p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Problem: </a:t>
            </a:r>
            <a:r>
              <a:rPr lang="en-US" sz="3200" dirty="0">
                <a:solidFill>
                  <a:srgbClr val="00B0F0"/>
                </a:solidFill>
              </a:rPr>
              <a:t>S</a:t>
            </a:r>
            <a:r>
              <a:rPr lang="en-US" sz="3200" dirty="0" smtClean="0">
                <a:solidFill>
                  <a:srgbClr val="00B0F0"/>
                </a:solidFill>
              </a:rPr>
              <a:t>how that </a:t>
            </a:r>
            <a:r>
              <a:rPr lang="en-US" sz="4000" i="1" dirty="0" smtClean="0">
                <a:solidFill>
                  <a:srgbClr val="00B0F0"/>
                </a:solidFill>
              </a:rPr>
              <a:t>n</a:t>
            </a:r>
            <a:r>
              <a:rPr lang="en-US" sz="4000" dirty="0" smtClean="0">
                <a:solidFill>
                  <a:srgbClr val="00B0F0"/>
                </a:solidFill>
              </a:rPr>
              <a:t>! &lt; </a:t>
            </a:r>
            <a:r>
              <a:rPr lang="en-US" sz="4000" i="1" dirty="0" err="1" smtClean="0">
                <a:solidFill>
                  <a:srgbClr val="00B0F0"/>
                </a:solidFill>
              </a:rPr>
              <a:t>n</a:t>
            </a:r>
            <a:r>
              <a:rPr lang="en-US" sz="4000" i="1" baseline="30000" dirty="0" err="1" smtClean="0">
                <a:solidFill>
                  <a:srgbClr val="00B0F0"/>
                </a:solidFill>
              </a:rPr>
              <a:t>n</a:t>
            </a:r>
            <a:r>
              <a:rPr lang="en-US" sz="4000" dirty="0" smtClean="0">
                <a:solidFill>
                  <a:srgbClr val="00B0F0"/>
                </a:solidFill>
              </a:rPr>
              <a:t> </a:t>
            </a:r>
            <a:r>
              <a:rPr lang="en-US" sz="3200" dirty="0" smtClean="0">
                <a:solidFill>
                  <a:srgbClr val="00B0F0"/>
                </a:solidFill>
              </a:rPr>
              <a:t>for all </a:t>
            </a:r>
            <a:r>
              <a:rPr lang="en-US" sz="3200" i="1" dirty="0" smtClean="0">
                <a:solidFill>
                  <a:srgbClr val="00B0F0"/>
                </a:solidFill>
              </a:rPr>
              <a:t>n</a:t>
            </a:r>
            <a:r>
              <a:rPr lang="en-US" sz="3200" dirty="0" smtClean="0">
                <a:solidFill>
                  <a:srgbClr val="00B0F0"/>
                </a:solidFill>
              </a:rPr>
              <a:t> &gt; 1</a:t>
            </a:r>
          </a:p>
          <a:p>
            <a:endParaRPr lang="en-US" sz="3200" dirty="0" smtClean="0">
              <a:solidFill>
                <a:srgbClr val="00B0F0"/>
              </a:solidFill>
            </a:endParaRPr>
          </a:p>
          <a:p>
            <a:r>
              <a:rPr lang="en-US" sz="3200" dirty="0" smtClean="0">
                <a:solidFill>
                  <a:srgbClr val="FF0000"/>
                </a:solidFill>
              </a:rPr>
              <a:t>Base case</a:t>
            </a:r>
            <a:r>
              <a:rPr lang="en-US" sz="3200" dirty="0" smtClean="0"/>
              <a:t>: </a:t>
            </a:r>
            <a:r>
              <a:rPr lang="en-US" sz="3200" i="1" dirty="0" smtClean="0"/>
              <a:t>n</a:t>
            </a:r>
            <a:r>
              <a:rPr lang="en-US" sz="3200" dirty="0" smtClean="0"/>
              <a:t> = 2</a:t>
            </a:r>
          </a:p>
          <a:p>
            <a:pPr lvl="1">
              <a:buFont typeface="Wingdings" pitchFamily="2" charset="2"/>
              <a:buNone/>
            </a:pPr>
            <a:r>
              <a:rPr lang="en-US" sz="3200" dirty="0" smtClean="0"/>
              <a:t>			2! &lt; 2</a:t>
            </a:r>
            <a:r>
              <a:rPr lang="en-US" sz="3200" baseline="30000" dirty="0" smtClean="0"/>
              <a:t>2</a:t>
            </a:r>
          </a:p>
          <a:p>
            <a:pPr lvl="1">
              <a:buFont typeface="Wingdings" pitchFamily="2" charset="2"/>
              <a:buNone/>
            </a:pPr>
            <a:r>
              <a:rPr lang="en-US" sz="3200" dirty="0" smtClean="0"/>
              <a:t>			2 &lt; 4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Inductive hypothesis</a:t>
            </a:r>
            <a:r>
              <a:rPr lang="en-US" sz="3200" dirty="0" smtClean="0"/>
              <a:t>: assume </a:t>
            </a:r>
            <a:r>
              <a:rPr lang="en-US" sz="3200" i="1" dirty="0" smtClean="0"/>
              <a:t>k</a:t>
            </a:r>
            <a:r>
              <a:rPr lang="en-US" sz="3200" dirty="0" smtClean="0"/>
              <a:t>! &lt;  </a:t>
            </a:r>
            <a:r>
              <a:rPr lang="en-US" sz="3200" i="1" dirty="0" smtClean="0"/>
              <a:t>k </a:t>
            </a:r>
            <a:r>
              <a:rPr lang="en-US" sz="3200" i="1" baseline="30000" dirty="0" err="1" smtClean="0"/>
              <a:t>k</a:t>
            </a:r>
            <a:endParaRPr lang="en-US" sz="3200" i="1" baseline="30000" dirty="0" smtClean="0"/>
          </a:p>
          <a:p>
            <a:r>
              <a:rPr lang="en-US" sz="3200" dirty="0" smtClean="0">
                <a:solidFill>
                  <a:srgbClr val="FF0000"/>
                </a:solidFill>
              </a:rPr>
              <a:t>Inductive step</a:t>
            </a:r>
            <a:r>
              <a:rPr lang="en-US" sz="3200" dirty="0" smtClean="0"/>
              <a:t>: show that (</a:t>
            </a:r>
            <a:r>
              <a:rPr lang="en-US" sz="3200" i="1" dirty="0" smtClean="0"/>
              <a:t>k</a:t>
            </a:r>
            <a:r>
              <a:rPr lang="en-US" sz="3200" dirty="0" smtClean="0"/>
              <a:t>+1)! &lt; (</a:t>
            </a:r>
            <a:r>
              <a:rPr lang="en-US" sz="3200" i="1" dirty="0" smtClean="0"/>
              <a:t>k</a:t>
            </a:r>
            <a:r>
              <a:rPr lang="en-US" sz="3200" dirty="0" smtClean="0"/>
              <a:t>+1)</a:t>
            </a:r>
            <a:r>
              <a:rPr lang="en-US" sz="3200" i="1" baseline="30000" dirty="0" smtClean="0"/>
              <a:t>k</a:t>
            </a:r>
            <a:r>
              <a:rPr lang="en-US" sz="3200" baseline="30000" dirty="0" smtClean="0"/>
              <a:t>+1</a:t>
            </a:r>
            <a:endParaRPr lang="en-US" sz="3200" i="1" baseline="30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438775"/>
            <a:ext cx="8686799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9161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"/>
            <a:ext cx="9067800" cy="6485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0635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8449792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5874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8314949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61569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"/>
            <a:ext cx="86868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00990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37" y="404812"/>
            <a:ext cx="8388063" cy="569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8222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8874"/>
            <a:ext cx="8695395" cy="654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76506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22" y="304800"/>
            <a:ext cx="8383578" cy="6172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3775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Problem:</a:t>
            </a:r>
          </a:p>
          <a:p>
            <a:pPr marL="0" indent="0">
              <a:buNone/>
            </a:pPr>
            <a:endParaRPr lang="en-US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B050"/>
                </a:solidFill>
              </a:rPr>
              <a:t>Methode-1</a:t>
            </a:r>
            <a:r>
              <a:rPr lang="en-US" sz="1600" dirty="0" smtClean="0">
                <a:solidFill>
                  <a:srgbClr val="00B0F0"/>
                </a:solidFill>
              </a:rPr>
              <a:t>:	</a:t>
            </a:r>
            <a:r>
              <a:rPr lang="en-US" sz="1600" b="1" dirty="0" smtClean="0">
                <a:solidFill>
                  <a:srgbClr val="00B0F0"/>
                </a:solidFill>
              </a:rPr>
              <a:t>EVEN is the set of all positive whole 					numbers divisible by 2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B050"/>
                </a:solidFill>
              </a:rPr>
              <a:t>Methode-2 : 	</a:t>
            </a:r>
            <a:r>
              <a:rPr lang="en-US" sz="1600" b="1" dirty="0" smtClean="0">
                <a:solidFill>
                  <a:srgbClr val="00B0F0"/>
                </a:solidFill>
              </a:rPr>
              <a:t>EVEN is the set of all 2n where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B0F0"/>
                </a:solidFill>
              </a:rPr>
              <a:t>	</a:t>
            </a:r>
            <a:r>
              <a:rPr lang="en-US" sz="1600" b="1" dirty="0" smtClean="0">
                <a:solidFill>
                  <a:srgbClr val="00B0F0"/>
                </a:solidFill>
              </a:rPr>
              <a:t>	n= 1 2 3 4 5 . . . 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But according to recursive definition: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Rule-1:	</a:t>
            </a:r>
            <a:r>
              <a:rPr lang="en-US" b="1" dirty="0" smtClean="0">
                <a:solidFill>
                  <a:schemeClr val="tx1"/>
                </a:solidFill>
              </a:rPr>
              <a:t>2 is EVEN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Rule-2:	</a:t>
            </a:r>
            <a:r>
              <a:rPr lang="en-US" b="1" dirty="0" smtClean="0">
                <a:solidFill>
                  <a:schemeClr val="tx1"/>
                </a:solidFill>
              </a:rPr>
              <a:t>if x is in EVEN, then so is x+2.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Rule-3:	</a:t>
            </a:r>
            <a:r>
              <a:rPr lang="en-US" b="1" dirty="0" smtClean="0">
                <a:solidFill>
                  <a:schemeClr val="tx1"/>
                </a:solidFill>
              </a:rPr>
              <a:t>the only element in the set EVEN are those </a:t>
            </a:r>
            <a:r>
              <a:rPr lang="en-US" dirty="0" smtClean="0">
                <a:solidFill>
                  <a:schemeClr val="tx1"/>
                </a:solidFill>
              </a:rPr>
              <a:t>		</a:t>
            </a:r>
            <a:r>
              <a:rPr lang="en-US" b="1" dirty="0" smtClean="0">
                <a:solidFill>
                  <a:schemeClr val="tx1"/>
                </a:solidFill>
              </a:rPr>
              <a:t>that can be produced from two rules 		above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595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95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Solution: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By rule-1:</a:t>
            </a:r>
            <a:r>
              <a:rPr lang="en-US" dirty="0" smtClean="0">
                <a:solidFill>
                  <a:schemeClr val="tx1"/>
                </a:solidFill>
              </a:rPr>
              <a:t>	2 is even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By rule-2:</a:t>
            </a:r>
            <a:r>
              <a:rPr lang="en-US" dirty="0" smtClean="0">
                <a:solidFill>
                  <a:schemeClr val="tx1"/>
                </a:solidFill>
              </a:rPr>
              <a:t>	2+2=4 is also EVEN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Again be rule-2:</a:t>
            </a:r>
            <a:r>
              <a:rPr lang="en-US" dirty="0" smtClean="0">
                <a:solidFill>
                  <a:schemeClr val="tx1"/>
                </a:solidFill>
              </a:rPr>
              <a:t>	4+2=6, 6+2=8, and so on are EVEN.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</a:rPr>
              <a:t>Another description of EVEN numbers: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</a:rPr>
              <a:t>Rule-1:	</a:t>
            </a:r>
            <a:r>
              <a:rPr lang="en-US" b="1" dirty="0" smtClean="0">
                <a:solidFill>
                  <a:schemeClr val="tx1"/>
                </a:solidFill>
              </a:rPr>
              <a:t>2 is EVEN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</a:rPr>
              <a:t>Rule-2:	</a:t>
            </a:r>
            <a:r>
              <a:rPr lang="en-US" b="1" dirty="0" smtClean="0">
                <a:solidFill>
                  <a:schemeClr val="tx1"/>
                </a:solidFill>
              </a:rPr>
              <a:t>if x and y both are EVEN then so is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US" b="1" dirty="0" err="1" smtClean="0">
                <a:solidFill>
                  <a:schemeClr val="tx1"/>
                </a:solidFill>
              </a:rPr>
              <a:t>x+y</a:t>
            </a:r>
            <a:endParaRPr lang="en-US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590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3600"/>
            <a:ext cx="8380218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533400"/>
            <a:ext cx="8229600" cy="1600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Example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147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Problem: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B0F0"/>
                </a:solidFill>
              </a:rPr>
              <a:t>	</a:t>
            </a:r>
            <a:r>
              <a:rPr lang="en-US" sz="1600" b="1" dirty="0" smtClean="0">
                <a:solidFill>
                  <a:srgbClr val="00B0F0"/>
                </a:solidFill>
              </a:rPr>
              <a:t>Recursive definition for POSITIVE integers: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B0F0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According to recursive definition: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Rule-1:	</a:t>
            </a:r>
            <a:r>
              <a:rPr lang="en-US" b="1" dirty="0">
                <a:solidFill>
                  <a:schemeClr val="tx1"/>
                </a:solidFill>
              </a:rPr>
              <a:t>1</a:t>
            </a:r>
            <a:r>
              <a:rPr lang="en-US" b="1" dirty="0" smtClean="0">
                <a:solidFill>
                  <a:schemeClr val="tx1"/>
                </a:solidFill>
              </a:rPr>
              <a:t> is in INTEGERS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Rule-2:	</a:t>
            </a:r>
            <a:r>
              <a:rPr lang="en-US" b="1" dirty="0" smtClean="0">
                <a:solidFill>
                  <a:schemeClr val="tx1"/>
                </a:solidFill>
              </a:rPr>
              <a:t>if x is in INTEGERS, then so is x+1.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chemeClr val="tx1"/>
                </a:solidFill>
              </a:rPr>
              <a:t>	OR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Rule-1:	</a:t>
            </a:r>
            <a:r>
              <a:rPr lang="en-US" b="1" dirty="0">
                <a:solidFill>
                  <a:schemeClr val="tx1"/>
                </a:solidFill>
              </a:rPr>
              <a:t>1 is in INTEGERS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Rule-2:	</a:t>
            </a:r>
            <a:r>
              <a:rPr lang="en-US" b="1" dirty="0">
                <a:solidFill>
                  <a:schemeClr val="tx1"/>
                </a:solidFill>
              </a:rPr>
              <a:t>if </a:t>
            </a:r>
            <a:r>
              <a:rPr lang="en-US" b="1" dirty="0" smtClean="0">
                <a:solidFill>
                  <a:schemeClr val="tx1"/>
                </a:solidFill>
              </a:rPr>
              <a:t>both x and y are </a:t>
            </a:r>
            <a:r>
              <a:rPr lang="en-US" b="1" dirty="0">
                <a:solidFill>
                  <a:schemeClr val="tx1"/>
                </a:solidFill>
              </a:rPr>
              <a:t>in INTEGERS, then so </a:t>
            </a:r>
            <a:r>
              <a:rPr lang="en-US" b="1" dirty="0" smtClean="0">
                <a:solidFill>
                  <a:schemeClr val="tx1"/>
                </a:solidFill>
              </a:rPr>
              <a:t>		are </a:t>
            </a:r>
            <a:r>
              <a:rPr lang="en-US" b="1" dirty="0" err="1" smtClean="0">
                <a:solidFill>
                  <a:schemeClr val="tx1"/>
                </a:solidFill>
              </a:rPr>
              <a:t>x+y</a:t>
            </a:r>
            <a:r>
              <a:rPr lang="en-US" b="1" dirty="0" smtClean="0">
                <a:solidFill>
                  <a:schemeClr val="tx1"/>
                </a:solidFill>
              </a:rPr>
              <a:t> and x-y.</a:t>
            </a: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918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Language with </a:t>
            </a:r>
            <a:r>
              <a:rPr lang="en-US" sz="2400" dirty="0" smtClean="0">
                <a:solidFill>
                  <a:srgbClr val="00B0F0"/>
                </a:solidFill>
              </a:rPr>
              <a:t>(Recursive definition)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98637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Example 1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Rule-1:	</a:t>
            </a:r>
            <a:r>
              <a:rPr lang="en-US" b="1" dirty="0" smtClean="0">
                <a:solidFill>
                  <a:srgbClr val="FF0000"/>
                </a:solidFill>
              </a:rPr>
              <a:t>x</a:t>
            </a:r>
            <a:r>
              <a:rPr lang="en-US" b="1" dirty="0" smtClean="0">
                <a:solidFill>
                  <a:schemeClr val="tx1"/>
                </a:solidFill>
              </a:rPr>
              <a:t> is in L1</a:t>
            </a: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Rule-2:	</a:t>
            </a:r>
            <a:r>
              <a:rPr lang="en-US" b="1" dirty="0" smtClean="0">
                <a:solidFill>
                  <a:schemeClr val="tx1"/>
                </a:solidFill>
              </a:rPr>
              <a:t>if </a:t>
            </a:r>
            <a:r>
              <a:rPr lang="en-US" b="1" dirty="0" smtClean="0">
                <a:solidFill>
                  <a:srgbClr val="FF0000"/>
                </a:solidFill>
              </a:rPr>
              <a:t>w</a:t>
            </a:r>
            <a:r>
              <a:rPr lang="en-US" b="1" dirty="0" smtClean="0">
                <a:solidFill>
                  <a:schemeClr val="tx1"/>
                </a:solidFill>
              </a:rPr>
              <a:t> is any word/string in L1, then </a:t>
            </a:r>
            <a:r>
              <a:rPr lang="en-US" b="1" dirty="0" err="1" smtClean="0">
                <a:solidFill>
                  <a:srgbClr val="FF0000"/>
                </a:solidFill>
              </a:rPr>
              <a:t>xw</a:t>
            </a:r>
            <a:r>
              <a:rPr lang="en-US" b="1" dirty="0" smtClean="0">
                <a:solidFill>
                  <a:schemeClr val="tx1"/>
                </a:solidFill>
              </a:rPr>
              <a:t> is also 		in L1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chemeClr val="tx1"/>
                </a:solidFill>
              </a:rPr>
              <a:t>		L1= x</a:t>
            </a:r>
            <a:r>
              <a:rPr lang="en-US" b="1" baseline="30000" dirty="0" smtClean="0">
                <a:solidFill>
                  <a:schemeClr val="tx1"/>
                </a:solidFill>
              </a:rPr>
              <a:t>+</a:t>
            </a:r>
            <a:r>
              <a:rPr lang="en-US" b="1" dirty="0" smtClean="0">
                <a:solidFill>
                  <a:schemeClr val="tx1"/>
                </a:solidFill>
              </a:rPr>
              <a:t>={x  xx   xxx . . .}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Example 2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Rule-1:	</a:t>
            </a:r>
            <a:r>
              <a:rPr lang="en-US" altLang="zh-TW" b="1" dirty="0">
                <a:solidFill>
                  <a:srgbClr val="FF0000"/>
                </a:solidFill>
                <a:latin typeface="Symbol" pitchFamily="18" charset="2"/>
                <a:cs typeface="Times New Roman" pitchFamily="18" charset="0"/>
              </a:rPr>
              <a:t> e </a:t>
            </a:r>
            <a:r>
              <a:rPr lang="en-US" b="1" dirty="0" smtClean="0">
                <a:solidFill>
                  <a:schemeClr val="tx1"/>
                </a:solidFill>
              </a:rPr>
              <a:t>is </a:t>
            </a:r>
            <a:r>
              <a:rPr lang="en-US" b="1" dirty="0">
                <a:solidFill>
                  <a:schemeClr val="tx1"/>
                </a:solidFill>
              </a:rPr>
              <a:t>in L1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Rule-2:	</a:t>
            </a:r>
            <a:r>
              <a:rPr lang="en-US" b="1" dirty="0">
                <a:solidFill>
                  <a:schemeClr val="tx1"/>
                </a:solidFill>
              </a:rPr>
              <a:t>if </a:t>
            </a:r>
            <a:r>
              <a:rPr lang="en-US" b="1" dirty="0">
                <a:solidFill>
                  <a:srgbClr val="FF0000"/>
                </a:solidFill>
              </a:rPr>
              <a:t>w</a:t>
            </a:r>
            <a:r>
              <a:rPr lang="en-US" b="1" dirty="0">
                <a:solidFill>
                  <a:schemeClr val="tx1"/>
                </a:solidFill>
              </a:rPr>
              <a:t> is any word/string in </a:t>
            </a:r>
            <a:r>
              <a:rPr lang="en-US" b="1" dirty="0" smtClean="0">
                <a:solidFill>
                  <a:schemeClr val="tx1"/>
                </a:solidFill>
              </a:rPr>
              <a:t>L2, </a:t>
            </a:r>
            <a:r>
              <a:rPr lang="en-US" b="1" dirty="0">
                <a:solidFill>
                  <a:schemeClr val="tx1"/>
                </a:solidFill>
              </a:rPr>
              <a:t>then </a:t>
            </a:r>
            <a:r>
              <a:rPr lang="en-US" b="1" dirty="0" err="1">
                <a:solidFill>
                  <a:srgbClr val="FF0000"/>
                </a:solidFill>
              </a:rPr>
              <a:t>xw</a:t>
            </a:r>
            <a:r>
              <a:rPr lang="en-US" b="1" dirty="0">
                <a:solidFill>
                  <a:schemeClr val="tx1"/>
                </a:solidFill>
              </a:rPr>
              <a:t> is also 		in L1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		L1= x</a:t>
            </a:r>
            <a:r>
              <a:rPr lang="en-US" b="1" dirty="0" smtClean="0">
                <a:solidFill>
                  <a:schemeClr val="tx1"/>
                </a:solidFill>
              </a:rPr>
              <a:t>*={</a:t>
            </a:r>
            <a:r>
              <a:rPr lang="en-US" altLang="zh-TW" b="1" dirty="0">
                <a:solidFill>
                  <a:srgbClr val="FF0000"/>
                </a:solidFill>
                <a:latin typeface="Symbol" pitchFamily="18" charset="2"/>
                <a:cs typeface="Times New Roman" pitchFamily="18" charset="0"/>
              </a:rPr>
              <a:t>e </a:t>
            </a:r>
            <a:r>
              <a:rPr lang="en-US" b="1" dirty="0" smtClean="0">
                <a:solidFill>
                  <a:schemeClr val="tx1"/>
                </a:solidFill>
              </a:rPr>
              <a:t>x  </a:t>
            </a:r>
            <a:r>
              <a:rPr lang="en-US" b="1" dirty="0">
                <a:solidFill>
                  <a:schemeClr val="tx1"/>
                </a:solidFill>
              </a:rPr>
              <a:t>xx   xxx . . .}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756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1)Give a recursive definition of set ODD={ 1 3 5 7…}</a:t>
            </a:r>
          </a:p>
          <a:p>
            <a:pPr marL="0" indent="0"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2)Give a recursive definition of set of string of digit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	0 1 2 3 …9 that can not start with digit 0.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3)Give a recursive definition for the set:</a:t>
            </a:r>
          </a:p>
          <a:p>
            <a:pPr marL="457200" lvl="1" indent="0"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POWER-OF-TWO={1 2 4 8 16 . . .} prove also</a:t>
            </a:r>
          </a:p>
          <a:p>
            <a:pPr marL="457200" lvl="1" indent="0"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Product of 2</a:t>
            </a:r>
            <a:r>
              <a:rPr lang="en-US" sz="2400" b="1" baseline="30000" dirty="0" smtClean="0">
                <a:solidFill>
                  <a:schemeClr val="tx1"/>
                </a:solidFill>
              </a:rPr>
              <a:t>n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</a:rPr>
              <a:t>x 2</a:t>
            </a:r>
            <a:r>
              <a:rPr lang="en-US" sz="2400" b="1" baseline="30000" dirty="0" smtClean="0">
                <a:solidFill>
                  <a:schemeClr val="tx1"/>
                </a:solidFill>
              </a:rPr>
              <a:t>n </a:t>
            </a:r>
            <a:r>
              <a:rPr lang="en-US" sz="2400" b="1" dirty="0" smtClean="0">
                <a:solidFill>
                  <a:schemeClr val="tx1"/>
                </a:solidFill>
              </a:rPr>
              <a:t>= 2</a:t>
            </a:r>
            <a:r>
              <a:rPr lang="en-US" sz="2400" b="1" baseline="30000" dirty="0" smtClean="0">
                <a:solidFill>
                  <a:schemeClr val="tx1"/>
                </a:solidFill>
              </a:rPr>
              <a:t>n</a:t>
            </a:r>
          </a:p>
          <a:p>
            <a:pPr marL="457200" lvl="1" indent="0">
              <a:buNone/>
            </a:pPr>
            <a:endParaRPr lang="en-US" sz="2400" b="1" baseline="300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2000" b="1" baseline="30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37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Give a recursive definition of language over alphabet= {a, b}:</a:t>
            </a:r>
          </a:p>
          <a:p>
            <a:pPr marL="457200" lvl="1" indent="0">
              <a:buNone/>
            </a:pPr>
            <a:endParaRPr lang="en-US" sz="2400" b="1" baseline="30000" dirty="0" smtClean="0">
              <a:solidFill>
                <a:schemeClr val="tx1"/>
              </a:solidFill>
            </a:endParaRPr>
          </a:p>
          <a:p>
            <a:pPr marL="914400" lvl="1" indent="-457200">
              <a:buAutoNum type="arabicParenR"/>
            </a:pPr>
            <a:r>
              <a:rPr lang="en-US" sz="2400" b="1" dirty="0" smtClean="0">
                <a:solidFill>
                  <a:schemeClr val="tx1"/>
                </a:solidFill>
              </a:rPr>
              <a:t>The language EVENSTRINGS of all words of even length.</a:t>
            </a:r>
          </a:p>
          <a:p>
            <a:pPr marL="914400" lvl="1" indent="-457200">
              <a:buFont typeface="Courier New" pitchFamily="49" charset="0"/>
              <a:buAutoNum type="arabicParenR"/>
            </a:pPr>
            <a:r>
              <a:rPr lang="en-US" sz="2400" b="1" dirty="0">
                <a:solidFill>
                  <a:schemeClr val="tx1"/>
                </a:solidFill>
              </a:rPr>
              <a:t>The language </a:t>
            </a:r>
            <a:r>
              <a:rPr lang="en-US" sz="2400" b="1" dirty="0" smtClean="0">
                <a:solidFill>
                  <a:schemeClr val="tx1"/>
                </a:solidFill>
              </a:rPr>
              <a:t>ODDSTRINGS </a:t>
            </a:r>
            <a:r>
              <a:rPr lang="en-US" sz="2400" b="1" dirty="0">
                <a:solidFill>
                  <a:schemeClr val="tx1"/>
                </a:solidFill>
              </a:rPr>
              <a:t>of all words of </a:t>
            </a:r>
            <a:r>
              <a:rPr lang="en-US" sz="2400" b="1" dirty="0" smtClean="0">
                <a:solidFill>
                  <a:schemeClr val="tx1"/>
                </a:solidFill>
              </a:rPr>
              <a:t>odd </a:t>
            </a:r>
            <a:r>
              <a:rPr lang="en-US" sz="2400" b="1" dirty="0">
                <a:solidFill>
                  <a:schemeClr val="tx1"/>
                </a:solidFill>
              </a:rPr>
              <a:t>length.</a:t>
            </a:r>
          </a:p>
          <a:p>
            <a:pPr marL="914400" lvl="1" indent="-457200">
              <a:buAutoNum type="arabicParenR"/>
            </a:pPr>
            <a:r>
              <a:rPr lang="en-US" sz="2400" b="1" dirty="0" smtClean="0">
                <a:solidFill>
                  <a:schemeClr val="tx1"/>
                </a:solidFill>
              </a:rPr>
              <a:t>The language AA of all words containing the substring </a:t>
            </a:r>
            <a:r>
              <a:rPr lang="en-US" sz="2400" b="1" dirty="0" err="1" smtClean="0">
                <a:solidFill>
                  <a:schemeClr val="tx1"/>
                </a:solidFill>
              </a:rPr>
              <a:t>aa</a:t>
            </a:r>
            <a:r>
              <a:rPr lang="en-US" sz="2400" b="1" dirty="0" smtClean="0">
                <a:solidFill>
                  <a:schemeClr val="tx1"/>
                </a:solidFill>
              </a:rPr>
              <a:t>.</a:t>
            </a:r>
          </a:p>
          <a:p>
            <a:pPr marL="914400" lvl="1" indent="-457200">
              <a:buFont typeface="Courier New" pitchFamily="49" charset="0"/>
              <a:buAutoNum type="arabicParenR"/>
            </a:pPr>
            <a:r>
              <a:rPr lang="en-US" sz="2400" b="1" dirty="0">
                <a:solidFill>
                  <a:schemeClr val="tx1"/>
                </a:solidFill>
              </a:rPr>
              <a:t>The language </a:t>
            </a:r>
            <a:r>
              <a:rPr lang="en-US" sz="2400" b="1" dirty="0" smtClean="0">
                <a:solidFill>
                  <a:schemeClr val="tx1"/>
                </a:solidFill>
              </a:rPr>
              <a:t>NOTAA </a:t>
            </a:r>
            <a:r>
              <a:rPr lang="en-US" sz="2400" b="1" dirty="0">
                <a:solidFill>
                  <a:schemeClr val="tx1"/>
                </a:solidFill>
              </a:rPr>
              <a:t>of all </a:t>
            </a:r>
            <a:r>
              <a:rPr lang="en-US" sz="2400" b="1" dirty="0" smtClean="0">
                <a:solidFill>
                  <a:schemeClr val="tx1"/>
                </a:solidFill>
              </a:rPr>
              <a:t>words not </a:t>
            </a:r>
            <a:r>
              <a:rPr lang="en-US" sz="2400" b="1" dirty="0">
                <a:solidFill>
                  <a:schemeClr val="tx1"/>
                </a:solidFill>
              </a:rPr>
              <a:t>containing the substring </a:t>
            </a:r>
            <a:r>
              <a:rPr lang="en-US" sz="2400" b="1" dirty="0" err="1">
                <a:solidFill>
                  <a:schemeClr val="tx1"/>
                </a:solidFill>
              </a:rPr>
              <a:t>aa</a:t>
            </a:r>
            <a:r>
              <a:rPr lang="en-US" sz="2400" b="1" dirty="0">
                <a:solidFill>
                  <a:schemeClr val="tx1"/>
                </a:solidFill>
              </a:rPr>
              <a:t>.</a:t>
            </a:r>
          </a:p>
          <a:p>
            <a:pPr marL="914400" lvl="1" indent="-457200">
              <a:buAutoNum type="arabicParenR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914400" lvl="1" indent="-457200">
              <a:buAutoNum type="arabicParenR"/>
            </a:pPr>
            <a:endParaRPr lang="en-US" sz="2400" b="1" baseline="300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2000" b="1" baseline="30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6052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256</TotalTime>
  <Words>275</Words>
  <Application>Microsoft Office PowerPoint</Application>
  <PresentationFormat>On-screen Show (4:3)</PresentationFormat>
  <Paragraphs>159</Paragraphs>
  <Slides>29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Executive</vt:lpstr>
      <vt:lpstr>Equation</vt:lpstr>
      <vt:lpstr>Recursive &amp; Reverse  (Function &amp; languages) Induction Proof  (Examples Exercise)</vt:lpstr>
      <vt:lpstr>Recursive </vt:lpstr>
      <vt:lpstr>Example 1</vt:lpstr>
      <vt:lpstr>Example 1</vt:lpstr>
      <vt:lpstr>PowerPoint Presentation</vt:lpstr>
      <vt:lpstr>Example 2</vt:lpstr>
      <vt:lpstr>Language with (Recursive definition)</vt:lpstr>
      <vt:lpstr>EXERCISE</vt:lpstr>
      <vt:lpstr>EXERCISE</vt:lpstr>
      <vt:lpstr>Reverse Function</vt:lpstr>
      <vt:lpstr>PowerPoint Presentation</vt:lpstr>
      <vt:lpstr>Example</vt:lpstr>
      <vt:lpstr>Example</vt:lpstr>
      <vt:lpstr>Exercise</vt:lpstr>
      <vt:lpstr>Exercise</vt:lpstr>
      <vt:lpstr>Exercise</vt:lpstr>
      <vt:lpstr>Quiz questions</vt:lpstr>
      <vt:lpstr>Quiz questions</vt:lpstr>
      <vt:lpstr>What is Mathematical induction?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Recursive (Function &amp; languages) Induction Proof  Examples Exercise</dc:title>
  <dc:creator>sehrish</dc:creator>
  <cp:lastModifiedBy>Win8</cp:lastModifiedBy>
  <cp:revision>49</cp:revision>
  <dcterms:created xsi:type="dcterms:W3CDTF">2017-01-22T20:49:31Z</dcterms:created>
  <dcterms:modified xsi:type="dcterms:W3CDTF">2017-01-24T20:50:01Z</dcterms:modified>
</cp:coreProperties>
</file>