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1" r:id="rId3"/>
    <p:sldId id="272" r:id="rId4"/>
    <p:sldId id="275" r:id="rId5"/>
    <p:sldId id="259" r:id="rId6"/>
    <p:sldId id="262" r:id="rId7"/>
    <p:sldId id="263" r:id="rId8"/>
    <p:sldId id="264" r:id="rId9"/>
    <p:sldId id="266" r:id="rId10"/>
    <p:sldId id="277" r:id="rId11"/>
    <p:sldId id="274" r:id="rId1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2802"/>
    <p:restoredTop sz="90941"/>
  </p:normalViewPr>
  <p:slideViewPr>
    <p:cSldViewPr>
      <p:cViewPr varScale="1">
        <p:scale>
          <a:sx n="78" d="100"/>
          <a:sy n="78" d="100"/>
        </p:scale>
        <p:origin x="-90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0" d="100"/>
          <a:sy n="100" d="100"/>
        </p:scale>
        <p:origin x="-2496" y="-96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3528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ＭＳ Ｐゴシック" pitchFamily="28" charset="-128"/>
              </a:defRPr>
            </a:lvl1pPr>
          </a:lstStyle>
          <a:p>
            <a:pPr>
              <a:defRPr/>
            </a:pPr>
            <a:r>
              <a:rPr lang="en-US"/>
              <a:t>Cpt S 317: Automata &amp; Formal Languages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ea typeface="ＭＳ Ｐゴシック" pitchFamily="2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ＭＳ Ｐゴシック" pitchFamily="28" charset="-128"/>
              </a:defRPr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4089F339-71C1-4544-8A46-ECDE11D642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4290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ＭＳ Ｐゴシック" pitchFamily="28" charset="-128"/>
              </a:defRPr>
            </a:lvl1pPr>
          </a:lstStyle>
          <a:p>
            <a:pPr>
              <a:defRPr/>
            </a:pPr>
            <a:r>
              <a:rPr lang="en-US"/>
              <a:t>Cpt S 317: Automata &amp; Formal Languages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ea typeface="ＭＳ Ｐゴシック" pitchFamily="2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ＭＳ Ｐゴシック" pitchFamily="28" charset="-128"/>
              </a:defRPr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32F2A66B-AFFD-F24E-BF85-149328BB5F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300"/>
              <a:t>Cpt S 317: Automata &amp; Formal Languages</a:t>
            </a: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300"/>
              <a:t>School of EECS, WSU</a:t>
            </a:r>
          </a:p>
        </p:txBody>
      </p:sp>
      <p:sp>
        <p:nvSpPr>
          <p:cNvPr id="163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CA2772C-FAF8-B94B-82A0-73ECBA5F8CCD}" type="slidenum">
              <a:rPr lang="en-US" altLang="en-US" sz="1300"/>
              <a:pPr/>
              <a:t>1</a:t>
            </a:fld>
            <a:endParaRPr lang="en-US" altLang="en-US" sz="1300"/>
          </a:p>
        </p:txBody>
      </p:sp>
      <p:sp>
        <p:nvSpPr>
          <p:cNvPr id="163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300"/>
              <a:t>Cpt S 317: Automata &amp; Formal Languages</a:t>
            </a:r>
          </a:p>
        </p:txBody>
      </p:sp>
      <p:sp>
        <p:nvSpPr>
          <p:cNvPr id="430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300"/>
              <a:t>School of EECS, WSU</a:t>
            </a:r>
          </a:p>
        </p:txBody>
      </p:sp>
      <p:sp>
        <p:nvSpPr>
          <p:cNvPr id="430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D8DEE0E7-7824-E54F-B00A-D679B1E41832}" type="slidenum">
              <a:rPr lang="en-US" altLang="en-US" sz="1300"/>
              <a:pPr/>
              <a:t>10</a:t>
            </a:fld>
            <a:endParaRPr lang="en-US" altLang="en-US" sz="1300"/>
          </a:p>
        </p:txBody>
      </p:sp>
      <p:sp>
        <p:nvSpPr>
          <p:cNvPr id="4301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300"/>
              <a:t>Cpt S 317: Automata &amp; Formal Languages</a:t>
            </a:r>
          </a:p>
        </p:txBody>
      </p:sp>
      <p:sp>
        <p:nvSpPr>
          <p:cNvPr id="471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300"/>
              <a:t>School of EECS, WSU</a:t>
            </a:r>
          </a:p>
        </p:txBody>
      </p:sp>
      <p:sp>
        <p:nvSpPr>
          <p:cNvPr id="471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83E98A1-1974-C041-B434-AE5679DF4E36}" type="slidenum">
              <a:rPr lang="en-US" altLang="en-US" sz="1300"/>
              <a:pPr/>
              <a:t>11</a:t>
            </a:fld>
            <a:endParaRPr lang="en-US" altLang="en-US" sz="1300"/>
          </a:p>
        </p:txBody>
      </p:sp>
      <p:sp>
        <p:nvSpPr>
          <p:cNvPr id="471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300"/>
              <a:t>Cpt S 317: Automata &amp; Formal Languages</a:t>
            </a:r>
          </a:p>
        </p:txBody>
      </p:sp>
      <p:sp>
        <p:nvSpPr>
          <p:cNvPr id="184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300"/>
              <a:t>School of EECS, WSU</a:t>
            </a:r>
          </a:p>
        </p:txBody>
      </p:sp>
      <p:sp>
        <p:nvSpPr>
          <p:cNvPr id="184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6A4F9A0-78F6-D648-9B6E-4ED4D8C8A2AD}" type="slidenum">
              <a:rPr lang="en-US" altLang="en-US" sz="1300"/>
              <a:pPr/>
              <a:t>2</a:t>
            </a:fld>
            <a:endParaRPr lang="en-US" altLang="en-US" sz="1300"/>
          </a:p>
        </p:txBody>
      </p:sp>
      <p:sp>
        <p:nvSpPr>
          <p:cNvPr id="184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300"/>
              <a:t>Cpt S 317: Automata &amp; Formal Languages</a:t>
            </a:r>
          </a:p>
        </p:txBody>
      </p:sp>
      <p:sp>
        <p:nvSpPr>
          <p:cNvPr id="204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300"/>
              <a:t>School of EECS, WSU</a:t>
            </a:r>
          </a:p>
        </p:txBody>
      </p:sp>
      <p:sp>
        <p:nvSpPr>
          <p:cNvPr id="204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CA93A0E-47F5-0743-ADA8-403E0870D45C}" type="slidenum">
              <a:rPr lang="en-US" altLang="en-US" sz="1300"/>
              <a:pPr/>
              <a:t>3</a:t>
            </a:fld>
            <a:endParaRPr lang="en-US" altLang="en-US" sz="1300"/>
          </a:p>
        </p:txBody>
      </p:sp>
      <p:sp>
        <p:nvSpPr>
          <p:cNvPr id="2048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300"/>
              <a:t>Cpt S 317: Automata &amp; Formal Languages</a:t>
            </a:r>
          </a:p>
        </p:txBody>
      </p:sp>
      <p:sp>
        <p:nvSpPr>
          <p:cNvPr id="225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300"/>
              <a:t>School of EECS, WSU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357C32B5-5C13-234F-8743-52F5328542EA}" type="slidenum">
              <a:rPr lang="en-US" altLang="en-US" sz="1300"/>
              <a:pPr/>
              <a:t>4</a:t>
            </a:fld>
            <a:endParaRPr lang="en-US" altLang="en-US" sz="1300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300"/>
              <a:t>Cpt S 317: Automata &amp; Formal Languages</a:t>
            </a:r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300"/>
              <a:t>School of EECS, WSU</a:t>
            </a:r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52046C2-9325-6746-8D04-5CD8F776769A}" type="slidenum">
              <a:rPr lang="en-US" altLang="en-US" sz="1300"/>
              <a:pPr/>
              <a:t>5</a:t>
            </a:fld>
            <a:endParaRPr lang="en-US" altLang="en-US" sz="1300"/>
          </a:p>
        </p:txBody>
      </p:sp>
      <p:sp>
        <p:nvSpPr>
          <p:cNvPr id="2662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300"/>
              <a:t>Cpt S 317: Automata &amp; Formal Languages</a:t>
            </a:r>
          </a:p>
        </p:txBody>
      </p:sp>
      <p:sp>
        <p:nvSpPr>
          <p:cNvPr id="286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300"/>
              <a:t>School of EECS, WSU</a:t>
            </a:r>
          </a:p>
        </p:txBody>
      </p:sp>
      <p:sp>
        <p:nvSpPr>
          <p:cNvPr id="286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23C4900C-9FC3-9B45-9C31-812900F0BFC9}" type="slidenum">
              <a:rPr lang="en-US" altLang="en-US" sz="1300"/>
              <a:pPr/>
              <a:t>6</a:t>
            </a:fld>
            <a:endParaRPr lang="en-US" altLang="en-US" sz="1300"/>
          </a:p>
        </p:txBody>
      </p:sp>
      <p:sp>
        <p:nvSpPr>
          <p:cNvPr id="286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300"/>
              <a:t>Cpt S 317: Automata &amp; Formal Languages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300"/>
              <a:t>School of EECS, WSU</a:t>
            </a:r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76D413D2-E529-BD48-BCF8-14B9DC46ABDD}" type="slidenum">
              <a:rPr lang="en-US" altLang="en-US" sz="1300"/>
              <a:pPr/>
              <a:t>7</a:t>
            </a:fld>
            <a:endParaRPr lang="en-US" altLang="en-US" sz="130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300"/>
              <a:t>Cpt S 317: Automata &amp; Formal Languages</a:t>
            </a:r>
          </a:p>
        </p:txBody>
      </p:sp>
      <p:sp>
        <p:nvSpPr>
          <p:cNvPr id="389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300"/>
              <a:t>School of EECS, WSU</a:t>
            </a:r>
          </a:p>
        </p:txBody>
      </p:sp>
      <p:sp>
        <p:nvSpPr>
          <p:cNvPr id="389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52EE1166-CE1F-3E4A-977A-58B582B8D768}" type="slidenum">
              <a:rPr lang="en-US" altLang="en-US" sz="1300"/>
              <a:pPr/>
              <a:t>8</a:t>
            </a:fld>
            <a:endParaRPr lang="en-US" altLang="en-US" sz="1300"/>
          </a:p>
        </p:txBody>
      </p:sp>
      <p:sp>
        <p:nvSpPr>
          <p:cNvPr id="389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300"/>
              <a:t>Cpt S 317: Automata &amp; Formal Languages</a:t>
            </a:r>
          </a:p>
        </p:txBody>
      </p:sp>
      <p:sp>
        <p:nvSpPr>
          <p:cNvPr id="409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300"/>
              <a:t>School of EECS, WSU</a:t>
            </a:r>
          </a:p>
        </p:txBody>
      </p:sp>
      <p:sp>
        <p:nvSpPr>
          <p:cNvPr id="409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07022F3-22B2-8E42-9FEB-2E9F255F8296}" type="slidenum">
              <a:rPr lang="en-US" altLang="en-US" sz="1300"/>
              <a:pPr/>
              <a:t>9</a:t>
            </a:fld>
            <a:endParaRPr lang="en-US" altLang="en-US" sz="1300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90513" y="2546350"/>
            <a:ext cx="711200" cy="474663"/>
            <a:chOff x="720" y="336"/>
            <a:chExt cx="624" cy="432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720" y="336"/>
              <a:ext cx="384" cy="43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056" y="336"/>
              <a:ext cx="288" cy="432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414338" y="2968625"/>
            <a:ext cx="738187" cy="474663"/>
            <a:chOff x="912" y="2640"/>
            <a:chExt cx="672" cy="432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912" y="2640"/>
              <a:ext cx="384" cy="4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249" y="2640"/>
              <a:ext cx="335" cy="432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</p:grp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35000" y="24384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gray">
          <a:xfrm flipV="1">
            <a:off x="315913" y="3265488"/>
            <a:ext cx="8683625" cy="46037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kumimoji="1" lang="x-none" altLang="x-none"/>
          </a:p>
        </p:txBody>
      </p:sp>
      <p:sp>
        <p:nvSpPr>
          <p:cNvPr id="4301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019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8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Date Placeholder 12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Cpt S 317</a:t>
            </a:r>
          </a:p>
        </p:txBody>
      </p:sp>
      <p:sp>
        <p:nvSpPr>
          <p:cNvPr id="14" name="Footer Placeholder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15" name="Slide Number Placeholder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A253B64-9887-B84C-AB4D-16A697C823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920857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67E2D81-C603-474C-AE35-FD92CC4921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77307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5B81A2E-371F-BD4C-93F1-8316B16217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032653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A524B71-1D08-274A-B24A-806FC21F2E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080590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2B29C79-78D2-8E4F-B315-9FAFD3086B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000695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8BDAF17-5B71-1146-8D8C-9A113A823A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75034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BF7B3EC-5F81-104E-8B0A-9059BA0A94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759249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D04C5F-4D9E-304E-B66E-AB41A5C438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149259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C1909A0-B484-DB43-BEF3-67F902BEBA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132680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411F299-6FF7-7743-9049-89AE1536C3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660956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F6FA6A6-F62E-0A49-8B64-A778F97745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560052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kumimoji="1" lang="x-none" altLang="x-non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kumimoji="1" lang="x-none" altLang="x-none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kumimoji="1" lang="x-none" altLang="x-none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kumimoji="1" lang="x-none" altLang="x-none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kumimoji="1" lang="x-none" altLang="x-none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kumimoji="1" lang="x-none" altLang="x-none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 flipV="1">
            <a:off x="460375" y="1828800"/>
            <a:ext cx="8683625" cy="460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kumimoji="1" lang="x-none" altLang="x-none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99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ＭＳ Ｐゴシック" pitchFamily="28" charset="-128"/>
              </a:defRPr>
            </a:lvl1pPr>
          </a:lstStyle>
          <a:p>
            <a:pPr>
              <a:defRPr/>
            </a:pPr>
            <a:r>
              <a:rPr lang="en-US"/>
              <a:t>Cpt S 317</a:t>
            </a:r>
          </a:p>
        </p:txBody>
      </p:sp>
      <p:sp>
        <p:nvSpPr>
          <p:cNvPr id="419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ＭＳ Ｐゴシック" pitchFamily="28" charset="-128"/>
              </a:defRPr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8B0DB51A-9EB9-7047-9A2D-C1062A53F1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hahar.bano@nu.edu.pk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191640A-2B60-F94E-935D-FAC136E02BC1}" type="slidenum">
              <a:rPr lang="en-US" altLang="en-US" sz="1400">
                <a:solidFill>
                  <a:schemeClr val="bg2"/>
                </a:solidFill>
                <a:ea typeface="ＭＳ Ｐゴシック" charset="-128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>
              <a:solidFill>
                <a:schemeClr val="bg2"/>
              </a:solidFill>
              <a:ea typeface="ＭＳ Ｐゴシック" charset="-128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Theory of Automata</a:t>
            </a:r>
            <a:endParaRPr lang="en-US" altLang="en-US" dirty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276600"/>
            <a:ext cx="6400800" cy="1752600"/>
          </a:xfrm>
        </p:spPr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en-US" altLang="en-US" dirty="0" smtClean="0"/>
              <a:t>Summer 2017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8F12C88-E870-8B47-B352-A9B23D1AC8BD}" type="slidenum">
              <a:rPr lang="en-US" altLang="en-US" sz="1400">
                <a:ea typeface="ＭＳ Ｐゴシック" charset="-128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>
              <a:ea typeface="ＭＳ Ｐゴシック" charset="-128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 Policy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2 Midterms and 1 Final exam.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Closed book, closed notes, comprehensive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49E2421-A643-7141-BD62-F05DBCB927CD}" type="slidenum">
              <a:rPr lang="en-US" altLang="en-US" sz="1400">
                <a:ea typeface="ＭＳ Ｐゴシック" charset="-128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>
              <a:ea typeface="ＭＳ Ｐゴシック" charset="-128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Lecture basics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Classes will involve </a:t>
            </a:r>
            <a:r>
              <a:rPr lang="en-US" altLang="en-US" i="1" dirty="0">
                <a:solidFill>
                  <a:schemeClr val="hlink"/>
                </a:solidFill>
              </a:rPr>
              <a:t>both Slides + Board </a:t>
            </a:r>
            <a:r>
              <a:rPr lang="en-US" altLang="en-US" dirty="0">
                <a:solidFill>
                  <a:schemeClr val="hlink"/>
                </a:solidFill>
              </a:rPr>
              <a:t>(to roughly equal degrees)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Lecture slides available online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However, no scribes from class will be made available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So, take your own notes in class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For latest/updated slides, download before each </a:t>
            </a:r>
            <a:r>
              <a:rPr lang="en-US" altLang="en-US" dirty="0" smtClean="0"/>
              <a:t>use</a:t>
            </a:r>
            <a:endParaRPr lang="en-US" altLang="en-US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</a:rPr>
              <a:t>Use of laptops and smart phones </a:t>
            </a:r>
            <a:r>
              <a:rPr lang="en-US" b="1" dirty="0" smtClean="0">
                <a:solidFill>
                  <a:srgbClr val="FF0000"/>
                </a:solidFill>
              </a:rPr>
              <a:t>not </a:t>
            </a:r>
            <a:r>
              <a:rPr lang="en-US" dirty="0" smtClean="0">
                <a:solidFill>
                  <a:srgbClr val="FF0000"/>
                </a:solidFill>
              </a:rPr>
              <a:t>allowed in classroom.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7C1E86B-1180-564D-A68D-A530BDF758A6}" type="slidenum">
              <a:rPr lang="en-US" altLang="en-US" sz="1400">
                <a:ea typeface="ＭＳ Ｐゴシック" charset="-128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>
              <a:ea typeface="ＭＳ Ｐゴシック" charset="-128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Instructor Contacts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Instructor: 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2400" dirty="0"/>
              <a:t>	</a:t>
            </a:r>
            <a:r>
              <a:rPr lang="en-US" altLang="en-US" sz="2400" dirty="0" smtClean="0"/>
              <a:t>	</a:t>
            </a:r>
            <a:r>
              <a:rPr lang="en-US" altLang="en-US" sz="2400" dirty="0" smtClean="0"/>
              <a:t>	</a:t>
            </a:r>
            <a:r>
              <a:rPr lang="en-US" altLang="en-US" sz="2400" b="1" dirty="0" err="1" smtClean="0"/>
              <a:t>Shaharbano</a:t>
            </a:r>
            <a:endParaRPr lang="en-US" altLang="en-US" sz="2400" b="1" dirty="0" smtClean="0"/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endParaRPr lang="en-US" altLang="en-US" sz="2400" dirty="0"/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2400" dirty="0" smtClean="0">
                <a:solidFill>
                  <a:schemeClr val="folHlink"/>
                </a:solidFill>
              </a:rPr>
              <a:t>Email:	</a:t>
            </a:r>
            <a:r>
              <a:rPr lang="en-US" altLang="en-US" sz="2400" dirty="0" smtClean="0">
                <a:solidFill>
                  <a:schemeClr val="folHlink"/>
                </a:solidFill>
                <a:hlinkClick r:id="rId3"/>
              </a:rPr>
              <a:t>shahar.bano@nu.edu.pk</a:t>
            </a:r>
            <a:endParaRPr lang="en-US" altLang="en-US" sz="2400" dirty="0" smtClean="0">
              <a:solidFill>
                <a:schemeClr val="folHlink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endParaRPr lang="en-US" altLang="en-US" sz="2400" dirty="0" smtClean="0">
              <a:solidFill>
                <a:schemeClr val="folHlink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2400" dirty="0" smtClean="0">
                <a:solidFill>
                  <a:schemeClr val="folHlink"/>
                </a:solidFill>
              </a:rPr>
              <a:t>Office:	CS block room # 14</a:t>
            </a:r>
            <a:endParaRPr lang="en-US" altLang="en-US" sz="2400" dirty="0"/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endParaRPr lang="en-US" altLang="en-US" sz="2400" dirty="0" smtClean="0"/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endParaRPr lang="en-US" altLang="en-US" sz="2400" dirty="0"/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2400" dirty="0">
                <a:solidFill>
                  <a:schemeClr val="folHlink"/>
                </a:solidFill>
              </a:rPr>
              <a:t>	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4AE40BC-6B6F-6C40-911B-5161C4E60CA6}" type="slidenum">
              <a:rPr lang="en-US" altLang="en-US" sz="1400">
                <a:ea typeface="ＭＳ Ｐゴシック" charset="-128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>
              <a:ea typeface="ＭＳ Ｐゴシック" charset="-128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Objectives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/>
              <a:t>Introduce concepts in automata theory and theory of computation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>
                <a:solidFill>
                  <a:schemeClr val="hlink"/>
                </a:solidFill>
              </a:rPr>
              <a:t>Identify different formal language classes and their relationships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Design grammars and recognizers for different formal languages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>
                <a:solidFill>
                  <a:schemeClr val="hlink"/>
                </a:solidFill>
              </a:rPr>
              <a:t>Prove or disprove theorems in automata theory using its properties</a:t>
            </a:r>
            <a:r>
              <a:rPr lang="en-US" altLang="en-US" sz="280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Determine the decidability and intractability of computational problems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BA6C807-B7A6-A54F-8345-59EEF996FE95}" type="slidenum">
              <a:rPr lang="en-US" altLang="en-US" sz="1400">
                <a:ea typeface="ＭＳ Ｐゴシック" charset="-128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>
              <a:ea typeface="ＭＳ Ｐゴシック" charset="-128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Course Organization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en-US"/>
              <a:t>Very broadly, the course will contain  three parts:</a:t>
            </a:r>
          </a:p>
          <a:p>
            <a:pPr marL="990600" lvl="1" indent="-533400" eaLnBrk="1" hangingPunct="1"/>
            <a:r>
              <a:rPr lang="en-US" altLang="en-US"/>
              <a:t>Part I)	Regular languages </a:t>
            </a:r>
          </a:p>
          <a:p>
            <a:pPr marL="990600" lvl="1" indent="-533400" eaLnBrk="1" hangingPunct="1"/>
            <a:r>
              <a:rPr lang="en-US" altLang="en-US"/>
              <a:t>Part II)	Context-free languages</a:t>
            </a:r>
          </a:p>
          <a:p>
            <a:pPr marL="990600" lvl="1" indent="-533400" eaLnBrk="1" hangingPunct="1"/>
            <a:r>
              <a:rPr lang="en-US" altLang="en-US"/>
              <a:t>Part III)	Turing machines &amp; decidability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ECC6F7D-EE42-8D4F-BDE7-DB413877EBAD}" type="slidenum">
              <a:rPr lang="en-US" altLang="en-US" sz="1400">
                <a:ea typeface="ＭＳ Ｐゴシック" charset="-128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>
              <a:ea typeface="ＭＳ Ｐゴシック" charset="-128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Pre-requisites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None/>
            </a:pPr>
            <a:endParaRPr lang="en-US" altLang="en-US" dirty="0"/>
          </a:p>
          <a:p>
            <a:pPr eaLnBrk="1" hangingPunct="1"/>
            <a:r>
              <a:rPr lang="en-US" altLang="en-US" dirty="0"/>
              <a:t>Math 216: Discrete Structures</a:t>
            </a:r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984ADAC-8B1D-F946-B892-BCF36A8A19E5}" type="slidenum">
              <a:rPr lang="en-US" altLang="en-US" sz="1400">
                <a:ea typeface="ＭＳ Ｐゴシック" charset="-128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>
              <a:ea typeface="ＭＳ Ｐゴシック" charset="-128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Required Textbook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Introduction to Automata Theory, Languages and Computation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By J.E. </a:t>
            </a:r>
            <a:r>
              <a:rPr lang="en-US" altLang="en-US" sz="2000" dirty="0" err="1"/>
              <a:t>Hopcroft</a:t>
            </a:r>
            <a:r>
              <a:rPr lang="en-US" altLang="en-US" sz="2000" dirty="0"/>
              <a:t>, R. </a:t>
            </a:r>
            <a:r>
              <a:rPr lang="en-US" altLang="en-US" sz="2000" dirty="0" err="1"/>
              <a:t>Motwani</a:t>
            </a:r>
            <a:r>
              <a:rPr lang="en-US" altLang="en-US" sz="2000" dirty="0"/>
              <a:t>, J.D. </a:t>
            </a:r>
            <a:r>
              <a:rPr lang="en-US" altLang="en-US" sz="2000" dirty="0" err="1" smtClean="0"/>
              <a:t>Ullman</a:t>
            </a:r>
            <a:r>
              <a:rPr lang="en-US" altLang="en-US" sz="2000" dirty="0"/>
              <a:t> </a:t>
            </a:r>
            <a:r>
              <a:rPr lang="en-US" altLang="en-US" sz="2000" dirty="0" smtClean="0"/>
              <a:t>3</a:t>
            </a:r>
            <a:r>
              <a:rPr lang="en-US" altLang="en-US" sz="2000" baseline="30000" dirty="0" smtClean="0"/>
              <a:t>rd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Edition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Addison </a:t>
            </a:r>
            <a:r>
              <a:rPr lang="en-US" altLang="en-US" sz="2000" dirty="0" smtClean="0"/>
              <a:t>Wesley/Pearson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smtClean="0"/>
              <a:t>Practice problems from </a:t>
            </a:r>
            <a:r>
              <a:rPr lang="en-US" altLang="en-US" sz="2000" dirty="0" err="1" smtClean="0"/>
              <a:t>Sipser</a:t>
            </a:r>
            <a:endParaRPr lang="en-US" altLang="en-US" sz="2000" dirty="0"/>
          </a:p>
          <a:p>
            <a:pPr eaLnBrk="1" hangingPunct="1">
              <a:lnSpc>
                <a:spcPct val="80000"/>
              </a:lnSpc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</a:pPr>
            <a:endParaRPr lang="en-US" altLang="en-US" sz="2400" b="1" dirty="0"/>
          </a:p>
          <a:p>
            <a:pPr eaLnBrk="1" hangingPunct="1">
              <a:lnSpc>
                <a:spcPct val="80000"/>
              </a:lnSpc>
              <a:buNone/>
            </a:pPr>
            <a:endParaRPr lang="en-US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125834E-C075-B347-BEC1-AF177ECF81FA}" type="slidenum">
              <a:rPr lang="en-US" altLang="en-US" sz="1400">
                <a:ea typeface="ＭＳ Ｐゴシック" charset="-128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>
              <a:ea typeface="ＭＳ Ｐゴシック" charset="-128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Grading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 err="1" smtClean="0"/>
              <a:t>Homeworks</a:t>
            </a:r>
            <a:r>
              <a:rPr lang="en-US" altLang="en-US" dirty="0" smtClean="0"/>
              <a:t> 5%</a:t>
            </a:r>
          </a:p>
          <a:p>
            <a:pPr eaLnBrk="1" hangingPunct="1"/>
            <a:r>
              <a:rPr lang="en-US" altLang="en-US" dirty="0" err="1" smtClean="0"/>
              <a:t>Quizes</a:t>
            </a:r>
            <a:r>
              <a:rPr lang="en-US" altLang="en-US" dirty="0" smtClean="0"/>
              <a:t> randomly 10%</a:t>
            </a:r>
          </a:p>
          <a:p>
            <a:pPr eaLnBrk="1" hangingPunct="1"/>
            <a:r>
              <a:rPr lang="en-US" altLang="en-US" dirty="0" smtClean="0"/>
              <a:t>Class participation 5%</a:t>
            </a:r>
          </a:p>
          <a:p>
            <a:pPr eaLnBrk="1" hangingPunct="1"/>
            <a:r>
              <a:rPr lang="en-US" altLang="en-US" dirty="0" smtClean="0"/>
              <a:t>2 </a:t>
            </a:r>
            <a:r>
              <a:rPr lang="en-US" altLang="en-US" dirty="0"/>
              <a:t>midterms </a:t>
            </a:r>
            <a:r>
              <a:rPr lang="en-US" altLang="en-US" dirty="0" smtClean="0"/>
              <a:t>(15% + 15%)</a:t>
            </a:r>
            <a:endParaRPr lang="en-US" altLang="en-US" dirty="0"/>
          </a:p>
          <a:p>
            <a:pPr eaLnBrk="1" hangingPunct="1"/>
            <a:r>
              <a:rPr lang="en-US" altLang="en-US" dirty="0"/>
              <a:t>1 final </a:t>
            </a:r>
            <a:r>
              <a:rPr lang="en-US" altLang="en-US" dirty="0" smtClean="0"/>
              <a:t>(50%)</a:t>
            </a:r>
            <a:endParaRPr lang="en-US" altLang="en-US" dirty="0"/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E4DF40F-C187-AD4B-9171-04F3EFE868F5}" type="slidenum">
              <a:rPr lang="en-US" altLang="en-US" sz="1400">
                <a:ea typeface="ＭＳ Ｐゴシック" charset="-128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>
              <a:ea typeface="ＭＳ Ｐゴシック" charset="-128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Homework Submission Policy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Hardcopy to be submitted </a:t>
            </a:r>
            <a:r>
              <a:rPr lang="en-US" altLang="en-US" sz="2800" dirty="0" smtClean="0"/>
              <a:t>in my office on </a:t>
            </a:r>
            <a:r>
              <a:rPr lang="en-US" altLang="en-US" sz="2800" dirty="0"/>
              <a:t>the due date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Early submissions allowed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i="1" dirty="0"/>
              <a:t>No late submissions </a:t>
            </a:r>
            <a:r>
              <a:rPr lang="en-US" altLang="en-US" sz="2800" i="1" dirty="0" smtClean="0"/>
              <a:t>but with penalty</a:t>
            </a:r>
            <a:endParaRPr lang="en-US" altLang="en-US" sz="2800" i="1" dirty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Extensions </a:t>
            </a:r>
            <a:r>
              <a:rPr lang="en-US" altLang="en-US" sz="2800" i="1" dirty="0"/>
              <a:t>may </a:t>
            </a:r>
            <a:r>
              <a:rPr lang="en-US" altLang="en-US" sz="2800" dirty="0"/>
              <a:t>be permitted under extraordinary circumstances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Contact the instructor </a:t>
            </a:r>
            <a:r>
              <a:rPr lang="en-US" altLang="en-US" sz="2400" i="1" dirty="0"/>
              <a:t>at least 1 week </a:t>
            </a:r>
            <a:r>
              <a:rPr lang="en-US" altLang="en-US" sz="2400" i="1" dirty="0" smtClean="0"/>
              <a:t>prior</a:t>
            </a:r>
            <a:endParaRPr lang="en-US" altLang="en-US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B84AD53-C96D-C646-860E-3348C098D96D}" type="slidenum">
              <a:rPr lang="en-US" altLang="en-US" sz="1400">
                <a:ea typeface="ＭＳ Ｐゴシック" charset="-128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>
              <a:ea typeface="ＭＳ Ｐゴシック" charset="-128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533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Homework Policy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77724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All homework must be done </a:t>
            </a:r>
            <a:r>
              <a:rPr lang="en-US" altLang="en-US" sz="2800" i="1" dirty="0"/>
              <a:t>individually</a:t>
            </a:r>
          </a:p>
          <a:p>
            <a:pPr eaLnBrk="1" hangingPunct="1">
              <a:lnSpc>
                <a:spcPct val="80000"/>
              </a:lnSpc>
            </a:pPr>
            <a:endParaRPr lang="en-US" altLang="en-US" sz="28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Cheating: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Helping others, getting help, looking up website for solutions, etc.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Students caught cheating will be awarded an </a:t>
            </a:r>
            <a:r>
              <a:rPr lang="en-US" altLang="en-US" sz="2800" b="1" dirty="0">
                <a:solidFill>
                  <a:srgbClr val="FF0000"/>
                </a:solidFill>
              </a:rPr>
              <a:t>F </a:t>
            </a:r>
            <a:r>
              <a:rPr lang="en-US" altLang="en-US" sz="2800" dirty="0" smtClean="0"/>
              <a:t>grade.</a:t>
            </a:r>
            <a:endParaRPr lang="en-US" altLang="en-US" sz="28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If something is not clear, on what constitutes and what does not, please consult the instructor in advance.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en-US" altLang="en-US" sz="28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2004:Templates:Presentations:Designs:Blends</Template>
  <TotalTime>497</TotalTime>
  <Words>459</Words>
  <Application>Microsoft Macintosh PowerPoint</Application>
  <PresentationFormat>On-screen Show (4:3)</PresentationFormat>
  <Paragraphs>107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Blends</vt:lpstr>
      <vt:lpstr>Theory of Automata</vt:lpstr>
      <vt:lpstr>Instructor Contacts</vt:lpstr>
      <vt:lpstr>Objectives</vt:lpstr>
      <vt:lpstr>Course Organization</vt:lpstr>
      <vt:lpstr>Pre-requisites</vt:lpstr>
      <vt:lpstr>Required Textbook</vt:lpstr>
      <vt:lpstr>Grading</vt:lpstr>
      <vt:lpstr>Homework Submission Policy</vt:lpstr>
      <vt:lpstr>Homework Policy</vt:lpstr>
      <vt:lpstr>Exam Policy</vt:lpstr>
      <vt:lpstr>Lecture basics</vt:lpstr>
    </vt:vector>
  </TitlesOfParts>
  <Company>Office 2004 ananth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CPT S 223: Advanced Data Structures</dc:title>
  <dc:creator>Office 2004 ananth</dc:creator>
  <cp:lastModifiedBy>asdf</cp:lastModifiedBy>
  <cp:revision>111</cp:revision>
  <cp:lastPrinted>2007-08-15T03:01:31Z</cp:lastPrinted>
  <dcterms:created xsi:type="dcterms:W3CDTF">2007-08-14T22:08:29Z</dcterms:created>
  <dcterms:modified xsi:type="dcterms:W3CDTF">2017-06-08T04:52:34Z</dcterms:modified>
</cp:coreProperties>
</file>