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Lst>
  <p:notesMasterIdLst>
    <p:notesMasterId r:id="rId17"/>
  </p:notesMasterIdLst>
  <p:sldIdLst>
    <p:sldId id="256" r:id="rId3"/>
    <p:sldId id="270" r:id="rId4"/>
    <p:sldId id="271"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0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04693E7-8942-4117-8D0A-013D096C47F4}" type="slidenum">
              <a:rPr lang="en-US"/>
              <a:pPr/>
              <a:t>‹#›</a:t>
            </a:fld>
            <a:endParaRPr lang="en-US"/>
          </a:p>
        </p:txBody>
      </p:sp>
    </p:spTree>
    <p:extLst>
      <p:ext uri="{BB962C8B-B14F-4D97-AF65-F5344CB8AC3E}">
        <p14:creationId xmlns:p14="http://schemas.microsoft.com/office/powerpoint/2010/main" val="28248026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val="155223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12</a:t>
            </a:fld>
            <a:endParaRPr lang="en-US"/>
          </a:p>
        </p:txBody>
      </p:sp>
    </p:spTree>
    <p:extLst>
      <p:ext uri="{BB962C8B-B14F-4D97-AF65-F5344CB8AC3E}">
        <p14:creationId xmlns:p14="http://schemas.microsoft.com/office/powerpoint/2010/main" val="237920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val="261877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14</a:t>
            </a:fld>
            <a:endParaRPr lang="en-US"/>
          </a:p>
        </p:txBody>
      </p:sp>
    </p:spTree>
    <p:extLst>
      <p:ext uri="{BB962C8B-B14F-4D97-AF65-F5344CB8AC3E}">
        <p14:creationId xmlns:p14="http://schemas.microsoft.com/office/powerpoint/2010/main" val="266197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val="394506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val="341243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val="3529788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val="396892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val="132080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val="3421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val="283711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11</a:t>
            </a:fld>
            <a:endParaRPr lang="en-US"/>
          </a:p>
        </p:txBody>
      </p:sp>
    </p:spTree>
    <p:extLst>
      <p:ext uri="{BB962C8B-B14F-4D97-AF65-F5344CB8AC3E}">
        <p14:creationId xmlns:p14="http://schemas.microsoft.com/office/powerpoint/2010/main" val="3645341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22531"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2532" name="Rectangle 4"/>
          <p:cNvSpPr>
            <a:spLocks noGrp="1" noChangeArrowheads="1"/>
          </p:cNvSpPr>
          <p:nvPr>
            <p:ph type="dt" sz="half" idx="2"/>
          </p:nvPr>
        </p:nvSpPr>
        <p:spPr/>
        <p:txBody>
          <a:bodyPr/>
          <a:lstStyle>
            <a:lvl1pPr>
              <a:defRPr/>
            </a:lvl1pPr>
          </a:lstStyle>
          <a:p>
            <a:endParaRPr lang="en-US"/>
          </a:p>
        </p:txBody>
      </p:sp>
      <p:sp>
        <p:nvSpPr>
          <p:cNvPr id="22533" name="Rectangle 5"/>
          <p:cNvSpPr>
            <a:spLocks noGrp="1" noChangeArrowheads="1"/>
          </p:cNvSpPr>
          <p:nvPr>
            <p:ph type="ftr" sz="quarter" idx="3"/>
          </p:nvPr>
        </p:nvSpPr>
        <p:spPr/>
        <p:txBody>
          <a:bodyPr/>
          <a:lstStyle>
            <a:lvl1pPr>
              <a:defRPr/>
            </a:lvl1pPr>
          </a:lstStyle>
          <a:p>
            <a:endParaRPr lang="en-US"/>
          </a:p>
        </p:txBody>
      </p:sp>
      <p:sp>
        <p:nvSpPr>
          <p:cNvPr id="22534" name="Rectangle 6"/>
          <p:cNvSpPr>
            <a:spLocks noGrp="1" noChangeArrowheads="1"/>
          </p:cNvSpPr>
          <p:nvPr>
            <p:ph type="sldNum" sz="quarter" idx="4"/>
          </p:nvPr>
        </p:nvSpPr>
        <p:spPr/>
        <p:txBody>
          <a:bodyPr/>
          <a:lstStyle>
            <a:lvl1pPr>
              <a:defRPr/>
            </a:lvl1pPr>
          </a:lstStyle>
          <a:p>
            <a:fld id="{0135EC8F-E193-48E2-85A7-EE3A77175B6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200861-F552-4F94-A5DA-03DC0CC87C6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F4634C-E2AC-48B6-BF24-F1E78427714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9699"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29700"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29701" name="Rectangle 5"/>
          <p:cNvSpPr>
            <a:spLocks noGrp="1" noChangeArrowheads="1"/>
          </p:cNvSpPr>
          <p:nvPr>
            <p:ph type="dt" sz="half" idx="2"/>
          </p:nvPr>
        </p:nvSpPr>
        <p:spPr/>
        <p:txBody>
          <a:bodyPr/>
          <a:lstStyle>
            <a:lvl1pPr>
              <a:defRPr/>
            </a:lvl1pPr>
          </a:lstStyle>
          <a:p>
            <a:endParaRPr lang="en-US"/>
          </a:p>
        </p:txBody>
      </p:sp>
      <p:sp>
        <p:nvSpPr>
          <p:cNvPr id="29702" name="Rectangle 6"/>
          <p:cNvSpPr>
            <a:spLocks noGrp="1" noChangeArrowheads="1"/>
          </p:cNvSpPr>
          <p:nvPr>
            <p:ph type="ftr" sz="quarter" idx="3"/>
          </p:nvPr>
        </p:nvSpPr>
        <p:spPr/>
        <p:txBody>
          <a:bodyPr/>
          <a:lstStyle>
            <a:lvl1pPr>
              <a:defRPr/>
            </a:lvl1pPr>
          </a:lstStyle>
          <a:p>
            <a:endParaRPr lang="en-US"/>
          </a:p>
        </p:txBody>
      </p:sp>
      <p:sp>
        <p:nvSpPr>
          <p:cNvPr id="29703" name="Rectangle 7"/>
          <p:cNvSpPr>
            <a:spLocks noGrp="1" noChangeArrowheads="1"/>
          </p:cNvSpPr>
          <p:nvPr>
            <p:ph type="sldNum" sz="quarter" idx="4"/>
          </p:nvPr>
        </p:nvSpPr>
        <p:spPr/>
        <p:txBody>
          <a:bodyPr/>
          <a:lstStyle>
            <a:lvl1pPr>
              <a:defRPr/>
            </a:lvl1pPr>
          </a:lstStyle>
          <a:p>
            <a:fld id="{50D63997-A5EE-4488-90A0-C3E3A343FF7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0001B2-20E3-4826-B42A-3F9CB383EBB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8B3329-44EF-43A6-8FB6-18D83751A3D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486879-A366-4CE3-BD58-6E8A7452D2C3}"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D0F1FE-65CB-4830-9E22-08CDC06F001F}"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CDD16AE-E7AE-4841-8006-834F1D46561A}"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D2780D1-D8F5-436B-AD79-28EA4BB8543B}"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D0BDD4-223F-41A6-A44B-FCE6CABCC37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2BAD0E-D21B-43E1-BB86-593AA5321C3E}"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C51AB36-723B-4A77-8598-D69D42867807}"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75EEF41-36E8-47FE-8362-CC5EA2430E1A}"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918264-5F95-4A18-B444-BC5DCC42DC6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7C07C2-990B-4EB4-9F15-8A569923305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2F41365-08FE-444B-B0AB-70366F48A91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014427A-F249-4AFE-99E6-AAE8EF96933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F645BD7-0B09-4BD6-910F-0C3436D313D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DFC040-8805-4450-B79F-8FEABEA6A99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063322C-8B26-4AC2-887D-7ABB6E17C93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480A1-EFEE-4201-BE81-12160589D0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7AB2C29-ACED-448B-BA1B-3AA584846F1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8675"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676"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7"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8678"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8679"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540A2F-4036-48E6-AEAF-9C67C4FEFAA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r>
              <a:rPr lang="en-US" dirty="0" smtClean="0"/>
              <a:t>Articles of Faith</a:t>
            </a:r>
            <a:endParaRPr lang="en-US" dirty="0"/>
          </a:p>
        </p:txBody>
      </p:sp>
      <p:sp>
        <p:nvSpPr>
          <p:cNvPr id="51203" name="Rectangle 3"/>
          <p:cNvSpPr>
            <a:spLocks noGrp="1" noChangeArrowheads="1"/>
          </p:cNvSpPr>
          <p:nvPr>
            <p:ph type="subTitle" idx="1"/>
          </p:nvPr>
        </p:nvSpPr>
        <p:spPr/>
        <p:txBody>
          <a:bodyPr/>
          <a:lstStyle/>
          <a:p>
            <a:r>
              <a:rPr lang="en-US" dirty="0" smtClean="0"/>
              <a:t>What do we need to believe in other than the five pillars of Islam</a:t>
            </a:r>
            <a:endParaRPr lang="en-US" dirty="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Revealed Books</a:t>
            </a:r>
            <a:endParaRPr lang="en-US" dirty="0"/>
          </a:p>
        </p:txBody>
      </p:sp>
      <p:sp>
        <p:nvSpPr>
          <p:cNvPr id="3" name="Content Placeholder 2"/>
          <p:cNvSpPr>
            <a:spLocks noGrp="1"/>
          </p:cNvSpPr>
          <p:nvPr>
            <p:ph idx="1"/>
          </p:nvPr>
        </p:nvSpPr>
        <p:spPr/>
        <p:txBody>
          <a:bodyPr/>
          <a:lstStyle/>
          <a:p>
            <a:pPr>
              <a:lnSpc>
                <a:spcPct val="80000"/>
              </a:lnSpc>
            </a:pPr>
            <a:r>
              <a:rPr lang="en-US" dirty="0"/>
              <a:t>A Muslim should have belief in all the books revealed to the prophets by Allah, but as the Qur’an is the last revelation of Allah its teaching alone should be followed now.</a:t>
            </a:r>
          </a:p>
          <a:p>
            <a:pPr>
              <a:lnSpc>
                <a:spcPct val="80000"/>
              </a:lnSpc>
            </a:pPr>
            <a:r>
              <a:rPr lang="en-US" dirty="0"/>
              <a:t>The well known books mentioned in the Holy Qur’an are:</a:t>
            </a:r>
          </a:p>
          <a:p>
            <a:pPr lvl="1">
              <a:lnSpc>
                <a:spcPct val="80000"/>
              </a:lnSpc>
            </a:pPr>
            <a:r>
              <a:rPr lang="en-US" dirty="0" err="1"/>
              <a:t>Suhuf</a:t>
            </a:r>
            <a:r>
              <a:rPr lang="en-US" dirty="0"/>
              <a:t> </a:t>
            </a:r>
            <a:r>
              <a:rPr lang="en-US" dirty="0" smtClean="0"/>
              <a:t>Ibrahim </a:t>
            </a:r>
            <a:r>
              <a:rPr lang="en-US" dirty="0"/>
              <a:t>and </a:t>
            </a:r>
            <a:r>
              <a:rPr lang="en-US" dirty="0" err="1"/>
              <a:t>Moosa</a:t>
            </a:r>
            <a:r>
              <a:rPr lang="en-US" dirty="0"/>
              <a:t>. </a:t>
            </a:r>
            <a:r>
              <a:rPr lang="en-US" dirty="0" smtClean="0"/>
              <a:t/>
            </a:r>
            <a:br>
              <a:rPr lang="en-US" dirty="0" smtClean="0"/>
            </a:br>
            <a:r>
              <a:rPr lang="ar-SA" dirty="0" smtClean="0"/>
              <a:t>صحف </a:t>
            </a:r>
            <a:r>
              <a:rPr lang="ar-SA" dirty="0"/>
              <a:t>إبراهيم وموسى (</a:t>
            </a:r>
            <a:r>
              <a:rPr lang="ar-SA" dirty="0" smtClean="0"/>
              <a:t>سورة </a:t>
            </a:r>
            <a:r>
              <a:rPr lang="ar-SA" dirty="0"/>
              <a:t>الأعلى)</a:t>
            </a:r>
            <a:endParaRPr lang="en-US" dirty="0"/>
          </a:p>
          <a:p>
            <a:pPr lvl="1">
              <a:lnSpc>
                <a:spcPct val="80000"/>
              </a:lnSpc>
            </a:pPr>
            <a:r>
              <a:rPr lang="en-US" dirty="0" err="1"/>
              <a:t>Taurat</a:t>
            </a:r>
            <a:r>
              <a:rPr lang="en-US" dirty="0"/>
              <a:t> was revealed to Hazrat </a:t>
            </a:r>
            <a:r>
              <a:rPr lang="en-US" dirty="0" err="1"/>
              <a:t>Moosa</a:t>
            </a:r>
            <a:r>
              <a:rPr lang="en-US" dirty="0"/>
              <a:t> (A.S</a:t>
            </a:r>
            <a:r>
              <a:rPr lang="en-US" dirty="0" smtClean="0"/>
              <a:t>.),</a:t>
            </a:r>
            <a:br>
              <a:rPr lang="en-US" dirty="0" smtClean="0"/>
            </a:br>
            <a:r>
              <a:rPr lang="en-US" dirty="0" smtClean="0"/>
              <a:t>Allah </a:t>
            </a:r>
            <a:r>
              <a:rPr lang="en-US" dirty="0" err="1"/>
              <a:t>Ta’la</a:t>
            </a:r>
            <a:r>
              <a:rPr lang="en-US" dirty="0"/>
              <a:t> stated:      </a:t>
            </a:r>
            <a:r>
              <a:rPr lang="en-US" dirty="0" smtClean="0"/>
              <a:t/>
            </a:r>
            <a:br>
              <a:rPr lang="en-US" dirty="0" smtClean="0"/>
            </a:br>
            <a:r>
              <a:rPr lang="ar-SA" dirty="0" smtClean="0"/>
              <a:t>ومن </a:t>
            </a:r>
            <a:r>
              <a:rPr lang="ar-SA" dirty="0"/>
              <a:t>قبله كتاب موسى إماما ورحمة(سوره احقاف: 12)</a:t>
            </a:r>
            <a:r>
              <a:rPr lang="en-US" dirty="0"/>
              <a:t>  </a:t>
            </a:r>
            <a:br>
              <a:rPr lang="en-US" dirty="0"/>
            </a:br>
            <a:r>
              <a:rPr lang="en-US" dirty="0" smtClean="0"/>
              <a:t>And </a:t>
            </a:r>
            <a:r>
              <a:rPr lang="en-US" dirty="0"/>
              <a:t>before this was the book of </a:t>
            </a:r>
            <a:r>
              <a:rPr lang="en-US" dirty="0" err="1"/>
              <a:t>Moosa</a:t>
            </a:r>
            <a:r>
              <a:rPr lang="en-US" dirty="0"/>
              <a:t> as a guide and a mercy.</a:t>
            </a:r>
          </a:p>
          <a:p>
            <a:endParaRPr 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nSpc>
                <a:spcPct val="80000"/>
              </a:lnSpc>
            </a:pPr>
            <a:endParaRPr lang="en-US" dirty="0" smtClean="0"/>
          </a:p>
          <a:p>
            <a:pPr lvl="1">
              <a:lnSpc>
                <a:spcPct val="80000"/>
              </a:lnSpc>
            </a:pPr>
            <a:r>
              <a:rPr lang="en-US" dirty="0" err="1" smtClean="0"/>
              <a:t>Zabur</a:t>
            </a:r>
            <a:r>
              <a:rPr lang="en-US" dirty="0" smtClean="0"/>
              <a:t> was revealed to Hazrat Dawood (A.S.)</a:t>
            </a:r>
            <a:br>
              <a:rPr lang="en-US" dirty="0" smtClean="0"/>
            </a:br>
            <a:r>
              <a:rPr lang="en-US" dirty="0" smtClean="0"/>
              <a:t>Allah says:</a:t>
            </a:r>
            <a:br>
              <a:rPr lang="en-US" dirty="0" smtClean="0"/>
            </a:br>
            <a:r>
              <a:rPr lang="ar-SA" dirty="0" smtClean="0"/>
              <a:t>وآتينا داود زبورا (سورة النساء: 163)</a:t>
            </a:r>
            <a:r>
              <a:rPr lang="en-US" dirty="0" smtClean="0"/>
              <a:t/>
            </a:r>
            <a:br>
              <a:rPr lang="en-US" dirty="0" smtClean="0"/>
            </a:br>
            <a:r>
              <a:rPr lang="en-US" dirty="0" smtClean="0"/>
              <a:t>And We gave to Dawood the </a:t>
            </a:r>
            <a:r>
              <a:rPr lang="en-US" dirty="0" err="1" smtClean="0"/>
              <a:t>Zaboor</a:t>
            </a:r>
            <a:r>
              <a:rPr lang="en-US" dirty="0" smtClean="0"/>
              <a:t>.</a:t>
            </a:r>
          </a:p>
          <a:p>
            <a:pPr lvl="1">
              <a:lnSpc>
                <a:spcPct val="80000"/>
              </a:lnSpc>
            </a:pPr>
            <a:r>
              <a:rPr lang="en-US" dirty="0" err="1" smtClean="0"/>
              <a:t>Injil</a:t>
            </a:r>
            <a:r>
              <a:rPr lang="en-US" dirty="0" smtClean="0"/>
              <a:t> was revealed to Hazrat Isa (A.S.)</a:t>
            </a:r>
            <a:r>
              <a:rPr lang="ar-SA" dirty="0" smtClean="0"/>
              <a:t> </a:t>
            </a:r>
            <a:r>
              <a:rPr lang="en-US" dirty="0" smtClean="0"/>
              <a:t/>
            </a:r>
            <a:br>
              <a:rPr lang="en-US" dirty="0" smtClean="0"/>
            </a:br>
            <a:r>
              <a:rPr lang="ar-SA" dirty="0" smtClean="0"/>
              <a:t>وأرسلنا عيسى بن مريم وآتيناه الإنجيل (سورة الحديد:27) </a:t>
            </a:r>
            <a:r>
              <a:rPr lang="en-US" dirty="0" smtClean="0"/>
              <a:t/>
            </a:r>
            <a:br>
              <a:rPr lang="en-US" dirty="0" smtClean="0"/>
            </a:br>
            <a:r>
              <a:rPr lang="en-US" dirty="0" smtClean="0"/>
              <a:t>We sent the Isa the son of </a:t>
            </a:r>
            <a:r>
              <a:rPr lang="en-US" dirty="0" err="1" smtClean="0"/>
              <a:t>Maryam</a:t>
            </a:r>
            <a:r>
              <a:rPr lang="en-US" dirty="0" smtClean="0"/>
              <a:t> and gave him the </a:t>
            </a:r>
            <a:r>
              <a:rPr lang="en-US" dirty="0" err="1" smtClean="0"/>
              <a:t>Injil</a:t>
            </a:r>
            <a:r>
              <a:rPr lang="en-US" dirty="0" smtClean="0"/>
              <a:t>.</a:t>
            </a:r>
          </a:p>
          <a:p>
            <a:pPr lvl="1">
              <a:lnSpc>
                <a:spcPct val="80000"/>
              </a:lnSpc>
            </a:pPr>
            <a:r>
              <a:rPr lang="en-US" dirty="0" smtClean="0"/>
              <a:t>Qur’an Kareem was granted to Hazrat Muhammad </a:t>
            </a:r>
            <a:r>
              <a:rPr lang="ar-SA" dirty="0" smtClean="0"/>
              <a:t>صلى الله عليه وسلم</a:t>
            </a:r>
            <a:r>
              <a:rPr lang="en-US" dirty="0" smtClean="0"/>
              <a:t> </a:t>
            </a:r>
            <a:br>
              <a:rPr lang="en-US" dirty="0" smtClean="0"/>
            </a:br>
            <a:r>
              <a:rPr lang="en-US" dirty="0" smtClean="0"/>
              <a:t>Allah Stated: </a:t>
            </a:r>
            <a:r>
              <a:rPr lang="ar-SA" dirty="0" smtClean="0"/>
              <a:t>إنا أنزلناه قرآنا عربيا </a:t>
            </a:r>
            <a:r>
              <a:rPr lang="en-US" dirty="0" smtClean="0"/>
              <a:t> </a:t>
            </a:r>
            <a:br>
              <a:rPr lang="en-US" dirty="0" smtClean="0"/>
            </a:br>
            <a:r>
              <a:rPr lang="en-US" dirty="0" smtClean="0"/>
              <a:t>Indeed, We revealed the Arabic Qur’an.</a:t>
            </a:r>
          </a:p>
          <a:p>
            <a:endParaRPr lang="en-US" dirty="0"/>
          </a:p>
        </p:txBody>
      </p:sp>
      <p:sp>
        <p:nvSpPr>
          <p:cNvPr id="4" name="Title 1"/>
          <p:cNvSpPr>
            <a:spLocks noGrp="1"/>
          </p:cNvSpPr>
          <p:nvPr>
            <p:ph type="title"/>
          </p:nvPr>
        </p:nvSpPr>
        <p:spPr>
          <a:xfrm>
            <a:off x="455613" y="274638"/>
            <a:ext cx="8226425" cy="1143000"/>
          </a:xfrm>
        </p:spPr>
        <p:txBody>
          <a:bodyPr/>
          <a:lstStyle/>
          <a:p>
            <a:r>
              <a:rPr lang="en-US" dirty="0" smtClean="0"/>
              <a:t>Revealed Books</a:t>
            </a:r>
            <a:endParaRPr lang="en-US"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Prophets</a:t>
            </a:r>
            <a:endParaRPr lang="en-US" dirty="0"/>
          </a:p>
        </p:txBody>
      </p:sp>
      <p:sp>
        <p:nvSpPr>
          <p:cNvPr id="3" name="Content Placeholder 2"/>
          <p:cNvSpPr>
            <a:spLocks noGrp="1"/>
          </p:cNvSpPr>
          <p:nvPr>
            <p:ph idx="1"/>
          </p:nvPr>
        </p:nvSpPr>
        <p:spPr/>
        <p:txBody>
          <a:bodyPr/>
          <a:lstStyle/>
          <a:p>
            <a:pPr>
              <a:lnSpc>
                <a:spcPct val="80000"/>
              </a:lnSpc>
            </a:pPr>
            <a:r>
              <a:rPr lang="en-US" dirty="0"/>
              <a:t>Allah has sent many prophets to guide mankind to the right path. </a:t>
            </a:r>
            <a:endParaRPr lang="en-US" dirty="0" smtClean="0"/>
          </a:p>
          <a:p>
            <a:pPr>
              <a:lnSpc>
                <a:spcPct val="80000"/>
              </a:lnSpc>
            </a:pPr>
            <a:r>
              <a:rPr lang="en-US" dirty="0" smtClean="0"/>
              <a:t>They have many </a:t>
            </a:r>
            <a:r>
              <a:rPr lang="en-US" dirty="0" err="1" smtClean="0"/>
              <a:t>chacteristics</a:t>
            </a:r>
            <a:r>
              <a:rPr lang="en-US" dirty="0" smtClean="0"/>
              <a:t> </a:t>
            </a:r>
            <a:r>
              <a:rPr lang="en-US" dirty="0" smtClean="0"/>
              <a:t>such as:</a:t>
            </a:r>
            <a:endParaRPr lang="en-US" dirty="0"/>
          </a:p>
          <a:p>
            <a:pPr lvl="1">
              <a:lnSpc>
                <a:spcPct val="80000"/>
              </a:lnSpc>
            </a:pPr>
            <a:r>
              <a:rPr lang="en-US" dirty="0"/>
              <a:t>Free from Sins: All of them are free from sins. Their actual number is known to Allah alone. </a:t>
            </a:r>
          </a:p>
          <a:p>
            <a:pPr lvl="1">
              <a:lnSpc>
                <a:spcPct val="80000"/>
              </a:lnSpc>
            </a:pPr>
            <a:r>
              <a:rPr lang="en-US" dirty="0"/>
              <a:t>Miracles: In order to establish their truthfulness, Allah enabled them to do certain things which other could not do, such acts are called Miracles.</a:t>
            </a:r>
          </a:p>
          <a:p>
            <a:pPr>
              <a:lnSpc>
                <a:spcPct val="80000"/>
              </a:lnSpc>
            </a:pPr>
            <a:r>
              <a:rPr lang="en-US" dirty="0" smtClean="0"/>
              <a:t>There are two types of Messengers:</a:t>
            </a:r>
          </a:p>
          <a:p>
            <a:pPr lvl="1">
              <a:lnSpc>
                <a:spcPct val="80000"/>
              </a:lnSpc>
            </a:pPr>
            <a:r>
              <a:rPr lang="en-US" dirty="0" err="1" smtClean="0"/>
              <a:t>Rasool</a:t>
            </a:r>
            <a:r>
              <a:rPr lang="en-US" dirty="0"/>
              <a:t>: One who brings new </a:t>
            </a:r>
            <a:r>
              <a:rPr lang="en-US" dirty="0" err="1"/>
              <a:t>Shria</a:t>
            </a:r>
            <a:r>
              <a:rPr lang="en-US" dirty="0"/>
              <a:t>.</a:t>
            </a:r>
          </a:p>
          <a:p>
            <a:pPr lvl="1">
              <a:lnSpc>
                <a:spcPct val="80000"/>
              </a:lnSpc>
            </a:pPr>
            <a:r>
              <a:rPr lang="en-US" dirty="0" err="1"/>
              <a:t>Nabi</a:t>
            </a:r>
            <a:r>
              <a:rPr lang="en-US" dirty="0"/>
              <a:t>: Those who are revealed by revelation.</a:t>
            </a:r>
          </a:p>
          <a:p>
            <a:endParaRPr lang="en-US" dirty="0"/>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Prophets</a:t>
            </a:r>
            <a:endParaRPr lang="en-US" dirty="0"/>
          </a:p>
        </p:txBody>
      </p:sp>
      <p:sp>
        <p:nvSpPr>
          <p:cNvPr id="3" name="Content Placeholder 2"/>
          <p:cNvSpPr>
            <a:spLocks noGrp="1"/>
          </p:cNvSpPr>
          <p:nvPr>
            <p:ph idx="1"/>
          </p:nvPr>
        </p:nvSpPr>
        <p:spPr/>
        <p:txBody>
          <a:bodyPr/>
          <a:lstStyle/>
          <a:p>
            <a:pPr>
              <a:lnSpc>
                <a:spcPct val="80000"/>
              </a:lnSpc>
            </a:pPr>
            <a:r>
              <a:rPr lang="en-US" dirty="0" smtClean="0"/>
              <a:t>The First prophet is Adam </a:t>
            </a:r>
            <a:r>
              <a:rPr lang="ar-SA" dirty="0" smtClean="0"/>
              <a:t>عليه السلام</a:t>
            </a:r>
            <a:r>
              <a:rPr lang="en-US" dirty="0" smtClean="0"/>
              <a:t> and the last is Muhammad </a:t>
            </a:r>
            <a:r>
              <a:rPr lang="ar-SA" dirty="0" smtClean="0"/>
              <a:t>صلى الله عليه وسلم</a:t>
            </a:r>
            <a:r>
              <a:rPr lang="en-US" dirty="0" smtClean="0"/>
              <a:t> . </a:t>
            </a:r>
          </a:p>
          <a:p>
            <a:pPr>
              <a:lnSpc>
                <a:spcPct val="80000"/>
              </a:lnSpc>
            </a:pPr>
            <a:r>
              <a:rPr lang="en-US" dirty="0" err="1" smtClean="0"/>
              <a:t>Khatm</a:t>
            </a:r>
            <a:r>
              <a:rPr lang="en-US" dirty="0" smtClean="0"/>
              <a:t>-e-</a:t>
            </a:r>
            <a:r>
              <a:rPr lang="en-US" dirty="0" err="1" smtClean="0"/>
              <a:t>Nubuat</a:t>
            </a:r>
            <a:r>
              <a:rPr lang="en-US" dirty="0" smtClean="0"/>
              <a:t>(the Seal of prophets): No prophet will come after Muhammad </a:t>
            </a:r>
            <a:r>
              <a:rPr lang="ar-SA" dirty="0" smtClean="0"/>
              <a:t>صلى الله عليه وسلم</a:t>
            </a:r>
            <a:r>
              <a:rPr lang="en-US" dirty="0" smtClean="0"/>
              <a:t>, He is the prophet of all mankind and JINN until the day of Judgement.</a:t>
            </a:r>
          </a:p>
          <a:p>
            <a:pPr>
              <a:lnSpc>
                <a:spcPct val="80000"/>
              </a:lnSpc>
            </a:pPr>
            <a:r>
              <a:rPr lang="en-US" dirty="0" err="1" smtClean="0"/>
              <a:t>Mairaj</a:t>
            </a:r>
            <a:r>
              <a:rPr lang="en-US" dirty="0" smtClean="0"/>
              <a:t>: The journey from Makkah to </a:t>
            </a:r>
            <a:r>
              <a:rPr lang="en-US" dirty="0" err="1" smtClean="0"/>
              <a:t>Baitul</a:t>
            </a:r>
            <a:r>
              <a:rPr lang="en-US" dirty="0" smtClean="0"/>
              <a:t> </a:t>
            </a:r>
            <a:r>
              <a:rPr lang="en-US" dirty="0" err="1" smtClean="0"/>
              <a:t>Maqdis</a:t>
            </a:r>
            <a:r>
              <a:rPr lang="en-US" dirty="0" smtClean="0"/>
              <a:t> and from there to the seven heaven and from there to wherever Allah wanted, It is called </a:t>
            </a:r>
            <a:r>
              <a:rPr lang="en-US" dirty="0" err="1" smtClean="0"/>
              <a:t>Mairaj</a:t>
            </a:r>
            <a:r>
              <a:rPr lang="en-US" dirty="0" smtClean="0"/>
              <a:t>.</a:t>
            </a:r>
          </a:p>
          <a:p>
            <a:endParaRPr lang="en-US"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After Death</a:t>
            </a:r>
            <a:endParaRPr lang="en-US" dirty="0"/>
          </a:p>
        </p:txBody>
      </p:sp>
      <p:sp>
        <p:nvSpPr>
          <p:cNvPr id="3" name="Content Placeholder 2"/>
          <p:cNvSpPr>
            <a:spLocks noGrp="1"/>
          </p:cNvSpPr>
          <p:nvPr>
            <p:ph idx="1"/>
          </p:nvPr>
        </p:nvSpPr>
        <p:spPr/>
        <p:txBody>
          <a:bodyPr/>
          <a:lstStyle/>
          <a:p>
            <a:pPr>
              <a:lnSpc>
                <a:spcPct val="90000"/>
              </a:lnSpc>
            </a:pPr>
            <a:r>
              <a:rPr lang="en-US" dirty="0"/>
              <a:t>Belief in life after death, the day of judgment, bodily resurrection and heaven and hell is one of article of Faith in Islam.</a:t>
            </a:r>
          </a:p>
          <a:p>
            <a:pPr>
              <a:lnSpc>
                <a:spcPct val="90000"/>
              </a:lnSpc>
            </a:pPr>
            <a:r>
              <a:rPr lang="en-US" dirty="0"/>
              <a:t>Death is an absolute certainty.</a:t>
            </a:r>
          </a:p>
          <a:p>
            <a:pPr>
              <a:lnSpc>
                <a:spcPct val="90000"/>
              </a:lnSpc>
            </a:pPr>
            <a:r>
              <a:rPr lang="en-US" dirty="0"/>
              <a:t>According to the Holy Qur’an: </a:t>
            </a:r>
            <a:r>
              <a:rPr lang="ar-SA" dirty="0"/>
              <a:t>كل نفس ذائقة الموت</a:t>
            </a:r>
            <a:r>
              <a:rPr lang="en-US" dirty="0"/>
              <a:t> Every soul shall have a taste of death, and must pass away.</a:t>
            </a:r>
          </a:p>
          <a:p>
            <a:pPr>
              <a:lnSpc>
                <a:spcPct val="90000"/>
              </a:lnSpc>
            </a:pPr>
            <a:r>
              <a:rPr lang="en-US" dirty="0"/>
              <a:t>A man’s life on this earth is ends with his death, after which another life begins. The </a:t>
            </a:r>
            <a:r>
              <a:rPr lang="en-US" dirty="0" err="1"/>
              <a:t>Qiyamat</a:t>
            </a:r>
            <a:r>
              <a:rPr lang="en-US" dirty="0"/>
              <a:t> </a:t>
            </a:r>
            <a:r>
              <a:rPr lang="en-US" dirty="0" err="1"/>
              <a:t>Sughra</a:t>
            </a:r>
            <a:r>
              <a:rPr lang="en-US" dirty="0"/>
              <a:t> (lesser judgment takes place immediately after death.</a:t>
            </a:r>
          </a:p>
          <a:p>
            <a:pPr>
              <a:lnSpc>
                <a:spcPct val="90000"/>
              </a:lnSpc>
            </a:pPr>
            <a:r>
              <a:rPr lang="en-US" dirty="0" err="1"/>
              <a:t>Barzakh</a:t>
            </a:r>
            <a:r>
              <a:rPr lang="en-US" dirty="0"/>
              <a:t>: </a:t>
            </a:r>
            <a:r>
              <a:rPr lang="ar-SA" dirty="0"/>
              <a:t>ومن ورآئهم برزخ إلى يوم يبعثون </a:t>
            </a:r>
            <a:r>
              <a:rPr lang="en-US" dirty="0"/>
              <a:t> Before them is a partition (</a:t>
            </a:r>
            <a:r>
              <a:rPr lang="en-US" dirty="0" err="1"/>
              <a:t>Barzakh</a:t>
            </a:r>
            <a:r>
              <a:rPr lang="en-US" dirty="0"/>
              <a:t>) till the day they are raise up. </a:t>
            </a:r>
            <a:r>
              <a:rPr lang="en-US" dirty="0" err="1"/>
              <a:t>Barzakh</a:t>
            </a:r>
            <a:r>
              <a:rPr lang="en-US" dirty="0"/>
              <a:t> is the place or state in which people will be after death and before Judgment.</a:t>
            </a:r>
          </a:p>
          <a:p>
            <a:endParaRPr lang="en-US"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22238"/>
            <a:ext cx="6200775" cy="792162"/>
          </a:xfrm>
        </p:spPr>
        <p:txBody>
          <a:bodyPr/>
          <a:lstStyle/>
          <a:p>
            <a:r>
              <a:rPr lang="en-GB" dirty="0" smtClean="0"/>
              <a:t>Allah Stated in Qur’an Kareem:</a:t>
            </a:r>
            <a:endParaRPr lang="en-US" dirty="0"/>
          </a:p>
        </p:txBody>
      </p:sp>
      <p:pic>
        <p:nvPicPr>
          <p:cNvPr id="1027" name="Picture 3"/>
          <p:cNvPicPr>
            <a:picLocks noChangeAspect="1" noChangeArrowheads="1"/>
          </p:cNvPicPr>
          <p:nvPr/>
        </p:nvPicPr>
        <p:blipFill>
          <a:blip r:embed="rId2"/>
          <a:srcRect/>
          <a:stretch>
            <a:fillRect/>
          </a:stretch>
        </p:blipFill>
        <p:spPr bwMode="auto">
          <a:xfrm>
            <a:off x="228600" y="1752600"/>
            <a:ext cx="8553450" cy="4343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28600" y="1009650"/>
            <a:ext cx="8534400"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4800" y="838200"/>
            <a:ext cx="8534400" cy="190807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2743200"/>
            <a:ext cx="85344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Articles of Faith</a:t>
            </a:r>
            <a:endParaRPr lang="en-US" dirty="0"/>
          </a:p>
        </p:txBody>
      </p:sp>
      <p:sp>
        <p:nvSpPr>
          <p:cNvPr id="54275" name="Rectangle 3"/>
          <p:cNvSpPr>
            <a:spLocks noGrp="1" noChangeArrowheads="1"/>
          </p:cNvSpPr>
          <p:nvPr>
            <p:ph type="body" idx="1"/>
          </p:nvPr>
        </p:nvSpPr>
        <p:spPr/>
        <p:txBody>
          <a:bodyPr/>
          <a:lstStyle/>
          <a:p>
            <a:pPr marL="533400" indent="-533400" algn="ctr" rtl="1">
              <a:lnSpc>
                <a:spcPct val="90000"/>
              </a:lnSpc>
              <a:buNone/>
            </a:pPr>
            <a:r>
              <a:rPr lang="ar-SA" dirty="0" smtClean="0">
                <a:latin typeface="Times New Roman" pitchFamily="18" charset="0"/>
                <a:cs typeface="Traditional Arabic" pitchFamily="2" charset="-78"/>
              </a:rPr>
              <a:t>(ايمان مفصل)</a:t>
            </a:r>
            <a:endParaRPr lang="en-US" dirty="0" smtClean="0">
              <a:latin typeface="Times New Roman" pitchFamily="18" charset="0"/>
              <a:cs typeface="Traditional Arabic" pitchFamily="2" charset="-78"/>
            </a:endParaRPr>
          </a:p>
          <a:p>
            <a:pPr marL="533400" indent="-533400" algn="ctr" rtl="1">
              <a:lnSpc>
                <a:spcPct val="90000"/>
              </a:lnSpc>
              <a:buNone/>
            </a:pPr>
            <a:r>
              <a:rPr lang="ar-SA" dirty="0" smtClean="0">
                <a:latin typeface="Times New Roman" pitchFamily="18" charset="0"/>
                <a:cs typeface="Traditional Arabic" pitchFamily="2" charset="-78"/>
              </a:rPr>
              <a:t> آمنت بالله وملئكته وكتبه ورسله واليوم الآخر والقدر خيره وشره من الله تعالى والبعث بعد الموت</a:t>
            </a:r>
            <a:endParaRPr lang="en-US" dirty="0" smtClean="0">
              <a:latin typeface="Times New Roman" pitchFamily="18" charset="0"/>
              <a:cs typeface="Traditional Arabic" pitchFamily="2" charset="-78"/>
            </a:endParaRPr>
          </a:p>
          <a:p>
            <a:pPr marL="533400" indent="-533400" algn="ctr" rtl="1">
              <a:lnSpc>
                <a:spcPct val="90000"/>
              </a:lnSpc>
              <a:buNone/>
            </a:pPr>
            <a:endParaRPr lang="en-US" dirty="0" smtClean="0">
              <a:cs typeface="Traditional Arabic" pitchFamily="2" charset="-78"/>
            </a:endParaRPr>
          </a:p>
          <a:p>
            <a:pPr marL="533400" indent="-533400" algn="ctr" rtl="1">
              <a:lnSpc>
                <a:spcPct val="90000"/>
              </a:lnSpc>
              <a:buNone/>
            </a:pPr>
            <a:r>
              <a:rPr lang="en-US" dirty="0" smtClean="0">
                <a:cs typeface="Traditional Arabic" pitchFamily="2" charset="-78"/>
              </a:rPr>
              <a:t>I believe in Allah, in His angels, in His books, in His messengers, in the last day, and in the fact that every thing good or bad, is decided by Allah, the Almighty, and in life after Death. </a:t>
            </a:r>
          </a:p>
          <a:p>
            <a:pPr marL="533400" indent="-533400">
              <a:lnSpc>
                <a:spcPct val="90000"/>
              </a:lnSpc>
            </a:pPr>
            <a:r>
              <a:rPr lang="en-US" sz="1800" dirty="0" smtClean="0"/>
              <a:t>Oneness of Allah</a:t>
            </a:r>
          </a:p>
          <a:p>
            <a:pPr marL="533400" indent="-533400">
              <a:lnSpc>
                <a:spcPct val="90000"/>
              </a:lnSpc>
            </a:pPr>
            <a:r>
              <a:rPr lang="en-US" sz="1800" dirty="0" smtClean="0"/>
              <a:t>Angles</a:t>
            </a:r>
          </a:p>
          <a:p>
            <a:pPr marL="533400" indent="-533400">
              <a:lnSpc>
                <a:spcPct val="90000"/>
              </a:lnSpc>
            </a:pPr>
            <a:r>
              <a:rPr lang="en-US" sz="1800" dirty="0" smtClean="0"/>
              <a:t>Revealed Books</a:t>
            </a:r>
          </a:p>
          <a:p>
            <a:pPr marL="533400" indent="-533400">
              <a:lnSpc>
                <a:spcPct val="90000"/>
              </a:lnSpc>
            </a:pPr>
            <a:r>
              <a:rPr lang="en-US" sz="1800" dirty="0" smtClean="0"/>
              <a:t>Prophets</a:t>
            </a:r>
          </a:p>
          <a:p>
            <a:pPr marL="533400" indent="-533400">
              <a:lnSpc>
                <a:spcPct val="90000"/>
              </a:lnSpc>
            </a:pPr>
            <a:r>
              <a:rPr lang="en-US" sz="1800" dirty="0" smtClean="0"/>
              <a:t>Life after death</a:t>
            </a:r>
          </a:p>
          <a:p>
            <a:pPr algn="ctr">
              <a:buNone/>
            </a:pPr>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Oneness of Allah</a:t>
            </a:r>
            <a:endParaRPr lang="en-US" dirty="0"/>
          </a:p>
        </p:txBody>
      </p:sp>
      <p:sp>
        <p:nvSpPr>
          <p:cNvPr id="3" name="Content Placeholder 2"/>
          <p:cNvSpPr>
            <a:spLocks noGrp="1"/>
          </p:cNvSpPr>
          <p:nvPr>
            <p:ph idx="1"/>
          </p:nvPr>
        </p:nvSpPr>
        <p:spPr/>
        <p:txBody>
          <a:bodyPr/>
          <a:lstStyle/>
          <a:p>
            <a:r>
              <a:rPr lang="en-US" dirty="0" smtClean="0"/>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dirty="0" smtClean="0"/>
              <a:t>All the prophets of Allah preached about the Unity of Allah and declared that all things and human beings are his creations and subordinate to Him. Therefore, He is alone worthy of worship. This is expressed in the declaration of 1</a:t>
            </a:r>
            <a:r>
              <a:rPr lang="en-US" baseline="30000" dirty="0" smtClean="0"/>
              <a:t>st</a:t>
            </a:r>
            <a:r>
              <a:rPr lang="en-US" dirty="0" smtClean="0"/>
              <a:t> </a:t>
            </a:r>
            <a:r>
              <a:rPr lang="en-US" dirty="0" err="1" smtClean="0"/>
              <a:t>Kalimah</a:t>
            </a:r>
            <a:endParaRPr lang="en-US" dirty="0"/>
          </a:p>
          <a:p>
            <a:pPr algn="ctr">
              <a:buNone/>
            </a:pPr>
            <a:r>
              <a:rPr lang="ar-SA" dirty="0" smtClean="0"/>
              <a:t>لاإله إلا الله محمد رسول الله</a:t>
            </a:r>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Quranic Verses regarding Tawhid</a:t>
            </a:r>
            <a:endParaRPr lang="en-US" dirty="0"/>
          </a:p>
        </p:txBody>
      </p:sp>
      <p:sp>
        <p:nvSpPr>
          <p:cNvPr id="3" name="Content Placeholder 2"/>
          <p:cNvSpPr>
            <a:spLocks noGrp="1"/>
          </p:cNvSpPr>
          <p:nvPr>
            <p:ph idx="1"/>
          </p:nvPr>
        </p:nvSpPr>
        <p:spPr>
          <a:xfrm>
            <a:off x="455613" y="1600200"/>
            <a:ext cx="8226425" cy="4800600"/>
          </a:xfrm>
        </p:spPr>
        <p:txBody>
          <a:bodyPr/>
          <a:lstStyle/>
          <a:p>
            <a:pPr algn="just"/>
            <a:r>
              <a:rPr lang="en-US" dirty="0" smtClean="0"/>
              <a:t>The main emphasis of Qur’an is upon the principle of Tawhid. Several verses in the Qur’an which highlight this concept. </a:t>
            </a:r>
          </a:p>
          <a:p>
            <a:pPr algn="just">
              <a:buNone/>
            </a:pPr>
            <a:endParaRPr lang="en-US" dirty="0" smtClean="0"/>
          </a:p>
          <a:p>
            <a:pPr algn="ctr">
              <a:buNone/>
            </a:pPr>
            <a:r>
              <a:rPr lang="ar-SA" dirty="0" smtClean="0"/>
              <a:t>وقل الحمد لله الذي لم يتخذ ولدا ولم يكن له شريك في الملك </a:t>
            </a:r>
            <a:endParaRPr lang="en-US" dirty="0" smtClean="0"/>
          </a:p>
          <a:p>
            <a:pPr algn="ctr">
              <a:buNone/>
            </a:pPr>
            <a:r>
              <a:rPr lang="ar-SA" sz="1400" dirty="0" smtClean="0"/>
              <a:t>( سوره بني إسرائيل:111)</a:t>
            </a:r>
          </a:p>
          <a:p>
            <a:pPr algn="ctr">
              <a:buNone/>
            </a:pPr>
            <a:r>
              <a:rPr lang="en-US" dirty="0" smtClean="0"/>
              <a:t>Say praise be to Allah, Who begets no son and has no partner in (His) dominion.</a:t>
            </a:r>
          </a:p>
          <a:p>
            <a:pPr algn="ctr">
              <a:buNone/>
            </a:pPr>
            <a:endParaRPr lang="en-US" dirty="0" smtClean="0"/>
          </a:p>
          <a:p>
            <a:pPr algn="ctr">
              <a:buNone/>
            </a:pPr>
            <a:r>
              <a:rPr lang="ar-SA" dirty="0" smtClean="0"/>
              <a:t>الله لا إله إلا هو الحي القيوم</a:t>
            </a:r>
            <a:endParaRPr lang="en-US" dirty="0" smtClean="0"/>
          </a:p>
          <a:p>
            <a:pPr algn="ctr">
              <a:buNone/>
            </a:pPr>
            <a:r>
              <a:rPr lang="en-US" dirty="0" smtClean="0"/>
              <a:t>Allah there is no god but He, the Living, the self subsisting, Eternal.</a:t>
            </a:r>
          </a:p>
          <a:p>
            <a:endParaRPr lang="en-US"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lnSpc>
                <a:spcPct val="90000"/>
              </a:lnSpc>
              <a:buNone/>
            </a:pPr>
            <a:endParaRPr lang="en-US" dirty="0" smtClean="0"/>
          </a:p>
          <a:p>
            <a:pPr marL="0" indent="0" algn="ctr">
              <a:lnSpc>
                <a:spcPct val="90000"/>
              </a:lnSpc>
              <a:buNone/>
            </a:pPr>
            <a:r>
              <a:rPr lang="ar-SA" dirty="0" smtClean="0"/>
              <a:t>ليس كمثله شيئ وهو السميع البصير </a:t>
            </a:r>
            <a:endParaRPr lang="en-US" dirty="0" smtClean="0"/>
          </a:p>
          <a:p>
            <a:pPr marL="0" indent="0" algn="ctr">
              <a:lnSpc>
                <a:spcPct val="90000"/>
              </a:lnSpc>
              <a:buNone/>
            </a:pPr>
            <a:r>
              <a:rPr lang="ar-SA" dirty="0" smtClean="0"/>
              <a:t>(سورة الشورى: 11)</a:t>
            </a:r>
          </a:p>
          <a:p>
            <a:pPr marL="0" indent="0" algn="ctr">
              <a:lnSpc>
                <a:spcPct val="90000"/>
              </a:lnSpc>
              <a:buNone/>
            </a:pPr>
            <a:r>
              <a:rPr lang="en-US" dirty="0" smtClean="0"/>
              <a:t>There is nothing whatever like unto Him and He</a:t>
            </a:r>
            <a:r>
              <a:rPr lang="ar-SA" dirty="0" smtClean="0"/>
              <a:t> </a:t>
            </a:r>
            <a:r>
              <a:rPr lang="en-US" dirty="0" smtClean="0"/>
              <a:t> is the One that hears and sees (all things).</a:t>
            </a:r>
          </a:p>
          <a:p>
            <a:pPr marL="0" indent="0" algn="ctr">
              <a:lnSpc>
                <a:spcPct val="90000"/>
              </a:lnSpc>
              <a:buNone/>
            </a:pPr>
            <a:endParaRPr lang="ar-SA" dirty="0" smtClean="0"/>
          </a:p>
          <a:p>
            <a:pPr marL="0" indent="0" algn="ctr">
              <a:lnSpc>
                <a:spcPct val="90000"/>
              </a:lnSpc>
              <a:buNone/>
            </a:pPr>
            <a:r>
              <a:rPr lang="ar-SA" dirty="0" smtClean="0"/>
              <a:t>لو كان فيهما آلهة إلا الله لفسدتا </a:t>
            </a:r>
            <a:endParaRPr lang="en-US" dirty="0" smtClean="0"/>
          </a:p>
          <a:p>
            <a:pPr marL="0" indent="0" algn="ctr">
              <a:lnSpc>
                <a:spcPct val="90000"/>
              </a:lnSpc>
              <a:buNone/>
            </a:pPr>
            <a:r>
              <a:rPr lang="ar-SA" dirty="0" smtClean="0"/>
              <a:t>(سورة الأنبياء: 22)</a:t>
            </a:r>
          </a:p>
          <a:p>
            <a:pPr marL="0" indent="0" algn="ctr">
              <a:lnSpc>
                <a:spcPct val="90000"/>
              </a:lnSpc>
              <a:buNone/>
            </a:pPr>
            <a:r>
              <a:rPr lang="en-US" dirty="0" smtClean="0"/>
              <a:t>If there were in the heaven and the earth other gods besides Allah, there would have been confusion in both.</a:t>
            </a:r>
          </a:p>
          <a:p>
            <a:pPr marL="0" indent="0" algn="ctr">
              <a:buNone/>
            </a:pPr>
            <a:endParaRPr lang="en-US" dirty="0"/>
          </a:p>
        </p:txBody>
      </p:sp>
      <p:sp>
        <p:nvSpPr>
          <p:cNvPr id="4" name="Title 1"/>
          <p:cNvSpPr>
            <a:spLocks noGrp="1"/>
          </p:cNvSpPr>
          <p:nvPr>
            <p:ph type="title"/>
          </p:nvPr>
        </p:nvSpPr>
        <p:spPr>
          <a:xfrm>
            <a:off x="455613" y="274638"/>
            <a:ext cx="8226425" cy="1143000"/>
          </a:xfrm>
        </p:spPr>
        <p:txBody>
          <a:bodyPr/>
          <a:lstStyle/>
          <a:p>
            <a:r>
              <a:rPr lang="en-US" dirty="0" smtClean="0"/>
              <a:t>Quranic Verses regarding </a:t>
            </a:r>
            <a:r>
              <a:rPr lang="en-US" dirty="0" err="1" smtClean="0"/>
              <a:t>Tauhid</a:t>
            </a:r>
            <a:endParaRPr lang="en-US"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Angels &amp; </a:t>
            </a:r>
            <a:r>
              <a:rPr lang="en-US" dirty="0" err="1" smtClean="0"/>
              <a:t>Jinnnnn</a:t>
            </a:r>
            <a:r>
              <a:rPr lang="en-US" dirty="0" smtClean="0"/>
              <a:t>………….</a:t>
            </a:r>
            <a:endParaRPr lang="en-US" dirty="0"/>
          </a:p>
        </p:txBody>
      </p:sp>
      <p:sp>
        <p:nvSpPr>
          <p:cNvPr id="3" name="Content Placeholder 2"/>
          <p:cNvSpPr>
            <a:spLocks noGrp="1"/>
          </p:cNvSpPr>
          <p:nvPr>
            <p:ph idx="1"/>
          </p:nvPr>
        </p:nvSpPr>
        <p:spPr>
          <a:xfrm>
            <a:off x="455613" y="1600200"/>
            <a:ext cx="8226425" cy="4876800"/>
          </a:xfrm>
        </p:spPr>
        <p:txBody>
          <a:bodyPr/>
          <a:lstStyle/>
          <a:p>
            <a:pPr>
              <a:lnSpc>
                <a:spcPct val="90000"/>
              </a:lnSpc>
            </a:pPr>
            <a:r>
              <a:rPr lang="en-US" dirty="0"/>
              <a:t>Allah created certain creatures from light, and concealed them from our sight. These creatures are called angels. A lot of work has been entrusted to them. They never do any thing contrary to the orders of Allah. They do whatever work has been assigned to them. </a:t>
            </a:r>
          </a:p>
          <a:p>
            <a:pPr>
              <a:lnSpc>
                <a:spcPct val="90000"/>
              </a:lnSpc>
            </a:pPr>
            <a:r>
              <a:rPr lang="en-US" dirty="0"/>
              <a:t>Allah conveyed His message to prophets including Hazrat Muhammad (SAW)  through an angel Jibrael. In the Holy Qur’an, angels are spoken of as messengers which denotes their spiritual function of divine messengers.</a:t>
            </a:r>
          </a:p>
          <a:p>
            <a:pPr>
              <a:lnSpc>
                <a:spcPct val="90000"/>
              </a:lnSpc>
            </a:pPr>
            <a:r>
              <a:rPr lang="en-US" dirty="0"/>
              <a:t>Allah created certain creatures from fire, we can’t see them too, they are called </a:t>
            </a:r>
            <a:r>
              <a:rPr lang="en-US" b="1" dirty="0" smtClean="0"/>
              <a:t>JINN…</a:t>
            </a:r>
            <a:r>
              <a:rPr lang="en-US" dirty="0"/>
              <a:t>.</a:t>
            </a:r>
          </a:p>
          <a:p>
            <a:pPr>
              <a:lnSpc>
                <a:spcPct val="90000"/>
              </a:lnSpc>
            </a:pPr>
            <a:r>
              <a:rPr lang="en-US" dirty="0" smtClean="0"/>
              <a:t>They are </a:t>
            </a:r>
            <a:r>
              <a:rPr lang="en-US" dirty="0"/>
              <a:t>good and bad, they also have children, the most notorious of them is the </a:t>
            </a:r>
            <a:r>
              <a:rPr lang="en-US" dirty="0" smtClean="0"/>
              <a:t>accursed Iblis i.e. Satan</a:t>
            </a:r>
            <a:r>
              <a:rPr lang="en-US" dirty="0"/>
              <a:t>.</a:t>
            </a:r>
          </a:p>
          <a:p>
            <a:pPr>
              <a:lnSpc>
                <a:spcPct val="90000"/>
              </a:lnSpc>
              <a:buFontTx/>
              <a:buNone/>
            </a:pPr>
            <a:endParaRPr lang="en-US" dirty="0"/>
          </a:p>
          <a:p>
            <a:pPr>
              <a:lnSpc>
                <a:spcPct val="90000"/>
              </a:lnSpc>
            </a:pPr>
            <a:endParaRPr lang="en-US" dirty="0"/>
          </a:p>
          <a:p>
            <a:endParaRPr lang="en-US"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famous Angels</a:t>
            </a:r>
            <a:endParaRPr lang="en-US" dirty="0"/>
          </a:p>
        </p:txBody>
      </p:sp>
      <p:sp>
        <p:nvSpPr>
          <p:cNvPr id="3" name="Content Placeholder 2"/>
          <p:cNvSpPr>
            <a:spLocks noGrp="1"/>
          </p:cNvSpPr>
          <p:nvPr>
            <p:ph idx="1"/>
          </p:nvPr>
        </p:nvSpPr>
        <p:spPr/>
        <p:txBody>
          <a:bodyPr/>
          <a:lstStyle/>
          <a:p>
            <a:pPr marL="533400" indent="-533400">
              <a:lnSpc>
                <a:spcPct val="80000"/>
              </a:lnSpc>
              <a:buFontTx/>
              <a:buAutoNum type="arabicPeriod"/>
            </a:pPr>
            <a:r>
              <a:rPr lang="en-US" dirty="0" smtClean="0"/>
              <a:t>Hazrat Jibrael (A.S.)</a:t>
            </a:r>
          </a:p>
          <a:p>
            <a:pPr marL="533400" indent="-533400">
              <a:lnSpc>
                <a:spcPct val="80000"/>
              </a:lnSpc>
              <a:buFontTx/>
              <a:buAutoNum type="arabicPeriod"/>
            </a:pPr>
            <a:r>
              <a:rPr lang="en-US" dirty="0" smtClean="0"/>
              <a:t>Hazrat Mikael (A.S.)</a:t>
            </a:r>
          </a:p>
          <a:p>
            <a:pPr marL="533400" indent="-533400">
              <a:lnSpc>
                <a:spcPct val="80000"/>
              </a:lnSpc>
              <a:buFontTx/>
              <a:buAutoNum type="arabicPeriod"/>
            </a:pPr>
            <a:r>
              <a:rPr lang="en-US" dirty="0" smtClean="0"/>
              <a:t>Hazrat </a:t>
            </a:r>
            <a:r>
              <a:rPr lang="en-US" dirty="0" err="1" smtClean="0"/>
              <a:t>Izrael</a:t>
            </a:r>
            <a:r>
              <a:rPr lang="en-US" dirty="0" smtClean="0"/>
              <a:t> (A.S.)</a:t>
            </a:r>
          </a:p>
          <a:p>
            <a:pPr marL="533400" indent="-533400">
              <a:lnSpc>
                <a:spcPct val="80000"/>
              </a:lnSpc>
              <a:buFontTx/>
              <a:buAutoNum type="arabicPeriod"/>
            </a:pPr>
            <a:r>
              <a:rPr lang="en-US" dirty="0" smtClean="0"/>
              <a:t>Hazrat </a:t>
            </a:r>
            <a:r>
              <a:rPr lang="en-US" dirty="0" err="1" smtClean="0"/>
              <a:t>Israfeel</a:t>
            </a:r>
            <a:r>
              <a:rPr lang="en-US" dirty="0" smtClean="0"/>
              <a:t> (A.S.)</a:t>
            </a:r>
          </a:p>
          <a:p>
            <a:pPr marL="533400" indent="-533400">
              <a:lnSpc>
                <a:spcPct val="80000"/>
              </a:lnSpc>
              <a:buFontTx/>
              <a:buAutoNum type="arabicPeriod"/>
            </a:pPr>
            <a:r>
              <a:rPr lang="en-US" dirty="0" err="1" smtClean="0"/>
              <a:t>Kraman</a:t>
            </a:r>
            <a:r>
              <a:rPr lang="en-US" dirty="0" smtClean="0"/>
              <a:t> </a:t>
            </a:r>
            <a:r>
              <a:rPr lang="en-US" dirty="0" err="1" smtClean="0"/>
              <a:t>Katibeen</a:t>
            </a:r>
            <a:r>
              <a:rPr lang="en-US" dirty="0" smtClean="0"/>
              <a:t> (A.S.)</a:t>
            </a:r>
          </a:p>
          <a:p>
            <a:pPr marL="533400" indent="-533400">
              <a:lnSpc>
                <a:spcPct val="80000"/>
              </a:lnSpc>
              <a:buFontTx/>
              <a:buAutoNum type="arabicPeriod"/>
            </a:pPr>
            <a:r>
              <a:rPr lang="en-US" dirty="0" err="1" smtClean="0"/>
              <a:t>Munkar</a:t>
            </a:r>
            <a:r>
              <a:rPr lang="en-US" dirty="0" smtClean="0"/>
              <a:t> </a:t>
            </a:r>
            <a:r>
              <a:rPr lang="en-US" dirty="0" err="1" smtClean="0"/>
              <a:t>Nakeer</a:t>
            </a:r>
            <a:r>
              <a:rPr lang="en-US" dirty="0" smtClean="0"/>
              <a:t> (A.S.)</a:t>
            </a:r>
          </a:p>
          <a:p>
            <a:pPr marL="533400" indent="-533400">
              <a:lnSpc>
                <a:spcPct val="80000"/>
              </a:lnSpc>
              <a:buFontTx/>
              <a:buAutoNum type="arabicPeriod"/>
            </a:pPr>
            <a:r>
              <a:rPr lang="en-US" dirty="0" err="1" smtClean="0"/>
              <a:t>Mua’qibat</a:t>
            </a:r>
            <a:r>
              <a:rPr lang="en-US" dirty="0" smtClean="0"/>
              <a:t> (A.S.)</a:t>
            </a:r>
          </a:p>
          <a:p>
            <a:pPr marL="533400" indent="-533400">
              <a:lnSpc>
                <a:spcPct val="80000"/>
              </a:lnSpc>
              <a:buFontTx/>
              <a:buAutoNum type="arabicPeriod"/>
            </a:pPr>
            <a:r>
              <a:rPr lang="en-US" dirty="0" smtClean="0"/>
              <a:t>Malik (A.S.)</a:t>
            </a:r>
          </a:p>
          <a:p>
            <a:pPr marL="533400" indent="-533400">
              <a:lnSpc>
                <a:spcPct val="80000"/>
              </a:lnSpc>
              <a:buFontTx/>
              <a:buAutoNum type="arabicPeriod"/>
            </a:pPr>
            <a:r>
              <a:rPr lang="en-US" dirty="0" err="1" smtClean="0"/>
              <a:t>Rizwan</a:t>
            </a:r>
            <a:r>
              <a:rPr lang="en-US" dirty="0" smtClean="0"/>
              <a:t> (A.S.)</a:t>
            </a:r>
          </a:p>
          <a:p>
            <a:endParaRPr lang="en-US" dirty="0"/>
          </a:p>
        </p:txBody>
      </p:sp>
    </p:spTree>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8)">
  <a:themeElements>
    <a:clrScheme name="Office Theme 2">
      <a:dk1>
        <a:srgbClr val="000000"/>
      </a:dk1>
      <a:lt1>
        <a:srgbClr val="FFA500"/>
      </a:lt1>
      <a:dk2>
        <a:srgbClr val="000000"/>
      </a:dk2>
      <a:lt2>
        <a:srgbClr val="757575"/>
      </a:lt2>
      <a:accent1>
        <a:srgbClr val="837217"/>
      </a:accent1>
      <a:accent2>
        <a:srgbClr val="99521A"/>
      </a:accent2>
      <a:accent3>
        <a:srgbClr val="FFCFAA"/>
      </a:accent3>
      <a:accent4>
        <a:srgbClr val="000000"/>
      </a:accent4>
      <a:accent5>
        <a:srgbClr val="C1BCAB"/>
      </a:accent5>
      <a:accent6>
        <a:srgbClr val="8A4916"/>
      </a:accent6>
      <a:hlink>
        <a:srgbClr val="765A22"/>
      </a:hlink>
      <a:folHlink>
        <a:srgbClr val="82392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A500"/>
        </a:lt1>
        <a:dk2>
          <a:srgbClr val="000000"/>
        </a:dk2>
        <a:lt2>
          <a:srgbClr val="757575"/>
        </a:lt2>
        <a:accent1>
          <a:srgbClr val="9D591C"/>
        </a:accent1>
        <a:accent2>
          <a:srgbClr val="986E1B"/>
        </a:accent2>
        <a:accent3>
          <a:srgbClr val="FFCFAA"/>
        </a:accent3>
        <a:accent4>
          <a:srgbClr val="000000"/>
        </a:accent4>
        <a:accent5>
          <a:srgbClr val="CCB5AB"/>
        </a:accent5>
        <a:accent6>
          <a:srgbClr val="896317"/>
        </a:accent6>
        <a:hlink>
          <a:srgbClr val="7D4D23"/>
        </a:hlink>
        <a:folHlink>
          <a:srgbClr val="785A2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A500"/>
        </a:lt1>
        <a:dk2>
          <a:srgbClr val="000000"/>
        </a:dk2>
        <a:lt2>
          <a:srgbClr val="757575"/>
        </a:lt2>
        <a:accent1>
          <a:srgbClr val="837217"/>
        </a:accent1>
        <a:accent2>
          <a:srgbClr val="99521A"/>
        </a:accent2>
        <a:accent3>
          <a:srgbClr val="FFCFAA"/>
        </a:accent3>
        <a:accent4>
          <a:srgbClr val="000000"/>
        </a:accent4>
        <a:accent5>
          <a:srgbClr val="C1BCAB"/>
        </a:accent5>
        <a:accent6>
          <a:srgbClr val="8A4916"/>
        </a:accent6>
        <a:hlink>
          <a:srgbClr val="765A22"/>
        </a:hlink>
        <a:folHlink>
          <a:srgbClr val="82392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A500"/>
        </a:lt1>
        <a:dk2>
          <a:srgbClr val="000000"/>
        </a:dk2>
        <a:lt2>
          <a:srgbClr val="757575"/>
        </a:lt2>
        <a:accent1>
          <a:srgbClr val="825D16"/>
        </a:accent1>
        <a:accent2>
          <a:srgbClr val="216A91"/>
        </a:accent2>
        <a:accent3>
          <a:srgbClr val="FFCFAA"/>
        </a:accent3>
        <a:accent4>
          <a:srgbClr val="000000"/>
        </a:accent4>
        <a:accent5>
          <a:srgbClr val="C1B6AB"/>
        </a:accent5>
        <a:accent6>
          <a:srgbClr val="1D5F83"/>
        </a:accent6>
        <a:hlink>
          <a:srgbClr val="2E693D"/>
        </a:hlink>
        <a:folHlink>
          <a:srgbClr val="4A3F74"/>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A500"/>
        </a:lt1>
        <a:dk2>
          <a:srgbClr val="000000"/>
        </a:dk2>
        <a:lt2>
          <a:srgbClr val="757575"/>
        </a:lt2>
        <a:accent1>
          <a:srgbClr val="62771B"/>
        </a:accent1>
        <a:accent2>
          <a:srgbClr val="3F599E"/>
        </a:accent2>
        <a:accent3>
          <a:srgbClr val="FFCFAA"/>
        </a:accent3>
        <a:accent4>
          <a:srgbClr val="000000"/>
        </a:accent4>
        <a:accent5>
          <a:srgbClr val="B7BDAB"/>
        </a:accent5>
        <a:accent6>
          <a:srgbClr val="38508F"/>
        </a:accent6>
        <a:hlink>
          <a:srgbClr val="745926"/>
        </a:hlink>
        <a:folHlink>
          <a:srgbClr val="773B5B"/>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9D591C"/>
        </a:accent1>
        <a:accent2>
          <a:srgbClr val="986E1B"/>
        </a:accent2>
        <a:accent3>
          <a:srgbClr val="FFFFFF"/>
        </a:accent3>
        <a:accent4>
          <a:srgbClr val="000000"/>
        </a:accent4>
        <a:accent5>
          <a:srgbClr val="CCB5AB"/>
        </a:accent5>
        <a:accent6>
          <a:srgbClr val="896317"/>
        </a:accent6>
        <a:hlink>
          <a:srgbClr val="7D4D23"/>
        </a:hlink>
        <a:folHlink>
          <a:srgbClr val="785A22"/>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837217"/>
        </a:accent1>
        <a:accent2>
          <a:srgbClr val="99521A"/>
        </a:accent2>
        <a:accent3>
          <a:srgbClr val="FFFFFF"/>
        </a:accent3>
        <a:accent4>
          <a:srgbClr val="000000"/>
        </a:accent4>
        <a:accent5>
          <a:srgbClr val="C1BCAB"/>
        </a:accent5>
        <a:accent6>
          <a:srgbClr val="8A4916"/>
        </a:accent6>
        <a:hlink>
          <a:srgbClr val="765A22"/>
        </a:hlink>
        <a:folHlink>
          <a:srgbClr val="82392F"/>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825D16"/>
        </a:accent1>
        <a:accent2>
          <a:srgbClr val="216A91"/>
        </a:accent2>
        <a:accent3>
          <a:srgbClr val="FFFFFF"/>
        </a:accent3>
        <a:accent4>
          <a:srgbClr val="000000"/>
        </a:accent4>
        <a:accent5>
          <a:srgbClr val="C1B6AB"/>
        </a:accent5>
        <a:accent6>
          <a:srgbClr val="1D5F83"/>
        </a:accent6>
        <a:hlink>
          <a:srgbClr val="2E693D"/>
        </a:hlink>
        <a:folHlink>
          <a:srgbClr val="4A3F74"/>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62771B"/>
        </a:accent1>
        <a:accent2>
          <a:srgbClr val="3F599E"/>
        </a:accent2>
        <a:accent3>
          <a:srgbClr val="FFFFFF"/>
        </a:accent3>
        <a:accent4>
          <a:srgbClr val="000000"/>
        </a:accent4>
        <a:accent5>
          <a:srgbClr val="B7BDAB"/>
        </a:accent5>
        <a:accent6>
          <a:srgbClr val="38508F"/>
        </a:accent6>
        <a:hlink>
          <a:srgbClr val="745926"/>
        </a:hlink>
        <a:folHlink>
          <a:srgbClr val="773B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A500"/>
      </a:lt1>
      <a:dk2>
        <a:srgbClr val="000000"/>
      </a:dk2>
      <a:lt2>
        <a:srgbClr val="757575"/>
      </a:lt2>
      <a:accent1>
        <a:srgbClr val="837217"/>
      </a:accent1>
      <a:accent2>
        <a:srgbClr val="99521A"/>
      </a:accent2>
      <a:accent3>
        <a:srgbClr val="FFCFAA"/>
      </a:accent3>
      <a:accent4>
        <a:srgbClr val="000000"/>
      </a:accent4>
      <a:accent5>
        <a:srgbClr val="C1BCAB"/>
      </a:accent5>
      <a:accent6>
        <a:srgbClr val="8A4916"/>
      </a:accent6>
      <a:hlink>
        <a:srgbClr val="765A22"/>
      </a:hlink>
      <a:folHlink>
        <a:srgbClr val="82392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A500"/>
        </a:lt1>
        <a:dk2>
          <a:srgbClr val="000000"/>
        </a:dk2>
        <a:lt2>
          <a:srgbClr val="757575"/>
        </a:lt2>
        <a:accent1>
          <a:srgbClr val="9D591C"/>
        </a:accent1>
        <a:accent2>
          <a:srgbClr val="986E1B"/>
        </a:accent2>
        <a:accent3>
          <a:srgbClr val="FFCFAA"/>
        </a:accent3>
        <a:accent4>
          <a:srgbClr val="000000"/>
        </a:accent4>
        <a:accent5>
          <a:srgbClr val="CCB5AB"/>
        </a:accent5>
        <a:accent6>
          <a:srgbClr val="896317"/>
        </a:accent6>
        <a:hlink>
          <a:srgbClr val="7D4D23"/>
        </a:hlink>
        <a:folHlink>
          <a:srgbClr val="785A2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A500"/>
        </a:lt1>
        <a:dk2>
          <a:srgbClr val="000000"/>
        </a:dk2>
        <a:lt2>
          <a:srgbClr val="757575"/>
        </a:lt2>
        <a:accent1>
          <a:srgbClr val="837217"/>
        </a:accent1>
        <a:accent2>
          <a:srgbClr val="99521A"/>
        </a:accent2>
        <a:accent3>
          <a:srgbClr val="FFCFAA"/>
        </a:accent3>
        <a:accent4>
          <a:srgbClr val="000000"/>
        </a:accent4>
        <a:accent5>
          <a:srgbClr val="C1BCAB"/>
        </a:accent5>
        <a:accent6>
          <a:srgbClr val="8A4916"/>
        </a:accent6>
        <a:hlink>
          <a:srgbClr val="765A22"/>
        </a:hlink>
        <a:folHlink>
          <a:srgbClr val="82392F"/>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A500"/>
        </a:lt1>
        <a:dk2>
          <a:srgbClr val="000000"/>
        </a:dk2>
        <a:lt2>
          <a:srgbClr val="757575"/>
        </a:lt2>
        <a:accent1>
          <a:srgbClr val="825D16"/>
        </a:accent1>
        <a:accent2>
          <a:srgbClr val="216A91"/>
        </a:accent2>
        <a:accent3>
          <a:srgbClr val="FFCFAA"/>
        </a:accent3>
        <a:accent4>
          <a:srgbClr val="000000"/>
        </a:accent4>
        <a:accent5>
          <a:srgbClr val="C1B6AB"/>
        </a:accent5>
        <a:accent6>
          <a:srgbClr val="1D5F83"/>
        </a:accent6>
        <a:hlink>
          <a:srgbClr val="2E693D"/>
        </a:hlink>
        <a:folHlink>
          <a:srgbClr val="4A3F74"/>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A500"/>
        </a:lt1>
        <a:dk2>
          <a:srgbClr val="000000"/>
        </a:dk2>
        <a:lt2>
          <a:srgbClr val="757575"/>
        </a:lt2>
        <a:accent1>
          <a:srgbClr val="62771B"/>
        </a:accent1>
        <a:accent2>
          <a:srgbClr val="3F599E"/>
        </a:accent2>
        <a:accent3>
          <a:srgbClr val="FFCFAA"/>
        </a:accent3>
        <a:accent4>
          <a:srgbClr val="000000"/>
        </a:accent4>
        <a:accent5>
          <a:srgbClr val="B7BDAB"/>
        </a:accent5>
        <a:accent6>
          <a:srgbClr val="38508F"/>
        </a:accent6>
        <a:hlink>
          <a:srgbClr val="745926"/>
        </a:hlink>
        <a:folHlink>
          <a:srgbClr val="773B5B"/>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9D591C"/>
        </a:accent1>
        <a:accent2>
          <a:srgbClr val="986E1B"/>
        </a:accent2>
        <a:accent3>
          <a:srgbClr val="FFFFFF"/>
        </a:accent3>
        <a:accent4>
          <a:srgbClr val="000000"/>
        </a:accent4>
        <a:accent5>
          <a:srgbClr val="CCB5AB"/>
        </a:accent5>
        <a:accent6>
          <a:srgbClr val="896317"/>
        </a:accent6>
        <a:hlink>
          <a:srgbClr val="7D4D23"/>
        </a:hlink>
        <a:folHlink>
          <a:srgbClr val="785A22"/>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837217"/>
        </a:accent1>
        <a:accent2>
          <a:srgbClr val="99521A"/>
        </a:accent2>
        <a:accent3>
          <a:srgbClr val="FFFFFF"/>
        </a:accent3>
        <a:accent4>
          <a:srgbClr val="000000"/>
        </a:accent4>
        <a:accent5>
          <a:srgbClr val="C1BCAB"/>
        </a:accent5>
        <a:accent6>
          <a:srgbClr val="8A4916"/>
        </a:accent6>
        <a:hlink>
          <a:srgbClr val="765A22"/>
        </a:hlink>
        <a:folHlink>
          <a:srgbClr val="82392F"/>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825D16"/>
        </a:accent1>
        <a:accent2>
          <a:srgbClr val="216A91"/>
        </a:accent2>
        <a:accent3>
          <a:srgbClr val="FFFFFF"/>
        </a:accent3>
        <a:accent4>
          <a:srgbClr val="000000"/>
        </a:accent4>
        <a:accent5>
          <a:srgbClr val="C1B6AB"/>
        </a:accent5>
        <a:accent6>
          <a:srgbClr val="1D5F83"/>
        </a:accent6>
        <a:hlink>
          <a:srgbClr val="2E693D"/>
        </a:hlink>
        <a:folHlink>
          <a:srgbClr val="4A3F74"/>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62771B"/>
        </a:accent1>
        <a:accent2>
          <a:srgbClr val="3F599E"/>
        </a:accent2>
        <a:accent3>
          <a:srgbClr val="FFFFFF"/>
        </a:accent3>
        <a:accent4>
          <a:srgbClr val="000000"/>
        </a:accent4>
        <a:accent5>
          <a:srgbClr val="B7BDAB"/>
        </a:accent5>
        <a:accent6>
          <a:srgbClr val="38508F"/>
        </a:accent6>
        <a:hlink>
          <a:srgbClr val="745926"/>
        </a:hlink>
        <a:folHlink>
          <a:srgbClr val="773B5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(18)</Template>
  <TotalTime>0</TotalTime>
  <Words>930</Words>
  <Application>Microsoft Office PowerPoint</Application>
  <PresentationFormat>On-screen Show (4:3)</PresentationFormat>
  <Paragraphs>91</Paragraphs>
  <Slides>14</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Times New Roman</vt:lpstr>
      <vt:lpstr>Traditional Arabic</vt:lpstr>
      <vt:lpstr>Islamic Template (18)</vt:lpstr>
      <vt:lpstr>1_Default Design</vt:lpstr>
      <vt:lpstr>Articles of Faith</vt:lpstr>
      <vt:lpstr>Allah Stated in Qur’an Kareem:</vt:lpstr>
      <vt:lpstr>PowerPoint Presentation</vt:lpstr>
      <vt:lpstr>Articles of Faith</vt:lpstr>
      <vt:lpstr>Oneness of Allah</vt:lpstr>
      <vt:lpstr>Quranic Verses regarding Tawhid</vt:lpstr>
      <vt:lpstr>Quranic Verses regarding Tauhid</vt:lpstr>
      <vt:lpstr>Angels &amp; Jinnnnn………….</vt:lpstr>
      <vt:lpstr>Some famous Angels</vt:lpstr>
      <vt:lpstr>Revealed Books</vt:lpstr>
      <vt:lpstr>Revealed Books</vt:lpstr>
      <vt:lpstr>Prophets</vt:lpstr>
      <vt:lpstr>Prophets</vt:lpstr>
      <vt:lpstr>Life After Death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2009-01-14T16:34:16Z</dcterms:created>
  <dcterms:modified xsi:type="dcterms:W3CDTF">2016-12-18T08:00:48Z</dcterms:modified>
</cp:coreProperties>
</file>