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8"/>
  </p:notesMasterIdLst>
  <p:sldIdLst>
    <p:sldId id="302" r:id="rId2"/>
    <p:sldId id="316" r:id="rId3"/>
    <p:sldId id="315" r:id="rId4"/>
    <p:sldId id="314" r:id="rId5"/>
    <p:sldId id="288" r:id="rId6"/>
    <p:sldId id="289" r:id="rId7"/>
    <p:sldId id="326" r:id="rId8"/>
    <p:sldId id="325" r:id="rId9"/>
    <p:sldId id="299" r:id="rId10"/>
    <p:sldId id="318" r:id="rId11"/>
    <p:sldId id="317" r:id="rId12"/>
    <p:sldId id="300" r:id="rId13"/>
    <p:sldId id="301" r:id="rId14"/>
    <p:sldId id="332" r:id="rId15"/>
    <p:sldId id="282" r:id="rId16"/>
    <p:sldId id="283" r:id="rId17"/>
    <p:sldId id="319" r:id="rId18"/>
    <p:sldId id="284" r:id="rId19"/>
    <p:sldId id="323" r:id="rId20"/>
    <p:sldId id="329" r:id="rId21"/>
    <p:sldId id="330" r:id="rId22"/>
    <p:sldId id="327" r:id="rId23"/>
    <p:sldId id="328" r:id="rId24"/>
    <p:sldId id="331" r:id="rId25"/>
    <p:sldId id="320" r:id="rId26"/>
    <p:sldId id="306" r:id="rId27"/>
    <p:sldId id="307" r:id="rId28"/>
    <p:sldId id="321" r:id="rId29"/>
    <p:sldId id="324" r:id="rId30"/>
    <p:sldId id="309" r:id="rId31"/>
    <p:sldId id="310" r:id="rId32"/>
    <p:sldId id="322" r:id="rId33"/>
    <p:sldId id="298" r:id="rId34"/>
    <p:sldId id="312" r:id="rId35"/>
    <p:sldId id="313" r:id="rId36"/>
    <p:sldId id="30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4F6C18-3ED3-4EA9-93FC-32C85949C099}">
          <p14:sldIdLst>
            <p14:sldId id="302"/>
            <p14:sldId id="316"/>
            <p14:sldId id="315"/>
            <p14:sldId id="314"/>
            <p14:sldId id="288"/>
            <p14:sldId id="289"/>
            <p14:sldId id="326"/>
            <p14:sldId id="325"/>
            <p14:sldId id="299"/>
            <p14:sldId id="318"/>
            <p14:sldId id="317"/>
            <p14:sldId id="300"/>
            <p14:sldId id="301"/>
            <p14:sldId id="332"/>
            <p14:sldId id="282"/>
            <p14:sldId id="283"/>
            <p14:sldId id="319"/>
            <p14:sldId id="284"/>
            <p14:sldId id="323"/>
            <p14:sldId id="329"/>
            <p14:sldId id="330"/>
            <p14:sldId id="327"/>
            <p14:sldId id="328"/>
            <p14:sldId id="331"/>
            <p14:sldId id="320"/>
            <p14:sldId id="306"/>
            <p14:sldId id="307"/>
            <p14:sldId id="321"/>
          </p14:sldIdLst>
        </p14:section>
        <p14:section name="Untitled Section" id="{21690005-D6A5-4C36-B2D1-71402B6B70AD}">
          <p14:sldIdLst>
            <p14:sldId id="324"/>
            <p14:sldId id="309"/>
            <p14:sldId id="310"/>
            <p14:sldId id="322"/>
            <p14:sldId id="298"/>
            <p14:sldId id="312"/>
            <p14:sldId id="31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9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3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4E5D4-B0AA-4A28-ACD7-BBD4699726AD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B5623-56F5-4284-9732-CC549134E1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7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B5623-56F5-4284-9732-CC549134E1F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6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7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8821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4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926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3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13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3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5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0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6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7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0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5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8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9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4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752600"/>
            <a:ext cx="7766936" cy="1646302"/>
          </a:xfrm>
        </p:spPr>
        <p:txBody>
          <a:bodyPr/>
          <a:lstStyle/>
          <a:p>
            <a:r>
              <a:rPr lang="en-US" b="1" u="sng" dirty="0"/>
              <a:t>The Second Pillar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800" y="3505200"/>
            <a:ext cx="2613914" cy="1096897"/>
          </a:xfrm>
        </p:spPr>
        <p:txBody>
          <a:bodyPr>
            <a:normAutofit/>
          </a:bodyPr>
          <a:lstStyle/>
          <a:p>
            <a:pPr algn="ctr"/>
            <a:r>
              <a:rPr lang="ur-PK" sz="4800" b="1" u="sng" dirty="0">
                <a:latin typeface="noorehira" panose="02000500000000020004" pitchFamily="2" charset="-78"/>
                <a:cs typeface="noorehira" panose="02000500000000020004" pitchFamily="2" charset="-78"/>
              </a:rPr>
              <a:t>صلوۃ</a:t>
            </a:r>
            <a:endParaRPr lang="en-US" sz="4800" b="1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1636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484" y="838200"/>
            <a:ext cx="7910868" cy="990600"/>
          </a:xfrm>
        </p:spPr>
        <p:txBody>
          <a:bodyPr>
            <a:noAutofit/>
          </a:bodyPr>
          <a:lstStyle/>
          <a:p>
            <a:r>
              <a:rPr lang="en-US" sz="5400" u="sng" dirty="0">
                <a:latin typeface="Calibri" panose="020F0502020204030204" pitchFamily="34" charset="0"/>
              </a:rPr>
              <a:t>Timings of Namaz </a:t>
            </a:r>
            <a:r>
              <a:rPr lang="en-US" sz="54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(</a:t>
            </a:r>
            <a:r>
              <a:rPr lang="ur-PK" sz="54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اوقاتِ نماز</a:t>
            </a:r>
            <a:r>
              <a:rPr lang="en-US" sz="54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)</a:t>
            </a:r>
            <a:endParaRPr lang="en-US" sz="54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596668" cy="388077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4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200" dirty="0" smtClean="0"/>
              <a:t>Starting </a:t>
            </a:r>
            <a:r>
              <a:rPr lang="en-US" sz="4200" dirty="0"/>
              <a:t>Time</a:t>
            </a:r>
            <a:r>
              <a:rPr lang="ur-PK" sz="4200" dirty="0"/>
              <a:t>		</a:t>
            </a:r>
            <a:r>
              <a:rPr lang="en-US" sz="4200" dirty="0"/>
              <a:t> </a:t>
            </a:r>
            <a:r>
              <a:rPr lang="en-US" sz="4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ابتداۓ وقت</a:t>
            </a:r>
            <a:r>
              <a:rPr lang="en-US" sz="4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200" dirty="0"/>
              <a:t>Preferred Time   </a:t>
            </a:r>
            <a:r>
              <a:rPr lang="en-US" sz="4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مستحب وقت</a:t>
            </a:r>
            <a:r>
              <a:rPr lang="en-US" sz="4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200" dirty="0"/>
              <a:t>Ending Time       </a:t>
            </a:r>
            <a:r>
              <a:rPr lang="ur-PK" sz="4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(انتھاۓ وقت)</a:t>
            </a:r>
            <a:endParaRPr lang="en-US" sz="4200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494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73506"/>
              </p:ext>
            </p:extLst>
          </p:nvPr>
        </p:nvGraphicFramePr>
        <p:xfrm>
          <a:off x="0" y="76200"/>
          <a:ext cx="12192000" cy="673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830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64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884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6674"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/>
                        <a:t>Namaz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/>
                        <a:t>Starts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/>
                        <a:t>Preferred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/>
                        <a:t>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26680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/>
                        <a:t>Fajr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After subha sadiq (early dawn)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Delay this namaz till spreading of light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 little before sunrise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45386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/>
                        <a:t>Zuhar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After zawaal (past noon)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Delay in summer and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earlier in winter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The length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of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the shadow of any object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becomes twice, excluding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the original shadow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0922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/>
                        <a:t>Asr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After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the end of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zuhar’s time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</a:rPr>
                        <a:t>Delay</a:t>
                      </a:r>
                      <a:r>
                        <a:rPr lang="en-US" sz="2400" b="0" baseline="0" dirty="0">
                          <a:latin typeface="Calibri" panose="020F0502020204030204" pitchFamily="34" charset="0"/>
                        </a:rPr>
                        <a:t> till anyone can offer 2 or 4 Rakaat nafil</a:t>
                      </a:r>
                      <a:endParaRPr lang="en-US" sz="2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 Little before sunset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56887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/>
                        <a:t>Maghrib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After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sunset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As soon after sunset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When whiteness fades on the horizon(About 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to 1.5 hour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after sunset)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12852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/>
                        <a:t>Isha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After dis-appearance the whiteness on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horizon (about 1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to 1.5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hour after sunset)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one third of the night has passed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 Little before subha sadiq (dawn)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Flowchart: Document 2"/>
          <p:cNvSpPr/>
          <p:nvPr/>
        </p:nvSpPr>
        <p:spPr>
          <a:xfrm>
            <a:off x="12192000" y="0"/>
            <a:ext cx="533400" cy="1219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ocument 4"/>
          <p:cNvSpPr/>
          <p:nvPr/>
        </p:nvSpPr>
        <p:spPr>
          <a:xfrm>
            <a:off x="-576049" y="35257"/>
            <a:ext cx="533400" cy="1219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6049" y="5791200"/>
            <a:ext cx="554784" cy="1225402"/>
          </a:xfrm>
          <a:prstGeom prst="rect">
            <a:avLst/>
          </a:prstGeom>
        </p:spPr>
      </p:pic>
      <p:sp>
        <p:nvSpPr>
          <p:cNvPr id="7" name="Flowchart: Document 6"/>
          <p:cNvSpPr/>
          <p:nvPr/>
        </p:nvSpPr>
        <p:spPr>
          <a:xfrm>
            <a:off x="12227257" y="5676331"/>
            <a:ext cx="533400" cy="1219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2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943600" cy="6096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Prohibited Times</a:t>
            </a:r>
            <a:r>
              <a:rPr lang="en-US" b="1" dirty="0"/>
              <a:t> </a:t>
            </a:r>
            <a:r>
              <a:rPr lang="en-US" sz="4400" b="1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400" b="1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ممنوع اوقات</a:t>
            </a:r>
            <a:r>
              <a:rPr lang="en-US" sz="4400" b="1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endParaRPr lang="en-US" sz="4400" b="1" u="sng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067800" cy="5715000"/>
          </a:xfrm>
        </p:spPr>
        <p:txBody>
          <a:bodyPr>
            <a:noAutofit/>
          </a:bodyPr>
          <a:lstStyle/>
          <a:p>
            <a:pPr>
              <a:buFont typeface="+mj-lt"/>
              <a:buAutoNum type="arabicParenR"/>
            </a:pPr>
            <a:endParaRPr lang="en-US" sz="2800" dirty="0" smtClean="0"/>
          </a:p>
          <a:p>
            <a:pPr>
              <a:buFont typeface="+mj-lt"/>
              <a:buAutoNum type="arabicParenR"/>
            </a:pPr>
            <a:r>
              <a:rPr lang="en-US" sz="2800" dirty="0" smtClean="0"/>
              <a:t>When </a:t>
            </a:r>
            <a:r>
              <a:rPr lang="en-US" sz="2800" dirty="0"/>
              <a:t>sun is rising.</a:t>
            </a:r>
            <a:r>
              <a:rPr lang="ur-PK" sz="3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(عینِ طلوع)</a:t>
            </a:r>
            <a:endParaRPr lang="en-US" sz="3200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  <a:p>
            <a:pPr>
              <a:buFont typeface="+mj-lt"/>
              <a:buAutoNum type="arabicParenR"/>
            </a:pPr>
            <a:r>
              <a:rPr lang="en-US" sz="2800" dirty="0"/>
              <a:t>When sunset. </a:t>
            </a:r>
            <a:r>
              <a:rPr lang="en-US" sz="3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3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عینِ غروب</a:t>
            </a:r>
            <a:r>
              <a:rPr lang="en-US" sz="3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endParaRPr lang="en-US" sz="2800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  <a:p>
            <a:pPr>
              <a:buFont typeface="+mj-lt"/>
              <a:buAutoNum type="arabicParenR"/>
            </a:pPr>
            <a:r>
              <a:rPr lang="en-US" sz="2800" dirty="0"/>
              <a:t>When the sun is at zenith </a:t>
            </a:r>
            <a:r>
              <a:rPr lang="en-US" sz="3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3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عینِ زوال</a:t>
            </a:r>
            <a:r>
              <a:rPr lang="en-US" sz="32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i="1" dirty="0">
                <a:solidFill>
                  <a:srgbClr val="FF0000"/>
                </a:solidFill>
              </a:rPr>
              <a:t>During above mentioned timing, any prayer is not allowed.</a:t>
            </a:r>
          </a:p>
          <a:p>
            <a:pPr marL="0" indent="0">
              <a:buNone/>
            </a:pPr>
            <a:r>
              <a:rPr lang="en-US" sz="2800" b="1" u="sng" dirty="0"/>
              <a:t>Except: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Asar of this day. (can be performed up to sunset)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Namaz-e-Janaza.(that came during this period)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Sajdah Tilawah. (that recited during this period)</a:t>
            </a:r>
          </a:p>
        </p:txBody>
      </p:sp>
    </p:spTree>
    <p:extLst>
      <p:ext uri="{BB962C8B-B14F-4D97-AF65-F5344CB8AC3E}">
        <p14:creationId xmlns:p14="http://schemas.microsoft.com/office/powerpoint/2010/main" val="320789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5257800" cy="609599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Makrooh Times</a:t>
            </a:r>
            <a:r>
              <a:rPr lang="en-US" dirty="0"/>
              <a:t> </a:t>
            </a:r>
            <a:r>
              <a:rPr lang="en-US" sz="4400" b="1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400" b="1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مکروہ اوقات</a:t>
            </a:r>
            <a:r>
              <a:rPr lang="en-US" sz="4400" b="1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9144000" cy="5715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From </a:t>
            </a:r>
            <a:r>
              <a:rPr lang="en-US" sz="2800" dirty="0"/>
              <a:t>Subh Sadiq to sunrise.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After Farz prayer of Asr, till the sun turns reddish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i="1" dirty="0">
                <a:solidFill>
                  <a:srgbClr val="FF0000"/>
                </a:solidFill>
              </a:rPr>
              <a:t>During above mentioned timings, Performance of Nafil is not correct.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FF0000"/>
                </a:solidFill>
              </a:rPr>
              <a:t>However: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Qadha Namaz,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Sajdah Tilawah,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Namaz-e-Janaza </a:t>
            </a:r>
            <a:r>
              <a:rPr lang="en-US" sz="2800" dirty="0">
                <a:solidFill>
                  <a:srgbClr val="FF0000"/>
                </a:solidFill>
              </a:rPr>
              <a:t>are allowed.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0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4ED31BB-898C-4F58-AA66-3F3A064324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15800" cy="685800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09937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152400"/>
            <a:ext cx="6248400" cy="6858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+mn-lt"/>
              </a:rPr>
              <a:t>Conditions </a:t>
            </a:r>
            <a:r>
              <a:rPr lang="en-US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شرط</a:t>
            </a:r>
            <a:r>
              <a:rPr lang="en-US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en-US" sz="4400" b="1" u="sng" dirty="0"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en-US" b="1" u="sng" dirty="0">
                <a:latin typeface="+mn-lt"/>
              </a:rPr>
              <a:t>Of Namaz</a:t>
            </a:r>
            <a:br>
              <a:rPr lang="en-US" b="1" u="sng" dirty="0">
                <a:latin typeface="+mn-lt"/>
              </a:rPr>
            </a:br>
            <a:endParaRPr lang="en-US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9905999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These eight conditions are to be observed before Namaz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these are called </a:t>
            </a:r>
            <a:r>
              <a:rPr lang="en-US" sz="2800" b="1" dirty="0">
                <a:solidFill>
                  <a:schemeClr val="tx1"/>
                </a:solidFill>
              </a:rPr>
              <a:t>SHARAA’IT.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To make Wudhu if necessary.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To make Ghusl if necessary.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Taharah (cleanliness) of body and dress.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Taharah (cleanliness) of place.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Facing towards the QIBLAH.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Covering of the Satr (private parts).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Niyyah (intention) for Namaaz.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Performing Salaat at the prescribed times.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If any one of these conditions is omitted, Salaat will not be accepted.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4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52400"/>
            <a:ext cx="5715000" cy="6096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+mn-lt"/>
              </a:rPr>
              <a:t>Conditions </a:t>
            </a:r>
            <a:r>
              <a:rPr lang="en-US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فرض</a:t>
            </a:r>
            <a:r>
              <a:rPr lang="en-US" sz="44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en-US" b="1" u="sng" dirty="0">
                <a:latin typeface="+mn-lt"/>
              </a:rPr>
              <a:t> of Namaz</a:t>
            </a:r>
            <a:r>
              <a:rPr lang="en-US" b="1" u="sng" dirty="0">
                <a:solidFill>
                  <a:schemeClr val="lt1"/>
                </a:solidFill>
                <a:latin typeface="+mn-lt"/>
              </a:rPr>
              <a:t/>
            </a:r>
            <a:br>
              <a:rPr lang="en-US" b="1" u="sng" dirty="0">
                <a:solidFill>
                  <a:schemeClr val="lt1"/>
                </a:solidFill>
                <a:latin typeface="+mn-lt"/>
              </a:rPr>
            </a:br>
            <a:endParaRPr lang="en-US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914401"/>
            <a:ext cx="9753599" cy="563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These six conditions are to be observed after Starting Namaz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these are called </a:t>
            </a:r>
            <a:r>
              <a:rPr lang="en-US" sz="2800" b="1" dirty="0">
                <a:solidFill>
                  <a:schemeClr val="tx1"/>
                </a:solidFill>
              </a:rPr>
              <a:t>FARA’IZ.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500" u="sng" dirty="0">
                <a:solidFill>
                  <a:schemeClr val="tx1"/>
                </a:solidFill>
                <a:latin typeface="Calibri" panose="020F0502020204030204" pitchFamily="34" charset="0"/>
              </a:rPr>
              <a:t>Takbeere Tahrima.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u="sng" dirty="0">
                <a:solidFill>
                  <a:schemeClr val="tx1"/>
                </a:solidFill>
                <a:latin typeface="Calibri" panose="020F0502020204030204" pitchFamily="34" charset="0"/>
              </a:rPr>
              <a:t>Qiyaam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 (Standing Position).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u="sng" dirty="0">
                <a:solidFill>
                  <a:schemeClr val="tx1"/>
                </a:solidFill>
                <a:latin typeface="Calibri" panose="020F0502020204030204" pitchFamily="34" charset="0"/>
              </a:rPr>
              <a:t>Qiraat 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(Reciting Of At Least Three Aayats Or One Long Aayat Of The Quraan.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u="sng" dirty="0">
                <a:solidFill>
                  <a:schemeClr val="tx1"/>
                </a:solidFill>
                <a:latin typeface="Calibri" panose="020F0502020204030204" pitchFamily="34" charset="0"/>
              </a:rPr>
              <a:t>Ruku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 (To Bow Down).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u="sng" dirty="0">
                <a:solidFill>
                  <a:schemeClr val="tx1"/>
                </a:solidFill>
                <a:latin typeface="Calibri" panose="020F0502020204030204" pitchFamily="34" charset="0"/>
              </a:rPr>
              <a:t>Both The Sajdahs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 (Prostrate).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u="sng" dirty="0">
                <a:solidFill>
                  <a:schemeClr val="tx1"/>
                </a:solidFill>
                <a:latin typeface="Calibri" panose="020F0502020204030204" pitchFamily="34" charset="0"/>
              </a:rPr>
              <a:t>Qaa’dah Akheerah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</a:rPr>
              <a:t> (To Sit So Long At The End Of The Last Rakaat That One Can Read The Tashahhud).</a:t>
            </a:r>
          </a:p>
          <a:p>
            <a:pPr marL="400050" lvl="1" indent="0">
              <a:buNone/>
            </a:pPr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If any one of these conditions is omitted, Salaat will not be accepted.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28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762000"/>
            <a:ext cx="8839200" cy="4546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lnSpc>
                <a:spcPct val="110000"/>
              </a:lnSpc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en-US" sz="4800" i="1" dirty="0">
                <a:solidFill>
                  <a:srgbClr val="FF0000"/>
                </a:solidFill>
                <a:latin typeface="Calibri" panose="020F0502020204030204" pitchFamily="34" charset="0"/>
              </a:rPr>
              <a:t>Wajibaat</a:t>
            </a:r>
            <a:r>
              <a:rPr lang="en-US" sz="48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(</a:t>
            </a:r>
            <a:r>
              <a:rPr lang="ur-PK" sz="48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واجبات</a:t>
            </a:r>
            <a:r>
              <a:rPr lang="en-US" sz="48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endParaRPr lang="en-US" sz="4000" dirty="0">
              <a:solidFill>
                <a:srgbClr val="FF0000"/>
              </a:solidFill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  <a:p>
            <a:pPr marL="457200" lvl="0" indent="-457200" defTabSz="457200">
              <a:lnSpc>
                <a:spcPct val="110000"/>
              </a:lnSpc>
              <a:spcBef>
                <a:spcPts val="1000"/>
              </a:spcBef>
              <a:buClr>
                <a:srgbClr val="90C226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</a:rPr>
              <a:t>Waajibaat are those items that are necessary to complete the namaaz.</a:t>
            </a:r>
          </a:p>
          <a:p>
            <a:pPr marL="457200" lvl="0" indent="-457200" defTabSz="457200">
              <a:lnSpc>
                <a:spcPct val="110000"/>
              </a:lnSpc>
              <a:spcBef>
                <a:spcPts val="1000"/>
              </a:spcBef>
              <a:buClr>
                <a:srgbClr val="90C226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</a:rPr>
              <a:t>If one omitted, or delay any one of them unknowingly, this mistake can be compensated by performing sajda sahw </a:t>
            </a: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(</a:t>
            </a:r>
            <a:r>
              <a:rPr lang="ur-PK" sz="4000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سجدہ سہو</a:t>
            </a: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)</a:t>
            </a:r>
            <a:r>
              <a:rPr lang="en-US" sz="3200" dirty="0">
                <a:latin typeface="Calibri" panose="020F0502020204030204" pitchFamily="34" charset="0"/>
              </a:rPr>
              <a:t> (sajda done for mistakes made unknowingly).</a:t>
            </a:r>
          </a:p>
        </p:txBody>
      </p:sp>
    </p:spTree>
    <p:extLst>
      <p:ext uri="{BB962C8B-B14F-4D97-AF65-F5344CB8AC3E}">
        <p14:creationId xmlns:p14="http://schemas.microsoft.com/office/powerpoint/2010/main" val="3681211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5257800" cy="762000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</a:rPr>
              <a:t>Waajib </a:t>
            </a:r>
            <a:r>
              <a:rPr lang="en-US" sz="4400" u="sng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(</a:t>
            </a:r>
            <a:r>
              <a:rPr lang="ur-PK" sz="4400" u="sng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واجبات</a:t>
            </a:r>
            <a:r>
              <a:rPr lang="en-US" sz="4400" u="sng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)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</a:rPr>
              <a:t> Of Namaz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066800"/>
            <a:ext cx="10896600" cy="5791200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Fixing the first two rakaat of the farz namaaz for qiraat. 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endParaRPr lang="en-US" sz="1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It is waajib to recite surah faatiha in all the rakaat of every namaaz. However, in the third and fourth rakaat of any farz namaaz it is sunnat not waajib. </a:t>
            </a:r>
            <a:endParaRPr lang="en-US" sz="1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endParaRPr lang="en-US" sz="128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en-US" sz="1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To </a:t>
            </a:r>
            <a:r>
              <a:rPr lang="en-US" sz="12800" dirty="0">
                <a:solidFill>
                  <a:schemeClr val="tx1"/>
                </a:solidFill>
                <a:latin typeface="Calibri" panose="020F0502020204030204" pitchFamily="34" charset="0"/>
              </a:rPr>
              <a:t>recite a surah or a lengthy aayat or three small aayats after surah faatiha in the first two rakaats of farz namaaz and in all the rakaats of waajib, sunnat 	and nafil namaaz.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9600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82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5257800" cy="7620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</a:rPr>
              <a:t>Waajib </a:t>
            </a:r>
            <a:r>
              <a:rPr lang="en-US" sz="4000" u="sng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000" u="sng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واجبات</a:t>
            </a:r>
            <a:r>
              <a:rPr lang="en-US" sz="4000" u="sng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</a:rPr>
              <a:t> Of Namaz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125200" cy="55626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arenR" startAt="4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read sura fatiha before any other surah or aayat 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 startAt="4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maintain order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ترتیب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between qiraat, ruku,and sajda. 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 startAt="4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Qauma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قومہ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(standing up erect after ruku).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 startAt="4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Jalsa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جلسہ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(sitting between the two sajdas).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 startAt="4"/>
            </a:pP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Ta'deele arkaan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تعدیل ارکان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, i.e. Performing ruku, sajda, etc with contentment and in proper way. 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 startAt="4"/>
            </a:pP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Qaadah-oolaa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قعدہ اولی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 or sitting to the extent of saying tashahhud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تشھد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</a:rPr>
              <a:t> after two rakaats in namaaz of three or four rakaats. </a:t>
            </a:r>
          </a:p>
          <a:p>
            <a:pPr marL="457200" indent="-457200">
              <a:lnSpc>
                <a:spcPct val="110000"/>
              </a:lnSpc>
              <a:buAutoNum type="arabicParenR" startAt="6"/>
            </a:pPr>
            <a:endParaRPr lang="en-US" sz="3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9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1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1200"/>
            <a:ext cx="8991600" cy="3124200"/>
          </a:xfrm>
        </p:spPr>
        <p:txBody>
          <a:bodyPr>
            <a:normAutofit/>
          </a:bodyPr>
          <a:lstStyle/>
          <a:p>
            <a:pPr algn="r"/>
            <a:r>
              <a:rPr lang="en-US" sz="4400" b="1" u="sng" dirty="0"/>
              <a:t>Prove of five prayers in qura’an</a:t>
            </a:r>
            <a:r>
              <a:rPr lang="en-US" b="1" u="sng" dirty="0"/>
              <a:t/>
            </a:r>
            <a:br>
              <a:rPr lang="en-US" b="1" u="sng" dirty="0"/>
            </a:br>
            <a:r>
              <a:rPr lang="en-US" sz="53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/>
            </a:r>
            <a:br>
              <a:rPr lang="en-US" sz="53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</a:br>
            <a:r>
              <a:rPr lang="ar-SA" sz="53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قران سے پانچ نمازوں کا ثبوت</a:t>
            </a:r>
            <a:endParaRPr lang="en-US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22390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DBBE57-8AFE-40F1-8DF5-438B13D1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4572000" cy="6858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</a:rPr>
              <a:t>Waajib </a:t>
            </a:r>
            <a:r>
              <a:rPr lang="en-US" sz="4000" u="sng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(</a:t>
            </a:r>
            <a:r>
              <a:rPr lang="ur-PK" sz="4000" u="sng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واجبات</a:t>
            </a:r>
            <a:r>
              <a:rPr lang="en-US" sz="4000" u="sng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)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</a:rPr>
              <a:t> Of Namaz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F42EEF-69E3-4A6A-B26C-E70D5A9F2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10591800" cy="5334000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arenR" startAt="10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To read tashahhud in the two qai'daas. 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arenR" startAt="10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To recite qiraat aloud 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قرأت باالجھر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in fajr, maghrib, esha, jumuah, eidain and taraweeh in ramadaan by the imam. The imam should 	 recite zohar and asr silently 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قرأت باالسر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. 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arenR" startAt="10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To end the namaaz by saying ‘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السلام علیکم ورحمۃاللہ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' 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arenR" startAt="10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To say takbeer 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اللہ اکبر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for qunoot in witr namaaz </a:t>
            </a: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and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also recite dua-e-qunoot 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دعا ِٔ قنوت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. 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arenR" startAt="10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To say six additional takbeers in both eid namaaz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875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8763000" cy="3276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Sunnats Of Namaz </a:t>
            </a:r>
            <a:r>
              <a:rPr lang="en-US" sz="44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4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نماز کی سنتیں  </a:t>
            </a:r>
            <a:r>
              <a:rPr lang="en-US" sz="44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br>
              <a:rPr lang="en-US" sz="44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</a:br>
            <a:r>
              <a:rPr lang="en-US" sz="4400" u="sng" dirty="0"/>
              <a:t/>
            </a:r>
            <a:br>
              <a:rPr lang="en-US" sz="4400" u="sng" dirty="0"/>
            </a:b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</a:rPr>
              <a:t>Sunnats are factors which performed by Rasoolullah (SW)</a:t>
            </a:r>
            <a:br>
              <a:rPr lang="en-US" i="1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</a:rPr>
              <a:t>He who performs the namaz according to the Sunnat Acts, gets full reward by Allah Almighty.</a:t>
            </a:r>
          </a:p>
        </p:txBody>
      </p:sp>
    </p:spTree>
    <p:extLst>
      <p:ext uri="{BB962C8B-B14F-4D97-AF65-F5344CB8AC3E}">
        <p14:creationId xmlns:p14="http://schemas.microsoft.com/office/powerpoint/2010/main" val="1851249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1938A1-AA8C-4633-A817-B5A252C2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5486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Sunnat Acts Of Namaz</a:t>
            </a:r>
            <a:r>
              <a:rPr lang="ur-P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سنتیں</a:t>
            </a:r>
            <a:r>
              <a:rPr lang="en-US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ur-PK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</a:t>
            </a:r>
            <a:r>
              <a:rPr lang="en-US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9C56FE-2AC4-4E05-A86B-10721E44A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10581249" cy="5715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raise the hands upto ears before saying takbeere tahreema. 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Everybody leaving fingers open, at ease, and facing the qiblah. 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bowing the head when saying takbeer.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Loud recitation of all takbeers 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اللہ اکبر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by the Imam.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qiyaam 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قیام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place right hand upon left hand and men place them below navel. 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Saying 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ثنا  ٔ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).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recite ta'awwuz. 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اعوذ با اللہ من الشیطن الرجیم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recite the complete bismillah. 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بسم اللہ الرحمن الرحیم</a:t>
            </a:r>
            <a:r>
              <a:rPr lang="en-US" sz="28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46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1B07E-C790-464C-82C8-6EB000C0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5638800" cy="609600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Sunnat </a:t>
            </a:r>
            <a:r>
              <a:rPr lang="en-US" sz="40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Acts</a:t>
            </a:r>
            <a:r>
              <a:rPr lang="en-US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 Of Namaz </a:t>
            </a:r>
            <a:r>
              <a:rPr lang="en-US" sz="4000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000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سنتیں</a:t>
            </a:r>
            <a:r>
              <a:rPr lang="en-US" sz="4000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ur-PK" sz="4000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</a:t>
            </a:r>
            <a:endParaRPr lang="en-US" dirty="0">
              <a:latin typeface="noorehira" panose="02000500000000020004" pitchFamily="2" charset="-78"/>
              <a:cs typeface="noorehira" panose="02000500000000020004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F0970A-4B35-46F3-823C-7017F635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96" y="762000"/>
            <a:ext cx="11716603" cy="5867400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arenR" startAt="9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recite only surah fatiha in the third and fourth rakaats of fardh namaaz. 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 startAt="9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recite  </a:t>
            </a:r>
            <a:r>
              <a:rPr lang="ur-PK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ثنأ</a:t>
            </a:r>
            <a:r>
              <a:rPr lang="en-US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ur-PK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r-PK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تعوذ</a:t>
            </a:r>
            <a:r>
              <a:rPr lang="en-US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 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 </a:t>
            </a:r>
            <a:r>
              <a:rPr lang="ur-PK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امین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after </a:t>
            </a:r>
            <a:r>
              <a:rPr lang="en-US" sz="3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fatiha, 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softly. 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 startAt="9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recite as much qiraat as is sunnat for every namaaz. 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 startAt="9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say </a:t>
            </a:r>
            <a:r>
              <a:rPr lang="ur-PK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تسبیح</a:t>
            </a:r>
            <a:r>
              <a:rPr lang="ur-PK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thrice in ruku and sajdah. 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 startAt="9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keep the back and the head in same level while holding the knees fingers of both the hands in ruku.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 startAt="9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say </a:t>
            </a:r>
            <a:r>
              <a:rPr lang="ur-PK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سمع اللہ لمن حمدہ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then </a:t>
            </a:r>
            <a:r>
              <a:rPr lang="ur-PK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ربنا لک الحمد</a:t>
            </a:r>
            <a:r>
              <a:rPr lang="en-US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  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by imam</a:t>
            </a:r>
            <a:r>
              <a:rPr lang="en-US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  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and only </a:t>
            </a:r>
            <a:r>
              <a:rPr lang="ur-PK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ربنا لک الحمد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  by muqtadi </a:t>
            </a:r>
            <a:r>
              <a:rPr lang="en-US" sz="3000" dirty="0">
                <a:solidFill>
                  <a:srgbClr val="FF0000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(</a:t>
            </a:r>
            <a:r>
              <a:rPr lang="ur-PK" sz="3000" dirty="0">
                <a:solidFill>
                  <a:srgbClr val="FF0000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مقتدی</a:t>
            </a:r>
            <a:r>
              <a:rPr lang="en-US" sz="3000" dirty="0">
                <a:solidFill>
                  <a:srgbClr val="FF0000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) 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in </a:t>
            </a:r>
            <a:r>
              <a:rPr lang="ur-PK" sz="3000" dirty="0">
                <a:solidFill>
                  <a:srgbClr val="FF0000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قومہ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 startAt="9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munfarid </a:t>
            </a:r>
            <a:r>
              <a:rPr lang="en-US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منفرد</a:t>
            </a:r>
            <a:r>
              <a:rPr lang="en-US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should say both </a:t>
            </a:r>
            <a:r>
              <a:rPr lang="en-US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تسمیہ</a:t>
            </a:r>
            <a:r>
              <a:rPr lang="en-US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تحمید</a:t>
            </a:r>
            <a:r>
              <a:rPr lang="en-US" sz="30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23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181600" cy="6858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Sunnat 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Acts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 Of Namaz </a:t>
            </a:r>
            <a:r>
              <a:rPr lang="en-US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سنتیں</a:t>
            </a:r>
            <a:r>
              <a:rPr lang="en-US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ur-PK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136" y="990600"/>
            <a:ext cx="10085063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16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Performing sajdah prostrate on the ground with your knees first, then place both hands and then fore-head touching the ground.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During jalsa and qaidah place both hands on thighs in the sitting position.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ur-PK" sz="2800" dirty="0">
                <a:solidFill>
                  <a:srgbClr val="FF0000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تشھد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praise the fore-finger of the right hand at  </a:t>
            </a:r>
            <a:r>
              <a:rPr lang="ur-PK" sz="2800" dirty="0">
                <a:solidFill>
                  <a:srgbClr val="FF0000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اشھد ان لا الہ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down at </a:t>
            </a:r>
            <a:r>
              <a:rPr lang="ur-PK" sz="2800" dirty="0">
                <a:solidFill>
                  <a:srgbClr val="FF0000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الا اللہ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Recitation of Drood shareef after </a:t>
            </a:r>
            <a:r>
              <a:rPr lang="ur-PK" sz="3200" dirty="0">
                <a:solidFill>
                  <a:srgbClr val="FF0000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تشھد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Recitation of Dua after Drood shareef.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salaam, first turn to the right side and then to the left side.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...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cs typeface="noorehira" panose="02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6692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066800"/>
            <a:ext cx="96012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u="sng" dirty="0">
                <a:solidFill>
                  <a:srgbClr val="FF0000"/>
                </a:solidFill>
                <a:latin typeface="Calibri" panose="020F0502020204030204" pitchFamily="34" charset="0"/>
              </a:rPr>
              <a:t>Mufsidat </a:t>
            </a:r>
            <a:r>
              <a:rPr lang="en-US" sz="4800" u="sng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800" u="sng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مفسدات</a:t>
            </a:r>
            <a:r>
              <a:rPr lang="en-US" sz="4800" u="sng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en-US" sz="4800" u="sng" dirty="0">
                <a:solidFill>
                  <a:srgbClr val="FF0000"/>
                </a:solidFill>
                <a:latin typeface="Calibri" panose="020F0502020204030204" pitchFamily="34" charset="0"/>
              </a:rPr>
              <a:t> Of Namaz</a:t>
            </a:r>
          </a:p>
          <a:p>
            <a:pPr algn="ctr"/>
            <a:endParaRPr lang="en-US" sz="4000" b="1" u="sng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sz="3600" i="1" dirty="0">
                <a:latin typeface="Calibri" panose="020F0502020204030204" pitchFamily="34" charset="0"/>
              </a:rPr>
              <a:t>Mufsidaat-e-namaaz are factors which invalidate</a:t>
            </a:r>
          </a:p>
          <a:p>
            <a:r>
              <a:rPr lang="en-US" sz="40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0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فاسد</a:t>
            </a:r>
            <a:r>
              <a:rPr lang="en-US" sz="4000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r>
              <a:rPr lang="en-US" sz="3600" i="1" dirty="0">
                <a:latin typeface="Calibri" panose="020F0502020204030204" pitchFamily="34" charset="0"/>
              </a:rPr>
              <a:t> the prayers (namaaz) and make it necessary to be repeated.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36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4DE034-4114-4C5A-B6D6-600E8983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14" y="152400"/>
            <a:ext cx="5890986" cy="609600"/>
          </a:xfrm>
        </p:spPr>
        <p:txBody>
          <a:bodyPr>
            <a:noAutofit/>
          </a:bodyPr>
          <a:lstStyle/>
          <a:p>
            <a:r>
              <a:rPr lang="en-US" sz="4000" u="sng" dirty="0">
                <a:latin typeface="Calibri" panose="020F0502020204030204" pitchFamily="34" charset="0"/>
              </a:rPr>
              <a:t>Mufsidat </a:t>
            </a:r>
            <a:r>
              <a:rPr lang="en-US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(</a:t>
            </a:r>
            <a:r>
              <a:rPr lang="ur-PK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مفسدات</a:t>
            </a:r>
            <a:r>
              <a:rPr lang="en-US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)</a:t>
            </a:r>
            <a:r>
              <a:rPr lang="en-US" sz="4000" u="sng" dirty="0">
                <a:latin typeface="Calibri" panose="020F0502020204030204" pitchFamily="34" charset="0"/>
              </a:rPr>
              <a:t> Of </a:t>
            </a:r>
            <a:r>
              <a:rPr lang="en-US" sz="4000" u="sng" dirty="0" smtClean="0">
                <a:latin typeface="Calibri" panose="020F0502020204030204" pitchFamily="34" charset="0"/>
              </a:rPr>
              <a:t>Namaaz</a:t>
            </a:r>
            <a:br>
              <a:rPr lang="en-US" sz="4000" u="sng" dirty="0" smtClean="0">
                <a:latin typeface="Calibri" panose="020F0502020204030204" pitchFamily="34" charset="0"/>
              </a:rPr>
            </a:br>
            <a:r>
              <a:rPr lang="en-US" sz="4000" u="sng" dirty="0">
                <a:latin typeface="Calibri" panose="020F0502020204030204" pitchFamily="34" charset="0"/>
              </a:rPr>
              <a:t/>
            </a:r>
            <a:br>
              <a:rPr lang="en-US" sz="4000" u="sng" dirty="0">
                <a:latin typeface="Calibri" panose="020F0502020204030204" pitchFamily="34" charset="0"/>
              </a:rPr>
            </a:b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C148E6-13DE-49B6-9711-10382A72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10287000" cy="5977719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endParaRPr lang="en-US" sz="320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US" sz="3200" smtClean="0">
                <a:solidFill>
                  <a:schemeClr val="tx1"/>
                </a:solidFill>
                <a:latin typeface="Calibri" panose="020F0502020204030204" pitchFamily="34" charset="0"/>
              </a:rPr>
              <a:t>To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talk in namaaz intentionally or unintentionally. a few words or many will invalidate the namaaz. </a:t>
            </a:r>
          </a:p>
          <a:p>
            <a:pPr>
              <a:buFont typeface="+mj-lt"/>
              <a:buAutoNum type="arabicParenR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greet a person by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السلام علیکم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or by any other way while performing namaaz. </a:t>
            </a:r>
          </a:p>
          <a:p>
            <a:pPr>
              <a:buFont typeface="+mj-lt"/>
              <a:buAutoNum type="arabicParenR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reply to greetings or saying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یرحمک اللہ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to one who sneezes and saying ameen to a dua not connected to his namaaz. </a:t>
            </a:r>
          </a:p>
          <a:p>
            <a:pPr>
              <a:buFont typeface="+mj-lt"/>
              <a:buAutoNum type="arabicParenR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say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اناللہ وانا الیہ راجعون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on some sad news or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الحمد للہ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or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سبحان اللہ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on hearing some good or strange news.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53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464D3C-1F65-4095-AB0A-174FB12E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08" y="228600"/>
            <a:ext cx="6197492" cy="609599"/>
          </a:xfrm>
        </p:spPr>
        <p:txBody>
          <a:bodyPr>
            <a:noAutofit/>
          </a:bodyPr>
          <a:lstStyle/>
          <a:p>
            <a:r>
              <a:rPr lang="en-US" sz="4000" u="sng" dirty="0">
                <a:latin typeface="Calibri" panose="020F0502020204030204" pitchFamily="34" charset="0"/>
              </a:rPr>
              <a:t>Mufsidat </a:t>
            </a:r>
            <a:r>
              <a:rPr lang="en-US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(</a:t>
            </a:r>
            <a:r>
              <a:rPr lang="ur-PK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مفسدات</a:t>
            </a:r>
            <a:r>
              <a:rPr lang="en-US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)</a:t>
            </a:r>
            <a:r>
              <a:rPr lang="en-US" sz="4000" u="sng" dirty="0">
                <a:latin typeface="Calibri" panose="020F0502020204030204" pitchFamily="34" charset="0"/>
              </a:rPr>
              <a:t> Of Namas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722D5B-0166-4EB6-AA7E-977170EC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08" y="1008743"/>
            <a:ext cx="11125200" cy="5867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make noise or say "oh!" Or "aah!" Due to pain etc. 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Correcting the qiraat of a person other than his own imaam. 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recite the quraan by looking at the text. 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do such an act which gives the impression to out lookers  	     that he is doing something else rather than performing 	 	 namaaz. This, is called amale katheer.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عمل کثیر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Jameel Noori Nastaleeq" panose="02000503000000000004" pitchFamily="2" charset="-78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 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Eating or drinking intentionally or unintentionally.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turn the chest away from the qibla without an excuse.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Doing sajda at a najis place.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90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228600"/>
            <a:ext cx="6248400" cy="674914"/>
          </a:xfrm>
        </p:spPr>
        <p:txBody>
          <a:bodyPr>
            <a:noAutofit/>
          </a:bodyPr>
          <a:lstStyle/>
          <a:p>
            <a:r>
              <a:rPr lang="en-US" sz="4000" u="sng" dirty="0">
                <a:latin typeface="Calibri" panose="020F0502020204030204" pitchFamily="34" charset="0"/>
              </a:rPr>
              <a:t>Mufsidat</a:t>
            </a:r>
            <a:r>
              <a:rPr lang="en-US" sz="4000" u="sng" dirty="0">
                <a:latin typeface="Calibri" panose="020F0502020204030204" pitchFamily="34" charset="0"/>
                <a:cs typeface="noorehira" panose="02000500000000020004" pitchFamily="2" charset="-78"/>
              </a:rPr>
              <a:t> </a:t>
            </a:r>
            <a:r>
              <a:rPr lang="en-US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(</a:t>
            </a:r>
            <a:r>
              <a:rPr lang="ur-PK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مفسدات</a:t>
            </a:r>
            <a:r>
              <a:rPr lang="en-US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)</a:t>
            </a:r>
            <a:r>
              <a:rPr lang="en-US" sz="4000" u="sng" dirty="0">
                <a:latin typeface="Calibri" panose="020F0502020204030204" pitchFamily="34" charset="0"/>
              </a:rPr>
              <a:t> Of Namas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04685"/>
            <a:ext cx="9677400" cy="5627915"/>
          </a:xfrm>
        </p:spPr>
        <p:txBody>
          <a:bodyPr/>
          <a:lstStyle/>
          <a:p>
            <a:pPr marL="514350" indent="-514350">
              <a:buFont typeface="+mj-lt"/>
              <a:buAutoNum type="arabicParenR" startAt="12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Delay in covering the satr (private parts) when uncovered to the extent of performing one rukn in namaaz. 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Utterances in pain or trouble. 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Laughing aloud. 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To step ahead of the imaam during the namaaz. 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Making some immense error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لحن جلی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in the qiraat of the holy quraan.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89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0" y="2057400"/>
            <a:ext cx="3124200" cy="2590800"/>
          </a:xfrm>
        </p:spPr>
        <p:txBody>
          <a:bodyPr>
            <a:normAutofit fontScale="90000"/>
          </a:bodyPr>
          <a:lstStyle/>
          <a:p>
            <a:r>
              <a:rPr lang="ur-PK" sz="8900" b="1" u="sng" dirty="0">
                <a:latin typeface="noorehira" panose="02000500000000020004" pitchFamily="2" charset="-78"/>
                <a:cs typeface="noorehira" panose="02000500000000020004" pitchFamily="2" charset="-78"/>
              </a:rPr>
              <a:t>نمازِ سفر</a:t>
            </a:r>
            <a:endParaRPr lang="en-US" b="1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625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7531"/>
            <a:ext cx="6858000" cy="609600"/>
          </a:xfrm>
        </p:spPr>
        <p:txBody>
          <a:bodyPr>
            <a:noAutofit/>
          </a:bodyPr>
          <a:lstStyle/>
          <a:p>
            <a:r>
              <a:rPr lang="en-US" sz="3200" b="1" u="sng" dirty="0"/>
              <a:t>Prayers in the light of Qura’an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6" y="762000"/>
            <a:ext cx="9819564" cy="6096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وَ ا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َ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قِمِ الصَّل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ٰو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ۃ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َ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طَرَفَی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ِ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النَّہ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َ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ارِ وَ زُلَفًا مِّنَ الَّی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ۡ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لِ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ؕ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ا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ِ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نَّ الۡحَسَن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ٰ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تِ ی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ُ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ذۡہ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ِ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بۡنَ السَّی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ِّاٰ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تِ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ؕ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ذ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ٰ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لِکَ  ذِکۡر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ٰ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ی  لِلذّ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ٰ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کِرِی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ۡ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نَ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ۚ  </a:t>
            </a:r>
            <a:r>
              <a:rPr lang="ur-PK" sz="2400" u="sng" dirty="0">
                <a:latin typeface="noorehira" panose="02000500000000020004" pitchFamily="2" charset="-78"/>
                <a:cs typeface="noorehira" panose="02000500000000020004" pitchFamily="2" charset="-78"/>
              </a:rPr>
              <a:t>(ھود )</a:t>
            </a:r>
            <a:endParaRPr lang="en-US" sz="2400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 algn="ctr">
              <a:buNone/>
            </a:pPr>
            <a:r>
              <a:rPr lang="en-US" sz="2400" dirty="0">
                <a:cs typeface="noorehira" panose="02000500000000020004" pitchFamily="2" charset="-78"/>
              </a:rPr>
              <a:t>And established salah </a:t>
            </a:r>
            <a:r>
              <a:rPr lang="en-US" sz="2400" b="1" u="sng" dirty="0">
                <a:cs typeface="noorehira" panose="02000500000000020004" pitchFamily="2" charset="-78"/>
              </a:rPr>
              <a:t>at both ends of the day, and in the early hours of the night.</a:t>
            </a:r>
            <a:r>
              <a:rPr lang="en-US" sz="2800" b="1" u="sng" dirty="0"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endParaRPr lang="ur-PK" sz="2400" b="1" u="sng" dirty="0">
              <a:cs typeface="noorehira" panose="02000500000000020004" pitchFamily="2" charset="-78"/>
            </a:endParaRPr>
          </a:p>
          <a:p>
            <a:pPr marL="0" indent="0" algn="ctr">
              <a:buNone/>
            </a:pPr>
            <a:r>
              <a:rPr lang="ar-SA" sz="2400" u="sng" dirty="0">
                <a:latin typeface="noorehira" panose="02000500000000020004" pitchFamily="2" charset="-78"/>
                <a:cs typeface="noorehira" panose="02000500000000020004" pitchFamily="2" charset="-78"/>
              </a:rPr>
              <a:t>اَقِمِ الصَّلٰوۃَ  لِدُلُوۡکِ الشَّمۡسِ</a:t>
            </a:r>
            <a:r>
              <a:rPr lang="ur-PK" sz="2400" u="sng" dirty="0">
                <a:latin typeface="noorehira" panose="02000500000000020004" pitchFamily="2" charset="-78"/>
                <a:cs typeface="noorehira" panose="02000500000000020004" pitchFamily="2" charset="-78"/>
              </a:rPr>
              <a:t>   (بنی اسرأیل)</a:t>
            </a:r>
            <a:r>
              <a:rPr lang="ar-SA" sz="2400" u="sng" dirty="0"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endParaRPr lang="en-US" sz="2400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 algn="ctr">
              <a:buNone/>
            </a:pPr>
            <a:r>
              <a:rPr lang="en-US" sz="2400" dirty="0">
                <a:cs typeface="noorehira" panose="02000500000000020004" pitchFamily="2" charset="-78"/>
              </a:rPr>
              <a:t>Establish salah at the time </a:t>
            </a:r>
            <a:r>
              <a:rPr lang="en-US" sz="2400" b="1" u="sng" dirty="0">
                <a:cs typeface="noorehira" panose="02000500000000020004" pitchFamily="2" charset="-78"/>
              </a:rPr>
              <a:t>decline of the sun.</a:t>
            </a:r>
          </a:p>
          <a:p>
            <a:pPr marL="0" indent="0">
              <a:buNone/>
            </a:pPr>
            <a:r>
              <a:rPr lang="en-US" sz="2400" dirty="0">
                <a:cs typeface="noorehira" panose="02000500000000020004" pitchFamily="2" charset="-78"/>
              </a:rPr>
              <a:t>	According to the Mufassireen (</a:t>
            </a:r>
            <a:r>
              <a:rPr lang="ur-PK" sz="2400" dirty="0">
                <a:cs typeface="noorehira" panose="02000500000000020004" pitchFamily="2" charset="-78"/>
              </a:rPr>
              <a:t>مفسرین</a:t>
            </a:r>
            <a:r>
              <a:rPr lang="en-US" sz="2400" dirty="0">
                <a:cs typeface="noorehira" panose="02000500000000020004" pitchFamily="2" charset="-78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cs typeface="noorehira" panose="02000500000000020004" pitchFamily="2" charset="-78"/>
              </a:rPr>
              <a:t>Both ends means “ the salah of fajr and asr.”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cs typeface="noorehira" panose="02000500000000020004" pitchFamily="2" charset="-78"/>
              </a:rPr>
              <a:t>And in the early </a:t>
            </a:r>
            <a:r>
              <a:rPr lang="en-US" sz="2400" dirty="0" smtClean="0">
                <a:cs typeface="noorehira" panose="02000500000000020004" pitchFamily="2" charset="-78"/>
              </a:rPr>
              <a:t>hours </a:t>
            </a:r>
            <a:r>
              <a:rPr lang="en-US" sz="2400" dirty="0">
                <a:cs typeface="noorehira" panose="02000500000000020004" pitchFamily="2" charset="-78"/>
              </a:rPr>
              <a:t>means  “ the salah of maghrib and isah.”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cs typeface="noorehira" panose="02000500000000020004" pitchFamily="2" charset="-78"/>
              </a:rPr>
              <a:t>At decline of the sun means  “  the salah of Zuhar.</a:t>
            </a:r>
          </a:p>
          <a:p>
            <a:pPr marL="0" indent="0" algn="ctr">
              <a:buNone/>
            </a:pPr>
            <a:r>
              <a:rPr lang="en-US" sz="2200" dirty="0">
                <a:cs typeface="noorehira" panose="02000500000000020004" pitchFamily="2" charset="-78"/>
              </a:rPr>
              <a:t>(Refrence Ma’ariful Qura’an)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cs typeface="noorehira" panose="02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1134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8A5FE-216C-4DD5-88C8-1124A35E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228600"/>
            <a:ext cx="7543800" cy="685800"/>
          </a:xfrm>
        </p:spPr>
        <p:txBody>
          <a:bodyPr>
            <a:noAutofit/>
          </a:bodyPr>
          <a:lstStyle/>
          <a:p>
            <a:r>
              <a:rPr lang="en-US" sz="4000" u="sng" dirty="0">
                <a:latin typeface="Calibri" panose="020F0502020204030204" pitchFamily="34" charset="0"/>
              </a:rPr>
              <a:t>The Traveler's Namaaz </a:t>
            </a:r>
            <a:r>
              <a:rPr lang="en-US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(</a:t>
            </a:r>
            <a:r>
              <a:rPr lang="ur-PK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مسافر کی نماز</a:t>
            </a:r>
            <a:r>
              <a:rPr lang="en-US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)</a:t>
            </a:r>
            <a:br>
              <a:rPr lang="en-US" sz="40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</a:br>
            <a:endParaRPr lang="en-US" sz="4000" u="sng" dirty="0">
              <a:latin typeface="Calibri" panose="020F0502020204030204" pitchFamily="34" charset="0"/>
              <a:cs typeface="Jameel Noori Nastaleeq" panose="02000503000000000004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04DB78-14AC-4C84-BFB6-BC2D0B6A3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21229"/>
            <a:ext cx="9669439" cy="5715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3200" dirty="0" smtClean="0">
                <a:latin typeface="Calibri" panose="020F0502020204030204" pitchFamily="34" charset="0"/>
                <a:cs typeface="Arial" panose="020B0604020202020204" pitchFamily="34" charset="0"/>
              </a:rPr>
              <a:t>n 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shari'at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شریعہ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a person who intends to travel a distance of 77 kms (48 miles) or more, is called a musaafir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مسافر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A person who travels 77 kms or more and intends to remain at one's destination for less than 15 days, is also a musaafir.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A musaafir who intends remaining at his destination for 15 days or more will only be a musaafir during his journey. Once he reaches his destination, he will not be a musaafir.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39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795E8D-EE97-459D-8C14-07A24210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7467600" cy="685800"/>
          </a:xfrm>
        </p:spPr>
        <p:txBody>
          <a:bodyPr>
            <a:normAutofit fontScale="90000"/>
          </a:bodyPr>
          <a:lstStyle/>
          <a:p>
            <a:r>
              <a:rPr lang="en-US" sz="4400" u="sng" dirty="0">
                <a:latin typeface="Calibri" panose="020F0502020204030204" pitchFamily="34" charset="0"/>
              </a:rPr>
              <a:t>The (Traveler's) Namaaz	</a:t>
            </a:r>
            <a:r>
              <a:rPr lang="en-US" sz="44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(</a:t>
            </a:r>
            <a:r>
              <a:rPr lang="ur-PK" sz="44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مسافر کی </a:t>
            </a:r>
            <a:r>
              <a:rPr lang="ur-PK" sz="4400" u="sng" dirty="0">
                <a:latin typeface="GungsuhChe" panose="02030609000101010101" pitchFamily="49" charset="-127"/>
                <a:ea typeface="GungsuhChe" panose="02030609000101010101" pitchFamily="49" charset="-127"/>
                <a:cs typeface="Jameel Noori Nastaleeq" panose="02000503000000000004"/>
              </a:rPr>
              <a:t>نماز</a:t>
            </a:r>
            <a:r>
              <a:rPr lang="en-US" sz="44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)</a:t>
            </a:r>
            <a:br>
              <a:rPr lang="en-US" sz="44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</a:br>
            <a:endParaRPr lang="en-US" sz="4000" u="sng" dirty="0">
              <a:latin typeface="Calibri" panose="020F0502020204030204" pitchFamily="34" charset="0"/>
              <a:cs typeface="Jameel Noori Nastaleeq" panose="02000503000000000004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4E56E6-C36B-4683-9008-0ECCFF9F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447801"/>
            <a:ext cx="103124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A musaafir should make qasr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قصر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of the zohar, asr and esha (farz only), i.e. One must perform two farz only instead of four rak'aats.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There is no qasr in the farz of fajr and maghrib. Similarly there is no qasr of witr, sunnat or nafil salaat.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A musaafir who performs his namaaz behind a muqeem 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(</a:t>
            </a:r>
            <a:r>
              <a:rPr lang="ur-PK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مقیم</a:t>
            </a:r>
            <a:r>
              <a:rPr lang="en-US" sz="3200" dirty="0">
                <a:solidFill>
                  <a:srgbClr val="FF0000"/>
                </a:solidFill>
                <a:latin typeface="noorehira" panose="02000500000000020004" pitchFamily="2" charset="-78"/>
                <a:cs typeface="noorehira" panose="02000500000000020004" pitchFamily="2" charset="-78"/>
              </a:rPr>
              <a:t>)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 imaam (who is not a musaafir) should perform the full four rakaats in the zohar ,asr and esha</a:t>
            </a:r>
            <a:r>
              <a:rPr lang="ur-PK" sz="32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farz.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89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7933266" cy="762000"/>
          </a:xfrm>
        </p:spPr>
        <p:txBody>
          <a:bodyPr>
            <a:normAutofit fontScale="90000"/>
          </a:bodyPr>
          <a:lstStyle/>
          <a:p>
            <a:r>
              <a:rPr lang="en-US" sz="4400" u="sng" dirty="0">
                <a:latin typeface="Calibri" panose="020F0502020204030204" pitchFamily="34" charset="0"/>
              </a:rPr>
              <a:t>The (Traveler's) Namaaz	</a:t>
            </a:r>
            <a:r>
              <a:rPr lang="en-US" sz="44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(</a:t>
            </a:r>
            <a:r>
              <a:rPr lang="ur-PK" sz="44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مسافر کی نماز</a:t>
            </a:r>
            <a:r>
              <a:rPr lang="en-US" sz="44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  <a:t>)</a:t>
            </a:r>
            <a:br>
              <a:rPr lang="en-US" sz="4400" u="sng" dirty="0">
                <a:latin typeface="Calibri" panose="020F0502020204030204" pitchFamily="34" charset="0"/>
                <a:cs typeface="Jameel Noori Nastaleeq" panose="02000503000000000004" pitchFamily="2" charset="-78"/>
              </a:rPr>
            </a:b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9601200" cy="449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If the imaam is a musaafir and muktadi is muqeem, the musaafir imaam should complete his namaaz after two rakaats and there after he must ask the muqeem muktadis to complete  their namaaz by saying: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"complete your namaaz, i am a musaafir" 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Arial" panose="020B0604020202020204" pitchFamily="34" charset="0"/>
              </a:rPr>
              <a:t>	then muqeem muktadis should stand up and 	complete the remaining two rakaats without reciting 	surah faatiha or any other surah.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65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5410200" cy="6858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Salaat with Jamaat </a:t>
            </a:r>
            <a:r>
              <a:rPr lang="en-US" sz="4400" b="1" u="sng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400" b="1" u="sng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جماعت</a:t>
            </a:r>
            <a:r>
              <a:rPr lang="en-US" sz="4400" b="1" u="sng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  <a:br>
              <a:rPr lang="en-US" sz="4400" b="1" u="sng" dirty="0">
                <a:solidFill>
                  <a:srgbClr val="FF000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</a:br>
            <a:endParaRPr lang="en-US" b="1" u="sng" dirty="0">
              <a:solidFill>
                <a:srgbClr val="FF0000"/>
              </a:solidFill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6397"/>
            <a:ext cx="112776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Jamaat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is the performing of salaat by two or more than two persons collectively.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Jamaat consists of at least two persons: the imam and the muqtadi. muqtadi should stand at the right of the imaam in such a manner that the toes of the muqtadi should be parallel to the ankle of the imaam.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To perform the five daily salaat with jamaat is waajib.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The reward of jamaat in the masjid is twenty seven times greater than performing alone.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Muslims meet five times a day and this creates love and unity.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It is not wajib upon women children, sick persons, those nursing the sick, very old persons and the blind to attend the jamaat.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10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7DACEE-0E77-418F-B144-7FDF0BA8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76200"/>
            <a:ext cx="6553199" cy="609601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Misconception About Namaz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A8DF72-ACD1-421F-96CA-DC9DB63C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685801"/>
            <a:ext cx="11582399" cy="6019799"/>
          </a:xfrm>
        </p:spPr>
        <p:txBody>
          <a:bodyPr>
            <a:noAutofit/>
          </a:bodyPr>
          <a:lstStyle/>
          <a:p>
            <a:pPr>
              <a:buSzPct val="151000"/>
              <a:buFont typeface="Trebuchet MS" panose="020B0603020202020204" pitchFamily="34" charset="0"/>
              <a:buChar char="×"/>
            </a:pPr>
            <a:r>
              <a:rPr lang="en-US" sz="2800" dirty="0">
                <a:latin typeface="Calibri" panose="020F0502020204030204" pitchFamily="34" charset="0"/>
              </a:rPr>
              <a:t>What is the use of such a Namaz when it cannot stop from committing wrong things such as theft in weighing and measuring, cheating, oppressing his subordinates etc..</a:t>
            </a:r>
          </a:p>
          <a:p>
            <a:pPr>
              <a:buSzPct val="151000"/>
              <a:buFont typeface="Trebuchet MS" panose="020B0603020202020204" pitchFamily="34" charset="0"/>
              <a:buChar char="×"/>
            </a:pPr>
            <a:r>
              <a:rPr lang="en-US" sz="2800" dirty="0">
                <a:latin typeface="Calibri" panose="020F0502020204030204" pitchFamily="34" charset="0"/>
              </a:rPr>
              <a:t>If one cannot be an ideal Muslim even after Namaz, it is better to remain non-worshipper.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Calibri" panose="020F0502020204030204" pitchFamily="34" charset="0"/>
              </a:rPr>
              <a:t>It means….,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i="1" dirty="0">
                <a:latin typeface="Calibri" panose="020F0502020204030204" pitchFamily="34" charset="0"/>
              </a:rPr>
              <a:t>If any patient doesn’t take medicines according to the prescription, can we say him that it is better to leave the treatment?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i="1" dirty="0">
                <a:latin typeface="Calibri" panose="020F0502020204030204" pitchFamily="34" charset="0"/>
              </a:rPr>
              <a:t>Either the patient is responsible or we make guilty to medicines?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i="1" dirty="0">
                <a:latin typeface="Calibri" panose="020F0502020204030204" pitchFamily="34" charset="0"/>
              </a:rPr>
              <a:t>The question “if we don’t become an ideal Muslim even after Namaz it is better to remain non-worshipper.” Such question will raise on all Ebadaats also, but it is not correct.</a:t>
            </a:r>
            <a:r>
              <a:rPr lang="en-US" sz="2800" b="1" i="1" dirty="0">
                <a:latin typeface="Calibri" panose="020F0502020204030204" pitchFamily="34" charset="0"/>
                <a:cs typeface="noorehira" panose="02000500000000020004" pitchFamily="2" charset="-78"/>
              </a:rPr>
              <a:t>  </a:t>
            </a:r>
          </a:p>
          <a:p>
            <a:pPr marL="457200" lvl="1" indent="0">
              <a:buNone/>
            </a:pPr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95058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8254"/>
            <a:ext cx="2895600" cy="659946"/>
          </a:xfrm>
        </p:spPr>
        <p:txBody>
          <a:bodyPr/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10363200" cy="5867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</a:rPr>
              <a:t>The right way is that </a:t>
            </a: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</a:rPr>
              <a:t>“Ebadaat which will be performed according to the instructions of the Holly Prophet (sw) will refrain us from wrong things”.</a:t>
            </a:r>
            <a:endParaRPr lang="en-US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	</a:t>
            </a:r>
            <a:r>
              <a:rPr lang="en-US" sz="2800" i="1" dirty="0">
                <a:latin typeface="Calibri" panose="020F0502020204030204" pitchFamily="34" charset="0"/>
              </a:rPr>
              <a:t>As stated by Holly Prophet (sw) :</a:t>
            </a:r>
            <a:endParaRPr lang="en-US" sz="2800" u="sng" dirty="0">
              <a:latin typeface="Calibri" panose="020F0502020204030204" pitchFamily="34" charset="0"/>
            </a:endParaRPr>
          </a:p>
          <a:p>
            <a:pPr marL="0" indent="0" algn="ctr" rtl="1">
              <a:buNone/>
            </a:pPr>
            <a:r>
              <a:rPr lang="ur-PK" sz="3200" u="sng" dirty="0">
                <a:latin typeface="noorehira" panose="02000500000000020004" pitchFamily="2" charset="-78"/>
                <a:cs typeface="noorehira" panose="02000500000000020004" pitchFamily="2" charset="-78"/>
              </a:rPr>
              <a:t>صلوا کما رایتمونی اصلی</a:t>
            </a:r>
            <a:endParaRPr lang="en-US" sz="3200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 algn="ctr">
              <a:buNone/>
            </a:pPr>
            <a:r>
              <a:rPr lang="en-US" sz="2400" dirty="0">
                <a:cs typeface="noorehira" panose="02000500000000020004" pitchFamily="2" charset="-78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noorehira" panose="02000500000000020004" pitchFamily="2" charset="-78"/>
              </a:rPr>
              <a:t>Pray (perform Namaz) as you have seen me.</a:t>
            </a:r>
          </a:p>
          <a:p>
            <a:pPr marL="0" indent="0" algn="ctr">
              <a:buNone/>
            </a:pPr>
            <a:endParaRPr lang="en-US" sz="2800" dirty="0">
              <a:latin typeface="Calibri" panose="020F0502020204030204" pitchFamily="34" charset="0"/>
              <a:cs typeface="noorehira" panose="02000500000000020004" pitchFamily="2" charset="-7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  <a:cs typeface="noorehira" panose="02000500000000020004" pitchFamily="2" charset="-78"/>
              </a:rPr>
              <a:t>According to the Hadith “Rasoolullah (sw) was said to a person who spend their nights in namaz but mornings ln theft that…, </a:t>
            </a:r>
          </a:p>
          <a:p>
            <a:pPr marL="0" indent="0" algn="ctr">
              <a:buNone/>
            </a:pP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“one day his namaz will refrain him from theft”.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noorehira" panose="02000500000000020004" pitchFamily="2" charset="-78"/>
              </a:rPr>
              <a:t>Therefore we should not leave the namaz in any cost. </a:t>
            </a:r>
          </a:p>
        </p:txBody>
      </p:sp>
    </p:spTree>
    <p:extLst>
      <p:ext uri="{BB962C8B-B14F-4D97-AF65-F5344CB8AC3E}">
        <p14:creationId xmlns:p14="http://schemas.microsoft.com/office/powerpoint/2010/main" val="1752605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8CA141-C01B-4E05-AEA7-DAF65C99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4343399" cy="685800"/>
          </a:xfrm>
        </p:spPr>
        <p:txBody>
          <a:bodyPr>
            <a:normAutofit/>
          </a:bodyPr>
          <a:lstStyle/>
          <a:p>
            <a:r>
              <a:rPr lang="en-US" b="1" u="sng" dirty="0"/>
              <a:t>Benefits Of Namaz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1FAA2-B9D8-4F29-9FBD-5316CC3B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49" y="838200"/>
            <a:ext cx="9906000" cy="5638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</a:rPr>
              <a:t>Refrainment from unlawful / forbidden things.</a:t>
            </a:r>
          </a:p>
          <a:p>
            <a:pPr marL="0" indent="0" algn="ctr">
              <a:buNone/>
            </a:pPr>
            <a:r>
              <a:rPr lang="ar-SA" sz="3200" u="sng" dirty="0">
                <a:latin typeface="Calibri" panose="020F0502020204030204" pitchFamily="34" charset="0"/>
                <a:cs typeface="noorehira" panose="02000500000000020004" pitchFamily="2" charset="-78"/>
              </a:rPr>
              <a:t> 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وَ اَقِمِ الصَّلٰوۃَ ؕ اِنَّ الصَّلٰوۃَ  تَنۡہٰی عَنِ الۡفَحۡشَا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ٓ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ءِ  وَ الۡمُنۡکَرِ</a:t>
            </a:r>
            <a:r>
              <a:rPr lang="ar-SA" sz="2800" b="1" u="sng" dirty="0"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ur-PK" sz="2800" b="1" dirty="0">
                <a:latin typeface="noorehira" panose="02000500000000020004" pitchFamily="2" charset="-78"/>
                <a:cs typeface="noorehira" panose="02000500000000020004" pitchFamily="2" charset="-78"/>
              </a:rPr>
              <a:t>    </a:t>
            </a:r>
            <a:r>
              <a:rPr lang="ur-PK" sz="2800" dirty="0">
                <a:latin typeface="noorehira" panose="02000500000000020004" pitchFamily="2" charset="-78"/>
                <a:cs typeface="noorehira" panose="02000500000000020004" pitchFamily="2" charset="-78"/>
              </a:rPr>
              <a:t>(العنکبوت)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</a:rPr>
              <a:t>Self Discipline.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</a:rPr>
              <a:t>Brotherhood and equality.</a:t>
            </a:r>
            <a:endParaRPr lang="ur-PK" sz="32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استووا ولا تختلفوا فتختلف قلوبکم</a:t>
            </a:r>
            <a:r>
              <a:rPr lang="ur-PK" sz="2800" dirty="0">
                <a:latin typeface="noorehira" panose="02000500000000020004" pitchFamily="2" charset="-78"/>
                <a:cs typeface="noorehira" panose="02000500000000020004" pitchFamily="2" charset="-78"/>
              </a:rPr>
              <a:t> (مسلم)</a:t>
            </a:r>
            <a:endParaRPr lang="en-US" sz="2800" dirty="0"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</a:rPr>
              <a:t>Humiliation and Supplication before Allah.</a:t>
            </a:r>
            <a:endParaRPr lang="ur-PK" sz="32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ولذکر اللہ اکبر</a:t>
            </a:r>
            <a:r>
              <a:rPr lang="ur-PK" sz="2800" dirty="0">
                <a:latin typeface="noorehira" panose="02000500000000020004" pitchFamily="2" charset="-78"/>
                <a:cs typeface="noorehira" panose="02000500000000020004" pitchFamily="2" charset="-78"/>
              </a:rPr>
              <a:t>       </a:t>
            </a:r>
            <a:r>
              <a:rPr lang="ur-PK" sz="2000" dirty="0"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ur-PK" sz="2000" b="1" dirty="0">
                <a:latin typeface="noorehira" panose="02000500000000020004" pitchFamily="2" charset="-78"/>
                <a:cs typeface="noorehira" panose="02000500000000020004" pitchFamily="2" charset="-78"/>
              </a:rPr>
              <a:t>(العنکبوت) </a:t>
            </a:r>
          </a:p>
          <a:p>
            <a:pPr marL="0" indent="0" algn="ctr">
              <a:buNone/>
            </a:pP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ان احدکم اذا صلی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ur-PK" sz="2800" u="sng" dirty="0">
                <a:latin typeface="MS Outlook" panose="05010100010000000000" pitchFamily="2" charset="2"/>
                <a:cs typeface="noorehira" panose="02000500000000020004" pitchFamily="2" charset="-78"/>
              </a:rPr>
              <a:t>یناجی ربہ </a:t>
            </a:r>
            <a:r>
              <a:rPr lang="ur-PK" sz="2400" u="sng" dirty="0">
                <a:latin typeface="MS Outlook" panose="05010100010000000000" pitchFamily="2" charset="2"/>
                <a:cs typeface="noorehira" panose="02000500000000020004" pitchFamily="2" charset="-78"/>
              </a:rPr>
              <a:t>  </a:t>
            </a:r>
            <a:r>
              <a:rPr lang="ur-PK" sz="2400" dirty="0">
                <a:latin typeface="MS Outlook" panose="05010100010000000000" pitchFamily="2" charset="2"/>
                <a:cs typeface="noorehira" panose="02000500000000020004" pitchFamily="2" charset="-78"/>
              </a:rPr>
              <a:t> </a:t>
            </a:r>
            <a:r>
              <a:rPr lang="ur-PK" sz="2400" b="1" dirty="0">
                <a:latin typeface="MS Outlook" panose="05010100010000000000" pitchFamily="2" charset="2"/>
                <a:cs typeface="noorehira" panose="02000500000000020004" pitchFamily="2" charset="-78"/>
              </a:rPr>
              <a:t>(بخاری)</a:t>
            </a:r>
            <a:endParaRPr lang="en-US" sz="2800" dirty="0">
              <a:latin typeface="MS Outlook" panose="05010100010000000000" pitchFamily="2" charset="2"/>
              <a:cs typeface="noorehira" panose="02000500000000020004" pitchFamily="2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</a:rPr>
              <a:t>To Remind the purpose of life.</a:t>
            </a:r>
          </a:p>
          <a:p>
            <a:pPr marL="0" indent="0" algn="ctr">
              <a:buNone/>
            </a:pP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وَ مَا خَلَقۡتُ الۡجِنَّ وَ الۡاِنۡسَ  اِلَّا لِیَعۡبُدُوۡنِ ﴿۵۶﴾ مَاۤ  اُرِیۡدُ مِنۡہُمۡ  مِّنۡ  رِّزۡقٍ وَّ مَاۤ  اُرِیۡدُ اَنۡ یُّطۡعِمُوۡنِ ﴿۵۷﴾</a:t>
            </a:r>
            <a:r>
              <a:rPr lang="en-US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r>
              <a:rPr lang="en-US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endParaRPr lang="ar-SA" sz="2800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 algn="r">
              <a:buNone/>
            </a:pPr>
            <a:endParaRPr lang="ar-SA" sz="2800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 algn="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530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3200"/>
            <a:ext cx="8991600" cy="2057400"/>
          </a:xfrm>
        </p:spPr>
        <p:txBody>
          <a:bodyPr>
            <a:noAutofit/>
          </a:bodyPr>
          <a:lstStyle/>
          <a:p>
            <a:pPr algn="r"/>
            <a:r>
              <a:rPr lang="en-US" sz="4800" b="1" u="sng" dirty="0">
                <a:solidFill>
                  <a:srgbClr val="0099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Numbers Of Rakaat</a:t>
            </a:r>
            <a:r>
              <a:rPr lang="en-US" sz="4800" b="1" u="sng" dirty="0"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4800" b="1" u="sng" dirty="0"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ur-PK" sz="4800" b="1" dirty="0">
                <a:latin typeface="noorehira" panose="02000500000000020004" pitchFamily="2" charset="-78"/>
                <a:ea typeface="Calibri" panose="020F0502020204030204" pitchFamily="34" charset="0"/>
                <a:cs typeface="noorehira" panose="02000500000000020004" pitchFamily="2" charset="-78"/>
              </a:rPr>
              <a:t>تعداتِ رکعت</a:t>
            </a:r>
            <a:endParaRPr lang="en-US" sz="4800" dirty="0">
              <a:latin typeface="noorehira" panose="02000500000000020004" pitchFamily="2" charset="-78"/>
              <a:cs typeface="noorehira" panose="02000500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11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186323"/>
              </p:ext>
            </p:extLst>
          </p:nvPr>
        </p:nvGraphicFramePr>
        <p:xfrm>
          <a:off x="228600" y="622356"/>
          <a:ext cx="11353800" cy="60070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824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Sunnat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Farz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Sunnat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Wajib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9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Fajr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9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Zohar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9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(GM)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68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Maghrib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92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(GM)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 </a:t>
                      </a:r>
                      <a:r>
                        <a:rPr lang="en-US" sz="2400" b="0" dirty="0"/>
                        <a:t>(witr)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9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993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(GM)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038600" y="-36286"/>
            <a:ext cx="32766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200" b="1" u="sng" dirty="0">
                <a:solidFill>
                  <a:srgbClr val="0099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NAMAAZ CHART</a:t>
            </a:r>
            <a:endParaRPr lang="en-US" sz="2400" b="1" u="sng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9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38259"/>
              </p:ext>
            </p:extLst>
          </p:nvPr>
        </p:nvGraphicFramePr>
        <p:xfrm>
          <a:off x="228600" y="582092"/>
          <a:ext cx="11506200" cy="623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3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268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832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65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 raka’at wajib with 6 extra takbeerat without azan and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iqamah no nafil / sunnat after and before.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7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Taraveeh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Taraawih namaaz is sunnat-e-muakkada for men and women in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ramadaan only.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twenty rakaats of taraawih namaaz are performed after the farz and sunnat of esha.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rakaats with 10 salaams are masnoon.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should make niyyat for two rakaats of taraawih each time.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Witr will be performed after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taraveeh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69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Janaza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 takbeerat farz,</a:t>
                      </a:r>
                      <a:r>
                        <a:rPr lang="en-US" sz="2400" baseline="0" dirty="0"/>
                        <a:t> no azan &amp; iqama.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73911">
                <a:tc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581400" y="-76550"/>
            <a:ext cx="44958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200" b="1" u="sng" dirty="0">
                <a:solidFill>
                  <a:srgbClr val="0099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NAMAAZ CHART</a:t>
            </a:r>
            <a:endParaRPr lang="en-US" sz="2400" b="1" u="sng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6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F50D4-95F3-4EA5-A465-41B1049B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2743200"/>
            <a:ext cx="3886200" cy="914400"/>
          </a:xfrm>
        </p:spPr>
        <p:txBody>
          <a:bodyPr>
            <a:normAutofit/>
          </a:bodyPr>
          <a:lstStyle/>
          <a:p>
            <a:r>
              <a:rPr lang="en-US" sz="5400" u="sng" dirty="0"/>
              <a:t>Nafils  </a:t>
            </a:r>
            <a:r>
              <a:rPr lang="en-US" sz="5400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5400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نوافل</a:t>
            </a:r>
            <a:r>
              <a:rPr lang="en-US" sz="5400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934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FFCD14-9676-4DFF-8D9E-D3BF7E5D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28600"/>
            <a:ext cx="3886200" cy="56388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9103D23-878E-460B-9149-D6E178511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723335"/>
              </p:ext>
            </p:extLst>
          </p:nvPr>
        </p:nvGraphicFramePr>
        <p:xfrm>
          <a:off x="0" y="0"/>
          <a:ext cx="12192000" cy="7266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8207">
                  <a:extLst>
                    <a:ext uri="{9D8B030D-6E8A-4147-A177-3AD203B41FA5}">
                      <a16:colId xmlns:a16="http://schemas.microsoft.com/office/drawing/2014/main" xmlns="" val="650285402"/>
                    </a:ext>
                  </a:extLst>
                </a:gridCol>
                <a:gridCol w="8313793">
                  <a:extLst>
                    <a:ext uri="{9D8B030D-6E8A-4147-A177-3AD203B41FA5}">
                      <a16:colId xmlns:a16="http://schemas.microsoft.com/office/drawing/2014/main" xmlns="" val="2114556218"/>
                    </a:ext>
                  </a:extLst>
                </a:gridCol>
              </a:tblGrid>
              <a:tr h="874568">
                <a:tc>
                  <a:txBody>
                    <a:bodyPr/>
                    <a:lstStyle/>
                    <a:p>
                      <a:pPr algn="ctr"/>
                      <a:r>
                        <a:rPr lang="en-US" sz="3200" u="sng" dirty="0"/>
                        <a:t>Nafils </a:t>
                      </a:r>
                      <a:r>
                        <a:rPr lang="en-US" sz="3200" u="sng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(</a:t>
                      </a:r>
                      <a:r>
                        <a:rPr lang="ur-PK" sz="3200" u="sng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نوافل</a:t>
                      </a:r>
                      <a:r>
                        <a:rPr lang="en-US" sz="3200" u="sng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Time and Raka’ats </a:t>
                      </a:r>
                      <a:r>
                        <a:rPr lang="en-US" sz="3200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(</a:t>
                      </a:r>
                      <a:r>
                        <a:rPr lang="ur-PK" sz="3200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رکعتیں اور  اوقات</a:t>
                      </a:r>
                      <a:r>
                        <a:rPr lang="en-US" sz="3200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20015235"/>
                  </a:ext>
                </a:extLst>
              </a:tr>
              <a:tr h="761172">
                <a:tc>
                  <a:txBody>
                    <a:bodyPr/>
                    <a:lstStyle/>
                    <a:p>
                      <a:r>
                        <a:rPr lang="en-US" sz="2400" dirty="0"/>
                        <a:t>Tahiyyatul Wudhu</a:t>
                      </a:r>
                      <a:r>
                        <a:rPr lang="en-US" dirty="0"/>
                        <a:t> 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(</a:t>
                      </a:r>
                      <a:r>
                        <a:rPr kumimoji="0" lang="ur-PK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ameel Noori Nastaleeq" panose="02000503000000000004" pitchFamily="2" charset="-78"/>
                          <a:ea typeface="+mn-ea"/>
                          <a:cs typeface="Jameel Noori Nastaleeq" panose="02000503000000000004" pitchFamily="2" charset="-78"/>
                        </a:rPr>
                        <a:t>تحیۃ  الوضو ٔ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)</a:t>
                      </a:r>
                      <a:endParaRPr lang="en-US" b="1" dirty="0">
                        <a:latin typeface="Jameel Noori Nastaleeq" panose="02000503000000000004" pitchFamily="2" charset="-78"/>
                        <a:cs typeface="Jameel Noori Nastaleeq" panose="02000503000000000004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After every fresh wudhu. (2 Raka’at)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05598808"/>
                  </a:ext>
                </a:extLst>
              </a:tr>
              <a:tr h="761172">
                <a:tc>
                  <a:txBody>
                    <a:bodyPr/>
                    <a:lstStyle/>
                    <a:p>
                      <a:r>
                        <a:rPr lang="en-US" sz="2400" dirty="0"/>
                        <a:t>Tahiyyatul Masjid </a:t>
                      </a:r>
                      <a:r>
                        <a:rPr lang="en-US" b="1" dirty="0"/>
                        <a:t>(</a:t>
                      </a:r>
                      <a:r>
                        <a:rPr kumimoji="0" lang="ur-PK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ameel Noori Nastaleeq" panose="02000503000000000004" pitchFamily="2" charset="-78"/>
                          <a:ea typeface="+mn-ea"/>
                          <a:cs typeface="Jameel Noori Nastaleeq" panose="02000503000000000004" pitchFamily="2" charset="-78"/>
                        </a:rPr>
                        <a:t>تحیۃ المسجد</a:t>
                      </a:r>
                      <a:r>
                        <a:rPr lang="en-US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Whenever you enter the masjid.(2 Raka’at)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95761046"/>
                  </a:ext>
                </a:extLst>
              </a:tr>
              <a:tr h="761849">
                <a:tc>
                  <a:txBody>
                    <a:bodyPr/>
                    <a:lstStyle/>
                    <a:p>
                      <a:r>
                        <a:rPr lang="en-US" sz="2400" dirty="0"/>
                        <a:t>Ishra’aq 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(</a:t>
                      </a:r>
                      <a:r>
                        <a:rPr lang="ur-PK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اشراق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)</a:t>
                      </a:r>
                      <a:endParaRPr lang="en-US" b="1" dirty="0">
                        <a:latin typeface="Jameel Noori Nastaleeq" panose="02000503000000000004" pitchFamily="2" charset="-78"/>
                        <a:cs typeface="Jameel Noori Nastaleeq" panose="02000503000000000004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After 10 to 12 minutes following the sun rise (2 or 4 Raka’at)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81405598"/>
                  </a:ext>
                </a:extLst>
              </a:tr>
              <a:tr h="761172">
                <a:tc>
                  <a:txBody>
                    <a:bodyPr/>
                    <a:lstStyle/>
                    <a:p>
                      <a:r>
                        <a:rPr lang="en-US" sz="2400" dirty="0"/>
                        <a:t>Chashat</a:t>
                      </a:r>
                      <a:r>
                        <a:rPr lang="en-US" dirty="0"/>
                        <a:t> 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(</a:t>
                      </a:r>
                      <a:r>
                        <a:rPr lang="ur-PK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چاشت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)</a:t>
                      </a:r>
                      <a:endParaRPr lang="en-US" b="1" dirty="0">
                        <a:latin typeface="Jameel Noori Nastaleeq" panose="02000503000000000004" pitchFamily="2" charset="-78"/>
                        <a:cs typeface="Jameel Noori Nastaleeq" panose="02000503000000000004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After about 1 ½ hours of sun.( 4 to 12 Raka’ats even 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71640824"/>
                  </a:ext>
                </a:extLst>
              </a:tr>
              <a:tr h="761172">
                <a:tc>
                  <a:txBody>
                    <a:bodyPr/>
                    <a:lstStyle/>
                    <a:p>
                      <a:r>
                        <a:rPr lang="en-US" sz="2400" dirty="0"/>
                        <a:t>Awwabeen</a:t>
                      </a:r>
                      <a:r>
                        <a:rPr lang="en-US" dirty="0"/>
                        <a:t> 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(</a:t>
                      </a:r>
                      <a:r>
                        <a:rPr lang="ur-PK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اوابین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)</a:t>
                      </a:r>
                      <a:endParaRPr lang="en-US" b="1" dirty="0">
                        <a:latin typeface="Jameel Noori Nastaleeq" panose="02000503000000000004" pitchFamily="2" charset="-78"/>
                        <a:cs typeface="Jameel Noori Nastaleeq" panose="02000503000000000004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After a fardh &amp; sunnah (6 to 20 Raka’ats)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14848233"/>
                  </a:ext>
                </a:extLst>
              </a:tr>
              <a:tr h="907148">
                <a:tc>
                  <a:txBody>
                    <a:bodyPr/>
                    <a:lstStyle/>
                    <a:p>
                      <a:r>
                        <a:rPr lang="en-US" sz="2400" dirty="0"/>
                        <a:t>Thajjud</a:t>
                      </a:r>
                      <a:r>
                        <a:rPr lang="en-US" dirty="0"/>
                        <a:t> 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(</a:t>
                      </a:r>
                      <a:r>
                        <a:rPr lang="ur-PK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تھجد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)</a:t>
                      </a:r>
                      <a:endParaRPr lang="en-US" b="1" dirty="0">
                        <a:latin typeface="Jameel Noori Nastaleeq" panose="02000503000000000004" pitchFamily="2" charset="-78"/>
                        <a:cs typeface="Jameel Noori Nastaleeq" panose="02000503000000000004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After midnight closer to Fajr (2 to 12 Raka’ats)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16560868"/>
                  </a:ext>
                </a:extLst>
              </a:tr>
              <a:tr h="1269749">
                <a:tc>
                  <a:txBody>
                    <a:bodyPr/>
                    <a:lstStyle/>
                    <a:p>
                      <a:r>
                        <a:rPr lang="en-US" sz="2400" dirty="0"/>
                        <a:t>Salatut Tasbeeh 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(</a:t>
                      </a:r>
                      <a:r>
                        <a:rPr lang="ur-PK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صلوۃ التسبیح</a:t>
                      </a:r>
                      <a:r>
                        <a:rPr lang="en-US" sz="2800" b="1" dirty="0">
                          <a:latin typeface="Jameel Noori Nastaleeq" panose="02000503000000000004" pitchFamily="2" charset="-78"/>
                          <a:cs typeface="Jameel Noori Nastaleeq" panose="02000503000000000004" pitchFamily="2" charset="-78"/>
                        </a:rPr>
                        <a:t>)</a:t>
                      </a:r>
                      <a:endParaRPr lang="en-US" b="1" dirty="0">
                        <a:latin typeface="Jameel Noori Nastaleeq" panose="02000503000000000004" pitchFamily="2" charset="-78"/>
                        <a:cs typeface="Jameel Noori Nastaleeq" panose="02000503000000000004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Can be performed all the time except Makrooh time.(4 Raka’ats) </a:t>
                      </a:r>
                      <a:r>
                        <a:rPr lang="ur-PK" sz="2000" dirty="0"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سبحان اللہ والحمد للہ ولا الہ الا اللہ وللہ اکبر</a:t>
                      </a:r>
                      <a:r>
                        <a:rPr lang="en-US" sz="2000" dirty="0"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 </a:t>
                      </a:r>
                      <a:r>
                        <a:rPr lang="en-US" sz="2000" dirty="0">
                          <a:latin typeface="+mn-lt"/>
                          <a:cs typeface="noorehira" panose="02000500000000020004" pitchFamily="2" charset="-78"/>
                        </a:rPr>
                        <a:t> will be recited</a:t>
                      </a:r>
                      <a:r>
                        <a:rPr lang="en-US" sz="2000" dirty="0">
                          <a:latin typeface="noorehira" panose="02000500000000020004" pitchFamily="2" charset="-78"/>
                          <a:cs typeface="noorehira" panose="02000500000000020004" pitchFamily="2" charset="-78"/>
                        </a:rPr>
                        <a:t>l</a:t>
                      </a:r>
                      <a:r>
                        <a:rPr lang="en-US" sz="2000" dirty="0"/>
                        <a:t>in every raka’at (total number of tasbeeh 300) </a:t>
                      </a:r>
                    </a:p>
                    <a:p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1226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76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5714999" cy="685800"/>
          </a:xfrm>
        </p:spPr>
        <p:txBody>
          <a:bodyPr>
            <a:noAutofit/>
          </a:bodyPr>
          <a:lstStyle/>
          <a:p>
            <a:r>
              <a:rPr lang="en-US" sz="3200" b="1" u="sng" dirty="0"/>
              <a:t>Timings Of Namaz</a:t>
            </a:r>
            <a:r>
              <a:rPr lang="en-US" sz="3200" b="1" i="1" u="sng" dirty="0"/>
              <a:t> </a:t>
            </a:r>
            <a:r>
              <a:rPr lang="en-US" sz="40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(</a:t>
            </a:r>
            <a:r>
              <a:rPr lang="ur-PK" sz="40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اوقات نماز</a:t>
            </a:r>
            <a:r>
              <a:rPr lang="en-US" sz="4000" b="1" u="sng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43000"/>
            <a:ext cx="10058399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800" b="1" i="1" u="sng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i="1" u="sng" dirty="0" smtClean="0">
                <a:solidFill>
                  <a:srgbClr val="FF0000"/>
                </a:solidFill>
              </a:rPr>
              <a:t>Allah </a:t>
            </a:r>
            <a:r>
              <a:rPr lang="en-US" sz="2800" b="1" i="1" u="sng" dirty="0">
                <a:solidFill>
                  <a:srgbClr val="FF0000"/>
                </a:solidFill>
              </a:rPr>
              <a:t>Almighty Stated</a:t>
            </a:r>
            <a:endParaRPr lang="en-US" sz="2800" dirty="0">
              <a:solidFill>
                <a:srgbClr val="FF0000"/>
              </a:solidFill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algn="ctr" rtl="1">
              <a:buFont typeface="Wingdings" panose="05000000000000000000" pitchFamily="2" charset="2"/>
              <a:buChar char="v"/>
            </a:pPr>
            <a:endParaRPr lang="en-US" sz="2800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algn="ctr" rtl="1">
              <a:buFont typeface="Wingdings" panose="05000000000000000000" pitchFamily="2" charset="2"/>
              <a:buChar char="v"/>
            </a:pPr>
            <a:r>
              <a:rPr lang="ar-SA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إن الصلاة كانت على المؤمنين كتابا موقوتا</a:t>
            </a:r>
            <a:r>
              <a:rPr lang="en-US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   </a:t>
            </a: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(نسا    ٔ)</a:t>
            </a:r>
            <a:r>
              <a:rPr lang="en-US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 </a:t>
            </a:r>
            <a:endParaRPr lang="en-US" sz="2400" u="sng" dirty="0"/>
          </a:p>
          <a:p>
            <a:pPr marL="0" indent="0">
              <a:buNone/>
            </a:pPr>
            <a:r>
              <a:rPr lang="en-US" sz="2400" dirty="0"/>
              <a:t>Salah is an obligation on the believers that is tied up with the time.</a:t>
            </a:r>
            <a:endParaRPr lang="ur-PK" sz="2400" dirty="0"/>
          </a:p>
          <a:p>
            <a:pPr marL="0" indent="0">
              <a:buNone/>
            </a:pPr>
            <a:endParaRPr lang="ur-PK" sz="2400" dirty="0"/>
          </a:p>
          <a:p>
            <a:pPr marL="0" indent="0" algn="ctr">
              <a:buNone/>
            </a:pPr>
            <a:r>
              <a:rPr lang="ur-PK" sz="2800" u="sng" dirty="0">
                <a:latin typeface="noorehira" panose="02000500000000020004" pitchFamily="2" charset="-78"/>
                <a:cs typeface="noorehira" panose="02000500000000020004" pitchFamily="2" charset="-78"/>
              </a:rPr>
              <a:t>(و قیل) ای الاعمال احب الی اللہ قال الصلوۃ لوقتھا   (بخاری)</a:t>
            </a:r>
            <a:endParaRPr lang="en-US" sz="2800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>
              <a:buNone/>
            </a:pPr>
            <a:endParaRPr lang="en-US" sz="2400" u="sng" dirty="0">
              <a:latin typeface="noorehira" panose="02000500000000020004" pitchFamily="2" charset="-78"/>
              <a:cs typeface="noorehira" panose="02000500000000020004" pitchFamily="2" charset="-78"/>
            </a:endParaRPr>
          </a:p>
          <a:p>
            <a:pPr marL="0" indent="0" algn="ctr">
              <a:buNone/>
            </a:pPr>
            <a:r>
              <a:rPr lang="en-US" sz="2400" dirty="0"/>
              <a:t>Salah on prescribed time is loved in the sight of Allah</a:t>
            </a:r>
          </a:p>
        </p:txBody>
      </p:sp>
    </p:spTree>
    <p:extLst>
      <p:ext uri="{BB962C8B-B14F-4D97-AF65-F5344CB8AC3E}">
        <p14:creationId xmlns:p14="http://schemas.microsoft.com/office/powerpoint/2010/main" val="13028284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1965</TotalTime>
  <Words>1772</Words>
  <Application>Microsoft Office PowerPoint</Application>
  <PresentationFormat>Widescreen</PresentationFormat>
  <Paragraphs>310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GungsuhChe</vt:lpstr>
      <vt:lpstr>Arial</vt:lpstr>
      <vt:lpstr>Calibri</vt:lpstr>
      <vt:lpstr>Jameel Noori Nastaleeq</vt:lpstr>
      <vt:lpstr>MS Outlook</vt:lpstr>
      <vt:lpstr>noorehira</vt:lpstr>
      <vt:lpstr>Tahoma</vt:lpstr>
      <vt:lpstr>Times New Roman</vt:lpstr>
      <vt:lpstr>Trebuchet MS</vt:lpstr>
      <vt:lpstr>Wingdings</vt:lpstr>
      <vt:lpstr>Wingdings 3</vt:lpstr>
      <vt:lpstr>Facet</vt:lpstr>
      <vt:lpstr>The Second Pillar</vt:lpstr>
      <vt:lpstr>Prove of five prayers in qura’an  قران سے پانچ نمازوں کا ثبوت</vt:lpstr>
      <vt:lpstr>Prayers in the light of Qura’an</vt:lpstr>
      <vt:lpstr>Numbers Of Rakaat تعداتِ رکعت</vt:lpstr>
      <vt:lpstr>PowerPoint Presentation</vt:lpstr>
      <vt:lpstr>PowerPoint Presentation</vt:lpstr>
      <vt:lpstr>Nafils  (نوافل)</vt:lpstr>
      <vt:lpstr>PowerPoint Presentation</vt:lpstr>
      <vt:lpstr>Timings Of Namaz (اوقات نماز)</vt:lpstr>
      <vt:lpstr>Timings of Namaz (اوقاتِ نماز)</vt:lpstr>
      <vt:lpstr>PowerPoint Presentation</vt:lpstr>
      <vt:lpstr>Prohibited Times (ممنوع اوقات)</vt:lpstr>
      <vt:lpstr>Makrooh Times (مکروہ اوقات)</vt:lpstr>
      <vt:lpstr>PowerPoint Presentation</vt:lpstr>
      <vt:lpstr>Conditions (شرط) Of Namaz </vt:lpstr>
      <vt:lpstr>Conditions (فرض) of Namaz </vt:lpstr>
      <vt:lpstr>PowerPoint Presentation</vt:lpstr>
      <vt:lpstr>Waajib (واجبات) Of Namaz</vt:lpstr>
      <vt:lpstr>Waajib (واجبات) Of Namaz</vt:lpstr>
      <vt:lpstr>Waajib (واجبات) Of Namaz</vt:lpstr>
      <vt:lpstr>Sunnats Of Namaz (نماز کی سنتیں  )  Sunnats are factors which performed by Rasoolullah (SW) He who performs the namaz according to the Sunnat Acts, gets full reward by Allah Almighty.</vt:lpstr>
      <vt:lpstr>Sunnat Acts Of Namaz (سنتیں)  </vt:lpstr>
      <vt:lpstr>Sunnat Acts Of Namaz (سنتیں) </vt:lpstr>
      <vt:lpstr>Sunnat Acts Of Namaz (سنتیں) </vt:lpstr>
      <vt:lpstr>PowerPoint Presentation</vt:lpstr>
      <vt:lpstr>Mufsidat (مفسدات) Of Namaaz  </vt:lpstr>
      <vt:lpstr>Mufsidat (مفسدات) Of Namas</vt:lpstr>
      <vt:lpstr>Mufsidat (مفسدات) Of Namas</vt:lpstr>
      <vt:lpstr>نمازِ سفر</vt:lpstr>
      <vt:lpstr>The Traveler's Namaaz (مسافر کی نماز) </vt:lpstr>
      <vt:lpstr>The (Traveler's) Namaaz (مسافر کی نماز) </vt:lpstr>
      <vt:lpstr>The (Traveler's) Namaaz (مسافر کی نماز) </vt:lpstr>
      <vt:lpstr>Salaat with Jamaat (جماعت) </vt:lpstr>
      <vt:lpstr>Misconception About Namaz </vt:lpstr>
      <vt:lpstr>Conclusion</vt:lpstr>
      <vt:lpstr>Benefits Of Namaz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Shahzad</dc:creator>
  <cp:lastModifiedBy>Mustafa Rafiq</cp:lastModifiedBy>
  <cp:revision>350</cp:revision>
  <dcterms:created xsi:type="dcterms:W3CDTF">2006-08-16T00:00:00Z</dcterms:created>
  <dcterms:modified xsi:type="dcterms:W3CDTF">2017-11-23T17:07:27Z</dcterms:modified>
</cp:coreProperties>
</file>