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93" r:id="rId6"/>
    <p:sldId id="287" r:id="rId7"/>
    <p:sldId id="264" r:id="rId8"/>
    <p:sldId id="262" r:id="rId9"/>
    <p:sldId id="265" r:id="rId10"/>
    <p:sldId id="266" r:id="rId11"/>
    <p:sldId id="267" r:id="rId12"/>
    <p:sldId id="274" r:id="rId13"/>
    <p:sldId id="275" r:id="rId14"/>
    <p:sldId id="273" r:id="rId15"/>
    <p:sldId id="282" r:id="rId16"/>
    <p:sldId id="283" r:id="rId17"/>
    <p:sldId id="284" r:id="rId18"/>
    <p:sldId id="285" r:id="rId19"/>
    <p:sldId id="286" r:id="rId20"/>
    <p:sldId id="281" r:id="rId21"/>
    <p:sldId id="278" r:id="rId22"/>
    <p:sldId id="280" r:id="rId23"/>
    <p:sldId id="279" r:id="rId24"/>
    <p:sldId id="260" r:id="rId25"/>
    <p:sldId id="261" r:id="rId26"/>
    <p:sldId id="288" r:id="rId27"/>
    <p:sldId id="289" r:id="rId28"/>
    <p:sldId id="290" r:id="rId29"/>
    <p:sldId id="291" r:id="rId30"/>
    <p:sldId id="294" r:id="rId31"/>
    <p:sldId id="295" r:id="rId32"/>
    <p:sldId id="29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2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4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825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96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826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66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05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6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5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8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6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1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8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3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5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02A-C3FD-4556-B614-5BC611471A0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6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8502A-C3FD-4556-B614-5BC611471A0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8D4518-754D-4C55-9E75-28690E5F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9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6282" y="1214438"/>
            <a:ext cx="6834388" cy="2224221"/>
          </a:xfrm>
        </p:spPr>
        <p:txBody>
          <a:bodyPr>
            <a:normAutofit/>
          </a:bodyPr>
          <a:lstStyle/>
          <a:p>
            <a:r>
              <a:rPr lang="en-US" sz="7200" b="1" u="sng" dirty="0"/>
              <a:t>Pilgrimage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5188" y="3721994"/>
            <a:ext cx="3850784" cy="1352282"/>
          </a:xfrm>
        </p:spPr>
        <p:txBody>
          <a:bodyPr>
            <a:normAutofit fontScale="85000" lnSpcReduction="20000"/>
          </a:bodyPr>
          <a:lstStyle/>
          <a:p>
            <a:r>
              <a:rPr lang="ur-PK" sz="115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حج</a:t>
            </a:r>
            <a:endParaRPr lang="en-US" dirty="0"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7201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1E9142-DA48-4922-A34C-23D086AE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99" y="278295"/>
            <a:ext cx="2582701" cy="622853"/>
          </a:xfrm>
        </p:spPr>
        <p:txBody>
          <a:bodyPr>
            <a:noAutofit/>
          </a:bodyPr>
          <a:lstStyle/>
          <a:p>
            <a:r>
              <a:rPr lang="en-US" b="1" u="sng" dirty="0"/>
              <a:t>Tawaf </a:t>
            </a:r>
            <a:r>
              <a:rPr lang="ar-EG" b="1" u="sng" dirty="0">
                <a:cs typeface="Arial" charset="0"/>
              </a:rPr>
              <a:t>طواف</a:t>
            </a:r>
            <a:r>
              <a:rPr lang="en-US" b="1" u="sng" dirty="0"/>
              <a:t/>
            </a:r>
            <a:br>
              <a:rPr lang="en-US" b="1" u="sng" dirty="0"/>
            </a:b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DED38B-CBE0-4563-999A-FD2AAFD81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29" y="1020902"/>
            <a:ext cx="9659361" cy="5353394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Tawaf around the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Ka'ba</a:t>
            </a:r>
            <a:r>
              <a:rPr lang="en-US" sz="3200" dirty="0" err="1">
                <a:latin typeface="Calibri" panose="020F0502020204030204" pitchFamily="34" charset="0"/>
                <a:ea typeface="Times New Roman (Arabic)"/>
                <a:cs typeface="Calibri" panose="020F0502020204030204" pitchFamily="34" charset="0"/>
              </a:rPr>
              <a:t>h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Start from the Black Stone.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Ka’bah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being to your left.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Go around the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Ka’bah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past the Black Stone seven times.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Kiss the Black Stone or say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Takbeer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every time you pass by it. (i.e. every circuit)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D4A4B-51F5-40CC-BC53-C06F1C15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42" y="251791"/>
            <a:ext cx="2675466" cy="689113"/>
          </a:xfrm>
        </p:spPr>
        <p:txBody>
          <a:bodyPr/>
          <a:lstStyle/>
          <a:p>
            <a:r>
              <a:rPr lang="en-US" b="1" u="sng" dirty="0"/>
              <a:t>Tawaf </a:t>
            </a:r>
            <a:r>
              <a:rPr lang="ar-EG" b="1" u="sng" dirty="0">
                <a:cs typeface="Arial" charset="0"/>
              </a:rPr>
              <a:t>طواف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31D21A-1DA4-4D3D-A872-BD10019F8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42" y="940903"/>
            <a:ext cx="10905067" cy="571168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u="sng" dirty="0">
                <a:latin typeface="Calibri" panose="020F0502020204030204" pitchFamily="34" charset="0"/>
                <a:cs typeface="Calibri" panose="020F0502020204030204" pitchFamily="34" charset="0"/>
              </a:rPr>
              <a:t>Two </a:t>
            </a:r>
            <a:r>
              <a:rPr lang="en-US" sz="30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Sunnahs</a:t>
            </a:r>
            <a:r>
              <a:rPr lang="en-US" sz="3000" u="sng" dirty="0">
                <a:latin typeface="Calibri" panose="020F0502020204030204" pitchFamily="34" charset="0"/>
                <a:cs typeface="Calibri" panose="020F0502020204030204" pitchFamily="34" charset="0"/>
              </a:rPr>
              <a:t> apply to this Tawaf: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Ar-Ramal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ar-EG" sz="3200" dirty="0">
                <a:solidFill>
                  <a:srgbClr val="FF0000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الرَّمَل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   </a:t>
            </a:r>
            <a:r>
              <a:rPr lang="en-US" sz="2800" dirty="0">
                <a:latin typeface="Calibri" panose="020F0502020204030204" pitchFamily="34" charset="0"/>
                <a:ea typeface="Times New Roman (Arabic)"/>
                <a:cs typeface="Calibri" panose="020F0502020204030204" pitchFamily="34" charset="0"/>
              </a:rPr>
              <a:t>(for men only)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strong and quick walk with boldness, in which the shoulders are thrust forwards in the </a:t>
            </a:r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first three rounds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then walk normally in the rest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u="sng" dirty="0">
                <a:latin typeface="Calibri" panose="020F0502020204030204" pitchFamily="34" charset="0"/>
                <a:cs typeface="Calibri" panose="020F0502020204030204" pitchFamily="34" charset="0"/>
              </a:rPr>
              <a:t>Al-</a:t>
            </a:r>
            <a:r>
              <a:rPr lang="en-US" sz="32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Idtiba</a:t>
            </a:r>
            <a:r>
              <a:rPr lang="en-US" sz="3200" dirty="0">
                <a:latin typeface="noorehira" panose="02000500000000020004" pitchFamily="2" charset="-78"/>
                <a:cs typeface="noorehira" panose="02000500000000020004" pitchFamily="2" charset="-78"/>
              </a:rPr>
              <a:t>‘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(</a:t>
            </a:r>
            <a:r>
              <a:rPr lang="ar-EG" sz="3200" dirty="0">
                <a:solidFill>
                  <a:srgbClr val="FF0000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الإضطِبَاع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)  </a:t>
            </a:r>
            <a:r>
              <a:rPr lang="en-US" sz="2800" dirty="0">
                <a:latin typeface="Calibri" panose="020F0502020204030204" pitchFamily="34" charset="0"/>
                <a:ea typeface="Times New Roman (Arabic)"/>
                <a:cs typeface="Calibri" panose="020F0502020204030204" pitchFamily="34" charset="0"/>
              </a:rPr>
              <a:t>(for men only)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wearing the Ihram under your right armpit and over the left shoulder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throughout the </a:t>
            </a:r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seven rounds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of Tawaf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1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401" y="467932"/>
            <a:ext cx="6187105" cy="116768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>
                <a:latin typeface="Calibri" panose="020F0502020204030204" pitchFamily="34" charset="0"/>
              </a:rPr>
              <a:t>Sa’y</a:t>
            </a:r>
            <a:r>
              <a:rPr lang="en-US" sz="4000" b="1" dirty="0">
                <a:latin typeface="Calibri" panose="020F0502020204030204" pitchFamily="34" charset="0"/>
              </a:rPr>
              <a:t> between </a:t>
            </a:r>
            <a:r>
              <a:rPr lang="en-US" sz="4000" b="1" dirty="0" err="1">
                <a:latin typeface="Calibri" panose="020F0502020204030204" pitchFamily="34" charset="0"/>
              </a:rPr>
              <a:t>Safa</a:t>
            </a:r>
            <a:r>
              <a:rPr lang="en-US" sz="4000" b="1" dirty="0">
                <a:latin typeface="Calibri" panose="020F0502020204030204" pitchFamily="34" charset="0"/>
              </a:rPr>
              <a:t> &amp; </a:t>
            </a:r>
            <a:r>
              <a:rPr lang="en-US" sz="4000" b="1" dirty="0" err="1">
                <a:latin typeface="Calibri" panose="020F0502020204030204" pitchFamily="34" charset="0"/>
              </a:rPr>
              <a:t>Marwa</a:t>
            </a:r>
            <a:r>
              <a:rPr lang="en-US" sz="4000" b="1" dirty="0">
                <a:latin typeface="Calibri" panose="020F0502020204030204" pitchFamily="34" charset="0"/>
              </a:rPr>
              <a:t/>
            </a:r>
            <a:br>
              <a:rPr lang="en-US" sz="4000" b="1" dirty="0">
                <a:latin typeface="Calibri" panose="020F0502020204030204" pitchFamily="34" charset="0"/>
              </a:rPr>
            </a:br>
            <a:r>
              <a:rPr lang="en-US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ar-SA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صفا</a:t>
            </a:r>
            <a:r>
              <a:rPr lang="ur-PK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  اور</a:t>
            </a:r>
            <a:r>
              <a:rPr lang="ar-SA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مرو</a:t>
            </a:r>
            <a:r>
              <a:rPr lang="ur-PK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ہ کے  درمیان</a:t>
            </a:r>
            <a:r>
              <a:rPr lang="ar-SA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سع</a:t>
            </a:r>
            <a:r>
              <a:rPr lang="ur-PK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ی</a:t>
            </a:r>
            <a:r>
              <a:rPr lang="en-US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ar-SA" sz="28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إِنَّ الصَّفَا وَالْمَرْوَةَ مِن شَعَآئِرِ اللّهِ فَمَنْ حَجَّ الْبَيْتَ أَوِ اعْتَمَرَ فَلاَ جُنَاحَ عَلَيْهِ أَن يَطَّوَّفَ بِهِمَا وَمَن تَطَوَّعَ خَيْراً فَإِنَّ اللّهَ شَاكِرٌ عَلِيم</a:t>
            </a:r>
            <a:r>
              <a:rPr lang="ar-EG" sz="28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 </a:t>
            </a:r>
            <a:r>
              <a:rPr lang="ar-SA" sz="28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البقرة،</a:t>
            </a:r>
            <a:r>
              <a:rPr lang="ar-EG" sz="28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158 )</a:t>
            </a:r>
            <a:endParaRPr lang="en-US" sz="2800" dirty="0">
              <a:solidFill>
                <a:schemeClr val="tx1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lvl="0" indent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“Surely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Safa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 and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Marwa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 are among the Symbols of Allah; so whoever makes a pilgrimage to the House or pays a visit (to it), there is no sin if he goes round them both; and whoever does good of his own accord, then surely Allah is Grateful, Knowing.”</a:t>
            </a:r>
            <a:endParaRPr lang="ar-SA" sz="2800" dirty="0">
              <a:solidFill>
                <a:schemeClr val="tx1"/>
              </a:solidFill>
              <a:latin typeface="Calibri" panose="020F0502020204030204" pitchFamily="34" charset="0"/>
              <a:cs typeface="Times New Roman" pitchFamily="18" charset="0"/>
            </a:endParaRPr>
          </a:p>
          <a:p>
            <a:pPr marL="0" lvl="0" indent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6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120" y="248991"/>
            <a:ext cx="8596668" cy="1320800"/>
          </a:xfrm>
        </p:spPr>
        <p:txBody>
          <a:bodyPr/>
          <a:lstStyle/>
          <a:p>
            <a:pPr algn="ctr"/>
            <a:r>
              <a:rPr lang="en-US" u="sng" dirty="0" err="1"/>
              <a:t>Sa’y</a:t>
            </a:r>
            <a:r>
              <a:rPr lang="en-US" u="sng" dirty="0"/>
              <a:t> between </a:t>
            </a:r>
            <a:r>
              <a:rPr lang="en-US" u="sng" dirty="0" err="1"/>
              <a:t>Safa</a:t>
            </a:r>
            <a:r>
              <a:rPr lang="en-US" u="sng" dirty="0"/>
              <a:t> &amp; </a:t>
            </a:r>
            <a:r>
              <a:rPr lang="en-US" u="sng" dirty="0" err="1"/>
              <a:t>Marwa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ar-SA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صفا</a:t>
            </a:r>
            <a:r>
              <a:rPr lang="ur-PK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  اور</a:t>
            </a:r>
            <a:r>
              <a:rPr lang="ar-SA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مروة</a:t>
            </a:r>
            <a:r>
              <a:rPr lang="ur-PK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کے  درمیان</a:t>
            </a:r>
            <a:r>
              <a:rPr lang="ar-SA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سع</a:t>
            </a:r>
            <a:r>
              <a:rPr lang="ur-PK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ی</a:t>
            </a:r>
            <a:r>
              <a:rPr lang="en-US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81" y="1569791"/>
            <a:ext cx="8981821" cy="4624947"/>
          </a:xfrm>
        </p:spPr>
        <p:txBody>
          <a:bodyPr>
            <a:normAutofit/>
          </a:bodyPr>
          <a:lstStyle/>
          <a:p>
            <a:pPr marL="0" lv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ar-SA" sz="28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نبدأ بما بدأ الله به</a:t>
            </a:r>
            <a:endParaRPr lang="en-US" sz="2800" dirty="0">
              <a:solidFill>
                <a:schemeClr val="tx1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lv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ar-SA" sz="28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كما قال النبي عليه الصلاة والسلام</a:t>
            </a:r>
            <a:endParaRPr lang="en-US" sz="2800" dirty="0">
              <a:solidFill>
                <a:schemeClr val="tx1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lv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We begin with that which Allah began with</a:t>
            </a:r>
          </a:p>
          <a:p>
            <a:pPr defTabSz="9144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Then climb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Safa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until you see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Ka’bah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. But this may not be easy with today's construction. So it's sufficient to just face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Ka'bah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0" lvl="0" indent="0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noorehira" panose="02000500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5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4479C5-FF41-4A7A-B81B-56DDCD2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12" y="371545"/>
            <a:ext cx="6013541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err="1"/>
              <a:t>Sa’y</a:t>
            </a:r>
            <a:r>
              <a:rPr lang="en-US" b="1" u="sng" dirty="0"/>
              <a:t> between </a:t>
            </a:r>
            <a:r>
              <a:rPr lang="en-US" b="1" u="sng" dirty="0" err="1"/>
              <a:t>Safa</a:t>
            </a:r>
            <a:r>
              <a:rPr lang="en-US" b="1" u="sng" dirty="0"/>
              <a:t> &amp; </a:t>
            </a:r>
            <a:r>
              <a:rPr lang="en-US" b="1" u="sng" dirty="0" err="1"/>
              <a:t>Marwa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ar-SA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صفا</a:t>
            </a:r>
            <a:r>
              <a:rPr lang="ur-PK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  اور</a:t>
            </a:r>
            <a:r>
              <a:rPr lang="ar-SA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مروة</a:t>
            </a:r>
            <a:r>
              <a:rPr lang="ur-PK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کے  درمیان</a:t>
            </a:r>
            <a:r>
              <a:rPr lang="ar-SA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سع</a:t>
            </a:r>
            <a:r>
              <a:rPr lang="ur-PK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ی</a:t>
            </a:r>
            <a:r>
              <a:rPr lang="en-US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BD64E7-DD7C-4AB4-8CA3-8A240A09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1590745"/>
            <a:ext cx="9737402" cy="48498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Start with the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Safa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Make Dhikr and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Du’a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Walk to the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Marwa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(first lap)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On the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Marwa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do the same as on the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Safa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Walk back to the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Safa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(second lap)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Complete seven laps in the same manner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Finish at the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Marwa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6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2FF3E1-A2E2-4FD3-93D8-B3320AF7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91" y="185529"/>
            <a:ext cx="2821239" cy="834887"/>
          </a:xfrm>
        </p:spPr>
        <p:txBody>
          <a:bodyPr>
            <a:normAutofit/>
          </a:bodyPr>
          <a:lstStyle/>
          <a:p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احرام</a:t>
            </a:r>
            <a:r>
              <a:rPr lang="en-US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endParaRPr lang="en-US" u="sng" dirty="0"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09BDA5-9DA1-464B-B511-E4924517F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17" y="888380"/>
            <a:ext cx="11513192" cy="57509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Literally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Arabic means to declare something unlawful upon yourself.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Shariah it means making lawful things unlawful upon yourself after you enter into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For example, cutting the hair or the nails, using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Itar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or wearing sewn clothes and covering the head for males.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person in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called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Muhrim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a state in which a person enters into after wearing two sheets of cloth, making intention and reciting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Talbiyah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 is not the two sheets themselves, as it is commonly misunderstood.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Women should wear their regular clothes and observe normal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Pardah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(veil) without any cloth touching their faces.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06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B9546-42D5-4AA1-8324-7915084A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30" y="106018"/>
            <a:ext cx="4689796" cy="596347"/>
          </a:xfrm>
        </p:spPr>
        <p:txBody>
          <a:bodyPr>
            <a:no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Preparation Of Ihram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6F3EF8-2779-4900-B8C6-F7E32C01B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00" y="702365"/>
            <a:ext cx="11421900" cy="5897218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Clip the nails and remove the under-arm and pubic hair.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Make ghusl (shower). If this is not possible then, do wudhu and make intention that this ghusl or wudhu is to enter into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Put on the two sheets of cloth.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Itar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(Sunnah) without leaving any visible signs of its existence on the sheets of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If it is not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time then perform two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rakaats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(Sunnah), with the head and shoulders covered.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Males should remove their head cover until free from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. Most captains on Muslim airlines make an announcement before entering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miqaat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Make the following intention for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only and not Hajj.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Recite the following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Talbiyah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three times, audibly for males and in a low voice for females. Recite Durood Shareef and make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Remember that from now onwards you are in the state of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and all restrictions of </a:t>
            </a:r>
            <a:r>
              <a:rPr lang="en-US" sz="104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10400" dirty="0">
                <a:latin typeface="Calibri" panose="020F0502020204030204" pitchFamily="34" charset="0"/>
                <a:cs typeface="Calibri" panose="020F0502020204030204" pitchFamily="34" charset="0"/>
              </a:rPr>
              <a:t> apply.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4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9CDE1E-42DE-4783-B4D5-F161B79E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57810"/>
            <a:ext cx="8596668" cy="609600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Prohibitions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of Ihram </a:t>
            </a:r>
            <a:r>
              <a:rPr lang="ar-EG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محظورات احرام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64B5FC-1B3C-4712-913F-8B123FED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47" y="1073911"/>
            <a:ext cx="11183361" cy="560518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Clothing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Men cannot wear any sewn clothes such as a shirt, turban, hooded cloak, trousers, underwear, etc., socks or shoes. Women can wear their normal clothes, but without covering their faces or hands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You should not wear gloves, although there is no harm in wrapping the hands in cloth.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Men cannot cover their head with something that touches it.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Fragrance</a:t>
            </a:r>
          </a:p>
          <a:p>
            <a:pPr marL="457200" lvl="1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You should not perfume yourself, your clothing, your food or drink after entering Ihram. You should also abstain from cleansing yourself with scented soap.</a:t>
            </a:r>
          </a:p>
          <a:p>
            <a:pPr marL="457200" lvl="1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is no harm in what remains of the effect of perfume used 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prior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Ihram.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870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CF0F78-413A-4534-A191-F9783A5E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073" y="212034"/>
            <a:ext cx="6399327" cy="702365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Prohibitions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of Ihram </a:t>
            </a:r>
            <a:r>
              <a:rPr lang="ar-EG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محظورات احرام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A67FE4-4516-4396-B14E-33E4AD73D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19" y="914398"/>
            <a:ext cx="11514667" cy="576469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38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Cleansing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You should not remove any hair from any part of the body.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You should not clip your nails.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You should not kill lice.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Scholars differed about taking a bath, unless it is for </a:t>
            </a:r>
            <a:r>
              <a:rPr lang="en-US" sz="3800" dirty="0" err="1">
                <a:latin typeface="Calibri" panose="020F0502020204030204" pitchFamily="34" charset="0"/>
                <a:cs typeface="Calibri" panose="020F0502020204030204" pitchFamily="34" charset="0"/>
              </a:rPr>
              <a:t>Janabah</a:t>
            </a:r>
            <a:r>
              <a:rPr lang="en-US" sz="3800" dirty="0">
                <a:latin typeface="Calibri" panose="020F0502020204030204" pitchFamily="34" charset="0"/>
                <a:ea typeface="Times New Roman (Arabic)"/>
                <a:cs typeface="Calibri" panose="020F0502020204030204" pitchFamily="34" charset="0"/>
              </a:rPr>
              <a:t> (wet dream).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But it is reported that the Prophet (</a:t>
            </a:r>
            <a:r>
              <a:rPr lang="ar-SA" sz="3800" dirty="0">
                <a:latin typeface="Calibri" panose="020F0502020204030204" pitchFamily="34" charset="0"/>
                <a:ea typeface="Times New Roman (Arabic)"/>
                <a:cs typeface="Times New Roman (Arabic)"/>
              </a:rPr>
              <a:t>صلى الله عليه وسلم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) took a bath while in a state of Ihram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8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Hunting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You should not hunt or assist someone in hunting.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You should not kill animals except those that are harmful or that would attack people, such as mice, snakes and scorpions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38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Sexual intercourse</a:t>
            </a:r>
            <a:endParaRPr lang="en-US" sz="3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All matters leading to it such as kissing, touching, or talking with one's wife/husband 		about intercourse or related matters</a:t>
            </a:r>
          </a:p>
          <a:p>
            <a:pPr lv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23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934761-942A-4201-BA13-C0A8B147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88" y="251790"/>
            <a:ext cx="3881415" cy="662609"/>
          </a:xfrm>
        </p:spPr>
        <p:txBody>
          <a:bodyPr>
            <a:noAutofit/>
          </a:bodyPr>
          <a:lstStyle/>
          <a:p>
            <a:r>
              <a:rPr lang="en-US" sz="40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Talbiyah</a:t>
            </a:r>
            <a:r>
              <a:rPr lang="ur-PK" b="1" u="sng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ur-PK" sz="4000" b="1" u="sng" dirty="0">
                <a:latin typeface="noorehira" panose="02000500000000020004" pitchFamily="2" charset="-78"/>
                <a:cs typeface="noorehira" panose="02000500000000020004" pitchFamily="2" charset="-78"/>
              </a:rPr>
              <a:t>تلبیہ</a:t>
            </a:r>
            <a:endParaRPr lang="en-US" b="1" u="sng" dirty="0">
              <a:latin typeface="noorehira" panose="02000500000000020004" pitchFamily="2" charset="-78"/>
              <a:cs typeface="noorehira" panose="02000500000000020004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27E5CA-8EA3-4BD4-844C-19025A8A6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289" y="914400"/>
            <a:ext cx="9738875" cy="58044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After intention is made, recite aloud:</a:t>
            </a:r>
            <a:endParaRPr lang="en-US" sz="2800" b="1" dirty="0"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 algn="ctr">
              <a:buNone/>
            </a:pPr>
            <a:r>
              <a:rPr lang="ar-SA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لبيك اللهم لبيك</a:t>
            </a:r>
            <a:r>
              <a:rPr lang="ar-SY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،</a:t>
            </a:r>
            <a:r>
              <a:rPr lang="ar-SA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لبيك لا شريك لك لبيك</a:t>
            </a:r>
            <a:r>
              <a:rPr lang="ar-SY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،</a:t>
            </a:r>
            <a:r>
              <a:rPr lang="ar-SA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إن الحمد والنعمة لك والملك</a:t>
            </a:r>
            <a:r>
              <a:rPr lang="ar-SY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،</a:t>
            </a:r>
            <a:r>
              <a:rPr lang="ar-SA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لا شريك لك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I am O Allah, here I am. Here I am, there is no partner with You, here I am. Verily all praise is for You, and every bounty is from You, and all dominion is Yours - You have no partner.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Talbiyah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should be continued until you see the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Ka’bah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(or until the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Ramy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the largest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Jamrah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the case of Hajj).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Make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Talbiyah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especially: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while descending or ascending during travel,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joining a party of people,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after every Salat,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in the morning and evening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393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67" y="223234"/>
            <a:ext cx="3989485" cy="77067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Definition Of Hajj </a:t>
            </a:r>
            <a:r>
              <a:rPr lang="en-US" sz="4400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400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حج</a:t>
            </a:r>
            <a:r>
              <a:rPr lang="en-US" sz="4400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endParaRPr lang="en-US" b="1" u="sng" dirty="0"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67" y="1207553"/>
            <a:ext cx="10019224" cy="519324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Literally meaning of hajj</a:t>
            </a:r>
            <a:r>
              <a:rPr lang="en-US" sz="3200" u="sng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Hajj means “To Intention to visit some place ”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36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36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زیارت کا  ارادہ  کرنا ، قصد کرنا</a:t>
            </a:r>
            <a:r>
              <a:rPr lang="en-US" sz="36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In The Terminology of Islamic Law: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 make a Intention to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Baitullah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28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بیت اللہ</a:t>
            </a:r>
            <a:r>
              <a:rPr lang="en-US" sz="28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specific month, in 			specific days and with specific acts.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43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A5DBB4-76F3-4162-8BB3-C36FE091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21" y="2544417"/>
            <a:ext cx="4345240" cy="1232452"/>
          </a:xfrm>
        </p:spPr>
        <p:txBody>
          <a:bodyPr>
            <a:normAutofit/>
          </a:bodyPr>
          <a:lstStyle/>
          <a:p>
            <a:r>
              <a:rPr lang="en-US" sz="6000" b="1" u="sng" dirty="0">
                <a:latin typeface="Calibri" panose="020F0502020204030204" pitchFamily="34" charset="0"/>
                <a:cs typeface="Calibri" panose="020F0502020204030204" pitchFamily="34" charset="0"/>
              </a:rPr>
              <a:t>Kinds of Hajj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60537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243A85-2744-4E1B-995B-1B07F68A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77" y="198783"/>
            <a:ext cx="3881414" cy="622852"/>
          </a:xfrm>
        </p:spPr>
        <p:txBody>
          <a:bodyPr>
            <a:normAutofit fontScale="90000"/>
          </a:bodyPr>
          <a:lstStyle/>
          <a:p>
            <a:r>
              <a:rPr lang="en-US" sz="40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Tamattu</a:t>
            </a:r>
            <a:r>
              <a:rPr lang="en-US" sz="4000" b="1" u="sng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ar-SA" sz="4000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تمتع</a:t>
            </a:r>
            <a:r>
              <a:rPr lang="en-US" sz="4000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 </a:t>
            </a:r>
            <a:r>
              <a:rPr lang="ur-PK" sz="4000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حجِ</a:t>
            </a:r>
            <a:r>
              <a:rPr lang="en-US" sz="4000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r>
              <a:rPr lang="en-US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/>
            </a:r>
            <a:br>
              <a:rPr lang="en-US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</a:br>
            <a:endParaRPr lang="en-US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520E58-B51F-4144-9526-DE16BA1E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47" y="1047405"/>
            <a:ext cx="11408649" cy="565819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Tammatu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means ‘to profit’.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Before passing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miqaat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intention is only made for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without including Hajj.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After arriving in Makkah and performing the rites of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the hair is trimmed or shaved and the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finishes.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Without going back to the homeland, on the 8th of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Zil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Hijjah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enter into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with the intention of Hajj only and complete the rites of Hajj.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This is known as Hajj-e-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Tammatu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 A person performing this type of Hajj is known as a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Mutammat’e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ur-PK" sz="2800" b="1" dirty="0">
                <a:solidFill>
                  <a:srgbClr val="FF0000"/>
                </a:solidFill>
                <a:latin typeface="Calibri" panose="020F0502020204030204" pitchFamily="34" charset="0"/>
                <a:cs typeface="Jameel Noori Nastaleeq" panose="02000503000000000004" pitchFamily="2" charset="-78"/>
              </a:rPr>
              <a:t>م</a:t>
            </a:r>
            <a:r>
              <a:rPr lang="ar-SA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 (Arabic)"/>
                <a:cs typeface="Jameel Noori Nastaleeq" panose="02000503000000000004" pitchFamily="2" charset="-78"/>
              </a:rPr>
              <a:t>تمتع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/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6441807" y="585449"/>
            <a:ext cx="3124200" cy="723900"/>
            <a:chOff x="3782" y="813"/>
            <a:chExt cx="1968" cy="456"/>
          </a:xfrm>
        </p:grpSpPr>
        <p:sp>
          <p:nvSpPr>
            <p:cNvPr id="5" name="Line 9"/>
            <p:cNvSpPr>
              <a:spLocks noChangeShapeType="1"/>
            </p:cNvSpPr>
            <p:nvPr/>
          </p:nvSpPr>
          <p:spPr bwMode="auto">
            <a:xfrm>
              <a:off x="3782" y="1043"/>
              <a:ext cx="19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926" y="919"/>
              <a:ext cx="528" cy="240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3977" y="923"/>
              <a:ext cx="44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b="0"/>
                <a:t>Umra</a:t>
              </a:r>
            </a:p>
          </p:txBody>
        </p:sp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4550" y="813"/>
              <a:ext cx="960" cy="456"/>
              <a:chOff x="4320" y="2832"/>
              <a:chExt cx="1056" cy="456"/>
            </a:xfrm>
          </p:grpSpPr>
          <p:sp>
            <p:nvSpPr>
              <p:cNvPr id="9" name="Oval 32"/>
              <p:cNvSpPr>
                <a:spLocks noChangeArrowheads="1"/>
              </p:cNvSpPr>
              <p:nvPr/>
            </p:nvSpPr>
            <p:spPr bwMode="auto">
              <a:xfrm>
                <a:off x="4320" y="2832"/>
                <a:ext cx="1056" cy="456"/>
              </a:xfrm>
              <a:prstGeom prst="ellipse">
                <a:avLst/>
              </a:prstGeom>
              <a:solidFill>
                <a:srgbClr val="BF1A0D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33"/>
              <p:cNvSpPr txBox="1">
                <a:spLocks noChangeArrowheads="1"/>
              </p:cNvSpPr>
              <p:nvPr/>
            </p:nvSpPr>
            <p:spPr bwMode="auto">
              <a:xfrm>
                <a:off x="4656" y="2928"/>
                <a:ext cx="400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b="0"/>
                  <a:t>Hajj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71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D63BC7-629D-4EAB-B02A-D880AE4C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28" y="243441"/>
            <a:ext cx="3137819" cy="644455"/>
          </a:xfrm>
        </p:spPr>
        <p:txBody>
          <a:bodyPr>
            <a:noAutofit/>
          </a:bodyPr>
          <a:lstStyle/>
          <a:p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Qiran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قِران</a:t>
            </a:r>
            <a:r>
              <a:rPr lang="en-US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</a:t>
            </a:r>
            <a:r>
              <a:rPr lang="ur-PK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حجِ</a:t>
            </a:r>
            <a:r>
              <a:rPr lang="en-US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 </a:t>
            </a:r>
            <a:br>
              <a:rPr lang="en-US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BD50AB-EB05-499A-B4AD-7DDA817C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98" y="1126435"/>
            <a:ext cx="8823002" cy="50093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Qiraan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means to join two things together.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Here it means to join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with Hajj by entering into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with the intention of performing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Hajj.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person performing this type of Hajj is known as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Qaarin</a:t>
            </a:r>
            <a:r>
              <a:rPr lang="en-US" sz="32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.(</a:t>
            </a:r>
            <a:r>
              <a:rPr lang="ur-PK" sz="32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قارن</a:t>
            </a:r>
            <a:r>
              <a:rPr lang="en-US" sz="32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 </a:t>
            </a:r>
            <a:endParaRPr lang="en-US" sz="2800" dirty="0">
              <a:solidFill>
                <a:srgbClr val="FF0000"/>
              </a:solidFill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After performing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the individual will have to remain in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until Hajj is complete.</a:t>
            </a:r>
          </a:p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3551399" y="402535"/>
            <a:ext cx="2971800" cy="723900"/>
            <a:chOff x="3873" y="1829"/>
            <a:chExt cx="1872" cy="456"/>
          </a:xfrm>
        </p:grpSpPr>
        <p:sp>
          <p:nvSpPr>
            <p:cNvPr id="5" name="Line 17"/>
            <p:cNvSpPr>
              <a:spLocks noChangeShapeType="1"/>
            </p:cNvSpPr>
            <p:nvPr/>
          </p:nvSpPr>
          <p:spPr bwMode="auto">
            <a:xfrm>
              <a:off x="3873" y="2059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Oval 22"/>
            <p:cNvSpPr>
              <a:spLocks noChangeArrowheads="1"/>
            </p:cNvSpPr>
            <p:nvPr/>
          </p:nvSpPr>
          <p:spPr bwMode="auto">
            <a:xfrm>
              <a:off x="4305" y="1829"/>
              <a:ext cx="1056" cy="456"/>
            </a:xfrm>
            <a:prstGeom prst="ellipse">
              <a:avLst/>
            </a:prstGeom>
            <a:solidFill>
              <a:srgbClr val="BF1A0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23"/>
            <p:cNvSpPr txBox="1">
              <a:spLocks noChangeArrowheads="1"/>
            </p:cNvSpPr>
            <p:nvPr/>
          </p:nvSpPr>
          <p:spPr bwMode="auto">
            <a:xfrm>
              <a:off x="4881" y="1915"/>
              <a:ext cx="36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b="0"/>
                <a:t>Hajj</a:t>
              </a:r>
            </a:p>
          </p:txBody>
        </p:sp>
        <p:sp>
          <p:nvSpPr>
            <p:cNvPr id="8" name="Oval 19"/>
            <p:cNvSpPr>
              <a:spLocks noChangeArrowheads="1"/>
            </p:cNvSpPr>
            <p:nvPr/>
          </p:nvSpPr>
          <p:spPr bwMode="auto">
            <a:xfrm>
              <a:off x="4343" y="1930"/>
              <a:ext cx="528" cy="240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4383" y="1934"/>
              <a:ext cx="44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b="0"/>
                <a:t>Umra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106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5D09E-0E05-443E-866A-F7C253A7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41" y="212035"/>
            <a:ext cx="3430842" cy="755374"/>
          </a:xfrm>
        </p:spPr>
        <p:txBody>
          <a:bodyPr>
            <a:normAutofit fontScale="90000"/>
          </a:bodyPr>
          <a:lstStyle/>
          <a:p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Ifrad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4000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000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ِ</a:t>
            </a:r>
            <a:r>
              <a:rPr lang="ar-SA" sz="4000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افراد</a:t>
            </a:r>
            <a:r>
              <a:rPr lang="en-US" sz="4000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</a:t>
            </a:r>
            <a:r>
              <a:rPr lang="ur-PK" sz="4000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حجِ</a:t>
            </a:r>
            <a:r>
              <a:rPr lang="en-US" sz="4000" b="1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r>
              <a:rPr lang="en-US" sz="4000" b="1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 </a:t>
            </a:r>
            <a:r>
              <a:rPr lang="en-US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/>
            </a:r>
            <a:br>
              <a:rPr lang="en-US" dirty="0">
                <a:solidFill>
                  <a:srgbClr val="FF0000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8FC836-2202-48CC-B571-6004C135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03" y="1126919"/>
            <a:ext cx="8930493" cy="49955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Ifraad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means to ‘do single’.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Shariah Hajj-e-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Ifraad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to make intention for only Hajj before passing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miqaat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entering into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with this intention as well.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Umrah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should not be performed at all in the months of Hajj.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person performing this type of Hajj is known as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Mufrid</a:t>
            </a:r>
            <a:r>
              <a:rPr lang="en-US" sz="32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.(</a:t>
            </a:r>
            <a:r>
              <a:rPr lang="ur-PK" sz="32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مفرِد</a:t>
            </a:r>
            <a:r>
              <a:rPr lang="en-US" sz="32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</a:p>
          <a:p>
            <a:endParaRPr lang="en-US" sz="2800" dirty="0"/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4060959" y="227772"/>
            <a:ext cx="2971800" cy="723900"/>
            <a:chOff x="3848" y="2720"/>
            <a:chExt cx="1872" cy="456"/>
          </a:xfrm>
        </p:grpSpPr>
        <p:sp>
          <p:nvSpPr>
            <p:cNvPr id="5" name="Line 24"/>
            <p:cNvSpPr>
              <a:spLocks noChangeShapeType="1"/>
            </p:cNvSpPr>
            <p:nvPr/>
          </p:nvSpPr>
          <p:spPr bwMode="auto">
            <a:xfrm>
              <a:off x="3848" y="2950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4280" y="2720"/>
              <a:ext cx="1056" cy="456"/>
              <a:chOff x="4320" y="2832"/>
              <a:chExt cx="1056" cy="456"/>
            </a:xfrm>
          </p:grpSpPr>
          <p:sp>
            <p:nvSpPr>
              <p:cNvPr id="7" name="Oval 25"/>
              <p:cNvSpPr>
                <a:spLocks noChangeArrowheads="1"/>
              </p:cNvSpPr>
              <p:nvPr/>
            </p:nvSpPr>
            <p:spPr bwMode="auto">
              <a:xfrm>
                <a:off x="4320" y="2832"/>
                <a:ext cx="1056" cy="456"/>
              </a:xfrm>
              <a:prstGeom prst="ellipse">
                <a:avLst/>
              </a:prstGeom>
              <a:solidFill>
                <a:srgbClr val="BF1A0D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26"/>
              <p:cNvSpPr txBox="1">
                <a:spLocks noChangeArrowheads="1"/>
              </p:cNvSpPr>
              <p:nvPr/>
            </p:nvSpPr>
            <p:spPr bwMode="auto">
              <a:xfrm>
                <a:off x="4656" y="2928"/>
                <a:ext cx="36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b="0"/>
                  <a:t>Hajj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39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25" y="169715"/>
            <a:ext cx="5203691" cy="606737"/>
          </a:xfrm>
        </p:spPr>
        <p:txBody>
          <a:bodyPr>
            <a:no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Compulsory Act Of Hajj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825" y="812800"/>
            <a:ext cx="10508343" cy="572373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30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Ihram for Hajj:</a:t>
            </a:r>
            <a:r>
              <a:rPr lang="en-US" sz="3000" dirty="0">
                <a:solidFill>
                  <a:srgbClr val="FF0000"/>
                </a:solidFill>
                <a:latin typeface="Calibri" panose="020F0502020204030204" pitchFamily="34" charset="0"/>
              </a:rPr>
              <a:t>	</a:t>
            </a:r>
            <a:r>
              <a:rPr lang="ur-PK" sz="32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احرام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To make intention for Hajj from the heart and to say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Talbiyah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 startAt="2"/>
            </a:pPr>
            <a:r>
              <a:rPr lang="en-US" sz="30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Staying at </a:t>
            </a:r>
            <a:r>
              <a:rPr lang="en-US" sz="3000" b="1" u="sng" dirty="0" err="1">
                <a:solidFill>
                  <a:srgbClr val="FF0000"/>
                </a:solidFill>
                <a:latin typeface="Calibri" panose="020F0502020204030204" pitchFamily="34" charset="0"/>
              </a:rPr>
              <a:t>Arafah</a:t>
            </a:r>
            <a:r>
              <a:rPr lang="en-US" sz="30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:</a:t>
            </a:r>
            <a:r>
              <a:rPr lang="en-US" sz="30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ur-PK" sz="3000" dirty="0">
                <a:solidFill>
                  <a:srgbClr val="FF0000"/>
                </a:solidFill>
                <a:latin typeface="Calibri" panose="020F0502020204030204" pitchFamily="34" charset="0"/>
              </a:rPr>
              <a:t>	</a:t>
            </a:r>
            <a:r>
              <a:rPr lang="ur-PK" sz="32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وقوف عرفہ	</a:t>
            </a:r>
            <a:endParaRPr lang="en-US" sz="3200" b="1" dirty="0">
              <a:solidFill>
                <a:srgbClr val="FF0000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To stay in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Arafah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for any period of time from the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Zawal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of the 9th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Zil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	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Hijjah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up to 	the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Subh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Sadiq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of 	the 10th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Zil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Hijjah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 startAt="3"/>
            </a:pPr>
            <a:r>
              <a:rPr lang="en-US" sz="3000" b="1" u="sng" dirty="0" err="1">
                <a:solidFill>
                  <a:srgbClr val="FF0000"/>
                </a:solidFill>
                <a:latin typeface="Calibri" panose="020F0502020204030204" pitchFamily="34" charset="0"/>
              </a:rPr>
              <a:t>Tawaaf</a:t>
            </a:r>
            <a:r>
              <a:rPr lang="en-US" sz="30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3000" b="1" u="sng" dirty="0" err="1">
                <a:solidFill>
                  <a:srgbClr val="FF0000"/>
                </a:solidFill>
                <a:latin typeface="Calibri" panose="020F0502020204030204" pitchFamily="34" charset="0"/>
              </a:rPr>
              <a:t>Ziyaarah</a:t>
            </a:r>
            <a:r>
              <a:rPr lang="en-US" sz="30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:</a:t>
            </a:r>
            <a:r>
              <a:rPr lang="ur-PK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	</a:t>
            </a:r>
            <a:r>
              <a:rPr lang="ur-PK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ur-PK" sz="32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وقوف مزدلفہ</a:t>
            </a:r>
            <a:r>
              <a:rPr lang="en-US" sz="32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Tawaaf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which is done after shaving or the hair from the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Subh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Sadiq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	of the 10th 	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Zil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Hijjah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up to the of the 12th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Zil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Hijjah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(Note)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Each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Fardh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should be practiced in order and at its appropriate time 			and place. If any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Fardh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is left out then it will make the Hajj invalid. 			there is no penalty, which one can pay to make up for the loss.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67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562" y="150192"/>
            <a:ext cx="4344608" cy="711200"/>
          </a:xfrm>
        </p:spPr>
        <p:txBody>
          <a:bodyPr>
            <a:normAutofit/>
          </a:bodyPr>
          <a:lstStyle/>
          <a:p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Wajibaat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Of Hajj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562" y="1028474"/>
            <a:ext cx="9976151" cy="547392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Wuqoof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 at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Muzdalifah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ur-PK" sz="32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وقوف مزدلفہ</a:t>
            </a:r>
            <a:r>
              <a:rPr lang="en-US" sz="32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(after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Subh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 Sadiq).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Sa’ee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 between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Safaa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 and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Marwah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Rami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Jimaar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ur-PK" sz="32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رمی جمار</a:t>
            </a:r>
            <a:r>
              <a:rPr lang="en-US" sz="32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(Pelting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Shaytaan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 3 days i.e. 10, 11 and 12).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Qurbani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 (Dam-e-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Shukr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) for a person performing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Qiraan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 and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Tammatu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Shaving or trimming the hair of the head.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Tawaaf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Widaa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  <a:r>
              <a:rPr lang="ur-PK" sz="32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طواف وداع</a:t>
            </a:r>
            <a:endParaRPr lang="en-US" sz="3200" b="1" dirty="0">
              <a:solidFill>
                <a:srgbClr val="FF0000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	(Note) If a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Wajib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is left out whether intentionally or accidentally, a penalty can be paid which will make the Hajj valid but only repentance will wash away the sin of missing out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Wajib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act.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61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77763C-1EBB-48D5-9EC8-0C59E31B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73" y="156238"/>
            <a:ext cx="6439084" cy="652145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8th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Zil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Hijjah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b="1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100" b="1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یوم الترویہ</a:t>
            </a:r>
            <a:r>
              <a:rPr lang="en-US" sz="3100" b="1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 </a:t>
            </a:r>
            <a:r>
              <a:rPr lang="en-US" sz="2400" b="1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6B5905-EFE0-42DB-84C2-A297A25A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72" y="808382"/>
            <a:ext cx="11289379" cy="58933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Before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Fajr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Salaah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Make ghusl, pray two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rakaats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(Sunnah) and wear the sheets of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Making the following intention of Hajj only 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Oh Allah, I make intention for Hajj. So, make it easy for me and accept it from me and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Recite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Talbiyah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+mj-lt"/>
              <a:buAutoNum type="arabicParenR" startAt="3"/>
            </a:pP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Perform </a:t>
            </a:r>
            <a:r>
              <a:rPr lang="en-US" sz="28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Fajr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 (of 8</a:t>
            </a:r>
            <a:r>
              <a:rPr lang="en-US" sz="2800" b="1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zul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-hajj) and Leave for Mina after sunrise.</a:t>
            </a:r>
          </a:p>
        </p:txBody>
      </p:sp>
    </p:spTree>
    <p:extLst>
      <p:ext uri="{BB962C8B-B14F-4D97-AF65-F5344CB8AC3E}">
        <p14:creationId xmlns:p14="http://schemas.microsoft.com/office/powerpoint/2010/main" val="3405054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C4A5A-36F0-4E28-B5FE-0010308A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17" y="156238"/>
            <a:ext cx="7287222" cy="917188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9th of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Zil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Hijjah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EG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(يوم</a:t>
            </a:r>
            <a:r>
              <a:rPr lang="ur-PK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العر </a:t>
            </a:r>
            <a:r>
              <a:rPr lang="ar-EG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فة)</a:t>
            </a:r>
            <a:br>
              <a:rPr lang="ar-EG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</a:b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AE53A6-45A3-42CC-8E8A-EDE1A2C80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61" y="1205383"/>
            <a:ext cx="10161469" cy="4943626"/>
          </a:xfrm>
        </p:spPr>
        <p:txBody>
          <a:bodyPr/>
          <a:lstStyle/>
          <a:p>
            <a:r>
              <a:rPr lang="en-US" sz="3200" b="1" u="sng" dirty="0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Mina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Fajr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(of 9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zul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-hajj ) in Mina.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Leave Mina for Arafat after sunrise.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Pray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Zuhr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Asar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their prescribed times if pray in the tents.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Zuhr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Asar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will only be prayed together at Zohar time when you pray in Masjid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Namira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behind the Imam e Hajj.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Cannot leave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Arafah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before sunset.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Leave for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Muzdalifah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after sunset without praying Maghrib.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54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15EF55-FC3A-449C-97CB-D46A3F0E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61" y="156238"/>
            <a:ext cx="6054770" cy="758162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9th of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Zil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Hijjah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EG" sz="3200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(يوم</a:t>
            </a:r>
            <a:r>
              <a:rPr lang="ur-PK" sz="3200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العر </a:t>
            </a:r>
            <a:r>
              <a:rPr lang="ar-EG" sz="3200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فة)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877D0A-14FA-4178-BEF9-4C3045CB8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60" y="914400"/>
            <a:ext cx="11183361" cy="5685183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3200" b="1" u="sng" dirty="0" err="1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Muzdalifah</a:t>
            </a:r>
            <a:endParaRPr lang="en-US" sz="3200" b="1" u="sng" dirty="0">
              <a:solidFill>
                <a:srgbClr val="4F6228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Pray Maghrib and Esha at Esha time with one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adhaan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and one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Iqamah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Pray both of the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fardh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Salaah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first then the remaining of Maghrib then Esha.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 at least 49</a:t>
            </a:r>
          </a:p>
          <a:p>
            <a:pPr marL="457200" indent="-457200">
              <a:buFont typeface="+mj-lt"/>
              <a:buAutoNum type="arabicParenR" startAt="2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Making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wuqoof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r-PK" sz="28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وقوف مزدلفہ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which is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Wajib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after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Subh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Sadiq until sunrise.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Stay overnight in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Muzdalifah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until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Subh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Sadiq (Sunnah) and make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etc.</a:t>
            </a:r>
          </a:p>
          <a:p>
            <a:pPr marL="457200" indent="-457200">
              <a:buFont typeface="+mj-lt"/>
              <a:buAutoNum type="arabicParenR" startAt="3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Pray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Fajr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and leave for Mina.</a:t>
            </a:r>
          </a:p>
        </p:txBody>
      </p:sp>
    </p:spTree>
    <p:extLst>
      <p:ext uri="{BB962C8B-B14F-4D97-AF65-F5344CB8AC3E}">
        <p14:creationId xmlns:p14="http://schemas.microsoft.com/office/powerpoint/2010/main" val="2445400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DF0764-759D-4A5A-B432-581556EE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16" y="251792"/>
            <a:ext cx="5153623" cy="70236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10th of </a:t>
            </a:r>
            <a:r>
              <a:rPr lang="en-US" b="1" u="sng" dirty="0" err="1"/>
              <a:t>Zil</a:t>
            </a:r>
            <a:r>
              <a:rPr lang="en-US" b="1" u="sng" dirty="0"/>
              <a:t> </a:t>
            </a:r>
            <a:r>
              <a:rPr lang="en-US" b="1" u="sng" dirty="0" err="1"/>
              <a:t>Hijjah</a:t>
            </a:r>
            <a:r>
              <a:rPr lang="en-US" b="1" u="sng" dirty="0"/>
              <a:t> </a:t>
            </a:r>
            <a:r>
              <a:rPr lang="ar-EG" b="1" u="sng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</a:t>
            </a:r>
            <a:r>
              <a:rPr lang="ar-EG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(يوم النحر)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20C375-D189-43ED-8B51-BC952753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516" y="954157"/>
            <a:ext cx="10414736" cy="5652051"/>
          </a:xfrm>
        </p:spPr>
        <p:txBody>
          <a:bodyPr>
            <a:normAutofit fontScale="85000" lnSpcReduction="20000"/>
          </a:bodyPr>
          <a:lstStyle/>
          <a:p>
            <a:r>
              <a:rPr lang="en-US" sz="3800" b="1" u="sng" dirty="0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Mina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Rami of the Big </a:t>
            </a:r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Shaytaan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Wajib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Masnoon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time is from sunrise till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zawal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It is permissible after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zawal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until Maghrib and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after Maghrib, but not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the elderly, sick and women</a:t>
            </a:r>
            <a:r>
              <a:rPr lang="en-US" sz="28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indent="-742950">
              <a:buFont typeface="+mj-lt"/>
              <a:buAutoNum type="arabicParenR" startAt="2"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Qurbani of Hajj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Wajib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742950" indent="-742950">
              <a:buFont typeface="+mj-lt"/>
              <a:buAutoNum type="arabicParenR" startAt="2"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Shave or trim the hair (Sunnah in Mina). The head must be shaved even if there is no hair on the head.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Wajib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 you are free from the restrictions of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Ihraam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can dress into normal sewn clothes and the head can be covered but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maritial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relations are not permissible until after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Tawaaf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Ziyaarah</a:t>
            </a:r>
            <a:r>
              <a:rPr lang="en-US" sz="31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3100" b="1" dirty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31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Salaahs</a:t>
            </a:r>
            <a:r>
              <a:rPr lang="en-US" sz="3100" b="1" dirty="0">
                <a:latin typeface="Calibri" panose="020F0502020204030204" pitchFamily="34" charset="0"/>
                <a:cs typeface="Calibri" panose="020F0502020204030204" pitchFamily="34" charset="0"/>
              </a:rPr>
              <a:t> on time.</a:t>
            </a:r>
          </a:p>
          <a:p>
            <a:r>
              <a:rPr lang="en-US" sz="3100" b="1" dirty="0">
                <a:latin typeface="Calibri" panose="020F0502020204030204" pitchFamily="34" charset="0"/>
                <a:cs typeface="Calibri" panose="020F0502020204030204" pitchFamily="34" charset="0"/>
              </a:rPr>
              <a:t>Leave for Makkah.</a:t>
            </a:r>
            <a:endParaRPr lang="en-US" sz="3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9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847" y="261870"/>
            <a:ext cx="4062091" cy="819955"/>
          </a:xfrm>
        </p:spPr>
        <p:txBody>
          <a:bodyPr/>
          <a:lstStyle/>
          <a:p>
            <a:r>
              <a:rPr lang="en-US" b="1" u="sng" dirty="0"/>
              <a:t>Virtue of Hajj…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47" y="1081825"/>
            <a:ext cx="9612885" cy="5563674"/>
          </a:xfrm>
        </p:spPr>
        <p:txBody>
          <a:bodyPr>
            <a:normAutofit lnSpcReduction="10000"/>
          </a:bodyPr>
          <a:lstStyle/>
          <a:p>
            <a:pPr marL="0" lv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ar-SA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العمرة إلى العمرة كفارة لما بينهما والحج المبرور ليس له جزاء إلا الجنة.</a:t>
            </a:r>
            <a:r>
              <a:rPr lang="ar-EG" sz="2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 البخاري ومسلم</a:t>
            </a:r>
            <a:r>
              <a:rPr lang="ar-SY" sz="2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)</a:t>
            </a:r>
            <a:endParaRPr lang="en-US" sz="2800" dirty="0">
              <a:solidFill>
                <a:srgbClr val="FF0000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The Prophet 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said: </a:t>
            </a:r>
          </a:p>
          <a:p>
            <a:pPr mar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sz="2800" dirty="0" err="1">
                <a:solidFill>
                  <a:schemeClr val="tx1"/>
                </a:solidFill>
                <a:latin typeface="+mj-lt"/>
              </a:rPr>
              <a:t>Umra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is an expiation for the sins committed between it and the previous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Umra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; and the reward of Hajj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Mabrur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(i.e., one accepted) is nothing but Jannah.</a:t>
            </a:r>
          </a:p>
          <a:p>
            <a:pPr mar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ar-S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plified Arabic" pitchFamily="2" charset="-78"/>
                <a:cs typeface="Traditional Arabic" pitchFamily="2" charset="-78"/>
              </a:rPr>
              <a:t> </a:t>
            </a:r>
            <a:r>
              <a:rPr lang="ar-SA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من حجّ فلم يرفث ولم يفسق رجع كيوم ولدته أمه</a:t>
            </a:r>
            <a:r>
              <a:rPr lang="ar-EG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.</a:t>
            </a:r>
            <a:r>
              <a:rPr lang="ar-SA" sz="20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ar-EG" sz="2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ar-EG" sz="2000" b="1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ar-SA" sz="2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لفظ</a:t>
            </a:r>
            <a:r>
              <a:rPr lang="en-US" sz="2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ar-SA" sz="2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البخاري</a:t>
            </a:r>
            <a:r>
              <a:rPr lang="ar-EG" sz="2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)</a:t>
            </a:r>
            <a:endParaRPr lang="en-US" sz="2800" dirty="0">
              <a:solidFill>
                <a:srgbClr val="FF0000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lv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Whoever performs hajj and does not commit any obscenity nor commit any evil, will return as sinless as a new-born child</a:t>
            </a:r>
            <a:endParaRPr lang="en-US" sz="2800" dirty="0">
              <a:solidFill>
                <a:schemeClr val="tx1"/>
              </a:solidFill>
              <a:latin typeface="+mj-lt"/>
              <a:cs typeface="noorehira" panose="02000500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496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73447B-0636-4247-8CCC-88FD5704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51" y="251792"/>
            <a:ext cx="6227049" cy="662608"/>
          </a:xfrm>
        </p:spPr>
        <p:txBody>
          <a:bodyPr/>
          <a:lstStyle/>
          <a:p>
            <a:r>
              <a:rPr lang="en-US" b="1" dirty="0"/>
              <a:t>10th of </a:t>
            </a:r>
            <a:r>
              <a:rPr lang="en-US" b="1" dirty="0" err="1"/>
              <a:t>Zil</a:t>
            </a:r>
            <a:r>
              <a:rPr lang="en-US" b="1" dirty="0"/>
              <a:t> </a:t>
            </a:r>
            <a:r>
              <a:rPr lang="en-US" b="1" dirty="0" err="1"/>
              <a:t>Hijjah</a:t>
            </a:r>
            <a:r>
              <a:rPr lang="en-US" b="1" dirty="0"/>
              <a:t> </a:t>
            </a:r>
            <a:r>
              <a:rPr lang="ar-EG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(يوم النحر)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073395-919D-4F23-A9F6-5F8FE4BE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72" y="914400"/>
            <a:ext cx="9725623" cy="5406887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Makkah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Tawaaf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Ziyaarah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2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Fardh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Sa’ee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2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Wajib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Put on normal clothes if not dressed yet.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to Mina.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Sunnah to spend the night in Mina. Perform all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Salaahs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time. No other rite.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09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6FB6D2-3D3C-4E6C-BADA-ECFB0319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07" y="156238"/>
            <a:ext cx="4133206" cy="660400"/>
          </a:xfrm>
        </p:spPr>
        <p:txBody>
          <a:bodyPr/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11th of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Zil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Hijjah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9D5B6E-592C-4D70-AD98-B3DB16DED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38" y="1185402"/>
            <a:ext cx="9023258" cy="4725068"/>
          </a:xfrm>
        </p:spPr>
        <p:txBody>
          <a:bodyPr/>
          <a:lstStyle/>
          <a:p>
            <a:r>
              <a:rPr lang="en-US" sz="3200" b="1" u="sng" dirty="0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Mina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Rami of all three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Shayateen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after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zawal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- sequence small to big.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Sunnah until Maghrib and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until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Subh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Sadiq but not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for the women, elderly and the sick.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Mustahab to make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after pelting the small and middle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Shaytaan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Salaahs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on time.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16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C0A136-FEBB-442F-89F9-30C81E43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95" y="156238"/>
            <a:ext cx="4225970" cy="660400"/>
          </a:xfrm>
        </p:spPr>
        <p:txBody>
          <a:bodyPr/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12th of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Zil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Hijjah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407B8E-1E9B-42EF-BB86-1300FC35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16" y="816638"/>
            <a:ext cx="11229223" cy="588512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Mina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Rami of all three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Shayateen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after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zawal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- sequence small to big.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Sunnah until Maghrib and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until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Subh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Sadiq but not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for the women, elderly and the sick.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Mustahab to make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after pelting the small and middle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Shaytaan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You may leave for Makkah before sunset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It  is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to leave after sunset, but not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makrooh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for the elderly, sick and women.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If one stays in Mina until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Subh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Sadiq then the Rami of the 13th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Zil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Hijjah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will be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Wajib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3200" b="1" i="1" u="sng" dirty="0">
                <a:solidFill>
                  <a:srgbClr val="4F6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HAJJ COMPLETED</a:t>
            </a:r>
          </a:p>
          <a:p>
            <a:pPr algn="ctr"/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6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53" y="158840"/>
            <a:ext cx="4062091" cy="922985"/>
          </a:xfrm>
        </p:spPr>
        <p:txBody>
          <a:bodyPr/>
          <a:lstStyle/>
          <a:p>
            <a:r>
              <a:rPr lang="en-US" b="1" u="sng" dirty="0"/>
              <a:t>Virtue of Hajj…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82" y="1374977"/>
            <a:ext cx="8801518" cy="5128854"/>
          </a:xfrm>
        </p:spPr>
        <p:txBody>
          <a:bodyPr>
            <a:normAutofit/>
          </a:bodyPr>
          <a:lstStyle/>
          <a:p>
            <a:pPr marL="0" lvl="0" indent="0" algn="ctr" defTabSz="914400" rtl="1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ur-PK" sz="24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تا</a:t>
            </a:r>
            <a:r>
              <a:rPr lang="ar-SA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بِعُوا بَيْنَ الْحَجِّ وَالْعُمْرَةِ فَإِنهُمَا يَنفِيَان الفقرَ وَالذنوبَ كمَا يَنفِي ‏ ‏الْكِيرُ ‏ ‏خَبَثَ ‏ ‏الحَدِيدِ وَالذهَبِ وَالفِضَّةِ وَليْسَ لِلْحَجِّ المَبْرُور ثَوَابٌ دُونَ الْجَنةِ. </a:t>
            </a:r>
            <a:r>
              <a:rPr lang="ar-EG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 النسائي والترمذي )</a:t>
            </a:r>
            <a:endParaRPr lang="en-US" sz="2800" dirty="0">
              <a:solidFill>
                <a:srgbClr val="FF0000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Verdana" pitchFamily="34" charset="0"/>
              <a:cs typeface="Times New Roman (Arabic)" charset="-78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  <a:cs typeface="Times New Roman (Arabic)" charset="-78"/>
              </a:rPr>
              <a:t>Alternate between Hajj and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  <a:cs typeface="Times New Roman (Arabic)" charset="-78"/>
              </a:rPr>
              <a:t>Umrah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  <a:cs typeface="Times New Roman (Arabic)" charset="-78"/>
              </a:rPr>
              <a:t>, for these two remove poverty and obliterate sins just as the blacksmith's bellows removes all impurities from metals like iron, gold and silver. The reward for Hajj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  <a:cs typeface="Times New Roman (Arabic)" charset="-78"/>
              </a:rPr>
              <a:t>Mabrur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  <a:cs typeface="Times New Roman (Arabic)" charset="-78"/>
              </a:rPr>
              <a:t> is nothing short of Paradise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156AD9-4F18-4112-86B3-3C80FA33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38" y="167813"/>
            <a:ext cx="4557275" cy="706830"/>
          </a:xfrm>
        </p:spPr>
        <p:txBody>
          <a:bodyPr/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Preparation for Hajj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BE084D-8BEB-430E-8CF5-641DD5F91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73" y="885794"/>
            <a:ext cx="10467744" cy="5711687"/>
          </a:xfrm>
        </p:spPr>
        <p:txBody>
          <a:bodyPr/>
          <a:lstStyle/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Sincerity	</a:t>
            </a:r>
          </a:p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Repentance from all past sins</a:t>
            </a:r>
          </a:p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Resolve outstanding differences and seek forgiveness from others</a:t>
            </a:r>
          </a:p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Pay/record all debts</a:t>
            </a:r>
          </a:p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Write/update your will</a:t>
            </a:r>
            <a:endParaRPr lang="en-US" sz="2800" b="1" dirty="0">
              <a:latin typeface="Calibri" panose="020F0502020204030204" pitchFamily="34" charset="0"/>
              <a:ea typeface="Times New Roman (Arabic)"/>
              <a:cs typeface="Calibri" panose="020F0502020204030204" pitchFamily="34" charset="0"/>
            </a:endParaRPr>
          </a:p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Make sure the wealth to be used for Hajj is from Halal sources</a:t>
            </a:r>
          </a:p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Choose the company of the righteous</a:t>
            </a:r>
          </a:p>
          <a:p>
            <a:pPr marL="533400" indent="-5334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Learn as much as possible about Hajj and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Umra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Fiqh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and “how to”</a:t>
            </a:r>
          </a:p>
          <a:p>
            <a:pPr marL="914400" lvl="1" indent="-457200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Meanings</a:t>
            </a:r>
            <a:r>
              <a:rPr lang="en-US" sz="2800" b="1" dirty="0">
                <a:latin typeface="Calibri" panose="020F0502020204030204" pitchFamily="34" charset="0"/>
                <a:ea typeface="Times New Roman (Arabic)"/>
                <a:cs typeface="Calibri" panose="020F0502020204030204" pitchFamily="34" charset="0"/>
              </a:rPr>
              <a:t>,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spiritual and historical aspects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2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9E956B-541E-4EC9-AC44-24E1DF2F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17" y="156238"/>
            <a:ext cx="9235292" cy="1261745"/>
          </a:xfrm>
        </p:spPr>
        <p:txBody>
          <a:bodyPr/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Months of Hajj</a:t>
            </a:r>
            <a:b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351D0F-9139-4FD7-A454-1BA4B73F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517" y="787110"/>
            <a:ext cx="10772544" cy="5679951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Shawwal </a:t>
            </a:r>
            <a:r>
              <a:rPr lang="ar-SA" sz="2800" b="1" dirty="0">
                <a:solidFill>
                  <a:schemeClr val="tx1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(شوال) </a:t>
            </a:r>
            <a:endParaRPr lang="en-US" sz="2800" b="1" dirty="0">
              <a:solidFill>
                <a:schemeClr val="tx1"/>
              </a:solidFill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Dhul-Qedah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2800" b="1" dirty="0">
                <a:solidFill>
                  <a:schemeClr val="tx1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(ذو القعدة)</a:t>
            </a:r>
            <a:r>
              <a:rPr lang="ar-SA" sz="2800" b="1" dirty="0">
                <a:solidFill>
                  <a:schemeClr val="tx1"/>
                </a:solidFill>
                <a:latin typeface="Calibri" panose="020F0502020204030204" pitchFamily="34" charset="0"/>
                <a:ea typeface="Times New Roman (Arabic)"/>
                <a:cs typeface="Times New Roman (Arabic)"/>
              </a:rPr>
              <a:t> 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ea typeface="Times New Roman (Arabic)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Dhul-Hijjah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2800" b="1" dirty="0">
                <a:solidFill>
                  <a:schemeClr val="tx1"/>
                </a:solidFill>
                <a:latin typeface="Jameel Noori Nastaleeq" panose="02000503000000000004" pitchFamily="2" charset="-78"/>
                <a:ea typeface="Times New Roman (Arabic)"/>
                <a:cs typeface="Jameel Noori Nastaleeq" panose="02000503000000000004" pitchFamily="2" charset="-78"/>
              </a:rPr>
              <a:t>(ذو الحجة) </a:t>
            </a:r>
            <a:endParaRPr lang="en-US" sz="2800" b="1" dirty="0">
              <a:solidFill>
                <a:schemeClr val="tx1"/>
              </a:solidFill>
              <a:latin typeface="Jameel Noori Nastaleeq" panose="02000503000000000004" pitchFamily="2" charset="-78"/>
              <a:ea typeface="Times New Roman (Arabic)"/>
              <a:cs typeface="Jameel Noori Nastaleeq" panose="02000503000000000004" pitchFamily="2" charset="-78"/>
            </a:endParaRPr>
          </a:p>
          <a:p>
            <a:pPr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sz="39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Days of Hajj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914400" lvl="1" indent="-457200" algn="just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Dhul-Hijjah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day of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Tarwiyah</a:t>
            </a:r>
            <a:r>
              <a:rPr lang="en-US" sz="2800" b="1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2800" b="1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یوم الترویہ</a:t>
            </a:r>
            <a:r>
              <a:rPr lang="en-US" sz="2800" b="1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 </a:t>
            </a:r>
          </a:p>
          <a:p>
            <a:pPr marL="914400" lvl="1" indent="-457200" algn="just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Dhul-Hijjah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day of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Arafah</a:t>
            </a:r>
            <a:r>
              <a:rPr lang="ar-EG" sz="2800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(يوم</a:t>
            </a:r>
            <a:r>
              <a:rPr lang="ur-PK" sz="2800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العر </a:t>
            </a:r>
            <a:r>
              <a:rPr lang="ar-EG" sz="2800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 فة)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Times New Roman (Arabic)"/>
                <a:cs typeface="Times New Roman (Arabic)"/>
              </a:rPr>
              <a:t>					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just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Dhul-Hijjah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day of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NaHr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EG" sz="2800" b="1" dirty="0">
                <a:solidFill>
                  <a:schemeClr val="tx1"/>
                </a:solidFill>
                <a:latin typeface="noorehira" panose="02000500000000020004" pitchFamily="2" charset="-78"/>
                <a:ea typeface="Times New Roman (Arabic)"/>
                <a:cs typeface="noorehira" panose="02000500000000020004" pitchFamily="2" charset="-78"/>
              </a:rPr>
              <a:t>(يوم النحر)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just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Dhul-Hijjah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day of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tashreeq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just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Dhul-Hijjah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2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day of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tashreeq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just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Dhul-Hijjah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3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day of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tashreeq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b="1" dirty="0">
              <a:solidFill>
                <a:schemeClr val="hlink"/>
              </a:solidFill>
              <a:latin typeface="Jameel Noori Nastaleeq" panose="02000503000000000004" pitchFamily="2" charset="-78"/>
              <a:ea typeface="Times New Roman (Arabic)"/>
              <a:cs typeface="Jameel Noori Nastaleeq" panose="02000503000000000004" pitchFamily="2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489C5C-0FE4-4B5B-9E4F-F12499EB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507" y="2849218"/>
            <a:ext cx="5511431" cy="1179443"/>
          </a:xfrm>
        </p:spPr>
        <p:txBody>
          <a:bodyPr>
            <a:noAutofit/>
          </a:bodyPr>
          <a:lstStyle/>
          <a:p>
            <a:r>
              <a:rPr lang="en-US" sz="6000" b="1" u="sng" dirty="0">
                <a:latin typeface="Calibri" panose="020F0502020204030204" pitchFamily="34" charset="0"/>
                <a:cs typeface="Calibri" panose="020F0502020204030204" pitchFamily="34" charset="0"/>
              </a:rPr>
              <a:t>Important Terms</a:t>
            </a:r>
            <a:br>
              <a:rPr lang="en-US" sz="6000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145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CE3D6E-7470-428E-B4AF-D388BE01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074" y="278297"/>
            <a:ext cx="3364578" cy="622852"/>
          </a:xfrm>
        </p:spPr>
        <p:txBody>
          <a:bodyPr>
            <a:noAutofit/>
          </a:bodyPr>
          <a:lstStyle/>
          <a:p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Mawaqeet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ar-SA" sz="3200" dirty="0">
                <a:latin typeface="Calibri" panose="020F0502020204030204" pitchFamily="34" charset="0"/>
                <a:ea typeface="Times New Roman (Arabic)"/>
                <a:cs typeface="Times New Roman (Arabic)"/>
              </a:rPr>
              <a:t>مواقيت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B6D831-3962-4F4B-AEFD-1ACCBDC98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60" y="1087163"/>
            <a:ext cx="9699118" cy="51413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Mawaqeet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ar-SA" sz="2800" dirty="0">
                <a:latin typeface="Calibri" panose="020F0502020204030204" pitchFamily="34" charset="0"/>
                <a:ea typeface="Times New Roman (Arabic)"/>
                <a:cs typeface="Times New Roman (Arabic)"/>
              </a:rPr>
              <a:t>مواقيت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is the plural of </a:t>
            </a:r>
            <a:r>
              <a:rPr lang="en-US" sz="2800" b="1" dirty="0" err="1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Meeqat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ar-SA" sz="2800" dirty="0">
                <a:latin typeface="Calibri" panose="020F0502020204030204" pitchFamily="34" charset="0"/>
                <a:ea typeface="Times New Roman (Arabic)"/>
                <a:cs typeface="Times New Roman (Arabic)"/>
              </a:rPr>
              <a:t>ميقات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): the geographical boundary that a person intending Hajj or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Umra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may not cross without assuming Ihram for Hajj or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Umra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or both.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Muslim intending Hajj or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Umra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who crosses the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Meeqat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without Ihram must return to the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Meeqat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make Ihram from there. If he/she does not return and make Ihram from the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Meeqat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then he/she must offer an animal sacrifice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Fidya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8323A-EBB3-4EAA-8365-B99D2533E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777" y="132523"/>
            <a:ext cx="3722388" cy="636104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Mawaqeet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ar-SA" dirty="0">
                <a:latin typeface="Calibri" panose="020F0502020204030204" pitchFamily="34" charset="0"/>
                <a:ea typeface="Times New Roman (Arabic)"/>
                <a:cs typeface="Times New Roman (Arabic)"/>
              </a:rPr>
              <a:t>مواقيت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D7B269AB-FF27-45D7-84F0-BCAD4D721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863725"/>
              </p:ext>
            </p:extLst>
          </p:nvPr>
        </p:nvGraphicFramePr>
        <p:xfrm>
          <a:off x="187463" y="967407"/>
          <a:ext cx="11885268" cy="515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381">
                  <a:extLst>
                    <a:ext uri="{9D8B030D-6E8A-4147-A177-3AD203B41FA5}">
                      <a16:colId xmlns:a16="http://schemas.microsoft.com/office/drawing/2014/main" xmlns="" val="4267155533"/>
                    </a:ext>
                  </a:extLst>
                </a:gridCol>
                <a:gridCol w="6968887">
                  <a:extLst>
                    <a:ext uri="{9D8B030D-6E8A-4147-A177-3AD203B41FA5}">
                      <a16:colId xmlns:a16="http://schemas.microsoft.com/office/drawing/2014/main" xmlns="" val="3609913746"/>
                    </a:ext>
                  </a:extLst>
                </a:gridCol>
              </a:tblGrid>
              <a:tr h="9373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Dhu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-l 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Hulayfah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ar-EG" sz="2800" b="0" dirty="0">
                          <a:solidFill>
                            <a:schemeClr val="tx1"/>
                          </a:solidFill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(</a:t>
                      </a:r>
                      <a:r>
                        <a:rPr lang="ar-SA" sz="2800" b="0" dirty="0">
                          <a:solidFill>
                            <a:schemeClr val="tx1"/>
                          </a:solidFill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ذو الحُليفة)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noorehira" panose="02000500000000020004" pitchFamily="2" charset="-78"/>
                        <a:cs typeface="noorehira" panose="02000500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Coming from Madinah, other name is 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Abyar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Ali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9511932"/>
                  </a:ext>
                </a:extLst>
              </a:tr>
              <a:tr h="89171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 </a:t>
                      </a:r>
                      <a:r>
                        <a:rPr lang="en-US" sz="280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Juhfah</a:t>
                      </a: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ar-EG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(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الجُحفة)</a:t>
                      </a:r>
                      <a:endParaRPr lang="en-US" sz="2800" dirty="0">
                        <a:effectLst/>
                        <a:latin typeface="noorehira" panose="02000500000000020004" pitchFamily="2" charset="-78"/>
                        <a:cs typeface="noorehira" panose="02000500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Coming from North Africa, Syria, 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2570062"/>
                  </a:ext>
                </a:extLst>
              </a:tr>
              <a:tr h="88725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Dhatu ‘</a:t>
                      </a:r>
                      <a:r>
                        <a:rPr lang="en-US" sz="280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Irq</a:t>
                      </a: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ea typeface="Times New Roman (Arabic)"/>
                          <a:cs typeface="noorehira" panose="02000500000000020004" pitchFamily="2" charset="-78"/>
                        </a:rPr>
                        <a:t> </a:t>
                      </a:r>
                      <a:r>
                        <a:rPr lang="ar-EG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(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ذات عرق)</a:t>
                      </a:r>
                      <a:r>
                        <a:rPr lang="en-US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  </a:t>
                      </a:r>
                      <a:endParaRPr lang="en-US" sz="2800" dirty="0">
                        <a:effectLst/>
                        <a:latin typeface="noorehira" panose="02000500000000020004" pitchFamily="2" charset="-78"/>
                        <a:cs typeface="noorehira" panose="02000500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ea typeface="Times New Roman (Arabic)"/>
                          <a:cs typeface="Calibri" panose="020F0502020204030204" pitchFamily="34" charset="0"/>
                        </a:rPr>
                        <a:t>Coming from Iraq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6794897"/>
                  </a:ext>
                </a:extLst>
              </a:tr>
              <a:tr h="9280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Yalamlam</a:t>
                      </a: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ar-EG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(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يلملم)</a:t>
                      </a:r>
                      <a:endParaRPr lang="en-US" sz="2800" dirty="0">
                        <a:effectLst/>
                        <a:latin typeface="noorehira" panose="02000500000000020004" pitchFamily="2" charset="-78"/>
                        <a:cs typeface="noorehira" panose="02000500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Coming from Yemen, Pakistan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7005437"/>
                  </a:ext>
                </a:extLst>
              </a:tr>
              <a:tr h="151151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80000"/>
                        <a:buFontTx/>
                        <a:buNone/>
                      </a:pPr>
                      <a:r>
                        <a:rPr lang="en-US" sz="280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Qarn</a:t>
                      </a: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Al </a:t>
                      </a:r>
                      <a:r>
                        <a:rPr lang="en-US" sz="280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Manazil</a:t>
                      </a: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(</a:t>
                      </a:r>
                      <a:r>
                        <a:rPr lang="ar-EG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(</a:t>
                      </a:r>
                      <a:r>
                        <a:rPr lang="ar-SA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قرن المناز</a:t>
                      </a:r>
                      <a:r>
                        <a:rPr lang="ur-PK" sz="2800" b="0" dirty="0">
                          <a:effectLst/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ل</a:t>
                      </a:r>
                      <a:endParaRPr lang="en-US" sz="2800" b="0" dirty="0">
                        <a:effectLst/>
                        <a:latin typeface="noorehira" panose="02000500000000020004" pitchFamily="2" charset="-78"/>
                        <a:ea typeface="Times New Roman (Arabic)"/>
                        <a:cs typeface="noorehira" panose="02000500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ea typeface="Times New Roman (Arabic)"/>
                          <a:cs typeface="Calibri" panose="020F0502020204030204" pitchFamily="34" charset="0"/>
                        </a:rPr>
                        <a:t>Coming from Najd (Riyadh, UAE)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6612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8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1087</TotalTime>
  <Words>2119</Words>
  <Application>Microsoft Office PowerPoint</Application>
  <PresentationFormat>Widescreen</PresentationFormat>
  <Paragraphs>225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Arial</vt:lpstr>
      <vt:lpstr>Calibri</vt:lpstr>
      <vt:lpstr>Jameel Noori Nastaleeq</vt:lpstr>
      <vt:lpstr>noorehira</vt:lpstr>
      <vt:lpstr>Simplified Arabic</vt:lpstr>
      <vt:lpstr>Tahoma</vt:lpstr>
      <vt:lpstr>Times New Roman</vt:lpstr>
      <vt:lpstr>Times New Roman (Arabic)</vt:lpstr>
      <vt:lpstr>Traditional Arabic</vt:lpstr>
      <vt:lpstr>Trebuchet MS</vt:lpstr>
      <vt:lpstr>Verdana</vt:lpstr>
      <vt:lpstr>Wingdings</vt:lpstr>
      <vt:lpstr>Wingdings 3</vt:lpstr>
      <vt:lpstr>Facet</vt:lpstr>
      <vt:lpstr>Pilgrimage</vt:lpstr>
      <vt:lpstr>Definition Of Hajj (حج)</vt:lpstr>
      <vt:lpstr>Virtue of Hajj…</vt:lpstr>
      <vt:lpstr>Virtue of Hajj…</vt:lpstr>
      <vt:lpstr>Preparation for Hajj </vt:lpstr>
      <vt:lpstr>Months of Hajj </vt:lpstr>
      <vt:lpstr>Important Terms  </vt:lpstr>
      <vt:lpstr>Mawaqeet (مواقيت)  </vt:lpstr>
      <vt:lpstr>Mawaqeet (مواقيت)</vt:lpstr>
      <vt:lpstr>Tawaf طواف </vt:lpstr>
      <vt:lpstr>Tawaf طواف</vt:lpstr>
      <vt:lpstr>Sa’y between Safa &amp; Marwa (صفا   اورمروہ کے  درمیان سعی)</vt:lpstr>
      <vt:lpstr>Sa’y between Safa &amp; Marwa (صفا   اورمروة کے  درمیان سعی)</vt:lpstr>
      <vt:lpstr>Sa’y between Safa &amp; Marwa (صفا   اورمروة کے  درمیان سعی)</vt:lpstr>
      <vt:lpstr>Ihraam (احرام)</vt:lpstr>
      <vt:lpstr>Preparation Of Ihram</vt:lpstr>
      <vt:lpstr>Prohibitions of Ihram محظورات احرام</vt:lpstr>
      <vt:lpstr>Prohibitions of Ihram محظورات احرام</vt:lpstr>
      <vt:lpstr>Talbiyah  تلبیہ</vt:lpstr>
      <vt:lpstr>Kinds of Hajj</vt:lpstr>
      <vt:lpstr>Tamattu’ (تمتع حجِ) </vt:lpstr>
      <vt:lpstr>Qiran (قِران حجِ)  </vt:lpstr>
      <vt:lpstr>Ifrad  (ِافراد حجِ)  </vt:lpstr>
      <vt:lpstr>Compulsory Act Of Hajj</vt:lpstr>
      <vt:lpstr>Wajibaat Of Hajj</vt:lpstr>
      <vt:lpstr>8th Zil Hijjah (یوم الترویہ)  </vt:lpstr>
      <vt:lpstr>9th of Zil Hijjah (يوم العر  فة)  </vt:lpstr>
      <vt:lpstr>9th of Zil Hijjah (يوم العر  فة)</vt:lpstr>
      <vt:lpstr>10th of Zil Hijjah  (يوم النحر) </vt:lpstr>
      <vt:lpstr>10th of Zil Hijjah  (يوم النحر)</vt:lpstr>
      <vt:lpstr>11th of Zil Hijjah</vt:lpstr>
      <vt:lpstr>12th of Zil Hijjah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Pilgrimage</dc:title>
  <dc:creator>Muhammad Hassan Saeed</dc:creator>
  <cp:lastModifiedBy>Mustafa Rafiq</cp:lastModifiedBy>
  <cp:revision>90</cp:revision>
  <dcterms:created xsi:type="dcterms:W3CDTF">2017-10-01T11:28:13Z</dcterms:created>
  <dcterms:modified xsi:type="dcterms:W3CDTF">2017-12-09T07:36:22Z</dcterms:modified>
</cp:coreProperties>
</file>