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5" r:id="rId1"/>
  </p:sldMasterIdLst>
  <p:notesMasterIdLst>
    <p:notesMasterId r:id="rId21"/>
  </p:notesMasterIdLst>
  <p:sldIdLst>
    <p:sldId id="256" r:id="rId2"/>
    <p:sldId id="257" r:id="rId3"/>
    <p:sldId id="258" r:id="rId4"/>
    <p:sldId id="270" r:id="rId5"/>
    <p:sldId id="271" r:id="rId6"/>
    <p:sldId id="272" r:id="rId7"/>
    <p:sldId id="273" r:id="rId8"/>
    <p:sldId id="274" r:id="rId9"/>
    <p:sldId id="269" r:id="rId10"/>
    <p:sldId id="268" r:id="rId11"/>
    <p:sldId id="267" r:id="rId12"/>
    <p:sldId id="260" r:id="rId13"/>
    <p:sldId id="275" r:id="rId14"/>
    <p:sldId id="263" r:id="rId15"/>
    <p:sldId id="265" r:id="rId16"/>
    <p:sldId id="266"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86364" autoAdjust="0"/>
  </p:normalViewPr>
  <p:slideViewPr>
    <p:cSldViewPr>
      <p:cViewPr varScale="1">
        <p:scale>
          <a:sx n="74" d="100"/>
          <a:sy n="74" d="100"/>
        </p:scale>
        <p:origin x="63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D33F0C2-33F3-4477-BC18-14581E339592}" type="datetimeFigureOut">
              <a:rPr lang="en-US"/>
              <a:pPr/>
              <a:t>12/6/2017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0DAA68-DD48-4B79-8F7B-151AA9B9FCE9}" type="slidenum">
              <a:rPr lang="en-US"/>
              <a:pPr/>
              <a:t>‹#›</a:t>
            </a:fld>
            <a:endParaRPr lang="en-US"/>
          </a:p>
        </p:txBody>
      </p:sp>
    </p:spTree>
    <p:extLst>
      <p:ext uri="{BB962C8B-B14F-4D97-AF65-F5344CB8AC3E}">
        <p14:creationId xmlns:p14="http://schemas.microsoft.com/office/powerpoint/2010/main" val="34933837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ＭＳ Ｐゴシック" pitchFamily="51"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51"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51"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5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4C3B9C9-FB94-49A5-8F1D-D4500FB2F8BD}"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832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C4C20-52C0-4C3F-8CBD-C0D5FBBDF5B0}" type="slidenum">
              <a:rPr lang="en-US" smtClean="0"/>
              <a:pPr/>
              <a:t>‹#›</a:t>
            </a:fld>
            <a:endParaRPr lang="en-US"/>
          </a:p>
        </p:txBody>
      </p:sp>
    </p:spTree>
    <p:extLst>
      <p:ext uri="{BB962C8B-B14F-4D97-AF65-F5344CB8AC3E}">
        <p14:creationId xmlns:p14="http://schemas.microsoft.com/office/powerpoint/2010/main" val="21786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336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1785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Tree>
    <p:extLst>
      <p:ext uri="{BB962C8B-B14F-4D97-AF65-F5344CB8AC3E}">
        <p14:creationId xmlns:p14="http://schemas.microsoft.com/office/powerpoint/2010/main" val="1872751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542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C4C20-52C0-4C3F-8CBD-C0D5FBBDF5B0}"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850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5CE90-469D-4785-AE20-D1433A27380E}"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079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C26C7-B157-4117-8B58-41A68C5EF65D}"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27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D5A3C-D6F2-4825-B12F-7B5354DA95A2}" type="slidenum">
              <a:rPr lang="en-US" smtClean="0"/>
              <a:pPr/>
              <a:t>‹#›</a:t>
            </a:fld>
            <a:endParaRPr lang="en-US"/>
          </a:p>
        </p:txBody>
      </p:sp>
    </p:spTree>
    <p:extLst>
      <p:ext uri="{BB962C8B-B14F-4D97-AF65-F5344CB8AC3E}">
        <p14:creationId xmlns:p14="http://schemas.microsoft.com/office/powerpoint/2010/main" val="270574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F5191C-FE3D-4E3F-841B-AD1BD1DE9986}"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91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6A004-D418-4099-B063-8C8049E92CF4}" type="slidenum">
              <a:rPr lang="en-US" smtClean="0"/>
              <a:pPr/>
              <a:t>‹#›</a:t>
            </a:fld>
            <a:endParaRPr lang="en-US"/>
          </a:p>
        </p:txBody>
      </p:sp>
    </p:spTree>
    <p:extLst>
      <p:ext uri="{BB962C8B-B14F-4D97-AF65-F5344CB8AC3E}">
        <p14:creationId xmlns:p14="http://schemas.microsoft.com/office/powerpoint/2010/main" val="242694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978D8-D4E9-4CD3-B933-E9EFE1A79789}"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23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468D5-FC06-4525-AEB4-D1240F8B924F}"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88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54EB1-6BB8-485D-B9A3-09FBD6881B34}" type="slidenum">
              <a:rPr lang="en-US" smtClean="0"/>
              <a:pPr/>
              <a:t>‹#›</a:t>
            </a:fld>
            <a:endParaRPr lang="en-US"/>
          </a:p>
        </p:txBody>
      </p:sp>
    </p:spTree>
    <p:extLst>
      <p:ext uri="{BB962C8B-B14F-4D97-AF65-F5344CB8AC3E}">
        <p14:creationId xmlns:p14="http://schemas.microsoft.com/office/powerpoint/2010/main" val="372512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22AA2-4DE5-4514-B5D2-F440C8DF735C}"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659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6FFBD-2FA1-4239-BC60-F466F7752FB5}" type="slidenum">
              <a:rPr lang="en-US" smtClean="0"/>
              <a:pPr/>
              <a:t>‹#›</a:t>
            </a:fld>
            <a:endParaRPr lang="en-US"/>
          </a:p>
        </p:txBody>
      </p:sp>
    </p:spTree>
    <p:extLst>
      <p:ext uri="{BB962C8B-B14F-4D97-AF65-F5344CB8AC3E}">
        <p14:creationId xmlns:p14="http://schemas.microsoft.com/office/powerpoint/2010/main" val="367254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FC4C20-52C0-4C3F-8CBD-C0D5FBBDF5B0}" type="slidenum">
              <a:rPr lang="en-US" smtClean="0"/>
              <a:pPr/>
              <a:t>‹#›</a:t>
            </a:fld>
            <a:endParaRPr lang="en-US"/>
          </a:p>
        </p:txBody>
      </p:sp>
    </p:spTree>
    <p:extLst>
      <p:ext uri="{BB962C8B-B14F-4D97-AF65-F5344CB8AC3E}">
        <p14:creationId xmlns:p14="http://schemas.microsoft.com/office/powerpoint/2010/main" val="46608590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351584" y="1484784"/>
            <a:ext cx="7630616" cy="1944216"/>
          </a:xfrm>
        </p:spPr>
        <p:txBody>
          <a:bodyPr wrap="square"/>
          <a:lstStyle/>
          <a:p>
            <a:pPr>
              <a:defRPr/>
            </a:pPr>
            <a:r>
              <a:rPr lang="en-US" sz="6000" u="sng" dirty="0">
                <a:solidFill>
                  <a:schemeClr val="tx1"/>
                </a:solidFill>
                <a:latin typeface="Calibri" panose="020F0502020204030204" pitchFamily="34" charset="0"/>
                <a:cs typeface="Calibri" panose="020F0502020204030204" pitchFamily="34" charset="0"/>
              </a:rPr>
              <a:t>Surat-</a:t>
            </a:r>
            <a:r>
              <a:rPr lang="en-US" sz="6000" u="sng" dirty="0" err="1">
                <a:solidFill>
                  <a:schemeClr val="tx1"/>
                </a:solidFill>
                <a:latin typeface="Calibri" panose="020F0502020204030204" pitchFamily="34" charset="0"/>
                <a:cs typeface="Calibri" panose="020F0502020204030204" pitchFamily="34" charset="0"/>
              </a:rPr>
              <a:t>ul</a:t>
            </a:r>
            <a:r>
              <a:rPr lang="en-US" sz="6000" u="sng" dirty="0">
                <a:solidFill>
                  <a:schemeClr val="tx1"/>
                </a:solidFill>
                <a:latin typeface="Calibri" panose="020F0502020204030204" pitchFamily="34" charset="0"/>
                <a:cs typeface="Calibri" panose="020F0502020204030204" pitchFamily="34" charset="0"/>
              </a:rPr>
              <a:t>-</a:t>
            </a:r>
            <a:r>
              <a:rPr lang="en-US" sz="6000" u="sng" dirty="0" err="1">
                <a:solidFill>
                  <a:schemeClr val="tx1"/>
                </a:solidFill>
                <a:latin typeface="Calibri" panose="020F0502020204030204" pitchFamily="34" charset="0"/>
                <a:cs typeface="Calibri" panose="020F0502020204030204" pitchFamily="34" charset="0"/>
              </a:rPr>
              <a:t>Hujurat</a:t>
            </a:r>
            <a:r>
              <a:rPr lang="en-US" sz="6000" u="sng" dirty="0">
                <a:solidFill>
                  <a:schemeClr val="tx1"/>
                </a:solidFill>
                <a:latin typeface="Calibri" panose="020F0502020204030204" pitchFamily="34" charset="0"/>
                <a:cs typeface="Calibri" panose="020F0502020204030204" pitchFamily="34" charset="0"/>
              </a:rPr>
              <a:t> </a:t>
            </a:r>
            <a:r>
              <a:rPr lang="ur-PK" sz="6000" u="sng" dirty="0">
                <a:solidFill>
                  <a:schemeClr val="tx1"/>
                </a:solidFill>
                <a:latin typeface="Calibri" panose="020F0502020204030204" pitchFamily="34" charset="0"/>
              </a:rPr>
              <a:t/>
            </a:r>
            <a:br>
              <a:rPr lang="ur-PK" sz="6000" u="sng" dirty="0">
                <a:solidFill>
                  <a:schemeClr val="tx1"/>
                </a:solidFill>
                <a:latin typeface="Calibri" panose="020F0502020204030204" pitchFamily="34" charset="0"/>
              </a:rPr>
            </a:br>
            <a:r>
              <a:rPr lang="en-US" sz="4400" dirty="0">
                <a:solidFill>
                  <a:schemeClr val="tx1"/>
                </a:solidFill>
                <a:latin typeface="Jameel Noori Nastaleeq" panose="02000503000000000004" pitchFamily="2" charset="-78"/>
                <a:cs typeface="Jameel Noori Nastaleeq" panose="02000503000000000004" pitchFamily="2" charset="-78"/>
              </a:rPr>
              <a:t>(</a:t>
            </a:r>
            <a:r>
              <a:rPr lang="ur-PK" sz="4400" dirty="0">
                <a:solidFill>
                  <a:schemeClr val="tx1"/>
                </a:solidFill>
                <a:latin typeface="Jameel Noori Nastaleeq" panose="02000503000000000004" pitchFamily="2" charset="-78"/>
                <a:cs typeface="Jameel Noori Nastaleeq" panose="02000503000000000004" pitchFamily="2" charset="-78"/>
              </a:rPr>
              <a:t>سورۃ الحجرات</a:t>
            </a:r>
            <a:r>
              <a:rPr lang="en-US" sz="4400" dirty="0">
                <a:solidFill>
                  <a:schemeClr val="tx1"/>
                </a:solidFill>
                <a:latin typeface="Jameel Noori Nastaleeq" panose="02000503000000000004" pitchFamily="2" charset="-78"/>
                <a:cs typeface="Jameel Noori Nastaleeq" panose="02000503000000000004" pitchFamily="2" charset="-78"/>
              </a:rPr>
              <a:t>)</a:t>
            </a:r>
          </a:p>
        </p:txBody>
      </p:sp>
      <p:sp>
        <p:nvSpPr>
          <p:cNvPr id="5123" name="Rectangle 3"/>
          <p:cNvSpPr>
            <a:spLocks noGrp="1" noChangeArrowheads="1"/>
          </p:cNvSpPr>
          <p:nvPr>
            <p:ph type="subTitle" idx="1"/>
          </p:nvPr>
        </p:nvSpPr>
        <p:spPr>
          <a:xfrm>
            <a:off x="2692398" y="3657596"/>
            <a:ext cx="6931994" cy="1715619"/>
          </a:xfrm>
        </p:spPr>
        <p:txBody>
          <a:bodyPr>
            <a:normAutofit fontScale="85000" lnSpcReduction="20000"/>
          </a:bodyPr>
          <a:lstStyle/>
          <a:p>
            <a:r>
              <a:rPr lang="en-US" sz="4000" b="1" u="sng" dirty="0"/>
              <a:t>Translation</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Chapter # 49</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Total verses - 18 </a:t>
            </a:r>
          </a:p>
          <a:p>
            <a:pPr marL="342900" indent="-342900" algn="l">
              <a:buFont typeface="Arial" panose="020B0604020202020204" pitchFamily="34" charset="0"/>
              <a:buChar char="•"/>
            </a:pPr>
            <a:r>
              <a:rPr lang="en-US" sz="2400" b="1" dirty="0">
                <a:latin typeface="Calibri" panose="020F0502020204030204" pitchFamily="34" charset="0"/>
                <a:cs typeface="Calibri" panose="020F0502020204030204" pitchFamily="34" charset="0"/>
              </a:rPr>
              <a:t>Revealed  in Madinah</a:t>
            </a:r>
            <a:endParaRPr lang="en-US" sz="2400" b="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4294967295"/>
          </p:nvPr>
        </p:nvSpPr>
        <p:spPr>
          <a:xfrm>
            <a:off x="1127448" y="3458659"/>
            <a:ext cx="9721080" cy="2685849"/>
          </a:xfrm>
        </p:spPr>
        <p:txBody>
          <a:bodyPr>
            <a:normAutofit/>
          </a:bodyPr>
          <a:lstStyle/>
          <a:p>
            <a:pPr>
              <a:buFont typeface="Wingdings 2" pitchFamily="51" charset="2"/>
              <a:buNone/>
            </a:pPr>
            <a:r>
              <a:rPr lang="en-US" sz="2200"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If two groups of the believers fight each other, see reconciliation between them. And if one of them commits aggression against the other, fight the one that commits aggression until it comes back to Allah’s command. So if it comes back, seek reconciliation between them with fairness, an maintain justice. Surely Allah loves those who maintain justice.</a:t>
            </a:r>
            <a:endParaRPr lang="en-US" sz="2200" dirty="0">
              <a:solidFill>
                <a:schemeClr val="tx1"/>
              </a:solidFill>
              <a:latin typeface="Calibri" panose="020F0502020204030204" pitchFamily="34" charset="0"/>
              <a:cs typeface="Calibri" panose="020F0502020204030204" pitchFamily="34" charset="0"/>
            </a:endParaRPr>
          </a:p>
        </p:txBody>
      </p:sp>
      <p:pic>
        <p:nvPicPr>
          <p:cNvPr id="4" name="Picture 3" descr="49_9.png"/>
          <p:cNvPicPr>
            <a:picLocks noChangeAspect="1"/>
          </p:cNvPicPr>
          <p:nvPr/>
        </p:nvPicPr>
        <p:blipFill>
          <a:blip r:embed="rId2" cstate="print"/>
          <a:stretch>
            <a:fillRect/>
          </a:stretch>
        </p:blipFill>
        <p:spPr>
          <a:xfrm>
            <a:off x="4583832" y="981784"/>
            <a:ext cx="6400800" cy="2465494"/>
          </a:xfrm>
          <a:prstGeom prst="rect">
            <a:avLst/>
          </a:prstGeom>
        </p:spPr>
      </p:pic>
      <p:graphicFrame>
        <p:nvGraphicFramePr>
          <p:cNvPr id="2" name="Table 1">
            <a:extLst>
              <a:ext uri="{FF2B5EF4-FFF2-40B4-BE49-F238E27FC236}">
                <a16:creationId xmlns="" xmlns:a16="http://schemas.microsoft.com/office/drawing/2014/main" id="{DFD727E7-0C45-4EFC-8444-9941144E923F}"/>
              </a:ext>
            </a:extLst>
          </p:cNvPr>
          <p:cNvGraphicFramePr>
            <a:graphicFrameLocks noGrp="1"/>
          </p:cNvGraphicFramePr>
          <p:nvPr>
            <p:extLst>
              <p:ext uri="{D42A27DB-BD31-4B8C-83A1-F6EECF244321}">
                <p14:modId xmlns:p14="http://schemas.microsoft.com/office/powerpoint/2010/main" val="2665878999"/>
              </p:ext>
            </p:extLst>
          </p:nvPr>
        </p:nvGraphicFramePr>
        <p:xfrm>
          <a:off x="767408" y="981784"/>
          <a:ext cx="3960440" cy="627277"/>
        </p:xfrm>
        <a:graphic>
          <a:graphicData uri="http://schemas.openxmlformats.org/drawingml/2006/table">
            <a:tbl>
              <a:tblPr/>
              <a:tblGrid>
                <a:gridCol w="3960440">
                  <a:extLst>
                    <a:ext uri="{9D8B030D-6E8A-4147-A177-3AD203B41FA5}">
                      <a16:colId xmlns="" xmlns:a16="http://schemas.microsoft.com/office/drawing/2014/main" val="2702947"/>
                    </a:ext>
                  </a:extLst>
                </a:gridCol>
              </a:tblGrid>
              <a:tr h="627277">
                <a:tc>
                  <a:txBody>
                    <a:bodyPr/>
                    <a:lstStyle/>
                    <a:p>
                      <a:r>
                        <a:rPr lang="en-US" sz="2800" b="1" u="sng" dirty="0">
                          <a:latin typeface="Calibri" panose="020F0502020204030204" pitchFamily="34" charset="0"/>
                          <a:cs typeface="Calibri" panose="020F0502020204030204" pitchFamily="34" charset="0"/>
                        </a:rPr>
                        <a:t>Peace between Muslims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745307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fade">
                                      <p:cBhvr>
                                        <p:cTn id="12" dur="20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4294967295"/>
          </p:nvPr>
        </p:nvSpPr>
        <p:spPr>
          <a:xfrm>
            <a:off x="1352550" y="4005064"/>
            <a:ext cx="9567986" cy="1800200"/>
          </a:xfrm>
        </p:spPr>
        <p:txBody>
          <a:bodyPr/>
          <a:lstStyle/>
          <a:p>
            <a:pPr>
              <a:buFont typeface="Wingdings 2" pitchFamily="51" charset="2"/>
              <a:buNone/>
            </a:pPr>
            <a:r>
              <a:rPr lang="en-US" dirty="0">
                <a:solidFill>
                  <a:schemeClr val="tx1"/>
                </a:solidFill>
              </a:rPr>
              <a:t>	</a:t>
            </a:r>
            <a:r>
              <a:rPr lang="en-US" sz="2800" b="1" dirty="0">
                <a:solidFill>
                  <a:schemeClr val="tx1"/>
                </a:solidFill>
                <a:latin typeface="Calibri" panose="020F0502020204030204" pitchFamily="34" charset="0"/>
                <a:cs typeface="Calibri" panose="020F0502020204030204" pitchFamily="34" charset="0"/>
              </a:rPr>
              <a:t>All believers are but brothers, therefore seek reconciliation between your two brothers, and fear Allah, so that you may be blessed with mercy.</a:t>
            </a:r>
            <a:endParaRPr lang="en-US" b="1" dirty="0">
              <a:solidFill>
                <a:schemeClr val="tx1"/>
              </a:solidFill>
              <a:latin typeface="Calibri" panose="020F0502020204030204" pitchFamily="34" charset="0"/>
              <a:cs typeface="Calibri" panose="020F0502020204030204" pitchFamily="34" charset="0"/>
            </a:endParaRPr>
          </a:p>
        </p:txBody>
      </p:sp>
      <p:pic>
        <p:nvPicPr>
          <p:cNvPr id="4" name="Picture 3" descr="49_10.png"/>
          <p:cNvPicPr>
            <a:picLocks noChangeAspect="1"/>
          </p:cNvPicPr>
          <p:nvPr/>
        </p:nvPicPr>
        <p:blipFill>
          <a:blip r:embed="rId2" cstate="print"/>
          <a:stretch>
            <a:fillRect/>
          </a:stretch>
        </p:blipFill>
        <p:spPr>
          <a:xfrm>
            <a:off x="1600200" y="2286000"/>
            <a:ext cx="7886700" cy="1402080"/>
          </a:xfrm>
          <a:prstGeom prst="rect">
            <a:avLst/>
          </a:prstGeom>
        </p:spPr>
      </p:pic>
      <p:graphicFrame>
        <p:nvGraphicFramePr>
          <p:cNvPr id="2" name="Table 1">
            <a:extLst>
              <a:ext uri="{FF2B5EF4-FFF2-40B4-BE49-F238E27FC236}">
                <a16:creationId xmlns="" xmlns:a16="http://schemas.microsoft.com/office/drawing/2014/main" id="{8EC36561-52CB-4E0C-94B2-49BDB55F7F84}"/>
              </a:ext>
            </a:extLst>
          </p:cNvPr>
          <p:cNvGraphicFramePr>
            <a:graphicFrameLocks noGrp="1"/>
          </p:cNvGraphicFramePr>
          <p:nvPr>
            <p:extLst>
              <p:ext uri="{D42A27DB-BD31-4B8C-83A1-F6EECF244321}">
                <p14:modId xmlns:p14="http://schemas.microsoft.com/office/powerpoint/2010/main" val="2131628397"/>
              </p:ext>
            </p:extLst>
          </p:nvPr>
        </p:nvGraphicFramePr>
        <p:xfrm>
          <a:off x="983432" y="827916"/>
          <a:ext cx="4248472" cy="792480"/>
        </p:xfrm>
        <a:graphic>
          <a:graphicData uri="http://schemas.openxmlformats.org/drawingml/2006/table">
            <a:tbl>
              <a:tblPr/>
              <a:tblGrid>
                <a:gridCol w="4248472">
                  <a:extLst>
                    <a:ext uri="{9D8B030D-6E8A-4147-A177-3AD203B41FA5}">
                      <a16:colId xmlns="" xmlns:a16="http://schemas.microsoft.com/office/drawing/2014/main" val="206945405"/>
                    </a:ext>
                  </a:extLst>
                </a:gridCol>
              </a:tblGrid>
              <a:tr h="6751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u="sng" dirty="0">
                          <a:solidFill>
                            <a:schemeClr val="tx1"/>
                          </a:solidFill>
                          <a:latin typeface="Calibri" panose="020F0502020204030204" pitchFamily="34" charset="0"/>
                          <a:cs typeface="Calibri" panose="020F0502020204030204" pitchFamily="34" charset="0"/>
                        </a:rPr>
                        <a:t>All Muslims are Brothers.</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228229207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20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4294967295"/>
          </p:nvPr>
        </p:nvSpPr>
        <p:spPr>
          <a:xfrm>
            <a:off x="856239" y="3957485"/>
            <a:ext cx="10280321" cy="2119652"/>
          </a:xfrm>
        </p:spPr>
        <p:txBody>
          <a:bodyPr>
            <a:normAutofit lnSpcReduction="10000"/>
          </a:bodyPr>
          <a:lstStyle/>
          <a:p>
            <a:pPr>
              <a:buFont typeface="Wingdings 2" pitchFamily="51" charset="2"/>
              <a:buNone/>
            </a:pPr>
            <a:r>
              <a:rPr lang="en-US" sz="2200" dirty="0">
                <a:solidFill>
                  <a:schemeClr val="tx1"/>
                </a:solidFill>
              </a:rPr>
              <a:t>	</a:t>
            </a:r>
            <a:r>
              <a:rPr lang="en-US" b="1" dirty="0">
                <a:solidFill>
                  <a:schemeClr val="tx1"/>
                </a:solidFill>
                <a:latin typeface="Calibri" panose="020F0502020204030204" pitchFamily="34" charset="0"/>
                <a:cs typeface="Calibri" panose="020F0502020204030204" pitchFamily="34" charset="0"/>
              </a:rPr>
              <a:t>O you who believe, no men should ever scoff at other men. May be, the latter are better than the former. Nor should women (ever scoff) at other women. May be, the latter women are better than the former ones. And do not find fault with one another, nor call one another with bad nicknames. Bad is the name of sinfulness after embracing Faith. If anyone does not repent, then such people are the wrongdoers.</a:t>
            </a:r>
            <a:endParaRPr lang="en-US" sz="2200" b="1" dirty="0">
              <a:solidFill>
                <a:schemeClr val="tx1"/>
              </a:solidFill>
              <a:latin typeface="Calibri" panose="020F0502020204030204" pitchFamily="34" charset="0"/>
              <a:cs typeface="Calibri" panose="020F0502020204030204" pitchFamily="34" charset="0"/>
            </a:endParaRPr>
          </a:p>
        </p:txBody>
      </p:sp>
      <p:pic>
        <p:nvPicPr>
          <p:cNvPr id="4" name="Picture 3" descr="49_11.png"/>
          <p:cNvPicPr>
            <a:picLocks noChangeAspect="1"/>
          </p:cNvPicPr>
          <p:nvPr/>
        </p:nvPicPr>
        <p:blipFill>
          <a:blip r:embed="rId2" cstate="print"/>
          <a:stretch>
            <a:fillRect/>
          </a:stretch>
        </p:blipFill>
        <p:spPr>
          <a:xfrm>
            <a:off x="4799856" y="1460354"/>
            <a:ext cx="6336704" cy="2497131"/>
          </a:xfrm>
          <a:prstGeom prst="rect">
            <a:avLst/>
          </a:prstGeom>
        </p:spPr>
      </p:pic>
      <p:graphicFrame>
        <p:nvGraphicFramePr>
          <p:cNvPr id="2" name="Table 1">
            <a:extLst>
              <a:ext uri="{FF2B5EF4-FFF2-40B4-BE49-F238E27FC236}">
                <a16:creationId xmlns="" xmlns:a16="http://schemas.microsoft.com/office/drawing/2014/main" id="{A425FB34-FBF6-4496-9D31-76F2AA107083}"/>
              </a:ext>
            </a:extLst>
          </p:cNvPr>
          <p:cNvGraphicFramePr>
            <a:graphicFrameLocks noGrp="1"/>
          </p:cNvGraphicFramePr>
          <p:nvPr>
            <p:extLst>
              <p:ext uri="{D42A27DB-BD31-4B8C-83A1-F6EECF244321}">
                <p14:modId xmlns:p14="http://schemas.microsoft.com/office/powerpoint/2010/main" val="1279598875"/>
              </p:ext>
            </p:extLst>
          </p:nvPr>
        </p:nvGraphicFramePr>
        <p:xfrm>
          <a:off x="856239" y="780863"/>
          <a:ext cx="3727593" cy="2926080"/>
        </p:xfrm>
        <a:graphic>
          <a:graphicData uri="http://schemas.openxmlformats.org/drawingml/2006/table">
            <a:tbl>
              <a:tblPr/>
              <a:tblGrid>
                <a:gridCol w="3727593">
                  <a:extLst>
                    <a:ext uri="{9D8B030D-6E8A-4147-A177-3AD203B41FA5}">
                      <a16:colId xmlns="" xmlns:a16="http://schemas.microsoft.com/office/drawing/2014/main" val="2292875290"/>
                    </a:ext>
                  </a:extLst>
                </a:gridCol>
              </a:tblGrid>
              <a:tr h="2648137">
                <a:tc>
                  <a:txBody>
                    <a:bodyPr/>
                    <a:lstStyle/>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to scoff with each others</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مزاق اڑانا</a:t>
                      </a:r>
                      <a:r>
                        <a:rPr lang="en-US" sz="2400" b="1" dirty="0">
                          <a:solidFill>
                            <a:srgbClr val="FF0000"/>
                          </a:solidFill>
                          <a:latin typeface="Calibri" panose="020F0502020204030204" pitchFamily="34" charset="0"/>
                          <a:cs typeface="Calibri" panose="020F0502020204030204" pitchFamily="34" charset="0"/>
                        </a:rPr>
                        <a:t>) </a:t>
                      </a: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Finding fault with each others. </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عیب تلاش کرنا</a:t>
                      </a:r>
                      <a:r>
                        <a:rPr lang="en-US" sz="2400" b="1" dirty="0">
                          <a:solidFill>
                            <a:srgbClr val="FF0000"/>
                          </a:solidFill>
                          <a:latin typeface="Calibri" panose="020F0502020204030204" pitchFamily="34" charset="0"/>
                          <a:cs typeface="Calibri" panose="020F0502020204030204" pitchFamily="34" charset="0"/>
                        </a:rPr>
                        <a:t>)      </a:t>
                      </a:r>
                      <a:endParaRPr lang="ur-PK" sz="2400" b="1" dirty="0">
                        <a:solidFill>
                          <a:srgbClr val="FF0000"/>
                        </a:solidFill>
                        <a:latin typeface="Calibri" panose="020F0502020204030204" pitchFamily="34" charset="0"/>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lang="en-US" sz="2400" b="1" dirty="0">
                          <a:solidFill>
                            <a:schemeClr val="tx1"/>
                          </a:solidFill>
                          <a:latin typeface="Calibri" panose="020F0502020204030204" pitchFamily="34" charset="0"/>
                          <a:cs typeface="Calibri" panose="020F0502020204030204" pitchFamily="34" charset="0"/>
                        </a:rPr>
                        <a:t>Avoid to call each other by bad nicknames. </a:t>
                      </a:r>
                      <a:r>
                        <a:rPr lang="en-US" sz="2400" b="1" dirty="0">
                          <a:solidFill>
                            <a:srgbClr val="FF0000"/>
                          </a:solidFill>
                          <a:latin typeface="Calibri" panose="020F0502020204030204" pitchFamily="34" charset="0"/>
                          <a:cs typeface="Calibri" panose="020F0502020204030204" pitchFamily="34" charset="0"/>
                        </a:rPr>
                        <a:t>(</a:t>
                      </a:r>
                      <a:r>
                        <a:rPr lang="ur-PK" sz="2400" b="1" dirty="0">
                          <a:solidFill>
                            <a:srgbClr val="FF0000"/>
                          </a:solidFill>
                          <a:latin typeface="Calibri" panose="020F0502020204030204" pitchFamily="34" charset="0"/>
                          <a:cs typeface="Jameel Noori Nastaleeq" panose="02000503000000000004" pitchFamily="2" charset="-78"/>
                        </a:rPr>
                        <a:t>برے لقب سے پکارنا</a:t>
                      </a:r>
                      <a:r>
                        <a:rPr lang="en-US" sz="2400" b="1" dirty="0">
                          <a:solidFill>
                            <a:srgbClr val="FF0000"/>
                          </a:solidFill>
                          <a:latin typeface="Calibri" panose="020F0502020204030204" pitchFamily="34" charset="0"/>
                          <a:cs typeface="Calibri" panose="020F0502020204030204" pitchFamily="34" charset="0"/>
                        </a:rPr>
                        <a:t>)</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255509446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4294967295"/>
          </p:nvPr>
        </p:nvSpPr>
        <p:spPr>
          <a:xfrm>
            <a:off x="1239770" y="3650457"/>
            <a:ext cx="9712460" cy="2082800"/>
          </a:xfrm>
        </p:spPr>
        <p:txBody>
          <a:bodyPr>
            <a:normAutofit lnSpcReduction="10000"/>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abstain from many of the suspicions. Some suspicions are sins. And do not be curious (to find out faults of others), and do not backbite one another. Does one of you like that he eats the flesh of his dead brother? You would abhor it. And fear Allah. Surely Allah is Most-Relenting, Very-Merciful.</a:t>
            </a:r>
            <a:endParaRPr lang="en-US" dirty="0">
              <a:solidFill>
                <a:schemeClr val="tx1"/>
              </a:solidFill>
              <a:latin typeface="Calibri" panose="020F0502020204030204" pitchFamily="34" charset="0"/>
              <a:cs typeface="Calibri" panose="020F0502020204030204" pitchFamily="34" charset="0"/>
            </a:endParaRPr>
          </a:p>
        </p:txBody>
      </p:sp>
      <p:pic>
        <p:nvPicPr>
          <p:cNvPr id="3" name="Picture 2" descr="49_12.png"/>
          <p:cNvPicPr>
            <a:picLocks noChangeAspect="1"/>
          </p:cNvPicPr>
          <p:nvPr/>
        </p:nvPicPr>
        <p:blipFill>
          <a:blip r:embed="rId2" cstate="print"/>
          <a:stretch>
            <a:fillRect/>
          </a:stretch>
        </p:blipFill>
        <p:spPr>
          <a:xfrm>
            <a:off x="4655840" y="1124744"/>
            <a:ext cx="6858000" cy="2082800"/>
          </a:xfrm>
          <a:prstGeom prst="rect">
            <a:avLst/>
          </a:prstGeom>
        </p:spPr>
      </p:pic>
      <p:graphicFrame>
        <p:nvGraphicFramePr>
          <p:cNvPr id="2" name="Table 1">
            <a:extLst>
              <a:ext uri="{FF2B5EF4-FFF2-40B4-BE49-F238E27FC236}">
                <a16:creationId xmlns="" xmlns:a16="http://schemas.microsoft.com/office/drawing/2014/main" id="{D902C364-B70F-47C3-98DF-F8B36C4D37FB}"/>
              </a:ext>
            </a:extLst>
          </p:cNvPr>
          <p:cNvGraphicFramePr>
            <a:graphicFrameLocks noGrp="1"/>
          </p:cNvGraphicFramePr>
          <p:nvPr>
            <p:extLst>
              <p:ext uri="{D42A27DB-BD31-4B8C-83A1-F6EECF244321}">
                <p14:modId xmlns:p14="http://schemas.microsoft.com/office/powerpoint/2010/main" val="2393212061"/>
              </p:ext>
            </p:extLst>
          </p:nvPr>
        </p:nvGraphicFramePr>
        <p:xfrm>
          <a:off x="839416" y="714828"/>
          <a:ext cx="4104456" cy="2492716"/>
        </p:xfrm>
        <a:graphic>
          <a:graphicData uri="http://schemas.openxmlformats.org/drawingml/2006/table">
            <a:tbl>
              <a:tblPr/>
              <a:tblGrid>
                <a:gridCol w="4104456">
                  <a:extLst>
                    <a:ext uri="{9D8B030D-6E8A-4147-A177-3AD203B41FA5}">
                      <a16:colId xmlns="" xmlns:a16="http://schemas.microsoft.com/office/drawing/2014/main" val="2618773285"/>
                    </a:ext>
                  </a:extLst>
                </a:gridCol>
              </a:tblGrid>
              <a:tr h="2492716">
                <a:tc>
                  <a:txBody>
                    <a:bodyPr/>
                    <a:lstStyle/>
                    <a:p>
                      <a:pPr>
                        <a:lnSpc>
                          <a:spcPct val="150000"/>
                        </a:lnSpc>
                        <a:buFont typeface="Wingdings" panose="05000000000000000000" pitchFamily="2" charset="2"/>
                        <a:buChar char="Ø"/>
                      </a:pPr>
                      <a:r>
                        <a:rPr lang="en-US" sz="2800" b="1" dirty="0">
                          <a:solidFill>
                            <a:schemeClr val="tx1"/>
                          </a:solidFill>
                          <a:latin typeface="Calibri" panose="020F0502020204030204" pitchFamily="34" charset="0"/>
                          <a:cs typeface="Calibri" panose="020F0502020204030204" pitchFamily="34" charset="0"/>
                        </a:rPr>
                        <a:t>Avoid Suspicions. </a:t>
                      </a:r>
                      <a:r>
                        <a:rPr lang="ur-PK" sz="2800" b="1" dirty="0">
                          <a:solidFill>
                            <a:srgbClr val="FF0000"/>
                          </a:solidFill>
                          <a:latin typeface="Calibri" panose="020F0502020204030204" pitchFamily="34" charset="0"/>
                          <a:cs typeface="Jameel Noori Nastaleeq" panose="02000503000000000004" pitchFamily="2" charset="-78"/>
                        </a:rPr>
                        <a:t>(بد گمانی)</a:t>
                      </a:r>
                      <a:r>
                        <a:rPr lang="en-US" sz="2800" b="1" dirty="0">
                          <a:solidFill>
                            <a:schemeClr val="tx1"/>
                          </a:solidFill>
                          <a:latin typeface="Calibri" panose="020F0502020204030204" pitchFamily="34" charset="0"/>
                          <a:cs typeface="Calibri" panose="020F0502020204030204" pitchFamily="34" charset="0"/>
                        </a:rPr>
                        <a:t> </a:t>
                      </a:r>
                    </a:p>
                    <a:p>
                      <a:pPr>
                        <a:lnSpc>
                          <a:spcPct val="150000"/>
                        </a:lnSpc>
                        <a:buFont typeface="Wingdings" panose="05000000000000000000" pitchFamily="2" charset="2"/>
                        <a:buChar char="Ø"/>
                      </a:pPr>
                      <a:r>
                        <a:rPr lang="en-US" sz="2800" b="1" dirty="0">
                          <a:solidFill>
                            <a:schemeClr val="tx1"/>
                          </a:solidFill>
                          <a:latin typeface="Calibri" panose="020F0502020204030204" pitchFamily="34" charset="0"/>
                          <a:cs typeface="Calibri" panose="020F0502020204030204" pitchFamily="34" charset="0"/>
                        </a:rPr>
                        <a:t>Avoid Spying. </a:t>
                      </a:r>
                      <a:r>
                        <a:rPr lang="en-US" sz="2800" b="1" dirty="0">
                          <a:solidFill>
                            <a:srgbClr val="FF0000"/>
                          </a:solidFill>
                          <a:latin typeface="Calibri" panose="020F0502020204030204" pitchFamily="34" charset="0"/>
                          <a:cs typeface="Calibri" panose="020F0502020204030204" pitchFamily="34" charset="0"/>
                        </a:rPr>
                        <a:t>(</a:t>
                      </a:r>
                      <a:r>
                        <a:rPr lang="ur-PK" sz="2800" b="1" dirty="0">
                          <a:solidFill>
                            <a:srgbClr val="FF0000"/>
                          </a:solidFill>
                          <a:latin typeface="Calibri" panose="020F0502020204030204" pitchFamily="34" charset="0"/>
                          <a:cs typeface="Jameel Noori Nastaleeq" panose="02000503000000000004" pitchFamily="2" charset="-78"/>
                        </a:rPr>
                        <a:t>جاسوسی</a:t>
                      </a:r>
                      <a:r>
                        <a:rPr lang="en-US" sz="2800" b="1" dirty="0">
                          <a:solidFill>
                            <a:srgbClr val="FF0000"/>
                          </a:solidFill>
                          <a:latin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Ø"/>
                      </a:pPr>
                      <a:r>
                        <a:rPr lang="en-US" sz="2800" b="1" dirty="0">
                          <a:solidFill>
                            <a:schemeClr val="tx1"/>
                          </a:solidFill>
                          <a:latin typeface="Calibri" panose="020F0502020204030204" pitchFamily="34" charset="0"/>
                          <a:cs typeface="Calibri" panose="020F0502020204030204" pitchFamily="34" charset="0"/>
                        </a:rPr>
                        <a:t>Avoid Back biting. </a:t>
                      </a:r>
                      <a:r>
                        <a:rPr lang="ur-PK" sz="2800" b="1" dirty="0">
                          <a:solidFill>
                            <a:srgbClr val="FF0000"/>
                          </a:solidFill>
                          <a:latin typeface="Calibri" panose="020F0502020204030204" pitchFamily="34" charset="0"/>
                          <a:cs typeface="Calibri" panose="020F0502020204030204" pitchFamily="34" charset="0"/>
                        </a:rPr>
                        <a:t> </a:t>
                      </a:r>
                      <a:r>
                        <a:rPr lang="ur-PK" sz="2800" b="1" dirty="0">
                          <a:solidFill>
                            <a:srgbClr val="FF0000"/>
                          </a:solidFill>
                          <a:latin typeface="Calibri" panose="020F0502020204030204" pitchFamily="34" charset="0"/>
                          <a:cs typeface="Jameel Noori Nastaleeq" panose="02000503000000000004" pitchFamily="2" charset="-78"/>
                        </a:rPr>
                        <a:t> (غیبت)</a:t>
                      </a:r>
                      <a:r>
                        <a:rPr lang="en-US" sz="2800" b="1" dirty="0">
                          <a:solidFill>
                            <a:srgbClr val="FF0000"/>
                          </a:solidFill>
                          <a:latin typeface="Calibri" panose="020F0502020204030204" pitchFamily="34" charset="0"/>
                          <a:cs typeface="Calibri" panose="020F0502020204030204" pitchFamily="34" charset="0"/>
                        </a:rPr>
                        <a:t>  </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233440303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fade">
                                      <p:cBhvr>
                                        <p:cTn id="12" dur="2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4294967295"/>
          </p:nvPr>
        </p:nvSpPr>
        <p:spPr>
          <a:xfrm>
            <a:off x="1991544" y="4032831"/>
            <a:ext cx="9289032" cy="1916449"/>
          </a:xfrm>
        </p:spPr>
        <p:txBody>
          <a:bodyPr>
            <a:normAutofit fontScale="92500" lnSpcReduction="20000"/>
          </a:bodyPr>
          <a:lstStyle/>
          <a:p>
            <a:pPr>
              <a:buFont typeface="Wingdings 2" pitchFamily="51" charset="2"/>
              <a:buNone/>
            </a:pPr>
            <a:r>
              <a:rPr lang="en-US" dirty="0">
                <a:solidFill>
                  <a:schemeClr val="tx1"/>
                </a:solidFill>
              </a:rPr>
              <a:t>	</a:t>
            </a:r>
            <a:r>
              <a:rPr lang="en-US" sz="3000" dirty="0">
                <a:solidFill>
                  <a:schemeClr val="tx1"/>
                </a:solidFill>
                <a:latin typeface="Calibri" panose="020F0502020204030204" pitchFamily="34" charset="0"/>
                <a:cs typeface="Calibri" panose="020F0502020204030204" pitchFamily="34" charset="0"/>
              </a:rPr>
              <a:t>O mankind, We have created you from a male and a female, and made you into races and tribes, so that you may identify one another. Surely the noblest of you, in Allah’s sight, is the one who is most pious of you. Surely Allah is All-Knowing, All-Aware.</a:t>
            </a:r>
          </a:p>
        </p:txBody>
      </p:sp>
      <p:pic>
        <p:nvPicPr>
          <p:cNvPr id="3" name="Picture 2" descr="49_13.png"/>
          <p:cNvPicPr>
            <a:picLocks noChangeAspect="1"/>
          </p:cNvPicPr>
          <p:nvPr/>
        </p:nvPicPr>
        <p:blipFill>
          <a:blip r:embed="rId2" cstate="print"/>
          <a:stretch>
            <a:fillRect/>
          </a:stretch>
        </p:blipFill>
        <p:spPr>
          <a:xfrm>
            <a:off x="4871864" y="1244622"/>
            <a:ext cx="6529083" cy="1296144"/>
          </a:xfrm>
          <a:prstGeom prst="rect">
            <a:avLst/>
          </a:prstGeom>
        </p:spPr>
      </p:pic>
      <p:graphicFrame>
        <p:nvGraphicFramePr>
          <p:cNvPr id="2" name="Table 1">
            <a:extLst>
              <a:ext uri="{FF2B5EF4-FFF2-40B4-BE49-F238E27FC236}">
                <a16:creationId xmlns="" xmlns:a16="http://schemas.microsoft.com/office/drawing/2014/main" id="{2CA57C15-F035-4124-8051-CD5A2536A806}"/>
              </a:ext>
            </a:extLst>
          </p:cNvPr>
          <p:cNvGraphicFramePr>
            <a:graphicFrameLocks noGrp="1"/>
          </p:cNvGraphicFramePr>
          <p:nvPr>
            <p:extLst>
              <p:ext uri="{D42A27DB-BD31-4B8C-83A1-F6EECF244321}">
                <p14:modId xmlns:p14="http://schemas.microsoft.com/office/powerpoint/2010/main" val="323740520"/>
              </p:ext>
            </p:extLst>
          </p:nvPr>
        </p:nvGraphicFramePr>
        <p:xfrm>
          <a:off x="791052" y="768333"/>
          <a:ext cx="4656876" cy="3078480"/>
        </p:xfrm>
        <a:graphic>
          <a:graphicData uri="http://schemas.openxmlformats.org/drawingml/2006/table">
            <a:tbl>
              <a:tblPr/>
              <a:tblGrid>
                <a:gridCol w="4656876">
                  <a:extLst>
                    <a:ext uri="{9D8B030D-6E8A-4147-A177-3AD203B41FA5}">
                      <a16:colId xmlns="" xmlns:a16="http://schemas.microsoft.com/office/drawing/2014/main" val="4210845884"/>
                    </a:ext>
                  </a:extLst>
                </a:gridCol>
              </a:tblGrid>
              <a:tr h="2876691">
                <a:tc>
                  <a:txBody>
                    <a:bodyPr/>
                    <a:lstStyle/>
                    <a:p>
                      <a:pPr marL="342900" indent="-3429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Islam and Racism</a:t>
                      </a:r>
                    </a:p>
                    <a:p>
                      <a:pPr marL="0" indent="0">
                        <a:buFont typeface="Arial" panose="020B0604020202020204" pitchFamily="34" charset="0"/>
                        <a:buNone/>
                      </a:pPr>
                      <a:endParaRPr lang="en-US" sz="2800" b="1" u="sng" dirty="0">
                        <a:latin typeface="Calibri" panose="020F0502020204030204" pitchFamily="34" charset="0"/>
                        <a:cs typeface="Calibri" panose="020F050202020403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u="sng" kern="1200" dirty="0">
                          <a:solidFill>
                            <a:schemeClr val="tx1"/>
                          </a:solidFill>
                          <a:latin typeface="Calibri" panose="020F0502020204030204" pitchFamily="34" charset="0"/>
                          <a:ea typeface="+mn-ea"/>
                          <a:cs typeface="Calibri" panose="020F0502020204030204" pitchFamily="34" charset="0"/>
                        </a:rPr>
                        <a:t>Tribes or families are just for identify.  </a:t>
                      </a:r>
                    </a:p>
                    <a:p>
                      <a:pPr marL="342900" indent="-342900">
                        <a:buFont typeface="Arial" panose="020B0604020202020204" pitchFamily="34" charset="0"/>
                        <a:buChar char="•"/>
                      </a:pPr>
                      <a:endParaRPr lang="en-US" sz="2800" b="1" u="sng"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Importance of piety, </a:t>
                      </a:r>
                    </a:p>
                    <a:p>
                      <a:pPr marL="342900" indent="-342900">
                        <a:buFont typeface="Arial" panose="020B0604020202020204" pitchFamily="34" charset="0"/>
                        <a:buChar char="•"/>
                      </a:pPr>
                      <a:endParaRPr lang="en-US" sz="2800" b="1" u="sng" dirty="0">
                        <a:latin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6384987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fade">
                                      <p:cBhvr>
                                        <p:cTn id="12" dur="20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4294967295"/>
          </p:nvPr>
        </p:nvSpPr>
        <p:spPr>
          <a:xfrm>
            <a:off x="1559496" y="3410226"/>
            <a:ext cx="9505056" cy="2611062"/>
          </a:xfrm>
        </p:spPr>
        <p:txBody>
          <a:bodyPr>
            <a:normAutofit lnSpcReduction="10000"/>
          </a:bodyPr>
          <a:lstStyle/>
          <a:p>
            <a:pPr>
              <a:buFontTx/>
              <a:buNone/>
            </a:pPr>
            <a:r>
              <a:rPr lang="en-US" sz="2200"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The Bedouins say, “We have come to believe.” Say, “You have not com to believe; instead, you (should) say We have surrendered’ and the belie has not entered your hearts so far. If you obey Allah and His Messenger, He will not curtail (the reward of) an of your deeds in the least. Surely Allah is Most-Forgiving, Very-Merciful.”</a:t>
            </a:r>
            <a:endParaRPr lang="en-US" sz="2200" dirty="0">
              <a:solidFill>
                <a:schemeClr val="tx1"/>
              </a:solidFill>
              <a:latin typeface="Calibri" panose="020F0502020204030204" pitchFamily="34" charset="0"/>
              <a:cs typeface="Calibri" panose="020F0502020204030204" pitchFamily="34" charset="0"/>
            </a:endParaRPr>
          </a:p>
        </p:txBody>
      </p:sp>
      <p:pic>
        <p:nvPicPr>
          <p:cNvPr id="3" name="Picture 2" descr="49_14.png"/>
          <p:cNvPicPr>
            <a:picLocks noChangeAspect="1"/>
          </p:cNvPicPr>
          <p:nvPr/>
        </p:nvPicPr>
        <p:blipFill>
          <a:blip r:embed="rId2" cstate="print"/>
          <a:stretch>
            <a:fillRect/>
          </a:stretch>
        </p:blipFill>
        <p:spPr>
          <a:xfrm>
            <a:off x="4571571" y="1356026"/>
            <a:ext cx="6587734" cy="1981200"/>
          </a:xfrm>
          <a:prstGeom prst="rect">
            <a:avLst/>
          </a:prstGeom>
        </p:spPr>
      </p:pic>
      <p:sp>
        <p:nvSpPr>
          <p:cNvPr id="2" name="Rectangle 1">
            <a:extLst>
              <a:ext uri="{FF2B5EF4-FFF2-40B4-BE49-F238E27FC236}">
                <a16:creationId xmlns="" xmlns:a16="http://schemas.microsoft.com/office/drawing/2014/main" id="{CF70A247-78A8-4540-BFC7-71E5CCB78999}"/>
              </a:ext>
            </a:extLst>
          </p:cNvPr>
          <p:cNvSpPr/>
          <p:nvPr/>
        </p:nvSpPr>
        <p:spPr>
          <a:xfrm>
            <a:off x="967816" y="998077"/>
            <a:ext cx="3616016" cy="954107"/>
          </a:xfrm>
          <a:prstGeom prst="rect">
            <a:avLst/>
          </a:prstGeom>
        </p:spPr>
        <p:txBody>
          <a:bodyPr wrap="square">
            <a:spAutoFit/>
          </a:bodyPr>
          <a:lstStyle/>
          <a:p>
            <a:pPr marL="457200" indent="-4572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Islam is submission</a:t>
            </a:r>
          </a:p>
          <a:p>
            <a:pPr marL="457200" indent="-457200">
              <a:buFont typeface="Arial" panose="020B0604020202020204" pitchFamily="34" charset="0"/>
              <a:buChar char="•"/>
            </a:pPr>
            <a:r>
              <a:rPr lang="en-US" sz="2800" b="1" u="sng" dirty="0">
                <a:latin typeface="Calibri" panose="020F0502020204030204" pitchFamily="34" charset="0"/>
                <a:cs typeface="Calibri" panose="020F0502020204030204" pitchFamily="34" charset="0"/>
              </a:rPr>
              <a:t>Iman is belief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fade">
                                      <p:cBhvr>
                                        <p:cTn id="12" dur="20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1235460" y="3645024"/>
            <a:ext cx="9721080" cy="1800200"/>
          </a:xfrm>
        </p:spPr>
        <p:txBody>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Believers, in fact, are those who believe in Allah and His Messenger, then have no doubt, and struggle, with their riches and their lives, in the way of Allah. Those are the truthful.</a:t>
            </a:r>
            <a:endParaRPr lang="en-US" dirty="0">
              <a:solidFill>
                <a:schemeClr val="tx1"/>
              </a:solidFill>
              <a:latin typeface="Calibri" panose="020F0502020204030204" pitchFamily="34" charset="0"/>
              <a:cs typeface="Calibri" panose="020F0502020204030204" pitchFamily="34" charset="0"/>
            </a:endParaRPr>
          </a:p>
        </p:txBody>
      </p:sp>
      <p:pic>
        <p:nvPicPr>
          <p:cNvPr id="3" name="Picture 2" descr="49_15.png"/>
          <p:cNvPicPr>
            <a:picLocks noChangeAspect="1"/>
          </p:cNvPicPr>
          <p:nvPr/>
        </p:nvPicPr>
        <p:blipFill>
          <a:blip r:embed="rId2" cstate="print"/>
          <a:stretch>
            <a:fillRect/>
          </a:stretch>
        </p:blipFill>
        <p:spPr>
          <a:xfrm>
            <a:off x="2423592" y="980728"/>
            <a:ext cx="7467600" cy="2024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fade">
                                      <p:cBhvr>
                                        <p:cTn id="12" dur="2000"/>
                                        <p:tgtEl>
                                          <p:spTgt spid="20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1703512" y="3140968"/>
            <a:ext cx="9289032" cy="2016224"/>
          </a:xfrm>
        </p:spPr>
        <p:txBody>
          <a:bodyPr>
            <a:normAutofit/>
          </a:bodyPr>
          <a:lstStyle/>
          <a:p>
            <a:pPr>
              <a:buFont typeface="Wingdings 2" pitchFamily="51" charset="2"/>
              <a:buNone/>
            </a:pPr>
            <a:r>
              <a:rPr lang="en-US" sz="2800" b="1"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Say, “Would you apprise Allah of your religion, while 	Allah 	knows all that is in the heavens and all that is in the 	earth, and Allah is All-Knowing about every thing?”</a:t>
            </a:r>
          </a:p>
        </p:txBody>
      </p:sp>
      <p:pic>
        <p:nvPicPr>
          <p:cNvPr id="3" name="Picture 2" descr="49_16.png"/>
          <p:cNvPicPr>
            <a:picLocks noChangeAspect="1"/>
          </p:cNvPicPr>
          <p:nvPr/>
        </p:nvPicPr>
        <p:blipFill>
          <a:blip r:embed="rId2" cstate="print"/>
          <a:stretch>
            <a:fillRect/>
          </a:stretch>
        </p:blipFill>
        <p:spPr>
          <a:xfrm>
            <a:off x="2567608" y="1268760"/>
            <a:ext cx="7315200" cy="1257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fade">
                                      <p:cBhvr>
                                        <p:cTn id="12" dur="20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4294967295"/>
          </p:nvPr>
        </p:nvSpPr>
        <p:spPr>
          <a:xfrm>
            <a:off x="1847528" y="3212976"/>
            <a:ext cx="8686800" cy="2103438"/>
          </a:xfrm>
        </p:spPr>
        <p:txBody>
          <a:bodyPr>
            <a:normAutofit/>
          </a:bodyPr>
          <a:lstStyle/>
          <a:p>
            <a:pPr>
              <a:buFont typeface="Wingdings 2" pitchFamily="51" charset="2"/>
              <a:buNone/>
            </a:pPr>
            <a:r>
              <a:rPr lang="en-US" sz="2800" dirty="0">
                <a:solidFill>
                  <a:schemeClr val="tx1"/>
                </a:solidFill>
                <a:latin typeface="Calibri" panose="020F0502020204030204" pitchFamily="34" charset="0"/>
                <a:cs typeface="Calibri" panose="020F0502020204030204" pitchFamily="34" charset="0"/>
              </a:rPr>
              <a:t>	They oblige you that they have accepted Islam, (as if it was a favor shown to you). Say, “Do not oblige me for your accepting Islam. Rather, Allah makes you obliged for His having guided you to the Faith, if you are truthful.</a:t>
            </a:r>
          </a:p>
        </p:txBody>
      </p:sp>
      <p:pic>
        <p:nvPicPr>
          <p:cNvPr id="3" name="Picture 2" descr="49_17.png"/>
          <p:cNvPicPr>
            <a:picLocks noChangeAspect="1"/>
          </p:cNvPicPr>
          <p:nvPr/>
        </p:nvPicPr>
        <p:blipFill>
          <a:blip r:embed="rId2" cstate="print"/>
          <a:stretch>
            <a:fillRect/>
          </a:stretch>
        </p:blipFill>
        <p:spPr>
          <a:xfrm>
            <a:off x="2855640" y="1268760"/>
            <a:ext cx="7162800" cy="1368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fade">
                                      <p:cBhvr>
                                        <p:cTn id="12" dur="2000"/>
                                        <p:tgtEl>
                                          <p:spTgt spid="22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4294967295"/>
          </p:nvPr>
        </p:nvSpPr>
        <p:spPr>
          <a:xfrm>
            <a:off x="1703512" y="2924944"/>
            <a:ext cx="8305800" cy="1341438"/>
          </a:xfrm>
        </p:spPr>
        <p:txBody>
          <a:bodyPr>
            <a:normAutofit/>
          </a:bodyPr>
          <a:lstStyle/>
          <a:p>
            <a:pPr>
              <a:buFont typeface="Wingdings 2" pitchFamily="51" charset="2"/>
              <a:buNone/>
            </a:pPr>
            <a:r>
              <a:rPr lang="en-US" sz="2800" b="1"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Surely Allah knows the Unseen of the heavens and the earth, and Allah keeps in sight whatever you do.</a:t>
            </a:r>
          </a:p>
        </p:txBody>
      </p:sp>
      <p:pic>
        <p:nvPicPr>
          <p:cNvPr id="3" name="Picture 2" descr="49_18.png"/>
          <p:cNvPicPr>
            <a:picLocks noChangeAspect="1"/>
          </p:cNvPicPr>
          <p:nvPr/>
        </p:nvPicPr>
        <p:blipFill>
          <a:blip r:embed="rId2" cstate="print"/>
          <a:stretch>
            <a:fillRect/>
          </a:stretch>
        </p:blipFill>
        <p:spPr>
          <a:xfrm>
            <a:off x="2423592" y="1340768"/>
            <a:ext cx="7924800" cy="5987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4294967295"/>
          </p:nvPr>
        </p:nvSpPr>
        <p:spPr>
          <a:xfrm>
            <a:off x="1559496" y="4607300"/>
            <a:ext cx="8229600" cy="1493838"/>
          </a:xfrm>
        </p:spPr>
        <p:txBody>
          <a:bodyPr>
            <a:normAutofit/>
          </a:bodyPr>
          <a:lstStyle/>
          <a:p>
            <a:pPr marL="514350" indent="-514350">
              <a:buFontTx/>
              <a:buAutoNum type="arabicPeriod"/>
            </a:pPr>
            <a:r>
              <a:rPr lang="en-US" sz="2800" dirty="0">
                <a:solidFill>
                  <a:schemeClr val="tx1"/>
                </a:solidFill>
                <a:latin typeface="Calibri" panose="020F0502020204030204" pitchFamily="34" charset="0"/>
                <a:cs typeface="Calibri" panose="020F0502020204030204" pitchFamily="34" charset="0"/>
              </a:rPr>
              <a:t>O you who believe, do not proceed ahead of Allah and His and fear Allah. Surely Allah is All-Hearing, All-Knowing.</a:t>
            </a:r>
          </a:p>
        </p:txBody>
      </p:sp>
      <p:pic>
        <p:nvPicPr>
          <p:cNvPr id="4" name="Picture 3" descr="49_1.png"/>
          <p:cNvPicPr>
            <a:picLocks noChangeAspect="1"/>
          </p:cNvPicPr>
          <p:nvPr/>
        </p:nvPicPr>
        <p:blipFill>
          <a:blip r:embed="rId2" cstate="print"/>
          <a:stretch>
            <a:fillRect/>
          </a:stretch>
        </p:blipFill>
        <p:spPr>
          <a:xfrm>
            <a:off x="2895778" y="2997645"/>
            <a:ext cx="8229600" cy="1560576"/>
          </a:xfrm>
          <a:prstGeom prst="rect">
            <a:avLst/>
          </a:prstGeom>
        </p:spPr>
      </p:pic>
      <p:graphicFrame>
        <p:nvGraphicFramePr>
          <p:cNvPr id="2" name="Table 1">
            <a:extLst>
              <a:ext uri="{FF2B5EF4-FFF2-40B4-BE49-F238E27FC236}">
                <a16:creationId xmlns="" xmlns:a16="http://schemas.microsoft.com/office/drawing/2014/main" id="{09CD0D6D-E3B4-45B6-BBA3-5CBF8A158804}"/>
              </a:ext>
            </a:extLst>
          </p:cNvPr>
          <p:cNvGraphicFramePr>
            <a:graphicFrameLocks noGrp="1"/>
          </p:cNvGraphicFramePr>
          <p:nvPr>
            <p:extLst>
              <p:ext uri="{D42A27DB-BD31-4B8C-83A1-F6EECF244321}">
                <p14:modId xmlns:p14="http://schemas.microsoft.com/office/powerpoint/2010/main" val="2757040909"/>
              </p:ext>
            </p:extLst>
          </p:nvPr>
        </p:nvGraphicFramePr>
        <p:xfrm>
          <a:off x="983432" y="756862"/>
          <a:ext cx="10297144" cy="1737360"/>
        </p:xfrm>
        <a:graphic>
          <a:graphicData uri="http://schemas.openxmlformats.org/drawingml/2006/table">
            <a:tbl>
              <a:tblPr/>
              <a:tblGrid>
                <a:gridCol w="10297144">
                  <a:extLst>
                    <a:ext uri="{9D8B030D-6E8A-4147-A177-3AD203B41FA5}">
                      <a16:colId xmlns="" xmlns:a16="http://schemas.microsoft.com/office/drawing/2014/main" val="216215904"/>
                    </a:ext>
                  </a:extLst>
                </a:gridCol>
              </a:tblGrid>
              <a:tr h="1664026">
                <a:tc>
                  <a:txBody>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b="1" dirty="0">
                          <a:solidFill>
                            <a:schemeClr val="tx1"/>
                          </a:solidFill>
                          <a:latin typeface="Calibri" panose="020F0502020204030204" pitchFamily="34" charset="0"/>
                          <a:cs typeface="Calibri" panose="020F0502020204030204" pitchFamily="34" charset="0"/>
                        </a:rPr>
                        <a:t>Etiquettes regarding Prophet Muhammad </a:t>
                      </a:r>
                      <a:r>
                        <a:rPr lang="ur-PK" sz="2800" b="1" dirty="0">
                          <a:solidFill>
                            <a:schemeClr val="tx1"/>
                          </a:solidFill>
                          <a:latin typeface="Calibri" panose="020F0502020204030204" pitchFamily="34" charset="0"/>
                          <a:cs typeface="Calibri" panose="020F0502020204030204" pitchFamily="34" charset="0"/>
                        </a:rPr>
                        <a:t>ﷺ</a:t>
                      </a:r>
                      <a:r>
                        <a:rPr lang="en-US" sz="2800" b="1" dirty="0">
                          <a:solidFill>
                            <a:schemeClr val="tx1"/>
                          </a:solidFill>
                          <a:latin typeface="Calibri" panose="020F0502020204030204" pitchFamily="34" charset="0"/>
                          <a:cs typeface="Calibri" panose="020F0502020204030204" pitchFamily="34" charset="0"/>
                        </a:rPr>
                        <a:t>, and as well as for parents, teachers and elders: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Calibri" panose="020F0502020204030204" pitchFamily="34" charset="0"/>
                          <a:cs typeface="Calibri" panose="020F0502020204030204" pitchFamily="34" charset="0"/>
                        </a:rPr>
                        <a:t> </a:t>
                      </a:r>
                      <a:endParaRPr lang="ur-PK" sz="2400" b="1" dirty="0">
                        <a:solidFill>
                          <a:schemeClr val="tx1"/>
                        </a:solidFill>
                        <a:latin typeface="Calibri" panose="020F0502020204030204" pitchFamily="34" charset="0"/>
                        <a:cs typeface="Calibri" panose="020F050202020403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chemeClr val="tx1"/>
                          </a:solidFill>
                          <a:latin typeface="Calibri" panose="020F0502020204030204" pitchFamily="34" charset="0"/>
                          <a:cs typeface="Calibri" panose="020F0502020204030204" pitchFamily="34" charset="0"/>
                        </a:rPr>
                        <a:t>Avoid to proceed ahead of Prophet </a:t>
                      </a:r>
                      <a:r>
                        <a:rPr lang="ur-PK" sz="2800" b="1" dirty="0">
                          <a:solidFill>
                            <a:schemeClr val="tx1"/>
                          </a:solidFill>
                          <a:latin typeface="Calibri" panose="020F0502020204030204" pitchFamily="34" charset="0"/>
                          <a:cs typeface="Calibri" panose="020F0502020204030204" pitchFamily="34" charset="0"/>
                        </a:rPr>
                        <a:t>ﷺ</a:t>
                      </a:r>
                      <a:r>
                        <a:rPr lang="en-US" sz="2800" b="1" dirty="0">
                          <a:solidFill>
                            <a:schemeClr val="tx1"/>
                          </a:solidFill>
                          <a:latin typeface="Calibri" panose="020F0502020204030204" pitchFamily="34" charset="0"/>
                          <a:cs typeface="Calibri" panose="020F0502020204030204" pitchFamily="34" charset="0"/>
                        </a:rPr>
                        <a:t>, in walking or talking.</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3385729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20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1343472" y="4316738"/>
            <a:ext cx="9649072" cy="1776558"/>
          </a:xfrm>
        </p:spPr>
        <p:txBody>
          <a:bodyPr>
            <a:normAutofit lnSpcReduction="10000"/>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do not raise your voices above the voice of the Prophet, and be not loud when speaking to him, as you are loud when speaking to one another, lest your good deeds should become void while you are not aware.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2.png"/>
          <p:cNvPicPr>
            <a:picLocks noChangeAspect="1"/>
          </p:cNvPicPr>
          <p:nvPr/>
        </p:nvPicPr>
        <p:blipFill>
          <a:blip r:embed="rId2" cstate="print"/>
          <a:stretch>
            <a:fillRect/>
          </a:stretch>
        </p:blipFill>
        <p:spPr>
          <a:xfrm>
            <a:off x="3143672" y="2204864"/>
            <a:ext cx="7315200" cy="1939884"/>
          </a:xfrm>
          <a:prstGeom prst="rect">
            <a:avLst/>
          </a:prstGeom>
        </p:spPr>
      </p:pic>
      <p:graphicFrame>
        <p:nvGraphicFramePr>
          <p:cNvPr id="2" name="Table 1">
            <a:extLst>
              <a:ext uri="{FF2B5EF4-FFF2-40B4-BE49-F238E27FC236}">
                <a16:creationId xmlns="" xmlns:a16="http://schemas.microsoft.com/office/drawing/2014/main" id="{F03F0330-CF94-4925-96B0-83B54108907A}"/>
              </a:ext>
            </a:extLst>
          </p:cNvPr>
          <p:cNvGraphicFramePr>
            <a:graphicFrameLocks noGrp="1"/>
          </p:cNvGraphicFramePr>
          <p:nvPr>
            <p:extLst>
              <p:ext uri="{D42A27DB-BD31-4B8C-83A1-F6EECF244321}">
                <p14:modId xmlns:p14="http://schemas.microsoft.com/office/powerpoint/2010/main" val="3955783082"/>
              </p:ext>
            </p:extLst>
          </p:nvPr>
        </p:nvGraphicFramePr>
        <p:xfrm>
          <a:off x="1104188" y="908720"/>
          <a:ext cx="6503980" cy="648072"/>
        </p:xfrm>
        <a:graphic>
          <a:graphicData uri="http://schemas.openxmlformats.org/drawingml/2006/table">
            <a:tbl>
              <a:tblPr/>
              <a:tblGrid>
                <a:gridCol w="6503980">
                  <a:extLst>
                    <a:ext uri="{9D8B030D-6E8A-4147-A177-3AD203B41FA5}">
                      <a16:colId xmlns="" xmlns:a16="http://schemas.microsoft.com/office/drawing/2014/main" val="2264891957"/>
                    </a:ext>
                  </a:extLst>
                </a:gridCol>
              </a:tblGrid>
              <a:tr h="648072">
                <a:tc>
                  <a:txBody>
                    <a:bodyPr/>
                    <a:lstStyle/>
                    <a:p>
                      <a:pPr marL="285750" indent="-285750">
                        <a:buFont typeface="Arial" panose="020B0604020202020204" pitchFamily="34" charset="0"/>
                        <a:buChar char="•"/>
                      </a:pPr>
                      <a:r>
                        <a:rPr lang="en-US" sz="2800" b="1" u="sng" dirty="0">
                          <a:solidFill>
                            <a:schemeClr val="tx1"/>
                          </a:solidFill>
                          <a:latin typeface="Calibri" panose="020F0502020204030204" pitchFamily="34" charset="0"/>
                          <a:cs typeface="Calibri" panose="020F0502020204030204" pitchFamily="34" charset="0"/>
                        </a:rPr>
                        <a:t>Avoid to raise voice in front of him </a:t>
                      </a:r>
                      <a:r>
                        <a:rPr lang="ur-PK" sz="2800" b="1" u="sng" dirty="0">
                          <a:solidFill>
                            <a:schemeClr val="tx1"/>
                          </a:solidFill>
                          <a:latin typeface="Calibri" panose="020F0502020204030204" pitchFamily="34" charset="0"/>
                          <a:cs typeface="Calibri" panose="020F0502020204030204" pitchFamily="34" charset="0"/>
                        </a:rPr>
                        <a:t>ﷺ</a:t>
                      </a:r>
                      <a:endParaRPr lang="en-US" sz="2800" b="1"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234094853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1847528" y="4171950"/>
            <a:ext cx="9145016" cy="1849338"/>
          </a:xfrm>
        </p:spPr>
        <p:txBody>
          <a:bodyPr>
            <a:normAutofit/>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Surely, those who lower their voices before Allah’s Messenger are the ones whose hearts Allah has tested for piety; for them there is forgiveness, and a great reward.</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3.png"/>
          <p:cNvPicPr>
            <a:picLocks noChangeAspect="1"/>
          </p:cNvPicPr>
          <p:nvPr/>
        </p:nvPicPr>
        <p:blipFill>
          <a:blip r:embed="rId2" cstate="print"/>
          <a:stretch>
            <a:fillRect/>
          </a:stretch>
        </p:blipFill>
        <p:spPr>
          <a:xfrm>
            <a:off x="2567608" y="2564904"/>
            <a:ext cx="8154330" cy="1485900"/>
          </a:xfrm>
          <a:prstGeom prst="rect">
            <a:avLst/>
          </a:prstGeom>
        </p:spPr>
      </p:pic>
      <p:graphicFrame>
        <p:nvGraphicFramePr>
          <p:cNvPr id="2" name="Table 1">
            <a:extLst>
              <a:ext uri="{FF2B5EF4-FFF2-40B4-BE49-F238E27FC236}">
                <a16:creationId xmlns="" xmlns:a16="http://schemas.microsoft.com/office/drawing/2014/main" id="{B989C6BC-2C0C-451B-94C5-66597E536A20}"/>
              </a:ext>
            </a:extLst>
          </p:cNvPr>
          <p:cNvGraphicFramePr>
            <a:graphicFrameLocks noGrp="1"/>
          </p:cNvGraphicFramePr>
          <p:nvPr>
            <p:extLst>
              <p:ext uri="{D42A27DB-BD31-4B8C-83A1-F6EECF244321}">
                <p14:modId xmlns:p14="http://schemas.microsoft.com/office/powerpoint/2010/main" val="2898751370"/>
              </p:ext>
            </p:extLst>
          </p:nvPr>
        </p:nvGraphicFramePr>
        <p:xfrm>
          <a:off x="1271464" y="934988"/>
          <a:ext cx="6480720" cy="765819"/>
        </p:xfrm>
        <a:graphic>
          <a:graphicData uri="http://schemas.openxmlformats.org/drawingml/2006/table">
            <a:tbl>
              <a:tblPr/>
              <a:tblGrid>
                <a:gridCol w="6480720">
                  <a:extLst>
                    <a:ext uri="{9D8B030D-6E8A-4147-A177-3AD203B41FA5}">
                      <a16:colId xmlns="" xmlns:a16="http://schemas.microsoft.com/office/drawing/2014/main" val="3545500725"/>
                    </a:ext>
                  </a:extLst>
                </a:gridCol>
              </a:tblGrid>
              <a:tr h="765819">
                <a:tc>
                  <a:txBody>
                    <a:bodyPr/>
                    <a:lstStyle/>
                    <a:p>
                      <a:r>
                        <a:rPr lang="en-US" sz="2800" b="1" u="sng" dirty="0">
                          <a:latin typeface="Calibri" panose="020F0502020204030204" pitchFamily="34" charset="0"/>
                          <a:cs typeface="Calibri" panose="020F0502020204030204" pitchFamily="34" charset="0"/>
                        </a:rPr>
                        <a:t>Appreciation to submission of believers.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94347413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fade">
                                      <p:cBhvr>
                                        <p:cTn id="12" dur="20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a:xfrm>
            <a:off x="1415480" y="4725144"/>
            <a:ext cx="8229600" cy="1036638"/>
          </a:xfrm>
        </p:spPr>
        <p:txBody>
          <a:bodyPr>
            <a:normAutofit/>
          </a:bodyPr>
          <a:lstStyle/>
          <a:p>
            <a:pPr>
              <a:buFontTx/>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As for those who call you from behind the chambers, most of them have no sense.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4.png"/>
          <p:cNvPicPr>
            <a:picLocks noChangeAspect="1"/>
          </p:cNvPicPr>
          <p:nvPr/>
        </p:nvPicPr>
        <p:blipFill>
          <a:blip r:embed="rId2" cstate="print"/>
          <a:stretch>
            <a:fillRect/>
          </a:stretch>
        </p:blipFill>
        <p:spPr>
          <a:xfrm>
            <a:off x="3791744" y="3140968"/>
            <a:ext cx="7277100" cy="1250584"/>
          </a:xfrm>
          <a:prstGeom prst="rect">
            <a:avLst/>
          </a:prstGeom>
        </p:spPr>
      </p:pic>
      <p:graphicFrame>
        <p:nvGraphicFramePr>
          <p:cNvPr id="2" name="Table 1">
            <a:extLst>
              <a:ext uri="{FF2B5EF4-FFF2-40B4-BE49-F238E27FC236}">
                <a16:creationId xmlns="" xmlns:a16="http://schemas.microsoft.com/office/drawing/2014/main" id="{86E6E8B7-5851-46E1-ADD7-18C629730561}"/>
              </a:ext>
            </a:extLst>
          </p:cNvPr>
          <p:cNvGraphicFramePr>
            <a:graphicFrameLocks noGrp="1"/>
          </p:cNvGraphicFramePr>
          <p:nvPr>
            <p:extLst>
              <p:ext uri="{D42A27DB-BD31-4B8C-83A1-F6EECF244321}">
                <p14:modId xmlns:p14="http://schemas.microsoft.com/office/powerpoint/2010/main" val="122197701"/>
              </p:ext>
            </p:extLst>
          </p:nvPr>
        </p:nvGraphicFramePr>
        <p:xfrm>
          <a:off x="911424" y="764704"/>
          <a:ext cx="6336704" cy="2072640"/>
        </p:xfrm>
        <a:graphic>
          <a:graphicData uri="http://schemas.openxmlformats.org/drawingml/2006/table">
            <a:tbl>
              <a:tblPr/>
              <a:tblGrid>
                <a:gridCol w="6336704">
                  <a:extLst>
                    <a:ext uri="{9D8B030D-6E8A-4147-A177-3AD203B41FA5}">
                      <a16:colId xmlns="" xmlns:a16="http://schemas.microsoft.com/office/drawing/2014/main" val="1449935439"/>
                    </a:ext>
                  </a:extLst>
                </a:gridCol>
              </a:tblGrid>
              <a:tr h="2016224">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chemeClr val="tx1"/>
                          </a:solidFill>
                          <a:latin typeface="Calibri" panose="020F0502020204030204" pitchFamily="34" charset="0"/>
                          <a:cs typeface="Calibri" panose="020F0502020204030204" pitchFamily="34" charset="0"/>
                        </a:rPr>
                        <a:t>Avoid to </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en-US" sz="2800" b="1" dirty="0">
                          <a:solidFill>
                            <a:schemeClr val="tx1"/>
                          </a:solidFill>
                          <a:latin typeface="Calibri" panose="020F0502020204030204" pitchFamily="34" charset="0"/>
                          <a:cs typeface="Calibri" panose="020F0502020204030204" pitchFamily="34" charset="0"/>
                        </a:rPr>
                        <a:t>Call him in the relaxation time.</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en-US" sz="2800" b="1" dirty="0">
                          <a:solidFill>
                            <a:schemeClr val="tx1"/>
                          </a:solidFill>
                          <a:latin typeface="Calibri" panose="020F0502020204030204" pitchFamily="34" charset="0"/>
                          <a:cs typeface="Calibri" panose="020F0502020204030204" pitchFamily="34" charset="0"/>
                        </a:rPr>
                        <a:t>Call him from outside the house.  </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en-US" sz="2800" b="1" dirty="0">
                          <a:solidFill>
                            <a:schemeClr val="tx1"/>
                          </a:solidFill>
                          <a:latin typeface="Calibri" panose="020F0502020204030204" pitchFamily="34" charset="0"/>
                          <a:cs typeface="Calibri" panose="020F0502020204030204" pitchFamily="34" charset="0"/>
                        </a:rPr>
                        <a:t>Call him by his name &amp; improper way.</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17604601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fade">
                                      <p:cBhvr>
                                        <p:cTn id="12" dur="20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1199456" y="4293096"/>
            <a:ext cx="9217024" cy="1656184"/>
          </a:xfrm>
        </p:spPr>
        <p:txBody>
          <a:bodyPr>
            <a:normAutofit/>
          </a:bodyPr>
          <a:lstStyle/>
          <a:p>
            <a:pPr>
              <a:buFontTx/>
              <a:buNone/>
            </a:pPr>
            <a:r>
              <a:rPr lang="en-US" sz="2800"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Had they remained patient until you come out to them, it would have been much better for them. And Allah is Most-Forgiving, Very-Merciful.</a:t>
            </a:r>
          </a:p>
        </p:txBody>
      </p:sp>
      <p:pic>
        <p:nvPicPr>
          <p:cNvPr id="4" name="Picture 3" descr="49_5.png"/>
          <p:cNvPicPr>
            <a:picLocks noChangeAspect="1"/>
          </p:cNvPicPr>
          <p:nvPr/>
        </p:nvPicPr>
        <p:blipFill>
          <a:blip r:embed="rId2" cstate="print"/>
          <a:stretch>
            <a:fillRect/>
          </a:stretch>
        </p:blipFill>
        <p:spPr>
          <a:xfrm>
            <a:off x="2990900" y="2746304"/>
            <a:ext cx="7810500" cy="1365392"/>
          </a:xfrm>
          <a:prstGeom prst="rect">
            <a:avLst/>
          </a:prstGeom>
        </p:spPr>
      </p:pic>
      <p:graphicFrame>
        <p:nvGraphicFramePr>
          <p:cNvPr id="2" name="Table 1">
            <a:extLst>
              <a:ext uri="{FF2B5EF4-FFF2-40B4-BE49-F238E27FC236}">
                <a16:creationId xmlns="" xmlns:a16="http://schemas.microsoft.com/office/drawing/2014/main" id="{DAA9D5BE-E0AC-4E5A-9DAC-5E1AB5A6D5B4}"/>
              </a:ext>
            </a:extLst>
          </p:cNvPr>
          <p:cNvGraphicFramePr>
            <a:graphicFrameLocks noGrp="1"/>
          </p:cNvGraphicFramePr>
          <p:nvPr>
            <p:extLst>
              <p:ext uri="{D42A27DB-BD31-4B8C-83A1-F6EECF244321}">
                <p14:modId xmlns:p14="http://schemas.microsoft.com/office/powerpoint/2010/main" val="1744543648"/>
              </p:ext>
            </p:extLst>
          </p:nvPr>
        </p:nvGraphicFramePr>
        <p:xfrm>
          <a:off x="1164071" y="1052736"/>
          <a:ext cx="4464496" cy="1249680"/>
        </p:xfrm>
        <a:graphic>
          <a:graphicData uri="http://schemas.openxmlformats.org/drawingml/2006/table">
            <a:tbl>
              <a:tblPr/>
              <a:tblGrid>
                <a:gridCol w="4464496">
                  <a:extLst>
                    <a:ext uri="{9D8B030D-6E8A-4147-A177-3AD203B41FA5}">
                      <a16:colId xmlns="" xmlns:a16="http://schemas.microsoft.com/office/drawing/2014/main" val="3715807900"/>
                    </a:ext>
                  </a:extLst>
                </a:gridCol>
              </a:tblGrid>
              <a:tr h="936104">
                <a:tc>
                  <a:txBody>
                    <a:bodyPr/>
                    <a:lstStyle/>
                    <a:p>
                      <a:r>
                        <a:rPr lang="en-US" sz="2800" b="1" u="sng" dirty="0">
                          <a:latin typeface="Calibri" panose="020F0502020204030204" pitchFamily="34" charset="0"/>
                          <a:cs typeface="Calibri" panose="020F0502020204030204" pitchFamily="34" charset="0"/>
                        </a:rPr>
                        <a:t>Solution:</a:t>
                      </a:r>
                    </a:p>
                    <a:p>
                      <a:r>
                        <a:rPr lang="en-US" sz="2400" b="1" u="sng" dirty="0">
                          <a:latin typeface="Calibri" panose="020F0502020204030204" pitchFamily="34" charset="0"/>
                          <a:cs typeface="Calibri" panose="020F0502020204030204" pitchFamily="34" charset="0"/>
                        </a:rPr>
                        <a:t>They should wait for him </a:t>
                      </a:r>
                      <a:r>
                        <a:rPr lang="en-US" sz="2400" b="1" u="sng" dirty="0" err="1">
                          <a:latin typeface="Calibri" panose="020F0502020204030204" pitchFamily="34" charset="0"/>
                          <a:cs typeface="Calibri" panose="020F0502020204030204" pitchFamily="34" charset="0"/>
                        </a:rPr>
                        <a:t>untill</a:t>
                      </a:r>
                      <a:r>
                        <a:rPr lang="en-US" sz="2400" b="1" u="sng" dirty="0">
                          <a:latin typeface="Calibri" panose="020F0502020204030204" pitchFamily="34" charset="0"/>
                          <a:cs typeface="Calibri" panose="020F0502020204030204" pitchFamily="34" charset="0"/>
                        </a:rPr>
                        <a:t> he come out.</a:t>
                      </a:r>
                      <a:endParaRPr lang="en-US" sz="1600" b="1" u="sng" dirty="0">
                        <a:latin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247666227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2000"/>
                                        <p:tgtEl>
                                          <p:spTgt spid="10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4294967295"/>
          </p:nvPr>
        </p:nvSpPr>
        <p:spPr>
          <a:xfrm>
            <a:off x="2019300" y="3789040"/>
            <a:ext cx="8153400" cy="1798638"/>
          </a:xfrm>
        </p:spPr>
        <p:txBody>
          <a:bodyPr>
            <a:normAutofit lnSpcReduction="10000"/>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O you who believe, if a sinful person brings you a report, verify its correctness, lest you should harm a</a:t>
            </a:r>
          </a:p>
          <a:p>
            <a:pPr>
              <a:buFont typeface="Wingdings 2" pitchFamily="51" charset="2"/>
              <a:buNone/>
            </a:pPr>
            <a:r>
              <a:rPr lang="en-US" sz="2800" dirty="0">
                <a:solidFill>
                  <a:schemeClr val="tx1"/>
                </a:solidFill>
                <a:latin typeface="Calibri" panose="020F0502020204030204" pitchFamily="34" charset="0"/>
                <a:cs typeface="Calibri" panose="020F0502020204030204" pitchFamily="34" charset="0"/>
              </a:rPr>
              <a:t>	people out of ignorance, and then become remorseful on what you did.</a:t>
            </a:r>
          </a:p>
        </p:txBody>
      </p:sp>
      <p:pic>
        <p:nvPicPr>
          <p:cNvPr id="4" name="Picture 3" descr="49_6.png"/>
          <p:cNvPicPr>
            <a:picLocks noChangeAspect="1"/>
          </p:cNvPicPr>
          <p:nvPr/>
        </p:nvPicPr>
        <p:blipFill>
          <a:blip r:embed="rId2" cstate="print"/>
          <a:stretch>
            <a:fillRect/>
          </a:stretch>
        </p:blipFill>
        <p:spPr>
          <a:xfrm>
            <a:off x="2514600" y="2209800"/>
            <a:ext cx="7162800" cy="1241552"/>
          </a:xfrm>
          <a:prstGeom prst="rect">
            <a:avLst/>
          </a:prstGeom>
        </p:spPr>
      </p:pic>
      <p:graphicFrame>
        <p:nvGraphicFramePr>
          <p:cNvPr id="2" name="Table 1">
            <a:extLst>
              <a:ext uri="{FF2B5EF4-FFF2-40B4-BE49-F238E27FC236}">
                <a16:creationId xmlns="" xmlns:a16="http://schemas.microsoft.com/office/drawing/2014/main" id="{0FB06585-7547-441B-9318-B7B513014B4F}"/>
              </a:ext>
            </a:extLst>
          </p:cNvPr>
          <p:cNvGraphicFramePr>
            <a:graphicFrameLocks noGrp="1"/>
          </p:cNvGraphicFramePr>
          <p:nvPr>
            <p:extLst>
              <p:ext uri="{D42A27DB-BD31-4B8C-83A1-F6EECF244321}">
                <p14:modId xmlns:p14="http://schemas.microsoft.com/office/powerpoint/2010/main" val="3721747427"/>
              </p:ext>
            </p:extLst>
          </p:nvPr>
        </p:nvGraphicFramePr>
        <p:xfrm>
          <a:off x="911424" y="797882"/>
          <a:ext cx="6768752" cy="944880"/>
        </p:xfrm>
        <a:graphic>
          <a:graphicData uri="http://schemas.openxmlformats.org/drawingml/2006/table">
            <a:tbl>
              <a:tblPr/>
              <a:tblGrid>
                <a:gridCol w="6768752">
                  <a:extLst>
                    <a:ext uri="{9D8B030D-6E8A-4147-A177-3AD203B41FA5}">
                      <a16:colId xmlns="" xmlns:a16="http://schemas.microsoft.com/office/drawing/2014/main" val="193496601"/>
                    </a:ext>
                  </a:extLst>
                </a:gridCol>
              </a:tblGrid>
              <a:tr h="614894">
                <a:tc>
                  <a:txBody>
                    <a:bodyPr/>
                    <a:lstStyle/>
                    <a:p>
                      <a:r>
                        <a:rPr lang="en-US" sz="2800" b="1" u="sng" dirty="0">
                          <a:solidFill>
                            <a:schemeClr val="tx1"/>
                          </a:solidFill>
                          <a:latin typeface="Calibri" panose="020F0502020204030204" pitchFamily="34" charset="0"/>
                          <a:cs typeface="Calibri" panose="020F0502020204030204" pitchFamily="34" charset="0"/>
                        </a:rPr>
                        <a:t>Verifying the report of any person or rumors.</a:t>
                      </a:r>
                      <a:endParaRPr lang="en-US" sz="2800"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129717065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2000"/>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4294967295"/>
          </p:nvPr>
        </p:nvSpPr>
        <p:spPr>
          <a:xfrm>
            <a:off x="695400" y="4277016"/>
            <a:ext cx="10513168" cy="1888288"/>
          </a:xfrm>
        </p:spPr>
        <p:txBody>
          <a:bodyPr>
            <a:noAutofit/>
          </a:bodyPr>
          <a:lstStyle/>
          <a:p>
            <a:pPr>
              <a:buFont typeface="Wingdings 2" pitchFamily="51" charset="2"/>
              <a:buNone/>
            </a:pPr>
            <a:r>
              <a:rPr lang="en-US" dirty="0">
                <a:solidFill>
                  <a:schemeClr val="tx1"/>
                </a:solidFill>
              </a:rPr>
              <a:t>7. </a:t>
            </a:r>
            <a:r>
              <a:rPr lang="en-US" dirty="0">
                <a:solidFill>
                  <a:schemeClr val="tx1"/>
                </a:solidFill>
                <a:latin typeface="Calibri" panose="020F0502020204030204" pitchFamily="34" charset="0"/>
                <a:cs typeface="Calibri" panose="020F0502020204030204" pitchFamily="34" charset="0"/>
              </a:rPr>
              <a:t>And know that among you there is the Messenger of Allah. If he obeys you in many a matter, you will certainly fall into hardship. But Allah has endeared to you the Faith, and made it beautiful in your hearts, and made detestable to you the disbelief and sins and disobedience. Such people are rightly guided,</a:t>
            </a:r>
          </a:p>
        </p:txBody>
      </p:sp>
      <p:pic>
        <p:nvPicPr>
          <p:cNvPr id="4" name="Picture 3" descr="49_7.png"/>
          <p:cNvPicPr>
            <a:picLocks noChangeAspect="1"/>
          </p:cNvPicPr>
          <p:nvPr/>
        </p:nvPicPr>
        <p:blipFill>
          <a:blip r:embed="rId2" cstate="print"/>
          <a:stretch>
            <a:fillRect/>
          </a:stretch>
        </p:blipFill>
        <p:spPr>
          <a:xfrm>
            <a:off x="2855640" y="1844824"/>
            <a:ext cx="7467600" cy="2190496"/>
          </a:xfrm>
          <a:prstGeom prst="rect">
            <a:avLst/>
          </a:prstGeom>
        </p:spPr>
      </p:pic>
      <p:graphicFrame>
        <p:nvGraphicFramePr>
          <p:cNvPr id="3" name="Table 2">
            <a:extLst>
              <a:ext uri="{FF2B5EF4-FFF2-40B4-BE49-F238E27FC236}">
                <a16:creationId xmlns="" xmlns:a16="http://schemas.microsoft.com/office/drawing/2014/main" id="{7214B8BA-463E-4683-8FFF-A552AA3076AC}"/>
              </a:ext>
            </a:extLst>
          </p:cNvPr>
          <p:cNvGraphicFramePr>
            <a:graphicFrameLocks noGrp="1"/>
          </p:cNvGraphicFramePr>
          <p:nvPr>
            <p:extLst>
              <p:ext uri="{D42A27DB-BD31-4B8C-83A1-F6EECF244321}">
                <p14:modId xmlns:p14="http://schemas.microsoft.com/office/powerpoint/2010/main" val="887611584"/>
              </p:ext>
            </p:extLst>
          </p:nvPr>
        </p:nvGraphicFramePr>
        <p:xfrm>
          <a:off x="1018928" y="810648"/>
          <a:ext cx="7957392" cy="792480"/>
        </p:xfrm>
        <a:graphic>
          <a:graphicData uri="http://schemas.openxmlformats.org/drawingml/2006/table">
            <a:tbl>
              <a:tblPr/>
              <a:tblGrid>
                <a:gridCol w="7957392">
                  <a:extLst>
                    <a:ext uri="{9D8B030D-6E8A-4147-A177-3AD203B41FA5}">
                      <a16:colId xmlns="" xmlns:a16="http://schemas.microsoft.com/office/drawing/2014/main" val="1410503298"/>
                    </a:ext>
                  </a:extLst>
                </a:gridCol>
              </a:tblGrid>
              <a:tr h="6741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u="sng" dirty="0">
                          <a:solidFill>
                            <a:schemeClr val="tx1"/>
                          </a:solidFill>
                          <a:latin typeface="Calibri" panose="020F0502020204030204" pitchFamily="34" charset="0"/>
                          <a:cs typeface="Calibri" panose="020F0502020204030204" pitchFamily="34" charset="0"/>
                        </a:rPr>
                        <a:t>Importance of consultation. </a:t>
                      </a:r>
                      <a:r>
                        <a:rPr lang="en-US" sz="2800" b="1" u="sng" dirty="0">
                          <a:solidFill>
                            <a:srgbClr val="FF0000"/>
                          </a:solidFill>
                          <a:latin typeface="Calibri" panose="020F0502020204030204" pitchFamily="34" charset="0"/>
                          <a:cs typeface="Calibri" panose="020F0502020204030204" pitchFamily="34" charset="0"/>
                        </a:rPr>
                        <a:t>(</a:t>
                      </a:r>
                      <a:r>
                        <a:rPr lang="ur-PK" sz="2800" b="1" u="sng" dirty="0">
                          <a:solidFill>
                            <a:srgbClr val="FF0000"/>
                          </a:solidFill>
                          <a:latin typeface="Calibri" panose="020F0502020204030204" pitchFamily="34" charset="0"/>
                          <a:cs typeface="Jameel Noori Nastaleeq" panose="02000503000000000004" pitchFamily="2" charset="-78"/>
                        </a:rPr>
                        <a:t>مشاورت</a:t>
                      </a:r>
                      <a:r>
                        <a:rPr lang="en-US" sz="2800" b="1" u="sng" dirty="0">
                          <a:solidFill>
                            <a:srgbClr val="FF0000"/>
                          </a:solidFill>
                          <a:latin typeface="Calibri" panose="020F0502020204030204" pitchFamily="34" charset="0"/>
                          <a:cs typeface="Calibri" panose="020F0502020204030204" pitchFamily="34" charset="0"/>
                        </a:rPr>
                        <a:t>) </a:t>
                      </a:r>
                      <a:r>
                        <a:rPr lang="en-US" sz="2800" b="1" u="sng" dirty="0">
                          <a:solidFill>
                            <a:schemeClr val="tx1"/>
                          </a:solidFill>
                          <a:latin typeface="Calibri" panose="020F0502020204030204" pitchFamily="34" charset="0"/>
                          <a:cs typeface="Calibri" panose="020F0502020204030204" pitchFamily="34" charset="0"/>
                        </a:rPr>
                        <a:t>and its ways.</a:t>
                      </a:r>
                      <a:endParaRPr lang="en-US" sz="2800" b="1" u="sng" dirty="0">
                        <a:solidFill>
                          <a:srgbClr val="FF0000"/>
                        </a:solidFill>
                        <a:latin typeface="Calibri" panose="020F0502020204030204" pitchFamily="34" charset="0"/>
                        <a:cs typeface="Calibri" panose="020F0502020204030204" pitchFamily="34" charset="0"/>
                      </a:endParaRP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383703906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1559496" y="3789040"/>
            <a:ext cx="8229600" cy="1265238"/>
          </a:xfrm>
        </p:spPr>
        <p:txBody>
          <a:bodyPr/>
          <a:lstStyle/>
          <a:p>
            <a:pPr>
              <a:buFont typeface="Wingdings 2" pitchFamily="51" charset="2"/>
              <a:buNone/>
            </a:pPr>
            <a:r>
              <a:rPr lang="en-US" dirty="0">
                <a:solidFill>
                  <a:schemeClr val="tx1"/>
                </a:solidFill>
              </a:rPr>
              <a:t>	</a:t>
            </a:r>
            <a:r>
              <a:rPr lang="en-US" sz="2800" dirty="0">
                <a:solidFill>
                  <a:schemeClr val="tx1"/>
                </a:solidFill>
                <a:latin typeface="Calibri" panose="020F0502020204030204" pitchFamily="34" charset="0"/>
                <a:cs typeface="Calibri" panose="020F0502020204030204" pitchFamily="34" charset="0"/>
              </a:rPr>
              <a:t>As a grace from Allah, and as a blessing. And Allah is all-knowing, all-wise.</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descr="49_8.png"/>
          <p:cNvPicPr>
            <a:picLocks noChangeAspect="1"/>
          </p:cNvPicPr>
          <p:nvPr/>
        </p:nvPicPr>
        <p:blipFill>
          <a:blip r:embed="rId2" cstate="print"/>
          <a:stretch>
            <a:fillRect/>
          </a:stretch>
        </p:blipFill>
        <p:spPr>
          <a:xfrm>
            <a:off x="1548203" y="1988840"/>
            <a:ext cx="8572500" cy="74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fade">
                                      <p:cBhvr>
                                        <p:cTn id="12" dur="2000"/>
                                        <p:tgtEl>
                                          <p:spTgt spid="13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593</TotalTime>
  <Words>290</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ＭＳ Ｐゴシック</vt:lpstr>
      <vt:lpstr>Arial</vt:lpstr>
      <vt:lpstr>Calibri</vt:lpstr>
      <vt:lpstr>Garamond</vt:lpstr>
      <vt:lpstr>Jameel Noori Nastaleeq</vt:lpstr>
      <vt:lpstr>Wingdings</vt:lpstr>
      <vt:lpstr>Wingdings 2</vt:lpstr>
      <vt:lpstr>Organic</vt:lpstr>
      <vt:lpstr>Surat-ul-Hujurat  (سورۃ الحجرات)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Surat ul Hujurat</dc:title>
  <dc:creator>m</dc:creator>
  <cp:lastModifiedBy>Mustafa Rafiq</cp:lastModifiedBy>
  <cp:revision>58</cp:revision>
  <dcterms:created xsi:type="dcterms:W3CDTF">2012-03-21T11:32:54Z</dcterms:created>
  <dcterms:modified xsi:type="dcterms:W3CDTF">2017-12-06T15:28:52Z</dcterms:modified>
</cp:coreProperties>
</file>