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672" r:id="rId3"/>
  </p:sldMasterIdLst>
  <p:notesMasterIdLst>
    <p:notesMasterId r:id="rId18"/>
  </p:notesMasterIdLst>
  <p:sldIdLst>
    <p:sldId id="256" r:id="rId4"/>
    <p:sldId id="269" r:id="rId5"/>
    <p:sldId id="270" r:id="rId6"/>
    <p:sldId id="257" r:id="rId7"/>
    <p:sldId id="258" r:id="rId8"/>
    <p:sldId id="259" r:id="rId9"/>
    <p:sldId id="260" r:id="rId10"/>
    <p:sldId id="261" r:id="rId11"/>
    <p:sldId id="262" r:id="rId12"/>
    <p:sldId id="263" r:id="rId13"/>
    <p:sldId id="265" r:id="rId14"/>
    <p:sldId id="266" r:id="rId15"/>
    <p:sldId id="267" r:id="rId16"/>
    <p:sldId id="268"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D19261F-3FBB-4AA3-85D4-A05FB9CA2F7B}" type="slidenum">
              <a:rPr lang="en-US"/>
              <a:pPr/>
              <a:t>‹#›</a:t>
            </a:fld>
            <a:endParaRPr lang="en-US" dirty="0"/>
          </a:p>
        </p:txBody>
      </p:sp>
    </p:spTree>
    <p:extLst>
      <p:ext uri="{BB962C8B-B14F-4D97-AF65-F5344CB8AC3E}">
        <p14:creationId xmlns:p14="http://schemas.microsoft.com/office/powerpoint/2010/main" val="983923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a:t>
            </a:fld>
            <a:endParaRPr lang="en-US" dirty="0"/>
          </a:p>
        </p:txBody>
      </p:sp>
    </p:spTree>
    <p:extLst>
      <p:ext uri="{BB962C8B-B14F-4D97-AF65-F5344CB8AC3E}">
        <p14:creationId xmlns:p14="http://schemas.microsoft.com/office/powerpoint/2010/main" val="1663002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12</a:t>
            </a:fld>
            <a:endParaRPr lang="en-US" dirty="0"/>
          </a:p>
        </p:txBody>
      </p:sp>
    </p:spTree>
    <p:extLst>
      <p:ext uri="{BB962C8B-B14F-4D97-AF65-F5344CB8AC3E}">
        <p14:creationId xmlns:p14="http://schemas.microsoft.com/office/powerpoint/2010/main" val="349811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13</a:t>
            </a:fld>
            <a:endParaRPr lang="en-US" dirty="0"/>
          </a:p>
        </p:txBody>
      </p:sp>
    </p:spTree>
    <p:extLst>
      <p:ext uri="{BB962C8B-B14F-4D97-AF65-F5344CB8AC3E}">
        <p14:creationId xmlns:p14="http://schemas.microsoft.com/office/powerpoint/2010/main" val="429447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14</a:t>
            </a:fld>
            <a:endParaRPr lang="en-US" dirty="0"/>
          </a:p>
        </p:txBody>
      </p:sp>
    </p:spTree>
    <p:extLst>
      <p:ext uri="{BB962C8B-B14F-4D97-AF65-F5344CB8AC3E}">
        <p14:creationId xmlns:p14="http://schemas.microsoft.com/office/powerpoint/2010/main" val="50969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4</a:t>
            </a:fld>
            <a:endParaRPr lang="en-US" dirty="0"/>
          </a:p>
        </p:txBody>
      </p:sp>
    </p:spTree>
    <p:extLst>
      <p:ext uri="{BB962C8B-B14F-4D97-AF65-F5344CB8AC3E}">
        <p14:creationId xmlns:p14="http://schemas.microsoft.com/office/powerpoint/2010/main" val="230921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5</a:t>
            </a:fld>
            <a:endParaRPr lang="en-US" dirty="0"/>
          </a:p>
        </p:txBody>
      </p:sp>
    </p:spTree>
    <p:extLst>
      <p:ext uri="{BB962C8B-B14F-4D97-AF65-F5344CB8AC3E}">
        <p14:creationId xmlns:p14="http://schemas.microsoft.com/office/powerpoint/2010/main" val="20627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6</a:t>
            </a:fld>
            <a:endParaRPr lang="en-US" dirty="0"/>
          </a:p>
        </p:txBody>
      </p:sp>
    </p:spTree>
    <p:extLst>
      <p:ext uri="{BB962C8B-B14F-4D97-AF65-F5344CB8AC3E}">
        <p14:creationId xmlns:p14="http://schemas.microsoft.com/office/powerpoint/2010/main" val="29629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7</a:t>
            </a:fld>
            <a:endParaRPr lang="en-US" dirty="0"/>
          </a:p>
        </p:txBody>
      </p:sp>
    </p:spTree>
    <p:extLst>
      <p:ext uri="{BB962C8B-B14F-4D97-AF65-F5344CB8AC3E}">
        <p14:creationId xmlns:p14="http://schemas.microsoft.com/office/powerpoint/2010/main" val="113041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8</a:t>
            </a:fld>
            <a:endParaRPr lang="en-US" dirty="0"/>
          </a:p>
        </p:txBody>
      </p:sp>
    </p:spTree>
    <p:extLst>
      <p:ext uri="{BB962C8B-B14F-4D97-AF65-F5344CB8AC3E}">
        <p14:creationId xmlns:p14="http://schemas.microsoft.com/office/powerpoint/2010/main" val="305208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9</a:t>
            </a:fld>
            <a:endParaRPr lang="en-US" dirty="0"/>
          </a:p>
        </p:txBody>
      </p:sp>
    </p:spTree>
    <p:extLst>
      <p:ext uri="{BB962C8B-B14F-4D97-AF65-F5344CB8AC3E}">
        <p14:creationId xmlns:p14="http://schemas.microsoft.com/office/powerpoint/2010/main" val="381162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10</a:t>
            </a:fld>
            <a:endParaRPr lang="en-US" dirty="0"/>
          </a:p>
        </p:txBody>
      </p:sp>
    </p:spTree>
    <p:extLst>
      <p:ext uri="{BB962C8B-B14F-4D97-AF65-F5344CB8AC3E}">
        <p14:creationId xmlns:p14="http://schemas.microsoft.com/office/powerpoint/2010/main" val="236222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19261F-3FBB-4AA3-85D4-A05FB9CA2F7B}" type="slidenum">
              <a:rPr lang="en-US" smtClean="0"/>
              <a:pPr/>
              <a:t>11</a:t>
            </a:fld>
            <a:endParaRPr lang="en-US" dirty="0"/>
          </a:p>
        </p:txBody>
      </p:sp>
    </p:spTree>
    <p:extLst>
      <p:ext uri="{BB962C8B-B14F-4D97-AF65-F5344CB8AC3E}">
        <p14:creationId xmlns:p14="http://schemas.microsoft.com/office/powerpoint/2010/main" val="2358129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19459"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19460" name="Rectangle 4"/>
          <p:cNvSpPr>
            <a:spLocks noGrp="1" noChangeArrowheads="1"/>
          </p:cNvSpPr>
          <p:nvPr>
            <p:ph type="dt" sz="half" idx="2"/>
          </p:nvPr>
        </p:nvSpPr>
        <p:spPr/>
        <p:txBody>
          <a:bodyPr/>
          <a:lstStyle>
            <a:lvl1pPr>
              <a:buClrTx/>
              <a:defRPr/>
            </a:lvl1pPr>
          </a:lstStyle>
          <a:p>
            <a:endParaRPr lang="en-US" dirty="0"/>
          </a:p>
        </p:txBody>
      </p:sp>
      <p:sp>
        <p:nvSpPr>
          <p:cNvPr id="19461" name="Rectangle 5"/>
          <p:cNvSpPr>
            <a:spLocks noGrp="1" noChangeArrowheads="1"/>
          </p:cNvSpPr>
          <p:nvPr>
            <p:ph type="ftr" sz="quarter" idx="3"/>
          </p:nvPr>
        </p:nvSpPr>
        <p:spPr/>
        <p:txBody>
          <a:bodyPr/>
          <a:lstStyle>
            <a:lvl1pPr>
              <a:buClrTx/>
              <a:defRPr/>
            </a:lvl1pPr>
          </a:lstStyle>
          <a:p>
            <a:endParaRPr lang="en-US" dirty="0"/>
          </a:p>
        </p:txBody>
      </p:sp>
      <p:sp>
        <p:nvSpPr>
          <p:cNvPr id="19462" name="Rectangle 6"/>
          <p:cNvSpPr>
            <a:spLocks noGrp="1" noChangeArrowheads="1"/>
          </p:cNvSpPr>
          <p:nvPr>
            <p:ph type="sldNum" sz="quarter" idx="4"/>
          </p:nvPr>
        </p:nvSpPr>
        <p:spPr/>
        <p:txBody>
          <a:bodyPr/>
          <a:lstStyle>
            <a:lvl1pPr>
              <a:buClrTx/>
              <a:defRPr/>
            </a:lvl1pPr>
          </a:lstStyle>
          <a:p>
            <a:fld id="{E222F339-4D17-4D5E-BC88-6AEBF73B1916}"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BD6B452-B94A-4AC0-9502-0FF810F889FF}"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F2011C8-CBF7-4967-A464-F012BA98E119}"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6627"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6628"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6629" name="Rectangle 5"/>
          <p:cNvSpPr>
            <a:spLocks noGrp="1" noChangeArrowheads="1"/>
          </p:cNvSpPr>
          <p:nvPr>
            <p:ph type="dt" sz="half" idx="2"/>
          </p:nvPr>
        </p:nvSpPr>
        <p:spPr/>
        <p:txBody>
          <a:bodyPr/>
          <a:lstStyle>
            <a:lvl1pPr>
              <a:buClrTx/>
              <a:defRPr/>
            </a:lvl1pPr>
          </a:lstStyle>
          <a:p>
            <a:endParaRPr lang="en-US" dirty="0"/>
          </a:p>
        </p:txBody>
      </p:sp>
      <p:sp>
        <p:nvSpPr>
          <p:cNvPr id="26630" name="Rectangle 6"/>
          <p:cNvSpPr>
            <a:spLocks noGrp="1" noChangeArrowheads="1"/>
          </p:cNvSpPr>
          <p:nvPr>
            <p:ph type="ftr" sz="quarter" idx="3"/>
          </p:nvPr>
        </p:nvSpPr>
        <p:spPr/>
        <p:txBody>
          <a:bodyPr/>
          <a:lstStyle>
            <a:lvl1pPr>
              <a:buClrTx/>
              <a:defRPr/>
            </a:lvl1pPr>
          </a:lstStyle>
          <a:p>
            <a:endParaRPr lang="en-US" dirty="0"/>
          </a:p>
        </p:txBody>
      </p:sp>
      <p:sp>
        <p:nvSpPr>
          <p:cNvPr id="26631" name="Rectangle 7"/>
          <p:cNvSpPr>
            <a:spLocks noGrp="1" noChangeArrowheads="1"/>
          </p:cNvSpPr>
          <p:nvPr>
            <p:ph type="sldNum" sz="quarter" idx="4"/>
          </p:nvPr>
        </p:nvSpPr>
        <p:spPr/>
        <p:txBody>
          <a:bodyPr/>
          <a:lstStyle>
            <a:lvl1pPr>
              <a:buClrTx/>
              <a:defRPr/>
            </a:lvl1pPr>
          </a:lstStyle>
          <a:p>
            <a:fld id="{0255B67F-0194-4196-B1E7-3C3AD2D3D349}"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B97921D-8CE3-4CFF-8449-2E487FD8140C}"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D92E085-3129-4843-B3D4-8D71CFB1511E}"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1D56939-A368-4FCE-93B7-EFFE3A75379F}"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18EC347-826F-4907-BE85-5BF50C71E7AB}"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4822D94-FF66-4D83-9429-26E49C806469}"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0C14B522-3033-4A72-9F74-319A936F365B}"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BB6F00-F4C5-4542-AA7D-F042471119E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101C7A5-C4A8-478E-A692-A8D7CAF9EFBE}"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7811425-6556-4C8E-AB6F-677D94958984}"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53271D88-41DF-4B41-8D9C-8C1A55F28392}"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DF2EA96-C4C1-4AB7-8B2C-46B5743AB708}"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2F339-4D17-4D5E-BC88-6AEBF73B1916}" type="slidenum">
              <a:rPr lang="en-US" smtClean="0"/>
              <a:pPr/>
              <a:t>‹#›</a:t>
            </a:fld>
            <a:endParaRPr lang="en-US" dirty="0"/>
          </a:p>
        </p:txBody>
      </p:sp>
    </p:spTree>
    <p:extLst>
      <p:ext uri="{BB962C8B-B14F-4D97-AF65-F5344CB8AC3E}">
        <p14:creationId xmlns:p14="http://schemas.microsoft.com/office/powerpoint/2010/main" val="3453236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01C7A5-C4A8-478E-A692-A8D7CAF9EFBE}" type="slidenum">
              <a:rPr lang="en-US" smtClean="0"/>
              <a:pPr/>
              <a:t>‹#›</a:t>
            </a:fld>
            <a:endParaRPr lang="en-US" dirty="0"/>
          </a:p>
        </p:txBody>
      </p:sp>
    </p:spTree>
    <p:extLst>
      <p:ext uri="{BB962C8B-B14F-4D97-AF65-F5344CB8AC3E}">
        <p14:creationId xmlns:p14="http://schemas.microsoft.com/office/powerpoint/2010/main" val="3970294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847001-013C-4B82-AF33-6CFED9853D7C}" type="slidenum">
              <a:rPr lang="en-US" smtClean="0"/>
              <a:pPr/>
              <a:t>‹#›</a:t>
            </a:fld>
            <a:endParaRPr lang="en-US" dirty="0"/>
          </a:p>
        </p:txBody>
      </p:sp>
    </p:spTree>
    <p:extLst>
      <p:ext uri="{BB962C8B-B14F-4D97-AF65-F5344CB8AC3E}">
        <p14:creationId xmlns:p14="http://schemas.microsoft.com/office/powerpoint/2010/main" val="1131567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384668-71E7-4F3B-8939-E9B53DB8D8C4}" type="slidenum">
              <a:rPr lang="en-US" smtClean="0"/>
              <a:pPr/>
              <a:t>‹#›</a:t>
            </a:fld>
            <a:endParaRPr lang="en-US" dirty="0"/>
          </a:p>
        </p:txBody>
      </p:sp>
    </p:spTree>
    <p:extLst>
      <p:ext uri="{BB962C8B-B14F-4D97-AF65-F5344CB8AC3E}">
        <p14:creationId xmlns:p14="http://schemas.microsoft.com/office/powerpoint/2010/main" val="2860284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1F8274-E55B-4C1C-81AC-552CCE9D290E}" type="slidenum">
              <a:rPr lang="en-US" smtClean="0"/>
              <a:pPr/>
              <a:t>‹#›</a:t>
            </a:fld>
            <a:endParaRPr lang="en-US" dirty="0"/>
          </a:p>
        </p:txBody>
      </p:sp>
    </p:spTree>
    <p:extLst>
      <p:ext uri="{BB962C8B-B14F-4D97-AF65-F5344CB8AC3E}">
        <p14:creationId xmlns:p14="http://schemas.microsoft.com/office/powerpoint/2010/main" val="2631911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AA248F-A8EC-4A73-8E59-80D1F6452B49}" type="slidenum">
              <a:rPr lang="en-US" smtClean="0"/>
              <a:pPr/>
              <a:t>‹#›</a:t>
            </a:fld>
            <a:endParaRPr lang="en-US" dirty="0"/>
          </a:p>
        </p:txBody>
      </p:sp>
    </p:spTree>
    <p:extLst>
      <p:ext uri="{BB962C8B-B14F-4D97-AF65-F5344CB8AC3E}">
        <p14:creationId xmlns:p14="http://schemas.microsoft.com/office/powerpoint/2010/main" val="3720528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D5C28A-DB2D-4B5A-B8AF-11186D51B222}" type="slidenum">
              <a:rPr lang="en-US" smtClean="0"/>
              <a:pPr/>
              <a:t>‹#›</a:t>
            </a:fld>
            <a:endParaRPr lang="en-US" dirty="0"/>
          </a:p>
        </p:txBody>
      </p:sp>
    </p:spTree>
    <p:extLst>
      <p:ext uri="{BB962C8B-B14F-4D97-AF65-F5344CB8AC3E}">
        <p14:creationId xmlns:p14="http://schemas.microsoft.com/office/powerpoint/2010/main" val="386439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6847001-013C-4B82-AF33-6CFED9853D7C}"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8F3CD9-3062-4640-91CC-E0346ACF741E}" type="slidenum">
              <a:rPr lang="en-US" smtClean="0"/>
              <a:pPr/>
              <a:t>‹#›</a:t>
            </a:fld>
            <a:endParaRPr lang="en-US" dirty="0"/>
          </a:p>
        </p:txBody>
      </p:sp>
    </p:spTree>
    <p:extLst>
      <p:ext uri="{BB962C8B-B14F-4D97-AF65-F5344CB8AC3E}">
        <p14:creationId xmlns:p14="http://schemas.microsoft.com/office/powerpoint/2010/main" val="3774453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58BF63-7FD3-43E2-B90D-73E6E0A1016B}" type="slidenum">
              <a:rPr lang="en-US" smtClean="0"/>
              <a:pPr/>
              <a:t>‹#›</a:t>
            </a:fld>
            <a:endParaRPr lang="en-US" dirty="0"/>
          </a:p>
        </p:txBody>
      </p:sp>
    </p:spTree>
    <p:extLst>
      <p:ext uri="{BB962C8B-B14F-4D97-AF65-F5344CB8AC3E}">
        <p14:creationId xmlns:p14="http://schemas.microsoft.com/office/powerpoint/2010/main" val="40382019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562164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6339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24094979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644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3538504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D6B452-B94A-4AC0-9502-0FF810F889FF}" type="slidenum">
              <a:rPr lang="en-US" smtClean="0"/>
              <a:pPr/>
              <a:t>‹#›</a:t>
            </a:fld>
            <a:endParaRPr lang="en-US" dirty="0"/>
          </a:p>
        </p:txBody>
      </p:sp>
    </p:spTree>
    <p:extLst>
      <p:ext uri="{BB962C8B-B14F-4D97-AF65-F5344CB8AC3E}">
        <p14:creationId xmlns:p14="http://schemas.microsoft.com/office/powerpoint/2010/main" val="1683096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2011C8-CBF7-4967-A464-F012BA98E119}" type="slidenum">
              <a:rPr lang="en-US" smtClean="0"/>
              <a:pPr/>
              <a:t>‹#›</a:t>
            </a:fld>
            <a:endParaRPr lang="en-US" dirty="0"/>
          </a:p>
        </p:txBody>
      </p:sp>
    </p:spTree>
    <p:extLst>
      <p:ext uri="{BB962C8B-B14F-4D97-AF65-F5344CB8AC3E}">
        <p14:creationId xmlns:p14="http://schemas.microsoft.com/office/powerpoint/2010/main" val="344645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A384668-71E7-4F3B-8939-E9B53DB8D8C4}"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C31F8274-E55B-4C1C-81AC-552CCE9D290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71AA248F-A8EC-4A73-8E59-80D1F6452B4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F1D5C28A-DB2D-4B5A-B8AF-11186D51B222}"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FB8F3CD9-3062-4640-91CC-E0346ACF741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A558BF63-7FD3-43E2-B90D-73E6E0A1016B}"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21271532-68FA-4771-8493-0A259BED5380}"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5603"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5604"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5"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dirty="0"/>
          </a:p>
        </p:txBody>
      </p:sp>
      <p:sp>
        <p:nvSpPr>
          <p:cNvPr id="25606"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dirty="0"/>
          </a:p>
        </p:txBody>
      </p:sp>
      <p:sp>
        <p:nvSpPr>
          <p:cNvPr id="25607"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FBCC3D7-EAEC-4235-9A7B-E3A2583D4E85}"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1271532-68FA-4771-8493-0A259BED5380}" type="slidenum">
              <a:rPr lang="en-US" smtClean="0"/>
              <a:pPr/>
              <a:t>‹#›</a:t>
            </a:fld>
            <a:endParaRPr lang="en-US" dirty="0"/>
          </a:p>
        </p:txBody>
      </p:sp>
    </p:spTree>
    <p:extLst>
      <p:ext uri="{BB962C8B-B14F-4D97-AF65-F5344CB8AC3E}">
        <p14:creationId xmlns:p14="http://schemas.microsoft.com/office/powerpoint/2010/main" val="148207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685800" y="1371600"/>
            <a:ext cx="6934200" cy="2590800"/>
          </a:xfrm>
        </p:spPr>
        <p:txBody>
          <a:bodyPr/>
          <a:lstStyle/>
          <a:p>
            <a:pPr algn="ct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3200" b="1" u="sng" dirty="0">
                <a:latin typeface="+mn-lt"/>
                <a:cs typeface="Calibri" panose="020F0502020204030204" pitchFamily="34" charset="0"/>
              </a:rPr>
              <a:t>THE TWELVE QUALITIES OF FAITHFUL SLAVES</a:t>
            </a:r>
            <a:r>
              <a:rPr lang="en-US" sz="2000" b="1" dirty="0">
                <a:latin typeface="Calibri" panose="020F0502020204030204" pitchFamily="34" charset="0"/>
                <a:cs typeface="Calibri" panose="020F0502020204030204" pitchFamily="34" charset="0"/>
              </a:rPr>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(In The light of Surah </a:t>
            </a:r>
            <a:r>
              <a:rPr lang="en-US" sz="2000" b="1" dirty="0" err="1">
                <a:latin typeface="Calibri" panose="020F0502020204030204" pitchFamily="34" charset="0"/>
                <a:cs typeface="Calibri" panose="020F0502020204030204" pitchFamily="34" charset="0"/>
              </a:rPr>
              <a:t>Furqan</a:t>
            </a:r>
            <a:r>
              <a:rPr lang="en-US" sz="2000" b="1" dirty="0">
                <a:latin typeface="Calibri" panose="020F0502020204030204" pitchFamily="34" charset="0"/>
                <a:cs typeface="Calibri" panose="020F0502020204030204" pitchFamily="34" charset="0"/>
              </a:rPr>
              <a:t>)</a:t>
            </a:r>
            <a:br>
              <a:rPr lang="en-US" sz="2000" b="1"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(V:63 – 77)</a:t>
            </a:r>
            <a:r>
              <a:rPr lang="en-US" sz="4800" dirty="0">
                <a:latin typeface="Calibri" panose="020F0502020204030204" pitchFamily="34" charset="0"/>
                <a:cs typeface="Calibri" panose="020F0502020204030204" pitchFamily="34" charset="0"/>
              </a:rPr>
              <a:t/>
            </a:r>
            <a:br>
              <a:rPr lang="en-US" sz="4800"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48131" name="Rectangle 3"/>
          <p:cNvSpPr>
            <a:spLocks noGrp="1" noChangeArrowheads="1"/>
          </p:cNvSpPr>
          <p:nvPr>
            <p:ph type="subTitle" idx="1"/>
          </p:nvPr>
        </p:nvSpPr>
        <p:spPr>
          <a:xfrm>
            <a:off x="1143000" y="3581400"/>
            <a:ext cx="6337005" cy="1566333"/>
          </a:xfrm>
        </p:spPr>
        <p:txBody>
          <a:bodyPr>
            <a:normAutofit fontScale="92500" lnSpcReduction="10000"/>
          </a:bodyPr>
          <a:lstStyle/>
          <a:p>
            <a:pPr algn="ctr"/>
            <a:r>
              <a:rPr lang="ur-PK" sz="5800" b="1" u="sng" dirty="0">
                <a:latin typeface="Jameel Noori Nastaleeq" panose="02000503000000000004" pitchFamily="2" charset="-78"/>
                <a:cs typeface="Jameel Noori Nastaleeq" panose="02000503000000000004" pitchFamily="2" charset="-78"/>
              </a:rPr>
              <a:t>عباد الرحمن کی صفات</a:t>
            </a:r>
          </a:p>
          <a:p>
            <a:pPr algn="ctr"/>
            <a:r>
              <a:rPr lang="ur-PK" sz="4300" dirty="0">
                <a:latin typeface="Jameel Noori Nastaleeq" panose="02000503000000000004" pitchFamily="2" charset="-78"/>
                <a:cs typeface="Jameel Noori Nastaleeq" panose="02000503000000000004" pitchFamily="2" charset="-78"/>
              </a:rPr>
              <a:t>(سورۃ فرقان کی روشنی میں)</a:t>
            </a:r>
            <a:endParaRPr lang="en-US" sz="4300" dirty="0">
              <a:latin typeface="Jameel Noori Nastaleeq" panose="02000503000000000004" pitchFamily="2" charset="-78"/>
              <a:cs typeface="Jameel Noori Nastaleeq" panose="02000503000000000004" pitchFamily="2" charset="-78"/>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6705599" cy="685800"/>
          </a:xfrm>
        </p:spPr>
        <p:txBody>
          <a:bodyPr>
            <a:normAutofit fontScale="90000"/>
          </a:bodyPr>
          <a:lstStyle/>
          <a:p>
            <a:r>
              <a:rPr lang="en-US" b="1" u="sng" dirty="0"/>
              <a:t>Seventh &amp; Eighth Characteristic</a:t>
            </a:r>
          </a:p>
        </p:txBody>
      </p:sp>
      <p:sp>
        <p:nvSpPr>
          <p:cNvPr id="3" name="Content Placeholder 2"/>
          <p:cNvSpPr>
            <a:spLocks noGrp="1"/>
          </p:cNvSpPr>
          <p:nvPr>
            <p:ph idx="1"/>
          </p:nvPr>
        </p:nvSpPr>
        <p:spPr>
          <a:xfrm>
            <a:off x="533400" y="1066800"/>
            <a:ext cx="8229600" cy="5562600"/>
          </a:xfrm>
        </p:spPr>
        <p:txBody>
          <a:bodyPr>
            <a:normAutofit fontScale="92500"/>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ولايقتلون النفس التي حرم الله إلا بالحق ولايزنون ومن يفعل ذلك يلق أثاما يضاعف له العذاب يوم القيامة ويخلد فيه مهانا إلا من تاب وآمن وعمل عملا صالحا فأولئك يبدل الله سيآتهم حسنات وكان الله غفورا رحيما ومن تاب وعمل صالحا فإنه يتوب إلى الله متابا</a:t>
            </a:r>
            <a:endParaRPr lang="en-US" sz="3600" dirty="0">
              <a:latin typeface="noorehira" panose="02000500000000020004" pitchFamily="2" charset="-78"/>
              <a:cs typeface="noorehira" panose="02000500000000020004" pitchFamily="2" charset="-78"/>
            </a:endParaRPr>
          </a:p>
          <a:p>
            <a:pPr marL="0" indent="0" algn="ctr">
              <a:lnSpc>
                <a:spcPct val="80000"/>
              </a:lnSpc>
              <a:buNone/>
            </a:pPr>
            <a:endParaRPr lang="ar-SA" b="1" dirty="0">
              <a:cs typeface="Traditional Arabic" pitchFamily="2" charset="-78"/>
            </a:endParaRPr>
          </a:p>
          <a:p>
            <a:pPr marL="0" indent="0" algn="ctr">
              <a:buNone/>
            </a:pPr>
            <a:r>
              <a:rPr lang="en-US" sz="2400" dirty="0"/>
              <a:t>And do not kill a person whom Allah has given sanctity, except rightfully, nor do they fornicate; and whoever does it , shall face the recompense of his sin, the punishment will be doubled for him, and he will remain there disdained, for ever, except the one who repents and believes and does good deeds, then Allah will replace the evils of such people by good deeds, and Allah is Most-Forgiving, Very-Merciful.</a:t>
            </a:r>
          </a:p>
          <a:p>
            <a:pPr marL="0" indent="0" algn="ctr">
              <a:buNone/>
            </a:pPr>
            <a:r>
              <a:rPr lang="en-US" sz="2400" dirty="0"/>
              <a:t>Whoever repents and does righteous deeds turn to Allah truly.</a:t>
            </a:r>
          </a:p>
          <a:p>
            <a:pPr marL="0" indent="0" algn="ctr">
              <a:lnSpc>
                <a:spcPct val="80000"/>
              </a:lnSpc>
              <a:buNone/>
            </a:pPr>
            <a:endParaRPr lang="en-US"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419601" cy="685800"/>
          </a:xfrm>
        </p:spPr>
        <p:txBody>
          <a:bodyPr>
            <a:normAutofit fontScale="90000"/>
          </a:bodyPr>
          <a:lstStyle/>
          <a:p>
            <a:r>
              <a:rPr lang="en-US" b="1" u="sng" dirty="0"/>
              <a:t>Ninth Characteristic</a:t>
            </a:r>
          </a:p>
        </p:txBody>
      </p:sp>
      <p:sp>
        <p:nvSpPr>
          <p:cNvPr id="3" name="Content Placeholder 2"/>
          <p:cNvSpPr>
            <a:spLocks noGrp="1"/>
          </p:cNvSpPr>
          <p:nvPr>
            <p:ph idx="1"/>
          </p:nvPr>
        </p:nvSpPr>
        <p:spPr>
          <a:xfrm>
            <a:off x="990599" y="1524000"/>
            <a:ext cx="5966713" cy="45173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لايشهدون الزور </a:t>
            </a:r>
          </a:p>
          <a:p>
            <a:pPr marL="0" indent="0" algn="ctr">
              <a:buNone/>
            </a:pPr>
            <a:endParaRPr lang="en-US" dirty="0"/>
          </a:p>
          <a:p>
            <a:pPr marL="0" indent="0" algn="ctr">
              <a:buNone/>
            </a:pPr>
            <a:r>
              <a:rPr lang="en-US" sz="2400" dirty="0"/>
              <a:t>And those who do not witness falsehood.</a:t>
            </a: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114801" cy="685800"/>
          </a:xfrm>
        </p:spPr>
        <p:txBody>
          <a:bodyPr>
            <a:normAutofit fontScale="90000"/>
          </a:bodyPr>
          <a:lstStyle/>
          <a:p>
            <a:r>
              <a:rPr lang="en-US" b="1" u="sng" dirty="0"/>
              <a:t>Tenth Characteristic</a:t>
            </a:r>
          </a:p>
        </p:txBody>
      </p:sp>
      <p:sp>
        <p:nvSpPr>
          <p:cNvPr id="3" name="Content Placeholder 2"/>
          <p:cNvSpPr>
            <a:spLocks noGrp="1"/>
          </p:cNvSpPr>
          <p:nvPr>
            <p:ph idx="1"/>
          </p:nvPr>
        </p:nvSpPr>
        <p:spPr>
          <a:xfrm>
            <a:off x="838199" y="1447800"/>
            <a:ext cx="6119113" cy="45935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600" u="sng" dirty="0">
                <a:latin typeface="noorehira" panose="02000500000000020004" pitchFamily="2" charset="-78"/>
                <a:cs typeface="noorehira" panose="02000500000000020004" pitchFamily="2" charset="-78"/>
              </a:rPr>
              <a:t>وإذا مروا باللغو مروا كراما</a:t>
            </a:r>
          </a:p>
          <a:p>
            <a:pPr marL="0" indent="0" algn="ctr">
              <a:buNone/>
            </a:pPr>
            <a:endParaRPr lang="en-US" dirty="0"/>
          </a:p>
          <a:p>
            <a:pPr marL="0" indent="0" algn="ctr">
              <a:buNone/>
            </a:pPr>
            <a:r>
              <a:rPr lang="en-US" sz="2800" dirty="0"/>
              <a:t>And when they pass by the absurd things, Pass by them with dignity.</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normAutofit fontScale="90000"/>
          </a:bodyPr>
          <a:lstStyle/>
          <a:p>
            <a:r>
              <a:rPr lang="en-US" b="1" u="sng" dirty="0"/>
              <a:t>Eleventh Characteristic</a:t>
            </a:r>
          </a:p>
        </p:txBody>
      </p:sp>
      <p:sp>
        <p:nvSpPr>
          <p:cNvPr id="3" name="Content Placeholder 2"/>
          <p:cNvSpPr>
            <a:spLocks noGrp="1"/>
          </p:cNvSpPr>
          <p:nvPr>
            <p:ph idx="1"/>
          </p:nvPr>
        </p:nvSpPr>
        <p:spPr>
          <a:xfrm>
            <a:off x="1219199" y="1371600"/>
            <a:ext cx="5738113" cy="46697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4000" dirty="0">
                <a:latin typeface="noorehira" panose="02000500000000020004" pitchFamily="2" charset="-78"/>
                <a:cs typeface="noorehira" panose="02000500000000020004" pitchFamily="2" charset="-78"/>
              </a:rPr>
              <a:t>والذين إذا ذكروا بآيات ربهم لم يخروا عليها صما وعميانا</a:t>
            </a:r>
          </a:p>
          <a:p>
            <a:pPr marL="0" indent="0" algn="ctr">
              <a:buNone/>
            </a:pPr>
            <a:endParaRPr lang="en-US" dirty="0"/>
          </a:p>
          <a:p>
            <a:pPr marL="0" indent="0" algn="ctr">
              <a:buNone/>
            </a:pPr>
            <a:r>
              <a:rPr lang="en-US" sz="2400" dirty="0"/>
              <a:t>And those who, when they are reminded of the verses of their Lord, do not fall at them as deaf and blind ones.</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4800601" cy="685800"/>
          </a:xfrm>
        </p:spPr>
        <p:txBody>
          <a:bodyPr>
            <a:normAutofit fontScale="90000"/>
          </a:bodyPr>
          <a:lstStyle/>
          <a:p>
            <a:r>
              <a:rPr lang="en-US" b="1" u="sng" dirty="0"/>
              <a:t>Twelfth Characteristic</a:t>
            </a:r>
          </a:p>
        </p:txBody>
      </p:sp>
      <p:sp>
        <p:nvSpPr>
          <p:cNvPr id="3" name="Content Placeholder 2"/>
          <p:cNvSpPr>
            <a:spLocks noGrp="1"/>
          </p:cNvSpPr>
          <p:nvPr>
            <p:ph idx="1"/>
          </p:nvPr>
        </p:nvSpPr>
        <p:spPr>
          <a:xfrm>
            <a:off x="761999" y="990600"/>
            <a:ext cx="7543801" cy="5867400"/>
          </a:xfrm>
        </p:spPr>
        <p:txBody>
          <a:bodyPr>
            <a:normAutofit lnSpcReduction="10000"/>
          </a:bodyPr>
          <a:lstStyle/>
          <a:p>
            <a:pPr marL="0" indent="0" algn="ctr">
              <a:lnSpc>
                <a:spcPct val="80000"/>
              </a:lnSpc>
              <a:buNone/>
            </a:pPr>
            <a:r>
              <a:rPr lang="ar-SA" sz="3600" dirty="0">
                <a:latin typeface="noorehira" panose="02000500000000020004" pitchFamily="2" charset="-78"/>
                <a:cs typeface="noorehira" panose="02000500000000020004" pitchFamily="2" charset="-78"/>
              </a:rPr>
              <a:t>والذين يقولون ربنا هب لنا من أزواجنا وذريتنا قرة أعين واجعلنا للمتقين إماما أولئك يجزون الغرفة بما صبروا ويلقون فيها تحية وسلاما خلدين فيها حسنت مستقرا ومقاما قل ما يعبؤا بكم ربي لولا دعآءكم فقد كذبتم فسوف يكون لزاما.</a:t>
            </a:r>
            <a:endParaRPr lang="en-US" sz="3600" dirty="0">
              <a:latin typeface="noorehira" panose="02000500000000020004" pitchFamily="2" charset="-78"/>
              <a:cs typeface="noorehira" panose="02000500000000020004" pitchFamily="2" charset="-78"/>
            </a:endParaRPr>
          </a:p>
          <a:p>
            <a:pPr marL="0" indent="0" algn="ctr">
              <a:lnSpc>
                <a:spcPct val="80000"/>
              </a:lnSpc>
              <a:buNone/>
            </a:pPr>
            <a:endParaRPr lang="en-US" sz="2000" dirty="0"/>
          </a:p>
          <a:p>
            <a:pPr marL="0" indent="0" algn="ctr">
              <a:lnSpc>
                <a:spcPct val="80000"/>
              </a:lnSpc>
              <a:buNone/>
            </a:pPr>
            <a:r>
              <a:rPr lang="en-US" sz="2400" dirty="0"/>
              <a:t>And those who say, “Our Lord! Give us from our spouses and our children, comfort of eyes, and make us head of the God-fearing.”</a:t>
            </a:r>
          </a:p>
          <a:p>
            <a:pPr marL="0" indent="0" algn="ctr">
              <a:lnSpc>
                <a:spcPct val="80000"/>
              </a:lnSpc>
              <a:buNone/>
            </a:pPr>
            <a:r>
              <a:rPr lang="en-US" sz="2400" dirty="0"/>
              <a:t>Such people will be rewarded with the high place- because they observed patience – and will be received therein with prayers of their eternal life and peace, living in it (the paradise) for ever. It is best as an abode and as a place to dwell in. Say (O Prophet), “My Lord will never care about you, if you will not invoke Him. Now since you rejected (the truth) the punishment will be inseparable from you.</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ADA917-795F-4375-9099-B7858B7A0930}"/>
              </a:ext>
            </a:extLst>
          </p:cNvPr>
          <p:cNvSpPr>
            <a:spLocks noGrp="1"/>
          </p:cNvSpPr>
          <p:nvPr>
            <p:ph type="title"/>
          </p:nvPr>
        </p:nvSpPr>
        <p:spPr>
          <a:xfrm>
            <a:off x="609600" y="152400"/>
            <a:ext cx="3581399" cy="609600"/>
          </a:xfrm>
        </p:spPr>
        <p:txBody>
          <a:bodyPr>
            <a:normAutofit fontScale="90000"/>
          </a:bodyPr>
          <a:lstStyle/>
          <a:p>
            <a:r>
              <a:rPr lang="en-US" sz="3600" b="1" u="sng" dirty="0"/>
              <a:t>Twelve Qualities</a:t>
            </a:r>
          </a:p>
        </p:txBody>
      </p:sp>
      <p:sp>
        <p:nvSpPr>
          <p:cNvPr id="3" name="Content Placeholder 2">
            <a:extLst>
              <a:ext uri="{FF2B5EF4-FFF2-40B4-BE49-F238E27FC236}">
                <a16:creationId xmlns:a16="http://schemas.microsoft.com/office/drawing/2014/main" xmlns="" id="{09481153-B293-44EB-86E6-8CDC3527F332}"/>
              </a:ext>
            </a:extLst>
          </p:cNvPr>
          <p:cNvSpPr>
            <a:spLocks noGrp="1"/>
          </p:cNvSpPr>
          <p:nvPr>
            <p:ph idx="1"/>
          </p:nvPr>
        </p:nvSpPr>
        <p:spPr>
          <a:xfrm>
            <a:off x="228600" y="990600"/>
            <a:ext cx="7696200" cy="5334000"/>
          </a:xfrm>
        </p:spPr>
        <p:txBody>
          <a:bodyPr/>
          <a:lstStyle/>
          <a:p>
            <a:pPr>
              <a:buFont typeface="+mj-lt"/>
              <a:buAutoNum type="arabicPeriod"/>
            </a:pPr>
            <a:r>
              <a:rPr lang="en-US" sz="2000" b="1" dirty="0"/>
              <a:t>Who </a:t>
            </a:r>
            <a:r>
              <a:rPr lang="en-US" sz="2000" b="1" dirty="0" smtClean="0"/>
              <a:t>walk</a:t>
            </a:r>
            <a:r>
              <a:rPr lang="en-US" sz="2000" b="1" dirty="0"/>
              <a:t>s</a:t>
            </a:r>
            <a:r>
              <a:rPr lang="en-US" sz="2000" b="1" dirty="0" smtClean="0"/>
              <a:t> </a:t>
            </a:r>
            <a:r>
              <a:rPr lang="en-US" sz="2000" b="1" dirty="0"/>
              <a:t>humbly.</a:t>
            </a:r>
          </a:p>
          <a:p>
            <a:pPr>
              <a:buFont typeface="+mj-lt"/>
              <a:buAutoNum type="arabicPeriod"/>
            </a:pPr>
            <a:r>
              <a:rPr lang="en-US" sz="2000" b="1" dirty="0"/>
              <a:t>Who </a:t>
            </a:r>
            <a:r>
              <a:rPr lang="en-US" sz="2000" b="1" dirty="0" smtClean="0"/>
              <a:t>replies </a:t>
            </a:r>
            <a:r>
              <a:rPr lang="en-US" sz="2000" b="1" dirty="0"/>
              <a:t>peacefully.</a:t>
            </a:r>
          </a:p>
          <a:p>
            <a:pPr>
              <a:buFont typeface="+mj-lt"/>
              <a:buAutoNum type="arabicPeriod"/>
            </a:pPr>
            <a:r>
              <a:rPr lang="en-US" sz="2000" b="1" dirty="0"/>
              <a:t>Who </a:t>
            </a:r>
            <a:r>
              <a:rPr lang="en-US" sz="2000" b="1" dirty="0" smtClean="0"/>
              <a:t>worships </a:t>
            </a:r>
            <a:r>
              <a:rPr lang="en-US" sz="2000" b="1" dirty="0"/>
              <a:t>to Allah at night.</a:t>
            </a:r>
          </a:p>
          <a:p>
            <a:pPr>
              <a:buFont typeface="+mj-lt"/>
              <a:buAutoNum type="arabicPeriod"/>
            </a:pPr>
            <a:r>
              <a:rPr lang="en-US" sz="2000" b="1" dirty="0"/>
              <a:t>Who </a:t>
            </a:r>
            <a:r>
              <a:rPr lang="en-US" sz="2000" b="1" dirty="0" smtClean="0"/>
              <a:t>seeks </a:t>
            </a:r>
            <a:r>
              <a:rPr lang="en-US" sz="2000" b="1" dirty="0"/>
              <a:t>refuge from Hell.</a:t>
            </a:r>
          </a:p>
          <a:p>
            <a:pPr>
              <a:buFont typeface="+mj-lt"/>
              <a:buAutoNum type="arabicPeriod"/>
            </a:pPr>
            <a:r>
              <a:rPr lang="en-US" sz="2000" b="1" dirty="0"/>
              <a:t>Who </a:t>
            </a:r>
            <a:r>
              <a:rPr lang="en-US" sz="2000" b="1" dirty="0" smtClean="0"/>
              <a:t>moderates </a:t>
            </a:r>
            <a:r>
              <a:rPr lang="en-US" sz="2000" b="1" dirty="0"/>
              <a:t>in spending.</a:t>
            </a:r>
          </a:p>
          <a:p>
            <a:pPr>
              <a:buFont typeface="+mj-lt"/>
              <a:buAutoNum type="arabicPeriod"/>
            </a:pPr>
            <a:r>
              <a:rPr lang="en-US" sz="2000" b="1" dirty="0"/>
              <a:t>Who </a:t>
            </a:r>
            <a:r>
              <a:rPr lang="en-US" sz="2000" b="1" dirty="0" smtClean="0"/>
              <a:t>doesn't </a:t>
            </a:r>
            <a:r>
              <a:rPr lang="en-US" sz="2000" b="1" dirty="0"/>
              <a:t>invoke except Allah.</a:t>
            </a:r>
          </a:p>
          <a:p>
            <a:pPr>
              <a:buFont typeface="+mj-lt"/>
              <a:buAutoNum type="arabicPeriod"/>
            </a:pPr>
            <a:r>
              <a:rPr lang="en-US" sz="2000" b="1" dirty="0"/>
              <a:t>Who </a:t>
            </a:r>
            <a:r>
              <a:rPr lang="en-US" sz="2000" b="1" dirty="0" smtClean="0"/>
              <a:t>doesn’t </a:t>
            </a:r>
            <a:r>
              <a:rPr lang="en-US" sz="2000" b="1" dirty="0"/>
              <a:t>kill any person.</a:t>
            </a:r>
          </a:p>
          <a:p>
            <a:pPr>
              <a:buFont typeface="+mj-lt"/>
              <a:buAutoNum type="arabicPeriod"/>
            </a:pPr>
            <a:r>
              <a:rPr lang="en-US" sz="2000" b="1" dirty="0"/>
              <a:t>Who </a:t>
            </a:r>
            <a:r>
              <a:rPr lang="en-US" sz="2000" b="1" dirty="0" smtClean="0"/>
              <a:t>doesn’t commit Adultery</a:t>
            </a:r>
            <a:r>
              <a:rPr lang="en-US" sz="2000" b="1" dirty="0"/>
              <a:t>.</a:t>
            </a:r>
          </a:p>
          <a:p>
            <a:pPr>
              <a:buFont typeface="+mj-lt"/>
              <a:buAutoNum type="arabicPeriod"/>
            </a:pPr>
            <a:r>
              <a:rPr lang="en-US" sz="2000" b="1" dirty="0"/>
              <a:t>Who </a:t>
            </a:r>
            <a:r>
              <a:rPr lang="en-US" sz="2000" b="1" dirty="0" smtClean="0"/>
              <a:t>doesn’t </a:t>
            </a:r>
            <a:r>
              <a:rPr lang="en-US" sz="2000" b="1" dirty="0"/>
              <a:t>witness falsehood.</a:t>
            </a:r>
          </a:p>
          <a:p>
            <a:pPr>
              <a:buFont typeface="+mj-lt"/>
              <a:buAutoNum type="arabicPeriod"/>
            </a:pPr>
            <a:r>
              <a:rPr lang="en-US" sz="2000" b="1" dirty="0"/>
              <a:t>Who </a:t>
            </a:r>
            <a:r>
              <a:rPr lang="en-US" sz="2000" b="1" dirty="0" smtClean="0"/>
              <a:t>passes </a:t>
            </a:r>
            <a:r>
              <a:rPr lang="en-US" sz="2000" b="1" dirty="0"/>
              <a:t>with dignity from abuse things.</a:t>
            </a:r>
          </a:p>
          <a:p>
            <a:pPr>
              <a:buFont typeface="+mj-lt"/>
              <a:buAutoNum type="arabicPeriod"/>
            </a:pPr>
            <a:r>
              <a:rPr lang="en-US" sz="2000" b="1" dirty="0"/>
              <a:t>Who </a:t>
            </a:r>
            <a:r>
              <a:rPr lang="en-US" sz="2000" b="1" dirty="0" smtClean="0"/>
              <a:t>doesn’t </a:t>
            </a:r>
            <a:r>
              <a:rPr lang="en-US" sz="2000" b="1" dirty="0"/>
              <a:t>fall at verses as deaf and blind ones.</a:t>
            </a:r>
          </a:p>
          <a:p>
            <a:pPr>
              <a:buFont typeface="+mj-lt"/>
              <a:buAutoNum type="arabicPeriod"/>
            </a:pPr>
            <a:r>
              <a:rPr lang="en-US" sz="2000" b="1" dirty="0"/>
              <a:t>Who </a:t>
            </a:r>
            <a:r>
              <a:rPr lang="en-US" sz="2000" b="1" dirty="0" smtClean="0"/>
              <a:t>seeks </a:t>
            </a:r>
            <a:r>
              <a:rPr lang="en-US" sz="2000" b="1" dirty="0"/>
              <a:t>from Allah, comfort of eyes from their family. </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p:txBody>
      </p:sp>
    </p:spTree>
    <p:extLst>
      <p:ext uri="{BB962C8B-B14F-4D97-AF65-F5344CB8AC3E}">
        <p14:creationId xmlns:p14="http://schemas.microsoft.com/office/powerpoint/2010/main" val="165489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00941-50EB-475E-BF58-EF3BA272CC30}"/>
              </a:ext>
            </a:extLst>
          </p:cNvPr>
          <p:cNvSpPr>
            <a:spLocks noGrp="1"/>
          </p:cNvSpPr>
          <p:nvPr>
            <p:ph type="title"/>
          </p:nvPr>
        </p:nvSpPr>
        <p:spPr>
          <a:xfrm>
            <a:off x="381001" y="124264"/>
            <a:ext cx="5333999" cy="790136"/>
          </a:xfrm>
        </p:spPr>
        <p:txBody>
          <a:bodyPr>
            <a:normAutofit/>
          </a:bodyPr>
          <a:lstStyle/>
          <a:p>
            <a:r>
              <a:rPr lang="en-US" sz="4000" b="1" u="sng" dirty="0"/>
              <a:t>Definition Of Abd</a:t>
            </a:r>
            <a:r>
              <a:rPr lang="en-US" sz="4000" dirty="0"/>
              <a:t> </a:t>
            </a:r>
            <a:r>
              <a:rPr lang="en-US" sz="4000" b="1" dirty="0"/>
              <a:t>(</a:t>
            </a:r>
            <a:r>
              <a:rPr lang="ar-SA" sz="4400" b="1" u="sng" dirty="0">
                <a:latin typeface="Jameel Noori Nastaleeq" panose="02000503000000000004" pitchFamily="2" charset="-78"/>
                <a:cs typeface="Jameel Noori Nastaleeq" panose="02000503000000000004" pitchFamily="2" charset="-78"/>
              </a:rPr>
              <a:t>عباد</a:t>
            </a:r>
            <a:r>
              <a:rPr lang="en-US" sz="4000" b="1" dirty="0"/>
              <a:t>)</a:t>
            </a:r>
            <a:endParaRPr lang="en-US" dirty="0">
              <a:latin typeface="Jameel Noori Nastaleeq" panose="02000503000000000004" pitchFamily="2" charset="-78"/>
              <a:cs typeface="Jameel Noori Nastaleeq" panose="02000503000000000004" pitchFamily="2" charset="-78"/>
            </a:endParaRPr>
          </a:p>
        </p:txBody>
      </p:sp>
      <p:sp>
        <p:nvSpPr>
          <p:cNvPr id="3" name="Content Placeholder 2">
            <a:extLst>
              <a:ext uri="{FF2B5EF4-FFF2-40B4-BE49-F238E27FC236}">
                <a16:creationId xmlns:a16="http://schemas.microsoft.com/office/drawing/2014/main" xmlns="" id="{BDC2EDAF-67A5-4D0E-848F-C3ECA8D99AFF}"/>
              </a:ext>
            </a:extLst>
          </p:cNvPr>
          <p:cNvSpPr>
            <a:spLocks noGrp="1"/>
          </p:cNvSpPr>
          <p:nvPr>
            <p:ph idx="1"/>
          </p:nvPr>
        </p:nvSpPr>
        <p:spPr>
          <a:xfrm>
            <a:off x="457200" y="914400"/>
            <a:ext cx="7620000" cy="5410199"/>
          </a:xfrm>
        </p:spPr>
        <p:txBody>
          <a:bodyPr/>
          <a:lstStyle/>
          <a:p>
            <a:pPr marL="0" indent="0">
              <a:lnSpc>
                <a:spcPct val="80000"/>
              </a:lnSpc>
              <a:buNone/>
            </a:pPr>
            <a:endParaRPr lang="en-US" dirty="0"/>
          </a:p>
          <a:p>
            <a:pPr>
              <a:lnSpc>
                <a:spcPct val="80000"/>
              </a:lnSpc>
              <a:buFont typeface="Wingdings" panose="05000000000000000000" pitchFamily="2" charset="2"/>
              <a:buChar char="v"/>
            </a:pPr>
            <a:r>
              <a:rPr lang="en-US" dirty="0"/>
              <a:t> </a:t>
            </a:r>
            <a:r>
              <a:rPr lang="ar-SA" sz="3600" dirty="0">
                <a:latin typeface="Jameel Noori Nastaleeq" panose="02000503000000000004" pitchFamily="2" charset="-78"/>
                <a:cs typeface="Jameel Noori Nastaleeq" panose="02000503000000000004" pitchFamily="2" charset="-78"/>
              </a:rPr>
              <a:t>عباد</a:t>
            </a:r>
            <a:r>
              <a:rPr lang="en-US" sz="3600" dirty="0">
                <a:latin typeface="Jameel Noori Nastaleeq" panose="02000503000000000004" pitchFamily="2" charset="-78"/>
                <a:cs typeface="Jameel Noori Nastaleeq" panose="02000503000000000004" pitchFamily="2" charset="-78"/>
              </a:rPr>
              <a:t> </a:t>
            </a:r>
            <a:r>
              <a:rPr lang="en-US" sz="2400" dirty="0"/>
              <a:t>is the plural of</a:t>
            </a:r>
            <a:r>
              <a:rPr lang="en-US" dirty="0"/>
              <a:t> </a:t>
            </a:r>
            <a:r>
              <a:rPr lang="ar-SA" sz="3200" dirty="0">
                <a:latin typeface="Jameel Noori Nastaleeq" panose="02000503000000000004" pitchFamily="2" charset="-78"/>
                <a:cs typeface="Jameel Noori Nastaleeq" panose="02000503000000000004" pitchFamily="2" charset="-78"/>
              </a:rPr>
              <a:t>عبد</a:t>
            </a:r>
            <a:r>
              <a:rPr lang="en-US" dirty="0"/>
              <a:t> </a:t>
            </a:r>
            <a:r>
              <a:rPr lang="en-US" sz="2400" dirty="0"/>
              <a:t>which means slaves.</a:t>
            </a:r>
            <a:r>
              <a:rPr lang="en-US" dirty="0"/>
              <a:t> </a:t>
            </a:r>
          </a:p>
          <a:p>
            <a:pPr marL="0" indent="0">
              <a:lnSpc>
                <a:spcPct val="80000"/>
              </a:lnSpc>
              <a:buNone/>
            </a:pPr>
            <a:endParaRPr lang="en-US" dirty="0"/>
          </a:p>
          <a:p>
            <a:pPr>
              <a:lnSpc>
                <a:spcPct val="80000"/>
              </a:lnSpc>
              <a:buFont typeface="Wingdings" panose="05000000000000000000" pitchFamily="2" charset="2"/>
              <a:buChar char="v"/>
            </a:pPr>
            <a:r>
              <a:rPr lang="en-US" sz="2400" dirty="0"/>
              <a:t>Here it means the slave who is property of his master.</a:t>
            </a:r>
          </a:p>
          <a:p>
            <a:pPr marL="0" indent="0">
              <a:lnSpc>
                <a:spcPct val="80000"/>
              </a:lnSpc>
              <a:buNone/>
            </a:pPr>
            <a:r>
              <a:rPr lang="en-US" dirty="0"/>
              <a:t> </a:t>
            </a:r>
          </a:p>
          <a:p>
            <a:pPr>
              <a:lnSpc>
                <a:spcPct val="80000"/>
              </a:lnSpc>
              <a:buFont typeface="Wingdings" panose="05000000000000000000" pitchFamily="2" charset="2"/>
              <a:buChar char="v"/>
            </a:pPr>
            <a:r>
              <a:rPr lang="en-US" sz="2400" dirty="0"/>
              <a:t>Only such a person can claim to be Allah’s slave whose views and beliefs, thinking and desires, deeds and actions are totally in line with the command and pleasure of his </a:t>
            </a:r>
            <a:r>
              <a:rPr lang="en-US" sz="2400" dirty="0" err="1"/>
              <a:t>Rab</a:t>
            </a:r>
            <a:r>
              <a:rPr lang="en-US" sz="2400" dirty="0"/>
              <a:t> (Master) and who keeps himself alert to carry out each and every command as soon as he is required to.</a:t>
            </a:r>
            <a:endParaRPr lang="ar-SA" sz="2400" dirty="0"/>
          </a:p>
          <a:p>
            <a:endParaRPr lang="en-US" dirty="0"/>
          </a:p>
        </p:txBody>
      </p:sp>
    </p:spTree>
    <p:extLst>
      <p:ext uri="{BB962C8B-B14F-4D97-AF65-F5344CB8AC3E}">
        <p14:creationId xmlns:p14="http://schemas.microsoft.com/office/powerpoint/2010/main" val="1121009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533400"/>
            <a:ext cx="4190999" cy="762000"/>
          </a:xfrm>
        </p:spPr>
        <p:txBody>
          <a:bodyPr>
            <a:normAutofit fontScale="90000"/>
          </a:bodyPr>
          <a:lstStyle/>
          <a:p>
            <a:r>
              <a:rPr lang="en-US" b="1" u="sng" dirty="0"/>
              <a:t>First Characteristic</a:t>
            </a:r>
          </a:p>
        </p:txBody>
      </p:sp>
      <p:sp>
        <p:nvSpPr>
          <p:cNvPr id="5" name="Content Placeholder 4"/>
          <p:cNvSpPr>
            <a:spLocks noGrp="1"/>
          </p:cNvSpPr>
          <p:nvPr>
            <p:ph idx="1"/>
          </p:nvPr>
        </p:nvSpPr>
        <p:spPr>
          <a:xfrm>
            <a:off x="914400" y="1828800"/>
            <a:ext cx="5943600" cy="4212563"/>
          </a:xfrm>
        </p:spPr>
        <p:txBody>
          <a:bodyPr/>
          <a:lstStyle/>
          <a:p>
            <a:pPr marL="0" indent="0" algn="ctr">
              <a:lnSpc>
                <a:spcPct val="80000"/>
              </a:lnSpc>
              <a:buNone/>
            </a:pPr>
            <a:r>
              <a:rPr lang="ar-SA" sz="3200" b="1" u="sng" dirty="0">
                <a:solidFill>
                  <a:schemeClr val="tx1"/>
                </a:solidFill>
                <a:latin typeface="noorehira" panose="02000500000000020004" pitchFamily="2" charset="-78"/>
                <a:cs typeface="noorehira" panose="02000500000000020004" pitchFamily="2" charset="-78"/>
              </a:rPr>
              <a:t>وعباد الرحمن الذين يمشون على الأرض هونا</a:t>
            </a:r>
            <a:endParaRPr lang="en-US" sz="3200" b="1" u="sng" dirty="0">
              <a:solidFill>
                <a:schemeClr val="tx1"/>
              </a:solidFill>
              <a:latin typeface="noorehira" panose="02000500000000020004" pitchFamily="2" charset="-78"/>
              <a:cs typeface="noorehira" panose="02000500000000020004" pitchFamily="2" charset="-78"/>
            </a:endParaRPr>
          </a:p>
          <a:p>
            <a:pPr marL="0" indent="0" algn="ctr">
              <a:lnSpc>
                <a:spcPct val="80000"/>
              </a:lnSpc>
              <a:buNone/>
            </a:pPr>
            <a:endParaRPr lang="en-US" dirty="0"/>
          </a:p>
          <a:p>
            <a:pPr marL="0" indent="0" algn="ctr">
              <a:lnSpc>
                <a:spcPct val="80000"/>
              </a:lnSpc>
              <a:buNone/>
            </a:pPr>
            <a:r>
              <a:rPr lang="en-US" sz="2800" dirty="0"/>
              <a:t>The servants of the Rahman (the All-Merciful, Allah) are those </a:t>
            </a:r>
            <a:r>
              <a:rPr lang="en-US" sz="2800" b="1" u="sng" dirty="0"/>
              <a:t>who walk on the earth humbly</a:t>
            </a:r>
            <a:r>
              <a:rPr lang="en-US" sz="2800" u="sng" dirty="0"/>
              <a:t>,</a:t>
            </a:r>
          </a:p>
          <a:p>
            <a:pPr marL="0" indent="0">
              <a:buNone/>
            </a:pP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normAutofit fontScale="90000"/>
          </a:bodyPr>
          <a:lstStyle/>
          <a:p>
            <a:r>
              <a:rPr lang="en-US" b="1" u="sng" dirty="0"/>
              <a:t>Second Characteristic</a:t>
            </a:r>
          </a:p>
        </p:txBody>
      </p:sp>
      <p:sp>
        <p:nvSpPr>
          <p:cNvPr id="3" name="Content Placeholder 2"/>
          <p:cNvSpPr>
            <a:spLocks noGrp="1"/>
          </p:cNvSpPr>
          <p:nvPr>
            <p:ph idx="1"/>
          </p:nvPr>
        </p:nvSpPr>
        <p:spPr>
          <a:xfrm>
            <a:off x="914399" y="1371600"/>
            <a:ext cx="6042913" cy="4669763"/>
          </a:xfrm>
        </p:spPr>
        <p:txBody>
          <a:bodyPr/>
          <a:lstStyle/>
          <a:p>
            <a:pPr algn="ctr">
              <a:buNone/>
            </a:pPr>
            <a:endParaRPr lang="en-US" dirty="0"/>
          </a:p>
          <a:p>
            <a:pPr algn="ctr">
              <a:buNone/>
            </a:pPr>
            <a:r>
              <a:rPr lang="ar-SA" sz="3200" u="sng" dirty="0">
                <a:solidFill>
                  <a:schemeClr val="tx1"/>
                </a:solidFill>
                <a:latin typeface="noorehira" panose="02000500000000020004" pitchFamily="2" charset="-78"/>
                <a:cs typeface="noorehira" panose="02000500000000020004" pitchFamily="2" charset="-78"/>
              </a:rPr>
              <a:t>وإذا خاطبهم الجاهلون قالوا سلاما</a:t>
            </a:r>
            <a:endParaRPr lang="en-US" sz="3200" u="sng" dirty="0">
              <a:solidFill>
                <a:schemeClr val="tx1"/>
              </a:solidFill>
              <a:latin typeface="noorehira" panose="02000500000000020004" pitchFamily="2" charset="-78"/>
              <a:cs typeface="noorehira" panose="02000500000000020004" pitchFamily="2" charset="-78"/>
            </a:endParaRPr>
          </a:p>
          <a:p>
            <a:pPr algn="ctr">
              <a:buNone/>
            </a:pPr>
            <a:endParaRPr lang="ar-SA" dirty="0"/>
          </a:p>
          <a:p>
            <a:pPr algn="ctr">
              <a:buNone/>
            </a:pPr>
            <a:r>
              <a:rPr lang="en-US" sz="2400" dirty="0"/>
              <a:t>And when the ignorant people speak to them, they reply peacefully.</a:t>
            </a:r>
          </a:p>
          <a:p>
            <a:pPr algn="ctr">
              <a:buNone/>
            </a:pPr>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572001" cy="762000"/>
          </a:xfrm>
        </p:spPr>
        <p:txBody>
          <a:bodyPr/>
          <a:lstStyle/>
          <a:p>
            <a:r>
              <a:rPr lang="en-US" b="1" u="sng" dirty="0"/>
              <a:t>Third Characteristic</a:t>
            </a:r>
          </a:p>
        </p:txBody>
      </p:sp>
      <p:sp>
        <p:nvSpPr>
          <p:cNvPr id="3" name="Content Placeholder 2"/>
          <p:cNvSpPr>
            <a:spLocks noGrp="1"/>
          </p:cNvSpPr>
          <p:nvPr>
            <p:ph idx="1"/>
          </p:nvPr>
        </p:nvSpPr>
        <p:spPr>
          <a:xfrm>
            <a:off x="609599" y="1524000"/>
            <a:ext cx="6781801" cy="4495801"/>
          </a:xfrm>
        </p:spPr>
        <p:txBody>
          <a:bodyPr/>
          <a:lstStyle/>
          <a:p>
            <a:pPr algn="ctr">
              <a:lnSpc>
                <a:spcPct val="80000"/>
              </a:lnSpc>
              <a:buNone/>
            </a:pPr>
            <a:endParaRPr lang="en-US" dirty="0"/>
          </a:p>
          <a:p>
            <a:pPr algn="ctr">
              <a:lnSpc>
                <a:spcPct val="80000"/>
              </a:lnSpc>
              <a:buNone/>
            </a:pPr>
            <a:endParaRPr lang="en-US" dirty="0"/>
          </a:p>
          <a:p>
            <a:pPr algn="ctr">
              <a:lnSpc>
                <a:spcPct val="80000"/>
              </a:lnSpc>
              <a:buNone/>
            </a:pPr>
            <a:r>
              <a:rPr lang="ar-SA" sz="3600" u="sng" dirty="0">
                <a:latin typeface="noorehira" panose="02000500000000020004" pitchFamily="2" charset="-78"/>
                <a:cs typeface="noorehira" panose="02000500000000020004" pitchFamily="2" charset="-78"/>
              </a:rPr>
              <a:t>والذين يـبيتون لربهم سجدا وقياما</a:t>
            </a:r>
            <a:endParaRPr lang="en-US" sz="3600" u="sng" dirty="0">
              <a:latin typeface="noorehira" panose="02000500000000020004" pitchFamily="2" charset="-78"/>
              <a:cs typeface="noorehira" panose="02000500000000020004" pitchFamily="2" charset="-78"/>
            </a:endParaRPr>
          </a:p>
          <a:p>
            <a:pPr algn="ctr">
              <a:lnSpc>
                <a:spcPct val="80000"/>
              </a:lnSpc>
              <a:buNone/>
            </a:pPr>
            <a:endParaRPr lang="ar-SA" dirty="0"/>
          </a:p>
          <a:p>
            <a:pPr algn="ctr">
              <a:buNone/>
            </a:pPr>
            <a:r>
              <a:rPr lang="en-US" sz="2800" dirty="0"/>
              <a:t>And those who pass the night prostrating themselves and standing before their Lord.</a:t>
            </a:r>
          </a:p>
          <a:p>
            <a:pPr algn="ctr">
              <a:buNone/>
            </a:pPr>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800601" cy="762000"/>
          </a:xfrm>
        </p:spPr>
        <p:txBody>
          <a:bodyPr/>
          <a:lstStyle/>
          <a:p>
            <a:r>
              <a:rPr lang="en-US" b="1" u="sng" dirty="0"/>
              <a:t>Fourth Characteristic</a:t>
            </a:r>
          </a:p>
        </p:txBody>
      </p:sp>
      <p:sp>
        <p:nvSpPr>
          <p:cNvPr id="3" name="Content Placeholder 2"/>
          <p:cNvSpPr>
            <a:spLocks noGrp="1"/>
          </p:cNvSpPr>
          <p:nvPr>
            <p:ph idx="1"/>
          </p:nvPr>
        </p:nvSpPr>
        <p:spPr>
          <a:xfrm>
            <a:off x="609598" y="1524000"/>
            <a:ext cx="7010401" cy="4572000"/>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latin typeface="noorehira" panose="02000500000000020004" pitchFamily="2" charset="-78"/>
                <a:cs typeface="noorehira" panose="02000500000000020004" pitchFamily="2" charset="-78"/>
              </a:rPr>
              <a:t>والذين يقولون ربنا اصرف عنا عذاب جهنم إن عذابها</a:t>
            </a:r>
            <a:r>
              <a:rPr lang="ar-SA" sz="3200" dirty="0">
                <a:latin typeface="noorehira" panose="02000500000000020004" pitchFamily="2" charset="-78"/>
                <a:cs typeface="noorehira" panose="02000500000000020004" pitchFamily="2" charset="-78"/>
              </a:rPr>
              <a:t> </a:t>
            </a:r>
            <a:r>
              <a:rPr lang="ar-SA" sz="3200" u="sng" dirty="0">
                <a:latin typeface="noorehira" panose="02000500000000020004" pitchFamily="2" charset="-78"/>
                <a:cs typeface="noorehira" panose="02000500000000020004" pitchFamily="2" charset="-78"/>
              </a:rPr>
              <a:t>كان غراما إنها سآءت مستقرا ومقاما</a:t>
            </a:r>
          </a:p>
          <a:p>
            <a:pPr marL="0" indent="0" algn="ctr">
              <a:buNone/>
            </a:pPr>
            <a:endParaRPr lang="en-US" dirty="0"/>
          </a:p>
          <a:p>
            <a:pPr marL="0" indent="0" algn="ctr">
              <a:buNone/>
            </a:pPr>
            <a:r>
              <a:rPr lang="en-US" sz="2400" dirty="0"/>
              <a:t>And those who say, “Our Lord! prevent from us the punishment of Jahannam (the Hell); indeed its punishment is persisting affliction.” Indeed, it is evil as an abode and a place to dwell in.</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038601" cy="609600"/>
          </a:xfrm>
        </p:spPr>
        <p:txBody>
          <a:bodyPr>
            <a:normAutofit fontScale="90000"/>
          </a:bodyPr>
          <a:lstStyle/>
          <a:p>
            <a:r>
              <a:rPr lang="en-US" b="1" u="sng" dirty="0"/>
              <a:t>Fifth Characteristic</a:t>
            </a:r>
          </a:p>
        </p:txBody>
      </p:sp>
      <p:sp>
        <p:nvSpPr>
          <p:cNvPr id="3" name="Content Placeholder 2"/>
          <p:cNvSpPr>
            <a:spLocks noGrp="1"/>
          </p:cNvSpPr>
          <p:nvPr>
            <p:ph idx="1"/>
          </p:nvPr>
        </p:nvSpPr>
        <p:spPr>
          <a:xfrm>
            <a:off x="152401" y="1447800"/>
            <a:ext cx="7772400" cy="4800600"/>
          </a:xfrm>
        </p:spPr>
        <p:txBody>
          <a:bodyPr/>
          <a:lstStyle/>
          <a:p>
            <a:pPr marL="0" indent="0" algn="ctr">
              <a:lnSpc>
                <a:spcPct val="80000"/>
              </a:lnSpc>
              <a:buNone/>
              <a:tabLst>
                <a:tab pos="0" algn="l"/>
              </a:tabLst>
            </a:pPr>
            <a:endParaRPr lang="en-US" dirty="0"/>
          </a:p>
          <a:p>
            <a:pPr marL="0" indent="0" algn="ctr">
              <a:lnSpc>
                <a:spcPct val="80000"/>
              </a:lnSpc>
              <a:buNone/>
              <a:tabLst>
                <a:tab pos="0" algn="l"/>
              </a:tabLst>
            </a:pPr>
            <a:endParaRPr lang="en-US" dirty="0"/>
          </a:p>
          <a:p>
            <a:pPr marL="0" indent="0" algn="ctr">
              <a:lnSpc>
                <a:spcPct val="80000"/>
              </a:lnSpc>
              <a:buNone/>
              <a:tabLst>
                <a:tab pos="0" algn="l"/>
              </a:tabLst>
            </a:pPr>
            <a:r>
              <a:rPr lang="ar-SA" sz="3200" u="sng" dirty="0">
                <a:latin typeface="noorehira" panose="02000500000000020004" pitchFamily="2" charset="-78"/>
                <a:cs typeface="noorehira" panose="02000500000000020004" pitchFamily="2" charset="-78"/>
              </a:rPr>
              <a:t>والذين إذا أنفقوا لم يسرفوا ولم يقتروا وكان بين ذلك قواما</a:t>
            </a:r>
            <a:endParaRPr lang="en-US" sz="3200" u="sng" dirty="0">
              <a:latin typeface="noorehira" panose="02000500000000020004" pitchFamily="2" charset="-78"/>
              <a:cs typeface="noorehira" panose="02000500000000020004" pitchFamily="2" charset="-78"/>
            </a:endParaRPr>
          </a:p>
          <a:p>
            <a:pPr marL="0" indent="0" algn="ctr">
              <a:lnSpc>
                <a:spcPct val="80000"/>
              </a:lnSpc>
              <a:buNone/>
              <a:tabLst>
                <a:tab pos="0" algn="l"/>
              </a:tabLst>
            </a:pPr>
            <a:endParaRPr lang="ar-SA" dirty="0"/>
          </a:p>
          <a:p>
            <a:pPr marL="0" indent="0" algn="ctr">
              <a:buNone/>
              <a:tabLst>
                <a:tab pos="0" algn="l"/>
              </a:tabLst>
            </a:pPr>
            <a:r>
              <a:rPr lang="en-US" sz="2800" dirty="0"/>
              <a:t>And those who, when they spend , are neither extravagant nor miserly, and it (i.e. their spending) is moderate in between (the two extremes).</a:t>
            </a: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4572001" cy="762000"/>
          </a:xfrm>
        </p:spPr>
        <p:txBody>
          <a:bodyPr/>
          <a:lstStyle/>
          <a:p>
            <a:r>
              <a:rPr lang="en-US" b="1" u="sng" dirty="0"/>
              <a:t>Sixth Characteristic</a:t>
            </a:r>
          </a:p>
        </p:txBody>
      </p:sp>
      <p:sp>
        <p:nvSpPr>
          <p:cNvPr id="3" name="Content Placeholder 2"/>
          <p:cNvSpPr>
            <a:spLocks noGrp="1"/>
          </p:cNvSpPr>
          <p:nvPr>
            <p:ph idx="1"/>
          </p:nvPr>
        </p:nvSpPr>
        <p:spPr>
          <a:xfrm>
            <a:off x="838199" y="1371600"/>
            <a:ext cx="6119113" cy="4669763"/>
          </a:xfrm>
        </p:spPr>
        <p:txBody>
          <a:bodyPr/>
          <a:lstStyle/>
          <a:p>
            <a:pPr marL="0" indent="0" algn="ctr">
              <a:lnSpc>
                <a:spcPct val="80000"/>
              </a:lnSpc>
              <a:buNone/>
            </a:pPr>
            <a:endParaRPr lang="en-US" dirty="0"/>
          </a:p>
          <a:p>
            <a:pPr marL="0" indent="0" algn="ctr">
              <a:lnSpc>
                <a:spcPct val="80000"/>
              </a:lnSpc>
              <a:buNone/>
            </a:pPr>
            <a:endParaRPr lang="en-US" dirty="0"/>
          </a:p>
          <a:p>
            <a:pPr marL="0" indent="0" algn="ctr">
              <a:lnSpc>
                <a:spcPct val="80000"/>
              </a:lnSpc>
              <a:buNone/>
            </a:pPr>
            <a:r>
              <a:rPr lang="ar-SA" sz="3200" u="sng" dirty="0">
                <a:solidFill>
                  <a:schemeClr val="tx1"/>
                </a:solidFill>
                <a:latin typeface="noorehira" panose="02000500000000020004" pitchFamily="2" charset="-78"/>
                <a:cs typeface="noorehira" panose="02000500000000020004" pitchFamily="2" charset="-78"/>
              </a:rPr>
              <a:t>والذين لايدعون مع الله إلها آخر</a:t>
            </a:r>
          </a:p>
          <a:p>
            <a:pPr marL="0" indent="0" algn="ctr">
              <a:buNone/>
            </a:pPr>
            <a:endParaRPr lang="en-US" dirty="0"/>
          </a:p>
          <a:p>
            <a:pPr marL="0" indent="0" algn="ctr">
              <a:buNone/>
            </a:pPr>
            <a:r>
              <a:rPr lang="en-US" sz="2800" dirty="0"/>
              <a:t>And those who do not invoke any other god along with Allah.</a:t>
            </a:r>
          </a:p>
        </p:txBody>
      </p:sp>
    </p:spTree>
  </p:cSld>
  <p:clrMapOvr>
    <a:masterClrMapping/>
  </p:clrMapOvr>
  <p:transition>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6)">
  <a:themeElements>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8B0A50"/>
        </a:dk2>
        <a:lt2>
          <a:srgbClr val="FFFFFF"/>
        </a:lt2>
        <a:accent1>
          <a:srgbClr val="EF1084"/>
        </a:accent1>
        <a:accent2>
          <a:srgbClr val="F9EAEA"/>
        </a:accent2>
        <a:accent3>
          <a:srgbClr val="C4AAB3"/>
        </a:accent3>
        <a:accent4>
          <a:srgbClr val="DADADA"/>
        </a:accent4>
        <a:accent5>
          <a:srgbClr val="F6AAC2"/>
        </a:accent5>
        <a:accent6>
          <a:srgbClr val="E2D4D4"/>
        </a:accent6>
        <a:hlink>
          <a:srgbClr val="F661B1"/>
        </a:hlink>
        <a:folHlink>
          <a:srgbClr val="E7B2CE"/>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8B0A50"/>
        </a:dk2>
        <a:lt2>
          <a:srgbClr val="FFFFFF"/>
        </a:lt2>
        <a:accent1>
          <a:srgbClr val="F354AC"/>
        </a:accent1>
        <a:accent2>
          <a:srgbClr val="B21EF4"/>
        </a:accent2>
        <a:accent3>
          <a:srgbClr val="C4AAB3"/>
        </a:accent3>
        <a:accent4>
          <a:srgbClr val="DADADA"/>
        </a:accent4>
        <a:accent5>
          <a:srgbClr val="F8B3D2"/>
        </a:accent5>
        <a:accent6>
          <a:srgbClr val="A11ADD"/>
        </a:accent6>
        <a:hlink>
          <a:srgbClr val="E7B2CE"/>
        </a:hlink>
        <a:folHlink>
          <a:srgbClr val="FCCCE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FF"/>
        </a:lt1>
        <a:dk2>
          <a:srgbClr val="8B0A50"/>
        </a:dk2>
        <a:lt2>
          <a:srgbClr val="FFFFFF"/>
        </a:lt2>
        <a:accent1>
          <a:srgbClr val="1BF337"/>
        </a:accent1>
        <a:accent2>
          <a:srgbClr val="F784C4"/>
        </a:accent2>
        <a:accent3>
          <a:srgbClr val="C4AAB3"/>
        </a:accent3>
        <a:accent4>
          <a:srgbClr val="DADADA"/>
        </a:accent4>
        <a:accent5>
          <a:srgbClr val="ABF8AE"/>
        </a:accent5>
        <a:accent6>
          <a:srgbClr val="E077B1"/>
        </a:accent6>
        <a:hlink>
          <a:srgbClr val="EEF900"/>
        </a:hlink>
        <a:folHlink>
          <a:srgbClr val="EDC5DA"/>
        </a:folHlink>
      </a:clrScheme>
      <a:clrMap bg1="dk2" tx1="lt1" bg2="dk1" tx2="lt2" accent1="accent1" accent2="accent2" accent3="accent3" accent4="accent4" accent5="accent5" accent6="accent6" hlink="hlink" folHlink="folHlink"/>
    </a:extraClrScheme>
    <a:extraClrScheme>
      <a:clrScheme name="1_Default Design 4">
        <a:dk1>
          <a:srgbClr val="000000"/>
        </a:dk1>
        <a:lt1>
          <a:srgbClr val="FFFFFF"/>
        </a:lt1>
        <a:dk2>
          <a:srgbClr val="8B0A50"/>
        </a:dk2>
        <a:lt2>
          <a:srgbClr val="FFFFFF"/>
        </a:lt2>
        <a:accent1>
          <a:srgbClr val="FFA812"/>
        </a:accent1>
        <a:accent2>
          <a:srgbClr val="8FBE0A"/>
        </a:accent2>
        <a:accent3>
          <a:srgbClr val="C4AAB3"/>
        </a:accent3>
        <a:accent4>
          <a:srgbClr val="DADADA"/>
        </a:accent4>
        <a:accent5>
          <a:srgbClr val="FFD1AA"/>
        </a:accent5>
        <a:accent6>
          <a:srgbClr val="81AC08"/>
        </a:accent6>
        <a:hlink>
          <a:srgbClr val="FFD6EF"/>
        </a:hlink>
        <a:folHlink>
          <a:srgbClr val="AEC8F9"/>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EF1084"/>
        </a:accent1>
        <a:accent2>
          <a:srgbClr val="F9EAEA"/>
        </a:accent2>
        <a:accent3>
          <a:srgbClr val="FFFFFF"/>
        </a:accent3>
        <a:accent4>
          <a:srgbClr val="000000"/>
        </a:accent4>
        <a:accent5>
          <a:srgbClr val="F6AAC2"/>
        </a:accent5>
        <a:accent6>
          <a:srgbClr val="E2D4D4"/>
        </a:accent6>
        <a:hlink>
          <a:srgbClr val="F661B1"/>
        </a:hlink>
        <a:folHlink>
          <a:srgbClr val="E7B2CE"/>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F354AC"/>
        </a:accent1>
        <a:accent2>
          <a:srgbClr val="B21EF4"/>
        </a:accent2>
        <a:accent3>
          <a:srgbClr val="FFFFFF"/>
        </a:accent3>
        <a:accent4>
          <a:srgbClr val="000000"/>
        </a:accent4>
        <a:accent5>
          <a:srgbClr val="F8B3D2"/>
        </a:accent5>
        <a:accent6>
          <a:srgbClr val="A11ADD"/>
        </a:accent6>
        <a:hlink>
          <a:srgbClr val="E7B2CE"/>
        </a:hlink>
        <a:folHlink>
          <a:srgbClr val="FCCCE6"/>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1BF337"/>
        </a:accent1>
        <a:accent2>
          <a:srgbClr val="F784C4"/>
        </a:accent2>
        <a:accent3>
          <a:srgbClr val="FFFFFF"/>
        </a:accent3>
        <a:accent4>
          <a:srgbClr val="000000"/>
        </a:accent4>
        <a:accent5>
          <a:srgbClr val="ABF8AE"/>
        </a:accent5>
        <a:accent6>
          <a:srgbClr val="E077B1"/>
        </a:accent6>
        <a:hlink>
          <a:srgbClr val="EEF900"/>
        </a:hlink>
        <a:folHlink>
          <a:srgbClr val="EDC5DA"/>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A812"/>
        </a:accent1>
        <a:accent2>
          <a:srgbClr val="8FBE0A"/>
        </a:accent2>
        <a:accent3>
          <a:srgbClr val="FFFFFF"/>
        </a:accent3>
        <a:accent4>
          <a:srgbClr val="000000"/>
        </a:accent4>
        <a:accent5>
          <a:srgbClr val="FFD1AA"/>
        </a:accent5>
        <a:accent6>
          <a:srgbClr val="81AC08"/>
        </a:accent6>
        <a:hlink>
          <a:srgbClr val="FFD6EF"/>
        </a:hlink>
        <a:folHlink>
          <a:srgbClr val="AEC8F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(16)</Template>
  <TotalTime>0</TotalTime>
  <Words>763</Words>
  <Application>Microsoft Office PowerPoint</Application>
  <PresentationFormat>On-screen Show (4:3)</PresentationFormat>
  <Paragraphs>101</Paragraphs>
  <Slides>14</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Calibri</vt:lpstr>
      <vt:lpstr>Jameel Noori Nastaleeq</vt:lpstr>
      <vt:lpstr>noorehira</vt:lpstr>
      <vt:lpstr>Tahoma</vt:lpstr>
      <vt:lpstr>Traditional Arabic</vt:lpstr>
      <vt:lpstr>Trebuchet MS</vt:lpstr>
      <vt:lpstr>Wingdings</vt:lpstr>
      <vt:lpstr>Wingdings 3</vt:lpstr>
      <vt:lpstr>Islamic Template (16)</vt:lpstr>
      <vt:lpstr>1_Default Design</vt:lpstr>
      <vt:lpstr>Facet</vt:lpstr>
      <vt:lpstr>    THE TWELVE QUALITIES OF FAITHFUL SLAVES (In The light of Surah Furqan)  (V:63 – 77) </vt:lpstr>
      <vt:lpstr>Twelve Qualities</vt:lpstr>
      <vt:lpstr>Definition Of Abd (عباد)</vt:lpstr>
      <vt:lpstr>First Characteristic</vt:lpstr>
      <vt:lpstr>Second Characteristic</vt:lpstr>
      <vt:lpstr>Third Characteristic</vt:lpstr>
      <vt:lpstr>Fourth Characteristic</vt:lpstr>
      <vt:lpstr>Fifth Characteristic</vt:lpstr>
      <vt:lpstr>Sixth Characteristic</vt:lpstr>
      <vt:lpstr>Seventh &amp; Eighth Characteristic</vt:lpstr>
      <vt:lpstr>Ninth Characteristic</vt:lpstr>
      <vt:lpstr>Tenth Characteristic</vt:lpstr>
      <vt:lpstr>Eleventh Characteristic</vt:lpstr>
      <vt:lpstr>Twelfth Characteristic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2009-01-14T16:33:46Z</dcterms:created>
  <dcterms:modified xsi:type="dcterms:W3CDTF">2017-09-22T05:21:49Z</dcterms:modified>
</cp:coreProperties>
</file>