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81" r:id="rId8"/>
    <p:sldId id="305" r:id="rId9"/>
    <p:sldId id="317" r:id="rId10"/>
    <p:sldId id="304" r:id="rId11"/>
    <p:sldId id="325" r:id="rId12"/>
    <p:sldId id="283" r:id="rId13"/>
    <p:sldId id="285" r:id="rId14"/>
    <p:sldId id="318" r:id="rId15"/>
    <p:sldId id="321" r:id="rId16"/>
    <p:sldId id="286" r:id="rId17"/>
    <p:sldId id="288" r:id="rId18"/>
    <p:sldId id="289" r:id="rId19"/>
    <p:sldId id="290" r:id="rId20"/>
    <p:sldId id="291" r:id="rId21"/>
    <p:sldId id="292" r:id="rId22"/>
    <p:sldId id="293" r:id="rId23"/>
    <p:sldId id="294" r:id="rId24"/>
    <p:sldId id="295" r:id="rId25"/>
    <p:sldId id="296" r:id="rId26"/>
    <p:sldId id="320" r:id="rId27"/>
    <p:sldId id="319" r:id="rId28"/>
    <p:sldId id="323" r:id="rId29"/>
    <p:sldId id="324" r:id="rId30"/>
    <p:sldId id="297" r:id="rId31"/>
    <p:sldId id="298" r:id="rId32"/>
    <p:sldId id="300" r:id="rId33"/>
    <p:sldId id="301" r:id="rId34"/>
    <p:sldId id="302" r:id="rId35"/>
    <p:sldId id="314" r:id="rId36"/>
    <p:sldId id="315" r:id="rId37"/>
    <p:sldId id="303" r:id="rId38"/>
    <p:sldId id="316" r:id="rId39"/>
    <p:sldId id="322" r:id="rId40"/>
    <p:sldId id="306" r:id="rId41"/>
    <p:sldId id="307" r:id="rId42"/>
    <p:sldId id="308" r:id="rId43"/>
    <p:sldId id="309" r:id="rId44"/>
    <p:sldId id="310" r:id="rId45"/>
    <p:sldId id="311" r:id="rId46"/>
    <p:sldId id="313" r:id="rId47"/>
    <p:sldId id="282" r:id="rId48"/>
    <p:sldId id="271" r:id="rId49"/>
    <p:sldId id="272" r:id="rId50"/>
    <p:sldId id="257" r:id="rId51"/>
    <p:sldId id="264" r:id="rId52"/>
    <p:sldId id="260" r:id="rId53"/>
    <p:sldId id="261" r:id="rId54"/>
    <p:sldId id="262" r:id="rId55"/>
    <p:sldId id="263" r:id="rId56"/>
    <p:sldId id="326" r:id="rId57"/>
    <p:sldId id="327" r:id="rId58"/>
    <p:sldId id="331" r:id="rId59"/>
    <p:sldId id="265" r:id="rId60"/>
    <p:sldId id="266" r:id="rId61"/>
    <p:sldId id="330" r:id="rId62"/>
    <p:sldId id="267" r:id="rId63"/>
    <p:sldId id="268" r:id="rId64"/>
    <p:sldId id="332" r:id="rId65"/>
    <p:sldId id="333" r:id="rId66"/>
    <p:sldId id="269" r:id="rId67"/>
    <p:sldId id="270" r:id="rId68"/>
    <p:sldId id="273" r:id="rId69"/>
    <p:sldId id="336" r:id="rId70"/>
    <p:sldId id="337" r:id="rId71"/>
    <p:sldId id="338" r:id="rId72"/>
    <p:sldId id="342" r:id="rId73"/>
    <p:sldId id="339" r:id="rId74"/>
    <p:sldId id="343" r:id="rId75"/>
    <p:sldId id="340" r:id="rId76"/>
    <p:sldId id="344" r:id="rId77"/>
    <p:sldId id="341" r:id="rId78"/>
    <p:sldId id="345" r:id="rId79"/>
    <p:sldId id="346" r:id="rId80"/>
    <p:sldId id="347" r:id="rId81"/>
    <p:sldId id="348" r:id="rId82"/>
    <p:sldId id="349" r:id="rId83"/>
    <p:sldId id="350" r:id="rId84"/>
    <p:sldId id="351" r:id="rId85"/>
    <p:sldId id="352" r:id="rId86"/>
    <p:sldId id="353" r:id="rId87"/>
    <p:sldId id="354" r:id="rId88"/>
    <p:sldId id="356" r:id="rId89"/>
    <p:sldId id="355" r:id="rId90"/>
    <p:sldId id="334" r:id="rId91"/>
    <p:sldId id="335" r:id="rId92"/>
    <p:sldId id="259" r:id="rId93"/>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r" defTabSz="914400" rtl="1" eaLnBrk="1" latinLnBrk="0" hangingPunct="1">
      <a:defRPr kern="1200">
        <a:solidFill>
          <a:schemeClr val="tx1"/>
        </a:solidFill>
        <a:latin typeface="Arial" charset="0"/>
        <a:ea typeface="+mn-ea"/>
        <a:cs typeface="+mn-cs"/>
      </a:defRPr>
    </a:lvl6pPr>
    <a:lvl7pPr marL="2743200" algn="r" defTabSz="914400" rtl="1" eaLnBrk="1" latinLnBrk="0" hangingPunct="1">
      <a:defRPr kern="1200">
        <a:solidFill>
          <a:schemeClr val="tx1"/>
        </a:solidFill>
        <a:latin typeface="Arial" charset="0"/>
        <a:ea typeface="+mn-ea"/>
        <a:cs typeface="+mn-cs"/>
      </a:defRPr>
    </a:lvl7pPr>
    <a:lvl8pPr marL="3200400" algn="r" defTabSz="914400" rtl="1" eaLnBrk="1" latinLnBrk="0" hangingPunct="1">
      <a:defRPr kern="1200">
        <a:solidFill>
          <a:schemeClr val="tx1"/>
        </a:solidFill>
        <a:latin typeface="Arial" charset="0"/>
        <a:ea typeface="+mn-ea"/>
        <a:cs typeface="+mn-cs"/>
      </a:defRPr>
    </a:lvl8pPr>
    <a:lvl9pPr marL="3657600" algn="r" defTabSz="914400" rtl="1"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5" d="100"/>
          <a:sy n="65" d="100"/>
        </p:scale>
        <p:origin x="-94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B5590-9F79-4BBA-90D1-30C5CA55787D}" type="doc">
      <dgm:prSet loTypeId="urn:microsoft.com/office/officeart/2005/8/layout/chevron2" loCatId="list" qsTypeId="urn:microsoft.com/office/officeart/2005/8/quickstyle/3d3" qsCatId="3D" csTypeId="urn:microsoft.com/office/officeart/2005/8/colors/accent0_3" csCatId="mainScheme" phldr="1"/>
      <dgm:spPr/>
      <dgm:t>
        <a:bodyPr/>
        <a:lstStyle/>
        <a:p>
          <a:endParaRPr lang="en-US"/>
        </a:p>
      </dgm:t>
    </dgm:pt>
    <dgm:pt modelId="{72BA7C49-C9D4-480C-BF51-87469C5816D2}">
      <dgm:prSet phldrT="[Text]" custT="1"/>
      <dgm:spPr/>
      <dgm:t>
        <a:bodyPr/>
        <a:lstStyle/>
        <a:p>
          <a:endParaRPr lang="en-US" sz="2000" dirty="0">
            <a:solidFill>
              <a:srgbClr val="00B0F0"/>
            </a:solidFill>
          </a:endParaRPr>
        </a:p>
      </dgm:t>
    </dgm:pt>
    <dgm:pt modelId="{EF8713B7-425F-402C-B9FE-8E041E9BB37B}" type="parTrans" cxnId="{02BCBF2F-4EC1-4724-9860-CB4584AF89F4}">
      <dgm:prSet/>
      <dgm:spPr/>
      <dgm:t>
        <a:bodyPr/>
        <a:lstStyle/>
        <a:p>
          <a:endParaRPr lang="en-US"/>
        </a:p>
      </dgm:t>
    </dgm:pt>
    <dgm:pt modelId="{6550656A-8F8A-4B71-8326-22CFAED632CB}" type="sibTrans" cxnId="{02BCBF2F-4EC1-4724-9860-CB4584AF89F4}">
      <dgm:prSet/>
      <dgm:spPr/>
      <dgm:t>
        <a:bodyPr/>
        <a:lstStyle/>
        <a:p>
          <a:endParaRPr lang="en-US"/>
        </a:p>
      </dgm:t>
    </dgm:pt>
    <dgm:pt modelId="{BFF98D6E-F2E1-43E8-90CF-F6447072D42E}">
      <dgm:prSet phldrT="[Text]" custT="1"/>
      <dgm:spPr/>
      <dgm:t>
        <a:bodyPr/>
        <a:lstStyle/>
        <a:p>
          <a:r>
            <a:rPr lang="en-US" sz="3400" b="1" kern="1200" dirty="0" smtClean="0">
              <a:latin typeface="Adobe Garamond Pro" pitchFamily="18" charset="0"/>
              <a:ea typeface="+mn-ea"/>
              <a:cs typeface="+mn-cs"/>
            </a:rPr>
            <a:t>Sequence</a:t>
          </a:r>
        </a:p>
      </dgm:t>
    </dgm:pt>
    <dgm:pt modelId="{937E75C8-B649-4D23-A91D-93471452C30A}" type="parTrans" cxnId="{92CBF916-578A-4BA1-B5A9-25EAD0D6EFDD}">
      <dgm:prSet/>
      <dgm:spPr/>
      <dgm:t>
        <a:bodyPr/>
        <a:lstStyle/>
        <a:p>
          <a:endParaRPr lang="en-US"/>
        </a:p>
      </dgm:t>
    </dgm:pt>
    <dgm:pt modelId="{A909E281-36B3-476B-B79A-5B156ADC6A3C}" type="sibTrans" cxnId="{92CBF916-578A-4BA1-B5A9-25EAD0D6EFDD}">
      <dgm:prSet/>
      <dgm:spPr/>
      <dgm:t>
        <a:bodyPr/>
        <a:lstStyle/>
        <a:p>
          <a:endParaRPr lang="en-US"/>
        </a:p>
      </dgm:t>
    </dgm:pt>
    <dgm:pt modelId="{65832350-8E08-4657-B282-13A7A8BA50FA}">
      <dgm:prSet phldrT="[Text]"/>
      <dgm:spPr/>
      <dgm:t>
        <a:bodyPr/>
        <a:lstStyle/>
        <a:p>
          <a:endParaRPr lang="en-US" dirty="0"/>
        </a:p>
      </dgm:t>
    </dgm:pt>
    <dgm:pt modelId="{A49149FB-CD60-4DF2-9E04-F08DF7455338}" type="parTrans" cxnId="{A6CEFA0A-909D-4628-9C75-223499F3D9BA}">
      <dgm:prSet/>
      <dgm:spPr/>
      <dgm:t>
        <a:bodyPr/>
        <a:lstStyle/>
        <a:p>
          <a:endParaRPr lang="en-US"/>
        </a:p>
      </dgm:t>
    </dgm:pt>
    <dgm:pt modelId="{606CDFA7-66CC-4AE0-8F74-30C09B156A0B}" type="sibTrans" cxnId="{A6CEFA0A-909D-4628-9C75-223499F3D9BA}">
      <dgm:prSet/>
      <dgm:spPr/>
      <dgm:t>
        <a:bodyPr/>
        <a:lstStyle/>
        <a:p>
          <a:endParaRPr lang="en-US"/>
        </a:p>
      </dgm:t>
    </dgm:pt>
    <dgm:pt modelId="{1691DC74-DD01-46C0-9AD2-2F21890A41A7}">
      <dgm:prSet phldrT="[Text]"/>
      <dgm:spPr/>
      <dgm:t>
        <a:bodyPr/>
        <a:lstStyle/>
        <a:p>
          <a:endParaRPr lang="en-US" dirty="0"/>
        </a:p>
      </dgm:t>
    </dgm:pt>
    <dgm:pt modelId="{77D7A735-D0F8-4049-8CC2-41E45FDA9B5B}" type="parTrans" cxnId="{94C9A7ED-6E6C-403D-9D79-4E853241F295}">
      <dgm:prSet/>
      <dgm:spPr/>
      <dgm:t>
        <a:bodyPr/>
        <a:lstStyle/>
        <a:p>
          <a:endParaRPr lang="en-US"/>
        </a:p>
      </dgm:t>
    </dgm:pt>
    <dgm:pt modelId="{2EB34EF5-1510-46C9-8011-C97D65864E2C}" type="sibTrans" cxnId="{94C9A7ED-6E6C-403D-9D79-4E853241F295}">
      <dgm:prSet/>
      <dgm:spPr/>
      <dgm:t>
        <a:bodyPr/>
        <a:lstStyle/>
        <a:p>
          <a:endParaRPr lang="en-US"/>
        </a:p>
      </dgm:t>
    </dgm:pt>
    <dgm:pt modelId="{28806A7D-1237-463A-8CBB-1A8307A5418E}">
      <dgm:prSet phldrT="[Text]"/>
      <dgm:spPr/>
      <dgm:t>
        <a:bodyPr/>
        <a:lstStyle/>
        <a:p>
          <a:endParaRPr lang="en-US" dirty="0"/>
        </a:p>
      </dgm:t>
    </dgm:pt>
    <dgm:pt modelId="{DFAF8DF7-D2BF-476A-BF07-9701888BCACB}" type="parTrans" cxnId="{DE05A1FA-50E0-42FB-997F-B69E9665850A}">
      <dgm:prSet/>
      <dgm:spPr/>
      <dgm:t>
        <a:bodyPr/>
        <a:lstStyle/>
        <a:p>
          <a:endParaRPr lang="en-US"/>
        </a:p>
      </dgm:t>
    </dgm:pt>
    <dgm:pt modelId="{5C2C9396-5992-4125-A1A6-459647D044DB}" type="sibTrans" cxnId="{DE05A1FA-50E0-42FB-997F-B69E9665850A}">
      <dgm:prSet/>
      <dgm:spPr/>
      <dgm:t>
        <a:bodyPr/>
        <a:lstStyle/>
        <a:p>
          <a:endParaRPr lang="en-US"/>
        </a:p>
      </dgm:t>
    </dgm:pt>
    <dgm:pt modelId="{2FA3D47F-9B29-48A9-A532-C8312EBF0228}">
      <dgm:prSet custT="1"/>
      <dgm:spPr/>
      <dgm:t>
        <a:bodyPr/>
        <a:lstStyle/>
        <a:p>
          <a:r>
            <a:rPr lang="en-US" sz="3400" b="1" kern="1200" dirty="0" smtClean="0">
              <a:latin typeface="Adobe Garamond Pro" pitchFamily="18" charset="0"/>
              <a:ea typeface="+mn-ea"/>
              <a:cs typeface="+mn-cs"/>
            </a:rPr>
            <a:t>Decision</a:t>
          </a:r>
          <a:endParaRPr lang="en-US" sz="3400" b="1" kern="1200" dirty="0">
            <a:latin typeface="Adobe Garamond Pro" pitchFamily="18" charset="0"/>
            <a:ea typeface="+mn-ea"/>
            <a:cs typeface="+mn-cs"/>
          </a:endParaRPr>
        </a:p>
      </dgm:t>
    </dgm:pt>
    <dgm:pt modelId="{3B3C3DC1-4B2A-42E2-AAC6-1ED1EB7D4170}" type="parTrans" cxnId="{04C1EE45-BC2C-499C-A42A-C5252784F4DD}">
      <dgm:prSet/>
      <dgm:spPr/>
      <dgm:t>
        <a:bodyPr/>
        <a:lstStyle/>
        <a:p>
          <a:endParaRPr lang="en-US"/>
        </a:p>
      </dgm:t>
    </dgm:pt>
    <dgm:pt modelId="{157778D7-74AD-442E-8FAD-787252891639}" type="sibTrans" cxnId="{04C1EE45-BC2C-499C-A42A-C5252784F4DD}">
      <dgm:prSet/>
      <dgm:spPr/>
      <dgm:t>
        <a:bodyPr/>
        <a:lstStyle/>
        <a:p>
          <a:endParaRPr lang="en-US"/>
        </a:p>
      </dgm:t>
    </dgm:pt>
    <dgm:pt modelId="{AF347644-34A6-4AF5-B11C-E6012572984C}">
      <dgm:prSet custT="1"/>
      <dgm:spPr/>
      <dgm:t>
        <a:bodyPr/>
        <a:lstStyle/>
        <a:p>
          <a:r>
            <a:rPr lang="en-US" sz="3400" b="1" kern="1200" dirty="0" smtClean="0">
              <a:latin typeface="Adobe Garamond Pro" pitchFamily="18" charset="0"/>
              <a:ea typeface="+mn-ea"/>
              <a:cs typeface="+mn-cs"/>
            </a:rPr>
            <a:t>Repetition</a:t>
          </a:r>
          <a:endParaRPr lang="en-US" sz="3400" b="1" kern="1200" dirty="0">
            <a:latin typeface="Adobe Garamond Pro" pitchFamily="18" charset="0"/>
            <a:ea typeface="+mn-ea"/>
            <a:cs typeface="+mn-cs"/>
          </a:endParaRPr>
        </a:p>
      </dgm:t>
    </dgm:pt>
    <dgm:pt modelId="{3471C64F-0A0E-4AF7-8E5D-1D564E512F53}" type="parTrans" cxnId="{BE8E455E-0DA6-45BC-A654-462708976568}">
      <dgm:prSet/>
      <dgm:spPr/>
      <dgm:t>
        <a:bodyPr/>
        <a:lstStyle/>
        <a:p>
          <a:endParaRPr lang="en-US"/>
        </a:p>
      </dgm:t>
    </dgm:pt>
    <dgm:pt modelId="{A48874B5-644D-4BA1-9339-68A8F35D9FB5}" type="sibTrans" cxnId="{BE8E455E-0DA6-45BC-A654-462708976568}">
      <dgm:prSet/>
      <dgm:spPr/>
      <dgm:t>
        <a:bodyPr/>
        <a:lstStyle/>
        <a:p>
          <a:endParaRPr lang="en-US"/>
        </a:p>
      </dgm:t>
    </dgm:pt>
    <dgm:pt modelId="{27E63FA8-DB80-4AFF-A3BF-26E47182FD07}">
      <dgm:prSet custT="1"/>
      <dgm:spPr/>
      <dgm:t>
        <a:bodyPr/>
        <a:lstStyle/>
        <a:p>
          <a:r>
            <a:rPr lang="en-US" sz="3400" b="1" kern="1200" dirty="0" smtClean="0">
              <a:latin typeface="Adobe Garamond Pro" pitchFamily="18" charset="0"/>
              <a:ea typeface="+mn-ea"/>
              <a:cs typeface="+mn-cs"/>
            </a:rPr>
            <a:t>Case</a:t>
          </a:r>
        </a:p>
      </dgm:t>
    </dgm:pt>
    <dgm:pt modelId="{0964754B-7D4B-4839-B77B-CF54F1567E82}" type="parTrans" cxnId="{506D4CFA-2439-43B0-8523-1909D75A8E0C}">
      <dgm:prSet/>
      <dgm:spPr/>
      <dgm:t>
        <a:bodyPr/>
        <a:lstStyle/>
        <a:p>
          <a:endParaRPr lang="en-US"/>
        </a:p>
      </dgm:t>
    </dgm:pt>
    <dgm:pt modelId="{3F788407-D012-4E4D-A490-681A1B54FAB4}" type="sibTrans" cxnId="{506D4CFA-2439-43B0-8523-1909D75A8E0C}">
      <dgm:prSet/>
      <dgm:spPr/>
      <dgm:t>
        <a:bodyPr/>
        <a:lstStyle/>
        <a:p>
          <a:endParaRPr lang="en-US"/>
        </a:p>
      </dgm:t>
    </dgm:pt>
    <dgm:pt modelId="{28477A5A-BCFE-400F-B675-956F970C9690}" type="pres">
      <dgm:prSet presAssocID="{EEFB5590-9F79-4BBA-90D1-30C5CA55787D}" presName="linearFlow" presStyleCnt="0">
        <dgm:presLayoutVars>
          <dgm:dir/>
          <dgm:animLvl val="lvl"/>
          <dgm:resizeHandles val="exact"/>
        </dgm:presLayoutVars>
      </dgm:prSet>
      <dgm:spPr/>
      <dgm:t>
        <a:bodyPr/>
        <a:lstStyle/>
        <a:p>
          <a:endParaRPr lang="en-US"/>
        </a:p>
      </dgm:t>
    </dgm:pt>
    <dgm:pt modelId="{2264ACE6-B7F0-4F67-9FFA-2D2DCBF89970}" type="pres">
      <dgm:prSet presAssocID="{72BA7C49-C9D4-480C-BF51-87469C5816D2}" presName="composite" presStyleCnt="0"/>
      <dgm:spPr/>
    </dgm:pt>
    <dgm:pt modelId="{22B90D8F-7AE8-4740-804B-F0BDDAAA67F5}" type="pres">
      <dgm:prSet presAssocID="{72BA7C49-C9D4-480C-BF51-87469C5816D2}" presName="parentText" presStyleLbl="alignNode1" presStyleIdx="0" presStyleCnt="4">
        <dgm:presLayoutVars>
          <dgm:chMax val="1"/>
          <dgm:bulletEnabled val="1"/>
        </dgm:presLayoutVars>
      </dgm:prSet>
      <dgm:spPr/>
      <dgm:t>
        <a:bodyPr/>
        <a:lstStyle/>
        <a:p>
          <a:endParaRPr lang="en-US"/>
        </a:p>
      </dgm:t>
    </dgm:pt>
    <dgm:pt modelId="{AB7D0086-4343-4229-AE66-79DB135B2227}" type="pres">
      <dgm:prSet presAssocID="{72BA7C49-C9D4-480C-BF51-87469C5816D2}" presName="descendantText" presStyleLbl="alignAcc1" presStyleIdx="0" presStyleCnt="4">
        <dgm:presLayoutVars>
          <dgm:bulletEnabled val="1"/>
        </dgm:presLayoutVars>
      </dgm:prSet>
      <dgm:spPr/>
      <dgm:t>
        <a:bodyPr/>
        <a:lstStyle/>
        <a:p>
          <a:endParaRPr lang="en-US"/>
        </a:p>
      </dgm:t>
    </dgm:pt>
    <dgm:pt modelId="{2C63CBFD-835C-4FCB-9113-3B0CB6BC88CA}" type="pres">
      <dgm:prSet presAssocID="{6550656A-8F8A-4B71-8326-22CFAED632CB}" presName="sp" presStyleCnt="0"/>
      <dgm:spPr/>
    </dgm:pt>
    <dgm:pt modelId="{1B41588F-F555-4A43-8A3D-64866E24B6EB}" type="pres">
      <dgm:prSet presAssocID="{65832350-8E08-4657-B282-13A7A8BA50FA}" presName="composite" presStyleCnt="0"/>
      <dgm:spPr/>
    </dgm:pt>
    <dgm:pt modelId="{C175BFBD-305A-47F7-9A7A-5BA5BEFB4D6D}" type="pres">
      <dgm:prSet presAssocID="{65832350-8E08-4657-B282-13A7A8BA50FA}" presName="parentText" presStyleLbl="alignNode1" presStyleIdx="1" presStyleCnt="4">
        <dgm:presLayoutVars>
          <dgm:chMax val="1"/>
          <dgm:bulletEnabled val="1"/>
        </dgm:presLayoutVars>
      </dgm:prSet>
      <dgm:spPr/>
      <dgm:t>
        <a:bodyPr/>
        <a:lstStyle/>
        <a:p>
          <a:endParaRPr lang="en-US"/>
        </a:p>
      </dgm:t>
    </dgm:pt>
    <dgm:pt modelId="{04890D71-7A00-47B1-9F1F-6962E8022AD5}" type="pres">
      <dgm:prSet presAssocID="{65832350-8E08-4657-B282-13A7A8BA50FA}" presName="descendantText" presStyleLbl="alignAcc1" presStyleIdx="1" presStyleCnt="4">
        <dgm:presLayoutVars>
          <dgm:bulletEnabled val="1"/>
        </dgm:presLayoutVars>
      </dgm:prSet>
      <dgm:spPr/>
      <dgm:t>
        <a:bodyPr/>
        <a:lstStyle/>
        <a:p>
          <a:endParaRPr lang="en-US"/>
        </a:p>
      </dgm:t>
    </dgm:pt>
    <dgm:pt modelId="{9E5251CF-5DE6-4EAC-A0DC-EC14DEE94306}" type="pres">
      <dgm:prSet presAssocID="{606CDFA7-66CC-4AE0-8F74-30C09B156A0B}" presName="sp" presStyleCnt="0"/>
      <dgm:spPr/>
    </dgm:pt>
    <dgm:pt modelId="{1875355B-9529-4A48-B718-EE5E081C9C70}" type="pres">
      <dgm:prSet presAssocID="{1691DC74-DD01-46C0-9AD2-2F21890A41A7}" presName="composite" presStyleCnt="0"/>
      <dgm:spPr/>
    </dgm:pt>
    <dgm:pt modelId="{05142F6F-288E-4514-9EA9-9E63A3B8CA66}" type="pres">
      <dgm:prSet presAssocID="{1691DC74-DD01-46C0-9AD2-2F21890A41A7}" presName="parentText" presStyleLbl="alignNode1" presStyleIdx="2" presStyleCnt="4">
        <dgm:presLayoutVars>
          <dgm:chMax val="1"/>
          <dgm:bulletEnabled val="1"/>
        </dgm:presLayoutVars>
      </dgm:prSet>
      <dgm:spPr/>
      <dgm:t>
        <a:bodyPr/>
        <a:lstStyle/>
        <a:p>
          <a:endParaRPr lang="en-US"/>
        </a:p>
      </dgm:t>
    </dgm:pt>
    <dgm:pt modelId="{A835F745-D9BA-4722-9B08-BCCE0614A88C}" type="pres">
      <dgm:prSet presAssocID="{1691DC74-DD01-46C0-9AD2-2F21890A41A7}" presName="descendantText" presStyleLbl="alignAcc1" presStyleIdx="2" presStyleCnt="4">
        <dgm:presLayoutVars>
          <dgm:bulletEnabled val="1"/>
        </dgm:presLayoutVars>
      </dgm:prSet>
      <dgm:spPr/>
      <dgm:t>
        <a:bodyPr/>
        <a:lstStyle/>
        <a:p>
          <a:endParaRPr lang="en-US"/>
        </a:p>
      </dgm:t>
    </dgm:pt>
    <dgm:pt modelId="{47D48252-48F2-4C7B-8C5B-EEB7A7408F79}" type="pres">
      <dgm:prSet presAssocID="{2EB34EF5-1510-46C9-8011-C97D65864E2C}" presName="sp" presStyleCnt="0"/>
      <dgm:spPr/>
    </dgm:pt>
    <dgm:pt modelId="{5452D2F9-889F-42F0-A477-76D768E64E98}" type="pres">
      <dgm:prSet presAssocID="{28806A7D-1237-463A-8CBB-1A8307A5418E}" presName="composite" presStyleCnt="0"/>
      <dgm:spPr/>
    </dgm:pt>
    <dgm:pt modelId="{82866C1A-3BF1-41D1-8EB8-DBDF22EF9B0D}" type="pres">
      <dgm:prSet presAssocID="{28806A7D-1237-463A-8CBB-1A8307A5418E}" presName="parentText" presStyleLbl="alignNode1" presStyleIdx="3" presStyleCnt="4">
        <dgm:presLayoutVars>
          <dgm:chMax val="1"/>
          <dgm:bulletEnabled val="1"/>
        </dgm:presLayoutVars>
      </dgm:prSet>
      <dgm:spPr/>
      <dgm:t>
        <a:bodyPr/>
        <a:lstStyle/>
        <a:p>
          <a:endParaRPr lang="en-US"/>
        </a:p>
      </dgm:t>
    </dgm:pt>
    <dgm:pt modelId="{84D9247D-F59C-44CD-9D50-11C1268C95F5}" type="pres">
      <dgm:prSet presAssocID="{28806A7D-1237-463A-8CBB-1A8307A5418E}" presName="descendantText" presStyleLbl="alignAcc1" presStyleIdx="3" presStyleCnt="4">
        <dgm:presLayoutVars>
          <dgm:bulletEnabled val="1"/>
        </dgm:presLayoutVars>
      </dgm:prSet>
      <dgm:spPr/>
      <dgm:t>
        <a:bodyPr/>
        <a:lstStyle/>
        <a:p>
          <a:endParaRPr lang="en-US"/>
        </a:p>
      </dgm:t>
    </dgm:pt>
  </dgm:ptLst>
  <dgm:cxnLst>
    <dgm:cxn modelId="{8344A8F8-2D8E-44BF-9611-6D0739817F1D}" type="presOf" srcId="{65832350-8E08-4657-B282-13A7A8BA50FA}" destId="{C175BFBD-305A-47F7-9A7A-5BA5BEFB4D6D}" srcOrd="0" destOrd="0" presId="urn:microsoft.com/office/officeart/2005/8/layout/chevron2"/>
    <dgm:cxn modelId="{04C1EE45-BC2C-499C-A42A-C5252784F4DD}" srcId="{65832350-8E08-4657-B282-13A7A8BA50FA}" destId="{2FA3D47F-9B29-48A9-A532-C8312EBF0228}" srcOrd="0" destOrd="0" parTransId="{3B3C3DC1-4B2A-42E2-AAC6-1ED1EB7D4170}" sibTransId="{157778D7-74AD-442E-8FAD-787252891639}"/>
    <dgm:cxn modelId="{E5FDC167-AA84-42EF-A01A-8EB08D4035ED}" type="presOf" srcId="{27E63FA8-DB80-4AFF-A3BF-26E47182FD07}" destId="{84D9247D-F59C-44CD-9D50-11C1268C95F5}" srcOrd="0" destOrd="0" presId="urn:microsoft.com/office/officeart/2005/8/layout/chevron2"/>
    <dgm:cxn modelId="{02BCBF2F-4EC1-4724-9860-CB4584AF89F4}" srcId="{EEFB5590-9F79-4BBA-90D1-30C5CA55787D}" destId="{72BA7C49-C9D4-480C-BF51-87469C5816D2}" srcOrd="0" destOrd="0" parTransId="{EF8713B7-425F-402C-B9FE-8E041E9BB37B}" sibTransId="{6550656A-8F8A-4B71-8326-22CFAED632CB}"/>
    <dgm:cxn modelId="{30A31BFF-16ED-4CE2-A0CB-8C090F487013}" type="presOf" srcId="{1691DC74-DD01-46C0-9AD2-2F21890A41A7}" destId="{05142F6F-288E-4514-9EA9-9E63A3B8CA66}" srcOrd="0" destOrd="0" presId="urn:microsoft.com/office/officeart/2005/8/layout/chevron2"/>
    <dgm:cxn modelId="{D032C85B-294E-4EFB-9064-22746AC70559}" type="presOf" srcId="{28806A7D-1237-463A-8CBB-1A8307A5418E}" destId="{82866C1A-3BF1-41D1-8EB8-DBDF22EF9B0D}" srcOrd="0" destOrd="0" presId="urn:microsoft.com/office/officeart/2005/8/layout/chevron2"/>
    <dgm:cxn modelId="{DE05A1FA-50E0-42FB-997F-B69E9665850A}" srcId="{EEFB5590-9F79-4BBA-90D1-30C5CA55787D}" destId="{28806A7D-1237-463A-8CBB-1A8307A5418E}" srcOrd="3" destOrd="0" parTransId="{DFAF8DF7-D2BF-476A-BF07-9701888BCACB}" sibTransId="{5C2C9396-5992-4125-A1A6-459647D044DB}"/>
    <dgm:cxn modelId="{418517A2-D245-45DC-9272-CE2C3E283226}" type="presOf" srcId="{72BA7C49-C9D4-480C-BF51-87469C5816D2}" destId="{22B90D8F-7AE8-4740-804B-F0BDDAAA67F5}" srcOrd="0" destOrd="0" presId="urn:microsoft.com/office/officeart/2005/8/layout/chevron2"/>
    <dgm:cxn modelId="{92CBF916-578A-4BA1-B5A9-25EAD0D6EFDD}" srcId="{72BA7C49-C9D4-480C-BF51-87469C5816D2}" destId="{BFF98D6E-F2E1-43E8-90CF-F6447072D42E}" srcOrd="0" destOrd="0" parTransId="{937E75C8-B649-4D23-A91D-93471452C30A}" sibTransId="{A909E281-36B3-476B-B79A-5B156ADC6A3C}"/>
    <dgm:cxn modelId="{E47F8D34-A117-47B1-A809-6A8B9E7D359E}" type="presOf" srcId="{AF347644-34A6-4AF5-B11C-E6012572984C}" destId="{A835F745-D9BA-4722-9B08-BCCE0614A88C}" srcOrd="0" destOrd="0" presId="urn:microsoft.com/office/officeart/2005/8/layout/chevron2"/>
    <dgm:cxn modelId="{A6CEFA0A-909D-4628-9C75-223499F3D9BA}" srcId="{EEFB5590-9F79-4BBA-90D1-30C5CA55787D}" destId="{65832350-8E08-4657-B282-13A7A8BA50FA}" srcOrd="1" destOrd="0" parTransId="{A49149FB-CD60-4DF2-9E04-F08DF7455338}" sibTransId="{606CDFA7-66CC-4AE0-8F74-30C09B156A0B}"/>
    <dgm:cxn modelId="{94C9A7ED-6E6C-403D-9D79-4E853241F295}" srcId="{EEFB5590-9F79-4BBA-90D1-30C5CA55787D}" destId="{1691DC74-DD01-46C0-9AD2-2F21890A41A7}" srcOrd="2" destOrd="0" parTransId="{77D7A735-D0F8-4049-8CC2-41E45FDA9B5B}" sibTransId="{2EB34EF5-1510-46C9-8011-C97D65864E2C}"/>
    <dgm:cxn modelId="{474E9348-4F29-461F-A215-D67FD3E31FE9}" type="presOf" srcId="{EEFB5590-9F79-4BBA-90D1-30C5CA55787D}" destId="{28477A5A-BCFE-400F-B675-956F970C9690}" srcOrd="0" destOrd="0" presId="urn:microsoft.com/office/officeart/2005/8/layout/chevron2"/>
    <dgm:cxn modelId="{1F00ECA1-52C8-4D25-BCE3-12F692734247}" type="presOf" srcId="{2FA3D47F-9B29-48A9-A532-C8312EBF0228}" destId="{04890D71-7A00-47B1-9F1F-6962E8022AD5}" srcOrd="0" destOrd="0" presId="urn:microsoft.com/office/officeart/2005/8/layout/chevron2"/>
    <dgm:cxn modelId="{BE8E455E-0DA6-45BC-A654-462708976568}" srcId="{1691DC74-DD01-46C0-9AD2-2F21890A41A7}" destId="{AF347644-34A6-4AF5-B11C-E6012572984C}" srcOrd="0" destOrd="0" parTransId="{3471C64F-0A0E-4AF7-8E5D-1D564E512F53}" sibTransId="{A48874B5-644D-4BA1-9339-68A8F35D9FB5}"/>
    <dgm:cxn modelId="{506D4CFA-2439-43B0-8523-1909D75A8E0C}" srcId="{28806A7D-1237-463A-8CBB-1A8307A5418E}" destId="{27E63FA8-DB80-4AFF-A3BF-26E47182FD07}" srcOrd="0" destOrd="0" parTransId="{0964754B-7D4B-4839-B77B-CF54F1567E82}" sibTransId="{3F788407-D012-4E4D-A490-681A1B54FAB4}"/>
    <dgm:cxn modelId="{23ED2B40-85FA-47B4-8929-B6E66D3AAFE3}" type="presOf" srcId="{BFF98D6E-F2E1-43E8-90CF-F6447072D42E}" destId="{AB7D0086-4343-4229-AE66-79DB135B2227}" srcOrd="0" destOrd="0" presId="urn:microsoft.com/office/officeart/2005/8/layout/chevron2"/>
    <dgm:cxn modelId="{9E743C74-AF11-4BB7-8937-06F260D9F112}" type="presParOf" srcId="{28477A5A-BCFE-400F-B675-956F970C9690}" destId="{2264ACE6-B7F0-4F67-9FFA-2D2DCBF89970}" srcOrd="0" destOrd="0" presId="urn:microsoft.com/office/officeart/2005/8/layout/chevron2"/>
    <dgm:cxn modelId="{1931F93A-DD5C-40F9-B8B5-686A10EB6698}" type="presParOf" srcId="{2264ACE6-B7F0-4F67-9FFA-2D2DCBF89970}" destId="{22B90D8F-7AE8-4740-804B-F0BDDAAA67F5}" srcOrd="0" destOrd="0" presId="urn:microsoft.com/office/officeart/2005/8/layout/chevron2"/>
    <dgm:cxn modelId="{427186E4-0F10-46A0-B5D0-0E6E3AD4B0E4}" type="presParOf" srcId="{2264ACE6-B7F0-4F67-9FFA-2D2DCBF89970}" destId="{AB7D0086-4343-4229-AE66-79DB135B2227}" srcOrd="1" destOrd="0" presId="urn:microsoft.com/office/officeart/2005/8/layout/chevron2"/>
    <dgm:cxn modelId="{7E5F8B8F-B44C-43D0-AA2C-E91E14A54C63}" type="presParOf" srcId="{28477A5A-BCFE-400F-B675-956F970C9690}" destId="{2C63CBFD-835C-4FCB-9113-3B0CB6BC88CA}" srcOrd="1" destOrd="0" presId="urn:microsoft.com/office/officeart/2005/8/layout/chevron2"/>
    <dgm:cxn modelId="{8366A368-13F0-4AD8-B300-63C3B1336123}" type="presParOf" srcId="{28477A5A-BCFE-400F-B675-956F970C9690}" destId="{1B41588F-F555-4A43-8A3D-64866E24B6EB}" srcOrd="2" destOrd="0" presId="urn:microsoft.com/office/officeart/2005/8/layout/chevron2"/>
    <dgm:cxn modelId="{2B72122F-6702-4485-8834-6432D2EB5B89}" type="presParOf" srcId="{1B41588F-F555-4A43-8A3D-64866E24B6EB}" destId="{C175BFBD-305A-47F7-9A7A-5BA5BEFB4D6D}" srcOrd="0" destOrd="0" presId="urn:microsoft.com/office/officeart/2005/8/layout/chevron2"/>
    <dgm:cxn modelId="{31698CC2-6742-4600-9F25-73B6DBD07491}" type="presParOf" srcId="{1B41588F-F555-4A43-8A3D-64866E24B6EB}" destId="{04890D71-7A00-47B1-9F1F-6962E8022AD5}" srcOrd="1" destOrd="0" presId="urn:microsoft.com/office/officeart/2005/8/layout/chevron2"/>
    <dgm:cxn modelId="{A294F713-7999-4977-BDDB-36B0C534125B}" type="presParOf" srcId="{28477A5A-BCFE-400F-B675-956F970C9690}" destId="{9E5251CF-5DE6-4EAC-A0DC-EC14DEE94306}" srcOrd="3" destOrd="0" presId="urn:microsoft.com/office/officeart/2005/8/layout/chevron2"/>
    <dgm:cxn modelId="{4DCDF126-BE53-4314-A941-D82BEA0AD1B2}" type="presParOf" srcId="{28477A5A-BCFE-400F-B675-956F970C9690}" destId="{1875355B-9529-4A48-B718-EE5E081C9C70}" srcOrd="4" destOrd="0" presId="urn:microsoft.com/office/officeart/2005/8/layout/chevron2"/>
    <dgm:cxn modelId="{A7747DA3-91F0-45D0-81E5-D916D91A72E0}" type="presParOf" srcId="{1875355B-9529-4A48-B718-EE5E081C9C70}" destId="{05142F6F-288E-4514-9EA9-9E63A3B8CA66}" srcOrd="0" destOrd="0" presId="urn:microsoft.com/office/officeart/2005/8/layout/chevron2"/>
    <dgm:cxn modelId="{64A994B9-B673-4126-94B8-BA6505A7B111}" type="presParOf" srcId="{1875355B-9529-4A48-B718-EE5E081C9C70}" destId="{A835F745-D9BA-4722-9B08-BCCE0614A88C}" srcOrd="1" destOrd="0" presId="urn:microsoft.com/office/officeart/2005/8/layout/chevron2"/>
    <dgm:cxn modelId="{3EC659FB-C61A-4C43-83EE-AD338A5B7DA4}" type="presParOf" srcId="{28477A5A-BCFE-400F-B675-956F970C9690}" destId="{47D48252-48F2-4C7B-8C5B-EEB7A7408F79}" srcOrd="5" destOrd="0" presId="urn:microsoft.com/office/officeart/2005/8/layout/chevron2"/>
    <dgm:cxn modelId="{4310774D-AEB3-4C78-BAF7-1A90A4FDDC78}" type="presParOf" srcId="{28477A5A-BCFE-400F-B675-956F970C9690}" destId="{5452D2F9-889F-42F0-A477-76D768E64E98}" srcOrd="6" destOrd="0" presId="urn:microsoft.com/office/officeart/2005/8/layout/chevron2"/>
    <dgm:cxn modelId="{4F85036D-3875-44BB-9DAA-0D6B040C2DB6}" type="presParOf" srcId="{5452D2F9-889F-42F0-A477-76D768E64E98}" destId="{82866C1A-3BF1-41D1-8EB8-DBDF22EF9B0D}" srcOrd="0" destOrd="0" presId="urn:microsoft.com/office/officeart/2005/8/layout/chevron2"/>
    <dgm:cxn modelId="{37945AB3-5B24-4D41-B4D6-A2047F3F629F}" type="presParOf" srcId="{5452D2F9-889F-42F0-A477-76D768E64E98}" destId="{84D9247D-F59C-44CD-9D50-11C1268C95F5}"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D3ACD418-C3EA-4E9B-81CC-C15A07A1F1B9}" type="doc">
      <dgm:prSet loTypeId="urn:microsoft.com/office/officeart/2005/8/layout/hierarchy4" loCatId="list" qsTypeId="urn:microsoft.com/office/officeart/2005/8/quickstyle/3d2" qsCatId="3D" csTypeId="urn:microsoft.com/office/officeart/2005/8/colors/accent1_2" csCatId="accent1" phldr="1"/>
      <dgm:spPr/>
      <dgm:t>
        <a:bodyPr/>
        <a:lstStyle/>
        <a:p>
          <a:endParaRPr lang="en-US"/>
        </a:p>
      </dgm:t>
    </dgm:pt>
    <dgm:pt modelId="{433EADBE-6407-4781-8BDA-619D360FE84C}">
      <dgm:prSet phldrT="[Text]"/>
      <dgm:spPr/>
      <dgm:t>
        <a:bodyPr/>
        <a:lstStyle/>
        <a:p>
          <a:r>
            <a:rPr lang="en-US" b="1" dirty="0" smtClean="0">
              <a:latin typeface="Adobe Garamond Pro" pitchFamily="18" charset="0"/>
            </a:rPr>
            <a:t>Repetition Structure</a:t>
          </a:r>
          <a:endParaRPr lang="en-US" dirty="0"/>
        </a:p>
      </dgm:t>
    </dgm:pt>
    <dgm:pt modelId="{FCA8427B-A72D-4CF3-815D-94A25DF87A3B}" type="parTrans" cxnId="{4AFEDB28-02E8-4197-8E67-49FB122E2848}">
      <dgm:prSet/>
      <dgm:spPr/>
      <dgm:t>
        <a:bodyPr/>
        <a:lstStyle/>
        <a:p>
          <a:endParaRPr lang="en-US"/>
        </a:p>
      </dgm:t>
    </dgm:pt>
    <dgm:pt modelId="{08602DBC-04F9-467A-BFAD-2034C7D48967}" type="sibTrans" cxnId="{4AFEDB28-02E8-4197-8E67-49FB122E2848}">
      <dgm:prSet/>
      <dgm:spPr/>
      <dgm:t>
        <a:bodyPr/>
        <a:lstStyle/>
        <a:p>
          <a:endParaRPr lang="en-US"/>
        </a:p>
      </dgm:t>
    </dgm:pt>
    <dgm:pt modelId="{CF47D76F-C05F-4822-8820-34C3CEB2B71F}">
      <dgm:prSet phldrT="[Text]" custT="1"/>
      <dgm:spPr/>
      <dgm:t>
        <a:bodyPr/>
        <a:lstStyle/>
        <a:p>
          <a:r>
            <a:rPr lang="en-US" sz="4400" b="0" dirty="0" smtClean="0">
              <a:latin typeface="Adobe Garamond Pro" pitchFamily="18" charset="0"/>
            </a:rPr>
            <a:t>Post-Test</a:t>
          </a:r>
        </a:p>
      </dgm:t>
    </dgm:pt>
    <dgm:pt modelId="{F7A3F19C-763F-4031-8FAB-6BBBBD072CC3}" type="parTrans" cxnId="{0D3A4C6A-8B07-4BC0-8732-AD0FAD4EE8D8}">
      <dgm:prSet/>
      <dgm:spPr/>
      <dgm:t>
        <a:bodyPr/>
        <a:lstStyle/>
        <a:p>
          <a:endParaRPr lang="en-US"/>
        </a:p>
      </dgm:t>
    </dgm:pt>
    <dgm:pt modelId="{CF5009E8-BA6F-423A-A60E-D53A0FF6EB8B}" type="sibTrans" cxnId="{0D3A4C6A-8B07-4BC0-8732-AD0FAD4EE8D8}">
      <dgm:prSet/>
      <dgm:spPr/>
      <dgm:t>
        <a:bodyPr/>
        <a:lstStyle/>
        <a:p>
          <a:endParaRPr lang="en-US"/>
        </a:p>
      </dgm:t>
    </dgm:pt>
    <dgm:pt modelId="{0B1EEF1E-FE24-48A7-90D8-4059ADB12D6B}">
      <dgm:prSet phldrT="[Text]" custT="1"/>
      <dgm:spPr/>
      <dgm:t>
        <a:bodyPr/>
        <a:lstStyle/>
        <a:p>
          <a:r>
            <a:rPr lang="en-US" sz="4400" b="0" dirty="0" smtClean="0">
              <a:latin typeface="Adobe Garamond Pro" pitchFamily="18" charset="0"/>
            </a:rPr>
            <a:t>Pre-Test</a:t>
          </a:r>
        </a:p>
      </dgm:t>
    </dgm:pt>
    <dgm:pt modelId="{8010476F-3AB5-476B-B5E9-1B96BA87B049}" type="sibTrans" cxnId="{EA0DFB8C-1D91-4C6E-BCA9-F6E3B3433EE1}">
      <dgm:prSet/>
      <dgm:spPr/>
      <dgm:t>
        <a:bodyPr/>
        <a:lstStyle/>
        <a:p>
          <a:endParaRPr lang="en-US"/>
        </a:p>
      </dgm:t>
    </dgm:pt>
    <dgm:pt modelId="{B24A926D-99C7-44A0-A861-2A2D1A38F232}" type="parTrans" cxnId="{EA0DFB8C-1D91-4C6E-BCA9-F6E3B3433EE1}">
      <dgm:prSet/>
      <dgm:spPr/>
      <dgm:t>
        <a:bodyPr/>
        <a:lstStyle/>
        <a:p>
          <a:endParaRPr lang="en-US"/>
        </a:p>
      </dgm:t>
    </dgm:pt>
    <dgm:pt modelId="{46F66FA1-0CA7-4301-82F7-3936D8F1622F}" type="pres">
      <dgm:prSet presAssocID="{D3ACD418-C3EA-4E9B-81CC-C15A07A1F1B9}" presName="Name0" presStyleCnt="0">
        <dgm:presLayoutVars>
          <dgm:chPref val="1"/>
          <dgm:dir/>
          <dgm:animOne val="branch"/>
          <dgm:animLvl val="lvl"/>
          <dgm:resizeHandles/>
        </dgm:presLayoutVars>
      </dgm:prSet>
      <dgm:spPr/>
      <dgm:t>
        <a:bodyPr/>
        <a:lstStyle/>
        <a:p>
          <a:endParaRPr lang="en-US"/>
        </a:p>
      </dgm:t>
    </dgm:pt>
    <dgm:pt modelId="{DCCD2701-B4FD-4BAF-BB44-7E2F641765E4}" type="pres">
      <dgm:prSet presAssocID="{433EADBE-6407-4781-8BDA-619D360FE84C}" presName="vertOne" presStyleCnt="0"/>
      <dgm:spPr/>
    </dgm:pt>
    <dgm:pt modelId="{AF9CA599-5823-4787-BE8B-3732B3638285}" type="pres">
      <dgm:prSet presAssocID="{433EADBE-6407-4781-8BDA-619D360FE84C}" presName="txOne" presStyleLbl="node0" presStyleIdx="0" presStyleCnt="1">
        <dgm:presLayoutVars>
          <dgm:chPref val="3"/>
        </dgm:presLayoutVars>
      </dgm:prSet>
      <dgm:spPr/>
      <dgm:t>
        <a:bodyPr/>
        <a:lstStyle/>
        <a:p>
          <a:endParaRPr lang="en-US"/>
        </a:p>
      </dgm:t>
    </dgm:pt>
    <dgm:pt modelId="{E07A8F80-E4AE-40D1-8E3C-E469622C6887}" type="pres">
      <dgm:prSet presAssocID="{433EADBE-6407-4781-8BDA-619D360FE84C}" presName="parTransOne" presStyleCnt="0"/>
      <dgm:spPr/>
    </dgm:pt>
    <dgm:pt modelId="{D793A3EA-B091-434A-94B6-B44BF755C62A}" type="pres">
      <dgm:prSet presAssocID="{433EADBE-6407-4781-8BDA-619D360FE84C}" presName="horzOne" presStyleCnt="0"/>
      <dgm:spPr/>
    </dgm:pt>
    <dgm:pt modelId="{209B41B5-7703-418F-9B9E-CF747FB77141}" type="pres">
      <dgm:prSet presAssocID="{0B1EEF1E-FE24-48A7-90D8-4059ADB12D6B}" presName="vertTwo" presStyleCnt="0"/>
      <dgm:spPr/>
    </dgm:pt>
    <dgm:pt modelId="{6DB3BC52-589F-4620-BE3D-CBF2DC1DF431}" type="pres">
      <dgm:prSet presAssocID="{0B1EEF1E-FE24-48A7-90D8-4059ADB12D6B}" presName="txTwo" presStyleLbl="node2" presStyleIdx="0" presStyleCnt="2">
        <dgm:presLayoutVars>
          <dgm:chPref val="3"/>
        </dgm:presLayoutVars>
      </dgm:prSet>
      <dgm:spPr/>
      <dgm:t>
        <a:bodyPr/>
        <a:lstStyle/>
        <a:p>
          <a:endParaRPr lang="en-US"/>
        </a:p>
      </dgm:t>
    </dgm:pt>
    <dgm:pt modelId="{83E44C43-C8CB-480B-A91A-FF05451F31AF}" type="pres">
      <dgm:prSet presAssocID="{0B1EEF1E-FE24-48A7-90D8-4059ADB12D6B}" presName="horzTwo" presStyleCnt="0"/>
      <dgm:spPr/>
    </dgm:pt>
    <dgm:pt modelId="{86B7B0E5-4F59-4F1E-A2EE-AA23787B6A32}" type="pres">
      <dgm:prSet presAssocID="{8010476F-3AB5-476B-B5E9-1B96BA87B049}" presName="sibSpaceTwo" presStyleCnt="0"/>
      <dgm:spPr/>
    </dgm:pt>
    <dgm:pt modelId="{A209E0C6-2505-42E1-9C61-01D3759B7ADC}" type="pres">
      <dgm:prSet presAssocID="{CF47D76F-C05F-4822-8820-34C3CEB2B71F}" presName="vertTwo" presStyleCnt="0"/>
      <dgm:spPr/>
    </dgm:pt>
    <dgm:pt modelId="{89EE82AF-9F49-46F9-9835-0B5AE9586EC6}" type="pres">
      <dgm:prSet presAssocID="{CF47D76F-C05F-4822-8820-34C3CEB2B71F}" presName="txTwo" presStyleLbl="node2" presStyleIdx="1" presStyleCnt="2">
        <dgm:presLayoutVars>
          <dgm:chPref val="3"/>
        </dgm:presLayoutVars>
      </dgm:prSet>
      <dgm:spPr/>
      <dgm:t>
        <a:bodyPr/>
        <a:lstStyle/>
        <a:p>
          <a:endParaRPr lang="en-US"/>
        </a:p>
      </dgm:t>
    </dgm:pt>
    <dgm:pt modelId="{44FF1CD6-26ED-4353-8070-7F4574EE26EE}" type="pres">
      <dgm:prSet presAssocID="{CF47D76F-C05F-4822-8820-34C3CEB2B71F}" presName="horzTwo" presStyleCnt="0"/>
      <dgm:spPr/>
    </dgm:pt>
  </dgm:ptLst>
  <dgm:cxnLst>
    <dgm:cxn modelId="{6A24152A-83D4-4805-B6D5-0FA60999DC85}" type="presOf" srcId="{433EADBE-6407-4781-8BDA-619D360FE84C}" destId="{AF9CA599-5823-4787-BE8B-3732B3638285}" srcOrd="0" destOrd="0" presId="urn:microsoft.com/office/officeart/2005/8/layout/hierarchy4"/>
    <dgm:cxn modelId="{12E0357E-B67D-4965-9144-A7B773C20E46}" type="presOf" srcId="{D3ACD418-C3EA-4E9B-81CC-C15A07A1F1B9}" destId="{46F66FA1-0CA7-4301-82F7-3936D8F1622F}" srcOrd="0" destOrd="0" presId="urn:microsoft.com/office/officeart/2005/8/layout/hierarchy4"/>
    <dgm:cxn modelId="{0D3A4C6A-8B07-4BC0-8732-AD0FAD4EE8D8}" srcId="{433EADBE-6407-4781-8BDA-619D360FE84C}" destId="{CF47D76F-C05F-4822-8820-34C3CEB2B71F}" srcOrd="1" destOrd="0" parTransId="{F7A3F19C-763F-4031-8FAB-6BBBBD072CC3}" sibTransId="{CF5009E8-BA6F-423A-A60E-D53A0FF6EB8B}"/>
    <dgm:cxn modelId="{4AFEDB28-02E8-4197-8E67-49FB122E2848}" srcId="{D3ACD418-C3EA-4E9B-81CC-C15A07A1F1B9}" destId="{433EADBE-6407-4781-8BDA-619D360FE84C}" srcOrd="0" destOrd="0" parTransId="{FCA8427B-A72D-4CF3-815D-94A25DF87A3B}" sibTransId="{08602DBC-04F9-467A-BFAD-2034C7D48967}"/>
    <dgm:cxn modelId="{7F68A6EA-3855-4D2E-83FF-8C0163EC5460}" type="presOf" srcId="{CF47D76F-C05F-4822-8820-34C3CEB2B71F}" destId="{89EE82AF-9F49-46F9-9835-0B5AE9586EC6}" srcOrd="0" destOrd="0" presId="urn:microsoft.com/office/officeart/2005/8/layout/hierarchy4"/>
    <dgm:cxn modelId="{EA0DFB8C-1D91-4C6E-BCA9-F6E3B3433EE1}" srcId="{433EADBE-6407-4781-8BDA-619D360FE84C}" destId="{0B1EEF1E-FE24-48A7-90D8-4059ADB12D6B}" srcOrd="0" destOrd="0" parTransId="{B24A926D-99C7-44A0-A861-2A2D1A38F232}" sibTransId="{8010476F-3AB5-476B-B5E9-1B96BA87B049}"/>
    <dgm:cxn modelId="{7F3D0E72-4B1F-4328-A8A4-531C6F7E9A35}" type="presOf" srcId="{0B1EEF1E-FE24-48A7-90D8-4059ADB12D6B}" destId="{6DB3BC52-589F-4620-BE3D-CBF2DC1DF431}" srcOrd="0" destOrd="0" presId="urn:microsoft.com/office/officeart/2005/8/layout/hierarchy4"/>
    <dgm:cxn modelId="{6F68843E-37E4-473A-A988-528771A4E71D}" type="presParOf" srcId="{46F66FA1-0CA7-4301-82F7-3936D8F1622F}" destId="{DCCD2701-B4FD-4BAF-BB44-7E2F641765E4}" srcOrd="0" destOrd="0" presId="urn:microsoft.com/office/officeart/2005/8/layout/hierarchy4"/>
    <dgm:cxn modelId="{ACAA5283-FB43-44D3-929E-30913923FAE7}" type="presParOf" srcId="{DCCD2701-B4FD-4BAF-BB44-7E2F641765E4}" destId="{AF9CA599-5823-4787-BE8B-3732B3638285}" srcOrd="0" destOrd="0" presId="urn:microsoft.com/office/officeart/2005/8/layout/hierarchy4"/>
    <dgm:cxn modelId="{1862BD4B-9FDE-459E-96F2-F428FED9A9FC}" type="presParOf" srcId="{DCCD2701-B4FD-4BAF-BB44-7E2F641765E4}" destId="{E07A8F80-E4AE-40D1-8E3C-E469622C6887}" srcOrd="1" destOrd="0" presId="urn:microsoft.com/office/officeart/2005/8/layout/hierarchy4"/>
    <dgm:cxn modelId="{CDFABC2F-EF7B-4F04-890C-782C71CF5188}" type="presParOf" srcId="{DCCD2701-B4FD-4BAF-BB44-7E2F641765E4}" destId="{D793A3EA-B091-434A-94B6-B44BF755C62A}" srcOrd="2" destOrd="0" presId="urn:microsoft.com/office/officeart/2005/8/layout/hierarchy4"/>
    <dgm:cxn modelId="{F9B294A9-6FB5-4AB7-AE86-00C3398B2726}" type="presParOf" srcId="{D793A3EA-B091-434A-94B6-B44BF755C62A}" destId="{209B41B5-7703-418F-9B9E-CF747FB77141}" srcOrd="0" destOrd="0" presId="urn:microsoft.com/office/officeart/2005/8/layout/hierarchy4"/>
    <dgm:cxn modelId="{4B108D8F-6C24-4A2A-96ED-B42C7B84CEC4}" type="presParOf" srcId="{209B41B5-7703-418F-9B9E-CF747FB77141}" destId="{6DB3BC52-589F-4620-BE3D-CBF2DC1DF431}" srcOrd="0" destOrd="0" presId="urn:microsoft.com/office/officeart/2005/8/layout/hierarchy4"/>
    <dgm:cxn modelId="{1674EE52-6842-4EEA-8C39-3D96A67C1445}" type="presParOf" srcId="{209B41B5-7703-418F-9B9E-CF747FB77141}" destId="{83E44C43-C8CB-480B-A91A-FF05451F31AF}" srcOrd="1" destOrd="0" presId="urn:microsoft.com/office/officeart/2005/8/layout/hierarchy4"/>
    <dgm:cxn modelId="{8615C5F5-3537-44D7-A9B1-5CF2278EC879}" type="presParOf" srcId="{D793A3EA-B091-434A-94B6-B44BF755C62A}" destId="{86B7B0E5-4F59-4F1E-A2EE-AA23787B6A32}" srcOrd="1" destOrd="0" presId="urn:microsoft.com/office/officeart/2005/8/layout/hierarchy4"/>
    <dgm:cxn modelId="{58B5C30C-02CD-4592-94D7-140EE6D84541}" type="presParOf" srcId="{D793A3EA-B091-434A-94B6-B44BF755C62A}" destId="{A209E0C6-2505-42E1-9C61-01D3759B7ADC}" srcOrd="2" destOrd="0" presId="urn:microsoft.com/office/officeart/2005/8/layout/hierarchy4"/>
    <dgm:cxn modelId="{12B304AD-0D36-4FE7-9F74-E9C47D5CEE71}" type="presParOf" srcId="{A209E0C6-2505-42E1-9C61-01D3759B7ADC}" destId="{89EE82AF-9F49-46F9-9835-0B5AE9586EC6}" srcOrd="0" destOrd="0" presId="urn:microsoft.com/office/officeart/2005/8/layout/hierarchy4"/>
    <dgm:cxn modelId="{5C7506CE-A2BA-4E34-A95B-F31E6F683EB8}" type="presParOf" srcId="{A209E0C6-2505-42E1-9C61-01D3759B7ADC}" destId="{44FF1CD6-26ED-4353-8070-7F4574EE26EE}" srcOrd="1" destOrd="0" presId="urn:microsoft.com/office/officeart/2005/8/layout/hierarchy4"/>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83898720-88E8-4172-831F-358BC5572B7C}" type="datetimeFigureOut">
              <a:rPr lang="fr-FR"/>
              <a:pPr>
                <a:defRPr/>
              </a:pPr>
              <a:t>20/11/2011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49DF32-8DEB-4F52-BE15-5FFEA2733C97}"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2C6256F9-5C03-49EC-AAC1-F71F036DB2A8}" type="datetimeFigureOut">
              <a:rPr lang="fr-FR"/>
              <a:pPr>
                <a:defRPr/>
              </a:pPr>
              <a:t>20/11/2011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7CE1759-AACC-4944-8D09-3D0BB446D79E}"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B97DB1C5-8E47-464F-8588-C734960F0A78}" type="datetimeFigureOut">
              <a:rPr lang="fr-FR"/>
              <a:pPr>
                <a:defRPr/>
              </a:pPr>
              <a:t>20/11/2011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853416E-5E0E-452B-ABF4-019DE0232ADD}"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DDCADFCA-03EB-47F8-BEC6-9D3547602F7D}" type="datetimeFigureOut">
              <a:rPr lang="fr-FR"/>
              <a:pPr>
                <a:defRPr/>
              </a:pPr>
              <a:t>20/11/2011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1E7C670-81D9-41F8-8860-BB388E14CF0B}"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EA5982C5-4BC6-4722-A05F-37DB093E5FC5}" type="datetimeFigureOut">
              <a:rPr lang="fr-FR"/>
              <a:pPr>
                <a:defRPr/>
              </a:pPr>
              <a:t>20/11/2011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21A01A5-93CB-48B4-9F22-95A3B3B7246F}"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8EA67986-E33F-4F62-8311-173831F0A4E8}" type="datetimeFigureOut">
              <a:rPr lang="fr-FR"/>
              <a:pPr>
                <a:defRPr/>
              </a:pPr>
              <a:t>20/11/2011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377C06A7-5272-4BFF-AC6A-216C42A8BE26}"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F1929DBB-0D5E-45A1-8331-DD193600F006}" type="datetimeFigureOut">
              <a:rPr lang="fr-FR"/>
              <a:pPr>
                <a:defRPr/>
              </a:pPr>
              <a:t>20/11/2011</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33C7A834-8AD4-4316-9DC8-E61F37035984}"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79A5447D-F1FF-4374-838F-2071A735FE70}" type="datetimeFigureOut">
              <a:rPr lang="fr-FR"/>
              <a:pPr>
                <a:defRPr/>
              </a:pPr>
              <a:t>20/11/2011</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CC03C35-DA5D-4557-AACE-966DF058FECF}"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EEA5E142-0773-4098-8677-2AAE96A74083}" type="datetimeFigureOut">
              <a:rPr lang="fr-FR"/>
              <a:pPr>
                <a:defRPr/>
              </a:pPr>
              <a:t>20/11/2011</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DDA1277B-3743-474D-9BC5-14C4A44039C2}"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9470B210-B03E-4856-8AA0-A358DF48BED8}" type="datetimeFigureOut">
              <a:rPr lang="fr-FR"/>
              <a:pPr>
                <a:defRPr/>
              </a:pPr>
              <a:t>20/11/2011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2F65378-082E-4B9C-813D-1CAF7A143AE5}"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4ECE7167-265D-43ED-93F2-DC19CCA11760}" type="datetimeFigureOut">
              <a:rPr lang="fr-FR"/>
              <a:pPr>
                <a:defRPr/>
              </a:pPr>
              <a:t>20/11/2011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0A0FDAA1-35DF-457B-989A-C363703A3AEF}"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F81D7AC-6169-4EF2-B4C2-8D2011598CB5}" type="datetimeFigureOut">
              <a:rPr lang="fr-FR"/>
              <a:pPr>
                <a:defRPr/>
              </a:pPr>
              <a:t>20/11/2011</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D12CE9F-4DDE-4FEB-89C3-D1DC17937E50}"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1" eaLnBrk="1" fontAlgn="base" hangingPunct="1">
        <a:spcBef>
          <a:spcPct val="0"/>
        </a:spcBef>
        <a:spcAft>
          <a:spcPct val="0"/>
        </a:spcAft>
        <a:defRPr sz="4400" kern="1200">
          <a:solidFill>
            <a:schemeClr val="tx1"/>
          </a:solidFill>
          <a:latin typeface="+mj-lt"/>
          <a:ea typeface="+mj-ea"/>
          <a:cs typeface="+mj-cs"/>
        </a:defRPr>
      </a:lvl1pPr>
      <a:lvl2pPr algn="ctr" rtl="1" eaLnBrk="1" fontAlgn="base" hangingPunct="1">
        <a:spcBef>
          <a:spcPct val="0"/>
        </a:spcBef>
        <a:spcAft>
          <a:spcPct val="0"/>
        </a:spcAft>
        <a:defRPr sz="4400">
          <a:solidFill>
            <a:schemeClr val="tx1"/>
          </a:solidFill>
          <a:latin typeface="Calibri" pitchFamily="34" charset="0"/>
        </a:defRPr>
      </a:lvl2pPr>
      <a:lvl3pPr algn="ctr" rtl="1" eaLnBrk="1" fontAlgn="base" hangingPunct="1">
        <a:spcBef>
          <a:spcPct val="0"/>
        </a:spcBef>
        <a:spcAft>
          <a:spcPct val="0"/>
        </a:spcAft>
        <a:defRPr sz="4400">
          <a:solidFill>
            <a:schemeClr val="tx1"/>
          </a:solidFill>
          <a:latin typeface="Calibri" pitchFamily="34" charset="0"/>
        </a:defRPr>
      </a:lvl3pPr>
      <a:lvl4pPr algn="ctr" rtl="1" eaLnBrk="1" fontAlgn="base" hangingPunct="1">
        <a:spcBef>
          <a:spcPct val="0"/>
        </a:spcBef>
        <a:spcAft>
          <a:spcPct val="0"/>
        </a:spcAft>
        <a:defRPr sz="4400">
          <a:solidFill>
            <a:schemeClr val="tx1"/>
          </a:solidFill>
          <a:latin typeface="Calibri" pitchFamily="34" charset="0"/>
        </a:defRPr>
      </a:lvl4pPr>
      <a:lvl5pPr algn="ctr" rtl="1" eaLnBrk="1" fontAlgn="base" hangingPunct="1">
        <a:spcBef>
          <a:spcPct val="0"/>
        </a:spcBef>
        <a:spcAft>
          <a:spcPct val="0"/>
        </a:spcAft>
        <a:defRPr sz="4400">
          <a:solidFill>
            <a:schemeClr val="tx1"/>
          </a:solidFill>
          <a:latin typeface="Calibri" pitchFamily="34" charset="0"/>
        </a:defRPr>
      </a:lvl5pPr>
      <a:lvl6pPr marL="457200" algn="ctr" rtl="1" eaLnBrk="1" fontAlgn="base" hangingPunct="1">
        <a:spcBef>
          <a:spcPct val="0"/>
        </a:spcBef>
        <a:spcAft>
          <a:spcPct val="0"/>
        </a:spcAft>
        <a:defRPr sz="4400">
          <a:solidFill>
            <a:schemeClr val="tx1"/>
          </a:solidFill>
          <a:latin typeface="Calibri" pitchFamily="34" charset="0"/>
        </a:defRPr>
      </a:lvl6pPr>
      <a:lvl7pPr marL="914400" algn="ctr" rtl="1" eaLnBrk="1" fontAlgn="base" hangingPunct="1">
        <a:spcBef>
          <a:spcPct val="0"/>
        </a:spcBef>
        <a:spcAft>
          <a:spcPct val="0"/>
        </a:spcAft>
        <a:defRPr sz="4400">
          <a:solidFill>
            <a:schemeClr val="tx1"/>
          </a:solidFill>
          <a:latin typeface="Calibri" pitchFamily="34" charset="0"/>
        </a:defRPr>
      </a:lvl7pPr>
      <a:lvl8pPr marL="1371600" algn="ctr" rtl="1" eaLnBrk="1" fontAlgn="base" hangingPunct="1">
        <a:spcBef>
          <a:spcPct val="0"/>
        </a:spcBef>
        <a:spcAft>
          <a:spcPct val="0"/>
        </a:spcAft>
        <a:defRPr sz="4400">
          <a:solidFill>
            <a:schemeClr val="tx1"/>
          </a:solidFill>
          <a:latin typeface="Calibri" pitchFamily="34" charset="0"/>
        </a:defRPr>
      </a:lvl8pPr>
      <a:lvl9pPr marL="1828800" algn="ctr" rtl="1" eaLnBrk="1" fontAlgn="base" hangingPunct="1">
        <a:spcBef>
          <a:spcPct val="0"/>
        </a:spcBef>
        <a:spcAft>
          <a:spcPct val="0"/>
        </a:spcAft>
        <a:defRPr sz="4400">
          <a:solidFill>
            <a:schemeClr val="tx1"/>
          </a:solidFill>
          <a:latin typeface="Calibri" pitchFamily="34" charset="0"/>
        </a:defRPr>
      </a:lvl9pPr>
    </p:titleStyle>
    <p:bodyStyle>
      <a:lvl1pPr marL="342900" indent="-342900" algn="r" rtl="1"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r" rtl="1"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r" rtl="1"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r" rtl="1"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r" rtl="1"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www.minich.com/education/wyo/stylesheets/pseudocode.htm"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987679"/>
            <a:ext cx="7772400" cy="1012825"/>
          </a:xfrm>
        </p:spPr>
        <p:txBody>
          <a:bodyPr/>
          <a:lstStyle/>
          <a:p>
            <a:pPr rtl="0"/>
            <a:r>
              <a:rPr lang="en-US" sz="6600" b="1" dirty="0" smtClean="0">
                <a:solidFill>
                  <a:schemeClr val="bg1"/>
                </a:solidFill>
                <a:latin typeface="Agency FB" pitchFamily="34" charset="0"/>
              </a:rPr>
              <a:t>Algorithms and Flowcharts</a:t>
            </a:r>
            <a:endParaRPr lang="fr-CA" sz="6600" dirty="0" smtClean="0">
              <a:solidFill>
                <a:schemeClr val="bg1"/>
              </a:solidFill>
              <a:latin typeface="Agency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rPr>
              <a:t>           Algorithms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An algorithm  is a set of rules or instructions for doing a task or solving a problem. </a:t>
            </a:r>
          </a:p>
          <a:p>
            <a:pPr algn="l" rtl="0"/>
            <a:r>
              <a:rPr lang="en-US" dirty="0" smtClean="0">
                <a:latin typeface="Adobe Garamond Pro" pitchFamily="18" charset="0"/>
              </a:rPr>
              <a:t>It is a step-by-step series of instructions wherein each successive step is determined by the outcome of previous steps. </a:t>
            </a:r>
          </a:p>
          <a:p>
            <a:pPr algn="l" rtl="0"/>
            <a:r>
              <a:rPr lang="en-US" dirty="0" smtClean="0">
                <a:latin typeface="Adobe Garamond Pro" pitchFamily="18" charset="0"/>
              </a:rPr>
              <a:t>A </a:t>
            </a:r>
            <a:r>
              <a:rPr lang="en-US" b="1" dirty="0" smtClean="0">
                <a:latin typeface="Adobe Garamond Pro" pitchFamily="18" charset="0"/>
              </a:rPr>
              <a:t>computer program </a:t>
            </a:r>
            <a:r>
              <a:rPr lang="en-US" dirty="0" smtClean="0">
                <a:latin typeface="Adobe Garamond Pro" pitchFamily="18" charset="0"/>
              </a:rPr>
              <a:t>is simply an </a:t>
            </a:r>
            <a:r>
              <a:rPr lang="en-US" b="1" dirty="0" smtClean="0">
                <a:latin typeface="Adobe Garamond Pro" pitchFamily="18" charset="0"/>
              </a:rPr>
              <a:t>algorithm</a:t>
            </a:r>
            <a:r>
              <a:rPr lang="en-US" dirty="0" smtClean="0">
                <a:latin typeface="Adobe Garamond Pro" pitchFamily="18" charset="0"/>
              </a:rPr>
              <a:t> for a computer that is written in a programming  language.</a:t>
            </a:r>
          </a:p>
          <a:p>
            <a:pPr algn="l" rtl="0"/>
            <a:r>
              <a:rPr lang="en-US" dirty="0" smtClean="0">
                <a:latin typeface="Adobe Garamond Pro" pitchFamily="18" charset="0"/>
              </a:rPr>
              <a:t>These algorithms can be designed though the use of </a:t>
            </a:r>
            <a:r>
              <a:rPr lang="en-US" b="1" dirty="0" smtClean="0">
                <a:solidFill>
                  <a:srgbClr val="00B0F0"/>
                </a:solidFill>
                <a:latin typeface="Adobe Garamond Pro" pitchFamily="18" charset="0"/>
              </a:rPr>
              <a:t>flowcharts</a:t>
            </a:r>
            <a:r>
              <a:rPr lang="en-US" dirty="0" smtClean="0">
                <a:latin typeface="Adobe Garamond Pro" pitchFamily="18" charset="0"/>
              </a:rPr>
              <a:t> or </a:t>
            </a:r>
            <a:r>
              <a:rPr lang="en-US" b="1" dirty="0" err="1" smtClean="0">
                <a:solidFill>
                  <a:srgbClr val="00B0F0"/>
                </a:solidFill>
                <a:latin typeface="Adobe Garamond Pro" pitchFamily="18" charset="0"/>
              </a:rPr>
              <a:t>pseudocode</a:t>
            </a:r>
            <a:r>
              <a:rPr lang="en-US" dirty="0" smtClean="0">
                <a:latin typeface="Adobe Garamond Pro" pitchFamily="18" charset="0"/>
              </a:rPr>
              <a:t>.</a:t>
            </a:r>
          </a:p>
          <a:p>
            <a:pPr algn="l" rtl="0">
              <a:buNone/>
            </a:pPr>
            <a:endParaRPr lang="en-US" sz="3200"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rPr>
              <a:t>           Algorithms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Both the </a:t>
            </a:r>
            <a:r>
              <a:rPr lang="en-US" dirty="0" err="1" smtClean="0">
                <a:latin typeface="Adobe Garamond Pro" pitchFamily="18" charset="0"/>
              </a:rPr>
              <a:t>pseudocode</a:t>
            </a:r>
            <a:r>
              <a:rPr lang="en-US" dirty="0" smtClean="0">
                <a:latin typeface="Adobe Garamond Pro" pitchFamily="18" charset="0"/>
              </a:rPr>
              <a:t> and flowchart in algorithm should always have a  </a:t>
            </a:r>
            <a:r>
              <a:rPr lang="en-US" b="1" dirty="0" smtClean="0">
                <a:latin typeface="Adobe Garamond Pro" pitchFamily="18" charset="0"/>
              </a:rPr>
              <a:t>Start</a:t>
            </a:r>
            <a:r>
              <a:rPr lang="en-US" dirty="0" smtClean="0">
                <a:latin typeface="Adobe Garamond Pro" pitchFamily="18" charset="0"/>
              </a:rPr>
              <a:t> step at the beginning  and at least one </a:t>
            </a:r>
            <a:r>
              <a:rPr lang="en-US" b="1" dirty="0" smtClean="0">
                <a:latin typeface="Adobe Garamond Pro" pitchFamily="18" charset="0"/>
              </a:rPr>
              <a:t>Stop</a:t>
            </a:r>
            <a:r>
              <a:rPr lang="en-US" dirty="0" smtClean="0">
                <a:latin typeface="Adobe Garamond Pro" pitchFamily="18" charset="0"/>
              </a:rPr>
              <a:t> step at the end. </a:t>
            </a:r>
            <a:endParaRPr lang="en-US" sz="3200"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357430"/>
            <a:ext cx="7772400" cy="1012825"/>
          </a:xfrm>
        </p:spPr>
        <p:txBody>
          <a:bodyPr/>
          <a:lstStyle/>
          <a:p>
            <a:r>
              <a:rPr lang="en-US" sz="6600" b="1" dirty="0" smtClean="0">
                <a:solidFill>
                  <a:schemeClr val="bg1"/>
                </a:solidFill>
                <a:latin typeface="Agency FB" pitchFamily="34" charset="0"/>
              </a:rPr>
              <a:t>Flowcharts</a:t>
            </a:r>
            <a:endParaRPr lang="fr-CA" sz="6600" dirty="0" smtClean="0">
              <a:solidFill>
                <a:schemeClr val="bg1"/>
              </a:solidFill>
              <a:latin typeface="Agency FB"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Flowcharts </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Flowcharts are graphic representations of algorithms. they form an intermediate step between human understanding of the task to be accomplished and the coded program that directs a computer to complete the various steps of the task.</a:t>
            </a:r>
          </a:p>
          <a:p>
            <a:pPr algn="l" rtl="0"/>
            <a:r>
              <a:rPr lang="en-US" dirty="0" smtClean="0">
                <a:latin typeface="Adobe Garamond Pro" pitchFamily="18" charset="0"/>
              </a:rPr>
              <a:t>A flowchart is a diagram made up of boxes, diamonds and other shapes, connected by arrows - each shape represents a step in the process, and the arrows show the order in which they occur.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Flowcharts </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Flowcharting combines symbols and </a:t>
            </a:r>
            <a:r>
              <a:rPr lang="en-US" dirty="0" err="1" smtClean="0">
                <a:latin typeface="Adobe Garamond Pro" pitchFamily="18" charset="0"/>
              </a:rPr>
              <a:t>flowlines</a:t>
            </a:r>
            <a:r>
              <a:rPr lang="en-US" dirty="0" smtClean="0">
                <a:latin typeface="Adobe Garamond Pro" pitchFamily="18" charset="0"/>
              </a:rPr>
              <a:t> , to show figuratively the operation of an algorithm.</a:t>
            </a:r>
          </a:p>
          <a:p>
            <a:pPr algn="l" rtl="0"/>
            <a:r>
              <a:rPr lang="en-US" dirty="0" smtClean="0">
                <a:latin typeface="Adobe Garamond Pro" pitchFamily="18" charset="0"/>
              </a:rPr>
              <a:t>Flowcharts  be essential in developing and understanding the task.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1585946" y="2357430"/>
            <a:ext cx="7772400" cy="1012825"/>
          </a:xfrm>
        </p:spPr>
        <p:txBody>
          <a:bodyPr/>
          <a:lstStyle/>
          <a:p>
            <a:r>
              <a:rPr lang="en-US" sz="6600" b="1" dirty="0" smtClean="0">
                <a:latin typeface="Agency FB" pitchFamily="34" charset="0"/>
              </a:rPr>
              <a:t>Standard Symbols used in Flowcharts</a:t>
            </a:r>
            <a:endParaRPr lang="fr-CA" sz="6600" dirty="0" smtClean="0">
              <a:latin typeface="Agency FB"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The Terminal Symbol  </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The </a:t>
            </a:r>
            <a:r>
              <a:rPr lang="en-US" b="1" dirty="0" smtClean="0">
                <a:latin typeface="Adobe Garamond Pro" pitchFamily="18" charset="0"/>
              </a:rPr>
              <a:t>terminal symbol </a:t>
            </a:r>
            <a:r>
              <a:rPr lang="en-US" dirty="0" smtClean="0">
                <a:latin typeface="Adobe Garamond Pro" pitchFamily="18" charset="0"/>
              </a:rPr>
              <a:t>indicates the beginning and the end of processing. It contains the word </a:t>
            </a:r>
            <a:r>
              <a:rPr lang="en-US" b="1" dirty="0" smtClean="0">
                <a:latin typeface="Adobe Garamond Pro" pitchFamily="18" charset="0"/>
              </a:rPr>
              <a:t>START</a:t>
            </a:r>
            <a:r>
              <a:rPr lang="en-US" dirty="0" smtClean="0">
                <a:latin typeface="Adobe Garamond Pro" pitchFamily="18" charset="0"/>
              </a:rPr>
              <a:t>, </a:t>
            </a:r>
            <a:r>
              <a:rPr lang="en-US" b="1" dirty="0" smtClean="0">
                <a:latin typeface="Adobe Garamond Pro" pitchFamily="18" charset="0"/>
              </a:rPr>
              <a:t>STOP</a:t>
            </a:r>
            <a:r>
              <a:rPr lang="en-US" dirty="0" smtClean="0">
                <a:latin typeface="Adobe Garamond Pro" pitchFamily="18" charset="0"/>
              </a:rPr>
              <a:t>, or </a:t>
            </a:r>
            <a:r>
              <a:rPr lang="en-US" b="1" dirty="0" smtClean="0">
                <a:latin typeface="Adobe Garamond Pro" pitchFamily="18" charset="0"/>
              </a:rPr>
              <a:t>END</a:t>
            </a:r>
            <a:r>
              <a:rPr lang="en-US" dirty="0" smtClean="0">
                <a:latin typeface="Adobe Garamond Pro" pitchFamily="18" charset="0"/>
              </a:rPr>
              <a:t>.</a:t>
            </a:r>
          </a:p>
          <a:p>
            <a:pPr marL="342900" lvl="1" indent="-342900" algn="l" rtl="0">
              <a:buFont typeface="Arial" charset="0"/>
              <a:buChar char="•"/>
            </a:pPr>
            <a:r>
              <a:rPr lang="en-US" sz="3200" dirty="0" smtClean="0">
                <a:latin typeface="Adobe Garamond Pro" pitchFamily="18" charset="0"/>
              </a:rPr>
              <a:t>It represented by </a:t>
            </a:r>
            <a:r>
              <a:rPr lang="en-US" sz="3200" b="1" dirty="0" smtClean="0">
                <a:solidFill>
                  <a:srgbClr val="00B0F0"/>
                </a:solidFill>
                <a:latin typeface="Adobe Garamond Pro" pitchFamily="18" charset="0"/>
              </a:rPr>
              <a:t>rounded rectangles</a:t>
            </a:r>
            <a:r>
              <a:rPr lang="en-US" sz="3200" b="1" dirty="0" smtClean="0">
                <a:solidFill>
                  <a:srgbClr val="0070C0"/>
                </a:solidFill>
                <a:latin typeface="Adobe Garamond Pro" pitchFamily="18" charset="0"/>
              </a:rPr>
              <a:t> </a:t>
            </a:r>
            <a:r>
              <a:rPr lang="en-US" sz="3200" dirty="0" smtClean="0">
                <a:latin typeface="Adobe Garamond Pro" pitchFamily="18" charset="0"/>
              </a:rPr>
              <a:t>.</a:t>
            </a:r>
          </a:p>
          <a:p>
            <a:pPr algn="l" rtl="0"/>
            <a:endParaRPr lang="en-US" dirty="0" smtClean="0">
              <a:latin typeface="Adobe Garamond Pro" pitchFamily="18" charset="0"/>
            </a:endParaRPr>
          </a:p>
          <a:p>
            <a:pPr algn="l" rtl="0">
              <a:buNone/>
            </a:pPr>
            <a:endParaRPr lang="en-US" dirty="0" smtClean="0">
              <a:latin typeface="Adobe Garamond Pro" pitchFamily="18" charset="0"/>
            </a:endParaRPr>
          </a:p>
        </p:txBody>
      </p:sp>
      <p:pic>
        <p:nvPicPr>
          <p:cNvPr id="1026" name="Picture 2"/>
          <p:cNvPicPr>
            <a:picLocks noChangeAspect="1" noChangeArrowheads="1"/>
          </p:cNvPicPr>
          <p:nvPr/>
        </p:nvPicPr>
        <p:blipFill>
          <a:blip r:embed="rId2"/>
          <a:srcRect/>
          <a:stretch>
            <a:fillRect/>
          </a:stretch>
        </p:blipFill>
        <p:spPr bwMode="auto">
          <a:xfrm>
            <a:off x="4357686" y="3857628"/>
            <a:ext cx="2528900" cy="10239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The Input / Output Symbol  </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The </a:t>
            </a:r>
            <a:r>
              <a:rPr lang="en-US" b="1" dirty="0" smtClean="0">
                <a:latin typeface="Adobe Garamond Pro" pitchFamily="18" charset="0"/>
              </a:rPr>
              <a:t>input/output symbol  </a:t>
            </a:r>
            <a:r>
              <a:rPr lang="en-US" dirty="0" smtClean="0">
                <a:latin typeface="Adobe Garamond Pro" pitchFamily="18" charset="0"/>
              </a:rPr>
              <a:t>(or I/O symbol) indicates that the computer is to obtain new data or to record the results of computations.</a:t>
            </a:r>
          </a:p>
          <a:p>
            <a:pPr algn="l" rtl="0"/>
            <a:r>
              <a:rPr lang="en-US" dirty="0" smtClean="0">
                <a:latin typeface="Adobe Garamond Pro" pitchFamily="18" charset="0"/>
              </a:rPr>
              <a:t>This symbol often contains directions to read records or to print report lines. </a:t>
            </a:r>
          </a:p>
          <a:p>
            <a:pPr marL="342900" lvl="1" indent="-342900" algn="l" rtl="0">
              <a:buFont typeface="Arial" charset="0"/>
              <a:buChar char="•"/>
            </a:pPr>
            <a:r>
              <a:rPr lang="en-US" sz="3200" dirty="0" smtClean="0">
                <a:latin typeface="Adobe Garamond Pro" pitchFamily="18" charset="0"/>
              </a:rPr>
              <a:t>It represented by </a:t>
            </a:r>
            <a:r>
              <a:rPr lang="en-US" sz="3200" b="1" dirty="0" smtClean="0">
                <a:solidFill>
                  <a:srgbClr val="00B0F0"/>
                </a:solidFill>
                <a:latin typeface="Adobe Garamond Pro" pitchFamily="18" charset="0"/>
              </a:rPr>
              <a:t>parallelograms</a:t>
            </a:r>
            <a:r>
              <a:rPr lang="en-US" sz="3200" b="1" dirty="0" smtClean="0">
                <a:solidFill>
                  <a:srgbClr val="0070C0"/>
                </a:solidFill>
                <a:latin typeface="Adobe Garamond Pro" pitchFamily="18" charset="0"/>
              </a:rPr>
              <a:t>.</a:t>
            </a:r>
          </a:p>
          <a:p>
            <a:pPr algn="l" rtl="0"/>
            <a:endParaRPr lang="en-US" dirty="0" smtClean="0">
              <a:latin typeface="Adobe Garamond Pro" pitchFamily="18" charset="0"/>
            </a:endParaRPr>
          </a:p>
        </p:txBody>
      </p:sp>
      <p:pic>
        <p:nvPicPr>
          <p:cNvPr id="2050" name="Picture 2"/>
          <p:cNvPicPr>
            <a:picLocks noChangeAspect="1" noChangeArrowheads="1"/>
          </p:cNvPicPr>
          <p:nvPr/>
        </p:nvPicPr>
        <p:blipFill>
          <a:blip r:embed="rId2"/>
          <a:srcRect/>
          <a:stretch>
            <a:fillRect/>
          </a:stretch>
        </p:blipFill>
        <p:spPr bwMode="auto">
          <a:xfrm>
            <a:off x="4214810" y="4714884"/>
            <a:ext cx="2643206" cy="13716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The Decision Symbol  </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The </a:t>
            </a:r>
            <a:r>
              <a:rPr lang="en-US" b="1" dirty="0" smtClean="0">
                <a:latin typeface="Adobe Garamond Pro" pitchFamily="18" charset="0"/>
              </a:rPr>
              <a:t>decision symbol </a:t>
            </a:r>
            <a:r>
              <a:rPr lang="en-US" dirty="0" smtClean="0">
                <a:latin typeface="Adobe Garamond Pro" pitchFamily="18" charset="0"/>
              </a:rPr>
              <a:t>represents a branch in the flow of a program; it must contain directions that indicate which branch to follow. It represented by </a:t>
            </a:r>
            <a:r>
              <a:rPr lang="en-US" b="1" dirty="0" smtClean="0">
                <a:solidFill>
                  <a:srgbClr val="00B0F0"/>
                </a:solidFill>
                <a:latin typeface="Adobe Garamond Pro" pitchFamily="18" charset="0"/>
              </a:rPr>
              <a:t>Diamond</a:t>
            </a:r>
            <a:r>
              <a:rPr lang="en-US" b="1" dirty="0" smtClean="0">
                <a:solidFill>
                  <a:srgbClr val="0070C0"/>
                </a:solidFill>
                <a:latin typeface="Adobe Garamond Pro" pitchFamily="18" charset="0"/>
              </a:rPr>
              <a:t> .</a:t>
            </a:r>
          </a:p>
          <a:p>
            <a:pPr algn="l" rtl="0"/>
            <a:r>
              <a:rPr lang="en-US" dirty="0" smtClean="0">
                <a:latin typeface="Adobe Garamond Pro" pitchFamily="18" charset="0"/>
              </a:rPr>
              <a:t>This symbol usually contains a question, and each of its branches is labeled with an answer. </a:t>
            </a:r>
          </a:p>
        </p:txBody>
      </p:sp>
      <p:pic>
        <p:nvPicPr>
          <p:cNvPr id="3074" name="Picture 2"/>
          <p:cNvPicPr>
            <a:picLocks noChangeAspect="1" noChangeArrowheads="1"/>
          </p:cNvPicPr>
          <p:nvPr/>
        </p:nvPicPr>
        <p:blipFill>
          <a:blip r:embed="rId2"/>
          <a:srcRect/>
          <a:stretch>
            <a:fillRect/>
          </a:stretch>
        </p:blipFill>
        <p:spPr bwMode="auto">
          <a:xfrm>
            <a:off x="4357687" y="4405329"/>
            <a:ext cx="2071702" cy="15954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The Process Symbol  </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The </a:t>
            </a:r>
            <a:r>
              <a:rPr lang="en-US" b="1" dirty="0" smtClean="0">
                <a:latin typeface="Adobe Garamond Pro" pitchFamily="18" charset="0"/>
              </a:rPr>
              <a:t>process symbol </a:t>
            </a:r>
            <a:r>
              <a:rPr lang="en-US" dirty="0" smtClean="0">
                <a:latin typeface="Adobe Garamond Pro" pitchFamily="18" charset="0"/>
              </a:rPr>
              <a:t>contains instructions that are not represented by other symbols.</a:t>
            </a:r>
          </a:p>
          <a:p>
            <a:pPr algn="l" rtl="0"/>
            <a:r>
              <a:rPr lang="en-US" dirty="0" smtClean="0">
                <a:latin typeface="Adobe Garamond Pro" pitchFamily="18" charset="0"/>
              </a:rPr>
              <a:t>Process symbols usually contain directions for calculations or for the storage of data. </a:t>
            </a:r>
          </a:p>
          <a:p>
            <a:pPr marL="342900" lvl="1" indent="-342900" algn="l" rtl="0">
              <a:buFont typeface="Arial" charset="0"/>
              <a:buChar char="•"/>
            </a:pPr>
            <a:r>
              <a:rPr lang="en-US" dirty="0" smtClean="0">
                <a:latin typeface="Adobe Garamond Pro" pitchFamily="18" charset="0"/>
              </a:rPr>
              <a:t>It represented by </a:t>
            </a:r>
            <a:r>
              <a:rPr lang="en-US" b="1" dirty="0" smtClean="0">
                <a:solidFill>
                  <a:srgbClr val="00B0F0"/>
                </a:solidFill>
                <a:latin typeface="Adobe Garamond Pro" pitchFamily="18" charset="0"/>
              </a:rPr>
              <a:t>rectangles</a:t>
            </a:r>
            <a:r>
              <a:rPr lang="en-US" dirty="0" smtClean="0">
                <a:latin typeface="Adobe Garamond Pro" pitchFamily="18" charset="0"/>
              </a:rPr>
              <a:t>.</a:t>
            </a:r>
          </a:p>
          <a:p>
            <a:pPr marL="342900" lvl="1" indent="-342900" algn="l" rtl="0">
              <a:buFont typeface="Arial" charset="0"/>
              <a:buChar char="•"/>
            </a:pPr>
            <a:endParaRPr lang="en-US" dirty="0" smtClean="0">
              <a:latin typeface="Adobe Garamond Pro" pitchFamily="18" charset="0"/>
            </a:endParaRPr>
          </a:p>
          <a:p>
            <a:pPr algn="l" rtl="0"/>
            <a:endParaRPr lang="en-US" dirty="0" smtClean="0">
              <a:latin typeface="Adobe Garamond Pro" pitchFamily="18" charset="0"/>
            </a:endParaRPr>
          </a:p>
        </p:txBody>
      </p:sp>
      <p:pic>
        <p:nvPicPr>
          <p:cNvPr id="4098" name="Picture 2"/>
          <p:cNvPicPr>
            <a:picLocks noChangeAspect="1" noChangeArrowheads="1"/>
          </p:cNvPicPr>
          <p:nvPr/>
        </p:nvPicPr>
        <p:blipFill>
          <a:blip r:embed="rId2"/>
          <a:srcRect/>
          <a:stretch>
            <a:fillRect/>
          </a:stretch>
        </p:blipFill>
        <p:spPr bwMode="auto">
          <a:xfrm>
            <a:off x="4448187" y="4138627"/>
            <a:ext cx="2266953" cy="16478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ea typeface="+mn-ea"/>
                <a:cs typeface="+mn-cs"/>
              </a:rPr>
              <a:t>Computers and Logic</a:t>
            </a:r>
          </a:p>
        </p:txBody>
      </p:sp>
      <p:sp>
        <p:nvSpPr>
          <p:cNvPr id="3" name="Content Placeholder 2"/>
          <p:cNvSpPr>
            <a:spLocks noGrp="1"/>
          </p:cNvSpPr>
          <p:nvPr>
            <p:ph idx="1"/>
          </p:nvPr>
        </p:nvSpPr>
        <p:spPr>
          <a:xfrm>
            <a:off x="1285852" y="785794"/>
            <a:ext cx="7758106" cy="5857916"/>
          </a:xfrm>
        </p:spPr>
        <p:txBody>
          <a:bodyPr/>
          <a:lstStyle/>
          <a:p>
            <a:pPr algn="l" rtl="0"/>
            <a:r>
              <a:rPr lang="en-US" b="1" dirty="0" smtClean="0">
                <a:latin typeface="Adobe Garamond Pro" pitchFamily="18" charset="0"/>
              </a:rPr>
              <a:t>Logic</a:t>
            </a:r>
            <a:r>
              <a:rPr lang="en-US" dirty="0" smtClean="0">
                <a:latin typeface="Adobe Garamond Pro" pitchFamily="18" charset="0"/>
              </a:rPr>
              <a:t> is the study of various principles or tools of correct reasoning and of the application of those tools in solving problems.</a:t>
            </a:r>
          </a:p>
          <a:p>
            <a:pPr algn="l" rtl="0"/>
            <a:r>
              <a:rPr lang="en-US" dirty="0" smtClean="0">
                <a:latin typeface="Adobe Garamond Pro" pitchFamily="18" charset="0"/>
              </a:rPr>
              <a:t>To complete a computer task, all of the reasoning required to perform that task must be done by the programmer and entered into the computer in the form of a computer program. </a:t>
            </a:r>
          </a:p>
          <a:p>
            <a:pPr algn="l" rtl="0"/>
            <a:r>
              <a:rPr lang="en-US" dirty="0" smtClean="0">
                <a:latin typeface="Adobe Garamond Pro" pitchFamily="18" charset="0"/>
              </a:rPr>
              <a:t>a good understanding of logic is valuable in helping the programmer to avoid programming errors and to produce programs that run as intended.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Flow direction lines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b="1" dirty="0" smtClean="0">
                <a:latin typeface="Adobe Garamond Pro" pitchFamily="18" charset="0"/>
              </a:rPr>
              <a:t>Flow direction lines </a:t>
            </a:r>
            <a:r>
              <a:rPr lang="en-US" dirty="0" smtClean="0">
                <a:latin typeface="Adobe Garamond Pro" pitchFamily="18" charset="0"/>
              </a:rPr>
              <a:t>indicate the flow of the program.</a:t>
            </a:r>
          </a:p>
        </p:txBody>
      </p:sp>
      <p:pic>
        <p:nvPicPr>
          <p:cNvPr id="5122" name="Picture 2"/>
          <p:cNvPicPr>
            <a:picLocks noChangeAspect="1" noChangeArrowheads="1"/>
          </p:cNvPicPr>
          <p:nvPr/>
        </p:nvPicPr>
        <p:blipFill>
          <a:blip r:embed="rId2"/>
          <a:srcRect/>
          <a:stretch>
            <a:fillRect/>
          </a:stretch>
        </p:blipFill>
        <p:spPr bwMode="auto">
          <a:xfrm>
            <a:off x="3714750" y="3100388"/>
            <a:ext cx="2643200" cy="82867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Comments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b="1" dirty="0" smtClean="0">
                <a:latin typeface="Adobe Garamond Pro" pitchFamily="18" charset="0"/>
              </a:rPr>
              <a:t>The comment or annotation symbol </a:t>
            </a:r>
            <a:r>
              <a:rPr lang="en-US" dirty="0" smtClean="0">
                <a:latin typeface="Adobe Garamond Pro" pitchFamily="18" charset="0"/>
              </a:rPr>
              <a:t>is used to annotate other entries. </a:t>
            </a:r>
          </a:p>
          <a:p>
            <a:pPr algn="l" rtl="0"/>
            <a:r>
              <a:rPr lang="en-US" dirty="0" smtClean="0">
                <a:latin typeface="Adobe Garamond Pro" pitchFamily="18" charset="0"/>
              </a:rPr>
              <a:t>The dashed line indicates the position of the comment. </a:t>
            </a:r>
          </a:p>
        </p:txBody>
      </p:sp>
      <p:pic>
        <p:nvPicPr>
          <p:cNvPr id="6146" name="Picture 2"/>
          <p:cNvPicPr>
            <a:picLocks noChangeAspect="1" noChangeArrowheads="1"/>
          </p:cNvPicPr>
          <p:nvPr/>
        </p:nvPicPr>
        <p:blipFill>
          <a:blip r:embed="rId2"/>
          <a:srcRect/>
          <a:stretch>
            <a:fillRect/>
          </a:stretch>
        </p:blipFill>
        <p:spPr bwMode="auto">
          <a:xfrm>
            <a:off x="4119580" y="3710000"/>
            <a:ext cx="2952750" cy="15049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The Connector Symbol</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b="1" dirty="0" smtClean="0">
                <a:latin typeface="Adobe Garamond Pro" pitchFamily="18" charset="0"/>
              </a:rPr>
              <a:t>The connector </a:t>
            </a:r>
            <a:r>
              <a:rPr lang="en-US" dirty="0" smtClean="0">
                <a:latin typeface="Adobe Garamond Pro" pitchFamily="18" charset="0"/>
              </a:rPr>
              <a:t>is used to join areas of a flowchart, in the other word allows you to connect two flowchart segments.</a:t>
            </a:r>
          </a:p>
          <a:p>
            <a:pPr algn="l" rtl="0"/>
            <a:r>
              <a:rPr lang="en-US" dirty="0" smtClean="0">
                <a:latin typeface="Adobe Garamond Pro" pitchFamily="18" charset="0"/>
              </a:rPr>
              <a:t>A connector represented by a </a:t>
            </a:r>
            <a:r>
              <a:rPr lang="en-US" sz="2800" b="1" dirty="0" smtClean="0">
                <a:solidFill>
                  <a:srgbClr val="00B0F0"/>
                </a:solidFill>
                <a:latin typeface="Adobe Garamond Pro" pitchFamily="18" charset="0"/>
              </a:rPr>
              <a:t>Small Circle </a:t>
            </a:r>
            <a:r>
              <a:rPr lang="en-US" sz="2800" b="1" dirty="0" smtClean="0">
                <a:solidFill>
                  <a:srgbClr val="0070C0"/>
                </a:solidFill>
                <a:latin typeface="Adobe Garamond Pro" pitchFamily="18" charset="0"/>
              </a:rPr>
              <a:t>.</a:t>
            </a:r>
          </a:p>
          <a:p>
            <a:pPr algn="l" rtl="0"/>
            <a:r>
              <a:rPr lang="en-US" dirty="0" smtClean="0">
                <a:latin typeface="Adobe Garamond Pro" pitchFamily="18" charset="0"/>
              </a:rPr>
              <a:t>The connector is used only when points to be joined occur on the same page. </a:t>
            </a:r>
          </a:p>
        </p:txBody>
      </p:sp>
      <p:pic>
        <p:nvPicPr>
          <p:cNvPr id="7170" name="Picture 2"/>
          <p:cNvPicPr>
            <a:picLocks noChangeAspect="1" noChangeArrowheads="1"/>
          </p:cNvPicPr>
          <p:nvPr/>
        </p:nvPicPr>
        <p:blipFill>
          <a:blip r:embed="rId2"/>
          <a:srcRect/>
          <a:stretch>
            <a:fillRect/>
          </a:stretch>
        </p:blipFill>
        <p:spPr bwMode="auto">
          <a:xfrm>
            <a:off x="4429124" y="4367225"/>
            <a:ext cx="2019307" cy="163354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The Striped Symbol</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b="1" dirty="0" smtClean="0">
                <a:latin typeface="Adobe Garamond Pro" pitchFamily="18" charset="0"/>
              </a:rPr>
              <a:t>The striped symbol  </a:t>
            </a:r>
            <a:r>
              <a:rPr lang="en-US" dirty="0" smtClean="0">
                <a:latin typeface="Adobe Garamond Pro" pitchFamily="18" charset="0"/>
              </a:rPr>
              <a:t>is used to represent a predefined process (or series of operations) when the flowcharts that define the process are  included with the current set of flowcharts. </a:t>
            </a:r>
          </a:p>
        </p:txBody>
      </p:sp>
      <p:pic>
        <p:nvPicPr>
          <p:cNvPr id="8194" name="Picture 2"/>
          <p:cNvPicPr>
            <a:picLocks noChangeAspect="1" noChangeArrowheads="1"/>
          </p:cNvPicPr>
          <p:nvPr/>
        </p:nvPicPr>
        <p:blipFill>
          <a:blip r:embed="rId2"/>
          <a:srcRect/>
          <a:stretch>
            <a:fillRect/>
          </a:stretch>
        </p:blipFill>
        <p:spPr bwMode="auto">
          <a:xfrm>
            <a:off x="4071934" y="4200541"/>
            <a:ext cx="2428892" cy="20145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The Predefined Process Symbol</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b="1" dirty="0" smtClean="0">
                <a:latin typeface="Adobe Garamond Pro" pitchFamily="18" charset="0"/>
              </a:rPr>
              <a:t>The predefined process symbol or Model symbol </a:t>
            </a:r>
            <a:r>
              <a:rPr lang="en-US" dirty="0" smtClean="0">
                <a:latin typeface="Adobe Garamond Pro" pitchFamily="18" charset="0"/>
              </a:rPr>
              <a:t>is used to represent a predefined process when the flowcharts that define the process are not included with the current set of flowcharts</a:t>
            </a:r>
            <a:r>
              <a:rPr lang="en-US" dirty="0" smtClean="0">
                <a:latin typeface="Adobe Garamond Pro" pitchFamily="18" charset="0"/>
              </a:rPr>
              <a:t>.</a:t>
            </a:r>
          </a:p>
          <a:p>
            <a:pPr algn="l" rtl="0">
              <a:buNone/>
            </a:pPr>
            <a:r>
              <a:rPr lang="en-US" b="1" dirty="0" smtClean="0">
                <a:solidFill>
                  <a:srgbClr val="00B0F0"/>
                </a:solidFill>
                <a:latin typeface="Adobe Garamond Pro" pitchFamily="18" charset="0"/>
              </a:rPr>
              <a:t>Example:</a:t>
            </a:r>
            <a:r>
              <a:rPr lang="en-US" dirty="0" smtClean="0">
                <a:latin typeface="Adobe Garamond Pro" pitchFamily="18" charset="0"/>
              </a:rPr>
              <a:t> </a:t>
            </a:r>
            <a:endParaRPr lang="en-US" dirty="0" smtClean="0">
              <a:latin typeface="Adobe Garamond Pro" pitchFamily="18" charset="0"/>
            </a:endParaRPr>
          </a:p>
        </p:txBody>
      </p:sp>
      <p:pic>
        <p:nvPicPr>
          <p:cNvPr id="9218" name="Picture 2"/>
          <p:cNvPicPr>
            <a:picLocks noChangeAspect="1" noChangeArrowheads="1"/>
          </p:cNvPicPr>
          <p:nvPr/>
        </p:nvPicPr>
        <p:blipFill>
          <a:blip r:embed="rId2"/>
          <a:srcRect/>
          <a:stretch>
            <a:fillRect/>
          </a:stretch>
        </p:blipFill>
        <p:spPr bwMode="auto">
          <a:xfrm>
            <a:off x="5486420" y="3286124"/>
            <a:ext cx="3014670" cy="20669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5" name="Group 1067"/>
          <p:cNvGrpSpPr>
            <a:grpSpLocks/>
          </p:cNvGrpSpPr>
          <p:nvPr/>
        </p:nvGrpSpPr>
        <p:grpSpPr bwMode="auto">
          <a:xfrm>
            <a:off x="2857488" y="3767155"/>
            <a:ext cx="1928826" cy="2876555"/>
            <a:chOff x="2868" y="1712"/>
            <a:chExt cx="1018" cy="2183"/>
          </a:xfrm>
        </p:grpSpPr>
        <p:sp>
          <p:nvSpPr>
            <p:cNvPr id="6" name="Line 1037"/>
            <p:cNvSpPr>
              <a:spLocks noChangeShapeType="1"/>
            </p:cNvSpPr>
            <p:nvPr/>
          </p:nvSpPr>
          <p:spPr bwMode="auto">
            <a:xfrm>
              <a:off x="3324" y="1908"/>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7" name="Line 1038"/>
            <p:cNvSpPr>
              <a:spLocks noChangeShapeType="1"/>
            </p:cNvSpPr>
            <p:nvPr/>
          </p:nvSpPr>
          <p:spPr bwMode="auto">
            <a:xfrm>
              <a:off x="3324" y="2504"/>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8" name="Line 1040"/>
            <p:cNvSpPr>
              <a:spLocks noChangeShapeType="1"/>
            </p:cNvSpPr>
            <p:nvPr/>
          </p:nvSpPr>
          <p:spPr bwMode="auto">
            <a:xfrm>
              <a:off x="3324" y="3012"/>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9" name="Line 1047"/>
            <p:cNvSpPr>
              <a:spLocks noChangeShapeType="1"/>
            </p:cNvSpPr>
            <p:nvPr/>
          </p:nvSpPr>
          <p:spPr bwMode="auto">
            <a:xfrm>
              <a:off x="3324" y="3580"/>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nvGrpSpPr>
            <p:cNvPr id="10" name="Group 1060"/>
            <p:cNvGrpSpPr>
              <a:grpSpLocks/>
            </p:cNvGrpSpPr>
            <p:nvPr/>
          </p:nvGrpSpPr>
          <p:grpSpPr bwMode="auto">
            <a:xfrm>
              <a:off x="2988" y="1712"/>
              <a:ext cx="672" cy="203"/>
              <a:chOff x="3000" y="1712"/>
              <a:chExt cx="672" cy="203"/>
            </a:xfrm>
          </p:grpSpPr>
          <p:sp>
            <p:nvSpPr>
              <p:cNvPr id="31" name="AutoShape 1032"/>
              <p:cNvSpPr>
                <a:spLocks noChangeArrowheads="1"/>
              </p:cNvSpPr>
              <p:nvPr/>
            </p:nvSpPr>
            <p:spPr bwMode="auto">
              <a:xfrm>
                <a:off x="3000" y="1712"/>
                <a:ext cx="672" cy="192"/>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0" name="Text Box 1052"/>
              <p:cNvSpPr txBox="1">
                <a:spLocks noChangeArrowheads="1"/>
              </p:cNvSpPr>
              <p:nvPr/>
            </p:nvSpPr>
            <p:spPr bwMode="auto">
              <a:xfrm>
                <a:off x="3096" y="1723"/>
                <a:ext cx="488" cy="19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dirty="0"/>
                  <a:t>START</a:t>
                </a:r>
              </a:p>
            </p:txBody>
          </p:sp>
        </p:grpSp>
        <p:grpSp>
          <p:nvGrpSpPr>
            <p:cNvPr id="11" name="Group 1059"/>
            <p:cNvGrpSpPr>
              <a:grpSpLocks/>
            </p:cNvGrpSpPr>
            <p:nvPr/>
          </p:nvGrpSpPr>
          <p:grpSpPr bwMode="auto">
            <a:xfrm>
              <a:off x="2988" y="3696"/>
              <a:ext cx="672" cy="199"/>
              <a:chOff x="3000" y="3696"/>
              <a:chExt cx="672" cy="199"/>
            </a:xfrm>
          </p:grpSpPr>
          <p:sp>
            <p:nvSpPr>
              <p:cNvPr id="27" name="AutoShape 1050"/>
              <p:cNvSpPr>
                <a:spLocks noChangeArrowheads="1"/>
              </p:cNvSpPr>
              <p:nvPr/>
            </p:nvSpPr>
            <p:spPr bwMode="auto">
              <a:xfrm>
                <a:off x="3000" y="3696"/>
                <a:ext cx="672" cy="192"/>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6" name="Text Box 1053"/>
              <p:cNvSpPr txBox="1">
                <a:spLocks noChangeArrowheads="1"/>
              </p:cNvSpPr>
              <p:nvPr/>
            </p:nvSpPr>
            <p:spPr bwMode="auto">
              <a:xfrm>
                <a:off x="3080" y="3703"/>
                <a:ext cx="488" cy="19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400" dirty="0"/>
                  <a:t>END</a:t>
                </a:r>
              </a:p>
            </p:txBody>
          </p:sp>
        </p:grpSp>
        <p:grpSp>
          <p:nvGrpSpPr>
            <p:cNvPr id="12" name="Group 1062"/>
            <p:cNvGrpSpPr>
              <a:grpSpLocks/>
            </p:cNvGrpSpPr>
            <p:nvPr/>
          </p:nvGrpSpPr>
          <p:grpSpPr bwMode="auto">
            <a:xfrm>
              <a:off x="2868" y="2020"/>
              <a:ext cx="912" cy="480"/>
              <a:chOff x="2896" y="2020"/>
              <a:chExt cx="912" cy="480"/>
            </a:xfrm>
          </p:grpSpPr>
          <p:sp>
            <p:nvSpPr>
              <p:cNvPr id="23" name="AutoShape 1035"/>
              <p:cNvSpPr>
                <a:spLocks noChangeArrowheads="1"/>
              </p:cNvSpPr>
              <p:nvPr/>
            </p:nvSpPr>
            <p:spPr bwMode="auto">
              <a:xfrm>
                <a:off x="2896" y="2020"/>
                <a:ext cx="912" cy="480"/>
              </a:xfrm>
              <a:prstGeom prst="flowChartInputOutpu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2" name="Text Box 1061"/>
              <p:cNvSpPr txBox="1">
                <a:spLocks noChangeArrowheads="1"/>
              </p:cNvSpPr>
              <p:nvPr/>
            </p:nvSpPr>
            <p:spPr bwMode="auto">
              <a:xfrm>
                <a:off x="3072" y="2136"/>
                <a:ext cx="648" cy="173"/>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200" dirty="0"/>
                  <a:t>Read Input.</a:t>
                </a:r>
              </a:p>
            </p:txBody>
          </p:sp>
        </p:grpSp>
        <p:grpSp>
          <p:nvGrpSpPr>
            <p:cNvPr id="13" name="Group 1064"/>
            <p:cNvGrpSpPr>
              <a:grpSpLocks/>
            </p:cNvGrpSpPr>
            <p:nvPr/>
          </p:nvGrpSpPr>
          <p:grpSpPr bwMode="auto">
            <a:xfrm>
              <a:off x="2904" y="2624"/>
              <a:ext cx="982" cy="394"/>
              <a:chOff x="2896" y="2624"/>
              <a:chExt cx="982" cy="394"/>
            </a:xfrm>
          </p:grpSpPr>
          <p:sp>
            <p:nvSpPr>
              <p:cNvPr id="19" name="AutoShape 1055"/>
              <p:cNvSpPr>
                <a:spLocks noChangeArrowheads="1"/>
              </p:cNvSpPr>
              <p:nvPr/>
            </p:nvSpPr>
            <p:spPr bwMode="auto">
              <a:xfrm>
                <a:off x="2896" y="2624"/>
                <a:ext cx="982" cy="376"/>
              </a:xfrm>
              <a:prstGeom prst="flowChartPredefined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0" name="Text Box 1063"/>
              <p:cNvSpPr txBox="1">
                <a:spLocks noChangeArrowheads="1"/>
              </p:cNvSpPr>
              <p:nvPr/>
            </p:nvSpPr>
            <p:spPr bwMode="auto">
              <a:xfrm>
                <a:off x="3045" y="2668"/>
                <a:ext cx="653" cy="3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1200" b="1" dirty="0"/>
                  <a:t>Call </a:t>
                </a:r>
                <a:r>
                  <a:rPr lang="en-US" sz="1200" b="1" dirty="0" err="1"/>
                  <a:t>calc_pay</a:t>
                </a:r>
                <a:r>
                  <a:rPr lang="en-US" sz="1200" b="1" dirty="0"/>
                  <a:t> function.</a:t>
                </a:r>
              </a:p>
            </p:txBody>
          </p:sp>
        </p:grpSp>
        <p:grpSp>
          <p:nvGrpSpPr>
            <p:cNvPr id="14" name="Group 1066"/>
            <p:cNvGrpSpPr>
              <a:grpSpLocks/>
            </p:cNvGrpSpPr>
            <p:nvPr/>
          </p:nvGrpSpPr>
          <p:grpSpPr bwMode="auto">
            <a:xfrm>
              <a:off x="2868" y="3108"/>
              <a:ext cx="912" cy="480"/>
              <a:chOff x="2840" y="3108"/>
              <a:chExt cx="912" cy="480"/>
            </a:xfrm>
          </p:grpSpPr>
          <p:sp>
            <p:nvSpPr>
              <p:cNvPr id="17" name="AutoShape 1057"/>
              <p:cNvSpPr>
                <a:spLocks noChangeArrowheads="1"/>
              </p:cNvSpPr>
              <p:nvPr/>
            </p:nvSpPr>
            <p:spPr bwMode="auto">
              <a:xfrm>
                <a:off x="2840" y="3108"/>
                <a:ext cx="912" cy="480"/>
              </a:xfrm>
              <a:prstGeom prst="flowChartInputOutpu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 name="Text Box 1065"/>
              <p:cNvSpPr txBox="1">
                <a:spLocks noChangeArrowheads="1"/>
              </p:cNvSpPr>
              <p:nvPr/>
            </p:nvSpPr>
            <p:spPr bwMode="auto">
              <a:xfrm>
                <a:off x="2976" y="3208"/>
                <a:ext cx="728" cy="173"/>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200" dirty="0"/>
                  <a:t>Display results.</a:t>
                </a: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The off-page Connector Symbol</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b="1" dirty="0" smtClean="0">
                <a:latin typeface="Adobe Garamond Pro" pitchFamily="18" charset="0"/>
              </a:rPr>
              <a:t>The off-page connector </a:t>
            </a:r>
            <a:r>
              <a:rPr lang="en-US" dirty="0" smtClean="0">
                <a:latin typeface="Adobe Garamond Pro" pitchFamily="18" charset="0"/>
              </a:rPr>
              <a:t>is used to join areas of a flowchart when the points joined occur on different pages.</a:t>
            </a:r>
          </a:p>
        </p:txBody>
      </p:sp>
      <p:pic>
        <p:nvPicPr>
          <p:cNvPr id="10242" name="Picture 2"/>
          <p:cNvPicPr>
            <a:picLocks noChangeAspect="1" noChangeArrowheads="1"/>
          </p:cNvPicPr>
          <p:nvPr/>
        </p:nvPicPr>
        <p:blipFill>
          <a:blip r:embed="rId2"/>
          <a:srcRect/>
          <a:stretch>
            <a:fillRect/>
          </a:stretch>
        </p:blipFill>
        <p:spPr bwMode="auto">
          <a:xfrm>
            <a:off x="4667255" y="3148014"/>
            <a:ext cx="1690695" cy="17097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1514508" y="2487613"/>
            <a:ext cx="7772400" cy="1370015"/>
          </a:xfrm>
        </p:spPr>
        <p:txBody>
          <a:bodyPr/>
          <a:lstStyle/>
          <a:p>
            <a:r>
              <a:rPr lang="en-US" sz="6600" b="1" dirty="0" smtClean="0">
                <a:latin typeface="Agency FB" pitchFamily="34" charset="0"/>
              </a:rPr>
              <a:t>Rules for flowcharting</a:t>
            </a:r>
            <a:endParaRPr lang="fr-CA" sz="6600" dirty="0" smtClean="0">
              <a:latin typeface="Agency FB"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General Rules for flowcharting</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385926" y="1071546"/>
            <a:ext cx="7758106" cy="5857916"/>
          </a:xfrm>
        </p:spPr>
        <p:txBody>
          <a:bodyPr/>
          <a:lstStyle/>
          <a:p>
            <a:pPr marL="514350" indent="-514350" algn="l" rtl="0">
              <a:buFont typeface="+mj-lt"/>
              <a:buAutoNum type="arabicPeriod"/>
            </a:pPr>
            <a:r>
              <a:rPr lang="en-US" dirty="0" smtClean="0">
                <a:latin typeface="Adobe Garamond Pro" pitchFamily="18" charset="0"/>
              </a:rPr>
              <a:t>All boxes of the flowchart are connected with Arrows. (Not lines)  </a:t>
            </a:r>
          </a:p>
          <a:p>
            <a:pPr marL="514350" indent="-514350" algn="l" rtl="0">
              <a:buFont typeface="+mj-lt"/>
              <a:buAutoNum type="arabicPeriod"/>
            </a:pPr>
            <a:r>
              <a:rPr lang="en-US" dirty="0" smtClean="0">
                <a:latin typeface="Adobe Garamond Pro" pitchFamily="18" charset="0"/>
              </a:rPr>
              <a:t>Flowchart symbols have an entry point on the top of the symbol with no other entry points. </a:t>
            </a:r>
          </a:p>
          <a:p>
            <a:pPr marL="514350" indent="-514350" algn="l" rtl="0">
              <a:buFont typeface="+mj-lt"/>
              <a:buAutoNum type="arabicPeriod"/>
            </a:pPr>
            <a:r>
              <a:rPr lang="en-US" dirty="0" smtClean="0">
                <a:latin typeface="Adobe Garamond Pro" pitchFamily="18" charset="0"/>
              </a:rPr>
              <a:t>The exit point for all flowchart symbols is on the bottom except for the Decision symbol.  </a:t>
            </a:r>
          </a:p>
          <a:p>
            <a:pPr marL="514350" indent="-514350" algn="l" rtl="0">
              <a:buFont typeface="+mj-lt"/>
              <a:buAutoNum type="arabicPeriod"/>
            </a:pPr>
            <a:r>
              <a:rPr lang="en-US" dirty="0" smtClean="0">
                <a:latin typeface="Adobe Garamond Pro" pitchFamily="18" charset="0"/>
              </a:rPr>
              <a:t>The Decision symbol has two exit points; these can be on the sides or the bottom and one side.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General Rules for flowcharting</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385926" y="1142984"/>
            <a:ext cx="7758106" cy="5715016"/>
          </a:xfrm>
        </p:spPr>
        <p:txBody>
          <a:bodyPr/>
          <a:lstStyle/>
          <a:p>
            <a:pPr marL="514350" indent="-514350" algn="l" rtl="0">
              <a:buFont typeface="+mj-lt"/>
              <a:buAutoNum type="arabicPeriod" startAt="5"/>
            </a:pPr>
            <a:r>
              <a:rPr lang="en-US" dirty="0" smtClean="0">
                <a:latin typeface="Adobe Garamond Pro" pitchFamily="18" charset="0"/>
              </a:rPr>
              <a:t>Generally a flowchart will flow from top to bottom.</a:t>
            </a:r>
          </a:p>
          <a:p>
            <a:pPr marL="514350" indent="-514350" algn="l" rtl="0">
              <a:buFont typeface="+mj-lt"/>
              <a:buAutoNum type="arabicPeriod" startAt="5"/>
            </a:pPr>
            <a:r>
              <a:rPr lang="en-US" dirty="0" smtClean="0">
                <a:latin typeface="Adobe Garamond Pro" pitchFamily="18" charset="0"/>
              </a:rPr>
              <a:t>Connectors are used to connect breaks in the flowchart. </a:t>
            </a:r>
            <a:r>
              <a:rPr lang="en-US" b="1" dirty="0" smtClean="0">
                <a:latin typeface="Adobe Garamond Pro" pitchFamily="18" charset="0"/>
              </a:rPr>
              <a:t>Examples are</a:t>
            </a:r>
            <a:r>
              <a:rPr lang="en-US" dirty="0" smtClean="0">
                <a:latin typeface="Adobe Garamond Pro" pitchFamily="18" charset="0"/>
              </a:rPr>
              <a:t>:  </a:t>
            </a:r>
          </a:p>
          <a:p>
            <a:pPr marL="914400" lvl="1" indent="-514350" algn="l" rtl="0">
              <a:buNone/>
            </a:pPr>
            <a:r>
              <a:rPr lang="en-US" dirty="0" smtClean="0">
                <a:latin typeface="Adobe Garamond Pro" pitchFamily="18" charset="0"/>
              </a:rPr>
              <a:t>•  </a:t>
            </a:r>
            <a:r>
              <a:rPr lang="en-US" sz="3200" dirty="0" smtClean="0">
                <a:latin typeface="Adobe Garamond Pro" pitchFamily="18" charset="0"/>
              </a:rPr>
              <a:t>From one page to another page.  </a:t>
            </a:r>
          </a:p>
          <a:p>
            <a:pPr marL="914400" lvl="1" indent="-514350" algn="l" rtl="0">
              <a:buNone/>
            </a:pPr>
            <a:r>
              <a:rPr lang="en-US" sz="3200" dirty="0" smtClean="0">
                <a:latin typeface="Adobe Garamond Pro" pitchFamily="18" charset="0"/>
              </a:rPr>
              <a:t>•  From the bottom of the page to the top of the same page. </a:t>
            </a:r>
          </a:p>
          <a:p>
            <a:pPr marL="514350" lvl="1" indent="-514350" algn="l" rtl="0">
              <a:buFont typeface="+mj-lt"/>
              <a:buAutoNum type="arabicPeriod" startAt="7"/>
            </a:pPr>
            <a:r>
              <a:rPr lang="en-US" sz="3200" dirty="0" smtClean="0">
                <a:latin typeface="Adobe Garamond Pro" pitchFamily="18" charset="0"/>
              </a:rPr>
              <a:t>Subroutines have their own and independent flowcharts.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General Rules for flowcharting</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385926" y="1142984"/>
            <a:ext cx="7758106" cy="5715016"/>
          </a:xfrm>
        </p:spPr>
        <p:txBody>
          <a:bodyPr/>
          <a:lstStyle/>
          <a:p>
            <a:pPr marL="514350" lvl="1" indent="-514350" algn="l" rtl="0">
              <a:buFont typeface="+mj-lt"/>
              <a:buAutoNum type="arabicPeriod" startAt="8"/>
            </a:pPr>
            <a:r>
              <a:rPr lang="en-US" sz="3200" dirty="0" smtClean="0">
                <a:latin typeface="Adobe Garamond Pro" pitchFamily="18" charset="0"/>
              </a:rPr>
              <a:t>All flow charts start with a Terminal or Predefined Process subroutines symbol. </a:t>
            </a:r>
            <a:endParaRPr lang="en-US" dirty="0" smtClean="0">
              <a:latin typeface="Adobe Garamond Pro" pitchFamily="18" charset="0"/>
            </a:endParaRPr>
          </a:p>
          <a:p>
            <a:pPr marL="514350" indent="-514350" algn="l" rtl="0">
              <a:buFont typeface="+mj-lt"/>
              <a:buAutoNum type="arabicPeriod" startAt="9"/>
            </a:pPr>
            <a:r>
              <a:rPr lang="en-US" dirty="0" smtClean="0">
                <a:latin typeface="Adobe Garamond Pro" pitchFamily="18" charset="0"/>
              </a:rPr>
              <a:t>All flowcharts end with a terminal or a contentious loop. </a:t>
            </a:r>
            <a:endParaRPr lang="en-US" sz="3200"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ea typeface="+mn-ea"/>
                <a:cs typeface="+mn-cs"/>
              </a:rPr>
              <a:t>Computers and Logic</a:t>
            </a:r>
          </a:p>
        </p:txBody>
      </p:sp>
      <p:sp>
        <p:nvSpPr>
          <p:cNvPr id="3" name="Content Placeholder 2"/>
          <p:cNvSpPr>
            <a:spLocks noGrp="1"/>
          </p:cNvSpPr>
          <p:nvPr>
            <p:ph idx="1"/>
          </p:nvPr>
        </p:nvSpPr>
        <p:spPr>
          <a:xfrm>
            <a:off x="1285852" y="785794"/>
            <a:ext cx="7758106" cy="5857916"/>
          </a:xfrm>
        </p:spPr>
        <p:txBody>
          <a:bodyPr/>
          <a:lstStyle/>
          <a:p>
            <a:pPr algn="l" rtl="0"/>
            <a:r>
              <a:rPr lang="en-US" dirty="0" smtClean="0">
                <a:latin typeface="Adobe Garamond Pro" pitchFamily="18" charset="0"/>
              </a:rPr>
              <a:t>The tools of </a:t>
            </a:r>
            <a:r>
              <a:rPr lang="en-US" b="1" dirty="0" smtClean="0">
                <a:latin typeface="Adobe Garamond Pro" pitchFamily="18" charset="0"/>
              </a:rPr>
              <a:t>logic</a:t>
            </a:r>
            <a:r>
              <a:rPr lang="en-US" dirty="0" smtClean="0">
                <a:latin typeface="Adobe Garamond Pro" pitchFamily="18" charset="0"/>
              </a:rPr>
              <a:t> are very helpful in analyzing, or breaking down, such problems into simple steps and simple instructions</a:t>
            </a:r>
            <a:r>
              <a:rPr lang="en-US" dirty="0" smtClean="0">
                <a:latin typeface="Adobe Garamond Pro" pitchFamily="18" charset="0"/>
              </a:rPr>
              <a:t>.</a:t>
            </a:r>
          </a:p>
          <a:p>
            <a:pPr algn="l" rtl="0"/>
            <a:r>
              <a:rPr lang="en-US" dirty="0" smtClean="0">
                <a:latin typeface="Adobe Garamond Pro" pitchFamily="18" charset="0"/>
              </a:rPr>
              <a:t>This analysis is important because computers can </a:t>
            </a:r>
            <a:r>
              <a:rPr lang="en-US" dirty="0" smtClean="0">
                <a:latin typeface="Adobe Garamond Pro" pitchFamily="18" charset="0"/>
              </a:rPr>
              <a:t>understand </a:t>
            </a:r>
            <a:r>
              <a:rPr lang="en-US" dirty="0" smtClean="0">
                <a:latin typeface="Adobe Garamond Pro" pitchFamily="18" charset="0"/>
              </a:rPr>
              <a:t>only  very simple instructions.</a:t>
            </a:r>
            <a:endParaRPr lang="en-US" dirty="0" smtClean="0">
              <a:latin typeface="Adobe Garamond Pro" pitchFamily="18" charset="0"/>
            </a:endParaRPr>
          </a:p>
          <a:p>
            <a:pPr algn="l" rtl="0"/>
            <a:endParaRPr lang="en-US"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Any program using flowchart would be </a:t>
            </a:r>
          </a:p>
        </p:txBody>
      </p:sp>
      <p:sp>
        <p:nvSpPr>
          <p:cNvPr id="3" name="Content Placeholder 2"/>
          <p:cNvSpPr>
            <a:spLocks noGrp="1"/>
          </p:cNvSpPr>
          <p:nvPr>
            <p:ph idx="1"/>
          </p:nvPr>
        </p:nvSpPr>
        <p:spPr>
          <a:xfrm>
            <a:off x="1285852" y="1071546"/>
            <a:ext cx="7758106" cy="5857916"/>
          </a:xfrm>
        </p:spPr>
        <p:txBody>
          <a:bodyPr/>
          <a:lstStyle/>
          <a:p>
            <a:pPr marL="514350" indent="-514350" algn="l" rtl="0">
              <a:buFont typeface="+mj-lt"/>
              <a:buAutoNum type="arabicPeriod"/>
            </a:pPr>
            <a:r>
              <a:rPr lang="en-US" dirty="0" smtClean="0">
                <a:latin typeface="Adobe Garamond Pro" pitchFamily="18" charset="0"/>
              </a:rPr>
              <a:t>Start. </a:t>
            </a:r>
          </a:p>
          <a:p>
            <a:pPr marL="514350" indent="-514350" algn="l" rtl="0">
              <a:buFont typeface="+mj-lt"/>
              <a:buAutoNum type="arabicPeriod"/>
            </a:pPr>
            <a:r>
              <a:rPr lang="en-US" dirty="0" smtClean="0">
                <a:latin typeface="Adobe Garamond Pro" pitchFamily="18" charset="0"/>
              </a:rPr>
              <a:t>Read some information. </a:t>
            </a:r>
          </a:p>
          <a:p>
            <a:pPr marL="514350" indent="-514350" algn="l" rtl="0">
              <a:buFont typeface="+mj-lt"/>
              <a:buAutoNum type="arabicPeriod"/>
            </a:pPr>
            <a:r>
              <a:rPr lang="en-US" dirty="0" smtClean="0">
                <a:latin typeface="Adobe Garamond Pro" pitchFamily="18" charset="0"/>
              </a:rPr>
              <a:t>Make a decision. </a:t>
            </a:r>
          </a:p>
          <a:p>
            <a:pPr marL="514350" indent="-514350" algn="l" rtl="0">
              <a:buFont typeface="+mj-lt"/>
              <a:buAutoNum type="arabicPeriod"/>
            </a:pPr>
            <a:r>
              <a:rPr lang="en-US" dirty="0" smtClean="0">
                <a:latin typeface="Adobe Garamond Pro" pitchFamily="18" charset="0"/>
              </a:rPr>
              <a:t>On the basis of that decision                          , carry out one process or the                 other. </a:t>
            </a:r>
          </a:p>
          <a:p>
            <a:pPr marL="514350" indent="-514350" algn="l" rtl="0">
              <a:buFont typeface="+mj-lt"/>
              <a:buAutoNum type="arabicPeriod"/>
            </a:pPr>
            <a:r>
              <a:rPr lang="en-US" dirty="0" smtClean="0">
                <a:latin typeface="Adobe Garamond Pro" pitchFamily="18" charset="0"/>
              </a:rPr>
              <a:t>Print a result in either case. </a:t>
            </a:r>
          </a:p>
          <a:p>
            <a:pPr marL="514350" indent="-514350" algn="l" rtl="0">
              <a:buFont typeface="+mj-lt"/>
              <a:buAutoNum type="arabicPeriod"/>
            </a:pPr>
            <a:r>
              <a:rPr lang="en-US" dirty="0" smtClean="0">
                <a:latin typeface="Adobe Garamond Pro" pitchFamily="18" charset="0"/>
              </a:rPr>
              <a:t>Stop. </a:t>
            </a:r>
          </a:p>
        </p:txBody>
      </p:sp>
      <p:pic>
        <p:nvPicPr>
          <p:cNvPr id="11266" name="Picture 2"/>
          <p:cNvPicPr>
            <a:picLocks noChangeAspect="1" noChangeArrowheads="1"/>
          </p:cNvPicPr>
          <p:nvPr/>
        </p:nvPicPr>
        <p:blipFill>
          <a:blip r:embed="rId2"/>
          <a:srcRect/>
          <a:stretch>
            <a:fillRect/>
          </a:stretch>
        </p:blipFill>
        <p:spPr bwMode="auto">
          <a:xfrm>
            <a:off x="6500826" y="928670"/>
            <a:ext cx="2500330" cy="55007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        Four Flowchart Structures</a:t>
            </a:r>
          </a:p>
        </p:txBody>
      </p:sp>
      <p:graphicFrame>
        <p:nvGraphicFramePr>
          <p:cNvPr id="5" name="Diagram 4"/>
          <p:cNvGraphicFramePr/>
          <p:nvPr/>
        </p:nvGraphicFramePr>
        <p:xfrm>
          <a:off x="2333652" y="1397000"/>
          <a:ext cx="6524628"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9E40B61D-5625-4682-8982-170E3B2E6EA7}" type="slidenum">
              <a:rPr lang="en-US"/>
              <a:pPr/>
              <a:t>32</a:t>
            </a:fld>
            <a:endParaRPr lang="en-US"/>
          </a:p>
        </p:txBody>
      </p:sp>
      <p:sp>
        <p:nvSpPr>
          <p:cNvPr id="15362" name="Rectangle 2"/>
          <p:cNvSpPr>
            <a:spLocks noGrp="1" noChangeArrowheads="1"/>
          </p:cNvSpPr>
          <p:nvPr>
            <p:ph type="title"/>
          </p:nvPr>
        </p:nvSpPr>
        <p:spPr>
          <a:xfrm>
            <a:off x="2071670" y="274638"/>
            <a:ext cx="6615130" cy="1143000"/>
          </a:xfrm>
          <a:noFill/>
        </p:spPr>
        <p:txBody>
          <a:bodyPr/>
          <a:lstStyle/>
          <a:p>
            <a:pPr rtl="0"/>
            <a:r>
              <a:rPr lang="en-US" sz="3200" b="1" dirty="0">
                <a:latin typeface="Adobe Garamond Pro" pitchFamily="18" charset="0"/>
              </a:rPr>
              <a:t>Sequence Structure</a:t>
            </a:r>
          </a:p>
        </p:txBody>
      </p:sp>
      <p:sp>
        <p:nvSpPr>
          <p:cNvPr id="15363" name="Rectangle 3"/>
          <p:cNvSpPr>
            <a:spLocks noGrp="1" noChangeArrowheads="1"/>
          </p:cNvSpPr>
          <p:nvPr>
            <p:ph type="body" idx="1"/>
          </p:nvPr>
        </p:nvSpPr>
        <p:spPr>
          <a:xfrm>
            <a:off x="1571604" y="1214422"/>
            <a:ext cx="7358114" cy="5357850"/>
          </a:xfrm>
        </p:spPr>
        <p:txBody>
          <a:bodyPr/>
          <a:lstStyle/>
          <a:p>
            <a:pPr algn="l" rtl="0"/>
            <a:r>
              <a:rPr lang="en-US" dirty="0">
                <a:latin typeface="Adobe Garamond Pro" pitchFamily="18" charset="0"/>
              </a:rPr>
              <a:t>A series of actions are performed in </a:t>
            </a:r>
            <a:r>
              <a:rPr lang="en-US" dirty="0" smtClean="0">
                <a:latin typeface="Adobe Garamond Pro" pitchFamily="18" charset="0"/>
              </a:rPr>
              <a:t>sequence.</a:t>
            </a:r>
            <a:endParaRPr lang="en-US" dirty="0">
              <a:latin typeface="Adobe Garamond Pro" pitchFamily="18" charset="0"/>
            </a:endParaRPr>
          </a:p>
        </p:txBody>
      </p:sp>
      <p:grpSp>
        <p:nvGrpSpPr>
          <p:cNvPr id="2" name="Group 17"/>
          <p:cNvGrpSpPr>
            <a:grpSpLocks/>
          </p:cNvGrpSpPr>
          <p:nvPr/>
        </p:nvGrpSpPr>
        <p:grpSpPr bwMode="auto">
          <a:xfrm>
            <a:off x="3981456" y="2786058"/>
            <a:ext cx="1876428" cy="3143272"/>
            <a:chOff x="2392" y="2136"/>
            <a:chExt cx="912" cy="1576"/>
          </a:xfrm>
        </p:grpSpPr>
        <p:sp>
          <p:nvSpPr>
            <p:cNvPr id="15365" name="AutoShape 5"/>
            <p:cNvSpPr>
              <a:spLocks noChangeArrowheads="1"/>
            </p:cNvSpPr>
            <p:nvPr/>
          </p:nvSpPr>
          <p:spPr bwMode="auto">
            <a:xfrm>
              <a:off x="2512" y="2136"/>
              <a:ext cx="672" cy="192"/>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68" name="AutoShape 8"/>
            <p:cNvSpPr>
              <a:spLocks noChangeArrowheads="1"/>
            </p:cNvSpPr>
            <p:nvPr/>
          </p:nvSpPr>
          <p:spPr bwMode="auto">
            <a:xfrm>
              <a:off x="2392" y="2444"/>
              <a:ext cx="912" cy="480"/>
            </a:xfrm>
            <a:prstGeom prst="flowChartInputOutpu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0" name="Line 10"/>
            <p:cNvSpPr>
              <a:spLocks noChangeShapeType="1"/>
            </p:cNvSpPr>
            <p:nvPr/>
          </p:nvSpPr>
          <p:spPr bwMode="auto">
            <a:xfrm>
              <a:off x="2848" y="2332"/>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1" name="Line 11"/>
            <p:cNvSpPr>
              <a:spLocks noChangeShapeType="1"/>
            </p:cNvSpPr>
            <p:nvPr/>
          </p:nvSpPr>
          <p:spPr bwMode="auto">
            <a:xfrm>
              <a:off x="2848" y="2928"/>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2" name="Text Box 12"/>
            <p:cNvSpPr txBox="1">
              <a:spLocks noChangeArrowheads="1"/>
            </p:cNvSpPr>
            <p:nvPr/>
          </p:nvSpPr>
          <p:spPr bwMode="auto">
            <a:xfrm>
              <a:off x="2488" y="3050"/>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5373" name="Line 13"/>
            <p:cNvSpPr>
              <a:spLocks noChangeShapeType="1"/>
            </p:cNvSpPr>
            <p:nvPr/>
          </p:nvSpPr>
          <p:spPr bwMode="auto">
            <a:xfrm>
              <a:off x="2848" y="3404"/>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5" name="AutoShape 15"/>
            <p:cNvSpPr>
              <a:spLocks noChangeArrowheads="1"/>
            </p:cNvSpPr>
            <p:nvPr/>
          </p:nvSpPr>
          <p:spPr bwMode="auto">
            <a:xfrm>
              <a:off x="2512" y="3520"/>
              <a:ext cx="672" cy="192"/>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7B60036B-8FEA-4B2F-80FD-A74BE56C84EB}" type="slidenum">
              <a:rPr lang="en-US"/>
              <a:pPr/>
              <a:t>33</a:t>
            </a:fld>
            <a:endParaRPr lang="en-US"/>
          </a:p>
        </p:txBody>
      </p:sp>
      <p:sp>
        <p:nvSpPr>
          <p:cNvPr id="16386" name="Rectangle 2"/>
          <p:cNvSpPr>
            <a:spLocks noGrp="1" noChangeArrowheads="1"/>
          </p:cNvSpPr>
          <p:nvPr>
            <p:ph type="title"/>
          </p:nvPr>
        </p:nvSpPr>
        <p:spPr>
          <a:xfrm>
            <a:off x="2071670" y="274638"/>
            <a:ext cx="6615130" cy="1143000"/>
          </a:xfrm>
          <a:noFill/>
        </p:spPr>
        <p:txBody>
          <a:bodyPr/>
          <a:lstStyle/>
          <a:p>
            <a:pPr rtl="0"/>
            <a:r>
              <a:rPr lang="en-US" sz="3200" b="1" dirty="0">
                <a:latin typeface="Adobe Garamond Pro" pitchFamily="18" charset="0"/>
              </a:rPr>
              <a:t>Decision Structure</a:t>
            </a:r>
          </a:p>
        </p:txBody>
      </p:sp>
      <p:sp>
        <p:nvSpPr>
          <p:cNvPr id="16387" name="Rectangle 3"/>
          <p:cNvSpPr>
            <a:spLocks noGrp="1" noChangeArrowheads="1"/>
          </p:cNvSpPr>
          <p:nvPr>
            <p:ph type="body" idx="1"/>
          </p:nvPr>
        </p:nvSpPr>
        <p:spPr>
          <a:xfrm>
            <a:off x="1428728" y="1600200"/>
            <a:ext cx="7500990" cy="4525963"/>
          </a:xfrm>
        </p:spPr>
        <p:txBody>
          <a:bodyPr/>
          <a:lstStyle/>
          <a:p>
            <a:pPr algn="l" rtl="0"/>
            <a:r>
              <a:rPr lang="en-US" dirty="0">
                <a:latin typeface="Adobe Garamond Pro" pitchFamily="18" charset="0"/>
              </a:rPr>
              <a:t>One of two possible actions is taken, depending on a condition.</a:t>
            </a:r>
          </a:p>
        </p:txBody>
      </p:sp>
      <p:grpSp>
        <p:nvGrpSpPr>
          <p:cNvPr id="2" name="Group 30"/>
          <p:cNvGrpSpPr>
            <a:grpSpLocks/>
          </p:cNvGrpSpPr>
          <p:nvPr/>
        </p:nvGrpSpPr>
        <p:grpSpPr bwMode="auto">
          <a:xfrm>
            <a:off x="2755900" y="2971800"/>
            <a:ext cx="4089400" cy="2870200"/>
            <a:chOff x="1720" y="1696"/>
            <a:chExt cx="2576" cy="1808"/>
          </a:xfrm>
        </p:grpSpPr>
        <p:sp>
          <p:nvSpPr>
            <p:cNvPr id="16397" name="Text Box 13"/>
            <p:cNvSpPr txBox="1">
              <a:spLocks noChangeArrowheads="1"/>
            </p:cNvSpPr>
            <p:nvPr/>
          </p:nvSpPr>
          <p:spPr bwMode="auto">
            <a:xfrm>
              <a:off x="1720" y="2730"/>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6402" name="AutoShape 18"/>
            <p:cNvSpPr>
              <a:spLocks noChangeArrowheads="1"/>
            </p:cNvSpPr>
            <p:nvPr/>
          </p:nvSpPr>
          <p:spPr bwMode="auto">
            <a:xfrm>
              <a:off x="2560" y="1928"/>
              <a:ext cx="888" cy="720"/>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403" name="Text Box 19"/>
            <p:cNvSpPr txBox="1">
              <a:spLocks noChangeArrowheads="1"/>
            </p:cNvSpPr>
            <p:nvPr/>
          </p:nvSpPr>
          <p:spPr bwMode="auto">
            <a:xfrm>
              <a:off x="3576" y="2722"/>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6404" name="Line 20"/>
            <p:cNvSpPr>
              <a:spLocks noChangeShapeType="1"/>
            </p:cNvSpPr>
            <p:nvPr/>
          </p:nvSpPr>
          <p:spPr bwMode="auto">
            <a:xfrm flipH="1">
              <a:off x="2072" y="2288"/>
              <a:ext cx="49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405" name="Line 21"/>
            <p:cNvSpPr>
              <a:spLocks noChangeShapeType="1"/>
            </p:cNvSpPr>
            <p:nvPr/>
          </p:nvSpPr>
          <p:spPr bwMode="auto">
            <a:xfrm>
              <a:off x="2072" y="2288"/>
              <a:ext cx="0" cy="43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nvGrpSpPr>
            <p:cNvPr id="3" name="Group 24"/>
            <p:cNvGrpSpPr>
              <a:grpSpLocks/>
            </p:cNvGrpSpPr>
            <p:nvPr/>
          </p:nvGrpSpPr>
          <p:grpSpPr bwMode="auto">
            <a:xfrm flipH="1">
              <a:off x="3440" y="2288"/>
              <a:ext cx="496" cy="432"/>
              <a:chOff x="3856" y="2184"/>
              <a:chExt cx="496" cy="432"/>
            </a:xfrm>
          </p:grpSpPr>
          <p:sp>
            <p:nvSpPr>
              <p:cNvPr id="16406" name="Line 22"/>
              <p:cNvSpPr>
                <a:spLocks noChangeShapeType="1"/>
              </p:cNvSpPr>
              <p:nvPr/>
            </p:nvSpPr>
            <p:spPr bwMode="auto">
              <a:xfrm>
                <a:off x="3856" y="2184"/>
                <a:ext cx="49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407" name="Line 23"/>
              <p:cNvSpPr>
                <a:spLocks noChangeShapeType="1"/>
              </p:cNvSpPr>
              <p:nvPr/>
            </p:nvSpPr>
            <p:spPr bwMode="auto">
              <a:xfrm flipH="1">
                <a:off x="3856" y="2184"/>
                <a:ext cx="0" cy="43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
          <p:nvSpPr>
            <p:cNvPr id="16409" name="Line 25"/>
            <p:cNvSpPr>
              <a:spLocks noChangeShapeType="1"/>
            </p:cNvSpPr>
            <p:nvPr/>
          </p:nvSpPr>
          <p:spPr bwMode="auto">
            <a:xfrm>
              <a:off x="2056" y="3080"/>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410" name="Line 26"/>
            <p:cNvSpPr>
              <a:spLocks noChangeShapeType="1"/>
            </p:cNvSpPr>
            <p:nvPr/>
          </p:nvSpPr>
          <p:spPr bwMode="auto">
            <a:xfrm>
              <a:off x="3936" y="3080"/>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411" name="Line 27"/>
            <p:cNvSpPr>
              <a:spLocks noChangeShapeType="1"/>
            </p:cNvSpPr>
            <p:nvPr/>
          </p:nvSpPr>
          <p:spPr bwMode="auto">
            <a:xfrm flipH="1">
              <a:off x="2056" y="3248"/>
              <a:ext cx="188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412" name="Line 28"/>
            <p:cNvSpPr>
              <a:spLocks noChangeShapeType="1"/>
            </p:cNvSpPr>
            <p:nvPr/>
          </p:nvSpPr>
          <p:spPr bwMode="auto">
            <a:xfrm>
              <a:off x="3016" y="3248"/>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413" name="Line 29"/>
            <p:cNvSpPr>
              <a:spLocks noChangeShapeType="1"/>
            </p:cNvSpPr>
            <p:nvPr/>
          </p:nvSpPr>
          <p:spPr bwMode="auto">
            <a:xfrm>
              <a:off x="3008" y="1696"/>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20E5AD85-F672-406C-BD21-8BB76CC02306}" type="slidenum">
              <a:rPr lang="en-US"/>
              <a:pPr/>
              <a:t>34</a:t>
            </a:fld>
            <a:endParaRPr lang="en-US"/>
          </a:p>
        </p:txBody>
      </p:sp>
      <p:sp>
        <p:nvSpPr>
          <p:cNvPr id="21506" name="Rectangle 2"/>
          <p:cNvSpPr>
            <a:spLocks noGrp="1" noChangeArrowheads="1"/>
          </p:cNvSpPr>
          <p:nvPr>
            <p:ph type="title"/>
          </p:nvPr>
        </p:nvSpPr>
        <p:spPr>
          <a:noFill/>
        </p:spPr>
        <p:txBody>
          <a:bodyPr/>
          <a:lstStyle/>
          <a:p>
            <a:r>
              <a:rPr lang="en-US" sz="3200" b="1" dirty="0">
                <a:latin typeface="Adobe Garamond Pro" pitchFamily="18" charset="0"/>
              </a:rPr>
              <a:t>Repetition Structure</a:t>
            </a:r>
          </a:p>
        </p:txBody>
      </p:sp>
      <p:sp>
        <p:nvSpPr>
          <p:cNvPr id="21507" name="Rectangle 3"/>
          <p:cNvSpPr>
            <a:spLocks noGrp="1" noChangeArrowheads="1"/>
          </p:cNvSpPr>
          <p:nvPr>
            <p:ph type="body" idx="1"/>
          </p:nvPr>
        </p:nvSpPr>
        <p:spPr>
          <a:xfrm>
            <a:off x="1428728" y="1600200"/>
            <a:ext cx="7258072" cy="4525963"/>
          </a:xfrm>
        </p:spPr>
        <p:txBody>
          <a:bodyPr/>
          <a:lstStyle/>
          <a:p>
            <a:pPr algn="l" rtl="0"/>
            <a:r>
              <a:rPr lang="en-US" dirty="0">
                <a:latin typeface="Adobe Garamond Pro" pitchFamily="18" charset="0"/>
              </a:rPr>
              <a:t>A repetition structure represents part of the program that repeats. This type of structure is commonly known as a</a:t>
            </a:r>
            <a:r>
              <a:rPr lang="en-US" b="1" dirty="0">
                <a:latin typeface="Adobe Garamond Pro" pitchFamily="18" charset="0"/>
              </a:rPr>
              <a:t> loop</a:t>
            </a:r>
            <a:r>
              <a:rPr lang="en-US" dirty="0">
                <a:latin typeface="Adobe Garamond Pro" pitchFamily="18" charset="0"/>
              </a:rPr>
              <a:t>.</a:t>
            </a:r>
          </a:p>
        </p:txBody>
      </p:sp>
      <p:grpSp>
        <p:nvGrpSpPr>
          <p:cNvPr id="2" name="Group 26"/>
          <p:cNvGrpSpPr>
            <a:grpSpLocks/>
          </p:cNvGrpSpPr>
          <p:nvPr/>
        </p:nvGrpSpPr>
        <p:grpSpPr bwMode="auto">
          <a:xfrm>
            <a:off x="3416300" y="3505200"/>
            <a:ext cx="3302000" cy="1892300"/>
            <a:chOff x="2152" y="2208"/>
            <a:chExt cx="2080" cy="1192"/>
          </a:xfrm>
        </p:grpSpPr>
        <p:sp>
          <p:nvSpPr>
            <p:cNvPr id="21511" name="AutoShape 7"/>
            <p:cNvSpPr>
              <a:spLocks noChangeArrowheads="1"/>
            </p:cNvSpPr>
            <p:nvPr/>
          </p:nvSpPr>
          <p:spPr bwMode="auto">
            <a:xfrm>
              <a:off x="2152" y="2440"/>
              <a:ext cx="888" cy="720"/>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1512" name="Text Box 8"/>
            <p:cNvSpPr txBox="1">
              <a:spLocks noChangeArrowheads="1"/>
            </p:cNvSpPr>
            <p:nvPr/>
          </p:nvSpPr>
          <p:spPr bwMode="auto">
            <a:xfrm>
              <a:off x="3376" y="2658"/>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21514" name="Line 10"/>
            <p:cNvSpPr>
              <a:spLocks noChangeShapeType="1"/>
            </p:cNvSpPr>
            <p:nvPr/>
          </p:nvSpPr>
          <p:spPr bwMode="auto">
            <a:xfrm>
              <a:off x="2592" y="3168"/>
              <a:ext cx="0" cy="23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1516" name="Line 12"/>
            <p:cNvSpPr>
              <a:spLocks noChangeShapeType="1"/>
            </p:cNvSpPr>
            <p:nvPr/>
          </p:nvSpPr>
          <p:spPr bwMode="auto">
            <a:xfrm flipH="1">
              <a:off x="3032" y="2800"/>
              <a:ext cx="336" cy="0"/>
            </a:xfrm>
            <a:prstGeom prst="line">
              <a:avLst/>
            </a:prstGeom>
            <a:ln>
              <a:headEnd type="triangle" w="med" len="me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1522" name="Line 18"/>
            <p:cNvSpPr>
              <a:spLocks noChangeShapeType="1"/>
            </p:cNvSpPr>
            <p:nvPr/>
          </p:nvSpPr>
          <p:spPr bwMode="auto">
            <a:xfrm>
              <a:off x="2600" y="2208"/>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1526" name="Line 22"/>
            <p:cNvSpPr>
              <a:spLocks noChangeShapeType="1"/>
            </p:cNvSpPr>
            <p:nvPr/>
          </p:nvSpPr>
          <p:spPr bwMode="auto">
            <a:xfrm>
              <a:off x="4096" y="2816"/>
              <a:ext cx="128"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1527" name="Line 23"/>
            <p:cNvSpPr>
              <a:spLocks noChangeShapeType="1"/>
            </p:cNvSpPr>
            <p:nvPr/>
          </p:nvSpPr>
          <p:spPr bwMode="auto">
            <a:xfrm flipV="1">
              <a:off x="4232" y="2288"/>
              <a:ext cx="0" cy="52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1528" name="Line 24"/>
            <p:cNvSpPr>
              <a:spLocks noChangeShapeType="1"/>
            </p:cNvSpPr>
            <p:nvPr/>
          </p:nvSpPr>
          <p:spPr bwMode="auto">
            <a:xfrm flipH="1">
              <a:off x="2624" y="2288"/>
              <a:ext cx="1608" cy="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20E5AD85-F672-406C-BD21-8BB76CC02306}" type="slidenum">
              <a:rPr lang="en-US"/>
              <a:pPr/>
              <a:t>35</a:t>
            </a:fld>
            <a:endParaRPr lang="en-US"/>
          </a:p>
        </p:txBody>
      </p:sp>
      <p:sp>
        <p:nvSpPr>
          <p:cNvPr id="21506" name="Rectangle 2"/>
          <p:cNvSpPr>
            <a:spLocks noGrp="1" noChangeArrowheads="1"/>
          </p:cNvSpPr>
          <p:nvPr>
            <p:ph type="title"/>
          </p:nvPr>
        </p:nvSpPr>
        <p:spPr>
          <a:xfrm>
            <a:off x="628680" y="285736"/>
            <a:ext cx="8229600" cy="1143000"/>
          </a:xfrm>
          <a:noFill/>
        </p:spPr>
        <p:txBody>
          <a:bodyPr/>
          <a:lstStyle/>
          <a:p>
            <a:r>
              <a:rPr lang="en-US" sz="3200" b="1" dirty="0">
                <a:latin typeface="Adobe Garamond Pro" pitchFamily="18" charset="0"/>
              </a:rPr>
              <a:t>Repetition Structure</a:t>
            </a:r>
          </a:p>
        </p:txBody>
      </p:sp>
      <p:sp>
        <p:nvSpPr>
          <p:cNvPr id="21507" name="Rectangle 3"/>
          <p:cNvSpPr>
            <a:spLocks noGrp="1" noChangeArrowheads="1"/>
          </p:cNvSpPr>
          <p:nvPr>
            <p:ph type="body" idx="1"/>
          </p:nvPr>
        </p:nvSpPr>
        <p:spPr>
          <a:xfrm>
            <a:off x="1428728" y="857232"/>
            <a:ext cx="7500990" cy="5786478"/>
          </a:xfrm>
        </p:spPr>
        <p:txBody>
          <a:bodyPr/>
          <a:lstStyle/>
          <a:p>
            <a:pPr algn="l" rtl="0"/>
            <a:endParaRPr lang="en-US" dirty="0" smtClean="0">
              <a:latin typeface="Adobe Garamond Pro" pitchFamily="18" charset="0"/>
            </a:endParaRPr>
          </a:p>
          <a:p>
            <a:pPr algn="l" rtl="0"/>
            <a:endParaRPr lang="en-US" dirty="0" smtClean="0">
              <a:latin typeface="Adobe Garamond Pro" pitchFamily="18" charset="0"/>
            </a:endParaRPr>
          </a:p>
          <a:p>
            <a:pPr algn="l" rtl="0"/>
            <a:endParaRPr lang="en-US" dirty="0" smtClean="0">
              <a:latin typeface="Adobe Garamond Pro" pitchFamily="18" charset="0"/>
            </a:endParaRPr>
          </a:p>
          <a:p>
            <a:pPr algn="l" rtl="0">
              <a:buNone/>
            </a:pPr>
            <a:endParaRPr lang="en-US" dirty="0">
              <a:latin typeface="Adobe Garamond Pro" pitchFamily="18" charset="0"/>
            </a:endParaRPr>
          </a:p>
        </p:txBody>
      </p:sp>
      <p:graphicFrame>
        <p:nvGraphicFramePr>
          <p:cNvPr id="14" name="Diagram 13"/>
          <p:cNvGraphicFramePr/>
          <p:nvPr/>
        </p:nvGraphicFramePr>
        <p:xfrm>
          <a:off x="2285984" y="2143116"/>
          <a:ext cx="6286544" cy="2357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20E5AD85-F672-406C-BD21-8BB76CC02306}" type="slidenum">
              <a:rPr lang="en-US"/>
              <a:pPr/>
              <a:t>36</a:t>
            </a:fld>
            <a:endParaRPr lang="en-US"/>
          </a:p>
        </p:txBody>
      </p:sp>
      <p:sp>
        <p:nvSpPr>
          <p:cNvPr id="21506" name="Rectangle 2"/>
          <p:cNvSpPr>
            <a:spLocks noGrp="1" noChangeArrowheads="1"/>
          </p:cNvSpPr>
          <p:nvPr>
            <p:ph type="title"/>
          </p:nvPr>
        </p:nvSpPr>
        <p:spPr>
          <a:xfrm>
            <a:off x="457200" y="-24"/>
            <a:ext cx="8229600" cy="1143000"/>
          </a:xfrm>
          <a:noFill/>
        </p:spPr>
        <p:txBody>
          <a:bodyPr/>
          <a:lstStyle/>
          <a:p>
            <a:r>
              <a:rPr lang="en-US" sz="3200" b="1" dirty="0">
                <a:latin typeface="Adobe Garamond Pro" pitchFamily="18" charset="0"/>
              </a:rPr>
              <a:t>Repetition Structure</a:t>
            </a:r>
          </a:p>
        </p:txBody>
      </p:sp>
      <p:sp>
        <p:nvSpPr>
          <p:cNvPr id="21507" name="Rectangle 3"/>
          <p:cNvSpPr>
            <a:spLocks noGrp="1" noChangeArrowheads="1"/>
          </p:cNvSpPr>
          <p:nvPr>
            <p:ph type="body" idx="1"/>
          </p:nvPr>
        </p:nvSpPr>
        <p:spPr>
          <a:xfrm>
            <a:off x="1428728" y="857232"/>
            <a:ext cx="7500990" cy="5786478"/>
          </a:xfrm>
        </p:spPr>
        <p:txBody>
          <a:bodyPr/>
          <a:lstStyle/>
          <a:p>
            <a:pPr algn="l" rtl="0"/>
            <a:r>
              <a:rPr lang="en-US" dirty="0" smtClean="0">
                <a:latin typeface="Adobe Garamond Pro" pitchFamily="18" charset="0"/>
              </a:rPr>
              <a:t>In </a:t>
            </a:r>
            <a:r>
              <a:rPr lang="en-US" b="1" dirty="0" smtClean="0">
                <a:latin typeface="Adobe Garamond Pro" pitchFamily="18" charset="0"/>
              </a:rPr>
              <a:t>Pre-Test Repetition Structure </a:t>
            </a:r>
            <a:r>
              <a:rPr lang="en-US" dirty="0" smtClean="0">
                <a:latin typeface="Adobe Garamond Pro" pitchFamily="18" charset="0"/>
              </a:rPr>
              <a:t>The condition is tested </a:t>
            </a:r>
            <a:r>
              <a:rPr lang="en-US" b="1" dirty="0" smtClean="0">
                <a:latin typeface="Adobe Garamond Pro" pitchFamily="18" charset="0"/>
              </a:rPr>
              <a:t>BEFORE</a:t>
            </a:r>
            <a:r>
              <a:rPr lang="en-US" dirty="0" smtClean="0">
                <a:latin typeface="Adobe Garamond Pro" pitchFamily="18" charset="0"/>
              </a:rPr>
              <a:t> any actions are performed.</a:t>
            </a:r>
          </a:p>
          <a:p>
            <a:pPr algn="l" rtl="0">
              <a:buNone/>
            </a:pPr>
            <a:endParaRPr lang="en-US" dirty="0" smtClean="0">
              <a:latin typeface="Adobe Garamond Pro" pitchFamily="18" charset="0"/>
            </a:endParaRPr>
          </a:p>
          <a:p>
            <a:pPr algn="l" rtl="0"/>
            <a:r>
              <a:rPr lang="en-US" dirty="0" smtClean="0">
                <a:latin typeface="Adobe Garamond Pro" pitchFamily="18" charset="0"/>
              </a:rPr>
              <a:t>In </a:t>
            </a:r>
            <a:r>
              <a:rPr lang="en-US" b="1" dirty="0" smtClean="0">
                <a:latin typeface="Adobe Garamond Pro" pitchFamily="18" charset="0"/>
              </a:rPr>
              <a:t>Post-Test Repetition Structure </a:t>
            </a:r>
            <a:r>
              <a:rPr lang="en-US" dirty="0" smtClean="0">
                <a:latin typeface="Adobe Garamond Pro" pitchFamily="18" charset="0"/>
              </a:rPr>
              <a:t>The condition is tested </a:t>
            </a:r>
            <a:r>
              <a:rPr lang="en-US" b="1" dirty="0" smtClean="0">
                <a:latin typeface="Adobe Garamond Pro" pitchFamily="18" charset="0"/>
              </a:rPr>
              <a:t>AFTER</a:t>
            </a:r>
            <a:r>
              <a:rPr lang="en-US" dirty="0" smtClean="0">
                <a:latin typeface="Adobe Garamond Pro" pitchFamily="18" charset="0"/>
              </a:rPr>
              <a:t> the actions</a:t>
            </a:r>
            <a:br>
              <a:rPr lang="en-US" dirty="0" smtClean="0">
                <a:latin typeface="Adobe Garamond Pro" pitchFamily="18" charset="0"/>
              </a:rPr>
            </a:br>
            <a:r>
              <a:rPr lang="en-US" dirty="0" smtClean="0">
                <a:latin typeface="Adobe Garamond Pro" pitchFamily="18" charset="0"/>
              </a:rPr>
              <a:t>are performed.</a:t>
            </a:r>
          </a:p>
          <a:p>
            <a:pPr algn="l" rtl="0">
              <a:buNone/>
            </a:pPr>
            <a:endParaRPr lang="en-US" dirty="0">
              <a:latin typeface="Adobe Garamond Pro" pitchFamily="18" charset="0"/>
            </a:endParaRPr>
          </a:p>
        </p:txBody>
      </p:sp>
      <p:grpSp>
        <p:nvGrpSpPr>
          <p:cNvPr id="6" name="Group 19"/>
          <p:cNvGrpSpPr>
            <a:grpSpLocks/>
          </p:cNvGrpSpPr>
          <p:nvPr/>
        </p:nvGrpSpPr>
        <p:grpSpPr bwMode="auto">
          <a:xfrm>
            <a:off x="3643306" y="2000240"/>
            <a:ext cx="5072098" cy="1071570"/>
            <a:chOff x="1320" y="2176"/>
            <a:chExt cx="3152" cy="1192"/>
          </a:xfrm>
        </p:grpSpPr>
        <p:grpSp>
          <p:nvGrpSpPr>
            <p:cNvPr id="7" name="Group 4"/>
            <p:cNvGrpSpPr>
              <a:grpSpLocks/>
            </p:cNvGrpSpPr>
            <p:nvPr/>
          </p:nvGrpSpPr>
          <p:grpSpPr bwMode="auto">
            <a:xfrm>
              <a:off x="1320" y="2176"/>
              <a:ext cx="3152" cy="1192"/>
              <a:chOff x="1320" y="2176"/>
              <a:chExt cx="3152" cy="1192"/>
            </a:xfrm>
          </p:grpSpPr>
          <p:sp>
            <p:nvSpPr>
              <p:cNvPr id="9" name="AutoShape 5"/>
              <p:cNvSpPr>
                <a:spLocks noChangeArrowheads="1"/>
              </p:cNvSpPr>
              <p:nvPr/>
            </p:nvSpPr>
            <p:spPr bwMode="auto">
              <a:xfrm>
                <a:off x="1320" y="2408"/>
                <a:ext cx="888" cy="720"/>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0" name="Text Box 6"/>
              <p:cNvSpPr txBox="1">
                <a:spLocks noChangeArrowheads="1"/>
              </p:cNvSpPr>
              <p:nvPr/>
            </p:nvSpPr>
            <p:spPr bwMode="auto">
              <a:xfrm>
                <a:off x="2544" y="262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1" name="Line 7"/>
              <p:cNvSpPr>
                <a:spLocks noChangeShapeType="1"/>
              </p:cNvSpPr>
              <p:nvPr/>
            </p:nvSpPr>
            <p:spPr bwMode="auto">
              <a:xfrm>
                <a:off x="1760" y="3136"/>
                <a:ext cx="0" cy="23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2" name="Line 8"/>
              <p:cNvSpPr>
                <a:spLocks noChangeShapeType="1"/>
              </p:cNvSpPr>
              <p:nvPr/>
            </p:nvSpPr>
            <p:spPr bwMode="auto">
              <a:xfrm flipH="1">
                <a:off x="2200" y="2768"/>
                <a:ext cx="336" cy="0"/>
              </a:xfrm>
              <a:prstGeom prst="line">
                <a:avLst/>
              </a:prstGeom>
              <a:ln>
                <a:headEnd type="triangle" w="med" len="me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 name="Line 9"/>
              <p:cNvSpPr>
                <a:spLocks noChangeShapeType="1"/>
              </p:cNvSpPr>
              <p:nvPr/>
            </p:nvSpPr>
            <p:spPr bwMode="auto">
              <a:xfrm>
                <a:off x="1768" y="2176"/>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6" name="Line 10"/>
              <p:cNvSpPr>
                <a:spLocks noChangeShapeType="1"/>
              </p:cNvSpPr>
              <p:nvPr/>
            </p:nvSpPr>
            <p:spPr bwMode="auto">
              <a:xfrm>
                <a:off x="4336" y="2784"/>
                <a:ext cx="128"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7" name="Line 11"/>
              <p:cNvSpPr>
                <a:spLocks noChangeShapeType="1"/>
              </p:cNvSpPr>
              <p:nvPr/>
            </p:nvSpPr>
            <p:spPr bwMode="auto">
              <a:xfrm flipV="1">
                <a:off x="4472" y="2256"/>
                <a:ext cx="0" cy="52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8" name="Line 12"/>
              <p:cNvSpPr>
                <a:spLocks noChangeShapeType="1"/>
              </p:cNvSpPr>
              <p:nvPr/>
            </p:nvSpPr>
            <p:spPr bwMode="auto">
              <a:xfrm flipH="1">
                <a:off x="1792" y="2256"/>
                <a:ext cx="2680" cy="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9" name="Text Box 13"/>
              <p:cNvSpPr txBox="1">
                <a:spLocks noChangeArrowheads="1"/>
              </p:cNvSpPr>
              <p:nvPr/>
            </p:nvSpPr>
            <p:spPr bwMode="auto">
              <a:xfrm>
                <a:off x="1420" y="2560"/>
                <a:ext cx="741" cy="25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dirty="0"/>
                  <a:t>x &lt; y?</a:t>
                </a:r>
              </a:p>
            </p:txBody>
          </p:sp>
          <p:sp>
            <p:nvSpPr>
              <p:cNvPr id="20" name="Text Box 14"/>
              <p:cNvSpPr txBox="1">
                <a:spLocks noChangeArrowheads="1"/>
              </p:cNvSpPr>
              <p:nvPr/>
            </p:nvSpPr>
            <p:spPr bwMode="auto">
              <a:xfrm>
                <a:off x="2471" y="2562"/>
                <a:ext cx="859"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dirty="0"/>
                  <a:t>Display x</a:t>
                </a:r>
              </a:p>
            </p:txBody>
          </p:sp>
          <p:sp>
            <p:nvSpPr>
              <p:cNvPr id="21" name="Text Box 15"/>
              <p:cNvSpPr txBox="1">
                <a:spLocks noChangeArrowheads="1"/>
              </p:cNvSpPr>
              <p:nvPr/>
            </p:nvSpPr>
            <p:spPr bwMode="auto">
              <a:xfrm>
                <a:off x="3608" y="262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22" name="Line 16"/>
              <p:cNvSpPr>
                <a:spLocks noChangeShapeType="1"/>
              </p:cNvSpPr>
              <p:nvPr/>
            </p:nvSpPr>
            <p:spPr bwMode="auto">
              <a:xfrm flipH="1">
                <a:off x="3264" y="2768"/>
                <a:ext cx="336" cy="0"/>
              </a:xfrm>
              <a:prstGeom prst="line">
                <a:avLst/>
              </a:prstGeom>
              <a:ln>
                <a:headEnd type="triangle" w="med" len="me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3" name="Text Box 17"/>
              <p:cNvSpPr txBox="1">
                <a:spLocks noChangeArrowheads="1"/>
              </p:cNvSpPr>
              <p:nvPr/>
            </p:nvSpPr>
            <p:spPr bwMode="auto">
              <a:xfrm>
                <a:off x="3521" y="2573"/>
                <a:ext cx="951" cy="25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dirty="0" smtClean="0"/>
                  <a:t>Add1 </a:t>
                </a:r>
                <a:r>
                  <a:rPr lang="en-US" sz="2000" dirty="0"/>
                  <a:t>to x</a:t>
                </a:r>
              </a:p>
            </p:txBody>
          </p:sp>
        </p:grpSp>
        <p:sp>
          <p:nvSpPr>
            <p:cNvPr id="8" name="Text Box 18"/>
            <p:cNvSpPr txBox="1">
              <a:spLocks noChangeArrowheads="1"/>
            </p:cNvSpPr>
            <p:nvPr/>
          </p:nvSpPr>
          <p:spPr bwMode="auto">
            <a:xfrm>
              <a:off x="2075" y="2284"/>
              <a:ext cx="488"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2000" dirty="0"/>
                <a:t>YES</a:t>
              </a:r>
              <a:endParaRPr lang="en-US" dirty="0"/>
            </a:p>
          </p:txBody>
        </p:sp>
      </p:grpSp>
      <p:grpSp>
        <p:nvGrpSpPr>
          <p:cNvPr id="24" name="Group 25"/>
          <p:cNvGrpSpPr>
            <a:grpSpLocks/>
          </p:cNvGrpSpPr>
          <p:nvPr/>
        </p:nvGrpSpPr>
        <p:grpSpPr bwMode="auto">
          <a:xfrm>
            <a:off x="4286248" y="4071942"/>
            <a:ext cx="4144428" cy="2714644"/>
            <a:chOff x="4032" y="1464"/>
            <a:chExt cx="1264" cy="2376"/>
          </a:xfrm>
        </p:grpSpPr>
        <p:sp>
          <p:nvSpPr>
            <p:cNvPr id="25" name="Line 7"/>
            <p:cNvSpPr>
              <a:spLocks noChangeShapeType="1"/>
            </p:cNvSpPr>
            <p:nvPr/>
          </p:nvSpPr>
          <p:spPr bwMode="auto">
            <a:xfrm>
              <a:off x="4488" y="1464"/>
              <a:ext cx="0" cy="23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6" name="Line 9"/>
            <p:cNvSpPr>
              <a:spLocks noChangeShapeType="1"/>
            </p:cNvSpPr>
            <p:nvPr/>
          </p:nvSpPr>
          <p:spPr bwMode="auto">
            <a:xfrm>
              <a:off x="4480" y="2640"/>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7" name="Line 10"/>
            <p:cNvSpPr>
              <a:spLocks noChangeShapeType="1"/>
            </p:cNvSpPr>
            <p:nvPr/>
          </p:nvSpPr>
          <p:spPr bwMode="auto">
            <a:xfrm flipV="1">
              <a:off x="4928" y="3232"/>
              <a:ext cx="264"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8" name="Line 11"/>
            <p:cNvSpPr>
              <a:spLocks noChangeShapeType="1"/>
            </p:cNvSpPr>
            <p:nvPr/>
          </p:nvSpPr>
          <p:spPr bwMode="auto">
            <a:xfrm flipH="1" flipV="1">
              <a:off x="5184" y="1560"/>
              <a:ext cx="0" cy="1672"/>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nvGrpSpPr>
            <p:cNvPr id="29" name="Group 18"/>
            <p:cNvGrpSpPr>
              <a:grpSpLocks/>
            </p:cNvGrpSpPr>
            <p:nvPr/>
          </p:nvGrpSpPr>
          <p:grpSpPr bwMode="auto">
            <a:xfrm>
              <a:off x="4064" y="1698"/>
              <a:ext cx="816" cy="352"/>
              <a:chOff x="2512" y="2626"/>
              <a:chExt cx="816" cy="352"/>
            </a:xfrm>
          </p:grpSpPr>
          <p:sp>
            <p:nvSpPr>
              <p:cNvPr id="40" name="Text Box 6"/>
              <p:cNvSpPr txBox="1">
                <a:spLocks noChangeArrowheads="1"/>
              </p:cNvSpPr>
              <p:nvPr/>
            </p:nvSpPr>
            <p:spPr bwMode="auto">
              <a:xfrm>
                <a:off x="2544" y="262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41" name="Text Box 14"/>
              <p:cNvSpPr txBox="1">
                <a:spLocks noChangeArrowheads="1"/>
              </p:cNvSpPr>
              <p:nvPr/>
            </p:nvSpPr>
            <p:spPr bwMode="auto">
              <a:xfrm>
                <a:off x="2512" y="2672"/>
                <a:ext cx="816"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2000"/>
                  <a:t>Display x</a:t>
                </a:r>
              </a:p>
            </p:txBody>
          </p:sp>
        </p:grpSp>
        <p:sp>
          <p:nvSpPr>
            <p:cNvPr id="30" name="Line 16"/>
            <p:cNvSpPr>
              <a:spLocks noChangeShapeType="1"/>
            </p:cNvSpPr>
            <p:nvPr/>
          </p:nvSpPr>
          <p:spPr bwMode="auto">
            <a:xfrm>
              <a:off x="4536" y="1568"/>
              <a:ext cx="656" cy="0"/>
            </a:xfrm>
            <a:prstGeom prst="line">
              <a:avLst/>
            </a:prstGeom>
            <a:ln>
              <a:headEnd type="triangle" w="med" len="me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nvGrpSpPr>
            <p:cNvPr id="31" name="Group 19"/>
            <p:cNvGrpSpPr>
              <a:grpSpLocks/>
            </p:cNvGrpSpPr>
            <p:nvPr/>
          </p:nvGrpSpPr>
          <p:grpSpPr bwMode="auto">
            <a:xfrm>
              <a:off x="4072" y="2282"/>
              <a:ext cx="816" cy="352"/>
              <a:chOff x="3576" y="2626"/>
              <a:chExt cx="816" cy="352"/>
            </a:xfrm>
          </p:grpSpPr>
          <p:sp>
            <p:nvSpPr>
              <p:cNvPr id="38" name="Text Box 15"/>
              <p:cNvSpPr txBox="1">
                <a:spLocks noChangeArrowheads="1"/>
              </p:cNvSpPr>
              <p:nvPr/>
            </p:nvSpPr>
            <p:spPr bwMode="auto">
              <a:xfrm>
                <a:off x="3608" y="262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39" name="Text Box 17"/>
              <p:cNvSpPr txBox="1">
                <a:spLocks noChangeArrowheads="1"/>
              </p:cNvSpPr>
              <p:nvPr/>
            </p:nvSpPr>
            <p:spPr bwMode="auto">
              <a:xfrm>
                <a:off x="3576" y="2680"/>
                <a:ext cx="816"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2000"/>
                  <a:t>Add 1 to x</a:t>
                </a:r>
              </a:p>
            </p:txBody>
          </p:sp>
        </p:grpSp>
        <p:sp>
          <p:nvSpPr>
            <p:cNvPr id="32" name="Line 21"/>
            <p:cNvSpPr>
              <a:spLocks noChangeShapeType="1"/>
            </p:cNvSpPr>
            <p:nvPr/>
          </p:nvSpPr>
          <p:spPr bwMode="auto">
            <a:xfrm>
              <a:off x="4488" y="2048"/>
              <a:ext cx="0" cy="23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3" name="Text Box 22"/>
            <p:cNvSpPr txBox="1">
              <a:spLocks noChangeArrowheads="1"/>
            </p:cNvSpPr>
            <p:nvPr/>
          </p:nvSpPr>
          <p:spPr bwMode="auto">
            <a:xfrm>
              <a:off x="4808" y="2902"/>
              <a:ext cx="488"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2000"/>
                <a:t>YES</a:t>
              </a:r>
              <a:endParaRPr lang="en-US"/>
            </a:p>
          </p:txBody>
        </p:sp>
        <p:grpSp>
          <p:nvGrpSpPr>
            <p:cNvPr id="34" name="Group 20"/>
            <p:cNvGrpSpPr>
              <a:grpSpLocks/>
            </p:cNvGrpSpPr>
            <p:nvPr/>
          </p:nvGrpSpPr>
          <p:grpSpPr bwMode="auto">
            <a:xfrm>
              <a:off x="4032" y="2872"/>
              <a:ext cx="888" cy="720"/>
              <a:chOff x="1320" y="2408"/>
              <a:chExt cx="888" cy="720"/>
            </a:xfrm>
          </p:grpSpPr>
          <p:sp>
            <p:nvSpPr>
              <p:cNvPr id="36" name="AutoShape 5"/>
              <p:cNvSpPr>
                <a:spLocks noChangeArrowheads="1"/>
              </p:cNvSpPr>
              <p:nvPr/>
            </p:nvSpPr>
            <p:spPr bwMode="auto">
              <a:xfrm>
                <a:off x="1320" y="2408"/>
                <a:ext cx="888" cy="720"/>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7" name="Text Box 13"/>
              <p:cNvSpPr txBox="1">
                <a:spLocks noChangeArrowheads="1"/>
              </p:cNvSpPr>
              <p:nvPr/>
            </p:nvSpPr>
            <p:spPr bwMode="auto">
              <a:xfrm>
                <a:off x="1480" y="2563"/>
                <a:ext cx="600" cy="3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dirty="0"/>
                  <a:t>x &lt; y?</a:t>
                </a:r>
              </a:p>
            </p:txBody>
          </p:sp>
        </p:grpSp>
        <p:sp>
          <p:nvSpPr>
            <p:cNvPr id="35" name="Line 24"/>
            <p:cNvSpPr>
              <a:spLocks noChangeShapeType="1"/>
            </p:cNvSpPr>
            <p:nvPr/>
          </p:nvSpPr>
          <p:spPr bwMode="auto">
            <a:xfrm>
              <a:off x="4472" y="3608"/>
              <a:ext cx="0" cy="23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CCC4033A-66E0-42AC-B66F-4628A9D885F8}" type="slidenum">
              <a:rPr lang="en-US"/>
              <a:pPr/>
              <a:t>37</a:t>
            </a:fld>
            <a:endParaRPr lang="en-US"/>
          </a:p>
        </p:txBody>
      </p:sp>
      <p:sp>
        <p:nvSpPr>
          <p:cNvPr id="32770" name="Rectangle 2"/>
          <p:cNvSpPr>
            <a:spLocks noGrp="1" noChangeArrowheads="1"/>
          </p:cNvSpPr>
          <p:nvPr>
            <p:ph type="title"/>
          </p:nvPr>
        </p:nvSpPr>
        <p:spPr>
          <a:noFill/>
        </p:spPr>
        <p:txBody>
          <a:bodyPr/>
          <a:lstStyle/>
          <a:p>
            <a:r>
              <a:rPr lang="en-US" sz="3200" b="1" dirty="0">
                <a:latin typeface="Adobe Garamond Pro" pitchFamily="18" charset="0"/>
              </a:rPr>
              <a:t>Case Structure</a:t>
            </a:r>
          </a:p>
        </p:txBody>
      </p:sp>
      <p:sp>
        <p:nvSpPr>
          <p:cNvPr id="32771" name="Rectangle 3"/>
          <p:cNvSpPr>
            <a:spLocks noGrp="1" noChangeArrowheads="1"/>
          </p:cNvSpPr>
          <p:nvPr>
            <p:ph type="body" idx="1"/>
          </p:nvPr>
        </p:nvSpPr>
        <p:spPr>
          <a:xfrm>
            <a:off x="1428728" y="1428736"/>
            <a:ext cx="7500990" cy="5357850"/>
          </a:xfrm>
        </p:spPr>
        <p:txBody>
          <a:bodyPr/>
          <a:lstStyle/>
          <a:p>
            <a:pPr algn="l" rtl="0"/>
            <a:r>
              <a:rPr lang="en-US" dirty="0">
                <a:latin typeface="Adobe Garamond Pro" pitchFamily="18" charset="0"/>
              </a:rPr>
              <a:t>One of several possible actions is taken, depending on the contents of a variable.</a:t>
            </a:r>
          </a:p>
        </p:txBody>
      </p:sp>
      <p:grpSp>
        <p:nvGrpSpPr>
          <p:cNvPr id="2" name="Group 33"/>
          <p:cNvGrpSpPr>
            <a:grpSpLocks/>
          </p:cNvGrpSpPr>
          <p:nvPr/>
        </p:nvGrpSpPr>
        <p:grpSpPr bwMode="auto">
          <a:xfrm>
            <a:off x="2165380" y="2459054"/>
            <a:ext cx="6692900" cy="3327400"/>
            <a:chOff x="904" y="1872"/>
            <a:chExt cx="4216" cy="2096"/>
          </a:xfrm>
        </p:grpSpPr>
        <p:sp>
          <p:nvSpPr>
            <p:cNvPr id="32773" name="Text Box 5"/>
            <p:cNvSpPr txBox="1">
              <a:spLocks noChangeArrowheads="1"/>
            </p:cNvSpPr>
            <p:nvPr/>
          </p:nvSpPr>
          <p:spPr bwMode="auto">
            <a:xfrm>
              <a:off x="904"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32774" name="AutoShape 6"/>
            <p:cNvSpPr>
              <a:spLocks noChangeArrowheads="1"/>
            </p:cNvSpPr>
            <p:nvPr/>
          </p:nvSpPr>
          <p:spPr bwMode="auto">
            <a:xfrm>
              <a:off x="2576" y="2104"/>
              <a:ext cx="888" cy="720"/>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75" name="Text Box 7"/>
            <p:cNvSpPr txBox="1">
              <a:spLocks noChangeArrowheads="1"/>
            </p:cNvSpPr>
            <p:nvPr/>
          </p:nvSpPr>
          <p:spPr bwMode="auto">
            <a:xfrm>
              <a:off x="2069"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32784" name="Line 16"/>
            <p:cNvSpPr>
              <a:spLocks noChangeShapeType="1"/>
            </p:cNvSpPr>
            <p:nvPr/>
          </p:nvSpPr>
          <p:spPr bwMode="auto">
            <a:xfrm>
              <a:off x="3016" y="2832"/>
              <a:ext cx="0" cy="17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85" name="Line 17"/>
            <p:cNvSpPr>
              <a:spLocks noChangeShapeType="1"/>
            </p:cNvSpPr>
            <p:nvPr/>
          </p:nvSpPr>
          <p:spPr bwMode="auto">
            <a:xfrm>
              <a:off x="3024" y="1872"/>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86" name="Text Box 18"/>
            <p:cNvSpPr txBox="1">
              <a:spLocks noChangeArrowheads="1"/>
            </p:cNvSpPr>
            <p:nvPr/>
          </p:nvSpPr>
          <p:spPr bwMode="auto">
            <a:xfrm>
              <a:off x="3234"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32787" name="Text Box 19"/>
            <p:cNvSpPr txBox="1">
              <a:spLocks noChangeArrowheads="1"/>
            </p:cNvSpPr>
            <p:nvPr/>
          </p:nvSpPr>
          <p:spPr bwMode="auto">
            <a:xfrm>
              <a:off x="4400"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grpSp>
          <p:nvGrpSpPr>
            <p:cNvPr id="3" name="Group 25"/>
            <p:cNvGrpSpPr>
              <a:grpSpLocks/>
            </p:cNvGrpSpPr>
            <p:nvPr/>
          </p:nvGrpSpPr>
          <p:grpSpPr bwMode="auto">
            <a:xfrm>
              <a:off x="1232" y="3016"/>
              <a:ext cx="3544" cy="184"/>
              <a:chOff x="1232" y="3016"/>
              <a:chExt cx="3544" cy="184"/>
            </a:xfrm>
          </p:grpSpPr>
          <p:sp>
            <p:nvSpPr>
              <p:cNvPr id="32783" name="Line 15"/>
              <p:cNvSpPr>
                <a:spLocks noChangeShapeType="1"/>
              </p:cNvSpPr>
              <p:nvPr/>
            </p:nvSpPr>
            <p:spPr bwMode="auto">
              <a:xfrm flipH="1">
                <a:off x="1232" y="3016"/>
                <a:ext cx="353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88" name="Line 20"/>
              <p:cNvSpPr>
                <a:spLocks noChangeShapeType="1"/>
              </p:cNvSpPr>
              <p:nvPr/>
            </p:nvSpPr>
            <p:spPr bwMode="auto">
              <a:xfrm>
                <a:off x="1240"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90" name="Line 22"/>
              <p:cNvSpPr>
                <a:spLocks noChangeShapeType="1"/>
              </p:cNvSpPr>
              <p:nvPr/>
            </p:nvSpPr>
            <p:spPr bwMode="auto">
              <a:xfrm>
                <a:off x="2408" y="3024"/>
                <a:ext cx="0" cy="17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91" name="Line 23"/>
              <p:cNvSpPr>
                <a:spLocks noChangeShapeType="1"/>
              </p:cNvSpPr>
              <p:nvPr/>
            </p:nvSpPr>
            <p:spPr bwMode="auto">
              <a:xfrm>
                <a:off x="3568"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92" name="Line 24"/>
              <p:cNvSpPr>
                <a:spLocks noChangeShapeType="1"/>
              </p:cNvSpPr>
              <p:nvPr/>
            </p:nvSpPr>
            <p:spPr bwMode="auto">
              <a:xfrm>
                <a:off x="4776"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grpSp>
          <p:nvGrpSpPr>
            <p:cNvPr id="4" name="Group 26"/>
            <p:cNvGrpSpPr>
              <a:grpSpLocks/>
            </p:cNvGrpSpPr>
            <p:nvPr/>
          </p:nvGrpSpPr>
          <p:grpSpPr bwMode="auto">
            <a:xfrm rot="10800000">
              <a:off x="1224" y="3520"/>
              <a:ext cx="3544" cy="184"/>
              <a:chOff x="1232" y="3016"/>
              <a:chExt cx="3544" cy="184"/>
            </a:xfrm>
          </p:grpSpPr>
          <p:sp>
            <p:nvSpPr>
              <p:cNvPr id="32795" name="Line 27"/>
              <p:cNvSpPr>
                <a:spLocks noChangeShapeType="1"/>
              </p:cNvSpPr>
              <p:nvPr/>
            </p:nvSpPr>
            <p:spPr bwMode="auto">
              <a:xfrm flipH="1">
                <a:off x="1232" y="3016"/>
                <a:ext cx="353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96" name="Line 28"/>
              <p:cNvSpPr>
                <a:spLocks noChangeShapeType="1"/>
              </p:cNvSpPr>
              <p:nvPr/>
            </p:nvSpPr>
            <p:spPr bwMode="auto">
              <a:xfrm>
                <a:off x="1240"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97" name="Line 29"/>
              <p:cNvSpPr>
                <a:spLocks noChangeShapeType="1"/>
              </p:cNvSpPr>
              <p:nvPr/>
            </p:nvSpPr>
            <p:spPr bwMode="auto">
              <a:xfrm>
                <a:off x="2408" y="3024"/>
                <a:ext cx="0" cy="176"/>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98" name="Line 30"/>
              <p:cNvSpPr>
                <a:spLocks noChangeShapeType="1"/>
              </p:cNvSpPr>
              <p:nvPr/>
            </p:nvSpPr>
            <p:spPr bwMode="auto">
              <a:xfrm>
                <a:off x="3568"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2799" name="Line 31"/>
              <p:cNvSpPr>
                <a:spLocks noChangeShapeType="1"/>
              </p:cNvSpPr>
              <p:nvPr/>
            </p:nvSpPr>
            <p:spPr bwMode="auto">
              <a:xfrm>
                <a:off x="4776"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
          <p:nvSpPr>
            <p:cNvPr id="32800" name="Line 32"/>
            <p:cNvSpPr>
              <a:spLocks noChangeShapeType="1"/>
            </p:cNvSpPr>
            <p:nvPr/>
          </p:nvSpPr>
          <p:spPr bwMode="auto">
            <a:xfrm>
              <a:off x="3040" y="3712"/>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CCC4033A-66E0-42AC-B66F-4628A9D885F8}" type="slidenum">
              <a:rPr lang="en-US"/>
              <a:pPr/>
              <a:t>38</a:t>
            </a:fld>
            <a:endParaRPr lang="en-US"/>
          </a:p>
        </p:txBody>
      </p:sp>
      <p:sp>
        <p:nvSpPr>
          <p:cNvPr id="32770" name="Rectangle 2"/>
          <p:cNvSpPr>
            <a:spLocks noGrp="1" noChangeArrowheads="1"/>
          </p:cNvSpPr>
          <p:nvPr>
            <p:ph type="title"/>
          </p:nvPr>
        </p:nvSpPr>
        <p:spPr>
          <a:noFill/>
        </p:spPr>
        <p:txBody>
          <a:bodyPr/>
          <a:lstStyle/>
          <a:p>
            <a:r>
              <a:rPr lang="en-US" sz="3200" b="1" dirty="0">
                <a:latin typeface="Adobe Garamond Pro" pitchFamily="18" charset="0"/>
              </a:rPr>
              <a:t>Case Structure</a:t>
            </a:r>
          </a:p>
        </p:txBody>
      </p:sp>
      <p:sp>
        <p:nvSpPr>
          <p:cNvPr id="32771" name="Rectangle 3"/>
          <p:cNvSpPr>
            <a:spLocks noGrp="1" noChangeArrowheads="1"/>
          </p:cNvSpPr>
          <p:nvPr>
            <p:ph type="body" idx="1"/>
          </p:nvPr>
        </p:nvSpPr>
        <p:spPr>
          <a:xfrm>
            <a:off x="1428728" y="1428736"/>
            <a:ext cx="7500990" cy="5357850"/>
          </a:xfrm>
        </p:spPr>
        <p:txBody>
          <a:bodyPr/>
          <a:lstStyle/>
          <a:p>
            <a:pPr algn="l" rtl="0"/>
            <a:r>
              <a:rPr lang="en-US" dirty="0" smtClean="0">
                <a:latin typeface="Adobe Garamond Pro" pitchFamily="18" charset="0"/>
              </a:rPr>
              <a:t>Example:</a:t>
            </a:r>
          </a:p>
          <a:p>
            <a:pPr algn="l" rtl="0"/>
            <a:endParaRPr lang="en-US" dirty="0">
              <a:latin typeface="Adobe Garamond Pro" pitchFamily="18" charset="0"/>
            </a:endParaRPr>
          </a:p>
        </p:txBody>
      </p:sp>
      <p:grpSp>
        <p:nvGrpSpPr>
          <p:cNvPr id="97" name="Group 96"/>
          <p:cNvGrpSpPr/>
          <p:nvPr/>
        </p:nvGrpSpPr>
        <p:grpSpPr>
          <a:xfrm>
            <a:off x="1214414" y="2151078"/>
            <a:ext cx="8039100" cy="3492500"/>
            <a:chOff x="889000" y="2819400"/>
            <a:chExt cx="8039100" cy="3492500"/>
          </a:xfrm>
        </p:grpSpPr>
        <p:grpSp>
          <p:nvGrpSpPr>
            <p:cNvPr id="98" name="Group 4"/>
            <p:cNvGrpSpPr>
              <a:grpSpLocks/>
            </p:cNvGrpSpPr>
            <p:nvPr/>
          </p:nvGrpSpPr>
          <p:grpSpPr bwMode="auto">
            <a:xfrm>
              <a:off x="1562100" y="2984500"/>
              <a:ext cx="6692900" cy="3327400"/>
              <a:chOff x="984" y="1880"/>
              <a:chExt cx="4216" cy="2096"/>
            </a:xfrm>
          </p:grpSpPr>
          <p:grpSp>
            <p:nvGrpSpPr>
              <p:cNvPr id="107" name="Group 5"/>
              <p:cNvGrpSpPr>
                <a:grpSpLocks/>
              </p:cNvGrpSpPr>
              <p:nvPr/>
            </p:nvGrpSpPr>
            <p:grpSpPr bwMode="auto">
              <a:xfrm>
                <a:off x="984" y="1880"/>
                <a:ext cx="4216" cy="2096"/>
                <a:chOff x="904" y="1872"/>
                <a:chExt cx="4216" cy="2096"/>
              </a:xfrm>
            </p:grpSpPr>
            <p:sp>
              <p:nvSpPr>
                <p:cNvPr id="117" name="Text Box 6"/>
                <p:cNvSpPr txBox="1">
                  <a:spLocks noChangeArrowheads="1"/>
                </p:cNvSpPr>
                <p:nvPr/>
              </p:nvSpPr>
              <p:spPr bwMode="auto">
                <a:xfrm>
                  <a:off x="904"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18" name="AutoShape 7"/>
                <p:cNvSpPr>
                  <a:spLocks noChangeArrowheads="1"/>
                </p:cNvSpPr>
                <p:nvPr/>
              </p:nvSpPr>
              <p:spPr bwMode="auto">
                <a:xfrm>
                  <a:off x="2576" y="2104"/>
                  <a:ext cx="888" cy="720"/>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19" name="Text Box 8"/>
                <p:cNvSpPr txBox="1">
                  <a:spLocks noChangeArrowheads="1"/>
                </p:cNvSpPr>
                <p:nvPr/>
              </p:nvSpPr>
              <p:spPr bwMode="auto">
                <a:xfrm>
                  <a:off x="2069"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20" name="Line 9"/>
                <p:cNvSpPr>
                  <a:spLocks noChangeShapeType="1"/>
                </p:cNvSpPr>
                <p:nvPr/>
              </p:nvSpPr>
              <p:spPr bwMode="auto">
                <a:xfrm>
                  <a:off x="3016" y="2832"/>
                  <a:ext cx="0" cy="17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21" name="Line 10"/>
                <p:cNvSpPr>
                  <a:spLocks noChangeShapeType="1"/>
                </p:cNvSpPr>
                <p:nvPr/>
              </p:nvSpPr>
              <p:spPr bwMode="auto">
                <a:xfrm>
                  <a:off x="3024" y="1872"/>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22" name="Text Box 11"/>
                <p:cNvSpPr txBox="1">
                  <a:spLocks noChangeArrowheads="1"/>
                </p:cNvSpPr>
                <p:nvPr/>
              </p:nvSpPr>
              <p:spPr bwMode="auto">
                <a:xfrm>
                  <a:off x="3234"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23" name="Text Box 12"/>
                <p:cNvSpPr txBox="1">
                  <a:spLocks noChangeArrowheads="1"/>
                </p:cNvSpPr>
                <p:nvPr/>
              </p:nvSpPr>
              <p:spPr bwMode="auto">
                <a:xfrm>
                  <a:off x="4400" y="3186"/>
                  <a:ext cx="720"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grpSp>
              <p:nvGrpSpPr>
                <p:cNvPr id="124" name="Group 13"/>
                <p:cNvGrpSpPr>
                  <a:grpSpLocks/>
                </p:cNvGrpSpPr>
                <p:nvPr/>
              </p:nvGrpSpPr>
              <p:grpSpPr bwMode="auto">
                <a:xfrm>
                  <a:off x="1232" y="3016"/>
                  <a:ext cx="3544" cy="184"/>
                  <a:chOff x="1232" y="3016"/>
                  <a:chExt cx="3544" cy="184"/>
                </a:xfrm>
              </p:grpSpPr>
              <p:sp>
                <p:nvSpPr>
                  <p:cNvPr id="132" name="Line 14"/>
                  <p:cNvSpPr>
                    <a:spLocks noChangeShapeType="1"/>
                  </p:cNvSpPr>
                  <p:nvPr/>
                </p:nvSpPr>
                <p:spPr bwMode="auto">
                  <a:xfrm flipH="1">
                    <a:off x="1232" y="3016"/>
                    <a:ext cx="353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33" name="Line 15"/>
                  <p:cNvSpPr>
                    <a:spLocks noChangeShapeType="1"/>
                  </p:cNvSpPr>
                  <p:nvPr/>
                </p:nvSpPr>
                <p:spPr bwMode="auto">
                  <a:xfrm>
                    <a:off x="1240"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34" name="Line 16"/>
                  <p:cNvSpPr>
                    <a:spLocks noChangeShapeType="1"/>
                  </p:cNvSpPr>
                  <p:nvPr/>
                </p:nvSpPr>
                <p:spPr bwMode="auto">
                  <a:xfrm>
                    <a:off x="2408" y="3024"/>
                    <a:ext cx="0" cy="17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35" name="Line 17"/>
                  <p:cNvSpPr>
                    <a:spLocks noChangeShapeType="1"/>
                  </p:cNvSpPr>
                  <p:nvPr/>
                </p:nvSpPr>
                <p:spPr bwMode="auto">
                  <a:xfrm>
                    <a:off x="3568"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36" name="Line 18"/>
                  <p:cNvSpPr>
                    <a:spLocks noChangeShapeType="1"/>
                  </p:cNvSpPr>
                  <p:nvPr/>
                </p:nvSpPr>
                <p:spPr bwMode="auto">
                  <a:xfrm>
                    <a:off x="4776"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grpSp>
              <p:nvGrpSpPr>
                <p:cNvPr id="125" name="Group 19"/>
                <p:cNvGrpSpPr>
                  <a:grpSpLocks/>
                </p:cNvGrpSpPr>
                <p:nvPr/>
              </p:nvGrpSpPr>
              <p:grpSpPr bwMode="auto">
                <a:xfrm rot="10800000">
                  <a:off x="1224" y="3520"/>
                  <a:ext cx="3544" cy="184"/>
                  <a:chOff x="1232" y="3016"/>
                  <a:chExt cx="3544" cy="184"/>
                </a:xfrm>
              </p:grpSpPr>
              <p:sp>
                <p:nvSpPr>
                  <p:cNvPr id="127" name="Line 20"/>
                  <p:cNvSpPr>
                    <a:spLocks noChangeShapeType="1"/>
                  </p:cNvSpPr>
                  <p:nvPr/>
                </p:nvSpPr>
                <p:spPr bwMode="auto">
                  <a:xfrm flipH="1">
                    <a:off x="1232" y="3016"/>
                    <a:ext cx="353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28" name="Line 21"/>
                  <p:cNvSpPr>
                    <a:spLocks noChangeShapeType="1"/>
                  </p:cNvSpPr>
                  <p:nvPr/>
                </p:nvSpPr>
                <p:spPr bwMode="auto">
                  <a:xfrm>
                    <a:off x="1240"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29" name="Line 22"/>
                  <p:cNvSpPr>
                    <a:spLocks noChangeShapeType="1"/>
                  </p:cNvSpPr>
                  <p:nvPr/>
                </p:nvSpPr>
                <p:spPr bwMode="auto">
                  <a:xfrm>
                    <a:off x="2408" y="3024"/>
                    <a:ext cx="0" cy="176"/>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30" name="Line 23"/>
                  <p:cNvSpPr>
                    <a:spLocks noChangeShapeType="1"/>
                  </p:cNvSpPr>
                  <p:nvPr/>
                </p:nvSpPr>
                <p:spPr bwMode="auto">
                  <a:xfrm>
                    <a:off x="3568"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31" name="Line 24"/>
                  <p:cNvSpPr>
                    <a:spLocks noChangeShapeType="1"/>
                  </p:cNvSpPr>
                  <p:nvPr/>
                </p:nvSpPr>
                <p:spPr bwMode="auto">
                  <a:xfrm>
                    <a:off x="4776"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
              <p:nvSpPr>
                <p:cNvPr id="126" name="Line 25"/>
                <p:cNvSpPr>
                  <a:spLocks noChangeShapeType="1"/>
                </p:cNvSpPr>
                <p:nvPr/>
              </p:nvSpPr>
              <p:spPr bwMode="auto">
                <a:xfrm>
                  <a:off x="3040" y="3712"/>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
            <p:nvSpPr>
              <p:cNvPr id="108" name="Text Box 26"/>
              <p:cNvSpPr txBox="1">
                <a:spLocks noChangeArrowheads="1"/>
              </p:cNvSpPr>
              <p:nvPr/>
            </p:nvSpPr>
            <p:spPr bwMode="auto">
              <a:xfrm>
                <a:off x="2536" y="2248"/>
                <a:ext cx="1168" cy="33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400" b="1" dirty="0"/>
                  <a:t>CASE</a:t>
                </a:r>
                <a:br>
                  <a:rPr lang="en-US" sz="1400" b="1" dirty="0"/>
                </a:br>
                <a:r>
                  <a:rPr lang="en-US" sz="1400" b="1" dirty="0" smtClean="0"/>
                  <a:t>years employed</a:t>
                </a:r>
                <a:endParaRPr lang="en-US" sz="2000" b="1" dirty="0"/>
              </a:p>
            </p:txBody>
          </p:sp>
          <p:sp>
            <p:nvSpPr>
              <p:cNvPr id="109" name="Text Box 27"/>
              <p:cNvSpPr txBox="1">
                <a:spLocks noChangeArrowheads="1"/>
              </p:cNvSpPr>
              <p:nvPr/>
            </p:nvSpPr>
            <p:spPr bwMode="auto">
              <a:xfrm>
                <a:off x="1256" y="2720"/>
                <a:ext cx="2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1</a:t>
                </a:r>
                <a:endParaRPr lang="en-US" b="1" dirty="0"/>
              </a:p>
            </p:txBody>
          </p:sp>
          <p:sp>
            <p:nvSpPr>
              <p:cNvPr id="110" name="Text Box 28"/>
              <p:cNvSpPr txBox="1">
                <a:spLocks noChangeArrowheads="1"/>
              </p:cNvSpPr>
              <p:nvPr/>
            </p:nvSpPr>
            <p:spPr bwMode="auto">
              <a:xfrm>
                <a:off x="2360" y="2752"/>
                <a:ext cx="2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2</a:t>
                </a:r>
              </a:p>
            </p:txBody>
          </p:sp>
          <p:sp>
            <p:nvSpPr>
              <p:cNvPr id="111" name="Text Box 29"/>
              <p:cNvSpPr txBox="1">
                <a:spLocks noChangeArrowheads="1"/>
              </p:cNvSpPr>
              <p:nvPr/>
            </p:nvSpPr>
            <p:spPr bwMode="auto">
              <a:xfrm>
                <a:off x="3528" y="2736"/>
                <a:ext cx="2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3</a:t>
                </a:r>
              </a:p>
            </p:txBody>
          </p:sp>
          <p:sp>
            <p:nvSpPr>
              <p:cNvPr id="112" name="Text Box 30"/>
              <p:cNvSpPr txBox="1">
                <a:spLocks noChangeArrowheads="1"/>
              </p:cNvSpPr>
              <p:nvPr/>
            </p:nvSpPr>
            <p:spPr bwMode="auto">
              <a:xfrm>
                <a:off x="4504" y="2744"/>
                <a:ext cx="6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Other</a:t>
                </a:r>
              </a:p>
            </p:txBody>
          </p:sp>
          <p:sp>
            <p:nvSpPr>
              <p:cNvPr id="113" name="Text Box 31"/>
              <p:cNvSpPr txBox="1">
                <a:spLocks noChangeArrowheads="1"/>
              </p:cNvSpPr>
              <p:nvPr/>
            </p:nvSpPr>
            <p:spPr bwMode="auto">
              <a:xfrm>
                <a:off x="984" y="3248"/>
                <a:ext cx="720" cy="19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t>bonus = 100</a:t>
                </a:r>
                <a:endParaRPr lang="en-US" sz="1800" b="1" dirty="0"/>
              </a:p>
            </p:txBody>
          </p:sp>
          <p:sp>
            <p:nvSpPr>
              <p:cNvPr id="114" name="Text Box 32"/>
              <p:cNvSpPr txBox="1">
                <a:spLocks noChangeArrowheads="1"/>
              </p:cNvSpPr>
              <p:nvPr/>
            </p:nvSpPr>
            <p:spPr bwMode="auto">
              <a:xfrm>
                <a:off x="2152" y="3280"/>
                <a:ext cx="720" cy="19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t>bonus = 200</a:t>
                </a:r>
                <a:endParaRPr lang="en-US" sz="1800" b="1" dirty="0"/>
              </a:p>
            </p:txBody>
          </p:sp>
          <p:sp>
            <p:nvSpPr>
              <p:cNvPr id="115" name="Text Box 33"/>
              <p:cNvSpPr txBox="1">
                <a:spLocks noChangeArrowheads="1"/>
              </p:cNvSpPr>
              <p:nvPr/>
            </p:nvSpPr>
            <p:spPr bwMode="auto">
              <a:xfrm>
                <a:off x="3312" y="3264"/>
                <a:ext cx="720" cy="19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t>bonus = 400</a:t>
                </a:r>
                <a:endParaRPr lang="en-US" sz="1800" b="1" dirty="0"/>
              </a:p>
            </p:txBody>
          </p:sp>
          <p:sp>
            <p:nvSpPr>
              <p:cNvPr id="116" name="Text Box 34"/>
              <p:cNvSpPr txBox="1">
                <a:spLocks noChangeArrowheads="1"/>
              </p:cNvSpPr>
              <p:nvPr/>
            </p:nvSpPr>
            <p:spPr bwMode="auto">
              <a:xfrm>
                <a:off x="4480" y="3272"/>
                <a:ext cx="720" cy="19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t>bonus = 800</a:t>
                </a:r>
                <a:endParaRPr lang="en-US" sz="1800" b="1" dirty="0"/>
              </a:p>
            </p:txBody>
          </p:sp>
        </p:grpSp>
        <p:sp>
          <p:nvSpPr>
            <p:cNvPr id="99" name="Text Box 35"/>
            <p:cNvSpPr txBox="1">
              <a:spLocks noChangeArrowheads="1"/>
            </p:cNvSpPr>
            <p:nvPr/>
          </p:nvSpPr>
          <p:spPr bwMode="auto">
            <a:xfrm>
              <a:off x="889000" y="3467100"/>
              <a:ext cx="2133600" cy="58102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 1, bonus is set to 100</a:t>
              </a:r>
            </a:p>
          </p:txBody>
        </p:sp>
        <p:sp>
          <p:nvSpPr>
            <p:cNvPr id="100" name="Line 38"/>
            <p:cNvSpPr>
              <a:spLocks noChangeShapeType="1"/>
            </p:cNvSpPr>
            <p:nvPr/>
          </p:nvSpPr>
          <p:spPr bwMode="auto">
            <a:xfrm>
              <a:off x="1993900" y="4000500"/>
              <a:ext cx="101600" cy="3429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01" name="Text Box 39"/>
            <p:cNvSpPr txBox="1">
              <a:spLocks noChangeArrowheads="1"/>
            </p:cNvSpPr>
            <p:nvPr/>
          </p:nvSpPr>
          <p:spPr bwMode="auto">
            <a:xfrm>
              <a:off x="2374900" y="2819400"/>
              <a:ext cx="2133600" cy="58102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 2, bonus is set to 200</a:t>
              </a:r>
            </a:p>
          </p:txBody>
        </p:sp>
        <p:sp>
          <p:nvSpPr>
            <p:cNvPr id="102" name="Line 40"/>
            <p:cNvSpPr>
              <a:spLocks noChangeShapeType="1"/>
            </p:cNvSpPr>
            <p:nvPr/>
          </p:nvSpPr>
          <p:spPr bwMode="auto">
            <a:xfrm>
              <a:off x="3492500" y="3365500"/>
              <a:ext cx="330200" cy="10541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03" name="Text Box 41"/>
            <p:cNvSpPr txBox="1">
              <a:spLocks noChangeArrowheads="1"/>
            </p:cNvSpPr>
            <p:nvPr/>
          </p:nvSpPr>
          <p:spPr bwMode="auto">
            <a:xfrm>
              <a:off x="5283200" y="2857500"/>
              <a:ext cx="2133600" cy="58102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 3, bonus is set to 400</a:t>
              </a:r>
            </a:p>
          </p:txBody>
        </p:sp>
        <p:sp>
          <p:nvSpPr>
            <p:cNvPr id="104" name="Line 42"/>
            <p:cNvSpPr>
              <a:spLocks noChangeShapeType="1"/>
            </p:cNvSpPr>
            <p:nvPr/>
          </p:nvSpPr>
          <p:spPr bwMode="auto">
            <a:xfrm flipH="1">
              <a:off x="5765800" y="3378200"/>
              <a:ext cx="292100" cy="10541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05" name="Text Box 43"/>
            <p:cNvSpPr txBox="1">
              <a:spLocks noChangeArrowheads="1"/>
            </p:cNvSpPr>
            <p:nvPr/>
          </p:nvSpPr>
          <p:spPr bwMode="auto">
            <a:xfrm>
              <a:off x="6794500" y="3429000"/>
              <a:ext cx="2133600" cy="8255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is any other value, bonus is set to 800</a:t>
              </a:r>
            </a:p>
          </p:txBody>
        </p:sp>
        <p:sp>
          <p:nvSpPr>
            <p:cNvPr id="106" name="Line 44"/>
            <p:cNvSpPr>
              <a:spLocks noChangeShapeType="1"/>
            </p:cNvSpPr>
            <p:nvPr/>
          </p:nvSpPr>
          <p:spPr bwMode="auto">
            <a:xfrm flipH="1">
              <a:off x="7734300" y="4203700"/>
              <a:ext cx="127000" cy="3302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1228756" y="2357430"/>
            <a:ext cx="7772400" cy="1012825"/>
          </a:xfrm>
        </p:spPr>
        <p:txBody>
          <a:bodyPr/>
          <a:lstStyle/>
          <a:p>
            <a:r>
              <a:rPr lang="en-US" sz="6600" b="1" dirty="0" smtClean="0">
                <a:latin typeface="Agency FB" pitchFamily="34" charset="0"/>
              </a:rPr>
              <a:t>Exercises on Flowcharts</a:t>
            </a:r>
            <a:endParaRPr lang="fr-CA" sz="6600" dirty="0" smtClean="0">
              <a:latin typeface="Agency FB"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ea typeface="+mn-ea"/>
                <a:cs typeface="+mn-cs"/>
              </a:rPr>
              <a:t>          Understanding the Programming Process</a:t>
            </a:r>
          </a:p>
        </p:txBody>
      </p:sp>
      <p:sp>
        <p:nvSpPr>
          <p:cNvPr id="3" name="Content Placeholder 2"/>
          <p:cNvSpPr>
            <a:spLocks noGrp="1"/>
          </p:cNvSpPr>
          <p:nvPr>
            <p:ph idx="1"/>
          </p:nvPr>
        </p:nvSpPr>
        <p:spPr>
          <a:xfrm>
            <a:off x="1285852" y="785794"/>
            <a:ext cx="7758106" cy="5857916"/>
          </a:xfrm>
        </p:spPr>
        <p:txBody>
          <a:bodyPr/>
          <a:lstStyle/>
          <a:p>
            <a:pPr algn="l" rtl="0"/>
            <a:r>
              <a:rPr lang="en-US" dirty="0" smtClean="0">
                <a:latin typeface="Adobe Garamond Pro" pitchFamily="18" charset="0"/>
              </a:rPr>
              <a:t>A programmer's job involves writing instructions and can be broken down into </a:t>
            </a:r>
            <a:r>
              <a:rPr lang="en-US" b="1" dirty="0" smtClean="0">
                <a:latin typeface="Adobe Garamond Pro" pitchFamily="18" charset="0"/>
              </a:rPr>
              <a:t>six programming steps : </a:t>
            </a:r>
          </a:p>
          <a:p>
            <a:pPr marL="971550" lvl="1" indent="-514350" algn="l" rtl="0">
              <a:buFont typeface="+mj-lt"/>
              <a:buAutoNum type="arabicPeriod"/>
            </a:pPr>
            <a:r>
              <a:rPr lang="en-US" sz="3200" dirty="0" smtClean="0">
                <a:latin typeface="Adobe Garamond Pro" pitchFamily="18" charset="0"/>
              </a:rPr>
              <a:t>Understand the problem. </a:t>
            </a:r>
          </a:p>
          <a:p>
            <a:pPr marL="971550" lvl="1" indent="-514350" algn="l" rtl="0">
              <a:buFont typeface="+mj-lt"/>
              <a:buAutoNum type="arabicPeriod"/>
            </a:pPr>
            <a:r>
              <a:rPr lang="en-US" sz="3200" dirty="0" smtClean="0">
                <a:latin typeface="Adobe Garamond Pro" pitchFamily="18" charset="0"/>
              </a:rPr>
              <a:t>Plan the logic. </a:t>
            </a:r>
          </a:p>
          <a:p>
            <a:pPr marL="971550" lvl="1" indent="-514350" algn="l" rtl="0">
              <a:buFont typeface="+mj-lt"/>
              <a:buAutoNum type="arabicPeriod"/>
            </a:pPr>
            <a:r>
              <a:rPr lang="en-US" sz="3200" dirty="0" smtClean="0">
                <a:latin typeface="Adobe Garamond Pro" pitchFamily="18" charset="0"/>
              </a:rPr>
              <a:t>Code the program. </a:t>
            </a:r>
          </a:p>
          <a:p>
            <a:pPr marL="971550" lvl="1" indent="-514350" algn="l" rtl="0">
              <a:buFont typeface="+mj-lt"/>
              <a:buAutoNum type="arabicPeriod"/>
            </a:pPr>
            <a:r>
              <a:rPr lang="en-US" sz="3200" dirty="0" smtClean="0">
                <a:latin typeface="Adobe Garamond Pro" pitchFamily="18" charset="0"/>
              </a:rPr>
              <a:t>Translate the program into machine language. </a:t>
            </a:r>
          </a:p>
          <a:p>
            <a:pPr marL="971550" lvl="1" indent="-514350" algn="l" rtl="0">
              <a:buFont typeface="+mj-lt"/>
              <a:buAutoNum type="arabicPeriod"/>
            </a:pPr>
            <a:r>
              <a:rPr lang="en-US" sz="3200" dirty="0" smtClean="0">
                <a:latin typeface="Adobe Garamond Pro" pitchFamily="18" charset="0"/>
              </a:rPr>
              <a:t>Test the program. </a:t>
            </a:r>
          </a:p>
          <a:p>
            <a:pPr marL="971550" lvl="1" indent="-514350" algn="l" rtl="0">
              <a:buFont typeface="+mj-lt"/>
              <a:buAutoNum type="arabicPeriod"/>
            </a:pPr>
            <a:r>
              <a:rPr lang="en-US" sz="3200" dirty="0" smtClean="0">
                <a:latin typeface="Adobe Garamond Pro" pitchFamily="18" charset="0"/>
              </a:rPr>
              <a:t>Put the program into production.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1</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algn="l" rtl="0"/>
            <a:r>
              <a:rPr lang="en-US" dirty="0" smtClean="0">
                <a:latin typeface="Adobe Garamond Pro" pitchFamily="18" charset="0"/>
              </a:rPr>
              <a:t>Design an Flowchart to convert a temperature in degrees Fahrenheit to degrees Celsius.</a:t>
            </a:r>
          </a:p>
          <a:p>
            <a:pPr algn="l" rtl="0"/>
            <a:r>
              <a:rPr lang="en-US" b="1" dirty="0" smtClean="0">
                <a:latin typeface="Adobe Garamond Pro" pitchFamily="18" charset="0"/>
              </a:rPr>
              <a:t>Hint</a:t>
            </a:r>
            <a:r>
              <a:rPr lang="en-US" dirty="0" smtClean="0">
                <a:latin typeface="Adobe Garamond Pro" pitchFamily="18" charset="0"/>
              </a:rPr>
              <a:t>:  Celsius = 5/9 * (Fahrenheit – 32).</a:t>
            </a:r>
            <a:endParaRPr lang="en-US" dirty="0">
              <a:latin typeface="Adobe Garamond Pro" pitchFamily="18" charset="0"/>
            </a:endParaRPr>
          </a:p>
        </p:txBody>
      </p:sp>
      <p:grpSp>
        <p:nvGrpSpPr>
          <p:cNvPr id="1026" name="Group 2"/>
          <p:cNvGrpSpPr>
            <a:grpSpLocks/>
          </p:cNvGrpSpPr>
          <p:nvPr/>
        </p:nvGrpSpPr>
        <p:grpSpPr bwMode="auto">
          <a:xfrm>
            <a:off x="2500298" y="2571744"/>
            <a:ext cx="4429156" cy="4143404"/>
            <a:chOff x="3915" y="3555"/>
            <a:chExt cx="3570" cy="5835"/>
          </a:xfrm>
          <a:effectLst>
            <a:outerShdw blurRad="50800" dist="38100" dir="16200000" rotWithShape="0">
              <a:prstClr val="black">
                <a:alpha val="40000"/>
              </a:prstClr>
            </a:outerShdw>
          </a:effectLst>
        </p:grpSpPr>
        <p:sp>
          <p:nvSpPr>
            <p:cNvPr id="1027" name="AutoShape 3"/>
            <p:cNvSpPr>
              <a:spLocks noChangeArrowheads="1"/>
            </p:cNvSpPr>
            <p:nvPr/>
          </p:nvSpPr>
          <p:spPr bwMode="auto">
            <a:xfrm>
              <a:off x="4935" y="3555"/>
              <a:ext cx="1545" cy="4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Start</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28" name="AutoShape 4"/>
            <p:cNvCxnSpPr>
              <a:cxnSpLocks noChangeShapeType="1"/>
            </p:cNvCxnSpPr>
            <p:nvPr/>
          </p:nvCxnSpPr>
          <p:spPr bwMode="auto">
            <a:xfrm>
              <a:off x="5730" y="4035"/>
              <a:ext cx="0" cy="405"/>
            </a:xfrm>
            <a:prstGeom prst="straightConnector1">
              <a:avLst/>
            </a:prstGeom>
            <a:noFill/>
            <a:ln w="9525">
              <a:solidFill>
                <a:srgbClr val="000000"/>
              </a:solidFill>
              <a:round/>
              <a:headEnd/>
              <a:tailEnd type="triangle" w="med" len="med"/>
            </a:ln>
          </p:spPr>
        </p:cxnSp>
        <p:sp>
          <p:nvSpPr>
            <p:cNvPr id="1029" name="AutoShape 5"/>
            <p:cNvSpPr>
              <a:spLocks noChangeArrowheads="1"/>
            </p:cNvSpPr>
            <p:nvPr/>
          </p:nvSpPr>
          <p:spPr bwMode="auto">
            <a:xfrm>
              <a:off x="4425" y="4470"/>
              <a:ext cx="2535" cy="1170"/>
            </a:xfrm>
            <a:prstGeom prst="parallelogram">
              <a:avLst>
                <a:gd name="adj" fmla="val 541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Fahrenheit</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0" name="AutoShape 6"/>
            <p:cNvCxnSpPr>
              <a:cxnSpLocks noChangeShapeType="1"/>
            </p:cNvCxnSpPr>
            <p:nvPr/>
          </p:nvCxnSpPr>
          <p:spPr bwMode="auto">
            <a:xfrm>
              <a:off x="5655" y="5640"/>
              <a:ext cx="0" cy="405"/>
            </a:xfrm>
            <a:prstGeom prst="straightConnector1">
              <a:avLst/>
            </a:prstGeom>
            <a:noFill/>
            <a:ln w="9525">
              <a:solidFill>
                <a:srgbClr val="000000"/>
              </a:solidFill>
              <a:round/>
              <a:headEnd/>
              <a:tailEnd type="triangle" w="med" len="med"/>
            </a:ln>
          </p:spPr>
        </p:cxnSp>
        <p:sp>
          <p:nvSpPr>
            <p:cNvPr id="1031" name="Rectangle 7"/>
            <p:cNvSpPr>
              <a:spLocks noChangeArrowheads="1"/>
            </p:cNvSpPr>
            <p:nvPr/>
          </p:nvSpPr>
          <p:spPr bwMode="auto">
            <a:xfrm>
              <a:off x="3915" y="6045"/>
              <a:ext cx="3570" cy="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Celsius = 5/9 * (Fahrenheit – 32)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2" name="AutoShape 8"/>
            <p:cNvCxnSpPr>
              <a:cxnSpLocks noChangeShapeType="1"/>
            </p:cNvCxnSpPr>
            <p:nvPr/>
          </p:nvCxnSpPr>
          <p:spPr bwMode="auto">
            <a:xfrm>
              <a:off x="5655" y="6555"/>
              <a:ext cx="0" cy="405"/>
            </a:xfrm>
            <a:prstGeom prst="straightConnector1">
              <a:avLst/>
            </a:prstGeom>
            <a:noFill/>
            <a:ln w="9525">
              <a:solidFill>
                <a:srgbClr val="000000"/>
              </a:solidFill>
              <a:round/>
              <a:headEnd/>
              <a:tailEnd type="triangle" w="med" len="med"/>
            </a:ln>
          </p:spPr>
        </p:cxnSp>
        <p:sp>
          <p:nvSpPr>
            <p:cNvPr id="1033" name="AutoShape 9"/>
            <p:cNvSpPr>
              <a:spLocks noChangeArrowheads="1"/>
            </p:cNvSpPr>
            <p:nvPr/>
          </p:nvSpPr>
          <p:spPr bwMode="auto">
            <a:xfrm>
              <a:off x="4552" y="6975"/>
              <a:ext cx="2198" cy="1560"/>
            </a:xfrm>
            <a:prstGeom prst="parallelogram">
              <a:avLst>
                <a:gd name="adj" fmla="val 35224"/>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p>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Celsius</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4" name="AutoShape 10"/>
            <p:cNvCxnSpPr>
              <a:cxnSpLocks noChangeShapeType="1"/>
            </p:cNvCxnSpPr>
            <p:nvPr/>
          </p:nvCxnSpPr>
          <p:spPr bwMode="auto">
            <a:xfrm>
              <a:off x="5655" y="8490"/>
              <a:ext cx="0" cy="405"/>
            </a:xfrm>
            <a:prstGeom prst="straightConnector1">
              <a:avLst/>
            </a:prstGeom>
            <a:noFill/>
            <a:ln w="9525">
              <a:solidFill>
                <a:srgbClr val="000000"/>
              </a:solidFill>
              <a:round/>
              <a:headEnd/>
              <a:tailEnd type="triangle" w="med" len="med"/>
            </a:ln>
          </p:spPr>
        </p:cxnSp>
        <p:sp>
          <p:nvSpPr>
            <p:cNvPr id="1035" name="AutoShape 11"/>
            <p:cNvSpPr>
              <a:spLocks noChangeArrowheads="1"/>
            </p:cNvSpPr>
            <p:nvPr/>
          </p:nvSpPr>
          <p:spPr bwMode="auto">
            <a:xfrm>
              <a:off x="4897" y="8910"/>
              <a:ext cx="1545" cy="4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End</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0" fill="hold"/>
                                        <p:tgtEl>
                                          <p:spTgt spid="1026"/>
                                        </p:tgtEl>
                                        <p:attrNameLst>
                                          <p:attrName>ppt_x</p:attrName>
                                        </p:attrNameLst>
                                      </p:cBhvr>
                                      <p:tavLst>
                                        <p:tav tm="0">
                                          <p:val>
                                            <p:strVal val="#ppt_x"/>
                                          </p:val>
                                        </p:tav>
                                        <p:tav tm="100000">
                                          <p:val>
                                            <p:strVal val="#ppt_x"/>
                                          </p:val>
                                        </p:tav>
                                      </p:tavLst>
                                    </p:anim>
                                    <p:anim calcmode="lin" valueType="num">
                                      <p:cBhvr additive="base">
                                        <p:cTn id="8" dur="5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2</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571480"/>
            <a:ext cx="7758106" cy="5857916"/>
          </a:xfrm>
        </p:spPr>
        <p:txBody>
          <a:bodyPr/>
          <a:lstStyle/>
          <a:p>
            <a:pPr algn="l" rtl="0"/>
            <a:r>
              <a:rPr lang="en-US" dirty="0" smtClean="0">
                <a:latin typeface="Adobe Garamond Pro" pitchFamily="18" charset="0"/>
              </a:rPr>
              <a:t>Design an Flowchart that accepts two numbers and computes their sum, difference, product, and quotient.</a:t>
            </a:r>
          </a:p>
          <a:p>
            <a:pPr algn="l" rtl="0"/>
            <a:endParaRPr lang="en-US" dirty="0">
              <a:latin typeface="Adobe Garamond Pro" pitchFamily="18" charset="0"/>
            </a:endParaRPr>
          </a:p>
        </p:txBody>
      </p:sp>
      <p:grpSp>
        <p:nvGrpSpPr>
          <p:cNvPr id="2050" name="Group 2"/>
          <p:cNvGrpSpPr>
            <a:grpSpLocks/>
          </p:cNvGrpSpPr>
          <p:nvPr/>
        </p:nvGrpSpPr>
        <p:grpSpPr bwMode="auto">
          <a:xfrm>
            <a:off x="4000496" y="1547850"/>
            <a:ext cx="4643470" cy="5095860"/>
            <a:chOff x="3937" y="2640"/>
            <a:chExt cx="3293" cy="11400"/>
          </a:xfrm>
          <a:effectLst>
            <a:outerShdw blurRad="50800" dist="38100" dir="16200000" rotWithShape="0">
              <a:prstClr val="black">
                <a:alpha val="40000"/>
              </a:prstClr>
            </a:outerShdw>
          </a:effectLst>
        </p:grpSpPr>
        <p:sp>
          <p:nvSpPr>
            <p:cNvPr id="2051" name="AutoShape 3"/>
            <p:cNvSpPr>
              <a:spLocks noChangeArrowheads="1"/>
            </p:cNvSpPr>
            <p:nvPr/>
          </p:nvSpPr>
          <p:spPr bwMode="auto">
            <a:xfrm>
              <a:off x="5070" y="2640"/>
              <a:ext cx="1125" cy="4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Start</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52" name="AutoShape 4"/>
            <p:cNvCxnSpPr>
              <a:cxnSpLocks noChangeShapeType="1"/>
            </p:cNvCxnSpPr>
            <p:nvPr/>
          </p:nvCxnSpPr>
          <p:spPr bwMode="auto">
            <a:xfrm>
              <a:off x="5625" y="3135"/>
              <a:ext cx="0" cy="270"/>
            </a:xfrm>
            <a:prstGeom prst="straightConnector1">
              <a:avLst/>
            </a:prstGeom>
            <a:noFill/>
            <a:ln w="9525">
              <a:solidFill>
                <a:srgbClr val="000000"/>
              </a:solidFill>
              <a:round/>
              <a:headEnd/>
              <a:tailEnd type="triangle" w="med" len="med"/>
            </a:ln>
          </p:spPr>
        </p:cxnSp>
        <p:sp>
          <p:nvSpPr>
            <p:cNvPr id="2053" name="AutoShape 5"/>
            <p:cNvSpPr>
              <a:spLocks noChangeArrowheads="1"/>
            </p:cNvSpPr>
            <p:nvPr/>
          </p:nvSpPr>
          <p:spPr bwMode="auto">
            <a:xfrm>
              <a:off x="4965" y="3405"/>
              <a:ext cx="1455" cy="1080"/>
            </a:xfrm>
            <a:prstGeom prst="parallelogram">
              <a:avLst>
                <a:gd name="adj" fmla="val 33681"/>
              </a:avLst>
            </a:prstGeom>
            <a:solidFill>
              <a:srgbClr val="FFFFFF"/>
            </a:solidFill>
            <a:ln w="9525">
              <a:solidFill>
                <a:srgbClr val="000000"/>
              </a:solidFill>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Read Num1</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54" name="AutoShape 6"/>
            <p:cNvCxnSpPr>
              <a:cxnSpLocks noChangeShapeType="1"/>
            </p:cNvCxnSpPr>
            <p:nvPr/>
          </p:nvCxnSpPr>
          <p:spPr bwMode="auto">
            <a:xfrm>
              <a:off x="5640" y="4485"/>
              <a:ext cx="0" cy="270"/>
            </a:xfrm>
            <a:prstGeom prst="straightConnector1">
              <a:avLst/>
            </a:prstGeom>
            <a:noFill/>
            <a:ln w="9525">
              <a:solidFill>
                <a:srgbClr val="000000"/>
              </a:solidFill>
              <a:round/>
              <a:headEnd/>
              <a:tailEnd type="triangle" w="med" len="med"/>
            </a:ln>
          </p:spPr>
        </p:cxnSp>
        <p:sp>
          <p:nvSpPr>
            <p:cNvPr id="2055" name="AutoShape 7"/>
            <p:cNvSpPr>
              <a:spLocks noChangeArrowheads="1"/>
            </p:cNvSpPr>
            <p:nvPr/>
          </p:nvSpPr>
          <p:spPr bwMode="auto">
            <a:xfrm>
              <a:off x="4852" y="4755"/>
              <a:ext cx="1455" cy="1080"/>
            </a:xfrm>
            <a:prstGeom prst="parallelogram">
              <a:avLst>
                <a:gd name="adj" fmla="val 3368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Read Num2</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56" name="AutoShape 8"/>
            <p:cNvCxnSpPr>
              <a:cxnSpLocks noChangeShapeType="1"/>
            </p:cNvCxnSpPr>
            <p:nvPr/>
          </p:nvCxnSpPr>
          <p:spPr bwMode="auto">
            <a:xfrm>
              <a:off x="5625" y="5835"/>
              <a:ext cx="0" cy="270"/>
            </a:xfrm>
            <a:prstGeom prst="straightConnector1">
              <a:avLst/>
            </a:prstGeom>
            <a:noFill/>
            <a:ln w="9525">
              <a:solidFill>
                <a:srgbClr val="000000"/>
              </a:solidFill>
              <a:round/>
              <a:headEnd/>
              <a:tailEnd type="triangle" w="med" len="med"/>
            </a:ln>
          </p:spPr>
        </p:cxnSp>
        <p:sp>
          <p:nvSpPr>
            <p:cNvPr id="2057" name="Rectangle 9"/>
            <p:cNvSpPr>
              <a:spLocks noChangeArrowheads="1"/>
            </p:cNvSpPr>
            <p:nvPr/>
          </p:nvSpPr>
          <p:spPr bwMode="auto">
            <a:xfrm>
              <a:off x="4635" y="6105"/>
              <a:ext cx="2025"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Sum = Num1 +Num2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8" name="AutoShape 10"/>
            <p:cNvCxnSpPr>
              <a:cxnSpLocks noChangeShapeType="1"/>
            </p:cNvCxnSpPr>
            <p:nvPr/>
          </p:nvCxnSpPr>
          <p:spPr bwMode="auto">
            <a:xfrm>
              <a:off x="5610" y="6882"/>
              <a:ext cx="0" cy="270"/>
            </a:xfrm>
            <a:prstGeom prst="straightConnector1">
              <a:avLst/>
            </a:prstGeom>
            <a:noFill/>
            <a:ln w="9525">
              <a:solidFill>
                <a:srgbClr val="000000"/>
              </a:solidFill>
              <a:round/>
              <a:headEnd/>
              <a:tailEnd type="triangle" w="med" len="med"/>
            </a:ln>
          </p:spPr>
        </p:cxnSp>
        <p:sp>
          <p:nvSpPr>
            <p:cNvPr id="2059" name="Rectangle 11"/>
            <p:cNvSpPr>
              <a:spLocks noChangeArrowheads="1"/>
            </p:cNvSpPr>
            <p:nvPr/>
          </p:nvSpPr>
          <p:spPr bwMode="auto">
            <a:xfrm>
              <a:off x="4620" y="7151"/>
              <a:ext cx="2025"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Difference = Num1 - Num2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0" name="AutoShape 12"/>
            <p:cNvCxnSpPr>
              <a:cxnSpLocks noChangeShapeType="1"/>
            </p:cNvCxnSpPr>
            <p:nvPr/>
          </p:nvCxnSpPr>
          <p:spPr bwMode="auto">
            <a:xfrm>
              <a:off x="5625" y="7950"/>
              <a:ext cx="0" cy="270"/>
            </a:xfrm>
            <a:prstGeom prst="straightConnector1">
              <a:avLst/>
            </a:prstGeom>
            <a:noFill/>
            <a:ln w="9525">
              <a:solidFill>
                <a:srgbClr val="000000"/>
              </a:solidFill>
              <a:round/>
              <a:headEnd/>
              <a:tailEnd type="triangle" w="med" len="med"/>
            </a:ln>
          </p:spPr>
        </p:cxnSp>
        <p:sp>
          <p:nvSpPr>
            <p:cNvPr id="2061" name="Rectangle 13"/>
            <p:cNvSpPr>
              <a:spLocks noChangeArrowheads="1"/>
            </p:cNvSpPr>
            <p:nvPr/>
          </p:nvSpPr>
          <p:spPr bwMode="auto">
            <a:xfrm>
              <a:off x="4635" y="8220"/>
              <a:ext cx="2025"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Product = Num1 * Num2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2" name="AutoShape 14"/>
            <p:cNvCxnSpPr>
              <a:cxnSpLocks noChangeShapeType="1"/>
            </p:cNvCxnSpPr>
            <p:nvPr/>
          </p:nvCxnSpPr>
          <p:spPr bwMode="auto">
            <a:xfrm>
              <a:off x="5625" y="8955"/>
              <a:ext cx="0" cy="270"/>
            </a:xfrm>
            <a:prstGeom prst="straightConnector1">
              <a:avLst/>
            </a:prstGeom>
            <a:noFill/>
            <a:ln w="9525">
              <a:solidFill>
                <a:srgbClr val="000000"/>
              </a:solidFill>
              <a:round/>
              <a:headEnd/>
              <a:tailEnd type="triangle" w="med" len="med"/>
            </a:ln>
          </p:spPr>
        </p:cxnSp>
        <p:sp>
          <p:nvSpPr>
            <p:cNvPr id="2063" name="Rectangle 15"/>
            <p:cNvSpPr>
              <a:spLocks noChangeArrowheads="1"/>
            </p:cNvSpPr>
            <p:nvPr/>
          </p:nvSpPr>
          <p:spPr bwMode="auto">
            <a:xfrm>
              <a:off x="4635" y="9225"/>
              <a:ext cx="2025"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Quotient = Num1/Num2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4" name="AutoShape 16"/>
            <p:cNvCxnSpPr>
              <a:cxnSpLocks noChangeShapeType="1"/>
            </p:cNvCxnSpPr>
            <p:nvPr/>
          </p:nvCxnSpPr>
          <p:spPr bwMode="auto">
            <a:xfrm>
              <a:off x="5640" y="10005"/>
              <a:ext cx="0" cy="270"/>
            </a:xfrm>
            <a:prstGeom prst="straightConnector1">
              <a:avLst/>
            </a:prstGeom>
            <a:noFill/>
            <a:ln w="9525">
              <a:solidFill>
                <a:srgbClr val="000000"/>
              </a:solidFill>
              <a:round/>
              <a:headEnd/>
              <a:tailEnd type="triangle" w="med" len="med"/>
            </a:ln>
          </p:spPr>
        </p:cxnSp>
        <p:sp>
          <p:nvSpPr>
            <p:cNvPr id="2065" name="AutoShape 17"/>
            <p:cNvSpPr>
              <a:spLocks noChangeArrowheads="1"/>
            </p:cNvSpPr>
            <p:nvPr/>
          </p:nvSpPr>
          <p:spPr bwMode="auto">
            <a:xfrm>
              <a:off x="4402" y="10275"/>
              <a:ext cx="2438" cy="570"/>
            </a:xfrm>
            <a:prstGeom prst="parallelogram">
              <a:avLst>
                <a:gd name="adj" fmla="val 10693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Print Sum</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66" name="AutoShape 18"/>
            <p:cNvCxnSpPr>
              <a:cxnSpLocks noChangeShapeType="1"/>
            </p:cNvCxnSpPr>
            <p:nvPr/>
          </p:nvCxnSpPr>
          <p:spPr bwMode="auto">
            <a:xfrm>
              <a:off x="5610" y="10815"/>
              <a:ext cx="0" cy="270"/>
            </a:xfrm>
            <a:prstGeom prst="straightConnector1">
              <a:avLst/>
            </a:prstGeom>
            <a:noFill/>
            <a:ln w="9525">
              <a:solidFill>
                <a:srgbClr val="000000"/>
              </a:solidFill>
              <a:round/>
              <a:headEnd/>
              <a:tailEnd type="triangle" w="med" len="med"/>
            </a:ln>
          </p:spPr>
        </p:cxnSp>
        <p:sp>
          <p:nvSpPr>
            <p:cNvPr id="2067" name="AutoShape 19"/>
            <p:cNvSpPr>
              <a:spLocks noChangeArrowheads="1"/>
            </p:cNvSpPr>
            <p:nvPr/>
          </p:nvSpPr>
          <p:spPr bwMode="auto">
            <a:xfrm>
              <a:off x="3937" y="11085"/>
              <a:ext cx="3293" cy="570"/>
            </a:xfrm>
            <a:prstGeom prst="parallelogram">
              <a:avLst>
                <a:gd name="adj" fmla="val 14443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Print Difference</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68" name="AutoShape 20"/>
            <p:cNvCxnSpPr>
              <a:cxnSpLocks noChangeShapeType="1"/>
            </p:cNvCxnSpPr>
            <p:nvPr/>
          </p:nvCxnSpPr>
          <p:spPr bwMode="auto">
            <a:xfrm>
              <a:off x="5625" y="11640"/>
              <a:ext cx="0" cy="270"/>
            </a:xfrm>
            <a:prstGeom prst="straightConnector1">
              <a:avLst/>
            </a:prstGeom>
            <a:noFill/>
            <a:ln w="9525">
              <a:solidFill>
                <a:srgbClr val="000000"/>
              </a:solidFill>
              <a:round/>
              <a:headEnd/>
              <a:tailEnd type="triangle" w="med" len="med"/>
            </a:ln>
          </p:spPr>
        </p:cxnSp>
        <p:sp>
          <p:nvSpPr>
            <p:cNvPr id="2069" name="AutoShape 21"/>
            <p:cNvSpPr>
              <a:spLocks noChangeArrowheads="1"/>
            </p:cNvSpPr>
            <p:nvPr/>
          </p:nvSpPr>
          <p:spPr bwMode="auto">
            <a:xfrm>
              <a:off x="4237" y="11910"/>
              <a:ext cx="2768" cy="570"/>
            </a:xfrm>
            <a:prstGeom prst="parallelogram">
              <a:avLst>
                <a:gd name="adj" fmla="val 121404"/>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Print Product</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70" name="AutoShape 22"/>
            <p:cNvCxnSpPr>
              <a:cxnSpLocks noChangeShapeType="1"/>
            </p:cNvCxnSpPr>
            <p:nvPr/>
          </p:nvCxnSpPr>
          <p:spPr bwMode="auto">
            <a:xfrm>
              <a:off x="5640" y="12469"/>
              <a:ext cx="0" cy="270"/>
            </a:xfrm>
            <a:prstGeom prst="straightConnector1">
              <a:avLst/>
            </a:prstGeom>
            <a:noFill/>
            <a:ln w="9525">
              <a:solidFill>
                <a:srgbClr val="000000"/>
              </a:solidFill>
              <a:round/>
              <a:headEnd/>
              <a:tailEnd type="triangle" w="med" len="med"/>
            </a:ln>
          </p:spPr>
        </p:cxnSp>
        <p:sp>
          <p:nvSpPr>
            <p:cNvPr id="2071" name="AutoShape 23"/>
            <p:cNvSpPr>
              <a:spLocks noChangeArrowheads="1"/>
            </p:cNvSpPr>
            <p:nvPr/>
          </p:nvSpPr>
          <p:spPr bwMode="auto">
            <a:xfrm>
              <a:off x="4222" y="12739"/>
              <a:ext cx="2828" cy="570"/>
            </a:xfrm>
            <a:prstGeom prst="parallelogram">
              <a:avLst>
                <a:gd name="adj" fmla="val 12403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Print Quotient</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72" name="AutoShape 24"/>
            <p:cNvCxnSpPr>
              <a:cxnSpLocks noChangeShapeType="1"/>
            </p:cNvCxnSpPr>
            <p:nvPr/>
          </p:nvCxnSpPr>
          <p:spPr bwMode="auto">
            <a:xfrm>
              <a:off x="5610" y="13309"/>
              <a:ext cx="0" cy="270"/>
            </a:xfrm>
            <a:prstGeom prst="straightConnector1">
              <a:avLst/>
            </a:prstGeom>
            <a:noFill/>
            <a:ln w="9525">
              <a:solidFill>
                <a:srgbClr val="000000"/>
              </a:solidFill>
              <a:round/>
              <a:headEnd/>
              <a:tailEnd type="triangle" w="med" len="med"/>
            </a:ln>
          </p:spPr>
        </p:cxnSp>
        <p:sp>
          <p:nvSpPr>
            <p:cNvPr id="2073" name="AutoShape 25"/>
            <p:cNvSpPr>
              <a:spLocks noChangeArrowheads="1"/>
            </p:cNvSpPr>
            <p:nvPr/>
          </p:nvSpPr>
          <p:spPr bwMode="auto">
            <a:xfrm>
              <a:off x="4957" y="13579"/>
              <a:ext cx="1238" cy="46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END</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0" fill="hold"/>
                                        <p:tgtEl>
                                          <p:spTgt spid="2050"/>
                                        </p:tgtEl>
                                        <p:attrNameLst>
                                          <p:attrName>ppt_x</p:attrName>
                                        </p:attrNameLst>
                                      </p:cBhvr>
                                      <p:tavLst>
                                        <p:tav tm="0">
                                          <p:val>
                                            <p:strVal val="#ppt_x"/>
                                          </p:val>
                                        </p:tav>
                                        <p:tav tm="100000">
                                          <p:val>
                                            <p:strVal val="#ppt_x"/>
                                          </p:val>
                                        </p:tav>
                                      </p:tavLst>
                                    </p:anim>
                                    <p:anim calcmode="lin" valueType="num">
                                      <p:cBhvr additive="base">
                                        <p:cTn id="8" dur="50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3</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571480"/>
            <a:ext cx="7758106" cy="6286520"/>
          </a:xfrm>
        </p:spPr>
        <p:txBody>
          <a:bodyPr/>
          <a:lstStyle/>
          <a:p>
            <a:pPr algn="l" rtl="0"/>
            <a:r>
              <a:rPr lang="en-US" dirty="0" smtClean="0">
                <a:latin typeface="Adobe Garamond Pro" pitchFamily="18" charset="0"/>
              </a:rPr>
              <a:t>You work in a store that sells imported fabric. Most of the fabric you sell is measured in square yards, but your customers want to know the equivalent amount in square meters. Design an Flowchart to perform this conversion.</a:t>
            </a:r>
          </a:p>
          <a:p>
            <a:pPr algn="l" rtl="0">
              <a:buNone/>
            </a:pPr>
            <a:r>
              <a:rPr lang="en-US" b="1" dirty="0" smtClean="0">
                <a:latin typeface="Adobe Garamond Pro" pitchFamily="18" charset="0"/>
              </a:rPr>
              <a:t>Hint</a:t>
            </a:r>
            <a:r>
              <a:rPr lang="en-US" dirty="0" smtClean="0">
                <a:latin typeface="Adobe Garamond Pro" pitchFamily="18" charset="0"/>
              </a:rPr>
              <a:t>: 1 square meter                                          = 1.198 yards.</a:t>
            </a:r>
          </a:p>
          <a:p>
            <a:pPr algn="l" rtl="0"/>
            <a:endParaRPr lang="en-US" dirty="0" smtClean="0">
              <a:latin typeface="Adobe Garamond Pro" pitchFamily="18" charset="0"/>
            </a:endParaRPr>
          </a:p>
          <a:p>
            <a:pPr algn="l" rtl="0"/>
            <a:endParaRPr lang="en-US" dirty="0">
              <a:latin typeface="Adobe Garamond Pro" pitchFamily="18" charset="0"/>
            </a:endParaRPr>
          </a:p>
        </p:txBody>
      </p:sp>
      <p:grpSp>
        <p:nvGrpSpPr>
          <p:cNvPr id="3074" name="Group 2"/>
          <p:cNvGrpSpPr>
            <a:grpSpLocks/>
          </p:cNvGrpSpPr>
          <p:nvPr/>
        </p:nvGrpSpPr>
        <p:grpSpPr bwMode="auto">
          <a:xfrm>
            <a:off x="4286248" y="3119460"/>
            <a:ext cx="4572032" cy="3452812"/>
            <a:chOff x="4515" y="4950"/>
            <a:chExt cx="2970" cy="5437"/>
          </a:xfrm>
          <a:effectLst>
            <a:outerShdw blurRad="50800" dist="38100" dir="16200000" rotWithShape="0">
              <a:prstClr val="black">
                <a:alpha val="40000"/>
              </a:prstClr>
            </a:outerShdw>
          </a:effectLst>
        </p:grpSpPr>
        <p:sp>
          <p:nvSpPr>
            <p:cNvPr id="3075" name="AutoShape 3"/>
            <p:cNvSpPr>
              <a:spLocks noChangeArrowheads="1"/>
            </p:cNvSpPr>
            <p:nvPr/>
          </p:nvSpPr>
          <p:spPr bwMode="auto">
            <a:xfrm>
              <a:off x="5190" y="4950"/>
              <a:ext cx="1395" cy="4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Start</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076" name="AutoShape 4"/>
            <p:cNvCxnSpPr>
              <a:cxnSpLocks noChangeShapeType="1"/>
            </p:cNvCxnSpPr>
            <p:nvPr/>
          </p:nvCxnSpPr>
          <p:spPr bwMode="auto">
            <a:xfrm>
              <a:off x="5895" y="5415"/>
              <a:ext cx="15" cy="435"/>
            </a:xfrm>
            <a:prstGeom prst="straightConnector1">
              <a:avLst/>
            </a:prstGeom>
            <a:noFill/>
            <a:ln w="9525">
              <a:solidFill>
                <a:srgbClr val="000000"/>
              </a:solidFill>
              <a:round/>
              <a:headEnd/>
              <a:tailEnd type="triangle" w="med" len="med"/>
            </a:ln>
          </p:spPr>
        </p:cxnSp>
        <p:sp>
          <p:nvSpPr>
            <p:cNvPr id="3077" name="AutoShape 5"/>
            <p:cNvSpPr>
              <a:spLocks noChangeArrowheads="1"/>
            </p:cNvSpPr>
            <p:nvPr/>
          </p:nvSpPr>
          <p:spPr bwMode="auto">
            <a:xfrm>
              <a:off x="4725" y="5850"/>
              <a:ext cx="2370" cy="1200"/>
            </a:xfrm>
            <a:prstGeom prst="parallelogram">
              <a:avLst>
                <a:gd name="adj" fmla="val 4937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value in Yard (Y)</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78" name="AutoShape 6"/>
            <p:cNvCxnSpPr>
              <a:cxnSpLocks noChangeShapeType="1"/>
            </p:cNvCxnSpPr>
            <p:nvPr/>
          </p:nvCxnSpPr>
          <p:spPr bwMode="auto">
            <a:xfrm>
              <a:off x="5895" y="7020"/>
              <a:ext cx="15" cy="435"/>
            </a:xfrm>
            <a:prstGeom prst="straightConnector1">
              <a:avLst/>
            </a:prstGeom>
            <a:noFill/>
            <a:ln w="9525">
              <a:solidFill>
                <a:srgbClr val="000000"/>
              </a:solidFill>
              <a:round/>
              <a:headEnd/>
              <a:tailEnd type="triangle" w="med" len="med"/>
            </a:ln>
          </p:spPr>
        </p:cxnSp>
        <p:sp>
          <p:nvSpPr>
            <p:cNvPr id="3079" name="Rectangle 7"/>
            <p:cNvSpPr>
              <a:spLocks noChangeArrowheads="1"/>
            </p:cNvSpPr>
            <p:nvPr/>
          </p:nvSpPr>
          <p:spPr bwMode="auto">
            <a:xfrm>
              <a:off x="4515" y="7455"/>
              <a:ext cx="297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Square meter Value (S) = Y/1.198</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0" name="AutoShape 8"/>
            <p:cNvCxnSpPr>
              <a:cxnSpLocks noChangeShapeType="1"/>
            </p:cNvCxnSpPr>
            <p:nvPr/>
          </p:nvCxnSpPr>
          <p:spPr bwMode="auto">
            <a:xfrm>
              <a:off x="5910" y="8190"/>
              <a:ext cx="15" cy="435"/>
            </a:xfrm>
            <a:prstGeom prst="straightConnector1">
              <a:avLst/>
            </a:prstGeom>
            <a:noFill/>
            <a:ln w="9525">
              <a:solidFill>
                <a:srgbClr val="000000"/>
              </a:solidFill>
              <a:round/>
              <a:headEnd/>
              <a:tailEnd type="triangle" w="med" len="med"/>
            </a:ln>
          </p:spPr>
        </p:cxnSp>
        <p:sp>
          <p:nvSpPr>
            <p:cNvPr id="3081" name="AutoShape 9"/>
            <p:cNvSpPr>
              <a:spLocks noChangeArrowheads="1"/>
            </p:cNvSpPr>
            <p:nvPr/>
          </p:nvSpPr>
          <p:spPr bwMode="auto">
            <a:xfrm>
              <a:off x="4680" y="8655"/>
              <a:ext cx="2370" cy="810"/>
            </a:xfrm>
            <a:prstGeom prst="parallelogram">
              <a:avLst>
                <a:gd name="adj" fmla="val 7314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 S</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AutoShape 10"/>
            <p:cNvSpPr>
              <a:spLocks noChangeArrowheads="1"/>
            </p:cNvSpPr>
            <p:nvPr/>
          </p:nvSpPr>
          <p:spPr bwMode="auto">
            <a:xfrm>
              <a:off x="5197" y="9922"/>
              <a:ext cx="1395" cy="4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END</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3" name="AutoShape 11"/>
            <p:cNvCxnSpPr>
              <a:cxnSpLocks noChangeShapeType="1"/>
            </p:cNvCxnSpPr>
            <p:nvPr/>
          </p:nvCxnSpPr>
          <p:spPr bwMode="auto">
            <a:xfrm>
              <a:off x="5880" y="9465"/>
              <a:ext cx="15" cy="435"/>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0" fill="hold"/>
                                        <p:tgtEl>
                                          <p:spTgt spid="3074"/>
                                        </p:tgtEl>
                                        <p:attrNameLst>
                                          <p:attrName>ppt_x</p:attrName>
                                        </p:attrNameLst>
                                      </p:cBhvr>
                                      <p:tavLst>
                                        <p:tav tm="0">
                                          <p:val>
                                            <p:strVal val="#ppt_x"/>
                                          </p:val>
                                        </p:tav>
                                        <p:tav tm="100000">
                                          <p:val>
                                            <p:strVal val="#ppt_x"/>
                                          </p:val>
                                        </p:tav>
                                      </p:tavLst>
                                    </p:anim>
                                    <p:anim calcmode="lin" valueType="num">
                                      <p:cBhvr additive="base">
                                        <p:cTn id="8" dur="50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4</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571480"/>
            <a:ext cx="7758106" cy="6286520"/>
          </a:xfrm>
        </p:spPr>
        <p:txBody>
          <a:bodyPr/>
          <a:lstStyle/>
          <a:p>
            <a:pPr algn="l" rtl="0"/>
            <a:r>
              <a:rPr lang="en-US" dirty="0" smtClean="0">
                <a:latin typeface="Adobe Garamond Pro" pitchFamily="18" charset="0"/>
              </a:rPr>
              <a:t>Design an Flowchart that computes the employee’s gross salary given the hours work and the hourly rate. Assume that 15% of the salary is deducted as taxes.</a:t>
            </a:r>
          </a:p>
          <a:p>
            <a:pPr algn="l" rtl="0"/>
            <a:endParaRPr lang="en-US" dirty="0" smtClean="0">
              <a:latin typeface="Adobe Garamond Pro" pitchFamily="18" charset="0"/>
            </a:endParaRPr>
          </a:p>
          <a:p>
            <a:pPr algn="l" rtl="0"/>
            <a:endParaRPr lang="en-US" dirty="0">
              <a:latin typeface="Adobe Garamond Pro" pitchFamily="18" charset="0"/>
            </a:endParaRPr>
          </a:p>
        </p:txBody>
      </p:sp>
      <p:grpSp>
        <p:nvGrpSpPr>
          <p:cNvPr id="4098" name="Group 2"/>
          <p:cNvGrpSpPr>
            <a:grpSpLocks/>
          </p:cNvGrpSpPr>
          <p:nvPr/>
        </p:nvGrpSpPr>
        <p:grpSpPr bwMode="auto">
          <a:xfrm>
            <a:off x="5214942" y="2047881"/>
            <a:ext cx="3500462" cy="4524391"/>
            <a:chOff x="4185" y="2985"/>
            <a:chExt cx="2970" cy="8925"/>
          </a:xfrm>
          <a:effectLst>
            <a:outerShdw blurRad="50800" dist="38100" dir="16200000" rotWithShape="0">
              <a:prstClr val="black">
                <a:alpha val="40000"/>
              </a:prstClr>
            </a:outerShdw>
          </a:effectLst>
        </p:grpSpPr>
        <p:sp>
          <p:nvSpPr>
            <p:cNvPr id="4099" name="AutoShape 3"/>
            <p:cNvSpPr>
              <a:spLocks noChangeArrowheads="1"/>
            </p:cNvSpPr>
            <p:nvPr/>
          </p:nvSpPr>
          <p:spPr bwMode="auto">
            <a:xfrm>
              <a:off x="5145" y="2985"/>
              <a:ext cx="1350" cy="5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Start</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100" name="AutoShape 4"/>
            <p:cNvCxnSpPr>
              <a:cxnSpLocks noChangeShapeType="1"/>
            </p:cNvCxnSpPr>
            <p:nvPr/>
          </p:nvCxnSpPr>
          <p:spPr bwMode="auto">
            <a:xfrm>
              <a:off x="5805" y="3495"/>
              <a:ext cx="0" cy="435"/>
            </a:xfrm>
            <a:prstGeom prst="straightConnector1">
              <a:avLst/>
            </a:prstGeom>
            <a:noFill/>
            <a:ln w="9525">
              <a:solidFill>
                <a:srgbClr val="000000"/>
              </a:solidFill>
              <a:round/>
              <a:headEnd/>
              <a:tailEnd type="triangle" w="med" len="med"/>
            </a:ln>
          </p:spPr>
        </p:cxnSp>
        <p:sp>
          <p:nvSpPr>
            <p:cNvPr id="4101" name="AutoShape 5"/>
            <p:cNvSpPr>
              <a:spLocks noChangeArrowheads="1"/>
            </p:cNvSpPr>
            <p:nvPr/>
          </p:nvSpPr>
          <p:spPr bwMode="auto">
            <a:xfrm>
              <a:off x="4470" y="3930"/>
              <a:ext cx="2685" cy="1125"/>
            </a:xfrm>
            <a:prstGeom prst="parallelogram">
              <a:avLst>
                <a:gd name="adj" fmla="val 59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Hours Work (H)</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102" name="AutoShape 6"/>
            <p:cNvCxnSpPr>
              <a:cxnSpLocks noChangeShapeType="1"/>
            </p:cNvCxnSpPr>
            <p:nvPr/>
          </p:nvCxnSpPr>
          <p:spPr bwMode="auto">
            <a:xfrm>
              <a:off x="5610" y="5055"/>
              <a:ext cx="1" cy="345"/>
            </a:xfrm>
            <a:prstGeom prst="straightConnector1">
              <a:avLst/>
            </a:prstGeom>
            <a:noFill/>
            <a:ln w="9525">
              <a:solidFill>
                <a:srgbClr val="000000"/>
              </a:solidFill>
              <a:round/>
              <a:headEnd/>
              <a:tailEnd type="triangle" w="med" len="med"/>
            </a:ln>
          </p:spPr>
        </p:cxnSp>
        <p:sp>
          <p:nvSpPr>
            <p:cNvPr id="4103" name="AutoShape 7"/>
            <p:cNvSpPr>
              <a:spLocks noChangeArrowheads="1"/>
            </p:cNvSpPr>
            <p:nvPr/>
          </p:nvSpPr>
          <p:spPr bwMode="auto">
            <a:xfrm>
              <a:off x="4275" y="5400"/>
              <a:ext cx="2685" cy="1125"/>
            </a:xfrm>
            <a:prstGeom prst="parallelogram">
              <a:avLst>
                <a:gd name="adj" fmla="val 59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Hourly Rate (R)</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104" name="AutoShape 8"/>
            <p:cNvCxnSpPr>
              <a:cxnSpLocks noChangeShapeType="1"/>
            </p:cNvCxnSpPr>
            <p:nvPr/>
          </p:nvCxnSpPr>
          <p:spPr bwMode="auto">
            <a:xfrm>
              <a:off x="5460" y="6480"/>
              <a:ext cx="1" cy="345"/>
            </a:xfrm>
            <a:prstGeom prst="straightConnector1">
              <a:avLst/>
            </a:prstGeom>
            <a:noFill/>
            <a:ln w="9525">
              <a:solidFill>
                <a:srgbClr val="000000"/>
              </a:solidFill>
              <a:round/>
              <a:headEnd/>
              <a:tailEnd type="triangle" w="med" len="med"/>
            </a:ln>
          </p:spPr>
        </p:cxnSp>
        <p:sp>
          <p:nvSpPr>
            <p:cNvPr id="4105" name="Rectangle 9"/>
            <p:cNvSpPr>
              <a:spLocks noChangeArrowheads="1"/>
            </p:cNvSpPr>
            <p:nvPr/>
          </p:nvSpPr>
          <p:spPr bwMode="auto">
            <a:xfrm>
              <a:off x="4200" y="6825"/>
              <a:ext cx="2520" cy="5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Gross Salary = H * R</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106" name="AutoShape 10"/>
            <p:cNvCxnSpPr>
              <a:cxnSpLocks noChangeShapeType="1"/>
            </p:cNvCxnSpPr>
            <p:nvPr/>
          </p:nvCxnSpPr>
          <p:spPr bwMode="auto">
            <a:xfrm>
              <a:off x="5490" y="7380"/>
              <a:ext cx="1" cy="345"/>
            </a:xfrm>
            <a:prstGeom prst="straightConnector1">
              <a:avLst/>
            </a:prstGeom>
            <a:noFill/>
            <a:ln w="9525">
              <a:solidFill>
                <a:srgbClr val="000000"/>
              </a:solidFill>
              <a:round/>
              <a:headEnd/>
              <a:tailEnd type="triangle" w="med" len="med"/>
            </a:ln>
          </p:spPr>
        </p:cxnSp>
        <p:sp>
          <p:nvSpPr>
            <p:cNvPr id="4107" name="Rectangle 11"/>
            <p:cNvSpPr>
              <a:spLocks noChangeArrowheads="1"/>
            </p:cNvSpPr>
            <p:nvPr/>
          </p:nvSpPr>
          <p:spPr bwMode="auto">
            <a:xfrm>
              <a:off x="4275" y="7725"/>
              <a:ext cx="2685"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Tax = (15/100) * Gross Salary</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sp>
          <p:nvSpPr>
            <p:cNvPr id="4108" name="Rectangle 12"/>
            <p:cNvSpPr>
              <a:spLocks noChangeArrowheads="1"/>
            </p:cNvSpPr>
            <p:nvPr/>
          </p:nvSpPr>
          <p:spPr bwMode="auto">
            <a:xfrm>
              <a:off x="4350" y="8820"/>
              <a:ext cx="2520"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Net Salary = Gross Salary - Tax</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109" name="AutoShape 13"/>
            <p:cNvCxnSpPr>
              <a:cxnSpLocks noChangeShapeType="1"/>
            </p:cNvCxnSpPr>
            <p:nvPr/>
          </p:nvCxnSpPr>
          <p:spPr bwMode="auto">
            <a:xfrm>
              <a:off x="5475" y="8490"/>
              <a:ext cx="1" cy="345"/>
            </a:xfrm>
            <a:prstGeom prst="straightConnector1">
              <a:avLst/>
            </a:prstGeom>
            <a:noFill/>
            <a:ln w="9525">
              <a:solidFill>
                <a:srgbClr val="000000"/>
              </a:solidFill>
              <a:round/>
              <a:headEnd/>
              <a:tailEnd type="triangle" w="med" len="med"/>
            </a:ln>
          </p:spPr>
        </p:cxnSp>
        <p:cxnSp>
          <p:nvCxnSpPr>
            <p:cNvPr id="4110" name="AutoShape 14"/>
            <p:cNvCxnSpPr>
              <a:cxnSpLocks noChangeShapeType="1"/>
            </p:cNvCxnSpPr>
            <p:nvPr/>
          </p:nvCxnSpPr>
          <p:spPr bwMode="auto">
            <a:xfrm>
              <a:off x="5520" y="9525"/>
              <a:ext cx="1" cy="345"/>
            </a:xfrm>
            <a:prstGeom prst="straightConnector1">
              <a:avLst/>
            </a:prstGeom>
            <a:noFill/>
            <a:ln w="9525">
              <a:solidFill>
                <a:srgbClr val="000000"/>
              </a:solidFill>
              <a:round/>
              <a:headEnd/>
              <a:tailEnd type="triangle" w="med" len="med"/>
            </a:ln>
          </p:spPr>
        </p:cxnSp>
        <p:sp>
          <p:nvSpPr>
            <p:cNvPr id="4111" name="AutoShape 15"/>
            <p:cNvSpPr>
              <a:spLocks noChangeArrowheads="1"/>
            </p:cNvSpPr>
            <p:nvPr/>
          </p:nvSpPr>
          <p:spPr bwMode="auto">
            <a:xfrm>
              <a:off x="4185" y="9870"/>
              <a:ext cx="2685" cy="1080"/>
            </a:xfrm>
            <a:prstGeom prst="parallelogram">
              <a:avLst>
                <a:gd name="adj" fmla="val 6215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Print Net	 Salary</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112" name="AutoShape 16"/>
            <p:cNvCxnSpPr>
              <a:cxnSpLocks noChangeShapeType="1"/>
            </p:cNvCxnSpPr>
            <p:nvPr/>
          </p:nvCxnSpPr>
          <p:spPr bwMode="auto">
            <a:xfrm>
              <a:off x="5505" y="10935"/>
              <a:ext cx="1" cy="345"/>
            </a:xfrm>
            <a:prstGeom prst="straightConnector1">
              <a:avLst/>
            </a:prstGeom>
            <a:noFill/>
            <a:ln w="9525">
              <a:solidFill>
                <a:srgbClr val="000000"/>
              </a:solidFill>
              <a:round/>
              <a:headEnd/>
              <a:tailEnd type="triangle" w="med" len="med"/>
            </a:ln>
          </p:spPr>
        </p:cxnSp>
        <p:sp>
          <p:nvSpPr>
            <p:cNvPr id="4113" name="AutoShape 17"/>
            <p:cNvSpPr>
              <a:spLocks noChangeArrowheads="1"/>
            </p:cNvSpPr>
            <p:nvPr/>
          </p:nvSpPr>
          <p:spPr bwMode="auto">
            <a:xfrm>
              <a:off x="5010" y="11280"/>
              <a:ext cx="1200" cy="6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END</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0" fill="hold"/>
                                        <p:tgtEl>
                                          <p:spTgt spid="4098"/>
                                        </p:tgtEl>
                                        <p:attrNameLst>
                                          <p:attrName>ppt_x</p:attrName>
                                        </p:attrNameLst>
                                      </p:cBhvr>
                                      <p:tavLst>
                                        <p:tav tm="0">
                                          <p:val>
                                            <p:strVal val="#ppt_x"/>
                                          </p:val>
                                        </p:tav>
                                        <p:tav tm="100000">
                                          <p:val>
                                            <p:strVal val="#ppt_x"/>
                                          </p:val>
                                        </p:tav>
                                      </p:tavLst>
                                    </p:anim>
                                    <p:anim calcmode="lin" valueType="num">
                                      <p:cBhvr additive="base">
                                        <p:cTn id="8" dur="50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5</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571480"/>
            <a:ext cx="7758106" cy="6286520"/>
          </a:xfrm>
        </p:spPr>
        <p:txBody>
          <a:bodyPr/>
          <a:lstStyle/>
          <a:p>
            <a:pPr algn="l" rtl="0"/>
            <a:r>
              <a:rPr lang="en-US" dirty="0" smtClean="0">
                <a:latin typeface="Adobe Garamond Pro" pitchFamily="18" charset="0"/>
              </a:rPr>
              <a:t>Design an Flowchart that computes the distance between two points (X1, Y1) and (X2,Y2).</a:t>
            </a:r>
          </a:p>
          <a:p>
            <a:pPr algn="l" rtl="0"/>
            <a:r>
              <a:rPr lang="en-US" dirty="0" smtClean="0">
                <a:latin typeface="Adobe Garamond Pro" pitchFamily="18" charset="0"/>
              </a:rPr>
              <a:t>Hint: Distance =  </a:t>
            </a:r>
          </a:p>
          <a:p>
            <a:pPr algn="l" rtl="0"/>
            <a:endParaRPr lang="en-US" dirty="0" smtClean="0">
              <a:latin typeface="Adobe Garamond Pro" pitchFamily="18" charset="0"/>
            </a:endParaRPr>
          </a:p>
          <a:p>
            <a:pPr algn="l" rtl="0"/>
            <a:endParaRPr lang="en-US" dirty="0" smtClean="0">
              <a:latin typeface="Adobe Garamond Pro" pitchFamily="18" charset="0"/>
            </a:endParaRPr>
          </a:p>
          <a:p>
            <a:pPr algn="l" rtl="0"/>
            <a:endParaRPr lang="en-US" dirty="0">
              <a:latin typeface="Adobe Garamond Pro" pitchFamily="18" charset="0"/>
            </a:endParaRPr>
          </a:p>
        </p:txBody>
      </p:sp>
      <p:pic>
        <p:nvPicPr>
          <p:cNvPr id="5124" name="Picture 4"/>
          <p:cNvPicPr>
            <a:picLocks noChangeAspect="1" noChangeArrowheads="1"/>
          </p:cNvPicPr>
          <p:nvPr/>
        </p:nvPicPr>
        <p:blipFill>
          <a:blip r:embed="rId2"/>
          <a:srcRect/>
          <a:stretch>
            <a:fillRect/>
          </a:stretch>
        </p:blipFill>
        <p:spPr bwMode="auto">
          <a:xfrm>
            <a:off x="4429124" y="2143116"/>
            <a:ext cx="2743200" cy="428625"/>
          </a:xfrm>
          <a:prstGeom prst="rect">
            <a:avLst/>
          </a:prstGeom>
          <a:noFill/>
          <a:ln w="9525">
            <a:noFill/>
            <a:miter lim="800000"/>
            <a:headEnd/>
            <a:tailEnd/>
          </a:ln>
          <a:effectLst/>
        </p:spPr>
      </p:pic>
      <p:grpSp>
        <p:nvGrpSpPr>
          <p:cNvPr id="26" name="Group 25"/>
          <p:cNvGrpSpPr/>
          <p:nvPr/>
        </p:nvGrpSpPr>
        <p:grpSpPr>
          <a:xfrm>
            <a:off x="2714612" y="2649545"/>
            <a:ext cx="4714908" cy="4065603"/>
            <a:chOff x="2714612" y="2649545"/>
            <a:chExt cx="4714908" cy="4065603"/>
          </a:xfrm>
        </p:grpSpPr>
        <p:grpSp>
          <p:nvGrpSpPr>
            <p:cNvPr id="5133" name="Group 13"/>
            <p:cNvGrpSpPr>
              <a:grpSpLocks/>
            </p:cNvGrpSpPr>
            <p:nvPr/>
          </p:nvGrpSpPr>
          <p:grpSpPr bwMode="auto">
            <a:xfrm>
              <a:off x="2714612" y="2649545"/>
              <a:ext cx="4714908" cy="4065603"/>
              <a:chOff x="3330" y="2598"/>
              <a:chExt cx="3390" cy="7833"/>
            </a:xfrm>
            <a:effectLst>
              <a:outerShdw blurRad="50800" dist="38100" dir="16200000" rotWithShape="0">
                <a:prstClr val="black">
                  <a:alpha val="40000"/>
                </a:prstClr>
              </a:outerShdw>
            </a:effectLst>
          </p:grpSpPr>
          <p:sp>
            <p:nvSpPr>
              <p:cNvPr id="5134" name="AutoShape 14"/>
              <p:cNvSpPr>
                <a:spLocks noChangeArrowheads="1"/>
              </p:cNvSpPr>
              <p:nvPr/>
            </p:nvSpPr>
            <p:spPr bwMode="auto">
              <a:xfrm>
                <a:off x="4695" y="2598"/>
                <a:ext cx="1260"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Start</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135" name="AutoShape 15"/>
              <p:cNvCxnSpPr>
                <a:cxnSpLocks noChangeShapeType="1"/>
              </p:cNvCxnSpPr>
              <p:nvPr/>
            </p:nvCxnSpPr>
            <p:spPr bwMode="auto">
              <a:xfrm>
                <a:off x="5265" y="3066"/>
                <a:ext cx="0" cy="210"/>
              </a:xfrm>
              <a:prstGeom prst="straightConnector1">
                <a:avLst/>
              </a:prstGeom>
              <a:noFill/>
              <a:ln w="9525">
                <a:solidFill>
                  <a:srgbClr val="000000"/>
                </a:solidFill>
                <a:round/>
                <a:headEnd/>
                <a:tailEnd type="triangle" w="med" len="med"/>
              </a:ln>
            </p:spPr>
          </p:cxnSp>
          <p:sp>
            <p:nvSpPr>
              <p:cNvPr id="5136" name="AutoShape 16"/>
              <p:cNvSpPr>
                <a:spLocks noChangeArrowheads="1"/>
              </p:cNvSpPr>
              <p:nvPr/>
            </p:nvSpPr>
            <p:spPr bwMode="auto">
              <a:xfrm>
                <a:off x="4110" y="3261"/>
                <a:ext cx="2085" cy="555"/>
              </a:xfrm>
              <a:prstGeom prst="parallelogram">
                <a:avLst>
                  <a:gd name="adj" fmla="val 9391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Read X1</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137" name="AutoShape 17"/>
              <p:cNvCxnSpPr>
                <a:cxnSpLocks noChangeShapeType="1"/>
              </p:cNvCxnSpPr>
              <p:nvPr/>
            </p:nvCxnSpPr>
            <p:spPr bwMode="auto">
              <a:xfrm>
                <a:off x="5295" y="4581"/>
                <a:ext cx="0" cy="210"/>
              </a:xfrm>
              <a:prstGeom prst="straightConnector1">
                <a:avLst/>
              </a:prstGeom>
              <a:noFill/>
              <a:ln w="9525">
                <a:solidFill>
                  <a:srgbClr val="000000"/>
                </a:solidFill>
                <a:round/>
                <a:headEnd/>
                <a:tailEnd type="triangle" w="med" len="med"/>
              </a:ln>
            </p:spPr>
          </p:cxnSp>
          <p:sp>
            <p:nvSpPr>
              <p:cNvPr id="5138" name="AutoShape 18"/>
              <p:cNvSpPr>
                <a:spLocks noChangeArrowheads="1"/>
              </p:cNvSpPr>
              <p:nvPr/>
            </p:nvSpPr>
            <p:spPr bwMode="auto">
              <a:xfrm>
                <a:off x="4080" y="4025"/>
                <a:ext cx="2085" cy="555"/>
              </a:xfrm>
              <a:prstGeom prst="parallelogram">
                <a:avLst>
                  <a:gd name="adj" fmla="val 9391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X2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139" name="AutoShape 19"/>
              <p:cNvCxnSpPr>
                <a:cxnSpLocks noChangeShapeType="1"/>
              </p:cNvCxnSpPr>
              <p:nvPr/>
            </p:nvCxnSpPr>
            <p:spPr bwMode="auto">
              <a:xfrm>
                <a:off x="5250" y="3831"/>
                <a:ext cx="0" cy="210"/>
              </a:xfrm>
              <a:prstGeom prst="straightConnector1">
                <a:avLst/>
              </a:prstGeom>
              <a:noFill/>
              <a:ln w="9525">
                <a:solidFill>
                  <a:srgbClr val="000000"/>
                </a:solidFill>
                <a:round/>
                <a:headEnd/>
                <a:tailEnd type="triangle" w="med" len="med"/>
              </a:ln>
            </p:spPr>
          </p:cxnSp>
          <p:sp>
            <p:nvSpPr>
              <p:cNvPr id="5140" name="AutoShape 20"/>
              <p:cNvSpPr>
                <a:spLocks noChangeArrowheads="1"/>
              </p:cNvSpPr>
              <p:nvPr/>
            </p:nvSpPr>
            <p:spPr bwMode="auto">
              <a:xfrm>
                <a:off x="4035" y="4806"/>
                <a:ext cx="2085" cy="555"/>
              </a:xfrm>
              <a:prstGeom prst="parallelogram">
                <a:avLst>
                  <a:gd name="adj" fmla="val 9391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Y1</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141" name="AutoShape 21"/>
              <p:cNvCxnSpPr>
                <a:cxnSpLocks noChangeShapeType="1"/>
              </p:cNvCxnSpPr>
              <p:nvPr/>
            </p:nvCxnSpPr>
            <p:spPr bwMode="auto">
              <a:xfrm>
                <a:off x="5250" y="5346"/>
                <a:ext cx="0" cy="210"/>
              </a:xfrm>
              <a:prstGeom prst="straightConnector1">
                <a:avLst/>
              </a:prstGeom>
              <a:noFill/>
              <a:ln w="9525">
                <a:solidFill>
                  <a:srgbClr val="000000"/>
                </a:solidFill>
                <a:round/>
                <a:headEnd/>
                <a:tailEnd type="triangle" w="med" len="med"/>
              </a:ln>
            </p:spPr>
          </p:cxnSp>
          <p:sp>
            <p:nvSpPr>
              <p:cNvPr id="5142" name="AutoShape 22"/>
              <p:cNvSpPr>
                <a:spLocks noChangeArrowheads="1"/>
              </p:cNvSpPr>
              <p:nvPr/>
            </p:nvSpPr>
            <p:spPr bwMode="auto">
              <a:xfrm>
                <a:off x="3885" y="5541"/>
                <a:ext cx="2085" cy="555"/>
              </a:xfrm>
              <a:prstGeom prst="parallelogram">
                <a:avLst>
                  <a:gd name="adj" fmla="val 9391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Y2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143" name="AutoShape 23"/>
              <p:cNvCxnSpPr>
                <a:cxnSpLocks noChangeShapeType="1"/>
              </p:cNvCxnSpPr>
              <p:nvPr/>
            </p:nvCxnSpPr>
            <p:spPr bwMode="auto">
              <a:xfrm>
                <a:off x="5250" y="6066"/>
                <a:ext cx="0" cy="285"/>
              </a:xfrm>
              <a:prstGeom prst="straightConnector1">
                <a:avLst/>
              </a:prstGeom>
              <a:noFill/>
              <a:ln w="9525">
                <a:solidFill>
                  <a:srgbClr val="000000"/>
                </a:solidFill>
                <a:round/>
                <a:headEnd/>
                <a:tailEnd type="triangle" w="med" len="med"/>
              </a:ln>
            </p:spPr>
          </p:cxnSp>
          <p:sp>
            <p:nvSpPr>
              <p:cNvPr id="5144" name="Rectangle 24"/>
              <p:cNvSpPr>
                <a:spLocks noChangeArrowheads="1"/>
              </p:cNvSpPr>
              <p:nvPr/>
            </p:nvSpPr>
            <p:spPr bwMode="auto">
              <a:xfrm>
                <a:off x="3870" y="6381"/>
                <a:ext cx="2295" cy="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Z1 = (x1 – x2)^2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145" name="AutoShape 25"/>
              <p:cNvCxnSpPr>
                <a:cxnSpLocks noChangeShapeType="1"/>
              </p:cNvCxnSpPr>
              <p:nvPr/>
            </p:nvCxnSpPr>
            <p:spPr bwMode="auto">
              <a:xfrm>
                <a:off x="5280" y="7851"/>
                <a:ext cx="0" cy="285"/>
              </a:xfrm>
              <a:prstGeom prst="straightConnector1">
                <a:avLst/>
              </a:prstGeom>
              <a:noFill/>
              <a:ln w="9525">
                <a:solidFill>
                  <a:srgbClr val="000000"/>
                </a:solidFill>
                <a:round/>
                <a:headEnd/>
                <a:tailEnd type="triangle" w="med" len="med"/>
              </a:ln>
            </p:spPr>
          </p:cxnSp>
          <p:sp>
            <p:nvSpPr>
              <p:cNvPr id="5146" name="Rectangle 26"/>
              <p:cNvSpPr>
                <a:spLocks noChangeArrowheads="1"/>
              </p:cNvSpPr>
              <p:nvPr/>
            </p:nvSpPr>
            <p:spPr bwMode="auto">
              <a:xfrm>
                <a:off x="3855" y="7251"/>
                <a:ext cx="2295" cy="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Z2 = (y1 – y2)^2</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147" name="AutoShape 27"/>
              <p:cNvCxnSpPr>
                <a:cxnSpLocks noChangeShapeType="1"/>
              </p:cNvCxnSpPr>
              <p:nvPr/>
            </p:nvCxnSpPr>
            <p:spPr bwMode="auto">
              <a:xfrm>
                <a:off x="5280" y="8751"/>
                <a:ext cx="0" cy="285"/>
              </a:xfrm>
              <a:prstGeom prst="straightConnector1">
                <a:avLst/>
              </a:prstGeom>
              <a:noFill/>
              <a:ln w="9525">
                <a:solidFill>
                  <a:srgbClr val="000000"/>
                </a:solidFill>
                <a:round/>
                <a:headEnd/>
                <a:tailEnd type="triangle" w="med" len="med"/>
              </a:ln>
            </p:spPr>
          </p:cxnSp>
          <p:sp>
            <p:nvSpPr>
              <p:cNvPr id="5148" name="Rectangle 28"/>
              <p:cNvSpPr>
                <a:spLocks noChangeArrowheads="1"/>
              </p:cNvSpPr>
              <p:nvPr/>
            </p:nvSpPr>
            <p:spPr bwMode="auto">
              <a:xfrm>
                <a:off x="3435" y="8136"/>
                <a:ext cx="3255" cy="5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Distance  = </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149" name="AutoShape 29"/>
              <p:cNvCxnSpPr>
                <a:cxnSpLocks noChangeShapeType="1"/>
              </p:cNvCxnSpPr>
              <p:nvPr/>
            </p:nvCxnSpPr>
            <p:spPr bwMode="auto">
              <a:xfrm>
                <a:off x="5250" y="9606"/>
                <a:ext cx="0" cy="285"/>
              </a:xfrm>
              <a:prstGeom prst="straightConnector1">
                <a:avLst/>
              </a:prstGeom>
              <a:noFill/>
              <a:ln w="9525">
                <a:solidFill>
                  <a:srgbClr val="000000"/>
                </a:solidFill>
                <a:round/>
                <a:headEnd/>
                <a:tailEnd type="triangle" w="med" len="med"/>
              </a:ln>
            </p:spPr>
          </p:cxnSp>
          <p:sp>
            <p:nvSpPr>
              <p:cNvPr id="5150" name="AutoShape 30"/>
              <p:cNvSpPr>
                <a:spLocks noChangeArrowheads="1"/>
              </p:cNvSpPr>
              <p:nvPr/>
            </p:nvSpPr>
            <p:spPr bwMode="auto">
              <a:xfrm>
                <a:off x="3330" y="9021"/>
                <a:ext cx="3390" cy="690"/>
              </a:xfrm>
              <a:prstGeom prst="parallelogram">
                <a:avLst>
                  <a:gd name="adj" fmla="val 12282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 Distance</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151" name="AutoShape 31"/>
              <p:cNvCxnSpPr>
                <a:cxnSpLocks noChangeShapeType="1"/>
              </p:cNvCxnSpPr>
              <p:nvPr/>
            </p:nvCxnSpPr>
            <p:spPr bwMode="auto">
              <a:xfrm>
                <a:off x="5250" y="6981"/>
                <a:ext cx="0" cy="285"/>
              </a:xfrm>
              <a:prstGeom prst="straightConnector1">
                <a:avLst/>
              </a:prstGeom>
              <a:noFill/>
              <a:ln w="9525">
                <a:solidFill>
                  <a:srgbClr val="000000"/>
                </a:solidFill>
                <a:round/>
                <a:headEnd/>
                <a:tailEnd type="triangle" w="med" len="med"/>
              </a:ln>
            </p:spPr>
          </p:cxnSp>
          <p:sp>
            <p:nvSpPr>
              <p:cNvPr id="5152" name="AutoShape 32"/>
              <p:cNvSpPr>
                <a:spLocks noChangeArrowheads="1"/>
              </p:cNvSpPr>
              <p:nvPr/>
            </p:nvSpPr>
            <p:spPr bwMode="auto">
              <a:xfrm>
                <a:off x="4395" y="9981"/>
                <a:ext cx="1260"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END</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grpSp>
        <p:pic>
          <p:nvPicPr>
            <p:cNvPr id="1026" name="Picture 2"/>
            <p:cNvPicPr>
              <a:picLocks noChangeAspect="1" noChangeArrowheads="1"/>
            </p:cNvPicPr>
            <p:nvPr/>
          </p:nvPicPr>
          <p:blipFill>
            <a:blip r:embed="rId3"/>
            <a:srcRect/>
            <a:stretch>
              <a:fillRect/>
            </a:stretch>
          </p:blipFill>
          <p:spPr bwMode="auto">
            <a:xfrm>
              <a:off x="5500694" y="5572140"/>
              <a:ext cx="1600200" cy="185737"/>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0" fill="hold"/>
                                        <p:tgtEl>
                                          <p:spTgt spid="26"/>
                                        </p:tgtEl>
                                        <p:attrNameLst>
                                          <p:attrName>ppt_x</p:attrName>
                                        </p:attrNameLst>
                                      </p:cBhvr>
                                      <p:tavLst>
                                        <p:tav tm="0">
                                          <p:val>
                                            <p:strVal val="#ppt_x"/>
                                          </p:val>
                                        </p:tav>
                                        <p:tav tm="100000">
                                          <p:val>
                                            <p:strVal val="#ppt_x"/>
                                          </p:val>
                                        </p:tav>
                                      </p:tavLst>
                                    </p:anim>
                                    <p:anim calcmode="lin" valueType="num">
                                      <p:cBhvr additive="base">
                                        <p:cTn id="8" dur="50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6 </a:t>
            </a:r>
            <a:r>
              <a:rPr lang="en-US" sz="3200" b="1" dirty="0" smtClean="0">
                <a:solidFill>
                  <a:srgbClr val="FF0000"/>
                </a:solidFill>
                <a:latin typeface="Adobe Garamond Pro" pitchFamily="18" charset="0"/>
              </a:rPr>
              <a:t>_Assignment_ 1 </a:t>
            </a:r>
            <a:endParaRPr lang="en-US" sz="3200" b="1" dirty="0" smtClean="0">
              <a:solidFill>
                <a:srgbClr val="FF0000"/>
              </a:solidFill>
              <a:latin typeface="Adobe Garamond Pro" pitchFamily="18" charset="0"/>
              <a:ea typeface="+mn-ea"/>
              <a:cs typeface="+mn-cs"/>
            </a:endParaRPr>
          </a:p>
        </p:txBody>
      </p:sp>
      <p:sp>
        <p:nvSpPr>
          <p:cNvPr id="3" name="Content Placeholder 2"/>
          <p:cNvSpPr>
            <a:spLocks noGrp="1"/>
          </p:cNvSpPr>
          <p:nvPr>
            <p:ph idx="1"/>
          </p:nvPr>
        </p:nvSpPr>
        <p:spPr>
          <a:xfrm>
            <a:off x="1285852" y="571480"/>
            <a:ext cx="7758106" cy="6286520"/>
          </a:xfrm>
        </p:spPr>
        <p:txBody>
          <a:bodyPr/>
          <a:lstStyle/>
          <a:p>
            <a:pPr algn="l" rtl="0"/>
            <a:r>
              <a:rPr lang="en-US" dirty="0" smtClean="0">
                <a:solidFill>
                  <a:srgbClr val="FF0000"/>
                </a:solidFill>
                <a:latin typeface="Adobe Garamond Pro" pitchFamily="18" charset="0"/>
              </a:rPr>
              <a:t>Ann likes to jog in the morning. As she jogs, she counts the number of strides she makes during the first and the last minutes of her jogging. Anne then averages those two and calls this the number of strides she makes in a minute. Design an flowchart that accepts those averages and the total time she spent jogging (in hours and minutes) and then outputs the distance Ann jogged in miles. Assume that Ann’s stride to be 2.5 feet.</a:t>
            </a:r>
          </a:p>
          <a:p>
            <a:pPr algn="l" rtl="0"/>
            <a:r>
              <a:rPr lang="en-US" b="1" dirty="0" smtClean="0">
                <a:solidFill>
                  <a:srgbClr val="FF0000"/>
                </a:solidFill>
                <a:latin typeface="Adobe Garamond Pro" pitchFamily="18" charset="0"/>
              </a:rPr>
              <a:t>Hint</a:t>
            </a:r>
            <a:r>
              <a:rPr lang="en-US" dirty="0" smtClean="0">
                <a:solidFill>
                  <a:srgbClr val="FF0000"/>
                </a:solidFill>
                <a:latin typeface="Adobe Garamond Pro" pitchFamily="18" charset="0"/>
              </a:rPr>
              <a:t>:  1 mile has 5280 feet.</a:t>
            </a:r>
          </a:p>
          <a:p>
            <a:pPr algn="l" rtl="0"/>
            <a:endParaRPr lang="en-US" dirty="0" smtClean="0">
              <a:latin typeface="Adobe Garamond Pro" pitchFamily="18" charset="0"/>
            </a:endParaRPr>
          </a:p>
          <a:p>
            <a:pPr algn="l" rtl="0"/>
            <a:endParaRPr lang="en-US" dirty="0" smtClean="0">
              <a:latin typeface="Adobe Garamond Pro" pitchFamily="18" charset="0"/>
            </a:endParaRPr>
          </a:p>
          <a:p>
            <a:pPr algn="l" rtl="0"/>
            <a:endParaRPr lang="en-US" dirty="0">
              <a:latin typeface="Adobe Garamond Pro"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p:cNvGrpSpPr>
            <a:grpSpLocks/>
          </p:cNvGrpSpPr>
          <p:nvPr/>
        </p:nvGrpSpPr>
        <p:grpSpPr bwMode="auto">
          <a:xfrm>
            <a:off x="2643189" y="495300"/>
            <a:ext cx="3714761" cy="5791220"/>
            <a:chOff x="3825" y="3930"/>
            <a:chExt cx="3705" cy="10020"/>
          </a:xfrm>
          <a:effectLst>
            <a:outerShdw blurRad="50800" dist="38100" dir="16200000" rotWithShape="0">
              <a:prstClr val="black">
                <a:alpha val="40000"/>
              </a:prstClr>
            </a:outerShdw>
          </a:effectLst>
        </p:grpSpPr>
        <p:sp>
          <p:nvSpPr>
            <p:cNvPr id="65539" name="AutoShape 3"/>
            <p:cNvSpPr>
              <a:spLocks noChangeArrowheads="1"/>
            </p:cNvSpPr>
            <p:nvPr/>
          </p:nvSpPr>
          <p:spPr bwMode="auto">
            <a:xfrm>
              <a:off x="5070" y="3930"/>
              <a:ext cx="1125" cy="5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Start</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40" name="AutoShape 4"/>
            <p:cNvCxnSpPr>
              <a:cxnSpLocks noChangeShapeType="1"/>
            </p:cNvCxnSpPr>
            <p:nvPr/>
          </p:nvCxnSpPr>
          <p:spPr bwMode="auto">
            <a:xfrm>
              <a:off x="5655" y="4440"/>
              <a:ext cx="0" cy="240"/>
            </a:xfrm>
            <a:prstGeom prst="straightConnector1">
              <a:avLst/>
            </a:prstGeom>
            <a:noFill/>
            <a:ln w="9525">
              <a:solidFill>
                <a:srgbClr val="000000"/>
              </a:solidFill>
              <a:round/>
              <a:headEnd/>
              <a:tailEnd type="triangle" w="med" len="med"/>
            </a:ln>
          </p:spPr>
        </p:cxnSp>
        <p:sp>
          <p:nvSpPr>
            <p:cNvPr id="65541" name="AutoShape 5"/>
            <p:cNvSpPr>
              <a:spLocks noChangeArrowheads="1"/>
            </p:cNvSpPr>
            <p:nvPr/>
          </p:nvSpPr>
          <p:spPr bwMode="auto">
            <a:xfrm>
              <a:off x="4515" y="4680"/>
              <a:ext cx="1995" cy="1080"/>
            </a:xfrm>
            <a:prstGeom prst="parallelogram">
              <a:avLst>
                <a:gd name="adj" fmla="val 4618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Average</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42" name="AutoShape 6"/>
            <p:cNvCxnSpPr>
              <a:cxnSpLocks noChangeShapeType="1"/>
            </p:cNvCxnSpPr>
            <p:nvPr/>
          </p:nvCxnSpPr>
          <p:spPr bwMode="auto">
            <a:xfrm>
              <a:off x="5625" y="5745"/>
              <a:ext cx="0" cy="240"/>
            </a:xfrm>
            <a:prstGeom prst="straightConnector1">
              <a:avLst/>
            </a:prstGeom>
            <a:noFill/>
            <a:ln w="9525">
              <a:solidFill>
                <a:srgbClr val="000000"/>
              </a:solidFill>
              <a:round/>
              <a:headEnd/>
              <a:tailEnd type="triangle" w="med" len="med"/>
            </a:ln>
          </p:spPr>
        </p:cxnSp>
        <p:sp>
          <p:nvSpPr>
            <p:cNvPr id="65543" name="AutoShape 7"/>
            <p:cNvSpPr>
              <a:spLocks noChangeArrowheads="1"/>
            </p:cNvSpPr>
            <p:nvPr/>
          </p:nvSpPr>
          <p:spPr bwMode="auto">
            <a:xfrm>
              <a:off x="4425" y="5985"/>
              <a:ext cx="1995" cy="1080"/>
            </a:xfrm>
            <a:prstGeom prst="parallelogram">
              <a:avLst>
                <a:gd name="adj" fmla="val 4618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Hours</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44" name="AutoShape 8"/>
            <p:cNvCxnSpPr>
              <a:cxnSpLocks noChangeShapeType="1"/>
            </p:cNvCxnSpPr>
            <p:nvPr/>
          </p:nvCxnSpPr>
          <p:spPr bwMode="auto">
            <a:xfrm>
              <a:off x="5565" y="7050"/>
              <a:ext cx="0" cy="240"/>
            </a:xfrm>
            <a:prstGeom prst="straightConnector1">
              <a:avLst/>
            </a:prstGeom>
            <a:noFill/>
            <a:ln w="9525">
              <a:solidFill>
                <a:srgbClr val="000000"/>
              </a:solidFill>
              <a:round/>
              <a:headEnd/>
              <a:tailEnd type="triangle" w="med" len="med"/>
            </a:ln>
          </p:spPr>
        </p:cxnSp>
        <p:sp>
          <p:nvSpPr>
            <p:cNvPr id="65545" name="AutoShape 9"/>
            <p:cNvSpPr>
              <a:spLocks noChangeArrowheads="1"/>
            </p:cNvSpPr>
            <p:nvPr/>
          </p:nvSpPr>
          <p:spPr bwMode="auto">
            <a:xfrm>
              <a:off x="4365" y="7290"/>
              <a:ext cx="1995" cy="1080"/>
            </a:xfrm>
            <a:prstGeom prst="parallelogram">
              <a:avLst>
                <a:gd name="adj" fmla="val 4618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Minutes</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46" name="AutoShape 10"/>
            <p:cNvCxnSpPr>
              <a:cxnSpLocks noChangeShapeType="1"/>
            </p:cNvCxnSpPr>
            <p:nvPr/>
          </p:nvCxnSpPr>
          <p:spPr bwMode="auto">
            <a:xfrm>
              <a:off x="5400" y="8400"/>
              <a:ext cx="0" cy="240"/>
            </a:xfrm>
            <a:prstGeom prst="straightConnector1">
              <a:avLst/>
            </a:prstGeom>
            <a:noFill/>
            <a:ln w="9525">
              <a:solidFill>
                <a:srgbClr val="000000"/>
              </a:solidFill>
              <a:round/>
              <a:headEnd/>
              <a:tailEnd type="triangle" w="med" len="med"/>
            </a:ln>
          </p:spPr>
        </p:cxnSp>
        <p:sp>
          <p:nvSpPr>
            <p:cNvPr id="65547" name="Rectangle 11"/>
            <p:cNvSpPr>
              <a:spLocks noChangeArrowheads="1"/>
            </p:cNvSpPr>
            <p:nvPr/>
          </p:nvSpPr>
          <p:spPr bwMode="auto">
            <a:xfrm>
              <a:off x="3870" y="8640"/>
              <a:ext cx="3255" cy="8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Total Minutes = (Hours * 60) + Minutes</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sp>
          <p:nvSpPr>
            <p:cNvPr id="65548" name="Rectangle 12"/>
            <p:cNvSpPr>
              <a:spLocks noChangeArrowheads="1"/>
            </p:cNvSpPr>
            <p:nvPr/>
          </p:nvSpPr>
          <p:spPr bwMode="auto">
            <a:xfrm>
              <a:off x="3870" y="9735"/>
              <a:ext cx="3255" cy="8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Total number of Strides = Total Minutes * Average</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49" name="AutoShape 13"/>
            <p:cNvCxnSpPr>
              <a:cxnSpLocks noChangeShapeType="1"/>
            </p:cNvCxnSpPr>
            <p:nvPr/>
          </p:nvCxnSpPr>
          <p:spPr bwMode="auto">
            <a:xfrm>
              <a:off x="5400" y="9450"/>
              <a:ext cx="0" cy="240"/>
            </a:xfrm>
            <a:prstGeom prst="straightConnector1">
              <a:avLst/>
            </a:prstGeom>
            <a:noFill/>
            <a:ln w="9525">
              <a:solidFill>
                <a:srgbClr val="000000"/>
              </a:solidFill>
              <a:round/>
              <a:headEnd/>
              <a:tailEnd type="triangle" w="med" len="med"/>
            </a:ln>
          </p:spPr>
        </p:cxnSp>
        <p:sp>
          <p:nvSpPr>
            <p:cNvPr id="65550" name="Rectangle 14"/>
            <p:cNvSpPr>
              <a:spLocks noChangeArrowheads="1"/>
            </p:cNvSpPr>
            <p:nvPr/>
          </p:nvSpPr>
          <p:spPr bwMode="auto">
            <a:xfrm>
              <a:off x="3855" y="10755"/>
              <a:ext cx="3675" cy="4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Feet Total = Total Strides * 2.5</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51" name="AutoShape 15"/>
            <p:cNvCxnSpPr>
              <a:cxnSpLocks noChangeShapeType="1"/>
            </p:cNvCxnSpPr>
            <p:nvPr/>
          </p:nvCxnSpPr>
          <p:spPr bwMode="auto">
            <a:xfrm>
              <a:off x="5385" y="10470"/>
              <a:ext cx="0" cy="240"/>
            </a:xfrm>
            <a:prstGeom prst="straightConnector1">
              <a:avLst/>
            </a:prstGeom>
            <a:noFill/>
            <a:ln w="9525">
              <a:solidFill>
                <a:srgbClr val="000000"/>
              </a:solidFill>
              <a:round/>
              <a:headEnd/>
              <a:tailEnd type="triangle" w="med" len="med"/>
            </a:ln>
          </p:spPr>
        </p:cxnSp>
        <p:sp>
          <p:nvSpPr>
            <p:cNvPr id="65552" name="Rectangle 16"/>
            <p:cNvSpPr>
              <a:spLocks noChangeArrowheads="1"/>
            </p:cNvSpPr>
            <p:nvPr/>
          </p:nvSpPr>
          <p:spPr bwMode="auto">
            <a:xfrm>
              <a:off x="3825" y="11430"/>
              <a:ext cx="3675" cy="4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Miles = Feet Total / 5280</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53" name="AutoShape 17"/>
            <p:cNvCxnSpPr>
              <a:cxnSpLocks noChangeShapeType="1"/>
            </p:cNvCxnSpPr>
            <p:nvPr/>
          </p:nvCxnSpPr>
          <p:spPr bwMode="auto">
            <a:xfrm>
              <a:off x="5355" y="11145"/>
              <a:ext cx="0" cy="240"/>
            </a:xfrm>
            <a:prstGeom prst="straightConnector1">
              <a:avLst/>
            </a:prstGeom>
            <a:noFill/>
            <a:ln w="9525">
              <a:solidFill>
                <a:srgbClr val="000000"/>
              </a:solidFill>
              <a:round/>
              <a:headEnd/>
              <a:tailEnd type="triangle" w="med" len="med"/>
            </a:ln>
          </p:spPr>
        </p:cxnSp>
        <p:cxnSp>
          <p:nvCxnSpPr>
            <p:cNvPr id="65554" name="AutoShape 18"/>
            <p:cNvCxnSpPr>
              <a:cxnSpLocks noChangeShapeType="1"/>
            </p:cNvCxnSpPr>
            <p:nvPr/>
          </p:nvCxnSpPr>
          <p:spPr bwMode="auto">
            <a:xfrm>
              <a:off x="5595" y="11910"/>
              <a:ext cx="0" cy="240"/>
            </a:xfrm>
            <a:prstGeom prst="straightConnector1">
              <a:avLst/>
            </a:prstGeom>
            <a:noFill/>
            <a:ln w="9525">
              <a:solidFill>
                <a:srgbClr val="000000"/>
              </a:solidFill>
              <a:round/>
              <a:headEnd/>
              <a:tailEnd type="triangle" w="med" len="med"/>
            </a:ln>
          </p:spPr>
        </p:cxnSp>
        <p:sp>
          <p:nvSpPr>
            <p:cNvPr id="65555" name="AutoShape 19"/>
            <p:cNvSpPr>
              <a:spLocks noChangeArrowheads="1"/>
            </p:cNvSpPr>
            <p:nvPr/>
          </p:nvSpPr>
          <p:spPr bwMode="auto">
            <a:xfrm>
              <a:off x="4597" y="12150"/>
              <a:ext cx="1995" cy="1080"/>
            </a:xfrm>
            <a:prstGeom prst="parallelogram">
              <a:avLst>
                <a:gd name="adj" fmla="val 4618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 Miles</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5556" name="AutoShape 20"/>
            <p:cNvCxnSpPr>
              <a:cxnSpLocks noChangeShapeType="1"/>
            </p:cNvCxnSpPr>
            <p:nvPr/>
          </p:nvCxnSpPr>
          <p:spPr bwMode="auto">
            <a:xfrm>
              <a:off x="5490" y="13230"/>
              <a:ext cx="0" cy="240"/>
            </a:xfrm>
            <a:prstGeom prst="straightConnector1">
              <a:avLst/>
            </a:prstGeom>
            <a:noFill/>
            <a:ln w="9525">
              <a:solidFill>
                <a:srgbClr val="000000"/>
              </a:solidFill>
              <a:round/>
              <a:headEnd/>
              <a:tailEnd type="triangle" w="med" len="med"/>
            </a:ln>
          </p:spPr>
        </p:cxnSp>
        <p:sp>
          <p:nvSpPr>
            <p:cNvPr id="65557" name="AutoShape 21"/>
            <p:cNvSpPr>
              <a:spLocks noChangeArrowheads="1"/>
            </p:cNvSpPr>
            <p:nvPr/>
          </p:nvSpPr>
          <p:spPr bwMode="auto">
            <a:xfrm>
              <a:off x="4935" y="13470"/>
              <a:ext cx="1260" cy="4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END</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0" fill="hold"/>
                                        <p:tgtEl>
                                          <p:spTgt spid="65538"/>
                                        </p:tgtEl>
                                        <p:attrNameLst>
                                          <p:attrName>ppt_x</p:attrName>
                                        </p:attrNameLst>
                                      </p:cBhvr>
                                      <p:tavLst>
                                        <p:tav tm="0">
                                          <p:val>
                                            <p:strVal val="#ppt_x"/>
                                          </p:val>
                                        </p:tav>
                                        <p:tav tm="100000">
                                          <p:val>
                                            <p:strVal val="#ppt_x"/>
                                          </p:val>
                                        </p:tav>
                                      </p:tavLst>
                                    </p:anim>
                                    <p:anim calcmode="lin" valueType="num">
                                      <p:cBhvr additive="base">
                                        <p:cTn id="8" dur="5000" fill="hold"/>
                                        <p:tgtEl>
                                          <p:spTgt spid="65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357430"/>
            <a:ext cx="7772400" cy="1012825"/>
          </a:xfrm>
        </p:spPr>
        <p:txBody>
          <a:bodyPr/>
          <a:lstStyle/>
          <a:p>
            <a:r>
              <a:rPr lang="en-US" sz="6600" b="1" dirty="0" smtClean="0">
                <a:solidFill>
                  <a:schemeClr val="bg1"/>
                </a:solidFill>
                <a:latin typeface="Agency FB" pitchFamily="34" charset="0"/>
              </a:rPr>
              <a:t>Pseudo code</a:t>
            </a:r>
            <a:endParaRPr lang="fr-CA" sz="6600" dirty="0" smtClean="0">
              <a:solidFill>
                <a:schemeClr val="bg1"/>
              </a:solidFill>
              <a:latin typeface="Agency FB" pitchFamily="34" charset="0"/>
            </a:endParaRPr>
          </a:p>
        </p:txBody>
      </p:sp>
      <p:sp>
        <p:nvSpPr>
          <p:cNvPr id="2051" name="Sous-titre 2"/>
          <p:cNvSpPr>
            <a:spLocks noGrp="1"/>
          </p:cNvSpPr>
          <p:nvPr>
            <p:ph type="subTitle" idx="1"/>
          </p:nvPr>
        </p:nvSpPr>
        <p:spPr>
          <a:xfrm>
            <a:off x="1371600" y="3500438"/>
            <a:ext cx="6400800" cy="614363"/>
          </a:xfrm>
        </p:spPr>
        <p:txBody>
          <a:bodyPr/>
          <a:lstStyle/>
          <a:p>
            <a:r>
              <a:rPr lang="en-US" sz="2800" b="1" dirty="0" smtClean="0">
                <a:solidFill>
                  <a:srgbClr val="00B0F0"/>
                </a:solidFill>
                <a:latin typeface="Agency FB" pitchFamily="34" charset="0"/>
                <a:ea typeface="+mj-ea"/>
                <a:cs typeface="+mj-cs"/>
              </a:rPr>
              <a:t>How to write pseudo code</a:t>
            </a:r>
          </a:p>
          <a:p>
            <a:endParaRPr lang="fr-CA" sz="2600" dirty="0" smtClean="0">
              <a:solidFill>
                <a:schemeClr val="bg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56" y="285728"/>
            <a:ext cx="7072362" cy="6215106"/>
          </a:xfrm>
        </p:spPr>
        <p:txBody>
          <a:bodyPr/>
          <a:lstStyle/>
          <a:p>
            <a:pPr algn="l" rtl="0">
              <a:buNone/>
            </a:pPr>
            <a:r>
              <a:rPr lang="en-US" b="1" dirty="0" smtClean="0">
                <a:latin typeface="Adobe Garamond Pro" pitchFamily="18" charset="0"/>
              </a:rPr>
              <a:t>What is a Pseudo code ?</a:t>
            </a:r>
          </a:p>
          <a:p>
            <a:pPr algn="l" rtl="0">
              <a:buNone/>
            </a:pPr>
            <a:endParaRPr lang="en-US" b="1" dirty="0" smtClean="0">
              <a:latin typeface="Adobe Garamond Pro" pitchFamily="18" charset="0"/>
            </a:endParaRPr>
          </a:p>
          <a:p>
            <a:pPr algn="l" rtl="0"/>
            <a:r>
              <a:rPr lang="en-US" dirty="0" smtClean="0">
                <a:latin typeface="Adobe Garamond Pro" pitchFamily="18" charset="0"/>
              </a:rPr>
              <a:t>Pseudo code  is an approximate  language between the natural language and computer code.</a:t>
            </a:r>
          </a:p>
          <a:p>
            <a:pPr algn="l" rtl="0"/>
            <a:r>
              <a:rPr lang="en-US" dirty="0" smtClean="0">
                <a:latin typeface="Adobe Garamond Pro" pitchFamily="18" charset="0"/>
              </a:rPr>
              <a:t>Pseudo code is English phrases or lines of statements that used to solve specific problem by using short commends.</a:t>
            </a:r>
          </a:p>
          <a:p>
            <a:pPr algn="l" rtl="0"/>
            <a:endParaRPr lang="en-US" dirty="0" smtClean="0">
              <a:latin typeface="Adobe Garamond Pro" pitchFamily="18" charset="0"/>
            </a:endParaRPr>
          </a:p>
          <a:p>
            <a:pPr algn="l" rtl="0">
              <a:buNone/>
            </a:pPr>
            <a:endParaRPr lang="en-US" dirty="0" smtClean="0">
              <a:latin typeface="Adobe Garamond Pro" pitchFamily="18" charset="0"/>
            </a:endParaRPr>
          </a:p>
          <a:p>
            <a:pPr algn="l" rtl="0">
              <a:buNone/>
            </a:pPr>
            <a:endParaRPr lang="en-US" dirty="0" smtClean="0">
              <a:latin typeface="Adobe Garamond Pro" pitchFamily="18" charset="0"/>
            </a:endParaRPr>
          </a:p>
          <a:p>
            <a:pPr algn="l" rtl="0">
              <a:buNone/>
            </a:pPr>
            <a:endParaRPr lang="en-US" dirty="0" smtClean="0">
              <a:latin typeface="Adobe Garamond Pro" pitchFamily="18" charset="0"/>
            </a:endParaRPr>
          </a:p>
          <a:p>
            <a:pPr algn="l" rtl="0">
              <a:buNone/>
            </a:pPr>
            <a:endParaRPr lang="en-US" dirty="0" smtClean="0">
              <a:latin typeface="Adobe Garamond Pro" pitchFamily="18" charset="0"/>
            </a:endParaRPr>
          </a:p>
          <a:p>
            <a:pPr algn="l" rtl="0"/>
            <a:endParaRPr lang="en-US" dirty="0" smtClean="0">
              <a:latin typeface="Adobe Garamond Pro" pitchFamily="18" charset="0"/>
            </a:endParaRPr>
          </a:p>
          <a:p>
            <a:pPr algn="l" rtl="0"/>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56" y="285728"/>
            <a:ext cx="7015154" cy="6143668"/>
          </a:xfrm>
        </p:spPr>
        <p:txBody>
          <a:bodyPr/>
          <a:lstStyle/>
          <a:p>
            <a:pPr algn="l" rtl="0">
              <a:buNone/>
            </a:pPr>
            <a:r>
              <a:rPr lang="en-US" b="1" dirty="0" smtClean="0">
                <a:latin typeface="Adobe Garamond Pro" pitchFamily="18" charset="0"/>
              </a:rPr>
              <a:t>Why a Pseudo code called by this name?</a:t>
            </a:r>
          </a:p>
          <a:p>
            <a:pPr algn="l" rtl="0"/>
            <a:r>
              <a:rPr lang="en-US" dirty="0" smtClean="0">
                <a:latin typeface="Adobe Garamond Pro" pitchFamily="18" charset="0"/>
              </a:rPr>
              <a:t>Because it is not programming language so, computer didn’t understand this language .</a:t>
            </a:r>
          </a:p>
          <a:p>
            <a:pPr algn="l" rtl="0">
              <a:buNone/>
            </a:pPr>
            <a:endParaRPr lang="en-US" dirty="0" smtClean="0"/>
          </a:p>
          <a:p>
            <a:pPr algn="l" rtl="0">
              <a:buNone/>
            </a:pPr>
            <a:r>
              <a:rPr lang="en-US" b="1" dirty="0" smtClean="0">
                <a:latin typeface="Adobe Garamond Pro" pitchFamily="18" charset="0"/>
              </a:rPr>
              <a:t>Why a Pseudo code used ?</a:t>
            </a:r>
          </a:p>
          <a:p>
            <a:pPr algn="l" rtl="0"/>
            <a:r>
              <a:rPr lang="en-US" dirty="0" smtClean="0">
                <a:latin typeface="Adobe Garamond Pro" pitchFamily="18" charset="0"/>
              </a:rPr>
              <a:t>Because  after making pseudo code , its very easy to make code by any programming language .</a:t>
            </a:r>
            <a:endParaRPr lang="ar-EG"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rPr>
              <a:t>            Understanding the Programming Process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marL="514350" indent="-514350" algn="l" rtl="0">
              <a:buFont typeface="+mj-lt"/>
              <a:buAutoNum type="arabicPeriod"/>
            </a:pPr>
            <a:r>
              <a:rPr lang="en-US" b="1" dirty="0" smtClean="0">
                <a:latin typeface="Adobe Garamond Pro" pitchFamily="18" charset="0"/>
              </a:rPr>
              <a:t> </a:t>
            </a:r>
            <a:r>
              <a:rPr lang="en-US" b="1" dirty="0" smtClean="0">
                <a:solidFill>
                  <a:srgbClr val="00B0F0"/>
                </a:solidFill>
                <a:latin typeface="Adobe Garamond Pro" pitchFamily="18" charset="0"/>
              </a:rPr>
              <a:t>Understanding the Problem: </a:t>
            </a:r>
            <a:r>
              <a:rPr lang="en-US" b="1" dirty="0" smtClean="0">
                <a:latin typeface="Adobe Garamond Pro" pitchFamily="18" charset="0"/>
              </a:rPr>
              <a:t>a </a:t>
            </a:r>
            <a:r>
              <a:rPr lang="en-US" dirty="0" smtClean="0">
                <a:latin typeface="Adobe Garamond Pro" pitchFamily="18" charset="0"/>
              </a:rPr>
              <a:t>Professional computer programmers write programs  to satisfy the needs of others.</a:t>
            </a:r>
          </a:p>
          <a:p>
            <a:pPr algn="l" rtl="0"/>
            <a:r>
              <a:rPr lang="en-US" b="1" dirty="0" smtClean="0">
                <a:solidFill>
                  <a:srgbClr val="00B0F0"/>
                </a:solidFill>
                <a:latin typeface="Adobe Garamond Pro" pitchFamily="18" charset="0"/>
              </a:rPr>
              <a:t>Note:</a:t>
            </a:r>
            <a:r>
              <a:rPr lang="en-US" b="1" dirty="0" smtClean="0">
                <a:latin typeface="Adobe Garamond Pro" pitchFamily="18" charset="0"/>
              </a:rPr>
              <a:t> </a:t>
            </a:r>
            <a:r>
              <a:rPr lang="en-US" dirty="0" smtClean="0">
                <a:latin typeface="Adobe Garamond Pro" pitchFamily="18" charset="0"/>
              </a:rPr>
              <a:t>Really understanding the problem may be one of the most difficult aspects of programming.</a:t>
            </a:r>
          </a:p>
          <a:p>
            <a:pPr marL="514350" indent="-514350" algn="l" rtl="0">
              <a:buFont typeface="+mj-lt"/>
              <a:buAutoNum type="arabicPeriod" startAt="2"/>
            </a:pPr>
            <a:r>
              <a:rPr lang="en-US" b="1" dirty="0" smtClean="0">
                <a:solidFill>
                  <a:srgbClr val="00B0F0"/>
                </a:solidFill>
                <a:latin typeface="Adobe Garamond Pro" pitchFamily="18" charset="0"/>
              </a:rPr>
              <a:t>Code the Program :</a:t>
            </a:r>
            <a:r>
              <a:rPr lang="en-US" dirty="0" smtClean="0">
                <a:solidFill>
                  <a:srgbClr val="00B0F0"/>
                </a:solidFill>
                <a:latin typeface="Adobe Garamond Pro" pitchFamily="18" charset="0"/>
              </a:rPr>
              <a:t> </a:t>
            </a:r>
            <a:r>
              <a:rPr lang="en-US" dirty="0" smtClean="0">
                <a:latin typeface="Adobe Garamond Pro" pitchFamily="18" charset="0"/>
              </a:rPr>
              <a:t>The heart of the programming process lies in planning the program's logic.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928794" y="274638"/>
            <a:ext cx="7215206" cy="1143000"/>
          </a:xfrm>
        </p:spPr>
        <p:txBody>
          <a:bodyPr/>
          <a:lstStyle/>
          <a:p>
            <a:pPr algn="l"/>
            <a:r>
              <a:rPr lang="en-US" sz="3200" b="1" dirty="0" smtClean="0">
                <a:latin typeface="Adobe Caslon Pro Bold" pitchFamily="18" charset="0"/>
              </a:rPr>
              <a:t/>
            </a:r>
            <a:br>
              <a:rPr lang="en-US" sz="3200" b="1" dirty="0" smtClean="0">
                <a:latin typeface="Adobe Caslon Pro Bold" pitchFamily="18" charset="0"/>
              </a:rPr>
            </a:br>
            <a:r>
              <a:rPr lang="en-US" sz="3200" b="1" dirty="0" smtClean="0">
                <a:latin typeface="Adobe Garamond Pro" pitchFamily="18" charset="0"/>
                <a:ea typeface="+mn-ea"/>
                <a:cs typeface="+mn-cs"/>
              </a:rPr>
              <a:t>There are six basic computer operations</a:t>
            </a:r>
            <a:br>
              <a:rPr lang="en-US" sz="3200" b="1" dirty="0" smtClean="0">
                <a:latin typeface="Adobe Garamond Pro" pitchFamily="18" charset="0"/>
                <a:ea typeface="+mn-ea"/>
                <a:cs typeface="+mn-cs"/>
              </a:rPr>
            </a:br>
            <a:endParaRPr lang="fr-CA" sz="3200" b="1" dirty="0" smtClean="0">
              <a:latin typeface="Adobe Garamond Pro" pitchFamily="18" charset="0"/>
              <a:ea typeface="+mn-ea"/>
              <a:cs typeface="+mn-cs"/>
            </a:endParaRPr>
          </a:p>
        </p:txBody>
      </p:sp>
      <p:sp>
        <p:nvSpPr>
          <p:cNvPr id="3075" name="Espace réservé du contenu 2"/>
          <p:cNvSpPr>
            <a:spLocks noGrp="1"/>
          </p:cNvSpPr>
          <p:nvPr>
            <p:ph idx="1"/>
          </p:nvPr>
        </p:nvSpPr>
        <p:spPr>
          <a:xfrm>
            <a:off x="1857356" y="1600200"/>
            <a:ext cx="7072362" cy="4525963"/>
          </a:xfrm>
        </p:spPr>
        <p:txBody>
          <a:bodyPr/>
          <a:lstStyle/>
          <a:p>
            <a:pPr marL="514350" indent="-514350" algn="l" rtl="0">
              <a:buFont typeface="+mj-lt"/>
              <a:buAutoNum type="arabicPeriod"/>
            </a:pPr>
            <a:r>
              <a:rPr lang="en-US" dirty="0" smtClean="0">
                <a:latin typeface="Adobe Garamond Pro" pitchFamily="18" charset="0"/>
              </a:rPr>
              <a:t>A </a:t>
            </a:r>
            <a:r>
              <a:rPr lang="en-US" b="1" dirty="0" smtClean="0">
                <a:latin typeface="Adobe Garamond Pro" pitchFamily="18" charset="0"/>
              </a:rPr>
              <a:t>computer can receive information</a:t>
            </a:r>
          </a:p>
          <a:p>
            <a:pPr marL="514350" indent="-514350" algn="l" rtl="0">
              <a:buNone/>
            </a:pPr>
            <a:r>
              <a:rPr lang="en-US" dirty="0" smtClean="0">
                <a:latin typeface="Adobe Garamond Pro" pitchFamily="18" charset="0"/>
              </a:rPr>
              <a:t>         </a:t>
            </a:r>
          </a:p>
          <a:p>
            <a:pPr marL="514350" indent="-514350" algn="l" rtl="0">
              <a:buNone/>
            </a:pPr>
            <a:r>
              <a:rPr lang="en-US" dirty="0" smtClean="0">
                <a:latin typeface="Adobe Garamond Pro" pitchFamily="18" charset="0"/>
              </a:rPr>
              <a:t>      </a:t>
            </a:r>
            <a:r>
              <a:rPr lang="en-US" b="1" dirty="0" smtClean="0">
                <a:solidFill>
                  <a:srgbClr val="00B0F0"/>
                </a:solidFill>
                <a:latin typeface="Adobe Garamond Pro" pitchFamily="18" charset="0"/>
              </a:rPr>
              <a:t>Read</a:t>
            </a:r>
            <a:r>
              <a:rPr lang="en-US" dirty="0" smtClean="0">
                <a:latin typeface="Adobe Garamond Pro" pitchFamily="18" charset="0"/>
              </a:rPr>
              <a:t> (information from a file)</a:t>
            </a:r>
          </a:p>
          <a:p>
            <a:pPr marL="514350" indent="-514350" algn="l" rtl="0">
              <a:buNone/>
            </a:pPr>
            <a:r>
              <a:rPr lang="en-US" dirty="0" smtClean="0">
                <a:solidFill>
                  <a:srgbClr val="00B0F0"/>
                </a:solidFill>
                <a:latin typeface="Adobe Garamond Pro" pitchFamily="18" charset="0"/>
              </a:rPr>
              <a:t>       </a:t>
            </a:r>
            <a:r>
              <a:rPr lang="en-US" b="1" dirty="0" smtClean="0">
                <a:solidFill>
                  <a:srgbClr val="00B0F0"/>
                </a:solidFill>
                <a:latin typeface="Adobe Garamond Pro" pitchFamily="18" charset="0"/>
              </a:rPr>
              <a:t>Get</a:t>
            </a:r>
            <a:r>
              <a:rPr lang="en-US" dirty="0" smtClean="0">
                <a:solidFill>
                  <a:srgbClr val="00B0F0"/>
                </a:solidFill>
                <a:latin typeface="Adobe Garamond Pro" pitchFamily="18" charset="0"/>
              </a:rPr>
              <a:t> </a:t>
            </a:r>
            <a:r>
              <a:rPr lang="en-US" dirty="0" smtClean="0">
                <a:latin typeface="Adobe Garamond Pro" pitchFamily="18" charset="0"/>
              </a:rPr>
              <a:t>(information from the keyboard) </a:t>
            </a:r>
          </a:p>
          <a:p>
            <a:pPr marL="514350" indent="-514350" algn="l" rtl="0">
              <a:buNone/>
            </a:pPr>
            <a:endParaRPr lang="fr-CA"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4"/>
          <p:cNvSpPr>
            <a:spLocks noGrp="1"/>
          </p:cNvSpPr>
          <p:nvPr>
            <p:ph idx="1"/>
          </p:nvPr>
        </p:nvSpPr>
        <p:spPr>
          <a:xfrm>
            <a:off x="1785918" y="500042"/>
            <a:ext cx="7143800" cy="4525963"/>
          </a:xfrm>
        </p:spPr>
        <p:txBody>
          <a:bodyPr/>
          <a:lstStyle/>
          <a:p>
            <a:pPr marL="514350" indent="-514350" algn="l" rtl="0">
              <a:buFont typeface="+mj-lt"/>
              <a:buAutoNum type="arabicPeriod" startAt="2"/>
            </a:pPr>
            <a:r>
              <a:rPr lang="en-US" dirty="0" smtClean="0">
                <a:latin typeface="Adobe Garamond Pro" pitchFamily="18" charset="0"/>
              </a:rPr>
              <a:t>A </a:t>
            </a:r>
            <a:r>
              <a:rPr lang="en-US" b="1" dirty="0" smtClean="0">
                <a:latin typeface="Adobe Garamond Pro" pitchFamily="18" charset="0"/>
              </a:rPr>
              <a:t>computer can put out information</a:t>
            </a:r>
          </a:p>
          <a:p>
            <a:pPr marL="514350" indent="-514350" algn="l" rtl="0">
              <a:buNone/>
            </a:pPr>
            <a:r>
              <a:rPr lang="en-US" dirty="0" smtClean="0">
                <a:latin typeface="Adobe Garamond Pro" pitchFamily="18" charset="0"/>
              </a:rPr>
              <a:t>           </a:t>
            </a:r>
          </a:p>
          <a:p>
            <a:pPr marL="514350" indent="-514350" algn="l" rtl="0">
              <a:buNone/>
            </a:pPr>
            <a:r>
              <a:rPr lang="en-US" dirty="0" smtClean="0">
                <a:latin typeface="Adobe Garamond Pro" pitchFamily="18" charset="0"/>
              </a:rPr>
              <a:t>           </a:t>
            </a:r>
            <a:r>
              <a:rPr lang="en-US" b="1" dirty="0" smtClean="0">
                <a:solidFill>
                  <a:srgbClr val="00B0F0"/>
                </a:solidFill>
                <a:latin typeface="Adobe Garamond Pro" pitchFamily="18" charset="0"/>
              </a:rPr>
              <a:t>Write</a:t>
            </a:r>
            <a:r>
              <a:rPr lang="en-US" dirty="0" smtClean="0">
                <a:latin typeface="Adobe Garamond Pro" pitchFamily="18" charset="0"/>
              </a:rPr>
              <a:t> (information to a file)</a:t>
            </a:r>
          </a:p>
          <a:p>
            <a:pPr marL="514350" indent="-514350" algn="l" rtl="0">
              <a:buNone/>
            </a:pPr>
            <a:r>
              <a:rPr lang="en-US" dirty="0" smtClean="0">
                <a:latin typeface="Adobe Garamond Pro" pitchFamily="18" charset="0"/>
              </a:rPr>
              <a:t>           </a:t>
            </a:r>
            <a:r>
              <a:rPr lang="en-US" b="1" dirty="0" smtClean="0">
                <a:solidFill>
                  <a:srgbClr val="00B0F0"/>
                </a:solidFill>
                <a:latin typeface="Adobe Garamond Pro" pitchFamily="18" charset="0"/>
              </a:rPr>
              <a:t>Display</a:t>
            </a:r>
            <a:r>
              <a:rPr lang="en-US" dirty="0" smtClean="0">
                <a:latin typeface="Adobe Garamond Pro" pitchFamily="18" charset="0"/>
              </a:rPr>
              <a:t> (information to the screen)</a:t>
            </a:r>
          </a:p>
          <a:p>
            <a:pPr marL="514350" indent="-514350" algn="l" rtl="0">
              <a:buNone/>
            </a:pPr>
            <a:endParaRPr lang="fr-CA"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918" y="500042"/>
            <a:ext cx="7215238" cy="5715040"/>
          </a:xfrm>
        </p:spPr>
        <p:txBody>
          <a:bodyPr/>
          <a:lstStyle/>
          <a:p>
            <a:pPr marL="514350" indent="-514350" algn="l" rtl="0">
              <a:buFont typeface="+mj-lt"/>
              <a:buAutoNum type="arabicPeriod" startAt="3"/>
            </a:pPr>
            <a:r>
              <a:rPr lang="en-US" dirty="0" smtClean="0">
                <a:latin typeface="Adobe Garamond Pro" pitchFamily="18" charset="0"/>
              </a:rPr>
              <a:t>A</a:t>
            </a:r>
            <a:r>
              <a:rPr lang="en-US" b="1" dirty="0" smtClean="0">
                <a:latin typeface="Adobe Garamond Pro" pitchFamily="18" charset="0"/>
              </a:rPr>
              <a:t> computer can perform arithmetic</a:t>
            </a:r>
          </a:p>
          <a:p>
            <a:pPr marL="514350" indent="-514350" algn="l" rtl="0">
              <a:buNone/>
            </a:pPr>
            <a:r>
              <a:rPr lang="en-US" dirty="0" smtClean="0">
                <a:latin typeface="Adobe Garamond Pro" pitchFamily="18" charset="0"/>
              </a:rPr>
              <a:t> </a:t>
            </a:r>
          </a:p>
          <a:p>
            <a:pPr marL="514350" indent="-514350" algn="l" rtl="0">
              <a:buNone/>
            </a:pPr>
            <a:r>
              <a:rPr lang="en-US" dirty="0" smtClean="0">
                <a:latin typeface="Adobe Garamond Pro" pitchFamily="18" charset="0"/>
              </a:rPr>
              <a:t>Use actual mathematical symbols or the words for the symbols</a:t>
            </a:r>
          </a:p>
          <a:p>
            <a:pPr marL="514350" indent="-514350" algn="l" rtl="0">
              <a:buNone/>
            </a:pPr>
            <a:endParaRPr lang="en-US" dirty="0" smtClean="0">
              <a:latin typeface="Adobe Garamond Pro" pitchFamily="18" charset="0"/>
            </a:endParaRPr>
          </a:p>
          <a:p>
            <a:pPr marL="514350" indent="-514350" algn="l" rtl="0">
              <a:buNone/>
            </a:pPr>
            <a:r>
              <a:rPr lang="en-US" dirty="0" smtClean="0">
                <a:latin typeface="Adobe Garamond Pro" pitchFamily="18" charset="0"/>
              </a:rPr>
              <a:t>                - </a:t>
            </a:r>
            <a:r>
              <a:rPr lang="en-US" b="1" dirty="0" smtClean="0">
                <a:solidFill>
                  <a:srgbClr val="00B0F0"/>
                </a:solidFill>
                <a:latin typeface="Adobe Garamond Pro" pitchFamily="18" charset="0"/>
              </a:rPr>
              <a:t>Add number to total</a:t>
            </a:r>
          </a:p>
          <a:p>
            <a:pPr marL="514350" indent="-514350" algn="l" rtl="0">
              <a:buNone/>
            </a:pPr>
            <a:r>
              <a:rPr lang="en-US" b="1" dirty="0" smtClean="0">
                <a:solidFill>
                  <a:srgbClr val="00B0F0"/>
                </a:solidFill>
                <a:latin typeface="Adobe Garamond Pro" pitchFamily="18" charset="0"/>
              </a:rPr>
              <a:t>               - </a:t>
            </a:r>
            <a:r>
              <a:rPr lang="en-US" b="1" dirty="0" smtClean="0">
                <a:solidFill>
                  <a:srgbClr val="00B0F0"/>
                </a:solidFill>
                <a:latin typeface="Adobe Garamond Pro" pitchFamily="18" charset="0"/>
              </a:rPr>
              <a:t>total </a:t>
            </a:r>
            <a:r>
              <a:rPr lang="en-US" b="1" dirty="0" smtClean="0">
                <a:solidFill>
                  <a:srgbClr val="00B0F0"/>
                </a:solidFill>
                <a:latin typeface="Adobe Garamond Pro" pitchFamily="18" charset="0"/>
              </a:rPr>
              <a:t>= total + number</a:t>
            </a:r>
          </a:p>
          <a:p>
            <a:pPr marL="514350" indent="-514350" algn="l" rtl="0">
              <a:buNone/>
            </a:pPr>
            <a:r>
              <a:rPr lang="en-US" dirty="0" smtClean="0">
                <a:latin typeface="Adobe Garamond Pro" pitchFamily="18" charset="0"/>
              </a:rPr>
              <a:t>        </a:t>
            </a:r>
            <a:r>
              <a:rPr lang="en-US" b="1" dirty="0" smtClean="0">
                <a:solidFill>
                  <a:srgbClr val="00B0F0"/>
                </a:solidFill>
                <a:latin typeface="Adobe Garamond Pro" pitchFamily="18" charset="0"/>
              </a:rPr>
              <a:t>Note:</a:t>
            </a:r>
            <a:r>
              <a:rPr lang="en-US" dirty="0" smtClean="0">
                <a:solidFill>
                  <a:srgbClr val="00B0F0"/>
                </a:solidFill>
                <a:latin typeface="Adobe Garamond Pro" pitchFamily="18" charset="0"/>
              </a:rPr>
              <a:t> </a:t>
            </a:r>
            <a:r>
              <a:rPr lang="en-US" dirty="0" smtClean="0">
                <a:latin typeface="Adobe Garamond Pro" pitchFamily="18" charset="0"/>
              </a:rPr>
              <a:t>you use (  +, -, *, / )                  </a:t>
            </a:r>
          </a:p>
          <a:p>
            <a:pPr marL="514350" indent="-514350" algn="l" rtl="0">
              <a:buNone/>
            </a:pPr>
            <a:r>
              <a:rPr lang="en-US" dirty="0" smtClean="0">
                <a:latin typeface="Adobe Garamond Pro" pitchFamily="18" charset="0"/>
              </a:rPr>
              <a:t>                  </a:t>
            </a:r>
            <a:r>
              <a:rPr lang="en-US" dirty="0" smtClean="0">
                <a:solidFill>
                  <a:srgbClr val="00B0F0"/>
                </a:solidFill>
                <a:latin typeface="Adobe Garamond Pro" pitchFamily="18" charset="0"/>
              </a:rPr>
              <a:t>Calculate</a:t>
            </a:r>
            <a:r>
              <a:rPr lang="en-US" dirty="0" smtClean="0">
                <a:latin typeface="Adobe Garamond Pro" pitchFamily="18" charset="0"/>
              </a:rPr>
              <a:t>, </a:t>
            </a:r>
            <a:r>
              <a:rPr lang="en-US" dirty="0" smtClean="0">
                <a:solidFill>
                  <a:srgbClr val="00B0F0"/>
                </a:solidFill>
                <a:latin typeface="Adobe Garamond Pro" pitchFamily="18" charset="0"/>
              </a:rPr>
              <a:t>Compute</a:t>
            </a:r>
            <a:r>
              <a:rPr lang="en-US" dirty="0" smtClean="0">
                <a:latin typeface="Adobe Garamond Pro" pitchFamily="18" charset="0"/>
              </a:rPr>
              <a:t> also used.</a:t>
            </a:r>
          </a:p>
          <a:p>
            <a:pPr marL="514350" indent="-514350" algn="l" rtl="0">
              <a:buFont typeface="+mj-lt"/>
              <a:buAutoNum type="arabicPeriod"/>
            </a:pPr>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56" y="285728"/>
            <a:ext cx="7072362" cy="5929354"/>
          </a:xfrm>
        </p:spPr>
        <p:txBody>
          <a:bodyPr/>
          <a:lstStyle/>
          <a:p>
            <a:pPr marL="514350" indent="-514350" algn="l" rtl="0">
              <a:buFont typeface="+mj-lt"/>
              <a:buAutoNum type="arabicPeriod" startAt="4"/>
            </a:pPr>
            <a:r>
              <a:rPr lang="en-US" dirty="0" smtClean="0">
                <a:latin typeface="Adobe Garamond Pro" pitchFamily="18" charset="0"/>
              </a:rPr>
              <a:t> A </a:t>
            </a:r>
            <a:r>
              <a:rPr lang="en-US" b="1" dirty="0" smtClean="0">
                <a:latin typeface="Adobe Garamond Pro" pitchFamily="18" charset="0"/>
              </a:rPr>
              <a:t>computer can assign a value to a piece of data</a:t>
            </a:r>
          </a:p>
          <a:p>
            <a:pPr algn="l" rtl="0">
              <a:buNone/>
            </a:pPr>
            <a:r>
              <a:rPr lang="en-US" dirty="0" smtClean="0">
                <a:latin typeface="Adobe Garamond Pro" pitchFamily="18" charset="0"/>
              </a:rPr>
              <a:t>        </a:t>
            </a:r>
            <a:r>
              <a:rPr lang="en-US" b="1" dirty="0" smtClean="0">
                <a:latin typeface="Adobe Garamond Pro" pitchFamily="18" charset="0"/>
              </a:rPr>
              <a:t>3 cases:</a:t>
            </a:r>
          </a:p>
          <a:p>
            <a:pPr algn="l" rtl="0">
              <a:buNone/>
            </a:pPr>
            <a:r>
              <a:rPr lang="en-US" dirty="0" smtClean="0">
                <a:latin typeface="Adobe Garamond Pro" pitchFamily="18" charset="0"/>
              </a:rPr>
              <a:t>             </a:t>
            </a:r>
            <a:r>
              <a:rPr lang="en-US" b="1" dirty="0" smtClean="0">
                <a:latin typeface="Adobe Garamond Pro" pitchFamily="18" charset="0"/>
              </a:rPr>
              <a:t>To</a:t>
            </a:r>
            <a:r>
              <a:rPr lang="en-US" dirty="0" smtClean="0">
                <a:latin typeface="Adobe Garamond Pro" pitchFamily="18" charset="0"/>
              </a:rPr>
              <a:t> give data an initial value</a:t>
            </a:r>
          </a:p>
          <a:p>
            <a:pPr algn="l" rtl="0">
              <a:buNone/>
            </a:pPr>
            <a:r>
              <a:rPr lang="en-US" dirty="0" smtClean="0">
                <a:latin typeface="Adobe Garamond Pro" pitchFamily="18" charset="0"/>
              </a:rPr>
              <a:t>                       </a:t>
            </a:r>
            <a:r>
              <a:rPr lang="en-US" b="1" dirty="0" smtClean="0">
                <a:solidFill>
                  <a:srgbClr val="00B0F0"/>
                </a:solidFill>
                <a:latin typeface="Adobe Garamond Pro" pitchFamily="18" charset="0"/>
              </a:rPr>
              <a:t>Initialize, Set</a:t>
            </a:r>
          </a:p>
          <a:p>
            <a:pPr algn="l" rtl="0">
              <a:buNone/>
            </a:pPr>
            <a:r>
              <a:rPr lang="en-US" dirty="0" smtClean="0">
                <a:latin typeface="Adobe Garamond Pro" pitchFamily="18" charset="0"/>
              </a:rPr>
              <a:t>              </a:t>
            </a:r>
            <a:r>
              <a:rPr lang="en-US" b="1" dirty="0" smtClean="0">
                <a:latin typeface="Adobe Garamond Pro" pitchFamily="18" charset="0"/>
              </a:rPr>
              <a:t>To</a:t>
            </a:r>
            <a:r>
              <a:rPr lang="en-US" dirty="0" smtClean="0">
                <a:latin typeface="Adobe Garamond Pro" pitchFamily="18" charset="0"/>
              </a:rPr>
              <a:t> assign a value as a result</a:t>
            </a:r>
          </a:p>
          <a:p>
            <a:pPr algn="l" rtl="0">
              <a:buNone/>
            </a:pPr>
            <a:r>
              <a:rPr lang="en-US" dirty="0" smtClean="0">
                <a:solidFill>
                  <a:srgbClr val="00B0F0"/>
                </a:solidFill>
                <a:latin typeface="Adobe Garamond Pro" pitchFamily="18" charset="0"/>
              </a:rPr>
              <a:t>                            </a:t>
            </a:r>
            <a:r>
              <a:rPr lang="en-US" b="1" dirty="0" smtClean="0">
                <a:solidFill>
                  <a:srgbClr val="00B0F0"/>
                </a:solidFill>
                <a:latin typeface="Adobe Garamond Pro" pitchFamily="18" charset="0"/>
              </a:rPr>
              <a:t>x = 5 + y</a:t>
            </a:r>
          </a:p>
          <a:p>
            <a:pPr algn="l" rtl="0">
              <a:buNone/>
            </a:pPr>
            <a:r>
              <a:rPr lang="en-US" dirty="0" smtClean="0">
                <a:latin typeface="Adobe Garamond Pro" pitchFamily="18" charset="0"/>
              </a:rPr>
              <a:t>               </a:t>
            </a:r>
            <a:r>
              <a:rPr lang="en-US" b="1" dirty="0" smtClean="0">
                <a:latin typeface="Adobe Garamond Pro" pitchFamily="18" charset="0"/>
              </a:rPr>
              <a:t>To</a:t>
            </a:r>
            <a:r>
              <a:rPr lang="en-US" dirty="0" smtClean="0">
                <a:latin typeface="Adobe Garamond Pro" pitchFamily="18" charset="0"/>
              </a:rPr>
              <a:t> keep a piece of information </a:t>
            </a:r>
          </a:p>
          <a:p>
            <a:pPr algn="l" rtl="0">
              <a:buNone/>
            </a:pPr>
            <a:r>
              <a:rPr lang="en-US" dirty="0" smtClean="0">
                <a:latin typeface="Adobe Garamond Pro" pitchFamily="18" charset="0"/>
              </a:rPr>
              <a:t>               for later use</a:t>
            </a:r>
          </a:p>
          <a:p>
            <a:pPr algn="l" rtl="0">
              <a:buNone/>
            </a:pPr>
            <a:r>
              <a:rPr lang="en-US" dirty="0" smtClean="0">
                <a:solidFill>
                  <a:srgbClr val="00B0F0"/>
                </a:solidFill>
                <a:latin typeface="Adobe Garamond Pro" pitchFamily="18" charset="0"/>
              </a:rPr>
              <a:t>                              </a:t>
            </a:r>
            <a:r>
              <a:rPr lang="en-US" b="1" dirty="0" smtClean="0">
                <a:solidFill>
                  <a:srgbClr val="00B0F0"/>
                </a:solidFill>
                <a:latin typeface="Adobe Garamond Pro" pitchFamily="18" charset="0"/>
              </a:rPr>
              <a:t>Save, Store</a:t>
            </a:r>
            <a:endParaRPr lang="ar-EG" b="1" dirty="0">
              <a:solidFill>
                <a:srgbClr val="00B0F0"/>
              </a:solidFill>
              <a:latin typeface="Adobe Garamond Pro"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918" y="428604"/>
            <a:ext cx="7286676" cy="5286412"/>
          </a:xfrm>
        </p:spPr>
        <p:txBody>
          <a:bodyPr/>
          <a:lstStyle/>
          <a:p>
            <a:pPr marL="514350" indent="-514350" algn="l" rtl="0">
              <a:buFont typeface="+mj-lt"/>
              <a:buAutoNum type="arabicPeriod" startAt="5"/>
            </a:pPr>
            <a:r>
              <a:rPr lang="en-US" dirty="0" smtClean="0">
                <a:latin typeface="Adobe Garamond Pro" pitchFamily="18" charset="0"/>
              </a:rPr>
              <a:t>A </a:t>
            </a:r>
            <a:r>
              <a:rPr lang="en-US" b="1" dirty="0" smtClean="0">
                <a:latin typeface="Adobe Garamond Pro" pitchFamily="18" charset="0"/>
              </a:rPr>
              <a:t>computer can compare two piece of information and select one of two alternative actions</a:t>
            </a:r>
          </a:p>
          <a:p>
            <a:pPr marL="514350" indent="-514350" algn="l" rtl="0">
              <a:buNone/>
            </a:pPr>
            <a:endParaRPr lang="en-US" b="1" dirty="0" smtClean="0">
              <a:latin typeface="Adobe Garamond Pro" pitchFamily="18" charset="0"/>
            </a:endParaRPr>
          </a:p>
          <a:p>
            <a:pPr marL="514350" indent="-514350" algn="l" rtl="0">
              <a:buNone/>
            </a:pPr>
            <a:r>
              <a:rPr lang="en-US" dirty="0" smtClean="0">
                <a:latin typeface="Adobe Garamond Pro" pitchFamily="18" charset="0"/>
              </a:rPr>
              <a:t>             </a:t>
            </a:r>
            <a:r>
              <a:rPr lang="en-US" b="1" dirty="0" smtClean="0">
                <a:solidFill>
                  <a:srgbClr val="00B0F0"/>
                </a:solidFill>
                <a:latin typeface="Adobe Garamond Pro" pitchFamily="18" charset="0"/>
              </a:rPr>
              <a:t>IF</a:t>
            </a:r>
            <a:r>
              <a:rPr lang="en-US" dirty="0" smtClean="0">
                <a:solidFill>
                  <a:srgbClr val="00B0F0"/>
                </a:solidFill>
                <a:latin typeface="Adobe Garamond Pro" pitchFamily="18" charset="0"/>
              </a:rPr>
              <a:t> condition </a:t>
            </a:r>
            <a:r>
              <a:rPr lang="en-US" b="1" dirty="0" smtClean="0">
                <a:solidFill>
                  <a:srgbClr val="00B0F0"/>
                </a:solidFill>
                <a:latin typeface="Adobe Garamond Pro" pitchFamily="18" charset="0"/>
              </a:rPr>
              <a:t>THEN</a:t>
            </a:r>
          </a:p>
          <a:p>
            <a:pPr marL="514350" indent="-514350" algn="l" rtl="0">
              <a:buNone/>
            </a:pPr>
            <a:r>
              <a:rPr lang="en-US" dirty="0" smtClean="0">
                <a:solidFill>
                  <a:srgbClr val="00B0F0"/>
                </a:solidFill>
                <a:latin typeface="Adobe Garamond Pro" pitchFamily="18" charset="0"/>
              </a:rPr>
              <a:t>		           some action</a:t>
            </a:r>
          </a:p>
          <a:p>
            <a:pPr marL="514350" indent="-514350" algn="l" rtl="0">
              <a:buNone/>
            </a:pPr>
            <a:r>
              <a:rPr lang="en-US" dirty="0" smtClean="0">
                <a:solidFill>
                  <a:srgbClr val="00B0F0"/>
                </a:solidFill>
                <a:latin typeface="Adobe Garamond Pro" pitchFamily="18" charset="0"/>
              </a:rPr>
              <a:t>             </a:t>
            </a:r>
            <a:r>
              <a:rPr lang="en-US" b="1" dirty="0" smtClean="0">
                <a:solidFill>
                  <a:srgbClr val="00B0F0"/>
                </a:solidFill>
                <a:latin typeface="Adobe Garamond Pro" pitchFamily="18" charset="0"/>
              </a:rPr>
              <a:t>ELSE</a:t>
            </a:r>
          </a:p>
          <a:p>
            <a:pPr marL="514350" indent="-514350" algn="l" rtl="0">
              <a:buNone/>
            </a:pPr>
            <a:r>
              <a:rPr lang="en-US" dirty="0" smtClean="0">
                <a:solidFill>
                  <a:srgbClr val="00B0F0"/>
                </a:solidFill>
                <a:latin typeface="Adobe Garamond Pro" pitchFamily="18" charset="0"/>
              </a:rPr>
              <a:t>                     alternative action</a:t>
            </a:r>
          </a:p>
          <a:p>
            <a:pPr marL="514350" indent="-514350" algn="l" rtl="0">
              <a:buNone/>
            </a:pPr>
            <a:r>
              <a:rPr lang="en-US" dirty="0" smtClean="0">
                <a:solidFill>
                  <a:srgbClr val="00B0F0"/>
                </a:solidFill>
                <a:latin typeface="Adobe Garamond Pro" pitchFamily="18" charset="0"/>
              </a:rPr>
              <a:t>             </a:t>
            </a:r>
            <a:r>
              <a:rPr lang="en-US" b="1" dirty="0" smtClean="0">
                <a:solidFill>
                  <a:srgbClr val="00B0F0"/>
                </a:solidFill>
                <a:latin typeface="Adobe Garamond Pro" pitchFamily="18" charset="0"/>
              </a:rPr>
              <a:t>ENDIF</a:t>
            </a:r>
          </a:p>
          <a:p>
            <a:pPr marL="514350" indent="-514350" algn="l" rtl="0">
              <a:buFont typeface="+mj-lt"/>
              <a:buAutoNum type="arabicPeriod"/>
            </a:pPr>
            <a:r>
              <a:rPr lang="en-US" dirty="0" smtClean="0">
                <a:latin typeface="Adobe Garamond Pro" pitchFamily="18" charset="0"/>
              </a:rPr>
              <a:t> </a:t>
            </a:r>
          </a:p>
          <a:p>
            <a:pPr marL="514350" indent="-514350" algn="l" rtl="0">
              <a:buFont typeface="+mj-lt"/>
              <a:buAutoNum type="arabicPeriod"/>
            </a:pPr>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604" y="600092"/>
            <a:ext cx="7572396" cy="5829304"/>
          </a:xfrm>
        </p:spPr>
        <p:txBody>
          <a:bodyPr/>
          <a:lstStyle/>
          <a:p>
            <a:pPr marL="514350" indent="-514350" algn="l" rtl="0">
              <a:buFont typeface="+mj-lt"/>
              <a:buAutoNum type="arabicPeriod" startAt="6"/>
            </a:pPr>
            <a:r>
              <a:rPr lang="en-US" dirty="0" smtClean="0">
                <a:latin typeface="Adobe Caslon Pro" pitchFamily="18" charset="0"/>
              </a:rPr>
              <a:t>A </a:t>
            </a:r>
            <a:r>
              <a:rPr lang="en-US" b="1" dirty="0" smtClean="0">
                <a:latin typeface="Adobe Garamond Pro" pitchFamily="18" charset="0"/>
              </a:rPr>
              <a:t>computer can repeat a group of actions.</a:t>
            </a:r>
          </a:p>
          <a:p>
            <a:pPr marL="514350" indent="-514350" algn="l" rtl="0">
              <a:buNone/>
            </a:pPr>
            <a:endParaRPr lang="en-US" b="1" dirty="0" smtClean="0">
              <a:latin typeface="Adobe Garamond Pro" pitchFamily="18" charset="0"/>
            </a:endParaRPr>
          </a:p>
          <a:p>
            <a:pPr marL="514350" indent="-514350" algn="l" rtl="0">
              <a:buNone/>
            </a:pPr>
            <a:r>
              <a:rPr lang="en-US" b="1" dirty="0" smtClean="0">
                <a:latin typeface="Adobe Garamond Pro" pitchFamily="18" charset="0"/>
              </a:rPr>
              <a:t>The Repetition structure can be implemented using :</a:t>
            </a:r>
          </a:p>
          <a:p>
            <a:pPr marL="514350" indent="-514350" algn="l" rtl="0">
              <a:buNone/>
            </a:pPr>
            <a:r>
              <a:rPr lang="en-US" b="1" dirty="0" smtClean="0">
                <a:latin typeface="Adobe Garamond Pro" pitchFamily="18" charset="0"/>
              </a:rPr>
              <a:t>  </a:t>
            </a:r>
          </a:p>
          <a:p>
            <a:pPr marL="1314450" lvl="2" indent="-514350" algn="l" rtl="0">
              <a:buNone/>
            </a:pPr>
            <a:r>
              <a:rPr lang="en-US" b="1" dirty="0" smtClean="0">
                <a:latin typeface="Adobe Garamond Pro" pitchFamily="18" charset="0"/>
              </a:rPr>
              <a:t>•  </a:t>
            </a:r>
            <a:r>
              <a:rPr lang="en-US" sz="3200" b="1" dirty="0" smtClean="0">
                <a:latin typeface="Adobe Garamond Pro" pitchFamily="18" charset="0"/>
              </a:rPr>
              <a:t>Repeat Until Loop. </a:t>
            </a:r>
          </a:p>
          <a:p>
            <a:pPr marL="1314450" lvl="2" indent="-514350" algn="l" rtl="0">
              <a:buNone/>
            </a:pPr>
            <a:r>
              <a:rPr lang="en-US" sz="3200" b="1" dirty="0" smtClean="0">
                <a:latin typeface="Adobe Garamond Pro" pitchFamily="18" charset="0"/>
              </a:rPr>
              <a:t>•  The While Loop. </a:t>
            </a:r>
          </a:p>
          <a:p>
            <a:pPr marL="1314450" lvl="2" indent="-514350" algn="l" rtl="0">
              <a:buNone/>
            </a:pPr>
            <a:r>
              <a:rPr lang="en-US" sz="3200" b="1" dirty="0" smtClean="0">
                <a:latin typeface="Adobe Garamond Pro" pitchFamily="18" charset="0"/>
              </a:rPr>
              <a:t>•  The For Loop.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918" y="0"/>
            <a:ext cx="7215238" cy="6858000"/>
          </a:xfrm>
        </p:spPr>
        <p:txBody>
          <a:bodyPr/>
          <a:lstStyle/>
          <a:p>
            <a:pPr marL="514350" indent="-514350" algn="l" rtl="0"/>
            <a:endParaRPr lang="en-US" dirty="0" smtClean="0">
              <a:latin typeface="Adobe Garamond Pro" pitchFamily="18" charset="0"/>
            </a:endParaRPr>
          </a:p>
          <a:p>
            <a:pPr marL="514350" indent="-514350" algn="l" rtl="0"/>
            <a:r>
              <a:rPr lang="en-US" dirty="0" smtClean="0">
                <a:latin typeface="Adobe Garamond Pro" pitchFamily="18" charset="0"/>
              </a:rPr>
              <a:t>The Repeat Until loop, The</a:t>
            </a:r>
            <a:r>
              <a:rPr lang="en-US" b="1" dirty="0" smtClean="0">
                <a:latin typeface="Adobe Garamond Pro" pitchFamily="18" charset="0"/>
              </a:rPr>
              <a:t> syntax is </a:t>
            </a:r>
          </a:p>
          <a:p>
            <a:pPr marL="514350" indent="-514350" algn="l" rtl="0">
              <a:buNone/>
            </a:pPr>
            <a:r>
              <a:rPr lang="en-US" b="1" dirty="0" smtClean="0">
                <a:latin typeface="Adobe Garamond Pro" pitchFamily="18" charset="0"/>
              </a:rPr>
              <a:t>  </a:t>
            </a:r>
            <a:r>
              <a:rPr lang="en-US" b="1" dirty="0" smtClean="0">
                <a:solidFill>
                  <a:srgbClr val="00B0F0"/>
                </a:solidFill>
                <a:latin typeface="Adobe Garamond Pro" pitchFamily="18" charset="0"/>
              </a:rPr>
              <a:t>REPEAT </a:t>
            </a:r>
          </a:p>
          <a:p>
            <a:pPr marL="514350" indent="-514350" algn="l" rtl="0">
              <a:buNone/>
            </a:pPr>
            <a:r>
              <a:rPr lang="en-US" b="1" dirty="0" smtClean="0">
                <a:solidFill>
                  <a:srgbClr val="00B0F0"/>
                </a:solidFill>
                <a:latin typeface="Adobe Garamond Pro" pitchFamily="18" charset="0"/>
              </a:rPr>
              <a:t>      </a:t>
            </a:r>
            <a:r>
              <a:rPr lang="en-US" dirty="0" smtClean="0">
                <a:solidFill>
                  <a:srgbClr val="00B0F0"/>
                </a:solidFill>
                <a:latin typeface="Adobe Garamond Pro" pitchFamily="18" charset="0"/>
              </a:rPr>
              <a:t>A statement or block of statements </a:t>
            </a:r>
          </a:p>
          <a:p>
            <a:pPr marL="514350" indent="-514350" algn="l" rtl="0">
              <a:buNone/>
            </a:pPr>
            <a:r>
              <a:rPr lang="en-US" b="1" dirty="0" smtClean="0">
                <a:solidFill>
                  <a:srgbClr val="00B0F0"/>
                </a:solidFill>
                <a:latin typeface="Adobe Garamond Pro" pitchFamily="18" charset="0"/>
              </a:rPr>
              <a:t>  UNTIL </a:t>
            </a:r>
            <a:r>
              <a:rPr lang="en-US" dirty="0" smtClean="0">
                <a:solidFill>
                  <a:srgbClr val="00B0F0"/>
                </a:solidFill>
                <a:latin typeface="Adobe Garamond Pro" pitchFamily="18" charset="0"/>
              </a:rPr>
              <a:t>a true condition </a:t>
            </a:r>
          </a:p>
          <a:p>
            <a:pPr marL="514350" indent="-514350" algn="ctr" rtl="0">
              <a:buNone/>
            </a:pPr>
            <a:r>
              <a:rPr lang="en-US" dirty="0" smtClean="0">
                <a:solidFill>
                  <a:srgbClr val="00B0F0"/>
                </a:solidFill>
                <a:latin typeface="Adobe Garamond Pro" pitchFamily="18" charset="0"/>
              </a:rPr>
              <a:t> ----------------------</a:t>
            </a:r>
          </a:p>
          <a:p>
            <a:pPr marL="514350" indent="-514350" algn="l" rtl="0"/>
            <a:r>
              <a:rPr lang="en-US" dirty="0" smtClean="0">
                <a:latin typeface="Adobe Garamond Pro" pitchFamily="18" charset="0"/>
              </a:rPr>
              <a:t>The While loop, The</a:t>
            </a:r>
            <a:r>
              <a:rPr lang="en-US" b="1" dirty="0" smtClean="0">
                <a:latin typeface="Adobe Garamond Pro" pitchFamily="18" charset="0"/>
              </a:rPr>
              <a:t> syntax is </a:t>
            </a:r>
            <a:endParaRPr lang="en-US" b="1" dirty="0" smtClean="0">
              <a:solidFill>
                <a:srgbClr val="00B0F0"/>
              </a:solidFill>
              <a:latin typeface="Adobe Garamond Pro" pitchFamily="18" charset="0"/>
            </a:endParaRPr>
          </a:p>
          <a:p>
            <a:pPr marL="514350" indent="-514350" algn="l" rtl="0">
              <a:buNone/>
            </a:pPr>
            <a:r>
              <a:rPr lang="en-US" dirty="0" smtClean="0">
                <a:latin typeface="Adobe Garamond Pro" pitchFamily="18" charset="0"/>
              </a:rPr>
              <a:t>           </a:t>
            </a:r>
            <a:r>
              <a:rPr lang="en-US" b="1" dirty="0" smtClean="0">
                <a:solidFill>
                  <a:srgbClr val="00B0F0"/>
                </a:solidFill>
                <a:latin typeface="Adobe Garamond Pro" pitchFamily="18" charset="0"/>
              </a:rPr>
              <a:t>WHILE</a:t>
            </a:r>
            <a:r>
              <a:rPr lang="en-US" dirty="0" smtClean="0">
                <a:solidFill>
                  <a:srgbClr val="00B0F0"/>
                </a:solidFill>
                <a:latin typeface="Adobe Garamond Pro" pitchFamily="18" charset="0"/>
              </a:rPr>
              <a:t> condition (is true)</a:t>
            </a:r>
          </a:p>
          <a:p>
            <a:pPr marL="514350" indent="-514350" algn="l" rtl="0">
              <a:buNone/>
            </a:pPr>
            <a:r>
              <a:rPr lang="en-US" dirty="0" smtClean="0">
                <a:solidFill>
                  <a:srgbClr val="00B0F0"/>
                </a:solidFill>
                <a:latin typeface="Adobe Garamond Pro" pitchFamily="18" charset="0"/>
              </a:rPr>
              <a:t>		                  some action</a:t>
            </a:r>
          </a:p>
          <a:p>
            <a:pPr marL="514350" indent="-514350" algn="l" rtl="0">
              <a:buNone/>
            </a:pPr>
            <a:r>
              <a:rPr lang="en-US" dirty="0" smtClean="0">
                <a:solidFill>
                  <a:srgbClr val="00B0F0"/>
                </a:solidFill>
                <a:latin typeface="Adobe Garamond Pro" pitchFamily="18" charset="0"/>
              </a:rPr>
              <a:t>           </a:t>
            </a:r>
            <a:r>
              <a:rPr lang="en-US" b="1" dirty="0" smtClean="0">
                <a:solidFill>
                  <a:srgbClr val="00B0F0"/>
                </a:solidFill>
                <a:latin typeface="Adobe Garamond Pro" pitchFamily="18" charset="0"/>
              </a:rPr>
              <a:t>ENDWHILE</a:t>
            </a:r>
          </a:p>
          <a:p>
            <a:pPr marL="514350" indent="-514350" algn="ctr" rtl="0">
              <a:buNone/>
            </a:pPr>
            <a:r>
              <a:rPr lang="en-US" dirty="0" smtClean="0">
                <a:solidFill>
                  <a:srgbClr val="00B0F0"/>
                </a:solidFill>
                <a:latin typeface="Adobe Garamond Pro" pitchFamily="18" charset="0"/>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918" y="0"/>
            <a:ext cx="7215238" cy="6858000"/>
          </a:xfrm>
        </p:spPr>
        <p:txBody>
          <a:bodyPr/>
          <a:lstStyle/>
          <a:p>
            <a:pPr marL="514350" indent="-514350" algn="l" rtl="0">
              <a:buNone/>
            </a:pPr>
            <a:endParaRPr lang="en-US" dirty="0" smtClean="0">
              <a:solidFill>
                <a:srgbClr val="00B0F0"/>
              </a:solidFill>
              <a:latin typeface="Adobe Garamond Pro" pitchFamily="18" charset="0"/>
            </a:endParaRPr>
          </a:p>
          <a:p>
            <a:pPr marL="514350" indent="-514350" algn="ctr" rtl="0"/>
            <a:r>
              <a:rPr lang="en-US" dirty="0" smtClean="0">
                <a:latin typeface="Adobe Garamond Pro" pitchFamily="18" charset="0"/>
              </a:rPr>
              <a:t>The For Until loop, The</a:t>
            </a:r>
            <a:r>
              <a:rPr lang="en-US" b="1" dirty="0" smtClean="0">
                <a:latin typeface="Adobe Garamond Pro" pitchFamily="18" charset="0"/>
              </a:rPr>
              <a:t> syntax is </a:t>
            </a:r>
          </a:p>
          <a:p>
            <a:pPr marL="514350" indent="-514350" algn="ctr" rtl="0">
              <a:buNone/>
            </a:pPr>
            <a:endParaRPr lang="en-US" dirty="0" smtClean="0">
              <a:solidFill>
                <a:srgbClr val="00B0F0"/>
              </a:solidFill>
              <a:latin typeface="Adobe Garamond Pro" pitchFamily="18" charset="0"/>
            </a:endParaRPr>
          </a:p>
          <a:p>
            <a:pPr marL="514350" indent="-514350" algn="l" rtl="0">
              <a:buNone/>
            </a:pPr>
            <a:r>
              <a:rPr lang="en-US" dirty="0" smtClean="0">
                <a:latin typeface="Adobe Garamond Pro" pitchFamily="18" charset="0"/>
              </a:rPr>
              <a:t>           </a:t>
            </a:r>
            <a:r>
              <a:rPr lang="en-US" b="1" dirty="0" smtClean="0">
                <a:solidFill>
                  <a:srgbClr val="00B0F0"/>
                </a:solidFill>
                <a:latin typeface="Adobe Garamond Pro" pitchFamily="18" charset="0"/>
              </a:rPr>
              <a:t>FOR</a:t>
            </a:r>
            <a:r>
              <a:rPr lang="en-US" dirty="0" smtClean="0">
                <a:solidFill>
                  <a:srgbClr val="00B0F0"/>
                </a:solidFill>
                <a:latin typeface="Adobe Garamond Pro" pitchFamily="18" charset="0"/>
              </a:rPr>
              <a:t> a number of times</a:t>
            </a:r>
          </a:p>
          <a:p>
            <a:pPr marL="514350" indent="-514350" algn="l" rtl="0">
              <a:buNone/>
            </a:pPr>
            <a:r>
              <a:rPr lang="en-US" dirty="0" smtClean="0">
                <a:solidFill>
                  <a:srgbClr val="00B0F0"/>
                </a:solidFill>
                <a:latin typeface="Adobe Garamond Pro" pitchFamily="18" charset="0"/>
              </a:rPr>
              <a:t>		              some action</a:t>
            </a:r>
          </a:p>
          <a:p>
            <a:pPr marL="514350" indent="-514350" algn="l" rtl="0">
              <a:buNone/>
            </a:pPr>
            <a:r>
              <a:rPr lang="en-US" dirty="0" smtClean="0">
                <a:solidFill>
                  <a:srgbClr val="00B0F0"/>
                </a:solidFill>
                <a:latin typeface="Adobe Garamond Pro" pitchFamily="18" charset="0"/>
              </a:rPr>
              <a:t>           </a:t>
            </a:r>
            <a:r>
              <a:rPr lang="en-US" b="1" dirty="0" smtClean="0">
                <a:solidFill>
                  <a:srgbClr val="00B0F0"/>
                </a:solidFill>
                <a:latin typeface="Adobe Garamond Pro" pitchFamily="18" charset="0"/>
              </a:rPr>
              <a:t>ENDFOR</a:t>
            </a:r>
          </a:p>
          <a:p>
            <a:pPr marL="514350" indent="-514350" algn="l" rtl="0">
              <a:buNone/>
            </a:pPr>
            <a:r>
              <a:rPr lang="en-US" dirty="0" smtClean="0">
                <a:latin typeface="Adobe Caslon Pro" pitchFamily="18" charset="0"/>
              </a:rPr>
              <a:t> </a:t>
            </a:r>
          </a:p>
          <a:p>
            <a:pPr marL="514350" indent="-514350" algn="l" rtl="0">
              <a:buFont typeface="+mj-lt"/>
              <a:buAutoNum type="arabicPeriod"/>
            </a:pPr>
            <a:endParaRPr lang="ar-EG" dirty="0">
              <a:latin typeface="Adobe Caslon Pro"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1514508" y="2487613"/>
            <a:ext cx="7772400" cy="1370015"/>
          </a:xfrm>
        </p:spPr>
        <p:txBody>
          <a:bodyPr/>
          <a:lstStyle/>
          <a:p>
            <a:r>
              <a:rPr lang="en-US" sz="6600" b="1" dirty="0" smtClean="0">
                <a:latin typeface="Agency FB" pitchFamily="34" charset="0"/>
              </a:rPr>
              <a:t>Control Structures or Logical Structures</a:t>
            </a:r>
            <a:endParaRPr lang="fr-CA" sz="6600" dirty="0" smtClean="0">
              <a:latin typeface="Agency FB"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0166" y="357166"/>
            <a:ext cx="7500990" cy="4525963"/>
          </a:xfrm>
        </p:spPr>
        <p:txBody>
          <a:bodyPr/>
          <a:lstStyle/>
          <a:p>
            <a:pPr algn="l" rtl="0"/>
            <a:r>
              <a:rPr lang="en-US" dirty="0" smtClean="0">
                <a:latin typeface="Adobe Garamond Pro" pitchFamily="18" charset="0"/>
              </a:rPr>
              <a:t>It is possible to write any computer program by using only </a:t>
            </a:r>
            <a:r>
              <a:rPr lang="en-US" b="1" dirty="0" smtClean="0">
                <a:latin typeface="Adobe Garamond Pro" pitchFamily="18" charset="0"/>
              </a:rPr>
              <a:t>three</a:t>
            </a:r>
            <a:r>
              <a:rPr lang="en-US" dirty="0" smtClean="0">
                <a:latin typeface="Adobe Garamond Pro" pitchFamily="18" charset="0"/>
              </a:rPr>
              <a:t> basic control structures:</a:t>
            </a:r>
          </a:p>
          <a:p>
            <a:pPr algn="l" rtl="0">
              <a:buNone/>
            </a:pPr>
            <a:endParaRPr lang="en-US" dirty="0" smtClean="0">
              <a:latin typeface="Adobe Garamond Pro" pitchFamily="18" charset="0"/>
            </a:endParaRPr>
          </a:p>
          <a:p>
            <a:pPr marL="514350" indent="-514350" algn="ctr" rtl="0">
              <a:buFont typeface="+mj-lt"/>
              <a:buAutoNum type="arabicPeriod"/>
            </a:pPr>
            <a:r>
              <a:rPr lang="en-US" b="1" dirty="0" smtClean="0">
                <a:latin typeface="Adobe Garamond Pro" pitchFamily="18" charset="0"/>
              </a:rPr>
              <a:t>Sequence</a:t>
            </a:r>
            <a:r>
              <a:rPr lang="en-US" dirty="0" smtClean="0">
                <a:latin typeface="Adobe Garamond Pro" pitchFamily="18" charset="0"/>
              </a:rPr>
              <a:t>, </a:t>
            </a:r>
          </a:p>
          <a:p>
            <a:pPr marL="514350" indent="-514350" algn="ctr" rtl="0">
              <a:buFont typeface="+mj-lt"/>
              <a:buAutoNum type="arabicPeriod"/>
            </a:pPr>
            <a:r>
              <a:rPr lang="en-US" b="1" dirty="0" smtClean="0">
                <a:latin typeface="Adobe Garamond Pro" pitchFamily="18" charset="0"/>
              </a:rPr>
              <a:t>Selection</a:t>
            </a:r>
            <a:r>
              <a:rPr lang="en-US" dirty="0" smtClean="0">
                <a:latin typeface="Adobe Garamond Pro" pitchFamily="18" charset="0"/>
              </a:rPr>
              <a:t>,</a:t>
            </a:r>
          </a:p>
          <a:p>
            <a:pPr marL="514350" indent="-514350" algn="ctr" rtl="0">
              <a:buFont typeface="+mj-lt"/>
              <a:buAutoNum type="arabicPeriod"/>
            </a:pPr>
            <a:r>
              <a:rPr lang="en-US" b="1" dirty="0" smtClean="0">
                <a:latin typeface="Adobe Garamond Pro" pitchFamily="18" charset="0"/>
              </a:rPr>
              <a:t>Repetition</a:t>
            </a:r>
            <a:r>
              <a:rPr lang="en-US" dirty="0" smtClean="0">
                <a:latin typeface="Adobe Garamond Pro" pitchFamily="18" charset="0"/>
              </a:rPr>
              <a:t>.</a:t>
            </a:r>
          </a:p>
          <a:p>
            <a:pPr marL="514350" indent="-514350" algn="l" rtl="0">
              <a:buFont typeface="+mj-lt"/>
              <a:buAutoNum type="arabicPeriod"/>
            </a:pPr>
            <a:endParaRPr lang="en-US" dirty="0" smtClean="0">
              <a:latin typeface="Adobe Garamond Pro" pitchFamily="18" charset="0"/>
            </a:endParaRPr>
          </a:p>
          <a:p>
            <a:pPr algn="l" rtl="0">
              <a:buNone/>
            </a:pPr>
            <a:r>
              <a:rPr lang="en-US" dirty="0" smtClean="0">
                <a:latin typeface="Adobe Garamond Pro" pitchFamily="18" charset="0"/>
              </a:rPr>
              <a:t> </a:t>
            </a:r>
          </a:p>
          <a:p>
            <a:pPr algn="l" rtl="0"/>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rPr>
              <a:t>            Understanding the Programming Process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During this phase of the programming process, the programmer plans the steps to the program, deciding what steps to include and how to order them. </a:t>
            </a:r>
          </a:p>
          <a:p>
            <a:pPr algn="l" rtl="0"/>
            <a:r>
              <a:rPr lang="en-US" dirty="0" smtClean="0">
                <a:latin typeface="Adobe Garamond Pro" pitchFamily="18" charset="0"/>
              </a:rPr>
              <a:t>The two most common tools are </a:t>
            </a:r>
            <a:r>
              <a:rPr lang="en-US" b="1" dirty="0" smtClean="0">
                <a:latin typeface="Adobe Garamond Pro" pitchFamily="18" charset="0"/>
              </a:rPr>
              <a:t>flowcharts</a:t>
            </a:r>
            <a:r>
              <a:rPr lang="en-US" dirty="0" smtClean="0">
                <a:latin typeface="Adobe Garamond Pro" pitchFamily="18" charset="0"/>
              </a:rPr>
              <a:t> and </a:t>
            </a:r>
            <a:r>
              <a:rPr lang="en-US" b="1" dirty="0" err="1" smtClean="0">
                <a:latin typeface="Adobe Garamond Pro" pitchFamily="18" charset="0"/>
              </a:rPr>
              <a:t>pseudocode</a:t>
            </a:r>
            <a:r>
              <a:rPr lang="en-US" dirty="0" smtClean="0">
                <a:latin typeface="Adobe Garamond Pro" pitchFamily="18" charset="0"/>
              </a:rPr>
              <a:t>. Both tools involve writing the steps of the program in English.</a:t>
            </a:r>
          </a:p>
          <a:p>
            <a:pPr algn="l" rtl="0"/>
            <a:r>
              <a:rPr lang="en-US" b="1" dirty="0" smtClean="0">
                <a:solidFill>
                  <a:srgbClr val="00B0F0"/>
                </a:solidFill>
                <a:latin typeface="Adobe Garamond Pro" pitchFamily="18" charset="0"/>
              </a:rPr>
              <a:t>Note</a:t>
            </a:r>
            <a:r>
              <a:rPr lang="en-US" dirty="0" smtClean="0">
                <a:solidFill>
                  <a:srgbClr val="00B0F0"/>
                </a:solidFill>
                <a:latin typeface="Adobe Garamond Pro" pitchFamily="18" charset="0"/>
              </a:rPr>
              <a:t>: </a:t>
            </a:r>
            <a:r>
              <a:rPr lang="en-US" dirty="0" smtClean="0">
                <a:latin typeface="Adobe Garamond Pro" pitchFamily="18" charset="0"/>
              </a:rPr>
              <a:t>" An algorithm is the sequence of steps necessary to solve any problem.”</a:t>
            </a:r>
          </a:p>
          <a:p>
            <a:pPr algn="l" rtl="0"/>
            <a:endParaRPr lang="en-US" dirty="0" smtClean="0">
              <a:latin typeface="Adobe Garamond Pro" pitchFamily="18" charset="0"/>
            </a:endParaRPr>
          </a:p>
          <a:p>
            <a:pPr algn="l" rtl="0">
              <a:buNone/>
            </a:pPr>
            <a:endParaRPr lang="en-US" sz="3200"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480" y="428604"/>
            <a:ext cx="7215238" cy="6429396"/>
          </a:xfrm>
        </p:spPr>
        <p:txBody>
          <a:bodyPr/>
          <a:lstStyle/>
          <a:p>
            <a:pPr marL="514350" indent="-514350" algn="l" rtl="0">
              <a:buFont typeface="+mj-lt"/>
              <a:buAutoNum type="arabicPeriod"/>
            </a:pPr>
            <a:r>
              <a:rPr lang="en-US" b="1" dirty="0" smtClean="0">
                <a:latin typeface="Adobe Garamond Pro" pitchFamily="18" charset="0"/>
              </a:rPr>
              <a:t>Sequence :</a:t>
            </a:r>
            <a:endParaRPr lang="en-US" dirty="0" smtClean="0">
              <a:latin typeface="Adobe Garamond Pro" pitchFamily="18" charset="0"/>
            </a:endParaRPr>
          </a:p>
          <a:p>
            <a:pPr algn="l" rtl="0">
              <a:buNone/>
            </a:pPr>
            <a:r>
              <a:rPr lang="en-US" dirty="0" smtClean="0">
                <a:latin typeface="Adobe Garamond Pro" pitchFamily="18" charset="0"/>
              </a:rPr>
              <a:t>     Execution of one step after another. This is represented as a sequence of pseudo- code statements:</a:t>
            </a:r>
          </a:p>
          <a:p>
            <a:pPr algn="ctr" rtl="0">
              <a:buNone/>
            </a:pPr>
            <a:r>
              <a:rPr lang="en-US" dirty="0" smtClean="0">
                <a:latin typeface="Adobe Garamond Pro" pitchFamily="18" charset="0"/>
              </a:rPr>
              <a:t>             </a:t>
            </a:r>
            <a:r>
              <a:rPr lang="en-US" b="1" dirty="0" smtClean="0">
                <a:latin typeface="Adobe Garamond Pro" pitchFamily="18" charset="0"/>
              </a:rPr>
              <a:t>Statement 1</a:t>
            </a:r>
          </a:p>
          <a:p>
            <a:pPr algn="ctr" rtl="0">
              <a:buNone/>
            </a:pPr>
            <a:r>
              <a:rPr lang="en-US" b="1" dirty="0" smtClean="0">
                <a:latin typeface="Adobe Garamond Pro" pitchFamily="18" charset="0"/>
              </a:rPr>
              <a:t>            Statement 2</a:t>
            </a:r>
          </a:p>
          <a:p>
            <a:pPr algn="ctr" rtl="0">
              <a:buNone/>
            </a:pPr>
            <a:r>
              <a:rPr lang="en-US" b="1" dirty="0" smtClean="0">
                <a:latin typeface="Adobe Garamond Pro" pitchFamily="18" charset="0"/>
              </a:rPr>
              <a:t>            Statement 3</a:t>
            </a:r>
          </a:p>
          <a:p>
            <a:pPr algn="l" rtl="0">
              <a:buNone/>
            </a:pPr>
            <a:r>
              <a:rPr lang="en-US" dirty="0" smtClean="0">
                <a:latin typeface="Adobe Garamond Pro" pitchFamily="18" charset="0"/>
              </a:rPr>
              <a:t>    </a:t>
            </a:r>
            <a:r>
              <a:rPr lang="en-US" b="1" dirty="0" smtClean="0">
                <a:solidFill>
                  <a:srgbClr val="00B0F0"/>
                </a:solidFill>
                <a:latin typeface="Adobe Garamond Pro" pitchFamily="18" charset="0"/>
              </a:rPr>
              <a:t>Example</a:t>
            </a:r>
            <a:r>
              <a:rPr lang="en-US" b="1" dirty="0" smtClean="0">
                <a:latin typeface="Adobe Garamond Pro" pitchFamily="18" charset="0"/>
              </a:rPr>
              <a:t>:   Read </a:t>
            </a:r>
            <a:r>
              <a:rPr lang="en-US" dirty="0" smtClean="0">
                <a:latin typeface="Adobe Garamond Pro" pitchFamily="18" charset="0"/>
              </a:rPr>
              <a:t>three numbers</a:t>
            </a:r>
          </a:p>
          <a:p>
            <a:pPr algn="ctr" rtl="0">
              <a:buNone/>
            </a:pPr>
            <a:r>
              <a:rPr lang="en-US" b="1" dirty="0" smtClean="0">
                <a:latin typeface="Adobe Garamond Pro" pitchFamily="18" charset="0"/>
              </a:rPr>
              <a:t>       Add </a:t>
            </a:r>
            <a:r>
              <a:rPr lang="en-US" dirty="0" smtClean="0">
                <a:latin typeface="Adobe Garamond Pro" pitchFamily="18" charset="0"/>
              </a:rPr>
              <a:t>three numbers</a:t>
            </a:r>
          </a:p>
          <a:p>
            <a:pPr rtl="0">
              <a:buNone/>
            </a:pPr>
            <a:r>
              <a:rPr lang="en-US" b="1" dirty="0" smtClean="0">
                <a:latin typeface="Adobe Garamond Pro" pitchFamily="18" charset="0"/>
              </a:rPr>
              <a:t>            Display </a:t>
            </a:r>
            <a:r>
              <a:rPr lang="en-US" dirty="0" smtClean="0">
                <a:latin typeface="Adobe Garamond Pro" pitchFamily="18" charset="0"/>
              </a:rPr>
              <a:t>total of three numbers</a:t>
            </a:r>
          </a:p>
          <a:p>
            <a:pPr algn="l" rtl="0"/>
            <a:r>
              <a:rPr lang="en-US" dirty="0" smtClean="0">
                <a:latin typeface="Adobe Garamond Pro" pitchFamily="18" charset="0"/>
              </a:rPr>
              <a:t> </a:t>
            </a:r>
          </a:p>
          <a:p>
            <a:pPr algn="l" rtl="0"/>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359"/>
            <a:ext cx="8472518" cy="6311913"/>
          </a:xfrm>
        </p:spPr>
        <p:txBody>
          <a:bodyPr/>
          <a:lstStyle/>
          <a:p>
            <a:pPr algn="l" rtl="0"/>
            <a:r>
              <a:rPr lang="en-US" b="1" dirty="0" smtClean="0">
                <a:solidFill>
                  <a:srgbClr val="00B0F0"/>
                </a:solidFill>
                <a:latin typeface="Adobe Garamond Pro" pitchFamily="18" charset="0"/>
              </a:rPr>
              <a:t>Note : </a:t>
            </a:r>
            <a:r>
              <a:rPr lang="en-US" dirty="0" smtClean="0">
                <a:latin typeface="Adobe Garamond Pro" pitchFamily="18" charset="0"/>
              </a:rPr>
              <a:t>The sequence structure in </a:t>
            </a:r>
            <a:r>
              <a:rPr lang="en-US" dirty="0" smtClean="0">
                <a:solidFill>
                  <a:srgbClr val="00B0F0"/>
                </a:solidFill>
                <a:latin typeface="Adobe Garamond Pro" pitchFamily="18" charset="0"/>
              </a:rPr>
              <a:t>flowchart</a:t>
            </a:r>
            <a:r>
              <a:rPr lang="en-US" dirty="0" smtClean="0">
                <a:latin typeface="Adobe Garamond Pro" pitchFamily="18" charset="0"/>
              </a:rPr>
              <a:t> is the logical </a:t>
            </a:r>
            <a:r>
              <a:rPr lang="en-US" b="1" dirty="0" smtClean="0">
                <a:latin typeface="Adobe Garamond Pro" pitchFamily="18" charset="0"/>
              </a:rPr>
              <a:t>equivalent of </a:t>
            </a:r>
            <a:r>
              <a:rPr lang="en-US" dirty="0" smtClean="0">
                <a:latin typeface="Adobe Garamond Pro" pitchFamily="18" charset="0"/>
              </a:rPr>
              <a:t>a </a:t>
            </a:r>
            <a:r>
              <a:rPr lang="en-US" dirty="0" smtClean="0">
                <a:solidFill>
                  <a:srgbClr val="00B0F0"/>
                </a:solidFill>
                <a:latin typeface="Adobe Garamond Pro" pitchFamily="18" charset="0"/>
              </a:rPr>
              <a:t>straight line in </a:t>
            </a:r>
            <a:r>
              <a:rPr lang="en-US" dirty="0" err="1" smtClean="0">
                <a:solidFill>
                  <a:srgbClr val="00B0F0"/>
                </a:solidFill>
                <a:latin typeface="Adobe Garamond Pro" pitchFamily="18" charset="0"/>
              </a:rPr>
              <a:t>pseudocode</a:t>
            </a:r>
            <a:r>
              <a:rPr lang="en-US" dirty="0" smtClean="0">
                <a:solidFill>
                  <a:srgbClr val="00B0F0"/>
                </a:solidFill>
                <a:latin typeface="Adobe Garamond Pro" pitchFamily="18" charset="0"/>
              </a:rPr>
              <a:t>.</a:t>
            </a:r>
          </a:p>
          <a:p>
            <a:pPr algn="l" rtl="0"/>
            <a:r>
              <a:rPr lang="en-US" b="1" dirty="0" smtClean="0">
                <a:solidFill>
                  <a:srgbClr val="00B0F0"/>
                </a:solidFill>
                <a:latin typeface="Adobe Garamond Pro" pitchFamily="18" charset="0"/>
              </a:rPr>
              <a:t>Example :</a:t>
            </a:r>
          </a:p>
          <a:p>
            <a:pPr algn="l" rtl="0"/>
            <a:endParaRPr lang="en-US" dirty="0" smtClean="0">
              <a:latin typeface="Adobe Garamond Pro" pitchFamily="18" charset="0"/>
            </a:endParaRPr>
          </a:p>
          <a:p>
            <a:pPr algn="l" rtl="0"/>
            <a:endParaRPr lang="en-US" dirty="0"/>
          </a:p>
        </p:txBody>
      </p:sp>
      <p:pic>
        <p:nvPicPr>
          <p:cNvPr id="2050" name="Picture 2"/>
          <p:cNvPicPr>
            <a:picLocks noChangeAspect="1" noChangeArrowheads="1"/>
          </p:cNvPicPr>
          <p:nvPr/>
        </p:nvPicPr>
        <p:blipFill>
          <a:blip r:embed="rId2"/>
          <a:srcRect/>
          <a:stretch>
            <a:fillRect/>
          </a:stretch>
        </p:blipFill>
        <p:spPr bwMode="auto">
          <a:xfrm>
            <a:off x="5767414" y="1743094"/>
            <a:ext cx="2590800" cy="44005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51" name="Picture 3"/>
          <p:cNvPicPr>
            <a:picLocks noChangeAspect="1" noChangeArrowheads="1"/>
          </p:cNvPicPr>
          <p:nvPr/>
        </p:nvPicPr>
        <p:blipFill>
          <a:blip r:embed="rId3"/>
          <a:srcRect/>
          <a:stretch>
            <a:fillRect/>
          </a:stretch>
        </p:blipFill>
        <p:spPr bwMode="auto">
          <a:xfrm>
            <a:off x="2428860" y="2428868"/>
            <a:ext cx="2357454" cy="314327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Left-Right Arrow 5"/>
          <p:cNvSpPr/>
          <p:nvPr/>
        </p:nvSpPr>
        <p:spPr>
          <a:xfrm>
            <a:off x="4929190" y="3500438"/>
            <a:ext cx="714380" cy="428628"/>
          </a:xfrm>
          <a:prstGeom prst="leftRightArrow">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28" y="214290"/>
            <a:ext cx="7500990" cy="6643710"/>
          </a:xfrm>
        </p:spPr>
        <p:txBody>
          <a:bodyPr/>
          <a:lstStyle/>
          <a:p>
            <a:pPr marL="514350" indent="-514350" algn="l" rtl="0">
              <a:buFont typeface="+mj-lt"/>
              <a:buAutoNum type="arabicPeriod" startAt="2"/>
            </a:pPr>
            <a:r>
              <a:rPr lang="en-US" b="1" dirty="0" smtClean="0">
                <a:latin typeface="Adobe Garamond Pro" pitchFamily="18" charset="0"/>
              </a:rPr>
              <a:t>Selection</a:t>
            </a:r>
            <a:endParaRPr lang="en-US" dirty="0" smtClean="0">
              <a:latin typeface="Adobe Garamond Pro" pitchFamily="18" charset="0"/>
            </a:endParaRPr>
          </a:p>
          <a:p>
            <a:pPr algn="l" rtl="0"/>
            <a:r>
              <a:rPr lang="en-US" dirty="0" smtClean="0">
                <a:latin typeface="Adobe Garamond Pro" pitchFamily="18" charset="0"/>
              </a:rPr>
              <a:t> Presentation of a condition and the choice between two actions, </a:t>
            </a:r>
          </a:p>
          <a:p>
            <a:pPr algn="l" rtl="0"/>
            <a:r>
              <a:rPr lang="en-US" dirty="0" smtClean="0">
                <a:latin typeface="Adobe Garamond Pro" pitchFamily="18" charset="0"/>
              </a:rPr>
              <a:t>the choice depending on whether the condition is true or false. In pseudo code, selection is represented by the keywords IF, THEN, ELSE and ENDIF</a:t>
            </a:r>
          </a:p>
          <a:p>
            <a:pPr algn="ctr" rtl="0">
              <a:buNone/>
            </a:pPr>
            <a:r>
              <a:rPr lang="en-US" dirty="0" smtClean="0">
                <a:latin typeface="Adobe Garamond Pro" pitchFamily="18" charset="0"/>
              </a:rPr>
              <a:t> </a:t>
            </a:r>
            <a:r>
              <a:rPr lang="en-US" b="1" dirty="0" smtClean="0">
                <a:latin typeface="Adobe Garamond Pro" pitchFamily="18" charset="0"/>
              </a:rPr>
              <a:t>            IF condition p is true THEN</a:t>
            </a:r>
          </a:p>
          <a:p>
            <a:pPr algn="ctr" rtl="0">
              <a:buNone/>
            </a:pPr>
            <a:r>
              <a:rPr lang="en-US" b="1" dirty="0" smtClean="0">
                <a:latin typeface="Adobe Garamond Pro" pitchFamily="18" charset="0"/>
              </a:rPr>
              <a:t>                        statement(s) in true case</a:t>
            </a:r>
          </a:p>
          <a:p>
            <a:pPr algn="l" rtl="0">
              <a:buNone/>
            </a:pPr>
            <a:r>
              <a:rPr lang="en-US" b="1" dirty="0" smtClean="0">
                <a:latin typeface="Adobe Garamond Pro" pitchFamily="18" charset="0"/>
              </a:rPr>
              <a:t>                 ELSE</a:t>
            </a:r>
          </a:p>
          <a:p>
            <a:pPr algn="ctr" rtl="0">
              <a:buNone/>
            </a:pPr>
            <a:r>
              <a:rPr lang="en-US" b="1" dirty="0" smtClean="0">
                <a:latin typeface="Adobe Garamond Pro" pitchFamily="18" charset="0"/>
              </a:rPr>
              <a:t>                        statement(s) in false case</a:t>
            </a:r>
          </a:p>
          <a:p>
            <a:pPr algn="l" rtl="0">
              <a:buNone/>
            </a:pPr>
            <a:r>
              <a:rPr lang="en-US" b="1" dirty="0" smtClean="0">
                <a:latin typeface="Adobe Garamond Pro" pitchFamily="18" charset="0"/>
              </a:rPr>
              <a:t>                 ENDIF</a:t>
            </a:r>
          </a:p>
          <a:p>
            <a:pPr algn="ctr" rtl="0">
              <a:buNone/>
            </a:pPr>
            <a:r>
              <a:rPr lang="en-US" b="1" dirty="0" smtClean="0">
                <a:latin typeface="Adobe Garamond Pro" pitchFamily="18" charset="0"/>
              </a:rPr>
              <a:t> </a:t>
            </a:r>
          </a:p>
          <a:p>
            <a:pPr algn="l" rtl="0">
              <a:buNone/>
            </a:pPr>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56" y="500042"/>
            <a:ext cx="7143800" cy="5626121"/>
          </a:xfrm>
        </p:spPr>
        <p:txBody>
          <a:bodyPr/>
          <a:lstStyle/>
          <a:p>
            <a:pPr algn="l" rtl="0"/>
            <a:r>
              <a:rPr lang="en-US" b="1" dirty="0" smtClean="0">
                <a:solidFill>
                  <a:srgbClr val="00B0F0"/>
                </a:solidFill>
                <a:latin typeface="Adobe Garamond Pro" pitchFamily="18" charset="0"/>
              </a:rPr>
              <a:t>Example:</a:t>
            </a:r>
          </a:p>
          <a:p>
            <a:pPr algn="l" rtl="0">
              <a:buNone/>
            </a:pPr>
            <a:r>
              <a:rPr lang="en-US" dirty="0" smtClean="0">
                <a:latin typeface="Adobe Garamond Pro" pitchFamily="18" charset="0"/>
              </a:rPr>
              <a:t> </a:t>
            </a:r>
          </a:p>
          <a:p>
            <a:pPr algn="ctr" rtl="0">
              <a:buNone/>
            </a:pPr>
            <a:r>
              <a:rPr lang="en-US" b="1" dirty="0" smtClean="0">
                <a:latin typeface="Adobe Garamond Pro" pitchFamily="18" charset="0"/>
              </a:rPr>
              <a:t>             IF </a:t>
            </a:r>
            <a:r>
              <a:rPr lang="en-US" dirty="0" smtClean="0">
                <a:latin typeface="Adobe Garamond Pro" pitchFamily="18" charset="0"/>
              </a:rPr>
              <a:t>student is part-time </a:t>
            </a:r>
            <a:r>
              <a:rPr lang="en-US" b="1" dirty="0" smtClean="0">
                <a:latin typeface="Adobe Garamond Pro" pitchFamily="18" charset="0"/>
              </a:rPr>
              <a:t>THEN</a:t>
            </a:r>
          </a:p>
          <a:p>
            <a:pPr algn="l" rtl="0">
              <a:buNone/>
            </a:pPr>
            <a:r>
              <a:rPr lang="en-US" b="1" dirty="0" smtClean="0">
                <a:latin typeface="Adobe Garamond Pro" pitchFamily="18" charset="0"/>
              </a:rPr>
              <a:t>                  Add </a:t>
            </a:r>
            <a:r>
              <a:rPr lang="en-US" dirty="0" smtClean="0">
                <a:latin typeface="Adobe Garamond Pro" pitchFamily="18" charset="0"/>
              </a:rPr>
              <a:t>one </a:t>
            </a:r>
            <a:r>
              <a:rPr lang="en-US" b="1" dirty="0" smtClean="0">
                <a:latin typeface="Adobe Garamond Pro" pitchFamily="18" charset="0"/>
              </a:rPr>
              <a:t>to</a:t>
            </a:r>
            <a:r>
              <a:rPr lang="en-US" dirty="0" smtClean="0">
                <a:latin typeface="Adobe Garamond Pro" pitchFamily="18" charset="0"/>
              </a:rPr>
              <a:t> part-time-count</a:t>
            </a:r>
          </a:p>
          <a:p>
            <a:pPr algn="l" rtl="0">
              <a:buNone/>
            </a:pPr>
            <a:r>
              <a:rPr lang="en-US" b="1" dirty="0" smtClean="0">
                <a:latin typeface="Adobe Garamond Pro" pitchFamily="18" charset="0"/>
              </a:rPr>
              <a:t>              ELSE</a:t>
            </a:r>
          </a:p>
          <a:p>
            <a:pPr algn="l" rtl="0">
              <a:buNone/>
            </a:pPr>
            <a:r>
              <a:rPr lang="en-US" b="1" dirty="0" smtClean="0">
                <a:latin typeface="Adobe Garamond Pro" pitchFamily="18" charset="0"/>
              </a:rPr>
              <a:t>                   Add </a:t>
            </a:r>
            <a:r>
              <a:rPr lang="en-US" dirty="0" smtClean="0">
                <a:latin typeface="Adobe Garamond Pro" pitchFamily="18" charset="0"/>
              </a:rPr>
              <a:t>one </a:t>
            </a:r>
            <a:r>
              <a:rPr lang="en-US" b="1" dirty="0" smtClean="0">
                <a:latin typeface="Adobe Garamond Pro" pitchFamily="18" charset="0"/>
              </a:rPr>
              <a:t>to</a:t>
            </a:r>
            <a:r>
              <a:rPr lang="en-US" dirty="0" smtClean="0">
                <a:latin typeface="Adobe Garamond Pro" pitchFamily="18" charset="0"/>
              </a:rPr>
              <a:t> full-time-count</a:t>
            </a:r>
          </a:p>
          <a:p>
            <a:pPr algn="l" rtl="0">
              <a:buNone/>
            </a:pPr>
            <a:r>
              <a:rPr lang="en-US" b="1" dirty="0" smtClean="0">
                <a:latin typeface="Adobe Garamond Pro" pitchFamily="18" charset="0"/>
              </a:rPr>
              <a:t>              ENDIF</a:t>
            </a:r>
          </a:p>
          <a:p>
            <a:pPr algn="l" rtl="0"/>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56" y="500042"/>
            <a:ext cx="7143800" cy="5626121"/>
          </a:xfrm>
        </p:spPr>
        <p:txBody>
          <a:bodyPr/>
          <a:lstStyle/>
          <a:p>
            <a:pPr algn="l" rtl="0"/>
            <a:r>
              <a:rPr lang="en-US" b="1" dirty="0" smtClean="0">
                <a:solidFill>
                  <a:srgbClr val="00B0F0"/>
                </a:solidFill>
                <a:latin typeface="Adobe Garamond Pro" pitchFamily="18" charset="0"/>
              </a:rPr>
              <a:t> </a:t>
            </a:r>
            <a:r>
              <a:rPr lang="en-US" dirty="0" smtClean="0">
                <a:latin typeface="Adobe Garamond Pro" pitchFamily="18" charset="0"/>
              </a:rPr>
              <a:t>The Selection structure in </a:t>
            </a:r>
            <a:r>
              <a:rPr lang="en-US" dirty="0" smtClean="0">
                <a:solidFill>
                  <a:srgbClr val="00B0F0"/>
                </a:solidFill>
                <a:latin typeface="Adobe Garamond Pro" pitchFamily="18" charset="0"/>
              </a:rPr>
              <a:t>flowchart</a:t>
            </a:r>
            <a:r>
              <a:rPr lang="en-US" dirty="0" smtClean="0">
                <a:latin typeface="Adobe Garamond Pro" pitchFamily="18" charset="0"/>
              </a:rPr>
              <a:t> and the </a:t>
            </a:r>
            <a:r>
              <a:rPr lang="en-US" b="1" dirty="0" smtClean="0">
                <a:latin typeface="Adobe Garamond Pro" pitchFamily="18" charset="0"/>
              </a:rPr>
              <a:t>equivalent of </a:t>
            </a:r>
            <a:r>
              <a:rPr lang="en-US" dirty="0" smtClean="0">
                <a:latin typeface="Adobe Garamond Pro" pitchFamily="18" charset="0"/>
              </a:rPr>
              <a:t>it in </a:t>
            </a:r>
            <a:r>
              <a:rPr lang="en-US" dirty="0" err="1" smtClean="0">
                <a:solidFill>
                  <a:srgbClr val="00B0F0"/>
                </a:solidFill>
                <a:latin typeface="Adobe Garamond Pro" pitchFamily="18" charset="0"/>
              </a:rPr>
              <a:t>pseudocode</a:t>
            </a:r>
            <a:r>
              <a:rPr lang="en-US" dirty="0" smtClean="0">
                <a:solidFill>
                  <a:srgbClr val="00B0F0"/>
                </a:solidFill>
                <a:latin typeface="Adobe Garamond Pro" pitchFamily="18" charset="0"/>
              </a:rPr>
              <a:t>.</a:t>
            </a:r>
            <a:r>
              <a:rPr lang="en-US" dirty="0" smtClean="0">
                <a:latin typeface="Adobe Garamond Pro" pitchFamily="18" charset="0"/>
              </a:rPr>
              <a:t> </a:t>
            </a: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algn="l" rtl="0"/>
            <a:endParaRPr lang="ar-EG" dirty="0">
              <a:latin typeface="Adobe Garamond Pro" pitchFamily="18" charset="0"/>
            </a:endParaRPr>
          </a:p>
        </p:txBody>
      </p:sp>
      <p:pic>
        <p:nvPicPr>
          <p:cNvPr id="3074" name="Picture 2"/>
          <p:cNvPicPr>
            <a:picLocks noChangeAspect="1" noChangeArrowheads="1"/>
          </p:cNvPicPr>
          <p:nvPr/>
        </p:nvPicPr>
        <p:blipFill>
          <a:blip r:embed="rId2"/>
          <a:srcRect/>
          <a:stretch>
            <a:fillRect/>
          </a:stretch>
        </p:blipFill>
        <p:spPr bwMode="auto">
          <a:xfrm>
            <a:off x="5214942" y="1785926"/>
            <a:ext cx="3643338" cy="40719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076" name="Picture 4"/>
          <p:cNvPicPr>
            <a:picLocks noChangeAspect="1" noChangeArrowheads="1"/>
          </p:cNvPicPr>
          <p:nvPr/>
        </p:nvPicPr>
        <p:blipFill>
          <a:blip r:embed="rId3"/>
          <a:srcRect/>
          <a:stretch>
            <a:fillRect/>
          </a:stretch>
        </p:blipFill>
        <p:spPr bwMode="auto">
          <a:xfrm>
            <a:off x="2143108" y="2000240"/>
            <a:ext cx="2143140" cy="29241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Left-Right Arrow 5"/>
          <p:cNvSpPr/>
          <p:nvPr/>
        </p:nvSpPr>
        <p:spPr>
          <a:xfrm>
            <a:off x="4357686" y="3500438"/>
            <a:ext cx="714380" cy="428628"/>
          </a:xfrm>
          <a:prstGeom prst="leftRightArrow">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56" y="500042"/>
            <a:ext cx="7143800" cy="5626121"/>
          </a:xfrm>
        </p:spPr>
        <p:txBody>
          <a:bodyPr/>
          <a:lstStyle/>
          <a:p>
            <a:pPr algn="l" rtl="0"/>
            <a:r>
              <a:rPr lang="en-US" b="1" dirty="0" smtClean="0">
                <a:solidFill>
                  <a:srgbClr val="00B0F0"/>
                </a:solidFill>
                <a:latin typeface="Adobe Garamond Pro" pitchFamily="18" charset="0"/>
              </a:rPr>
              <a:t> </a:t>
            </a:r>
            <a:r>
              <a:rPr lang="en-US" dirty="0" smtClean="0">
                <a:latin typeface="Adobe Garamond Pro" pitchFamily="18" charset="0"/>
              </a:rPr>
              <a:t>and</a:t>
            </a: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lvl="1" algn="l" rtl="0">
              <a:buNone/>
            </a:pPr>
            <a:endParaRPr lang="en-US" sz="3200" b="1" dirty="0" smtClean="0">
              <a:latin typeface="Adobe Garamond Pro" pitchFamily="18" charset="0"/>
            </a:endParaRPr>
          </a:p>
          <a:p>
            <a:pPr algn="l" rtl="0"/>
            <a:endParaRPr lang="ar-EG" dirty="0">
              <a:latin typeface="Adobe Garamond Pro" pitchFamily="18" charset="0"/>
            </a:endParaRPr>
          </a:p>
        </p:txBody>
      </p:sp>
      <p:sp>
        <p:nvSpPr>
          <p:cNvPr id="6" name="Left-Right Arrow 5"/>
          <p:cNvSpPr/>
          <p:nvPr/>
        </p:nvSpPr>
        <p:spPr>
          <a:xfrm>
            <a:off x="5143504" y="3500438"/>
            <a:ext cx="714380" cy="428628"/>
          </a:xfrm>
          <a:prstGeom prst="leftRightArrow">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1928794" y="2571744"/>
            <a:ext cx="3071834" cy="17145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099" name="Picture 3"/>
          <p:cNvPicPr>
            <a:picLocks noChangeAspect="1" noChangeArrowheads="1"/>
          </p:cNvPicPr>
          <p:nvPr/>
        </p:nvPicPr>
        <p:blipFill>
          <a:blip r:embed="rId3"/>
          <a:srcRect/>
          <a:stretch>
            <a:fillRect/>
          </a:stretch>
        </p:blipFill>
        <p:spPr bwMode="auto">
          <a:xfrm>
            <a:off x="6000781" y="1576388"/>
            <a:ext cx="3000375" cy="42100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918" y="357166"/>
            <a:ext cx="7215238" cy="6215106"/>
          </a:xfrm>
        </p:spPr>
        <p:txBody>
          <a:bodyPr/>
          <a:lstStyle/>
          <a:p>
            <a:pPr marL="514350" indent="-514350" algn="l" rtl="0">
              <a:buFont typeface="+mj-lt"/>
              <a:buAutoNum type="arabicPeriod" startAt="3"/>
            </a:pPr>
            <a:r>
              <a:rPr lang="en-US" b="1" dirty="0" smtClean="0">
                <a:latin typeface="Adobe Garamond Pro" pitchFamily="18" charset="0"/>
              </a:rPr>
              <a:t>Repetition</a:t>
            </a:r>
            <a:endParaRPr lang="en-US" dirty="0" smtClean="0">
              <a:latin typeface="Adobe Garamond Pro" pitchFamily="18" charset="0"/>
            </a:endParaRPr>
          </a:p>
          <a:p>
            <a:pPr algn="l" rtl="0">
              <a:buNone/>
            </a:pPr>
            <a:r>
              <a:rPr lang="en-US" dirty="0" smtClean="0">
                <a:latin typeface="Adobe Garamond Pro" pitchFamily="18" charset="0"/>
              </a:rPr>
              <a:t>  Presentation of a set of instructions to be performed repeatedly, as long as a condition is true.</a:t>
            </a:r>
          </a:p>
          <a:p>
            <a:pPr algn="l" rtl="0">
              <a:buNone/>
            </a:pPr>
            <a:r>
              <a:rPr lang="en-US" dirty="0" smtClean="0">
                <a:latin typeface="Adobe Garamond Pro" pitchFamily="18" charset="0"/>
              </a:rPr>
              <a:t> </a:t>
            </a:r>
            <a:endParaRPr lang="en-US" b="1" dirty="0" smtClean="0">
              <a:latin typeface="Adobe Garamond Pro" pitchFamily="18" charset="0"/>
            </a:endParaRPr>
          </a:p>
          <a:p>
            <a:pPr algn="l" rtl="0">
              <a:buNone/>
            </a:pPr>
            <a:r>
              <a:rPr lang="en-US" b="1" dirty="0" smtClean="0">
                <a:latin typeface="Adobe Garamond Pro" pitchFamily="18" charset="0"/>
              </a:rPr>
              <a:t>            WHILE condition p is true</a:t>
            </a:r>
          </a:p>
          <a:p>
            <a:pPr algn="l" rtl="0">
              <a:buNone/>
            </a:pPr>
            <a:r>
              <a:rPr lang="en-US" b="1" dirty="0" smtClean="0">
                <a:latin typeface="Adobe Garamond Pro" pitchFamily="18" charset="0"/>
              </a:rPr>
              <a:t>                        Statement(s) to execute</a:t>
            </a:r>
          </a:p>
          <a:p>
            <a:pPr algn="l" rtl="0">
              <a:buNone/>
            </a:pPr>
            <a:r>
              <a:rPr lang="en-US" b="1" dirty="0" smtClean="0">
                <a:latin typeface="Adobe Garamond Pro" pitchFamily="18" charset="0"/>
              </a:rPr>
              <a:t>            ENDWHILE</a:t>
            </a:r>
          </a:p>
          <a:p>
            <a:pPr algn="l" rtl="0">
              <a:buNone/>
            </a:pPr>
            <a:r>
              <a:rPr lang="en-US" b="1" dirty="0" smtClean="0">
                <a:latin typeface="Adobe Garamond Pro" pitchFamily="18" charset="0"/>
              </a:rPr>
              <a:t>   </a:t>
            </a:r>
            <a:r>
              <a:rPr lang="en-US" b="1" dirty="0" smtClean="0">
                <a:solidFill>
                  <a:srgbClr val="00B0F0"/>
                </a:solidFill>
                <a:latin typeface="Adobe Garamond Pro" pitchFamily="18" charset="0"/>
              </a:rPr>
              <a:t>Note:</a:t>
            </a:r>
          </a:p>
          <a:p>
            <a:pPr algn="l" rtl="0"/>
            <a:r>
              <a:rPr lang="en-US" dirty="0" smtClean="0">
                <a:latin typeface="Adobe Garamond Pro" pitchFamily="18" charset="0"/>
              </a:rPr>
              <a:t>The condition is tested before any statements are executed.</a:t>
            </a:r>
          </a:p>
          <a:p>
            <a:pPr algn="l" rtl="0"/>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918" y="214290"/>
            <a:ext cx="7215238" cy="6643710"/>
          </a:xfrm>
        </p:spPr>
        <p:txBody>
          <a:bodyPr/>
          <a:lstStyle/>
          <a:p>
            <a:pPr algn="l" rtl="0"/>
            <a:r>
              <a:rPr lang="en-US" b="1" dirty="0" smtClean="0">
                <a:solidFill>
                  <a:srgbClr val="00B0F0"/>
                </a:solidFill>
                <a:latin typeface="Adobe Garamond Pro" pitchFamily="18" charset="0"/>
              </a:rPr>
              <a:t>Example:   </a:t>
            </a:r>
            <a:r>
              <a:rPr lang="en-US" b="1" dirty="0" smtClean="0">
                <a:latin typeface="Adobe Garamond Pro" pitchFamily="18" charset="0"/>
              </a:rPr>
              <a:t>Set</a:t>
            </a:r>
            <a:r>
              <a:rPr lang="en-US" dirty="0" smtClean="0">
                <a:latin typeface="Adobe Garamond Pro" pitchFamily="18" charset="0"/>
              </a:rPr>
              <a:t> </a:t>
            </a:r>
            <a:r>
              <a:rPr lang="en-US" dirty="0" err="1" smtClean="0">
                <a:latin typeface="Adobe Garamond Pro" pitchFamily="18" charset="0"/>
              </a:rPr>
              <a:t>student_total</a:t>
            </a:r>
            <a:r>
              <a:rPr lang="en-US" dirty="0" smtClean="0">
                <a:latin typeface="Adobe Garamond Pro" pitchFamily="18" charset="0"/>
              </a:rPr>
              <a:t> to 0</a:t>
            </a:r>
          </a:p>
          <a:p>
            <a:pPr algn="ctr" rtl="0">
              <a:buNone/>
            </a:pPr>
            <a:r>
              <a:rPr lang="en-US" dirty="0" smtClean="0">
                <a:latin typeface="Adobe Garamond Pro" pitchFamily="18" charset="0"/>
              </a:rPr>
              <a:t> </a:t>
            </a:r>
            <a:r>
              <a:rPr lang="en-US" b="1" dirty="0" smtClean="0">
                <a:latin typeface="Adobe Garamond Pro" pitchFamily="18" charset="0"/>
              </a:rPr>
              <a:t>WHILE</a:t>
            </a:r>
            <a:r>
              <a:rPr lang="en-US" dirty="0" smtClean="0">
                <a:latin typeface="Adobe Garamond Pro" pitchFamily="18" charset="0"/>
              </a:rPr>
              <a:t> </a:t>
            </a:r>
            <a:r>
              <a:rPr lang="en-US" dirty="0" err="1" smtClean="0">
                <a:latin typeface="Adobe Garamond Pro" pitchFamily="18" charset="0"/>
              </a:rPr>
              <a:t>student_total</a:t>
            </a:r>
            <a:r>
              <a:rPr lang="en-US" dirty="0" smtClean="0">
                <a:latin typeface="Adobe Garamond Pro" pitchFamily="18" charset="0"/>
              </a:rPr>
              <a:t> &lt; 50</a:t>
            </a:r>
          </a:p>
          <a:p>
            <a:pPr algn="ctr" rtl="0">
              <a:buNone/>
            </a:pPr>
            <a:r>
              <a:rPr lang="en-US" b="1" dirty="0" smtClean="0">
                <a:latin typeface="Adobe Garamond Pro" pitchFamily="18" charset="0"/>
              </a:rPr>
              <a:t>Read</a:t>
            </a:r>
            <a:r>
              <a:rPr lang="en-US" dirty="0" smtClean="0">
                <a:latin typeface="Adobe Garamond Pro" pitchFamily="18" charset="0"/>
              </a:rPr>
              <a:t> student record</a:t>
            </a:r>
          </a:p>
          <a:p>
            <a:pPr algn="ctr" rtl="0">
              <a:buNone/>
            </a:pPr>
            <a:r>
              <a:rPr lang="en-US" dirty="0" smtClean="0">
                <a:latin typeface="Adobe Garamond Pro" pitchFamily="18" charset="0"/>
              </a:rPr>
              <a:t>                  </a:t>
            </a:r>
            <a:r>
              <a:rPr lang="en-US" b="1" dirty="0" smtClean="0">
                <a:latin typeface="Adobe Garamond Pro" pitchFamily="18" charset="0"/>
              </a:rPr>
              <a:t>Print</a:t>
            </a:r>
            <a:r>
              <a:rPr lang="en-US" dirty="0" smtClean="0">
                <a:latin typeface="Adobe Garamond Pro" pitchFamily="18" charset="0"/>
              </a:rPr>
              <a:t> student name and address</a:t>
            </a:r>
          </a:p>
          <a:p>
            <a:pPr algn="ctr" rtl="0">
              <a:buNone/>
            </a:pPr>
            <a:r>
              <a:rPr lang="en-US" dirty="0" smtClean="0">
                <a:latin typeface="Adobe Garamond Pro" pitchFamily="18" charset="0"/>
              </a:rPr>
              <a:t>    </a:t>
            </a:r>
            <a:r>
              <a:rPr lang="en-US" b="1" dirty="0" smtClean="0">
                <a:latin typeface="Adobe Garamond Pro" pitchFamily="18" charset="0"/>
              </a:rPr>
              <a:t>Add</a:t>
            </a:r>
            <a:r>
              <a:rPr lang="en-US" dirty="0" smtClean="0">
                <a:latin typeface="Adobe Garamond Pro" pitchFamily="18" charset="0"/>
              </a:rPr>
              <a:t> 1 to </a:t>
            </a:r>
            <a:r>
              <a:rPr lang="en-US" dirty="0" err="1" smtClean="0">
                <a:latin typeface="Adobe Garamond Pro" pitchFamily="18" charset="0"/>
              </a:rPr>
              <a:t>student_total</a:t>
            </a:r>
            <a:endParaRPr lang="en-US" dirty="0" smtClean="0">
              <a:latin typeface="Adobe Garamond Pro" pitchFamily="18" charset="0"/>
            </a:endParaRPr>
          </a:p>
          <a:p>
            <a:pPr algn="l" rtl="0">
              <a:buNone/>
            </a:pPr>
            <a:r>
              <a:rPr lang="en-US" b="1" dirty="0" smtClean="0">
                <a:latin typeface="Adobe Garamond Pro" pitchFamily="18" charset="0"/>
              </a:rPr>
              <a:t>             ENDWHILE</a:t>
            </a:r>
          </a:p>
          <a:p>
            <a:pPr algn="l" rtl="0"/>
            <a:r>
              <a:rPr lang="en-US" b="1" dirty="0" smtClean="0">
                <a:solidFill>
                  <a:srgbClr val="00B0F0"/>
                </a:solidFill>
                <a:latin typeface="Adobe Garamond Pro" pitchFamily="18" charset="0"/>
              </a:rPr>
              <a:t>Note: </a:t>
            </a:r>
          </a:p>
          <a:p>
            <a:pPr algn="l" rtl="0"/>
            <a:r>
              <a:rPr lang="en-US" dirty="0" smtClean="0">
                <a:latin typeface="Adobe Garamond Pro" pitchFamily="18" charset="0"/>
              </a:rPr>
              <a:t>The variable </a:t>
            </a:r>
            <a:r>
              <a:rPr lang="en-US" dirty="0" err="1" smtClean="0">
                <a:latin typeface="Adobe Garamond Pro" pitchFamily="18" charset="0"/>
              </a:rPr>
              <a:t>student_total</a:t>
            </a:r>
            <a:r>
              <a:rPr lang="en-US" dirty="0" smtClean="0">
                <a:latin typeface="Adobe Garamond Pro" pitchFamily="18" charset="0"/>
              </a:rPr>
              <a:t> is initialized before the loop condition is executed.</a:t>
            </a:r>
          </a:p>
          <a:p>
            <a:pPr algn="l" rtl="0"/>
            <a:r>
              <a:rPr lang="en-US" dirty="0" smtClean="0">
                <a:latin typeface="Adobe Garamond Pro" pitchFamily="18" charset="0"/>
              </a:rPr>
              <a:t> The </a:t>
            </a:r>
            <a:r>
              <a:rPr lang="en-US" dirty="0" err="1" smtClean="0">
                <a:latin typeface="Adobe Garamond Pro" pitchFamily="18" charset="0"/>
              </a:rPr>
              <a:t>student_total</a:t>
            </a:r>
            <a:r>
              <a:rPr lang="en-US" dirty="0" smtClean="0">
                <a:latin typeface="Adobe Garamond Pro" pitchFamily="18" charset="0"/>
              </a:rPr>
              <a:t> variable is incremented within the body of the loop.</a:t>
            </a:r>
            <a:endParaRPr lang="ar-EG" b="1" dirty="0">
              <a:latin typeface="Adobe Garamond Pro"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918" y="214290"/>
            <a:ext cx="7358082" cy="6643710"/>
          </a:xfrm>
        </p:spPr>
        <p:txBody>
          <a:bodyPr/>
          <a:lstStyle/>
          <a:p>
            <a:pPr algn="l" rtl="0"/>
            <a:r>
              <a:rPr lang="en-US" b="1" dirty="0" smtClean="0">
                <a:solidFill>
                  <a:srgbClr val="00B0F0"/>
                </a:solidFill>
                <a:latin typeface="Adobe Garamond Pro" pitchFamily="18" charset="0"/>
              </a:rPr>
              <a:t>Example:</a:t>
            </a:r>
            <a:r>
              <a:rPr lang="en-US" dirty="0" smtClean="0">
                <a:latin typeface="Adobe Garamond Pro" pitchFamily="18" charset="0"/>
              </a:rPr>
              <a:t>   </a:t>
            </a:r>
          </a:p>
          <a:p>
            <a:pPr algn="l" rtl="0">
              <a:buNone/>
            </a:pPr>
            <a:r>
              <a:rPr lang="en-US" dirty="0" smtClean="0">
                <a:latin typeface="Adobe Garamond Pro" pitchFamily="18" charset="0"/>
              </a:rPr>
              <a:t>Write a program that obtains two integer numbers from the user. It will print out the sum of those numbers.</a:t>
            </a:r>
          </a:p>
          <a:p>
            <a:pPr algn="l" rtl="0">
              <a:buNone/>
            </a:pPr>
            <a:r>
              <a:rPr lang="en-US" b="1" dirty="0" smtClean="0">
                <a:latin typeface="Adobe Garamond Pro" pitchFamily="18" charset="0"/>
              </a:rPr>
              <a:t>Answer is : </a:t>
            </a:r>
          </a:p>
          <a:p>
            <a:pPr marL="514350" indent="-514350" algn="l" rtl="0">
              <a:buFont typeface="+mj-lt"/>
              <a:buAutoNum type="arabicPeriod"/>
            </a:pPr>
            <a:r>
              <a:rPr lang="en-US" dirty="0" smtClean="0">
                <a:latin typeface="Adobe Garamond Pro" pitchFamily="18" charset="0"/>
              </a:rPr>
              <a:t>Prompt the user to enter the first integer.</a:t>
            </a:r>
          </a:p>
          <a:p>
            <a:pPr marL="514350" indent="-514350" algn="l" rtl="0">
              <a:buFont typeface="+mj-lt"/>
              <a:buAutoNum type="arabicPeriod"/>
            </a:pPr>
            <a:r>
              <a:rPr lang="en-US" dirty="0" smtClean="0">
                <a:latin typeface="Adobe Garamond Pro" pitchFamily="18" charset="0"/>
              </a:rPr>
              <a:t>Prompt the user to enter a second integer.</a:t>
            </a:r>
          </a:p>
          <a:p>
            <a:pPr marL="514350" indent="-514350" algn="l" rtl="0">
              <a:buFont typeface="+mj-lt"/>
              <a:buAutoNum type="arabicPeriod"/>
            </a:pPr>
            <a:r>
              <a:rPr lang="en-US" dirty="0" smtClean="0">
                <a:latin typeface="Adobe Garamond Pro" pitchFamily="18" charset="0"/>
              </a:rPr>
              <a:t>Compute the sum of the two user inputs.</a:t>
            </a:r>
          </a:p>
          <a:p>
            <a:pPr marL="514350" indent="-514350" algn="l" rtl="0">
              <a:buFont typeface="+mj-lt"/>
              <a:buAutoNum type="arabicPeriod"/>
            </a:pPr>
            <a:r>
              <a:rPr lang="en-US" dirty="0" smtClean="0">
                <a:latin typeface="Adobe Garamond Pro" pitchFamily="18" charset="0"/>
              </a:rPr>
              <a:t>Display an output prompt that explains the answer as the sum.</a:t>
            </a:r>
          </a:p>
          <a:p>
            <a:pPr marL="514350" indent="-514350" algn="l" rtl="0">
              <a:buFont typeface="+mj-lt"/>
              <a:buAutoNum type="arabicPeriod"/>
            </a:pPr>
            <a:r>
              <a:rPr lang="en-US" dirty="0" smtClean="0">
                <a:latin typeface="Adobe Garamond Pro" pitchFamily="18" charset="0"/>
              </a:rPr>
              <a:t>Display the result.</a:t>
            </a:r>
          </a:p>
          <a:p>
            <a:pPr algn="l" rtl="0">
              <a:buNone/>
            </a:pPr>
            <a:endParaRPr lang="ar-EG" dirty="0">
              <a:latin typeface="Adobe Garamond Pro"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1228756" y="2357430"/>
            <a:ext cx="7772400" cy="1012825"/>
          </a:xfrm>
        </p:spPr>
        <p:txBody>
          <a:bodyPr/>
          <a:lstStyle/>
          <a:p>
            <a:r>
              <a:rPr lang="en-US" sz="6600" b="1" dirty="0" smtClean="0">
                <a:latin typeface="Agency FB" pitchFamily="34" charset="0"/>
              </a:rPr>
              <a:t>Exercises on </a:t>
            </a:r>
            <a:r>
              <a:rPr lang="en-US" sz="6600" b="1" dirty="0" err="1" smtClean="0">
                <a:latin typeface="Agency FB" pitchFamily="34" charset="0"/>
              </a:rPr>
              <a:t>Pseudocode</a:t>
            </a:r>
            <a:endParaRPr lang="fr-CA" sz="6600" dirty="0" smtClean="0">
              <a:latin typeface="Agency FB"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rPr>
              <a:t>            Understanding the Programming Process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marL="514350" indent="-514350" algn="l" rtl="0">
              <a:buFont typeface="+mj-lt"/>
              <a:buAutoNum type="arabicPeriod" startAt="3"/>
            </a:pPr>
            <a:r>
              <a:rPr lang="en-US" b="1" dirty="0" smtClean="0">
                <a:solidFill>
                  <a:srgbClr val="00B0F0"/>
                </a:solidFill>
                <a:latin typeface="Adobe Garamond Pro" pitchFamily="18" charset="0"/>
              </a:rPr>
              <a:t>Code the Program : </a:t>
            </a:r>
            <a:r>
              <a:rPr lang="en-US" dirty="0" smtClean="0">
                <a:latin typeface="Adobe Garamond Pro" pitchFamily="18" charset="0"/>
              </a:rPr>
              <a:t>write the program in one of more than 400 programming languages.</a:t>
            </a:r>
          </a:p>
          <a:p>
            <a:pPr marL="514350" indent="-514350" algn="l" rtl="0">
              <a:buFont typeface="+mj-lt"/>
              <a:buAutoNum type="arabicPeriod" startAt="3"/>
            </a:pPr>
            <a:r>
              <a:rPr lang="en-US" b="1" dirty="0" smtClean="0">
                <a:solidFill>
                  <a:srgbClr val="00B0F0"/>
                </a:solidFill>
                <a:latin typeface="Adobe Garamond Pro" pitchFamily="18" charset="0"/>
              </a:rPr>
              <a:t>Translate the Program into Machine Language:</a:t>
            </a:r>
          </a:p>
          <a:p>
            <a:pPr marL="514350" indent="-514350" algn="l" rtl="0">
              <a:buFont typeface="+mj-lt"/>
              <a:buAutoNum type="arabicPeriod" startAt="3"/>
            </a:pPr>
            <a:r>
              <a:rPr lang="en-US" b="1" dirty="0" smtClean="0">
                <a:solidFill>
                  <a:srgbClr val="00B0F0"/>
                </a:solidFill>
                <a:latin typeface="Adobe Garamond Pro" pitchFamily="18" charset="0"/>
              </a:rPr>
              <a:t>Test the Program : </a:t>
            </a:r>
            <a:r>
              <a:rPr lang="en-US" dirty="0" smtClean="0">
                <a:latin typeface="Adobe Garamond Pro" pitchFamily="18" charset="0"/>
              </a:rPr>
              <a:t>Selecting test data to test program and ensure that the  program is free of syntax errors and free of logical errors.</a:t>
            </a:r>
          </a:p>
          <a:p>
            <a:pPr marL="514350" indent="-514350" algn="l" rtl="0">
              <a:buFont typeface="+mj-lt"/>
              <a:buAutoNum type="arabicPeriod" startAt="3"/>
            </a:pPr>
            <a:r>
              <a:rPr lang="en-US" b="1" dirty="0" smtClean="0">
                <a:solidFill>
                  <a:srgbClr val="00B0F0"/>
                </a:solidFill>
                <a:latin typeface="Adobe Garamond Pro" pitchFamily="18" charset="0"/>
              </a:rPr>
              <a:t>Put the Program into Production :</a:t>
            </a:r>
            <a:r>
              <a:rPr lang="en-US" dirty="0" smtClean="0">
                <a:latin typeface="Adobe Garamond Pro" pitchFamily="18" charset="0"/>
              </a:rPr>
              <a:t>Once the program is tested adequately, it is ready for the organization to use. </a:t>
            </a:r>
          </a:p>
          <a:p>
            <a:pPr algn="l" rtl="0"/>
            <a:endParaRPr lang="en-US" dirty="0" smtClean="0">
              <a:latin typeface="Adobe Garamond Pro" pitchFamily="18" charset="0"/>
            </a:endParaRPr>
          </a:p>
          <a:p>
            <a:pPr algn="l" rtl="0">
              <a:buNone/>
            </a:pPr>
            <a:endParaRPr lang="en-US" sz="3200"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1</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algn="l" rtl="0"/>
            <a:r>
              <a:rPr lang="en-US" dirty="0" smtClean="0">
                <a:latin typeface="Adobe Garamond Pro" pitchFamily="18" charset="0"/>
              </a:rPr>
              <a:t>Design an </a:t>
            </a:r>
            <a:r>
              <a:rPr lang="en-US" dirty="0" err="1" smtClean="0">
                <a:latin typeface="Adobe Garamond Pro" pitchFamily="18" charset="0"/>
              </a:rPr>
              <a:t>pseudocode</a:t>
            </a:r>
            <a:r>
              <a:rPr lang="en-US" dirty="0" smtClean="0">
                <a:latin typeface="Adobe Garamond Pro" pitchFamily="18" charset="0"/>
              </a:rPr>
              <a:t> to convert a temperature in degrees Fahrenheit to degrees Celsius.</a:t>
            </a:r>
          </a:p>
          <a:p>
            <a:pPr algn="l" rtl="0"/>
            <a:r>
              <a:rPr lang="en-US" b="1" dirty="0" smtClean="0">
                <a:latin typeface="Adobe Garamond Pro" pitchFamily="18" charset="0"/>
              </a:rPr>
              <a:t>Hint</a:t>
            </a:r>
            <a:r>
              <a:rPr lang="en-US" dirty="0" smtClean="0">
                <a:latin typeface="Adobe Garamond Pro" pitchFamily="18" charset="0"/>
              </a:rPr>
              <a:t>:  Celsius = 5/9 * (Fahrenheit – 32).</a:t>
            </a:r>
          </a:p>
          <a:p>
            <a:pPr algn="l" rtl="0"/>
            <a:r>
              <a:rPr lang="en-US" b="1" dirty="0" smtClean="0">
                <a:solidFill>
                  <a:srgbClr val="00B0F0"/>
                </a:solidFill>
                <a:latin typeface="Adobe Garamond Pro" pitchFamily="18" charset="0"/>
              </a:rPr>
              <a:t>Answer:</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Get F </a:t>
            </a:r>
            <a:r>
              <a:rPr lang="en-US" sz="3200" dirty="0" smtClean="0">
                <a:latin typeface="Adobe Garamond Pro" pitchFamily="18" charset="0"/>
              </a:rPr>
              <a:t>(Fahrenheit’s degree) </a:t>
            </a:r>
            <a:r>
              <a:rPr lang="en-US" sz="3200" b="1" dirty="0" smtClean="0">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 Celsius = 5/9 * (F – 32).</a:t>
            </a:r>
          </a:p>
          <a:p>
            <a:pPr marL="1314450" lvl="2" indent="-514350" algn="l" rtl="0">
              <a:buFont typeface="+mj-lt"/>
              <a:buAutoNum type="arabicPeriod"/>
            </a:pPr>
            <a:r>
              <a:rPr lang="en-US" sz="3200" b="1" dirty="0" smtClean="0">
                <a:latin typeface="Adobe Garamond Pro" pitchFamily="18" charset="0"/>
              </a:rPr>
              <a:t>Output Celsius .</a:t>
            </a:r>
          </a:p>
          <a:p>
            <a:pPr marL="1314450" lvl="2" indent="-514350" algn="l" rtl="0">
              <a:buFont typeface="+mj-lt"/>
              <a:buAutoNum type="arabicPeriod"/>
            </a:pPr>
            <a:r>
              <a:rPr lang="en-US" sz="3200" b="1" dirty="0" smtClean="0">
                <a:latin typeface="Adobe Garamond Pro" pitchFamily="18" charset="0"/>
              </a:rPr>
              <a:t>Stop.</a:t>
            </a:r>
            <a:endParaRPr lang="en-US" sz="3200" b="1" dirty="0">
              <a:latin typeface="Adobe Garamond Pro"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2</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571480"/>
            <a:ext cx="7758106" cy="6072230"/>
          </a:xfrm>
        </p:spPr>
        <p:txBody>
          <a:bodyPr/>
          <a:lstStyle/>
          <a:p>
            <a:pPr algn="l" rtl="0"/>
            <a:r>
              <a:rPr lang="en-US" dirty="0" smtClean="0">
                <a:latin typeface="Adobe Garamond Pro" pitchFamily="18" charset="0"/>
              </a:rPr>
              <a:t>Design an </a:t>
            </a:r>
            <a:r>
              <a:rPr lang="en-US" dirty="0" err="1" smtClean="0">
                <a:latin typeface="Adobe Garamond Pro" pitchFamily="18" charset="0"/>
              </a:rPr>
              <a:t>pseudocode</a:t>
            </a:r>
            <a:r>
              <a:rPr lang="en-US" dirty="0" smtClean="0">
                <a:latin typeface="Adobe Garamond Pro" pitchFamily="18" charset="0"/>
              </a:rPr>
              <a:t> that accepts two numbers and computes their sum, difference, product, and quotient.</a:t>
            </a:r>
          </a:p>
          <a:p>
            <a:pPr algn="l" rtl="0"/>
            <a:r>
              <a:rPr lang="en-US" b="1" dirty="0" smtClean="0">
                <a:solidFill>
                  <a:srgbClr val="00B0F0"/>
                </a:solidFill>
                <a:latin typeface="Adobe Garamond Pro" pitchFamily="18" charset="0"/>
              </a:rPr>
              <a:t>Answer:</a:t>
            </a:r>
          </a:p>
          <a:p>
            <a:pPr marL="1314450" lvl="2" indent="-514350" algn="l" rtl="0">
              <a:buFont typeface="+mj-lt"/>
              <a:buAutoNum type="arabicPeriod"/>
            </a:pPr>
            <a:r>
              <a:rPr lang="en-US" sz="3200" b="1" dirty="0" smtClean="0">
                <a:latin typeface="Adobe Garamond Pro" pitchFamily="18" charset="0"/>
              </a:rPr>
              <a:t>Start.</a:t>
            </a:r>
          </a:p>
          <a:p>
            <a:pPr marL="1314450" lvl="2" indent="-514350" algn="l" rtl="0">
              <a:buFont typeface="+mj-lt"/>
              <a:buAutoNum type="arabicPeriod"/>
            </a:pPr>
            <a:r>
              <a:rPr lang="en-US" sz="3200" b="1" dirty="0" smtClean="0">
                <a:latin typeface="Adobe Garamond Pro" pitchFamily="18" charset="0"/>
              </a:rPr>
              <a:t>Sum=0, Difference=0 , Product=0 , Quotient = 0 ; </a:t>
            </a:r>
          </a:p>
          <a:p>
            <a:pPr marL="1314450" lvl="2" indent="-514350" algn="l" rtl="0">
              <a:buFont typeface="+mj-lt"/>
              <a:buAutoNum type="arabicPeriod"/>
            </a:pPr>
            <a:r>
              <a:rPr lang="en-US" sz="3200" b="1" dirty="0" smtClean="0">
                <a:latin typeface="Adobe Garamond Pro" pitchFamily="18" charset="0"/>
              </a:rPr>
              <a:t>Get the First number.</a:t>
            </a:r>
          </a:p>
          <a:p>
            <a:pPr marL="1314450" lvl="2" indent="-514350" algn="l" rtl="0">
              <a:buFont typeface="+mj-lt"/>
              <a:buAutoNum type="arabicPeriod"/>
            </a:pPr>
            <a:r>
              <a:rPr lang="en-US" sz="3200" b="1" dirty="0" smtClean="0">
                <a:latin typeface="Adobe Garamond Pro" pitchFamily="18" charset="0"/>
              </a:rPr>
              <a:t>Get the Second number.</a:t>
            </a:r>
          </a:p>
          <a:p>
            <a:pPr marL="1314450" lvl="2" indent="-514350" algn="l" rtl="0">
              <a:buFont typeface="+mj-lt"/>
              <a:buAutoNum type="arabicPeriod"/>
            </a:pPr>
            <a:r>
              <a:rPr lang="en-US" sz="3200" b="1" dirty="0" smtClean="0">
                <a:latin typeface="Adobe Garamond Pro" pitchFamily="18" charset="0"/>
              </a:rPr>
              <a:t>Add First number and  Second number to Sum.</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2</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571480"/>
            <a:ext cx="7758106" cy="6072230"/>
          </a:xfrm>
        </p:spPr>
        <p:txBody>
          <a:bodyPr/>
          <a:lstStyle/>
          <a:p>
            <a:pPr marL="1314450" lvl="2" indent="-514350" algn="l" rtl="0">
              <a:buFont typeface="+mj-lt"/>
              <a:buAutoNum type="arabicPeriod" startAt="6"/>
            </a:pPr>
            <a:r>
              <a:rPr lang="en-US" sz="3200" b="1" dirty="0" smtClean="0">
                <a:latin typeface="Adobe Garamond Pro" pitchFamily="18" charset="0"/>
              </a:rPr>
              <a:t>Difference=First number - Second number .</a:t>
            </a:r>
          </a:p>
          <a:p>
            <a:pPr marL="1314450" lvl="2" indent="-514350" algn="l" rtl="0">
              <a:buFont typeface="+mj-lt"/>
              <a:buAutoNum type="arabicPeriod" startAt="6"/>
            </a:pPr>
            <a:r>
              <a:rPr lang="en-US" sz="3200" b="1" dirty="0" smtClean="0">
                <a:latin typeface="Adobe Garamond Pro" pitchFamily="18" charset="0"/>
              </a:rPr>
              <a:t>Product=First number * Second number .</a:t>
            </a:r>
          </a:p>
          <a:p>
            <a:pPr marL="1314450" lvl="2" indent="-514350" algn="l" rtl="0">
              <a:buFont typeface="+mj-lt"/>
              <a:buAutoNum type="arabicPeriod" startAt="6"/>
            </a:pPr>
            <a:r>
              <a:rPr lang="en-US" sz="3200" b="1" dirty="0" smtClean="0">
                <a:latin typeface="Adobe Garamond Pro" pitchFamily="18" charset="0"/>
              </a:rPr>
              <a:t>Quotient = First number / Second number .</a:t>
            </a:r>
          </a:p>
          <a:p>
            <a:pPr marL="1314450" lvl="2" indent="-514350" algn="l" rtl="0">
              <a:buFont typeface="+mj-lt"/>
              <a:buAutoNum type="arabicPeriod" startAt="6"/>
            </a:pPr>
            <a:r>
              <a:rPr lang="en-US" sz="3200" b="1" dirty="0" smtClean="0">
                <a:latin typeface="Adobe Garamond Pro" pitchFamily="18" charset="0"/>
              </a:rPr>
              <a:t>Output </a:t>
            </a:r>
            <a:r>
              <a:rPr lang="en-US" sz="3200" dirty="0" smtClean="0">
                <a:latin typeface="Adobe Garamond Pro" pitchFamily="18" charset="0"/>
              </a:rPr>
              <a:t>(</a:t>
            </a:r>
            <a:r>
              <a:rPr lang="en-US" sz="3200" dirty="0" smtClean="0">
                <a:latin typeface="Adobe Garamond Pro" pitchFamily="18" charset="0"/>
              </a:rPr>
              <a:t>Print </a:t>
            </a:r>
            <a:r>
              <a:rPr lang="en-US" sz="3200" smtClean="0">
                <a:latin typeface="Adobe Garamond Pro" pitchFamily="18" charset="0"/>
              </a:rPr>
              <a:t>or display </a:t>
            </a:r>
            <a:r>
              <a:rPr lang="en-US" sz="3200" dirty="0" smtClean="0">
                <a:latin typeface="Adobe Garamond Pro" pitchFamily="18" charset="0"/>
              </a:rPr>
              <a:t>) </a:t>
            </a:r>
            <a:r>
              <a:rPr lang="en-US" sz="3200" b="1" dirty="0" smtClean="0">
                <a:latin typeface="Adobe Garamond Pro" pitchFamily="18" charset="0"/>
              </a:rPr>
              <a:t>Sum.</a:t>
            </a:r>
          </a:p>
          <a:p>
            <a:pPr marL="1314450" lvl="2" indent="-514350" algn="l" rtl="0">
              <a:buFont typeface="+mj-lt"/>
              <a:buAutoNum type="arabicPeriod" startAt="6"/>
            </a:pPr>
            <a:r>
              <a:rPr lang="en-US" sz="3200" b="1" dirty="0" smtClean="0">
                <a:latin typeface="Adobe Garamond Pro" pitchFamily="18" charset="0"/>
              </a:rPr>
              <a:t> Output Difference.</a:t>
            </a:r>
          </a:p>
          <a:p>
            <a:pPr marL="1314450" lvl="2" indent="-514350" algn="l" rtl="0">
              <a:buFont typeface="+mj-lt"/>
              <a:buAutoNum type="arabicPeriod" startAt="6"/>
            </a:pPr>
            <a:r>
              <a:rPr lang="en-US" sz="3200" b="1" dirty="0" smtClean="0">
                <a:latin typeface="Adobe Garamond Pro" pitchFamily="18" charset="0"/>
              </a:rPr>
              <a:t> Output Product.</a:t>
            </a:r>
          </a:p>
          <a:p>
            <a:pPr marL="1314450" lvl="2" indent="-514350" algn="l" rtl="0">
              <a:buFont typeface="+mj-lt"/>
              <a:buAutoNum type="arabicPeriod" startAt="6"/>
            </a:pPr>
            <a:r>
              <a:rPr lang="en-US" sz="3200" b="1" dirty="0" smtClean="0">
                <a:latin typeface="Adobe Garamond Pro" pitchFamily="18" charset="0"/>
              </a:rPr>
              <a:t> Output Quotient .</a:t>
            </a:r>
          </a:p>
          <a:p>
            <a:pPr marL="1314450" lvl="2" indent="-514350" algn="l" rtl="0">
              <a:buFont typeface="+mj-lt"/>
              <a:buAutoNum type="arabicPeriod" startAt="6"/>
            </a:pPr>
            <a:r>
              <a:rPr lang="en-US" sz="3200" b="1" dirty="0" smtClean="0">
                <a:latin typeface="Adobe Garamond Pro" pitchFamily="18" charset="0"/>
              </a:rPr>
              <a:t> Stop.</a:t>
            </a:r>
          </a:p>
          <a:p>
            <a:pPr marL="1314450" lvl="2" indent="-514350" algn="l" rtl="0">
              <a:buNone/>
            </a:pPr>
            <a:endParaRPr lang="en-US" sz="3200" dirty="0" smtClean="0">
              <a:latin typeface="Adobe Garamond Pro" pitchFamily="18" charset="0"/>
            </a:endParaRPr>
          </a:p>
          <a:p>
            <a:pPr algn="l" rtl="0"/>
            <a:endParaRPr lang="en-US" dirty="0" smtClean="0">
              <a:latin typeface="Adobe Garamond Pro" pitchFamily="18" charset="0"/>
            </a:endParaRPr>
          </a:p>
          <a:p>
            <a:pPr algn="l" rtl="0"/>
            <a:endParaRPr lang="en-US" dirty="0">
              <a:latin typeface="Adobe Garamond Pro"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3</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314488" y="928670"/>
            <a:ext cx="7758106" cy="6286520"/>
          </a:xfrm>
        </p:spPr>
        <p:txBody>
          <a:bodyPr/>
          <a:lstStyle/>
          <a:p>
            <a:pPr algn="l" rtl="0"/>
            <a:r>
              <a:rPr lang="en-US" dirty="0" smtClean="0">
                <a:latin typeface="Adobe Garamond Pro" pitchFamily="18" charset="0"/>
              </a:rPr>
              <a:t>You work in a store that sells imported fabric. Most of the fabric you sell is measured in square yards, but your customers want to know the equivalent amount in square meters. Design an </a:t>
            </a:r>
            <a:r>
              <a:rPr lang="en-US" dirty="0" err="1" smtClean="0">
                <a:latin typeface="Adobe Garamond Pro" pitchFamily="18" charset="0"/>
              </a:rPr>
              <a:t>pseudocode</a:t>
            </a:r>
            <a:r>
              <a:rPr lang="en-US" dirty="0" smtClean="0">
                <a:latin typeface="Adobe Garamond Pro" pitchFamily="18" charset="0"/>
              </a:rPr>
              <a:t> to perform this conversion.</a:t>
            </a:r>
          </a:p>
          <a:p>
            <a:pPr algn="l" rtl="0">
              <a:buNone/>
            </a:pPr>
            <a:r>
              <a:rPr lang="en-US" b="1" dirty="0" smtClean="0">
                <a:latin typeface="Adobe Garamond Pro" pitchFamily="18" charset="0"/>
              </a:rPr>
              <a:t>Hint</a:t>
            </a:r>
            <a:r>
              <a:rPr lang="en-US" dirty="0" smtClean="0">
                <a:latin typeface="Adobe Garamond Pro" pitchFamily="18" charset="0"/>
              </a:rPr>
              <a:t>: 1 square meter                                          = 1.198 yards.</a:t>
            </a:r>
          </a:p>
          <a:p>
            <a:pPr algn="l" rtl="0"/>
            <a:r>
              <a:rPr lang="en-US" b="1" dirty="0" smtClean="0">
                <a:solidFill>
                  <a:srgbClr val="00B0F0"/>
                </a:solidFill>
                <a:latin typeface="Adobe Garamond Pro" pitchFamily="18" charset="0"/>
              </a:rPr>
              <a:t>Answer:</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Get Y</a:t>
            </a:r>
            <a:r>
              <a:rPr lang="en-US" sz="3200" dirty="0" smtClean="0">
                <a:latin typeface="Adobe Garamond Pro" pitchFamily="18" charset="0"/>
              </a:rPr>
              <a:t> (number value in yard).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3</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314488" y="928670"/>
            <a:ext cx="7758106" cy="6286520"/>
          </a:xfrm>
        </p:spPr>
        <p:txBody>
          <a:bodyPr/>
          <a:lstStyle/>
          <a:p>
            <a:pPr marL="1314450" lvl="2" indent="-514350" algn="l" rtl="0">
              <a:buFont typeface="+mj-lt"/>
              <a:buAutoNum type="arabicPeriod" startAt="3"/>
            </a:pPr>
            <a:r>
              <a:rPr lang="en-US" sz="3200" b="1" dirty="0" smtClean="0">
                <a:latin typeface="Adobe Garamond Pro" pitchFamily="18" charset="0"/>
              </a:rPr>
              <a:t>S </a:t>
            </a:r>
            <a:r>
              <a:rPr lang="en-US" sz="3200" dirty="0" smtClean="0">
                <a:latin typeface="Adobe Garamond Pro" pitchFamily="18" charset="0"/>
              </a:rPr>
              <a:t>(square meter value ) </a:t>
            </a:r>
            <a:r>
              <a:rPr lang="en-US" sz="3200" b="1" dirty="0" smtClean="0">
                <a:latin typeface="Adobe Garamond Pro" pitchFamily="18" charset="0"/>
              </a:rPr>
              <a:t>= Y / 1.98 .</a:t>
            </a:r>
          </a:p>
          <a:p>
            <a:pPr marL="1314450" lvl="2" indent="-514350" algn="l" rtl="0">
              <a:buFont typeface="+mj-lt"/>
              <a:buAutoNum type="arabicPeriod" startAt="3"/>
            </a:pPr>
            <a:r>
              <a:rPr lang="en-US" sz="3200" b="1" dirty="0" smtClean="0">
                <a:latin typeface="Adobe Garamond Pro" pitchFamily="18" charset="0"/>
              </a:rPr>
              <a:t>Output S.</a:t>
            </a:r>
          </a:p>
          <a:p>
            <a:pPr marL="1314450" lvl="2" indent="-514350" algn="l" rtl="0">
              <a:buFont typeface="+mj-lt"/>
              <a:buAutoNum type="arabicPeriod" startAt="3"/>
            </a:pPr>
            <a:r>
              <a:rPr lang="en-US" sz="3200" b="1" dirty="0" smtClean="0">
                <a:latin typeface="Adobe Garamond Pro" pitchFamily="18" charset="0"/>
              </a:rPr>
              <a:t>Stop.</a:t>
            </a:r>
          </a:p>
          <a:p>
            <a:pPr marL="1314450" lvl="2" indent="-514350" algn="l" rtl="0">
              <a:buNone/>
            </a:pPr>
            <a:endParaRPr lang="en-US" sz="3200" dirty="0" smtClean="0">
              <a:latin typeface="Adobe Garamond Pro" pitchFamily="18" charset="0"/>
            </a:endParaRPr>
          </a:p>
          <a:p>
            <a:pPr algn="l" rtl="0">
              <a:buNone/>
            </a:pPr>
            <a:endParaRPr lang="en-US" dirty="0" smtClean="0">
              <a:latin typeface="Adobe Garamond Pro" pitchFamily="18" charset="0"/>
            </a:endParaRPr>
          </a:p>
          <a:p>
            <a:pPr algn="l" rtl="0"/>
            <a:endParaRPr lang="en-US" dirty="0" smtClean="0">
              <a:latin typeface="Adobe Garamond Pro" pitchFamily="18" charset="0"/>
            </a:endParaRPr>
          </a:p>
          <a:p>
            <a:pPr algn="l" rtl="0"/>
            <a:endParaRPr lang="en-US" dirty="0">
              <a:latin typeface="Adobe Garamond Pro"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4</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928694"/>
            <a:ext cx="7758106" cy="6286520"/>
          </a:xfrm>
        </p:spPr>
        <p:txBody>
          <a:bodyPr/>
          <a:lstStyle/>
          <a:p>
            <a:pPr algn="l" rtl="0"/>
            <a:r>
              <a:rPr lang="en-US" dirty="0" smtClean="0">
                <a:latin typeface="Adobe Garamond Pro" pitchFamily="18" charset="0"/>
              </a:rPr>
              <a:t>Design an </a:t>
            </a:r>
            <a:r>
              <a:rPr lang="en-US" dirty="0" err="1" smtClean="0">
                <a:latin typeface="Adobe Garamond Pro" pitchFamily="18" charset="0"/>
              </a:rPr>
              <a:t>pseudocode</a:t>
            </a:r>
            <a:r>
              <a:rPr lang="en-US" dirty="0" smtClean="0">
                <a:latin typeface="Adobe Garamond Pro" pitchFamily="18" charset="0"/>
              </a:rPr>
              <a:t> that computes the employee’s gross salary given the hours work and the hourly rate. Assume that 15% of the salary is deducted as taxes.</a:t>
            </a:r>
          </a:p>
          <a:p>
            <a:pPr algn="l" rtl="0"/>
            <a:r>
              <a:rPr lang="en-US" b="1" dirty="0" smtClean="0">
                <a:solidFill>
                  <a:srgbClr val="00B0F0"/>
                </a:solidFill>
                <a:latin typeface="Adobe Garamond Pro" pitchFamily="18" charset="0"/>
              </a:rPr>
              <a:t>Answer:</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Get  H </a:t>
            </a:r>
            <a:r>
              <a:rPr lang="en-US" sz="3200" dirty="0" smtClean="0">
                <a:latin typeface="Adobe Garamond Pro" pitchFamily="18" charset="0"/>
              </a:rPr>
              <a:t>(hours work ).</a:t>
            </a:r>
          </a:p>
          <a:p>
            <a:pPr marL="1314450" lvl="2" indent="-514350" algn="l" rtl="0">
              <a:buFont typeface="+mj-lt"/>
              <a:buAutoNum type="arabicPeriod"/>
            </a:pPr>
            <a:r>
              <a:rPr lang="en-US" sz="3200" b="1" dirty="0" smtClean="0">
                <a:latin typeface="Adobe Garamond Pro" pitchFamily="18" charset="0"/>
              </a:rPr>
              <a:t>Get R </a:t>
            </a:r>
            <a:r>
              <a:rPr lang="en-US" sz="3200" dirty="0" smtClean="0">
                <a:latin typeface="Adobe Garamond Pro" pitchFamily="18" charset="0"/>
              </a:rPr>
              <a:t>(hourly rate ) </a:t>
            </a:r>
            <a:r>
              <a:rPr lang="en-US" sz="3200" b="1" dirty="0" smtClean="0">
                <a:latin typeface="Adobe Garamond Pro" pitchFamily="18" charset="0"/>
              </a:rPr>
              <a:t>. </a:t>
            </a:r>
          </a:p>
          <a:p>
            <a:pPr marL="1314450" lvl="2" indent="-514350" algn="l" rtl="0">
              <a:buFont typeface="+mj-lt"/>
              <a:buAutoNum type="arabicPeriod"/>
            </a:pPr>
            <a:r>
              <a:rPr lang="en-US" sz="3200" b="1" dirty="0" smtClean="0">
                <a:latin typeface="Adobe Garamond Pro" pitchFamily="18" charset="0"/>
              </a:rPr>
              <a:t>Gross Salary = H * R .</a:t>
            </a:r>
          </a:p>
          <a:p>
            <a:pPr marL="1314450" lvl="2" indent="-514350" algn="l" rtl="0">
              <a:buFont typeface="+mj-lt"/>
              <a:buAutoNum type="arabicPeriod"/>
            </a:pPr>
            <a:r>
              <a:rPr lang="en-US" sz="3200" b="1" dirty="0" smtClean="0">
                <a:latin typeface="Adobe Garamond Pro" pitchFamily="18" charset="0"/>
              </a:rPr>
              <a:t>Tax = (15/100)* Gross Salary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4</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928694"/>
            <a:ext cx="7758106" cy="6286520"/>
          </a:xfrm>
        </p:spPr>
        <p:txBody>
          <a:bodyPr/>
          <a:lstStyle/>
          <a:p>
            <a:pPr marL="1314450" lvl="2" indent="-514350" algn="l" rtl="0">
              <a:buFont typeface="+mj-lt"/>
              <a:buAutoNum type="arabicPeriod" startAt="6"/>
            </a:pPr>
            <a:r>
              <a:rPr lang="en-US" sz="3200" b="1" dirty="0" smtClean="0">
                <a:latin typeface="Adobe Garamond Pro" pitchFamily="18" charset="0"/>
              </a:rPr>
              <a:t>Net Salary = Gross Salary  - Tax .</a:t>
            </a:r>
          </a:p>
          <a:p>
            <a:pPr marL="1314450" lvl="2" indent="-514350" algn="l" rtl="0">
              <a:buFont typeface="+mj-lt"/>
              <a:buAutoNum type="arabicPeriod" startAt="6"/>
            </a:pPr>
            <a:r>
              <a:rPr lang="en-US" sz="3200" b="1" dirty="0" smtClean="0">
                <a:latin typeface="Adobe Garamond Pro" pitchFamily="18" charset="0"/>
              </a:rPr>
              <a:t>Output Net Salary .</a:t>
            </a:r>
          </a:p>
          <a:p>
            <a:pPr marL="1314450" lvl="2" indent="-514350" algn="l" rtl="0">
              <a:buFont typeface="+mj-lt"/>
              <a:buAutoNum type="arabicPeriod" startAt="6"/>
            </a:pPr>
            <a:r>
              <a:rPr lang="en-US" sz="3200" b="1" dirty="0" smtClean="0">
                <a:latin typeface="Adobe Garamond Pro" pitchFamily="18" charset="0"/>
              </a:rPr>
              <a:t>Stop.</a:t>
            </a:r>
          </a:p>
          <a:p>
            <a:pPr algn="l" rtl="0"/>
            <a:endParaRPr lang="en-US" dirty="0" smtClean="0">
              <a:latin typeface="Adobe Garamond Pro" pitchFamily="18" charset="0"/>
            </a:endParaRPr>
          </a:p>
          <a:p>
            <a:pPr algn="l" rtl="0"/>
            <a:endParaRPr lang="en-US" dirty="0" smtClean="0">
              <a:latin typeface="Adobe Garamond Pro" pitchFamily="18" charset="0"/>
            </a:endParaRPr>
          </a:p>
          <a:p>
            <a:pPr algn="l" rtl="0"/>
            <a:endParaRPr lang="en-US" dirty="0">
              <a:latin typeface="Adobe Garamond Pro"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5</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56"/>
            <a:ext cx="7758106" cy="6286520"/>
          </a:xfrm>
        </p:spPr>
        <p:txBody>
          <a:bodyPr/>
          <a:lstStyle/>
          <a:p>
            <a:pPr algn="l" rtl="0"/>
            <a:r>
              <a:rPr lang="en-US" dirty="0" smtClean="0">
                <a:latin typeface="Adobe Garamond Pro" pitchFamily="18" charset="0"/>
              </a:rPr>
              <a:t>Design an </a:t>
            </a:r>
            <a:r>
              <a:rPr lang="en-US" dirty="0" err="1" smtClean="0">
                <a:latin typeface="Adobe Garamond Pro" pitchFamily="18" charset="0"/>
              </a:rPr>
              <a:t>pseudocode</a:t>
            </a:r>
            <a:r>
              <a:rPr lang="en-US" dirty="0" smtClean="0">
                <a:latin typeface="Adobe Garamond Pro" pitchFamily="18" charset="0"/>
              </a:rPr>
              <a:t> that computes the distance between two points (X1, Y1) and (X2,Y2).</a:t>
            </a:r>
          </a:p>
          <a:p>
            <a:pPr algn="l" rtl="0"/>
            <a:r>
              <a:rPr lang="en-US" b="1" dirty="0" smtClean="0">
                <a:latin typeface="Adobe Garamond Pro" pitchFamily="18" charset="0"/>
              </a:rPr>
              <a:t>Hint: </a:t>
            </a:r>
            <a:r>
              <a:rPr lang="en-US" dirty="0" smtClean="0">
                <a:latin typeface="Adobe Garamond Pro" pitchFamily="18" charset="0"/>
              </a:rPr>
              <a:t>Distance =  </a:t>
            </a:r>
          </a:p>
          <a:p>
            <a:pPr algn="l" rtl="0"/>
            <a:r>
              <a:rPr lang="en-US" b="1" dirty="0" smtClean="0">
                <a:solidFill>
                  <a:srgbClr val="00B0F0"/>
                </a:solidFill>
                <a:latin typeface="Adobe Garamond Pro" pitchFamily="18" charset="0"/>
              </a:rPr>
              <a:t>Answer:</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Get X</a:t>
            </a:r>
            <a:r>
              <a:rPr lang="en-US" sz="2000" b="1" dirty="0" smtClean="0">
                <a:latin typeface="Adobe Garamond Pro" pitchFamily="18" charset="0"/>
              </a:rPr>
              <a:t>1</a:t>
            </a:r>
            <a:r>
              <a:rPr lang="en-US" sz="3200" b="1" dirty="0" smtClean="0">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Get X</a:t>
            </a:r>
            <a:r>
              <a:rPr lang="en-US" sz="2000" b="1" dirty="0" smtClean="0">
                <a:latin typeface="Adobe Garamond Pro" pitchFamily="18" charset="0"/>
              </a:rPr>
              <a:t>2</a:t>
            </a:r>
            <a:r>
              <a:rPr lang="en-US" sz="3200" b="1" dirty="0" smtClean="0">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Get Y</a:t>
            </a:r>
            <a:r>
              <a:rPr lang="en-US" sz="2000" b="1" dirty="0" smtClean="0">
                <a:latin typeface="Adobe Garamond Pro" pitchFamily="18" charset="0"/>
              </a:rPr>
              <a:t>1</a:t>
            </a:r>
            <a:r>
              <a:rPr lang="en-US" sz="3200" b="1" dirty="0" smtClean="0">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Get Y</a:t>
            </a:r>
            <a:r>
              <a:rPr lang="en-US" sz="2000" b="1" dirty="0" smtClean="0">
                <a:latin typeface="Adobe Garamond Pro" pitchFamily="18" charset="0"/>
              </a:rPr>
              <a:t>2</a:t>
            </a:r>
            <a:r>
              <a:rPr lang="en-US" sz="3200" b="1" dirty="0" smtClean="0">
                <a:latin typeface="Adobe Garamond Pro" pitchFamily="18" charset="0"/>
              </a:rPr>
              <a:t>.</a:t>
            </a:r>
          </a:p>
        </p:txBody>
      </p:sp>
      <p:pic>
        <p:nvPicPr>
          <p:cNvPr id="5124" name="Picture 4"/>
          <p:cNvPicPr>
            <a:picLocks noChangeAspect="1" noChangeArrowheads="1"/>
          </p:cNvPicPr>
          <p:nvPr/>
        </p:nvPicPr>
        <p:blipFill>
          <a:blip r:embed="rId2"/>
          <a:srcRect/>
          <a:stretch>
            <a:fillRect/>
          </a:stretch>
        </p:blipFill>
        <p:spPr bwMode="auto">
          <a:xfrm>
            <a:off x="4429124" y="2143116"/>
            <a:ext cx="2743200" cy="42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571504"/>
          </a:xfrm>
        </p:spPr>
        <p:txBody>
          <a:bodyPr/>
          <a:lstStyle/>
          <a:p>
            <a:pPr rtl="0"/>
            <a:r>
              <a:rPr lang="en-US" sz="3200" b="1" dirty="0" smtClean="0">
                <a:latin typeface="Adobe Garamond Pro" pitchFamily="18" charset="0"/>
              </a:rPr>
              <a:t>Exercise _ 5</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56"/>
            <a:ext cx="7758106" cy="6286520"/>
          </a:xfrm>
        </p:spPr>
        <p:txBody>
          <a:bodyPr/>
          <a:lstStyle/>
          <a:p>
            <a:pPr marL="1314450" lvl="2" indent="-514350" algn="l" rtl="0">
              <a:buFont typeface="+mj-lt"/>
              <a:buAutoNum type="arabicPeriod" startAt="6"/>
            </a:pPr>
            <a:r>
              <a:rPr lang="en-US" sz="3200" b="1" dirty="0" smtClean="0">
                <a:latin typeface="Adobe Garamond Pro" pitchFamily="18" charset="0"/>
              </a:rPr>
              <a:t>Z</a:t>
            </a:r>
            <a:r>
              <a:rPr lang="en-US" sz="2000" b="1" dirty="0" smtClean="0">
                <a:latin typeface="Adobe Garamond Pro" pitchFamily="18" charset="0"/>
              </a:rPr>
              <a:t>1</a:t>
            </a:r>
            <a:r>
              <a:rPr lang="en-US" sz="3200" b="1" dirty="0" smtClean="0">
                <a:latin typeface="Adobe Garamond Pro" pitchFamily="18" charset="0"/>
              </a:rPr>
              <a:t> = (X</a:t>
            </a:r>
            <a:r>
              <a:rPr lang="en-US" sz="2000" b="1" dirty="0" smtClean="0">
                <a:latin typeface="Adobe Garamond Pro" pitchFamily="18" charset="0"/>
              </a:rPr>
              <a:t>1</a:t>
            </a:r>
            <a:r>
              <a:rPr lang="en-US" sz="3200" b="1" dirty="0" smtClean="0">
                <a:latin typeface="Adobe Garamond Pro" pitchFamily="18" charset="0"/>
              </a:rPr>
              <a:t> – X</a:t>
            </a:r>
            <a:r>
              <a:rPr lang="en-US" sz="2000" b="1" dirty="0" smtClean="0">
                <a:latin typeface="Adobe Garamond Pro" pitchFamily="18" charset="0"/>
              </a:rPr>
              <a:t>2</a:t>
            </a:r>
            <a:r>
              <a:rPr lang="en-US" sz="3200" b="1" dirty="0" smtClean="0">
                <a:latin typeface="Adobe Garamond Pro" pitchFamily="18" charset="0"/>
              </a:rPr>
              <a:t>)^</a:t>
            </a:r>
            <a:r>
              <a:rPr lang="en-US" b="1" dirty="0" smtClean="0">
                <a:latin typeface="Adobe Garamond Pro" pitchFamily="18" charset="0"/>
              </a:rPr>
              <a:t>2</a:t>
            </a:r>
            <a:endParaRPr lang="en-US" sz="3200" b="1" dirty="0" smtClean="0">
              <a:latin typeface="Adobe Garamond Pro" pitchFamily="18" charset="0"/>
            </a:endParaRPr>
          </a:p>
          <a:p>
            <a:pPr marL="1314450" lvl="2" indent="-514350" algn="l" rtl="0">
              <a:buFont typeface="+mj-lt"/>
              <a:buAutoNum type="arabicPeriod" startAt="6"/>
            </a:pPr>
            <a:r>
              <a:rPr lang="en-US" sz="3200" b="1" dirty="0" smtClean="0">
                <a:latin typeface="Adobe Garamond Pro" pitchFamily="18" charset="0"/>
              </a:rPr>
              <a:t>Z</a:t>
            </a:r>
            <a:r>
              <a:rPr lang="en-US" sz="2000" b="1" dirty="0" smtClean="0">
                <a:latin typeface="Adobe Garamond Pro" pitchFamily="18" charset="0"/>
              </a:rPr>
              <a:t>2</a:t>
            </a:r>
            <a:r>
              <a:rPr lang="en-US" sz="3200" b="1" dirty="0" smtClean="0">
                <a:latin typeface="Adobe Garamond Pro" pitchFamily="18" charset="0"/>
              </a:rPr>
              <a:t> = (Y</a:t>
            </a:r>
            <a:r>
              <a:rPr lang="en-US" sz="2000" b="1" dirty="0" smtClean="0">
                <a:latin typeface="Adobe Garamond Pro" pitchFamily="18" charset="0"/>
              </a:rPr>
              <a:t>1</a:t>
            </a:r>
            <a:r>
              <a:rPr lang="en-US" sz="3200" b="1" dirty="0" smtClean="0">
                <a:latin typeface="Adobe Garamond Pro" pitchFamily="18" charset="0"/>
              </a:rPr>
              <a:t> – Y</a:t>
            </a:r>
            <a:r>
              <a:rPr lang="en-US" sz="2000" b="1" dirty="0" smtClean="0">
                <a:latin typeface="Adobe Garamond Pro" pitchFamily="18" charset="0"/>
              </a:rPr>
              <a:t>2</a:t>
            </a:r>
            <a:r>
              <a:rPr lang="en-US" sz="3200" b="1" dirty="0" smtClean="0">
                <a:latin typeface="Adobe Garamond Pro" pitchFamily="18" charset="0"/>
              </a:rPr>
              <a:t> )^</a:t>
            </a:r>
            <a:r>
              <a:rPr lang="en-US" b="1" dirty="0" smtClean="0">
                <a:latin typeface="Adobe Garamond Pro" pitchFamily="18" charset="0"/>
              </a:rPr>
              <a:t>2</a:t>
            </a:r>
          </a:p>
          <a:p>
            <a:pPr marL="1314450" lvl="2" indent="-514350" algn="l" rtl="0">
              <a:buFont typeface="+mj-lt"/>
              <a:buAutoNum type="arabicPeriod" startAt="6"/>
            </a:pPr>
            <a:r>
              <a:rPr lang="en-US" sz="3200" b="1" dirty="0" smtClean="0">
                <a:latin typeface="Adobe Garamond Pro" pitchFamily="18" charset="0"/>
              </a:rPr>
              <a:t>Distance = </a:t>
            </a:r>
          </a:p>
          <a:p>
            <a:pPr marL="1314450" lvl="2" indent="-514350" algn="l" rtl="0">
              <a:buFont typeface="+mj-lt"/>
              <a:buAutoNum type="arabicPeriod" startAt="6"/>
            </a:pPr>
            <a:r>
              <a:rPr lang="en-US" sz="3200" b="1" dirty="0" smtClean="0">
                <a:latin typeface="Adobe Garamond Pro" pitchFamily="18" charset="0"/>
              </a:rPr>
              <a:t>Output Distance.</a:t>
            </a:r>
          </a:p>
          <a:p>
            <a:pPr marL="1314450" lvl="2" indent="-514350" algn="l" rtl="0">
              <a:buFont typeface="+mj-lt"/>
              <a:buAutoNum type="arabicPeriod" startAt="6"/>
            </a:pPr>
            <a:r>
              <a:rPr lang="en-US" sz="3200" b="1" dirty="0" smtClean="0">
                <a:latin typeface="Adobe Garamond Pro" pitchFamily="18" charset="0"/>
              </a:rPr>
              <a:t>Stop.</a:t>
            </a:r>
          </a:p>
          <a:p>
            <a:pPr algn="l" rtl="0"/>
            <a:endParaRPr lang="en-US" dirty="0" smtClean="0">
              <a:latin typeface="Adobe Garamond Pro" pitchFamily="18" charset="0"/>
            </a:endParaRPr>
          </a:p>
          <a:p>
            <a:pPr algn="l" rtl="0"/>
            <a:endParaRPr lang="en-US" dirty="0" smtClean="0">
              <a:latin typeface="Adobe Garamond Pro" pitchFamily="18" charset="0"/>
            </a:endParaRPr>
          </a:p>
          <a:p>
            <a:pPr algn="l" rtl="0"/>
            <a:endParaRPr lang="en-US" dirty="0">
              <a:latin typeface="Adobe Garamond Pro" pitchFamily="18"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0" y="2016490"/>
            <a:ext cx="1828806" cy="412378"/>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6</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algn="l" rtl="0"/>
            <a:r>
              <a:rPr lang="en-US" dirty="0" smtClean="0">
                <a:latin typeface="Adobe Garamond Pro" pitchFamily="18" charset="0"/>
              </a:rPr>
              <a:t>Design an </a:t>
            </a:r>
            <a:r>
              <a:rPr lang="en-US" b="1" dirty="0" err="1" smtClean="0">
                <a:latin typeface="Adobe Garamond Pro" pitchFamily="18" charset="0"/>
              </a:rPr>
              <a:t>pseudocode</a:t>
            </a:r>
            <a:r>
              <a:rPr lang="en-US" dirty="0" smtClean="0">
                <a:latin typeface="Adobe Garamond Pro" pitchFamily="18" charset="0"/>
              </a:rPr>
              <a:t>  and the corresponding </a:t>
            </a:r>
            <a:r>
              <a:rPr lang="en-US" b="1" dirty="0" smtClean="0">
                <a:latin typeface="Adobe Garamond Pro" pitchFamily="18" charset="0"/>
              </a:rPr>
              <a:t>flowchart</a:t>
            </a:r>
            <a:r>
              <a:rPr lang="en-US" dirty="0" smtClean="0">
                <a:latin typeface="Adobe Garamond Pro" pitchFamily="18" charset="0"/>
              </a:rPr>
              <a:t> for adding the test scores as given below: </a:t>
            </a:r>
            <a:r>
              <a:rPr lang="en-US" b="1" dirty="0" smtClean="0">
                <a:latin typeface="Adobe Garamond Pro" pitchFamily="18" charset="0"/>
              </a:rPr>
              <a:t>26, 49, 98, 87, 62, 75 </a:t>
            </a:r>
            <a:endParaRPr lang="en-US" dirty="0" smtClean="0">
              <a:latin typeface="Adobe Garamond Pro" pitchFamily="18" charset="0"/>
            </a:endParaRPr>
          </a:p>
          <a:p>
            <a:pPr algn="l" rtl="0"/>
            <a:r>
              <a:rPr lang="en-US" b="1" dirty="0" smtClean="0">
                <a:solidFill>
                  <a:srgbClr val="00B0F0"/>
                </a:solidFill>
                <a:latin typeface="Adobe Garamond Pro" pitchFamily="18" charset="0"/>
              </a:rPr>
              <a:t>Answer of  </a:t>
            </a:r>
            <a:r>
              <a:rPr lang="en-US" b="1" dirty="0" err="1" smtClean="0">
                <a:solidFill>
                  <a:srgbClr val="00B0F0"/>
                </a:solidFill>
                <a:latin typeface="Adobe Garamond Pro" pitchFamily="18" charset="0"/>
              </a:rPr>
              <a:t>pseudocode</a:t>
            </a:r>
            <a:r>
              <a:rPr lang="en-US" b="1" dirty="0" smtClean="0">
                <a:solidFill>
                  <a:srgbClr val="00B0F0"/>
                </a:solidFill>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Sum = 0 ;</a:t>
            </a:r>
          </a:p>
          <a:p>
            <a:pPr marL="1314450" lvl="2" indent="-514350" algn="l" rtl="0">
              <a:buFont typeface="+mj-lt"/>
              <a:buAutoNum type="arabicPeriod"/>
            </a:pPr>
            <a:r>
              <a:rPr lang="en-US" sz="3200" b="1" dirty="0" smtClean="0">
                <a:latin typeface="Adobe Garamond Pro" pitchFamily="18" charset="0"/>
              </a:rPr>
              <a:t>Get Test score _1;</a:t>
            </a:r>
          </a:p>
          <a:p>
            <a:pPr marL="1314450" lvl="2" indent="-514350" algn="l" rtl="0">
              <a:buFont typeface="+mj-lt"/>
              <a:buAutoNum type="arabicPeriod"/>
            </a:pPr>
            <a:r>
              <a:rPr lang="en-US" sz="3200" b="1" dirty="0" smtClean="0">
                <a:latin typeface="Adobe Garamond Pro" pitchFamily="18" charset="0"/>
              </a:rPr>
              <a:t>Add Test score _1 to Sum ;</a:t>
            </a:r>
          </a:p>
          <a:p>
            <a:pPr marL="1314450" lvl="2" indent="-514350" algn="l" rtl="0">
              <a:buFont typeface="+mj-lt"/>
              <a:buAutoNum type="arabicPeriod"/>
            </a:pPr>
            <a:r>
              <a:rPr lang="en-US" sz="3200" b="1" dirty="0" smtClean="0">
                <a:latin typeface="Adobe Garamond Pro" pitchFamily="18" charset="0"/>
              </a:rPr>
              <a:t>Get Test score _2 ;</a:t>
            </a:r>
          </a:p>
          <a:p>
            <a:pPr marL="1314450" lvl="2" indent="-514350" algn="l" rtl="0">
              <a:buFont typeface="+mj-lt"/>
              <a:buAutoNum type="arabicPeriod"/>
            </a:pPr>
            <a:r>
              <a:rPr lang="en-US" sz="3200" b="1" dirty="0" smtClean="0">
                <a:latin typeface="Adobe Garamond Pro" pitchFamily="18" charset="0"/>
              </a:rPr>
              <a:t>Add Test score _2 to Sum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357430"/>
            <a:ext cx="7772400" cy="1012825"/>
          </a:xfrm>
        </p:spPr>
        <p:txBody>
          <a:bodyPr/>
          <a:lstStyle/>
          <a:p>
            <a:r>
              <a:rPr lang="en-US" sz="6600" b="1" dirty="0" smtClean="0">
                <a:solidFill>
                  <a:schemeClr val="bg1"/>
                </a:solidFill>
                <a:latin typeface="Agency FB" pitchFamily="34" charset="0"/>
              </a:rPr>
              <a:t>Algorithms</a:t>
            </a:r>
            <a:endParaRPr lang="fr-CA" sz="6600" dirty="0" smtClean="0">
              <a:solidFill>
                <a:schemeClr val="bg1"/>
              </a:solidFill>
              <a:latin typeface="Agency FB"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6</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marL="1314450" lvl="2" indent="-514350" algn="l" rtl="0">
              <a:buFont typeface="+mj-lt"/>
              <a:buAutoNum type="arabicPeriod" startAt="7"/>
            </a:pPr>
            <a:r>
              <a:rPr lang="en-US" sz="3200" b="1" dirty="0" smtClean="0">
                <a:latin typeface="Adobe Garamond Pro" pitchFamily="18" charset="0"/>
              </a:rPr>
              <a:t>Get Test score _3;</a:t>
            </a:r>
          </a:p>
          <a:p>
            <a:pPr marL="1314450" lvl="2" indent="-514350" algn="l" rtl="0">
              <a:buFont typeface="+mj-lt"/>
              <a:buAutoNum type="arabicPeriod" startAt="7"/>
            </a:pPr>
            <a:r>
              <a:rPr lang="en-US" sz="3200" b="1" dirty="0" smtClean="0">
                <a:latin typeface="Adobe Garamond Pro" pitchFamily="18" charset="0"/>
              </a:rPr>
              <a:t>Add Test score _3 to Sum ;</a:t>
            </a:r>
          </a:p>
          <a:p>
            <a:pPr marL="1314450" lvl="2" indent="-514350" algn="l" rtl="0">
              <a:buFont typeface="+mj-lt"/>
              <a:buAutoNum type="arabicPeriod" startAt="7"/>
            </a:pPr>
            <a:r>
              <a:rPr lang="en-US" sz="3200" b="1" dirty="0" smtClean="0">
                <a:latin typeface="Adobe Garamond Pro" pitchFamily="18" charset="0"/>
              </a:rPr>
              <a:t>Get Test score _4 ;</a:t>
            </a:r>
          </a:p>
          <a:p>
            <a:pPr marL="1314450" lvl="2" indent="-514350" algn="l" rtl="0">
              <a:buFont typeface="+mj-lt"/>
              <a:buAutoNum type="arabicPeriod" startAt="7"/>
            </a:pPr>
            <a:r>
              <a:rPr lang="en-US" sz="3200" b="1" dirty="0" smtClean="0">
                <a:latin typeface="Adobe Garamond Pro" pitchFamily="18" charset="0"/>
              </a:rPr>
              <a:t>Add Test score _4 to Sum ;</a:t>
            </a:r>
          </a:p>
          <a:p>
            <a:pPr marL="1314450" lvl="2" indent="-514350" algn="l" rtl="0">
              <a:buFont typeface="+mj-lt"/>
              <a:buAutoNum type="arabicPeriod" startAt="7"/>
            </a:pPr>
            <a:r>
              <a:rPr lang="en-US" sz="3200" b="1" dirty="0" smtClean="0">
                <a:latin typeface="Adobe Garamond Pro" pitchFamily="18" charset="0"/>
              </a:rPr>
              <a:t>Get Test score _5 ;</a:t>
            </a:r>
          </a:p>
          <a:p>
            <a:pPr marL="1314450" lvl="2" indent="-514350" algn="l" rtl="0">
              <a:buFont typeface="+mj-lt"/>
              <a:buAutoNum type="arabicPeriod" startAt="7"/>
            </a:pPr>
            <a:r>
              <a:rPr lang="en-US" sz="3200" b="1" dirty="0" smtClean="0">
                <a:latin typeface="Adobe Garamond Pro" pitchFamily="18" charset="0"/>
              </a:rPr>
              <a:t>Add Test score _5 to Sum ;</a:t>
            </a:r>
          </a:p>
          <a:p>
            <a:pPr marL="1314450" lvl="2" indent="-514350" algn="l" rtl="0">
              <a:buFont typeface="+mj-lt"/>
              <a:buAutoNum type="arabicPeriod" startAt="7"/>
            </a:pPr>
            <a:r>
              <a:rPr lang="en-US" sz="3200" b="1" dirty="0" smtClean="0">
                <a:latin typeface="Adobe Garamond Pro" pitchFamily="18" charset="0"/>
              </a:rPr>
              <a:t>Get Test score _6 ;</a:t>
            </a:r>
          </a:p>
          <a:p>
            <a:pPr marL="1314450" lvl="2" indent="-514350" algn="l" rtl="0">
              <a:buFont typeface="+mj-lt"/>
              <a:buAutoNum type="arabicPeriod" startAt="7"/>
            </a:pPr>
            <a:r>
              <a:rPr lang="en-US" sz="3200" b="1" dirty="0" smtClean="0">
                <a:latin typeface="Adobe Garamond Pro" pitchFamily="18" charset="0"/>
              </a:rPr>
              <a:t>Add Test score _6 to Sum ;</a:t>
            </a:r>
          </a:p>
          <a:p>
            <a:pPr marL="1314450" lvl="2" indent="-514350" algn="l" rtl="0">
              <a:buFont typeface="+mj-lt"/>
              <a:buAutoNum type="arabicPeriod" startAt="7"/>
            </a:pPr>
            <a:r>
              <a:rPr lang="en-US" sz="3200" b="1" dirty="0" smtClean="0">
                <a:latin typeface="Adobe Garamond Pro" pitchFamily="18" charset="0"/>
              </a:rPr>
              <a:t>Output Sum ;</a:t>
            </a:r>
          </a:p>
          <a:p>
            <a:pPr marL="1314450" lvl="2" indent="-514350" algn="l" rtl="0">
              <a:buFont typeface="+mj-lt"/>
              <a:buAutoNum type="arabicPeriod" startAt="7"/>
            </a:pPr>
            <a:r>
              <a:rPr lang="en-US" sz="3200" b="1" dirty="0" smtClean="0">
                <a:latin typeface="Adobe Garamond Pro" pitchFamily="18" charset="0"/>
              </a:rPr>
              <a:t>Stop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6</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marL="514350" indent="-514350" algn="l" rtl="0"/>
            <a:r>
              <a:rPr lang="en-US" b="1" dirty="0" smtClean="0">
                <a:solidFill>
                  <a:srgbClr val="00B0F0"/>
                </a:solidFill>
                <a:latin typeface="Adobe Garamond Pro" pitchFamily="18" charset="0"/>
              </a:rPr>
              <a:t>Answer of  </a:t>
            </a:r>
            <a:r>
              <a:rPr lang="en-US" b="1" dirty="0" err="1" smtClean="0">
                <a:solidFill>
                  <a:srgbClr val="00B0F0"/>
                </a:solidFill>
                <a:latin typeface="Adobe Garamond Pro" pitchFamily="18" charset="0"/>
              </a:rPr>
              <a:t>pseudocode</a:t>
            </a:r>
            <a:r>
              <a:rPr lang="en-US" b="1" dirty="0" smtClean="0">
                <a:solidFill>
                  <a:srgbClr val="00B0F0"/>
                </a:solidFill>
                <a:latin typeface="Adobe Garamond Pro" pitchFamily="18" charset="0"/>
              </a:rPr>
              <a:t>:</a:t>
            </a:r>
          </a:p>
          <a:p>
            <a:pPr marL="514350" indent="-514350" algn="l" rtl="0"/>
            <a:endParaRPr lang="en-US" b="1" dirty="0" smtClean="0">
              <a:solidFill>
                <a:srgbClr val="00B0F0"/>
              </a:solidFill>
              <a:latin typeface="Adobe Garamond Pro" pitchFamily="18" charset="0"/>
            </a:endParaRPr>
          </a:p>
          <a:p>
            <a:pPr marL="1314450" lvl="2" indent="-514350" algn="l" rtl="0">
              <a:buNone/>
            </a:pPr>
            <a:endParaRPr lang="en-US" sz="3200" b="1" dirty="0" smtClean="0">
              <a:latin typeface="Adobe Garamond Pro" pitchFamily="18" charset="0"/>
            </a:endParaRPr>
          </a:p>
        </p:txBody>
      </p:sp>
      <p:pic>
        <p:nvPicPr>
          <p:cNvPr id="96258" name="Picture 2"/>
          <p:cNvPicPr>
            <a:picLocks noChangeAspect="1" noChangeArrowheads="1"/>
          </p:cNvPicPr>
          <p:nvPr/>
        </p:nvPicPr>
        <p:blipFill>
          <a:blip r:embed="rId2"/>
          <a:srcRect/>
          <a:stretch>
            <a:fillRect/>
          </a:stretch>
        </p:blipFill>
        <p:spPr bwMode="auto">
          <a:xfrm>
            <a:off x="2428860" y="1681164"/>
            <a:ext cx="2847988" cy="43196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6259" name="Picture 3"/>
          <p:cNvPicPr>
            <a:picLocks noChangeAspect="1" noChangeArrowheads="1"/>
          </p:cNvPicPr>
          <p:nvPr/>
        </p:nvPicPr>
        <p:blipFill>
          <a:blip r:embed="rId3"/>
          <a:srcRect/>
          <a:stretch>
            <a:fillRect/>
          </a:stretch>
        </p:blipFill>
        <p:spPr bwMode="auto">
          <a:xfrm>
            <a:off x="5929322" y="862013"/>
            <a:ext cx="2643205" cy="57102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7</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00108"/>
            <a:ext cx="7758106" cy="5857916"/>
          </a:xfrm>
        </p:spPr>
        <p:txBody>
          <a:bodyPr/>
          <a:lstStyle/>
          <a:p>
            <a:pPr algn="l" rtl="0"/>
            <a:r>
              <a:rPr lang="en-US" dirty="0" smtClean="0">
                <a:latin typeface="Adobe Garamond Pro" pitchFamily="18" charset="0"/>
              </a:rPr>
              <a:t>The problem with </a:t>
            </a:r>
            <a:r>
              <a:rPr lang="en-US" b="1" dirty="0" smtClean="0">
                <a:latin typeface="Adobe Garamond Pro" pitchFamily="18" charset="0"/>
              </a:rPr>
              <a:t>Exercise_6</a:t>
            </a:r>
            <a:r>
              <a:rPr lang="en-US" dirty="0" smtClean="0">
                <a:latin typeface="Adobe Garamond Pro" pitchFamily="18" charset="0"/>
              </a:rPr>
              <a:t> have some steps appear more than once, i.e. step 5 get second number, step 7, get third number, etc. One could shorten the algorithm or flowchart as follows: </a:t>
            </a:r>
          </a:p>
          <a:p>
            <a:pPr algn="l" rtl="0"/>
            <a:r>
              <a:rPr lang="en-US" b="1" dirty="0" smtClean="0">
                <a:solidFill>
                  <a:srgbClr val="00B0F0"/>
                </a:solidFill>
                <a:latin typeface="Adobe Garamond Pro" pitchFamily="18" charset="0"/>
              </a:rPr>
              <a:t>Answer:</a:t>
            </a:r>
            <a:endParaRPr lang="en-US" dirty="0" smtClean="0">
              <a:latin typeface="Adobe Garamond Pro" pitchFamily="18" charset="0"/>
            </a:endParaRPr>
          </a:p>
          <a:p>
            <a:pPr marL="1314450" lvl="2" indent="-514350" algn="l" rtl="0">
              <a:buFont typeface="+mj-lt"/>
              <a:buAutoNum type="arabicPeriod"/>
            </a:pPr>
            <a:r>
              <a:rPr lang="en-US" sz="3200" b="1" dirty="0" smtClean="0">
                <a:latin typeface="Adobe Garamond Pro" pitchFamily="18" charset="0"/>
              </a:rPr>
              <a:t> Start </a:t>
            </a:r>
          </a:p>
          <a:p>
            <a:pPr marL="1314450" lvl="2" indent="-514350" algn="l" rtl="0">
              <a:buFont typeface="+mj-lt"/>
              <a:buAutoNum type="arabicPeriod"/>
            </a:pPr>
            <a:r>
              <a:rPr lang="en-US" sz="3200" b="1" dirty="0" smtClean="0">
                <a:latin typeface="Adobe Garamond Pro" pitchFamily="18" charset="0"/>
              </a:rPr>
              <a:t>Sum = 0 </a:t>
            </a:r>
          </a:p>
          <a:p>
            <a:pPr marL="1314450" lvl="2" indent="-514350" algn="l" rtl="0">
              <a:buFont typeface="+mj-lt"/>
              <a:buAutoNum type="arabicPeriod"/>
            </a:pPr>
            <a:r>
              <a:rPr lang="en-US" sz="3200" b="1" dirty="0" smtClean="0">
                <a:latin typeface="Adobe Garamond Pro" pitchFamily="18" charset="0"/>
              </a:rPr>
              <a:t>Get  Value </a:t>
            </a:r>
          </a:p>
          <a:p>
            <a:pPr marL="1314450" lvl="2" indent="-514350" algn="l" rtl="0">
              <a:buFont typeface="+mj-lt"/>
              <a:buAutoNum type="arabicPeriod"/>
            </a:pPr>
            <a:r>
              <a:rPr lang="en-US" sz="3200" b="1" dirty="0" smtClean="0">
                <a:latin typeface="Adobe Garamond Pro" pitchFamily="18" charset="0"/>
              </a:rPr>
              <a:t>Sum = Sum + Value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7</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00108"/>
            <a:ext cx="7758106" cy="5857916"/>
          </a:xfrm>
        </p:spPr>
        <p:txBody>
          <a:bodyPr/>
          <a:lstStyle/>
          <a:p>
            <a:pPr marL="1314450" lvl="2" indent="-514350" algn="l" rtl="0">
              <a:buFont typeface="+mj-lt"/>
              <a:buAutoNum type="arabicPeriod" startAt="5"/>
            </a:pPr>
            <a:r>
              <a:rPr lang="en-US" sz="3200" b="1" dirty="0" smtClean="0">
                <a:latin typeface="Adobe Garamond Pro" pitchFamily="18" charset="0"/>
              </a:rPr>
              <a:t>Go to step 3 to get next Value </a:t>
            </a:r>
          </a:p>
          <a:p>
            <a:pPr marL="1314450" lvl="2" indent="-514350" algn="l" rtl="0">
              <a:buFont typeface="+mj-lt"/>
              <a:buAutoNum type="arabicPeriod" startAt="5"/>
            </a:pPr>
            <a:r>
              <a:rPr lang="en-US" sz="3200" b="1" dirty="0" smtClean="0">
                <a:latin typeface="Adobe Garamond Pro" pitchFamily="18" charset="0"/>
              </a:rPr>
              <a:t>Output  Sum </a:t>
            </a:r>
          </a:p>
          <a:p>
            <a:pPr marL="1314450" lvl="2" indent="-514350" algn="l" rtl="0">
              <a:buFont typeface="+mj-lt"/>
              <a:buAutoNum type="arabicPeriod" startAt="5"/>
            </a:pPr>
            <a:r>
              <a:rPr lang="en-US" sz="3200" b="1" dirty="0" smtClean="0">
                <a:latin typeface="Adobe Garamond Pro" pitchFamily="18" charset="0"/>
              </a:rPr>
              <a:t>Stop </a:t>
            </a:r>
          </a:p>
          <a:p>
            <a:pPr marL="514350" indent="-514350" algn="l" rtl="0"/>
            <a:r>
              <a:rPr lang="en-US" b="1" dirty="0" smtClean="0">
                <a:solidFill>
                  <a:srgbClr val="00B0F0"/>
                </a:solidFill>
                <a:latin typeface="Adobe Garamond Pro" pitchFamily="18" charset="0"/>
              </a:rPr>
              <a:t>Answer of                                  flowchart:</a:t>
            </a:r>
          </a:p>
          <a:p>
            <a:pPr marL="1314450" lvl="2" indent="-514350" algn="l" rtl="0">
              <a:buFont typeface="+mj-lt"/>
              <a:buAutoNum type="arabicPeriod" startAt="5"/>
            </a:pPr>
            <a:endParaRPr lang="en-US" sz="3200" b="1" dirty="0" smtClean="0">
              <a:latin typeface="Adobe Garamond Pro" pitchFamily="18" charset="0"/>
            </a:endParaRPr>
          </a:p>
        </p:txBody>
      </p:sp>
      <p:pic>
        <p:nvPicPr>
          <p:cNvPr id="97283" name="Picture 3"/>
          <p:cNvPicPr>
            <a:picLocks noChangeAspect="1" noChangeArrowheads="1"/>
          </p:cNvPicPr>
          <p:nvPr/>
        </p:nvPicPr>
        <p:blipFill>
          <a:blip r:embed="rId2"/>
          <a:srcRect/>
          <a:stretch>
            <a:fillRect/>
          </a:stretch>
        </p:blipFill>
        <p:spPr bwMode="auto">
          <a:xfrm>
            <a:off x="3786182" y="2228873"/>
            <a:ext cx="5000660" cy="44862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8</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algn="l" rtl="0"/>
            <a:r>
              <a:rPr lang="en-US" dirty="0" smtClean="0">
                <a:latin typeface="Adobe Garamond Pro" pitchFamily="18" charset="0"/>
              </a:rPr>
              <a:t>In Exercise_6, step 3 to 5 will be repeated, where a number is obtained and added to the sum . So, we can use repetition structure to represent the answer by adding terminal value to end loop   .</a:t>
            </a:r>
          </a:p>
          <a:p>
            <a:pPr algn="l" rtl="0"/>
            <a:r>
              <a:rPr lang="en-US" b="1" dirty="0" smtClean="0">
                <a:solidFill>
                  <a:srgbClr val="00B0F0"/>
                </a:solidFill>
                <a:latin typeface="Adobe Garamond Pro" pitchFamily="18" charset="0"/>
              </a:rPr>
              <a:t>Answer of  </a:t>
            </a:r>
            <a:r>
              <a:rPr lang="en-US" b="1" dirty="0" err="1" smtClean="0">
                <a:solidFill>
                  <a:srgbClr val="00B0F0"/>
                </a:solidFill>
                <a:latin typeface="Adobe Garamond Pro" pitchFamily="18" charset="0"/>
              </a:rPr>
              <a:t>pseudocode</a:t>
            </a:r>
            <a:r>
              <a:rPr lang="en-US" b="1" dirty="0" smtClean="0">
                <a:solidFill>
                  <a:srgbClr val="00B0F0"/>
                </a:solidFill>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Sum = 0 </a:t>
            </a:r>
          </a:p>
          <a:p>
            <a:pPr marL="1314450" lvl="2" indent="-514350" algn="l" rtl="0">
              <a:buFont typeface="+mj-lt"/>
              <a:buAutoNum type="arabicPeriod"/>
            </a:pPr>
            <a:r>
              <a:rPr lang="en-US" sz="3200" b="1" dirty="0" smtClean="0">
                <a:latin typeface="Adobe Garamond Pro" pitchFamily="18" charset="0"/>
              </a:rPr>
              <a:t>Get a value </a:t>
            </a:r>
          </a:p>
          <a:p>
            <a:pPr marL="1314450" lvl="2" indent="-514350" algn="l" rtl="0">
              <a:buFont typeface="+mj-lt"/>
              <a:buAutoNum type="arabicPeriod"/>
            </a:pPr>
            <a:r>
              <a:rPr lang="en-US" sz="3200" b="1" dirty="0" smtClean="0">
                <a:latin typeface="Adobe Garamond Pro" pitchFamily="18" charset="0"/>
              </a:rPr>
              <a:t>If the value is equal to –1, go to step 7 </a:t>
            </a:r>
          </a:p>
          <a:p>
            <a:pPr marL="1314450" lvl="2" indent="-514350" algn="l" rtl="0">
              <a:buFont typeface="+mj-lt"/>
              <a:buAutoNum type="arabicPeriod"/>
            </a:pPr>
            <a:r>
              <a:rPr lang="en-US" sz="3200" b="1" dirty="0" smtClean="0">
                <a:latin typeface="Adobe Garamond Pro" pitchFamily="18" charset="0"/>
              </a:rPr>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8</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marL="1314450" lvl="2" indent="-514350" algn="l" rtl="0">
              <a:buFont typeface="+mj-lt"/>
              <a:buAutoNum type="arabicPeriod" startAt="5"/>
            </a:pPr>
            <a:r>
              <a:rPr lang="en-US" sz="3200" b="1" dirty="0" smtClean="0">
                <a:latin typeface="Adobe Garamond Pro" pitchFamily="18" charset="0"/>
              </a:rPr>
              <a:t>Add to sum ( sum = sum + value) </a:t>
            </a:r>
          </a:p>
          <a:p>
            <a:pPr marL="1314450" lvl="2" indent="-514350" algn="l" rtl="0">
              <a:buFont typeface="+mj-lt"/>
              <a:buAutoNum type="arabicPeriod" startAt="5"/>
            </a:pPr>
            <a:r>
              <a:rPr lang="en-US" sz="3200" b="1" dirty="0" smtClean="0">
                <a:latin typeface="Adobe Garamond Pro" pitchFamily="18" charset="0"/>
              </a:rPr>
              <a:t>Go to step 3 to get next Value </a:t>
            </a:r>
          </a:p>
          <a:p>
            <a:pPr marL="1314450" lvl="2" indent="-514350" algn="l" rtl="0">
              <a:buFont typeface="+mj-lt"/>
              <a:buAutoNum type="arabicPeriod" startAt="5"/>
            </a:pPr>
            <a:r>
              <a:rPr lang="en-US" sz="3200" b="1" dirty="0" smtClean="0">
                <a:latin typeface="Adobe Garamond Pro" pitchFamily="18" charset="0"/>
              </a:rPr>
              <a:t>Output the sum </a:t>
            </a:r>
          </a:p>
          <a:p>
            <a:pPr marL="1314450" lvl="2" indent="-514350" algn="l" rtl="0">
              <a:buFont typeface="+mj-lt"/>
              <a:buAutoNum type="arabicPeriod" startAt="5"/>
            </a:pPr>
            <a:r>
              <a:rPr lang="en-US" sz="3200" b="1" dirty="0" smtClean="0">
                <a:latin typeface="Adobe Garamond Pro" pitchFamily="18" charset="0"/>
              </a:rPr>
              <a:t>Stop </a:t>
            </a:r>
          </a:p>
          <a:p>
            <a:pPr marL="514350" indent="-514350" algn="l" rtl="0"/>
            <a:r>
              <a:rPr lang="en-US" b="1" dirty="0" smtClean="0">
                <a:solidFill>
                  <a:srgbClr val="00B0F0"/>
                </a:solidFill>
                <a:latin typeface="Adobe Garamond Pro" pitchFamily="18" charset="0"/>
              </a:rPr>
              <a:t>Answer of                                  flowchart:</a:t>
            </a:r>
          </a:p>
          <a:p>
            <a:pPr marL="514350" indent="-514350" algn="l" rtl="0">
              <a:buNone/>
            </a:pPr>
            <a:r>
              <a:rPr lang="en-US" sz="4000" b="1" dirty="0" smtClean="0">
                <a:latin typeface="Adobe Garamond Pro" pitchFamily="18" charset="0"/>
              </a:rPr>
              <a:t> </a:t>
            </a:r>
          </a:p>
        </p:txBody>
      </p:sp>
      <p:pic>
        <p:nvPicPr>
          <p:cNvPr id="98307" name="Picture 3"/>
          <p:cNvPicPr>
            <a:picLocks noChangeAspect="1" noChangeArrowheads="1"/>
          </p:cNvPicPr>
          <p:nvPr/>
        </p:nvPicPr>
        <p:blipFill>
          <a:blip r:embed="rId2"/>
          <a:srcRect/>
          <a:stretch>
            <a:fillRect/>
          </a:stretch>
        </p:blipFill>
        <p:spPr bwMode="auto">
          <a:xfrm>
            <a:off x="3714745" y="2571744"/>
            <a:ext cx="5143536" cy="41434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9</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algn="l" rtl="0"/>
            <a:r>
              <a:rPr lang="en-US" dirty="0" smtClean="0">
                <a:latin typeface="Adobe Garamond Pro" pitchFamily="18" charset="0"/>
              </a:rPr>
              <a:t>In Exercise_6, step 3 to 5 will be repeated, by using for loop   .</a:t>
            </a:r>
          </a:p>
          <a:p>
            <a:pPr algn="l" rtl="0"/>
            <a:r>
              <a:rPr lang="en-US" b="1" dirty="0" smtClean="0">
                <a:solidFill>
                  <a:srgbClr val="00B0F0"/>
                </a:solidFill>
                <a:latin typeface="Adobe Garamond Pro" pitchFamily="18" charset="0"/>
              </a:rPr>
              <a:t>Answer of  </a:t>
            </a:r>
            <a:r>
              <a:rPr lang="en-US" b="1" dirty="0" err="1" smtClean="0">
                <a:solidFill>
                  <a:srgbClr val="00B0F0"/>
                </a:solidFill>
                <a:latin typeface="Adobe Garamond Pro" pitchFamily="18" charset="0"/>
              </a:rPr>
              <a:t>pseudocode</a:t>
            </a:r>
            <a:r>
              <a:rPr lang="en-US" b="1" dirty="0" smtClean="0">
                <a:solidFill>
                  <a:srgbClr val="00B0F0"/>
                </a:solidFill>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Count = 6 ;</a:t>
            </a:r>
          </a:p>
          <a:p>
            <a:pPr marL="1314450" lvl="2" indent="-514350" algn="l" rtl="0">
              <a:buFont typeface="+mj-lt"/>
              <a:buAutoNum type="arabicPeriod"/>
            </a:pPr>
            <a:r>
              <a:rPr lang="en-US" sz="3200" b="1" dirty="0" smtClean="0">
                <a:latin typeface="Adobe Garamond Pro" pitchFamily="18" charset="0"/>
              </a:rPr>
              <a:t>Sum = 0 ; </a:t>
            </a:r>
          </a:p>
          <a:p>
            <a:pPr marL="1314450" lvl="2" indent="-514350" algn="l" rtl="0">
              <a:buFont typeface="+mj-lt"/>
              <a:buAutoNum type="arabicPeriod"/>
            </a:pPr>
            <a:r>
              <a:rPr lang="en-US" sz="3200" b="1" dirty="0" smtClean="0">
                <a:latin typeface="Adobe Garamond Pro" pitchFamily="18" charset="0"/>
              </a:rPr>
              <a:t>For (n = 1, n &lt;= Count, n + 1) </a:t>
            </a:r>
          </a:p>
          <a:p>
            <a:pPr marL="1314450" lvl="2" indent="-514350" algn="l" rtl="0">
              <a:buFont typeface="+mj-lt"/>
              <a:buAutoNum type="arabicPeriod"/>
            </a:pPr>
            <a:r>
              <a:rPr lang="en-US" sz="3200" b="1" dirty="0" smtClean="0">
                <a:latin typeface="Adobe Garamond Pro" pitchFamily="18" charset="0"/>
              </a:rPr>
              <a:t>        Get number ;</a:t>
            </a:r>
          </a:p>
          <a:p>
            <a:pPr marL="1314450" lvl="2" indent="-514350" algn="l" rtl="0">
              <a:buFont typeface="+mj-lt"/>
              <a:buAutoNum type="arabicPeriod"/>
            </a:pPr>
            <a:r>
              <a:rPr lang="en-US" sz="3200" b="1" dirty="0" smtClean="0">
                <a:latin typeface="Adobe Garamond Pro" pitchFamily="18" charset="0"/>
              </a:rPr>
              <a:t>        Sum = Sum + number ;</a:t>
            </a:r>
          </a:p>
          <a:p>
            <a:pPr marL="1314450" lvl="2" indent="-514350" algn="l" rtl="0">
              <a:buFont typeface="+mj-lt"/>
              <a:buAutoNum type="arabicPeriod"/>
            </a:pPr>
            <a:r>
              <a:rPr lang="en-US" sz="3200" b="1" dirty="0" err="1" smtClean="0">
                <a:latin typeface="Adobe Garamond Pro" pitchFamily="18" charset="0"/>
              </a:rPr>
              <a:t>EndFor</a:t>
            </a:r>
            <a:r>
              <a:rPr lang="en-US" sz="3200" b="1" dirty="0" smtClean="0">
                <a:latin typeface="Adobe Garamond Pro" pitchFamily="18" charset="0"/>
              </a:rPr>
              <a:t> </a:t>
            </a:r>
          </a:p>
          <a:p>
            <a:pPr marL="1314450" lvl="2" indent="-514350" algn="l" rtl="0">
              <a:buFont typeface="+mj-lt"/>
              <a:buAutoNum type="arabicPeriod"/>
            </a:pPr>
            <a:endParaRPr lang="en-US" sz="3200" b="1"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9</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marL="1314450" lvl="2" indent="-514350" algn="l" rtl="0">
              <a:buFont typeface="+mj-lt"/>
              <a:buAutoNum type="arabicPeriod" startAt="8"/>
            </a:pPr>
            <a:r>
              <a:rPr lang="en-US" sz="3200" b="1" dirty="0" smtClean="0">
                <a:latin typeface="Adobe Garamond Pro" pitchFamily="18" charset="0"/>
              </a:rPr>
              <a:t>Display “ The sum of the numbers is : “ ;</a:t>
            </a:r>
          </a:p>
          <a:p>
            <a:pPr marL="1314450" lvl="2" indent="-514350" algn="l" rtl="0">
              <a:buFont typeface="+mj-lt"/>
              <a:buAutoNum type="arabicPeriod" startAt="8"/>
            </a:pPr>
            <a:r>
              <a:rPr lang="en-US" sz="3200" b="1" dirty="0" smtClean="0">
                <a:latin typeface="Adobe Garamond Pro" pitchFamily="18" charset="0"/>
              </a:rPr>
              <a:t>Print Sum ;</a:t>
            </a:r>
          </a:p>
          <a:p>
            <a:pPr marL="1314450" lvl="2" indent="-514350" algn="l" rtl="0">
              <a:buFont typeface="+mj-lt"/>
              <a:buAutoNum type="arabicPeriod" startAt="8"/>
            </a:pPr>
            <a:r>
              <a:rPr lang="en-US" sz="3200" b="1" dirty="0" smtClean="0">
                <a:latin typeface="Adobe Garamond Pro" pitchFamily="18" charset="0"/>
              </a:rPr>
              <a:t>Stop ;</a:t>
            </a:r>
          </a:p>
        </p:txBody>
      </p:sp>
      <p:grpSp>
        <p:nvGrpSpPr>
          <p:cNvPr id="37" name="Group 36"/>
          <p:cNvGrpSpPr/>
          <p:nvPr/>
        </p:nvGrpSpPr>
        <p:grpSpPr>
          <a:xfrm>
            <a:off x="3214708" y="1285860"/>
            <a:ext cx="5214943" cy="5295900"/>
            <a:chOff x="3214709" y="1285860"/>
            <a:chExt cx="3981450" cy="5295900"/>
          </a:xfrm>
        </p:grpSpPr>
        <p:grpSp>
          <p:nvGrpSpPr>
            <p:cNvPr id="100354" name="Group 2"/>
            <p:cNvGrpSpPr>
              <a:grpSpLocks/>
            </p:cNvGrpSpPr>
            <p:nvPr/>
          </p:nvGrpSpPr>
          <p:grpSpPr bwMode="auto">
            <a:xfrm>
              <a:off x="3214709" y="1285860"/>
              <a:ext cx="3981450" cy="5295900"/>
              <a:chOff x="1095" y="4230"/>
              <a:chExt cx="6270" cy="8340"/>
            </a:xfrm>
          </p:grpSpPr>
          <p:cxnSp>
            <p:nvCxnSpPr>
              <p:cNvPr id="100355" name="AutoShape 3"/>
              <p:cNvCxnSpPr>
                <a:cxnSpLocks noChangeShapeType="1"/>
              </p:cNvCxnSpPr>
              <p:nvPr/>
            </p:nvCxnSpPr>
            <p:spPr bwMode="auto">
              <a:xfrm flipH="1">
                <a:off x="1095" y="7394"/>
                <a:ext cx="4620" cy="1"/>
              </a:xfrm>
              <a:prstGeom prst="straightConnector1">
                <a:avLst/>
              </a:prstGeom>
              <a:ln>
                <a:headEnd/>
                <a:tailEnd/>
              </a:ln>
            </p:spPr>
            <p:style>
              <a:lnRef idx="1">
                <a:schemeClr val="accent1"/>
              </a:lnRef>
              <a:fillRef idx="2">
                <a:schemeClr val="accent1"/>
              </a:fillRef>
              <a:effectRef idx="1">
                <a:schemeClr val="accent1"/>
              </a:effectRef>
              <a:fontRef idx="minor">
                <a:schemeClr val="dk1"/>
              </a:fontRef>
            </p:style>
          </p:cxnSp>
          <p:grpSp>
            <p:nvGrpSpPr>
              <p:cNvPr id="100356" name="Group 4"/>
              <p:cNvGrpSpPr>
                <a:grpSpLocks/>
              </p:cNvGrpSpPr>
              <p:nvPr/>
            </p:nvGrpSpPr>
            <p:grpSpPr bwMode="auto">
              <a:xfrm>
                <a:off x="1095" y="4230"/>
                <a:ext cx="6270" cy="8340"/>
                <a:chOff x="1095" y="4230"/>
                <a:chExt cx="6270" cy="8340"/>
              </a:xfrm>
            </p:grpSpPr>
            <p:sp>
              <p:nvSpPr>
                <p:cNvPr id="100357" name="AutoShape 5"/>
                <p:cNvSpPr>
                  <a:spLocks noChangeArrowheads="1"/>
                </p:cNvSpPr>
                <p:nvPr/>
              </p:nvSpPr>
              <p:spPr bwMode="auto">
                <a:xfrm>
                  <a:off x="4875" y="4230"/>
                  <a:ext cx="1695" cy="450"/>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START</a:t>
                  </a:r>
                </a:p>
                <a:p>
                  <a:pPr marL="0" marR="0" lvl="0" indent="0" algn="r" defTabSz="914400" rtl="1" eaLnBrk="1" fontAlgn="base" latinLnBrk="0" hangingPunct="1">
                    <a:lnSpc>
                      <a:spcPct val="100000"/>
                    </a:lnSpc>
                    <a:spcBef>
                      <a:spcPct val="0"/>
                    </a:spcBef>
                    <a:spcAft>
                      <a:spcPct val="0"/>
                    </a:spcAft>
                    <a:buClrTx/>
                    <a:buSzTx/>
                    <a:buFontTx/>
                    <a:buNone/>
                    <a:tabLst/>
                  </a:pP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0358" name="AutoShape 6"/>
                <p:cNvCxnSpPr>
                  <a:cxnSpLocks noChangeShapeType="1"/>
                </p:cNvCxnSpPr>
                <p:nvPr/>
              </p:nvCxnSpPr>
              <p:spPr bwMode="auto">
                <a:xfrm>
                  <a:off x="5715" y="4680"/>
                  <a:ext cx="1" cy="33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100359" name="AutoShape 7"/>
                <p:cNvSpPr>
                  <a:spLocks noChangeArrowheads="1"/>
                </p:cNvSpPr>
                <p:nvPr/>
              </p:nvSpPr>
              <p:spPr bwMode="auto">
                <a:xfrm>
                  <a:off x="4920" y="5010"/>
                  <a:ext cx="1620" cy="525"/>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lang="en-US" sz="1100" dirty="0" smtClean="0">
                      <a:latin typeface="Calibri" pitchFamily="34" charset="0"/>
                      <a:ea typeface="Arial" pitchFamily="34" charset="0"/>
                      <a:cs typeface="Arial" pitchFamily="34" charset="0"/>
                    </a:rPr>
                    <a:t>Count</a:t>
                  </a: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=6</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60" name="AutoShape 8"/>
                <p:cNvSpPr>
                  <a:spLocks noChangeArrowheads="1"/>
                </p:cNvSpPr>
                <p:nvPr/>
              </p:nvSpPr>
              <p:spPr bwMode="auto">
                <a:xfrm>
                  <a:off x="4815" y="5835"/>
                  <a:ext cx="1845" cy="525"/>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Sum = 0</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61" name="AutoShape 9"/>
                <p:cNvSpPr>
                  <a:spLocks noChangeArrowheads="1"/>
                </p:cNvSpPr>
                <p:nvPr/>
              </p:nvSpPr>
              <p:spPr bwMode="auto">
                <a:xfrm>
                  <a:off x="4582" y="6720"/>
                  <a:ext cx="2025" cy="338"/>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lang="en-US" sz="1100" dirty="0" smtClean="0">
                      <a:latin typeface="Calibri" pitchFamily="34" charset="0"/>
                      <a:cs typeface="Arial" pitchFamily="34" charset="0"/>
                    </a:rPr>
                    <a:t>n = 1</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62" name="AutoShape 10"/>
                <p:cNvSpPr>
                  <a:spLocks noChangeArrowheads="1"/>
                </p:cNvSpPr>
                <p:nvPr/>
              </p:nvSpPr>
              <p:spPr bwMode="auto">
                <a:xfrm>
                  <a:off x="4050" y="7395"/>
                  <a:ext cx="3315" cy="1125"/>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IS   n &lt;=</a:t>
                  </a:r>
                  <a:r>
                    <a:rPr kumimoji="0" lang="en-US" sz="1100" b="0" i="0" u="none" strike="noStrike" cap="none" normalizeH="0" dirty="0" smtClean="0">
                      <a:ln>
                        <a:noFill/>
                      </a:ln>
                      <a:solidFill>
                        <a:schemeClr val="tx1"/>
                      </a:solidFill>
                      <a:effectLst/>
                      <a:latin typeface="Calibri" pitchFamily="34" charset="0"/>
                      <a:ea typeface="Arial" pitchFamily="34" charset="0"/>
                      <a:cs typeface="Arial" pitchFamily="34" charset="0"/>
                    </a:rPr>
                    <a:t> Count</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64" name="AutoShape 12"/>
                <p:cNvSpPr>
                  <a:spLocks noChangeArrowheads="1"/>
                </p:cNvSpPr>
                <p:nvPr/>
              </p:nvSpPr>
              <p:spPr bwMode="auto">
                <a:xfrm>
                  <a:off x="4320" y="11220"/>
                  <a:ext cx="2775" cy="585"/>
                </a:xfrm>
                <a:prstGeom prst="flowChartInputOutpu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Print  Sum</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65" name="AutoShape 13"/>
                <p:cNvSpPr>
                  <a:spLocks noChangeArrowheads="1"/>
                </p:cNvSpPr>
                <p:nvPr/>
              </p:nvSpPr>
              <p:spPr bwMode="auto">
                <a:xfrm>
                  <a:off x="4860" y="12120"/>
                  <a:ext cx="1695" cy="450"/>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END</a:t>
                  </a:r>
                </a:p>
                <a:p>
                  <a:pPr marL="0" marR="0" lvl="0" indent="0" algn="r" defTabSz="914400" rtl="1" eaLnBrk="1" fontAlgn="base" latinLnBrk="0" hangingPunct="1">
                    <a:lnSpc>
                      <a:spcPct val="100000"/>
                    </a:lnSpc>
                    <a:spcBef>
                      <a:spcPct val="0"/>
                    </a:spcBef>
                    <a:spcAft>
                      <a:spcPct val="0"/>
                    </a:spcAft>
                    <a:buClrTx/>
                    <a:buSzTx/>
                    <a:buFontTx/>
                    <a:buNone/>
                    <a:tabLst/>
                  </a:pP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0366" name="AutoShape 14"/>
                <p:cNvCxnSpPr>
                  <a:cxnSpLocks noChangeShapeType="1"/>
                </p:cNvCxnSpPr>
                <p:nvPr/>
              </p:nvCxnSpPr>
              <p:spPr bwMode="auto">
                <a:xfrm>
                  <a:off x="5716" y="5535"/>
                  <a:ext cx="1" cy="33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00367" name="AutoShape 15"/>
                <p:cNvCxnSpPr>
                  <a:cxnSpLocks noChangeShapeType="1"/>
                </p:cNvCxnSpPr>
                <p:nvPr/>
              </p:nvCxnSpPr>
              <p:spPr bwMode="auto">
                <a:xfrm>
                  <a:off x="5715" y="6360"/>
                  <a:ext cx="1" cy="33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00368" name="AutoShape 16"/>
                <p:cNvCxnSpPr>
                  <a:cxnSpLocks noChangeShapeType="1"/>
                </p:cNvCxnSpPr>
                <p:nvPr/>
              </p:nvCxnSpPr>
              <p:spPr bwMode="auto">
                <a:xfrm>
                  <a:off x="5715" y="7057"/>
                  <a:ext cx="1" cy="33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00370" name="AutoShape 18"/>
                <p:cNvCxnSpPr>
                  <a:cxnSpLocks noChangeShapeType="1"/>
                  <a:stCxn id="100364" idx="1"/>
                </p:cNvCxnSpPr>
                <p:nvPr/>
              </p:nvCxnSpPr>
              <p:spPr bwMode="auto">
                <a:xfrm rot="16200000" flipV="1">
                  <a:off x="3450" y="8962"/>
                  <a:ext cx="15" cy="4500"/>
                </a:xfrm>
                <a:prstGeom prst="straightConnector1">
                  <a:avLst/>
                </a:prstGeom>
                <a:ln>
                  <a:headEnd/>
                  <a:tailEnd/>
                </a:ln>
              </p:spPr>
              <p:style>
                <a:lnRef idx="1">
                  <a:schemeClr val="accent1"/>
                </a:lnRef>
                <a:fillRef idx="2">
                  <a:schemeClr val="accent1"/>
                </a:fillRef>
                <a:effectRef idx="1">
                  <a:schemeClr val="accent1"/>
                </a:effectRef>
                <a:fontRef idx="minor">
                  <a:schemeClr val="dk1"/>
                </a:fontRef>
              </p:style>
            </p:cxnSp>
            <p:cxnSp>
              <p:nvCxnSpPr>
                <p:cNvPr id="100371" name="AutoShape 19"/>
                <p:cNvCxnSpPr>
                  <a:cxnSpLocks noChangeShapeType="1"/>
                </p:cNvCxnSpPr>
                <p:nvPr/>
              </p:nvCxnSpPr>
              <p:spPr bwMode="auto">
                <a:xfrm rot="16200000" flipH="1">
                  <a:off x="-754" y="9244"/>
                  <a:ext cx="3810" cy="112"/>
                </a:xfrm>
                <a:prstGeom prst="straightConnector1">
                  <a:avLst/>
                </a:prstGeom>
                <a:ln>
                  <a:headEnd/>
                  <a:tailEnd/>
                </a:ln>
              </p:spPr>
              <p:style>
                <a:lnRef idx="1">
                  <a:schemeClr val="accent1"/>
                </a:lnRef>
                <a:fillRef idx="2">
                  <a:schemeClr val="accent1"/>
                </a:fillRef>
                <a:effectRef idx="1">
                  <a:schemeClr val="accent1"/>
                </a:effectRef>
                <a:fontRef idx="minor">
                  <a:schemeClr val="dk1"/>
                </a:fontRef>
              </p:style>
            </p:cxnSp>
            <p:cxnSp>
              <p:nvCxnSpPr>
                <p:cNvPr id="100372" name="AutoShape 20"/>
                <p:cNvCxnSpPr>
                  <a:cxnSpLocks noChangeShapeType="1"/>
                </p:cNvCxnSpPr>
                <p:nvPr/>
              </p:nvCxnSpPr>
              <p:spPr bwMode="auto">
                <a:xfrm>
                  <a:off x="5714" y="10500"/>
                  <a:ext cx="0" cy="72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00373" name="AutoShape 21"/>
                <p:cNvCxnSpPr>
                  <a:cxnSpLocks noChangeShapeType="1"/>
                </p:cNvCxnSpPr>
                <p:nvPr/>
              </p:nvCxnSpPr>
              <p:spPr bwMode="auto">
                <a:xfrm>
                  <a:off x="5715" y="11790"/>
                  <a:ext cx="1" cy="33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grpSp>
        </p:grpSp>
        <p:cxnSp>
          <p:nvCxnSpPr>
            <p:cNvPr id="27" name="AutoShape 17"/>
            <p:cNvCxnSpPr>
              <a:cxnSpLocks noChangeShapeType="1"/>
            </p:cNvCxnSpPr>
            <p:nvPr/>
          </p:nvCxnSpPr>
          <p:spPr bwMode="auto">
            <a:xfrm>
              <a:off x="6148409" y="4500570"/>
              <a:ext cx="635" cy="20955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28" name="AutoShape 11"/>
            <p:cNvSpPr>
              <a:spLocks noChangeArrowheads="1"/>
            </p:cNvSpPr>
            <p:nvPr/>
          </p:nvSpPr>
          <p:spPr bwMode="auto">
            <a:xfrm>
              <a:off x="5219718" y="4714884"/>
              <a:ext cx="1924050" cy="333375"/>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lang="en-US" sz="1100" dirty="0" smtClean="0">
                  <a:latin typeface="Calibri" pitchFamily="34" charset="0"/>
                  <a:ea typeface="Arial" pitchFamily="34" charset="0"/>
                  <a:cs typeface="Arial" pitchFamily="34" charset="0"/>
                </a:rPr>
                <a:t>n</a:t>
              </a: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n+ 1</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9" name="AutoShape 17"/>
            <p:cNvCxnSpPr>
              <a:cxnSpLocks noChangeShapeType="1"/>
            </p:cNvCxnSpPr>
            <p:nvPr/>
          </p:nvCxnSpPr>
          <p:spPr bwMode="auto">
            <a:xfrm>
              <a:off x="6148409" y="5076838"/>
              <a:ext cx="635" cy="20955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30" name="AutoShape 11"/>
            <p:cNvSpPr>
              <a:spLocks noChangeArrowheads="1"/>
            </p:cNvSpPr>
            <p:nvPr/>
          </p:nvSpPr>
          <p:spPr bwMode="auto">
            <a:xfrm>
              <a:off x="5176859" y="5286388"/>
              <a:ext cx="1924050" cy="333375"/>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Sum = Sum</a:t>
              </a:r>
              <a:r>
                <a:rPr kumimoji="0" lang="en-US" sz="1100" b="0" i="0" u="none" strike="noStrike" cap="none" normalizeH="0" dirty="0" smtClean="0">
                  <a:ln>
                    <a:noFill/>
                  </a:ln>
                  <a:solidFill>
                    <a:schemeClr val="tx1"/>
                  </a:solidFill>
                  <a:effectLst/>
                  <a:latin typeface="Calibri" pitchFamily="34" charset="0"/>
                  <a:ea typeface="Arial" pitchFamily="34" charset="0"/>
                  <a:cs typeface="Arial" pitchFamily="34" charset="0"/>
                </a:rPr>
                <a:t> + number</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1" name="AutoShape 17"/>
            <p:cNvCxnSpPr>
              <a:cxnSpLocks noChangeShapeType="1"/>
            </p:cNvCxnSpPr>
            <p:nvPr/>
          </p:nvCxnSpPr>
          <p:spPr bwMode="auto">
            <a:xfrm>
              <a:off x="6148409" y="4000504"/>
              <a:ext cx="635" cy="20955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32" name="AutoShape 11"/>
            <p:cNvSpPr>
              <a:spLocks noChangeArrowheads="1"/>
            </p:cNvSpPr>
            <p:nvPr/>
          </p:nvSpPr>
          <p:spPr bwMode="auto">
            <a:xfrm>
              <a:off x="5219718" y="4214818"/>
              <a:ext cx="1924050" cy="333375"/>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Get number</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10</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algn="l" rtl="0"/>
            <a:r>
              <a:rPr lang="en-US" dirty="0" smtClean="0">
                <a:latin typeface="Adobe Garamond Pro" pitchFamily="18" charset="0"/>
              </a:rPr>
              <a:t>Design an algorithm that computes the absolute difference of two values (X and Y), where the difference is (X-Y) or (Y-X), which ever is positive. </a:t>
            </a:r>
          </a:p>
          <a:p>
            <a:pPr algn="l" rtl="0"/>
            <a:r>
              <a:rPr lang="en-US" b="1" dirty="0" smtClean="0">
                <a:solidFill>
                  <a:srgbClr val="00B0F0"/>
                </a:solidFill>
                <a:latin typeface="Adobe Garamond Pro" pitchFamily="18" charset="0"/>
              </a:rPr>
              <a:t>Answer of  </a:t>
            </a:r>
            <a:r>
              <a:rPr lang="en-US" b="1" dirty="0" err="1" smtClean="0">
                <a:solidFill>
                  <a:srgbClr val="00B0F0"/>
                </a:solidFill>
                <a:latin typeface="Adobe Garamond Pro" pitchFamily="18" charset="0"/>
              </a:rPr>
              <a:t>pseudocode</a:t>
            </a:r>
            <a:r>
              <a:rPr lang="en-US" b="1" dirty="0" smtClean="0">
                <a:solidFill>
                  <a:srgbClr val="00B0F0"/>
                </a:solidFill>
                <a:latin typeface="Adobe Garamond Pro" pitchFamily="18" charset="0"/>
              </a:rPr>
              <a:t>:</a:t>
            </a:r>
          </a:p>
          <a:p>
            <a:pPr marL="1314450" lvl="2" indent="-514350" algn="l" rtl="0">
              <a:buFont typeface="+mj-lt"/>
              <a:buAutoNum type="arabicPeriod"/>
            </a:pPr>
            <a:r>
              <a:rPr lang="en-US" sz="3200" b="1" dirty="0" smtClean="0">
                <a:latin typeface="Adobe Garamond Pro" pitchFamily="18" charset="0"/>
              </a:rPr>
              <a:t>Start ;</a:t>
            </a:r>
          </a:p>
          <a:p>
            <a:pPr marL="1314450" lvl="2" indent="-514350" algn="l" rtl="0">
              <a:buFont typeface="+mj-lt"/>
              <a:buAutoNum type="arabicPeriod"/>
            </a:pPr>
            <a:r>
              <a:rPr lang="en-US" sz="3200" b="1" dirty="0" smtClean="0">
                <a:latin typeface="Adobe Garamond Pro" pitchFamily="18" charset="0"/>
              </a:rPr>
              <a:t>Get x ; </a:t>
            </a:r>
          </a:p>
          <a:p>
            <a:pPr marL="1314450" lvl="2" indent="-514350" algn="l" rtl="0">
              <a:buFont typeface="+mj-lt"/>
              <a:buAutoNum type="arabicPeriod"/>
            </a:pPr>
            <a:r>
              <a:rPr lang="en-US" sz="3200" b="1" dirty="0" smtClean="0">
                <a:latin typeface="Adobe Garamond Pro" pitchFamily="18" charset="0"/>
              </a:rPr>
              <a:t>Get Y ;</a:t>
            </a:r>
          </a:p>
          <a:p>
            <a:pPr marL="1314450" lvl="2" indent="-514350" algn="l" rtl="0">
              <a:buFont typeface="+mj-lt"/>
              <a:buAutoNum type="arabicPeriod"/>
            </a:pPr>
            <a:r>
              <a:rPr lang="en-US" sz="3200" b="1" dirty="0" smtClean="0">
                <a:latin typeface="Adobe Garamond Pro" pitchFamily="18" charset="0"/>
              </a:rPr>
              <a:t>If ( X &gt; Y )</a:t>
            </a:r>
          </a:p>
          <a:p>
            <a:pPr marL="1314450" lvl="2" indent="-514350" algn="l" rtl="0">
              <a:buFont typeface="+mj-lt"/>
              <a:buAutoNum type="arabicPeriod"/>
            </a:pPr>
            <a:r>
              <a:rPr lang="en-US" sz="3200" b="1" dirty="0" smtClean="0">
                <a:latin typeface="Adobe Garamond Pro" pitchFamily="18" charset="0"/>
              </a:rPr>
              <a:t>        Diff = X – Y;</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pPr rtl="0"/>
            <a:r>
              <a:rPr lang="en-US" sz="3200" b="1" dirty="0" smtClean="0">
                <a:latin typeface="Adobe Garamond Pro" pitchFamily="18" charset="0"/>
              </a:rPr>
              <a:t>Exercise _ 10</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857232"/>
            <a:ext cx="7758106" cy="5857916"/>
          </a:xfrm>
        </p:spPr>
        <p:txBody>
          <a:bodyPr/>
          <a:lstStyle/>
          <a:p>
            <a:pPr marL="1314450" lvl="2" indent="-514350" algn="l" rtl="0">
              <a:buFont typeface="+mj-lt"/>
              <a:buAutoNum type="arabicPeriod" startAt="6"/>
            </a:pPr>
            <a:r>
              <a:rPr lang="en-US" sz="3200" b="1" dirty="0" smtClean="0">
                <a:latin typeface="Adobe Garamond Pro" pitchFamily="18" charset="0"/>
              </a:rPr>
              <a:t>Else  </a:t>
            </a:r>
          </a:p>
          <a:p>
            <a:pPr marL="1314450" lvl="2" indent="-514350" algn="l" rtl="0">
              <a:buFont typeface="+mj-lt"/>
              <a:buAutoNum type="arabicPeriod" startAt="6"/>
            </a:pPr>
            <a:r>
              <a:rPr lang="en-US" sz="3200" b="1" dirty="0" smtClean="0">
                <a:latin typeface="Adobe Garamond Pro" pitchFamily="18" charset="0"/>
              </a:rPr>
              <a:t>        Diff = Y - X;</a:t>
            </a:r>
          </a:p>
          <a:p>
            <a:pPr marL="1314450" lvl="2" indent="-514350" algn="l" rtl="0">
              <a:buFont typeface="+mj-lt"/>
              <a:buAutoNum type="arabicPeriod" startAt="6"/>
            </a:pPr>
            <a:r>
              <a:rPr lang="en-US" sz="3200" b="1" dirty="0" err="1" smtClean="0">
                <a:latin typeface="Adobe Garamond Pro" pitchFamily="18" charset="0"/>
              </a:rPr>
              <a:t>EndIf</a:t>
            </a:r>
            <a:r>
              <a:rPr lang="en-US" sz="3200" b="1" dirty="0" smtClean="0">
                <a:latin typeface="Adobe Garamond Pro" pitchFamily="18" charset="0"/>
              </a:rPr>
              <a:t> ;</a:t>
            </a:r>
          </a:p>
          <a:p>
            <a:pPr marL="1314450" lvl="2" indent="-514350" algn="l" rtl="0">
              <a:buFont typeface="+mj-lt"/>
              <a:buAutoNum type="arabicPeriod" startAt="6"/>
            </a:pPr>
            <a:r>
              <a:rPr lang="en-US" sz="3200" b="1" dirty="0" smtClean="0">
                <a:latin typeface="Adobe Garamond Pro" pitchFamily="18" charset="0"/>
              </a:rPr>
              <a:t>Print Diff ;</a:t>
            </a:r>
          </a:p>
          <a:p>
            <a:pPr marL="514350" indent="-514350" algn="l" rtl="0"/>
            <a:r>
              <a:rPr lang="en-US" b="1" dirty="0" smtClean="0">
                <a:solidFill>
                  <a:srgbClr val="00B0F0"/>
                </a:solidFill>
                <a:latin typeface="Adobe Garamond Pro" pitchFamily="18" charset="0"/>
              </a:rPr>
              <a:t>Answer of                                  flowchart:</a:t>
            </a:r>
            <a:endParaRPr lang="en-US" sz="4000" b="1" dirty="0" smtClean="0">
              <a:solidFill>
                <a:srgbClr val="00B0F0"/>
              </a:solidFill>
              <a:latin typeface="Adobe Garamond Pro" pitchFamily="18" charset="0"/>
            </a:endParaRPr>
          </a:p>
          <a:p>
            <a:pPr marL="514350" indent="-514350" algn="l" rtl="0">
              <a:buFont typeface="+mj-lt"/>
              <a:buAutoNum type="arabicPeriod" startAt="6"/>
            </a:pPr>
            <a:endParaRPr lang="en-US" sz="4000" b="1" dirty="0" smtClean="0">
              <a:latin typeface="Adobe Garamond Pro" pitchFamily="18" charset="0"/>
            </a:endParaRPr>
          </a:p>
          <a:p>
            <a:pPr marL="1314450" lvl="2" indent="-514350" algn="l" rtl="0">
              <a:buFont typeface="+mj-lt"/>
              <a:buAutoNum type="arabicPeriod" startAt="6"/>
            </a:pPr>
            <a:endParaRPr lang="en-US" sz="3200" b="1" dirty="0" smtClean="0">
              <a:latin typeface="Adobe Garamond Pro" pitchFamily="18" charset="0"/>
            </a:endParaRPr>
          </a:p>
        </p:txBody>
      </p:sp>
      <p:grpSp>
        <p:nvGrpSpPr>
          <p:cNvPr id="99330" name="Group 2"/>
          <p:cNvGrpSpPr>
            <a:grpSpLocks/>
          </p:cNvGrpSpPr>
          <p:nvPr/>
        </p:nvGrpSpPr>
        <p:grpSpPr bwMode="auto">
          <a:xfrm>
            <a:off x="3714744" y="1214422"/>
            <a:ext cx="5072097" cy="5429289"/>
            <a:chOff x="2445" y="4965"/>
            <a:chExt cx="6345" cy="6765"/>
          </a:xfrm>
        </p:grpSpPr>
        <p:sp>
          <p:nvSpPr>
            <p:cNvPr id="99331" name="AutoShape 3"/>
            <p:cNvSpPr>
              <a:spLocks noChangeArrowheads="1"/>
            </p:cNvSpPr>
            <p:nvPr/>
          </p:nvSpPr>
          <p:spPr bwMode="auto">
            <a:xfrm>
              <a:off x="5010" y="4965"/>
              <a:ext cx="1379" cy="450"/>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START</a:t>
              </a: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9332" name="AutoShape 4"/>
            <p:cNvCxnSpPr>
              <a:cxnSpLocks noChangeShapeType="1"/>
            </p:cNvCxnSpPr>
            <p:nvPr/>
          </p:nvCxnSpPr>
          <p:spPr bwMode="auto">
            <a:xfrm>
              <a:off x="5700" y="5430"/>
              <a:ext cx="0" cy="435"/>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99333" name="AutoShape 5"/>
            <p:cNvSpPr>
              <a:spLocks noChangeArrowheads="1"/>
            </p:cNvSpPr>
            <p:nvPr/>
          </p:nvSpPr>
          <p:spPr bwMode="auto">
            <a:xfrm>
              <a:off x="4980" y="7065"/>
              <a:ext cx="1275" cy="1560"/>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IS</a:t>
              </a:r>
            </a:p>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X&gt;Y</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9334" name="AutoShape 6"/>
            <p:cNvCxnSpPr>
              <a:cxnSpLocks noChangeShapeType="1"/>
            </p:cNvCxnSpPr>
            <p:nvPr/>
          </p:nvCxnSpPr>
          <p:spPr bwMode="auto">
            <a:xfrm>
              <a:off x="6269" y="7845"/>
              <a:ext cx="946" cy="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99335" name="AutoShape 7"/>
            <p:cNvSpPr>
              <a:spLocks noChangeArrowheads="1"/>
            </p:cNvSpPr>
            <p:nvPr/>
          </p:nvSpPr>
          <p:spPr bwMode="auto">
            <a:xfrm>
              <a:off x="2445" y="7620"/>
              <a:ext cx="1471" cy="495"/>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Diff= Y-X</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sp>
          <p:nvSpPr>
            <p:cNvPr id="99336" name="AutoShape 8"/>
            <p:cNvSpPr>
              <a:spLocks noChangeArrowheads="1"/>
            </p:cNvSpPr>
            <p:nvPr/>
          </p:nvSpPr>
          <p:spPr bwMode="auto">
            <a:xfrm>
              <a:off x="7215" y="7620"/>
              <a:ext cx="1575" cy="465"/>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Diff= X-Y</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9337" name="AutoShape 9"/>
            <p:cNvCxnSpPr>
              <a:cxnSpLocks noChangeShapeType="1"/>
            </p:cNvCxnSpPr>
            <p:nvPr/>
          </p:nvCxnSpPr>
          <p:spPr bwMode="auto">
            <a:xfrm flipH="1">
              <a:off x="3901" y="7845"/>
              <a:ext cx="1079" cy="15"/>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99338" name="AutoShape 10"/>
            <p:cNvCxnSpPr>
              <a:cxnSpLocks noChangeShapeType="1"/>
            </p:cNvCxnSpPr>
            <p:nvPr/>
          </p:nvCxnSpPr>
          <p:spPr bwMode="auto">
            <a:xfrm>
              <a:off x="5610" y="9510"/>
              <a:ext cx="0" cy="54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99339" name="AutoShape 11"/>
            <p:cNvCxnSpPr>
              <a:cxnSpLocks noChangeShapeType="1"/>
            </p:cNvCxnSpPr>
            <p:nvPr/>
          </p:nvCxnSpPr>
          <p:spPr bwMode="auto">
            <a:xfrm flipH="1">
              <a:off x="7905" y="8115"/>
              <a:ext cx="15" cy="1395"/>
            </a:xfrm>
            <a:prstGeom prst="straightConnector1">
              <a:avLst/>
            </a:prstGeom>
            <a:ln>
              <a:headEnd/>
              <a:tailEnd/>
            </a:ln>
          </p:spPr>
          <p:style>
            <a:lnRef idx="1">
              <a:schemeClr val="accent1"/>
            </a:lnRef>
            <a:fillRef idx="2">
              <a:schemeClr val="accent1"/>
            </a:fillRef>
            <a:effectRef idx="1">
              <a:schemeClr val="accent1"/>
            </a:effectRef>
            <a:fontRef idx="minor">
              <a:schemeClr val="dk1"/>
            </a:fontRef>
          </p:style>
        </p:cxnSp>
        <p:cxnSp>
          <p:nvCxnSpPr>
            <p:cNvPr id="99340" name="AutoShape 12"/>
            <p:cNvCxnSpPr>
              <a:cxnSpLocks noChangeShapeType="1"/>
            </p:cNvCxnSpPr>
            <p:nvPr/>
          </p:nvCxnSpPr>
          <p:spPr bwMode="auto">
            <a:xfrm flipH="1">
              <a:off x="5625" y="9510"/>
              <a:ext cx="2295" cy="0"/>
            </a:xfrm>
            <a:prstGeom prst="straightConnector1">
              <a:avLst/>
            </a:prstGeom>
            <a:ln>
              <a:headEnd/>
              <a:tailEnd/>
            </a:ln>
          </p:spPr>
          <p:style>
            <a:lnRef idx="1">
              <a:schemeClr val="accent1"/>
            </a:lnRef>
            <a:fillRef idx="2">
              <a:schemeClr val="accent1"/>
            </a:fillRef>
            <a:effectRef idx="1">
              <a:schemeClr val="accent1"/>
            </a:effectRef>
            <a:fontRef idx="minor">
              <a:schemeClr val="dk1"/>
            </a:fontRef>
          </p:style>
        </p:cxnSp>
        <p:cxnSp>
          <p:nvCxnSpPr>
            <p:cNvPr id="99341" name="AutoShape 13"/>
            <p:cNvCxnSpPr>
              <a:cxnSpLocks noChangeShapeType="1"/>
            </p:cNvCxnSpPr>
            <p:nvPr/>
          </p:nvCxnSpPr>
          <p:spPr bwMode="auto">
            <a:xfrm flipH="1">
              <a:off x="3240" y="8115"/>
              <a:ext cx="15" cy="1395"/>
            </a:xfrm>
            <a:prstGeom prst="straightConnector1">
              <a:avLst/>
            </a:prstGeom>
            <a:ln>
              <a:headEnd/>
              <a:tailEnd/>
            </a:ln>
          </p:spPr>
          <p:style>
            <a:lnRef idx="1">
              <a:schemeClr val="accent1"/>
            </a:lnRef>
            <a:fillRef idx="2">
              <a:schemeClr val="accent1"/>
            </a:fillRef>
            <a:effectRef idx="1">
              <a:schemeClr val="accent1"/>
            </a:effectRef>
            <a:fontRef idx="minor">
              <a:schemeClr val="dk1"/>
            </a:fontRef>
          </p:style>
        </p:cxnSp>
        <p:cxnSp>
          <p:nvCxnSpPr>
            <p:cNvPr id="99342" name="AutoShape 14"/>
            <p:cNvCxnSpPr>
              <a:cxnSpLocks noChangeShapeType="1"/>
            </p:cNvCxnSpPr>
            <p:nvPr/>
          </p:nvCxnSpPr>
          <p:spPr bwMode="auto">
            <a:xfrm flipH="1">
              <a:off x="3225" y="9510"/>
              <a:ext cx="2400" cy="1"/>
            </a:xfrm>
            <a:prstGeom prst="straightConnector1">
              <a:avLst/>
            </a:prstGeom>
            <a:ln>
              <a:headEnd/>
              <a:tailEnd/>
            </a:ln>
          </p:spPr>
          <p:style>
            <a:lnRef idx="1">
              <a:schemeClr val="accent1"/>
            </a:lnRef>
            <a:fillRef idx="2">
              <a:schemeClr val="accent1"/>
            </a:fillRef>
            <a:effectRef idx="1">
              <a:schemeClr val="accent1"/>
            </a:effectRef>
            <a:fontRef idx="minor">
              <a:schemeClr val="dk1"/>
            </a:fontRef>
          </p:style>
        </p:cxnSp>
        <p:grpSp>
          <p:nvGrpSpPr>
            <p:cNvPr id="99343" name="Group 15"/>
            <p:cNvGrpSpPr>
              <a:grpSpLocks/>
            </p:cNvGrpSpPr>
            <p:nvPr/>
          </p:nvGrpSpPr>
          <p:grpSpPr bwMode="auto">
            <a:xfrm>
              <a:off x="4440" y="5880"/>
              <a:ext cx="2265" cy="5850"/>
              <a:chOff x="4440" y="5880"/>
              <a:chExt cx="2265" cy="5850"/>
            </a:xfrm>
          </p:grpSpPr>
          <p:sp>
            <p:nvSpPr>
              <p:cNvPr id="99344" name="AutoShape 16"/>
              <p:cNvSpPr>
                <a:spLocks noChangeArrowheads="1"/>
              </p:cNvSpPr>
              <p:nvPr/>
            </p:nvSpPr>
            <p:spPr bwMode="auto">
              <a:xfrm>
                <a:off x="4440" y="5880"/>
                <a:ext cx="2220" cy="615"/>
              </a:xfrm>
              <a:prstGeom prst="flowChartInputOutpu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Read X, Y</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9345" name="AutoShape 17"/>
              <p:cNvCxnSpPr>
                <a:cxnSpLocks noChangeShapeType="1"/>
              </p:cNvCxnSpPr>
              <p:nvPr/>
            </p:nvCxnSpPr>
            <p:spPr bwMode="auto">
              <a:xfrm>
                <a:off x="5625" y="6510"/>
                <a:ext cx="0" cy="54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99346" name="AutoShape 18"/>
              <p:cNvSpPr>
                <a:spLocks noChangeArrowheads="1"/>
              </p:cNvSpPr>
              <p:nvPr/>
            </p:nvSpPr>
            <p:spPr bwMode="auto">
              <a:xfrm>
                <a:off x="4860" y="11250"/>
                <a:ext cx="1500" cy="480"/>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END</a:t>
                </a: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sp>
            <p:nvSpPr>
              <p:cNvPr id="99347" name="AutoShape 19"/>
              <p:cNvSpPr>
                <a:spLocks noChangeArrowheads="1"/>
              </p:cNvSpPr>
              <p:nvPr/>
            </p:nvSpPr>
            <p:spPr bwMode="auto">
              <a:xfrm>
                <a:off x="4485" y="10080"/>
                <a:ext cx="2220" cy="615"/>
              </a:xfrm>
              <a:prstGeom prst="flowChartInputOutpu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Print Diff</a:t>
                </a:r>
              </a:p>
              <a:p>
                <a:pPr marL="0" marR="0" lvl="0" indent="0" algn="r" defTabSz="914400" rtl="1" eaLnBrk="1" fontAlgn="base" latinLnBrk="0" hangingPunct="1">
                  <a:lnSpc>
                    <a:spcPct val="100000"/>
                  </a:lnSpc>
                  <a:spcBef>
                    <a:spcPct val="0"/>
                  </a:spcBef>
                  <a:spcAft>
                    <a:spcPct val="0"/>
                  </a:spcAft>
                  <a:buClrTx/>
                  <a:buSzTx/>
                  <a:buFontTx/>
                  <a:buNone/>
                  <a:tabLst/>
                </a:pP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9348" name="AutoShape 20"/>
              <p:cNvCxnSpPr>
                <a:cxnSpLocks noChangeShapeType="1"/>
              </p:cNvCxnSpPr>
              <p:nvPr/>
            </p:nvCxnSpPr>
            <p:spPr bwMode="auto">
              <a:xfrm>
                <a:off x="5610" y="10710"/>
                <a:ext cx="0" cy="540"/>
              </a:xfrm>
              <a:prstGeom prst="straightConnector1">
                <a:avLst/>
              </a:prstGeom>
              <a:ln>
                <a:headEnd/>
                <a:tailEnd type="triangle" w="med" len="med"/>
              </a:ln>
            </p:spPr>
            <p:style>
              <a:lnRef idx="1">
                <a:schemeClr val="accent1"/>
              </a:lnRef>
              <a:fillRef idx="2">
                <a:schemeClr val="accent1"/>
              </a:fillRef>
              <a:effectRef idx="1">
                <a:schemeClr val="accent1"/>
              </a:effectRef>
              <a:fontRef idx="minor">
                <a:schemeClr val="dk1"/>
              </a:fontRef>
            </p:style>
          </p:cxn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472518" cy="928686"/>
          </a:xfrm>
        </p:spPr>
        <p:txBody>
          <a:bodyPr/>
          <a:lstStyle/>
          <a:p>
            <a:r>
              <a:rPr lang="en-US" sz="3200" b="1" dirty="0" smtClean="0">
                <a:latin typeface="Adobe Garamond Pro" pitchFamily="18" charset="0"/>
              </a:rPr>
              <a:t>           Algorithms</a:t>
            </a:r>
            <a:endParaRPr lang="en-US" sz="3200" b="1" dirty="0" smtClean="0">
              <a:latin typeface="Adobe Garamond Pro" pitchFamily="18" charset="0"/>
              <a:ea typeface="+mn-ea"/>
              <a:cs typeface="+mn-cs"/>
            </a:endParaRPr>
          </a:p>
        </p:txBody>
      </p:sp>
      <p:sp>
        <p:nvSpPr>
          <p:cNvPr id="3" name="Content Placeholder 2"/>
          <p:cNvSpPr>
            <a:spLocks noGrp="1"/>
          </p:cNvSpPr>
          <p:nvPr>
            <p:ph idx="1"/>
          </p:nvPr>
        </p:nvSpPr>
        <p:spPr>
          <a:xfrm>
            <a:off x="1285852" y="1071546"/>
            <a:ext cx="7758106" cy="5857916"/>
          </a:xfrm>
        </p:spPr>
        <p:txBody>
          <a:bodyPr/>
          <a:lstStyle/>
          <a:p>
            <a:pPr algn="l" rtl="0"/>
            <a:r>
              <a:rPr lang="en-US" dirty="0" smtClean="0">
                <a:latin typeface="Adobe Garamond Pro" pitchFamily="18" charset="0"/>
              </a:rPr>
              <a:t>Algorithm is a set of rules applied to numbers written in decimal form. The word is derived from the phonetic pronunciation of the last name of Abu </a:t>
            </a:r>
            <a:r>
              <a:rPr lang="en-US" dirty="0" err="1" smtClean="0">
                <a:latin typeface="Adobe Garamond Pro" pitchFamily="18" charset="0"/>
              </a:rPr>
              <a:t>Ja'far</a:t>
            </a:r>
            <a:r>
              <a:rPr lang="en-US" dirty="0" smtClean="0">
                <a:latin typeface="Adobe Garamond Pro" pitchFamily="18" charset="0"/>
              </a:rPr>
              <a:t> Mohammed </a:t>
            </a:r>
            <a:r>
              <a:rPr lang="en-US" dirty="0" err="1" smtClean="0">
                <a:latin typeface="Adobe Garamond Pro" pitchFamily="18" charset="0"/>
              </a:rPr>
              <a:t>ibn</a:t>
            </a:r>
            <a:r>
              <a:rPr lang="en-US" dirty="0" smtClean="0">
                <a:latin typeface="Adobe Garamond Pro" pitchFamily="18" charset="0"/>
              </a:rPr>
              <a:t> Musa al-</a:t>
            </a:r>
            <a:r>
              <a:rPr lang="en-US" dirty="0" err="1" smtClean="0">
                <a:latin typeface="Adobe Garamond Pro" pitchFamily="18" charset="0"/>
              </a:rPr>
              <a:t>Khowarizmi</a:t>
            </a:r>
            <a:r>
              <a:rPr lang="en-US" dirty="0" smtClean="0">
                <a:latin typeface="Adobe Garamond Pro" pitchFamily="18" charset="0"/>
              </a:rPr>
              <a:t>, who was an Arabic mathematician who invented a set of rules for performing the four basic arithmetic operations (addition, multiplication , subtraction, and division) on decimal numbers.  </a:t>
            </a:r>
          </a:p>
          <a:p>
            <a:pPr algn="l" rtl="0">
              <a:buNone/>
            </a:pPr>
            <a:endParaRPr lang="en-US" sz="3200" dirty="0" smtClean="0">
              <a:latin typeface="Adobe Garamond Pro"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80" y="214290"/>
            <a:ext cx="8229600" cy="642942"/>
          </a:xfrm>
        </p:spPr>
        <p:txBody>
          <a:bodyPr/>
          <a:lstStyle/>
          <a:p>
            <a:r>
              <a:rPr lang="en-US" sz="4000" b="1" dirty="0" smtClean="0">
                <a:latin typeface="Adobe Garamond Pro" pitchFamily="18" charset="0"/>
                <a:ea typeface="+mn-ea"/>
                <a:cs typeface="+mn-cs"/>
              </a:rPr>
              <a:t>Exercise</a:t>
            </a:r>
            <a:r>
              <a:rPr lang="en-US" sz="4000" dirty="0" smtClean="0"/>
              <a:t> </a:t>
            </a:r>
            <a:r>
              <a:rPr lang="en-US" sz="4000" b="1" dirty="0" smtClean="0">
                <a:solidFill>
                  <a:srgbClr val="FF0000"/>
                </a:solidFill>
                <a:latin typeface="Adobe Garamond Pro" pitchFamily="18" charset="0"/>
              </a:rPr>
              <a:t>_Assignment_2 </a:t>
            </a:r>
            <a:endParaRPr lang="en-US" sz="4000" dirty="0"/>
          </a:p>
        </p:txBody>
      </p:sp>
      <p:sp>
        <p:nvSpPr>
          <p:cNvPr id="3" name="Content Placeholder 2"/>
          <p:cNvSpPr>
            <a:spLocks noGrp="1"/>
          </p:cNvSpPr>
          <p:nvPr>
            <p:ph idx="1"/>
          </p:nvPr>
        </p:nvSpPr>
        <p:spPr>
          <a:xfrm>
            <a:off x="1285852" y="1260491"/>
            <a:ext cx="7715304" cy="5740409"/>
          </a:xfrm>
        </p:spPr>
        <p:txBody>
          <a:bodyPr/>
          <a:lstStyle/>
          <a:p>
            <a:pPr marL="514350" indent="-514350" algn="l" rtl="0">
              <a:buFont typeface="+mj-lt"/>
              <a:buAutoNum type="arabicPeriod"/>
            </a:pPr>
            <a:r>
              <a:rPr lang="en-US" dirty="0" smtClean="0">
                <a:solidFill>
                  <a:srgbClr val="FF0000"/>
                </a:solidFill>
                <a:latin typeface="Adobe Garamond Pro" pitchFamily="18" charset="0"/>
              </a:rPr>
              <a:t>Design an algorithm and the corresponding flowchart for finding the sum of the numbers 2, 4, 6, 8, …, n </a:t>
            </a:r>
          </a:p>
          <a:p>
            <a:pPr marL="514350" indent="-514350" algn="l" rtl="0">
              <a:buFont typeface="+mj-lt"/>
              <a:buAutoNum type="arabicPeriod"/>
            </a:pPr>
            <a:r>
              <a:rPr lang="en-US" dirty="0" smtClean="0">
                <a:solidFill>
                  <a:srgbClr val="FF0000"/>
                </a:solidFill>
                <a:latin typeface="Adobe Garamond Pro" pitchFamily="18" charset="0"/>
              </a:rPr>
              <a:t> Using flowcharts, write an algorithm to read 100 numbers and then display the sum. </a:t>
            </a:r>
          </a:p>
          <a:p>
            <a:pPr marL="514350" indent="-514350" algn="l" rtl="0">
              <a:buFont typeface="+mj-lt"/>
              <a:buAutoNum type="arabicPeriod"/>
            </a:pPr>
            <a:r>
              <a:rPr lang="en-US" dirty="0" smtClean="0">
                <a:solidFill>
                  <a:srgbClr val="FF0000"/>
                </a:solidFill>
                <a:latin typeface="Adobe Garamond Pro" pitchFamily="18" charset="0"/>
              </a:rPr>
              <a:t>Write an algorithm to read two numbers then display the largest. </a:t>
            </a:r>
          </a:p>
          <a:p>
            <a:pPr marL="514350" indent="-514350" algn="l" rtl="0">
              <a:buFont typeface="+mj-lt"/>
              <a:buAutoNum type="arabicPeriod"/>
            </a:pPr>
            <a:r>
              <a:rPr lang="en-US" dirty="0" smtClean="0">
                <a:solidFill>
                  <a:srgbClr val="FF0000"/>
                </a:solidFill>
                <a:latin typeface="Adobe Garamond Pro" pitchFamily="18" charset="0"/>
              </a:rPr>
              <a:t>Write an algorithm to read two numbers then display the smallest.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71504"/>
          </a:xfrm>
        </p:spPr>
        <p:txBody>
          <a:bodyPr/>
          <a:lstStyle/>
          <a:p>
            <a:r>
              <a:rPr lang="en-US" sz="4000" b="1" dirty="0" smtClean="0">
                <a:latin typeface="Adobe Garamond Pro" pitchFamily="18" charset="0"/>
              </a:rPr>
              <a:t>Exercise</a:t>
            </a:r>
            <a:r>
              <a:rPr lang="en-US" sz="4000" dirty="0" smtClean="0"/>
              <a:t> </a:t>
            </a:r>
            <a:r>
              <a:rPr lang="en-US" sz="4000" b="1" dirty="0" smtClean="0">
                <a:solidFill>
                  <a:srgbClr val="FF0000"/>
                </a:solidFill>
                <a:latin typeface="Adobe Garamond Pro" pitchFamily="18" charset="0"/>
              </a:rPr>
              <a:t>_Assignment_2 </a:t>
            </a:r>
            <a:endParaRPr lang="en-US" sz="4000" dirty="0"/>
          </a:p>
        </p:txBody>
      </p:sp>
      <p:sp>
        <p:nvSpPr>
          <p:cNvPr id="3" name="Content Placeholder 2"/>
          <p:cNvSpPr>
            <a:spLocks noGrp="1"/>
          </p:cNvSpPr>
          <p:nvPr>
            <p:ph idx="1"/>
          </p:nvPr>
        </p:nvSpPr>
        <p:spPr>
          <a:xfrm>
            <a:off x="1357290" y="1046177"/>
            <a:ext cx="7643866" cy="5740409"/>
          </a:xfrm>
        </p:spPr>
        <p:txBody>
          <a:bodyPr/>
          <a:lstStyle/>
          <a:p>
            <a:pPr marL="514350" indent="-514350" algn="l" rtl="0">
              <a:buFont typeface="+mj-lt"/>
              <a:buAutoNum type="arabicPeriod" startAt="5"/>
            </a:pPr>
            <a:r>
              <a:rPr lang="en-US" dirty="0" smtClean="0">
                <a:solidFill>
                  <a:srgbClr val="FF0000"/>
                </a:solidFill>
                <a:latin typeface="Adobe Garamond Pro" pitchFamily="18" charset="0"/>
              </a:rPr>
              <a:t>  Write an algorithm to read three numbers then display the largest. </a:t>
            </a:r>
          </a:p>
          <a:p>
            <a:pPr marL="514350" indent="-514350" algn="l" rtl="0">
              <a:buFont typeface="+mj-lt"/>
              <a:buAutoNum type="arabicPeriod" startAt="5"/>
            </a:pPr>
            <a:r>
              <a:rPr lang="en-US" dirty="0" smtClean="0">
                <a:solidFill>
                  <a:srgbClr val="FF0000"/>
                </a:solidFill>
                <a:latin typeface="Adobe Garamond Pro" pitchFamily="18" charset="0"/>
              </a:rPr>
              <a:t>Write an algorithm to read 100 numbers then display the largest. </a:t>
            </a:r>
          </a:p>
          <a:p>
            <a:pPr marL="514350" indent="-514350" algn="l" rtl="0">
              <a:buFont typeface="+mj-lt"/>
              <a:buAutoNum type="arabicPeriod" startAt="5"/>
            </a:pPr>
            <a:r>
              <a:rPr lang="en-US" dirty="0" smtClean="0">
                <a:solidFill>
                  <a:srgbClr val="FF0000"/>
                </a:solidFill>
                <a:latin typeface="Adobe Garamond Pro" pitchFamily="18" charset="0"/>
              </a:rPr>
              <a:t>Design an algorithm and the corresponding flowchart for finding the sum of n numbers.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0" y="0"/>
            <a:ext cx="9144000" cy="6858000"/>
          </a:xfrm>
        </p:spPr>
        <p:txBody>
          <a:bodyPr/>
          <a:lstStyle/>
          <a:p>
            <a:pPr marL="514350" indent="-514350" algn="ctr" rtl="0">
              <a:buNone/>
            </a:pPr>
            <a:r>
              <a:rPr lang="fr-CA" sz="3600" b="1" dirty="0" smtClean="0">
                <a:solidFill>
                  <a:schemeClr val="bg1"/>
                </a:solidFill>
                <a:latin typeface="Adobe Garamond Pro" pitchFamily="18" charset="0"/>
              </a:rPr>
              <a:t>Références</a:t>
            </a:r>
          </a:p>
          <a:p>
            <a:pPr marL="514350" indent="-514350" algn="l" rtl="0">
              <a:buFont typeface="+mj-lt"/>
              <a:buAutoNum type="arabicPeriod"/>
            </a:pPr>
            <a:r>
              <a:rPr lang="en-US" dirty="0" smtClean="0">
                <a:solidFill>
                  <a:schemeClr val="bg1"/>
                </a:solidFill>
                <a:latin typeface="Adobe Garamond Pro" pitchFamily="18" charset="0"/>
              </a:rPr>
              <a:t>ALGORITHMS, FLOWCHARTS, DATA TYPES AND PSEUDOCODE.</a:t>
            </a:r>
          </a:p>
          <a:p>
            <a:pPr marL="514350" indent="-514350" algn="l" rtl="0">
              <a:buFont typeface="+mj-lt"/>
              <a:buAutoNum type="arabicPeriod"/>
            </a:pPr>
            <a:r>
              <a:rPr lang="en-US" dirty="0" smtClean="0">
                <a:solidFill>
                  <a:schemeClr val="bg1"/>
                </a:solidFill>
                <a:latin typeface="Adobe Garamond Pro" pitchFamily="18" charset="0"/>
              </a:rPr>
              <a:t>Introduction to Flowcharting A Supplement to</a:t>
            </a:r>
            <a:br>
              <a:rPr lang="en-US" dirty="0" smtClean="0">
                <a:solidFill>
                  <a:schemeClr val="bg1"/>
                </a:solidFill>
                <a:latin typeface="Adobe Garamond Pro" pitchFamily="18" charset="0"/>
              </a:rPr>
            </a:br>
            <a:r>
              <a:rPr lang="en-US" dirty="0" smtClean="0">
                <a:solidFill>
                  <a:schemeClr val="bg1"/>
                </a:solidFill>
                <a:latin typeface="Adobe Garamond Pro" pitchFamily="18" charset="0"/>
              </a:rPr>
              <a:t>Starting Out with C++: From Control Structures to Objects 5th Edition by Tony Gaddis .</a:t>
            </a:r>
          </a:p>
          <a:p>
            <a:pPr marL="514350" indent="-514350" algn="l" rtl="0">
              <a:buFont typeface="+mj-lt"/>
              <a:buAutoNum type="arabicPeriod"/>
            </a:pPr>
            <a:r>
              <a:rPr lang="fr-CA" dirty="0" smtClean="0">
                <a:solidFill>
                  <a:schemeClr val="bg1"/>
                </a:solidFill>
                <a:hlinkClick r:id="rId3"/>
              </a:rPr>
              <a:t>http://www.minich.com/education/wyo/stylesheets/pseudocode.htm</a:t>
            </a:r>
            <a:endParaRPr lang="en-US" dirty="0" smtClean="0">
              <a:solidFill>
                <a:schemeClr val="bg1"/>
              </a:solidFill>
              <a:latin typeface="Adobe Garamond Pro" pitchFamily="18" charset="0"/>
            </a:endParaRPr>
          </a:p>
          <a:p>
            <a:pPr marL="514350" indent="-514350" algn="l" rtl="0">
              <a:buFont typeface="+mj-lt"/>
              <a:buAutoNum type="arabicPeriod"/>
            </a:pPr>
            <a:r>
              <a:rPr lang="en-US" dirty="0" smtClean="0">
                <a:solidFill>
                  <a:schemeClr val="bg1"/>
                </a:solidFill>
                <a:latin typeface="Adobe Garamond Pro" pitchFamily="18" charset="0"/>
              </a:rPr>
              <a:t>Introduction  to  Computers Lab Handouts . </a:t>
            </a:r>
          </a:p>
          <a:p>
            <a:pPr algn="l" rtl="0"/>
            <a:endParaRPr lang="fr-CA" dirty="0" smtClean="0">
              <a:solidFill>
                <a:schemeClr val="bg1"/>
              </a:solidFill>
            </a:endParaRPr>
          </a:p>
          <a:p>
            <a:pPr algn="l" rtl="0"/>
            <a:endParaRPr lang="fr-CA"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138</Template>
  <TotalTime>1023</TotalTime>
  <Words>3402</Words>
  <Application>Microsoft Office PowerPoint</Application>
  <PresentationFormat>On-screen Show (4:3)</PresentationFormat>
  <Paragraphs>566</Paragraphs>
  <Slides>92</Slides>
  <Notes>0</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138</vt:lpstr>
      <vt:lpstr>Algorithms and Flowcharts</vt:lpstr>
      <vt:lpstr>Computers and Logic</vt:lpstr>
      <vt:lpstr>Computers and Logic</vt:lpstr>
      <vt:lpstr>          Understanding the Programming Process</vt:lpstr>
      <vt:lpstr>            Understanding the Programming Process</vt:lpstr>
      <vt:lpstr>            Understanding the Programming Process</vt:lpstr>
      <vt:lpstr>            Understanding the Programming Process</vt:lpstr>
      <vt:lpstr>Algorithms</vt:lpstr>
      <vt:lpstr>           Algorithms</vt:lpstr>
      <vt:lpstr>           Algorithms</vt:lpstr>
      <vt:lpstr>           Algorithms</vt:lpstr>
      <vt:lpstr>Flowcharts</vt:lpstr>
      <vt:lpstr>           Flowcharts </vt:lpstr>
      <vt:lpstr>           Flowcharts </vt:lpstr>
      <vt:lpstr>Standard Symbols used in Flowcharts</vt:lpstr>
      <vt:lpstr> The Terminal Symbol  </vt:lpstr>
      <vt:lpstr> The Input / Output Symbol  </vt:lpstr>
      <vt:lpstr> The Decision Symbol  </vt:lpstr>
      <vt:lpstr> The Process Symbol  </vt:lpstr>
      <vt:lpstr> Flow direction lines</vt:lpstr>
      <vt:lpstr> Comments</vt:lpstr>
      <vt:lpstr>The Connector Symbol</vt:lpstr>
      <vt:lpstr>The Striped Symbol</vt:lpstr>
      <vt:lpstr>The Predefined Process Symbol</vt:lpstr>
      <vt:lpstr>The off-page Connector Symbol</vt:lpstr>
      <vt:lpstr>Rules for flowcharting</vt:lpstr>
      <vt:lpstr>General Rules for flowcharting</vt:lpstr>
      <vt:lpstr>General Rules for flowcharting</vt:lpstr>
      <vt:lpstr>General Rules for flowcharting</vt:lpstr>
      <vt:lpstr>        Any program using flowchart would be </vt:lpstr>
      <vt:lpstr>        Four Flowchart Structures</vt:lpstr>
      <vt:lpstr>Sequence Structure</vt:lpstr>
      <vt:lpstr>Decision Structure</vt:lpstr>
      <vt:lpstr>Repetition Structure</vt:lpstr>
      <vt:lpstr>Repetition Structure</vt:lpstr>
      <vt:lpstr>Repetition Structure</vt:lpstr>
      <vt:lpstr>Case Structure</vt:lpstr>
      <vt:lpstr>Case Structure</vt:lpstr>
      <vt:lpstr>Exercises on Flowcharts</vt:lpstr>
      <vt:lpstr>Exercise _ 1</vt:lpstr>
      <vt:lpstr>Exercise _ 2</vt:lpstr>
      <vt:lpstr>Exercise _ 3</vt:lpstr>
      <vt:lpstr>Exercise _ 4</vt:lpstr>
      <vt:lpstr>Exercise _ 5</vt:lpstr>
      <vt:lpstr>Exercise _ 6 _Assignment_ 1 </vt:lpstr>
      <vt:lpstr>Slide 46</vt:lpstr>
      <vt:lpstr>Pseudo code</vt:lpstr>
      <vt:lpstr>Slide 48</vt:lpstr>
      <vt:lpstr>Slide 49</vt:lpstr>
      <vt:lpstr> There are six basic computer operations </vt:lpstr>
      <vt:lpstr>Slide 51</vt:lpstr>
      <vt:lpstr>Slide 52</vt:lpstr>
      <vt:lpstr>Slide 53</vt:lpstr>
      <vt:lpstr>Slide 54</vt:lpstr>
      <vt:lpstr>Slide 55</vt:lpstr>
      <vt:lpstr>Slide 56</vt:lpstr>
      <vt:lpstr>Slide 57</vt:lpstr>
      <vt:lpstr>Control Structures or Logical Structures</vt:lpstr>
      <vt:lpstr>Slide 59</vt:lpstr>
      <vt:lpstr>Slide 60</vt:lpstr>
      <vt:lpstr>Slide 61</vt:lpstr>
      <vt:lpstr>Slide 62</vt:lpstr>
      <vt:lpstr>Slide 63</vt:lpstr>
      <vt:lpstr>Slide 64</vt:lpstr>
      <vt:lpstr>Slide 65</vt:lpstr>
      <vt:lpstr>Slide 66</vt:lpstr>
      <vt:lpstr>Slide 67</vt:lpstr>
      <vt:lpstr>Slide 68</vt:lpstr>
      <vt:lpstr>Exercises on Pseudocode</vt:lpstr>
      <vt:lpstr>Exercise _ 1</vt:lpstr>
      <vt:lpstr>Exercise _ 2</vt:lpstr>
      <vt:lpstr>Exercise _ 2</vt:lpstr>
      <vt:lpstr>Exercise _ 3</vt:lpstr>
      <vt:lpstr>Exercise _ 3</vt:lpstr>
      <vt:lpstr>Exercise _ 4</vt:lpstr>
      <vt:lpstr>Exercise _ 4</vt:lpstr>
      <vt:lpstr>Exercise _ 5</vt:lpstr>
      <vt:lpstr>Exercise _ 5</vt:lpstr>
      <vt:lpstr>Exercise _ 6</vt:lpstr>
      <vt:lpstr>Exercise _ 6</vt:lpstr>
      <vt:lpstr>Exercise _ 6</vt:lpstr>
      <vt:lpstr>Exercise _ 7</vt:lpstr>
      <vt:lpstr>Exercise _ 7</vt:lpstr>
      <vt:lpstr>Exercise _ 8</vt:lpstr>
      <vt:lpstr>Exercise _ 8</vt:lpstr>
      <vt:lpstr>Exercise _ 9</vt:lpstr>
      <vt:lpstr>Exercise _ 9</vt:lpstr>
      <vt:lpstr>Exercise _ 10</vt:lpstr>
      <vt:lpstr>Exercise _ 10</vt:lpstr>
      <vt:lpstr>Exercise _Assignment_2 </vt:lpstr>
      <vt:lpstr>Exercise _Assignment_2 </vt:lpstr>
      <vt:lpstr>Slide 92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 code</dc:title>
  <dc:creator>DR.Memo</dc:creator>
  <cp:lastModifiedBy>DR.Memo</cp:lastModifiedBy>
  <cp:revision>99</cp:revision>
  <dcterms:created xsi:type="dcterms:W3CDTF">2011-03-14T17:02:00Z</dcterms:created>
  <dcterms:modified xsi:type="dcterms:W3CDTF">2011-11-20T06:45:10Z</dcterms:modified>
</cp:coreProperties>
</file>