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51"/>
  </p:notesMasterIdLst>
  <p:sldIdLst>
    <p:sldId id="309" r:id="rId3"/>
    <p:sldId id="308" r:id="rId4"/>
    <p:sldId id="258" r:id="rId5"/>
    <p:sldId id="271" r:id="rId6"/>
    <p:sldId id="313" r:id="rId7"/>
    <p:sldId id="326" r:id="rId8"/>
    <p:sldId id="321" r:id="rId9"/>
    <p:sldId id="260" r:id="rId10"/>
    <p:sldId id="261" r:id="rId11"/>
    <p:sldId id="275" r:id="rId12"/>
    <p:sldId id="276" r:id="rId13"/>
    <p:sldId id="277" r:id="rId14"/>
    <p:sldId id="278" r:id="rId15"/>
    <p:sldId id="279" r:id="rId16"/>
    <p:sldId id="280" r:id="rId17"/>
    <p:sldId id="281" r:id="rId18"/>
    <p:sldId id="262" r:id="rId19"/>
    <p:sldId id="263" r:id="rId20"/>
    <p:sldId id="283" r:id="rId21"/>
    <p:sldId id="284" r:id="rId22"/>
    <p:sldId id="285" r:id="rId23"/>
    <p:sldId id="312" r:id="rId24"/>
    <p:sldId id="264" r:id="rId25"/>
    <p:sldId id="327" r:id="rId26"/>
    <p:sldId id="328" r:id="rId27"/>
    <p:sldId id="329" r:id="rId28"/>
    <p:sldId id="270" r:id="rId29"/>
    <p:sldId id="322" r:id="rId30"/>
    <p:sldId id="269" r:id="rId31"/>
    <p:sldId id="310" r:id="rId32"/>
    <p:sldId id="288" r:id="rId33"/>
    <p:sldId id="267" r:id="rId34"/>
    <p:sldId id="287" r:id="rId35"/>
    <p:sldId id="299" r:id="rId36"/>
    <p:sldId id="300" r:id="rId37"/>
    <p:sldId id="324" r:id="rId38"/>
    <p:sldId id="301" r:id="rId39"/>
    <p:sldId id="266" r:id="rId40"/>
    <p:sldId id="306" r:id="rId41"/>
    <p:sldId id="289" r:id="rId42"/>
    <p:sldId id="314" r:id="rId43"/>
    <p:sldId id="315" r:id="rId44"/>
    <p:sldId id="317" r:id="rId45"/>
    <p:sldId id="318" r:id="rId46"/>
    <p:sldId id="319" r:id="rId47"/>
    <p:sldId id="320" r:id="rId48"/>
    <p:sldId id="268" r:id="rId49"/>
    <p:sldId id="27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eeda Kanwal" initials="SK" lastIdx="1" clrIdx="0">
    <p:extLst>
      <p:ext uri="{19B8F6BF-5375-455C-9EA6-DF929625EA0E}">
        <p15:presenceInfo xmlns:p15="http://schemas.microsoft.com/office/powerpoint/2012/main" userId="Saeeda Kan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93827" autoAdjust="0"/>
  </p:normalViewPr>
  <p:slideViewPr>
    <p:cSldViewPr>
      <p:cViewPr varScale="1">
        <p:scale>
          <a:sx n="69" d="100"/>
          <a:sy n="69" d="100"/>
        </p:scale>
        <p:origin x="1518"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C281E-3664-4050-8DB9-B3CD3A09106D}" type="doc">
      <dgm:prSet loTypeId="urn:microsoft.com/office/officeart/2005/8/layout/orgChart1" loCatId="hierarchy" qsTypeId="urn:microsoft.com/office/officeart/2005/8/quickstyle/simple4" qsCatId="simple" csTypeId="urn:microsoft.com/office/officeart/2005/8/colors/colorful1" csCatId="colorful" phldr="1"/>
      <dgm:spPr/>
      <dgm:t>
        <a:bodyPr/>
        <a:lstStyle/>
        <a:p>
          <a:endParaRPr lang="en-US"/>
        </a:p>
      </dgm:t>
    </dgm:pt>
    <dgm:pt modelId="{C0EA5516-B78E-4E49-9834-18EE8E892C79}">
      <dgm:prSet phldrT="[Text]"/>
      <dgm:spPr/>
      <dgm:t>
        <a:bodyPr/>
        <a:lstStyle/>
        <a:p>
          <a:r>
            <a:rPr lang="en-US" dirty="0" smtClean="0"/>
            <a:t>Types of Contract</a:t>
          </a:r>
          <a:endParaRPr lang="en-US" dirty="0"/>
        </a:p>
      </dgm:t>
    </dgm:pt>
    <dgm:pt modelId="{F1047C30-19F6-411A-B94A-B0C85F254BBF}" type="parTrans" cxnId="{0E8EDCBF-3506-4F82-A3E4-2561F1F5F681}">
      <dgm:prSet/>
      <dgm:spPr/>
      <dgm:t>
        <a:bodyPr/>
        <a:lstStyle/>
        <a:p>
          <a:endParaRPr lang="en-US"/>
        </a:p>
      </dgm:t>
    </dgm:pt>
    <dgm:pt modelId="{6977EA00-E781-420D-BB38-3CF640E31A11}" type="sibTrans" cxnId="{0E8EDCBF-3506-4F82-A3E4-2561F1F5F681}">
      <dgm:prSet/>
      <dgm:spPr/>
      <dgm:t>
        <a:bodyPr/>
        <a:lstStyle/>
        <a:p>
          <a:endParaRPr lang="en-US"/>
        </a:p>
      </dgm:t>
    </dgm:pt>
    <dgm:pt modelId="{8C6228D3-8086-455D-B73A-1B4B170006C5}">
      <dgm:prSet phldrT="[Text]"/>
      <dgm:spPr/>
      <dgm:t>
        <a:bodyPr/>
        <a:lstStyle/>
        <a:p>
          <a:r>
            <a:rPr lang="en-US" dirty="0" smtClean="0"/>
            <a:t>Fixed Price</a:t>
          </a:r>
          <a:endParaRPr lang="en-US" dirty="0"/>
        </a:p>
      </dgm:t>
    </dgm:pt>
    <dgm:pt modelId="{EF63F728-74BB-4E88-852A-DE08CBA5F429}" type="parTrans" cxnId="{E0E8C783-A813-467F-8458-14DEC6FD1DE4}">
      <dgm:prSet/>
      <dgm:spPr/>
      <dgm:t>
        <a:bodyPr/>
        <a:lstStyle/>
        <a:p>
          <a:endParaRPr lang="en-US"/>
        </a:p>
      </dgm:t>
    </dgm:pt>
    <dgm:pt modelId="{1D1BB595-251D-469A-B141-7F75897B768D}" type="sibTrans" cxnId="{E0E8C783-A813-467F-8458-14DEC6FD1DE4}">
      <dgm:prSet/>
      <dgm:spPr/>
      <dgm:t>
        <a:bodyPr/>
        <a:lstStyle/>
        <a:p>
          <a:endParaRPr lang="en-US"/>
        </a:p>
      </dgm:t>
    </dgm:pt>
    <dgm:pt modelId="{836644EF-A80E-45F0-A830-148FE6144275}">
      <dgm:prSet phldrT="[Text]"/>
      <dgm:spPr/>
      <dgm:t>
        <a:bodyPr/>
        <a:lstStyle/>
        <a:p>
          <a:r>
            <a:rPr lang="en-US" dirty="0" smtClean="0"/>
            <a:t>Time &amp; Material</a:t>
          </a:r>
          <a:endParaRPr lang="en-US" dirty="0"/>
        </a:p>
      </dgm:t>
    </dgm:pt>
    <dgm:pt modelId="{BC04840D-5717-43D0-BF02-23F79CFC0683}" type="parTrans" cxnId="{4A5E3A68-4A7C-4769-AD63-273D9B53C3B4}">
      <dgm:prSet/>
      <dgm:spPr/>
      <dgm:t>
        <a:bodyPr/>
        <a:lstStyle/>
        <a:p>
          <a:endParaRPr lang="en-US"/>
        </a:p>
      </dgm:t>
    </dgm:pt>
    <dgm:pt modelId="{88FDD20E-E690-4408-8E49-0F43595633A1}" type="sibTrans" cxnId="{4A5E3A68-4A7C-4769-AD63-273D9B53C3B4}">
      <dgm:prSet/>
      <dgm:spPr/>
      <dgm:t>
        <a:bodyPr/>
        <a:lstStyle/>
        <a:p>
          <a:endParaRPr lang="en-US"/>
        </a:p>
      </dgm:t>
    </dgm:pt>
    <dgm:pt modelId="{B710D30D-8C18-459B-B8A8-BCD72F1A03AE}">
      <dgm:prSet phldrT="[Text]"/>
      <dgm:spPr/>
      <dgm:t>
        <a:bodyPr/>
        <a:lstStyle/>
        <a:p>
          <a:r>
            <a:rPr lang="en-US" dirty="0" smtClean="0"/>
            <a:t>Cost Reimbursable</a:t>
          </a:r>
          <a:endParaRPr lang="en-US" dirty="0"/>
        </a:p>
      </dgm:t>
    </dgm:pt>
    <dgm:pt modelId="{1B3B7034-0C6D-47BD-9402-BDDE5D341F4F}" type="parTrans" cxnId="{E95A054A-81D1-4365-BF35-00A50CFB7FAC}">
      <dgm:prSet/>
      <dgm:spPr/>
      <dgm:t>
        <a:bodyPr/>
        <a:lstStyle/>
        <a:p>
          <a:endParaRPr lang="en-US"/>
        </a:p>
      </dgm:t>
    </dgm:pt>
    <dgm:pt modelId="{6143393C-8020-4B4D-BF1F-53816EAA545D}" type="sibTrans" cxnId="{E95A054A-81D1-4365-BF35-00A50CFB7FAC}">
      <dgm:prSet/>
      <dgm:spPr/>
      <dgm:t>
        <a:bodyPr/>
        <a:lstStyle/>
        <a:p>
          <a:endParaRPr lang="en-US"/>
        </a:p>
      </dgm:t>
    </dgm:pt>
    <dgm:pt modelId="{C839E823-F397-4B01-A17E-914F836085E2}" type="pres">
      <dgm:prSet presAssocID="{6C1C281E-3664-4050-8DB9-B3CD3A09106D}" presName="hierChild1" presStyleCnt="0">
        <dgm:presLayoutVars>
          <dgm:orgChart val="1"/>
          <dgm:chPref val="1"/>
          <dgm:dir/>
          <dgm:animOne val="branch"/>
          <dgm:animLvl val="lvl"/>
          <dgm:resizeHandles/>
        </dgm:presLayoutVars>
      </dgm:prSet>
      <dgm:spPr/>
      <dgm:t>
        <a:bodyPr/>
        <a:lstStyle/>
        <a:p>
          <a:endParaRPr lang="en-US"/>
        </a:p>
      </dgm:t>
    </dgm:pt>
    <dgm:pt modelId="{45BF5024-6D77-4242-B026-FE19FA241BBE}" type="pres">
      <dgm:prSet presAssocID="{C0EA5516-B78E-4E49-9834-18EE8E892C79}" presName="hierRoot1" presStyleCnt="0">
        <dgm:presLayoutVars>
          <dgm:hierBranch val="init"/>
        </dgm:presLayoutVars>
      </dgm:prSet>
      <dgm:spPr/>
    </dgm:pt>
    <dgm:pt modelId="{0E01F539-87F2-45F9-A956-C5393D06F07D}" type="pres">
      <dgm:prSet presAssocID="{C0EA5516-B78E-4E49-9834-18EE8E892C79}" presName="rootComposite1" presStyleCnt="0"/>
      <dgm:spPr/>
    </dgm:pt>
    <dgm:pt modelId="{3093A47A-F04D-4143-BFBF-73F0D5DBAFF8}" type="pres">
      <dgm:prSet presAssocID="{C0EA5516-B78E-4E49-9834-18EE8E892C79}" presName="rootText1" presStyleLbl="node0" presStyleIdx="0" presStyleCnt="1" custScaleX="136818" custLinFactNeighborX="905" custLinFactNeighborY="3470">
        <dgm:presLayoutVars>
          <dgm:chPref val="3"/>
        </dgm:presLayoutVars>
      </dgm:prSet>
      <dgm:spPr/>
      <dgm:t>
        <a:bodyPr/>
        <a:lstStyle/>
        <a:p>
          <a:endParaRPr lang="en-US"/>
        </a:p>
      </dgm:t>
    </dgm:pt>
    <dgm:pt modelId="{9BF1A686-E23A-468D-8A91-BCBBB1272754}" type="pres">
      <dgm:prSet presAssocID="{C0EA5516-B78E-4E49-9834-18EE8E892C79}" presName="rootConnector1" presStyleLbl="node1" presStyleIdx="0" presStyleCnt="0"/>
      <dgm:spPr/>
      <dgm:t>
        <a:bodyPr/>
        <a:lstStyle/>
        <a:p>
          <a:endParaRPr lang="en-US"/>
        </a:p>
      </dgm:t>
    </dgm:pt>
    <dgm:pt modelId="{DBB0D1D1-07AA-4B74-9CD3-035B9D7529BC}" type="pres">
      <dgm:prSet presAssocID="{C0EA5516-B78E-4E49-9834-18EE8E892C79}" presName="hierChild2" presStyleCnt="0"/>
      <dgm:spPr/>
    </dgm:pt>
    <dgm:pt modelId="{56A3757E-1074-4A98-A3D9-1CBD7349E246}" type="pres">
      <dgm:prSet presAssocID="{EF63F728-74BB-4E88-852A-DE08CBA5F429}" presName="Name37" presStyleLbl="parChTrans1D2" presStyleIdx="0" presStyleCnt="3"/>
      <dgm:spPr/>
      <dgm:t>
        <a:bodyPr/>
        <a:lstStyle/>
        <a:p>
          <a:endParaRPr lang="en-US"/>
        </a:p>
      </dgm:t>
    </dgm:pt>
    <dgm:pt modelId="{56C302BC-F724-4D09-ACEB-899C5F63E80D}" type="pres">
      <dgm:prSet presAssocID="{8C6228D3-8086-455D-B73A-1B4B170006C5}" presName="hierRoot2" presStyleCnt="0">
        <dgm:presLayoutVars>
          <dgm:hierBranch val="init"/>
        </dgm:presLayoutVars>
      </dgm:prSet>
      <dgm:spPr/>
    </dgm:pt>
    <dgm:pt modelId="{E0ED511E-D252-4F94-837D-9227FAAF4F8A}" type="pres">
      <dgm:prSet presAssocID="{8C6228D3-8086-455D-B73A-1B4B170006C5}" presName="rootComposite" presStyleCnt="0"/>
      <dgm:spPr/>
    </dgm:pt>
    <dgm:pt modelId="{E0B5EE36-5990-4002-BD4B-6A30773981EE}" type="pres">
      <dgm:prSet presAssocID="{8C6228D3-8086-455D-B73A-1B4B170006C5}" presName="rootText" presStyleLbl="node2" presStyleIdx="0" presStyleCnt="3">
        <dgm:presLayoutVars>
          <dgm:chPref val="3"/>
        </dgm:presLayoutVars>
      </dgm:prSet>
      <dgm:spPr/>
      <dgm:t>
        <a:bodyPr/>
        <a:lstStyle/>
        <a:p>
          <a:endParaRPr lang="en-US"/>
        </a:p>
      </dgm:t>
    </dgm:pt>
    <dgm:pt modelId="{BAB119BA-59C2-4D27-9490-B0E301DE0092}" type="pres">
      <dgm:prSet presAssocID="{8C6228D3-8086-455D-B73A-1B4B170006C5}" presName="rootConnector" presStyleLbl="node2" presStyleIdx="0" presStyleCnt="3"/>
      <dgm:spPr/>
      <dgm:t>
        <a:bodyPr/>
        <a:lstStyle/>
        <a:p>
          <a:endParaRPr lang="en-US"/>
        </a:p>
      </dgm:t>
    </dgm:pt>
    <dgm:pt modelId="{205DB44D-B36A-41A1-9E8A-BAA3786A28BF}" type="pres">
      <dgm:prSet presAssocID="{8C6228D3-8086-455D-B73A-1B4B170006C5}" presName="hierChild4" presStyleCnt="0"/>
      <dgm:spPr/>
    </dgm:pt>
    <dgm:pt modelId="{272BB474-DE98-4381-BFD2-B337CD30C936}" type="pres">
      <dgm:prSet presAssocID="{8C6228D3-8086-455D-B73A-1B4B170006C5}" presName="hierChild5" presStyleCnt="0"/>
      <dgm:spPr/>
    </dgm:pt>
    <dgm:pt modelId="{A82C8768-7FA5-4996-9295-39AF6FE94A91}" type="pres">
      <dgm:prSet presAssocID="{BC04840D-5717-43D0-BF02-23F79CFC0683}" presName="Name37" presStyleLbl="parChTrans1D2" presStyleIdx="1" presStyleCnt="3"/>
      <dgm:spPr/>
      <dgm:t>
        <a:bodyPr/>
        <a:lstStyle/>
        <a:p>
          <a:endParaRPr lang="en-US"/>
        </a:p>
      </dgm:t>
    </dgm:pt>
    <dgm:pt modelId="{9B95E268-DE8E-4CD6-A480-0656C3A3DCA2}" type="pres">
      <dgm:prSet presAssocID="{836644EF-A80E-45F0-A830-148FE6144275}" presName="hierRoot2" presStyleCnt="0">
        <dgm:presLayoutVars>
          <dgm:hierBranch val="init"/>
        </dgm:presLayoutVars>
      </dgm:prSet>
      <dgm:spPr/>
    </dgm:pt>
    <dgm:pt modelId="{FC740240-765C-4C04-AE51-B6E02490259B}" type="pres">
      <dgm:prSet presAssocID="{836644EF-A80E-45F0-A830-148FE6144275}" presName="rootComposite" presStyleCnt="0"/>
      <dgm:spPr/>
    </dgm:pt>
    <dgm:pt modelId="{0FE3BA9F-CBF9-459A-A39C-01DB641A77F6}" type="pres">
      <dgm:prSet presAssocID="{836644EF-A80E-45F0-A830-148FE6144275}" presName="rootText" presStyleLbl="node2" presStyleIdx="1" presStyleCnt="3">
        <dgm:presLayoutVars>
          <dgm:chPref val="3"/>
        </dgm:presLayoutVars>
      </dgm:prSet>
      <dgm:spPr/>
      <dgm:t>
        <a:bodyPr/>
        <a:lstStyle/>
        <a:p>
          <a:endParaRPr lang="en-US"/>
        </a:p>
      </dgm:t>
    </dgm:pt>
    <dgm:pt modelId="{F622E3E8-EDDC-49ED-9FE2-D53AF7F39FBC}" type="pres">
      <dgm:prSet presAssocID="{836644EF-A80E-45F0-A830-148FE6144275}" presName="rootConnector" presStyleLbl="node2" presStyleIdx="1" presStyleCnt="3"/>
      <dgm:spPr/>
      <dgm:t>
        <a:bodyPr/>
        <a:lstStyle/>
        <a:p>
          <a:endParaRPr lang="en-US"/>
        </a:p>
      </dgm:t>
    </dgm:pt>
    <dgm:pt modelId="{6FCB4BB3-FF3F-40DA-A2C5-EC18C3B71511}" type="pres">
      <dgm:prSet presAssocID="{836644EF-A80E-45F0-A830-148FE6144275}" presName="hierChild4" presStyleCnt="0"/>
      <dgm:spPr/>
    </dgm:pt>
    <dgm:pt modelId="{FAECBE01-0F10-458C-90C5-FC3155B6CA28}" type="pres">
      <dgm:prSet presAssocID="{836644EF-A80E-45F0-A830-148FE6144275}" presName="hierChild5" presStyleCnt="0"/>
      <dgm:spPr/>
    </dgm:pt>
    <dgm:pt modelId="{4EEB6EBB-1BF8-4B1E-B81C-C3A72EC1458B}" type="pres">
      <dgm:prSet presAssocID="{1B3B7034-0C6D-47BD-9402-BDDE5D341F4F}" presName="Name37" presStyleLbl="parChTrans1D2" presStyleIdx="2" presStyleCnt="3"/>
      <dgm:spPr/>
      <dgm:t>
        <a:bodyPr/>
        <a:lstStyle/>
        <a:p>
          <a:endParaRPr lang="en-US"/>
        </a:p>
      </dgm:t>
    </dgm:pt>
    <dgm:pt modelId="{47AF5018-0D39-4AD6-9C97-B428AA69AA2A}" type="pres">
      <dgm:prSet presAssocID="{B710D30D-8C18-459B-B8A8-BCD72F1A03AE}" presName="hierRoot2" presStyleCnt="0">
        <dgm:presLayoutVars>
          <dgm:hierBranch val="init"/>
        </dgm:presLayoutVars>
      </dgm:prSet>
      <dgm:spPr/>
    </dgm:pt>
    <dgm:pt modelId="{E17A8FEF-DE15-486C-9465-8921D3F6CF22}" type="pres">
      <dgm:prSet presAssocID="{B710D30D-8C18-459B-B8A8-BCD72F1A03AE}" presName="rootComposite" presStyleCnt="0"/>
      <dgm:spPr/>
    </dgm:pt>
    <dgm:pt modelId="{44B6DD5D-6001-49F3-B216-C47BE2D287E3}" type="pres">
      <dgm:prSet presAssocID="{B710D30D-8C18-459B-B8A8-BCD72F1A03AE}" presName="rootText" presStyleLbl="node2" presStyleIdx="2" presStyleCnt="3">
        <dgm:presLayoutVars>
          <dgm:chPref val="3"/>
        </dgm:presLayoutVars>
      </dgm:prSet>
      <dgm:spPr/>
      <dgm:t>
        <a:bodyPr/>
        <a:lstStyle/>
        <a:p>
          <a:endParaRPr lang="en-US"/>
        </a:p>
      </dgm:t>
    </dgm:pt>
    <dgm:pt modelId="{11FC5CA3-D564-4CB1-906F-649C75A87074}" type="pres">
      <dgm:prSet presAssocID="{B710D30D-8C18-459B-B8A8-BCD72F1A03AE}" presName="rootConnector" presStyleLbl="node2" presStyleIdx="2" presStyleCnt="3"/>
      <dgm:spPr/>
      <dgm:t>
        <a:bodyPr/>
        <a:lstStyle/>
        <a:p>
          <a:endParaRPr lang="en-US"/>
        </a:p>
      </dgm:t>
    </dgm:pt>
    <dgm:pt modelId="{4716D484-899B-4A07-8CEC-06490C1BBD87}" type="pres">
      <dgm:prSet presAssocID="{B710D30D-8C18-459B-B8A8-BCD72F1A03AE}" presName="hierChild4" presStyleCnt="0"/>
      <dgm:spPr/>
    </dgm:pt>
    <dgm:pt modelId="{B304CA63-105C-4F9D-8F6C-2990EFD90A73}" type="pres">
      <dgm:prSet presAssocID="{B710D30D-8C18-459B-B8A8-BCD72F1A03AE}" presName="hierChild5" presStyleCnt="0"/>
      <dgm:spPr/>
    </dgm:pt>
    <dgm:pt modelId="{774DDEAD-FED9-4BFF-8EB0-999765BC50BC}" type="pres">
      <dgm:prSet presAssocID="{C0EA5516-B78E-4E49-9834-18EE8E892C79}" presName="hierChild3" presStyleCnt="0"/>
      <dgm:spPr/>
    </dgm:pt>
  </dgm:ptLst>
  <dgm:cxnLst>
    <dgm:cxn modelId="{98EB5C1E-8394-47FB-9A8E-BE663F7449FA}" type="presOf" srcId="{EF63F728-74BB-4E88-852A-DE08CBA5F429}" destId="{56A3757E-1074-4A98-A3D9-1CBD7349E246}" srcOrd="0" destOrd="0" presId="urn:microsoft.com/office/officeart/2005/8/layout/orgChart1"/>
    <dgm:cxn modelId="{AC913E3D-672D-459E-8153-7FEF06923597}" type="presOf" srcId="{836644EF-A80E-45F0-A830-148FE6144275}" destId="{0FE3BA9F-CBF9-459A-A39C-01DB641A77F6}" srcOrd="0" destOrd="0" presId="urn:microsoft.com/office/officeart/2005/8/layout/orgChart1"/>
    <dgm:cxn modelId="{78A7804C-F5FF-472C-9D89-E3E8E87422CC}" type="presOf" srcId="{6C1C281E-3664-4050-8DB9-B3CD3A09106D}" destId="{C839E823-F397-4B01-A17E-914F836085E2}" srcOrd="0" destOrd="0" presId="urn:microsoft.com/office/officeart/2005/8/layout/orgChart1"/>
    <dgm:cxn modelId="{B2E232C5-705A-41B2-BCF7-60969BFBF9F7}" type="presOf" srcId="{B710D30D-8C18-459B-B8A8-BCD72F1A03AE}" destId="{44B6DD5D-6001-49F3-B216-C47BE2D287E3}" srcOrd="0" destOrd="0" presId="urn:microsoft.com/office/officeart/2005/8/layout/orgChart1"/>
    <dgm:cxn modelId="{C8B1687A-AA74-4271-9035-0F474BD79E0C}" type="presOf" srcId="{C0EA5516-B78E-4E49-9834-18EE8E892C79}" destId="{3093A47A-F04D-4143-BFBF-73F0D5DBAFF8}" srcOrd="0" destOrd="0" presId="urn:microsoft.com/office/officeart/2005/8/layout/orgChart1"/>
    <dgm:cxn modelId="{102382E1-90DE-4E70-B7D3-A09F68EFC61E}" type="presOf" srcId="{B710D30D-8C18-459B-B8A8-BCD72F1A03AE}" destId="{11FC5CA3-D564-4CB1-906F-649C75A87074}" srcOrd="1" destOrd="0" presId="urn:microsoft.com/office/officeart/2005/8/layout/orgChart1"/>
    <dgm:cxn modelId="{E95A054A-81D1-4365-BF35-00A50CFB7FAC}" srcId="{C0EA5516-B78E-4E49-9834-18EE8E892C79}" destId="{B710D30D-8C18-459B-B8A8-BCD72F1A03AE}" srcOrd="2" destOrd="0" parTransId="{1B3B7034-0C6D-47BD-9402-BDDE5D341F4F}" sibTransId="{6143393C-8020-4B4D-BF1F-53816EAA545D}"/>
    <dgm:cxn modelId="{60A700D3-793A-4C69-A6A1-3DDCFB962708}" type="presOf" srcId="{1B3B7034-0C6D-47BD-9402-BDDE5D341F4F}" destId="{4EEB6EBB-1BF8-4B1E-B81C-C3A72EC1458B}" srcOrd="0" destOrd="0" presId="urn:microsoft.com/office/officeart/2005/8/layout/orgChart1"/>
    <dgm:cxn modelId="{8272F5F4-6BB3-40A8-B294-4A0689F2D178}" type="presOf" srcId="{BC04840D-5717-43D0-BF02-23F79CFC0683}" destId="{A82C8768-7FA5-4996-9295-39AF6FE94A91}" srcOrd="0" destOrd="0" presId="urn:microsoft.com/office/officeart/2005/8/layout/orgChart1"/>
    <dgm:cxn modelId="{E0E8C783-A813-467F-8458-14DEC6FD1DE4}" srcId="{C0EA5516-B78E-4E49-9834-18EE8E892C79}" destId="{8C6228D3-8086-455D-B73A-1B4B170006C5}" srcOrd="0" destOrd="0" parTransId="{EF63F728-74BB-4E88-852A-DE08CBA5F429}" sibTransId="{1D1BB595-251D-469A-B141-7F75897B768D}"/>
    <dgm:cxn modelId="{4A5E3A68-4A7C-4769-AD63-273D9B53C3B4}" srcId="{C0EA5516-B78E-4E49-9834-18EE8E892C79}" destId="{836644EF-A80E-45F0-A830-148FE6144275}" srcOrd="1" destOrd="0" parTransId="{BC04840D-5717-43D0-BF02-23F79CFC0683}" sibTransId="{88FDD20E-E690-4408-8E49-0F43595633A1}"/>
    <dgm:cxn modelId="{0E8EDCBF-3506-4F82-A3E4-2561F1F5F681}" srcId="{6C1C281E-3664-4050-8DB9-B3CD3A09106D}" destId="{C0EA5516-B78E-4E49-9834-18EE8E892C79}" srcOrd="0" destOrd="0" parTransId="{F1047C30-19F6-411A-B94A-B0C85F254BBF}" sibTransId="{6977EA00-E781-420D-BB38-3CF640E31A11}"/>
    <dgm:cxn modelId="{4FB90F58-4567-4780-AC1F-2421AD4319A3}" type="presOf" srcId="{8C6228D3-8086-455D-B73A-1B4B170006C5}" destId="{E0B5EE36-5990-4002-BD4B-6A30773981EE}" srcOrd="0" destOrd="0" presId="urn:microsoft.com/office/officeart/2005/8/layout/orgChart1"/>
    <dgm:cxn modelId="{E449C29A-F90C-419D-B760-949E687EF2B4}" type="presOf" srcId="{C0EA5516-B78E-4E49-9834-18EE8E892C79}" destId="{9BF1A686-E23A-468D-8A91-BCBBB1272754}" srcOrd="1" destOrd="0" presId="urn:microsoft.com/office/officeart/2005/8/layout/orgChart1"/>
    <dgm:cxn modelId="{2344A06F-7ECD-4528-89BA-70C6B0C2B9D9}" type="presOf" srcId="{836644EF-A80E-45F0-A830-148FE6144275}" destId="{F622E3E8-EDDC-49ED-9FE2-D53AF7F39FBC}" srcOrd="1" destOrd="0" presId="urn:microsoft.com/office/officeart/2005/8/layout/orgChart1"/>
    <dgm:cxn modelId="{311C543B-32A3-4908-BEB2-48D50EC3A315}" type="presOf" srcId="{8C6228D3-8086-455D-B73A-1B4B170006C5}" destId="{BAB119BA-59C2-4D27-9490-B0E301DE0092}" srcOrd="1" destOrd="0" presId="urn:microsoft.com/office/officeart/2005/8/layout/orgChart1"/>
    <dgm:cxn modelId="{7E71B627-08B6-4EB0-9A4C-F853F84C69C5}" type="presParOf" srcId="{C839E823-F397-4B01-A17E-914F836085E2}" destId="{45BF5024-6D77-4242-B026-FE19FA241BBE}" srcOrd="0" destOrd="0" presId="urn:microsoft.com/office/officeart/2005/8/layout/orgChart1"/>
    <dgm:cxn modelId="{9D9B2B79-024F-494F-BAA7-0A0F7AC763AD}" type="presParOf" srcId="{45BF5024-6D77-4242-B026-FE19FA241BBE}" destId="{0E01F539-87F2-45F9-A956-C5393D06F07D}" srcOrd="0" destOrd="0" presId="urn:microsoft.com/office/officeart/2005/8/layout/orgChart1"/>
    <dgm:cxn modelId="{D15DAB08-4160-4033-8D29-539C268E2CA3}" type="presParOf" srcId="{0E01F539-87F2-45F9-A956-C5393D06F07D}" destId="{3093A47A-F04D-4143-BFBF-73F0D5DBAFF8}" srcOrd="0" destOrd="0" presId="urn:microsoft.com/office/officeart/2005/8/layout/orgChart1"/>
    <dgm:cxn modelId="{64C82859-E4DE-4774-9CFB-94EA11F938CE}" type="presParOf" srcId="{0E01F539-87F2-45F9-A956-C5393D06F07D}" destId="{9BF1A686-E23A-468D-8A91-BCBBB1272754}" srcOrd="1" destOrd="0" presId="urn:microsoft.com/office/officeart/2005/8/layout/orgChart1"/>
    <dgm:cxn modelId="{2E8EA8CE-67AF-4241-9DAF-2DE8266E9D1D}" type="presParOf" srcId="{45BF5024-6D77-4242-B026-FE19FA241BBE}" destId="{DBB0D1D1-07AA-4B74-9CD3-035B9D7529BC}" srcOrd="1" destOrd="0" presId="urn:microsoft.com/office/officeart/2005/8/layout/orgChart1"/>
    <dgm:cxn modelId="{FF371BF1-FFFF-472A-9867-2C3FD0C4A4D8}" type="presParOf" srcId="{DBB0D1D1-07AA-4B74-9CD3-035B9D7529BC}" destId="{56A3757E-1074-4A98-A3D9-1CBD7349E246}" srcOrd="0" destOrd="0" presId="urn:microsoft.com/office/officeart/2005/8/layout/orgChart1"/>
    <dgm:cxn modelId="{55307FDB-41EC-4BCE-991F-A5BF83CF88D4}" type="presParOf" srcId="{DBB0D1D1-07AA-4B74-9CD3-035B9D7529BC}" destId="{56C302BC-F724-4D09-ACEB-899C5F63E80D}" srcOrd="1" destOrd="0" presId="urn:microsoft.com/office/officeart/2005/8/layout/orgChart1"/>
    <dgm:cxn modelId="{5B7F3DDA-16BD-4482-B74C-3AB012978F90}" type="presParOf" srcId="{56C302BC-F724-4D09-ACEB-899C5F63E80D}" destId="{E0ED511E-D252-4F94-837D-9227FAAF4F8A}" srcOrd="0" destOrd="0" presId="urn:microsoft.com/office/officeart/2005/8/layout/orgChart1"/>
    <dgm:cxn modelId="{FCDF1384-2896-41D6-84CB-AC5E376F6F3A}" type="presParOf" srcId="{E0ED511E-D252-4F94-837D-9227FAAF4F8A}" destId="{E0B5EE36-5990-4002-BD4B-6A30773981EE}" srcOrd="0" destOrd="0" presId="urn:microsoft.com/office/officeart/2005/8/layout/orgChart1"/>
    <dgm:cxn modelId="{EA5A1DE0-AA61-496F-8C28-AB119C2B29D8}" type="presParOf" srcId="{E0ED511E-D252-4F94-837D-9227FAAF4F8A}" destId="{BAB119BA-59C2-4D27-9490-B0E301DE0092}" srcOrd="1" destOrd="0" presId="urn:microsoft.com/office/officeart/2005/8/layout/orgChart1"/>
    <dgm:cxn modelId="{778A0690-EE36-4A20-9131-881C8331C97C}" type="presParOf" srcId="{56C302BC-F724-4D09-ACEB-899C5F63E80D}" destId="{205DB44D-B36A-41A1-9E8A-BAA3786A28BF}" srcOrd="1" destOrd="0" presId="urn:microsoft.com/office/officeart/2005/8/layout/orgChart1"/>
    <dgm:cxn modelId="{483FF675-8A4A-491D-BEF4-C4EF353DEAE8}" type="presParOf" srcId="{56C302BC-F724-4D09-ACEB-899C5F63E80D}" destId="{272BB474-DE98-4381-BFD2-B337CD30C936}" srcOrd="2" destOrd="0" presId="urn:microsoft.com/office/officeart/2005/8/layout/orgChart1"/>
    <dgm:cxn modelId="{F20D9BF6-D190-44E1-B61F-EE91AA82866E}" type="presParOf" srcId="{DBB0D1D1-07AA-4B74-9CD3-035B9D7529BC}" destId="{A82C8768-7FA5-4996-9295-39AF6FE94A91}" srcOrd="2" destOrd="0" presId="urn:microsoft.com/office/officeart/2005/8/layout/orgChart1"/>
    <dgm:cxn modelId="{73494B9A-377A-4120-9300-9EEF529412C8}" type="presParOf" srcId="{DBB0D1D1-07AA-4B74-9CD3-035B9D7529BC}" destId="{9B95E268-DE8E-4CD6-A480-0656C3A3DCA2}" srcOrd="3" destOrd="0" presId="urn:microsoft.com/office/officeart/2005/8/layout/orgChart1"/>
    <dgm:cxn modelId="{3CB7E9B3-71BA-4CAE-A734-9A412ACC5A07}" type="presParOf" srcId="{9B95E268-DE8E-4CD6-A480-0656C3A3DCA2}" destId="{FC740240-765C-4C04-AE51-B6E02490259B}" srcOrd="0" destOrd="0" presId="urn:microsoft.com/office/officeart/2005/8/layout/orgChart1"/>
    <dgm:cxn modelId="{1EB823F9-8FA6-4671-9868-3999BF756017}" type="presParOf" srcId="{FC740240-765C-4C04-AE51-B6E02490259B}" destId="{0FE3BA9F-CBF9-459A-A39C-01DB641A77F6}" srcOrd="0" destOrd="0" presId="urn:microsoft.com/office/officeart/2005/8/layout/orgChart1"/>
    <dgm:cxn modelId="{140C36A1-3334-4247-B3E6-2AD4C5D1D113}" type="presParOf" srcId="{FC740240-765C-4C04-AE51-B6E02490259B}" destId="{F622E3E8-EDDC-49ED-9FE2-D53AF7F39FBC}" srcOrd="1" destOrd="0" presId="urn:microsoft.com/office/officeart/2005/8/layout/orgChart1"/>
    <dgm:cxn modelId="{7956E1CF-6D31-41F4-83BF-FB9590A0C684}" type="presParOf" srcId="{9B95E268-DE8E-4CD6-A480-0656C3A3DCA2}" destId="{6FCB4BB3-FF3F-40DA-A2C5-EC18C3B71511}" srcOrd="1" destOrd="0" presId="urn:microsoft.com/office/officeart/2005/8/layout/orgChart1"/>
    <dgm:cxn modelId="{D0839B5D-0604-481F-AA7A-3D16907D4C0E}" type="presParOf" srcId="{9B95E268-DE8E-4CD6-A480-0656C3A3DCA2}" destId="{FAECBE01-0F10-458C-90C5-FC3155B6CA28}" srcOrd="2" destOrd="0" presId="urn:microsoft.com/office/officeart/2005/8/layout/orgChart1"/>
    <dgm:cxn modelId="{E3300D59-7642-4D92-B238-22510FCB97B0}" type="presParOf" srcId="{DBB0D1D1-07AA-4B74-9CD3-035B9D7529BC}" destId="{4EEB6EBB-1BF8-4B1E-B81C-C3A72EC1458B}" srcOrd="4" destOrd="0" presId="urn:microsoft.com/office/officeart/2005/8/layout/orgChart1"/>
    <dgm:cxn modelId="{DFA879D2-7296-4404-91A0-5DB397B6B0B2}" type="presParOf" srcId="{DBB0D1D1-07AA-4B74-9CD3-035B9D7529BC}" destId="{47AF5018-0D39-4AD6-9C97-B428AA69AA2A}" srcOrd="5" destOrd="0" presId="urn:microsoft.com/office/officeart/2005/8/layout/orgChart1"/>
    <dgm:cxn modelId="{DDA9984C-1901-436B-9A51-1AE2139E0875}" type="presParOf" srcId="{47AF5018-0D39-4AD6-9C97-B428AA69AA2A}" destId="{E17A8FEF-DE15-486C-9465-8921D3F6CF22}" srcOrd="0" destOrd="0" presId="urn:microsoft.com/office/officeart/2005/8/layout/orgChart1"/>
    <dgm:cxn modelId="{AD9E4A1F-A995-4200-9011-615B24BE11DF}" type="presParOf" srcId="{E17A8FEF-DE15-486C-9465-8921D3F6CF22}" destId="{44B6DD5D-6001-49F3-B216-C47BE2D287E3}" srcOrd="0" destOrd="0" presId="urn:microsoft.com/office/officeart/2005/8/layout/orgChart1"/>
    <dgm:cxn modelId="{70DAB2A8-BC9C-455A-8545-235B1E92D6A8}" type="presParOf" srcId="{E17A8FEF-DE15-486C-9465-8921D3F6CF22}" destId="{11FC5CA3-D564-4CB1-906F-649C75A87074}" srcOrd="1" destOrd="0" presId="urn:microsoft.com/office/officeart/2005/8/layout/orgChart1"/>
    <dgm:cxn modelId="{AACDE5C7-3973-4270-96CE-C15B57191008}" type="presParOf" srcId="{47AF5018-0D39-4AD6-9C97-B428AA69AA2A}" destId="{4716D484-899B-4A07-8CEC-06490C1BBD87}" srcOrd="1" destOrd="0" presId="urn:microsoft.com/office/officeart/2005/8/layout/orgChart1"/>
    <dgm:cxn modelId="{049B8E58-D730-4B06-80ED-33469E0B47D9}" type="presParOf" srcId="{47AF5018-0D39-4AD6-9C97-B428AA69AA2A}" destId="{B304CA63-105C-4F9D-8F6C-2990EFD90A73}" srcOrd="2" destOrd="0" presId="urn:microsoft.com/office/officeart/2005/8/layout/orgChart1"/>
    <dgm:cxn modelId="{6BF4C9EB-2AC3-495B-B2EC-86572534A273}" type="presParOf" srcId="{45BF5024-6D77-4242-B026-FE19FA241BBE}" destId="{774DDEAD-FED9-4BFF-8EB0-999765BC50B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B6EBB-1BF8-4B1E-B81C-C3A72EC1458B}">
      <dsp:nvSpPr>
        <dsp:cNvPr id="0" name=""/>
        <dsp:cNvSpPr/>
      </dsp:nvSpPr>
      <dsp:spPr>
        <a:xfrm>
          <a:off x="3901402" y="2087103"/>
          <a:ext cx="2725204" cy="437162"/>
        </a:xfrm>
        <a:custGeom>
          <a:avLst/>
          <a:gdLst/>
          <a:ahLst/>
          <a:cxnLst/>
          <a:rect l="0" t="0" r="0" b="0"/>
          <a:pathLst>
            <a:path>
              <a:moveTo>
                <a:pt x="0" y="0"/>
              </a:moveTo>
              <a:lnTo>
                <a:pt x="0" y="198896"/>
              </a:lnTo>
              <a:lnTo>
                <a:pt x="2725204" y="198896"/>
              </a:lnTo>
              <a:lnTo>
                <a:pt x="2725204" y="437162"/>
              </a:lnTo>
            </a:path>
          </a:pathLst>
        </a:custGeom>
        <a:noFill/>
        <a:ln w="635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2C8768-7FA5-4996-9295-39AF6FE94A91}">
      <dsp:nvSpPr>
        <dsp:cNvPr id="0" name=""/>
        <dsp:cNvSpPr/>
      </dsp:nvSpPr>
      <dsp:spPr>
        <a:xfrm>
          <a:off x="3835146" y="2087103"/>
          <a:ext cx="91440" cy="437162"/>
        </a:xfrm>
        <a:custGeom>
          <a:avLst/>
          <a:gdLst/>
          <a:ahLst/>
          <a:cxnLst/>
          <a:rect l="0" t="0" r="0" b="0"/>
          <a:pathLst>
            <a:path>
              <a:moveTo>
                <a:pt x="66256" y="0"/>
              </a:moveTo>
              <a:lnTo>
                <a:pt x="66256" y="198896"/>
              </a:lnTo>
              <a:lnTo>
                <a:pt x="45720" y="198896"/>
              </a:lnTo>
              <a:lnTo>
                <a:pt x="45720" y="437162"/>
              </a:lnTo>
            </a:path>
          </a:pathLst>
        </a:custGeom>
        <a:noFill/>
        <a:ln w="635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6A3757E-1074-4A98-A3D9-1CBD7349E246}">
      <dsp:nvSpPr>
        <dsp:cNvPr id="0" name=""/>
        <dsp:cNvSpPr/>
      </dsp:nvSpPr>
      <dsp:spPr>
        <a:xfrm>
          <a:off x="1135124" y="2087103"/>
          <a:ext cx="2766277" cy="437162"/>
        </a:xfrm>
        <a:custGeom>
          <a:avLst/>
          <a:gdLst/>
          <a:ahLst/>
          <a:cxnLst/>
          <a:rect l="0" t="0" r="0" b="0"/>
          <a:pathLst>
            <a:path>
              <a:moveTo>
                <a:pt x="2766277" y="0"/>
              </a:moveTo>
              <a:lnTo>
                <a:pt x="2766277" y="198896"/>
              </a:lnTo>
              <a:lnTo>
                <a:pt x="0" y="198896"/>
              </a:lnTo>
              <a:lnTo>
                <a:pt x="0" y="437162"/>
              </a:lnTo>
            </a:path>
          </a:pathLst>
        </a:custGeom>
        <a:noFill/>
        <a:ln w="635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93A47A-F04D-4143-BFBF-73F0D5DBAFF8}">
      <dsp:nvSpPr>
        <dsp:cNvPr id="0" name=""/>
        <dsp:cNvSpPr/>
      </dsp:nvSpPr>
      <dsp:spPr>
        <a:xfrm>
          <a:off x="2349060" y="952500"/>
          <a:ext cx="3104684" cy="1134603"/>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Types of Contract</a:t>
          </a:r>
          <a:endParaRPr lang="en-US" sz="2700" kern="1200" dirty="0"/>
        </a:p>
      </dsp:txBody>
      <dsp:txXfrm>
        <a:off x="2349060" y="952500"/>
        <a:ext cx="3104684" cy="1134603"/>
      </dsp:txXfrm>
    </dsp:sp>
    <dsp:sp modelId="{E0B5EE36-5990-4002-BD4B-6A30773981EE}">
      <dsp:nvSpPr>
        <dsp:cNvPr id="0" name=""/>
        <dsp:cNvSpPr/>
      </dsp:nvSpPr>
      <dsp:spPr>
        <a:xfrm>
          <a:off x="521" y="2524266"/>
          <a:ext cx="2269207" cy="1134603"/>
        </a:xfrm>
        <a:prstGeom prst="rect">
          <a:avLst/>
        </a:prstGeom>
        <a:blipFill rotWithShape="0">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Fixed Price</a:t>
          </a:r>
          <a:endParaRPr lang="en-US" sz="2700" kern="1200" dirty="0"/>
        </a:p>
      </dsp:txBody>
      <dsp:txXfrm>
        <a:off x="521" y="2524266"/>
        <a:ext cx="2269207" cy="1134603"/>
      </dsp:txXfrm>
    </dsp:sp>
    <dsp:sp modelId="{0FE3BA9F-CBF9-459A-A39C-01DB641A77F6}">
      <dsp:nvSpPr>
        <dsp:cNvPr id="0" name=""/>
        <dsp:cNvSpPr/>
      </dsp:nvSpPr>
      <dsp:spPr>
        <a:xfrm>
          <a:off x="2746262" y="2524266"/>
          <a:ext cx="2269207" cy="1134603"/>
        </a:xfrm>
        <a:prstGeom prst="rect">
          <a:avLst/>
        </a:prstGeom>
        <a:blipFill rotWithShape="0">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Time &amp; Material</a:t>
          </a:r>
          <a:endParaRPr lang="en-US" sz="2700" kern="1200" dirty="0"/>
        </a:p>
      </dsp:txBody>
      <dsp:txXfrm>
        <a:off x="2746262" y="2524266"/>
        <a:ext cx="2269207" cy="1134603"/>
      </dsp:txXfrm>
    </dsp:sp>
    <dsp:sp modelId="{44B6DD5D-6001-49F3-B216-C47BE2D287E3}">
      <dsp:nvSpPr>
        <dsp:cNvPr id="0" name=""/>
        <dsp:cNvSpPr/>
      </dsp:nvSpPr>
      <dsp:spPr>
        <a:xfrm>
          <a:off x="5492003" y="2524266"/>
          <a:ext cx="2269207" cy="1134603"/>
        </a:xfrm>
        <a:prstGeom prst="rect">
          <a:avLst/>
        </a:prstGeom>
        <a:blipFill rotWithShape="0">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Cost Reimbursable</a:t>
          </a:r>
          <a:endParaRPr lang="en-US" sz="2700" kern="1200" dirty="0"/>
        </a:p>
      </dsp:txBody>
      <dsp:txXfrm>
        <a:off x="5492003" y="2524266"/>
        <a:ext cx="2269207" cy="113460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3C2D7-965A-4098-B91B-0ABAF5B36A88}" type="datetimeFigureOut">
              <a:rPr lang="en-US" smtClean="0"/>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1680D8-18B8-4AF6-80EE-235AAA2B18EF}" type="slidenum">
              <a:rPr lang="en-US" smtClean="0"/>
              <a:pPr/>
              <a:t>‹#›</a:t>
            </a:fld>
            <a:endParaRPr lang="en-US"/>
          </a:p>
        </p:txBody>
      </p:sp>
    </p:spTree>
    <p:extLst>
      <p:ext uri="{BB962C8B-B14F-4D97-AF65-F5344CB8AC3E}">
        <p14:creationId xmlns:p14="http://schemas.microsoft.com/office/powerpoint/2010/main" val="409456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4906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a:t>
            </a:fld>
            <a:endParaRPr lang="en-US"/>
          </a:p>
        </p:txBody>
      </p:sp>
    </p:spTree>
    <p:extLst>
      <p:ext uri="{BB962C8B-B14F-4D97-AF65-F5344CB8AC3E}">
        <p14:creationId xmlns:p14="http://schemas.microsoft.com/office/powerpoint/2010/main" val="247065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1680D8-18B8-4AF6-80EE-235AAA2B18EF}" type="slidenum">
              <a:rPr lang="en-US" smtClean="0"/>
              <a:pPr/>
              <a:t>37</a:t>
            </a:fld>
            <a:endParaRPr lang="en-US"/>
          </a:p>
        </p:txBody>
      </p:sp>
    </p:spTree>
    <p:extLst>
      <p:ext uri="{BB962C8B-B14F-4D97-AF65-F5344CB8AC3E}">
        <p14:creationId xmlns:p14="http://schemas.microsoft.com/office/powerpoint/2010/main" val="133929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D3754AA-92AE-479D-A951-3A7C352D2B92}" type="datetime1">
              <a:rPr lang="en-US" smtClean="0">
                <a:solidFill>
                  <a:prstClr val="black">
                    <a:tint val="75000"/>
                  </a:prstClr>
                </a:solidFill>
              </a:rPr>
              <a:t>12/7/2020</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FAST-NUCES CS449-PIT </a:t>
            </a:r>
            <a:r>
              <a:rPr lang="en-US" dirty="0" smtClean="0">
                <a:solidFill>
                  <a:prstClr val="black">
                    <a:tint val="75000"/>
                  </a:prstClr>
                </a:solidFill>
              </a:rPr>
              <a:t>.</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1330008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11A1DFC9-343E-4DAA-8D11-E997483DD877}" type="datetime1">
              <a:rPr lang="en-US" smtClean="0"/>
              <a:t>12/7/2020</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29447314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EA2E9005-36FD-40F9-AD93-AED1C29150A7}" type="datetime1">
              <a:rPr lang="en-US" smtClean="0"/>
              <a:t>12/7/2020</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30881033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942DBEF9-4749-4D29-8D8E-B97863D71480}" type="datetime1">
              <a:rPr lang="en-US" smtClean="0"/>
              <a:t>12/7/2020</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26341028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7D3754AA-92AE-479D-A951-3A7C352D2B92}" type="datetime1">
              <a:rPr lang="en-US" smtClean="0">
                <a:solidFill>
                  <a:prstClr val="black">
                    <a:tint val="75000"/>
                  </a:prstClr>
                </a:solidFill>
              </a:rPr>
              <a:t>12/7/2020</a:t>
            </a:fld>
            <a:endParaRPr lang="en-GB" dirty="0">
              <a:solidFill>
                <a:prstClr val="black">
                  <a:tint val="75000"/>
                </a:prstClr>
              </a:solidFill>
            </a:endParaRPr>
          </a:p>
        </p:txBody>
      </p:sp>
      <p:sp>
        <p:nvSpPr>
          <p:cNvPr id="5" name="Footer Placeholder 4"/>
          <p:cNvSpPr>
            <a:spLocks noGrp="1"/>
          </p:cNvSpPr>
          <p:nvPr>
            <p:ph type="ftr" sz="quarter" idx="11"/>
          </p:nvPr>
        </p:nvSpPr>
        <p:spPr>
          <a:xfrm>
            <a:off x="812805" y="6272785"/>
            <a:ext cx="4745736" cy="365125"/>
          </a:xfrm>
        </p:spPr>
        <p:txBody>
          <a:bodyPr/>
          <a:lstStyle/>
          <a:p>
            <a:pPr>
              <a:defRPr/>
            </a:pPr>
            <a:r>
              <a:rPr lang="en-US" dirty="0" smtClean="0">
                <a:solidFill>
                  <a:prstClr val="black">
                    <a:tint val="75000"/>
                  </a:prstClr>
                </a:solidFill>
              </a:rPr>
              <a:t>FAST-NUCES CS449-PIT </a:t>
            </a:r>
            <a:r>
              <a:rPr lang="en-US" dirty="0" smtClean="0">
                <a:solidFill>
                  <a:prstClr val="black">
                    <a:tint val="75000"/>
                  </a:prstClr>
                </a:solidFill>
              </a:rPr>
              <a:t>.</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5905747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AB025A3-83AC-4D74-89CC-65CB2B95E940}" type="datetime1">
              <a:rPr lang="en-US" smtClean="0"/>
              <a:t>12/7/2020</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9" name="Slide Number Placeholder 8"/>
          <p:cNvSpPr>
            <a:spLocks noGrp="1"/>
          </p:cNvSpPr>
          <p:nvPr>
            <p:ph type="sldNum" sz="quarter" idx="12"/>
          </p:nvPr>
        </p:nvSpPr>
        <p:spPr/>
        <p:txBody>
          <a:body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19525655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39FED70A-32F8-4FEE-8BCE-49FDE003E69A}" type="datetime1">
              <a:rPr lang="en-US" smtClean="0"/>
              <a:t>12/7/2020</a:t>
            </a:fld>
            <a:endParaRPr lang="en-GB"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r>
              <a:rPr lang="en-US" dirty="0" smtClean="0"/>
              <a:t>FAST-NUCES CS449-PIT </a:t>
            </a:r>
            <a:r>
              <a:rPr lang="en-US" dirty="0" smtClean="0"/>
              <a:t>.</a:t>
            </a:r>
            <a:endParaRPr lang="en-GB"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1881721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634F44D6-FB5F-4178-A70D-2A573684D1FF}" type="datetime1">
              <a:rPr lang="en-US" smtClean="0"/>
              <a:t>12/7/2020</a:t>
            </a:fld>
            <a:endParaRPr lang="en-GB" dirty="0"/>
          </a:p>
        </p:txBody>
      </p:sp>
      <p:sp>
        <p:nvSpPr>
          <p:cNvPr id="6" name="Footer Placeholder 5"/>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7" name="Slide Number Placeholder 6"/>
          <p:cNvSpPr>
            <a:spLocks noGrp="1"/>
          </p:cNvSpPr>
          <p:nvPr>
            <p:ph type="sldNum" sz="quarter" idx="12"/>
          </p:nvPr>
        </p:nvSpPr>
        <p:spPr/>
        <p:txBody>
          <a:body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15018394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8479232-9C44-4F53-AC9D-06BAF08F006D}" type="datetime1">
              <a:rPr lang="en-US" smtClean="0"/>
              <a:t>12/7/2020</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9" name="Slide Number Placeholder 8"/>
          <p:cNvSpPr>
            <a:spLocks noGrp="1"/>
          </p:cNvSpPr>
          <p:nvPr>
            <p:ph type="sldNum" sz="quarter" idx="12"/>
          </p:nvPr>
        </p:nvSpPr>
        <p:spPr/>
        <p:txBody>
          <a:body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429048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B1F68315-4D80-44D3-B87D-33C50240E101}" type="datetime1">
              <a:rPr lang="en-US" smtClean="0"/>
              <a:t>12/7/2020</a:t>
            </a:fld>
            <a:endParaRPr lang="en-GB"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r>
              <a:rPr lang="en-US" dirty="0" smtClean="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13168592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239DBB-44D6-4660-83FA-1A478126A29F}" type="datetime1">
              <a:rPr lang="en-US" smtClean="0"/>
              <a:t>12/7/2020</a:t>
            </a:fld>
            <a:endParaRPr lang="en-GB" dirty="0"/>
          </a:p>
        </p:txBody>
      </p:sp>
      <p:sp>
        <p:nvSpPr>
          <p:cNvPr id="3" name="Footer Placeholder 2"/>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27411276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5AB025A3-83AC-4D74-89CC-65CB2B95E940}" type="datetime1">
              <a:rPr lang="en-US" smtClean="0"/>
              <a:t>12/7/2020</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40154510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fld id="{DF0EA36E-C2F1-4244-AC35-187B26243336}" type="datetime1">
              <a:rPr lang="en-US" smtClean="0"/>
              <a:t>12/7/2020</a:t>
            </a:fld>
            <a:endParaRPr lang="en-GB" dirty="0"/>
          </a:p>
        </p:txBody>
      </p:sp>
      <p:sp>
        <p:nvSpPr>
          <p:cNvPr id="10" name="Footer Placeholder 9"/>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11" name="Slide Number Placeholder 10"/>
          <p:cNvSpPr>
            <a:spLocks noGrp="1"/>
          </p:cNvSpPr>
          <p:nvPr>
            <p:ph type="sldNum" sz="quarter" idx="12"/>
          </p:nvPr>
        </p:nvSpPr>
        <p:spPr/>
        <p:txBody>
          <a:body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36079684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fld id="{11A1DFC9-343E-4DAA-8D11-E997483DD877}" type="datetime1">
              <a:rPr lang="en-US" smtClean="0"/>
              <a:t>12/7/2020</a:t>
            </a:fld>
            <a:endParaRPr lang="en-GB" dirty="0"/>
          </a:p>
        </p:txBody>
      </p:sp>
      <p:sp>
        <p:nvSpPr>
          <p:cNvPr id="10" name="Slide Number Placeholder 9"/>
          <p:cNvSpPr>
            <a:spLocks noGrp="1"/>
          </p:cNvSpPr>
          <p:nvPr>
            <p:ph type="sldNum" sz="quarter" idx="12"/>
          </p:nvPr>
        </p:nvSpPr>
        <p:spPr/>
        <p:txBody>
          <a:body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2335185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EA2E9005-36FD-40F9-AD93-AED1C29150A7}" type="datetime1">
              <a:rPr lang="en-US" smtClean="0"/>
              <a:t>12/7/2020</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9" name="Slide Number Placeholder 8"/>
          <p:cNvSpPr>
            <a:spLocks noGrp="1"/>
          </p:cNvSpPr>
          <p:nvPr>
            <p:ph type="sldNum" sz="quarter" idx="12"/>
          </p:nvPr>
        </p:nvSpPr>
        <p:spPr/>
        <p:txBody>
          <a:body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15976590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942DBEF9-4749-4D29-8D8E-B97863D71480}" type="datetime1">
              <a:rPr lang="en-US" smtClean="0"/>
              <a:t>12/7/2020</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9" name="Slide Number Placeholder 8"/>
          <p:cNvSpPr>
            <a:spLocks noGrp="1"/>
          </p:cNvSpPr>
          <p:nvPr>
            <p:ph type="sldNum" sz="quarter" idx="12"/>
          </p:nvPr>
        </p:nvSpPr>
        <p:spPr/>
        <p:txBody>
          <a:body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5329719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D58FA988-4AC1-4D73-9AB9-B4081A68024F}" type="datetime1">
              <a:rPr lang="en-US" smtClean="0"/>
              <a:t>12/7/2020</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25112472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39FED70A-32F8-4FEE-8BCE-49FDE003E69A}" type="datetime1">
              <a:rPr lang="en-US" smtClean="0"/>
              <a:t>12/7/2020</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7530198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634F44D6-FB5F-4178-A70D-2A573684D1FF}" type="datetime1">
              <a:rPr lang="en-US" smtClean="0"/>
              <a:t>12/7/2020</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23162256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78479232-9C44-4F53-AC9D-06BAF08F006D}" type="datetime1">
              <a:rPr lang="en-US" smtClean="0"/>
              <a:t>12/7/2020</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13322429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B1F68315-4D80-44D3-B87D-33C50240E101}" type="datetime1">
              <a:rPr lang="en-US" smtClean="0"/>
              <a:t>12/7/2020</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21204320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26239DBB-44D6-4660-83FA-1A478126A29F}" type="datetime1">
              <a:rPr lang="en-US" smtClean="0"/>
              <a:t>12/7/2020</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37510095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DF0EA36E-C2F1-4244-AC35-187B26243336}" type="datetime1">
              <a:rPr lang="en-US" smtClean="0"/>
              <a:t>12/7/2020</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28890698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44E880B-F64A-4D6C-91D9-7738760C9CA9}" type="datetime1">
              <a:rPr lang="en-US" smtClean="0">
                <a:solidFill>
                  <a:prstClr val="black">
                    <a:tint val="75000"/>
                  </a:prstClr>
                </a:solidFill>
              </a:rPr>
              <a:t>12/7/2020</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a:solidFill>
                  <a:prstClr val="black">
                    <a:tint val="75000"/>
                  </a:prstClr>
                </a:solidFill>
              </a:rPr>
              <a:t>FAST-NUCES CS449-PIT </a:t>
            </a:r>
            <a:r>
              <a:rPr lang="en-US" dirty="0" smtClean="0">
                <a:solidFill>
                  <a:prstClr val="black">
                    <a:tint val="75000"/>
                  </a:prstClr>
                </a:solidFill>
              </a:rPr>
              <a:t>.</a:t>
            </a:r>
            <a:endParaRPr lang="en-GB"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25350E-598E-4280-BC79-624AA62C3653}"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228323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044E880B-F64A-4D6C-91D9-7738760C9CA9}" type="datetime1">
              <a:rPr lang="en-US" smtClean="0">
                <a:solidFill>
                  <a:prstClr val="black">
                    <a:tint val="75000"/>
                  </a:prstClr>
                </a:solidFill>
              </a:rPr>
              <a:t>12/7/2020</a:t>
            </a:fld>
            <a:endParaRPr lang="en-GB">
              <a:solidFill>
                <a:prstClr val="black">
                  <a:tint val="75000"/>
                </a:prstClr>
              </a:solidFill>
            </a:endParaRPr>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r>
              <a:rPr lang="en-US" dirty="0" smtClean="0">
                <a:solidFill>
                  <a:prstClr val="black">
                    <a:tint val="75000"/>
                  </a:prstClr>
                </a:solidFill>
              </a:rPr>
              <a:t>FAST-NUCES CS449-PIT </a:t>
            </a:r>
            <a:r>
              <a:rPr lang="en-US" dirty="0" smtClean="0">
                <a:solidFill>
                  <a:prstClr val="black">
                    <a:tint val="75000"/>
                  </a:prstClr>
                </a:solidFill>
              </a:rPr>
              <a:t>.</a:t>
            </a:r>
            <a:endParaRPr lang="en-GB" dirty="0">
              <a:solidFill>
                <a:prstClr val="black">
                  <a:tint val="75000"/>
                </a:prstClr>
              </a:solidFill>
            </a:endParaRP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1425350E-598E-4280-BC79-624AA62C3653}"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5085574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hyperlink" Target="https://www.forbes.com/sites/ryanmac/2014/09/22/alibaba-claims-title-for-largest-global-ipo-ever-with-extra-share-sales/#6522dd78dcc8" TargetMode="External"/><Relationship Id="rId2" Type="http://schemas.openxmlformats.org/officeDocument/2006/relationships/hyperlink" Target="http://www.alibaba.com/" TargetMode="External"/><Relationship Id="rId1" Type="http://schemas.openxmlformats.org/officeDocument/2006/relationships/slideLayout" Target="../slideLayouts/slideLayout14.xml"/><Relationship Id="rId4" Type="http://schemas.openxmlformats.org/officeDocument/2006/relationships/image" Target="../media/image10.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hyperlink" Target="http://www.lds-tech.com/Sample%20Contract.pdf" TargetMode="Externa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hyperlink" Target="http://www.vakilno1.com/saarclaw/pakistan/the-law-of-contract-in-pakistan.html" TargetMode="External"/><Relationship Id="rId2" Type="http://schemas.openxmlformats.org/officeDocument/2006/relationships/hyperlink" Target="http://www.law.cornell.edu/wex/contract" TargetMode="External"/><Relationship Id="rId1" Type="http://schemas.openxmlformats.org/officeDocument/2006/relationships/slideLayout" Target="../slideLayouts/slideLayout14.xml"/><Relationship Id="rId4" Type="http://schemas.openxmlformats.org/officeDocument/2006/relationships/hyperlink" Target="http://lsr.nellco.org/nyu_lewp/18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2743200"/>
            <a:ext cx="7634808" cy="762000"/>
          </a:xfrm>
        </p:spPr>
        <p:txBody>
          <a:bodyPr>
            <a:normAutofit fontScale="90000"/>
          </a:bodyPr>
          <a:lstStyle/>
          <a:p>
            <a:r>
              <a:rPr lang="en-GB" dirty="0"/>
              <a:t>Software contracts and liability</a:t>
            </a:r>
          </a:p>
        </p:txBody>
      </p:sp>
      <p:sp>
        <p:nvSpPr>
          <p:cNvPr id="17411" name="Rectangle 3"/>
          <p:cNvSpPr>
            <a:spLocks noGrp="1" noChangeArrowheads="1"/>
          </p:cNvSpPr>
          <p:nvPr>
            <p:ph type="subTitle" idx="1"/>
          </p:nvPr>
        </p:nvSpPr>
        <p:spPr>
          <a:xfrm>
            <a:off x="5444981" y="3569736"/>
            <a:ext cx="2971800" cy="455613"/>
          </a:xfrm>
        </p:spPr>
        <p:txBody>
          <a:bodyPr>
            <a:normAutofit/>
          </a:bodyPr>
          <a:lstStyle/>
          <a:p>
            <a:pPr eaLnBrk="1" hangingPunct="1"/>
            <a:r>
              <a:rPr lang="en-US" dirty="0"/>
              <a:t>  </a:t>
            </a:r>
            <a:r>
              <a:rPr lang="en-US" dirty="0" smtClean="0"/>
              <a:t>Chapter </a:t>
            </a:r>
            <a:r>
              <a:rPr lang="en-US" dirty="0"/>
              <a:t>12</a:t>
            </a:r>
          </a:p>
        </p:txBody>
      </p:sp>
      <p:sp>
        <p:nvSpPr>
          <p:cNvPr id="17412" name="TextBox 1"/>
          <p:cNvSpPr txBox="1">
            <a:spLocks noChangeArrowheads="1"/>
          </p:cNvSpPr>
          <p:nvPr/>
        </p:nvSpPr>
        <p:spPr bwMode="auto">
          <a:xfrm>
            <a:off x="167005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r>
              <a:rPr lang="en-US" sz="1800" dirty="0" smtClean="0">
                <a:solidFill>
                  <a:srgbClr val="FFC000"/>
                </a:solidFill>
              </a:rPr>
              <a:t>CS449-Professional </a:t>
            </a:r>
            <a:r>
              <a:rPr lang="en-US" sz="1800" dirty="0">
                <a:solidFill>
                  <a:srgbClr val="FFC000"/>
                </a:solidFill>
              </a:rPr>
              <a:t>Issues in Information Technology</a:t>
            </a:r>
          </a:p>
        </p:txBody>
      </p:sp>
      <p:sp>
        <p:nvSpPr>
          <p:cNvPr id="17413" name="TextBox 3"/>
          <p:cNvSpPr txBox="1">
            <a:spLocks noChangeArrowheads="1"/>
          </p:cNvSpPr>
          <p:nvPr/>
        </p:nvSpPr>
        <p:spPr bwMode="auto">
          <a:xfrm>
            <a:off x="2051050" y="6264275"/>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r>
              <a:rPr lang="en-US" sz="1600" dirty="0">
                <a:solidFill>
                  <a:srgbClr val="FFC000"/>
                </a:solidFill>
              </a:rPr>
              <a:t>Course Instructor: </a:t>
            </a:r>
            <a:r>
              <a:rPr lang="en-US" sz="1600" dirty="0" smtClean="0">
                <a:solidFill>
                  <a:srgbClr val="FFC000"/>
                </a:solidFill>
              </a:rPr>
              <a:t>Engr. Saeeda Kanwal</a:t>
            </a:r>
            <a:endParaRPr lang="en-US" sz="1600" dirty="0">
              <a:solidFill>
                <a:srgbClr val="FFC000"/>
              </a:solidFill>
            </a:endParaRPr>
          </a:p>
        </p:txBody>
      </p:sp>
    </p:spTree>
    <p:extLst>
      <p:ext uri="{BB962C8B-B14F-4D97-AF65-F5344CB8AC3E}">
        <p14:creationId xmlns:p14="http://schemas.microsoft.com/office/powerpoint/2010/main" val="35464724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animEffect transition="in" filter="fade">
                                      <p:cBhvr>
                                        <p:cTn id="9" dur="500"/>
                                        <p:tgtEl>
                                          <p:spTgt spid="17410"/>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83" y="28135"/>
            <a:ext cx="8229600" cy="685800"/>
          </a:xfrm>
        </p:spPr>
        <p:txBody>
          <a:bodyPr>
            <a:normAutofit fontScale="90000"/>
          </a:bodyPr>
          <a:lstStyle/>
          <a:p>
            <a:pPr>
              <a:lnSpc>
                <a:spcPct val="300000"/>
              </a:lnSpc>
            </a:pPr>
            <a:r>
              <a:rPr lang="en-US" dirty="0"/>
              <a:t>Introductory section</a:t>
            </a:r>
          </a:p>
        </p:txBody>
      </p:sp>
      <p:sp>
        <p:nvSpPr>
          <p:cNvPr id="3" name="Content Placeholder 2"/>
          <p:cNvSpPr>
            <a:spLocks noGrp="1"/>
          </p:cNvSpPr>
          <p:nvPr>
            <p:ph idx="1"/>
          </p:nvPr>
        </p:nvSpPr>
        <p:spPr>
          <a:xfrm>
            <a:off x="453683" y="1371600"/>
            <a:ext cx="8229600" cy="4800600"/>
          </a:xfrm>
        </p:spPr>
        <p:txBody>
          <a:bodyPr>
            <a:normAutofit/>
          </a:bodyPr>
          <a:lstStyle/>
          <a:p>
            <a:pPr marL="0" indent="0" algn="just">
              <a:buNone/>
            </a:pPr>
            <a:r>
              <a:rPr lang="en-US" sz="2400" dirty="0"/>
              <a:t>It often begins with a set of definitions of terms used in the course of the agreement. </a:t>
            </a:r>
          </a:p>
          <a:p>
            <a:pPr marL="0" indent="0" algn="just">
              <a:buNone/>
            </a:pPr>
            <a:endParaRPr lang="en-US" dirty="0"/>
          </a:p>
          <a:p>
            <a:pPr marL="0" indent="0" algn="just">
              <a:buNone/>
            </a:pPr>
            <a:r>
              <a:rPr lang="en-US" sz="2400" dirty="0"/>
              <a:t>These definitions explain precisely what the parties mean by certain words or phrases.</a:t>
            </a:r>
          </a:p>
          <a:p>
            <a:pPr marL="0" indent="0" algn="just">
              <a:buNone/>
            </a:pPr>
            <a:endParaRPr lang="en-US" dirty="0"/>
          </a:p>
          <a:p>
            <a:pPr marL="0" indent="0" algn="just">
              <a:buNone/>
            </a:pPr>
            <a:r>
              <a:rPr lang="en-US" sz="2400" dirty="0"/>
              <a:t>For example, the definitions section will tell us that Company X Ltd, the software house, is to be referred to throughout the contract as “The Company”, and Company Y Ltd, which has commissioned the work, is to be known throughout as “The Client”.</a:t>
            </a:r>
          </a:p>
        </p:txBody>
      </p:sp>
      <p:sp>
        <p:nvSpPr>
          <p:cNvPr id="4" name="Date Placeholder 3"/>
          <p:cNvSpPr>
            <a:spLocks noGrp="1"/>
          </p:cNvSpPr>
          <p:nvPr>
            <p:ph type="dt" sz="half" idx="10"/>
          </p:nvPr>
        </p:nvSpPr>
        <p:spPr/>
        <p:txBody>
          <a:bodyPr/>
          <a:lstStyle/>
          <a:p>
            <a:pPr>
              <a:defRPr/>
            </a:pPr>
            <a:fld id="{8C135C5A-48C3-472F-9C1E-983DA8B41DA8}"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3683" y="28135"/>
            <a:ext cx="8229600" cy="685800"/>
          </a:xfrm>
        </p:spPr>
        <p:txBody>
          <a:bodyPr>
            <a:normAutofit fontScale="90000"/>
          </a:bodyPr>
          <a:lstStyle/>
          <a:p>
            <a:pPr>
              <a:lnSpc>
                <a:spcPct val="300000"/>
              </a:lnSpc>
            </a:pPr>
            <a:r>
              <a:rPr lang="en-US" dirty="0"/>
              <a:t>Introductory section….</a:t>
            </a:r>
          </a:p>
        </p:txBody>
      </p:sp>
      <p:sp>
        <p:nvSpPr>
          <p:cNvPr id="3" name="Content Placeholder 2"/>
          <p:cNvSpPr>
            <a:spLocks noGrp="1"/>
          </p:cNvSpPr>
          <p:nvPr>
            <p:ph idx="1"/>
          </p:nvPr>
        </p:nvSpPr>
        <p:spPr>
          <a:xfrm>
            <a:off x="457200" y="1371600"/>
            <a:ext cx="8458200" cy="4754563"/>
          </a:xfrm>
        </p:spPr>
        <p:txBody>
          <a:bodyPr>
            <a:noAutofit/>
          </a:bodyPr>
          <a:lstStyle/>
          <a:p>
            <a:pPr marL="0" indent="0" algn="just">
              <a:buNone/>
            </a:pPr>
            <a:r>
              <a:rPr lang="en-US" sz="2400" dirty="0"/>
              <a:t>It states that the contract consists of the introductory section itself, the standard terms and conditions, the annexes (which should be listed), together with any documents listed in the annexes, </a:t>
            </a:r>
            <a:endParaRPr lang="en-US" sz="2400" dirty="0" smtClean="0"/>
          </a:p>
          <a:p>
            <a:pPr marL="0" indent="0" algn="just">
              <a:buNone/>
            </a:pPr>
            <a:r>
              <a:rPr lang="en-US" sz="2400" dirty="0" smtClean="0"/>
              <a:t>such </a:t>
            </a:r>
            <a:r>
              <a:rPr lang="en-US" sz="2400" dirty="0"/>
              <a:t>as the requirements specification (discussed in the paragraph below) and </a:t>
            </a:r>
            <a:r>
              <a:rPr lang="en-US" sz="2400" i="1" dirty="0"/>
              <a:t>nothing else</a:t>
            </a:r>
            <a:r>
              <a:rPr lang="en-US" sz="2400" dirty="0"/>
              <a:t>.</a:t>
            </a:r>
          </a:p>
          <a:p>
            <a:pPr algn="just"/>
            <a:endParaRPr lang="en-US" sz="2400" dirty="0"/>
          </a:p>
          <a:p>
            <a:pPr marL="0" indent="0" algn="just">
              <a:buNone/>
            </a:pPr>
            <a:r>
              <a:rPr lang="en-US" sz="2400" dirty="0"/>
              <a:t>‘Nothing else’ is important to avoid misunderstanding because any other things which might have come up during discussions or negotiations are excluded.</a:t>
            </a:r>
          </a:p>
        </p:txBody>
      </p:sp>
      <p:sp>
        <p:nvSpPr>
          <p:cNvPr id="2" name="Date Placeholder 1"/>
          <p:cNvSpPr>
            <a:spLocks noGrp="1"/>
          </p:cNvSpPr>
          <p:nvPr>
            <p:ph type="dt" sz="half" idx="10"/>
          </p:nvPr>
        </p:nvSpPr>
        <p:spPr/>
        <p:txBody>
          <a:bodyPr/>
          <a:lstStyle/>
          <a:p>
            <a:pPr>
              <a:defRPr/>
            </a:pPr>
            <a:fld id="{A33BCBF4-2A67-439E-AC2D-20A1FA000268}"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11</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fontScale="90000"/>
          </a:bodyPr>
          <a:lstStyle/>
          <a:p>
            <a:pPr>
              <a:lnSpc>
                <a:spcPct val="300000"/>
              </a:lnSpc>
            </a:pPr>
            <a:r>
              <a:rPr lang="en-US" dirty="0"/>
              <a:t>What is to be produced</a:t>
            </a:r>
          </a:p>
        </p:txBody>
      </p:sp>
      <p:sp>
        <p:nvSpPr>
          <p:cNvPr id="3" name="Content Placeholder 2"/>
          <p:cNvSpPr>
            <a:spLocks noGrp="1"/>
          </p:cNvSpPr>
          <p:nvPr>
            <p:ph idx="1"/>
          </p:nvPr>
        </p:nvSpPr>
        <p:spPr>
          <a:xfrm>
            <a:off x="430237" y="1447800"/>
            <a:ext cx="8229600" cy="5135563"/>
          </a:xfrm>
        </p:spPr>
        <p:txBody>
          <a:bodyPr>
            <a:normAutofit/>
          </a:bodyPr>
          <a:lstStyle/>
          <a:p>
            <a:pPr marL="0" indent="0" algn="just">
              <a:buNone/>
            </a:pPr>
            <a:r>
              <a:rPr lang="en-US" sz="2400" dirty="0"/>
              <a:t>There are usually two levels of reference here: </a:t>
            </a:r>
            <a:endParaRPr lang="en-US" sz="1600" dirty="0"/>
          </a:p>
          <a:p>
            <a:pPr marL="0" indent="0" algn="just">
              <a:buNone/>
            </a:pPr>
            <a:endParaRPr lang="en-US" sz="1400" dirty="0"/>
          </a:p>
          <a:p>
            <a:pPr algn="just"/>
            <a:r>
              <a:rPr lang="en-US" sz="2400" dirty="0"/>
              <a:t>the standard terms and conditions refer to an annex </a:t>
            </a:r>
          </a:p>
          <a:p>
            <a:pPr algn="just"/>
            <a:r>
              <a:rPr lang="en-US" sz="2400" dirty="0"/>
              <a:t>the annex then refers to a separate document which constitutes the requirements specification.</a:t>
            </a:r>
          </a:p>
          <a:p>
            <a:pPr marL="0" indent="0" algn="just">
              <a:buNone/>
            </a:pPr>
            <a:endParaRPr lang="en-US" sz="2400" dirty="0"/>
          </a:p>
          <a:p>
            <a:pPr marL="0" indent="0" algn="just">
              <a:buNone/>
            </a:pPr>
            <a:r>
              <a:rPr lang="en-US" sz="2400" dirty="0"/>
              <a:t>This is very easy because requirements in software never change.</a:t>
            </a:r>
          </a:p>
        </p:txBody>
      </p:sp>
      <p:sp>
        <p:nvSpPr>
          <p:cNvPr id="4" name="Date Placeholder 3"/>
          <p:cNvSpPr>
            <a:spLocks noGrp="1"/>
          </p:cNvSpPr>
          <p:nvPr>
            <p:ph type="dt" sz="half" idx="10"/>
          </p:nvPr>
        </p:nvSpPr>
        <p:spPr/>
        <p:txBody>
          <a:bodyPr/>
          <a:lstStyle/>
          <a:p>
            <a:pPr>
              <a:defRPr/>
            </a:pPr>
            <a:fld id="{157E6804-08E8-4095-97A0-0DEB1915B2DB}"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12</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54" y="0"/>
            <a:ext cx="8229600" cy="610820"/>
          </a:xfrm>
        </p:spPr>
        <p:txBody>
          <a:bodyPr>
            <a:noAutofit/>
          </a:bodyPr>
          <a:lstStyle/>
          <a:p>
            <a:pPr>
              <a:lnSpc>
                <a:spcPct val="300000"/>
              </a:lnSpc>
            </a:pPr>
            <a:r>
              <a:rPr lang="en-US" dirty="0"/>
              <a:t>For changes</a:t>
            </a:r>
          </a:p>
        </p:txBody>
      </p:sp>
      <p:sp>
        <p:nvSpPr>
          <p:cNvPr id="3" name="Content Placeholder 2"/>
          <p:cNvSpPr>
            <a:spLocks noGrp="1"/>
          </p:cNvSpPr>
          <p:nvPr>
            <p:ph idx="1"/>
          </p:nvPr>
        </p:nvSpPr>
        <p:spPr>
          <a:xfrm>
            <a:off x="453654" y="1752600"/>
            <a:ext cx="8385546" cy="4377926"/>
          </a:xfrm>
        </p:spPr>
        <p:txBody>
          <a:bodyPr>
            <a:normAutofit/>
          </a:bodyPr>
          <a:lstStyle/>
          <a:p>
            <a:pPr marL="0" indent="0" algn="just">
              <a:buNone/>
            </a:pPr>
            <a:r>
              <a:rPr lang="en-US" sz="2400" dirty="0"/>
              <a:t>Contracts may also provide a procedure for making variations to the specification.</a:t>
            </a:r>
          </a:p>
          <a:p>
            <a:pPr marL="0" indent="0" algn="just">
              <a:buNone/>
            </a:pPr>
            <a:endParaRPr lang="en-US" sz="2400" dirty="0"/>
          </a:p>
          <a:p>
            <a:pPr marL="0" indent="0" algn="just">
              <a:buNone/>
            </a:pPr>
            <a:r>
              <a:rPr lang="en-US" sz="2400" dirty="0"/>
              <a:t>It must provide a method of calculating payment for the work done to facilitate the changes.</a:t>
            </a:r>
          </a:p>
          <a:p>
            <a:pPr marL="0" indent="0" algn="just">
              <a:buNone/>
            </a:pPr>
            <a:endParaRPr lang="en-US" sz="2400" dirty="0"/>
          </a:p>
          <a:p>
            <a:pPr marL="0" indent="0" algn="just">
              <a:buNone/>
            </a:pPr>
            <a:r>
              <a:rPr lang="en-US" sz="2400" dirty="0"/>
              <a:t>It must include the method for acceptance testing.</a:t>
            </a:r>
          </a:p>
        </p:txBody>
      </p:sp>
      <p:sp>
        <p:nvSpPr>
          <p:cNvPr id="4" name="Date Placeholder 3"/>
          <p:cNvSpPr>
            <a:spLocks noGrp="1"/>
          </p:cNvSpPr>
          <p:nvPr>
            <p:ph type="dt" sz="half" idx="10"/>
          </p:nvPr>
        </p:nvSpPr>
        <p:spPr/>
        <p:txBody>
          <a:bodyPr/>
          <a:lstStyle/>
          <a:p>
            <a:pPr>
              <a:defRPr/>
            </a:pPr>
            <a:fld id="{4EEE726D-1B95-450B-9B4E-CA6E45B375AA}"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13</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10820"/>
          </a:xfrm>
        </p:spPr>
        <p:txBody>
          <a:bodyPr>
            <a:noAutofit/>
          </a:bodyPr>
          <a:lstStyle/>
          <a:p>
            <a:r>
              <a:rPr lang="en-US" dirty="0"/>
              <a:t>Ownership</a:t>
            </a:r>
          </a:p>
        </p:txBody>
      </p:sp>
      <p:sp>
        <p:nvSpPr>
          <p:cNvPr id="3" name="Content Placeholder 2"/>
          <p:cNvSpPr>
            <a:spLocks noGrp="1"/>
          </p:cNvSpPr>
          <p:nvPr>
            <p:ph idx="1"/>
          </p:nvPr>
        </p:nvSpPr>
        <p:spPr>
          <a:xfrm>
            <a:off x="457200" y="1600200"/>
            <a:ext cx="7772400" cy="4050792"/>
          </a:xfrm>
        </p:spPr>
        <p:txBody>
          <a:bodyPr>
            <a:normAutofit/>
          </a:bodyPr>
          <a:lstStyle/>
          <a:p>
            <a:pPr marL="0" indent="0">
              <a:buNone/>
            </a:pPr>
            <a:r>
              <a:rPr lang="en-US" sz="2400" dirty="0"/>
              <a:t>It is important that the contract should also state what legal rights are being passed by the software house to the client under the contract.</a:t>
            </a:r>
          </a:p>
          <a:p>
            <a:endParaRPr lang="en-US" sz="2400" dirty="0"/>
          </a:p>
          <a:p>
            <a:pPr marL="0" indent="0">
              <a:buNone/>
            </a:pPr>
            <a:r>
              <a:rPr lang="en-US" sz="2400" dirty="0"/>
              <a:t>Can a software house reuse the same code to make a similar system later on?</a:t>
            </a:r>
          </a:p>
        </p:txBody>
      </p:sp>
      <p:sp>
        <p:nvSpPr>
          <p:cNvPr id="4" name="Date Placeholder 3"/>
          <p:cNvSpPr>
            <a:spLocks noGrp="1"/>
          </p:cNvSpPr>
          <p:nvPr>
            <p:ph type="dt" sz="half" idx="10"/>
          </p:nvPr>
        </p:nvSpPr>
        <p:spPr/>
        <p:txBody>
          <a:bodyPr/>
          <a:lstStyle/>
          <a:p>
            <a:pPr>
              <a:defRPr/>
            </a:pPr>
            <a:fld id="{1E4C6950-1CB6-4CF3-80B9-9E0426250AED}"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14</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0"/>
            <a:ext cx="8229600" cy="610820"/>
          </a:xfrm>
        </p:spPr>
        <p:txBody>
          <a:bodyPr>
            <a:noAutofit/>
          </a:bodyPr>
          <a:lstStyle/>
          <a:p>
            <a:pPr>
              <a:lnSpc>
                <a:spcPct val="300000"/>
              </a:lnSpc>
            </a:pPr>
            <a:r>
              <a:rPr lang="en-US" dirty="0"/>
              <a:t>Ownership…..</a:t>
            </a:r>
          </a:p>
        </p:txBody>
      </p:sp>
      <p:sp>
        <p:nvSpPr>
          <p:cNvPr id="3" name="Content Placeholder 2"/>
          <p:cNvSpPr>
            <a:spLocks noGrp="1"/>
          </p:cNvSpPr>
          <p:nvPr>
            <p:ph idx="1"/>
          </p:nvPr>
        </p:nvSpPr>
        <p:spPr>
          <a:xfrm>
            <a:off x="457200" y="1371600"/>
            <a:ext cx="8382000" cy="4800600"/>
          </a:xfrm>
        </p:spPr>
        <p:txBody>
          <a:bodyPr>
            <a:normAutofit/>
          </a:bodyPr>
          <a:lstStyle/>
          <a:p>
            <a:pPr marL="0" indent="0">
              <a:buNone/>
            </a:pPr>
            <a:r>
              <a:rPr lang="en-US" sz="2400" dirty="0"/>
              <a:t>It is important for the contract to state precisely who is to own these rights.</a:t>
            </a:r>
          </a:p>
          <a:p>
            <a:r>
              <a:rPr lang="en-US" sz="2400" dirty="0"/>
              <a:t>Software is potentially protectable by a number of intellectual property rights, such as copyright, design rights, confidentiality and trade marks.</a:t>
            </a:r>
          </a:p>
          <a:p>
            <a:r>
              <a:rPr lang="en-US" sz="2400" dirty="0"/>
              <a:t>If the person who creates the software is an employee acting in the course of employment, the copyright belongs to the employer.</a:t>
            </a:r>
          </a:p>
          <a:p>
            <a:r>
              <a:rPr lang="en-US" sz="2400" dirty="0"/>
              <a:t>Ownership in copyright is passed only by written assignment or transfer.</a:t>
            </a:r>
          </a:p>
        </p:txBody>
      </p:sp>
      <p:sp>
        <p:nvSpPr>
          <p:cNvPr id="2" name="Date Placeholder 1"/>
          <p:cNvSpPr>
            <a:spLocks noGrp="1"/>
          </p:cNvSpPr>
          <p:nvPr>
            <p:ph type="dt" sz="half" idx="10"/>
          </p:nvPr>
        </p:nvSpPr>
        <p:spPr/>
        <p:txBody>
          <a:bodyPr/>
          <a:lstStyle/>
          <a:p>
            <a:pPr>
              <a:defRPr/>
            </a:pPr>
            <a:fld id="{C38C601E-DC34-4879-8C3B-F421C53D814B}"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15</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0"/>
            <a:ext cx="8229600" cy="610820"/>
          </a:xfrm>
        </p:spPr>
        <p:txBody>
          <a:bodyPr>
            <a:noAutofit/>
          </a:bodyPr>
          <a:lstStyle/>
          <a:p>
            <a:pPr>
              <a:lnSpc>
                <a:spcPct val="300000"/>
              </a:lnSpc>
            </a:pPr>
            <a:r>
              <a:rPr lang="en-US" dirty="0"/>
              <a:t>Ownership…..</a:t>
            </a:r>
          </a:p>
        </p:txBody>
      </p:sp>
      <p:sp>
        <p:nvSpPr>
          <p:cNvPr id="3" name="Content Placeholder 2"/>
          <p:cNvSpPr>
            <a:spLocks noGrp="1"/>
          </p:cNvSpPr>
          <p:nvPr>
            <p:ph idx="1"/>
          </p:nvPr>
        </p:nvSpPr>
        <p:spPr>
          <a:xfrm>
            <a:off x="457200" y="1371600"/>
            <a:ext cx="8229600" cy="4800600"/>
          </a:xfrm>
        </p:spPr>
        <p:txBody>
          <a:bodyPr>
            <a:normAutofit/>
          </a:bodyPr>
          <a:lstStyle/>
          <a:p>
            <a:r>
              <a:rPr lang="en-US" sz="2400" dirty="0"/>
              <a:t>If ownership of copyright </a:t>
            </a:r>
            <a:r>
              <a:rPr lang="en-US" sz="2400" u="sng" dirty="0"/>
              <a:t>passes to the client </a:t>
            </a:r>
            <a:r>
              <a:rPr lang="en-US" sz="2400" dirty="0"/>
              <a:t>it is known </a:t>
            </a:r>
            <a:r>
              <a:rPr lang="en-US" sz="2400" b="1" dirty="0"/>
              <a:t>as a sale or assignment </a:t>
            </a:r>
            <a:r>
              <a:rPr lang="en-US" sz="2400" dirty="0"/>
              <a:t>and a written agreement is necessary.</a:t>
            </a:r>
          </a:p>
          <a:p>
            <a:endParaRPr lang="en-US" sz="2400" dirty="0"/>
          </a:p>
          <a:p>
            <a:r>
              <a:rPr lang="en-US" sz="2400" dirty="0"/>
              <a:t>If copyright is to </a:t>
            </a:r>
            <a:r>
              <a:rPr lang="en-US" sz="2400" u="sng" dirty="0"/>
              <a:t>remain with the software house </a:t>
            </a:r>
            <a:r>
              <a:rPr lang="en-US" sz="2400" dirty="0"/>
              <a:t>and the client is merely given permission to use the software, this is known as a </a:t>
            </a:r>
            <a:r>
              <a:rPr lang="en-US" sz="2400" b="1" dirty="0"/>
              <a:t>license</a:t>
            </a:r>
            <a:r>
              <a:rPr lang="en-US" sz="2400" dirty="0"/>
              <a:t>.</a:t>
            </a:r>
          </a:p>
          <a:p>
            <a:endParaRPr lang="en-US" sz="2400" dirty="0"/>
          </a:p>
          <a:p>
            <a:r>
              <a:rPr lang="en-US" sz="2400" dirty="0"/>
              <a:t>It can be an exclusive license as well.</a:t>
            </a:r>
          </a:p>
        </p:txBody>
      </p:sp>
      <p:sp>
        <p:nvSpPr>
          <p:cNvPr id="2" name="Date Placeholder 1"/>
          <p:cNvSpPr>
            <a:spLocks noGrp="1"/>
          </p:cNvSpPr>
          <p:nvPr>
            <p:ph type="dt" sz="half" idx="10"/>
          </p:nvPr>
        </p:nvSpPr>
        <p:spPr/>
        <p:txBody>
          <a:bodyPr/>
          <a:lstStyle/>
          <a:p>
            <a:pPr>
              <a:defRPr/>
            </a:pPr>
            <a:fld id="{BB0C9C30-FCF3-4EAC-B838-3B36ADDBCF79}"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16</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pPr>
              <a:lnSpc>
                <a:spcPct val="300000"/>
              </a:lnSpc>
            </a:pPr>
            <a:r>
              <a:rPr lang="en-US" dirty="0"/>
              <a:t>Granting of license</a:t>
            </a:r>
          </a:p>
        </p:txBody>
      </p:sp>
      <p:sp>
        <p:nvSpPr>
          <p:cNvPr id="3" name="Content Placeholder 2"/>
          <p:cNvSpPr>
            <a:spLocks noGrp="1"/>
          </p:cNvSpPr>
          <p:nvPr>
            <p:ph idx="1"/>
          </p:nvPr>
        </p:nvSpPr>
        <p:spPr>
          <a:xfrm>
            <a:off x="253746" y="1066800"/>
            <a:ext cx="8229600" cy="4525963"/>
          </a:xfrm>
        </p:spPr>
        <p:txBody>
          <a:bodyPr>
            <a:normAutofit/>
          </a:bodyPr>
          <a:lstStyle/>
          <a:p>
            <a:r>
              <a:rPr lang="en-US" sz="2800" dirty="0"/>
              <a:t>Duration of license</a:t>
            </a:r>
          </a:p>
          <a:p>
            <a:pPr lvl="1"/>
            <a:r>
              <a:rPr lang="en-US" sz="2400" dirty="0"/>
              <a:t>Period of license and termination method</a:t>
            </a:r>
          </a:p>
          <a:p>
            <a:r>
              <a:rPr lang="en-US" sz="2800" dirty="0"/>
              <a:t>Transfer of license</a:t>
            </a:r>
          </a:p>
          <a:p>
            <a:r>
              <a:rPr lang="en-US" sz="2800" dirty="0"/>
              <a:t>Scope of license</a:t>
            </a:r>
          </a:p>
          <a:p>
            <a:pPr lvl="1"/>
            <a:r>
              <a:rPr lang="en-US" sz="2400" dirty="0"/>
              <a:t>One computer, one site (e.g. campus)</a:t>
            </a:r>
          </a:p>
          <a:p>
            <a:r>
              <a:rPr lang="en-US" sz="2800" dirty="0"/>
              <a:t>Confidentiality </a:t>
            </a:r>
          </a:p>
          <a:p>
            <a:pPr lvl="1"/>
            <a:r>
              <a:rPr lang="en-US" sz="2400" dirty="0"/>
              <a:t>Cannot allow any one but employees to use it</a:t>
            </a:r>
          </a:p>
          <a:p>
            <a:pPr marL="457200" lvl="1" indent="0">
              <a:buNone/>
            </a:pPr>
            <a:endParaRPr lang="en-US" sz="2400" dirty="0"/>
          </a:p>
          <a:p>
            <a:pPr marL="457200" lvl="1" indent="-457200">
              <a:buNone/>
            </a:pPr>
            <a:r>
              <a:rPr lang="en-US" sz="2400" dirty="0"/>
              <a:t>What happens if supplier winds up the business?</a:t>
            </a:r>
          </a:p>
          <a:p>
            <a:pPr marL="457200" lvl="1" indent="0">
              <a:buNone/>
            </a:pPr>
            <a:endParaRPr lang="en-US" sz="2400" dirty="0"/>
          </a:p>
        </p:txBody>
      </p:sp>
      <p:sp>
        <p:nvSpPr>
          <p:cNvPr id="4" name="Date Placeholder 3"/>
          <p:cNvSpPr>
            <a:spLocks noGrp="1"/>
          </p:cNvSpPr>
          <p:nvPr>
            <p:ph type="dt" sz="half" idx="10"/>
          </p:nvPr>
        </p:nvSpPr>
        <p:spPr/>
        <p:txBody>
          <a:bodyPr/>
          <a:lstStyle/>
          <a:p>
            <a:pPr>
              <a:defRPr/>
            </a:pPr>
            <a:fld id="{64B0F3EC-9587-44C5-BF84-61FC3D1F8BCA}"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17</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95"/>
            <a:ext cx="8229600" cy="610820"/>
          </a:xfrm>
        </p:spPr>
        <p:txBody>
          <a:bodyPr>
            <a:noAutofit/>
          </a:bodyPr>
          <a:lstStyle/>
          <a:p>
            <a:pPr>
              <a:lnSpc>
                <a:spcPct val="300000"/>
              </a:lnSpc>
            </a:pPr>
            <a:r>
              <a:rPr lang="en-US" dirty="0"/>
              <a:t>Payment Terms</a:t>
            </a:r>
          </a:p>
        </p:txBody>
      </p:sp>
      <p:sp>
        <p:nvSpPr>
          <p:cNvPr id="3" name="Content Placeholder 2"/>
          <p:cNvSpPr>
            <a:spLocks noGrp="1"/>
          </p:cNvSpPr>
          <p:nvPr>
            <p:ph idx="1"/>
          </p:nvPr>
        </p:nvSpPr>
        <p:spPr>
          <a:xfrm>
            <a:off x="448964" y="1371601"/>
            <a:ext cx="8390235" cy="4804116"/>
          </a:xfrm>
        </p:spPr>
        <p:txBody>
          <a:bodyPr>
            <a:normAutofit/>
          </a:bodyPr>
          <a:lstStyle/>
          <a:p>
            <a:pPr marL="0" indent="0" algn="just">
              <a:buNone/>
            </a:pPr>
            <a:r>
              <a:rPr lang="en-US" sz="2400" dirty="0"/>
              <a:t>Payment Terms:</a:t>
            </a:r>
          </a:p>
          <a:p>
            <a:pPr algn="just"/>
            <a:r>
              <a:rPr lang="en-US" sz="2400" dirty="0"/>
              <a:t>Time limit needs to be addressed. </a:t>
            </a:r>
          </a:p>
          <a:p>
            <a:pPr algn="just"/>
            <a:endParaRPr lang="en-US" sz="1800" dirty="0"/>
          </a:p>
          <a:p>
            <a:pPr algn="just"/>
            <a:r>
              <a:rPr lang="en-US" sz="2400" dirty="0"/>
              <a:t>Payments must be made in specified times, otherwise, ‘x’ amount of interest may apply.</a:t>
            </a:r>
          </a:p>
          <a:p>
            <a:pPr algn="just"/>
            <a:endParaRPr lang="en-US" dirty="0"/>
          </a:p>
          <a:p>
            <a:pPr algn="just"/>
            <a:r>
              <a:rPr lang="en-US" sz="2400" dirty="0"/>
              <a:t>Payment made all at once or pay different amounts throughout the duration.</a:t>
            </a:r>
          </a:p>
          <a:p>
            <a:pPr algn="just"/>
            <a:endParaRPr lang="en-US" sz="2400" dirty="0"/>
          </a:p>
        </p:txBody>
      </p:sp>
      <p:sp>
        <p:nvSpPr>
          <p:cNvPr id="4" name="Date Placeholder 3"/>
          <p:cNvSpPr>
            <a:spLocks noGrp="1"/>
          </p:cNvSpPr>
          <p:nvPr>
            <p:ph type="dt" sz="half" idx="10"/>
          </p:nvPr>
        </p:nvSpPr>
        <p:spPr/>
        <p:txBody>
          <a:bodyPr/>
          <a:lstStyle/>
          <a:p>
            <a:pPr>
              <a:defRPr/>
            </a:pPr>
            <a:fld id="{F786555F-01B7-4810-A2A5-348111A2BC9F}"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18</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639762"/>
          </a:xfrm>
        </p:spPr>
        <p:txBody>
          <a:bodyPr>
            <a:normAutofit fontScale="90000"/>
          </a:bodyPr>
          <a:lstStyle/>
          <a:p>
            <a:pPr>
              <a:lnSpc>
                <a:spcPct val="300000"/>
              </a:lnSpc>
            </a:pPr>
            <a:r>
              <a:rPr lang="en-US" sz="4000" dirty="0"/>
              <a:t/>
            </a:r>
            <a:br>
              <a:rPr lang="en-US" sz="4000" dirty="0"/>
            </a:br>
            <a:r>
              <a:rPr lang="en-US" sz="4000" dirty="0"/>
              <a:t>Delays/ changes</a:t>
            </a:r>
            <a:r>
              <a:rPr lang="en-US" dirty="0"/>
              <a:t/>
            </a:r>
            <a:br>
              <a:rPr lang="en-US" dirty="0"/>
            </a:br>
            <a:endParaRPr lang="en-US" dirty="0"/>
          </a:p>
        </p:txBody>
      </p:sp>
      <p:sp>
        <p:nvSpPr>
          <p:cNvPr id="3" name="Content Placeholder 2"/>
          <p:cNvSpPr>
            <a:spLocks noGrp="1"/>
          </p:cNvSpPr>
          <p:nvPr>
            <p:ph idx="1"/>
          </p:nvPr>
        </p:nvSpPr>
        <p:spPr>
          <a:xfrm>
            <a:off x="457200" y="1371600"/>
            <a:ext cx="8229600" cy="4800600"/>
          </a:xfrm>
        </p:spPr>
        <p:txBody>
          <a:bodyPr>
            <a:normAutofit/>
          </a:bodyPr>
          <a:lstStyle/>
          <a:p>
            <a:pPr algn="just"/>
            <a:r>
              <a:rPr lang="en-US" sz="2400" dirty="0"/>
              <a:t>The contract needs to have annex terms for rates.</a:t>
            </a:r>
          </a:p>
          <a:p>
            <a:pPr algn="just"/>
            <a:endParaRPr lang="en-US" sz="2400" dirty="0"/>
          </a:p>
          <a:p>
            <a:pPr algn="just"/>
            <a:r>
              <a:rPr lang="en-US" sz="2400" dirty="0"/>
              <a:t>Charges for  delays will be calculated using these terms.</a:t>
            </a:r>
          </a:p>
          <a:p>
            <a:pPr algn="just"/>
            <a:endParaRPr lang="en-US" sz="2400" dirty="0"/>
          </a:p>
          <a:p>
            <a:pPr algn="just"/>
            <a:r>
              <a:rPr lang="en-US" sz="2400" dirty="0"/>
              <a:t>What if the delays affect any other projects?</a:t>
            </a:r>
          </a:p>
          <a:p>
            <a:pPr algn="just"/>
            <a:endParaRPr lang="en-US" sz="2400" dirty="0"/>
          </a:p>
          <a:p>
            <a:pPr algn="just"/>
            <a:r>
              <a:rPr lang="en-US" sz="2400" dirty="0"/>
              <a:t>Delayed payments and payments for variations to the original requirements are, perhaps, </a:t>
            </a:r>
            <a:r>
              <a:rPr lang="en-US" sz="2400" b="1" dirty="0"/>
              <a:t>the commonest cause of contractual disputes.</a:t>
            </a:r>
          </a:p>
        </p:txBody>
      </p:sp>
      <p:sp>
        <p:nvSpPr>
          <p:cNvPr id="4" name="Date Placeholder 3"/>
          <p:cNvSpPr>
            <a:spLocks noGrp="1"/>
          </p:cNvSpPr>
          <p:nvPr>
            <p:ph type="dt" sz="half" idx="10"/>
          </p:nvPr>
        </p:nvSpPr>
        <p:spPr/>
        <p:txBody>
          <a:bodyPr/>
          <a:lstStyle/>
          <a:p>
            <a:pPr>
              <a:defRPr/>
            </a:pPr>
            <a:fld id="{749DA34A-B018-4FC8-A148-99C3661E68D5}"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19</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pPr>
              <a:lnSpc>
                <a:spcPct val="300000"/>
              </a:lnSpc>
            </a:pPr>
            <a:r>
              <a:rPr lang="en-US" dirty="0"/>
              <a:t>Chapter Outcome</a:t>
            </a:r>
          </a:p>
        </p:txBody>
      </p:sp>
      <p:sp>
        <p:nvSpPr>
          <p:cNvPr id="3" name="Content Placeholder 2"/>
          <p:cNvSpPr>
            <a:spLocks noGrp="1"/>
          </p:cNvSpPr>
          <p:nvPr>
            <p:ph idx="1"/>
          </p:nvPr>
        </p:nvSpPr>
        <p:spPr>
          <a:xfrm>
            <a:off x="457200" y="1371600"/>
            <a:ext cx="8534400" cy="5181600"/>
          </a:xfrm>
        </p:spPr>
        <p:txBody>
          <a:bodyPr>
            <a:normAutofit/>
          </a:bodyPr>
          <a:lstStyle/>
          <a:p>
            <a:pPr marL="0" indent="0" algn="just">
              <a:buNone/>
            </a:pPr>
            <a:r>
              <a:rPr lang="en-US" sz="2400" i="1" dirty="0"/>
              <a:t>After studying this chapter you should:</a:t>
            </a:r>
          </a:p>
          <a:p>
            <a:pPr algn="just"/>
            <a:r>
              <a:rPr lang="en-US" sz="2400" dirty="0"/>
              <a:t> </a:t>
            </a:r>
            <a:r>
              <a:rPr lang="en-US" sz="2400" i="1" dirty="0"/>
              <a:t>understand the purpose of contracts in the computer industry and the different types of contractual arrangement that are commonly used;</a:t>
            </a:r>
            <a:r>
              <a:rPr lang="en-US" sz="2400" dirty="0"/>
              <a:t> </a:t>
            </a:r>
          </a:p>
          <a:p>
            <a:pPr algn="just"/>
            <a:endParaRPr lang="en-US" sz="2400" i="1" dirty="0"/>
          </a:p>
          <a:p>
            <a:pPr algn="just"/>
            <a:r>
              <a:rPr lang="en-US" sz="2400" i="1" dirty="0"/>
              <a:t>be familiar with the main issues that such contracts address;</a:t>
            </a:r>
          </a:p>
          <a:p>
            <a:pPr algn="just"/>
            <a:endParaRPr lang="en-US" sz="2400" i="1" dirty="0"/>
          </a:p>
          <a:p>
            <a:pPr algn="just"/>
            <a:r>
              <a:rPr lang="en-US" sz="2400" i="1" dirty="0"/>
              <a:t>understand the different types of liability for defective software that can arise and the factors that affect these.</a:t>
            </a:r>
            <a:endParaRPr lang="en-US" sz="2400" dirty="0"/>
          </a:p>
        </p:txBody>
      </p:sp>
      <p:sp>
        <p:nvSpPr>
          <p:cNvPr id="4" name="Date Placeholder 3"/>
          <p:cNvSpPr>
            <a:spLocks noGrp="1"/>
          </p:cNvSpPr>
          <p:nvPr>
            <p:ph type="dt" sz="half" idx="10"/>
          </p:nvPr>
        </p:nvSpPr>
        <p:spPr/>
        <p:txBody>
          <a:bodyPr/>
          <a:lstStyle/>
          <a:p>
            <a:pPr>
              <a:defRPr/>
            </a:pPr>
            <a:fld id="{547E3F38-1B86-49C9-8023-8815DC8BDEAA}"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a:t>
            </a:fld>
            <a:endParaRPr lang="en-GB" dirty="0"/>
          </a:p>
        </p:txBody>
      </p:sp>
    </p:spTree>
    <p:extLst>
      <p:ext uri="{BB962C8B-B14F-4D97-AF65-F5344CB8AC3E}">
        <p14:creationId xmlns:p14="http://schemas.microsoft.com/office/powerpoint/2010/main" val="8102946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3446"/>
            <a:ext cx="8229600" cy="639762"/>
          </a:xfrm>
        </p:spPr>
        <p:txBody>
          <a:bodyPr>
            <a:normAutofit fontScale="90000"/>
          </a:bodyPr>
          <a:lstStyle/>
          <a:p>
            <a:pPr>
              <a:lnSpc>
                <a:spcPct val="300000"/>
              </a:lnSpc>
            </a:pPr>
            <a:r>
              <a:rPr lang="en-US" sz="4000" dirty="0"/>
              <a:t/>
            </a:r>
            <a:br>
              <a:rPr lang="en-US" sz="4000" dirty="0"/>
            </a:br>
            <a:r>
              <a:rPr lang="en-US" sz="4000" dirty="0"/>
              <a:t>Delays/ changes…..</a:t>
            </a:r>
            <a:r>
              <a:rPr lang="en-US" dirty="0"/>
              <a:t/>
            </a:r>
            <a:br>
              <a:rPr lang="en-US" dirty="0"/>
            </a:br>
            <a:endParaRPr lang="en-US" dirty="0"/>
          </a:p>
        </p:txBody>
      </p:sp>
      <p:sp>
        <p:nvSpPr>
          <p:cNvPr id="3" name="Content Placeholder 2"/>
          <p:cNvSpPr>
            <a:spLocks noGrp="1"/>
          </p:cNvSpPr>
          <p:nvPr>
            <p:ph idx="1"/>
          </p:nvPr>
        </p:nvSpPr>
        <p:spPr>
          <a:xfrm>
            <a:off x="457200" y="1371600"/>
            <a:ext cx="8229600" cy="4800600"/>
          </a:xfrm>
        </p:spPr>
        <p:txBody>
          <a:bodyPr>
            <a:normAutofit/>
          </a:bodyPr>
          <a:lstStyle/>
          <a:p>
            <a:pPr marL="0" indent="0">
              <a:buNone/>
            </a:pPr>
            <a:r>
              <a:rPr lang="en-US" sz="2400" dirty="0"/>
              <a:t>What happens if the delay is because of the supplier?</a:t>
            </a:r>
          </a:p>
          <a:p>
            <a:endParaRPr lang="en-US" sz="2400" dirty="0"/>
          </a:p>
          <a:p>
            <a:r>
              <a:rPr lang="en-US" sz="2400" dirty="0"/>
              <a:t>Contract could specify deducting a specific amount for each week the product is delayed.</a:t>
            </a:r>
          </a:p>
          <a:p>
            <a:endParaRPr lang="en-US" sz="2400" dirty="0"/>
          </a:p>
          <a:p>
            <a:r>
              <a:rPr lang="en-US" sz="2400" dirty="0"/>
              <a:t>Even though such delays are normal, these penalty clauses are rare.</a:t>
            </a:r>
          </a:p>
        </p:txBody>
      </p:sp>
      <p:sp>
        <p:nvSpPr>
          <p:cNvPr id="2" name="Date Placeholder 1"/>
          <p:cNvSpPr>
            <a:spLocks noGrp="1"/>
          </p:cNvSpPr>
          <p:nvPr>
            <p:ph type="dt" sz="half" idx="10"/>
          </p:nvPr>
        </p:nvSpPr>
        <p:spPr/>
        <p:txBody>
          <a:bodyPr/>
          <a:lstStyle/>
          <a:p>
            <a:pPr>
              <a:defRPr/>
            </a:pPr>
            <a:fld id="{4A4B598F-5C66-4D6A-BD80-99F69648F6DC}"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762000"/>
          </a:xfrm>
        </p:spPr>
        <p:txBody>
          <a:bodyPr>
            <a:normAutofit fontScale="90000"/>
          </a:bodyPr>
          <a:lstStyle/>
          <a:p>
            <a:pPr>
              <a:lnSpc>
                <a:spcPct val="300000"/>
              </a:lnSpc>
            </a:pPr>
            <a:r>
              <a:rPr lang="en-US" dirty="0"/>
              <a:t>Obligations of the client</a:t>
            </a:r>
          </a:p>
        </p:txBody>
      </p:sp>
      <p:sp>
        <p:nvSpPr>
          <p:cNvPr id="3" name="Content Placeholder 2"/>
          <p:cNvSpPr>
            <a:spLocks noGrp="1"/>
          </p:cNvSpPr>
          <p:nvPr>
            <p:ph idx="1"/>
          </p:nvPr>
        </p:nvSpPr>
        <p:spPr>
          <a:xfrm>
            <a:off x="457200" y="1600200"/>
            <a:ext cx="8229600" cy="4525963"/>
          </a:xfrm>
        </p:spPr>
        <p:txBody>
          <a:bodyPr>
            <a:normAutofit/>
          </a:bodyPr>
          <a:lstStyle/>
          <a:p>
            <a:r>
              <a:rPr lang="en-US" sz="2400" dirty="0"/>
              <a:t>What if you require a certain document, but the client is unwilling to share it?</a:t>
            </a:r>
          </a:p>
          <a:p>
            <a:endParaRPr lang="en-US" sz="2400" dirty="0"/>
          </a:p>
          <a:p>
            <a:endParaRPr lang="en-US" sz="2400" dirty="0"/>
          </a:p>
          <a:p>
            <a:r>
              <a:rPr lang="en-US" sz="2400" dirty="0"/>
              <a:t>The general terms and conditions will normally state that a list of specific obligations and the dates at which they will be required is given in an annex. </a:t>
            </a:r>
          </a:p>
          <a:p>
            <a:endParaRPr lang="en-US" sz="2400" dirty="0"/>
          </a:p>
        </p:txBody>
      </p:sp>
      <p:sp>
        <p:nvSpPr>
          <p:cNvPr id="4" name="Date Placeholder 3"/>
          <p:cNvSpPr>
            <a:spLocks noGrp="1"/>
          </p:cNvSpPr>
          <p:nvPr>
            <p:ph type="dt" sz="half" idx="10"/>
          </p:nvPr>
        </p:nvSpPr>
        <p:spPr/>
        <p:txBody>
          <a:bodyPr/>
          <a:lstStyle/>
          <a:p>
            <a:pPr>
              <a:defRPr/>
            </a:pPr>
            <a:fld id="{0618FE86-A81A-4FA1-8EA6-BEEB9A59E8E8}"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21</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pPr>
              <a:lnSpc>
                <a:spcPct val="300000"/>
              </a:lnSpc>
            </a:pPr>
            <a:r>
              <a:rPr lang="en-US" dirty="0"/>
              <a:t>Standards and methods of working</a:t>
            </a:r>
          </a:p>
        </p:txBody>
      </p:sp>
      <p:sp>
        <p:nvSpPr>
          <p:cNvPr id="3" name="Content Placeholder 2"/>
          <p:cNvSpPr>
            <a:spLocks noGrp="1"/>
          </p:cNvSpPr>
          <p:nvPr>
            <p:ph idx="1"/>
          </p:nvPr>
        </p:nvSpPr>
        <p:spPr>
          <a:xfrm>
            <a:off x="457200" y="1524000"/>
            <a:ext cx="8229600" cy="4876800"/>
          </a:xfrm>
        </p:spPr>
        <p:txBody>
          <a:bodyPr>
            <a:noAutofit/>
          </a:bodyPr>
          <a:lstStyle/>
          <a:p>
            <a:r>
              <a:rPr lang="en-US" sz="2400" dirty="0"/>
              <a:t>Arraigning Progress meeting </a:t>
            </a:r>
            <a:br>
              <a:rPr lang="en-US" sz="2400" dirty="0"/>
            </a:br>
            <a:endParaRPr lang="en-US" sz="1100" dirty="0"/>
          </a:p>
          <a:p>
            <a:r>
              <a:rPr lang="en-US" sz="2400" dirty="0"/>
              <a:t>Meetings with Project managers</a:t>
            </a:r>
            <a:br>
              <a:rPr lang="en-US" sz="2400" dirty="0"/>
            </a:br>
            <a:endParaRPr lang="en-US" sz="1050" dirty="0"/>
          </a:p>
          <a:p>
            <a:r>
              <a:rPr lang="en-US" sz="2400" dirty="0"/>
              <a:t>What will be the Acceptance procedure</a:t>
            </a:r>
            <a:br>
              <a:rPr lang="en-US" sz="2400" dirty="0"/>
            </a:br>
            <a:endParaRPr lang="en-US" sz="2400" dirty="0"/>
          </a:p>
          <a:p>
            <a:r>
              <a:rPr lang="en-US" sz="2400" dirty="0"/>
              <a:t>Warranty and maintenance</a:t>
            </a:r>
            <a:br>
              <a:rPr lang="en-US" sz="2400" dirty="0"/>
            </a:br>
            <a:r>
              <a:rPr lang="en-US" sz="2400" dirty="0"/>
              <a:t>Indemnity  (means security): Advisable to include a clause under which each party indemnifies the other for liability arising from its own faults in this respect.</a:t>
            </a:r>
          </a:p>
        </p:txBody>
      </p:sp>
      <p:sp>
        <p:nvSpPr>
          <p:cNvPr id="4" name="Date Placeholder 3"/>
          <p:cNvSpPr>
            <a:spLocks noGrp="1"/>
          </p:cNvSpPr>
          <p:nvPr>
            <p:ph type="dt" sz="half" idx="10"/>
          </p:nvPr>
        </p:nvSpPr>
        <p:spPr/>
        <p:txBody>
          <a:bodyPr/>
          <a:lstStyle/>
          <a:p>
            <a:pPr>
              <a:defRPr/>
            </a:pPr>
            <a:fld id="{02383AEB-61F9-4AA4-B3AC-5899E04AE711}"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22</a:t>
            </a:fld>
            <a:endParaRPr lang="en-GB" dirty="0"/>
          </a:p>
        </p:txBody>
      </p:sp>
    </p:spTree>
    <p:extLst>
      <p:ext uri="{BB962C8B-B14F-4D97-AF65-F5344CB8AC3E}">
        <p14:creationId xmlns:p14="http://schemas.microsoft.com/office/powerpoint/2010/main" val="31739757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pPr>
              <a:lnSpc>
                <a:spcPct val="300000"/>
              </a:lnSpc>
            </a:pPr>
            <a:r>
              <a:rPr lang="en-US" dirty="0"/>
              <a:t>Standards and methods of working</a:t>
            </a:r>
          </a:p>
        </p:txBody>
      </p:sp>
      <p:sp>
        <p:nvSpPr>
          <p:cNvPr id="3" name="Content Placeholder 2"/>
          <p:cNvSpPr>
            <a:spLocks noGrp="1"/>
          </p:cNvSpPr>
          <p:nvPr>
            <p:ph idx="1"/>
          </p:nvPr>
        </p:nvSpPr>
        <p:spPr>
          <a:xfrm>
            <a:off x="457200" y="1371600"/>
            <a:ext cx="8610600" cy="5029200"/>
          </a:xfrm>
        </p:spPr>
        <p:txBody>
          <a:bodyPr>
            <a:noAutofit/>
          </a:bodyPr>
          <a:lstStyle/>
          <a:p>
            <a:r>
              <a:rPr lang="en-US" sz="2400" dirty="0"/>
              <a:t>Termination of contract</a:t>
            </a:r>
          </a:p>
          <a:p>
            <a:endParaRPr lang="en-US" sz="2400" dirty="0"/>
          </a:p>
          <a:p>
            <a:r>
              <a:rPr lang="en-US" sz="2400" dirty="0"/>
              <a:t>Arbitration: is a technique for the resolution of disputes outside the courts.</a:t>
            </a:r>
          </a:p>
          <a:p>
            <a:endParaRPr lang="en-US" sz="2400" dirty="0"/>
          </a:p>
          <a:p>
            <a:r>
              <a:rPr lang="en-US" sz="2400" dirty="0"/>
              <a:t>Inflation</a:t>
            </a:r>
          </a:p>
          <a:p>
            <a:endParaRPr lang="en-US" sz="2400" dirty="0"/>
          </a:p>
          <a:p>
            <a:r>
              <a:rPr lang="en-US" sz="2400" dirty="0"/>
              <a:t>Applicable law</a:t>
            </a:r>
          </a:p>
        </p:txBody>
      </p:sp>
      <p:sp>
        <p:nvSpPr>
          <p:cNvPr id="4" name="Date Placeholder 3"/>
          <p:cNvSpPr>
            <a:spLocks noGrp="1"/>
          </p:cNvSpPr>
          <p:nvPr>
            <p:ph type="dt" sz="half" idx="10"/>
          </p:nvPr>
        </p:nvSpPr>
        <p:spPr/>
        <p:txBody>
          <a:bodyPr/>
          <a:lstStyle/>
          <a:p>
            <a:pPr>
              <a:defRPr/>
            </a:pPr>
            <a:fld id="{564B2C5E-3E24-4251-9A86-D65576456E0D}"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r>
              <a:rPr lang="en-GB" dirty="0"/>
              <a:t>[E-1]</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386345"/>
            <a:ext cx="8229600" cy="762000"/>
          </a:xfrm>
        </p:spPr>
        <p:txBody>
          <a:bodyPr/>
          <a:lstStyle/>
          <a:p>
            <a:r>
              <a:rPr lang="en-US" dirty="0"/>
              <a:t>License Agreements</a:t>
            </a:r>
          </a:p>
        </p:txBody>
      </p:sp>
      <p:sp>
        <p:nvSpPr>
          <p:cNvPr id="3" name="Content Placeholder 2"/>
          <p:cNvSpPr>
            <a:spLocks noGrp="1"/>
          </p:cNvSpPr>
          <p:nvPr>
            <p:ph idx="1"/>
          </p:nvPr>
        </p:nvSpPr>
        <p:spPr>
          <a:xfrm>
            <a:off x="457200" y="1143000"/>
            <a:ext cx="8229600" cy="5486400"/>
          </a:xfrm>
        </p:spPr>
        <p:txBody>
          <a:bodyPr>
            <a:noAutofit/>
          </a:bodyPr>
          <a:lstStyle/>
          <a:p>
            <a:pPr marL="0" indent="0">
              <a:buNone/>
            </a:pPr>
            <a:r>
              <a:rPr lang="en-US" sz="2400" dirty="0"/>
              <a:t>License Agreements:</a:t>
            </a:r>
            <a:endParaRPr lang="en-US" sz="1600" dirty="0"/>
          </a:p>
          <a:p>
            <a:pPr marL="0" indent="0">
              <a:buNone/>
            </a:pPr>
            <a:endParaRPr lang="en-US" sz="1400" dirty="0"/>
          </a:p>
          <a:p>
            <a:pPr algn="just"/>
            <a:r>
              <a:rPr lang="en-US" sz="2400" dirty="0"/>
              <a:t>When customers buy a software, they are buying a copy of the software together with the right to use it in certain ways.</a:t>
            </a:r>
          </a:p>
          <a:p>
            <a:pPr algn="just"/>
            <a:endParaRPr lang="en-US" sz="1100" dirty="0"/>
          </a:p>
          <a:p>
            <a:pPr algn="just"/>
            <a:r>
              <a:rPr lang="en-US" sz="2400" dirty="0"/>
              <a:t>A license may allow the licensee to use one copy of the software on his computer. </a:t>
            </a:r>
          </a:p>
          <a:p>
            <a:pPr algn="just"/>
            <a:endParaRPr lang="en-US" sz="1400" dirty="0"/>
          </a:p>
          <a:p>
            <a:pPr algn="just"/>
            <a:r>
              <a:rPr lang="en-US" sz="2400" dirty="0"/>
              <a:t>A license may allow the licensee to run the software on a server on his local area network and for it to be used by any number of users simultaneously, up to some agreed maximum number. </a:t>
            </a:r>
          </a:p>
        </p:txBody>
      </p:sp>
      <p:sp>
        <p:nvSpPr>
          <p:cNvPr id="4" name="Date Placeholder 3"/>
          <p:cNvSpPr>
            <a:spLocks noGrp="1"/>
          </p:cNvSpPr>
          <p:nvPr>
            <p:ph type="dt" sz="half" idx="10"/>
          </p:nvPr>
        </p:nvSpPr>
        <p:spPr/>
        <p:txBody>
          <a:bodyPr/>
          <a:lstStyle/>
          <a:p>
            <a:pPr>
              <a:defRPr/>
            </a:pPr>
            <a:fld id="{F0AB0A7B-FB2F-40EE-B23C-D00DE7D81673}"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extLst>
      <p:ext uri="{BB962C8B-B14F-4D97-AF65-F5344CB8AC3E}">
        <p14:creationId xmlns:p14="http://schemas.microsoft.com/office/powerpoint/2010/main" val="13463833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lstStyle/>
          <a:p>
            <a:r>
              <a:rPr lang="en-US" dirty="0"/>
              <a:t>License Agreements…..</a:t>
            </a:r>
          </a:p>
        </p:txBody>
      </p:sp>
      <p:sp>
        <p:nvSpPr>
          <p:cNvPr id="3" name="Content Placeholder 2"/>
          <p:cNvSpPr>
            <a:spLocks noGrp="1"/>
          </p:cNvSpPr>
          <p:nvPr>
            <p:ph idx="1"/>
          </p:nvPr>
        </p:nvSpPr>
        <p:spPr>
          <a:xfrm>
            <a:off x="457200" y="1676400"/>
            <a:ext cx="8229600" cy="4495800"/>
          </a:xfrm>
        </p:spPr>
        <p:txBody>
          <a:bodyPr>
            <a:noAutofit/>
          </a:bodyPr>
          <a:lstStyle/>
          <a:p>
            <a:pPr algn="just"/>
            <a:r>
              <a:rPr lang="en-US" sz="2400" dirty="0"/>
              <a:t>This type of license is used, for example, for large multi-user database management systems and for applications such as accounting packages intended for the corporate market.</a:t>
            </a:r>
          </a:p>
          <a:p>
            <a:pPr algn="just"/>
            <a:endParaRPr lang="en-US" sz="2400" dirty="0"/>
          </a:p>
          <a:p>
            <a:pPr algn="just"/>
            <a:r>
              <a:rPr lang="en-US" sz="2400" dirty="0"/>
              <a:t>A license may allow the licensee to run as many copies of the software as he wishes on computers at specified premises. This is also known as a </a:t>
            </a:r>
            <a:r>
              <a:rPr lang="en-US" sz="2400" i="1" dirty="0"/>
              <a:t>site license</a:t>
            </a:r>
            <a:r>
              <a:rPr lang="en-US" sz="2400" dirty="0"/>
              <a:t>.</a:t>
            </a:r>
          </a:p>
        </p:txBody>
      </p:sp>
      <p:sp>
        <p:nvSpPr>
          <p:cNvPr id="4" name="Date Placeholder 3"/>
          <p:cNvSpPr>
            <a:spLocks noGrp="1"/>
          </p:cNvSpPr>
          <p:nvPr>
            <p:ph type="dt" sz="half" idx="10"/>
          </p:nvPr>
        </p:nvSpPr>
        <p:spPr/>
        <p:txBody>
          <a:bodyPr/>
          <a:lstStyle/>
          <a:p>
            <a:pPr>
              <a:defRPr/>
            </a:pPr>
            <a:fld id="{84F1C362-2B16-429B-9C4A-10308B742C55}"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endParaRPr lang="en-GB" dirty="0"/>
          </a:p>
        </p:txBody>
      </p:sp>
    </p:spTree>
    <p:extLst>
      <p:ext uri="{BB962C8B-B14F-4D97-AF65-F5344CB8AC3E}">
        <p14:creationId xmlns:p14="http://schemas.microsoft.com/office/powerpoint/2010/main" val="14665351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6200" y="0"/>
            <a:ext cx="9144000" cy="6172200"/>
          </a:xfrm>
        </p:spPr>
      </p:pic>
      <p:sp>
        <p:nvSpPr>
          <p:cNvPr id="4" name="Date Placeholder 3"/>
          <p:cNvSpPr>
            <a:spLocks noGrp="1"/>
          </p:cNvSpPr>
          <p:nvPr>
            <p:ph type="dt" sz="half" idx="10"/>
          </p:nvPr>
        </p:nvSpPr>
        <p:spPr/>
        <p:txBody>
          <a:bodyPr/>
          <a:lstStyle/>
          <a:p>
            <a:pPr>
              <a:defRPr/>
            </a:pPr>
            <a:fld id="{5AB025A3-83AC-4D74-89CC-65CB2B95E940}"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endParaRPr lang="en-GB" dirty="0"/>
          </a:p>
        </p:txBody>
      </p:sp>
      <p:sp>
        <p:nvSpPr>
          <p:cNvPr id="8" name="Oval 7"/>
          <p:cNvSpPr/>
          <p:nvPr/>
        </p:nvSpPr>
        <p:spPr>
          <a:xfrm>
            <a:off x="4648200" y="5181600"/>
            <a:ext cx="2133600" cy="109118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5225339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4400" b="1" dirty="0"/>
          </a:p>
          <a:p>
            <a:pPr>
              <a:buNone/>
            </a:pPr>
            <a:endParaRPr lang="en-US" b="1" dirty="0"/>
          </a:p>
          <a:p>
            <a:pPr algn="ctr">
              <a:buNone/>
            </a:pPr>
            <a:r>
              <a:rPr lang="en-US" sz="4400" b="1" dirty="0"/>
              <a:t>CONTRACT TYPES</a:t>
            </a:r>
          </a:p>
        </p:txBody>
      </p:sp>
      <p:sp>
        <p:nvSpPr>
          <p:cNvPr id="2" name="Date Placeholder 1"/>
          <p:cNvSpPr>
            <a:spLocks noGrp="1"/>
          </p:cNvSpPr>
          <p:nvPr>
            <p:ph type="dt" sz="half" idx="10"/>
          </p:nvPr>
        </p:nvSpPr>
        <p:spPr/>
        <p:txBody>
          <a:bodyPr/>
          <a:lstStyle/>
          <a:p>
            <a:pPr>
              <a:defRPr/>
            </a:pPr>
            <a:fld id="{24D6E411-ADDD-4A2D-8873-486B6CD12FD9}"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239DBB-44D6-4660-83FA-1A478126A29F}" type="datetime1">
              <a:rPr lang="en-US" smtClean="0"/>
              <a:t>12/7/2020</a:t>
            </a:fld>
            <a:endParaRPr lang="en-GB" dirty="0"/>
          </a:p>
        </p:txBody>
      </p:sp>
      <p:sp>
        <p:nvSpPr>
          <p:cNvPr id="3" name="Footer Placeholder 2"/>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28</a:t>
            </a:fld>
            <a:endParaRPr lang="en-GB" dirty="0"/>
          </a:p>
        </p:txBody>
      </p:sp>
      <p:graphicFrame>
        <p:nvGraphicFramePr>
          <p:cNvPr id="9" name="Diagram 8"/>
          <p:cNvGraphicFramePr/>
          <p:nvPr>
            <p:extLst>
              <p:ext uri="{D42A27DB-BD31-4B8C-83A1-F6EECF244321}">
                <p14:modId xmlns:p14="http://schemas.microsoft.com/office/powerpoint/2010/main" val="2580169234"/>
              </p:ext>
            </p:extLst>
          </p:nvPr>
        </p:nvGraphicFramePr>
        <p:xfrm>
          <a:off x="685800" y="0"/>
          <a:ext cx="776173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85800" y="4038600"/>
            <a:ext cx="2286000" cy="2031325"/>
          </a:xfrm>
          <a:prstGeom prst="rect">
            <a:avLst/>
          </a:prstGeom>
          <a:noFill/>
        </p:spPr>
        <p:txBody>
          <a:bodyPr wrap="square" rtlCol="0">
            <a:spAutoFit/>
          </a:bodyPr>
          <a:lstStyle/>
          <a:p>
            <a:pPr algn="ctr"/>
            <a:r>
              <a:rPr lang="en-US" dirty="0" smtClean="0"/>
              <a:t>Is used for Acquiring goods, products or services with well defined specifications or requirements</a:t>
            </a:r>
            <a:endParaRPr lang="en-US" dirty="0"/>
          </a:p>
        </p:txBody>
      </p:sp>
      <p:sp>
        <p:nvSpPr>
          <p:cNvPr id="12" name="TextBox 11"/>
          <p:cNvSpPr txBox="1"/>
          <p:nvPr/>
        </p:nvSpPr>
        <p:spPr>
          <a:xfrm>
            <a:off x="6144491" y="4038600"/>
            <a:ext cx="2275332" cy="2308324"/>
          </a:xfrm>
          <a:prstGeom prst="rect">
            <a:avLst/>
          </a:prstGeom>
          <a:noFill/>
        </p:spPr>
        <p:txBody>
          <a:bodyPr wrap="square" rtlCol="0">
            <a:spAutoFit/>
          </a:bodyPr>
          <a:lstStyle/>
          <a:p>
            <a:pPr algn="ctr"/>
            <a:r>
              <a:rPr lang="en-US" dirty="0"/>
              <a:t>The seller will work for a fixed time period and after finishing the work he will produce a bill and the buyer will pay this amount. </a:t>
            </a:r>
          </a:p>
        </p:txBody>
      </p:sp>
      <p:sp>
        <p:nvSpPr>
          <p:cNvPr id="14" name="Rectangle 13"/>
          <p:cNvSpPr/>
          <p:nvPr/>
        </p:nvSpPr>
        <p:spPr>
          <a:xfrm>
            <a:off x="3216749" y="4059382"/>
            <a:ext cx="2214787" cy="1754326"/>
          </a:xfrm>
          <a:prstGeom prst="rect">
            <a:avLst/>
          </a:prstGeom>
        </p:spPr>
        <p:txBody>
          <a:bodyPr wrap="square">
            <a:spAutoFit/>
          </a:bodyPr>
          <a:lstStyle/>
          <a:p>
            <a:pPr algn="ctr"/>
            <a:r>
              <a:rPr lang="en-US" dirty="0"/>
              <a:t>Is used when work is uncertain and therefore, cost cannot be estimated accurately enough</a:t>
            </a:r>
          </a:p>
        </p:txBody>
      </p:sp>
    </p:spTree>
    <p:extLst>
      <p:ext uri="{BB962C8B-B14F-4D97-AF65-F5344CB8AC3E}">
        <p14:creationId xmlns:p14="http://schemas.microsoft.com/office/powerpoint/2010/main" val="4404341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40" y="0"/>
            <a:ext cx="8229600" cy="685799"/>
          </a:xfrm>
        </p:spPr>
        <p:txBody>
          <a:bodyPr>
            <a:normAutofit fontScale="90000"/>
          </a:bodyPr>
          <a:lstStyle/>
          <a:p>
            <a:pPr>
              <a:lnSpc>
                <a:spcPct val="300000"/>
              </a:lnSpc>
            </a:pPr>
            <a:r>
              <a:rPr lang="en-US" dirty="0"/>
              <a:t/>
            </a:r>
            <a:br>
              <a:rPr lang="en-US" dirty="0"/>
            </a:br>
            <a:r>
              <a:rPr lang="en-US" sz="4000" dirty="0"/>
              <a:t>Fixed Price also called "Lump Sum“</a:t>
            </a:r>
            <a:br>
              <a:rPr lang="en-US" sz="4000" dirty="0"/>
            </a:br>
            <a:endParaRPr lang="en-US" dirty="0"/>
          </a:p>
        </p:txBody>
      </p:sp>
      <p:sp>
        <p:nvSpPr>
          <p:cNvPr id="3" name="Content Placeholder 2"/>
          <p:cNvSpPr>
            <a:spLocks noGrp="1"/>
          </p:cNvSpPr>
          <p:nvPr>
            <p:ph idx="1"/>
          </p:nvPr>
        </p:nvSpPr>
        <p:spPr>
          <a:xfrm>
            <a:off x="448965" y="1371600"/>
            <a:ext cx="8229600" cy="5105399"/>
          </a:xfrm>
        </p:spPr>
        <p:txBody>
          <a:bodyPr>
            <a:normAutofit/>
          </a:bodyPr>
          <a:lstStyle/>
          <a:p>
            <a:pPr marL="0" indent="0">
              <a:buNone/>
            </a:pPr>
            <a:r>
              <a:rPr lang="en-US" sz="2400" dirty="0"/>
              <a:t>Fixed Price Contract:</a:t>
            </a:r>
            <a:endParaRPr lang="en-US" sz="1800" dirty="0"/>
          </a:p>
          <a:p>
            <a:pPr marL="0" indent="0">
              <a:buNone/>
            </a:pPr>
            <a:endParaRPr lang="en-US" sz="1600" dirty="0"/>
          </a:p>
          <a:p>
            <a:pPr algn="just"/>
            <a:r>
              <a:rPr lang="en-US" sz="2400" dirty="0"/>
              <a:t>This contract is also known as </a:t>
            </a:r>
            <a:r>
              <a:rPr lang="en-US" sz="2400" i="1" dirty="0"/>
              <a:t>Lump sum</a:t>
            </a:r>
            <a:r>
              <a:rPr lang="en-US" sz="2400" dirty="0"/>
              <a:t> contract. The seller and the buyer agree on a </a:t>
            </a:r>
            <a:r>
              <a:rPr lang="en-US" sz="2400" i="1" dirty="0"/>
              <a:t>fixed price</a:t>
            </a:r>
            <a:r>
              <a:rPr lang="en-US" sz="2400" dirty="0"/>
              <a:t> for the project. The </a:t>
            </a:r>
            <a:r>
              <a:rPr lang="en-US" sz="2400" u="sng" dirty="0"/>
              <a:t>seller is bound to accept high risk </a:t>
            </a:r>
            <a:r>
              <a:rPr lang="en-US" sz="2400" dirty="0"/>
              <a:t>in this type of contracts. </a:t>
            </a:r>
          </a:p>
          <a:p>
            <a:pPr algn="just"/>
            <a:endParaRPr lang="en-US" sz="1600" dirty="0"/>
          </a:p>
          <a:p>
            <a:pPr algn="just"/>
            <a:r>
              <a:rPr lang="en-US" sz="2400" dirty="0"/>
              <a:t>The </a:t>
            </a:r>
            <a:r>
              <a:rPr lang="en-US" sz="2400" u="sng" dirty="0"/>
              <a:t>buyer is in least risk category </a:t>
            </a:r>
            <a:r>
              <a:rPr lang="en-US" sz="2400" dirty="0"/>
              <a:t>as the price is already fixed and there is an agreement on the same from seller side as well. There must be fully detailed specifications, checklists, project scope statements from the seller side which buyer will use. </a:t>
            </a:r>
          </a:p>
        </p:txBody>
      </p:sp>
      <p:sp>
        <p:nvSpPr>
          <p:cNvPr id="4" name="Date Placeholder 3"/>
          <p:cNvSpPr>
            <a:spLocks noGrp="1"/>
          </p:cNvSpPr>
          <p:nvPr>
            <p:ph type="dt" sz="half" idx="10"/>
          </p:nvPr>
        </p:nvSpPr>
        <p:spPr/>
        <p:txBody>
          <a:bodyPr/>
          <a:lstStyle/>
          <a:p>
            <a:pPr>
              <a:defRPr/>
            </a:pPr>
            <a:fld id="{ABFB4FE8-8DA9-4BE5-814C-9EDB22164E77}"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685800"/>
          </a:xfrm>
        </p:spPr>
        <p:txBody>
          <a:bodyPr>
            <a:noAutofit/>
          </a:bodyPr>
          <a:lstStyle/>
          <a:p>
            <a:pPr>
              <a:lnSpc>
                <a:spcPct val="300000"/>
              </a:lnSpc>
            </a:pPr>
            <a:r>
              <a:rPr lang="en-US" dirty="0"/>
              <a:t>What is a </a:t>
            </a:r>
            <a:r>
              <a:rPr lang="en-US" i="1" u="sng" dirty="0"/>
              <a:t>Contract</a:t>
            </a:r>
            <a:r>
              <a:rPr lang="en-US" dirty="0"/>
              <a:t>?</a:t>
            </a:r>
          </a:p>
        </p:txBody>
      </p:sp>
      <p:sp>
        <p:nvSpPr>
          <p:cNvPr id="7171" name="Rectangle 3"/>
          <p:cNvSpPr>
            <a:spLocks noGrp="1" noChangeArrowheads="1"/>
          </p:cNvSpPr>
          <p:nvPr>
            <p:ph idx="1"/>
          </p:nvPr>
        </p:nvSpPr>
        <p:spPr>
          <a:xfrm>
            <a:off x="457200" y="1295399"/>
            <a:ext cx="8382000" cy="5426075"/>
          </a:xfrm>
        </p:spPr>
        <p:txBody>
          <a:bodyPr>
            <a:normAutofit lnSpcReduction="10000"/>
          </a:bodyPr>
          <a:lstStyle/>
          <a:p>
            <a:pPr marL="571500" indent="-571500">
              <a:lnSpc>
                <a:spcPct val="90000"/>
              </a:lnSpc>
              <a:buFont typeface="Wingdings" pitchFamily="2" charset="2"/>
              <a:buNone/>
            </a:pPr>
            <a:r>
              <a:rPr lang="en-US" sz="2800" dirty="0"/>
              <a:t>     </a:t>
            </a:r>
            <a:r>
              <a:rPr lang="en-US" sz="3200" dirty="0"/>
              <a:t>A</a:t>
            </a:r>
            <a:r>
              <a:rPr lang="en-US" sz="3200" dirty="0">
                <a:solidFill>
                  <a:srgbClr val="FFFF00"/>
                </a:solidFill>
              </a:rPr>
              <a:t> </a:t>
            </a:r>
            <a:r>
              <a:rPr lang="en-US" sz="3200" i="1" dirty="0">
                <a:solidFill>
                  <a:schemeClr val="accent2"/>
                </a:solidFill>
              </a:rPr>
              <a:t>Contract</a:t>
            </a:r>
            <a:r>
              <a:rPr lang="en-US" sz="3200" dirty="0">
                <a:solidFill>
                  <a:srgbClr val="FFFF00"/>
                </a:solidFill>
              </a:rPr>
              <a:t> </a:t>
            </a:r>
            <a:r>
              <a:rPr lang="en-US" sz="3200" dirty="0"/>
              <a:t>is an agreement between two parties that creates an obligation to perform (or not to perform) a particular duty. </a:t>
            </a:r>
          </a:p>
          <a:p>
            <a:pPr marL="571500" indent="-571500">
              <a:lnSpc>
                <a:spcPct val="90000"/>
              </a:lnSpc>
              <a:buFont typeface="Wingdings" pitchFamily="2" charset="2"/>
              <a:buNone/>
            </a:pPr>
            <a:r>
              <a:rPr lang="en-US" sz="3200" dirty="0" smtClean="0"/>
              <a:t>A </a:t>
            </a:r>
            <a:r>
              <a:rPr lang="en-US" sz="3200" dirty="0"/>
              <a:t>legally enforceable contract requires:</a:t>
            </a:r>
          </a:p>
          <a:p>
            <a:pPr marL="571500" indent="-571500">
              <a:lnSpc>
                <a:spcPct val="90000"/>
              </a:lnSpc>
              <a:buFont typeface="Wingdings" pitchFamily="2" charset="2"/>
              <a:buNone/>
            </a:pPr>
            <a:r>
              <a:rPr lang="en-US" sz="3200" dirty="0">
                <a:solidFill>
                  <a:schemeClr val="accent2"/>
                </a:solidFill>
              </a:rPr>
              <a:t> </a:t>
            </a:r>
            <a:r>
              <a:rPr lang="en-US" sz="3200" dirty="0" smtClean="0">
                <a:solidFill>
                  <a:schemeClr val="accent2"/>
                </a:solidFill>
              </a:rPr>
              <a:t>    </a:t>
            </a:r>
            <a:r>
              <a:rPr lang="en-US" dirty="0" smtClean="0">
                <a:solidFill>
                  <a:srgbClr val="FF6600"/>
                </a:solidFill>
              </a:rPr>
              <a:t>1</a:t>
            </a:r>
            <a:r>
              <a:rPr lang="en-US" dirty="0">
                <a:solidFill>
                  <a:srgbClr val="FF6600"/>
                </a:solidFill>
              </a:rPr>
              <a:t>.	</a:t>
            </a:r>
            <a:r>
              <a:rPr lang="en-US" sz="3200" dirty="0"/>
              <a:t>An Offer</a:t>
            </a:r>
            <a:r>
              <a:rPr lang="en-US" dirty="0"/>
              <a:t> </a:t>
            </a:r>
            <a:br>
              <a:rPr lang="en-US" dirty="0"/>
            </a:br>
            <a:r>
              <a:rPr lang="en-US" i="1" dirty="0">
                <a:solidFill>
                  <a:schemeClr val="accent2"/>
                </a:solidFill>
              </a:rPr>
              <a:t>(I’ll mow your lawn this weekend, if you pay me $30)</a:t>
            </a:r>
          </a:p>
          <a:p>
            <a:pPr marL="571500" indent="-571500">
              <a:lnSpc>
                <a:spcPct val="90000"/>
              </a:lnSpc>
              <a:buFont typeface="Wingdings" pitchFamily="2" charset="2"/>
              <a:buNone/>
            </a:pPr>
            <a:r>
              <a:rPr lang="en-US" i="1" dirty="0">
                <a:solidFill>
                  <a:srgbClr val="FFC000"/>
                </a:solidFill>
              </a:rPr>
              <a:t> </a:t>
            </a:r>
            <a:r>
              <a:rPr lang="en-US" i="1" dirty="0" smtClean="0">
                <a:solidFill>
                  <a:srgbClr val="FFC000"/>
                </a:solidFill>
              </a:rPr>
              <a:t>      </a:t>
            </a:r>
            <a:r>
              <a:rPr lang="en-US" dirty="0" smtClean="0">
                <a:solidFill>
                  <a:srgbClr val="FF6600"/>
                </a:solidFill>
              </a:rPr>
              <a:t>2</a:t>
            </a:r>
            <a:r>
              <a:rPr lang="en-US" dirty="0">
                <a:solidFill>
                  <a:srgbClr val="FF6600"/>
                </a:solidFill>
              </a:rPr>
              <a:t>.</a:t>
            </a:r>
            <a:r>
              <a:rPr lang="en-US" dirty="0"/>
              <a:t>	</a:t>
            </a:r>
            <a:r>
              <a:rPr lang="en-US" sz="3200" dirty="0"/>
              <a:t>An Acceptance</a:t>
            </a:r>
            <a:br>
              <a:rPr lang="en-US" sz="3200" dirty="0"/>
            </a:br>
            <a:r>
              <a:rPr lang="en-US" dirty="0"/>
              <a:t> </a:t>
            </a:r>
            <a:r>
              <a:rPr lang="en-US" i="1" dirty="0">
                <a:solidFill>
                  <a:schemeClr val="accent2"/>
                </a:solidFill>
              </a:rPr>
              <a:t>(You’ve got a deal</a:t>
            </a:r>
            <a:r>
              <a:rPr lang="en-US" i="1" dirty="0" smtClean="0">
                <a:solidFill>
                  <a:schemeClr val="accent2"/>
                </a:solidFill>
              </a:rPr>
              <a:t>)</a:t>
            </a:r>
          </a:p>
          <a:p>
            <a:pPr marL="571500" indent="-571500">
              <a:lnSpc>
                <a:spcPct val="90000"/>
              </a:lnSpc>
              <a:buFont typeface="Wingdings" pitchFamily="2" charset="2"/>
              <a:buNone/>
            </a:pPr>
            <a:endParaRPr lang="en-US" i="1" dirty="0" smtClean="0">
              <a:solidFill>
                <a:schemeClr val="accent2"/>
              </a:solidFill>
            </a:endParaRPr>
          </a:p>
          <a:p>
            <a:pPr marL="571500" indent="-571500">
              <a:buNone/>
            </a:pPr>
            <a:r>
              <a:rPr lang="en-US" dirty="0"/>
              <a:t>The parties may be legal persons or natural persons. </a:t>
            </a:r>
          </a:p>
          <a:p>
            <a:pPr marL="571500" indent="-571500">
              <a:lnSpc>
                <a:spcPct val="90000"/>
              </a:lnSpc>
              <a:buFont typeface="Wingdings" pitchFamily="2" charset="2"/>
              <a:buNone/>
            </a:pPr>
            <a:endParaRPr lang="en-US" i="1" dirty="0">
              <a:solidFill>
                <a:schemeClr val="accent2"/>
              </a:solidFill>
            </a:endParaRPr>
          </a:p>
          <a:p>
            <a:pPr marL="571500" indent="-571500">
              <a:lnSpc>
                <a:spcPct val="90000"/>
              </a:lnSpc>
              <a:buFont typeface="Wingdings" pitchFamily="2" charset="2"/>
              <a:buNone/>
            </a:pPr>
            <a:r>
              <a:rPr lang="en-US" sz="2400" dirty="0"/>
              <a:t>	</a:t>
            </a:r>
            <a:endParaRPr lang="en-US" sz="2400" i="1" dirty="0">
              <a:solidFill>
                <a:schemeClr val="tx2"/>
              </a:solidFill>
            </a:endParaRPr>
          </a:p>
        </p:txBody>
      </p:sp>
      <p:sp>
        <p:nvSpPr>
          <p:cNvPr id="2" name="Date Placeholder 1"/>
          <p:cNvSpPr>
            <a:spLocks noGrp="1"/>
          </p:cNvSpPr>
          <p:nvPr>
            <p:ph type="dt" sz="half" idx="10"/>
          </p:nvPr>
        </p:nvSpPr>
        <p:spPr/>
        <p:txBody>
          <a:bodyPr/>
          <a:lstStyle/>
          <a:p>
            <a:pPr>
              <a:defRPr/>
            </a:pPr>
            <a:fld id="{E6CBF621-C156-4199-8585-498CFA081EC1}" type="datetime1">
              <a:rPr lang="en-US" smtClean="0"/>
              <a:t>12/7/2020</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fld id="{F8A32FC0-6048-4D34-A653-A9DDB4FBF746}" type="slidenum">
              <a:rPr lang="en-US"/>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animEffect transition="in" filter="fade">
                                      <p:cBhvr>
                                        <p:cTn id="11" dur="500"/>
                                        <p:tgtEl>
                                          <p:spTgt spid="717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animEffect transition="in" filter="fade">
                                      <p:cBhvr>
                                        <p:cTn id="21"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40" y="0"/>
            <a:ext cx="8229600" cy="685799"/>
          </a:xfrm>
        </p:spPr>
        <p:txBody>
          <a:bodyPr>
            <a:normAutofit fontScale="90000"/>
          </a:bodyPr>
          <a:lstStyle/>
          <a:p>
            <a:pPr>
              <a:lnSpc>
                <a:spcPct val="300000"/>
              </a:lnSpc>
            </a:pPr>
            <a:r>
              <a:rPr lang="en-US" dirty="0"/>
              <a:t/>
            </a:r>
            <a:br>
              <a:rPr lang="en-US" dirty="0"/>
            </a:br>
            <a:r>
              <a:rPr lang="en-US" sz="4000" dirty="0"/>
              <a:t>Fixed Price </a:t>
            </a:r>
            <a:r>
              <a:rPr lang="en-US" sz="4000" dirty="0" smtClean="0"/>
              <a:t>(Disadvantage)….</a:t>
            </a:r>
            <a:r>
              <a:rPr lang="en-US" sz="4000" dirty="0"/>
              <a:t/>
            </a:r>
            <a:br>
              <a:rPr lang="en-US" sz="4000" dirty="0"/>
            </a:br>
            <a:endParaRPr lang="en-US" dirty="0"/>
          </a:p>
        </p:txBody>
      </p:sp>
      <p:sp>
        <p:nvSpPr>
          <p:cNvPr id="3" name="Content Placeholder 2"/>
          <p:cNvSpPr>
            <a:spLocks noGrp="1"/>
          </p:cNvSpPr>
          <p:nvPr>
            <p:ph idx="1"/>
          </p:nvPr>
        </p:nvSpPr>
        <p:spPr>
          <a:xfrm>
            <a:off x="416140" y="1157545"/>
            <a:ext cx="8229600" cy="5181599"/>
          </a:xfrm>
        </p:spPr>
        <p:txBody>
          <a:bodyPr>
            <a:noAutofit/>
          </a:bodyPr>
          <a:lstStyle/>
          <a:p>
            <a:pPr algn="just"/>
            <a:r>
              <a:rPr lang="en-US" sz="2400" dirty="0"/>
              <a:t>Sometimes it seems that </a:t>
            </a:r>
            <a:r>
              <a:rPr lang="en-US" sz="2400" dirty="0">
                <a:solidFill>
                  <a:schemeClr val="accent1"/>
                </a:solidFill>
              </a:rPr>
              <a:t>a seller try to cut the scope to deliver the projects on time and within budget. </a:t>
            </a:r>
            <a:r>
              <a:rPr lang="en-US" sz="2400" dirty="0"/>
              <a:t>This is a threat really for the buyer. </a:t>
            </a:r>
            <a:r>
              <a:rPr lang="en-US" sz="2400" u="sng" dirty="0"/>
              <a:t>A good project is finished on time and with the desired quality.</a:t>
            </a:r>
          </a:p>
          <a:p>
            <a:endParaRPr lang="en-US" sz="200" dirty="0"/>
          </a:p>
          <a:p>
            <a:pPr algn="just"/>
            <a:r>
              <a:rPr lang="en-US" sz="2400" dirty="0"/>
              <a:t>However, if the </a:t>
            </a:r>
            <a:r>
              <a:rPr lang="en-US" sz="2400" u="sng" dirty="0"/>
              <a:t>project is delayed</a:t>
            </a:r>
            <a:r>
              <a:rPr lang="en-US" sz="2400" dirty="0"/>
              <a:t> and there are cost overruns, then the seller will absorb all that extra costs. </a:t>
            </a:r>
          </a:p>
          <a:p>
            <a:pPr algn="just"/>
            <a:r>
              <a:rPr lang="en-US" sz="2400" dirty="0"/>
              <a:t>Fixed price contracts are typically used in government based projects. </a:t>
            </a:r>
            <a:endParaRPr lang="en-US" sz="2400" dirty="0" smtClean="0"/>
          </a:p>
          <a:p>
            <a:pPr algn="just"/>
            <a:r>
              <a:rPr lang="en-US" sz="2400" b="1" dirty="0" smtClean="0"/>
              <a:t>ADVANTAGES</a:t>
            </a:r>
            <a:r>
              <a:rPr lang="en-US" sz="2400" dirty="0" smtClean="0"/>
              <a:t> </a:t>
            </a:r>
            <a:r>
              <a:rPr lang="en-US" sz="2400" dirty="0"/>
              <a:t>of fixed price contracts include throwing all the risk on the seller. </a:t>
            </a:r>
          </a:p>
        </p:txBody>
      </p:sp>
      <p:sp>
        <p:nvSpPr>
          <p:cNvPr id="4" name="Date Placeholder 3"/>
          <p:cNvSpPr>
            <a:spLocks noGrp="1"/>
          </p:cNvSpPr>
          <p:nvPr>
            <p:ph type="dt" sz="half" idx="10"/>
          </p:nvPr>
        </p:nvSpPr>
        <p:spPr>
          <a:xfrm>
            <a:off x="440730" y="6446618"/>
            <a:ext cx="2133600" cy="365125"/>
          </a:xfrm>
        </p:spPr>
        <p:txBody>
          <a:bodyPr/>
          <a:lstStyle/>
          <a:p>
            <a:pPr>
              <a:defRPr/>
            </a:pPr>
            <a:fld id="{3185E28F-48F0-4F4C-A7B4-74A89158299A}" type="datetime1">
              <a:rPr lang="en-US" smtClean="0"/>
              <a:t>12/7/2020</a:t>
            </a:fld>
            <a:endParaRPr lang="en-GB" dirty="0"/>
          </a:p>
        </p:txBody>
      </p:sp>
      <p:sp>
        <p:nvSpPr>
          <p:cNvPr id="5" name="Footer Placeholder 4"/>
          <p:cNvSpPr>
            <a:spLocks noGrp="1"/>
          </p:cNvSpPr>
          <p:nvPr>
            <p:ph type="ftr" sz="quarter" idx="11"/>
          </p:nvPr>
        </p:nvSpPr>
        <p:spPr>
          <a:xfrm>
            <a:off x="2590800" y="6473630"/>
            <a:ext cx="3962400" cy="365125"/>
          </a:xfrm>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val="26627306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nSpc>
                <a:spcPct val="300000"/>
              </a:lnSpc>
            </a:pPr>
            <a:r>
              <a:rPr lang="en-US" dirty="0"/>
              <a:t>Contract hire</a:t>
            </a:r>
          </a:p>
        </p:txBody>
      </p:sp>
      <p:sp>
        <p:nvSpPr>
          <p:cNvPr id="3" name="Content Placeholder 2"/>
          <p:cNvSpPr>
            <a:spLocks noGrp="1"/>
          </p:cNvSpPr>
          <p:nvPr>
            <p:ph idx="1"/>
          </p:nvPr>
        </p:nvSpPr>
        <p:spPr>
          <a:xfrm>
            <a:off x="457200" y="1447800"/>
            <a:ext cx="8229600" cy="4724400"/>
          </a:xfrm>
        </p:spPr>
        <p:txBody>
          <a:bodyPr>
            <a:normAutofit/>
          </a:bodyPr>
          <a:lstStyle/>
          <a:p>
            <a:pPr marL="0" indent="0">
              <a:buNone/>
            </a:pPr>
            <a:r>
              <a:rPr lang="en-US" sz="2400" dirty="0"/>
              <a:t>Contract hire:</a:t>
            </a:r>
          </a:p>
          <a:p>
            <a:pPr algn="just"/>
            <a:r>
              <a:rPr lang="en-US" sz="2400" dirty="0"/>
              <a:t>Supplier’s responsibility is limited to providing suitably competent people and replacing them if they become unavailable.</a:t>
            </a:r>
          </a:p>
          <a:p>
            <a:pPr algn="just"/>
            <a:r>
              <a:rPr lang="en-US" sz="2400" dirty="0"/>
              <a:t>The staff work under the direction of the client. </a:t>
            </a:r>
          </a:p>
          <a:p>
            <a:pPr algn="just"/>
            <a:r>
              <a:rPr lang="en-US" sz="2400" dirty="0"/>
              <a:t>Payment is on the basis of a fixed rate for each day worked.</a:t>
            </a:r>
          </a:p>
          <a:p>
            <a:pPr algn="just"/>
            <a:r>
              <a:rPr lang="en-US" sz="2400" dirty="0"/>
              <a:t>Ownership of intellectual property rights generated in the course of the work may need to be addressed.</a:t>
            </a:r>
          </a:p>
        </p:txBody>
      </p:sp>
      <p:sp>
        <p:nvSpPr>
          <p:cNvPr id="4" name="Date Placeholder 3"/>
          <p:cNvSpPr>
            <a:spLocks noGrp="1"/>
          </p:cNvSpPr>
          <p:nvPr>
            <p:ph type="dt" sz="half" idx="10"/>
          </p:nvPr>
        </p:nvSpPr>
        <p:spPr/>
        <p:txBody>
          <a:bodyPr/>
          <a:lstStyle/>
          <a:p>
            <a:pPr>
              <a:defRPr/>
            </a:pPr>
            <a:fld id="{C150CDC5-7711-4C6A-9AA6-51A2A017C08E}"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67" y="291224"/>
            <a:ext cx="8229600" cy="792162"/>
          </a:xfrm>
        </p:spPr>
        <p:txBody>
          <a:bodyPr>
            <a:normAutofit/>
          </a:bodyPr>
          <a:lstStyle/>
          <a:p>
            <a:r>
              <a:rPr lang="en-US" dirty="0" smtClean="0"/>
              <a:t>Time and Materials (hybrid)</a:t>
            </a:r>
            <a:endParaRPr lang="en-US" dirty="0"/>
          </a:p>
        </p:txBody>
      </p:sp>
      <p:sp>
        <p:nvSpPr>
          <p:cNvPr id="3" name="Date Placeholder 2"/>
          <p:cNvSpPr>
            <a:spLocks noGrp="1"/>
          </p:cNvSpPr>
          <p:nvPr>
            <p:ph type="dt" sz="half" idx="10"/>
          </p:nvPr>
        </p:nvSpPr>
        <p:spPr/>
        <p:txBody>
          <a:bodyPr/>
          <a:lstStyle/>
          <a:p>
            <a:pPr>
              <a:defRPr/>
            </a:pPr>
            <a:fld id="{51FB1393-1AD4-429A-8CEB-8060A162276F}"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32</a:t>
            </a:fld>
            <a:endParaRPr lang="en-GB" dirty="0"/>
          </a:p>
        </p:txBody>
      </p:sp>
      <p:sp>
        <p:nvSpPr>
          <p:cNvPr id="4" name="TextBox 3"/>
          <p:cNvSpPr txBox="1"/>
          <p:nvPr/>
        </p:nvSpPr>
        <p:spPr>
          <a:xfrm>
            <a:off x="433967" y="1397413"/>
            <a:ext cx="8305800" cy="4247317"/>
          </a:xfrm>
          <a:prstGeom prst="rect">
            <a:avLst/>
          </a:prstGeom>
          <a:noFill/>
        </p:spPr>
        <p:txBody>
          <a:bodyPr wrap="square" rtlCol="0">
            <a:spAutoFit/>
          </a:bodyPr>
          <a:lstStyle/>
          <a:p>
            <a:r>
              <a:rPr lang="en-US" sz="2400" dirty="0"/>
              <a:t>Time and Materials (hybrid):</a:t>
            </a:r>
            <a:endParaRPr lang="en-US" sz="1200" dirty="0"/>
          </a:p>
          <a:p>
            <a:endParaRPr lang="en-US" sz="1400" dirty="0"/>
          </a:p>
          <a:p>
            <a:pPr algn="just"/>
            <a:r>
              <a:rPr lang="en-US" sz="2400" dirty="0"/>
              <a:t>In this type of contract, payment is made on the basis of the costs incurred, with labor charged in the same way as for contract hire.</a:t>
            </a:r>
          </a:p>
          <a:p>
            <a:pPr algn="just"/>
            <a:endParaRPr lang="en-US" sz="2000" dirty="0"/>
          </a:p>
          <a:p>
            <a:pPr algn="just"/>
            <a:r>
              <a:rPr lang="en-US" sz="2400" dirty="0"/>
              <a:t>This is somewhere between a contract hire agreement and a fixed price contract.</a:t>
            </a:r>
          </a:p>
          <a:p>
            <a:pPr algn="just"/>
            <a:endParaRPr lang="en-US" sz="2000" dirty="0"/>
          </a:p>
          <a:p>
            <a:pPr algn="just"/>
            <a:r>
              <a:rPr lang="en-US" sz="2400" dirty="0"/>
              <a:t>This contract is usually used when </a:t>
            </a:r>
            <a:r>
              <a:rPr lang="en-US" sz="2400" u="sng" dirty="0"/>
              <a:t>requirements of the project are not clear  enough as to allow a fixed price</a:t>
            </a:r>
            <a:r>
              <a:rPr lang="en-US" sz="2400" dirty="0"/>
              <a:t>, or</a:t>
            </a:r>
            <a:br>
              <a:rPr lang="en-US" sz="2400" dirty="0"/>
            </a:br>
            <a:r>
              <a:rPr lang="en-US" sz="2400" dirty="0"/>
              <a:t>Usually when hardware is also required.</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Effect transition="in" filter="fade">
                                      <p:cBhvr>
                                        <p:cTn id="11" dur="500"/>
                                        <p:tgtEl>
                                          <p:spTgt spid="4">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nSpc>
                <a:spcPct val="300000"/>
              </a:lnSpc>
            </a:pPr>
            <a:r>
              <a:rPr lang="en-US" dirty="0"/>
              <a:t>Consultancy</a:t>
            </a:r>
          </a:p>
        </p:txBody>
      </p:sp>
      <p:sp>
        <p:nvSpPr>
          <p:cNvPr id="3" name="Content Placeholder 2"/>
          <p:cNvSpPr>
            <a:spLocks noGrp="1"/>
          </p:cNvSpPr>
          <p:nvPr>
            <p:ph idx="1"/>
          </p:nvPr>
        </p:nvSpPr>
        <p:spPr>
          <a:xfrm>
            <a:off x="457200" y="1158875"/>
            <a:ext cx="8382000" cy="5562600"/>
          </a:xfrm>
        </p:spPr>
        <p:txBody>
          <a:bodyPr>
            <a:normAutofit/>
          </a:bodyPr>
          <a:lstStyle/>
          <a:p>
            <a:pPr marL="0" indent="0">
              <a:buNone/>
            </a:pPr>
            <a:r>
              <a:rPr lang="en-US" sz="2400" dirty="0"/>
              <a:t>Consultancy:</a:t>
            </a:r>
          </a:p>
          <a:p>
            <a:pPr algn="just"/>
            <a:r>
              <a:rPr lang="en-US" sz="2400" dirty="0"/>
              <a:t>The outcome of a consultancy project is usually a report or any other related document.</a:t>
            </a:r>
          </a:p>
          <a:p>
            <a:pPr algn="just"/>
            <a:r>
              <a:rPr lang="en-US" sz="2400" dirty="0"/>
              <a:t>Under normal circumstances a fee for IT consulting is assessed on a per day, per consultancy basis.</a:t>
            </a:r>
          </a:p>
          <a:p>
            <a:pPr algn="just"/>
            <a:r>
              <a:rPr lang="en-US" sz="2400" dirty="0"/>
              <a:t>Fixed fee IT consulting contract applies to projects which are well defined.</a:t>
            </a:r>
          </a:p>
          <a:p>
            <a:pPr algn="just"/>
            <a:r>
              <a:rPr lang="en-US" sz="2400" dirty="0"/>
              <a:t>Open ended consultancy </a:t>
            </a:r>
            <a:r>
              <a:rPr lang="en-US" sz="2400" dirty="0" smtClean="0"/>
              <a:t>contract </a:t>
            </a:r>
            <a:r>
              <a:rPr lang="en-US" sz="2400" dirty="0"/>
              <a:t>generally favor the consulting firm, as the consultancy firm charges on a per day basis, </a:t>
            </a:r>
            <a:r>
              <a:rPr lang="en-US" sz="2400" u="sng" dirty="0"/>
              <a:t>there is no incentive to complete the  task within a fixed period. </a:t>
            </a:r>
            <a:r>
              <a:rPr lang="en-US" sz="2400" dirty="0"/>
              <a:t>This increases the risk of project completion and cost overrun, but the contract is very simple</a:t>
            </a:r>
            <a:r>
              <a:rPr lang="en-US" sz="2400" dirty="0" smtClean="0"/>
              <a:t>.(DA)</a:t>
            </a:r>
            <a:endParaRPr lang="en-US" sz="2400" dirty="0"/>
          </a:p>
        </p:txBody>
      </p:sp>
      <p:sp>
        <p:nvSpPr>
          <p:cNvPr id="4" name="Date Placeholder 3"/>
          <p:cNvSpPr>
            <a:spLocks noGrp="1"/>
          </p:cNvSpPr>
          <p:nvPr>
            <p:ph type="dt" sz="half" idx="10"/>
          </p:nvPr>
        </p:nvSpPr>
        <p:spPr/>
        <p:txBody>
          <a:bodyPr/>
          <a:lstStyle/>
          <a:p>
            <a:pPr>
              <a:defRPr/>
            </a:pPr>
            <a:fld id="{5424051B-972C-4068-B649-B117D27D5426}"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33</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36" y="760781"/>
            <a:ext cx="8646970" cy="610820"/>
          </a:xfrm>
        </p:spPr>
        <p:txBody>
          <a:bodyPr>
            <a:normAutofit fontScale="90000"/>
          </a:bodyPr>
          <a:lstStyle/>
          <a:p>
            <a:r>
              <a:rPr lang="en-US" dirty="0"/>
              <a:t>Four important aspects of a consultancy contract</a:t>
            </a:r>
          </a:p>
        </p:txBody>
      </p:sp>
      <p:sp>
        <p:nvSpPr>
          <p:cNvPr id="3" name="Content Placeholder 2"/>
          <p:cNvSpPr>
            <a:spLocks noGrp="1"/>
          </p:cNvSpPr>
          <p:nvPr>
            <p:ph idx="1"/>
          </p:nvPr>
        </p:nvSpPr>
        <p:spPr>
          <a:xfrm>
            <a:off x="466067" y="2071749"/>
            <a:ext cx="8229600" cy="4806090"/>
          </a:xfrm>
        </p:spPr>
        <p:txBody>
          <a:bodyPr>
            <a:normAutofit/>
          </a:bodyPr>
          <a:lstStyle/>
          <a:p>
            <a:pPr marL="0" indent="0">
              <a:buNone/>
            </a:pPr>
            <a:r>
              <a:rPr lang="en-US" sz="2400" dirty="0"/>
              <a:t>Four important aspects of a consultancy contract:</a:t>
            </a:r>
          </a:p>
          <a:p>
            <a:pPr algn="just"/>
            <a:r>
              <a:rPr lang="en-US" sz="2400" dirty="0">
                <a:solidFill>
                  <a:srgbClr val="00B0F0"/>
                </a:solidFill>
              </a:rPr>
              <a:t>Confidentiality</a:t>
            </a:r>
            <a:r>
              <a:rPr lang="en-US" sz="2400" dirty="0"/>
              <a:t>: Consultants may learn about client’s confidential information.</a:t>
            </a:r>
          </a:p>
          <a:p>
            <a:pPr algn="just"/>
            <a:r>
              <a:rPr lang="en-US" sz="2400" dirty="0">
                <a:solidFill>
                  <a:srgbClr val="00B0F0"/>
                </a:solidFill>
              </a:rPr>
              <a:t>Terms of reference</a:t>
            </a:r>
            <a:r>
              <a:rPr lang="en-US" sz="2400" dirty="0"/>
              <a:t>: What reports/ workflows etc. the consultant might need to refer to. Issues arise when matters which were not considered beforehand may be needed to be addressed.</a:t>
            </a:r>
          </a:p>
          <a:p>
            <a:pPr algn="just"/>
            <a:r>
              <a:rPr lang="en-US" sz="2400" dirty="0">
                <a:solidFill>
                  <a:srgbClr val="00B0F0"/>
                </a:solidFill>
              </a:rPr>
              <a:t>Liability</a:t>
            </a:r>
            <a:r>
              <a:rPr lang="en-US" sz="2400" dirty="0"/>
              <a:t>: How to decide liability on an advice?</a:t>
            </a:r>
          </a:p>
          <a:p>
            <a:pPr algn="just"/>
            <a:r>
              <a:rPr lang="en-US" sz="2400" dirty="0">
                <a:solidFill>
                  <a:srgbClr val="00B0F0"/>
                </a:solidFill>
              </a:rPr>
              <a:t>Final report acceptance</a:t>
            </a:r>
            <a:r>
              <a:rPr lang="en-US" sz="2400" dirty="0"/>
              <a:t>: Usually a draft version before the final product.</a:t>
            </a:r>
          </a:p>
        </p:txBody>
      </p:sp>
      <p:sp>
        <p:nvSpPr>
          <p:cNvPr id="4" name="Date Placeholder 3"/>
          <p:cNvSpPr>
            <a:spLocks noGrp="1"/>
          </p:cNvSpPr>
          <p:nvPr>
            <p:ph type="dt" sz="half" idx="10"/>
          </p:nvPr>
        </p:nvSpPr>
        <p:spPr/>
        <p:txBody>
          <a:bodyPr/>
          <a:lstStyle/>
          <a:p>
            <a:pPr>
              <a:defRPr/>
            </a:pPr>
            <a:fld id="{4D4641FB-D684-4E69-8B73-2616DAC9819D}"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34</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08687"/>
            <a:ext cx="8229600" cy="610820"/>
          </a:xfrm>
        </p:spPr>
        <p:txBody>
          <a:bodyPr>
            <a:noAutofit/>
          </a:bodyPr>
          <a:lstStyle/>
          <a:p>
            <a:r>
              <a:rPr lang="en-US" sz="4000" dirty="0"/>
              <a:t>Outsourcing</a:t>
            </a:r>
          </a:p>
        </p:txBody>
      </p:sp>
      <p:sp>
        <p:nvSpPr>
          <p:cNvPr id="3" name="Content Placeholder 2"/>
          <p:cNvSpPr>
            <a:spLocks noGrp="1"/>
          </p:cNvSpPr>
          <p:nvPr>
            <p:ph idx="1"/>
          </p:nvPr>
        </p:nvSpPr>
        <p:spPr>
          <a:xfrm>
            <a:off x="448965" y="1447801"/>
            <a:ext cx="8229600" cy="4724399"/>
          </a:xfrm>
        </p:spPr>
        <p:txBody>
          <a:bodyPr>
            <a:noAutofit/>
          </a:bodyPr>
          <a:lstStyle/>
          <a:p>
            <a:pPr marL="0" indent="0">
              <a:buNone/>
            </a:pPr>
            <a:r>
              <a:rPr lang="en-US" sz="2400" dirty="0" smtClean="0"/>
              <a:t>Outsourcing: Obtain</a:t>
            </a:r>
            <a:r>
              <a:rPr lang="en-US" dirty="0" smtClean="0"/>
              <a:t> </a:t>
            </a:r>
            <a:r>
              <a:rPr lang="en-US" dirty="0"/>
              <a:t>(goods or a service) by contract from an </a:t>
            </a:r>
            <a:r>
              <a:rPr lang="en-US" dirty="0" smtClean="0"/>
              <a:t> outside </a:t>
            </a:r>
            <a:r>
              <a:rPr lang="en-US" dirty="0"/>
              <a:t>supplier</a:t>
            </a:r>
            <a:endParaRPr lang="en-US" sz="2400" dirty="0"/>
          </a:p>
          <a:p>
            <a:pPr marL="0" indent="0">
              <a:buNone/>
            </a:pPr>
            <a:endParaRPr lang="en-US" sz="1400" dirty="0"/>
          </a:p>
          <a:p>
            <a:r>
              <a:rPr lang="en-US" sz="2400" dirty="0"/>
              <a:t>Sometimes known as </a:t>
            </a:r>
            <a:r>
              <a:rPr lang="en-US" sz="2400" i="1" dirty="0"/>
              <a:t>facilities management</a:t>
            </a:r>
            <a:r>
              <a:rPr lang="en-US" sz="2400" dirty="0"/>
              <a:t>.</a:t>
            </a:r>
          </a:p>
          <a:p>
            <a:pPr marL="0" indent="0">
              <a:buNone/>
            </a:pPr>
            <a:endParaRPr lang="en-US" dirty="0"/>
          </a:p>
          <a:p>
            <a:r>
              <a:rPr lang="en-US" sz="2400" dirty="0"/>
              <a:t>Company or organization (the customer) hands Professional Issues in Information Technology over the planning, management and operation of certain functions to another organization (the supplier).</a:t>
            </a:r>
          </a:p>
          <a:p>
            <a:pPr marL="0" indent="0">
              <a:buNone/>
            </a:pPr>
            <a:endParaRPr lang="en-US" sz="1800" dirty="0"/>
          </a:p>
          <a:p>
            <a:r>
              <a:rPr lang="en-US" sz="2400" dirty="0"/>
              <a:t>Any examples you can think of?</a:t>
            </a:r>
          </a:p>
        </p:txBody>
      </p:sp>
      <p:sp>
        <p:nvSpPr>
          <p:cNvPr id="4" name="Date Placeholder 3"/>
          <p:cNvSpPr>
            <a:spLocks noGrp="1"/>
          </p:cNvSpPr>
          <p:nvPr>
            <p:ph type="dt" sz="half" idx="10"/>
          </p:nvPr>
        </p:nvSpPr>
        <p:spPr/>
        <p:txBody>
          <a:bodyPr/>
          <a:lstStyle/>
          <a:p>
            <a:pPr>
              <a:defRPr/>
            </a:pPr>
            <a:fld id="{259871D1-441B-4883-B9EB-3F9D2D47BCCB}"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35</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7772400" cy="5943600"/>
          </a:xfrm>
        </p:spPr>
        <p:txBody>
          <a:bodyPr>
            <a:normAutofit fontScale="77500" lnSpcReduction="20000"/>
          </a:bodyPr>
          <a:lstStyle/>
          <a:p>
            <a:pPr algn="just"/>
            <a:endParaRPr lang="en-US" dirty="0" smtClean="0"/>
          </a:p>
          <a:p>
            <a:pPr algn="just"/>
            <a:endParaRPr lang="en-US" dirty="0" smtClean="0"/>
          </a:p>
          <a:p>
            <a:pPr algn="just"/>
            <a:endParaRPr lang="en-US" dirty="0"/>
          </a:p>
          <a:p>
            <a:pPr algn="just"/>
            <a:endParaRPr lang="en-US" dirty="0" smtClean="0"/>
          </a:p>
          <a:p>
            <a:pPr algn="just"/>
            <a:endParaRPr lang="en-US" dirty="0"/>
          </a:p>
          <a:p>
            <a:pPr marL="0" indent="0" algn="just">
              <a:buNone/>
            </a:pPr>
            <a:endParaRPr lang="en-US" dirty="0" smtClean="0"/>
          </a:p>
          <a:p>
            <a:pPr algn="just"/>
            <a:endParaRPr lang="en-US" dirty="0"/>
          </a:p>
          <a:p>
            <a:pPr algn="just"/>
            <a:r>
              <a:rPr lang="en-US" sz="2600" dirty="0"/>
              <a:t>For many, </a:t>
            </a:r>
            <a:r>
              <a:rPr lang="en-US" sz="2600" dirty="0">
                <a:solidFill>
                  <a:schemeClr val="bg2">
                    <a:lumMod val="10000"/>
                  </a:schemeClr>
                </a:solidFill>
                <a:hlinkClick r:id="rId2"/>
              </a:rPr>
              <a:t>Alibaba.com</a:t>
            </a:r>
            <a:r>
              <a:rPr lang="en-US" sz="2600" dirty="0"/>
              <a:t> is China’s eBay but few know that it started as a small “internet company” called China Yellow Pages. Today Alibaba is the world’s biggest global marketplace, one that in 2014 when it went public, was able to score </a:t>
            </a:r>
            <a:r>
              <a:rPr lang="en-US" sz="2600" dirty="0">
                <a:solidFill>
                  <a:schemeClr val="bg2">
                    <a:lumMod val="10000"/>
                  </a:schemeClr>
                </a:solidFill>
                <a:hlinkClick r:id="rId3"/>
              </a:rPr>
              <a:t>the biggest IPO to </a:t>
            </a:r>
            <a:r>
              <a:rPr lang="en-US" sz="2600" dirty="0" smtClean="0">
                <a:solidFill>
                  <a:schemeClr val="bg2">
                    <a:lumMod val="10000"/>
                  </a:schemeClr>
                </a:solidFill>
                <a:hlinkClick r:id="rId3"/>
              </a:rPr>
              <a:t>these day</a:t>
            </a:r>
            <a:r>
              <a:rPr lang="en-US" sz="2600" dirty="0" smtClean="0">
                <a:solidFill>
                  <a:schemeClr val="bg2">
                    <a:lumMod val="10000"/>
                  </a:schemeClr>
                </a:solidFill>
              </a:rPr>
              <a:t>.</a:t>
            </a:r>
          </a:p>
          <a:p>
            <a:pPr algn="just"/>
            <a:r>
              <a:rPr lang="en-US" sz="2600" dirty="0" smtClean="0"/>
              <a:t>Well</a:t>
            </a:r>
            <a:r>
              <a:rPr lang="en-US" sz="2600" dirty="0"/>
              <a:t>, according to the book "Alibaba: The Inside Story Behind Jack Ma and the Creation of the World's Biggest Online Marketplace", in its early days, the founder Jack Ma outsourced the website development to a U.S. firm. At the time, development talent in China was in short supply, while developers in U.S. had the skills Alibaba was looking for and needed. That’s just one reason, though. The other being Ma had to find workarounds and viable ways to grow his company overcoming all Chinese internet restrictions. Currently, the company still relies on outsourcing partners for production, but they're mainly located in China</a:t>
            </a:r>
            <a:r>
              <a:rPr lang="en-US" dirty="0"/>
              <a:t>.</a:t>
            </a:r>
          </a:p>
        </p:txBody>
      </p:sp>
      <p:sp>
        <p:nvSpPr>
          <p:cNvPr id="4" name="Date Placeholder 3"/>
          <p:cNvSpPr>
            <a:spLocks noGrp="1"/>
          </p:cNvSpPr>
          <p:nvPr>
            <p:ph type="dt" sz="half" idx="10"/>
          </p:nvPr>
        </p:nvSpPr>
        <p:spPr/>
        <p:txBody>
          <a:bodyPr/>
          <a:lstStyle/>
          <a:p>
            <a:pPr>
              <a:defRPr/>
            </a:pPr>
            <a:fld id="{5AB025A3-83AC-4D74-89CC-65CB2B95E940}"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36</a:t>
            </a:fld>
            <a:endParaRPr lang="en-GB"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457200"/>
            <a:ext cx="5181600" cy="1828800"/>
          </a:xfrm>
          <a:prstGeom prst="rect">
            <a:avLst/>
          </a:prstGeom>
        </p:spPr>
      </p:pic>
    </p:spTree>
    <p:extLst>
      <p:ext uri="{BB962C8B-B14F-4D97-AF65-F5344CB8AC3E}">
        <p14:creationId xmlns:p14="http://schemas.microsoft.com/office/powerpoint/2010/main" val="19216828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43345" y="457200"/>
            <a:ext cx="8229600" cy="610820"/>
          </a:xfrm>
        </p:spPr>
        <p:txBody>
          <a:bodyPr>
            <a:noAutofit/>
          </a:bodyPr>
          <a:lstStyle/>
          <a:p>
            <a:r>
              <a:rPr lang="en-US" sz="4000" dirty="0"/>
              <a:t>Outsourcing….</a:t>
            </a:r>
          </a:p>
        </p:txBody>
      </p:sp>
      <p:sp>
        <p:nvSpPr>
          <p:cNvPr id="3" name="Content Placeholder 2"/>
          <p:cNvSpPr>
            <a:spLocks noGrp="1"/>
          </p:cNvSpPr>
          <p:nvPr>
            <p:ph idx="1"/>
          </p:nvPr>
        </p:nvSpPr>
        <p:spPr>
          <a:xfrm>
            <a:off x="457200" y="1371599"/>
            <a:ext cx="8229600" cy="5349875"/>
          </a:xfrm>
        </p:spPr>
        <p:txBody>
          <a:bodyPr>
            <a:normAutofit/>
          </a:bodyPr>
          <a:lstStyle/>
          <a:p>
            <a:pPr marL="0" indent="0">
              <a:buNone/>
            </a:pPr>
            <a:r>
              <a:rPr lang="en-US" sz="2400" dirty="0"/>
              <a:t>IT outsourcing contracts are inherently complex and depend very much on individual circumstances.</a:t>
            </a:r>
          </a:p>
          <a:p>
            <a:pPr marL="0" indent="0">
              <a:buNone/>
            </a:pPr>
            <a:r>
              <a:rPr lang="en-US" sz="2400" dirty="0"/>
              <a:t>Some important points to consider:</a:t>
            </a:r>
          </a:p>
          <a:p>
            <a:pPr lvl="1"/>
            <a:r>
              <a:rPr lang="en-US" sz="2000" dirty="0"/>
              <a:t>How the performance to be monitored and managed;</a:t>
            </a:r>
          </a:p>
          <a:p>
            <a:pPr lvl="1"/>
            <a:r>
              <a:rPr lang="en-US" sz="2000" dirty="0"/>
              <a:t>What happens if performance is unsatisfactory;</a:t>
            </a:r>
          </a:p>
          <a:p>
            <a:pPr lvl="1"/>
            <a:r>
              <a:rPr lang="en-US" sz="2000" dirty="0"/>
              <a:t>Which assets are being transferred;</a:t>
            </a:r>
          </a:p>
          <a:p>
            <a:pPr lvl="1"/>
            <a:r>
              <a:rPr lang="en-US" sz="2000" dirty="0"/>
              <a:t>Staff transfers;</a:t>
            </a:r>
          </a:p>
          <a:p>
            <a:pPr lvl="1"/>
            <a:r>
              <a:rPr lang="en-US" sz="2000" dirty="0"/>
              <a:t>Audit rights;</a:t>
            </a:r>
          </a:p>
          <a:p>
            <a:pPr lvl="1"/>
            <a:r>
              <a:rPr lang="en-US" sz="2000" dirty="0"/>
              <a:t>Contingency planning and disaster recovery;</a:t>
            </a:r>
          </a:p>
          <a:p>
            <a:pPr lvl="1"/>
            <a:r>
              <a:rPr lang="en-US" sz="2000" dirty="0"/>
              <a:t>Intellectual property rights in software developed during the contract;</a:t>
            </a:r>
          </a:p>
          <a:p>
            <a:pPr lvl="1"/>
            <a:r>
              <a:rPr lang="en-US" sz="2000" dirty="0"/>
              <a:t>Duration of the agreement and termination provisions.</a:t>
            </a:r>
          </a:p>
        </p:txBody>
      </p:sp>
      <p:sp>
        <p:nvSpPr>
          <p:cNvPr id="2" name="Date Placeholder 1"/>
          <p:cNvSpPr>
            <a:spLocks noGrp="1"/>
          </p:cNvSpPr>
          <p:nvPr>
            <p:ph type="dt" sz="half" idx="10"/>
          </p:nvPr>
        </p:nvSpPr>
        <p:spPr/>
        <p:txBody>
          <a:bodyPr/>
          <a:lstStyle/>
          <a:p>
            <a:pPr>
              <a:defRPr/>
            </a:pPr>
            <a:fld id="{B1095245-B01B-4C4D-86C7-0B9DF8A2CAA9}"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37</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183" y="609600"/>
            <a:ext cx="8229600" cy="762000"/>
          </a:xfrm>
        </p:spPr>
        <p:txBody>
          <a:bodyPr>
            <a:normAutofit fontScale="90000"/>
          </a:bodyPr>
          <a:lstStyle/>
          <a:p>
            <a:r>
              <a:rPr lang="en-US" b="1" dirty="0"/>
              <a:t/>
            </a:r>
            <a:br>
              <a:rPr lang="en-US" b="1" dirty="0"/>
            </a:br>
            <a:r>
              <a:rPr lang="en-US" sz="4000" dirty="0"/>
              <a:t>Cost Reimbursable Contracts:</a:t>
            </a:r>
            <a:br>
              <a:rPr lang="en-US" sz="4000" dirty="0"/>
            </a:br>
            <a:endParaRPr lang="en-US" dirty="0"/>
          </a:p>
        </p:txBody>
      </p:sp>
      <p:sp>
        <p:nvSpPr>
          <p:cNvPr id="3" name="Content Placeholder 2"/>
          <p:cNvSpPr>
            <a:spLocks noGrp="1"/>
          </p:cNvSpPr>
          <p:nvPr>
            <p:ph idx="1"/>
          </p:nvPr>
        </p:nvSpPr>
        <p:spPr>
          <a:xfrm>
            <a:off x="448965" y="1371600"/>
            <a:ext cx="8229600" cy="5105399"/>
          </a:xfrm>
        </p:spPr>
        <p:txBody>
          <a:bodyPr>
            <a:normAutofit/>
          </a:bodyPr>
          <a:lstStyle/>
          <a:p>
            <a:pPr marL="0" indent="0">
              <a:buNone/>
            </a:pPr>
            <a:r>
              <a:rPr lang="en-US" sz="2400" dirty="0"/>
              <a:t>Cost </a:t>
            </a:r>
            <a:r>
              <a:rPr lang="en-US" sz="2400" dirty="0" smtClean="0"/>
              <a:t>Reimbursable </a:t>
            </a:r>
            <a:r>
              <a:rPr lang="en-US" sz="2400" dirty="0"/>
              <a:t>Contracts:</a:t>
            </a:r>
            <a:endParaRPr lang="en-US" sz="2800" dirty="0"/>
          </a:p>
          <a:p>
            <a:pPr marL="0" indent="0">
              <a:buNone/>
            </a:pPr>
            <a:endParaRPr lang="en-US" sz="1400" dirty="0"/>
          </a:p>
          <a:p>
            <a:r>
              <a:rPr lang="en-US" sz="2400" dirty="0"/>
              <a:t>The name is self-explanatory here. The seller will work for a fixed time period and after finishing the work he will produce a bill and the buyer will pay </a:t>
            </a:r>
            <a:r>
              <a:rPr lang="en-US" sz="2400" dirty="0" smtClean="0"/>
              <a:t>this </a:t>
            </a:r>
            <a:r>
              <a:rPr lang="en-US" sz="2400" dirty="0"/>
              <a:t>amount. </a:t>
            </a:r>
          </a:p>
          <a:p>
            <a:pPr marL="0" indent="0">
              <a:buNone/>
            </a:pPr>
            <a:endParaRPr lang="en-US" sz="1600" dirty="0"/>
          </a:p>
          <a:p>
            <a:pPr algn="just"/>
            <a:r>
              <a:rPr lang="en-US" sz="2400" dirty="0"/>
              <a:t>This is almost negative for a buyer. A seller may charge an unknown amount which the buyer has to pay. The seller is at advantage in this contract, not the buyer. That’s the reason this type of contract is </a:t>
            </a:r>
            <a:r>
              <a:rPr lang="en-US" sz="2400" b="1" dirty="0"/>
              <a:t>rarely </a:t>
            </a:r>
            <a:r>
              <a:rPr lang="en-US" sz="2400" dirty="0"/>
              <a:t>used in the real world. </a:t>
            </a:r>
          </a:p>
        </p:txBody>
      </p:sp>
      <p:sp>
        <p:nvSpPr>
          <p:cNvPr id="4" name="Date Placeholder 3"/>
          <p:cNvSpPr>
            <a:spLocks noGrp="1"/>
          </p:cNvSpPr>
          <p:nvPr>
            <p:ph type="dt" sz="half" idx="10"/>
          </p:nvPr>
        </p:nvSpPr>
        <p:spPr/>
        <p:txBody>
          <a:bodyPr/>
          <a:lstStyle/>
          <a:p>
            <a:pPr>
              <a:defRPr/>
            </a:pPr>
            <a:fld id="{47F343F5-D27D-43F2-8D05-A9CE15E2E507}"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38</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29" y="653052"/>
            <a:ext cx="8229600" cy="685800"/>
          </a:xfrm>
        </p:spPr>
        <p:txBody>
          <a:bodyPr>
            <a:normAutofit/>
          </a:bodyPr>
          <a:lstStyle/>
          <a:p>
            <a:r>
              <a:rPr lang="en-US" dirty="0"/>
              <a:t>Some important things to consider</a:t>
            </a:r>
          </a:p>
        </p:txBody>
      </p:sp>
      <p:sp>
        <p:nvSpPr>
          <p:cNvPr id="3" name="Content Placeholder 2"/>
          <p:cNvSpPr>
            <a:spLocks noGrp="1"/>
          </p:cNvSpPr>
          <p:nvPr>
            <p:ph idx="1"/>
          </p:nvPr>
        </p:nvSpPr>
        <p:spPr>
          <a:xfrm>
            <a:off x="448965" y="1447801"/>
            <a:ext cx="8229600" cy="4729890"/>
          </a:xfrm>
        </p:spPr>
        <p:txBody>
          <a:bodyPr>
            <a:normAutofit/>
          </a:bodyPr>
          <a:lstStyle/>
          <a:p>
            <a:pPr algn="just"/>
            <a:r>
              <a:rPr lang="en-US" sz="2400" u="sng" dirty="0"/>
              <a:t>Limiting the extent to which the customer can use the software</a:t>
            </a:r>
            <a:r>
              <a:rPr lang="en-US" sz="2400" dirty="0"/>
              <a:t>, so that if the customer wants to use it more extensively he must pay </a:t>
            </a:r>
            <a:r>
              <a:rPr lang="en-US" sz="2400" u="sng" dirty="0"/>
              <a:t>an additional license fee</a:t>
            </a:r>
            <a:r>
              <a:rPr lang="en-US" sz="2400" dirty="0"/>
              <a:t>;</a:t>
            </a:r>
            <a:endParaRPr lang="en-US" sz="1400" dirty="0"/>
          </a:p>
          <a:p>
            <a:pPr marL="0" indent="0" algn="just">
              <a:buNone/>
            </a:pPr>
            <a:endParaRPr lang="en-US" sz="1200" dirty="0"/>
          </a:p>
          <a:p>
            <a:pPr algn="just"/>
            <a:r>
              <a:rPr lang="en-US" sz="2400" dirty="0"/>
              <a:t>Ensuring a regular income from support activities, possibly an annual maintenance charge, possibly fees for consultancy services;</a:t>
            </a:r>
          </a:p>
          <a:p>
            <a:pPr marL="0" indent="0" algn="just">
              <a:buNone/>
            </a:pPr>
            <a:endParaRPr lang="en-US" sz="2400" dirty="0"/>
          </a:p>
          <a:p>
            <a:pPr algn="just"/>
            <a:r>
              <a:rPr lang="en-US" sz="2400" dirty="0"/>
              <a:t>Ensuring that, as far as is possible, it will not be liable for any defects in the software.</a:t>
            </a:r>
          </a:p>
        </p:txBody>
      </p:sp>
      <p:sp>
        <p:nvSpPr>
          <p:cNvPr id="4" name="Date Placeholder 3"/>
          <p:cNvSpPr>
            <a:spLocks noGrp="1"/>
          </p:cNvSpPr>
          <p:nvPr>
            <p:ph type="dt" sz="half" idx="10"/>
          </p:nvPr>
        </p:nvSpPr>
        <p:spPr/>
        <p:txBody>
          <a:bodyPr/>
          <a:lstStyle/>
          <a:p>
            <a:pPr>
              <a:defRPr/>
            </a:pPr>
            <a:fld id="{9F2DA1C1-630B-4000-B6C7-8656E7984478}"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39</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685800"/>
          </a:xfrm>
        </p:spPr>
        <p:txBody>
          <a:bodyPr>
            <a:noAutofit/>
          </a:bodyPr>
          <a:lstStyle/>
          <a:p>
            <a:pPr>
              <a:lnSpc>
                <a:spcPct val="300000"/>
              </a:lnSpc>
            </a:pPr>
            <a:r>
              <a:rPr lang="en-US" dirty="0"/>
              <a:t>What is a </a:t>
            </a:r>
            <a:r>
              <a:rPr lang="en-US" i="1" u="sng" dirty="0" smtClean="0"/>
              <a:t>Contract </a:t>
            </a:r>
            <a:r>
              <a:rPr lang="en-US" dirty="0" smtClean="0"/>
              <a:t>?......</a:t>
            </a:r>
            <a:endParaRPr lang="en-US" dirty="0"/>
          </a:p>
        </p:txBody>
      </p:sp>
      <p:sp>
        <p:nvSpPr>
          <p:cNvPr id="3" name="Content Placeholder 2"/>
          <p:cNvSpPr>
            <a:spLocks noGrp="1"/>
          </p:cNvSpPr>
          <p:nvPr>
            <p:ph idx="1"/>
          </p:nvPr>
        </p:nvSpPr>
        <p:spPr>
          <a:xfrm>
            <a:off x="442452" y="1295400"/>
            <a:ext cx="8549148" cy="5216447"/>
          </a:xfrm>
        </p:spPr>
        <p:txBody>
          <a:bodyPr>
            <a:normAutofit/>
          </a:bodyPr>
          <a:lstStyle/>
          <a:p>
            <a:pPr marL="0" indent="0" algn="just">
              <a:buNone/>
            </a:pPr>
            <a:r>
              <a:rPr lang="en-US" sz="2400" dirty="0" smtClean="0"/>
              <a:t> A </a:t>
            </a:r>
            <a:r>
              <a:rPr lang="en-US" sz="2400" dirty="0"/>
              <a:t>contract </a:t>
            </a:r>
            <a:r>
              <a:rPr lang="en-US" sz="2400" dirty="0" smtClean="0"/>
              <a:t>can </a:t>
            </a:r>
            <a:r>
              <a:rPr lang="en-US" sz="2400" dirty="0"/>
              <a:t>be </a:t>
            </a:r>
            <a:r>
              <a:rPr lang="en-US" sz="2400" dirty="0" smtClean="0"/>
              <a:t>enforced</a:t>
            </a:r>
          </a:p>
          <a:p>
            <a:pPr marL="0" indent="0" algn="just">
              <a:buNone/>
            </a:pPr>
            <a:r>
              <a:rPr lang="en-US" sz="2400" dirty="0" smtClean="0"/>
              <a:t> </a:t>
            </a:r>
            <a:r>
              <a:rPr lang="en-US" sz="2400" dirty="0"/>
              <a:t>in a court of law. </a:t>
            </a:r>
            <a:endParaRPr lang="en-US" sz="2400" dirty="0" smtClean="0"/>
          </a:p>
          <a:p>
            <a:pPr marL="0" indent="0" algn="just">
              <a:buNone/>
            </a:pPr>
            <a:endParaRPr lang="en-US" sz="2400" u="sng" dirty="0"/>
          </a:p>
          <a:p>
            <a:pPr marL="0" indent="0" algn="just">
              <a:buNone/>
            </a:pPr>
            <a:endParaRPr lang="en-US" sz="2400" u="sng" dirty="0" smtClean="0"/>
          </a:p>
          <a:p>
            <a:pPr marL="0" indent="0" algn="just">
              <a:buNone/>
            </a:pPr>
            <a:r>
              <a:rPr lang="en-US" sz="2400" u="sng" dirty="0" smtClean="0"/>
              <a:t>There </a:t>
            </a:r>
            <a:r>
              <a:rPr lang="en-US" sz="2400" u="sng" dirty="0"/>
              <a:t>is no specific form for a contract; </a:t>
            </a:r>
            <a:r>
              <a:rPr lang="en-US" sz="2400" dirty="0"/>
              <a:t>in particular, a contract need not be written down. What is essential is:</a:t>
            </a:r>
          </a:p>
          <a:p>
            <a:pPr algn="just"/>
            <a:r>
              <a:rPr lang="en-US" sz="2400" dirty="0"/>
              <a:t>all the parties must intend to make a contract;</a:t>
            </a:r>
          </a:p>
          <a:p>
            <a:pPr algn="just"/>
            <a:r>
              <a:rPr lang="en-US" sz="2400" dirty="0"/>
              <a:t>all the parties must be competent to make a contract, that is, they must be old enough and of sufficiently sound mind to understand what they are doing;</a:t>
            </a:r>
          </a:p>
          <a:p>
            <a:pPr algn="just"/>
            <a:r>
              <a:rPr lang="en-US" sz="2400" dirty="0"/>
              <a:t>there must be a ‘consideration’, that is, each party must be receiving something and providing something.</a:t>
            </a:r>
          </a:p>
        </p:txBody>
      </p:sp>
      <p:sp>
        <p:nvSpPr>
          <p:cNvPr id="2" name="Date Placeholder 1"/>
          <p:cNvSpPr>
            <a:spLocks noGrp="1"/>
          </p:cNvSpPr>
          <p:nvPr>
            <p:ph type="dt" sz="half" idx="10"/>
          </p:nvPr>
        </p:nvSpPr>
        <p:spPr>
          <a:xfrm>
            <a:off x="457200" y="6492875"/>
            <a:ext cx="2133600" cy="365125"/>
          </a:xfrm>
        </p:spPr>
        <p:txBody>
          <a:bodyPr/>
          <a:lstStyle/>
          <a:p>
            <a:pPr>
              <a:defRPr/>
            </a:pPr>
            <a:fld id="{229C379B-4E74-4822-8C10-1696B4C8A27D}" type="datetime1">
              <a:rPr lang="en-US" smtClean="0"/>
              <a:t>12/7/2020</a:t>
            </a:fld>
            <a:endParaRPr lang="en-GB" dirty="0"/>
          </a:p>
        </p:txBody>
      </p:sp>
      <p:sp>
        <p:nvSpPr>
          <p:cNvPr id="5" name="Footer Placeholder 4"/>
          <p:cNvSpPr>
            <a:spLocks noGrp="1"/>
          </p:cNvSpPr>
          <p:nvPr>
            <p:ph type="ftr" sz="quarter" idx="11"/>
          </p:nvPr>
        </p:nvSpPr>
        <p:spPr>
          <a:xfrm>
            <a:off x="2590800" y="6492874"/>
            <a:ext cx="3962400" cy="365125"/>
          </a:xfrm>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a:t>
            </a:fld>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338233">
            <a:off x="5174191" y="582927"/>
            <a:ext cx="3221736" cy="2141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82" y="644904"/>
            <a:ext cx="8229600" cy="610820"/>
          </a:xfrm>
        </p:spPr>
        <p:txBody>
          <a:bodyPr>
            <a:noAutofit/>
          </a:bodyPr>
          <a:lstStyle/>
          <a:p>
            <a:r>
              <a:rPr lang="en-US" dirty="0"/>
              <a:t>LIABILITY FOR DEFECTIVE SOFTWARE</a:t>
            </a:r>
          </a:p>
        </p:txBody>
      </p:sp>
      <p:sp>
        <p:nvSpPr>
          <p:cNvPr id="3" name="Content Placeholder 2"/>
          <p:cNvSpPr>
            <a:spLocks noGrp="1"/>
          </p:cNvSpPr>
          <p:nvPr>
            <p:ph idx="1"/>
          </p:nvPr>
        </p:nvSpPr>
        <p:spPr>
          <a:xfrm>
            <a:off x="304800" y="1371600"/>
            <a:ext cx="8373765" cy="4806091"/>
          </a:xfrm>
        </p:spPr>
        <p:txBody>
          <a:bodyPr>
            <a:normAutofit/>
          </a:bodyPr>
          <a:lstStyle/>
          <a:p>
            <a:pPr marL="58738" lvl="1" indent="0" algn="just">
              <a:buNone/>
            </a:pPr>
            <a:endParaRPr lang="en-US" sz="2400" dirty="0" smtClean="0"/>
          </a:p>
          <a:p>
            <a:pPr marL="58738" lvl="1" indent="0" algn="just">
              <a:buNone/>
            </a:pPr>
            <a:r>
              <a:rPr lang="en-US" sz="2400" dirty="0" smtClean="0"/>
              <a:t>Suppliers </a:t>
            </a:r>
            <a:r>
              <a:rPr lang="en-US" sz="2400" dirty="0"/>
              <a:t>of software and hardware are very reluctant to give a contractual commitment that it is fit for any purpose whatsoever. </a:t>
            </a:r>
          </a:p>
          <a:p>
            <a:pPr marL="58738" lvl="1" indent="0" algn="just">
              <a:buNone/>
            </a:pPr>
            <a:endParaRPr lang="en-US" sz="2400" dirty="0"/>
          </a:p>
          <a:p>
            <a:pPr marL="58738" lvl="1" indent="0" algn="just">
              <a:buNone/>
            </a:pPr>
            <a:r>
              <a:rPr lang="en-US" sz="2400" dirty="0"/>
              <a:t>Standard terms and conditions will invariably contain a clause that tries to limit the supplier's liability if it turns out that the software or hardware is defective. </a:t>
            </a:r>
          </a:p>
          <a:p>
            <a:pPr marL="58738" lvl="1" indent="0" algn="just">
              <a:buNone/>
            </a:pPr>
            <a:endParaRPr lang="en-US" dirty="0"/>
          </a:p>
          <a:p>
            <a:pPr marL="58738" lvl="1" indent="0" algn="just">
              <a:buNone/>
            </a:pPr>
            <a:r>
              <a:rPr lang="en-US" sz="2400" dirty="0"/>
              <a:t>The law, however, limits how far such clauses can be effective.</a:t>
            </a:r>
          </a:p>
          <a:p>
            <a:pPr marL="58738" lvl="1" indent="0">
              <a:buNone/>
            </a:pPr>
            <a:endParaRPr lang="en-US" sz="2000" dirty="0"/>
          </a:p>
        </p:txBody>
      </p:sp>
      <p:sp>
        <p:nvSpPr>
          <p:cNvPr id="4" name="Date Placeholder 3"/>
          <p:cNvSpPr>
            <a:spLocks noGrp="1"/>
          </p:cNvSpPr>
          <p:nvPr>
            <p:ph type="dt" sz="half" idx="10"/>
          </p:nvPr>
        </p:nvSpPr>
        <p:spPr/>
        <p:txBody>
          <a:bodyPr/>
          <a:lstStyle/>
          <a:p>
            <a:pPr>
              <a:defRPr/>
            </a:pPr>
            <a:fld id="{E5DB1ED2-576A-4F79-B843-8E2FA5A5C83F}"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a:t/>
            </a:r>
            <a:br>
              <a:rPr lang="en-US" dirty="0"/>
            </a:br>
            <a:r>
              <a:rPr lang="en-US" dirty="0" smtClean="0"/>
              <a:t>LIABILITY </a:t>
            </a:r>
            <a:r>
              <a:rPr lang="en-US" dirty="0"/>
              <a:t>FOR DEFECTIVE SOFTWARE….</a:t>
            </a:r>
          </a:p>
        </p:txBody>
      </p:sp>
      <p:sp>
        <p:nvSpPr>
          <p:cNvPr id="3" name="Content Placeholder 2"/>
          <p:cNvSpPr>
            <a:spLocks noGrp="1"/>
          </p:cNvSpPr>
          <p:nvPr>
            <p:ph idx="1"/>
          </p:nvPr>
        </p:nvSpPr>
        <p:spPr>
          <a:xfrm>
            <a:off x="304800" y="1371600"/>
            <a:ext cx="8382000" cy="4806091"/>
          </a:xfrm>
        </p:spPr>
        <p:txBody>
          <a:bodyPr>
            <a:normAutofit/>
          </a:bodyPr>
          <a:lstStyle/>
          <a:p>
            <a:pPr marL="0" lvl="1" indent="0" algn="just">
              <a:buNone/>
            </a:pPr>
            <a:endParaRPr lang="en-US" sz="2000" dirty="0" smtClean="0"/>
          </a:p>
          <a:p>
            <a:pPr marL="0" lvl="1" indent="0" algn="just">
              <a:buNone/>
            </a:pPr>
            <a:r>
              <a:rPr lang="en-US" sz="2000" dirty="0" smtClean="0"/>
              <a:t>Most </a:t>
            </a:r>
            <a:r>
              <a:rPr lang="en-US" sz="2000" dirty="0"/>
              <a:t>contracts will limit the extent of any liability either to the purchase price of the product or to some fixed maximum figure. </a:t>
            </a:r>
          </a:p>
          <a:p>
            <a:pPr marL="0" lvl="1" indent="0" algn="just">
              <a:buNone/>
            </a:pPr>
            <a:endParaRPr lang="en-US" sz="1400" dirty="0"/>
          </a:p>
          <a:p>
            <a:pPr marL="0" lvl="1" indent="0" algn="just">
              <a:buNone/>
            </a:pPr>
            <a:r>
              <a:rPr lang="en-US" sz="2000" dirty="0"/>
              <a:t>This means that, if the product completely fails to work, the supplier agrees to refund the purchase price or possibly a bit more if some other maximum is specified.</a:t>
            </a:r>
          </a:p>
          <a:p>
            <a:pPr marL="0" lvl="1" indent="0" algn="just">
              <a:buNone/>
            </a:pPr>
            <a:endParaRPr lang="en-US" sz="1600" dirty="0"/>
          </a:p>
          <a:p>
            <a:pPr marL="0" lvl="1" indent="0" algn="just">
              <a:buNone/>
            </a:pPr>
            <a:r>
              <a:rPr lang="en-US" sz="2000" dirty="0"/>
              <a:t>The Unfair Contract Terms Act 1977 restricts the extent to which clauses in standard terms and conditions limiting liability can be effective.</a:t>
            </a:r>
          </a:p>
        </p:txBody>
      </p:sp>
      <p:sp>
        <p:nvSpPr>
          <p:cNvPr id="4" name="Date Placeholder 3"/>
          <p:cNvSpPr>
            <a:spLocks noGrp="1"/>
          </p:cNvSpPr>
          <p:nvPr>
            <p:ph type="dt" sz="half" idx="10"/>
          </p:nvPr>
        </p:nvSpPr>
        <p:spPr/>
        <p:txBody>
          <a:bodyPr/>
          <a:lstStyle/>
          <a:p>
            <a:pPr>
              <a:defRPr/>
            </a:pPr>
            <a:fld id="{804557CA-60F9-493C-AB3A-2E7E60EE0840}"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41</a:t>
            </a:fld>
            <a:endParaRPr lang="en-GB" dirty="0"/>
          </a:p>
        </p:txBody>
      </p:sp>
    </p:spTree>
    <p:extLst>
      <p:ext uri="{BB962C8B-B14F-4D97-AF65-F5344CB8AC3E}">
        <p14:creationId xmlns:p14="http://schemas.microsoft.com/office/powerpoint/2010/main" val="24723135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smtClean="0"/>
              <a:t>LIABILITY </a:t>
            </a:r>
            <a:r>
              <a:rPr lang="en-US" dirty="0"/>
              <a:t>FOR DEFECTIVE SOFTWARE….</a:t>
            </a:r>
          </a:p>
        </p:txBody>
      </p:sp>
      <p:sp>
        <p:nvSpPr>
          <p:cNvPr id="3" name="Content Placeholder 2"/>
          <p:cNvSpPr>
            <a:spLocks noGrp="1"/>
          </p:cNvSpPr>
          <p:nvPr>
            <p:ph idx="1"/>
          </p:nvPr>
        </p:nvSpPr>
        <p:spPr>
          <a:xfrm>
            <a:off x="304800" y="1371600"/>
            <a:ext cx="8686800" cy="4806091"/>
          </a:xfrm>
        </p:spPr>
        <p:txBody>
          <a:bodyPr>
            <a:normAutofit lnSpcReduction="10000"/>
          </a:bodyPr>
          <a:lstStyle/>
          <a:p>
            <a:pPr marL="0" lvl="1" indent="0">
              <a:buNone/>
            </a:pPr>
            <a:endParaRPr lang="en-US" sz="2400" dirty="0" smtClean="0"/>
          </a:p>
          <a:p>
            <a:pPr marL="0" lvl="1" indent="0">
              <a:buNone/>
            </a:pPr>
            <a:r>
              <a:rPr lang="en-US" sz="2400" dirty="0" smtClean="0"/>
              <a:t>In </a:t>
            </a:r>
            <a:r>
              <a:rPr lang="en-US" sz="2400" dirty="0"/>
              <a:t>particular, it is not possible to limit the damages payable if a defect in the product causes death or personal injury. </a:t>
            </a:r>
          </a:p>
          <a:p>
            <a:pPr marL="0" lvl="1" indent="0">
              <a:buNone/>
            </a:pPr>
            <a:endParaRPr lang="en-US" sz="1600" dirty="0"/>
          </a:p>
          <a:p>
            <a:pPr marL="0" lvl="1" indent="0">
              <a:buNone/>
            </a:pPr>
            <a:r>
              <a:rPr lang="en-US" sz="2400" dirty="0"/>
              <a:t>This applies as much to software as it does to motor vehicles. </a:t>
            </a:r>
          </a:p>
          <a:p>
            <a:pPr marL="0" lvl="1" indent="0">
              <a:buNone/>
            </a:pPr>
            <a:endParaRPr lang="en-US" sz="1400" dirty="0"/>
          </a:p>
          <a:p>
            <a:pPr marL="0" lvl="1" indent="0">
              <a:buNone/>
            </a:pPr>
            <a:r>
              <a:rPr lang="en-US" sz="2400" dirty="0"/>
              <a:t>Thus if a company supplies software to control a light railway link and a defect in the software leads to an accident in which people are killed or injured, then any clause in the contract for the supply of that software that claims to restrict liability will not be enforceable in respect of the claims for damages for the deaths and </a:t>
            </a:r>
            <a:r>
              <a:rPr lang="en-US" sz="2400" dirty="0" smtClean="0"/>
              <a:t>injuries</a:t>
            </a:r>
          </a:p>
          <a:p>
            <a:pPr marL="0" lvl="1" indent="0">
              <a:buNone/>
            </a:pPr>
            <a:r>
              <a:rPr lang="en-US" sz="2400" dirty="0"/>
              <a:t>This restriction is an important one for companies that produce safety critical software.</a:t>
            </a:r>
          </a:p>
          <a:p>
            <a:pPr marL="0" lvl="1" indent="0">
              <a:buNone/>
            </a:pPr>
            <a:endParaRPr lang="en-US" sz="2400" dirty="0"/>
          </a:p>
        </p:txBody>
      </p:sp>
      <p:sp>
        <p:nvSpPr>
          <p:cNvPr id="4" name="Date Placeholder 3"/>
          <p:cNvSpPr>
            <a:spLocks noGrp="1"/>
          </p:cNvSpPr>
          <p:nvPr>
            <p:ph type="dt" sz="half" idx="10"/>
          </p:nvPr>
        </p:nvSpPr>
        <p:spPr/>
        <p:txBody>
          <a:bodyPr/>
          <a:lstStyle/>
          <a:p>
            <a:pPr>
              <a:defRPr/>
            </a:pPr>
            <a:fld id="{3717FE86-EF1B-4491-BB78-6AF75825CB1C}"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42</a:t>
            </a:fld>
            <a:endParaRPr lang="en-GB" dirty="0"/>
          </a:p>
        </p:txBody>
      </p:sp>
    </p:spTree>
    <p:extLst>
      <p:ext uri="{BB962C8B-B14F-4D97-AF65-F5344CB8AC3E}">
        <p14:creationId xmlns:p14="http://schemas.microsoft.com/office/powerpoint/2010/main" val="15145481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smtClean="0"/>
              <a:t>HEALTH </a:t>
            </a:r>
            <a:r>
              <a:rPr lang="en-US" dirty="0"/>
              <a:t>AND SAFETY</a:t>
            </a:r>
          </a:p>
        </p:txBody>
      </p:sp>
      <p:sp>
        <p:nvSpPr>
          <p:cNvPr id="3" name="Content Placeholder 2"/>
          <p:cNvSpPr>
            <a:spLocks noGrp="1"/>
          </p:cNvSpPr>
          <p:nvPr>
            <p:ph idx="1"/>
          </p:nvPr>
        </p:nvSpPr>
        <p:spPr>
          <a:xfrm>
            <a:off x="304800" y="1295399"/>
            <a:ext cx="8373765" cy="5426075"/>
          </a:xfrm>
        </p:spPr>
        <p:txBody>
          <a:bodyPr>
            <a:noAutofit/>
          </a:bodyPr>
          <a:lstStyle/>
          <a:p>
            <a:pPr marL="0" lvl="1" indent="0" algn="just">
              <a:buNone/>
            </a:pPr>
            <a:r>
              <a:rPr lang="en-US" sz="2400" dirty="0"/>
              <a:t>The Health and Safety at Work Act (1974) states: ‘It shall be the duty of every employer to ensure the health, safety and welfare at work of all his employees.’ </a:t>
            </a:r>
          </a:p>
          <a:p>
            <a:pPr marL="0" lvl="1" indent="0" algn="just">
              <a:buNone/>
            </a:pPr>
            <a:endParaRPr lang="en-US" sz="1600" dirty="0"/>
          </a:p>
          <a:p>
            <a:pPr marL="0" lvl="1" indent="0" algn="just">
              <a:buNone/>
            </a:pPr>
            <a:r>
              <a:rPr lang="en-US" sz="2400" dirty="0"/>
              <a:t>It breaks this duty up into a number of more specific tasks. The ones that are of particular concern to software engineers are:</a:t>
            </a:r>
          </a:p>
          <a:p>
            <a:pPr marL="457200" lvl="1" indent="-457200" algn="just">
              <a:buFont typeface="Arial" panose="020B0604020202020204" pitchFamily="34" charset="0"/>
              <a:buChar char="•"/>
            </a:pPr>
            <a:r>
              <a:rPr lang="en-US" sz="2400" dirty="0"/>
              <a:t>provision and maintenance of safe plant;</a:t>
            </a:r>
          </a:p>
          <a:p>
            <a:pPr marL="457200" lvl="1" indent="-457200" algn="just">
              <a:buFont typeface="Arial" panose="020B0604020202020204" pitchFamily="34" charset="0"/>
              <a:buChar char="•"/>
            </a:pPr>
            <a:r>
              <a:rPr lang="en-US" sz="2400" dirty="0"/>
              <a:t>provision and maintenance of safe systems of work;</a:t>
            </a:r>
          </a:p>
          <a:p>
            <a:pPr marL="457200" lvl="1" indent="-457200" algn="just">
              <a:buFont typeface="Arial" panose="020B0604020202020204" pitchFamily="34" charset="0"/>
              <a:buChar char="•"/>
            </a:pPr>
            <a:r>
              <a:rPr lang="en-US" sz="2400" dirty="0"/>
              <a:t>provision of such information, instruction, training, and supervision as necessary;</a:t>
            </a:r>
          </a:p>
        </p:txBody>
      </p:sp>
      <p:sp>
        <p:nvSpPr>
          <p:cNvPr id="4" name="Date Placeholder 3"/>
          <p:cNvSpPr>
            <a:spLocks noGrp="1"/>
          </p:cNvSpPr>
          <p:nvPr>
            <p:ph type="dt" sz="half" idx="10"/>
          </p:nvPr>
        </p:nvSpPr>
        <p:spPr/>
        <p:txBody>
          <a:bodyPr/>
          <a:lstStyle/>
          <a:p>
            <a:pPr>
              <a:defRPr/>
            </a:pPr>
            <a:fld id="{58C89106-0696-4A7B-AA3D-94F037AC976C}"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43</a:t>
            </a:fld>
            <a:endParaRPr lang="en-GB" dirty="0"/>
          </a:p>
        </p:txBody>
      </p:sp>
    </p:spTree>
    <p:extLst>
      <p:ext uri="{BB962C8B-B14F-4D97-AF65-F5344CB8AC3E}">
        <p14:creationId xmlns:p14="http://schemas.microsoft.com/office/powerpoint/2010/main" val="3252378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smtClean="0"/>
              <a:t>HEALTH </a:t>
            </a:r>
            <a:r>
              <a:rPr lang="en-US" dirty="0"/>
              <a:t>AND SAFETY….</a:t>
            </a:r>
          </a:p>
        </p:txBody>
      </p:sp>
      <p:sp>
        <p:nvSpPr>
          <p:cNvPr id="3" name="Content Placeholder 2"/>
          <p:cNvSpPr>
            <a:spLocks noGrp="1"/>
          </p:cNvSpPr>
          <p:nvPr>
            <p:ph idx="1"/>
          </p:nvPr>
        </p:nvSpPr>
        <p:spPr>
          <a:xfrm>
            <a:off x="330547" y="1431925"/>
            <a:ext cx="8466435" cy="5426075"/>
          </a:xfrm>
        </p:spPr>
        <p:txBody>
          <a:bodyPr>
            <a:noAutofit/>
          </a:bodyPr>
          <a:lstStyle/>
          <a:p>
            <a:pPr marL="457200" lvl="1" indent="-457200" algn="just">
              <a:buFont typeface="Arial" panose="020B0604020202020204" pitchFamily="34" charset="0"/>
              <a:buChar char="•"/>
            </a:pPr>
            <a:r>
              <a:rPr lang="en-US" sz="2400" dirty="0"/>
              <a:t>ensuring the workplace is maintained in a safe condition;</a:t>
            </a:r>
          </a:p>
          <a:p>
            <a:pPr marL="457200" lvl="1" indent="-457200" algn="just">
              <a:buFont typeface="Arial" panose="020B0604020202020204" pitchFamily="34" charset="0"/>
              <a:buChar char="•"/>
            </a:pPr>
            <a:r>
              <a:rPr lang="en-US" sz="2400" dirty="0"/>
              <a:t>provision and maintenance of a safe working environment and adequate welfare arrangements.</a:t>
            </a:r>
          </a:p>
          <a:p>
            <a:pPr marL="457200" lvl="1" indent="-457200" algn="just">
              <a:buFont typeface="Arial" panose="020B0604020202020204" pitchFamily="34" charset="0"/>
              <a:buChar char="•"/>
            </a:pPr>
            <a:endParaRPr lang="en-US" sz="300" dirty="0"/>
          </a:p>
          <a:p>
            <a:pPr marL="0" lvl="1" indent="0" algn="just">
              <a:buNone/>
            </a:pPr>
            <a:r>
              <a:rPr lang="en-US" sz="2400" dirty="0"/>
              <a:t>The Act also requires employers to ensure that their activities do not expose the general public to risks to their health and safety. Manufacturers of equipment to be used at work also have a responsibility to ensure that it is safe</a:t>
            </a:r>
            <a:r>
              <a:rPr lang="en-US" sz="2400" dirty="0" smtClean="0"/>
              <a:t>.</a:t>
            </a:r>
          </a:p>
          <a:p>
            <a:pPr marL="0" lvl="1" indent="0" algn="just">
              <a:buNone/>
            </a:pPr>
            <a:endParaRPr lang="en-US" sz="2400" dirty="0"/>
          </a:p>
          <a:p>
            <a:pPr marL="0" lvl="1" indent="0" algn="just">
              <a:buNone/>
            </a:pPr>
            <a:r>
              <a:rPr lang="en-US" sz="2400" dirty="0"/>
              <a:t>Failure to comply with the Health and Safety at Work Act is a criminal offence and, in serious cases, can lead to criminal proceedings being taken against individuals.</a:t>
            </a:r>
          </a:p>
        </p:txBody>
      </p:sp>
      <p:sp>
        <p:nvSpPr>
          <p:cNvPr id="4" name="Date Placeholder 3"/>
          <p:cNvSpPr>
            <a:spLocks noGrp="1"/>
          </p:cNvSpPr>
          <p:nvPr>
            <p:ph type="dt" sz="half" idx="10"/>
          </p:nvPr>
        </p:nvSpPr>
        <p:spPr/>
        <p:txBody>
          <a:bodyPr/>
          <a:lstStyle/>
          <a:p>
            <a:pPr>
              <a:defRPr/>
            </a:pPr>
            <a:fld id="{98581CB8-93D3-4D54-8581-232321FD466F}"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44</a:t>
            </a:fld>
            <a:endParaRPr lang="en-GB" dirty="0"/>
          </a:p>
        </p:txBody>
      </p:sp>
    </p:spTree>
    <p:extLst>
      <p:ext uri="{BB962C8B-B14F-4D97-AF65-F5344CB8AC3E}">
        <p14:creationId xmlns:p14="http://schemas.microsoft.com/office/powerpoint/2010/main" val="37975616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smtClean="0"/>
              <a:t>HEALTH </a:t>
            </a:r>
            <a:r>
              <a:rPr lang="en-US" dirty="0"/>
              <a:t>AND </a:t>
            </a:r>
            <a:r>
              <a:rPr lang="en-US" dirty="0" smtClean="0"/>
              <a:t>SAFETY (Organizations example)….</a:t>
            </a:r>
            <a:endParaRPr lang="en-US" dirty="0"/>
          </a:p>
        </p:txBody>
      </p:sp>
      <p:sp>
        <p:nvSpPr>
          <p:cNvPr id="3" name="Content Placeholder 2"/>
          <p:cNvSpPr>
            <a:spLocks noGrp="1"/>
          </p:cNvSpPr>
          <p:nvPr>
            <p:ph idx="1"/>
          </p:nvPr>
        </p:nvSpPr>
        <p:spPr>
          <a:xfrm>
            <a:off x="448965" y="1139876"/>
            <a:ext cx="8466435" cy="5426075"/>
          </a:xfrm>
        </p:spPr>
        <p:txBody>
          <a:bodyPr>
            <a:noAutofit/>
          </a:bodyPr>
          <a:lstStyle/>
          <a:p>
            <a:pPr marL="0" lvl="1" indent="0" algn="just">
              <a:buNone/>
            </a:pPr>
            <a:endParaRPr lang="en-US" sz="2000" dirty="0" smtClean="0"/>
          </a:p>
          <a:p>
            <a:pPr marL="0" lvl="1" indent="0" algn="just">
              <a:buNone/>
            </a:pPr>
            <a:r>
              <a:rPr lang="en-US" sz="2400" dirty="0" smtClean="0"/>
              <a:t>Trains</a:t>
            </a:r>
            <a:r>
              <a:rPr lang="en-US" sz="2400" dirty="0"/>
              <a:t>, ships and airplanes are all places where people work and where the general public are present. </a:t>
            </a:r>
          </a:p>
          <a:p>
            <a:pPr marL="0" lvl="1" indent="0" algn="just">
              <a:buNone/>
            </a:pPr>
            <a:endParaRPr lang="en-US" sz="2400" dirty="0"/>
          </a:p>
          <a:p>
            <a:pPr marL="0" lvl="1" indent="0">
              <a:buNone/>
            </a:pPr>
            <a:r>
              <a:rPr lang="en-US" sz="2400" dirty="0"/>
              <a:t>The safety obligations listed above therefore apply to them. Furthermore, they all involve equipment that is controlled by software and accidents may occur as a result of defects in that software.</a:t>
            </a:r>
            <a:br>
              <a:rPr lang="en-US" sz="2400" dirty="0"/>
            </a:br>
            <a:endParaRPr lang="en-US" sz="2400" dirty="0"/>
          </a:p>
          <a:p>
            <a:pPr marL="0" lvl="1" indent="0" algn="just">
              <a:buNone/>
            </a:pPr>
            <a:r>
              <a:rPr lang="en-US" sz="2400" dirty="0"/>
              <a:t>Modern manufacturing plants are usually software controlled and can be dangerous; robots in particular can be dangerous for people working with them. </a:t>
            </a:r>
          </a:p>
        </p:txBody>
      </p:sp>
      <p:sp>
        <p:nvSpPr>
          <p:cNvPr id="4" name="Date Placeholder 3"/>
          <p:cNvSpPr>
            <a:spLocks noGrp="1"/>
          </p:cNvSpPr>
          <p:nvPr>
            <p:ph type="dt" sz="half" idx="10"/>
          </p:nvPr>
        </p:nvSpPr>
        <p:spPr/>
        <p:txBody>
          <a:bodyPr/>
          <a:lstStyle/>
          <a:p>
            <a:pPr>
              <a:defRPr/>
            </a:pPr>
            <a:fld id="{E3F588BD-1378-4237-A2CB-DBB123754073}"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45</a:t>
            </a:fld>
            <a:endParaRPr lang="en-GB" dirty="0"/>
          </a:p>
        </p:txBody>
      </p:sp>
    </p:spTree>
    <p:extLst>
      <p:ext uri="{BB962C8B-B14F-4D97-AF65-F5344CB8AC3E}">
        <p14:creationId xmlns:p14="http://schemas.microsoft.com/office/powerpoint/2010/main" val="13588131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a:t/>
            </a:r>
            <a:br>
              <a:rPr lang="en-US" dirty="0"/>
            </a:br>
            <a:r>
              <a:rPr lang="en-US" dirty="0" smtClean="0"/>
              <a:t>HEALTH </a:t>
            </a:r>
            <a:r>
              <a:rPr lang="en-US" dirty="0"/>
              <a:t>AND SAFETY….</a:t>
            </a:r>
          </a:p>
        </p:txBody>
      </p:sp>
      <p:sp>
        <p:nvSpPr>
          <p:cNvPr id="3" name="Content Placeholder 2"/>
          <p:cNvSpPr>
            <a:spLocks noGrp="1"/>
          </p:cNvSpPr>
          <p:nvPr>
            <p:ph idx="1"/>
          </p:nvPr>
        </p:nvSpPr>
        <p:spPr>
          <a:xfrm>
            <a:off x="448965" y="1139876"/>
            <a:ext cx="8390235" cy="5426075"/>
          </a:xfrm>
        </p:spPr>
        <p:txBody>
          <a:bodyPr>
            <a:noAutofit/>
          </a:bodyPr>
          <a:lstStyle/>
          <a:p>
            <a:pPr marL="0" lvl="1" indent="0" algn="just">
              <a:buNone/>
            </a:pPr>
            <a:endParaRPr lang="en-US" sz="2000" dirty="0"/>
          </a:p>
          <a:p>
            <a:pPr marL="0" lvl="1" indent="0" algn="just">
              <a:buNone/>
            </a:pPr>
            <a:endParaRPr lang="en-US" sz="2000" dirty="0"/>
          </a:p>
          <a:p>
            <a:pPr marL="0" lvl="1" indent="0" algn="just">
              <a:buNone/>
            </a:pPr>
            <a:r>
              <a:rPr lang="en-US" sz="2400" dirty="0"/>
              <a:t>Modern chemical plants, oil refineries, and power stations, especially nuclear ones, are all software controlled &amp; software failures can result in accidents that affect not only the workforce but also the general public.</a:t>
            </a:r>
          </a:p>
        </p:txBody>
      </p:sp>
      <p:sp>
        <p:nvSpPr>
          <p:cNvPr id="4" name="Date Placeholder 3"/>
          <p:cNvSpPr>
            <a:spLocks noGrp="1"/>
          </p:cNvSpPr>
          <p:nvPr>
            <p:ph type="dt" sz="half" idx="10"/>
          </p:nvPr>
        </p:nvSpPr>
        <p:spPr/>
        <p:txBody>
          <a:bodyPr/>
          <a:lstStyle/>
          <a:p>
            <a:pPr>
              <a:defRPr/>
            </a:pPr>
            <a:fld id="{32FB3A11-A7D7-4FA6-B4E4-DDBBC7E15A4C}"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46</a:t>
            </a:fld>
            <a:endParaRPr lang="en-GB" dirty="0"/>
          </a:p>
        </p:txBody>
      </p:sp>
    </p:spTree>
    <p:extLst>
      <p:ext uri="{BB962C8B-B14F-4D97-AF65-F5344CB8AC3E}">
        <p14:creationId xmlns:p14="http://schemas.microsoft.com/office/powerpoint/2010/main" val="11444786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963"/>
            <a:ext cx="8229600" cy="610820"/>
          </a:xfrm>
        </p:spPr>
        <p:txBody>
          <a:bodyPr>
            <a:noAutofit/>
          </a:bodyPr>
          <a:lstStyle/>
          <a:p>
            <a:r>
              <a:rPr lang="en-US" dirty="0" smtClean="0"/>
              <a:t/>
            </a:r>
            <a:br>
              <a:rPr lang="en-US" dirty="0" smtClean="0"/>
            </a:br>
            <a:r>
              <a:rPr lang="en-US" dirty="0"/>
              <a:t/>
            </a:r>
            <a:br>
              <a:rPr lang="en-US" dirty="0"/>
            </a:br>
            <a:r>
              <a:rPr lang="en-US" dirty="0" smtClean="0"/>
              <a:t>Contract </a:t>
            </a:r>
            <a:r>
              <a:rPr lang="en-US" dirty="0"/>
              <a:t>Sample!</a:t>
            </a:r>
          </a:p>
        </p:txBody>
      </p:sp>
      <p:sp>
        <p:nvSpPr>
          <p:cNvPr id="3" name="Content Placeholder 2"/>
          <p:cNvSpPr>
            <a:spLocks noGrp="1"/>
          </p:cNvSpPr>
          <p:nvPr>
            <p:ph idx="1"/>
          </p:nvPr>
        </p:nvSpPr>
        <p:spPr/>
        <p:txBody>
          <a:bodyPr/>
          <a:lstStyle/>
          <a:p>
            <a:r>
              <a:rPr lang="en-US" dirty="0">
                <a:hlinkClick r:id="rId2"/>
              </a:rPr>
              <a:t>http://www.lds-tech.com/Sample%20Contract.pdf</a:t>
            </a:r>
            <a:endParaRPr lang="en-US" dirty="0"/>
          </a:p>
        </p:txBody>
      </p:sp>
      <p:sp>
        <p:nvSpPr>
          <p:cNvPr id="4" name="Date Placeholder 3"/>
          <p:cNvSpPr>
            <a:spLocks noGrp="1"/>
          </p:cNvSpPr>
          <p:nvPr>
            <p:ph type="dt" sz="half" idx="10"/>
          </p:nvPr>
        </p:nvSpPr>
        <p:spPr/>
        <p:txBody>
          <a:bodyPr/>
          <a:lstStyle/>
          <a:p>
            <a:pPr>
              <a:defRPr/>
            </a:pPr>
            <a:fld id="{B2FD8825-E57B-4409-84CE-7A0939AD5477}"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47</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800" cy="6858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a:hlinkClick r:id="rId2"/>
              </a:rPr>
              <a:t>http://www.law.cornell.edu/wex/contract</a:t>
            </a:r>
            <a:endParaRPr lang="en-US" sz="2400" dirty="0"/>
          </a:p>
          <a:p>
            <a:r>
              <a:rPr lang="en-US" sz="2400" dirty="0">
                <a:hlinkClick r:id="rId3"/>
              </a:rPr>
              <a:t>http://www.vakilno1.com/saarclaw/pakistan/the-law-of-contract-in-pakistan.html</a:t>
            </a:r>
            <a:endParaRPr lang="en-US" sz="2400" dirty="0"/>
          </a:p>
          <a:p>
            <a:r>
              <a:rPr lang="en-US" sz="2400" dirty="0"/>
              <a:t>Gillette, Clayton P., "Standard Form Contracts" (2009). New York University Law and Economics Working Papers. Paper 181.</a:t>
            </a:r>
          </a:p>
          <a:p>
            <a:pPr>
              <a:buNone/>
            </a:pPr>
            <a:r>
              <a:rPr lang="en-US" sz="2400" dirty="0"/>
              <a:t>	</a:t>
            </a:r>
            <a:r>
              <a:rPr lang="en-US" sz="2400" dirty="0">
                <a:hlinkClick r:id="rId4"/>
              </a:rPr>
              <a:t>http://lsr.nellco.org/nyu_lewp/181</a:t>
            </a:r>
            <a:endParaRPr lang="en-US" sz="2400" dirty="0"/>
          </a:p>
          <a:p>
            <a:r>
              <a:rPr lang="en-US" sz="2400" u="sng" dirty="0">
                <a:solidFill>
                  <a:srgbClr val="CC9900"/>
                </a:solidFill>
              </a:rPr>
              <a:t>http://www.softwarecontracts.net/</a:t>
            </a:r>
          </a:p>
        </p:txBody>
      </p:sp>
      <p:sp>
        <p:nvSpPr>
          <p:cNvPr id="4" name="Date Placeholder 3"/>
          <p:cNvSpPr>
            <a:spLocks noGrp="1"/>
          </p:cNvSpPr>
          <p:nvPr>
            <p:ph type="dt" sz="half" idx="10"/>
          </p:nvPr>
        </p:nvSpPr>
        <p:spPr/>
        <p:txBody>
          <a:bodyPr/>
          <a:lstStyle/>
          <a:p>
            <a:pPr>
              <a:defRPr/>
            </a:pPr>
            <a:fld id="{86C371CB-A6A2-4DF5-B7F3-15EC0F5883C8}"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48</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685800"/>
          </a:xfrm>
        </p:spPr>
        <p:txBody>
          <a:bodyPr>
            <a:noAutofit/>
          </a:bodyPr>
          <a:lstStyle/>
          <a:p>
            <a:pPr>
              <a:lnSpc>
                <a:spcPct val="300000"/>
              </a:lnSpc>
            </a:pPr>
            <a:r>
              <a:rPr lang="en-US" dirty="0"/>
              <a:t>What is a </a:t>
            </a:r>
            <a:r>
              <a:rPr lang="en-US" i="1" u="sng" dirty="0"/>
              <a:t>Contract</a:t>
            </a:r>
            <a:r>
              <a:rPr lang="en-US" dirty="0"/>
              <a:t>?......</a:t>
            </a:r>
          </a:p>
        </p:txBody>
      </p:sp>
      <p:sp>
        <p:nvSpPr>
          <p:cNvPr id="3" name="Content Placeholder 2"/>
          <p:cNvSpPr>
            <a:spLocks noGrp="1"/>
          </p:cNvSpPr>
          <p:nvPr>
            <p:ph idx="1"/>
          </p:nvPr>
        </p:nvSpPr>
        <p:spPr>
          <a:xfrm>
            <a:off x="442452" y="1295401"/>
            <a:ext cx="8040894" cy="4191000"/>
          </a:xfrm>
        </p:spPr>
        <p:txBody>
          <a:bodyPr>
            <a:noAutofit/>
          </a:bodyPr>
          <a:lstStyle/>
          <a:p>
            <a:pPr marL="0" indent="0" algn="just">
              <a:buNone/>
            </a:pPr>
            <a:r>
              <a:rPr lang="en-US" sz="2400" i="1" dirty="0"/>
              <a:t>Contract law </a:t>
            </a:r>
            <a:r>
              <a:rPr lang="en-US" sz="2400" dirty="0"/>
              <a:t>is largely based on </a:t>
            </a:r>
            <a:r>
              <a:rPr lang="en-US" sz="2400" b="1" dirty="0" smtClean="0"/>
              <a:t>COMMON LAW</a:t>
            </a:r>
            <a:r>
              <a:rPr lang="en-US" sz="2400" dirty="0" smtClean="0"/>
              <a:t>. </a:t>
            </a:r>
          </a:p>
          <a:p>
            <a:pPr marL="0" indent="0" algn="just">
              <a:buNone/>
            </a:pPr>
            <a:r>
              <a:rPr lang="en-US" sz="2400" dirty="0" smtClean="0"/>
              <a:t>It </a:t>
            </a:r>
            <a:r>
              <a:rPr lang="en-US" sz="2400" dirty="0"/>
              <a:t>has a long history and is well adapted to handling the disputes that arise in fulfilling </a:t>
            </a:r>
            <a:r>
              <a:rPr lang="en-US" sz="2400" dirty="0" smtClean="0"/>
              <a:t>commercial agreements</a:t>
            </a:r>
            <a:r>
              <a:rPr lang="en-US" sz="2400" dirty="0"/>
              <a:t>.</a:t>
            </a:r>
            <a:br>
              <a:rPr lang="en-US" sz="2400" dirty="0"/>
            </a:br>
            <a:endParaRPr lang="en-US" sz="1600" dirty="0"/>
          </a:p>
          <a:p>
            <a:pPr marL="0" indent="0" algn="just">
              <a:buNone/>
            </a:pPr>
            <a:endParaRPr lang="en-US" sz="500" dirty="0"/>
          </a:p>
          <a:p>
            <a:pPr marL="0" indent="0" algn="just">
              <a:buNone/>
            </a:pPr>
            <a:r>
              <a:rPr lang="en-US" sz="2400" dirty="0" smtClean="0"/>
              <a:t>.</a:t>
            </a:r>
            <a:endParaRPr lang="en-US" sz="2400" dirty="0"/>
          </a:p>
        </p:txBody>
      </p:sp>
      <p:sp>
        <p:nvSpPr>
          <p:cNvPr id="2" name="Date Placeholder 1"/>
          <p:cNvSpPr>
            <a:spLocks noGrp="1"/>
          </p:cNvSpPr>
          <p:nvPr>
            <p:ph type="dt" sz="half" idx="10"/>
          </p:nvPr>
        </p:nvSpPr>
        <p:spPr>
          <a:xfrm>
            <a:off x="6096000" y="6272784"/>
            <a:ext cx="2133600" cy="365125"/>
          </a:xfrm>
        </p:spPr>
        <p:txBody>
          <a:bodyPr/>
          <a:lstStyle/>
          <a:p>
            <a:pPr>
              <a:defRPr/>
            </a:pPr>
            <a:fld id="{9C88740B-9B1E-4284-9A2D-ABA910CDCD8B}" type="datetime1">
              <a:rPr lang="en-US" smtClean="0"/>
              <a:t>12/7/2020</a:t>
            </a:fld>
            <a:endParaRPr lang="en-GB" dirty="0"/>
          </a:p>
        </p:txBody>
      </p:sp>
      <p:sp>
        <p:nvSpPr>
          <p:cNvPr id="5" name="Footer Placeholder 4"/>
          <p:cNvSpPr>
            <a:spLocks noGrp="1"/>
          </p:cNvSpPr>
          <p:nvPr>
            <p:ph type="ftr" sz="quarter" idx="11"/>
          </p:nvPr>
        </p:nvSpPr>
        <p:spPr>
          <a:xfrm>
            <a:off x="304800" y="6340475"/>
            <a:ext cx="3962400" cy="365125"/>
          </a:xfrm>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a:t>
            </a:fld>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667000"/>
            <a:ext cx="4114800" cy="3673475"/>
          </a:xfrm>
          <a:prstGeom prst="rect">
            <a:avLst/>
          </a:prstGeom>
        </p:spPr>
      </p:pic>
      <p:sp>
        <p:nvSpPr>
          <p:cNvPr id="8" name="Rectangle 7"/>
          <p:cNvSpPr/>
          <p:nvPr/>
        </p:nvSpPr>
        <p:spPr>
          <a:xfrm>
            <a:off x="4953000" y="3200400"/>
            <a:ext cx="1143000" cy="685800"/>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667000" y="5029200"/>
            <a:ext cx="838200" cy="609600"/>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73746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i="1" u="sng" dirty="0"/>
              <a:t>Contract</a:t>
            </a:r>
            <a:r>
              <a:rPr lang="en-US" dirty="0"/>
              <a:t>?......</a:t>
            </a:r>
          </a:p>
        </p:txBody>
      </p:sp>
      <p:sp>
        <p:nvSpPr>
          <p:cNvPr id="3" name="Content Placeholder 2"/>
          <p:cNvSpPr>
            <a:spLocks noGrp="1"/>
          </p:cNvSpPr>
          <p:nvPr>
            <p:ph idx="1"/>
          </p:nvPr>
        </p:nvSpPr>
        <p:spPr/>
        <p:txBody>
          <a:bodyPr/>
          <a:lstStyle/>
          <a:p>
            <a:pPr marL="0" indent="0" algn="just">
              <a:buNone/>
            </a:pPr>
            <a:r>
              <a:rPr lang="en-US" dirty="0"/>
              <a:t>The existing contract law showed itself perfectly enough to handle contracts for the supply of computers, software and associated services.</a:t>
            </a:r>
          </a:p>
          <a:p>
            <a:pPr marL="0" indent="0" algn="just">
              <a:buNone/>
            </a:pPr>
            <a:endParaRPr lang="en-US" sz="1200" dirty="0"/>
          </a:p>
          <a:p>
            <a:pPr marL="0" indent="0" algn="just">
              <a:buNone/>
            </a:pPr>
            <a:r>
              <a:rPr lang="en-US" dirty="0"/>
              <a:t>However, the coming of the internet and e-commerce has created a need for new provisions to deal with such matters as electronic signatures, and which country’s laws should govern transactions made over the internet, when the parties to the transaction are in different countries.</a:t>
            </a:r>
          </a:p>
          <a:p>
            <a:endParaRPr lang="en-US" dirty="0"/>
          </a:p>
        </p:txBody>
      </p:sp>
      <p:sp>
        <p:nvSpPr>
          <p:cNvPr id="4" name="Date Placeholder 3"/>
          <p:cNvSpPr>
            <a:spLocks noGrp="1"/>
          </p:cNvSpPr>
          <p:nvPr>
            <p:ph type="dt" sz="half" idx="10"/>
          </p:nvPr>
        </p:nvSpPr>
        <p:spPr/>
        <p:txBody>
          <a:bodyPr/>
          <a:lstStyle/>
          <a:p>
            <a:pPr>
              <a:defRPr/>
            </a:pPr>
            <a:fld id="{5AB025A3-83AC-4D74-89CC-65CB2B95E940}"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6</a:t>
            </a:fld>
            <a:endParaRPr lang="en-GB" dirty="0"/>
          </a:p>
        </p:txBody>
      </p:sp>
    </p:spTree>
    <p:extLst>
      <p:ext uri="{BB962C8B-B14F-4D97-AF65-F5344CB8AC3E}">
        <p14:creationId xmlns:p14="http://schemas.microsoft.com/office/powerpoint/2010/main" val="40218016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i="1" u="sng" dirty="0" smtClean="0"/>
              <a:t>Contract </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a:t>Some disputes are often unavoidable because they are caused by circumstances </a:t>
            </a:r>
            <a:r>
              <a:rPr lang="en-US" b="1" dirty="0"/>
              <a:t>beyond the control </a:t>
            </a:r>
            <a:r>
              <a:rPr lang="en-US" dirty="0"/>
              <a:t>of the contracting parties.</a:t>
            </a:r>
          </a:p>
          <a:p>
            <a:pPr marL="0" indent="0" algn="just">
              <a:buNone/>
            </a:pPr>
            <a:endParaRPr lang="en-US" dirty="0"/>
          </a:p>
          <a:p>
            <a:pPr marL="0" indent="0" algn="just">
              <a:buNone/>
            </a:pPr>
            <a:r>
              <a:rPr lang="en-US" dirty="0"/>
              <a:t>It is important that the contract is properly drawn up, for at this stage it will be interpreted by </a:t>
            </a:r>
            <a:r>
              <a:rPr lang="en-US" b="1" dirty="0"/>
              <a:t>outsiders</a:t>
            </a:r>
            <a:r>
              <a:rPr lang="en-US" dirty="0"/>
              <a:t>, for example by lawyers and judges, accountants or a trustee in bankruptcy.</a:t>
            </a:r>
          </a:p>
          <a:p>
            <a:endParaRPr lang="en-US" dirty="0"/>
          </a:p>
        </p:txBody>
      </p:sp>
      <p:sp>
        <p:nvSpPr>
          <p:cNvPr id="4" name="Date Placeholder 3"/>
          <p:cNvSpPr>
            <a:spLocks noGrp="1"/>
          </p:cNvSpPr>
          <p:nvPr>
            <p:ph type="dt" sz="half" idx="10"/>
          </p:nvPr>
        </p:nvSpPr>
        <p:spPr/>
        <p:txBody>
          <a:bodyPr/>
          <a:lstStyle/>
          <a:p>
            <a:pPr>
              <a:defRPr/>
            </a:pPr>
            <a:fld id="{5AB025A3-83AC-4D74-89CC-65CB2B95E940}"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7</a:t>
            </a:fld>
            <a:endParaRPr lang="en-GB" dirty="0"/>
          </a:p>
        </p:txBody>
      </p:sp>
    </p:spTree>
    <p:extLst>
      <p:ext uri="{BB962C8B-B14F-4D97-AF65-F5344CB8AC3E}">
        <p14:creationId xmlns:p14="http://schemas.microsoft.com/office/powerpoint/2010/main" val="22927991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pPr>
              <a:lnSpc>
                <a:spcPct val="300000"/>
              </a:lnSpc>
            </a:pPr>
            <a:r>
              <a:rPr lang="en-US" dirty="0"/>
              <a:t>Drafting Contracts</a:t>
            </a:r>
          </a:p>
        </p:txBody>
      </p:sp>
      <p:sp>
        <p:nvSpPr>
          <p:cNvPr id="3" name="Content Placeholder 2"/>
          <p:cNvSpPr>
            <a:spLocks noGrp="1"/>
          </p:cNvSpPr>
          <p:nvPr>
            <p:ph idx="1"/>
          </p:nvPr>
        </p:nvSpPr>
        <p:spPr>
          <a:xfrm>
            <a:off x="448964" y="1447800"/>
            <a:ext cx="8390235" cy="4908550"/>
          </a:xfrm>
        </p:spPr>
        <p:txBody>
          <a:bodyPr>
            <a:noAutofit/>
          </a:bodyPr>
          <a:lstStyle/>
          <a:p>
            <a:pPr marL="0" indent="0">
              <a:buNone/>
            </a:pPr>
            <a:r>
              <a:rPr lang="en-US" sz="2400" dirty="0"/>
              <a:t>A Contract Must be:</a:t>
            </a:r>
          </a:p>
          <a:p>
            <a:r>
              <a:rPr lang="en-US" sz="2400" dirty="0"/>
              <a:t>Made in a Clear and logical manner</a:t>
            </a:r>
          </a:p>
          <a:p>
            <a:r>
              <a:rPr lang="en-US" sz="2400" dirty="0"/>
              <a:t>Complete and consistent</a:t>
            </a:r>
          </a:p>
          <a:p>
            <a:r>
              <a:rPr lang="en-US" sz="2400" dirty="0"/>
              <a:t>Clear from ambiguity</a:t>
            </a:r>
            <a:endParaRPr lang="en-US" sz="1800" dirty="0"/>
          </a:p>
          <a:p>
            <a:endParaRPr lang="en-US" sz="1600" dirty="0"/>
          </a:p>
          <a:p>
            <a:pPr>
              <a:buNone/>
            </a:pPr>
            <a:r>
              <a:rPr lang="en-US" sz="2400" dirty="0"/>
              <a:t>Software Engineers deal with different types of contracts like:</a:t>
            </a:r>
          </a:p>
          <a:p>
            <a:r>
              <a:rPr lang="en-US" sz="2400" dirty="0"/>
              <a:t>Insurance </a:t>
            </a:r>
          </a:p>
          <a:p>
            <a:r>
              <a:rPr lang="en-US" sz="2400" dirty="0"/>
              <a:t>Employment</a:t>
            </a:r>
          </a:p>
          <a:p>
            <a:r>
              <a:rPr lang="en-US" sz="2400" dirty="0"/>
              <a:t>Suppliers</a:t>
            </a:r>
          </a:p>
          <a:p>
            <a:r>
              <a:rPr lang="en-US" sz="2400" dirty="0"/>
              <a:t>Consultancy etc. </a:t>
            </a:r>
          </a:p>
          <a:p>
            <a:pPr>
              <a:buNone/>
            </a:pPr>
            <a:endParaRPr lang="en-US" sz="2400" dirty="0"/>
          </a:p>
        </p:txBody>
      </p:sp>
      <p:sp>
        <p:nvSpPr>
          <p:cNvPr id="4" name="Date Placeholder 3"/>
          <p:cNvSpPr>
            <a:spLocks noGrp="1"/>
          </p:cNvSpPr>
          <p:nvPr>
            <p:ph type="dt" sz="half" idx="10"/>
          </p:nvPr>
        </p:nvSpPr>
        <p:spPr/>
        <p:txBody>
          <a:bodyPr/>
          <a:lstStyle/>
          <a:p>
            <a:pPr>
              <a:defRPr/>
            </a:pPr>
            <a:fld id="{A24C878E-CDF9-4219-8937-EF80F33F5A52}"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8</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95"/>
            <a:ext cx="8229600" cy="610820"/>
          </a:xfrm>
        </p:spPr>
        <p:txBody>
          <a:bodyPr>
            <a:noAutofit/>
          </a:bodyPr>
          <a:lstStyle/>
          <a:p>
            <a:pPr>
              <a:lnSpc>
                <a:spcPct val="300000"/>
              </a:lnSpc>
            </a:pPr>
            <a:r>
              <a:rPr lang="en-US" dirty="0"/>
              <a:t>Structure of Contract</a:t>
            </a:r>
          </a:p>
        </p:txBody>
      </p:sp>
      <p:sp>
        <p:nvSpPr>
          <p:cNvPr id="3" name="Content Placeholder 2"/>
          <p:cNvSpPr>
            <a:spLocks noGrp="1"/>
          </p:cNvSpPr>
          <p:nvPr>
            <p:ph idx="1"/>
          </p:nvPr>
        </p:nvSpPr>
        <p:spPr>
          <a:xfrm>
            <a:off x="420329" y="1143000"/>
            <a:ext cx="8258236" cy="5410200"/>
          </a:xfrm>
        </p:spPr>
        <p:txBody>
          <a:bodyPr>
            <a:normAutofit/>
          </a:bodyPr>
          <a:lstStyle/>
          <a:p>
            <a:pPr marL="0" indent="0">
              <a:buNone/>
            </a:pPr>
            <a:r>
              <a:rPr lang="en-US" sz="2400" dirty="0"/>
              <a:t>Structure of Contract must have:</a:t>
            </a:r>
          </a:p>
          <a:p>
            <a:r>
              <a:rPr lang="en-US" sz="2400" dirty="0"/>
              <a:t>A short introductory section</a:t>
            </a:r>
          </a:p>
          <a:p>
            <a:r>
              <a:rPr lang="en-US" sz="2400" dirty="0"/>
              <a:t>What is to be produced</a:t>
            </a:r>
          </a:p>
          <a:p>
            <a:r>
              <a:rPr lang="en-US" sz="2400" dirty="0"/>
              <a:t>What is to be delivered (as Annexes)</a:t>
            </a:r>
          </a:p>
          <a:p>
            <a:pPr lvl="1"/>
            <a:r>
              <a:rPr lang="en-US" sz="2000" dirty="0"/>
              <a:t>Source code</a:t>
            </a:r>
          </a:p>
          <a:p>
            <a:pPr lvl="1"/>
            <a:r>
              <a:rPr lang="en-US" sz="2000" dirty="0"/>
              <a:t>Command files</a:t>
            </a:r>
          </a:p>
          <a:p>
            <a:pPr lvl="1"/>
            <a:r>
              <a:rPr lang="en-US" sz="2000" dirty="0"/>
              <a:t>Documentation and design files</a:t>
            </a:r>
          </a:p>
          <a:p>
            <a:pPr lvl="1"/>
            <a:r>
              <a:rPr lang="en-US" sz="2000" dirty="0"/>
              <a:t>Reference manuals, training manuals</a:t>
            </a:r>
          </a:p>
          <a:p>
            <a:pPr lvl="1"/>
            <a:r>
              <a:rPr lang="en-US" sz="2000" dirty="0"/>
              <a:t>Test data and test result etc</a:t>
            </a:r>
          </a:p>
          <a:p>
            <a:r>
              <a:rPr lang="en-US" sz="2400" dirty="0"/>
              <a:t>Ownership of rights </a:t>
            </a:r>
          </a:p>
          <a:p>
            <a:pPr lvl="1"/>
            <a:r>
              <a:rPr lang="en-US" sz="2000" dirty="0"/>
              <a:t>License and exclusive license</a:t>
            </a:r>
          </a:p>
        </p:txBody>
      </p:sp>
      <p:sp>
        <p:nvSpPr>
          <p:cNvPr id="4" name="Date Placeholder 3"/>
          <p:cNvSpPr>
            <a:spLocks noGrp="1"/>
          </p:cNvSpPr>
          <p:nvPr>
            <p:ph type="dt" sz="half" idx="10"/>
          </p:nvPr>
        </p:nvSpPr>
        <p:spPr/>
        <p:txBody>
          <a:bodyPr/>
          <a:lstStyle/>
          <a:p>
            <a:pPr>
              <a:defRPr/>
            </a:pPr>
            <a:fld id="{54B26D9F-3D6A-46A8-9D3E-F59FF760142E}"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9</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3342614019"/>
              </p:ext>
            </p:extLst>
          </p:nvPr>
        </p:nvGraphicFramePr>
        <p:xfrm>
          <a:off x="6175375" y="465138"/>
          <a:ext cx="2233613" cy="2352675"/>
        </p:xfrm>
        <a:graphic>
          <a:graphicData uri="http://schemas.openxmlformats.org/presentationml/2006/ole">
            <mc:AlternateContent xmlns:mc="http://schemas.openxmlformats.org/markup-compatibility/2006">
              <mc:Choice xmlns:v="urn:schemas-microsoft-com:vml" Requires="v">
                <p:oleObj spid="_x0000_s1077" name="Document" r:id="rId3" imgW="5956042" imgH="6248782" progId="Word.Document.8">
                  <p:embed/>
                </p:oleObj>
              </mc:Choice>
              <mc:Fallback>
                <p:oleObj name="Document" r:id="rId3" imgW="5956042" imgH="6248782" progId="Word.Document.8">
                  <p:embed/>
                  <p:pic>
                    <p:nvPicPr>
                      <p:cNvPr id="0" name=""/>
                      <p:cNvPicPr/>
                      <p:nvPr/>
                    </p:nvPicPr>
                    <p:blipFill>
                      <a:blip r:embed="rId4"/>
                      <a:stretch>
                        <a:fillRect/>
                      </a:stretch>
                    </p:blipFill>
                    <p:spPr>
                      <a:xfrm>
                        <a:off x="6175375" y="465138"/>
                        <a:ext cx="2233613" cy="235267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2820</TotalTime>
  <Words>2950</Words>
  <Application>Microsoft Office PowerPoint</Application>
  <PresentationFormat>On-screen Show (4:3)</PresentationFormat>
  <Paragraphs>451</Paragraphs>
  <Slides>48</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7" baseType="lpstr">
      <vt:lpstr>Arial</vt:lpstr>
      <vt:lpstr>Calibri</vt:lpstr>
      <vt:lpstr>Rockwell</vt:lpstr>
      <vt:lpstr>Rockwell Condensed</vt:lpstr>
      <vt:lpstr>Verdana</vt:lpstr>
      <vt:lpstr>Wingdings</vt:lpstr>
      <vt:lpstr>3007</vt:lpstr>
      <vt:lpstr>Wood Type</vt:lpstr>
      <vt:lpstr>Document</vt:lpstr>
      <vt:lpstr>Software contracts and liability</vt:lpstr>
      <vt:lpstr>Chapter Outcome</vt:lpstr>
      <vt:lpstr>What is a Contract?</vt:lpstr>
      <vt:lpstr>What is a Contract ?......</vt:lpstr>
      <vt:lpstr>What is a Contract?......</vt:lpstr>
      <vt:lpstr>What is a Contract?......</vt:lpstr>
      <vt:lpstr>What is a Contract ?......</vt:lpstr>
      <vt:lpstr>Drafting Contracts</vt:lpstr>
      <vt:lpstr>Structure of Contract</vt:lpstr>
      <vt:lpstr>Introductory section</vt:lpstr>
      <vt:lpstr>Introductory section….</vt:lpstr>
      <vt:lpstr>What is to be produced</vt:lpstr>
      <vt:lpstr>For changes</vt:lpstr>
      <vt:lpstr>Ownership</vt:lpstr>
      <vt:lpstr>Ownership…..</vt:lpstr>
      <vt:lpstr>Ownership…..</vt:lpstr>
      <vt:lpstr>Granting of license</vt:lpstr>
      <vt:lpstr>Payment Terms</vt:lpstr>
      <vt:lpstr> Delays/ changes </vt:lpstr>
      <vt:lpstr> Delays/ changes….. </vt:lpstr>
      <vt:lpstr>Obligations of the client</vt:lpstr>
      <vt:lpstr>Standards and methods of working</vt:lpstr>
      <vt:lpstr>Standards and methods of working</vt:lpstr>
      <vt:lpstr>License Agreements</vt:lpstr>
      <vt:lpstr>License Agreements…..</vt:lpstr>
      <vt:lpstr>PowerPoint Presentation</vt:lpstr>
      <vt:lpstr>PowerPoint Presentation</vt:lpstr>
      <vt:lpstr>PowerPoint Presentation</vt:lpstr>
      <vt:lpstr> Fixed Price also called "Lump Sum“ </vt:lpstr>
      <vt:lpstr> Fixed Price (Disadvantage)…. </vt:lpstr>
      <vt:lpstr>Contract hire</vt:lpstr>
      <vt:lpstr>Time and Materials (hybrid)</vt:lpstr>
      <vt:lpstr>Consultancy</vt:lpstr>
      <vt:lpstr>Four important aspects of a consultancy contract</vt:lpstr>
      <vt:lpstr>Outsourcing</vt:lpstr>
      <vt:lpstr>PowerPoint Presentation</vt:lpstr>
      <vt:lpstr>Outsourcing….</vt:lpstr>
      <vt:lpstr> Cost Reimbursable Contracts: </vt:lpstr>
      <vt:lpstr>Some important things to consider</vt:lpstr>
      <vt:lpstr>LIABILITY FOR DEFECTIVE SOFTWARE</vt:lpstr>
      <vt:lpstr>  LIABILITY FOR DEFECTIVE SOFTWARE….</vt:lpstr>
      <vt:lpstr> LIABILITY FOR DEFECTIVE SOFTWARE….</vt:lpstr>
      <vt:lpstr> HEALTH AND SAFETY</vt:lpstr>
      <vt:lpstr> HEALTH AND SAFETY….</vt:lpstr>
      <vt:lpstr> HEALTH AND SAFETY (Organizations example)….</vt:lpstr>
      <vt:lpstr>  HEALTH AND SAFETY….</vt:lpstr>
      <vt:lpstr>  Contract Sample!</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dc:title>
  <dc:creator>Asim</dc:creator>
  <cp:lastModifiedBy>Saeeda Kanwal</cp:lastModifiedBy>
  <cp:revision>387</cp:revision>
  <dcterms:created xsi:type="dcterms:W3CDTF">2011-10-02T17:38:52Z</dcterms:created>
  <dcterms:modified xsi:type="dcterms:W3CDTF">2020-12-07T09:35:26Z</dcterms:modified>
</cp:coreProperties>
</file>