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66" r:id="rId3"/>
    <p:sldId id="267" r:id="rId4"/>
    <p:sldId id="268" r:id="rId5"/>
    <p:sldId id="269" r:id="rId6"/>
    <p:sldId id="270" r:id="rId7"/>
    <p:sldId id="259" r:id="rId8"/>
    <p:sldId id="260" r:id="rId9"/>
    <p:sldId id="279" r:id="rId10"/>
    <p:sldId id="261" r:id="rId11"/>
    <p:sldId id="262" r:id="rId12"/>
    <p:sldId id="263" r:id="rId13"/>
    <p:sldId id="264" r:id="rId14"/>
    <p:sldId id="265"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varScale="1">
        <p:scale>
          <a:sx n="88" d="100"/>
          <a:sy n="88" d="100"/>
        </p:scale>
        <p:origin x="54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1A1B1-E81F-48D8-A13F-996F191DCBDD}" type="datetimeFigureOut">
              <a:rPr lang="en-GB" smtClean="0"/>
              <a:t>14/12/2020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2A025-2014-4A58-8851-AD6EA27D3FF8}" type="slidenum">
              <a:rPr lang="en-GB" smtClean="0"/>
              <a:t>‹#›</a:t>
            </a:fld>
            <a:endParaRPr lang="en-GB"/>
          </a:p>
        </p:txBody>
      </p:sp>
    </p:spTree>
    <p:extLst>
      <p:ext uri="{BB962C8B-B14F-4D97-AF65-F5344CB8AC3E}">
        <p14:creationId xmlns:p14="http://schemas.microsoft.com/office/powerpoint/2010/main" val="79861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506D70-4FDC-464B-81DF-79C5C4B28E23}"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0401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EDD3475-E83E-460E-A8B1-F1C3CB79689B}" type="datetime1">
              <a:rPr lang="en-US" smtClean="0"/>
              <a:pPr/>
              <a:t>12/14/2020</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10007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40B29-7FC3-4100-A48B-7AB0D5546AFF}" type="datetime1">
              <a:rPr lang="en-US" smtClean="0"/>
              <a:pPr/>
              <a:t>12/14/2020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234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DEB357-1D00-4694-8738-8ED716C2E81F}" type="datetime1">
              <a:rPr lang="en-US" smtClean="0"/>
              <a:pPr/>
              <a:t>12/14/2020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468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4765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11650134" y="6616700"/>
            <a:ext cx="474133" cy="241300"/>
          </a:xfrm>
          <a:prstGeom prst="rect">
            <a:avLst/>
          </a:prstGeom>
        </p:spPr>
        <p:txBody>
          <a:bodyPr/>
          <a:lstStyle>
            <a:lvl1pPr>
              <a:defRPr/>
            </a:lvl1pPr>
          </a:lstStyle>
          <a:p>
            <a:pPr>
              <a:defRPr/>
            </a:pPr>
            <a:fld id="{45C2EE7D-01F6-4F93-9B7B-B4021A6FD235}" type="slidenum">
              <a:rPr lang="en-US"/>
              <a:pPr>
                <a:defRPr/>
              </a:pPr>
              <a:t>‹#›</a:t>
            </a:fld>
            <a:endParaRPr lang="en-US"/>
          </a:p>
        </p:txBody>
      </p:sp>
    </p:spTree>
    <p:extLst>
      <p:ext uri="{BB962C8B-B14F-4D97-AF65-F5344CB8AC3E}">
        <p14:creationId xmlns:p14="http://schemas.microsoft.com/office/powerpoint/2010/main" val="182134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19F0A01-70E6-4926-832C-B874336DEDEA}" type="datetime1">
              <a:rPr lang="en-US" smtClean="0"/>
              <a:pPr/>
              <a:t>12/14/2020</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20946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03DEC6-832B-4FA5-8DD3-3BBDCF3B5B6C}" type="datetime1">
              <a:rPr lang="en-US" smtClean="0"/>
              <a:pPr/>
              <a:t>12/14/2020</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smtClean="0"/>
              <a:t>FAST-NUCES</a:t>
            </a:r>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59455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941FC79-8668-4331-8C98-9775F95BC53C}" type="datetime1">
              <a:rPr lang="en-US" smtClean="0"/>
              <a:pPr/>
              <a:t>12/14/2020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29990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EF14A2-B7D1-4B56-A5D7-2C929AD78F83}" type="datetime1">
              <a:rPr lang="en-US" smtClean="0"/>
              <a:pPr/>
              <a:t>12/14/2020</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43331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5D44E7-9D76-4158-9AC8-40FA12ACE1E4}" type="datetime1">
              <a:rPr lang="en-US" smtClean="0"/>
              <a:pPr/>
              <a:t>12/14/2020</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023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96169-F30D-4C6F-A608-D0A2997A2EFC}" type="datetime1">
              <a:rPr lang="en-US" smtClean="0"/>
              <a:pPr/>
              <a:t>12/14/2020</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403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14CBDC-69AD-4835-A972-C7FCE991787B}" type="datetime1">
              <a:rPr lang="en-US" smtClean="0"/>
              <a:pPr/>
              <a:t>12/14/2020</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89393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639BAB-F09C-4006-85D6-004928518FFB}" type="datetime1">
              <a:rPr lang="en-US" smtClean="0"/>
              <a:pPr/>
              <a:t>12/14/2020</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313152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00BD2F2-38E5-44DF-9B56-CDB5DD331D2C}" type="datetime1">
              <a:rPr lang="en-US" smtClean="0"/>
              <a:pPr/>
              <a:t>12/14/2020</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82050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Encryption" TargetMode="External"/><Relationship Id="rId2" Type="http://schemas.openxmlformats.org/officeDocument/2006/relationships/hyperlink" Target="https://en.wikipedia.org/wiki/Private_network" TargetMode="External"/><Relationship Id="rId1" Type="http://schemas.openxmlformats.org/officeDocument/2006/relationships/slideLayout" Target="../slideLayouts/slideLayout7.xml"/><Relationship Id="rId5" Type="http://schemas.openxmlformats.org/officeDocument/2006/relationships/hyperlink" Target="https://www.geeksforgeeks.org/virtual-private-network-vpn-introduction/"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Geo-blocking" TargetMode="External"/><Relationship Id="rId3" Type="http://schemas.openxmlformats.org/officeDocument/2006/relationships/hyperlink" Target="https://en.wikipedia.org/wiki/Virtual_private_network#cite_note-:0-2" TargetMode="External"/><Relationship Id="rId7" Type="http://schemas.openxmlformats.org/officeDocument/2006/relationships/hyperlink" Target="https://en.wikipedia.org/wiki/Tunneling_protocol" TargetMode="External"/><Relationship Id="rId2" Type="http://schemas.openxmlformats.org/officeDocument/2006/relationships/hyperlink" Target="https://en.wikipedia.org/wiki/Point-to-point_(network_topology)" TargetMode="External"/><Relationship Id="rId1" Type="http://schemas.openxmlformats.org/officeDocument/2006/relationships/slideLayout" Target="../slideLayouts/slideLayout7.xml"/><Relationship Id="rId6" Type="http://schemas.openxmlformats.org/officeDocument/2006/relationships/hyperlink" Target="https://en.wikipedia.org/wiki/Talk:Virtual_private_network#Dubious" TargetMode="External"/><Relationship Id="rId5" Type="http://schemas.openxmlformats.org/officeDocument/2006/relationships/hyperlink" Target="https://en.wikipedia.org/wiki/Wikipedia:Accuracy_dispute#Disputed_statement" TargetMode="External"/><Relationship Id="rId10" Type="http://schemas.openxmlformats.org/officeDocument/2006/relationships/hyperlink" Target="https://en.wikipedia.org/wiki/Proxy_server" TargetMode="External"/><Relationship Id="rId4" Type="http://schemas.openxmlformats.org/officeDocument/2006/relationships/hyperlink" Target="https://en.wikipedia.org/wiki/Wide_area_network" TargetMode="External"/><Relationship Id="rId9" Type="http://schemas.openxmlformats.org/officeDocument/2006/relationships/hyperlink" Target="https://en.wikipedia.org/wiki/Censorship"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3200400"/>
            <a:ext cx="7391400" cy="2286000"/>
          </a:xfrm>
        </p:spPr>
        <p:txBody>
          <a:bodyPr>
            <a:normAutofit/>
          </a:bodyPr>
          <a:lstStyle/>
          <a:p>
            <a:r>
              <a:rPr lang="en-US" sz="3400" b="1" dirty="0" smtClean="0">
                <a:solidFill>
                  <a:schemeClr val="tx1"/>
                </a:solidFill>
                <a:latin typeface="Times New Roman" pitchFamily="18" charset="0"/>
                <a:cs typeface="Times New Roman" pitchFamily="18" charset="0"/>
              </a:rPr>
              <a:t>Chapter </a:t>
            </a:r>
            <a:r>
              <a:rPr lang="en-US" sz="3400" b="1" dirty="0">
                <a:solidFill>
                  <a:schemeClr val="tx1"/>
                </a:solidFill>
                <a:latin typeface="Times New Roman" pitchFamily="18" charset="0"/>
                <a:cs typeface="Times New Roman" pitchFamily="18" charset="0"/>
              </a:rPr>
              <a:t># </a:t>
            </a:r>
            <a:r>
              <a:rPr lang="en-US" sz="3400" b="1" dirty="0" smtClean="0">
                <a:solidFill>
                  <a:schemeClr val="tx1"/>
                </a:solidFill>
                <a:latin typeface="Times New Roman" pitchFamily="18" charset="0"/>
                <a:cs typeface="Times New Roman" pitchFamily="18" charset="0"/>
              </a:rPr>
              <a:t>14: VPN and Firewalls</a:t>
            </a: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1981200" y="1600201"/>
            <a:ext cx="8229600" cy="1470025"/>
          </a:xfrm>
        </p:spPr>
        <p:txBody>
          <a:bodyPr/>
          <a:lstStyle/>
          <a:p>
            <a:r>
              <a:rPr lang="en-US" dirty="0">
                <a:latin typeface="Times New Roman" pitchFamily="18" charset="0"/>
                <a:cs typeface="Times New Roman" pitchFamily="18" charset="0"/>
              </a:rPr>
              <a:t>CS-446: Information Systems Security</a:t>
            </a:r>
            <a:endParaRPr lang="en-US" dirty="0"/>
          </a:p>
        </p:txBody>
      </p:sp>
      <p:sp>
        <p:nvSpPr>
          <p:cNvPr id="5" name="Footer Placeholder 4"/>
          <p:cNvSpPr>
            <a:spLocks noGrp="1"/>
          </p:cNvSpPr>
          <p:nvPr>
            <p:ph type="ftr" sz="quarter" idx="11"/>
          </p:nvPr>
        </p:nvSpPr>
        <p:spPr/>
        <p:txBody>
          <a:bodyPr/>
          <a:lstStyle/>
          <a:p>
            <a:r>
              <a:rPr lang="en-US" dirty="0">
                <a:solidFill>
                  <a:srgbClr val="696464"/>
                </a:solidFill>
                <a:latin typeface="Perpetua"/>
              </a:rPr>
              <a:t>FAST-NUCES</a:t>
            </a:r>
            <a:endParaRPr lang="en-US" dirty="0">
              <a:solidFill>
                <a:srgbClr val="696464"/>
              </a:solidFill>
              <a:latin typeface="Perpetua"/>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1828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1981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41665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4" name="Rectangle 3"/>
          <p:cNvSpPr/>
          <p:nvPr/>
        </p:nvSpPr>
        <p:spPr>
          <a:xfrm>
            <a:off x="226421" y="5248870"/>
            <a:ext cx="11765281" cy="923330"/>
          </a:xfrm>
          <a:prstGeom prst="rect">
            <a:avLst/>
          </a:prstGeom>
        </p:spPr>
        <p:txBody>
          <a:bodyPr wrap="square">
            <a:spAutoFit/>
          </a:bodyPr>
          <a:lstStyle/>
          <a:p>
            <a:r>
              <a:rPr lang="en-GB" b="1" i="0" dirty="0" err="1" smtClean="0">
                <a:effectLst/>
                <a:latin typeface="urw-din"/>
              </a:rPr>
              <a:t>Tunelling</a:t>
            </a:r>
            <a:r>
              <a:rPr lang="en-GB" b="0" i="0" dirty="0" smtClean="0">
                <a:effectLst/>
                <a:latin typeface="urw-din"/>
              </a:rPr>
              <a:t> is the technique of putting an integrated data packet into another packet (contains routing information) and sending it over the internet. The packets travel through a path which is known as tunnel. To secure a </a:t>
            </a:r>
            <a:r>
              <a:rPr lang="en-GB" b="0" i="0" dirty="0" err="1" smtClean="0">
                <a:effectLst/>
                <a:latin typeface="urw-din"/>
              </a:rPr>
              <a:t>tunelled</a:t>
            </a:r>
            <a:r>
              <a:rPr lang="en-GB" b="0" i="0" dirty="0" smtClean="0">
                <a:effectLst/>
                <a:latin typeface="urw-din"/>
              </a:rPr>
              <a:t> transmission against interception, all traffic over a VPN is encrypted for safety</a:t>
            </a:r>
            <a:endParaRPr lang="en-GB" dirty="0"/>
          </a:p>
        </p:txBody>
      </p:sp>
    </p:spTree>
    <p:extLst>
      <p:ext uri="{BB962C8B-B14F-4D97-AF65-F5344CB8AC3E}">
        <p14:creationId xmlns:p14="http://schemas.microsoft.com/office/powerpoint/2010/main" val="24161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59798" y="248782"/>
            <a:ext cx="11807301" cy="6063198"/>
          </a:xfrm>
          <a:prstGeom prst="rect">
            <a:avLst/>
          </a:prstGeom>
        </p:spPr>
        <p:txBody>
          <a:bodyPr wrap="square">
            <a:spAutoFit/>
          </a:bodyPr>
          <a:lstStyle/>
          <a:p>
            <a:pPr fontAlgn="base"/>
            <a:r>
              <a:rPr lang="en-GB" sz="2800" b="1" dirty="0" smtClean="0">
                <a:solidFill>
                  <a:srgbClr val="0070C0"/>
                </a:solidFill>
                <a:effectLst/>
                <a:latin typeface="var(--font-sofia)"/>
              </a:rPr>
              <a:t>Types of Virtual Private Network (VPN) and its Protocols</a:t>
            </a:r>
          </a:p>
          <a:p>
            <a:pPr fontAlgn="base"/>
            <a:endParaRPr lang="en-GB" b="0" i="0" dirty="0" smtClean="0">
              <a:effectLst/>
              <a:latin typeface="var(--font-din)"/>
            </a:endParaRPr>
          </a:p>
          <a:p>
            <a:pPr fontAlgn="base"/>
            <a:r>
              <a:rPr lang="en-GB" b="0" i="0" dirty="0" smtClean="0">
                <a:effectLst/>
                <a:latin typeface="var(--font-din)"/>
              </a:rPr>
              <a:t>Virtual Private Network (VPN) is basically of 2 types:</a:t>
            </a:r>
          </a:p>
          <a:p>
            <a:pPr fontAlgn="base">
              <a:buFont typeface="+mj-lt"/>
              <a:buAutoNum type="arabicPeriod"/>
            </a:pPr>
            <a:endParaRPr lang="en-GB" b="1" i="0" dirty="0" smtClean="0">
              <a:effectLst/>
              <a:latin typeface="var(--font-din)"/>
            </a:endParaRPr>
          </a:p>
          <a:p>
            <a:pPr fontAlgn="base">
              <a:buFont typeface="+mj-lt"/>
              <a:buAutoNum type="arabicPeriod"/>
            </a:pPr>
            <a:r>
              <a:rPr lang="en-GB" b="1" i="0" dirty="0" smtClean="0">
                <a:effectLst/>
                <a:latin typeface="var(--font-din)"/>
              </a:rPr>
              <a:t>Remote Access VPN:</a:t>
            </a:r>
            <a:r>
              <a:rPr lang="en-GB" b="0" i="0" dirty="0" smtClean="0">
                <a:effectLst/>
                <a:latin typeface="var(--font-din)"/>
              </a:rPr>
              <a:t/>
            </a:r>
            <a:br>
              <a:rPr lang="en-GB" b="0" i="0" dirty="0" smtClean="0">
                <a:effectLst/>
                <a:latin typeface="var(--font-din)"/>
              </a:rPr>
            </a:br>
            <a:r>
              <a:rPr lang="en-GB" b="0" i="0" dirty="0" smtClean="0">
                <a:effectLst/>
                <a:latin typeface="var(--font-din)"/>
              </a:rPr>
              <a:t>Remote Access VPN permits a user to connect to a private network and access all its services and resources remotely. </a:t>
            </a:r>
          </a:p>
          <a:p>
            <a:pPr fontAlgn="base">
              <a:buFont typeface="+mj-lt"/>
              <a:buAutoNum type="arabicPeriod"/>
            </a:pPr>
            <a:endParaRPr lang="en-GB" b="0" i="0" dirty="0" smtClean="0">
              <a:effectLst/>
              <a:latin typeface="var(--font-din)"/>
            </a:endParaRPr>
          </a:p>
          <a:p>
            <a:pPr fontAlgn="base"/>
            <a:r>
              <a:rPr lang="en-GB" b="0" i="0" dirty="0" smtClean="0">
                <a:effectLst/>
                <a:latin typeface="var(--font-din)"/>
              </a:rPr>
              <a:t>The connection between the user and the private network occurs through the Internet and the connection is secure and private. Remote Access VPN is useful for home users and business users </a:t>
            </a:r>
            <a:r>
              <a:rPr lang="en-GB" b="0" i="0" dirty="0" err="1" smtClean="0">
                <a:effectLst/>
                <a:latin typeface="var(--font-din)"/>
              </a:rPr>
              <a:t>both.An</a:t>
            </a:r>
            <a:r>
              <a:rPr lang="en-GB" b="0" i="0" dirty="0" smtClean="0">
                <a:effectLst/>
                <a:latin typeface="var(--font-din)"/>
              </a:rPr>
              <a:t> employee of a company, while he/she is out of station, uses a VPN to connect to his/her company’s private network and remotely access files and resources on the private network. Private users or home users of VPN, primarily use VPN services to bypass regional restrictions on the Internet and access blocked websites. Users aware of Internet security also use VPN services to enhance their Internet security and privacy.</a:t>
            </a:r>
          </a:p>
          <a:p>
            <a:pPr fontAlgn="base">
              <a:buFont typeface="+mj-lt"/>
              <a:buAutoNum type="arabicPeriod"/>
            </a:pPr>
            <a:endParaRPr lang="en-GB" dirty="0">
              <a:latin typeface="var(--font-din)"/>
            </a:endParaRPr>
          </a:p>
          <a:p>
            <a:pPr fontAlgn="base">
              <a:buFont typeface="+mj-lt"/>
              <a:buAutoNum type="arabicPeriod"/>
            </a:pPr>
            <a:endParaRPr lang="en-GB" b="0" i="0" dirty="0" smtClean="0">
              <a:effectLst/>
              <a:latin typeface="var(--font-din)"/>
            </a:endParaRPr>
          </a:p>
          <a:p>
            <a:pPr fontAlgn="base">
              <a:buFont typeface="+mj-lt"/>
              <a:buAutoNum type="arabicPeriod"/>
            </a:pPr>
            <a:endParaRPr lang="en-GB" b="0" i="0" dirty="0" smtClean="0">
              <a:effectLst/>
              <a:latin typeface="var(--font-din)"/>
            </a:endParaRPr>
          </a:p>
          <a:p>
            <a:pPr fontAlgn="base"/>
            <a:r>
              <a:rPr lang="en-GB" b="1" i="0" dirty="0" smtClean="0">
                <a:effectLst/>
                <a:latin typeface="var(--font-din)"/>
              </a:rPr>
              <a:t>2.Site to Site VPN:</a:t>
            </a:r>
            <a:r>
              <a:rPr lang="en-GB" b="0" i="0" dirty="0" smtClean="0">
                <a:effectLst/>
                <a:latin typeface="var(--font-din)"/>
              </a:rPr>
              <a:t/>
            </a:r>
            <a:br>
              <a:rPr lang="en-GB" b="0" i="0" dirty="0" smtClean="0">
                <a:effectLst/>
                <a:latin typeface="var(--font-din)"/>
              </a:rPr>
            </a:br>
            <a:r>
              <a:rPr lang="en-GB" b="0" i="0" dirty="0" smtClean="0">
                <a:effectLst/>
                <a:latin typeface="var(--font-din)"/>
              </a:rPr>
              <a:t>A Site-to-Site VPN is also called as Router-to-Router VPN and is commonly used in the large companies. Companies or organizations, with branch offices in different locations, use Site-to-site VPN to connect the network of one office location to the network at another office location</a:t>
            </a:r>
            <a:endParaRPr lang="en-GB" b="0" i="0" dirty="0">
              <a:effectLst/>
              <a:latin typeface="var(--font-din)"/>
            </a:endParaRPr>
          </a:p>
        </p:txBody>
      </p:sp>
    </p:spTree>
    <p:extLst>
      <p:ext uri="{BB962C8B-B14F-4D97-AF65-F5344CB8AC3E}">
        <p14:creationId xmlns:p14="http://schemas.microsoft.com/office/powerpoint/2010/main" val="144533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217713" y="1028343"/>
            <a:ext cx="11808823" cy="3139321"/>
          </a:xfrm>
          <a:prstGeom prst="rect">
            <a:avLst/>
          </a:prstGeom>
        </p:spPr>
        <p:txBody>
          <a:bodyPr wrap="square">
            <a:spAutoFit/>
          </a:bodyPr>
          <a:lstStyle/>
          <a:p>
            <a:pPr fontAlgn="base">
              <a:buFont typeface="Arial" panose="020B0604020202020204" pitchFamily="34" charset="0"/>
              <a:buChar char="•"/>
            </a:pPr>
            <a:r>
              <a:rPr lang="en-GB" b="1" i="0" dirty="0" smtClean="0">
                <a:effectLst/>
                <a:latin typeface="urw-din"/>
              </a:rPr>
              <a:t>Intranet based VPN:</a:t>
            </a:r>
            <a:r>
              <a:rPr lang="en-GB" b="0" i="0" dirty="0" smtClean="0">
                <a:effectLst/>
                <a:latin typeface="urw-din"/>
              </a:rPr>
              <a:t> When several offices of the same company are connected using Site-to-Site VPN type, it is called as Intranet based VPN.</a:t>
            </a:r>
          </a:p>
          <a:p>
            <a:pPr fontAlgn="base"/>
            <a:endParaRPr lang="en-GB" b="0" i="0" dirty="0" smtClean="0">
              <a:effectLst/>
              <a:latin typeface="urw-din"/>
            </a:endParaRPr>
          </a:p>
          <a:p>
            <a:pPr fontAlgn="base">
              <a:buFont typeface="Arial" panose="020B0604020202020204" pitchFamily="34" charset="0"/>
              <a:buChar char="•"/>
            </a:pPr>
            <a:r>
              <a:rPr lang="en-GB" b="1" i="0" dirty="0" smtClean="0">
                <a:effectLst/>
                <a:latin typeface="urw-din"/>
              </a:rPr>
              <a:t>Extranet based VPN:</a:t>
            </a:r>
            <a:r>
              <a:rPr lang="en-GB" b="0" i="0" dirty="0" smtClean="0">
                <a:effectLst/>
                <a:latin typeface="urw-din"/>
              </a:rPr>
              <a:t> When companies use Site-to-site VPN type to connect to the office of another company, it is called as Extranet based VPN.</a:t>
            </a:r>
          </a:p>
          <a:p>
            <a:pPr fontAlgn="base"/>
            <a:r>
              <a:rPr lang="en-GB" b="0" i="0" dirty="0" smtClean="0">
                <a:effectLst/>
                <a:latin typeface="urw-din"/>
              </a:rPr>
              <a:t/>
            </a:r>
            <a:br>
              <a:rPr lang="en-GB" b="0" i="0" dirty="0" smtClean="0">
                <a:effectLst/>
                <a:latin typeface="urw-din"/>
              </a:rPr>
            </a:br>
            <a:r>
              <a:rPr lang="en-GB" b="0" i="0" dirty="0" smtClean="0">
                <a:effectLst/>
                <a:latin typeface="urw-din"/>
              </a:rPr>
              <a:t/>
            </a:r>
            <a:br>
              <a:rPr lang="en-GB" b="0" i="0" dirty="0" smtClean="0">
                <a:effectLst/>
                <a:latin typeface="urw-din"/>
              </a:rPr>
            </a:br>
            <a:r>
              <a:rPr lang="en-GB" b="0" i="0" dirty="0" smtClean="0">
                <a:effectLst/>
                <a:latin typeface="urw-din"/>
              </a:rPr>
              <a:t>Basically, Site-to-site VPN create a imaginary bridge between the networks at geographically distant offices and connect them through the Internet and sustain a secure and private communication between the networks. In Site-to-site VPN one router acts as a VPN Client and another router as a VPN Server as it is based on Router-to-Router communication. When the authentication is validated between the two routers only then the communication starts.</a:t>
            </a:r>
            <a:endParaRPr lang="en-GB" b="0" i="0" dirty="0">
              <a:effectLst/>
              <a:latin typeface="urw-din"/>
            </a:endParaRPr>
          </a:p>
        </p:txBody>
      </p:sp>
    </p:spTree>
    <p:extLst>
      <p:ext uri="{BB962C8B-B14F-4D97-AF65-F5344CB8AC3E}">
        <p14:creationId xmlns:p14="http://schemas.microsoft.com/office/powerpoint/2010/main" val="149495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91589" y="198027"/>
            <a:ext cx="11852365" cy="5355312"/>
          </a:xfrm>
          <a:prstGeom prst="rect">
            <a:avLst/>
          </a:prstGeom>
        </p:spPr>
        <p:txBody>
          <a:bodyPr wrap="square">
            <a:spAutoFit/>
          </a:bodyPr>
          <a:lstStyle/>
          <a:p>
            <a:pPr fontAlgn="base"/>
            <a:r>
              <a:rPr lang="en-GB" b="1" i="0" dirty="0" smtClean="0">
                <a:effectLst/>
                <a:latin typeface="var(--font-din)"/>
              </a:rPr>
              <a:t>Types of Virtual Private Network (VPN) Protocols:</a:t>
            </a:r>
          </a:p>
          <a:p>
            <a:pPr fontAlgn="base"/>
            <a:endParaRPr lang="en-GB" b="0" i="0" dirty="0" smtClean="0">
              <a:effectLst/>
              <a:latin typeface="var(--font-din)"/>
            </a:endParaRPr>
          </a:p>
          <a:p>
            <a:pPr fontAlgn="base">
              <a:buFont typeface="+mj-lt"/>
              <a:buAutoNum type="arabicPeriod"/>
            </a:pPr>
            <a:r>
              <a:rPr lang="en-GB" b="1" i="0" dirty="0" smtClean="0">
                <a:effectLst/>
                <a:latin typeface="var(--font-din)"/>
              </a:rPr>
              <a:t>Internet Protocol Security (</a:t>
            </a:r>
            <a:r>
              <a:rPr lang="en-GB" b="1" i="0" dirty="0" err="1" smtClean="0">
                <a:effectLst/>
                <a:latin typeface="var(--font-din)"/>
              </a:rPr>
              <a:t>IPSec</a:t>
            </a:r>
            <a:r>
              <a:rPr lang="en-GB" b="1" i="0" dirty="0" smtClean="0">
                <a:effectLst/>
                <a:latin typeface="var(--font-din)"/>
              </a:rPr>
              <a:t>):</a:t>
            </a:r>
          </a:p>
          <a:p>
            <a:pPr fontAlgn="base"/>
            <a:r>
              <a:rPr lang="en-GB" b="0" i="0" dirty="0" smtClean="0">
                <a:effectLst/>
                <a:latin typeface="var(--font-din)"/>
              </a:rPr>
              <a:t/>
            </a:r>
            <a:br>
              <a:rPr lang="en-GB" b="0" i="0" dirty="0" smtClean="0">
                <a:effectLst/>
                <a:latin typeface="var(--font-din)"/>
              </a:rPr>
            </a:br>
            <a:r>
              <a:rPr lang="en-GB" b="0" i="0" dirty="0" smtClean="0">
                <a:effectLst/>
                <a:latin typeface="var(--font-din)"/>
              </a:rPr>
              <a:t>Internet Protocol Security, known as </a:t>
            </a:r>
            <a:r>
              <a:rPr lang="en-GB" b="0" i="0" dirty="0" err="1" smtClean="0">
                <a:effectLst/>
                <a:latin typeface="var(--font-din)"/>
              </a:rPr>
              <a:t>IPSec</a:t>
            </a:r>
            <a:r>
              <a:rPr lang="en-GB" b="0" i="0" dirty="0" smtClean="0">
                <a:effectLst/>
                <a:latin typeface="var(--font-din)"/>
              </a:rPr>
              <a:t>, is used to secure Internet communication across an IP network. </a:t>
            </a:r>
            <a:r>
              <a:rPr lang="en-GB" b="0" i="0" dirty="0" err="1" smtClean="0">
                <a:effectLst/>
                <a:latin typeface="var(--font-din)"/>
              </a:rPr>
              <a:t>IPSec</a:t>
            </a:r>
            <a:r>
              <a:rPr lang="en-GB" b="0" i="0" dirty="0" smtClean="0">
                <a:effectLst/>
                <a:latin typeface="var(--font-din)"/>
              </a:rPr>
              <a:t> secures Internet Protocol communication by verifying the session and encrypts each data packet during the </a:t>
            </a:r>
            <a:r>
              <a:rPr lang="en-GB" b="0" i="0" dirty="0" err="1" smtClean="0">
                <a:effectLst/>
                <a:latin typeface="var(--font-din)"/>
              </a:rPr>
              <a:t>connection.IPSec</a:t>
            </a:r>
            <a:r>
              <a:rPr lang="en-GB" b="0" i="0" dirty="0" smtClean="0">
                <a:effectLst/>
                <a:latin typeface="var(--font-din)"/>
              </a:rPr>
              <a:t> runs in 2 modes:</a:t>
            </a:r>
          </a:p>
          <a:p>
            <a:pPr fontAlgn="base"/>
            <a:endParaRPr lang="en-GB" b="0" i="0" dirty="0" smtClean="0">
              <a:effectLst/>
              <a:latin typeface="var(--font-din)"/>
            </a:endParaRPr>
          </a:p>
          <a:p>
            <a:pPr marL="742950" lvl="1" indent="-285750" fontAlgn="base">
              <a:buFont typeface="+mj-lt"/>
              <a:buAutoNum type="arabicPeriod"/>
            </a:pPr>
            <a:r>
              <a:rPr lang="en-GB" b="0" i="0" dirty="0" smtClean="0">
                <a:effectLst/>
                <a:latin typeface="var(--font-din)"/>
              </a:rPr>
              <a:t>(</a:t>
            </a:r>
            <a:r>
              <a:rPr lang="en-GB" b="0" i="0" dirty="0" err="1" smtClean="0">
                <a:effectLst/>
                <a:latin typeface="var(--font-din)"/>
              </a:rPr>
              <a:t>i</a:t>
            </a:r>
            <a:r>
              <a:rPr lang="en-GB" b="0" i="0" dirty="0" smtClean="0">
                <a:effectLst/>
                <a:latin typeface="var(--font-din)"/>
              </a:rPr>
              <a:t>) Transport mode</a:t>
            </a:r>
          </a:p>
          <a:p>
            <a:pPr marL="742950" lvl="1" indent="-285750" fontAlgn="base">
              <a:buFont typeface="+mj-lt"/>
              <a:buAutoNum type="arabicPeriod"/>
            </a:pPr>
            <a:r>
              <a:rPr lang="en-GB" b="0" i="0" dirty="0" smtClean="0">
                <a:effectLst/>
                <a:latin typeface="var(--font-din)"/>
              </a:rPr>
              <a:t>(ii) </a:t>
            </a:r>
            <a:r>
              <a:rPr lang="en-GB" b="0" i="0" dirty="0" err="1" smtClean="0">
                <a:effectLst/>
                <a:latin typeface="var(--font-din)"/>
              </a:rPr>
              <a:t>Tunneling</a:t>
            </a:r>
            <a:r>
              <a:rPr lang="en-GB" b="0" i="0" dirty="0" smtClean="0">
                <a:effectLst/>
                <a:latin typeface="var(--font-din)"/>
              </a:rPr>
              <a:t> mode</a:t>
            </a:r>
          </a:p>
          <a:p>
            <a:pPr lvl="1" fontAlgn="base"/>
            <a:endParaRPr lang="en-GB" b="0" i="0" dirty="0" smtClean="0">
              <a:effectLst/>
              <a:latin typeface="var(--font-din)"/>
            </a:endParaRPr>
          </a:p>
          <a:p>
            <a:pPr fontAlgn="base"/>
            <a:r>
              <a:rPr lang="en-GB" b="0" i="0" dirty="0" smtClean="0">
                <a:effectLst/>
                <a:latin typeface="var(--font-din)"/>
              </a:rPr>
              <a:t>The work of transport mode is to encrypt the message in the data packet and the </a:t>
            </a:r>
            <a:r>
              <a:rPr lang="en-GB" b="0" i="0" dirty="0" err="1" smtClean="0">
                <a:effectLst/>
                <a:latin typeface="var(--font-din)"/>
              </a:rPr>
              <a:t>tunneling</a:t>
            </a:r>
            <a:r>
              <a:rPr lang="en-GB" b="0" i="0" dirty="0" smtClean="0">
                <a:effectLst/>
                <a:latin typeface="var(--font-din)"/>
              </a:rPr>
              <a:t> mode encrypts the whole data packet. </a:t>
            </a:r>
            <a:r>
              <a:rPr lang="en-GB" b="0" i="0" dirty="0" err="1" smtClean="0">
                <a:effectLst/>
                <a:latin typeface="var(--font-din)"/>
              </a:rPr>
              <a:t>IPSec</a:t>
            </a:r>
            <a:r>
              <a:rPr lang="en-GB" b="0" i="0" dirty="0" smtClean="0">
                <a:effectLst/>
                <a:latin typeface="var(--font-din)"/>
              </a:rPr>
              <a:t> can also be used with other security protocols to improve the security system.</a:t>
            </a:r>
          </a:p>
          <a:p>
            <a:pPr fontAlgn="base"/>
            <a:endParaRPr lang="en-GB" b="0" i="0" dirty="0" smtClean="0">
              <a:effectLst/>
              <a:latin typeface="var(--font-din)"/>
            </a:endParaRPr>
          </a:p>
          <a:p>
            <a:pPr fontAlgn="base"/>
            <a:r>
              <a:rPr lang="en-GB" b="1" i="0" dirty="0" smtClean="0">
                <a:effectLst/>
                <a:latin typeface="var(--font-din)"/>
              </a:rPr>
              <a:t>2. Layer 2 </a:t>
            </a:r>
            <a:r>
              <a:rPr lang="en-GB" b="1" i="0" dirty="0" err="1" smtClean="0">
                <a:effectLst/>
                <a:latin typeface="var(--font-din)"/>
              </a:rPr>
              <a:t>Tunneling</a:t>
            </a:r>
            <a:r>
              <a:rPr lang="en-GB" b="1" i="0" dirty="0" smtClean="0">
                <a:effectLst/>
                <a:latin typeface="var(--font-din)"/>
              </a:rPr>
              <a:t> Protocol (L2TP):</a:t>
            </a:r>
            <a:r>
              <a:rPr lang="en-GB" b="0" i="0" dirty="0" smtClean="0">
                <a:effectLst/>
                <a:latin typeface="var(--font-din)"/>
              </a:rPr>
              <a:t/>
            </a:r>
            <a:br>
              <a:rPr lang="en-GB" b="0" i="0" dirty="0" smtClean="0">
                <a:effectLst/>
                <a:latin typeface="var(--font-din)"/>
              </a:rPr>
            </a:br>
            <a:r>
              <a:rPr lang="en-GB" b="0" i="0" dirty="0" smtClean="0">
                <a:effectLst/>
                <a:latin typeface="var(--font-din)"/>
              </a:rPr>
              <a:t>L2TP or Layer 2 </a:t>
            </a:r>
            <a:r>
              <a:rPr lang="en-GB" b="0" i="0" dirty="0" err="1" smtClean="0">
                <a:effectLst/>
                <a:latin typeface="var(--font-din)"/>
              </a:rPr>
              <a:t>Tunneling</a:t>
            </a:r>
            <a:r>
              <a:rPr lang="en-GB" b="0" i="0" dirty="0" smtClean="0">
                <a:effectLst/>
                <a:latin typeface="var(--font-din)"/>
              </a:rPr>
              <a:t> Protocol is a </a:t>
            </a:r>
            <a:r>
              <a:rPr lang="en-GB" b="0" i="0" dirty="0" err="1" smtClean="0">
                <a:effectLst/>
                <a:latin typeface="var(--font-din)"/>
              </a:rPr>
              <a:t>tunneling</a:t>
            </a:r>
            <a:r>
              <a:rPr lang="en-GB" b="0" i="0" dirty="0" smtClean="0">
                <a:effectLst/>
                <a:latin typeface="var(--font-din)"/>
              </a:rPr>
              <a:t> protocol that is often combined with another VPN security protocol like </a:t>
            </a:r>
            <a:r>
              <a:rPr lang="en-GB" b="0" i="0" dirty="0" err="1" smtClean="0">
                <a:effectLst/>
                <a:latin typeface="var(--font-din)"/>
              </a:rPr>
              <a:t>IPSec</a:t>
            </a:r>
            <a:r>
              <a:rPr lang="en-GB" b="0" i="0" dirty="0" smtClean="0">
                <a:effectLst/>
                <a:latin typeface="var(--font-din)"/>
              </a:rPr>
              <a:t> to establish a highly secure VPN connection. L2TP generates a tunnel between two L2TP connection points and </a:t>
            </a:r>
            <a:r>
              <a:rPr lang="en-GB" b="0" i="0" dirty="0" err="1" smtClean="0">
                <a:effectLst/>
                <a:latin typeface="var(--font-din)"/>
              </a:rPr>
              <a:t>IPSec</a:t>
            </a:r>
            <a:r>
              <a:rPr lang="en-GB" b="0" i="0" dirty="0" smtClean="0">
                <a:effectLst/>
                <a:latin typeface="var(--font-din)"/>
              </a:rPr>
              <a:t> protocol encrypts the data and maintains secure communication between the tunnel.</a:t>
            </a:r>
          </a:p>
          <a:p>
            <a:pPr fontAlgn="base"/>
            <a:endParaRPr lang="en-GB" b="0" i="0" dirty="0" smtClean="0">
              <a:effectLst/>
              <a:latin typeface="var(--font-din)"/>
            </a:endParaRPr>
          </a:p>
        </p:txBody>
      </p:sp>
    </p:spTree>
    <p:extLst>
      <p:ext uri="{BB962C8B-B14F-4D97-AF65-F5344CB8AC3E}">
        <p14:creationId xmlns:p14="http://schemas.microsoft.com/office/powerpoint/2010/main" val="170456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39335" y="262890"/>
            <a:ext cx="11939453" cy="6463308"/>
          </a:xfrm>
          <a:prstGeom prst="rect">
            <a:avLst/>
          </a:prstGeom>
        </p:spPr>
        <p:txBody>
          <a:bodyPr wrap="square">
            <a:spAutoFit/>
          </a:bodyPr>
          <a:lstStyle/>
          <a:p>
            <a:pPr fontAlgn="base"/>
            <a:r>
              <a:rPr lang="en-GB" b="1" i="0" dirty="0" smtClean="0">
                <a:effectLst/>
                <a:latin typeface="var(--font-din)"/>
              </a:rPr>
              <a:t>3. Point–to–Point </a:t>
            </a:r>
            <a:r>
              <a:rPr lang="en-GB" b="1" i="0" dirty="0" err="1" smtClean="0">
                <a:effectLst/>
                <a:latin typeface="var(--font-din)"/>
              </a:rPr>
              <a:t>Tunneling</a:t>
            </a:r>
            <a:r>
              <a:rPr lang="en-GB" b="1" i="0" dirty="0" smtClean="0">
                <a:effectLst/>
                <a:latin typeface="var(--font-din)"/>
              </a:rPr>
              <a:t> Protocol (PPTP):</a:t>
            </a:r>
          </a:p>
          <a:p>
            <a:pPr fontAlgn="base"/>
            <a:r>
              <a:rPr lang="en-GB" b="0" i="0" dirty="0" smtClean="0">
                <a:effectLst/>
                <a:latin typeface="var(--font-din)"/>
              </a:rPr>
              <a:t/>
            </a:r>
            <a:br>
              <a:rPr lang="en-GB" b="0" i="0" dirty="0" smtClean="0">
                <a:effectLst/>
                <a:latin typeface="var(--font-din)"/>
              </a:rPr>
            </a:br>
            <a:r>
              <a:rPr lang="en-GB" b="0" i="0" dirty="0" smtClean="0">
                <a:effectLst/>
                <a:latin typeface="var(--font-din)"/>
              </a:rPr>
              <a:t>PPTP or Point-to-Point </a:t>
            </a:r>
            <a:r>
              <a:rPr lang="en-GB" b="0" i="0" dirty="0" err="1" smtClean="0">
                <a:effectLst/>
                <a:latin typeface="var(--font-din)"/>
              </a:rPr>
              <a:t>Tunneling</a:t>
            </a:r>
            <a:r>
              <a:rPr lang="en-GB" b="0" i="0" dirty="0" smtClean="0">
                <a:effectLst/>
                <a:latin typeface="var(--font-din)"/>
              </a:rPr>
              <a:t> Protocol generates a tunnel and confines the data packet. Point-to-Point Protocol (PPP) is used to encrypt the data between the connection. PPTP is one of the most widely used VPN protocol and has been in use since the early release of Windows. PPTP is also used on Mac and Linux apart from Windows.</a:t>
            </a:r>
          </a:p>
          <a:p>
            <a:pPr fontAlgn="base"/>
            <a:r>
              <a:rPr lang="en-GB" b="0" i="0" dirty="0" smtClean="0">
                <a:effectLst/>
                <a:latin typeface="var(--font-din)"/>
              </a:rPr>
              <a:t/>
            </a:r>
            <a:br>
              <a:rPr lang="en-GB" b="0" i="0" dirty="0" smtClean="0">
                <a:effectLst/>
                <a:latin typeface="var(--font-din)"/>
              </a:rPr>
            </a:br>
            <a:endParaRPr lang="en-GB" b="0" i="0" dirty="0" smtClean="0">
              <a:effectLst/>
              <a:latin typeface="var(--font-din)"/>
            </a:endParaRPr>
          </a:p>
          <a:p>
            <a:pPr fontAlgn="base"/>
            <a:r>
              <a:rPr lang="en-GB" b="1" i="0" dirty="0" smtClean="0">
                <a:effectLst/>
                <a:latin typeface="var(--font-din)"/>
              </a:rPr>
              <a:t>4. SSL and TLS:</a:t>
            </a:r>
            <a:r>
              <a:rPr lang="en-GB" b="0" i="0" dirty="0" smtClean="0">
                <a:effectLst/>
                <a:latin typeface="var(--font-din)"/>
              </a:rPr>
              <a:t/>
            </a:r>
            <a:br>
              <a:rPr lang="en-GB" b="0" i="0" dirty="0" smtClean="0">
                <a:effectLst/>
                <a:latin typeface="var(--font-din)"/>
              </a:rPr>
            </a:br>
            <a:r>
              <a:rPr lang="en-GB" b="0" i="0" dirty="0" smtClean="0">
                <a:effectLst/>
                <a:latin typeface="var(--font-din)"/>
              </a:rPr>
              <a:t>SSL (Secure Sockets Layer) and TLS (Transport Layer Security) generate a VPN connection where the web browser acts as the client and user access is prohibited to specific applications instead of entire network. Online shopping websites commonly uses SSL and TLS protocol. It is easy to switch to SSL by web browsers and with almost no action required from the user as web browsers come integrated with SSL and TLS. SSL connections have “https” in the initial of the URL instead of “http”.</a:t>
            </a:r>
          </a:p>
          <a:p>
            <a:pPr fontAlgn="base"/>
            <a:r>
              <a:rPr lang="en-GB" b="0" i="0" dirty="0" smtClean="0">
                <a:effectLst/>
                <a:latin typeface="var(--font-din)"/>
              </a:rPr>
              <a:t/>
            </a:r>
            <a:br>
              <a:rPr lang="en-GB" b="0" i="0" dirty="0" smtClean="0">
                <a:effectLst/>
                <a:latin typeface="var(--font-din)"/>
              </a:rPr>
            </a:br>
            <a:endParaRPr lang="en-GB" b="0" i="0" dirty="0" smtClean="0">
              <a:effectLst/>
              <a:latin typeface="var(--font-din)"/>
            </a:endParaRPr>
          </a:p>
          <a:p>
            <a:pPr fontAlgn="base"/>
            <a:r>
              <a:rPr lang="en-GB" b="1" i="0" dirty="0" smtClean="0">
                <a:effectLst/>
                <a:latin typeface="var(--font-din)"/>
              </a:rPr>
              <a:t>5. </a:t>
            </a:r>
            <a:r>
              <a:rPr lang="en-GB" b="1" i="0" dirty="0" err="1" smtClean="0">
                <a:effectLst/>
                <a:latin typeface="var(--font-din)"/>
              </a:rPr>
              <a:t>OpenVPN</a:t>
            </a:r>
            <a:r>
              <a:rPr lang="en-GB" b="1" i="0" dirty="0" smtClean="0">
                <a:effectLst/>
                <a:latin typeface="var(--font-din)"/>
              </a:rPr>
              <a:t>:</a:t>
            </a:r>
            <a:r>
              <a:rPr lang="en-GB" b="0" i="0" dirty="0" smtClean="0">
                <a:effectLst/>
                <a:latin typeface="var(--font-din)"/>
              </a:rPr>
              <a:t/>
            </a:r>
            <a:br>
              <a:rPr lang="en-GB" b="0" i="0" dirty="0" smtClean="0">
                <a:effectLst/>
                <a:latin typeface="var(--font-din)"/>
              </a:rPr>
            </a:br>
            <a:r>
              <a:rPr lang="en-GB" b="0" i="0" dirty="0" err="1" smtClean="0">
                <a:effectLst/>
                <a:latin typeface="var(--font-din)"/>
              </a:rPr>
              <a:t>OpenVPN</a:t>
            </a:r>
            <a:r>
              <a:rPr lang="en-GB" b="0" i="0" dirty="0" smtClean="0">
                <a:effectLst/>
                <a:latin typeface="var(--font-din)"/>
              </a:rPr>
              <a:t> is an open source VPN that is commonly used for creating Point-to-Point and Site-to-Site connections. It uses a traditional security protocol based on SSL and TLS protocol.</a:t>
            </a:r>
          </a:p>
          <a:p>
            <a:pPr fontAlgn="base"/>
            <a:endParaRPr lang="en-GB" b="1" i="0" dirty="0" smtClean="0">
              <a:effectLst/>
              <a:latin typeface="var(--font-din)"/>
            </a:endParaRPr>
          </a:p>
          <a:p>
            <a:pPr fontAlgn="base"/>
            <a:r>
              <a:rPr lang="en-GB" b="1" dirty="0" smtClean="0">
                <a:latin typeface="var(--font-din)"/>
              </a:rPr>
              <a:t>6. </a:t>
            </a:r>
            <a:r>
              <a:rPr lang="en-GB" b="1" i="0" dirty="0" smtClean="0">
                <a:effectLst/>
                <a:latin typeface="var(--font-din)"/>
              </a:rPr>
              <a:t>Secure Shell (SSH):</a:t>
            </a:r>
            <a:r>
              <a:rPr lang="en-GB" b="0" i="0" dirty="0" smtClean="0">
                <a:effectLst/>
                <a:latin typeface="var(--font-din)"/>
              </a:rPr>
              <a:t/>
            </a:r>
            <a:br>
              <a:rPr lang="en-GB" b="0" i="0" dirty="0" smtClean="0">
                <a:effectLst/>
                <a:latin typeface="var(--font-din)"/>
              </a:rPr>
            </a:br>
            <a:r>
              <a:rPr lang="en-GB" b="0" i="0" dirty="0" smtClean="0">
                <a:effectLst/>
                <a:latin typeface="var(--font-din)"/>
              </a:rPr>
              <a:t>Secure Shell or SSH generates the VPN tunnel through which the data transfer occurs and also ensures that the tunnel is encrypted. SSH connections are generated by a SSH client and data is transferred from a local port on to the remote server through the encrypted tunnel.</a:t>
            </a:r>
            <a:endParaRPr lang="en-GB" b="0" i="0" dirty="0">
              <a:effectLst/>
              <a:latin typeface="var(--font-din)"/>
            </a:endParaRPr>
          </a:p>
        </p:txBody>
      </p:sp>
    </p:spTree>
    <p:extLst>
      <p:ext uri="{BB962C8B-B14F-4D97-AF65-F5344CB8AC3E}">
        <p14:creationId xmlns:p14="http://schemas.microsoft.com/office/powerpoint/2010/main" val="59625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223020" y="148046"/>
            <a:ext cx="11763375" cy="6358753"/>
          </a:xfrm>
          <a:prstGeom prst="rect">
            <a:avLst/>
          </a:prstGeom>
        </p:spPr>
      </p:pic>
    </p:spTree>
    <p:extLst>
      <p:ext uri="{BB962C8B-B14F-4D97-AF65-F5344CB8AC3E}">
        <p14:creationId xmlns:p14="http://schemas.microsoft.com/office/powerpoint/2010/main" val="301021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65463" y="409303"/>
            <a:ext cx="11763375" cy="5696902"/>
          </a:xfrm>
          <a:prstGeom prst="rect">
            <a:avLst/>
          </a:prstGeom>
        </p:spPr>
      </p:pic>
    </p:spTree>
    <p:extLst>
      <p:ext uri="{BB962C8B-B14F-4D97-AF65-F5344CB8AC3E}">
        <p14:creationId xmlns:p14="http://schemas.microsoft.com/office/powerpoint/2010/main" val="332682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428625" y="156754"/>
            <a:ext cx="11763375" cy="6411005"/>
          </a:xfrm>
          <a:prstGeom prst="rect">
            <a:avLst/>
          </a:prstGeom>
        </p:spPr>
      </p:pic>
    </p:spTree>
    <p:extLst>
      <p:ext uri="{BB962C8B-B14F-4D97-AF65-F5344CB8AC3E}">
        <p14:creationId xmlns:p14="http://schemas.microsoft.com/office/powerpoint/2010/main" val="1964347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510403" y="635726"/>
            <a:ext cx="11763375" cy="5357268"/>
          </a:xfrm>
          <a:prstGeom prst="rect">
            <a:avLst/>
          </a:prstGeom>
        </p:spPr>
      </p:pic>
    </p:spTree>
    <p:extLst>
      <p:ext uri="{BB962C8B-B14F-4D97-AF65-F5344CB8AC3E}">
        <p14:creationId xmlns:p14="http://schemas.microsoft.com/office/powerpoint/2010/main" val="415273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91588" y="529727"/>
            <a:ext cx="11763375" cy="5871073"/>
          </a:xfrm>
          <a:prstGeom prst="rect">
            <a:avLst/>
          </a:prstGeom>
        </p:spPr>
      </p:pic>
    </p:spTree>
    <p:extLst>
      <p:ext uri="{BB962C8B-B14F-4D97-AF65-F5344CB8AC3E}">
        <p14:creationId xmlns:p14="http://schemas.microsoft.com/office/powerpoint/2010/main" val="116124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275272" y="69668"/>
            <a:ext cx="11763375" cy="6660697"/>
          </a:xfrm>
          <a:prstGeom prst="rect">
            <a:avLst/>
          </a:prstGeom>
        </p:spPr>
      </p:pic>
    </p:spTree>
    <p:extLst>
      <p:ext uri="{BB962C8B-B14F-4D97-AF65-F5344CB8AC3E}">
        <p14:creationId xmlns:p14="http://schemas.microsoft.com/office/powerpoint/2010/main" val="1863254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296090" y="-95794"/>
            <a:ext cx="11763375" cy="6611301"/>
          </a:xfrm>
          <a:prstGeom prst="rect">
            <a:avLst/>
          </a:prstGeom>
        </p:spPr>
      </p:pic>
    </p:spTree>
    <p:extLst>
      <p:ext uri="{BB962C8B-B14F-4D97-AF65-F5344CB8AC3E}">
        <p14:creationId xmlns:p14="http://schemas.microsoft.com/office/powerpoint/2010/main" val="412200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428625" y="418011"/>
            <a:ext cx="11763375" cy="6367463"/>
          </a:xfrm>
          <a:prstGeom prst="rect">
            <a:avLst/>
          </a:prstGeom>
        </p:spPr>
      </p:pic>
    </p:spTree>
    <p:extLst>
      <p:ext uri="{BB962C8B-B14F-4D97-AF65-F5344CB8AC3E}">
        <p14:creationId xmlns:p14="http://schemas.microsoft.com/office/powerpoint/2010/main" val="1070262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214312" y="-728663"/>
            <a:ext cx="11763375" cy="8315325"/>
          </a:xfrm>
          <a:prstGeom prst="rect">
            <a:avLst/>
          </a:prstGeom>
        </p:spPr>
      </p:pic>
    </p:spTree>
    <p:extLst>
      <p:ext uri="{BB962C8B-B14F-4D97-AF65-F5344CB8AC3E}">
        <p14:creationId xmlns:p14="http://schemas.microsoft.com/office/powerpoint/2010/main" val="336642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104503" y="426720"/>
            <a:ext cx="11763375" cy="5627233"/>
          </a:xfrm>
          <a:prstGeom prst="rect">
            <a:avLst/>
          </a:prstGeom>
        </p:spPr>
      </p:pic>
    </p:spTree>
    <p:extLst>
      <p:ext uri="{BB962C8B-B14F-4D97-AF65-F5344CB8AC3E}">
        <p14:creationId xmlns:p14="http://schemas.microsoft.com/office/powerpoint/2010/main" val="237522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275273" y="329430"/>
            <a:ext cx="11763375" cy="6071370"/>
          </a:xfrm>
          <a:prstGeom prst="rect">
            <a:avLst/>
          </a:prstGeom>
        </p:spPr>
      </p:pic>
    </p:spTree>
    <p:extLst>
      <p:ext uri="{BB962C8B-B14F-4D97-AF65-F5344CB8AC3E}">
        <p14:creationId xmlns:p14="http://schemas.microsoft.com/office/powerpoint/2010/main" val="346722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428625" y="0"/>
            <a:ext cx="11763375" cy="6515508"/>
          </a:xfrm>
          <a:prstGeom prst="rect">
            <a:avLst/>
          </a:prstGeom>
        </p:spPr>
      </p:pic>
    </p:spTree>
    <p:extLst>
      <p:ext uri="{BB962C8B-B14F-4D97-AF65-F5344CB8AC3E}">
        <p14:creationId xmlns:p14="http://schemas.microsoft.com/office/powerpoint/2010/main" val="107352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pic>
        <p:nvPicPr>
          <p:cNvPr id="3" name="Picture 2"/>
          <p:cNvPicPr>
            <a:picLocks noChangeAspect="1"/>
          </p:cNvPicPr>
          <p:nvPr/>
        </p:nvPicPr>
        <p:blipFill>
          <a:blip r:embed="rId2"/>
          <a:stretch>
            <a:fillRect/>
          </a:stretch>
        </p:blipFill>
        <p:spPr>
          <a:xfrm>
            <a:off x="348342" y="583474"/>
            <a:ext cx="11763375" cy="5322434"/>
          </a:xfrm>
          <a:prstGeom prst="rect">
            <a:avLst/>
          </a:prstGeom>
        </p:spPr>
      </p:pic>
    </p:spTree>
    <p:extLst>
      <p:ext uri="{BB962C8B-B14F-4D97-AF65-F5344CB8AC3E}">
        <p14:creationId xmlns:p14="http://schemas.microsoft.com/office/powerpoint/2010/main" val="31966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39337" y="109863"/>
            <a:ext cx="11861074" cy="1754326"/>
          </a:xfrm>
          <a:prstGeom prst="rect">
            <a:avLst/>
          </a:prstGeom>
        </p:spPr>
        <p:txBody>
          <a:bodyPr wrap="square">
            <a:spAutoFit/>
          </a:bodyPr>
          <a:lstStyle/>
          <a:p>
            <a:r>
              <a:rPr lang="en-GB" b="0" i="0" dirty="0" smtClean="0">
                <a:solidFill>
                  <a:srgbClr val="202122"/>
                </a:solidFill>
                <a:effectLst/>
                <a:latin typeface="Arial" panose="020B0604020202020204" pitchFamily="34" charset="0"/>
              </a:rPr>
              <a:t>A </a:t>
            </a:r>
            <a:r>
              <a:rPr lang="en-GB" b="1" i="0" dirty="0" smtClean="0">
                <a:solidFill>
                  <a:srgbClr val="202122"/>
                </a:solidFill>
                <a:effectLst/>
                <a:latin typeface="Arial" panose="020B0604020202020204" pitchFamily="34" charset="0"/>
              </a:rPr>
              <a:t>virtual private network</a:t>
            </a:r>
            <a:r>
              <a:rPr lang="en-GB" b="0" i="0" dirty="0" smtClean="0">
                <a:solidFill>
                  <a:srgbClr val="202122"/>
                </a:solidFill>
                <a:effectLst/>
                <a:latin typeface="Arial" panose="020B0604020202020204" pitchFamily="34" charset="0"/>
              </a:rPr>
              <a:t> (</a:t>
            </a:r>
            <a:r>
              <a:rPr lang="en-GB" b="1" i="0" dirty="0" smtClean="0">
                <a:solidFill>
                  <a:srgbClr val="202122"/>
                </a:solidFill>
                <a:effectLst/>
                <a:latin typeface="Arial" panose="020B0604020202020204" pitchFamily="34" charset="0"/>
              </a:rPr>
              <a:t>VPN</a:t>
            </a:r>
            <a:r>
              <a:rPr lang="en-GB" b="0" i="0" dirty="0" smtClean="0">
                <a:solidFill>
                  <a:srgbClr val="202122"/>
                </a:solidFill>
                <a:effectLst/>
                <a:latin typeface="Arial" panose="020B0604020202020204" pitchFamily="34" charset="0"/>
              </a:rPr>
              <a:t>) extends a </a:t>
            </a:r>
            <a:r>
              <a:rPr lang="en-GB" b="0" i="0" u="none" strike="noStrike" dirty="0" smtClean="0">
                <a:solidFill>
                  <a:srgbClr val="FF0000"/>
                </a:solidFill>
                <a:effectLst/>
                <a:latin typeface="Arial" panose="020B0604020202020204" pitchFamily="34" charset="0"/>
                <a:hlinkClick r:id="rId2"/>
              </a:rPr>
              <a:t>private network</a:t>
            </a:r>
            <a:r>
              <a:rPr lang="en-GB" b="0" i="0" dirty="0" smtClean="0">
                <a:solidFill>
                  <a:srgbClr val="202122"/>
                </a:solidFill>
                <a:effectLst/>
                <a:latin typeface="Arial" panose="020B0604020202020204" pitchFamily="34" charset="0"/>
              </a:rPr>
              <a:t> across a public network and enables users to send and receive data across shared or public networks as if their computing devices were directly connected to the private network. </a:t>
            </a:r>
          </a:p>
          <a:p>
            <a:endParaRPr lang="en-GB" dirty="0">
              <a:solidFill>
                <a:srgbClr val="202122"/>
              </a:solidFill>
              <a:latin typeface="Arial" panose="020B0604020202020204" pitchFamily="34" charset="0"/>
            </a:endParaRPr>
          </a:p>
          <a:p>
            <a:r>
              <a:rPr lang="en-GB" b="0" i="0" dirty="0" smtClean="0">
                <a:solidFill>
                  <a:srgbClr val="202122"/>
                </a:solidFill>
                <a:effectLst/>
                <a:latin typeface="Arial" panose="020B0604020202020204" pitchFamily="34" charset="0"/>
              </a:rPr>
              <a:t>Applications running across a VPN may therefore benefit from the functionality, security, and management of the private network. </a:t>
            </a:r>
            <a:r>
              <a:rPr lang="en-GB" b="0" i="0" u="none" strike="noStrike" dirty="0" smtClean="0">
                <a:solidFill>
                  <a:srgbClr val="FF0000"/>
                </a:solidFill>
                <a:effectLst/>
                <a:latin typeface="Arial" panose="020B0604020202020204" pitchFamily="34" charset="0"/>
                <a:hlinkClick r:id="rId3"/>
              </a:rPr>
              <a:t>Encryption</a:t>
            </a:r>
            <a:r>
              <a:rPr lang="en-GB" b="0" i="0" dirty="0" smtClean="0">
                <a:solidFill>
                  <a:srgbClr val="202122"/>
                </a:solidFill>
                <a:effectLst/>
                <a:latin typeface="Arial" panose="020B0604020202020204" pitchFamily="34" charset="0"/>
              </a:rPr>
              <a:t> is a common, although not an inherent, part of a VPN connection</a:t>
            </a:r>
            <a:endParaRPr lang="en-GB" dirty="0"/>
          </a:p>
        </p:txBody>
      </p:sp>
      <p:pic>
        <p:nvPicPr>
          <p:cNvPr id="1026" name="Picture 2" descr="undefin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05" y="3451194"/>
            <a:ext cx="11132598" cy="29496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9337" y="1864189"/>
            <a:ext cx="11934294" cy="1754326"/>
          </a:xfrm>
          <a:prstGeom prst="rect">
            <a:avLst/>
          </a:prstGeom>
        </p:spPr>
        <p:txBody>
          <a:bodyPr wrap="square">
            <a:spAutoFit/>
          </a:bodyPr>
          <a:lstStyle/>
          <a:p>
            <a:r>
              <a:rPr lang="en-GB" b="1" i="0" u="sng" dirty="0" smtClean="0">
                <a:solidFill>
                  <a:srgbClr val="EC4E20"/>
                </a:solidFill>
                <a:effectLst/>
                <a:latin typeface="urw-din"/>
                <a:hlinkClick r:id="rId5"/>
              </a:rPr>
              <a:t>OR</a:t>
            </a:r>
          </a:p>
          <a:p>
            <a:endParaRPr lang="en-GB" b="1" i="0" u="sng" dirty="0" smtClean="0">
              <a:solidFill>
                <a:srgbClr val="EC4E20"/>
              </a:solidFill>
              <a:effectLst/>
              <a:latin typeface="urw-din"/>
              <a:hlinkClick r:id="rId5"/>
            </a:endParaRPr>
          </a:p>
          <a:p>
            <a:r>
              <a:rPr lang="en-GB" b="1" i="0" u="sng" dirty="0" smtClean="0">
                <a:solidFill>
                  <a:srgbClr val="EC4E20"/>
                </a:solidFill>
                <a:effectLst/>
                <a:latin typeface="urw-din"/>
                <a:hlinkClick r:id="rId5"/>
              </a:rPr>
              <a:t>VPN</a:t>
            </a:r>
            <a:r>
              <a:rPr lang="en-GB" b="1" i="0" dirty="0" smtClean="0">
                <a:effectLst/>
                <a:latin typeface="urw-din"/>
              </a:rPr>
              <a:t>:</a:t>
            </a:r>
            <a:r>
              <a:rPr lang="en-GB" dirty="0" smtClean="0"/>
              <a:t/>
            </a:r>
            <a:br>
              <a:rPr lang="en-GB" dirty="0" smtClean="0"/>
            </a:br>
            <a:r>
              <a:rPr lang="en-GB" b="0" i="0" dirty="0" smtClean="0">
                <a:effectLst/>
                <a:latin typeface="urw-din"/>
              </a:rPr>
              <a:t>It stands for Virtual Private Network. It is a mechanism of employing encryption, authentication and integrity protection so that we can use public network as private network. It simulate a private network over public network. It allows users to remotely access a private network.</a:t>
            </a:r>
            <a:endParaRPr lang="en-GB" dirty="0"/>
          </a:p>
        </p:txBody>
      </p:sp>
    </p:spTree>
    <p:extLst>
      <p:ext uri="{BB962C8B-B14F-4D97-AF65-F5344CB8AC3E}">
        <p14:creationId xmlns:p14="http://schemas.microsoft.com/office/powerpoint/2010/main" val="86154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FAST-NUCES</a:t>
            </a:r>
            <a:endParaRPr lang="en-US"/>
          </a:p>
        </p:txBody>
      </p:sp>
      <p:sp>
        <p:nvSpPr>
          <p:cNvPr id="3" name="Rectangle 2"/>
          <p:cNvSpPr/>
          <p:nvPr/>
        </p:nvSpPr>
        <p:spPr>
          <a:xfrm>
            <a:off x="183894" y="3771198"/>
            <a:ext cx="11869783" cy="1200329"/>
          </a:xfrm>
          <a:prstGeom prst="rect">
            <a:avLst/>
          </a:prstGeom>
        </p:spPr>
        <p:txBody>
          <a:bodyPr wrap="square">
            <a:spAutoFit/>
          </a:bodyPr>
          <a:lstStyle/>
          <a:p>
            <a:r>
              <a:rPr lang="en-GB" b="0" i="0" dirty="0" smtClean="0">
                <a:solidFill>
                  <a:srgbClr val="202122"/>
                </a:solidFill>
                <a:effectLst/>
                <a:latin typeface="Arial" panose="020B0604020202020204" pitchFamily="34" charset="0"/>
              </a:rPr>
              <a:t>A VPN is created by establishing a virtual </a:t>
            </a:r>
            <a:r>
              <a:rPr lang="en-GB" b="0" i="0" u="none" strike="noStrike" dirty="0" smtClean="0">
                <a:solidFill>
                  <a:srgbClr val="FF0000"/>
                </a:solidFill>
                <a:effectLst/>
                <a:latin typeface="Arial" panose="020B0604020202020204" pitchFamily="34" charset="0"/>
                <a:hlinkClick r:id="rId2"/>
              </a:rPr>
              <a:t>point-to-point</a:t>
            </a:r>
            <a:r>
              <a:rPr lang="en-GB" b="0" i="0" dirty="0" smtClean="0">
                <a:solidFill>
                  <a:srgbClr val="202122"/>
                </a:solidFill>
                <a:effectLst/>
                <a:latin typeface="Arial" panose="020B0604020202020204" pitchFamily="34" charset="0"/>
              </a:rPr>
              <a:t> connection through the use of dedicated circuits or with </a:t>
            </a:r>
            <a:r>
              <a:rPr lang="en-GB" b="0" i="0" dirty="0" err="1" smtClean="0">
                <a:solidFill>
                  <a:srgbClr val="202122"/>
                </a:solidFill>
                <a:effectLst/>
                <a:latin typeface="Arial" panose="020B0604020202020204" pitchFamily="34" charset="0"/>
              </a:rPr>
              <a:t>tunneling</a:t>
            </a:r>
            <a:r>
              <a:rPr lang="en-GB" b="0" i="0" dirty="0" smtClean="0">
                <a:solidFill>
                  <a:srgbClr val="202122"/>
                </a:solidFill>
                <a:effectLst/>
                <a:latin typeface="Arial" panose="020B0604020202020204" pitchFamily="34" charset="0"/>
              </a:rPr>
              <a:t> protocols over existing networks.</a:t>
            </a:r>
            <a:r>
              <a:rPr lang="en-GB" b="0" i="0" u="none" strike="noStrike" baseline="30000" dirty="0" smtClean="0">
                <a:solidFill>
                  <a:srgbClr val="FF0000"/>
                </a:solidFill>
                <a:effectLst/>
                <a:latin typeface="Arial" panose="020B0604020202020204" pitchFamily="34" charset="0"/>
                <a:hlinkClick r:id="rId3"/>
              </a:rPr>
              <a:t>[2]</a:t>
            </a:r>
            <a:r>
              <a:rPr lang="en-GB" b="0" i="0" dirty="0" smtClean="0">
                <a:solidFill>
                  <a:srgbClr val="202122"/>
                </a:solidFill>
                <a:effectLst/>
                <a:latin typeface="Arial" panose="020B0604020202020204" pitchFamily="34" charset="0"/>
              </a:rPr>
              <a:t> A VPN available from the public Internet can provide some of the benefits of a </a:t>
            </a:r>
            <a:r>
              <a:rPr lang="en-GB" b="0" i="0" u="none" strike="noStrike" dirty="0" smtClean="0">
                <a:solidFill>
                  <a:srgbClr val="FF0000"/>
                </a:solidFill>
                <a:effectLst/>
                <a:latin typeface="Arial" panose="020B0604020202020204" pitchFamily="34" charset="0"/>
                <a:hlinkClick r:id="rId4"/>
              </a:rPr>
              <a:t>wide area network</a:t>
            </a:r>
            <a:r>
              <a:rPr lang="en-GB" b="0" i="0" dirty="0" smtClean="0">
                <a:solidFill>
                  <a:srgbClr val="202122"/>
                </a:solidFill>
                <a:effectLst/>
                <a:latin typeface="Arial" panose="020B0604020202020204" pitchFamily="34" charset="0"/>
              </a:rPr>
              <a:t> (WAN). From a user perspective, the resources available within the private network can be accessed remotely.</a:t>
            </a:r>
            <a:endParaRPr lang="en-GB" b="0" i="0" dirty="0">
              <a:solidFill>
                <a:srgbClr val="202122"/>
              </a:solidFill>
              <a:effectLst/>
              <a:latin typeface="Arial" panose="020B0604020202020204" pitchFamily="34" charset="0"/>
            </a:endParaRPr>
          </a:p>
        </p:txBody>
      </p:sp>
      <p:sp>
        <p:nvSpPr>
          <p:cNvPr id="4" name="Rectangle 3"/>
          <p:cNvSpPr/>
          <p:nvPr/>
        </p:nvSpPr>
        <p:spPr>
          <a:xfrm>
            <a:off x="192603" y="494801"/>
            <a:ext cx="11861074" cy="2308324"/>
          </a:xfrm>
          <a:prstGeom prst="rect">
            <a:avLst/>
          </a:prstGeom>
        </p:spPr>
        <p:txBody>
          <a:bodyPr wrap="square">
            <a:spAutoFit/>
          </a:bodyPr>
          <a:lstStyle/>
          <a:p>
            <a:r>
              <a:rPr lang="en-GB" b="0" i="0" dirty="0" smtClean="0">
                <a:solidFill>
                  <a:srgbClr val="202122"/>
                </a:solidFill>
                <a:effectLst/>
                <a:latin typeface="Arial" panose="020B0604020202020204" pitchFamily="34" charset="0"/>
              </a:rPr>
              <a:t>VPN technology was developed to provide access to corporate applications and resources to remote users</a:t>
            </a:r>
            <a:r>
              <a:rPr lang="en-GB" b="0" i="0" baseline="30000" dirty="0" smtClean="0">
                <a:solidFill>
                  <a:srgbClr val="202122"/>
                </a:solidFill>
                <a:effectLst/>
                <a:latin typeface="Arial" panose="020B0604020202020204" pitchFamily="34" charset="0"/>
              </a:rPr>
              <a:t>[</a:t>
            </a:r>
            <a:r>
              <a:rPr lang="en-GB" b="0" i="1" u="none" strike="noStrike" baseline="30000" dirty="0" smtClean="0">
                <a:solidFill>
                  <a:srgbClr val="FF0000"/>
                </a:solidFill>
                <a:effectLst/>
                <a:latin typeface="Arial" panose="020B0604020202020204" pitchFamily="34" charset="0"/>
                <a:hlinkClick r:id="rId5"/>
              </a:rPr>
              <a:t>dubious</a:t>
            </a:r>
            <a:r>
              <a:rPr lang="en-GB" b="0" i="1" baseline="30000" dirty="0" smtClean="0">
                <a:solidFill>
                  <a:srgbClr val="202122"/>
                </a:solidFill>
                <a:effectLst/>
                <a:latin typeface="Arial" panose="020B0604020202020204" pitchFamily="34" charset="0"/>
              </a:rPr>
              <a:t> – </a:t>
            </a:r>
            <a:r>
              <a:rPr lang="en-GB" b="0" i="1" u="none" strike="noStrike" baseline="30000" dirty="0" smtClean="0">
                <a:solidFill>
                  <a:srgbClr val="FF0000"/>
                </a:solidFill>
                <a:effectLst/>
                <a:latin typeface="Arial" panose="020B0604020202020204" pitchFamily="34" charset="0"/>
                <a:hlinkClick r:id="rId6"/>
              </a:rPr>
              <a:t>discuss</a:t>
            </a:r>
            <a:r>
              <a:rPr lang="en-GB" b="0" i="0" baseline="30000" dirty="0" smtClean="0">
                <a:solidFill>
                  <a:srgbClr val="202122"/>
                </a:solidFill>
                <a:effectLst/>
                <a:latin typeface="Arial" panose="020B0604020202020204" pitchFamily="34" charset="0"/>
              </a:rPr>
              <a:t>]</a:t>
            </a:r>
            <a:r>
              <a:rPr lang="en-GB" b="0" i="0" dirty="0" smtClean="0">
                <a:solidFill>
                  <a:srgbClr val="202122"/>
                </a:solidFill>
                <a:effectLst/>
                <a:latin typeface="Arial" panose="020B0604020202020204" pitchFamily="34" charset="0"/>
              </a:rPr>
              <a:t>, mobile users</a:t>
            </a:r>
            <a:r>
              <a:rPr lang="en-GB" b="0" i="0" baseline="30000" dirty="0" smtClean="0">
                <a:solidFill>
                  <a:srgbClr val="202122"/>
                </a:solidFill>
                <a:effectLst/>
                <a:latin typeface="Arial" panose="020B0604020202020204" pitchFamily="34" charset="0"/>
              </a:rPr>
              <a:t>[</a:t>
            </a:r>
            <a:r>
              <a:rPr lang="en-GB" b="0" i="1" u="none" strike="noStrike" baseline="30000" dirty="0" smtClean="0">
                <a:solidFill>
                  <a:srgbClr val="FF0000"/>
                </a:solidFill>
                <a:effectLst/>
                <a:latin typeface="Arial" panose="020B0604020202020204" pitchFamily="34" charset="0"/>
                <a:hlinkClick r:id="rId5"/>
              </a:rPr>
              <a:t>dubious</a:t>
            </a:r>
            <a:r>
              <a:rPr lang="en-GB" b="0" i="1" baseline="30000" dirty="0" smtClean="0">
                <a:solidFill>
                  <a:srgbClr val="202122"/>
                </a:solidFill>
                <a:effectLst/>
                <a:latin typeface="Arial" panose="020B0604020202020204" pitchFamily="34" charset="0"/>
              </a:rPr>
              <a:t> – </a:t>
            </a:r>
            <a:r>
              <a:rPr lang="en-GB" b="0" i="1" u="none" strike="noStrike" baseline="30000" dirty="0" smtClean="0">
                <a:solidFill>
                  <a:srgbClr val="FF0000"/>
                </a:solidFill>
                <a:effectLst/>
                <a:latin typeface="Arial" panose="020B0604020202020204" pitchFamily="34" charset="0"/>
                <a:hlinkClick r:id="rId6"/>
              </a:rPr>
              <a:t>discuss</a:t>
            </a:r>
            <a:r>
              <a:rPr lang="en-GB" b="0" i="0" baseline="30000" dirty="0" smtClean="0">
                <a:solidFill>
                  <a:srgbClr val="202122"/>
                </a:solidFill>
                <a:effectLst/>
                <a:latin typeface="Arial" panose="020B0604020202020204" pitchFamily="34" charset="0"/>
              </a:rPr>
              <a:t>]</a:t>
            </a:r>
            <a:r>
              <a:rPr lang="en-GB" b="0" i="0" dirty="0" smtClean="0">
                <a:solidFill>
                  <a:srgbClr val="202122"/>
                </a:solidFill>
                <a:effectLst/>
                <a:latin typeface="Arial" panose="020B0604020202020204" pitchFamily="34" charset="0"/>
              </a:rPr>
              <a:t>, and to branch offices. For security, the private network connection may be established using an encrypted layered </a:t>
            </a:r>
            <a:r>
              <a:rPr lang="en-GB" b="0" i="0" u="none" strike="noStrike" dirty="0" err="1" smtClean="0">
                <a:solidFill>
                  <a:srgbClr val="FF0000"/>
                </a:solidFill>
                <a:effectLst/>
                <a:latin typeface="Arial" panose="020B0604020202020204" pitchFamily="34" charset="0"/>
                <a:hlinkClick r:id="rId7"/>
              </a:rPr>
              <a:t>tunneling</a:t>
            </a:r>
            <a:r>
              <a:rPr lang="en-GB" b="0" i="0" u="none" strike="noStrike" dirty="0" smtClean="0">
                <a:solidFill>
                  <a:srgbClr val="FF0000"/>
                </a:solidFill>
                <a:effectLst/>
                <a:latin typeface="Arial" panose="020B0604020202020204" pitchFamily="34" charset="0"/>
                <a:hlinkClick r:id="rId7"/>
              </a:rPr>
              <a:t> protocol</a:t>
            </a:r>
            <a:r>
              <a:rPr lang="en-GB" b="0" i="0" dirty="0" smtClean="0">
                <a:solidFill>
                  <a:srgbClr val="202122"/>
                </a:solidFill>
                <a:effectLst/>
                <a:latin typeface="Arial" panose="020B0604020202020204" pitchFamily="34" charset="0"/>
              </a:rPr>
              <a:t>, and users may be required to pass various authentication methods to gain access to the VPN. In other applications, Internet users may secure their connections with a VPN to circumvent </a:t>
            </a:r>
            <a:r>
              <a:rPr lang="en-GB" b="0" i="0" u="none" strike="noStrike" dirty="0" smtClean="0">
                <a:solidFill>
                  <a:srgbClr val="FF0000"/>
                </a:solidFill>
                <a:effectLst/>
                <a:latin typeface="Arial" panose="020B0604020202020204" pitchFamily="34" charset="0"/>
                <a:hlinkClick r:id="rId8"/>
              </a:rPr>
              <a:t>geo-blocking</a:t>
            </a:r>
            <a:r>
              <a:rPr lang="en-GB" b="0" i="0" dirty="0" smtClean="0">
                <a:solidFill>
                  <a:srgbClr val="202122"/>
                </a:solidFill>
                <a:effectLst/>
                <a:latin typeface="Arial" panose="020B0604020202020204" pitchFamily="34" charset="0"/>
              </a:rPr>
              <a:t> and </a:t>
            </a:r>
            <a:r>
              <a:rPr lang="en-GB" b="0" i="0" u="none" strike="noStrike" dirty="0" smtClean="0">
                <a:solidFill>
                  <a:srgbClr val="FF0000"/>
                </a:solidFill>
                <a:effectLst/>
                <a:latin typeface="Arial" panose="020B0604020202020204" pitchFamily="34" charset="0"/>
                <a:hlinkClick r:id="rId9"/>
              </a:rPr>
              <a:t>censorship</a:t>
            </a:r>
            <a:r>
              <a:rPr lang="en-GB" b="0" i="0" dirty="0" smtClean="0">
                <a:solidFill>
                  <a:srgbClr val="202122"/>
                </a:solidFill>
                <a:effectLst/>
                <a:latin typeface="Arial" panose="020B0604020202020204" pitchFamily="34" charset="0"/>
              </a:rPr>
              <a:t> or to connect to </a:t>
            </a:r>
            <a:r>
              <a:rPr lang="en-GB" b="0" i="0" u="none" strike="noStrike" dirty="0" smtClean="0">
                <a:solidFill>
                  <a:srgbClr val="FF0000"/>
                </a:solidFill>
                <a:effectLst/>
                <a:latin typeface="Arial" panose="020B0604020202020204" pitchFamily="34" charset="0"/>
                <a:hlinkClick r:id="rId10"/>
              </a:rPr>
              <a:t>proxy servers</a:t>
            </a:r>
            <a:r>
              <a:rPr lang="en-GB" b="0" i="0" dirty="0" smtClean="0">
                <a:solidFill>
                  <a:srgbClr val="202122"/>
                </a:solidFill>
                <a:effectLst/>
                <a:latin typeface="Arial" panose="020B0604020202020204" pitchFamily="34" charset="0"/>
              </a:rPr>
              <a:t> to protect personal identity and location to stay anonymous on the Internet. Some websites, however, block access to known IP addresses used by VPNs to prevent the circumvention of their geo-restrictions,</a:t>
            </a:r>
            <a:r>
              <a:rPr lang="en-GB" b="0" i="0" u="none" strike="noStrike" baseline="30000" dirty="0" smtClean="0">
                <a:solidFill>
                  <a:srgbClr val="FF0000"/>
                </a:solidFill>
                <a:effectLst/>
                <a:latin typeface="Arial" panose="020B0604020202020204" pitchFamily="34" charset="0"/>
                <a:hlinkClick r:id="rId3"/>
              </a:rPr>
              <a:t>[2]</a:t>
            </a:r>
            <a:r>
              <a:rPr lang="en-GB" b="0" i="0" dirty="0" smtClean="0">
                <a:solidFill>
                  <a:srgbClr val="202122"/>
                </a:solidFill>
                <a:effectLst/>
                <a:latin typeface="Arial" panose="020B0604020202020204" pitchFamily="34" charset="0"/>
              </a:rPr>
              <a:t> and many VPN providers have been developing strategies to get around these blockades.</a:t>
            </a:r>
          </a:p>
        </p:txBody>
      </p:sp>
    </p:spTree>
    <p:extLst>
      <p:ext uri="{BB962C8B-B14F-4D97-AF65-F5344CB8AC3E}">
        <p14:creationId xmlns:p14="http://schemas.microsoft.com/office/powerpoint/2010/main" val="196243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17" y="5252221"/>
            <a:ext cx="11669486" cy="1477328"/>
          </a:xfrm>
          <a:prstGeom prst="rect">
            <a:avLst/>
          </a:prstGeom>
        </p:spPr>
        <p:txBody>
          <a:bodyPr wrap="square">
            <a:spAutoFit/>
          </a:bodyPr>
          <a:lstStyle/>
          <a:p>
            <a:r>
              <a:rPr lang="en-GB" dirty="0" smtClean="0"/>
              <a:t>IP in IP is an IP </a:t>
            </a:r>
            <a:r>
              <a:rPr lang="en-GB" dirty="0" err="1" smtClean="0"/>
              <a:t>tunneling</a:t>
            </a:r>
            <a:r>
              <a:rPr lang="en-GB" dirty="0" smtClean="0"/>
              <a:t> protocol that encapsulates one IP packet in another IP packet. To encapsulate an IP packet in another IP packet, an outer header is added with </a:t>
            </a:r>
            <a:r>
              <a:rPr lang="en-GB" dirty="0" err="1" smtClean="0"/>
              <a:t>SourceIP</a:t>
            </a:r>
            <a:r>
              <a:rPr lang="en-GB" dirty="0" smtClean="0"/>
              <a:t>, the entry point of the tunnel and the Destination point, the exit point of the tunnel. While doing this, the inner packet is unmodified (except the TTL field, which is decremented). The Don't Fragment and the Type Of Service fields should be copied to the outer packet. If the packet size is greater than the Path MTU, the packet is fragmented in the </a:t>
            </a:r>
            <a:r>
              <a:rPr lang="en-GB" dirty="0" err="1" smtClean="0"/>
              <a:t>encapsulator</a:t>
            </a:r>
            <a:r>
              <a:rPr lang="en-GB" dirty="0" smtClean="0"/>
              <a:t>, as the outer header should be included. The </a:t>
            </a:r>
            <a:r>
              <a:rPr lang="en-GB" dirty="0" err="1" smtClean="0"/>
              <a:t>decapsulator</a:t>
            </a:r>
            <a:r>
              <a:rPr lang="en-GB" dirty="0" smtClean="0"/>
              <a:t> will reassemble the packet.</a:t>
            </a:r>
            <a:endParaRPr lang="en-GB" dirty="0"/>
          </a:p>
        </p:txBody>
      </p:sp>
      <p:pic>
        <p:nvPicPr>
          <p:cNvPr id="5" name="Picture 4"/>
          <p:cNvPicPr>
            <a:picLocks noChangeAspect="1"/>
          </p:cNvPicPr>
          <p:nvPr/>
        </p:nvPicPr>
        <p:blipFill>
          <a:blip r:embed="rId2"/>
          <a:stretch>
            <a:fillRect/>
          </a:stretch>
        </p:blipFill>
        <p:spPr>
          <a:xfrm>
            <a:off x="853440" y="76880"/>
            <a:ext cx="9962606" cy="4869590"/>
          </a:xfrm>
          <a:prstGeom prst="rect">
            <a:avLst/>
          </a:prstGeom>
        </p:spPr>
      </p:pic>
    </p:spTree>
    <p:extLst>
      <p:ext uri="{BB962C8B-B14F-4D97-AF65-F5344CB8AC3E}">
        <p14:creationId xmlns:p14="http://schemas.microsoft.com/office/powerpoint/2010/main" val="1234296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1346</Words>
  <Application>Microsoft Office PowerPoint</Application>
  <PresentationFormat>Widescreen</PresentationFormat>
  <Paragraphs>70</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Franklin Gothic Book</vt:lpstr>
      <vt:lpstr>Perpetua</vt:lpstr>
      <vt:lpstr>Times New Roman</vt:lpstr>
      <vt:lpstr>urw-din</vt:lpstr>
      <vt:lpstr>var(--font-din)</vt:lpstr>
      <vt:lpstr>var(--font-sofia)</vt:lpstr>
      <vt:lpstr>Wingdings 2</vt:lpstr>
      <vt:lpstr>Equity</vt:lpstr>
      <vt:lpstr>CS-446: Information Systems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CS-446: Information Systems Security</dc:title>
  <dc:creator>Abdullah Bin Zarshaid</dc:creator>
  <cp:lastModifiedBy>Abdullah Bin Zarshaid</cp:lastModifiedBy>
  <cp:revision>9</cp:revision>
  <dcterms:created xsi:type="dcterms:W3CDTF">2020-12-14T06:21:33Z</dcterms:created>
  <dcterms:modified xsi:type="dcterms:W3CDTF">2020-12-14T08:19:09Z</dcterms:modified>
</cp:coreProperties>
</file>