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62" r:id="rId3"/>
    <p:sldId id="447" r:id="rId4"/>
    <p:sldId id="458" r:id="rId5"/>
    <p:sldId id="448" r:id="rId6"/>
    <p:sldId id="449" r:id="rId7"/>
    <p:sldId id="341" r:id="rId8"/>
    <p:sldId id="342" r:id="rId9"/>
    <p:sldId id="343" r:id="rId10"/>
    <p:sldId id="453" r:id="rId11"/>
    <p:sldId id="452" r:id="rId12"/>
    <p:sldId id="344" r:id="rId13"/>
    <p:sldId id="345" r:id="rId14"/>
    <p:sldId id="346" r:id="rId15"/>
    <p:sldId id="347" r:id="rId16"/>
    <p:sldId id="348" r:id="rId17"/>
    <p:sldId id="350" r:id="rId18"/>
    <p:sldId id="454" r:id="rId19"/>
    <p:sldId id="459" r:id="rId20"/>
    <p:sldId id="351" r:id="rId21"/>
    <p:sldId id="352" r:id="rId22"/>
    <p:sldId id="455" r:id="rId23"/>
    <p:sldId id="460" r:id="rId24"/>
    <p:sldId id="456" r:id="rId25"/>
    <p:sldId id="353" r:id="rId26"/>
    <p:sldId id="457" r:id="rId27"/>
    <p:sldId id="273" r:id="rId2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69975" autoAdjust="0"/>
  </p:normalViewPr>
  <p:slideViewPr>
    <p:cSldViewPr>
      <p:cViewPr varScale="1">
        <p:scale>
          <a:sx n="61" d="100"/>
          <a:sy n="61" d="100"/>
        </p:scale>
        <p:origin x="205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10/6/2020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86112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Block_cipher"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en.wikipedia.org/wiki/Stream_ciph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92412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13</a:t>
            </a:fld>
            <a:endParaRPr lang="en-US"/>
          </a:p>
        </p:txBody>
      </p:sp>
    </p:spTree>
    <p:extLst>
      <p:ext uri="{BB962C8B-B14F-4D97-AF65-F5344CB8AC3E}">
        <p14:creationId xmlns:p14="http://schemas.microsoft.com/office/powerpoint/2010/main" val="243938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14</a:t>
            </a:fld>
            <a:endParaRPr lang="en-US"/>
          </a:p>
        </p:txBody>
      </p:sp>
    </p:spTree>
    <p:extLst>
      <p:ext uri="{BB962C8B-B14F-4D97-AF65-F5344CB8AC3E}">
        <p14:creationId xmlns:p14="http://schemas.microsoft.com/office/powerpoint/2010/main" val="1826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15</a:t>
            </a:fld>
            <a:endParaRPr lang="en-US"/>
          </a:p>
        </p:txBody>
      </p:sp>
    </p:spTree>
    <p:extLst>
      <p:ext uri="{BB962C8B-B14F-4D97-AF65-F5344CB8AC3E}">
        <p14:creationId xmlns:p14="http://schemas.microsoft.com/office/powerpoint/2010/main" val="2647090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16</a:t>
            </a:fld>
            <a:endParaRPr lang="en-US"/>
          </a:p>
        </p:txBody>
      </p:sp>
    </p:spTree>
    <p:extLst>
      <p:ext uri="{BB962C8B-B14F-4D97-AF65-F5344CB8AC3E}">
        <p14:creationId xmlns:p14="http://schemas.microsoft.com/office/powerpoint/2010/main" val="18344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17</a:t>
            </a:fld>
            <a:endParaRPr lang="en-US"/>
          </a:p>
        </p:txBody>
      </p:sp>
    </p:spTree>
    <p:extLst>
      <p:ext uri="{BB962C8B-B14F-4D97-AF65-F5344CB8AC3E}">
        <p14:creationId xmlns:p14="http://schemas.microsoft.com/office/powerpoint/2010/main" val="130587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20</a:t>
            </a:fld>
            <a:endParaRPr lang="en-US"/>
          </a:p>
        </p:txBody>
      </p:sp>
    </p:spTree>
    <p:extLst>
      <p:ext uri="{BB962C8B-B14F-4D97-AF65-F5344CB8AC3E}">
        <p14:creationId xmlns:p14="http://schemas.microsoft.com/office/powerpoint/2010/main" val="48315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Like OFB, counter mode turns a </a:t>
            </a:r>
            <a:r>
              <a:rPr lang="en-US" sz="1200" b="0" i="0" kern="1200" dirty="0" smtClean="0">
                <a:solidFill>
                  <a:schemeClr val="tx1"/>
                </a:solidFill>
                <a:latin typeface="+mn-lt"/>
                <a:ea typeface="+mn-ea"/>
                <a:cs typeface="+mn-cs"/>
                <a:hlinkClick r:id="rId3" tooltip="Block cipher"/>
              </a:rPr>
              <a:t>block cipher</a:t>
            </a:r>
            <a:r>
              <a:rPr lang="en-US" sz="1200" b="0" i="0" kern="1200" dirty="0" smtClean="0">
                <a:solidFill>
                  <a:schemeClr val="tx1"/>
                </a:solidFill>
                <a:latin typeface="+mn-lt"/>
                <a:ea typeface="+mn-ea"/>
                <a:cs typeface="+mn-cs"/>
              </a:rPr>
              <a:t> into a </a:t>
            </a:r>
            <a:r>
              <a:rPr lang="en-US" sz="1200" b="0" i="0" kern="1200" dirty="0" smtClean="0">
                <a:solidFill>
                  <a:schemeClr val="tx1"/>
                </a:solidFill>
                <a:latin typeface="+mn-lt"/>
                <a:ea typeface="+mn-ea"/>
                <a:cs typeface="+mn-cs"/>
                <a:hlinkClick r:id="rId4" tooltip="Stream cipher"/>
              </a:rPr>
              <a:t>stream cipher</a:t>
            </a:r>
            <a:r>
              <a:rPr lang="en-US" sz="1200" b="0" i="0" kern="1200" dirty="0" smtClean="0">
                <a:solidFill>
                  <a:schemeClr val="tx1"/>
                </a:solidFill>
                <a:latin typeface="+mn-lt"/>
                <a:ea typeface="+mn-ea"/>
                <a:cs typeface="+mn-cs"/>
              </a:rPr>
              <a:t>. The counter can be any function which produces a sequence which is guaranteed not to repeat for a long time. CTR mode is widely accepted and CBC, CTR modes</a:t>
            </a:r>
            <a:r>
              <a:rPr lang="en-US" sz="1200" b="0" i="0" kern="1200" baseline="0" dirty="0" smtClean="0">
                <a:solidFill>
                  <a:schemeClr val="tx1"/>
                </a:solidFill>
                <a:latin typeface="+mn-lt"/>
                <a:ea typeface="+mn-ea"/>
                <a:cs typeface="+mn-cs"/>
              </a:rPr>
              <a:t> are </a:t>
            </a:r>
            <a:r>
              <a:rPr lang="en-US" sz="1200" b="0" i="0" kern="1200" dirty="0" smtClean="0">
                <a:solidFill>
                  <a:schemeClr val="tx1"/>
                </a:solidFill>
                <a:latin typeface="+mn-lt"/>
                <a:ea typeface="+mn-ea"/>
                <a:cs typeface="+mn-cs"/>
              </a:rPr>
              <a:t>recommended by </a:t>
            </a:r>
            <a:r>
              <a:rPr lang="en-US" sz="1200" b="0" i="0" kern="1200" dirty="0" err="1" smtClean="0">
                <a:solidFill>
                  <a:schemeClr val="tx1"/>
                </a:solidFill>
                <a:latin typeface="+mn-lt"/>
                <a:ea typeface="+mn-ea"/>
                <a:cs typeface="+mn-cs"/>
              </a:rPr>
              <a:t>Niels</a:t>
            </a:r>
            <a:r>
              <a:rPr lang="en-US" sz="1200" b="0" i="0" kern="1200" dirty="0" smtClean="0">
                <a:solidFill>
                  <a:schemeClr val="tx1"/>
                </a:solidFill>
                <a:latin typeface="+mn-lt"/>
                <a:ea typeface="+mn-ea"/>
                <a:cs typeface="+mn-cs"/>
              </a:rPr>
              <a:t> Ferguson and Bruce </a:t>
            </a:r>
            <a:r>
              <a:rPr lang="en-US" sz="1200" b="0" i="0" kern="1200" dirty="0" err="1" smtClean="0">
                <a:solidFill>
                  <a:schemeClr val="tx1"/>
                </a:solidFill>
                <a:latin typeface="+mn-lt"/>
                <a:ea typeface="+mn-ea"/>
                <a:cs typeface="+mn-cs"/>
              </a:rPr>
              <a:t>Schneier</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CTR mode is well suited to operation on a multi-processor machine where blocks can be encrypted in parallel. </a:t>
            </a:r>
          </a:p>
        </p:txBody>
      </p:sp>
      <p:sp>
        <p:nvSpPr>
          <p:cNvPr id="4" name="Slide Number Placeholder 3"/>
          <p:cNvSpPr>
            <a:spLocks noGrp="1"/>
          </p:cNvSpPr>
          <p:nvPr>
            <p:ph type="sldNum" sz="quarter" idx="10"/>
          </p:nvPr>
        </p:nvSpPr>
        <p:spPr/>
        <p:txBody>
          <a:bodyPr/>
          <a:lstStyle/>
          <a:p>
            <a:fld id="{FD506D70-4FDC-464B-81DF-79C5C4B28E23}" type="slidenum">
              <a:rPr lang="en-US" smtClean="0"/>
              <a:pPr/>
              <a:t>21</a:t>
            </a:fld>
            <a:endParaRPr lang="en-US"/>
          </a:p>
        </p:txBody>
      </p:sp>
    </p:spTree>
    <p:extLst>
      <p:ext uri="{BB962C8B-B14F-4D97-AF65-F5344CB8AC3E}">
        <p14:creationId xmlns:p14="http://schemas.microsoft.com/office/powerpoint/2010/main" val="3825062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25</a:t>
            </a:fld>
            <a:endParaRPr lang="en-US"/>
          </a:p>
        </p:txBody>
      </p:sp>
    </p:spTree>
    <p:extLst>
      <p:ext uri="{BB962C8B-B14F-4D97-AF65-F5344CB8AC3E}">
        <p14:creationId xmlns:p14="http://schemas.microsoft.com/office/powerpoint/2010/main" val="98454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9FFDB2-4F93-42FD-9374-9E3108363A18}" type="slidenum">
              <a:rPr lang="en-US" altLang="en-US"/>
              <a:pPr/>
              <a:t>3</a:t>
            </a:fld>
            <a:endParaRPr lang="en-US" altLang="en-US"/>
          </a:p>
        </p:txBody>
      </p:sp>
      <p:sp>
        <p:nvSpPr>
          <p:cNvPr id="964610" name="Rectangle 2"/>
          <p:cNvSpPr>
            <a:spLocks noRo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742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6059B-7D92-4C7F-9358-D48B48E958D4}" type="slidenum">
              <a:rPr lang="en-US" altLang="en-US"/>
              <a:pPr/>
              <a:t>5</a:t>
            </a:fld>
            <a:endParaRPr lang="en-US" altLang="en-US"/>
          </a:p>
        </p:txBody>
      </p:sp>
      <p:sp>
        <p:nvSpPr>
          <p:cNvPr id="956418" name="Rectangle 2"/>
          <p:cNvSpPr>
            <a:spLocks noRo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183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6B4BB-98BC-4665-A85F-00ED77217789}" type="slidenum">
              <a:rPr lang="en-US" altLang="en-US"/>
              <a:pPr/>
              <a:t>6</a:t>
            </a:fld>
            <a:endParaRPr lang="en-US" altLang="en-US"/>
          </a:p>
        </p:txBody>
      </p:sp>
      <p:sp>
        <p:nvSpPr>
          <p:cNvPr id="1001474" name="Rectangle 2"/>
          <p:cNvSpPr>
            <a:spLocks noRo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905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a:t>
            </a:fld>
            <a:endParaRPr lang="en-US"/>
          </a:p>
        </p:txBody>
      </p:sp>
    </p:spTree>
    <p:extLst>
      <p:ext uri="{BB962C8B-B14F-4D97-AF65-F5344CB8AC3E}">
        <p14:creationId xmlns:p14="http://schemas.microsoft.com/office/powerpoint/2010/main" val="369445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263885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a:t>
            </a:fld>
            <a:endParaRPr lang="en-US"/>
          </a:p>
        </p:txBody>
      </p:sp>
    </p:spTree>
    <p:extLst>
      <p:ext uri="{BB962C8B-B14F-4D97-AF65-F5344CB8AC3E}">
        <p14:creationId xmlns:p14="http://schemas.microsoft.com/office/powerpoint/2010/main" val="320303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a:t>
            </a:fld>
            <a:endParaRPr lang="en-US"/>
          </a:p>
        </p:txBody>
      </p:sp>
    </p:spTree>
    <p:extLst>
      <p:ext uri="{BB962C8B-B14F-4D97-AF65-F5344CB8AC3E}">
        <p14:creationId xmlns:p14="http://schemas.microsoft.com/office/powerpoint/2010/main" val="418693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a:t>
            </a:fld>
            <a:endParaRPr lang="en-US"/>
          </a:p>
        </p:txBody>
      </p:sp>
    </p:spTree>
    <p:extLst>
      <p:ext uri="{BB962C8B-B14F-4D97-AF65-F5344CB8AC3E}">
        <p14:creationId xmlns:p14="http://schemas.microsoft.com/office/powerpoint/2010/main" val="42411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3FE282-7BCE-4B3F-89C5-9E6489AD346C}" type="datetime1">
              <a:rPr lang="en-US" smtClean="0"/>
              <a:pPr/>
              <a:t>10/6/2020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905104-1E74-49A7-8769-F22BAEF66071}" type="datetime1">
              <a:rPr lang="en-US" smtClean="0"/>
              <a:pPr/>
              <a:t>10/6/2020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0D7D4B-D420-4EE4-97E7-CEF0B483E6F7}" type="datetime1">
              <a:rPr lang="en-US" smtClean="0"/>
              <a:pPr/>
              <a:t>10/6/2020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A67E5D-FC17-4EBD-BB7F-2E807075FC6C}" type="datetime1">
              <a:rPr lang="en-US" smtClean="0"/>
              <a:pPr/>
              <a:t>10/6/2020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6518B5-693B-4B98-B568-5EF2D812F2E7}" type="datetime1">
              <a:rPr lang="en-US" smtClean="0"/>
              <a:pPr/>
              <a:t>10/6/2020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A308BE-195B-44D2-8EBD-27B2F3A633F5}" type="datetime1">
              <a:rPr lang="en-US" smtClean="0"/>
              <a:pPr/>
              <a:t>10/6/2020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5DF24F-1E44-4CD3-AFE8-80B7B878B120}" type="datetime1">
              <a:rPr lang="en-US" smtClean="0"/>
              <a:pPr/>
              <a:t>10/6/2020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FE7A93-5840-4576-8EB4-48CFD270E1FA}" type="datetime1">
              <a:rPr lang="en-US" smtClean="0"/>
              <a:pPr/>
              <a:t>10/6/2020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523B1-B90A-42F5-B8B1-ED16210EACCC}" type="datetime1">
              <a:rPr lang="en-US" smtClean="0"/>
              <a:pPr/>
              <a:t>10/6/2020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2E5CF5-206A-4583-9630-FE6840807648}" type="datetime1">
              <a:rPr lang="en-US" smtClean="0"/>
              <a:pPr/>
              <a:t>10/6/2020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A42578-FBB6-4036-BFE4-5EE4DF15263B}" type="datetime1">
              <a:rPr lang="en-US" smtClean="0"/>
              <a:pPr/>
              <a:t>10/6/2020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86977ED-18C7-4ADF-91F6-094F1A09DC2F}" type="datetime1">
              <a:rPr lang="en-US" smtClean="0"/>
              <a:pPr/>
              <a:t>10/6/2020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hyperlink" Target="http://www.crypto-it.net/eng/symmetric/aes.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a:bodyPr>
          <a:lstStyle/>
          <a:p>
            <a:r>
              <a:rPr lang="en-US" sz="3400" b="1" dirty="0" smtClean="0">
                <a:solidFill>
                  <a:schemeClr val="tx1"/>
                </a:solidFill>
                <a:latin typeface="Times New Roman" pitchFamily="18" charset="0"/>
                <a:cs typeface="Times New Roman" pitchFamily="18" charset="0"/>
              </a:rPr>
              <a:t>Lecture # 4: Block Ciphers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304800" y="214491"/>
            <a:ext cx="7696200" cy="6186309"/>
          </a:xfrm>
          <a:prstGeom prst="rect">
            <a:avLst/>
          </a:prstGeom>
        </p:spPr>
        <p:txBody>
          <a:bodyPr wrap="square">
            <a:spAutoFit/>
          </a:bodyPr>
          <a:lstStyle/>
          <a:p>
            <a:pPr fontAlgn="base"/>
            <a:r>
              <a:rPr lang="en-GB" b="1" dirty="0">
                <a:latin typeface="inherit"/>
              </a:rPr>
              <a:t>Replay Attack</a:t>
            </a:r>
          </a:p>
          <a:p>
            <a:pPr algn="just" fontAlgn="base"/>
            <a:r>
              <a:rPr lang="en-GB" dirty="0">
                <a:solidFill>
                  <a:srgbClr val="000000"/>
                </a:solidFill>
                <a:latin typeface="Oxygen"/>
              </a:rPr>
              <a:t>During replay attacks the intruder sends to the victim the same message as was already used in the victim's communication. The message is correctly encrypted, so its receiver may treat is as a correct request and take actions desired by the intruder.</a:t>
            </a:r>
          </a:p>
          <a:p>
            <a:pPr algn="just" fontAlgn="base"/>
            <a:r>
              <a:rPr lang="en-GB" dirty="0">
                <a:solidFill>
                  <a:srgbClr val="000000"/>
                </a:solidFill>
                <a:latin typeface="Oxygen"/>
              </a:rPr>
              <a:t>The attacker might either have eavesdropped a message between two sides before or he may know the message format from his previous communication with one of the sides. This message may contain some kind of the secret key and be used for authentication.</a:t>
            </a:r>
          </a:p>
          <a:p>
            <a:pPr algn="just" fontAlgn="base"/>
            <a:r>
              <a:rPr lang="en-GB" dirty="0">
                <a:solidFill>
                  <a:srgbClr val="000000"/>
                </a:solidFill>
                <a:latin typeface="Oxygen"/>
              </a:rPr>
              <a:t>For example, when one makes an order to the bank to transfer money to some specified account, the attacker may eavesdrop the frames. If that happens, the attacker can send the same (correct) messages to the bank one more time, hoping that the bank will transfer money again to the same account (probably connected with the intruder).</a:t>
            </a:r>
          </a:p>
          <a:p>
            <a:pPr algn="just" fontAlgn="base"/>
            <a:r>
              <a:rPr lang="en-GB" dirty="0">
                <a:solidFill>
                  <a:srgbClr val="000000"/>
                </a:solidFill>
                <a:latin typeface="Oxygen"/>
              </a:rPr>
              <a:t>There are some methods to avoid replay attacks. First of all, before starting the communication both sides may negotiate and create a random session key, valid only for a specified time and during a specified process. Instead of session keys, it is also reasonable to use timestamps in all messages and accept messages that have not been sent too long ago. The other popular technique is to use one-time passwords for each request. This method of prevention is very often used for banking operations.</a:t>
            </a:r>
            <a:endParaRPr lang="en-GB" b="0" i="0" dirty="0">
              <a:solidFill>
                <a:srgbClr val="000000"/>
              </a:solidFill>
              <a:effectLst/>
              <a:latin typeface="Oxygen"/>
            </a:endParaRPr>
          </a:p>
        </p:txBody>
      </p:sp>
    </p:spTree>
    <p:extLst>
      <p:ext uri="{BB962C8B-B14F-4D97-AF65-F5344CB8AC3E}">
        <p14:creationId xmlns:p14="http://schemas.microsoft.com/office/powerpoint/2010/main" val="356056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382000" cy="5181600"/>
          </a:xfrm>
        </p:spPr>
        <p:txBody>
          <a:bodyPr>
            <a:normAutofit/>
          </a:bodyPr>
          <a:lstStyle/>
          <a:p>
            <a:r>
              <a:rPr lang="en-GB" sz="2000" dirty="0">
                <a:solidFill>
                  <a:srgbClr val="000000"/>
                </a:solidFill>
                <a:latin typeface="Oxygen"/>
              </a:rPr>
              <a:t>A typical example of weakness of encryption using ECB mode is encoding a bitmap image (for example a .bmp file). Even a strong encryption algorithm used in ECB mode cannot blur efficiently the plaintext.</a:t>
            </a:r>
            <a:endParaRPr lang="en-GB" sz="2000" dirty="0"/>
          </a:p>
          <a:p>
            <a:endParaRPr lang="en-US" sz="1600" dirty="0" smtClean="0"/>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743200" y="3200400"/>
            <a:ext cx="1866900" cy="2057401"/>
          </a:xfrm>
          <a:prstGeom prst="rect">
            <a:avLst/>
          </a:prstGeom>
          <a:noFill/>
        </p:spPr>
      </p:pic>
      <p:pic>
        <p:nvPicPr>
          <p:cNvPr id="45060" name="Picture 4" descr="File:Tux ecb.jpg"/>
          <p:cNvPicPr>
            <a:picLocks noChangeAspect="1" noChangeArrowheads="1"/>
          </p:cNvPicPr>
          <p:nvPr/>
        </p:nvPicPr>
        <p:blipFill>
          <a:blip r:embed="rId5" cstate="print"/>
          <a:srcRect/>
          <a:stretch>
            <a:fillRect/>
          </a:stretch>
        </p:blipFill>
        <p:spPr bwMode="auto">
          <a:xfrm>
            <a:off x="5943600" y="3276600"/>
            <a:ext cx="1866900" cy="2057401"/>
          </a:xfrm>
          <a:prstGeom prst="rect">
            <a:avLst/>
          </a:prstGeom>
          <a:noFill/>
        </p:spPr>
      </p:pic>
      <p:sp>
        <p:nvSpPr>
          <p:cNvPr id="10" name="TextBox 9"/>
          <p:cNvSpPr txBox="1"/>
          <p:nvPr/>
        </p:nvSpPr>
        <p:spPr>
          <a:xfrm>
            <a:off x="2667000" y="56388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486400" y="5650468"/>
            <a:ext cx="2768707"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ECB mode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5875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bc encryption.png"/>
          <p:cNvPicPr>
            <a:picLocks noChangeAspect="1" noChangeArrowheads="1"/>
          </p:cNvPicPr>
          <p:nvPr/>
        </p:nvPicPr>
        <p:blipFill>
          <a:blip r:embed="rId3" cstate="print"/>
          <a:srcRect/>
          <a:stretch>
            <a:fillRect/>
          </a:stretch>
        </p:blipFill>
        <p:spPr bwMode="auto">
          <a:xfrm>
            <a:off x="1905000" y="3031093"/>
            <a:ext cx="5715000" cy="2314575"/>
          </a:xfrm>
          <a:prstGeom prst="rect">
            <a:avLst/>
          </a:prstGeom>
          <a:noFill/>
        </p:spPr>
      </p:pic>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Invented by IBM in 1976</a:t>
            </a:r>
          </a:p>
          <a:p>
            <a:r>
              <a:rPr lang="en-US" sz="1800" dirty="0" smtClean="0">
                <a:latin typeface="Times New Roman" pitchFamily="18" charset="0"/>
                <a:cs typeface="Times New Roman" pitchFamily="18" charset="0"/>
              </a:rPr>
              <a:t>Each block of plaintext is XORed with the previous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before being encrypted</a:t>
            </a:r>
          </a:p>
          <a:p>
            <a:r>
              <a:rPr lang="en-US" sz="1800" dirty="0" smtClean="0">
                <a:latin typeface="Times New Roman" pitchFamily="18" charset="0"/>
                <a:cs typeface="Times New Roman" pitchFamily="18" charset="0"/>
              </a:rPr>
              <a:t>Each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depends on all plaintext blocks processed up to that point</a:t>
            </a:r>
          </a:p>
          <a:p>
            <a:r>
              <a:rPr lang="en-US" sz="1800" dirty="0" smtClean="0">
                <a:latin typeface="Times New Roman" pitchFamily="18" charset="0"/>
                <a:cs typeface="Times New Roman" pitchFamily="18" charset="0"/>
              </a:rPr>
              <a:t>For Uniqueness, an initialization vector (IV) must be used in the first block.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pic>
        <p:nvPicPr>
          <p:cNvPr id="51204" name="Picture 4" descr="C_i = E_K(P_i \oplus C_{i-1}), C_0 = IV"/>
          <p:cNvPicPr>
            <a:picLocks noChangeAspect="1" noChangeArrowheads="1"/>
          </p:cNvPicPr>
          <p:nvPr/>
        </p:nvPicPr>
        <p:blipFill>
          <a:blip r:embed="rId5" cstate="print"/>
          <a:srcRect/>
          <a:stretch>
            <a:fillRect/>
          </a:stretch>
        </p:blipFill>
        <p:spPr bwMode="auto">
          <a:xfrm>
            <a:off x="5334000" y="5345668"/>
            <a:ext cx="2381250" cy="200025"/>
          </a:xfrm>
          <a:prstGeom prst="rect">
            <a:avLst/>
          </a:prstGeom>
          <a:noFill/>
        </p:spPr>
      </p:pic>
      <p:sp>
        <p:nvSpPr>
          <p:cNvPr id="10" name="TextBox 9"/>
          <p:cNvSpPr txBox="1"/>
          <p:nvPr/>
        </p:nvSpPr>
        <p:spPr>
          <a:xfrm>
            <a:off x="2667000" y="52694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For each message to be encoded, a new IV should be used</a:t>
            </a:r>
          </a:p>
          <a:p>
            <a:r>
              <a:rPr lang="en-US" sz="1800" dirty="0" smtClean="0">
                <a:latin typeface="Times New Roman" pitchFamily="18" charset="0"/>
                <a:cs typeface="Times New Roman" pitchFamily="18" charset="0"/>
              </a:rPr>
              <a:t>Usage of the same IV for all messages would cause some problems:</a:t>
            </a:r>
          </a:p>
          <a:p>
            <a:pPr lvl="1"/>
            <a:r>
              <a:rPr lang="en-US" sz="1800" dirty="0" smtClean="0">
                <a:latin typeface="Times New Roman" pitchFamily="18" charset="0"/>
                <a:cs typeface="Times New Roman" pitchFamily="18" charset="0"/>
              </a:rPr>
              <a:t>Differences in similar messages can be found by an attacker</a:t>
            </a:r>
          </a:p>
          <a:p>
            <a:pPr lvl="1"/>
            <a:r>
              <a:rPr lang="en-US" sz="1800" dirty="0" smtClean="0">
                <a:latin typeface="Times New Roman" pitchFamily="18" charset="0"/>
                <a:cs typeface="Times New Roman" pitchFamily="18" charset="0"/>
              </a:rPr>
              <a:t>Old messages can be sent by an attacker at a later time</a:t>
            </a:r>
          </a:p>
          <a:p>
            <a:pPr lvl="1"/>
            <a:r>
              <a:rPr lang="en-US" sz="1800" dirty="0" smtClean="0">
                <a:latin typeface="Times New Roman" pitchFamily="18" charset="0"/>
                <a:cs typeface="Times New Roman" pitchFamily="18" charset="0"/>
              </a:rPr>
              <a:t>Chosen plaintext can be applied as an attack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9154" name="Picture 2" descr="Cbc decryption.png"/>
          <p:cNvPicPr>
            <a:picLocks noChangeAspect="1" noChangeArrowheads="1"/>
          </p:cNvPicPr>
          <p:nvPr/>
        </p:nvPicPr>
        <p:blipFill>
          <a:blip r:embed="rId4" cstate="print"/>
          <a:srcRect/>
          <a:stretch>
            <a:fillRect/>
          </a:stretch>
        </p:blipFill>
        <p:spPr bwMode="auto">
          <a:xfrm>
            <a:off x="1676400" y="2971800"/>
            <a:ext cx="5715000" cy="2114550"/>
          </a:xfrm>
          <a:prstGeom prst="rect">
            <a:avLst/>
          </a:prstGeom>
          <a:noFill/>
        </p:spPr>
      </p:pic>
      <p:pic>
        <p:nvPicPr>
          <p:cNvPr id="49156" name="Picture 4" descr="P_i = D_K(C_i) \oplus C_{i-1}, C_0 = IV."/>
          <p:cNvPicPr>
            <a:picLocks noChangeAspect="1" noChangeArrowheads="1"/>
          </p:cNvPicPr>
          <p:nvPr/>
        </p:nvPicPr>
        <p:blipFill>
          <a:blip r:embed="rId5" cstate="print"/>
          <a:srcRect/>
          <a:stretch>
            <a:fillRect/>
          </a:stretch>
        </p:blipFill>
        <p:spPr bwMode="auto">
          <a:xfrm>
            <a:off x="4210050" y="5421868"/>
            <a:ext cx="2419350" cy="200025"/>
          </a:xfrm>
          <a:prstGeom prst="rect">
            <a:avLst/>
          </a:prstGeom>
          <a:noFill/>
        </p:spPr>
      </p:pic>
      <p:sp>
        <p:nvSpPr>
          <p:cNvPr id="10" name="TextBox 9"/>
          <p:cNvSpPr txBox="1"/>
          <p:nvPr/>
        </p:nvSpPr>
        <p:spPr>
          <a:xfrm>
            <a:off x="1466850" y="53456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Drawback(s)</a:t>
            </a:r>
          </a:p>
          <a:p>
            <a:pPr lvl="1"/>
            <a:r>
              <a:rPr lang="en-US" sz="1600" dirty="0" smtClean="0">
                <a:latin typeface="Times New Roman" pitchFamily="18" charset="0"/>
                <a:cs typeface="Times New Roman" pitchFamily="18" charset="0"/>
              </a:rPr>
              <a:t>Encryption is sequential (cannot be parallelized).</a:t>
            </a:r>
          </a:p>
          <a:p>
            <a:pPr lvl="1"/>
            <a:r>
              <a:rPr lang="en-US" sz="1600" dirty="0" smtClean="0">
                <a:latin typeface="Times New Roman" pitchFamily="18" charset="0"/>
                <a:cs typeface="Times New Roman" pitchFamily="18" charset="0"/>
              </a:rPr>
              <a:t>A one-bit change in a plaintext or IV affects all following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blocks.</a:t>
            </a:r>
          </a:p>
          <a:p>
            <a:r>
              <a:rPr lang="en-US" sz="1800" dirty="0" smtClean="0">
                <a:latin typeface="Times New Roman" pitchFamily="18" charset="0"/>
                <a:cs typeface="Times New Roman" pitchFamily="18" charset="0"/>
              </a:rPr>
              <a:t>For Decryption Incorrect IV causes only the first block of plaintext to be corrupt</a:t>
            </a:r>
          </a:p>
          <a:p>
            <a:pPr lvl="1"/>
            <a:r>
              <a:rPr lang="en-US" sz="1600" dirty="0" smtClean="0">
                <a:latin typeface="Times New Roman" pitchFamily="18" charset="0"/>
                <a:cs typeface="Times New Roman" pitchFamily="18" charset="0"/>
              </a:rPr>
              <a:t>Plaintext block can be recovered from two adjacent blocks of </a:t>
            </a:r>
            <a:r>
              <a:rPr lang="en-US" sz="1600" dirty="0" err="1" smtClean="0">
                <a:latin typeface="Times New Roman" pitchFamily="18" charset="0"/>
                <a:cs typeface="Times New Roman" pitchFamily="18" charset="0"/>
              </a:rPr>
              <a:t>ciphertext</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Decryption</a:t>
            </a:r>
            <a:r>
              <a:rPr lang="en-US" sz="1600" smtClean="0">
                <a:latin typeface="Times New Roman" pitchFamily="18" charset="0"/>
                <a:cs typeface="Times New Roman" pitchFamily="18" charset="0"/>
              </a:rPr>
              <a:t> </a:t>
            </a:r>
            <a:r>
              <a:rPr lang="en-US" sz="1600" i="1" smtClean="0">
                <a:latin typeface="Times New Roman" pitchFamily="18" charset="0"/>
                <a:cs typeface="Times New Roman" pitchFamily="18" charset="0"/>
              </a:rPr>
              <a:t>cannot</a:t>
            </a:r>
            <a:r>
              <a:rPr lang="en-US" sz="1600" dirty="0" smtClean="0">
                <a:latin typeface="Times New Roman" pitchFamily="18" charset="0"/>
                <a:cs typeface="Times New Roman" pitchFamily="18" charset="0"/>
              </a:rPr>
              <a:t> be parallelized</a:t>
            </a:r>
          </a:p>
          <a:p>
            <a:pPr lvl="1"/>
            <a:r>
              <a:rPr lang="en-US" sz="1600" dirty="0" smtClean="0">
                <a:latin typeface="Times New Roman" pitchFamily="18" charset="0"/>
                <a:cs typeface="Times New Roman" pitchFamily="18" charset="0"/>
              </a:rPr>
              <a:t>one-bit change to the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causes complete corruption of the corresponding block of plaintext</a:t>
            </a:r>
          </a:p>
          <a:p>
            <a:pPr lvl="1"/>
            <a:r>
              <a:rPr lang="en-US" sz="1600" dirty="0" smtClean="0">
                <a:latin typeface="Times New Roman" pitchFamily="18" charset="0"/>
                <a:cs typeface="Times New Roman" pitchFamily="18" charset="0"/>
              </a:rPr>
              <a:t>rest of the blocks remain intact.</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590800" y="4114799"/>
            <a:ext cx="1866900" cy="2057401"/>
          </a:xfrm>
          <a:prstGeom prst="rect">
            <a:avLst/>
          </a:prstGeom>
          <a:noFill/>
        </p:spPr>
      </p:pic>
      <p:sp>
        <p:nvSpPr>
          <p:cNvPr id="10" name="TextBox 9"/>
          <p:cNvSpPr txBox="1"/>
          <p:nvPr/>
        </p:nvSpPr>
        <p:spPr>
          <a:xfrm>
            <a:off x="2552469" y="60960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371869" y="6096000"/>
            <a:ext cx="2781531"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CBC mode</a:t>
            </a:r>
            <a:endParaRPr lang="en-US" dirty="0">
              <a:latin typeface="Times New Roman" pitchFamily="18" charset="0"/>
              <a:cs typeface="Times New Roman" pitchFamily="18" charset="0"/>
            </a:endParaRPr>
          </a:p>
        </p:txBody>
      </p:sp>
      <p:pic>
        <p:nvPicPr>
          <p:cNvPr id="47106" name="Picture 2" descr="http://upload.wikimedia.org/wikipedia/commons/a/a0/Tux_secure.jpg"/>
          <p:cNvPicPr>
            <a:picLocks noChangeAspect="1" noChangeArrowheads="1"/>
          </p:cNvPicPr>
          <p:nvPr/>
        </p:nvPicPr>
        <p:blipFill>
          <a:blip r:embed="rId5" cstate="print"/>
          <a:srcRect/>
          <a:stretch>
            <a:fillRect/>
          </a:stretch>
        </p:blipFill>
        <p:spPr bwMode="auto">
          <a:xfrm>
            <a:off x="5752869" y="4114799"/>
            <a:ext cx="1866900" cy="2057401"/>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Close relative of CBC, makes a block cipher into a self-synchronizing stream cipher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10" name="TextBox 9"/>
          <p:cNvSpPr txBox="1"/>
          <p:nvPr/>
        </p:nvSpPr>
        <p:spPr>
          <a:xfrm>
            <a:off x="2133600" y="5191125"/>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38" name="AutoShape 2"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3" name="Picture 7"/>
          <p:cNvPicPr>
            <a:picLocks noChangeAspect="1" noChangeArrowheads="1"/>
          </p:cNvPicPr>
          <p:nvPr/>
        </p:nvPicPr>
        <p:blipFill>
          <a:blip r:embed="rId4" cstate="print"/>
          <a:srcRect/>
          <a:stretch>
            <a:fillRect/>
          </a:stretch>
        </p:blipFill>
        <p:spPr bwMode="auto">
          <a:xfrm>
            <a:off x="1752600" y="2095500"/>
            <a:ext cx="5648325" cy="2638425"/>
          </a:xfrm>
          <a:prstGeom prst="rect">
            <a:avLst/>
          </a:prstGeom>
          <a:noFill/>
          <a:ln w="9525">
            <a:noFill/>
            <a:miter lim="800000"/>
            <a:headEnd/>
            <a:tailEnd/>
          </a:ln>
        </p:spPr>
      </p:pic>
      <p:sp>
        <p:nvSpPr>
          <p:cNvPr id="14346" name="AutoShape 10" descr="P_i = E_K (C_{i-1}) \oplus C_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7" name="AutoShape 11" descr="C_{0} = \ \mbox{IV}"/>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5" name="AutoShape 9" descr="C_i = E_K (C_{i-1}) \oplus P_i"/>
          <p:cNvSpPr>
            <a:spLocks noChangeAspect="1" noChangeArrowheads="1"/>
          </p:cNvSpPr>
          <p:nvPr/>
        </p:nvSpPr>
        <p:spPr bwMode="auto">
          <a:xfrm>
            <a:off x="285750" y="-1270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9" name="AutoShape 13"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51" name="AutoShape 15"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52" name="Picture 16"/>
          <p:cNvPicPr>
            <a:picLocks noChangeAspect="1" noChangeArrowheads="1"/>
          </p:cNvPicPr>
          <p:nvPr/>
        </p:nvPicPr>
        <p:blipFill>
          <a:blip r:embed="rId5" cstate="print"/>
          <a:srcRect/>
          <a:stretch>
            <a:fillRect/>
          </a:stretch>
        </p:blipFill>
        <p:spPr bwMode="auto">
          <a:xfrm>
            <a:off x="4572000" y="5114925"/>
            <a:ext cx="1819275" cy="82867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CFB decryption is almost identical to CBC encryption performed in reverse</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89" name="Picture 1"/>
          <p:cNvPicPr>
            <a:picLocks noChangeAspect="1" noChangeArrowheads="1"/>
          </p:cNvPicPr>
          <p:nvPr/>
        </p:nvPicPr>
        <p:blipFill>
          <a:blip r:embed="rId4" cstate="print"/>
          <a:srcRect/>
          <a:stretch>
            <a:fillRect/>
          </a:stretch>
        </p:blipFill>
        <p:spPr bwMode="auto">
          <a:xfrm>
            <a:off x="1981200" y="2819400"/>
            <a:ext cx="5715000" cy="25146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Makes a block cipher into a synchronous stream cipher</a:t>
            </a:r>
          </a:p>
          <a:p>
            <a:r>
              <a:rPr lang="en-US" sz="1800" dirty="0" smtClean="0">
                <a:latin typeface="Times New Roman" pitchFamily="18" charset="0"/>
                <a:cs typeface="Times New Roman" pitchFamily="18" charset="0"/>
              </a:rPr>
              <a:t>Just as with other stream ciphers, flipping a bit in the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produces a flipped bit in the plaintext at the same location</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2" name="AutoShape 2" descr="http://upload.wikimedia.org/wikipedia/commons/a/a9/O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4" cstate="print"/>
          <a:srcRect/>
          <a:stretch>
            <a:fillRect/>
          </a:stretch>
        </p:blipFill>
        <p:spPr bwMode="auto">
          <a:xfrm>
            <a:off x="1676400" y="2514600"/>
            <a:ext cx="5715000" cy="272415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7620000" y="5334000"/>
            <a:ext cx="1257300" cy="1381125"/>
          </a:xfrm>
          <a:prstGeom prst="rect">
            <a:avLst/>
          </a:prstGeom>
          <a:noFill/>
          <a:ln w="9525">
            <a:noFill/>
            <a:miter lim="800000"/>
            <a:headEnd/>
            <a:tailEnd/>
          </a:ln>
        </p:spPr>
      </p:pic>
      <p:sp>
        <p:nvSpPr>
          <p:cNvPr id="12" name="TextBox 11"/>
          <p:cNvSpPr txBox="1"/>
          <p:nvPr/>
        </p:nvSpPr>
        <p:spPr>
          <a:xfrm>
            <a:off x="5222446" y="5715000"/>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991600" cy="6217087"/>
          </a:xfrm>
          <a:prstGeom prst="rect">
            <a:avLst/>
          </a:prstGeom>
        </p:spPr>
        <p:txBody>
          <a:bodyPr wrap="square">
            <a:spAutoFit/>
          </a:bodyPr>
          <a:lstStyle/>
          <a:p>
            <a:pPr fontAlgn="base"/>
            <a:r>
              <a:rPr lang="en-GB" sz="2000" b="1" dirty="0" smtClean="0">
                <a:solidFill>
                  <a:srgbClr val="000000"/>
                </a:solidFill>
              </a:rPr>
              <a:t>Algorithms that work in the OFB mode create keystream bits that are used for encryption subsequent data blocks. </a:t>
            </a:r>
          </a:p>
          <a:p>
            <a:pPr fontAlgn="base"/>
            <a:endParaRPr lang="en-GB" sz="2000" b="1" dirty="0">
              <a:solidFill>
                <a:srgbClr val="000000"/>
              </a:solidFill>
            </a:endParaRPr>
          </a:p>
          <a:p>
            <a:pPr fontAlgn="base"/>
            <a:r>
              <a:rPr lang="en-GB" sz="2000" b="1" dirty="0" smtClean="0">
                <a:solidFill>
                  <a:srgbClr val="000000"/>
                </a:solidFill>
              </a:rPr>
              <a:t>In this regard, the way of working of the block cipher becomes similar to the way of working of a typical stream cipher. </a:t>
            </a:r>
          </a:p>
          <a:p>
            <a:pPr fontAlgn="base"/>
            <a:endParaRPr lang="en-GB" sz="2000" b="1" dirty="0">
              <a:solidFill>
                <a:srgbClr val="000000"/>
              </a:solidFill>
            </a:endParaRPr>
          </a:p>
          <a:p>
            <a:pPr fontAlgn="base"/>
            <a:r>
              <a:rPr lang="en-GB" sz="2000" b="1" dirty="0" smtClean="0"/>
              <a:t>Because </a:t>
            </a:r>
            <a:r>
              <a:rPr lang="en-GB" sz="2000" b="1" dirty="0"/>
              <a:t>of the continuous creation of keystream bits, both encryption and decryption can be performed using only one thread at a time. </a:t>
            </a:r>
            <a:endParaRPr lang="en-GB" sz="2000" b="1" dirty="0" smtClean="0"/>
          </a:p>
          <a:p>
            <a:pPr fontAlgn="base"/>
            <a:endParaRPr lang="en-GB" sz="2000" b="1" dirty="0"/>
          </a:p>
          <a:p>
            <a:pPr fontAlgn="base"/>
            <a:r>
              <a:rPr lang="en-GB" sz="2000" b="1" dirty="0" smtClean="0"/>
              <a:t>Similarly</a:t>
            </a:r>
            <a:r>
              <a:rPr lang="en-GB" sz="2000" b="1" dirty="0"/>
              <a:t>, as in the CFB mode, both data encryption and decryption uses the same cipher encryption algorithm</a:t>
            </a:r>
            <a:r>
              <a:rPr lang="en-GB" sz="2000" b="1" dirty="0" smtClean="0"/>
              <a:t>.</a:t>
            </a:r>
          </a:p>
          <a:p>
            <a:pPr fontAlgn="base"/>
            <a:endParaRPr lang="en-GB" sz="2000" b="1" dirty="0"/>
          </a:p>
          <a:p>
            <a:pPr fontAlgn="base"/>
            <a:endParaRPr lang="en-GB" sz="2000" b="1" dirty="0"/>
          </a:p>
          <a:p>
            <a:pPr fontAlgn="base"/>
            <a:r>
              <a:rPr lang="en-GB" sz="2000" b="1" dirty="0"/>
              <a:t>If one bit of a plaintext or </a:t>
            </a:r>
            <a:r>
              <a:rPr lang="en-GB" sz="2000" b="1" dirty="0" err="1"/>
              <a:t>ciphertext</a:t>
            </a:r>
            <a:r>
              <a:rPr lang="en-GB" sz="2000" b="1" dirty="0"/>
              <a:t> message is damaged (for example because of a transmission error), only one corresponding </a:t>
            </a:r>
            <a:r>
              <a:rPr lang="en-GB" sz="2000" b="1" dirty="0" err="1"/>
              <a:t>ciphertext</a:t>
            </a:r>
            <a:r>
              <a:rPr lang="en-GB" sz="2000" b="1" dirty="0"/>
              <a:t> or respectively plaintext bit is damaged as well. </a:t>
            </a:r>
            <a:endParaRPr lang="en-GB" sz="2000" b="1" dirty="0" smtClean="0"/>
          </a:p>
          <a:p>
            <a:pPr fontAlgn="base"/>
            <a:endParaRPr lang="en-GB" sz="2000" b="1" dirty="0"/>
          </a:p>
          <a:p>
            <a:pPr fontAlgn="base"/>
            <a:r>
              <a:rPr lang="en-GB" sz="2000" b="1" dirty="0" smtClean="0"/>
              <a:t>It </a:t>
            </a:r>
            <a:r>
              <a:rPr lang="en-GB" sz="2000" b="1" dirty="0"/>
              <a:t>is possible to use various correction algorithms to restore the previous value of damaged parts of the received message.</a:t>
            </a:r>
          </a:p>
          <a:p>
            <a:endParaRPr lang="en-GB" dirty="0"/>
          </a:p>
        </p:txBody>
      </p:sp>
    </p:spTree>
    <p:extLst>
      <p:ext uri="{BB962C8B-B14F-4D97-AF65-F5344CB8AC3E}">
        <p14:creationId xmlns:p14="http://schemas.microsoft.com/office/powerpoint/2010/main" val="1815234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91858" y="609600"/>
            <a:ext cx="9067800" cy="2308324"/>
          </a:xfrm>
          <a:prstGeom prst="rect">
            <a:avLst/>
          </a:prstGeom>
        </p:spPr>
        <p:txBody>
          <a:bodyPr wrap="square">
            <a:spAutoFit/>
          </a:bodyPr>
          <a:lstStyle/>
          <a:p>
            <a:pPr fontAlgn="base"/>
            <a:r>
              <a:rPr lang="en-GB" sz="2400" b="1" dirty="0"/>
              <a:t>The biggest drawback of OFB is that the repetition of encrypting the initialization vector may produce the same state that has occurred before. </a:t>
            </a:r>
            <a:endParaRPr lang="en-GB" sz="2400" b="1" dirty="0" smtClean="0"/>
          </a:p>
          <a:p>
            <a:pPr fontAlgn="base"/>
            <a:endParaRPr lang="en-GB" sz="2400" b="1" dirty="0"/>
          </a:p>
          <a:p>
            <a:pPr fontAlgn="base"/>
            <a:r>
              <a:rPr lang="en-GB" sz="2400" b="1" dirty="0" smtClean="0"/>
              <a:t>It </a:t>
            </a:r>
            <a:r>
              <a:rPr lang="en-GB" sz="2400" b="1" dirty="0"/>
              <a:t>is an unlikely situation but in such a case the plaintext will start to be encrypted by the same data as previously.</a:t>
            </a:r>
            <a:endParaRPr lang="en-GB" sz="2400" b="1" dirty="0"/>
          </a:p>
        </p:txBody>
      </p:sp>
    </p:spTree>
    <p:extLst>
      <p:ext uri="{BB962C8B-B14F-4D97-AF65-F5344CB8AC3E}">
        <p14:creationId xmlns:p14="http://schemas.microsoft.com/office/powerpoint/2010/main" val="1932113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Modes of Encryption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Because of the symmetry of the XOR operation, encryption and decryption are exactly the same:</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4" cstate="print"/>
          <a:srcRect/>
          <a:stretch>
            <a:fillRect/>
          </a:stretch>
        </p:blipFill>
        <p:spPr bwMode="auto">
          <a:xfrm>
            <a:off x="1752600" y="2819400"/>
            <a:ext cx="5715000" cy="27241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Like OFB, counter mode turns a block cipher into a stream cipher</a:t>
            </a:r>
          </a:p>
          <a:p>
            <a:r>
              <a:rPr lang="en-US" sz="1800" dirty="0" smtClean="0">
                <a:latin typeface="Times New Roman" pitchFamily="18" charset="0"/>
                <a:cs typeface="Times New Roman" pitchFamily="18" charset="0"/>
              </a:rPr>
              <a:t>The counter can be any function which produces a sequence which is guaranteed not to repeat for a long time</a:t>
            </a:r>
          </a:p>
          <a:p>
            <a:r>
              <a:rPr lang="en-US" sz="1800" dirty="0" smtClean="0">
                <a:latin typeface="Times New Roman" pitchFamily="18" charset="0"/>
                <a:cs typeface="Times New Roman" pitchFamily="18" charset="0"/>
              </a:rPr>
              <a:t>CTR mode is widely accepted and CBC, CTR modes are recommended by </a:t>
            </a:r>
            <a:r>
              <a:rPr lang="en-US" sz="1800" dirty="0" err="1" smtClean="0">
                <a:latin typeface="Times New Roman" pitchFamily="18" charset="0"/>
                <a:cs typeface="Times New Roman" pitchFamily="18" charset="0"/>
              </a:rPr>
              <a:t>Niels</a:t>
            </a:r>
            <a:r>
              <a:rPr lang="en-US" sz="1800" dirty="0" smtClean="0">
                <a:latin typeface="Times New Roman" pitchFamily="18" charset="0"/>
                <a:cs typeface="Times New Roman" pitchFamily="18" charset="0"/>
              </a:rPr>
              <a:t> Ferguson and Bruce </a:t>
            </a:r>
            <a:r>
              <a:rPr lang="en-US" sz="1800" dirty="0" err="1" smtClean="0">
                <a:latin typeface="Times New Roman" pitchFamily="18" charset="0"/>
                <a:cs typeface="Times New Roman" pitchFamily="18" charset="0"/>
              </a:rPr>
              <a:t>Schneier</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CTR mode is well suited to operate on a multi-processor machine where blocks can be encrypted in parallel </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4" cstate="print"/>
          <a:srcRect/>
          <a:stretch>
            <a:fillRect/>
          </a:stretch>
        </p:blipFill>
        <p:spPr bwMode="auto">
          <a:xfrm>
            <a:off x="1895475" y="3790950"/>
            <a:ext cx="5724525" cy="23050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991600" cy="5232202"/>
          </a:xfrm>
          <a:prstGeom prst="rect">
            <a:avLst/>
          </a:prstGeom>
        </p:spPr>
        <p:txBody>
          <a:bodyPr wrap="square">
            <a:spAutoFit/>
          </a:bodyPr>
          <a:lstStyle/>
          <a:p>
            <a:pPr fontAlgn="base"/>
            <a:r>
              <a:rPr lang="en-GB" b="1" dirty="0">
                <a:latin typeface="inherit"/>
              </a:rPr>
              <a:t>CTR (Counter) </a:t>
            </a:r>
            <a:r>
              <a:rPr lang="en-GB" b="1" dirty="0" smtClean="0">
                <a:latin typeface="inherit"/>
              </a:rPr>
              <a:t>Mode</a:t>
            </a:r>
          </a:p>
          <a:p>
            <a:pPr fontAlgn="base"/>
            <a:endParaRPr lang="en-GB" b="1" dirty="0">
              <a:latin typeface="inherit"/>
            </a:endParaRPr>
          </a:p>
          <a:p>
            <a:pPr algn="just" fontAlgn="base"/>
            <a:r>
              <a:rPr lang="en-GB" sz="2000" b="1" dirty="0">
                <a:solidFill>
                  <a:srgbClr val="000000"/>
                </a:solidFill>
              </a:rPr>
              <a:t>Using the CTR mode makes block cipher way of working similar to a stream cipher. </a:t>
            </a:r>
            <a:endParaRPr lang="en-GB" sz="2000" b="1" dirty="0" smtClean="0">
              <a:solidFill>
                <a:srgbClr val="000000"/>
              </a:solidFill>
            </a:endParaRPr>
          </a:p>
          <a:p>
            <a:pPr algn="just" fontAlgn="base"/>
            <a:endParaRPr lang="en-GB" sz="2000" b="1" dirty="0">
              <a:solidFill>
                <a:srgbClr val="000000"/>
              </a:solidFill>
            </a:endParaRPr>
          </a:p>
          <a:p>
            <a:pPr algn="just" fontAlgn="base"/>
            <a:r>
              <a:rPr lang="en-GB" sz="2000" b="1" dirty="0" smtClean="0">
                <a:solidFill>
                  <a:srgbClr val="000000"/>
                </a:solidFill>
              </a:rPr>
              <a:t>As </a:t>
            </a:r>
            <a:r>
              <a:rPr lang="en-GB" sz="2000" b="1" dirty="0">
                <a:solidFill>
                  <a:srgbClr val="000000"/>
                </a:solidFill>
              </a:rPr>
              <a:t>in the OFB mode, keystream bits are created regardless of content of encrypting data blocks. In this mode, subsequent values of an increasing counter are added to a </a:t>
            </a:r>
            <a:r>
              <a:rPr lang="en-GB" sz="2000" b="1" i="1" dirty="0">
                <a:solidFill>
                  <a:srgbClr val="000000"/>
                </a:solidFill>
              </a:rPr>
              <a:t>nonce</a:t>
            </a:r>
            <a:r>
              <a:rPr lang="en-GB" sz="2000" b="1" dirty="0">
                <a:solidFill>
                  <a:srgbClr val="000000"/>
                </a:solidFill>
              </a:rPr>
              <a:t> value (the nonce means a number that is unique: </a:t>
            </a:r>
            <a:r>
              <a:rPr lang="en-GB" sz="2000" b="1" i="1" dirty="0">
                <a:solidFill>
                  <a:srgbClr val="000000"/>
                </a:solidFill>
              </a:rPr>
              <a:t>number used once</a:t>
            </a:r>
            <a:r>
              <a:rPr lang="en-GB" sz="2000" b="1" dirty="0">
                <a:solidFill>
                  <a:srgbClr val="000000"/>
                </a:solidFill>
              </a:rPr>
              <a:t>) and the results are encrypted as usual. </a:t>
            </a:r>
            <a:endParaRPr lang="en-GB" sz="2000" b="1" dirty="0" smtClean="0">
              <a:solidFill>
                <a:srgbClr val="000000"/>
              </a:solidFill>
            </a:endParaRPr>
          </a:p>
          <a:p>
            <a:pPr algn="just" fontAlgn="base"/>
            <a:endParaRPr lang="en-GB" sz="2000" b="1" dirty="0">
              <a:solidFill>
                <a:srgbClr val="000000"/>
              </a:solidFill>
            </a:endParaRPr>
          </a:p>
          <a:p>
            <a:pPr algn="just" fontAlgn="base"/>
            <a:r>
              <a:rPr lang="en-GB" sz="2000" b="1" dirty="0" smtClean="0">
                <a:solidFill>
                  <a:srgbClr val="000000"/>
                </a:solidFill>
              </a:rPr>
              <a:t>The</a:t>
            </a:r>
            <a:r>
              <a:rPr lang="en-GB" sz="2000" b="1" dirty="0">
                <a:solidFill>
                  <a:srgbClr val="000000"/>
                </a:solidFill>
              </a:rPr>
              <a:t> nonce plays the same role as initialization vectors in the previous modes</a:t>
            </a:r>
            <a:r>
              <a:rPr lang="en-GB" sz="2000" b="1" dirty="0" smtClean="0">
                <a:solidFill>
                  <a:srgbClr val="000000"/>
                </a:solidFill>
              </a:rPr>
              <a:t>.</a:t>
            </a:r>
          </a:p>
          <a:p>
            <a:pPr algn="just" fontAlgn="base"/>
            <a:endParaRPr lang="en-GB" sz="2000" b="1" i="0" dirty="0">
              <a:solidFill>
                <a:srgbClr val="000000"/>
              </a:solidFill>
              <a:effectLst/>
            </a:endParaRPr>
          </a:p>
          <a:p>
            <a:pPr fontAlgn="base"/>
            <a:r>
              <a:rPr lang="en-GB" sz="2000" b="1" dirty="0"/>
              <a:t>It is one of the most popular block ciphers modes of operation. </a:t>
            </a:r>
            <a:endParaRPr lang="en-GB" sz="2000" b="1" dirty="0" smtClean="0"/>
          </a:p>
          <a:p>
            <a:pPr fontAlgn="base"/>
            <a:endParaRPr lang="en-GB" sz="2000" b="1" dirty="0"/>
          </a:p>
          <a:p>
            <a:pPr fontAlgn="base"/>
            <a:r>
              <a:rPr lang="en-GB" sz="2000" b="1" dirty="0" smtClean="0"/>
              <a:t>Both </a:t>
            </a:r>
            <a:r>
              <a:rPr lang="en-GB" sz="2000" b="1" dirty="0"/>
              <a:t>encryption and decryption can be performed using many threads at the same time.</a:t>
            </a:r>
          </a:p>
          <a:p>
            <a:pPr algn="just" fontAlgn="base"/>
            <a:endParaRPr lang="en-GB" b="0" i="0" dirty="0">
              <a:solidFill>
                <a:srgbClr val="000000"/>
              </a:solidFill>
              <a:effectLst/>
              <a:latin typeface="Oxygen"/>
            </a:endParaRPr>
          </a:p>
        </p:txBody>
      </p:sp>
    </p:spTree>
    <p:extLst>
      <p:ext uri="{BB962C8B-B14F-4D97-AF65-F5344CB8AC3E}">
        <p14:creationId xmlns:p14="http://schemas.microsoft.com/office/powerpoint/2010/main" val="1873130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0" y="838200"/>
            <a:ext cx="8915400" cy="3416320"/>
          </a:xfrm>
          <a:prstGeom prst="rect">
            <a:avLst/>
          </a:prstGeom>
        </p:spPr>
        <p:txBody>
          <a:bodyPr wrap="square">
            <a:spAutoFit/>
          </a:bodyPr>
          <a:lstStyle/>
          <a:p>
            <a:pPr fontAlgn="base"/>
            <a:r>
              <a:rPr lang="en-GB" sz="2400" b="1" dirty="0"/>
              <a:t>If one bit of a plaintext or </a:t>
            </a:r>
            <a:r>
              <a:rPr lang="en-GB" sz="2400" b="1" dirty="0" err="1"/>
              <a:t>ciphertext</a:t>
            </a:r>
            <a:r>
              <a:rPr lang="en-GB" sz="2400" b="1" dirty="0"/>
              <a:t> message is damaged, only one corresponding output bit is damaged as well. </a:t>
            </a:r>
            <a:endParaRPr lang="en-GB" sz="2400" b="1" dirty="0" smtClean="0"/>
          </a:p>
          <a:p>
            <a:pPr fontAlgn="base"/>
            <a:endParaRPr lang="en-GB" sz="2400" b="1" dirty="0"/>
          </a:p>
          <a:p>
            <a:pPr fontAlgn="base"/>
            <a:r>
              <a:rPr lang="en-GB" sz="2400" b="1" dirty="0" smtClean="0"/>
              <a:t>Thus</a:t>
            </a:r>
            <a:r>
              <a:rPr lang="en-GB" sz="2400" b="1" dirty="0"/>
              <a:t>, it is possible to use various correction algorithms to restore the previous value of damaged parts of received messages</a:t>
            </a:r>
            <a:r>
              <a:rPr lang="en-GB" sz="2400" b="1" dirty="0" smtClean="0"/>
              <a:t>.</a:t>
            </a:r>
          </a:p>
          <a:p>
            <a:pPr fontAlgn="base"/>
            <a:endParaRPr lang="en-GB" sz="2400" b="1" dirty="0"/>
          </a:p>
          <a:p>
            <a:pPr fontAlgn="base"/>
            <a:endParaRPr lang="en-GB" sz="2400" b="1" dirty="0"/>
          </a:p>
          <a:p>
            <a:pPr fontAlgn="base"/>
            <a:r>
              <a:rPr lang="en-GB" sz="2400" b="1" dirty="0"/>
              <a:t>The CTR mode is also known as the SIC mode (Segment Integer Counter).</a:t>
            </a:r>
            <a:endParaRPr lang="en-GB" sz="2400" b="1" dirty="0"/>
          </a:p>
        </p:txBody>
      </p:sp>
    </p:spTree>
    <p:extLst>
      <p:ext uri="{BB962C8B-B14F-4D97-AF65-F5344CB8AC3E}">
        <p14:creationId xmlns:p14="http://schemas.microsoft.com/office/powerpoint/2010/main" val="3692663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52400" y="228600"/>
            <a:ext cx="8763000" cy="6557963"/>
          </a:xfrm>
          <a:prstGeom prst="rect">
            <a:avLst/>
          </a:prstGeom>
        </p:spPr>
      </p:pic>
    </p:spTree>
    <p:extLst>
      <p:ext uri="{BB962C8B-B14F-4D97-AF65-F5344CB8AC3E}">
        <p14:creationId xmlns:p14="http://schemas.microsoft.com/office/powerpoint/2010/main" val="507870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pPr>
              <a:buNone/>
            </a:pP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7" name="Picture 1"/>
          <p:cNvPicPr>
            <a:picLocks noChangeAspect="1" noChangeArrowheads="1"/>
          </p:cNvPicPr>
          <p:nvPr/>
        </p:nvPicPr>
        <p:blipFill>
          <a:blip r:embed="rId4" cstate="print"/>
          <a:srcRect/>
          <a:stretch>
            <a:fillRect/>
          </a:stretch>
        </p:blipFill>
        <p:spPr bwMode="auto">
          <a:xfrm>
            <a:off x="1828800" y="2133600"/>
            <a:ext cx="5715000" cy="221932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609600"/>
            <a:ext cx="8763000" cy="3785652"/>
          </a:xfrm>
          <a:prstGeom prst="rect">
            <a:avLst/>
          </a:prstGeom>
        </p:spPr>
        <p:txBody>
          <a:bodyPr wrap="square">
            <a:spAutoFit/>
          </a:bodyPr>
          <a:lstStyle/>
          <a:p>
            <a:pPr fontAlgn="base"/>
            <a:r>
              <a:rPr lang="en-GB" sz="2400" b="1" dirty="0">
                <a:latin typeface="inherit"/>
              </a:rPr>
              <a:t>Security of the CTR mode</a:t>
            </a:r>
          </a:p>
          <a:p>
            <a:pPr algn="just" fontAlgn="base"/>
            <a:r>
              <a:rPr lang="en-GB" sz="2400" dirty="0">
                <a:solidFill>
                  <a:srgbClr val="000000"/>
                </a:solidFill>
                <a:latin typeface="Oxygen"/>
              </a:rPr>
              <a:t>As in the case of the CBC mode, one should change the secret key after using it for encrypting a number of sent messages. </a:t>
            </a:r>
            <a:endParaRPr lang="en-GB" sz="2400" dirty="0" smtClean="0">
              <a:solidFill>
                <a:srgbClr val="000000"/>
              </a:solidFill>
              <a:latin typeface="Oxygen"/>
            </a:endParaRPr>
          </a:p>
          <a:p>
            <a:pPr algn="just" fontAlgn="base"/>
            <a:endParaRPr lang="en-GB" sz="2400" dirty="0">
              <a:solidFill>
                <a:srgbClr val="000000"/>
              </a:solidFill>
              <a:latin typeface="Oxygen"/>
            </a:endParaRPr>
          </a:p>
          <a:p>
            <a:pPr algn="just" fontAlgn="base"/>
            <a:r>
              <a:rPr lang="en-GB" sz="2400" dirty="0" smtClean="0">
                <a:solidFill>
                  <a:srgbClr val="000000"/>
                </a:solidFill>
                <a:latin typeface="Oxygen"/>
              </a:rPr>
              <a:t>It </a:t>
            </a:r>
            <a:r>
              <a:rPr lang="en-GB" sz="2400" dirty="0">
                <a:solidFill>
                  <a:srgbClr val="000000"/>
                </a:solidFill>
                <a:latin typeface="Oxygen"/>
              </a:rPr>
              <a:t>can be proved that the CTR mode generally provides quite good security and that the secret key needs to be changed less often than in the CBC mode</a:t>
            </a:r>
            <a:r>
              <a:rPr lang="en-GB" sz="2400" dirty="0" smtClean="0">
                <a:solidFill>
                  <a:srgbClr val="000000"/>
                </a:solidFill>
                <a:latin typeface="Oxygen"/>
              </a:rPr>
              <a:t>.</a:t>
            </a:r>
          </a:p>
          <a:p>
            <a:pPr algn="just" fontAlgn="base"/>
            <a:endParaRPr lang="en-GB" sz="2400" dirty="0">
              <a:solidFill>
                <a:srgbClr val="000000"/>
              </a:solidFill>
              <a:latin typeface="Oxygen"/>
            </a:endParaRPr>
          </a:p>
          <a:p>
            <a:pPr algn="just" fontAlgn="base"/>
            <a:r>
              <a:rPr lang="en-GB" sz="2400" dirty="0">
                <a:solidFill>
                  <a:srgbClr val="000000"/>
                </a:solidFill>
                <a:latin typeface="Oxygen"/>
              </a:rPr>
              <a:t>For example, for the </a:t>
            </a:r>
            <a:r>
              <a:rPr lang="en-GB" sz="2400" u="sng" dirty="0">
                <a:solidFill>
                  <a:srgbClr val="FF0000"/>
                </a:solidFill>
                <a:latin typeface="Oxygen"/>
                <a:hlinkClick r:id="rId2" tooltip="Read about the AES cipher"/>
              </a:rPr>
              <a:t>AES</a:t>
            </a:r>
            <a:r>
              <a:rPr lang="en-GB" sz="2400" dirty="0">
                <a:solidFill>
                  <a:srgbClr val="000000"/>
                </a:solidFill>
                <a:latin typeface="Oxygen"/>
              </a:rPr>
              <a:t> cipher the secret key should be changed after about 2</a:t>
            </a:r>
            <a:r>
              <a:rPr lang="en-GB" sz="2400" baseline="30000" dirty="0">
                <a:solidFill>
                  <a:srgbClr val="000000"/>
                </a:solidFill>
                <a:latin typeface="inherit"/>
              </a:rPr>
              <a:t>64</a:t>
            </a:r>
            <a:r>
              <a:rPr lang="en-GB" sz="2400" dirty="0">
                <a:solidFill>
                  <a:srgbClr val="000000"/>
                </a:solidFill>
                <a:latin typeface="Oxygen"/>
              </a:rPr>
              <a:t> plaintext blocks.</a:t>
            </a:r>
            <a:endParaRPr lang="en-GB" sz="2400" b="0" i="0" dirty="0">
              <a:solidFill>
                <a:srgbClr val="000000"/>
              </a:solidFill>
              <a:effectLst/>
              <a:latin typeface="Oxygen"/>
            </a:endParaRPr>
          </a:p>
        </p:txBody>
      </p:sp>
    </p:spTree>
    <p:extLst>
      <p:ext uri="{BB962C8B-B14F-4D97-AF65-F5344CB8AC3E}">
        <p14:creationId xmlns:p14="http://schemas.microsoft.com/office/powerpoint/2010/main" val="3796749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(Stanford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Prof. O. </a:t>
            </a:r>
            <a:r>
              <a:rPr lang="en-US" dirty="0" err="1" smtClean="0">
                <a:latin typeface="Times New Roman" pitchFamily="18" charset="0"/>
                <a:cs typeface="Times New Roman" pitchFamily="18" charset="0"/>
              </a:rPr>
              <a:t>Spaniol</a:t>
            </a:r>
            <a:r>
              <a:rPr lang="en-US" dirty="0" smtClean="0">
                <a:latin typeface="Times New Roman" pitchFamily="18" charset="0"/>
                <a:cs typeface="Times New Roman" pitchFamily="18" charset="0"/>
              </a:rPr>
              <a:t> (RWTH Aachen)</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8.</a:t>
            </a:r>
            <a:fld id="{3D0840BC-E1DC-4FC7-9423-9534AC88ACDE}" type="slidenum">
              <a:rPr lang="en-US" altLang="en-US"/>
              <a:pPr/>
              <a:t>3</a:t>
            </a:fld>
            <a:endParaRPr lang="en-US" altLang="en-US"/>
          </a:p>
        </p:txBody>
      </p:sp>
      <p:sp>
        <p:nvSpPr>
          <p:cNvPr id="963586" name="Rectangle 2"/>
          <p:cNvSpPr>
            <a:spLocks noChangeArrowheads="1"/>
          </p:cNvSpPr>
          <p:nvPr/>
        </p:nvSpPr>
        <p:spPr bwMode="auto">
          <a:xfrm>
            <a:off x="1143000" y="4572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chemeClr val="hlink"/>
                </a:solidFill>
                <a:latin typeface="Times New Roman" panose="02020603050405020304" pitchFamily="18" charset="0"/>
              </a:rPr>
              <a:t>Objectives</a:t>
            </a:r>
          </a:p>
        </p:txBody>
      </p:sp>
      <p:sp>
        <p:nvSpPr>
          <p:cNvPr id="963587" name="Rectangle 3"/>
          <p:cNvSpPr>
            <a:spLocks noChangeArrowheads="1"/>
          </p:cNvSpPr>
          <p:nvPr/>
        </p:nvSpPr>
        <p:spPr bwMode="auto">
          <a:xfrm>
            <a:off x="356394" y="1304925"/>
            <a:ext cx="8534400" cy="345325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Aft>
                <a:spcPct val="40000"/>
              </a:spcAft>
            </a:pPr>
            <a:r>
              <a:rPr lang="en-US" altLang="en-US" sz="2800" dirty="0">
                <a:latin typeface="Times New Roman" panose="02020603050405020304" pitchFamily="18" charset="0"/>
              </a:rPr>
              <a:t>❏  To show how modern standard ciphers, such as</a:t>
            </a:r>
            <a:br>
              <a:rPr lang="en-US" altLang="en-US" sz="2800" dirty="0">
                <a:latin typeface="Times New Roman" panose="02020603050405020304" pitchFamily="18" charset="0"/>
              </a:rPr>
            </a:br>
            <a:r>
              <a:rPr lang="en-US" altLang="en-US" sz="2800" dirty="0">
                <a:latin typeface="Times New Roman" panose="02020603050405020304" pitchFamily="18" charset="0"/>
              </a:rPr>
              <a:t>       DES or AES, can be used to encipher long</a:t>
            </a:r>
            <a:br>
              <a:rPr lang="en-US" altLang="en-US" sz="2800" dirty="0">
                <a:latin typeface="Times New Roman" panose="02020603050405020304" pitchFamily="18" charset="0"/>
              </a:rPr>
            </a:br>
            <a:r>
              <a:rPr lang="en-US" altLang="en-US" sz="2800" dirty="0">
                <a:latin typeface="Times New Roman" panose="02020603050405020304" pitchFamily="18" charset="0"/>
              </a:rPr>
              <a:t>       messages.</a:t>
            </a:r>
          </a:p>
          <a:p>
            <a:pPr algn="just">
              <a:spcAft>
                <a:spcPct val="40000"/>
              </a:spcAft>
            </a:pPr>
            <a:r>
              <a:rPr lang="en-US" altLang="en-US" sz="2800" dirty="0">
                <a:latin typeface="Times New Roman" panose="02020603050405020304" pitchFamily="18" charset="0"/>
              </a:rPr>
              <a:t>❏  To discuss five modes of operation designed to be</a:t>
            </a:r>
            <a:br>
              <a:rPr lang="en-US" altLang="en-US" sz="2800" dirty="0">
                <a:latin typeface="Times New Roman" panose="02020603050405020304" pitchFamily="18" charset="0"/>
              </a:rPr>
            </a:br>
            <a:r>
              <a:rPr lang="en-US" altLang="en-US" sz="2800" dirty="0">
                <a:latin typeface="Times New Roman" panose="02020603050405020304" pitchFamily="18" charset="0"/>
              </a:rPr>
              <a:t>       used with modern block ciphers.</a:t>
            </a:r>
          </a:p>
          <a:p>
            <a:pPr algn="just">
              <a:spcAft>
                <a:spcPct val="40000"/>
              </a:spcAft>
            </a:pPr>
            <a:r>
              <a:rPr lang="en-US" altLang="en-US" sz="2800" dirty="0">
                <a:latin typeface="Times New Roman" panose="02020603050405020304" pitchFamily="18" charset="0"/>
              </a:rPr>
              <a:t>❏  To define which mode of operation creates stream</a:t>
            </a:r>
            <a:br>
              <a:rPr lang="en-US" altLang="en-US" sz="2800" dirty="0">
                <a:latin typeface="Times New Roman" panose="02020603050405020304" pitchFamily="18" charset="0"/>
              </a:rPr>
            </a:br>
            <a:r>
              <a:rPr lang="en-US" altLang="en-US" sz="2800" dirty="0">
                <a:latin typeface="Times New Roman" panose="02020603050405020304" pitchFamily="18" charset="0"/>
              </a:rPr>
              <a:t>      ciphers out of the underlying block ciphers</a:t>
            </a:r>
            <a:r>
              <a:rPr lang="en-US" altLang="en-US" sz="2800" dirty="0" smtClean="0">
                <a:latin typeface="Times New Roman" panose="02020603050405020304" pitchFamily="18" charset="0"/>
              </a:rPr>
              <a:t>.</a:t>
            </a:r>
            <a:endParaRPr lang="en-US" altLang="en-US" sz="2800" dirty="0">
              <a:latin typeface="Times New Roman" panose="02020603050405020304" pitchFamily="18" charset="0"/>
            </a:endParaRPr>
          </a:p>
        </p:txBody>
      </p:sp>
      <p:sp>
        <p:nvSpPr>
          <p:cNvPr id="963588" name="Rectangle 4"/>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89"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0" name="Rectangle 6"/>
          <p:cNvSpPr>
            <a:spLocks noChangeArrowheads="1"/>
          </p:cNvSpPr>
          <p:nvPr/>
        </p:nvSpPr>
        <p:spPr bwMode="auto">
          <a:xfrm>
            <a:off x="1066800" y="49213"/>
            <a:ext cx="16433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tx2"/>
                </a:solidFill>
              </a:rPr>
              <a:t>Chapter </a:t>
            </a:r>
            <a:r>
              <a:rPr lang="en-US" altLang="en-US" sz="2800" dirty="0" smtClean="0">
                <a:solidFill>
                  <a:schemeClr val="tx2"/>
                </a:solidFill>
              </a:rPr>
              <a:t>04</a:t>
            </a:r>
            <a:endParaRPr lang="en-US" altLang="en-US" sz="2800" dirty="0">
              <a:solidFill>
                <a:schemeClr val="tx2"/>
              </a:solidFill>
            </a:endParaRPr>
          </a:p>
        </p:txBody>
      </p:sp>
      <p:sp>
        <p:nvSpPr>
          <p:cNvPr id="9635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2" name="Rectangle 8"/>
          <p:cNvSpPr>
            <a:spLocks noChangeArrowheads="1"/>
          </p:cNvSpPr>
          <p:nvPr/>
        </p:nvSpPr>
        <p:spPr bwMode="ltGray">
          <a:xfrm>
            <a:off x="447675" y="5334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3" name="Rectangle 9"/>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4"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5"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Tree>
    <p:extLst>
      <p:ext uri="{BB962C8B-B14F-4D97-AF65-F5344CB8AC3E}">
        <p14:creationId xmlns:p14="http://schemas.microsoft.com/office/powerpoint/2010/main" val="3576703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18666"/>
            <a:ext cx="8839200" cy="6186309"/>
          </a:xfrm>
          <a:prstGeom prst="rect">
            <a:avLst/>
          </a:prstGeom>
        </p:spPr>
        <p:txBody>
          <a:bodyPr wrap="square">
            <a:spAutoFit/>
          </a:bodyPr>
          <a:lstStyle/>
          <a:p>
            <a:pPr fontAlgn="base"/>
            <a:r>
              <a:rPr lang="en-GB" b="1" dirty="0">
                <a:latin typeface="inherit"/>
              </a:rPr>
              <a:t>Block Ciphers Modes of Operation</a:t>
            </a:r>
          </a:p>
          <a:p>
            <a:pPr algn="just" fontAlgn="base"/>
            <a:r>
              <a:rPr lang="en-GB" dirty="0">
                <a:solidFill>
                  <a:srgbClr val="000000"/>
                </a:solidFill>
                <a:latin typeface="Oxygen"/>
              </a:rPr>
              <a:t>The modes of operation of block ciphers are configuration methods that allow those ciphers to work with large data streams, without the risk of compromising the provided security</a:t>
            </a:r>
            <a:r>
              <a:rPr lang="en-GB" dirty="0" smtClean="0">
                <a:solidFill>
                  <a:srgbClr val="000000"/>
                </a:solidFill>
                <a:latin typeface="Oxygen"/>
              </a:rPr>
              <a:t>.</a:t>
            </a:r>
          </a:p>
          <a:p>
            <a:pPr algn="just" fontAlgn="base"/>
            <a:endParaRPr lang="en-GB" dirty="0">
              <a:solidFill>
                <a:srgbClr val="000000"/>
              </a:solidFill>
              <a:latin typeface="Oxygen"/>
            </a:endParaRPr>
          </a:p>
          <a:p>
            <a:pPr algn="just" fontAlgn="base"/>
            <a:r>
              <a:rPr lang="en-GB" dirty="0">
                <a:solidFill>
                  <a:srgbClr val="000000"/>
                </a:solidFill>
                <a:latin typeface="Oxygen"/>
              </a:rPr>
              <a:t>It is not recommended, however it is possible while working with block ciphers, to use the same secret key bits for encrypting the same plaintext parts. Using one deterministic algorithm for a number of identical input data, results in some number of identical </a:t>
            </a:r>
            <a:r>
              <a:rPr lang="en-GB" dirty="0" err="1">
                <a:solidFill>
                  <a:srgbClr val="000000"/>
                </a:solidFill>
                <a:latin typeface="Oxygen"/>
              </a:rPr>
              <a:t>ciphertext</a:t>
            </a:r>
            <a:r>
              <a:rPr lang="en-GB" dirty="0">
                <a:solidFill>
                  <a:srgbClr val="000000"/>
                </a:solidFill>
                <a:latin typeface="Oxygen"/>
              </a:rPr>
              <a:t> blocks</a:t>
            </a:r>
            <a:r>
              <a:rPr lang="en-GB" dirty="0" smtClean="0">
                <a:solidFill>
                  <a:srgbClr val="000000"/>
                </a:solidFill>
                <a:latin typeface="Oxygen"/>
              </a:rPr>
              <a:t>.</a:t>
            </a:r>
          </a:p>
          <a:p>
            <a:pPr algn="just" fontAlgn="base"/>
            <a:endParaRPr lang="en-GB" dirty="0">
              <a:solidFill>
                <a:srgbClr val="000000"/>
              </a:solidFill>
              <a:latin typeface="Oxygen"/>
            </a:endParaRPr>
          </a:p>
          <a:p>
            <a:pPr algn="just" fontAlgn="base"/>
            <a:endParaRPr lang="en-GB" dirty="0">
              <a:solidFill>
                <a:srgbClr val="000000"/>
              </a:solidFill>
              <a:latin typeface="Oxygen"/>
            </a:endParaRPr>
          </a:p>
          <a:p>
            <a:pPr algn="just" fontAlgn="base"/>
            <a:r>
              <a:rPr lang="en-GB" dirty="0">
                <a:solidFill>
                  <a:srgbClr val="000000"/>
                </a:solidFill>
                <a:latin typeface="Oxygen"/>
              </a:rPr>
              <a:t>This is a very dangerous situation for the cipher's users. An intruder would be able to get much information by knowing the distribution of identical message parts, even if he would not be able to break the cipher and discover the original messages.</a:t>
            </a:r>
          </a:p>
          <a:p>
            <a:pPr algn="just" fontAlgn="base"/>
            <a:r>
              <a:rPr lang="en-GB" dirty="0">
                <a:solidFill>
                  <a:srgbClr val="000000"/>
                </a:solidFill>
                <a:latin typeface="Oxygen"/>
              </a:rPr>
              <a:t>Luckily, there exist ways to blur the cipher output. </a:t>
            </a:r>
            <a:endParaRPr lang="en-GB" dirty="0" smtClean="0">
              <a:solidFill>
                <a:srgbClr val="000000"/>
              </a:solidFill>
              <a:latin typeface="Oxygen"/>
            </a:endParaRPr>
          </a:p>
          <a:p>
            <a:pPr algn="just" fontAlgn="base"/>
            <a:endParaRPr lang="en-GB" dirty="0">
              <a:solidFill>
                <a:srgbClr val="000000"/>
              </a:solidFill>
              <a:latin typeface="Oxygen"/>
            </a:endParaRPr>
          </a:p>
          <a:p>
            <a:pPr algn="just" fontAlgn="base"/>
            <a:r>
              <a:rPr lang="en-GB" dirty="0" smtClean="0">
                <a:solidFill>
                  <a:srgbClr val="000000"/>
                </a:solidFill>
                <a:latin typeface="Oxygen"/>
              </a:rPr>
              <a:t>The </a:t>
            </a:r>
            <a:r>
              <a:rPr lang="en-GB" dirty="0">
                <a:solidFill>
                  <a:srgbClr val="000000"/>
                </a:solidFill>
                <a:latin typeface="Oxygen"/>
              </a:rPr>
              <a:t>idea is to mix the plaintext blocks (which are known) with the </a:t>
            </a:r>
            <a:r>
              <a:rPr lang="en-GB" dirty="0" err="1">
                <a:solidFill>
                  <a:srgbClr val="000000"/>
                </a:solidFill>
                <a:latin typeface="Oxygen"/>
              </a:rPr>
              <a:t>ciphertext</a:t>
            </a:r>
            <a:r>
              <a:rPr lang="en-GB" dirty="0">
                <a:solidFill>
                  <a:srgbClr val="000000"/>
                </a:solidFill>
                <a:latin typeface="Oxygen"/>
              </a:rPr>
              <a:t> blocks (which have been just created), and to use the result as the cipher input for the next blocks. As a result, the user avoids creating identical output </a:t>
            </a:r>
            <a:r>
              <a:rPr lang="en-GB" dirty="0" err="1">
                <a:solidFill>
                  <a:srgbClr val="000000"/>
                </a:solidFill>
                <a:latin typeface="Oxygen"/>
              </a:rPr>
              <a:t>ciphertext</a:t>
            </a:r>
            <a:r>
              <a:rPr lang="en-GB" dirty="0">
                <a:solidFill>
                  <a:srgbClr val="000000"/>
                </a:solidFill>
                <a:latin typeface="Oxygen"/>
              </a:rPr>
              <a:t> blocks from identical plaintext data. </a:t>
            </a:r>
            <a:endParaRPr lang="en-GB" dirty="0" smtClean="0">
              <a:solidFill>
                <a:srgbClr val="000000"/>
              </a:solidFill>
              <a:latin typeface="Oxygen"/>
            </a:endParaRPr>
          </a:p>
          <a:p>
            <a:pPr algn="just" fontAlgn="base"/>
            <a:endParaRPr lang="en-GB" dirty="0">
              <a:solidFill>
                <a:srgbClr val="000000"/>
              </a:solidFill>
              <a:latin typeface="Oxygen"/>
            </a:endParaRPr>
          </a:p>
          <a:p>
            <a:pPr algn="just" fontAlgn="base"/>
            <a:r>
              <a:rPr lang="en-GB" dirty="0" smtClean="0">
                <a:solidFill>
                  <a:srgbClr val="000000"/>
                </a:solidFill>
                <a:latin typeface="Oxygen"/>
              </a:rPr>
              <a:t>These </a:t>
            </a:r>
            <a:r>
              <a:rPr lang="en-GB" dirty="0">
                <a:solidFill>
                  <a:srgbClr val="000000"/>
                </a:solidFill>
                <a:latin typeface="Oxygen"/>
              </a:rPr>
              <a:t>modifications are called </a:t>
            </a:r>
            <a:r>
              <a:rPr lang="en-GB" b="1" dirty="0">
                <a:solidFill>
                  <a:srgbClr val="000000"/>
                </a:solidFill>
                <a:latin typeface="inherit"/>
              </a:rPr>
              <a:t>the block cipher modes of operations</a:t>
            </a:r>
            <a:r>
              <a:rPr lang="en-GB" dirty="0">
                <a:solidFill>
                  <a:srgbClr val="000000"/>
                </a:solidFill>
                <a:latin typeface="Oxygen"/>
              </a:rPr>
              <a:t>.</a:t>
            </a:r>
            <a:endParaRPr lang="en-GB" b="0" i="0" dirty="0">
              <a:solidFill>
                <a:srgbClr val="000000"/>
              </a:solidFill>
              <a:effectLst/>
              <a:latin typeface="Oxygen"/>
            </a:endParaRPr>
          </a:p>
        </p:txBody>
      </p:sp>
    </p:spTree>
    <p:extLst>
      <p:ext uri="{BB962C8B-B14F-4D97-AF65-F5344CB8AC3E}">
        <p14:creationId xmlns:p14="http://schemas.microsoft.com/office/powerpoint/2010/main" val="3148896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8.</a:t>
            </a:r>
            <a:fld id="{10A13832-22E5-4D54-9211-BE2446C6B8D1}" type="slidenum">
              <a:rPr lang="en-US" altLang="en-US"/>
              <a:pPr/>
              <a:t>5</a:t>
            </a:fld>
            <a:endParaRPr lang="en-US" altLang="en-US"/>
          </a:p>
        </p:txBody>
      </p:sp>
      <p:sp>
        <p:nvSpPr>
          <p:cNvPr id="9553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955395" name="Text Box 3"/>
          <p:cNvSpPr txBox="1">
            <a:spLocks noChangeArrowheads="1"/>
          </p:cNvSpPr>
          <p:nvPr/>
        </p:nvSpPr>
        <p:spPr bwMode="auto">
          <a:xfrm>
            <a:off x="228600" y="406400"/>
            <a:ext cx="39356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effectLst>
                  <a:outerShdw blurRad="38100" dist="38100" dir="2700000" algn="tl">
                    <a:srgbClr val="C0C0C0"/>
                  </a:outerShdw>
                </a:effectLst>
                <a:latin typeface="Times" panose="02020603050405020304" pitchFamily="18" charset="0"/>
              </a:rPr>
              <a:t> </a:t>
            </a:r>
            <a:r>
              <a:rPr lang="en-US" altLang="en-US" dirty="0">
                <a:effectLst>
                  <a:outerShdw blurRad="38100" dist="38100" dir="2700000" algn="tl">
                    <a:srgbClr val="C0C0C0"/>
                  </a:outerShdw>
                </a:effectLst>
                <a:latin typeface="Times" panose="02020603050405020304" pitchFamily="18" charset="0"/>
              </a:rPr>
              <a:t>USE OF MODERN BLOCK CIPHERS</a:t>
            </a:r>
          </a:p>
        </p:txBody>
      </p:sp>
      <p:sp>
        <p:nvSpPr>
          <p:cNvPr id="95539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955397" name="Rectangle 5"/>
          <p:cNvSpPr>
            <a:spLocks noChangeArrowheads="1"/>
          </p:cNvSpPr>
          <p:nvPr/>
        </p:nvSpPr>
        <p:spPr bwMode="auto">
          <a:xfrm>
            <a:off x="3048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Symmetric-key encipherment can be done using modern block ciphers. Modes of operation have been devised to encipher text of any size employing either DES or AES. </a:t>
            </a:r>
          </a:p>
        </p:txBody>
      </p:sp>
      <p:sp>
        <p:nvSpPr>
          <p:cNvPr id="955398" name="Rectangle 6"/>
          <p:cNvSpPr>
            <a:spLocks noChangeArrowheads="1"/>
          </p:cNvSpPr>
          <p:nvPr/>
        </p:nvSpPr>
        <p:spPr bwMode="auto">
          <a:xfrm>
            <a:off x="152400" y="419100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8.1.1</a:t>
            </a:r>
            <a:r>
              <a:rPr lang="en-US" altLang="en-US" sz="2400">
                <a:solidFill>
                  <a:srgbClr val="0033CC"/>
                </a:solidFill>
                <a:latin typeface="Times New Roman" panose="02020603050405020304" pitchFamily="18" charset="0"/>
              </a:rPr>
              <a:t>	Electronic Codebook (ECB) Mode</a:t>
            </a:r>
            <a:r>
              <a:rPr lang="fr-FR" altLang="en-US" sz="2400">
                <a:solidFill>
                  <a:srgbClr val="0033CC"/>
                </a:solidFill>
                <a:latin typeface="Times New Roman" panose="02020603050405020304" pitchFamily="18" charset="0"/>
              </a:rPr>
              <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8.1.2</a:t>
            </a:r>
            <a:r>
              <a:rPr lang="fr-FR" altLang="en-US" sz="2400">
                <a:solidFill>
                  <a:srgbClr val="0033CC"/>
                </a:solidFill>
                <a:latin typeface="Times New Roman" panose="02020603050405020304" pitchFamily="18" charset="0"/>
              </a:rPr>
              <a:t>	</a:t>
            </a:r>
            <a:r>
              <a:rPr lang="en-US" altLang="en-US" sz="2400">
                <a:solidFill>
                  <a:srgbClr val="0033CC"/>
                </a:solidFill>
                <a:latin typeface="Times New Roman" panose="02020603050405020304" pitchFamily="18" charset="0"/>
              </a:rPr>
              <a:t>Cipher Block Chaining (CBC) Mode</a:t>
            </a:r>
            <a:endParaRPr lang="fr-FR" altLang="en-US" sz="240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8.1.3</a:t>
            </a:r>
            <a:r>
              <a:rPr lang="en-US" altLang="en-US" sz="2400">
                <a:solidFill>
                  <a:srgbClr val="0033CC"/>
                </a:solidFill>
                <a:latin typeface="Times New Roman" panose="02020603050405020304" pitchFamily="18" charset="0"/>
              </a:rPr>
              <a:t>	Cipher Feedback (CFB) Mode</a:t>
            </a:r>
          </a:p>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8.1.4</a:t>
            </a:r>
            <a:r>
              <a:rPr lang="en-US" altLang="en-US" sz="2400">
                <a:solidFill>
                  <a:srgbClr val="0033CC"/>
                </a:solidFill>
                <a:latin typeface="Times New Roman" panose="02020603050405020304" pitchFamily="18" charset="0"/>
              </a:rPr>
              <a:t>	Output Feedback (OFB) Mode</a:t>
            </a:r>
          </a:p>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8.1.5</a:t>
            </a:r>
            <a:r>
              <a:rPr lang="en-US" altLang="en-US" sz="2400">
                <a:solidFill>
                  <a:srgbClr val="0033CC"/>
                </a:solidFill>
                <a:latin typeface="Times New Roman" panose="02020603050405020304" pitchFamily="18" charset="0"/>
              </a:rPr>
              <a:t>	Counter (CTR) Mode	</a:t>
            </a:r>
          </a:p>
        </p:txBody>
      </p:sp>
      <p:sp>
        <p:nvSpPr>
          <p:cNvPr id="955399" name="Text Box 7"/>
          <p:cNvSpPr txBox="1">
            <a:spLocks noChangeArrowheads="1"/>
          </p:cNvSpPr>
          <p:nvPr/>
        </p:nvSpPr>
        <p:spPr bwMode="auto">
          <a:xfrm>
            <a:off x="165100" y="353695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207628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8.</a:t>
            </a:r>
            <a:fld id="{6A3E0B99-EDCC-4AF2-9C86-23AD7463AABC}" type="slidenum">
              <a:rPr lang="en-US" altLang="en-US"/>
              <a:pPr/>
              <a:t>6</a:t>
            </a:fld>
            <a:endParaRPr lang="en-US" altLang="en-US"/>
          </a:p>
        </p:txBody>
      </p:sp>
      <p:sp>
        <p:nvSpPr>
          <p:cNvPr id="1000450" name="Rectangle 2"/>
          <p:cNvSpPr>
            <a:spLocks noChangeArrowheads="1"/>
          </p:cNvSpPr>
          <p:nvPr/>
        </p:nvSpPr>
        <p:spPr bwMode="auto">
          <a:xfrm>
            <a:off x="0" y="0"/>
            <a:ext cx="9144000" cy="762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00451" name="Text Box 3"/>
          <p:cNvSpPr txBox="1">
            <a:spLocks noChangeArrowheads="1"/>
          </p:cNvSpPr>
          <p:nvPr/>
        </p:nvSpPr>
        <p:spPr bwMode="auto">
          <a:xfrm>
            <a:off x="228600" y="1524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effectLst>
                  <a:outerShdw blurRad="38100" dist="38100" dir="2700000" algn="tl">
                    <a:srgbClr val="C0C0C0"/>
                  </a:outerShdw>
                </a:effectLst>
                <a:latin typeface="Times" panose="02020603050405020304" pitchFamily="18" charset="0"/>
              </a:rPr>
              <a:t>Continued</a:t>
            </a:r>
            <a:endParaRPr lang="en-US" altLang="en-US" dirty="0">
              <a:effectLst>
                <a:outerShdw blurRad="38100" dist="38100" dir="2700000" algn="tl">
                  <a:srgbClr val="C0C0C0"/>
                </a:outerShdw>
              </a:effectLst>
              <a:latin typeface="Times" panose="02020603050405020304" pitchFamily="18" charset="0"/>
            </a:endParaRPr>
          </a:p>
        </p:txBody>
      </p:sp>
      <p:sp>
        <p:nvSpPr>
          <p:cNvPr id="10004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pic>
        <p:nvPicPr>
          <p:cNvPr id="10004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841625"/>
            <a:ext cx="822642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0457" name="Text Box 9"/>
          <p:cNvSpPr txBox="1">
            <a:spLocks noChangeArrowheads="1"/>
          </p:cNvSpPr>
          <p:nvPr/>
        </p:nvSpPr>
        <p:spPr bwMode="auto">
          <a:xfrm>
            <a:off x="2662238" y="2057400"/>
            <a:ext cx="30700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Modes </a:t>
            </a:r>
            <a:r>
              <a:rPr lang="en-US" altLang="en-US" sz="2000" i="1" dirty="0">
                <a:latin typeface="Times New Roman" panose="02020603050405020304" pitchFamily="18" charset="0"/>
              </a:rPr>
              <a:t>of operation</a:t>
            </a:r>
          </a:p>
        </p:txBody>
      </p:sp>
    </p:spTree>
    <p:extLst>
      <p:ext uri="{BB962C8B-B14F-4D97-AF65-F5344CB8AC3E}">
        <p14:creationId xmlns:p14="http://schemas.microsoft.com/office/powerpoint/2010/main" val="340839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Simplest method: divide a message into blocks and encrypt each one</a:t>
            </a:r>
          </a:p>
          <a:p>
            <a:r>
              <a:rPr lang="en-US" sz="2800" dirty="0" smtClean="0">
                <a:latin typeface="Times New Roman" pitchFamily="18" charset="0"/>
                <a:cs typeface="Times New Roman" pitchFamily="18" charset="0"/>
              </a:rPr>
              <a:t>Advantage: fast access to single blocks</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TextBox 3"/>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descr="File:Ecb encryption.png"/>
          <p:cNvPicPr>
            <a:picLocks noChangeAspect="1" noChangeArrowheads="1"/>
          </p:cNvPicPr>
          <p:nvPr/>
        </p:nvPicPr>
        <p:blipFill>
          <a:blip r:embed="rId4" cstate="print"/>
          <a:srcRect/>
          <a:stretch>
            <a:fillRect/>
          </a:stretch>
        </p:blipFill>
        <p:spPr bwMode="auto">
          <a:xfrm>
            <a:off x="1981200" y="3124200"/>
            <a:ext cx="5715000" cy="2333626"/>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Does not hide data patterns well and doesn't provide serious message confidentiality</a:t>
            </a:r>
          </a:p>
          <a:p>
            <a:r>
              <a:rPr lang="en-US" sz="1800" dirty="0" smtClean="0">
                <a:latin typeface="Times New Roman" pitchFamily="18" charset="0"/>
                <a:cs typeface="Times New Roman" pitchFamily="18" charset="0"/>
              </a:rPr>
              <a:t>Not recommended for use in cryptographic protocols at all.</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Make protocols without integrity protection more susceptible to replay attacks</a:t>
            </a:r>
          </a:p>
          <a:p>
            <a:pPr lvl="1"/>
            <a:r>
              <a:rPr lang="en-US" sz="1600" dirty="0" smtClean="0">
                <a:latin typeface="Times New Roman" pitchFamily="18" charset="0"/>
                <a:cs typeface="Times New Roman" pitchFamily="18" charset="0"/>
              </a:rPr>
              <a:t>Each block gets decrypted in exactly the same way.</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3010" name="Picture 2" descr="Ecb decryption.png"/>
          <p:cNvPicPr>
            <a:picLocks noChangeAspect="1" noChangeArrowheads="1"/>
          </p:cNvPicPr>
          <p:nvPr/>
        </p:nvPicPr>
        <p:blipFill>
          <a:blip r:embed="rId4" cstate="print"/>
          <a:srcRect/>
          <a:stretch>
            <a:fillRect/>
          </a:stretch>
        </p:blipFill>
        <p:spPr bwMode="auto">
          <a:xfrm>
            <a:off x="1524000" y="2647950"/>
            <a:ext cx="5715000" cy="2152650"/>
          </a:xfrm>
          <a:prstGeom prst="rect">
            <a:avLst/>
          </a:prstGeom>
          <a:noFill/>
        </p:spPr>
      </p:pic>
      <p:sp>
        <p:nvSpPr>
          <p:cNvPr id="7" name="TextBox 6"/>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400" dirty="0" smtClean="0">
                <a:latin typeface="Times New Roman" pitchFamily="18" charset="0"/>
                <a:cs typeface="Times New Roman" pitchFamily="18" charset="0"/>
              </a:rPr>
              <a:t>Disadvantage: Too simple, too dangerous; does not satisfy the requirements</a:t>
            </a:r>
          </a:p>
          <a:p>
            <a:pPr lvl="1"/>
            <a:r>
              <a:rPr lang="en-US" dirty="0" smtClean="0">
                <a:latin typeface="Times New Roman" pitchFamily="18" charset="0"/>
                <a:cs typeface="Times New Roman" pitchFamily="18" charset="0"/>
              </a:rPr>
              <a:t>Identical blocks are encrypted to the same cipher block and can be identified by an attacker i.e. if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then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p>
          <a:p>
            <a:pPr lvl="1"/>
            <a:r>
              <a:rPr lang="en-US" dirty="0" smtClean="0">
                <a:latin typeface="Times New Roman" pitchFamily="18" charset="0"/>
                <a:cs typeface="Times New Roman" pitchFamily="18" charset="0"/>
              </a:rPr>
              <a:t>The message structure can be identified</a:t>
            </a:r>
          </a:p>
          <a:p>
            <a:pPr lvl="1"/>
            <a:r>
              <a:rPr lang="en-US" dirty="0" smtClean="0">
                <a:latin typeface="Times New Roman" pitchFamily="18" charset="0"/>
                <a:cs typeface="Times New Roman" pitchFamily="18" charset="0"/>
              </a:rPr>
              <a:t>If the attacker knows, what context the plaintext has, parts of message can be manipulated</a:t>
            </a:r>
          </a:p>
          <a:p>
            <a:pPr lvl="1"/>
            <a:r>
              <a:rPr lang="en-US" dirty="0" smtClean="0">
                <a:latin typeface="Times New Roman" pitchFamily="18" charset="0"/>
                <a:cs typeface="Times New Roman" pitchFamily="18" charset="0"/>
              </a:rPr>
              <a:t>ECB is not semantically secure for messages that contain more than one block.</a:t>
            </a:r>
            <a:r>
              <a:rPr lang="en-US" dirty="0" smtClean="0"/>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8175</TotalTime>
  <Words>2093</Words>
  <Application>Microsoft Office PowerPoint</Application>
  <PresentationFormat>On-screen Show (4:3)</PresentationFormat>
  <Paragraphs>207</Paragraphs>
  <Slides>27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Franklin Gothic Book</vt:lpstr>
      <vt:lpstr>inherit</vt:lpstr>
      <vt:lpstr>Oxygen</vt:lpstr>
      <vt:lpstr>Perpetua</vt:lpstr>
      <vt:lpstr>Tahoma</vt:lpstr>
      <vt:lpstr>Times</vt:lpstr>
      <vt:lpstr>Times New Roman</vt:lpstr>
      <vt:lpstr>Wingdings</vt:lpstr>
      <vt:lpstr>Wingdings 2</vt:lpstr>
      <vt:lpstr>Equity</vt:lpstr>
      <vt:lpstr>CS-446: Information Systems Security</vt:lpstr>
      <vt:lpstr>Modes of Encryption</vt:lpstr>
      <vt:lpstr>PowerPoint Presentation</vt:lpstr>
      <vt:lpstr>PowerPoint Presentation</vt:lpstr>
      <vt:lpstr>PowerPoint Presentation</vt:lpstr>
      <vt:lpstr>PowerPoint Presentation</vt:lpstr>
      <vt:lpstr>Electronic Codebook (ECB) mode</vt:lpstr>
      <vt:lpstr>Electronic Codebook (ECB) mode</vt:lpstr>
      <vt:lpstr>Electronic Codebook (ECB) mode</vt:lpstr>
      <vt:lpstr>PowerPoint Presentation</vt:lpstr>
      <vt:lpstr>Electronic Codebook (ECB) mode</vt:lpstr>
      <vt:lpstr>Cipher Block Chaining (CBC) mode</vt:lpstr>
      <vt:lpstr>Cipher Block Chaining (CBC) mode</vt:lpstr>
      <vt:lpstr>Cipher Block Chaining (CBC) mode</vt:lpstr>
      <vt:lpstr>Cipher Feedback (CFB) mode</vt:lpstr>
      <vt:lpstr>Cipher Feedback (CFB) mode</vt:lpstr>
      <vt:lpstr>Output Feedback (OFB) mode</vt:lpstr>
      <vt:lpstr>PowerPoint Presentation</vt:lpstr>
      <vt:lpstr>PowerPoint Presentation</vt:lpstr>
      <vt:lpstr>Output Feedback (OFB) mode</vt:lpstr>
      <vt:lpstr>Counter Mode (CTR) mode</vt:lpstr>
      <vt:lpstr>PowerPoint Presentation</vt:lpstr>
      <vt:lpstr>PowerPoint Presentation</vt:lpstr>
      <vt:lpstr>PowerPoint Presentation</vt:lpstr>
      <vt:lpstr>Counter Mode (CTR) mode</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887</cp:revision>
  <dcterms:created xsi:type="dcterms:W3CDTF">2006-08-16T00:00:00Z</dcterms:created>
  <dcterms:modified xsi:type="dcterms:W3CDTF">2020-10-07T16:41:34Z</dcterms:modified>
</cp:coreProperties>
</file>