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304" r:id="rId3"/>
    <p:sldId id="262" r:id="rId4"/>
    <p:sldId id="299" r:id="rId5"/>
    <p:sldId id="305" r:id="rId6"/>
    <p:sldId id="300" r:id="rId7"/>
    <p:sldId id="296" r:id="rId8"/>
    <p:sldId id="263" r:id="rId9"/>
    <p:sldId id="297" r:id="rId10"/>
    <p:sldId id="298" r:id="rId11"/>
    <p:sldId id="264" r:id="rId12"/>
    <p:sldId id="303" r:id="rId13"/>
    <p:sldId id="265" r:id="rId14"/>
    <p:sldId id="302" r:id="rId15"/>
    <p:sldId id="266" r:id="rId16"/>
    <p:sldId id="271" r:id="rId17"/>
    <p:sldId id="281" r:id="rId18"/>
    <p:sldId id="282" r:id="rId19"/>
    <p:sldId id="283" r:id="rId20"/>
    <p:sldId id="284" r:id="rId21"/>
    <p:sldId id="285" r:id="rId22"/>
    <p:sldId id="286" r:id="rId23"/>
    <p:sldId id="287" r:id="rId24"/>
    <p:sldId id="312" r:id="rId25"/>
    <p:sldId id="313" r:id="rId26"/>
    <p:sldId id="314" r:id="rId27"/>
    <p:sldId id="315" r:id="rId28"/>
    <p:sldId id="316" r:id="rId29"/>
    <p:sldId id="317" r:id="rId30"/>
    <p:sldId id="288" r:id="rId31"/>
    <p:sldId id="289" r:id="rId32"/>
    <p:sldId id="311" r:id="rId33"/>
    <p:sldId id="310" r:id="rId34"/>
    <p:sldId id="290" r:id="rId35"/>
    <p:sldId id="307" r:id="rId36"/>
    <p:sldId id="306" r:id="rId37"/>
    <p:sldId id="308" r:id="rId38"/>
    <p:sldId id="318" r:id="rId39"/>
    <p:sldId id="291" r:id="rId40"/>
    <p:sldId id="292" r:id="rId41"/>
    <p:sldId id="293" r:id="rId42"/>
    <p:sldId id="294" r:id="rId43"/>
    <p:sldId id="295" r:id="rId44"/>
    <p:sldId id="280" r:id="rId4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0000" autoAdjust="0"/>
  </p:normalViewPr>
  <p:slideViewPr>
    <p:cSldViewPr>
      <p:cViewPr varScale="1">
        <p:scale>
          <a:sx n="79" d="100"/>
          <a:sy n="79" d="100"/>
        </p:scale>
        <p:origin x="161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9T18:55:30.996"/>
    </inkml:context>
    <inkml:brush xml:id="br0">
      <inkml:brushProperty name="width" value="0.05292" units="cm"/>
      <inkml:brushProperty name="height" value="0.05292" units="cm"/>
      <inkml:brushProperty name="color" value="#0000FF"/>
    </inkml:brush>
  </inkml:definitions>
  <inkml:trace contextRef="#ctx0" brushRef="#br0">8563 3045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9/6/2020</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2605823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1137977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418928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7D13533-D4CF-464B-ADB0-92E1D4CF61C6}" type="slidenum">
              <a:rPr lang="en-US" altLang="en-US" sz="1300"/>
              <a:pPr eaLnBrk="1" hangingPunct="1"/>
              <a:t>37</a:t>
            </a:fld>
            <a:endParaRPr lang="en-US" altLang="en-US" sz="1300"/>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US" altLang="en-US" dirty="0" err="1" smtClean="0"/>
              <a:t>Vigenere</a:t>
            </a:r>
            <a:r>
              <a:rPr lang="en-US" altLang="en-US" dirty="0" smtClean="0"/>
              <a:t>-like substitution ciphers were regarded by many as practically unbreakable for 300 years. In 1863, a Prussian major named </a:t>
            </a:r>
            <a:r>
              <a:rPr lang="en-US" altLang="en-US" dirty="0" err="1" smtClean="0"/>
              <a:t>Kasiski</a:t>
            </a:r>
            <a:r>
              <a:rPr lang="en-US" altLang="en-US" dirty="0" smtClean="0"/>
              <a:t> proposed a method for breaking a </a:t>
            </a:r>
            <a:r>
              <a:rPr lang="en-US" altLang="en-US" dirty="0" err="1" smtClean="0"/>
              <a:t>Vigenere</a:t>
            </a:r>
            <a:r>
              <a:rPr lang="en-US" altLang="en-US" dirty="0" smtClean="0"/>
              <a:t> cipher that consisted of finding the length of the keyword and then dividing the message into that many simple substitution cryptograms. Frequency analysis could then be used to solve the resulting simple substitutions. </a:t>
            </a:r>
          </a:p>
          <a:p>
            <a:pPr eaLnBrk="1" hangingPunct="1"/>
            <a:endParaRPr lang="en-US" altLang="en-US" dirty="0" smtClean="0"/>
          </a:p>
        </p:txBody>
      </p:sp>
    </p:spTree>
    <p:extLst>
      <p:ext uri="{BB962C8B-B14F-4D97-AF65-F5344CB8AC3E}">
        <p14:creationId xmlns:p14="http://schemas.microsoft.com/office/powerpoint/2010/main" val="269611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DDA000A-977A-4217-80C4-797F626B7F1F}" type="slidenum">
              <a:rPr lang="zh-TW" altLang="en-AU" sz="1200"/>
              <a:pPr eaLnBrk="1" hangingPunct="1"/>
              <a:t>4</a:t>
            </a:fld>
            <a:endParaRPr lang="en-AU" altLang="zh-TW" sz="1200"/>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Roman" charset="0"/>
                <a:ea typeface="ＭＳ Ｐゴシック" panose="020B0600070205080204" pitchFamily="34" charset="-128"/>
              </a:rPr>
              <a:t>Cryptographic systems can be characterized along these three independent dimensions.</a:t>
            </a:r>
          </a:p>
          <a:p>
            <a:pPr eaLnBrk="1" hangingPunct="1">
              <a:buFontTx/>
              <a:buAutoNum type="arabicPeriod"/>
            </a:pPr>
            <a:r>
              <a:rPr lang="en-US" altLang="en-US" b="1" dirty="0" smtClean="0">
                <a:latin typeface="Arial" panose="020B0604020202020204" pitchFamily="34" charset="0"/>
                <a:ea typeface="ＭＳ Ｐゴシック" panose="020B0600070205080204" pitchFamily="34" charset="-128"/>
              </a:rPr>
              <a:t>The type of operations used for transforming plaintext to </a:t>
            </a:r>
            <a:r>
              <a:rPr lang="en-US" altLang="en-US" b="1" dirty="0" err="1" smtClean="0">
                <a:latin typeface="Arial" panose="020B0604020202020204" pitchFamily="34" charset="0"/>
                <a:ea typeface="ＭＳ Ｐゴシック" panose="020B0600070205080204" pitchFamily="34" charset="-128"/>
              </a:rPr>
              <a:t>ciphertext</a:t>
            </a:r>
            <a:r>
              <a:rPr lang="en-US" altLang="en-US" dirty="0" smtClean="0">
                <a:latin typeface="Arial" panose="020B0604020202020204" pitchFamily="34" charset="0"/>
                <a:ea typeface="ＭＳ Ｐゴシック" panose="020B0600070205080204" pitchFamily="34" charset="-128"/>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buFontTx/>
              <a:buAutoNum type="arabicPeriod"/>
            </a:pPr>
            <a:r>
              <a:rPr lang="en-US" altLang="en-US" b="1" dirty="0" smtClean="0">
                <a:latin typeface="Arial" panose="020B0604020202020204" pitchFamily="34" charset="0"/>
                <a:ea typeface="ＭＳ Ｐゴシック" panose="020B0600070205080204" pitchFamily="34" charset="-128"/>
              </a:rPr>
              <a:t>The number of keys used</a:t>
            </a:r>
            <a:r>
              <a:rPr lang="en-US" altLang="en-US" dirty="0" smtClean="0">
                <a:latin typeface="Arial" panose="020B0604020202020204" pitchFamily="34" charset="0"/>
                <a:ea typeface="ＭＳ Ｐゴシック" panose="020B0600070205080204" pitchFamily="34" charset="-128"/>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buFontTx/>
              <a:buAutoNum type="arabicPeriod"/>
            </a:pPr>
            <a:r>
              <a:rPr lang="en-US" altLang="en-US" b="1" dirty="0" smtClean="0">
                <a:latin typeface="Arial" panose="020B0604020202020204" pitchFamily="34" charset="0"/>
                <a:ea typeface="ＭＳ Ｐゴシック" panose="020B0600070205080204" pitchFamily="34" charset="-128"/>
              </a:rPr>
              <a:t>The way in which the plaintext is processed</a:t>
            </a:r>
            <a:r>
              <a:rPr lang="en-US" altLang="en-US" dirty="0" smtClean="0">
                <a:latin typeface="Arial" panose="020B0604020202020204" pitchFamily="34" charset="0"/>
                <a:ea typeface="ＭＳ Ｐゴシック" panose="020B0600070205080204" pitchFamily="34" charset="-128"/>
              </a:rPr>
              <a:t>. A block cipher processes the input one block of elements at a time, producing an output block for each input block. A stream cipher processes the input elements continuously, producing output one element at a time, as it goes along. </a:t>
            </a:r>
            <a:endParaRPr lang="en-US" altLang="en-US" dirty="0" smtClean="0">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274800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D79797-AA46-49F8-8508-A015DAFDD65E}" type="slidenum">
              <a:rPr lang="zh-TW" altLang="en-AU" sz="1200"/>
              <a:pPr eaLnBrk="1" hangingPunct="1"/>
              <a:t>6</a:t>
            </a:fld>
            <a:endParaRPr lang="en-AU" altLang="zh-TW" sz="1200"/>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Typically objective is to recover the key in use rather then simply to recover the plaintext of a single </a:t>
            </a:r>
            <a:r>
              <a:rPr lang="en-US" altLang="en-US" dirty="0" err="1" smtClean="0">
                <a:latin typeface="Arial" panose="020B0604020202020204" pitchFamily="34" charset="0"/>
                <a:ea typeface="ＭＳ Ｐゴシック" panose="020B0600070205080204" pitchFamily="34" charset="-128"/>
                <a:cs typeface="Arial" panose="020B0604020202020204" pitchFamily="34" charset="0"/>
              </a:rPr>
              <a:t>ciphertext</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There are two general approaches:</a:t>
            </a:r>
          </a:p>
          <a:p>
            <a:pPr eaLnBrk="1" hangingPunct="1">
              <a:buFontTx/>
              <a:buChar cha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Cryptanalysis: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relies on the nature of the algorithm plus perhaps some knowledge of the general characteristics of the plaintext or even some sample plaintext- </a:t>
            </a:r>
            <a:r>
              <a:rPr lang="en-US" altLang="en-US" dirty="0" err="1" smtClean="0">
                <a:latin typeface="Arial" panose="020B0604020202020204" pitchFamily="34" charset="0"/>
                <a:ea typeface="ＭＳ Ｐゴシック" panose="020B0600070205080204" pitchFamily="34" charset="-128"/>
                <a:cs typeface="Arial" panose="020B0604020202020204" pitchFamily="34" charset="0"/>
              </a:rPr>
              <a:t>ciphertext</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pairs. This type of attack exploits the characteristics of the algorithm to attempt to deduce a specific plaintext or to deduce the key being used.</a:t>
            </a:r>
          </a:p>
          <a:p>
            <a:pPr eaLnBrk="1" hangingPunct="1">
              <a:buFontTx/>
              <a:buChar cha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Brute-force attacks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try every possible key on a piece of </a:t>
            </a:r>
            <a:r>
              <a:rPr lang="en-US" altLang="en-US" dirty="0" err="1" smtClean="0">
                <a:latin typeface="Arial" panose="020B0604020202020204" pitchFamily="34" charset="0"/>
                <a:ea typeface="ＭＳ Ｐゴシック" panose="020B0600070205080204" pitchFamily="34" charset="-128"/>
                <a:cs typeface="Arial" panose="020B0604020202020204" pitchFamily="34" charset="0"/>
              </a:rPr>
              <a:t>ciphertext</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until an intelligible translation into plaintext is obtained. On </a:t>
            </a:r>
            <a:r>
              <a:rPr lang="en-US" altLang="en-US" dirty="0" err="1" smtClean="0">
                <a:latin typeface="Arial" panose="020B0604020202020204" pitchFamily="34" charset="0"/>
                <a:ea typeface="ＭＳ Ｐゴシック" panose="020B0600070205080204" pitchFamily="34" charset="-128"/>
                <a:cs typeface="Arial" panose="020B0604020202020204" pitchFamily="34" charset="0"/>
              </a:rPr>
              <a:t>average,half</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 of all possible keys must be tried to achieve success. </a:t>
            </a:r>
          </a:p>
          <a:p>
            <a:pPr eaLnBrk="1" hangingPunct="1"/>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If either type of attack succeeds in deducing the key, the effect is catastrophic: All future and past messages encrypted with that key are compromised. </a:t>
            </a:r>
          </a:p>
        </p:txBody>
      </p:sp>
    </p:spTree>
    <p:extLst>
      <p:ext uri="{BB962C8B-B14F-4D97-AF65-F5344CB8AC3E}">
        <p14:creationId xmlns:p14="http://schemas.microsoft.com/office/powerpoint/2010/main" val="271950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94FFDEE-1019-460B-9FE2-ED0ACB6C9C71}" type="slidenum">
              <a:rPr lang="zh-TW" altLang="en-AU" sz="1200"/>
              <a:pPr eaLnBrk="1" hangingPunct="1"/>
              <a:t>7</a:t>
            </a:fld>
            <a:endParaRPr lang="en-AU" altLang="zh-TW"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TW" smtClean="0">
                <a:latin typeface="Arial" panose="020B0604020202020204" pitchFamily="34" charset="0"/>
                <a:ea typeface="ＭＳ Ｐゴシック" panose="020B0600070205080204" pitchFamily="34" charset="-128"/>
              </a:rPr>
              <a:t>Briefly review some terminology used throughout the course. </a:t>
            </a:r>
          </a:p>
        </p:txBody>
      </p:sp>
    </p:spTree>
    <p:extLst>
      <p:ext uri="{BB962C8B-B14F-4D97-AF65-F5344CB8AC3E}">
        <p14:creationId xmlns:p14="http://schemas.microsoft.com/office/powerpoint/2010/main" val="2573160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53F166B-D4AE-4E3C-BB32-D4BFE0D391F4}" type="slidenum">
              <a:rPr lang="zh-TW" altLang="en-AU" sz="1200"/>
              <a:pPr eaLnBrk="1" hangingPunct="1"/>
              <a:t>9</a:t>
            </a:fld>
            <a:endParaRPr lang="en-AU" altLang="zh-TW"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Detail the five ingredients of the symmetric cipher model, shown in Stallings Figure 2.1:</a:t>
            </a:r>
          </a:p>
          <a:p>
            <a:pPr eaLnBrk="1" hangingPunct="1">
              <a:buFontTx/>
              <a:buChar char="•"/>
            </a:pPr>
            <a:r>
              <a:rPr lang="en-US" altLang="en-US" smtClean="0">
                <a:latin typeface="Arial" panose="020B0604020202020204" pitchFamily="34" charset="0"/>
                <a:ea typeface="ＭＳ Ｐゴシック" panose="020B0600070205080204" pitchFamily="34" charset="-128"/>
              </a:rPr>
              <a:t> plaintext - original message</a:t>
            </a:r>
          </a:p>
          <a:p>
            <a:pPr eaLnBrk="1" hangingPunct="1">
              <a:buFontTx/>
              <a:buChar char="•"/>
            </a:pPr>
            <a:r>
              <a:rPr lang="en-US" altLang="en-US" smtClean="0">
                <a:latin typeface="Arial" panose="020B0604020202020204" pitchFamily="34" charset="0"/>
                <a:ea typeface="ＭＳ Ｐゴシック" panose="020B0600070205080204" pitchFamily="34" charset="-128"/>
              </a:rPr>
              <a:t> encryption algorithm – performs substitutions/transformations on plaintext</a:t>
            </a:r>
          </a:p>
          <a:p>
            <a:pPr eaLnBrk="1" hangingPunct="1">
              <a:buFontTx/>
              <a:buChar char="•"/>
            </a:pPr>
            <a:r>
              <a:rPr lang="en-US" altLang="en-US" smtClean="0">
                <a:latin typeface="Arial" panose="020B0604020202020204" pitchFamily="34" charset="0"/>
                <a:ea typeface="ＭＳ Ｐゴシック" panose="020B0600070205080204" pitchFamily="34" charset="-128"/>
              </a:rPr>
              <a:t> secret key – control exact substitutions/transformations used in encryption algorithm</a:t>
            </a:r>
          </a:p>
          <a:p>
            <a:pPr eaLnBrk="1" hangingPunct="1">
              <a:buFontTx/>
              <a:buChar char="•"/>
            </a:pPr>
            <a:r>
              <a:rPr lang="en-US" altLang="en-US" smtClean="0">
                <a:latin typeface="Arial" panose="020B0604020202020204" pitchFamily="34" charset="0"/>
                <a:ea typeface="ＭＳ Ｐゴシック" panose="020B0600070205080204" pitchFamily="34" charset="-128"/>
              </a:rPr>
              <a:t> ciphertext - scrambled message</a:t>
            </a:r>
          </a:p>
          <a:p>
            <a:pPr eaLnBrk="1" hangingPunct="1">
              <a:buFontTx/>
              <a:buChar char="•"/>
            </a:pPr>
            <a:r>
              <a:rPr lang="en-US" altLang="en-US" smtClean="0">
                <a:latin typeface="Arial" panose="020B0604020202020204" pitchFamily="34" charset="0"/>
                <a:ea typeface="ＭＳ Ｐゴシック" panose="020B0600070205080204" pitchFamily="34" charset="-128"/>
              </a:rPr>
              <a:t> decryption algorithm – inverse of encryption algorithm</a:t>
            </a:r>
            <a:endParaRPr lang="en-AU" altLang="zh-TW"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8061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507FAF6-551A-4505-8157-BCBF701D211D}" type="slidenum">
              <a:rPr lang="zh-TW" altLang="en-AU" sz="1200"/>
              <a:pPr eaLnBrk="1" hangingPunct="1"/>
              <a:t>10</a:t>
            </a:fld>
            <a:endParaRPr lang="en-AU" altLang="zh-TW"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easy distribution of s/w and h/w implementations.</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p>
          <a:p>
            <a:pPr eaLnBrk="1" hangingPunct="1"/>
            <a:endParaRPr lang="en-AU" altLang="zh-TW"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152499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C24BAB2-496A-46C1-982D-AA141779D3DA}" type="slidenum">
              <a:rPr lang="zh-TW" altLang="en-AU" sz="1200"/>
              <a:pPr eaLnBrk="1" hangingPunct="1"/>
              <a:t>12</a:t>
            </a:fld>
            <a:endParaRPr lang="en-AU" altLang="zh-TW" sz="1200"/>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extLst>
      <p:ext uri="{BB962C8B-B14F-4D97-AF65-F5344CB8AC3E}">
        <p14:creationId xmlns:p14="http://schemas.microsoft.com/office/powerpoint/2010/main" val="2188464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379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Picture of cipher</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dirty="0"/>
          </a:p>
        </p:txBody>
      </p:sp>
    </p:spTree>
    <p:extLst>
      <p:ext uri="{BB962C8B-B14F-4D97-AF65-F5344CB8AC3E}">
        <p14:creationId xmlns:p14="http://schemas.microsoft.com/office/powerpoint/2010/main" val="71381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AF02875-71B1-4584-BA65-3B3C934F860B}" type="datetime1">
              <a:rPr lang="en-US" smtClean="0"/>
              <a:pPr/>
              <a:t>9/6/2020</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9B2D1-C14F-419E-B7C0-988E6FF5677D}" type="datetime1">
              <a:rPr lang="en-US" smtClean="0"/>
              <a:pPr/>
              <a:t>9/6/2020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52FA95-DA5F-43DB-84F3-540633420D9C}" type="datetime1">
              <a:rPr lang="en-US" smtClean="0"/>
              <a:pPr/>
              <a:t>9/6/2020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4000"/>
            <a:ext cx="4076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24000"/>
            <a:ext cx="4076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CS555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Topic 2</a:t>
            </a:r>
            <a:endParaRPr lang="en-US">
              <a:solidFill>
                <a:schemeClr val="tx1"/>
              </a:solidFill>
            </a:endParaRPr>
          </a:p>
        </p:txBody>
      </p:sp>
      <p:sp>
        <p:nvSpPr>
          <p:cNvPr id="7" name="Rectangle 6"/>
          <p:cNvSpPr>
            <a:spLocks noGrp="1" noChangeArrowheads="1"/>
          </p:cNvSpPr>
          <p:nvPr>
            <p:ph type="sldNum" sz="quarter" idx="12"/>
          </p:nvPr>
        </p:nvSpPr>
        <p:spPr>
          <a:ln/>
        </p:spPr>
        <p:txBody>
          <a:bodyPr/>
          <a:lstStyle>
            <a:lvl1pPr>
              <a:defRPr/>
            </a:lvl1pPr>
          </a:lstStyle>
          <a:p>
            <a:fld id="{84FA4669-04E0-43F4-86AC-4F2D6F2861B9}" type="slidenum">
              <a:rPr lang="en-US" altLang="en-US"/>
              <a:pPr/>
              <a:t>‹#›</a:t>
            </a:fld>
            <a:endParaRPr lang="en-US" altLang="en-US">
              <a:solidFill>
                <a:schemeClr val="tx1"/>
              </a:solidFill>
            </a:endParaRPr>
          </a:p>
        </p:txBody>
      </p:sp>
    </p:spTree>
    <p:extLst>
      <p:ext uri="{BB962C8B-B14F-4D97-AF65-F5344CB8AC3E}">
        <p14:creationId xmlns:p14="http://schemas.microsoft.com/office/powerpoint/2010/main" val="403082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05FFEB4-2C86-4BBD-AD32-F76A01400ACD}" type="datetime1">
              <a:rPr lang="en-US" smtClean="0"/>
              <a:pPr/>
              <a:t>9/6/2020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17DF28-FAB5-4B33-8404-F65F193A4B74}" type="datetime1">
              <a:rPr lang="en-US" smtClean="0"/>
              <a:pPr/>
              <a:t>9/6/2020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7FA4BE-B7B7-4641-BB55-0C59C7FE0663}" type="datetime1">
              <a:rPr lang="en-US" smtClean="0"/>
              <a:pPr/>
              <a:t>9/6/2020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F4DBE2-4C0F-416F-904B-34C2A75828CB}" type="datetime1">
              <a:rPr lang="en-US" smtClean="0"/>
              <a:pPr/>
              <a:t>9/6/2020</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152095-806C-4246-9C3B-33C281A385F3}" type="datetime1">
              <a:rPr lang="en-US" smtClean="0"/>
              <a:pPr/>
              <a:t>9/6/2020</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85BAD-32D1-4CE5-8274-28D49C49A9D6}" type="datetime1">
              <a:rPr lang="en-US" smtClean="0"/>
              <a:pPr/>
              <a:t>9/6/2020</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6C55D2-3757-4F86-A5AA-B7EFBD267E13}" type="datetime1">
              <a:rPr lang="en-US" smtClean="0"/>
              <a:pPr/>
              <a:t>9/6/2020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2F2041-B25D-41C9-9002-E20FFB78C933}" type="datetime1">
              <a:rPr lang="en-US" smtClean="0"/>
              <a:pPr/>
              <a:t>9/6/2020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02B66B9-0174-4F4C-856E-FC3451671705}" type="datetime1">
              <a:rPr lang="en-US" smtClean="0"/>
              <a:pPr/>
              <a:t>9/6/2020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David_Kahn_(writer)" TargetMode="External"/><Relationship Id="rId3" Type="http://schemas.openxmlformats.org/officeDocument/2006/relationships/customXml" Target="../ink/ink1.xml"/><Relationship Id="rId7" Type="http://schemas.openxmlformats.org/officeDocument/2006/relationships/hyperlink" Target="https://en.wikipedia.org/wiki/Special:BookSources/0-684-83130-9"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en.wikipedia.org/wiki/ISBN_(identifier)" TargetMode="External"/><Relationship Id="rId11" Type="http://schemas.openxmlformats.org/officeDocument/2006/relationships/hyperlink" Target="https://en.wikipedia.org/wiki/United_States_government" TargetMode="External"/><Relationship Id="rId5" Type="http://schemas.openxmlformats.org/officeDocument/2006/relationships/image" Target="../media/image3.png"/><Relationship Id="rId10" Type="http://schemas.openxmlformats.org/officeDocument/2006/relationships/hyperlink" Target="https://en.wikipedia.org/wiki/Egypt" TargetMode="External"/><Relationship Id="rId4" Type="http://schemas.openxmlformats.org/officeDocument/2006/relationships/image" Target="../media/image9.emf"/><Relationship Id="rId9" Type="http://schemas.openxmlformats.org/officeDocument/2006/relationships/hyperlink" Target="https://en.wikipedia.org/wiki/History_of_cryptography"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5.png"/><Relationship Id="rId7"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hyperlink" Target="http://practicalcryptography.com/cryptanalysis/text-characterisation/monogram-bigram-and-trigram-frequency-counts/#trigram-counts" TargetMode="External"/><Relationship Id="rId2" Type="http://schemas.openxmlformats.org/officeDocument/2006/relationships/hyperlink" Target="http://practicalcryptography.com/cryptanalysis/text-characterisation/monogram-bigram-and-trigram-frequency-counts/#bigram-counts" TargetMode="External"/><Relationship Id="rId1" Type="http://schemas.openxmlformats.org/officeDocument/2006/relationships/slideLayout" Target="../slideLayouts/slideLayout7.xml"/><Relationship Id="rId4" Type="http://schemas.openxmlformats.org/officeDocument/2006/relationships/hyperlink" Target="http://practicalcryptography.com/ciphers/playfair-ciph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practicalcryptography.com/cryptanalysis/letter-frequencies-various-languages/english-letter-frequenci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www.cs.trincoll.edu/~crypto/historical/substitution.htm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en.wikipedia.org/wiki/Vigen%C3%A8re_cipher"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85000" lnSpcReduction="10000"/>
          </a:bodyPr>
          <a:lstStyle/>
          <a:p>
            <a:r>
              <a:rPr lang="en-US" sz="3400" b="1" dirty="0" smtClean="0">
                <a:solidFill>
                  <a:schemeClr val="tx1"/>
                </a:solidFill>
                <a:latin typeface="Times New Roman" pitchFamily="18" charset="0"/>
                <a:cs typeface="Times New Roman" pitchFamily="18" charset="0"/>
              </a:rPr>
              <a:t>Chapter</a:t>
            </a:r>
            <a:r>
              <a:rPr lang="en-US" sz="3400" b="1" dirty="0" smtClean="0">
                <a:solidFill>
                  <a:schemeClr val="tx1"/>
                </a:solidFill>
                <a:latin typeface="Times New Roman" pitchFamily="18" charset="0"/>
                <a:cs typeface="Times New Roman" pitchFamily="18" charset="0"/>
              </a:rPr>
              <a:t> </a:t>
            </a:r>
            <a:r>
              <a:rPr lang="en-US" sz="3400" b="1" dirty="0" smtClean="0">
                <a:solidFill>
                  <a:schemeClr val="tx1"/>
                </a:solidFill>
                <a:latin typeface="Times New Roman" pitchFamily="18" charset="0"/>
                <a:cs typeface="Times New Roman" pitchFamily="18" charset="0"/>
              </a:rPr>
              <a:t># 2: Introduction to Cryptography and Classical Cryptography</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a:latin typeface="Times New Roman" pitchFamily="18" charset="0"/>
                <a:cs typeface="Times New Roman" pitchFamily="18" charset="0"/>
              </a:rPr>
              <a:t>CS-446: Information Systems Security</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Requirements</a:t>
            </a:r>
            <a:endParaRPr lang="en-AU" altLang="zh-TW" smtClean="0">
              <a:ea typeface="ＭＳ Ｐゴシック" panose="020B0600070205080204" pitchFamily="34" charset="-128"/>
            </a:endParaRPr>
          </a:p>
        </p:txBody>
      </p:sp>
      <p:sp>
        <p:nvSpPr>
          <p:cNvPr id="52227" name="Rectangle 3"/>
          <p:cNvSpPr>
            <a:spLocks noGrp="1" noChangeArrowheads="1"/>
          </p:cNvSpPr>
          <p:nvPr>
            <p:ph type="body" idx="1"/>
          </p:nvPr>
        </p:nvSpPr>
        <p:spPr/>
        <p:txBody>
          <a:bodyPr/>
          <a:lstStyle/>
          <a:p>
            <a:pPr eaLnBrk="1" hangingPunct="1">
              <a:lnSpc>
                <a:spcPct val="90000"/>
              </a:lnSpc>
            </a:pPr>
            <a:r>
              <a:rPr lang="en-US" altLang="en-US" smtClean="0">
                <a:ea typeface="ＭＳ Ｐゴシック" panose="020B0600070205080204" pitchFamily="34" charset="-128"/>
              </a:rPr>
              <a:t>two requirements for secure use of symmetric encryption:</a:t>
            </a:r>
          </a:p>
          <a:p>
            <a:pPr lvl="1" eaLnBrk="1" hangingPunct="1">
              <a:lnSpc>
                <a:spcPct val="90000"/>
              </a:lnSpc>
            </a:pPr>
            <a:r>
              <a:rPr lang="en-US" altLang="en-US" smtClean="0">
                <a:ea typeface="ＭＳ Ｐゴシック" panose="020B0600070205080204" pitchFamily="34" charset="-128"/>
              </a:rPr>
              <a:t>a strong encryption algorithm</a:t>
            </a:r>
          </a:p>
          <a:p>
            <a:pPr lvl="1" eaLnBrk="1" hangingPunct="1">
              <a:lnSpc>
                <a:spcPct val="90000"/>
              </a:lnSpc>
            </a:pPr>
            <a:r>
              <a:rPr lang="en-US" altLang="en-US" smtClean="0">
                <a:ea typeface="ＭＳ Ｐゴシック" panose="020B0600070205080204" pitchFamily="34" charset="-128"/>
              </a:rPr>
              <a:t>a secret key known only to sender / receiver</a:t>
            </a:r>
          </a:p>
          <a:p>
            <a:pPr eaLnBrk="1" hangingPunct="1">
              <a:lnSpc>
                <a:spcPct val="90000"/>
              </a:lnSpc>
            </a:pPr>
            <a:r>
              <a:rPr lang="en-US" altLang="en-US" smtClean="0">
                <a:ea typeface="ＭＳ Ｐゴシック" panose="020B0600070205080204" pitchFamily="34" charset="-128"/>
              </a:rPr>
              <a:t>mathematically have:</a:t>
            </a:r>
          </a:p>
          <a:p>
            <a:pPr lvl="1" eaLnBrk="1" hangingPunct="1">
              <a:lnSpc>
                <a:spcPct val="90000"/>
              </a:lnSpc>
              <a:buFont typeface="Wingdings" panose="05000000000000000000" pitchFamily="2" charset="2"/>
              <a:buNone/>
            </a:pPr>
            <a:r>
              <a:rPr lang="en-US" altLang="en-US" i="1" smtClean="0">
                <a:ea typeface="ＭＳ Ｐゴシック" panose="020B0600070205080204" pitchFamily="34" charset="-128"/>
              </a:rPr>
              <a:t>	Y </a:t>
            </a:r>
            <a:r>
              <a:rPr lang="en-US" altLang="en-US" smtClean="0">
                <a:ea typeface="ＭＳ Ｐゴシック" panose="020B0600070205080204" pitchFamily="34" charset="-128"/>
              </a:rPr>
              <a:t>= E(K, </a:t>
            </a:r>
            <a:r>
              <a:rPr lang="en-US" altLang="en-US" i="1" smtClean="0">
                <a:ea typeface="ＭＳ Ｐゴシック" panose="020B0600070205080204" pitchFamily="34" charset="-128"/>
              </a:rPr>
              <a:t>X</a:t>
            </a:r>
            <a:r>
              <a:rPr lang="en-US" altLang="en-US" smtClean="0">
                <a:ea typeface="ＭＳ Ｐゴシック" panose="020B0600070205080204" pitchFamily="34" charset="-128"/>
              </a:rPr>
              <a:t>)</a:t>
            </a:r>
          </a:p>
          <a:p>
            <a:pPr lvl="1" eaLnBrk="1" hangingPunct="1">
              <a:lnSpc>
                <a:spcPct val="90000"/>
              </a:lnSpc>
              <a:buFont typeface="Wingdings" panose="05000000000000000000" pitchFamily="2" charset="2"/>
              <a:buNone/>
            </a:pPr>
            <a:r>
              <a:rPr lang="en-US" altLang="en-US" i="1" smtClean="0">
                <a:ea typeface="ＭＳ Ｐゴシック" panose="020B0600070205080204" pitchFamily="34" charset="-128"/>
              </a:rPr>
              <a:t>	X </a:t>
            </a:r>
            <a:r>
              <a:rPr lang="en-US" altLang="en-US" smtClean="0">
                <a:ea typeface="ＭＳ Ｐゴシック" panose="020B0600070205080204" pitchFamily="34" charset="-128"/>
              </a:rPr>
              <a:t>= D(K, </a:t>
            </a:r>
            <a:r>
              <a:rPr lang="en-US" altLang="en-US" i="1" smtClean="0">
                <a:ea typeface="ＭＳ Ｐゴシック" panose="020B0600070205080204" pitchFamily="34" charset="-128"/>
              </a:rPr>
              <a:t>Y</a:t>
            </a:r>
            <a:r>
              <a:rPr lang="en-US" altLang="en-US" smtClean="0">
                <a:ea typeface="ＭＳ Ｐゴシック" panose="020B0600070205080204" pitchFamily="34" charset="-128"/>
              </a:rPr>
              <a:t>)</a:t>
            </a:r>
          </a:p>
          <a:p>
            <a:pPr eaLnBrk="1" hangingPunct="1">
              <a:lnSpc>
                <a:spcPct val="90000"/>
              </a:lnSpc>
            </a:pPr>
            <a:r>
              <a:rPr lang="en-US" altLang="en-US" smtClean="0">
                <a:ea typeface="ＭＳ Ｐゴシック" panose="020B0600070205080204" pitchFamily="34" charset="-128"/>
              </a:rPr>
              <a:t>assume encryption algorithm is known</a:t>
            </a:r>
          </a:p>
          <a:p>
            <a:pPr eaLnBrk="1" hangingPunct="1">
              <a:lnSpc>
                <a:spcPct val="90000"/>
              </a:lnSpc>
            </a:pPr>
            <a:r>
              <a:rPr lang="en-US" altLang="en-US" smtClean="0">
                <a:ea typeface="ＭＳ Ｐゴシック" panose="020B0600070205080204" pitchFamily="34" charset="-128"/>
              </a:rPr>
              <a:t>implies a secure channel to distribute key</a:t>
            </a:r>
            <a:endParaRPr lang="en-AU" altLang="zh-TW" smtClean="0">
              <a:ea typeface="ＭＳ Ｐゴシック" panose="020B0600070205080204" pitchFamily="34" charset="-128"/>
            </a:endParaRPr>
          </a:p>
        </p:txBody>
      </p:sp>
    </p:spTree>
    <p:extLst>
      <p:ext uri="{BB962C8B-B14F-4D97-AF65-F5344CB8AC3E}">
        <p14:creationId xmlns:p14="http://schemas.microsoft.com/office/powerpoint/2010/main" val="225737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579438"/>
          </a:xfrm>
        </p:spPr>
        <p:txBody>
          <a:bodyPr>
            <a:normAutofit fontScale="90000"/>
          </a:bodyPr>
          <a:lstStyle/>
          <a:p>
            <a:r>
              <a:rPr lang="en-US" sz="3600" dirty="0" smtClean="0">
                <a:solidFill>
                  <a:schemeClr val="tx1"/>
                </a:solidFill>
                <a:latin typeface="Times New Roman" pitchFamily="18" charset="0"/>
                <a:cs typeface="Times New Roman" pitchFamily="18" charset="0"/>
              </a:rPr>
              <a:t>Attacks against Cryptosystems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fontScale="85000" lnSpcReduction="20000"/>
          </a:bodyPr>
          <a:lstStyle/>
          <a:p>
            <a:pPr>
              <a:buNone/>
            </a:pPr>
            <a:r>
              <a:rPr lang="en-US" b="1" dirty="0" smtClean="0">
                <a:latin typeface="Times New Roman" pitchFamily="18" charset="0"/>
                <a:cs typeface="Times New Roman" pitchFamily="18" charset="0"/>
              </a:rPr>
              <a:t>1.) Cipher text-only: </a:t>
            </a:r>
            <a:r>
              <a:rPr lang="en-US" dirty="0" smtClean="0">
                <a:latin typeface="Times New Roman" pitchFamily="18" charset="0"/>
                <a:cs typeface="Times New Roman" pitchFamily="18" charset="0"/>
              </a:rPr>
              <a:t>Attacker possesses a string y of the cipher text</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2.) Known plaintext: </a:t>
            </a:r>
            <a:r>
              <a:rPr lang="en-US" dirty="0" smtClean="0">
                <a:latin typeface="Times New Roman" pitchFamily="18" charset="0"/>
                <a:cs typeface="Times New Roman" pitchFamily="18" charset="0"/>
              </a:rPr>
              <a:t>Attacker possesses a string x of the plaintext and the corresponding cipher text y. The problem now is to find out the key which produces y from x</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3.) Chosen plaintext: </a:t>
            </a:r>
            <a:r>
              <a:rPr lang="en-US" dirty="0" smtClean="0">
                <a:latin typeface="Times New Roman" pitchFamily="18" charset="0"/>
                <a:cs typeface="Times New Roman" pitchFamily="18" charset="0"/>
              </a:rPr>
              <a:t>Attacker has access to the encryption machinery. Hence he can chose a plaintext string x and construct the corresponding cipher text string y.</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4.) Chosen cipher text: </a:t>
            </a:r>
            <a:r>
              <a:rPr lang="en-US" dirty="0" smtClean="0">
                <a:latin typeface="Times New Roman" pitchFamily="18" charset="0"/>
                <a:cs typeface="Times New Roman" pitchFamily="18" charset="0"/>
              </a:rPr>
              <a:t>Attacker has access to the decryption machinery. Hence,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he can chose a cipher text string y and construct the corresponding plaintext string x.</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dirty="0" smtClean="0">
                <a:solidFill>
                  <a:srgbClr val="FF0000"/>
                </a:solidFill>
                <a:ea typeface="ＭＳ Ｐゴシック" panose="020B0600070205080204" pitchFamily="34" charset="-128"/>
              </a:rPr>
              <a:t>Brute Force Search</a:t>
            </a:r>
            <a:endParaRPr lang="en-AU" altLang="zh-TW" dirty="0" smtClean="0">
              <a:solidFill>
                <a:srgbClr val="FF0000"/>
              </a:solidFill>
              <a:ea typeface="ＭＳ Ｐゴシック" panose="020B0600070205080204" pitchFamily="34" charset="-128"/>
            </a:endParaRPr>
          </a:p>
        </p:txBody>
      </p:sp>
      <p:sp>
        <p:nvSpPr>
          <p:cNvPr id="58371" name="Rectangle 3"/>
          <p:cNvSpPr>
            <a:spLocks noGrp="1" noChangeArrowheads="1"/>
          </p:cNvSpPr>
          <p:nvPr>
            <p:ph type="body" idx="1"/>
          </p:nvPr>
        </p:nvSpPr>
        <p:spPr>
          <a:xfrm>
            <a:off x="457200" y="1676400"/>
            <a:ext cx="8229600" cy="1828800"/>
          </a:xfrm>
        </p:spPr>
        <p:txBody>
          <a:bodyPr/>
          <a:lstStyle/>
          <a:p>
            <a:pPr eaLnBrk="1" hangingPunct="1">
              <a:lnSpc>
                <a:spcPct val="90000"/>
              </a:lnSpc>
            </a:pPr>
            <a:r>
              <a:rPr lang="en-AU" altLang="zh-TW" sz="2800" dirty="0" smtClean="0">
                <a:ea typeface="ＭＳ Ｐゴシック" panose="020B0600070205080204" pitchFamily="34" charset="-128"/>
              </a:rPr>
              <a:t>always possible to simply try every key </a:t>
            </a:r>
          </a:p>
          <a:p>
            <a:pPr eaLnBrk="1" hangingPunct="1">
              <a:lnSpc>
                <a:spcPct val="90000"/>
              </a:lnSpc>
            </a:pPr>
            <a:r>
              <a:rPr lang="en-AU" altLang="zh-TW" sz="2800" dirty="0" smtClean="0">
                <a:ea typeface="ＭＳ Ｐゴシック" panose="020B0600070205080204" pitchFamily="34" charset="-128"/>
              </a:rPr>
              <a:t>most basic attack, proportional to key size </a:t>
            </a:r>
          </a:p>
          <a:p>
            <a:pPr eaLnBrk="1" hangingPunct="1">
              <a:lnSpc>
                <a:spcPct val="90000"/>
              </a:lnSpc>
            </a:pPr>
            <a:r>
              <a:rPr lang="en-AU" altLang="zh-TW" sz="2800" dirty="0" smtClean="0">
                <a:ea typeface="ＭＳ Ｐゴシック" panose="020B0600070205080204" pitchFamily="34" charset="-128"/>
              </a:rPr>
              <a:t>assume either know / recognise plaintext</a:t>
            </a:r>
          </a:p>
          <a:p>
            <a:pPr algn="ctr" eaLnBrk="1" hangingPunct="1">
              <a:lnSpc>
                <a:spcPct val="90000"/>
              </a:lnSpc>
            </a:pPr>
            <a:endParaRPr lang="en-US" altLang="en-US" sz="2800" b="1" dirty="0" smtClean="0">
              <a:effectLst/>
              <a:latin typeface="Times" panose="02020603050405020304" pitchFamily="18" charset="0"/>
              <a:ea typeface="ＭＳ Ｐゴシック" panose="020B0600070205080204" pitchFamily="34" charset="-128"/>
            </a:endParaRPr>
          </a:p>
          <a:p>
            <a:pPr eaLnBrk="1" hangingPunct="1">
              <a:lnSpc>
                <a:spcPct val="90000"/>
              </a:lnSpc>
            </a:pPr>
            <a:endParaRPr lang="en-US" altLang="en-US" sz="2800" dirty="0" smtClean="0">
              <a:effectLst/>
              <a:latin typeface="Times" panose="02020603050405020304" pitchFamily="18" charset="0"/>
              <a:ea typeface="ＭＳ Ｐゴシック" panose="020B0600070205080204" pitchFamily="34" charset="-128"/>
            </a:endParaRPr>
          </a:p>
          <a:p>
            <a:pPr eaLnBrk="1" hangingPunct="1">
              <a:lnSpc>
                <a:spcPct val="90000"/>
              </a:lnSpc>
            </a:pPr>
            <a:endParaRPr lang="en-AU" altLang="zh-TW" sz="2800" dirty="0" smtClean="0">
              <a:ea typeface="ＭＳ Ｐゴシック" panose="020B0600070205080204" pitchFamily="34" charset="-128"/>
            </a:endParaRPr>
          </a:p>
          <a:p>
            <a:pPr eaLnBrk="1" hangingPunct="1">
              <a:lnSpc>
                <a:spcPct val="90000"/>
              </a:lnSpc>
              <a:buFont typeface="Wingdings" panose="05000000000000000000" pitchFamily="2" charset="2"/>
              <a:buNone/>
            </a:pPr>
            <a:endParaRPr lang="en-AU" altLang="zh-TW" sz="2800" dirty="0" smtClean="0">
              <a:ea typeface="ＭＳ Ｐゴシック" panose="020B0600070205080204" pitchFamily="34" charset="-128"/>
            </a:endParaRPr>
          </a:p>
          <a:p>
            <a:pPr eaLnBrk="1" hangingPunct="1">
              <a:lnSpc>
                <a:spcPct val="90000"/>
              </a:lnSpc>
            </a:pPr>
            <a:endParaRPr lang="en-AU" altLang="zh-TW" sz="2800" dirty="0" smtClean="0">
              <a:ea typeface="ＭＳ Ｐゴシック" panose="020B0600070205080204" pitchFamily="34" charset="-128"/>
            </a:endParaRPr>
          </a:p>
          <a:p>
            <a:pPr eaLnBrk="1" hangingPunct="1">
              <a:lnSpc>
                <a:spcPct val="90000"/>
              </a:lnSpc>
            </a:pPr>
            <a:endParaRPr lang="zh-TW" altLang="en-AU" sz="2800" dirty="0" smtClean="0">
              <a:ea typeface="ＭＳ Ｐゴシック" panose="020B0600070205080204" pitchFamily="34" charset="-128"/>
            </a:endParaRPr>
          </a:p>
        </p:txBody>
      </p:sp>
      <p:graphicFrame>
        <p:nvGraphicFramePr>
          <p:cNvPr id="58505" name="Group 137"/>
          <p:cNvGraphicFramePr>
            <a:graphicFrameLocks noGrp="1"/>
          </p:cNvGraphicFramePr>
          <p:nvPr/>
        </p:nvGraphicFramePr>
        <p:xfrm>
          <a:off x="533400" y="3581400"/>
          <a:ext cx="8077200" cy="2786700"/>
        </p:xfrm>
        <a:graphic>
          <a:graphicData uri="http://schemas.openxmlformats.org/drawingml/2006/table">
            <a:tbl>
              <a:tblPr/>
              <a:tblGrid>
                <a:gridCol w="1504950">
                  <a:extLst>
                    <a:ext uri="{9D8B030D-6E8A-4147-A177-3AD203B41FA5}">
                      <a16:colId xmlns:a16="http://schemas.microsoft.com/office/drawing/2014/main" val="3521861659"/>
                    </a:ext>
                  </a:extLst>
                </a:gridCol>
                <a:gridCol w="1936750">
                  <a:extLst>
                    <a:ext uri="{9D8B030D-6E8A-4147-A177-3AD203B41FA5}">
                      <a16:colId xmlns:a16="http://schemas.microsoft.com/office/drawing/2014/main" val="2999168987"/>
                    </a:ext>
                  </a:extLst>
                </a:gridCol>
                <a:gridCol w="2419350">
                  <a:extLst>
                    <a:ext uri="{9D8B030D-6E8A-4147-A177-3AD203B41FA5}">
                      <a16:colId xmlns:a16="http://schemas.microsoft.com/office/drawing/2014/main" val="3665194766"/>
                    </a:ext>
                  </a:extLst>
                </a:gridCol>
                <a:gridCol w="2216150">
                  <a:extLst>
                    <a:ext uri="{9D8B030D-6E8A-4147-A177-3AD203B41FA5}">
                      <a16:colId xmlns:a16="http://schemas.microsoft.com/office/drawing/2014/main" val="3797244772"/>
                    </a:ext>
                  </a:extLst>
                </a:gridCol>
              </a:tblGrid>
              <a:tr h="231775">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Key Size (bits)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Number of Alternative Keys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Time required at 1 decryption/µs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Time required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6</a:t>
                      </a:r>
                      <a:r>
                        <a:rPr kumimoji="0" lang="en-US" altLang="en-US" sz="1400" b="1"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decryptions/µs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4168023"/>
                  </a:ext>
                </a:extLst>
              </a:tr>
              <a:tr h="341313">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32</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32</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 4.3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9</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31</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µs	= 35.8 minutes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2.15 milliseconds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7640031"/>
                  </a:ext>
                </a:extLst>
              </a:tr>
              <a:tr h="341313">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56</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56</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 7.2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16</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55</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µs	= 1142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10.01 hours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0316646"/>
                  </a:ext>
                </a:extLst>
              </a:tr>
              <a:tr h="515938">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128</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128</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 3.4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38</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127</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µs	= 5.4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24</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5.4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18</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8457669"/>
                  </a:ext>
                </a:extLst>
              </a:tr>
              <a:tr h="515938">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168</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168</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 3.7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50</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167</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µs	= 5.9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36</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5.9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30</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9137377"/>
                  </a:ext>
                </a:extLst>
              </a:tr>
              <a:tr h="554038">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26 characters (permutation)</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26! = 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26</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2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26</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µs	= 6.4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12</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6.4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50405020304" pitchFamily="18" charset="0"/>
                          <a:ea typeface="ＭＳ Ｐゴシック" panose="020B0600070205080204" pitchFamily="34" charset="-128"/>
                        </a:rPr>
                        <a:t>6</a:t>
                      </a:r>
                      <a:r>
                        <a:rPr kumimoji="0" lang="en-US" altLang="en-US" sz="1400" b="0" i="0" u="none" strike="noStrike" cap="none" normalizeH="0" baseline="0" smtClean="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3881567"/>
                  </a:ext>
                </a:extLst>
              </a:tr>
            </a:tbl>
          </a:graphicData>
        </a:graphic>
      </p:graphicFrame>
    </p:spTree>
    <p:extLst>
      <p:ext uri="{BB962C8B-B14F-4D97-AF65-F5344CB8AC3E}">
        <p14:creationId xmlns:p14="http://schemas.microsoft.com/office/powerpoint/2010/main" val="1743099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731838"/>
          </a:xfrm>
        </p:spPr>
        <p:txBody>
          <a:bodyPr>
            <a:normAutofit fontScale="90000"/>
          </a:bodyPr>
          <a:lstStyle/>
          <a:p>
            <a:r>
              <a:rPr lang="en-US" dirty="0" smtClean="0">
                <a:solidFill>
                  <a:schemeClr val="tx1"/>
                </a:solidFill>
                <a:latin typeface="Times New Roman" pitchFamily="18" charset="0"/>
                <a:cs typeface="Times New Roman" pitchFamily="18" charset="0"/>
              </a:rPr>
              <a:t>Security of Keys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409700" y="1524000"/>
            <a:ext cx="6819900" cy="439102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52400" y="876300"/>
            <a:ext cx="8686800"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en-US" altLang="zh-TW" dirty="0">
                <a:solidFill>
                  <a:srgbClr val="FF0000"/>
                </a:solidFill>
                <a:ea typeface="ＭＳ Ｐゴシック" panose="020B0600070205080204" pitchFamily="34" charset="-128"/>
              </a:rPr>
              <a:t>An encryption scheme: computationally secure if</a:t>
            </a:r>
            <a:r>
              <a:rPr lang="en-US" altLang="zh-TW" dirty="0">
                <a:ea typeface="ＭＳ Ｐゴシック" panose="020B0600070205080204" pitchFamily="34" charset="-128"/>
              </a:rPr>
              <a:t/>
            </a:r>
            <a:br>
              <a:rPr lang="en-US" altLang="zh-TW" dirty="0">
                <a:ea typeface="ＭＳ Ｐゴシック" panose="020B0600070205080204" pitchFamily="34" charset="-128"/>
              </a:rPr>
            </a:br>
            <a:endParaRPr lang="zh-TW" altLang="en-US" dirty="0" smtClean="0">
              <a:effectLst/>
              <a:ea typeface="ＭＳ Ｐゴシック" panose="020B0600070205080204" pitchFamily="34" charset="-128"/>
            </a:endParaRPr>
          </a:p>
        </p:txBody>
      </p:sp>
      <p:sp>
        <p:nvSpPr>
          <p:cNvPr id="111619" name="Rectangle 3"/>
          <p:cNvSpPr>
            <a:spLocks noGrp="1" noChangeArrowheads="1"/>
          </p:cNvSpPr>
          <p:nvPr>
            <p:ph type="body" idx="1"/>
          </p:nvPr>
        </p:nvSpPr>
        <p:spPr>
          <a:xfrm>
            <a:off x="342900" y="1676400"/>
            <a:ext cx="83058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zh-TW" b="1" dirty="0" smtClean="0">
                <a:effectLst/>
                <a:ea typeface="ＭＳ Ｐゴシック" panose="020B0600070205080204" pitchFamily="34" charset="-128"/>
              </a:rPr>
              <a:t>The </a:t>
            </a:r>
            <a:r>
              <a:rPr lang="en-US" altLang="zh-TW" b="1" dirty="0" smtClean="0">
                <a:effectLst/>
                <a:ea typeface="ＭＳ Ｐゴシック" panose="020B0600070205080204" pitchFamily="34" charset="-128"/>
              </a:rPr>
              <a:t>cost of breaking the cipher exceeds the value of information</a:t>
            </a:r>
          </a:p>
          <a:p>
            <a:pPr lvl="1"/>
            <a:r>
              <a:rPr lang="en-US" altLang="zh-TW" b="1" dirty="0" smtClean="0">
                <a:effectLst/>
                <a:ea typeface="ＭＳ Ｐゴシック" panose="020B0600070205080204" pitchFamily="34" charset="-128"/>
              </a:rPr>
              <a:t>The time required to break the cipher exceeds the lifetime of information</a:t>
            </a:r>
          </a:p>
          <a:p>
            <a:pPr lvl="1"/>
            <a:endParaRPr lang="en-US" altLang="zh-TW" dirty="0" smtClean="0">
              <a:effectLst/>
              <a:ea typeface="ＭＳ Ｐゴシック" panose="020B0600070205080204" pitchFamily="34" charset="-128"/>
            </a:endParaRPr>
          </a:p>
        </p:txBody>
      </p:sp>
    </p:spTree>
    <p:extLst>
      <p:ext uri="{BB962C8B-B14F-4D97-AF65-F5344CB8AC3E}">
        <p14:creationId xmlns:p14="http://schemas.microsoft.com/office/powerpoint/2010/main" val="1200112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685800"/>
          </a:xfrm>
        </p:spPr>
        <p:txBody>
          <a:bodyPr>
            <a:normAutofit fontScale="90000"/>
          </a:bodyPr>
          <a:lstStyle/>
          <a:p>
            <a:r>
              <a:rPr lang="en-US" dirty="0" smtClean="0">
                <a:solidFill>
                  <a:schemeClr val="tx1"/>
                </a:solidFill>
                <a:latin typeface="Times New Roman" pitchFamily="18" charset="0"/>
                <a:cs typeface="Times New Roman" pitchFamily="18" charset="0"/>
              </a:rPr>
              <a:t>Cryptography is everywhere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90600" y="1524000"/>
            <a:ext cx="7086600" cy="4699000"/>
          </a:xfrm>
        </p:spPr>
        <p:txBody>
          <a:bodyPr>
            <a:normAutofit fontScale="92500" lnSpcReduction="20000"/>
          </a:bodyPr>
          <a:lstStyle/>
          <a:p>
            <a:pPr marL="0" indent="0">
              <a:buNone/>
            </a:pPr>
            <a:r>
              <a:rPr lang="en-US" b="1" dirty="0" smtClean="0">
                <a:latin typeface="Times New Roman" pitchFamily="18" charset="0"/>
                <a:cs typeface="Times New Roman" pitchFamily="18" charset="0"/>
              </a:rPr>
              <a:t>Secure communication</a:t>
            </a:r>
            <a:r>
              <a:rPr lang="en-US" dirty="0" smtClean="0">
                <a:latin typeface="Times New Roman" pitchFamily="18" charset="0"/>
                <a:cs typeface="Times New Roman" pitchFamily="18" charset="0"/>
              </a:rPr>
              <a:t>:</a:t>
            </a:r>
          </a:p>
          <a:p>
            <a:pPr lvl="1"/>
            <a:r>
              <a:rPr lang="en-US" sz="2000" dirty="0" smtClean="0">
                <a:latin typeface="Times New Roman" pitchFamily="18" charset="0"/>
                <a:cs typeface="Times New Roman" pitchFamily="18" charset="0"/>
              </a:rPr>
              <a:t>web traffic:    HTTPS</a:t>
            </a:r>
          </a:p>
          <a:p>
            <a:pPr lvl="1"/>
            <a:r>
              <a:rPr lang="en-US" sz="2000" dirty="0" smtClean="0">
                <a:latin typeface="Times New Roman" pitchFamily="18" charset="0"/>
                <a:cs typeface="Times New Roman" pitchFamily="18" charset="0"/>
              </a:rPr>
              <a:t>wireless traffic: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802.11i WPA2 </a:t>
            </a:r>
            <a:r>
              <a:rPr lang="en-US" sz="1600" dirty="0" smtClean="0">
                <a:latin typeface="Times New Roman" pitchFamily="18" charset="0"/>
                <a:cs typeface="Times New Roman" pitchFamily="18" charset="0"/>
              </a:rPr>
              <a:t>(and WEP)</a:t>
            </a:r>
            <a:r>
              <a:rPr lang="en-US" sz="2000" dirty="0" smtClean="0">
                <a:latin typeface="Times New Roman" pitchFamily="18" charset="0"/>
                <a:cs typeface="Times New Roman" pitchFamily="18" charset="0"/>
              </a:rPr>
              <a:t>,   GSM,   Bluetooth</a:t>
            </a:r>
          </a:p>
          <a:p>
            <a:pPr>
              <a:buNone/>
            </a:pPr>
            <a:r>
              <a:rPr lang="en-US" b="1" dirty="0" smtClean="0">
                <a:latin typeface="Times New Roman" pitchFamily="18" charset="0"/>
                <a:cs typeface="Times New Roman" pitchFamily="18" charset="0"/>
              </a:rPr>
              <a:t>Encrypting </a:t>
            </a:r>
            <a:r>
              <a:rPr lang="en-US" b="1" dirty="0">
                <a:latin typeface="Times New Roman" pitchFamily="18" charset="0"/>
                <a:cs typeface="Times New Roman" pitchFamily="18" charset="0"/>
              </a:rPr>
              <a:t>files on </a:t>
            </a:r>
            <a:r>
              <a:rPr lang="en-US" b="1" dirty="0" smtClean="0">
                <a:latin typeface="Times New Roman" pitchFamily="18" charset="0"/>
                <a:cs typeface="Times New Roman" pitchFamily="18" charset="0"/>
              </a:rPr>
              <a:t>disk</a:t>
            </a:r>
            <a:r>
              <a:rPr lang="en-US"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EFS (Encrypting File System)</a:t>
            </a:r>
          </a:p>
          <a:p>
            <a:r>
              <a:rPr lang="en-US" sz="2000" dirty="0" err="1" smtClean="0">
                <a:latin typeface="Times New Roman" pitchFamily="18" charset="0"/>
                <a:cs typeface="Times New Roman" pitchFamily="18" charset="0"/>
              </a:rPr>
              <a:t>TrueCrypt</a:t>
            </a:r>
            <a:r>
              <a:rPr lang="en-US" sz="2000" dirty="0" smtClean="0">
                <a:latin typeface="Times New Roman" pitchFamily="18" charset="0"/>
                <a:cs typeface="Times New Roman" pitchFamily="18" charset="0"/>
              </a:rPr>
              <a:t> (open-source disk encryption software)</a:t>
            </a:r>
            <a:endParaRPr lang="en-US" sz="2000" dirty="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Content protection</a:t>
            </a:r>
          </a:p>
          <a:p>
            <a:r>
              <a:rPr lang="en-US" sz="2000" dirty="0" smtClean="0">
                <a:latin typeface="Times New Roman" pitchFamily="18" charset="0"/>
                <a:cs typeface="Times New Roman" pitchFamily="18" charset="0"/>
              </a:rPr>
              <a:t>DVD --- Content Scramble System (</a:t>
            </a:r>
            <a:r>
              <a:rPr lang="en-US" sz="2000" b="1" dirty="0" smtClean="0">
                <a:latin typeface="Times New Roman" pitchFamily="18" charset="0"/>
                <a:cs typeface="Times New Roman" pitchFamily="18" charset="0"/>
              </a:rPr>
              <a:t>CSS</a:t>
            </a:r>
            <a:r>
              <a:rPr lang="en-US" sz="2000" dirty="0" smtClean="0">
                <a:latin typeface="Times New Roman" pitchFamily="18" charset="0"/>
                <a:cs typeface="Times New Roman" pitchFamily="18" charset="0"/>
              </a:rPr>
              <a:t>) is a Digital Rights Management (DRM) and encryption system employed on almost all commercially produced </a:t>
            </a:r>
            <a:r>
              <a:rPr lang="en-US" sz="2000" b="1" dirty="0" smtClean="0">
                <a:latin typeface="Times New Roman" pitchFamily="18" charset="0"/>
                <a:cs typeface="Times New Roman" pitchFamily="18" charset="0"/>
              </a:rPr>
              <a:t>DVD</a:t>
            </a:r>
            <a:r>
              <a:rPr lang="en-US" sz="2000" dirty="0" smtClean="0">
                <a:latin typeface="Times New Roman" pitchFamily="18" charset="0"/>
                <a:cs typeface="Times New Roman" pitchFamily="18" charset="0"/>
              </a:rPr>
              <a:t>-Video</a:t>
            </a:r>
          </a:p>
          <a:p>
            <a:pPr lvl="1"/>
            <a:r>
              <a:rPr lang="en-US" sz="1800" dirty="0" smtClean="0">
                <a:latin typeface="Times New Roman" pitchFamily="18" charset="0"/>
                <a:cs typeface="Times New Roman" pitchFamily="18" charset="0"/>
              </a:rPr>
              <a:t>Easy to break</a:t>
            </a:r>
          </a:p>
          <a:p>
            <a:r>
              <a:rPr lang="en-US" sz="2000" dirty="0" err="1" smtClean="0">
                <a:latin typeface="Times New Roman" pitchFamily="18" charset="0"/>
                <a:cs typeface="Times New Roman" pitchFamily="18" charset="0"/>
              </a:rPr>
              <a:t>Blu</a:t>
            </a:r>
            <a:r>
              <a:rPr lang="en-US" sz="2000" dirty="0" smtClean="0">
                <a:latin typeface="Times New Roman" pitchFamily="18" charset="0"/>
                <a:cs typeface="Times New Roman" pitchFamily="18" charset="0"/>
              </a:rPr>
              <a:t>-Ray ---  Advance Access Content System (AACS)  </a:t>
            </a:r>
          </a:p>
          <a:p>
            <a:pPr>
              <a:buNone/>
            </a:pPr>
            <a:r>
              <a:rPr lang="en-US" b="1" dirty="0" smtClean="0">
                <a:latin typeface="Times New Roman" pitchFamily="18" charset="0"/>
                <a:cs typeface="Times New Roman" pitchFamily="18" charset="0"/>
              </a:rPr>
              <a:t>User authentication</a:t>
            </a:r>
          </a:p>
          <a:p>
            <a:pPr>
              <a:buNone/>
            </a:pPr>
            <a:r>
              <a:rPr lang="en-US" sz="2000" dirty="0" smtClean="0">
                <a:latin typeface="Times New Roman" pitchFamily="18" charset="0"/>
                <a:cs typeface="Times New Roman" pitchFamily="18" charset="0"/>
              </a:rPr>
              <a:t>…   and much much more</a:t>
            </a:r>
          </a:p>
          <a:p>
            <a:endParaRPr lang="en-US" dirty="0">
              <a:latin typeface="Times New Roman" pitchFamily="18" charset="0"/>
              <a:cs typeface="Times New Roman" pitchFamily="18" charset="0"/>
            </a:endParaRPr>
          </a:p>
        </p:txBody>
      </p:sp>
      <p:pic>
        <p:nvPicPr>
          <p:cNvPr id="4" name="Picture 3"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FAST-NUCES</a:t>
            </a:r>
            <a:endParaRPr lang="en-US"/>
          </a:p>
        </p:txBody>
      </p:sp>
    </p:spTree>
    <p:extLst>
      <p:ext uri="{BB962C8B-B14F-4D97-AF65-F5344CB8AC3E}">
        <p14:creationId xmlns:p14="http://schemas.microsoft.com/office/powerpoint/2010/main" val="917434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381000" y="381000"/>
            <a:ext cx="77724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Things to remember</a:t>
            </a:r>
          </a:p>
        </p:txBody>
      </p:sp>
      <p:sp>
        <p:nvSpPr>
          <p:cNvPr id="4101" name="Rectangle 3"/>
          <p:cNvSpPr>
            <a:spLocks noGrp="1" noChangeArrowheads="1"/>
          </p:cNvSpPr>
          <p:nvPr>
            <p:ph type="body" idx="1"/>
          </p:nvPr>
        </p:nvSpPr>
        <p:spPr>
          <a:xfrm>
            <a:off x="533400" y="1143000"/>
            <a:ext cx="8153400" cy="5334000"/>
          </a:xfrm>
        </p:spPr>
        <p:txBody>
          <a:bodyPr>
            <a:normAutofit lnSpcReduction="10000"/>
          </a:bodyPr>
          <a:lstStyle/>
          <a:p>
            <a:pPr marL="0" indent="0" eaLnBrk="1" hangingPunct="1">
              <a:buNone/>
            </a:pPr>
            <a:r>
              <a:rPr lang="en-US" dirty="0" smtClean="0">
                <a:latin typeface="Times New Roman" pitchFamily="18" charset="0"/>
                <a:cs typeface="Times New Roman" pitchFamily="18" charset="0"/>
              </a:rPr>
              <a:t>Cryptography is:</a:t>
            </a:r>
          </a:p>
          <a:p>
            <a:pPr lvl="1" eaLnBrk="1" hangingPunct="1"/>
            <a:r>
              <a:rPr lang="en-US" dirty="0" smtClean="0">
                <a:latin typeface="Times New Roman" pitchFamily="18" charset="0"/>
                <a:cs typeface="Times New Roman" pitchFamily="18" charset="0"/>
              </a:rPr>
              <a:t>A tremendous tool</a:t>
            </a:r>
          </a:p>
          <a:p>
            <a:pPr lvl="1" eaLnBrk="1" hangingPunct="1"/>
            <a:r>
              <a:rPr lang="en-US" dirty="0" smtClean="0">
                <a:latin typeface="Times New Roman" pitchFamily="18" charset="0"/>
                <a:cs typeface="Times New Roman" pitchFamily="18" charset="0"/>
              </a:rPr>
              <a:t>The basis for many security mechanisms</a:t>
            </a:r>
          </a:p>
          <a:p>
            <a:pPr marL="0" indent="0" eaLnBrk="1" hangingPunct="1">
              <a:spcBef>
                <a:spcPct val="80000"/>
              </a:spcBef>
              <a:buNone/>
            </a:pPr>
            <a:r>
              <a:rPr lang="en-US" dirty="0" smtClean="0">
                <a:latin typeface="Times New Roman" pitchFamily="18" charset="0"/>
                <a:cs typeface="Times New Roman" pitchFamily="18" charset="0"/>
              </a:rPr>
              <a:t>Cryptography is not:</a:t>
            </a:r>
          </a:p>
          <a:p>
            <a:pPr lvl="1" eaLnBrk="1" hangingPunct="1"/>
            <a:r>
              <a:rPr lang="en-US" dirty="0" smtClean="0">
                <a:latin typeface="Times New Roman" pitchFamily="18" charset="0"/>
                <a:cs typeface="Times New Roman" pitchFamily="18" charset="0"/>
              </a:rPr>
              <a:t>The solution to all security problems</a:t>
            </a:r>
          </a:p>
          <a:p>
            <a:pPr lvl="2"/>
            <a:r>
              <a:rPr lang="en-US" dirty="0" smtClean="0">
                <a:latin typeface="Times New Roman" pitchFamily="18" charset="0"/>
                <a:cs typeface="Times New Roman" pitchFamily="18" charset="0"/>
              </a:rPr>
              <a:t>Software bugs</a:t>
            </a:r>
          </a:p>
          <a:p>
            <a:pPr lvl="2"/>
            <a:r>
              <a:rPr lang="en-US" dirty="0" smtClean="0">
                <a:latin typeface="Times New Roman" pitchFamily="18" charset="0"/>
                <a:cs typeface="Times New Roman" pitchFamily="18" charset="0"/>
              </a:rPr>
              <a:t>Social engineering attacks</a:t>
            </a:r>
          </a:p>
          <a:p>
            <a:pPr lvl="1" eaLnBrk="1" hangingPunct="1"/>
            <a:r>
              <a:rPr lang="en-US" dirty="0" smtClean="0">
                <a:latin typeface="Times New Roman" pitchFamily="18" charset="0"/>
                <a:cs typeface="Times New Roman" pitchFamily="18" charset="0"/>
              </a:rPr>
              <a:t>Reliable unless implemented and used properly</a:t>
            </a:r>
          </a:p>
          <a:p>
            <a:pPr lvl="2"/>
            <a:r>
              <a:rPr lang="en-US" dirty="0" smtClean="0">
                <a:latin typeface="Times New Roman" pitchFamily="18" charset="0"/>
                <a:cs typeface="Times New Roman" pitchFamily="18" charset="0"/>
              </a:rPr>
              <a:t>Wired Equivalent Privacy (WEP -- good example on how not to use cryptography)</a:t>
            </a:r>
          </a:p>
          <a:p>
            <a:pPr lvl="1" eaLnBrk="1" hangingPunct="1"/>
            <a:r>
              <a:rPr lang="en-US" b="1" i="1" dirty="0" smtClean="0">
                <a:latin typeface="Times New Roman" pitchFamily="18" charset="0"/>
                <a:cs typeface="Times New Roman" pitchFamily="18" charset="0"/>
              </a:rPr>
              <a:t>Something you should try to invent yourself</a:t>
            </a:r>
          </a:p>
          <a:p>
            <a:pPr lvl="2" indent="0" eaLnBrk="1" hangingPunct="1">
              <a:buFontTx/>
              <a:buChar char="•"/>
            </a:pPr>
            <a:r>
              <a:rPr lang="en-US" sz="2000" dirty="0" smtClean="0">
                <a:latin typeface="Times New Roman" pitchFamily="18" charset="0"/>
                <a:cs typeface="Times New Roman" pitchFamily="18" charset="0"/>
              </a:rPr>
              <a:t>  many examples of broken ad-hoc designs</a:t>
            </a:r>
          </a:p>
          <a:p>
            <a:pPr lvl="2" indent="0" eaLnBrk="1" hangingPunct="1">
              <a:buFontTx/>
              <a:buChar char="•"/>
            </a:pPr>
            <a:r>
              <a:rPr lang="en-US" dirty="0" smtClean="0">
                <a:latin typeface="Times New Roman" pitchFamily="18" charset="0"/>
                <a:cs typeface="Times New Roman" pitchFamily="18" charset="0"/>
              </a:rPr>
              <a:t>Propriety ciphers, once re-engineered are easily broken</a:t>
            </a:r>
            <a:endParaRPr lang="en-US" sz="2000" dirty="0" smtClean="0">
              <a:latin typeface="Times New Roman" pitchFamily="18" charset="0"/>
              <a:cs typeface="Times New Roman" pitchFamily="18" charset="0"/>
            </a:endParaRPr>
          </a:p>
        </p:txBody>
      </p:sp>
      <p:pic>
        <p:nvPicPr>
          <p:cNvPr id="4" name="Picture 3"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FAST-NUCES</a:t>
            </a:r>
            <a:endParaRPr lang="en-US"/>
          </a:p>
        </p:txBody>
      </p:sp>
    </p:spTree>
    <p:extLst>
      <p:ext uri="{BB962C8B-B14F-4D97-AF65-F5344CB8AC3E}">
        <p14:creationId xmlns:p14="http://schemas.microsoft.com/office/powerpoint/2010/main" val="1117644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685800"/>
          </a:xfrm>
        </p:spPr>
        <p:txBody>
          <a:bodyPr>
            <a:normAutofit fontScale="90000"/>
          </a:bodyPr>
          <a:lstStyle/>
          <a:p>
            <a:r>
              <a:rPr lang="en-US" dirty="0" smtClean="0">
                <a:solidFill>
                  <a:schemeClr val="tx1"/>
                </a:solidFill>
                <a:latin typeface="Times New Roman" pitchFamily="18" charset="0"/>
                <a:cs typeface="Times New Roman" pitchFamily="18" charset="0"/>
              </a:rPr>
              <a:t>History</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89626" y="2363848"/>
            <a:ext cx="8229600" cy="3916364"/>
          </a:xfrm>
        </p:spPr>
        <p:txBody>
          <a:bodyPr/>
          <a:lstStyle/>
          <a:p>
            <a:pPr marL="0" indent="0" algn="ctr">
              <a:buNone/>
            </a:pPr>
            <a:r>
              <a:rPr lang="en-US" dirty="0" smtClean="0">
                <a:latin typeface="Times New Roman" pitchFamily="18" charset="0"/>
                <a:cs typeface="Times New Roman" pitchFamily="18" charset="0"/>
              </a:rPr>
              <a:t>David Kahn,   “The code breakers”   </a:t>
            </a:r>
            <a:r>
              <a:rPr lang="en-US" sz="2400" dirty="0" smtClean="0">
                <a:latin typeface="Times New Roman" pitchFamily="18" charset="0"/>
                <a:cs typeface="Times New Roman" pitchFamily="18" charset="0"/>
              </a:rPr>
              <a:t>(1996)</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stretch>
            <a:fillRect/>
          </a:stretch>
        </p:blipFill>
        <p:spPr>
          <a:xfrm>
            <a:off x="3616379" y="3217438"/>
            <a:ext cx="1694923" cy="325966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082680" y="1096200"/>
              <a:ext cx="360" cy="360"/>
            </p14:xfrm>
          </p:contentPart>
        </mc:Choice>
        <mc:Fallback xmlns="">
          <p:pic>
            <p:nvPicPr>
              <p:cNvPr id="5" name="Ink 4"/>
              <p:cNvPicPr/>
              <p:nvPr/>
            </p:nvPicPr>
            <p:blipFill>
              <a:blip r:embed="rId4" cstate="print"/>
              <a:stretch>
                <a:fillRect/>
              </a:stretch>
            </p:blipFill>
            <p:spPr>
              <a:xfrm>
                <a:off x="3073320" y="1449120"/>
                <a:ext cx="19080" cy="25440"/>
              </a:xfrm>
              <a:prstGeom prst="rect">
                <a:avLst/>
              </a:prstGeom>
            </p:spPr>
          </p:pic>
        </mc:Fallback>
      </mc:AlternateContent>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5" cstate="print"/>
          <a:srcRect/>
          <a:stretch>
            <a:fillRect/>
          </a:stretch>
        </p:blipFill>
        <p:spPr bwMode="auto">
          <a:xfrm>
            <a:off x="457200" y="6172200"/>
            <a:ext cx="478808" cy="381000"/>
          </a:xfrm>
          <a:prstGeom prst="rect">
            <a:avLst/>
          </a:prstGeom>
          <a:noFill/>
          <a:ln w="9525">
            <a:noFill/>
            <a:miter lim="800000"/>
            <a:headEnd/>
            <a:tailEnd/>
          </a:ln>
        </p:spPr>
      </p:pic>
      <p:sp>
        <p:nvSpPr>
          <p:cNvPr id="8" name="Rectangle 7"/>
          <p:cNvSpPr/>
          <p:nvPr/>
        </p:nvSpPr>
        <p:spPr>
          <a:xfrm>
            <a:off x="182274" y="838200"/>
            <a:ext cx="8733126" cy="1477328"/>
          </a:xfrm>
          <a:prstGeom prst="rect">
            <a:avLst/>
          </a:prstGeom>
        </p:spPr>
        <p:txBody>
          <a:bodyPr wrap="square">
            <a:spAutoFit/>
          </a:bodyPr>
          <a:lstStyle/>
          <a:p>
            <a:r>
              <a:rPr lang="en-GB" b="1" i="1" dirty="0" smtClean="0">
                <a:solidFill>
                  <a:srgbClr val="202122"/>
                </a:solidFill>
                <a:latin typeface="Arial" panose="020B0604020202020204" pitchFamily="34" charset="0"/>
              </a:rPr>
              <a:t>The </a:t>
            </a:r>
            <a:r>
              <a:rPr lang="en-GB" b="1" i="1" dirty="0">
                <a:solidFill>
                  <a:srgbClr val="202122"/>
                </a:solidFill>
                <a:latin typeface="Arial" panose="020B0604020202020204" pitchFamily="34" charset="0"/>
              </a:rPr>
              <a:t>Codebreakers – The Story of Secret Writing</a:t>
            </a:r>
            <a:r>
              <a:rPr lang="en-GB" dirty="0">
                <a:solidFill>
                  <a:srgbClr val="202122"/>
                </a:solidFill>
                <a:latin typeface="Arial" panose="020B0604020202020204" pitchFamily="34" charset="0"/>
              </a:rPr>
              <a:t> (</a:t>
            </a:r>
            <a:r>
              <a:rPr lang="en-GB" dirty="0">
                <a:solidFill>
                  <a:srgbClr val="FF0000"/>
                </a:solidFill>
                <a:latin typeface="Arial" panose="020B0604020202020204" pitchFamily="34" charset="0"/>
                <a:hlinkClick r:id="rId6" tooltip="ISBN (identifier)"/>
              </a:rPr>
              <a:t>ISBN</a:t>
            </a:r>
            <a:r>
              <a:rPr lang="en-GB" dirty="0">
                <a:solidFill>
                  <a:srgbClr val="202122"/>
                </a:solidFill>
                <a:latin typeface="Arial" panose="020B0604020202020204" pitchFamily="34" charset="0"/>
              </a:rPr>
              <a:t> </a:t>
            </a:r>
            <a:r>
              <a:rPr lang="en-GB" dirty="0">
                <a:solidFill>
                  <a:srgbClr val="FF0000"/>
                </a:solidFill>
                <a:latin typeface="Arial" panose="020B0604020202020204" pitchFamily="34" charset="0"/>
                <a:hlinkClick r:id="rId7" tooltip="Special:BookSources/0-684-83130-9"/>
              </a:rPr>
              <a:t>0-684-83130-9</a:t>
            </a:r>
            <a:r>
              <a:rPr lang="en-GB" dirty="0">
                <a:solidFill>
                  <a:srgbClr val="202122"/>
                </a:solidFill>
                <a:latin typeface="Arial" panose="020B0604020202020204" pitchFamily="34" charset="0"/>
              </a:rPr>
              <a:t>) is a book by </a:t>
            </a:r>
            <a:r>
              <a:rPr lang="en-GB" dirty="0">
                <a:solidFill>
                  <a:srgbClr val="FF0000"/>
                </a:solidFill>
                <a:latin typeface="Arial" panose="020B0604020202020204" pitchFamily="34" charset="0"/>
                <a:hlinkClick r:id="rId8" tooltip="David Kahn (writer)"/>
              </a:rPr>
              <a:t>David Kahn</a:t>
            </a:r>
            <a:r>
              <a:rPr lang="en-GB" dirty="0">
                <a:solidFill>
                  <a:srgbClr val="202122"/>
                </a:solidFill>
                <a:latin typeface="Arial" panose="020B0604020202020204" pitchFamily="34" charset="0"/>
              </a:rPr>
              <a:t>, published in 1967, comprehensively chronicling the </a:t>
            </a:r>
            <a:r>
              <a:rPr lang="en-GB" dirty="0">
                <a:solidFill>
                  <a:srgbClr val="FF0000"/>
                </a:solidFill>
                <a:latin typeface="Arial" panose="020B0604020202020204" pitchFamily="34" charset="0"/>
                <a:hlinkClick r:id="rId9" tooltip="History of cryptography"/>
              </a:rPr>
              <a:t>history of cryptography</a:t>
            </a:r>
            <a:r>
              <a:rPr lang="en-GB" dirty="0">
                <a:solidFill>
                  <a:srgbClr val="202122"/>
                </a:solidFill>
                <a:latin typeface="Arial" panose="020B0604020202020204" pitchFamily="34" charset="0"/>
              </a:rPr>
              <a:t> from ancient </a:t>
            </a:r>
            <a:r>
              <a:rPr lang="en-GB" dirty="0">
                <a:solidFill>
                  <a:srgbClr val="FF0000"/>
                </a:solidFill>
                <a:latin typeface="Arial" panose="020B0604020202020204" pitchFamily="34" charset="0"/>
                <a:hlinkClick r:id="rId10" tooltip="Egypt"/>
              </a:rPr>
              <a:t>Egypt</a:t>
            </a:r>
            <a:r>
              <a:rPr lang="en-GB" dirty="0">
                <a:solidFill>
                  <a:srgbClr val="202122"/>
                </a:solidFill>
                <a:latin typeface="Arial" panose="020B0604020202020204" pitchFamily="34" charset="0"/>
              </a:rPr>
              <a:t> to the time of its writing. The </a:t>
            </a:r>
            <a:r>
              <a:rPr lang="en-GB" dirty="0">
                <a:solidFill>
                  <a:srgbClr val="FF0000"/>
                </a:solidFill>
                <a:latin typeface="Arial" panose="020B0604020202020204" pitchFamily="34" charset="0"/>
                <a:hlinkClick r:id="rId11" tooltip="United States government"/>
              </a:rPr>
              <a:t>United States government</a:t>
            </a:r>
            <a:r>
              <a:rPr lang="en-GB" dirty="0">
                <a:solidFill>
                  <a:srgbClr val="202122"/>
                </a:solidFill>
                <a:latin typeface="Arial" panose="020B0604020202020204" pitchFamily="34" charset="0"/>
              </a:rPr>
              <a:t> attempted to have the book altered before publication, and it succeeded in part</a:t>
            </a:r>
            <a:endParaRPr lang="en-GB" dirty="0"/>
          </a:p>
        </p:txBody>
      </p:sp>
    </p:spTree>
    <p:extLst>
      <p:ext uri="{BB962C8B-B14F-4D97-AF65-F5344CB8AC3E}">
        <p14:creationId xmlns:p14="http://schemas.microsoft.com/office/powerpoint/2010/main" val="2691938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639762"/>
          </a:xfrm>
        </p:spPr>
        <p:txBody>
          <a:bodyPr>
            <a:normAutofit fontScale="90000"/>
          </a:bodyPr>
          <a:lstStyle/>
          <a:p>
            <a:r>
              <a:rPr lang="en-US" dirty="0" smtClean="0">
                <a:solidFill>
                  <a:schemeClr val="tx1"/>
                </a:solidFill>
                <a:latin typeface="Times New Roman" pitchFamily="18" charset="0"/>
                <a:cs typeface="Times New Roman" pitchFamily="18" charset="0"/>
              </a:rPr>
              <a:t>Historical Cryptosystems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normAutofit/>
          </a:bodyPr>
          <a:lstStyle/>
          <a:p>
            <a:endParaRPr lang="en-US" sz="2400" b="1" dirty="0" smtClean="0">
              <a:solidFill>
                <a:schemeClr val="accent1"/>
              </a:solidFill>
              <a:latin typeface="Times New Roman" pitchFamily="18" charset="0"/>
              <a:cs typeface="Times New Roman" pitchFamily="18" charset="0"/>
            </a:endParaRPr>
          </a:p>
          <a:p>
            <a:r>
              <a:rPr lang="en-US" sz="2400" b="1" dirty="0" err="1" smtClean="0">
                <a:solidFill>
                  <a:schemeClr val="accent1"/>
                </a:solidFill>
                <a:latin typeface="Times New Roman" pitchFamily="18" charset="0"/>
                <a:cs typeface="Times New Roman" pitchFamily="18" charset="0"/>
              </a:rPr>
              <a:t>Monoalphabetic</a:t>
            </a:r>
            <a:r>
              <a:rPr lang="en-US" sz="2400" b="1" dirty="0" smtClean="0">
                <a:solidFill>
                  <a:schemeClr val="accent1"/>
                </a:solidFill>
                <a:latin typeface="Times New Roman" pitchFamily="18" charset="0"/>
                <a:cs typeface="Times New Roman" pitchFamily="18" charset="0"/>
              </a:rPr>
              <a:t> cipher: </a:t>
            </a:r>
            <a:r>
              <a:rPr lang="en-US" sz="2400" dirty="0" smtClean="0">
                <a:latin typeface="Times New Roman" pitchFamily="18" charset="0"/>
                <a:cs typeface="Times New Roman" pitchFamily="18" charset="0"/>
              </a:rPr>
              <a:t>Each alphabetic character is mapped onto a unique alphabetic character </a:t>
            </a:r>
          </a:p>
          <a:p>
            <a:pPr lvl="1"/>
            <a:r>
              <a:rPr lang="en-US" sz="2000" dirty="0" smtClean="0">
                <a:latin typeface="Times New Roman" pitchFamily="18" charset="0"/>
                <a:cs typeface="Times New Roman" pitchFamily="18" charset="0"/>
              </a:rPr>
              <a:t>Examples: Shift Cipher, Substitution Cipher, Affine Cipher</a:t>
            </a:r>
          </a:p>
          <a:p>
            <a:endParaRPr lang="en-US" sz="2000" dirty="0" smtClean="0">
              <a:latin typeface="Times New Roman" pitchFamily="18" charset="0"/>
              <a:cs typeface="Times New Roman" pitchFamily="18" charset="0"/>
            </a:endParaRPr>
          </a:p>
          <a:p>
            <a:r>
              <a:rPr lang="en-US" sz="2400" b="1" dirty="0" err="1" smtClean="0">
                <a:solidFill>
                  <a:schemeClr val="accent1"/>
                </a:solidFill>
                <a:latin typeface="Times New Roman" pitchFamily="18" charset="0"/>
                <a:cs typeface="Times New Roman" pitchFamily="18" charset="0"/>
              </a:rPr>
              <a:t>Polyalphabetic</a:t>
            </a:r>
            <a:r>
              <a:rPr lang="en-US" sz="2400" b="1" dirty="0" smtClean="0">
                <a:solidFill>
                  <a:schemeClr val="accent1"/>
                </a:solidFill>
                <a:latin typeface="Times New Roman" pitchFamily="18" charset="0"/>
                <a:cs typeface="Times New Roman" pitchFamily="18" charset="0"/>
              </a:rPr>
              <a:t> cipher: </a:t>
            </a:r>
            <a:r>
              <a:rPr lang="en-US" sz="2400" dirty="0" smtClean="0">
                <a:latin typeface="Times New Roman" pitchFamily="18" charset="0"/>
                <a:cs typeface="Times New Roman" pitchFamily="18" charset="0"/>
              </a:rPr>
              <a:t>Each alphabetic character is mapped onto various alphabetic characters </a:t>
            </a:r>
          </a:p>
          <a:p>
            <a:pPr lvl="1"/>
            <a:r>
              <a:rPr lang="en-US" sz="2000" dirty="0" smtClean="0">
                <a:latin typeface="Times New Roman" pitchFamily="18" charset="0"/>
                <a:cs typeface="Times New Roman" pitchFamily="18" charset="0"/>
              </a:rPr>
              <a:t>Examples: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Hill Cipher, Permutation Cipher</a:t>
            </a:r>
          </a:p>
          <a:p>
            <a:endParaRPr lang="en-US" sz="2000"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1722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89000"/>
          </a:xfrm>
        </p:spPr>
        <p:txBody>
          <a:bodyPr/>
          <a:lstStyle/>
          <a:p>
            <a:r>
              <a:rPr lang="en-US" dirty="0" smtClean="0">
                <a:solidFill>
                  <a:schemeClr val="tx1"/>
                </a:solidFill>
                <a:latin typeface="Times New Roman" pitchFamily="18" charset="0"/>
                <a:cs typeface="Times New Roman" pitchFamily="18" charset="0"/>
              </a:rPr>
              <a:t>Symmetric Cryptosystems</a:t>
            </a:r>
            <a:endParaRPr lang="en-US" dirty="0">
              <a:solidFill>
                <a:schemeClr val="tx1"/>
              </a:solidFill>
              <a:latin typeface="Times New Roman" pitchFamily="18" charset="0"/>
              <a:cs typeface="Times New Roman" pitchFamily="18" charset="0"/>
            </a:endParaRPr>
          </a:p>
        </p:txBody>
      </p:sp>
      <p:sp>
        <p:nvSpPr>
          <p:cNvPr id="3" name="Rectangle 2"/>
          <p:cNvSpPr/>
          <p:nvPr/>
        </p:nvSpPr>
        <p:spPr>
          <a:xfrm>
            <a:off x="1905000" y="1524240"/>
            <a:ext cx="1143000" cy="1422400"/>
          </a:xfrm>
          <a:prstGeom prst="rect">
            <a:avLst/>
          </a:prstGeom>
          <a:solidFill>
            <a:srgbClr val="CC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6096000" y="1524240"/>
            <a:ext cx="1143000" cy="1422400"/>
          </a:xfrm>
          <a:prstGeom prst="rect">
            <a:avLst/>
          </a:prstGeom>
          <a:solidFill>
            <a:srgbClr val="CC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Ink 4"/>
          <p:cNvPicPr/>
          <p:nvPr/>
        </p:nvPicPr>
        <p:blipFill>
          <a:blip r:embed="rId3" cstate="print"/>
          <a:stretch>
            <a:fillRect/>
          </a:stretch>
        </p:blipFill>
        <p:spPr>
          <a:xfrm>
            <a:off x="637920" y="990600"/>
            <a:ext cx="7682760" cy="3780480"/>
          </a:xfrm>
          <a:prstGeom prst="rect">
            <a:avLst/>
          </a:prstGeom>
        </p:spPr>
      </p:pic>
      <p:sp>
        <p:nvSpPr>
          <p:cNvPr id="6" name="Rectangle 5"/>
          <p:cNvSpPr/>
          <p:nvPr/>
        </p:nvSpPr>
        <p:spPr>
          <a:xfrm>
            <a:off x="533400" y="4473476"/>
            <a:ext cx="7696200" cy="2308324"/>
          </a:xfrm>
          <a:prstGeom prst="rect">
            <a:avLst/>
          </a:prstGeom>
        </p:spPr>
        <p:txBody>
          <a:bodyPr wrap="square">
            <a:spAutoFit/>
          </a:bodyPr>
          <a:lstStyle/>
          <a:p>
            <a:r>
              <a:rPr lang="en-US" b="1" dirty="0" smtClean="0">
                <a:latin typeface="Times New Roman" pitchFamily="18" charset="0"/>
                <a:cs typeface="Times New Roman" pitchFamily="18" charset="0"/>
              </a:rPr>
              <a:t>Formal Definition:</a:t>
            </a:r>
          </a:p>
          <a:p>
            <a:r>
              <a:rPr lang="en-US" dirty="0" smtClean="0">
                <a:latin typeface="Times New Roman" pitchFamily="18" charset="0"/>
                <a:cs typeface="Times New Roman" pitchFamily="18" charset="0"/>
              </a:rPr>
              <a:t>Cryptosystem is defined over (K,M,C) and a pair of “efficient” algorithms  (</a:t>
            </a:r>
            <a:r>
              <a:rPr lang="en-US" b="1"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m∈M</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k∈K</a:t>
            </a:r>
            <a:r>
              <a:rPr lang="en-US" dirty="0" smtClean="0">
                <a:solidFill>
                  <a:srgbClr val="0000FF"/>
                </a:solidFill>
                <a:latin typeface="Times New Roman" pitchFamily="18" charset="0"/>
                <a:cs typeface="Times New Roman" pitchFamily="18" charset="0"/>
              </a:rPr>
              <a:t> and </a:t>
            </a:r>
            <a:r>
              <a:rPr lang="en-US" dirty="0" err="1" smtClean="0">
                <a:solidFill>
                  <a:srgbClr val="0000FF"/>
                </a:solidFill>
                <a:latin typeface="Times New Roman" pitchFamily="18" charset="0"/>
                <a:cs typeface="Times New Roman" pitchFamily="18" charset="0"/>
              </a:rPr>
              <a:t>c∈C</a:t>
            </a:r>
            <a:r>
              <a:rPr lang="en-US" dirty="0" smtClean="0">
                <a:solidFill>
                  <a:srgbClr val="0000FF"/>
                </a:solidFill>
                <a:latin typeface="Times New Roman" pitchFamily="18" charset="0"/>
                <a:cs typeface="Times New Roman" pitchFamily="18" charset="0"/>
              </a:rPr>
              <a:t> : </a:t>
            </a:r>
            <a:r>
              <a:rPr lang="en-US" b="1" i="1" dirty="0" smtClean="0">
                <a:solidFill>
                  <a:srgbClr val="0000FF"/>
                </a:solidFill>
                <a:latin typeface="Times New Roman" pitchFamily="18" charset="0"/>
                <a:cs typeface="Times New Roman" pitchFamily="18" charset="0"/>
              </a:rPr>
              <a:t>E</a:t>
            </a:r>
            <a:r>
              <a:rPr lang="en-US" dirty="0" smtClean="0">
                <a:solidFill>
                  <a:srgbClr val="0000FF"/>
                </a:solidFill>
                <a:latin typeface="Times New Roman" pitchFamily="18" charset="0"/>
                <a:cs typeface="Times New Roman" pitchFamily="18" charset="0"/>
              </a:rPr>
              <a:t>(k, m) = c,  </a:t>
            </a:r>
            <a:r>
              <a:rPr lang="en-US" b="1" i="1" dirty="0" smtClean="0">
                <a:solidFill>
                  <a:srgbClr val="0000FF"/>
                </a:solidFill>
                <a:latin typeface="Times New Roman" pitchFamily="18" charset="0"/>
                <a:cs typeface="Times New Roman" pitchFamily="18" charset="0"/>
              </a:rPr>
              <a:t>D</a:t>
            </a:r>
            <a:r>
              <a:rPr lang="en-US" dirty="0" smtClean="0">
                <a:solidFill>
                  <a:srgbClr val="0000FF"/>
                </a:solidFill>
                <a:latin typeface="Times New Roman" pitchFamily="18" charset="0"/>
                <a:cs typeface="Times New Roman" pitchFamily="18" charset="0"/>
              </a:rPr>
              <a:t>(k, </a:t>
            </a:r>
            <a:r>
              <a:rPr lang="en-US" b="1" i="1" dirty="0" smtClean="0">
                <a:solidFill>
                  <a:srgbClr val="0000FF"/>
                </a:solidFill>
                <a:latin typeface="Times New Roman" pitchFamily="18" charset="0"/>
                <a:cs typeface="Times New Roman" pitchFamily="18" charset="0"/>
              </a:rPr>
              <a:t>E</a:t>
            </a:r>
            <a:r>
              <a:rPr lang="en-US" dirty="0" smtClean="0">
                <a:solidFill>
                  <a:srgbClr val="0000FF"/>
                </a:solidFill>
                <a:latin typeface="Times New Roman" pitchFamily="18" charset="0"/>
                <a:cs typeface="Times New Roman" pitchFamily="18" charset="0"/>
              </a:rPr>
              <a:t>(k, m) ) = m</a:t>
            </a:r>
          </a:p>
          <a:p>
            <a:endParaRPr lang="en-US" dirty="0" smtClean="0">
              <a:latin typeface="Times New Roman" pitchFamily="18" charset="0"/>
              <a:cs typeface="Times New Roman" pitchFamily="18" charset="0"/>
            </a:endParaRPr>
          </a:p>
          <a:p>
            <a:r>
              <a:rPr lang="en-US" i="1" dirty="0" smtClean="0">
                <a:solidFill>
                  <a:schemeClr val="accent1"/>
                </a:solidFill>
                <a:latin typeface="Times New Roman" pitchFamily="18" charset="0"/>
                <a:cs typeface="Times New Roman" pitchFamily="18" charset="0"/>
              </a:rPr>
              <a:t>Efficient means run in polynomial time</a:t>
            </a:r>
          </a:p>
          <a:p>
            <a:endParaRPr lang="en-US" dirty="0" smtClean="0">
              <a:solidFill>
                <a:srgbClr val="0000FF"/>
              </a:solidFill>
              <a:latin typeface="Times New Roman" pitchFamily="18" charset="0"/>
              <a:cs typeface="Times New Roman" pitchFamily="18" charset="0"/>
            </a:endParaRPr>
          </a:p>
          <a:p>
            <a:endParaRPr lang="en-US" dirty="0" smtClean="0">
              <a:solidFill>
                <a:srgbClr val="0000FF"/>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dirty="0" smtClean="0">
                <a:latin typeface="Times New Roman" pitchFamily="18" charset="0"/>
                <a:cs typeface="Times New Roman" pitchFamily="18" charset="0"/>
              </a:rPr>
              <a:t>FAST-NUCES</a:t>
            </a:r>
            <a:endParaRPr lang="en-US" dirty="0">
              <a:latin typeface="Times New Roman" pitchFamily="18" charset="0"/>
              <a:cs typeface="Times New Roman" pitchFamily="18" charset="0"/>
            </a:endParaRPr>
          </a:p>
        </p:txBody>
      </p:sp>
      <p:pic>
        <p:nvPicPr>
          <p:cNvPr id="8" name="Picture 7" descr="http://study.result.pk/wp-content/uploads/2011/07/National-University-of-Computer-and-Emerging-Sciences-NUCES-300x300.png"/>
          <p:cNvPicPr/>
          <p:nvPr/>
        </p:nvPicPr>
        <p:blipFill>
          <a:blip r:embed="rId4"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354785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Cryptography</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1485900" y="1790700"/>
            <a:ext cx="6591300" cy="3924300"/>
          </a:xfrm>
          <a:prstGeom prst="rect">
            <a:avLst/>
          </a:prstGeom>
          <a:noFill/>
          <a:ln w="9525">
            <a:noFill/>
            <a:miter lim="800000"/>
            <a:headEnd/>
            <a:tailEnd/>
          </a:ln>
        </p:spPr>
      </p:pic>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32794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533400"/>
          </a:xfrm>
        </p:spPr>
        <p:txBody>
          <a:bodyPr>
            <a:normAutofit fontScale="90000"/>
          </a:bodyPr>
          <a:lstStyle/>
          <a:p>
            <a:r>
              <a:rPr lang="en-US" dirty="0" smtClean="0">
                <a:latin typeface="Times New Roman" pitchFamily="18" charset="0"/>
                <a:cs typeface="Times New Roman" pitchFamily="18" charset="0"/>
              </a:rPr>
              <a:t>Shift Cipher</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txBox="1">
            <a:spLocks/>
          </p:cNvSpPr>
          <p:nvPr/>
        </p:nvSpPr>
        <p:spPr>
          <a:xfrm>
            <a:off x="609600" y="1143000"/>
            <a:ext cx="8153400" cy="4953000"/>
          </a:xfrm>
          <a:prstGeom prst="rect">
            <a:avLst/>
          </a:prstGeom>
        </p:spPr>
        <p:txBody>
          <a:bodyPr>
            <a:normAutofit/>
          </a:bodyPr>
          <a:lstStyle/>
          <a:p>
            <a:pPr marL="274320" lvl="0" indent="-274320">
              <a:spcBef>
                <a:spcPts val="580"/>
              </a:spcBef>
              <a:buClr>
                <a:schemeClr val="accent1"/>
              </a:buClr>
              <a:buSzPct val="85000"/>
              <a:buFont typeface="Wingdings 2"/>
              <a:buChar char=""/>
            </a:pPr>
            <a:r>
              <a:rPr lang="en-US" sz="2000" dirty="0" smtClean="0">
                <a:latin typeface="Times New Roman" pitchFamily="18" charset="0"/>
                <a:cs typeface="Times New Roman" pitchFamily="18" charset="0"/>
              </a:rPr>
              <a:t>Cipher in which each letter in the plaintext is replaced by a letter some fixed number of positions down the alphabet. Example includes </a:t>
            </a:r>
            <a:r>
              <a:rPr lang="en-US" sz="2000" dirty="0" err="1" smtClean="0">
                <a:latin typeface="Times New Roman" pitchFamily="18" charset="0"/>
                <a:cs typeface="Times New Roman" pitchFamily="18" charset="0"/>
              </a:rPr>
              <a:t>Ceasar</a:t>
            </a:r>
            <a:r>
              <a:rPr lang="en-US" sz="2000" dirty="0" smtClean="0">
                <a:latin typeface="Times New Roman" pitchFamily="18" charset="0"/>
                <a:cs typeface="Times New Roman" pitchFamily="18" charset="0"/>
              </a:rPr>
              <a:t> cipher, ROT13</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000" b="1" i="0" u="none" strike="noStrike" kern="1200" cap="none" spc="0" normalizeH="0" baseline="0" noProof="0" dirty="0" err="1" smtClean="0">
                <a:ln>
                  <a:noFill/>
                </a:ln>
                <a:solidFill>
                  <a:schemeClr val="accent1"/>
                </a:solidFill>
                <a:effectLst/>
                <a:uLnTx/>
                <a:uFillTx/>
                <a:latin typeface="Times New Roman" pitchFamily="18" charset="0"/>
                <a:cs typeface="Times New Roman" pitchFamily="18" charset="0"/>
              </a:rPr>
              <a:t>Ceasar</a:t>
            </a:r>
            <a:r>
              <a:rPr kumimoji="0" lang="en-US" sz="2000" b="1" i="0" u="none" strike="noStrike" kern="1200" cap="none" spc="0" normalizeH="0" noProof="0" dirty="0" smtClean="0">
                <a:ln>
                  <a:noFill/>
                </a:ln>
                <a:solidFill>
                  <a:schemeClr val="accent1"/>
                </a:solidFill>
                <a:effectLst/>
                <a:uLnTx/>
                <a:uFillTx/>
                <a:latin typeface="Times New Roman" pitchFamily="18" charset="0"/>
                <a:cs typeface="Times New Roman" pitchFamily="18" charset="0"/>
              </a:rPr>
              <a:t> Cipher</a:t>
            </a:r>
            <a:endParaRPr kumimoji="0" lang="en-US" sz="2000" b="1" i="0" u="none" strike="noStrike" kern="1200" cap="none" spc="0" normalizeH="0" baseline="0" noProof="0" dirty="0" smtClean="0">
              <a:ln>
                <a:noFill/>
              </a:ln>
              <a:solidFill>
                <a:schemeClr val="accent1"/>
              </a:solidFill>
              <a:effectLst/>
              <a:uLnTx/>
              <a:uFillTx/>
              <a:latin typeface="Times New Roman" pitchFamily="18" charset="0"/>
              <a:cs typeface="Times New Roman" pitchFamily="18" charset="0"/>
            </a:endParaRPr>
          </a:p>
          <a:p>
            <a:pPr marL="731520" lvl="1" indent="-274320">
              <a:spcBef>
                <a:spcPts val="580"/>
              </a:spcBef>
              <a:buClr>
                <a:schemeClr val="accent1"/>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Each letter is replaced</a:t>
            </a:r>
            <a:r>
              <a:rPr kumimoji="0" lang="en-US" sz="20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with a fixed shift of 3 letters</a:t>
            </a:r>
            <a:endParaRPr lang="en-US" sz="2000" dirty="0">
              <a:latin typeface="Times New Roman" pitchFamily="18" charset="0"/>
              <a:cs typeface="Times New Roman" pitchFamily="18" charset="0"/>
            </a:endParaRPr>
          </a:p>
          <a:p>
            <a:pPr marL="274320" indent="-274320">
              <a:spcBef>
                <a:spcPts val="580"/>
              </a:spcBef>
              <a:buClr>
                <a:schemeClr val="accent1"/>
              </a:buClr>
              <a:buSzPct val="85000"/>
            </a:pPr>
            <a:r>
              <a:rPr kumimoji="0" lang="en-US" sz="20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Example of </a:t>
            </a:r>
            <a:r>
              <a:rPr kumimoji="0" lang="en-US" sz="2000"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Ceasar</a:t>
            </a:r>
            <a:r>
              <a:rPr kumimoji="0" lang="en-US" sz="20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cipher using left rotation of 3 places</a:t>
            </a:r>
          </a:p>
          <a:p>
            <a:pPr marL="274320" indent="-274320">
              <a:spcBef>
                <a:spcPts val="580"/>
              </a:spcBef>
              <a:buClr>
                <a:schemeClr val="accent1"/>
              </a:buClr>
              <a:buSzPct val="85000"/>
            </a:pPr>
            <a:r>
              <a:rPr lang="de-DE" sz="2000" b="1" dirty="0" err="1" smtClean="0">
                <a:solidFill>
                  <a:schemeClr val="accent1"/>
                </a:solidFill>
                <a:latin typeface="Times New Roman" pitchFamily="18" charset="0"/>
                <a:cs typeface="Times New Roman" pitchFamily="18" charset="0"/>
              </a:rPr>
              <a:t>Plain</a:t>
            </a:r>
            <a:r>
              <a:rPr lang="de-DE" sz="2000" b="1" dirty="0" smtClean="0">
                <a:solidFill>
                  <a:schemeClr val="accent1"/>
                </a:solidFill>
                <a:latin typeface="Times New Roman" pitchFamily="18" charset="0"/>
                <a:cs typeface="Times New Roman" pitchFamily="18" charset="0"/>
              </a:rPr>
              <a:t>:    ABCDEFGHIJKLMNOPQRSTUVWXYZ</a:t>
            </a:r>
          </a:p>
          <a:p>
            <a:pPr marL="274320" indent="-274320">
              <a:spcBef>
                <a:spcPts val="580"/>
              </a:spcBef>
              <a:buClr>
                <a:schemeClr val="accent1"/>
              </a:buClr>
              <a:buSzPct val="85000"/>
            </a:pPr>
            <a:r>
              <a:rPr lang="de-DE" sz="2000" b="1" dirty="0" err="1" smtClean="0">
                <a:solidFill>
                  <a:schemeClr val="accent1"/>
                </a:solidFill>
                <a:latin typeface="Times New Roman" pitchFamily="18" charset="0"/>
                <a:cs typeface="Times New Roman" pitchFamily="18" charset="0"/>
              </a:rPr>
              <a:t>Cipher</a:t>
            </a:r>
            <a:r>
              <a:rPr lang="de-DE" sz="2000" b="1" dirty="0" smtClean="0">
                <a:solidFill>
                  <a:schemeClr val="accent1"/>
                </a:solidFill>
                <a:latin typeface="Times New Roman" pitchFamily="18" charset="0"/>
                <a:cs typeface="Times New Roman" pitchFamily="18" charset="0"/>
              </a:rPr>
              <a:t>: DEFGHIJKLMNOPQRSTUVWXYZABC</a:t>
            </a:r>
            <a:endParaRPr kumimoji="0" lang="en-US" sz="2000" b="1" i="0" u="none" strike="noStrike" kern="1200" cap="none" spc="0" normalizeH="0" noProof="0" dirty="0" smtClean="0">
              <a:ln>
                <a:noFill/>
              </a:ln>
              <a:solidFill>
                <a:schemeClr val="accent1"/>
              </a:solidFill>
              <a:effectLst/>
              <a:uLnTx/>
              <a:uFillTx/>
              <a:latin typeface="Times New Roman" pitchFamily="18" charset="0"/>
              <a:cs typeface="Times New Roman" pitchFamily="18" charset="0"/>
            </a:endParaRPr>
          </a:p>
        </p:txBody>
      </p:sp>
      <p:pic>
        <p:nvPicPr>
          <p:cNvPr id="21506" name="Picture 2" descr="File:Caesar3.svg"/>
          <p:cNvPicPr>
            <a:picLocks noChangeAspect="1" noChangeArrowheads="1"/>
          </p:cNvPicPr>
          <p:nvPr/>
        </p:nvPicPr>
        <p:blipFill>
          <a:blip r:embed="rId2" cstate="print"/>
          <a:srcRect/>
          <a:stretch>
            <a:fillRect/>
          </a:stretch>
        </p:blipFill>
        <p:spPr bwMode="auto">
          <a:xfrm>
            <a:off x="5105400" y="4648200"/>
            <a:ext cx="3798693" cy="1600200"/>
          </a:xfrm>
          <a:prstGeom prst="rect">
            <a:avLst/>
          </a:prstGeom>
          <a:noFill/>
        </p:spPr>
      </p:pic>
      <p:pic>
        <p:nvPicPr>
          <p:cNvPr id="21508" name="Picture 4" descr="File:Ciphrdsk.gif"/>
          <p:cNvPicPr>
            <a:picLocks noChangeAspect="1" noChangeArrowheads="1"/>
          </p:cNvPicPr>
          <p:nvPr/>
        </p:nvPicPr>
        <p:blipFill>
          <a:blip r:embed="rId3" cstate="print"/>
          <a:srcRect/>
          <a:stretch>
            <a:fillRect/>
          </a:stretch>
        </p:blipFill>
        <p:spPr bwMode="auto">
          <a:xfrm>
            <a:off x="2286000" y="4200525"/>
            <a:ext cx="2447925" cy="2428875"/>
          </a:xfrm>
          <a:prstGeom prst="rect">
            <a:avLst/>
          </a:prstGeom>
          <a:noFill/>
        </p:spPr>
      </p:pic>
      <p:sp>
        <p:nvSpPr>
          <p:cNvPr id="7" name="TextBox 6"/>
          <p:cNvSpPr txBox="1"/>
          <p:nvPr/>
        </p:nvSpPr>
        <p:spPr>
          <a:xfrm>
            <a:off x="6781800" y="6477000"/>
            <a:ext cx="130356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Source: </a:t>
            </a:r>
            <a:r>
              <a:rPr lang="en-US" sz="1200" dirty="0" err="1" smtClean="0">
                <a:latin typeface="Times New Roman" pitchFamily="18" charset="0"/>
                <a:cs typeface="Times New Roman" pitchFamily="18" charset="0"/>
              </a:rPr>
              <a:t>wikipedia</a:t>
            </a:r>
            <a:endParaRPr lang="en-US" sz="1200" dirty="0">
              <a:latin typeface="Times New Roman" pitchFamily="18" charset="0"/>
              <a:cs typeface="Times New Roman" pitchFamily="18" charset="0"/>
            </a:endParaRPr>
          </a:p>
        </p:txBody>
      </p:sp>
      <p:pic>
        <p:nvPicPr>
          <p:cNvPr id="8" name="Picture 7" descr="http://study.result.pk/wp-content/uploads/2011/07/National-University-of-Computer-and-Emerging-Sciences-NUCES-300x300.png"/>
          <p:cNvPicPr/>
          <p:nvPr/>
        </p:nvPicPr>
        <p:blipFill>
          <a:blip r:embed="rId4" cstate="print"/>
          <a:srcRect/>
          <a:stretch>
            <a:fillRect/>
          </a:stretch>
        </p:blipFill>
        <p:spPr bwMode="auto">
          <a:xfrm>
            <a:off x="457200" y="61722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685800"/>
          </a:xfrm>
        </p:spPr>
        <p:txBody>
          <a:bodyPr>
            <a:normAutofit fontScale="90000"/>
          </a:bodyPr>
          <a:lstStyle/>
          <a:p>
            <a:r>
              <a:rPr lang="en-US" dirty="0" smtClean="0">
                <a:solidFill>
                  <a:schemeClr val="tx1"/>
                </a:solidFill>
                <a:latin typeface="Times New Roman" pitchFamily="18" charset="0"/>
                <a:cs typeface="Times New Roman" pitchFamily="18" charset="0"/>
              </a:rPr>
              <a:t>Shift Cipher (ROT13)</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txBox="1">
            <a:spLocks/>
          </p:cNvSpPr>
          <p:nvPr/>
        </p:nvSpPr>
        <p:spPr>
          <a:xfrm>
            <a:off x="609600" y="1143000"/>
            <a:ext cx="6324600" cy="4953000"/>
          </a:xfrm>
          <a:prstGeom prst="rect">
            <a:avLst/>
          </a:prstGeom>
        </p:spPr>
        <p:txBody>
          <a:bodyPr>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000" b="1" i="0" u="none" strike="noStrike" kern="1200" cap="none" spc="0" normalizeH="0" baseline="0" noProof="0" dirty="0" smtClean="0">
                <a:ln>
                  <a:noFill/>
                </a:ln>
                <a:solidFill>
                  <a:schemeClr val="accent1"/>
                </a:solidFill>
                <a:effectLst/>
                <a:uLnTx/>
                <a:uFillTx/>
                <a:latin typeface="Times New Roman" pitchFamily="18" charset="0"/>
                <a:cs typeface="Times New Roman" pitchFamily="18" charset="0"/>
              </a:rPr>
              <a:t>ROT13</a:t>
            </a:r>
          </a:p>
          <a:p>
            <a:pPr marL="731520" lvl="1" indent="-274320">
              <a:spcBef>
                <a:spcPts val="580"/>
              </a:spcBef>
              <a:buClr>
                <a:schemeClr val="accent1"/>
              </a:buClr>
              <a:buSzPct val="85000"/>
              <a:buFont typeface="Wingdings 2"/>
              <a:buChar char=""/>
            </a:pPr>
            <a:r>
              <a:rPr kumimoji="0" lang="en-US" sz="1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Each letter is replaced</a:t>
            </a:r>
            <a:r>
              <a:rPr kumimoji="0" lang="en-US" sz="16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with a fixed shift of 13 letters</a:t>
            </a:r>
            <a:endParaRPr lang="en-US" sz="1600" dirty="0">
              <a:latin typeface="Times New Roman" pitchFamily="18" charset="0"/>
              <a:cs typeface="Times New Roman" pitchFamily="18" charset="0"/>
            </a:endParaRPr>
          </a:p>
          <a:p>
            <a:pPr marL="274320" indent="-274320">
              <a:spcBef>
                <a:spcPts val="580"/>
              </a:spcBef>
              <a:buClr>
                <a:schemeClr val="accent1"/>
              </a:buClr>
              <a:buSzPct val="85000"/>
            </a:pPr>
            <a:r>
              <a:rPr kumimoji="0" lang="en-US" sz="20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The transformation can be done as follows</a:t>
            </a:r>
          </a:p>
          <a:p>
            <a:pPr marL="274320" indent="-274320">
              <a:spcBef>
                <a:spcPts val="580"/>
              </a:spcBef>
              <a:buClr>
                <a:schemeClr val="accent1"/>
              </a:buClr>
              <a:buSzPct val="85000"/>
            </a:pPr>
            <a:r>
              <a:rPr lang="en-US" sz="2000" b="1" dirty="0" smtClean="0">
                <a:solidFill>
                  <a:schemeClr val="accent1"/>
                </a:solidFill>
                <a:latin typeface="Times New Roman" pitchFamily="18" charset="0"/>
                <a:cs typeface="Times New Roman" pitchFamily="18" charset="0"/>
              </a:rPr>
              <a:t>Plain:    ABCDEFGHIJKLMNOPQRSTUVWXYZ</a:t>
            </a:r>
          </a:p>
          <a:p>
            <a:pPr marL="274320" indent="-274320">
              <a:spcBef>
                <a:spcPts val="580"/>
              </a:spcBef>
              <a:buClr>
                <a:schemeClr val="accent1"/>
              </a:buClr>
              <a:buSzPct val="85000"/>
            </a:pPr>
            <a:r>
              <a:rPr lang="en-US" sz="2000" b="1" dirty="0" smtClean="0">
                <a:solidFill>
                  <a:schemeClr val="accent1"/>
                </a:solidFill>
                <a:latin typeface="Times New Roman" pitchFamily="18" charset="0"/>
                <a:cs typeface="Times New Roman" pitchFamily="18" charset="0"/>
              </a:rPr>
              <a:t>Cipher: NOPQRSTUVWXYZABCDEFGHIJKLM</a:t>
            </a:r>
          </a:p>
          <a:p>
            <a:pPr marL="274320" indent="-274320">
              <a:spcBef>
                <a:spcPts val="580"/>
              </a:spcBef>
              <a:buClr>
                <a:schemeClr val="accent1"/>
              </a:buClr>
              <a:buSzPct val="85000"/>
            </a:pPr>
            <a:endParaRPr lang="en-US" sz="2000" b="1" dirty="0" smtClean="0">
              <a:solidFill>
                <a:schemeClr val="accent1"/>
              </a:solidFill>
              <a:latin typeface="Times New Roman" pitchFamily="18" charset="0"/>
              <a:cs typeface="Times New Roman" pitchFamily="18" charset="0"/>
            </a:endParaRPr>
          </a:p>
          <a:p>
            <a:pPr marL="274320" indent="-274320">
              <a:spcBef>
                <a:spcPts val="580"/>
              </a:spcBef>
              <a:buClr>
                <a:schemeClr val="accent1"/>
              </a:buClr>
              <a:buSzPct val="85000"/>
            </a:pPr>
            <a:r>
              <a:rPr lang="en-US" dirty="0" smtClean="0">
                <a:solidFill>
                  <a:schemeClr val="accent1"/>
                </a:solidFill>
                <a:latin typeface="Times New Roman" pitchFamily="18" charset="0"/>
                <a:cs typeface="Times New Roman" pitchFamily="18" charset="0"/>
              </a:rPr>
              <a:t>Modular arithmetic representation:</a:t>
            </a:r>
          </a:p>
          <a:p>
            <a:pPr marL="274320" indent="-274320">
              <a:spcBef>
                <a:spcPts val="580"/>
              </a:spcBef>
              <a:buClr>
                <a:schemeClr val="accent1"/>
              </a:buClr>
              <a:buSzPct val="85000"/>
              <a:buFont typeface="Arial" pitchFamily="34" charset="0"/>
              <a:buChar char="•"/>
            </a:pPr>
            <a:r>
              <a:rPr lang="en-US" dirty="0" smtClean="0">
                <a:latin typeface="Times New Roman" pitchFamily="18" charset="0"/>
                <a:cs typeface="Times New Roman" pitchFamily="18" charset="0"/>
              </a:rPr>
              <a:t>Encryption of a letter </a:t>
            </a:r>
            <a:r>
              <a:rPr lang="en-US" b="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by a shift </a:t>
            </a:r>
            <a:r>
              <a:rPr lang="en-US" b="1"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can be described mathematically as</a:t>
            </a:r>
          </a:p>
          <a:p>
            <a:pPr marL="274320" indent="-274320">
              <a:spcBef>
                <a:spcPts val="580"/>
              </a:spcBef>
              <a:buClr>
                <a:schemeClr val="accent1"/>
              </a:buClr>
              <a:buSzPct val="85000"/>
            </a:pPr>
            <a:r>
              <a:rPr lang="en-US" dirty="0" smtClean="0">
                <a:solidFill>
                  <a:schemeClr val="accent1"/>
                </a:solidFill>
                <a:latin typeface="Times New Roman" pitchFamily="18" charset="0"/>
                <a:cs typeface="Times New Roman" pitchFamily="18" charset="0"/>
              </a:rPr>
              <a:t>	</a:t>
            </a:r>
            <a:r>
              <a:rPr lang="en-US" b="1" dirty="0" smtClean="0">
                <a:solidFill>
                  <a:schemeClr val="accent1"/>
                </a:solidFill>
                <a:latin typeface="Times New Roman" pitchFamily="18" charset="0"/>
                <a:cs typeface="Times New Roman" pitchFamily="18" charset="0"/>
              </a:rPr>
              <a:t>E</a:t>
            </a:r>
            <a:r>
              <a:rPr lang="en-US" b="1" baseline="-25000" dirty="0" smtClean="0">
                <a:solidFill>
                  <a:schemeClr val="accent1"/>
                </a:solidFill>
                <a:latin typeface="Times New Roman" pitchFamily="18" charset="0"/>
                <a:cs typeface="Times New Roman" pitchFamily="18" charset="0"/>
              </a:rPr>
              <a:t>n</a:t>
            </a:r>
            <a:r>
              <a:rPr lang="en-US" b="1" dirty="0" smtClean="0">
                <a:solidFill>
                  <a:schemeClr val="accent1"/>
                </a:solidFill>
                <a:latin typeface="Times New Roman" pitchFamily="18" charset="0"/>
                <a:cs typeface="Times New Roman" pitchFamily="18" charset="0"/>
              </a:rPr>
              <a:t>(x) = (</a:t>
            </a:r>
            <a:r>
              <a:rPr lang="en-US" b="1" dirty="0" err="1" smtClean="0">
                <a:solidFill>
                  <a:schemeClr val="accent1"/>
                </a:solidFill>
                <a:latin typeface="Times New Roman" pitchFamily="18" charset="0"/>
                <a:cs typeface="Times New Roman" pitchFamily="18" charset="0"/>
              </a:rPr>
              <a:t>x+n</a:t>
            </a:r>
            <a:r>
              <a:rPr lang="en-US" b="1" dirty="0" smtClean="0">
                <a:solidFill>
                  <a:schemeClr val="accent1"/>
                </a:solidFill>
                <a:latin typeface="Times New Roman" pitchFamily="18" charset="0"/>
                <a:cs typeface="Times New Roman" pitchFamily="18" charset="0"/>
              </a:rPr>
              <a:t>) mod 26</a:t>
            </a:r>
          </a:p>
          <a:p>
            <a:pPr marL="274320" indent="-274320">
              <a:spcBef>
                <a:spcPts val="580"/>
              </a:spcBef>
              <a:buClr>
                <a:schemeClr val="accent1"/>
              </a:buClr>
              <a:buSzPct val="85000"/>
              <a:buFont typeface="Arial" pitchFamily="34" charset="0"/>
              <a:buChar char="•"/>
            </a:pPr>
            <a:r>
              <a:rPr lang="en-US" dirty="0" smtClean="0">
                <a:latin typeface="Times New Roman" pitchFamily="18" charset="0"/>
                <a:cs typeface="Times New Roman" pitchFamily="18" charset="0"/>
              </a:rPr>
              <a:t>Decryption is performed in a similar manner</a:t>
            </a:r>
          </a:p>
          <a:p>
            <a:pPr marL="274320" indent="-274320">
              <a:spcBef>
                <a:spcPts val="580"/>
              </a:spcBef>
              <a:buClr>
                <a:schemeClr val="accent1"/>
              </a:buClr>
              <a:buSzPct val="85000"/>
            </a:pPr>
            <a:r>
              <a:rPr lang="en-US" b="1" dirty="0" smtClean="0">
                <a:solidFill>
                  <a:schemeClr val="accent1"/>
                </a:solidFill>
                <a:latin typeface="Times New Roman" pitchFamily="18" charset="0"/>
                <a:cs typeface="Times New Roman" pitchFamily="18" charset="0"/>
              </a:rPr>
              <a:t>	</a:t>
            </a:r>
            <a:r>
              <a:rPr lang="en-US" b="1" dirty="0" err="1" smtClean="0">
                <a:solidFill>
                  <a:schemeClr val="accent1"/>
                </a:solidFill>
                <a:latin typeface="Times New Roman" pitchFamily="18" charset="0"/>
                <a:cs typeface="Times New Roman" pitchFamily="18" charset="0"/>
              </a:rPr>
              <a:t>D</a:t>
            </a:r>
            <a:r>
              <a:rPr lang="en-US" b="1" baseline="-25000" dirty="0" err="1" smtClean="0">
                <a:solidFill>
                  <a:schemeClr val="accent1"/>
                </a:solidFill>
                <a:latin typeface="Times New Roman" pitchFamily="18" charset="0"/>
                <a:cs typeface="Times New Roman" pitchFamily="18" charset="0"/>
              </a:rPr>
              <a:t>n</a:t>
            </a:r>
            <a:r>
              <a:rPr lang="en-US" b="1" dirty="0" smtClean="0">
                <a:solidFill>
                  <a:schemeClr val="accent1"/>
                </a:solidFill>
                <a:latin typeface="Times New Roman" pitchFamily="18" charset="0"/>
                <a:cs typeface="Times New Roman" pitchFamily="18" charset="0"/>
              </a:rPr>
              <a:t>(x) = (x-n) mod 26</a:t>
            </a:r>
          </a:p>
          <a:p>
            <a:pPr marL="274320" indent="-274320">
              <a:spcBef>
                <a:spcPts val="580"/>
              </a:spcBef>
              <a:buClr>
                <a:schemeClr val="accent1"/>
              </a:buClr>
              <a:buSzPct val="85000"/>
            </a:pPr>
            <a:endParaRPr lang="en-US" b="1" dirty="0" smtClean="0">
              <a:solidFill>
                <a:schemeClr val="accent1"/>
              </a:solidFill>
              <a:latin typeface="Times New Roman" pitchFamily="18" charset="0"/>
              <a:cs typeface="Times New Roman" pitchFamily="18" charset="0"/>
            </a:endParaRPr>
          </a:p>
          <a:p>
            <a:pPr marL="274320" indent="-274320">
              <a:spcBef>
                <a:spcPts val="580"/>
              </a:spcBef>
              <a:buClr>
                <a:schemeClr val="accent1"/>
              </a:buClr>
              <a:buSzPct val="85000"/>
            </a:pPr>
            <a:r>
              <a:rPr lang="en-US" b="1" dirty="0" smtClean="0">
                <a:solidFill>
                  <a:schemeClr val="accent1"/>
                </a:solidFill>
                <a:latin typeface="Times New Roman" pitchFamily="18" charset="0"/>
                <a:cs typeface="Times New Roman" pitchFamily="18" charset="0"/>
              </a:rPr>
              <a:t>Key space is ridiculously small, very easy to break</a:t>
            </a:r>
            <a:endParaRPr lang="en-US" dirty="0" smtClean="0">
              <a:solidFill>
                <a:schemeClr val="accent1"/>
              </a:solidFill>
              <a:latin typeface="Times New Roman" pitchFamily="18" charset="0"/>
              <a:cs typeface="Times New Roman" pitchFamily="18" charset="0"/>
            </a:endParaRPr>
          </a:p>
          <a:p>
            <a:pPr marL="274320" indent="-274320">
              <a:spcBef>
                <a:spcPts val="580"/>
              </a:spcBef>
              <a:buClr>
                <a:schemeClr val="accent1"/>
              </a:buClr>
              <a:buSzPct val="85000"/>
            </a:pPr>
            <a:endParaRPr kumimoji="0" lang="en-US" sz="2000" b="1" i="0" u="none" strike="noStrike" kern="1200" cap="none" spc="0" normalizeH="0" noProof="0" dirty="0" smtClean="0">
              <a:ln>
                <a:noFill/>
              </a:ln>
              <a:solidFill>
                <a:schemeClr val="accent1"/>
              </a:solidFill>
              <a:effectLst/>
              <a:uLnTx/>
              <a:uFillTx/>
              <a:latin typeface="Times New Roman" pitchFamily="18" charset="0"/>
              <a:cs typeface="Times New Roman" pitchFamily="18" charset="0"/>
            </a:endParaRPr>
          </a:p>
        </p:txBody>
      </p:sp>
      <p:sp>
        <p:nvSpPr>
          <p:cNvPr id="7" name="TextBox 6"/>
          <p:cNvSpPr txBox="1"/>
          <p:nvPr/>
        </p:nvSpPr>
        <p:spPr>
          <a:xfrm>
            <a:off x="6781800" y="6477000"/>
            <a:ext cx="130356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Source: </a:t>
            </a:r>
            <a:r>
              <a:rPr lang="en-US" sz="1200" dirty="0" err="1" smtClean="0">
                <a:latin typeface="Times New Roman" pitchFamily="18" charset="0"/>
                <a:cs typeface="Times New Roman" pitchFamily="18" charset="0"/>
              </a:rPr>
              <a:t>wikipedia</a:t>
            </a:r>
            <a:endParaRPr lang="en-US" sz="1200" dirty="0">
              <a:latin typeface="Times New Roman" pitchFamily="18" charset="0"/>
              <a:cs typeface="Times New Roman" pitchFamily="18" charset="0"/>
            </a:endParaRPr>
          </a:p>
        </p:txBody>
      </p:sp>
      <p:pic>
        <p:nvPicPr>
          <p:cNvPr id="44034" name="Picture 2" descr="File:ROT13 table with example.svg"/>
          <p:cNvPicPr>
            <a:picLocks noChangeAspect="1" noChangeArrowheads="1"/>
          </p:cNvPicPr>
          <p:nvPr/>
        </p:nvPicPr>
        <p:blipFill>
          <a:blip r:embed="rId2" cstate="print"/>
          <a:srcRect/>
          <a:stretch>
            <a:fillRect/>
          </a:stretch>
        </p:blipFill>
        <p:spPr bwMode="auto">
          <a:xfrm>
            <a:off x="5867400" y="1524000"/>
            <a:ext cx="3152775" cy="182529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09600"/>
          </a:xfrm>
        </p:spPr>
        <p:txBody>
          <a:bodyPr>
            <a:normAutofit fontScale="90000"/>
          </a:bodyPr>
          <a:lstStyle/>
          <a:p>
            <a:r>
              <a:rPr lang="en-US" dirty="0" smtClean="0">
                <a:solidFill>
                  <a:schemeClr val="tx1"/>
                </a:solidFill>
                <a:latin typeface="Times New Roman" pitchFamily="18" charset="0"/>
                <a:cs typeface="Times New Roman" pitchFamily="18" charset="0"/>
              </a:rPr>
              <a:t>Substitution Cipher</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txBox="1">
            <a:spLocks/>
          </p:cNvSpPr>
          <p:nvPr/>
        </p:nvSpPr>
        <p:spPr>
          <a:xfrm>
            <a:off x="609600" y="1143000"/>
            <a:ext cx="8153400" cy="4953000"/>
          </a:xfrm>
          <a:prstGeom prst="rect">
            <a:avLst/>
          </a:prstGeom>
        </p:spPr>
        <p:txBody>
          <a:bodyPr>
            <a:normAutofit/>
          </a:bodyPr>
          <a:lstStyle/>
          <a:p>
            <a:r>
              <a:rPr lang="en-US" sz="2400" b="1" i="1" dirty="0" smtClean="0">
                <a:solidFill>
                  <a:schemeClr val="accent1"/>
                </a:solidFill>
                <a:latin typeface="Times New Roman" pitchFamily="18" charset="0"/>
                <a:cs typeface="Times New Roman" pitchFamily="18" charset="0"/>
              </a:rPr>
              <a:t>Idea: </a:t>
            </a:r>
            <a:r>
              <a:rPr lang="en-US" sz="2400" i="1" dirty="0" smtClean="0">
                <a:latin typeface="Times New Roman" pitchFamily="18" charset="0"/>
                <a:cs typeface="Times New Roman" pitchFamily="18" charset="0"/>
              </a:rPr>
              <a:t>use a permutation over the set of characters as key to get a more flexible scheme as in the shift cipher</a:t>
            </a:r>
          </a:p>
          <a:p>
            <a:endParaRPr lang="en-US" sz="2400" i="1"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Keyspace</a:t>
            </a:r>
            <a:r>
              <a:rPr lang="en-US" sz="2000" dirty="0" smtClean="0">
                <a:latin typeface="Times New Roman" pitchFamily="18" charset="0"/>
                <a:cs typeface="Times New Roman" pitchFamily="18" charset="0"/>
              </a:rPr>
              <a:t> significantly larger</a:t>
            </a:r>
          </a:p>
          <a:p>
            <a:pPr>
              <a:buFont typeface="Arial" pitchFamily="34" charset="0"/>
              <a:buChar char="•"/>
            </a:pPr>
            <a:r>
              <a:rPr lang="en-US" sz="2000" dirty="0" smtClean="0">
                <a:latin typeface="Times New Roman" pitchFamily="18" charset="0"/>
                <a:cs typeface="Times New Roman" pitchFamily="18" charset="0"/>
              </a:rPr>
              <a:t> Character frequencies are preserved</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1" i="0" u="none" strike="noStrike" kern="1200" cap="none" spc="0" normalizeH="0" noProof="0" dirty="0" smtClean="0">
              <a:ln>
                <a:noFill/>
              </a:ln>
              <a:solidFill>
                <a:schemeClr val="accent1"/>
              </a:solidFill>
              <a:effectLst/>
              <a:uLnTx/>
              <a:uFillTx/>
              <a:latin typeface="Times New Roman" pitchFamily="18" charset="0"/>
              <a:cs typeface="Times New Roman" pitchFamily="18" charset="0"/>
            </a:endParaRPr>
          </a:p>
        </p:txBody>
      </p:sp>
      <p:pic>
        <p:nvPicPr>
          <p:cNvPr id="20481" name="Picture 1"/>
          <p:cNvPicPr>
            <a:picLocks noChangeAspect="1" noChangeArrowheads="1"/>
          </p:cNvPicPr>
          <p:nvPr/>
        </p:nvPicPr>
        <p:blipFill>
          <a:blip r:embed="rId2" cstate="print"/>
          <a:srcRect/>
          <a:stretch>
            <a:fillRect/>
          </a:stretch>
        </p:blipFill>
        <p:spPr bwMode="auto">
          <a:xfrm>
            <a:off x="1676400" y="3352800"/>
            <a:ext cx="6162675" cy="187642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1722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87401"/>
            <a:ext cx="8610600" cy="954107"/>
          </a:xfrm>
          <a:prstGeom prst="rect">
            <a:avLst/>
          </a:prstGeom>
          <a:noFill/>
        </p:spPr>
        <p:txBody>
          <a:bodyPr wrap="square" rtlCol="0">
            <a:spAutoFit/>
          </a:bodyPr>
          <a:lstStyle/>
          <a:p>
            <a:r>
              <a:rPr lang="en-US" sz="2800" dirty="0" smtClean="0">
                <a:solidFill>
                  <a:prstClr val="black"/>
                </a:solidFill>
                <a:latin typeface="Times New Roman" pitchFamily="18" charset="0"/>
                <a:cs typeface="Times New Roman" pitchFamily="18" charset="0"/>
              </a:rPr>
              <a:t>What</a:t>
            </a:r>
            <a:r>
              <a:rPr lang="en-US" sz="2800" dirty="0">
                <a:solidFill>
                  <a:prstClr val="black"/>
                </a:solidFill>
                <a:latin typeface="Times New Roman" pitchFamily="18" charset="0"/>
                <a:cs typeface="Times New Roman" pitchFamily="18" charset="0"/>
              </a:rPr>
              <a:t> </a:t>
            </a:r>
            <a:r>
              <a:rPr lang="en-US" sz="2800" dirty="0" smtClean="0">
                <a:solidFill>
                  <a:prstClr val="black"/>
                </a:solidFill>
                <a:latin typeface="Times New Roman" pitchFamily="18" charset="0"/>
                <a:cs typeface="Times New Roman" pitchFamily="18" charset="0"/>
              </a:rPr>
              <a:t>is the size of key space in the substitution cipher assuming 26 letters? </a:t>
            </a:r>
          </a:p>
        </p:txBody>
      </p:sp>
      <mc:AlternateContent xmlns:mc="http://schemas.openxmlformats.org/markup-compatibility/2006" xmlns:a14="http://schemas.microsoft.com/office/drawing/2010/main">
        <mc:Choice Requires="a14">
          <p:sp>
            <p:nvSpPr>
              <p:cNvPr id="3" name="TextBox 2"/>
              <p:cNvSpPr txBox="1"/>
              <p:nvPr/>
            </p:nvSpPr>
            <p:spPr>
              <a:xfrm>
                <a:off x="1524000" y="1733550"/>
                <a:ext cx="1447800"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a:rPr>
                        <m:t>|</m:t>
                      </m:r>
                      <m:r>
                        <m:rPr>
                          <m:nor/>
                        </m:rPr>
                        <a:rPr lang="en-US" sz="2400">
                          <a:latin typeface="Cambria Math"/>
                          <a:ea typeface="Cambria Math"/>
                        </a:rPr>
                        <m:t>𝒦</m:t>
                      </m:r>
                      <m:r>
                        <m:rPr>
                          <m:nor/>
                        </m:rPr>
                        <a:rPr lang="en-US" sz="2400" b="0" i="0" smtClean="0">
                          <a:latin typeface="Cambria Math"/>
                        </a:rPr>
                        <m:t>| = 26</m:t>
                      </m:r>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524000" y="2311401"/>
                <a:ext cx="1447800" cy="615553"/>
              </a:xfrm>
              <a:prstGeom prst="rect">
                <a:avLst/>
              </a:prstGeom>
              <a:blipFill rotWithShape="1">
                <a:blip r:embed="rId3" cstate="print"/>
                <a:stretch>
                  <a:fillRect l="-336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524000" y="3105150"/>
                <a:ext cx="1447800"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a:rPr>
                        <m:t>|</m:t>
                      </m:r>
                      <m:r>
                        <m:rPr>
                          <m:nor/>
                        </m:rPr>
                        <a:rPr lang="en-US" sz="2400">
                          <a:latin typeface="Cambria Math"/>
                          <a:ea typeface="Cambria Math"/>
                        </a:rPr>
                        <m:t>𝒦</m:t>
                      </m:r>
                      <m:r>
                        <m:rPr>
                          <m:nor/>
                        </m:rPr>
                        <a:rPr lang="en-US" sz="2400" b="0" i="0" smtClean="0">
                          <a:latin typeface="Cambria Math"/>
                        </a:rPr>
                        <m:t>| = </m:t>
                      </m:r>
                      <m:sSup>
                        <m:sSupPr>
                          <m:ctrlPr>
                            <a:rPr lang="en-US" sz="2400" b="0" i="1" smtClean="0">
                              <a:latin typeface="Cambria Math" panose="02040503050406030204" pitchFamily="18" charset="0"/>
                            </a:rPr>
                          </m:ctrlPr>
                        </m:sSupPr>
                        <m:e>
                          <m:r>
                            <a:rPr lang="en-US" sz="2400" b="0" i="1" smtClean="0">
                              <a:latin typeface="Cambria Math"/>
                            </a:rPr>
                            <m:t>2</m:t>
                          </m:r>
                        </m:e>
                        <m:sup>
                          <m:r>
                            <a:rPr lang="en-US" sz="2400" b="0" i="1" smtClean="0">
                              <a:latin typeface="Cambria Math"/>
                            </a:rPr>
                            <m:t>26</m:t>
                          </m:r>
                        </m:sup>
                      </m:sSup>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524000" y="4140201"/>
                <a:ext cx="1447800" cy="615553"/>
              </a:xfrm>
              <a:prstGeom prst="rect">
                <a:avLst/>
              </a:prstGeom>
              <a:blipFill rotWithShape="1">
                <a:blip r:embed="rId4" cstate="print"/>
                <a:stretch>
                  <a:fillRect l="-336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524000" y="2419350"/>
                <a:ext cx="3592650" cy="453137"/>
              </a:xfrm>
              <a:prstGeom prst="rect">
                <a:avLst/>
              </a:prstGeom>
              <a:noFill/>
            </p:spPr>
            <p:txBody>
              <a:bodyPr wrap="none" rtlCol="0">
                <a:spAutoFit/>
              </a:bodyPr>
              <a:lstStyle/>
              <a:p>
                <a14:m>
                  <m:oMath xmlns:m="http://schemas.openxmlformats.org/officeDocument/2006/math">
                    <m:d>
                      <m:dPr>
                        <m:begChr m:val="|"/>
                        <m:endChr m:val="|"/>
                        <m:ctrlPr>
                          <a:rPr lang="en-US" sz="2400" b="0" i="1" smtClean="0">
                            <a:latin typeface="Cambria Math" panose="02040503050406030204" pitchFamily="18" charset="0"/>
                            <a:ea typeface="Cambria Math"/>
                          </a:rPr>
                        </m:ctrlPr>
                      </m:dPr>
                      <m:e>
                        <m:r>
                          <a:rPr lang="en-US" sz="2400" b="0" i="1" smtClean="0">
                            <a:latin typeface="Cambria Math"/>
                            <a:ea typeface="Cambria Math"/>
                          </a:rPr>
                          <m:t>𝒦</m:t>
                        </m:r>
                      </m:e>
                    </m:d>
                    <m:r>
                      <a:rPr lang="en-US" sz="2400" b="0" i="1" smtClean="0">
                        <a:latin typeface="Cambria Math"/>
                        <a:ea typeface="Cambria Math"/>
                      </a:rPr>
                      <m:t>=26!          (</m:t>
                    </m:r>
                  </m:oMath>
                </a14:m>
                <a:r>
                  <a:rPr lang="en-US" sz="2000" dirty="0" smtClean="0"/>
                  <a:t>26 factorial)</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524000" y="3225801"/>
                <a:ext cx="3592650" cy="604183"/>
              </a:xfrm>
              <a:prstGeom prst="rect">
                <a:avLst/>
              </a:prstGeom>
              <a:blipFill rotWithShape="1">
                <a:blip r:embed="rId5" cstate="print"/>
                <a:stretch>
                  <a:fillRect r="-1188" b="-243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523999" y="3790950"/>
                <a:ext cx="1796325"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a:rPr>
                        <m:t>|</m:t>
                      </m:r>
                      <m:r>
                        <m:rPr>
                          <m:nor/>
                        </m:rPr>
                        <a:rPr lang="en-US" sz="2400">
                          <a:latin typeface="Cambria Math"/>
                          <a:ea typeface="Cambria Math"/>
                        </a:rPr>
                        <m:t>𝒦</m:t>
                      </m:r>
                      <m:r>
                        <m:rPr>
                          <m:nor/>
                        </m:rPr>
                        <a:rPr lang="en-US" sz="2400" b="0" i="0" smtClean="0">
                          <a:latin typeface="Cambria Math"/>
                        </a:rPr>
                        <m:t>| = </m:t>
                      </m:r>
                      <m:sSup>
                        <m:sSupPr>
                          <m:ctrlPr>
                            <a:rPr lang="en-US" sz="2400" b="0" i="1" smtClean="0">
                              <a:latin typeface="Cambria Math" panose="02040503050406030204" pitchFamily="18" charset="0"/>
                            </a:rPr>
                          </m:ctrlPr>
                        </m:sSupPr>
                        <m:e>
                          <m:r>
                            <a:rPr lang="en-US" sz="2400" b="0" i="1" smtClean="0">
                              <a:latin typeface="Cambria Math"/>
                            </a:rPr>
                            <m:t>26</m:t>
                          </m:r>
                        </m:e>
                        <m:sup>
                          <m:r>
                            <a:rPr lang="en-US" sz="2400" b="0" i="1" smtClean="0">
                              <a:latin typeface="Cambria Math"/>
                            </a:rPr>
                            <m:t>2</m:t>
                          </m:r>
                        </m:sup>
                      </m:sSup>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524000" y="5054601"/>
                <a:ext cx="1796325" cy="615553"/>
              </a:xfrm>
              <a:prstGeom prst="rect">
                <a:avLst/>
              </a:prstGeom>
              <a:blipFill rotWithShape="1">
                <a:blip r:embed="rId6" cstate="print"/>
                <a:stretch>
                  <a:fillRect l="-2712" b="-17105"/>
                </a:stretch>
              </a:blipFill>
            </p:spPr>
            <p:txBody>
              <a:bodyPr/>
              <a:lstStyle/>
              <a:p>
                <a:r>
                  <a:rPr lang="en-US">
                    <a:noFill/>
                  </a:rPr>
                  <a:t> </a:t>
                </a:r>
              </a:p>
            </p:txBody>
          </p:sp>
        </mc:Fallback>
      </mc:AlternateContent>
      <p:pic>
        <p:nvPicPr>
          <p:cNvPr id="5" name="Ink 4"/>
          <p:cNvPicPr/>
          <p:nvPr/>
        </p:nvPicPr>
        <p:blipFill>
          <a:blip r:embed="rId7" cstate="print"/>
          <a:stretch>
            <a:fillRect/>
          </a:stretch>
        </p:blipFill>
        <p:spPr>
          <a:xfrm>
            <a:off x="5867400" y="2563182"/>
            <a:ext cx="1702080" cy="1545600"/>
          </a:xfrm>
          <a:prstGeom prst="rect">
            <a:avLst/>
          </a:prstGeom>
        </p:spPr>
      </p:pic>
      <p:sp>
        <p:nvSpPr>
          <p:cNvPr id="8" name="Footer Placeholder 7"/>
          <p:cNvSpPr>
            <a:spLocks noGrp="1"/>
          </p:cNvSpPr>
          <p:nvPr>
            <p:ph type="ftr" sz="quarter" idx="11"/>
          </p:nvPr>
        </p:nvSpPr>
        <p:spPr/>
        <p:txBody>
          <a:bodyPr/>
          <a:lstStyle/>
          <a:p>
            <a:r>
              <a:rPr lang="en-US" smtClean="0"/>
              <a:t>FAST-NUCES</a:t>
            </a:r>
            <a:endParaRPr lang="en-US"/>
          </a:p>
        </p:txBody>
      </p:sp>
      <p:pic>
        <p:nvPicPr>
          <p:cNvPr id="10" name="Picture 9" descr="http://study.result.pk/wp-content/uploads/2011/07/National-University-of-Computer-and-Emerging-Sciences-NUCES-300x300.png"/>
          <p:cNvPicPr/>
          <p:nvPr/>
        </p:nvPicPr>
        <p:blipFill>
          <a:blip r:embed="rId8"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391059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76200" y="152400"/>
            <a:ext cx="8915400" cy="4524315"/>
          </a:xfrm>
          <a:prstGeom prst="rect">
            <a:avLst/>
          </a:prstGeom>
        </p:spPr>
        <p:txBody>
          <a:bodyPr wrap="square">
            <a:spAutoFit/>
          </a:bodyPr>
          <a:lstStyle/>
          <a:p>
            <a:r>
              <a:rPr lang="en-GB" b="1" dirty="0">
                <a:solidFill>
                  <a:srgbClr val="333333"/>
                </a:solidFill>
                <a:latin typeface="Trebuchet MS" panose="020B0603020202020204" pitchFamily="34" charset="0"/>
              </a:rPr>
              <a:t>Monogram, Bigram and Trigram frequency </a:t>
            </a:r>
            <a:r>
              <a:rPr lang="en-GB" b="1" dirty="0" smtClean="0">
                <a:solidFill>
                  <a:srgbClr val="333333"/>
                </a:solidFill>
                <a:latin typeface="Trebuchet MS" panose="020B0603020202020204" pitchFamily="34" charset="0"/>
              </a:rPr>
              <a:t>counts</a:t>
            </a:r>
          </a:p>
          <a:p>
            <a:endParaRPr lang="en-GB" b="1" dirty="0">
              <a:solidFill>
                <a:srgbClr val="333333"/>
              </a:solidFill>
              <a:latin typeface="Trebuchet MS" panose="020B0603020202020204" pitchFamily="34" charset="0"/>
            </a:endParaRPr>
          </a:p>
          <a:p>
            <a:r>
              <a:rPr lang="en-GB" b="1" dirty="0">
                <a:solidFill>
                  <a:srgbClr val="333333"/>
                </a:solidFill>
                <a:latin typeface="Trebuchet MS" panose="020B0603020202020204" pitchFamily="34" charset="0"/>
              </a:rPr>
              <a:t>Introduction to Frequency Analysis </a:t>
            </a:r>
            <a:endParaRPr lang="en-GB" b="1" dirty="0" smtClean="0">
              <a:solidFill>
                <a:srgbClr val="333333"/>
              </a:solidFill>
              <a:latin typeface="Trebuchet MS" panose="020B0603020202020204" pitchFamily="34" charset="0"/>
            </a:endParaRPr>
          </a:p>
          <a:p>
            <a:endParaRPr lang="en-GB" b="1" dirty="0">
              <a:solidFill>
                <a:srgbClr val="333333"/>
              </a:solidFill>
              <a:latin typeface="Trebuchet MS" panose="020B0603020202020204" pitchFamily="34" charset="0"/>
            </a:endParaRPr>
          </a:p>
          <a:p>
            <a:r>
              <a:rPr lang="en-GB" dirty="0">
                <a:solidFill>
                  <a:srgbClr val="333333"/>
                </a:solidFill>
                <a:latin typeface="Lucida Grande"/>
              </a:rPr>
              <a:t>Frequency analysis is the practice of counting the number of </a:t>
            </a:r>
            <a:r>
              <a:rPr lang="en-GB" dirty="0" err="1">
                <a:solidFill>
                  <a:srgbClr val="333333"/>
                </a:solidFill>
                <a:latin typeface="Lucida Grande"/>
              </a:rPr>
              <a:t>occurances</a:t>
            </a:r>
            <a:r>
              <a:rPr lang="en-GB" dirty="0">
                <a:solidFill>
                  <a:srgbClr val="333333"/>
                </a:solidFill>
                <a:latin typeface="Lucida Grande"/>
              </a:rPr>
              <a:t> of different </a:t>
            </a:r>
            <a:r>
              <a:rPr lang="en-GB" dirty="0" err="1">
                <a:solidFill>
                  <a:srgbClr val="333333"/>
                </a:solidFill>
                <a:latin typeface="Lucida Grande"/>
              </a:rPr>
              <a:t>ciphertext</a:t>
            </a:r>
            <a:r>
              <a:rPr lang="en-GB" dirty="0">
                <a:solidFill>
                  <a:srgbClr val="333333"/>
                </a:solidFill>
                <a:latin typeface="Lucida Grande"/>
              </a:rPr>
              <a:t> characters in the hope that the information can be used to break ciphers. Frequency analysis is not only for single characters, it is also possible to measure the frequency of </a:t>
            </a:r>
            <a:r>
              <a:rPr lang="en-GB" dirty="0">
                <a:solidFill>
                  <a:srgbClr val="FF0000"/>
                </a:solidFill>
                <a:latin typeface="inherit"/>
                <a:hlinkClick r:id="rId2"/>
              </a:rPr>
              <a:t>bigrams</a:t>
            </a:r>
            <a:r>
              <a:rPr lang="en-GB" dirty="0">
                <a:solidFill>
                  <a:srgbClr val="333333"/>
                </a:solidFill>
                <a:latin typeface="Lucida Grande"/>
              </a:rPr>
              <a:t> (also called digraphs), which is how often pairs of characters occur in text. </a:t>
            </a:r>
            <a:r>
              <a:rPr lang="en-GB" dirty="0">
                <a:solidFill>
                  <a:srgbClr val="FF0000"/>
                </a:solidFill>
                <a:latin typeface="inherit"/>
                <a:hlinkClick r:id="rId3"/>
              </a:rPr>
              <a:t>Trigram frequency counts</a:t>
            </a:r>
            <a:r>
              <a:rPr lang="en-GB" dirty="0">
                <a:solidFill>
                  <a:srgbClr val="333333"/>
                </a:solidFill>
                <a:latin typeface="Lucida Grande"/>
              </a:rPr>
              <a:t> measure the </a:t>
            </a:r>
            <a:r>
              <a:rPr lang="en-GB" dirty="0" err="1">
                <a:solidFill>
                  <a:srgbClr val="333333"/>
                </a:solidFill>
                <a:latin typeface="Lucida Grande"/>
              </a:rPr>
              <a:t>ocurrance</a:t>
            </a:r>
            <a:r>
              <a:rPr lang="en-GB" dirty="0">
                <a:solidFill>
                  <a:srgbClr val="333333"/>
                </a:solidFill>
                <a:latin typeface="Lucida Grande"/>
              </a:rPr>
              <a:t> of 3 letter combinations.</a:t>
            </a:r>
          </a:p>
          <a:p>
            <a:r>
              <a:rPr lang="en-GB" dirty="0">
                <a:solidFill>
                  <a:srgbClr val="333333"/>
                </a:solidFill>
                <a:latin typeface="Lucida Grande"/>
              </a:rPr>
              <a:t>When talking about bigram and trigram frequency counts, this page will concentrate on text characterisation as opposed to solving </a:t>
            </a:r>
            <a:r>
              <a:rPr lang="en-GB" dirty="0" err="1">
                <a:solidFill>
                  <a:srgbClr val="333333"/>
                </a:solidFill>
                <a:latin typeface="Lucida Grande"/>
              </a:rPr>
              <a:t>polygraphic</a:t>
            </a:r>
            <a:r>
              <a:rPr lang="en-GB" dirty="0">
                <a:solidFill>
                  <a:srgbClr val="333333"/>
                </a:solidFill>
                <a:latin typeface="Lucida Grande"/>
              </a:rPr>
              <a:t> ciphers e.g. </a:t>
            </a:r>
            <a:r>
              <a:rPr lang="en-GB" dirty="0" err="1">
                <a:solidFill>
                  <a:srgbClr val="FF0000"/>
                </a:solidFill>
                <a:latin typeface="inherit"/>
                <a:hlinkClick r:id="rId4"/>
              </a:rPr>
              <a:t>playfair</a:t>
            </a:r>
            <a:r>
              <a:rPr lang="en-GB" dirty="0">
                <a:solidFill>
                  <a:srgbClr val="333333"/>
                </a:solidFill>
                <a:latin typeface="Lucida Grande"/>
              </a:rPr>
              <a:t>. The difference is that text characterisation depends on all possible 2 character combinations, since we wish to know about as many bigrams as we can (this means we allow the bigrams to overlap). When cracking </a:t>
            </a:r>
            <a:r>
              <a:rPr lang="en-GB" dirty="0" err="1">
                <a:solidFill>
                  <a:srgbClr val="333333"/>
                </a:solidFill>
                <a:latin typeface="Lucida Grande"/>
              </a:rPr>
              <a:t>playfair</a:t>
            </a:r>
            <a:r>
              <a:rPr lang="en-GB" dirty="0">
                <a:solidFill>
                  <a:srgbClr val="333333"/>
                </a:solidFill>
                <a:latin typeface="Lucida Grande"/>
              </a:rPr>
              <a:t>, we do not allow the bigrams to overlap</a:t>
            </a:r>
            <a:r>
              <a:rPr lang="en-GB" dirty="0" smtClean="0">
                <a:solidFill>
                  <a:srgbClr val="333333"/>
                </a:solidFill>
                <a:latin typeface="Lucida Grande"/>
              </a:rPr>
              <a:t>.</a:t>
            </a:r>
            <a:endParaRPr lang="en-GB" dirty="0">
              <a:solidFill>
                <a:srgbClr val="333333"/>
              </a:solidFill>
              <a:latin typeface="Lucida Grande"/>
            </a:endParaRPr>
          </a:p>
        </p:txBody>
      </p:sp>
      <p:sp>
        <p:nvSpPr>
          <p:cNvPr id="4" name="Rectangle 3"/>
          <p:cNvSpPr/>
          <p:nvPr/>
        </p:nvSpPr>
        <p:spPr>
          <a:xfrm>
            <a:off x="2438400" y="5501789"/>
            <a:ext cx="4572000" cy="923330"/>
          </a:xfrm>
          <a:prstGeom prst="rect">
            <a:avLst/>
          </a:prstGeom>
        </p:spPr>
        <p:txBody>
          <a:bodyPr>
            <a:spAutoFit/>
          </a:bodyPr>
          <a:lstStyle/>
          <a:p>
            <a:r>
              <a:rPr lang="en-GB" dirty="0"/>
              <a:t>http://practicalcryptography.com/cryptanalysis/text-characterisation/monogram-bigram-and-trigram-frequency-counts/</a:t>
            </a:r>
          </a:p>
        </p:txBody>
      </p:sp>
    </p:spTree>
    <p:extLst>
      <p:ext uri="{BB962C8B-B14F-4D97-AF65-F5344CB8AC3E}">
        <p14:creationId xmlns:p14="http://schemas.microsoft.com/office/powerpoint/2010/main" val="4064318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4" name="Rectangle 3"/>
          <p:cNvSpPr/>
          <p:nvPr/>
        </p:nvSpPr>
        <p:spPr>
          <a:xfrm>
            <a:off x="381000" y="381000"/>
            <a:ext cx="8229600" cy="5355312"/>
          </a:xfrm>
          <a:prstGeom prst="rect">
            <a:avLst/>
          </a:prstGeom>
        </p:spPr>
        <p:txBody>
          <a:bodyPr wrap="square">
            <a:spAutoFit/>
          </a:bodyPr>
          <a:lstStyle/>
          <a:p>
            <a:r>
              <a:rPr lang="en-GB" dirty="0"/>
              <a:t>English Letter Frequencies</a:t>
            </a:r>
          </a:p>
          <a:p>
            <a:r>
              <a:rPr lang="en-GB" dirty="0"/>
              <a:t>The frequencies from this page are generated from around 4.5 billion characters of English text, sourced from </a:t>
            </a:r>
            <a:r>
              <a:rPr lang="en-GB" dirty="0" err="1"/>
              <a:t>Wortschatz</a:t>
            </a:r>
            <a:r>
              <a:rPr lang="en-GB" dirty="0"/>
              <a:t>. The text files containing the counts can be used with ngram_score.py and used for breaking ciphers, see this page for details. If you want to compute the letter frequencies of your own piece of text you can use this page.</a:t>
            </a:r>
          </a:p>
          <a:p>
            <a:endParaRPr lang="en-GB" dirty="0"/>
          </a:p>
          <a:p>
            <a:r>
              <a:rPr lang="en-GB" dirty="0"/>
              <a:t>Monogram Frequencies </a:t>
            </a:r>
          </a:p>
          <a:p>
            <a:r>
              <a:rPr lang="en-GB" dirty="0"/>
              <a:t>English single letter frequencies are as follows (in percent %):</a:t>
            </a:r>
          </a:p>
          <a:p>
            <a:endParaRPr lang="en-GB" dirty="0"/>
          </a:p>
          <a:p>
            <a:r>
              <a:rPr lang="en-GB" dirty="0"/>
              <a:t>A :  8.55        K :  0.81        U :  2.68</a:t>
            </a:r>
          </a:p>
          <a:p>
            <a:r>
              <a:rPr lang="en-GB" dirty="0"/>
              <a:t>B :  1.60        L :  4.21        V :  1.06</a:t>
            </a:r>
          </a:p>
          <a:p>
            <a:r>
              <a:rPr lang="en-GB" dirty="0"/>
              <a:t>C :  3.16        M :  2.53        W :  1.83</a:t>
            </a:r>
          </a:p>
          <a:p>
            <a:r>
              <a:rPr lang="en-GB" dirty="0"/>
              <a:t>D :  3.87        N :  7.17        X :  0.19</a:t>
            </a:r>
          </a:p>
          <a:p>
            <a:r>
              <a:rPr lang="en-GB" dirty="0"/>
              <a:t>E : 12.10        O :  7.47        Y :  1.72</a:t>
            </a:r>
          </a:p>
          <a:p>
            <a:r>
              <a:rPr lang="en-GB" dirty="0"/>
              <a:t>F :  2.18        P :  2.07        Z :  0.11</a:t>
            </a:r>
          </a:p>
          <a:p>
            <a:r>
              <a:rPr lang="en-GB" dirty="0"/>
              <a:t>G :  2.09        Q :  0.10                 </a:t>
            </a:r>
          </a:p>
          <a:p>
            <a:r>
              <a:rPr lang="en-GB" dirty="0"/>
              <a:t>H :  4.96        R :  6.33                 </a:t>
            </a:r>
          </a:p>
          <a:p>
            <a:r>
              <a:rPr lang="en-GB" dirty="0"/>
              <a:t>I :  7.33        S :  6.73                 </a:t>
            </a:r>
          </a:p>
          <a:p>
            <a:r>
              <a:rPr lang="en-GB" dirty="0"/>
              <a:t>J :  0.22        T :  8.94 </a:t>
            </a:r>
          </a:p>
        </p:txBody>
      </p:sp>
    </p:spTree>
    <p:extLst>
      <p:ext uri="{BB962C8B-B14F-4D97-AF65-F5344CB8AC3E}">
        <p14:creationId xmlns:p14="http://schemas.microsoft.com/office/powerpoint/2010/main" val="7298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533400"/>
            <a:ext cx="8305800" cy="4247317"/>
          </a:xfrm>
          <a:prstGeom prst="rect">
            <a:avLst/>
          </a:prstGeom>
        </p:spPr>
        <p:txBody>
          <a:bodyPr wrap="square">
            <a:spAutoFit/>
          </a:bodyPr>
          <a:lstStyle/>
          <a:p>
            <a:r>
              <a:rPr lang="en-GB" dirty="0"/>
              <a:t>Common English Words §</a:t>
            </a:r>
          </a:p>
          <a:p>
            <a:r>
              <a:rPr lang="en-GB" dirty="0"/>
              <a:t>The following words are the most common words in a 'news' text corpus containing around 900 Million words. The numbers represent percent of </a:t>
            </a:r>
            <a:r>
              <a:rPr lang="en-GB" dirty="0" err="1"/>
              <a:t>occurance</a:t>
            </a:r>
            <a:r>
              <a:rPr lang="en-GB" dirty="0"/>
              <a:t>, i.e. 'THE' constitutes </a:t>
            </a:r>
            <a:r>
              <a:rPr lang="en-GB" dirty="0" err="1"/>
              <a:t>aroung</a:t>
            </a:r>
            <a:r>
              <a:rPr lang="en-GB" dirty="0"/>
              <a:t> 6.42% of all words.</a:t>
            </a:r>
          </a:p>
          <a:p>
            <a:endParaRPr lang="en-GB" dirty="0"/>
          </a:p>
          <a:p>
            <a:r>
              <a:rPr lang="en-GB" dirty="0"/>
              <a:t>      THE :  6.42            ON :  0.78           ARE :  0.47</a:t>
            </a:r>
          </a:p>
          <a:p>
            <a:r>
              <a:rPr lang="en-GB" dirty="0"/>
              <a:t>       OF :  2.76          WITH :  0.75          THIS :  0.42</a:t>
            </a:r>
          </a:p>
          <a:p>
            <a:r>
              <a:rPr lang="en-GB" dirty="0"/>
              <a:t>      AND :  2.75            HE :  0.75             I :  0.41</a:t>
            </a:r>
          </a:p>
          <a:p>
            <a:r>
              <a:rPr lang="en-GB" dirty="0"/>
              <a:t>       TO :  2.67            IT :  0.74           BUT :  0.40</a:t>
            </a:r>
          </a:p>
          <a:p>
            <a:r>
              <a:rPr lang="en-GB" dirty="0"/>
              <a:t>        A :  2.43            AS :  0.71          HAVE :  0.39</a:t>
            </a:r>
          </a:p>
          <a:p>
            <a:r>
              <a:rPr lang="en-GB" dirty="0"/>
              <a:t>       IN :  2.31            AT :  0.58            AN :  0.37</a:t>
            </a:r>
          </a:p>
          <a:p>
            <a:r>
              <a:rPr lang="en-GB" dirty="0"/>
              <a:t>       IS :  1.12           HIS :  0.55           HAS :  0.35</a:t>
            </a:r>
          </a:p>
          <a:p>
            <a:r>
              <a:rPr lang="en-GB" dirty="0"/>
              <a:t>      FOR :  1.01            BY :  0.51           NOT :  0.34</a:t>
            </a:r>
          </a:p>
          <a:p>
            <a:r>
              <a:rPr lang="en-GB" dirty="0"/>
              <a:t>     THAT :  0.92            BE :  0.48          THEY :  0.33</a:t>
            </a:r>
          </a:p>
          <a:p>
            <a:r>
              <a:rPr lang="en-GB" dirty="0"/>
              <a:t>      WAS :  0.88          FROM :  0.47            OR :  0.30</a:t>
            </a:r>
          </a:p>
        </p:txBody>
      </p:sp>
    </p:spTree>
    <p:extLst>
      <p:ext uri="{BB962C8B-B14F-4D97-AF65-F5344CB8AC3E}">
        <p14:creationId xmlns:p14="http://schemas.microsoft.com/office/powerpoint/2010/main" val="2635626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4" name="Rectangle 3"/>
          <p:cNvSpPr/>
          <p:nvPr/>
        </p:nvSpPr>
        <p:spPr>
          <a:xfrm>
            <a:off x="152400" y="990600"/>
            <a:ext cx="8686800" cy="3970318"/>
          </a:xfrm>
          <a:prstGeom prst="rect">
            <a:avLst/>
          </a:prstGeom>
        </p:spPr>
        <p:txBody>
          <a:bodyPr wrap="square">
            <a:spAutoFit/>
          </a:bodyPr>
          <a:lstStyle/>
          <a:p>
            <a:r>
              <a:rPr lang="en-GB" dirty="0"/>
              <a:t>Bigram Frequencies </a:t>
            </a:r>
          </a:p>
          <a:p>
            <a:r>
              <a:rPr lang="en-GB" dirty="0" err="1"/>
              <a:t>A.k.a</a:t>
            </a:r>
            <a:r>
              <a:rPr lang="en-GB" dirty="0"/>
              <a:t> digraphs. We can't list all of the bigram frequencies here, the top 30 are the following (in percent %):</a:t>
            </a:r>
          </a:p>
          <a:p>
            <a:endParaRPr lang="en-GB" dirty="0"/>
          </a:p>
          <a:p>
            <a:r>
              <a:rPr lang="en-GB" dirty="0"/>
              <a:t>TH :  2.71        EN :  1.13        NG :  0.89</a:t>
            </a:r>
          </a:p>
          <a:p>
            <a:r>
              <a:rPr lang="en-GB" dirty="0"/>
              <a:t>HE :  2.33        AT :  1.12        AL :  0.88</a:t>
            </a:r>
          </a:p>
          <a:p>
            <a:r>
              <a:rPr lang="en-GB" dirty="0"/>
              <a:t>IN :  2.03        ED :  1.08        IT :  0.88</a:t>
            </a:r>
          </a:p>
          <a:p>
            <a:r>
              <a:rPr lang="en-GB" dirty="0"/>
              <a:t>ER :  1.78        ND :  1.07        AS :  0.87</a:t>
            </a:r>
          </a:p>
          <a:p>
            <a:r>
              <a:rPr lang="en-GB" dirty="0"/>
              <a:t>AN :  1.61        TO :  1.07        IS :  0.86</a:t>
            </a:r>
          </a:p>
          <a:p>
            <a:r>
              <a:rPr lang="en-GB" dirty="0"/>
              <a:t>RE :  1.41        OR :  1.06        HA :  0.83</a:t>
            </a:r>
          </a:p>
          <a:p>
            <a:r>
              <a:rPr lang="en-GB" dirty="0"/>
              <a:t>ES :  1.32        EA :  1.00        ET :  0.76</a:t>
            </a:r>
          </a:p>
          <a:p>
            <a:r>
              <a:rPr lang="en-GB" dirty="0"/>
              <a:t>ON :  1.32        TI :  0.99        SE :  0.73</a:t>
            </a:r>
          </a:p>
          <a:p>
            <a:r>
              <a:rPr lang="en-GB" dirty="0"/>
              <a:t>ST :  1.25        AR :  0.98        OU :  0.72</a:t>
            </a:r>
          </a:p>
          <a:p>
            <a:r>
              <a:rPr lang="en-GB" dirty="0"/>
              <a:t>NT :  1.17        TE :  0.98        OF :  </a:t>
            </a:r>
            <a:r>
              <a:rPr lang="en-GB" dirty="0" smtClean="0"/>
              <a:t>0.71</a:t>
            </a:r>
            <a:endParaRPr lang="en-GB" dirty="0"/>
          </a:p>
        </p:txBody>
      </p:sp>
    </p:spTree>
    <p:extLst>
      <p:ext uri="{BB962C8B-B14F-4D97-AF65-F5344CB8AC3E}">
        <p14:creationId xmlns:p14="http://schemas.microsoft.com/office/powerpoint/2010/main" val="4240824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533400"/>
            <a:ext cx="8763000" cy="3970318"/>
          </a:xfrm>
          <a:prstGeom prst="rect">
            <a:avLst/>
          </a:prstGeom>
        </p:spPr>
        <p:txBody>
          <a:bodyPr wrap="square">
            <a:spAutoFit/>
          </a:bodyPr>
          <a:lstStyle/>
          <a:p>
            <a:r>
              <a:rPr lang="en-GB" dirty="0"/>
              <a:t>Trigram Frequencies </a:t>
            </a:r>
          </a:p>
          <a:p>
            <a:r>
              <a:rPr lang="en-GB" dirty="0" err="1"/>
              <a:t>A.k.a</a:t>
            </a:r>
            <a:r>
              <a:rPr lang="en-GB" dirty="0"/>
              <a:t> </a:t>
            </a:r>
            <a:r>
              <a:rPr lang="en-GB" dirty="0" err="1"/>
              <a:t>trigraphs</a:t>
            </a:r>
            <a:r>
              <a:rPr lang="en-GB" dirty="0"/>
              <a:t>. We can't list all of the trigram frequencies here, the top 30 are the following (in percent %):</a:t>
            </a:r>
          </a:p>
          <a:p>
            <a:endParaRPr lang="en-GB" dirty="0"/>
          </a:p>
          <a:p>
            <a:r>
              <a:rPr lang="en-GB" dirty="0"/>
              <a:t>THE :  1.81        ERE :  0.31        HES :  0.24</a:t>
            </a:r>
          </a:p>
          <a:p>
            <a:r>
              <a:rPr lang="en-GB" dirty="0"/>
              <a:t>AND :  0.73        TIO :  0.31        VER :  0.24</a:t>
            </a:r>
          </a:p>
          <a:p>
            <a:r>
              <a:rPr lang="en-GB" dirty="0"/>
              <a:t>ING :  0.72        TER :  0.30        HIS :  0.24</a:t>
            </a:r>
          </a:p>
          <a:p>
            <a:r>
              <a:rPr lang="en-GB" dirty="0"/>
              <a:t>ENT :  0.42        EST :  0.28        OFT :  0.22</a:t>
            </a:r>
          </a:p>
          <a:p>
            <a:r>
              <a:rPr lang="en-GB" dirty="0"/>
              <a:t>ION :  0.42        ERS :  0.28        ITH :  0.21</a:t>
            </a:r>
          </a:p>
          <a:p>
            <a:r>
              <a:rPr lang="en-GB" dirty="0"/>
              <a:t>HER :  0.36        ATI :  0.26        FTH :  0.21</a:t>
            </a:r>
          </a:p>
          <a:p>
            <a:r>
              <a:rPr lang="en-GB" dirty="0"/>
              <a:t>FOR :  0.34        HAT :  0.26        STH :  0.21</a:t>
            </a:r>
          </a:p>
          <a:p>
            <a:r>
              <a:rPr lang="en-GB" dirty="0"/>
              <a:t>THA :  0.33        ATE :  0.25        OTH :  0.21</a:t>
            </a:r>
          </a:p>
          <a:p>
            <a:r>
              <a:rPr lang="en-GB" dirty="0"/>
              <a:t>NTH :  0.33        ALL :  0.25        RES :  0.21</a:t>
            </a:r>
          </a:p>
          <a:p>
            <a:r>
              <a:rPr lang="en-GB" dirty="0"/>
              <a:t>INT :  0.32        ETH :  0.24        ONT :  </a:t>
            </a:r>
            <a:r>
              <a:rPr lang="en-GB" dirty="0" smtClean="0"/>
              <a:t>0.20</a:t>
            </a:r>
            <a:endParaRPr lang="en-GB" dirty="0"/>
          </a:p>
        </p:txBody>
      </p:sp>
    </p:spTree>
    <p:extLst>
      <p:ext uri="{BB962C8B-B14F-4D97-AF65-F5344CB8AC3E}">
        <p14:creationId xmlns:p14="http://schemas.microsoft.com/office/powerpoint/2010/main" val="3438475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0" y="2967335"/>
            <a:ext cx="4572000" cy="1477328"/>
          </a:xfrm>
          <a:prstGeom prst="rect">
            <a:avLst/>
          </a:prstGeom>
        </p:spPr>
        <p:txBody>
          <a:bodyPr>
            <a:spAutoFit/>
          </a:bodyPr>
          <a:lstStyle/>
          <a:p>
            <a:r>
              <a:rPr lang="en-GB" dirty="0" smtClean="0">
                <a:hlinkClick r:id="rId2"/>
              </a:rPr>
              <a:t>Must see below link for frequency info</a:t>
            </a:r>
          </a:p>
          <a:p>
            <a:endParaRPr lang="en-GB" dirty="0">
              <a:hlinkClick r:id="rId2"/>
            </a:endParaRPr>
          </a:p>
          <a:p>
            <a:r>
              <a:rPr lang="en-GB" dirty="0" smtClean="0">
                <a:hlinkClick r:id="rId2"/>
              </a:rPr>
              <a:t>http</a:t>
            </a:r>
            <a:r>
              <a:rPr lang="en-GB" dirty="0">
                <a:hlinkClick r:id="rId2"/>
              </a:rPr>
              <a:t>://practicalcryptography.com/cryptanalysis/letter-frequencies-various-languages/english-letter-frequencies/</a:t>
            </a:r>
            <a:endParaRPr lang="en-GB" dirty="0"/>
          </a:p>
        </p:txBody>
      </p:sp>
    </p:spTree>
    <p:extLst>
      <p:ext uri="{BB962C8B-B14F-4D97-AF65-F5344CB8AC3E}">
        <p14:creationId xmlns:p14="http://schemas.microsoft.com/office/powerpoint/2010/main" val="1988774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Examples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257300" y="1524001"/>
            <a:ext cx="7200900" cy="4267200"/>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Breaking </a:t>
            </a:r>
            <a:r>
              <a:rPr lang="en-US" dirty="0" err="1" smtClean="0">
                <a:solidFill>
                  <a:schemeClr val="tx1"/>
                </a:solidFill>
                <a:latin typeface="Times New Roman" pitchFamily="18" charset="0"/>
                <a:cs typeface="Times New Roman" pitchFamily="18" charset="0"/>
              </a:rPr>
              <a:t>Monoalphabetic</a:t>
            </a:r>
            <a:r>
              <a:rPr lang="en-US" dirty="0" smtClean="0">
                <a:solidFill>
                  <a:schemeClr val="tx1"/>
                </a:solidFill>
                <a:latin typeface="Times New Roman" pitchFamily="18" charset="0"/>
                <a:cs typeface="Times New Roman" pitchFamily="18" charset="0"/>
              </a:rPr>
              <a:t> Ciphers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txBox="1">
            <a:spLocks/>
          </p:cNvSpPr>
          <p:nvPr/>
        </p:nvSpPr>
        <p:spPr>
          <a:xfrm>
            <a:off x="609600" y="1143000"/>
            <a:ext cx="8153400" cy="4953000"/>
          </a:xfrm>
          <a:prstGeom prst="rect">
            <a:avLst/>
          </a:prstGeom>
        </p:spPr>
        <p:txBody>
          <a:bodyPr>
            <a:normAutofit/>
          </a:bodyPr>
          <a:lstStyle/>
          <a:p>
            <a:r>
              <a:rPr lang="en-US" sz="2000" dirty="0" err="1" smtClean="0">
                <a:latin typeface="Times New Roman" pitchFamily="18" charset="0"/>
                <a:cs typeface="Times New Roman" pitchFamily="18" charset="0"/>
              </a:rPr>
              <a:t>Monoalphabetic</a:t>
            </a:r>
            <a:r>
              <a:rPr lang="en-US" sz="2000" dirty="0" smtClean="0">
                <a:latin typeface="Times New Roman" pitchFamily="18" charset="0"/>
                <a:cs typeface="Times New Roman" pitchFamily="18" charset="0"/>
              </a:rPr>
              <a:t> ciphers preserve the frequency of alphabetic characters, pairs, etc.</a:t>
            </a:r>
          </a:p>
          <a:p>
            <a:r>
              <a:rPr lang="en-US" sz="2000" dirty="0" smtClean="0">
                <a:latin typeface="Times New Roman" pitchFamily="18" charset="0"/>
                <a:cs typeface="Times New Roman" pitchFamily="18" charset="0"/>
              </a:rPr>
              <a:t>	→ </a:t>
            </a:r>
            <a:r>
              <a:rPr lang="en-US" sz="2000" i="1" dirty="0" smtClean="0">
                <a:solidFill>
                  <a:schemeClr val="accent1"/>
                </a:solidFill>
                <a:latin typeface="Times New Roman" pitchFamily="18" charset="0"/>
                <a:cs typeface="Times New Roman" pitchFamily="18" charset="0"/>
              </a:rPr>
              <a:t>Identify alphabetic characters due to their frequency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Method to decipher natural languages:</a:t>
            </a:r>
          </a:p>
          <a:p>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Determine frequency of alphabetic characters of the cipher text</a:t>
            </a:r>
          </a:p>
          <a:p>
            <a:pPr marL="457200" indent="-457200">
              <a:buFont typeface="+mj-lt"/>
              <a:buAutoNum type="arabicPeriod"/>
            </a:pPr>
            <a:r>
              <a:rPr lang="en-US" sz="2000" dirty="0" smtClean="0">
                <a:latin typeface="Times New Roman" pitchFamily="18" charset="0"/>
                <a:cs typeface="Times New Roman" pitchFamily="18" charset="0"/>
              </a:rPr>
              <a:t>Identify alphabetic characters according to their frequency: </a:t>
            </a:r>
            <a:r>
              <a:rPr lang="pt-BR" sz="2000" i="1" dirty="0" smtClean="0">
                <a:latin typeface="Times New Roman" pitchFamily="18" charset="0"/>
                <a:cs typeface="Times New Roman" pitchFamily="18" charset="0"/>
              </a:rPr>
              <a:t>e, n, i, s, r, a, t (in Germany: e, n, r, i, s, t, u, d, a, g, l, o, ...)</a:t>
            </a:r>
          </a:p>
          <a:p>
            <a:pPr marL="457200" indent="-457200">
              <a:buFont typeface="+mj-lt"/>
              <a:buAutoNum type="arabicPeriod"/>
            </a:pPr>
            <a:r>
              <a:rPr lang="en-US" sz="2000" dirty="0" smtClean="0">
                <a:latin typeface="Times New Roman" pitchFamily="18" charset="0"/>
                <a:cs typeface="Times New Roman" pitchFamily="18" charset="0"/>
              </a:rPr>
              <a:t>Determine frequency of pairs</a:t>
            </a:r>
          </a:p>
          <a:p>
            <a:pPr marL="457200" indent="-457200">
              <a:buFont typeface="+mj-lt"/>
              <a:buAutoNum type="arabicPeriod"/>
            </a:pPr>
            <a:r>
              <a:rPr lang="en-US" sz="2000" dirty="0" smtClean="0">
                <a:latin typeface="Times New Roman" pitchFamily="18" charset="0"/>
                <a:cs typeface="Times New Roman" pitchFamily="18" charset="0"/>
              </a:rPr>
              <a:t>Identify e.g. </a:t>
            </a:r>
            <a:r>
              <a:rPr lang="en-US" sz="2000" i="1" dirty="0" err="1" smtClean="0">
                <a:latin typeface="Times New Roman" pitchFamily="18" charset="0"/>
                <a:cs typeface="Times New Roman" pitchFamily="18" charset="0"/>
              </a:rPr>
              <a:t>th</a:t>
            </a:r>
            <a:r>
              <a:rPr lang="en-US" sz="2000" i="1" dirty="0" smtClean="0">
                <a:latin typeface="Times New Roman" pitchFamily="18" charset="0"/>
                <a:cs typeface="Times New Roman" pitchFamily="18" charset="0"/>
              </a:rPr>
              <a:t> he</a:t>
            </a:r>
          </a:p>
          <a:p>
            <a:pPr marL="457200" indent="-457200">
              <a:buFont typeface="+mj-lt"/>
              <a:buAutoNum type="arabicPeriod"/>
            </a:pPr>
            <a:r>
              <a:rPr lang="en-US" sz="2000" dirty="0" smtClean="0">
                <a:latin typeface="Times New Roman" pitchFamily="18" charset="0"/>
                <a:cs typeface="Times New Roman" pitchFamily="18" charset="0"/>
              </a:rPr>
              <a:t>Look at identified text, re-substitute, guess,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1" i="0" u="none" strike="noStrike" kern="1200" cap="none" spc="0" normalizeH="0" noProof="0" dirty="0" smtClean="0">
              <a:ln>
                <a:noFill/>
              </a:ln>
              <a:solidFill>
                <a:schemeClr val="accent1"/>
              </a:solidFill>
              <a:effectLst/>
              <a:uLnTx/>
              <a:uFillTx/>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1722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639762"/>
          </a:xfrm>
        </p:spPr>
        <p:txBody>
          <a:bodyPr>
            <a:normAutofit fontScale="90000"/>
          </a:bodyPr>
          <a:lstStyle/>
          <a:p>
            <a:r>
              <a:rPr lang="en-US" dirty="0" smtClean="0">
                <a:solidFill>
                  <a:schemeClr val="tx1"/>
                </a:solidFill>
                <a:latin typeface="Times New Roman" pitchFamily="18" charset="0"/>
                <a:cs typeface="Times New Roman" pitchFamily="18" charset="0"/>
              </a:rPr>
              <a:t>Breaking </a:t>
            </a:r>
            <a:r>
              <a:rPr lang="en-US" dirty="0" err="1" smtClean="0">
                <a:solidFill>
                  <a:schemeClr val="tx1"/>
                </a:solidFill>
                <a:latin typeface="Times New Roman" pitchFamily="18" charset="0"/>
                <a:cs typeface="Times New Roman" pitchFamily="18" charset="0"/>
              </a:rPr>
              <a:t>Monoalphabetic</a:t>
            </a:r>
            <a:r>
              <a:rPr lang="en-US" dirty="0" smtClean="0">
                <a:solidFill>
                  <a:schemeClr val="tx1"/>
                </a:solidFill>
                <a:latin typeface="Times New Roman" pitchFamily="18" charset="0"/>
                <a:cs typeface="Times New Roman" pitchFamily="18" charset="0"/>
              </a:rPr>
              <a:t> Ciphers</a:t>
            </a:r>
            <a:endParaRPr lang="en-US" dirty="0">
              <a:solidFill>
                <a:schemeClr val="tx1"/>
              </a:solidFill>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45058" name="Picture 2"/>
          <p:cNvPicPr>
            <a:picLocks noChangeAspect="1" noChangeArrowheads="1"/>
          </p:cNvPicPr>
          <p:nvPr/>
        </p:nvPicPr>
        <p:blipFill>
          <a:blip r:embed="rId2" cstate="print"/>
          <a:srcRect/>
          <a:stretch>
            <a:fillRect/>
          </a:stretch>
        </p:blipFill>
        <p:spPr bwMode="auto">
          <a:xfrm>
            <a:off x="200025" y="1219200"/>
            <a:ext cx="874395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76200" y="762000"/>
            <a:ext cx="8915400" cy="3416320"/>
          </a:xfrm>
          <a:prstGeom prst="rect">
            <a:avLst/>
          </a:prstGeom>
        </p:spPr>
        <p:txBody>
          <a:bodyPr wrap="square">
            <a:spAutoFit/>
          </a:bodyPr>
          <a:lstStyle/>
          <a:p>
            <a:r>
              <a:rPr lang="en-GB" dirty="0">
                <a:solidFill>
                  <a:srgbClr val="000000"/>
                </a:solidFill>
                <a:latin typeface="Times New Roman" panose="02020603050405020304" pitchFamily="18" charset="0"/>
              </a:rPr>
              <a:t>One of the main problems with </a:t>
            </a:r>
            <a:r>
              <a:rPr lang="en-GB" dirty="0">
                <a:solidFill>
                  <a:srgbClr val="FF0000"/>
                </a:solidFill>
                <a:latin typeface="Times New Roman" panose="02020603050405020304" pitchFamily="18" charset="0"/>
                <a:hlinkClick r:id="rId2"/>
              </a:rPr>
              <a:t>simple substitution ciphers</a:t>
            </a:r>
            <a:r>
              <a:rPr lang="en-GB" dirty="0">
                <a:solidFill>
                  <a:srgbClr val="000000"/>
                </a:solidFill>
                <a:latin typeface="Times New Roman" panose="02020603050405020304" pitchFamily="18" charset="0"/>
              </a:rPr>
              <a:t> is that they are so vulnerable to </a:t>
            </a:r>
            <a:r>
              <a:rPr lang="en-GB" i="1" dirty="0">
                <a:latin typeface="Times New Roman" panose="02020603050405020304" pitchFamily="18" charset="0"/>
              </a:rPr>
              <a:t>frequency analysis</a:t>
            </a:r>
            <a:r>
              <a:rPr lang="en-GB" dirty="0">
                <a:solidFill>
                  <a:srgbClr val="000000"/>
                </a:solidFill>
                <a:latin typeface="Times New Roman" panose="02020603050405020304" pitchFamily="18" charset="0"/>
              </a:rPr>
              <a:t>. </a:t>
            </a:r>
            <a:endParaRPr lang="en-GB" dirty="0" smtClean="0">
              <a:solidFill>
                <a:srgbClr val="000000"/>
              </a:solidFill>
              <a:latin typeface="Times New Roman" panose="02020603050405020304" pitchFamily="18" charset="0"/>
            </a:endParaRPr>
          </a:p>
          <a:p>
            <a:endParaRPr lang="en-GB" dirty="0">
              <a:solidFill>
                <a:srgbClr val="000000"/>
              </a:solidFill>
              <a:latin typeface="Times New Roman" panose="02020603050405020304" pitchFamily="18" charset="0"/>
            </a:endParaRPr>
          </a:p>
          <a:p>
            <a:r>
              <a:rPr lang="en-GB" dirty="0" smtClean="0">
                <a:solidFill>
                  <a:srgbClr val="000000"/>
                </a:solidFill>
                <a:latin typeface="Times New Roman" panose="02020603050405020304" pitchFamily="18" charset="0"/>
              </a:rPr>
              <a:t>Given </a:t>
            </a:r>
            <a:r>
              <a:rPr lang="en-GB" dirty="0">
                <a:solidFill>
                  <a:srgbClr val="000000"/>
                </a:solidFill>
                <a:latin typeface="Times New Roman" panose="02020603050405020304" pitchFamily="18" charset="0"/>
              </a:rPr>
              <a:t>a sufficiently large </a:t>
            </a:r>
            <a:r>
              <a:rPr lang="en-GB" dirty="0" err="1">
                <a:solidFill>
                  <a:srgbClr val="000000"/>
                </a:solidFill>
                <a:latin typeface="Times New Roman" panose="02020603050405020304" pitchFamily="18" charset="0"/>
              </a:rPr>
              <a:t>ciphertext</a:t>
            </a:r>
            <a:r>
              <a:rPr lang="en-GB" dirty="0">
                <a:solidFill>
                  <a:srgbClr val="000000"/>
                </a:solidFill>
                <a:latin typeface="Times New Roman" panose="02020603050405020304" pitchFamily="18" charset="0"/>
              </a:rPr>
              <a:t>, it can easily be broken by mapping the frequency of its letters to the know frequencies of, say, English text. Therefore, to make ciphers more secure, cryptographers have long been interested in developing enciphering techniques that are immune to frequency analysis. One of the most common approaches is to suppress the normal frequency data by using more than one alphabet to encrypt the message. </a:t>
            </a:r>
            <a:endParaRPr lang="en-GB" dirty="0" smtClean="0">
              <a:solidFill>
                <a:srgbClr val="000000"/>
              </a:solidFill>
              <a:latin typeface="Times New Roman" panose="02020603050405020304" pitchFamily="18" charset="0"/>
            </a:endParaRPr>
          </a:p>
          <a:p>
            <a:endParaRPr lang="en-GB" dirty="0">
              <a:solidFill>
                <a:srgbClr val="000000"/>
              </a:solidFill>
              <a:latin typeface="Times New Roman" panose="02020603050405020304" pitchFamily="18" charset="0"/>
            </a:endParaRPr>
          </a:p>
          <a:p>
            <a:r>
              <a:rPr lang="en-GB" dirty="0" smtClean="0">
                <a:solidFill>
                  <a:srgbClr val="000000"/>
                </a:solidFill>
                <a:latin typeface="Times New Roman" panose="02020603050405020304" pitchFamily="18" charset="0"/>
              </a:rPr>
              <a:t>A</a:t>
            </a:r>
            <a:r>
              <a:rPr lang="en-GB" dirty="0">
                <a:solidFill>
                  <a:srgbClr val="000000"/>
                </a:solidFill>
                <a:latin typeface="Times New Roman" panose="02020603050405020304" pitchFamily="18" charset="0"/>
              </a:rPr>
              <a:t> </a:t>
            </a:r>
            <a:r>
              <a:rPr lang="en-GB" i="1" dirty="0">
                <a:latin typeface="Times New Roman" panose="02020603050405020304" pitchFamily="18" charset="0"/>
              </a:rPr>
              <a:t>polyalphabetic substitution cipher</a:t>
            </a:r>
            <a:r>
              <a:rPr lang="en-GB" dirty="0">
                <a:solidFill>
                  <a:srgbClr val="000000"/>
                </a:solidFill>
                <a:latin typeface="Times New Roman" panose="02020603050405020304" pitchFamily="18" charset="0"/>
              </a:rPr>
              <a:t> involves the use of two or more cipher alphabets. Instead of there being a one-to-one relationship between each letter and its substitute, there is a one-to-many relationship between each letter and its substitutes.</a:t>
            </a:r>
            <a:endParaRPr lang="en-GB" dirty="0"/>
          </a:p>
        </p:txBody>
      </p:sp>
    </p:spTree>
    <p:extLst>
      <p:ext uri="{BB962C8B-B14F-4D97-AF65-F5344CB8AC3E}">
        <p14:creationId xmlns:p14="http://schemas.microsoft.com/office/powerpoint/2010/main" val="38450770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295400"/>
            <a:ext cx="8839200" cy="646331"/>
          </a:xfrm>
          <a:prstGeom prst="rect">
            <a:avLst/>
          </a:prstGeom>
        </p:spPr>
        <p:txBody>
          <a:bodyPr wrap="square">
            <a:spAutoFit/>
          </a:bodyPr>
          <a:lstStyle/>
          <a:p>
            <a:r>
              <a:rPr lang="en-GB" dirty="0">
                <a:solidFill>
                  <a:srgbClr val="000000"/>
                </a:solidFill>
                <a:latin typeface="Times New Roman" panose="02020603050405020304" pitchFamily="18" charset="0"/>
              </a:rPr>
              <a:t>The </a:t>
            </a:r>
            <a:r>
              <a:rPr lang="en-GB" i="1" dirty="0" err="1">
                <a:latin typeface="Times New Roman" panose="02020603050405020304" pitchFamily="18" charset="0"/>
              </a:rPr>
              <a:t>Vigenere</a:t>
            </a:r>
            <a:r>
              <a:rPr lang="en-GB" i="1" dirty="0">
                <a:latin typeface="Times New Roman" panose="02020603050405020304" pitchFamily="18" charset="0"/>
              </a:rPr>
              <a:t> Cipher</a:t>
            </a:r>
            <a:r>
              <a:rPr lang="en-GB" dirty="0">
                <a:solidFill>
                  <a:srgbClr val="000000"/>
                </a:solidFill>
                <a:latin typeface="Times New Roman" panose="02020603050405020304" pitchFamily="18" charset="0"/>
              </a:rPr>
              <a:t>, proposed by </a:t>
            </a:r>
            <a:r>
              <a:rPr lang="en-GB" dirty="0">
                <a:solidFill>
                  <a:srgbClr val="FF0000"/>
                </a:solidFill>
                <a:latin typeface="Times New Roman" panose="02020603050405020304" pitchFamily="18" charset="0"/>
                <a:hlinkClick r:id="rId2"/>
              </a:rPr>
              <a:t>Blaise de </a:t>
            </a:r>
            <a:r>
              <a:rPr lang="en-GB" dirty="0" err="1">
                <a:solidFill>
                  <a:srgbClr val="FF0000"/>
                </a:solidFill>
                <a:latin typeface="Times New Roman" panose="02020603050405020304" pitchFamily="18" charset="0"/>
                <a:hlinkClick r:id="rId2"/>
              </a:rPr>
              <a:t>Vigenere</a:t>
            </a:r>
            <a:r>
              <a:rPr lang="en-GB" dirty="0">
                <a:solidFill>
                  <a:srgbClr val="000000"/>
                </a:solidFill>
                <a:latin typeface="Times New Roman" panose="02020603050405020304" pitchFamily="18" charset="0"/>
              </a:rPr>
              <a:t> from the court of Henry III of France in the sixteenth century, is a polyalphabetic substitution based on the following </a:t>
            </a:r>
            <a:r>
              <a:rPr lang="en-GB" dirty="0" smtClean="0">
                <a:solidFill>
                  <a:srgbClr val="000000"/>
                </a:solidFill>
                <a:latin typeface="Times New Roman" panose="02020603050405020304" pitchFamily="18" charset="0"/>
              </a:rPr>
              <a:t>tableau.</a:t>
            </a:r>
            <a:endParaRPr lang="en-GB" dirty="0"/>
          </a:p>
        </p:txBody>
      </p:sp>
    </p:spTree>
    <p:extLst>
      <p:ext uri="{BB962C8B-B14F-4D97-AF65-F5344CB8AC3E}">
        <p14:creationId xmlns:p14="http://schemas.microsoft.com/office/powerpoint/2010/main" val="11120096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685800"/>
          </a:xfrm>
        </p:spPr>
        <p:txBody>
          <a:bodyPr>
            <a:normAutofit fontScale="90000"/>
          </a:bodyPr>
          <a:lstStyle/>
          <a:p>
            <a:r>
              <a:rPr lang="en-US" dirty="0" err="1" smtClean="0">
                <a:solidFill>
                  <a:schemeClr val="tx1"/>
                </a:solidFill>
                <a:latin typeface="Times New Roman" pitchFamily="18" charset="0"/>
                <a:cs typeface="Times New Roman" pitchFamily="18" charset="0"/>
              </a:rPr>
              <a:t>Vigenere</a:t>
            </a:r>
            <a:r>
              <a:rPr lang="en-US" dirty="0" smtClean="0">
                <a:solidFill>
                  <a:schemeClr val="tx1"/>
                </a:solidFill>
                <a:latin typeface="Times New Roman" pitchFamily="18" charset="0"/>
                <a:cs typeface="Times New Roman" pitchFamily="18" charset="0"/>
              </a:rPr>
              <a:t> Cipher</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txBox="1">
            <a:spLocks/>
          </p:cNvSpPr>
          <p:nvPr/>
        </p:nvSpPr>
        <p:spPr>
          <a:xfrm>
            <a:off x="609600" y="1143000"/>
            <a:ext cx="8153400" cy="4953000"/>
          </a:xfrm>
          <a:prstGeom prst="rect">
            <a:avLst/>
          </a:prstGeom>
        </p:spPr>
        <p:txBody>
          <a:bodyPr>
            <a:normAutofit/>
          </a:bodyPr>
          <a:lstStyle/>
          <a:p>
            <a:r>
              <a:rPr lang="en-US" sz="2000" b="1" dirty="0" smtClean="0">
                <a:solidFill>
                  <a:schemeClr val="accent1"/>
                </a:solidFill>
                <a:latin typeface="Times New Roman" pitchFamily="18" charset="0"/>
                <a:cs typeface="Times New Roman" pitchFamily="18" charset="0"/>
              </a:rPr>
              <a:t>Popular </a:t>
            </a:r>
            <a:r>
              <a:rPr lang="en-US" sz="2000" b="1" dirty="0" err="1" smtClean="0">
                <a:solidFill>
                  <a:schemeClr val="accent1"/>
                </a:solidFill>
                <a:latin typeface="Times New Roman" pitchFamily="18" charset="0"/>
                <a:cs typeface="Times New Roman" pitchFamily="18" charset="0"/>
              </a:rPr>
              <a:t>polyalphabetic</a:t>
            </a:r>
            <a:r>
              <a:rPr lang="en-US" sz="2000" b="1" dirty="0" smtClean="0">
                <a:solidFill>
                  <a:schemeClr val="accent1"/>
                </a:solidFill>
                <a:latin typeface="Times New Roman" pitchFamily="18" charset="0"/>
                <a:cs typeface="Times New Roman" pitchFamily="18" charset="0"/>
              </a:rPr>
              <a:t> substitution cipher</a:t>
            </a:r>
          </a:p>
          <a:p>
            <a:endParaRPr lang="en-US" sz="2000" b="1" dirty="0" smtClean="0">
              <a:solidFill>
                <a:schemeClr val="accent1"/>
              </a:solidFill>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Known as “le </a:t>
            </a:r>
            <a:r>
              <a:rPr lang="en-US" sz="2000" dirty="0" err="1" smtClean="0">
                <a:latin typeface="Times New Roman" pitchFamily="18" charset="0"/>
                <a:cs typeface="Times New Roman" pitchFamily="18" charset="0"/>
              </a:rPr>
              <a:t>chiffre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indéchiffrable</a:t>
            </a:r>
            <a:r>
              <a:rPr lang="en-US" sz="2000" dirty="0" smtClean="0">
                <a:latin typeface="Times New Roman" pitchFamily="18" charset="0"/>
                <a:cs typeface="Times New Roman" pitchFamily="18" charset="0"/>
              </a:rPr>
              <a:t>” (‘the indecipherable cipher’ );-)</a:t>
            </a:r>
          </a:p>
          <a:p>
            <a:pPr>
              <a:buFont typeface="Arial" pitchFamily="34" charset="0"/>
              <a:buChar char="•"/>
            </a:pPr>
            <a:r>
              <a:rPr lang="en-US" sz="2000" dirty="0" smtClean="0">
                <a:latin typeface="Times New Roman" pitchFamily="18" charset="0"/>
                <a:cs typeface="Times New Roman" pitchFamily="18" charset="0"/>
              </a:rPr>
              <a:t>  Combination of simple substitution ciphers</a:t>
            </a:r>
          </a:p>
          <a:p>
            <a:pPr>
              <a:buFont typeface="Arial" pitchFamily="34" charset="0"/>
              <a:buChar char="•"/>
            </a:pPr>
            <a:r>
              <a:rPr lang="en-US" sz="2000" dirty="0" smtClean="0">
                <a:latin typeface="Times New Roman" pitchFamily="18" charset="0"/>
                <a:cs typeface="Times New Roman" pitchFamily="18" charset="0"/>
              </a:rPr>
              <a:t>  Rotations determined by a word (key)</a:t>
            </a:r>
          </a:p>
          <a:p>
            <a:endParaRPr lang="de-DE" sz="2000" b="1" dirty="0" smtClean="0">
              <a:solidFill>
                <a:schemeClr val="accent1"/>
              </a:solidFill>
              <a:latin typeface="Times New Roman" pitchFamily="18" charset="0"/>
              <a:cs typeface="Times New Roman" pitchFamily="18" charset="0"/>
            </a:endParaRPr>
          </a:p>
          <a:p>
            <a:r>
              <a:rPr lang="de-DE" sz="2000" b="1" dirty="0" smtClean="0">
                <a:solidFill>
                  <a:schemeClr val="accent1"/>
                </a:solidFill>
                <a:latin typeface="Times New Roman" pitchFamily="18" charset="0"/>
                <a:cs typeface="Times New Roman" pitchFamily="18" charset="0"/>
              </a:rPr>
              <a:t>A B C D E F G H I J K   L   M  N  O   P  Q  R   S   T  U  V  W  X   Y   Z</a:t>
            </a:r>
          </a:p>
          <a:p>
            <a:r>
              <a:rPr lang="de-DE" sz="2000" b="1" dirty="0" smtClean="0">
                <a:solidFill>
                  <a:schemeClr val="accent1"/>
                </a:solidFill>
                <a:latin typeface="Times New Roman" pitchFamily="18" charset="0"/>
                <a:cs typeface="Times New Roman" pitchFamily="18" charset="0"/>
              </a:rPr>
              <a:t>0  1  2  3  4 5  6  7 8 9 10  11 12  13 14  15 16 17 18 19 20 21  22 23  24 25</a:t>
            </a:r>
          </a:p>
          <a:p>
            <a:pPr>
              <a:buFont typeface="Arial" pitchFamily="34" charset="0"/>
              <a:buChar char="•"/>
            </a:pPr>
            <a:endParaRPr lang="en-US" sz="2000" dirty="0" smtClean="0">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1" i="0" u="none" strike="noStrike" kern="1200" cap="none" spc="0" normalizeH="0" dirty="0" smtClean="0">
              <a:ln>
                <a:noFill/>
              </a:ln>
              <a:solidFill>
                <a:schemeClr val="accent1"/>
              </a:solidFill>
              <a:effectLst/>
              <a:uLnTx/>
              <a:uFillTx/>
              <a:latin typeface="Times New Roman" pitchFamily="18" charset="0"/>
              <a:cs typeface="Times New Roman" pitchFamily="18" charset="0"/>
            </a:endParaRPr>
          </a:p>
        </p:txBody>
      </p:sp>
      <p:pic>
        <p:nvPicPr>
          <p:cNvPr id="18433" name="Picture 1"/>
          <p:cNvPicPr>
            <a:picLocks noChangeAspect="1" noChangeArrowheads="1"/>
          </p:cNvPicPr>
          <p:nvPr/>
        </p:nvPicPr>
        <p:blipFill>
          <a:blip r:embed="rId2" cstate="print"/>
          <a:srcRect/>
          <a:stretch>
            <a:fillRect/>
          </a:stretch>
        </p:blipFill>
        <p:spPr bwMode="auto">
          <a:xfrm>
            <a:off x="1371600" y="4038600"/>
            <a:ext cx="677227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304800" y="228600"/>
            <a:ext cx="4343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en-US" sz="1200" b="1" dirty="0">
                <a:latin typeface="GulimChe" panose="020B0609000101010101" pitchFamily="49" charset="-127"/>
                <a:ea typeface="GulimChe" panose="020B0609000101010101" pitchFamily="49" charset="-127"/>
              </a:rPr>
              <a:t>A B C D E F G H I J K L M N O P Q R S T U V W X Y Z </a:t>
            </a:r>
          </a:p>
          <a:p>
            <a:pPr eaLnBrk="0" hangingPunct="0"/>
            <a:r>
              <a:rPr kumimoji="1" lang="en-US" altLang="en-US" sz="1200" b="1" dirty="0">
                <a:latin typeface="GulimChe" panose="020B0609000101010101" pitchFamily="49" charset="-127"/>
                <a:ea typeface="GulimChe" panose="020B0609000101010101" pitchFamily="49" charset="-127"/>
              </a:rPr>
              <a:t>B C D E F G H I J K L M N O P Q R S T U V W X Y Z A </a:t>
            </a:r>
          </a:p>
          <a:p>
            <a:pPr eaLnBrk="0" hangingPunct="0"/>
            <a:r>
              <a:rPr kumimoji="1" lang="en-US" altLang="en-US" sz="1200" b="1" dirty="0">
                <a:latin typeface="GulimChe" panose="020B0609000101010101" pitchFamily="49" charset="-127"/>
                <a:ea typeface="GulimChe" panose="020B0609000101010101" pitchFamily="49" charset="-127"/>
              </a:rPr>
              <a:t>C D E F G H I J K L M N O P Q R S T U V W X Y Z A B</a:t>
            </a:r>
          </a:p>
          <a:p>
            <a:pPr eaLnBrk="0" hangingPunct="0"/>
            <a:r>
              <a:rPr kumimoji="1" lang="en-US" altLang="en-US" sz="1200" b="1" dirty="0">
                <a:latin typeface="GulimChe" panose="020B0609000101010101" pitchFamily="49" charset="-127"/>
                <a:ea typeface="GulimChe" panose="020B0609000101010101" pitchFamily="49" charset="-127"/>
              </a:rPr>
              <a:t>D E F G H I J K L M N O P Q R S T U V W X Y Z A B C</a:t>
            </a:r>
          </a:p>
          <a:p>
            <a:pPr eaLnBrk="0" hangingPunct="0"/>
            <a:r>
              <a:rPr kumimoji="1" lang="en-US" altLang="en-US" sz="1200" b="1" dirty="0">
                <a:latin typeface="GulimChe" panose="020B0609000101010101" pitchFamily="49" charset="-127"/>
                <a:ea typeface="GulimChe" panose="020B0609000101010101" pitchFamily="49" charset="-127"/>
              </a:rPr>
              <a:t>E F G H I J K L M N O P Q R S T U V W X Y Z A B C D</a:t>
            </a:r>
          </a:p>
          <a:p>
            <a:pPr eaLnBrk="0" hangingPunct="0"/>
            <a:r>
              <a:rPr kumimoji="1" lang="en-US" altLang="en-US" sz="1200" b="1" dirty="0">
                <a:latin typeface="GulimChe" panose="020B0609000101010101" pitchFamily="49" charset="-127"/>
                <a:ea typeface="GulimChe" panose="020B0609000101010101" pitchFamily="49" charset="-127"/>
              </a:rPr>
              <a:t>F G H I J K L M N O P Q R S T U V W X Y Z A B C D E</a:t>
            </a:r>
          </a:p>
          <a:p>
            <a:pPr eaLnBrk="0" hangingPunct="0"/>
            <a:r>
              <a:rPr kumimoji="1" lang="en-US" altLang="en-US" sz="1200" b="1" dirty="0">
                <a:latin typeface="GulimChe" panose="020B0609000101010101" pitchFamily="49" charset="-127"/>
                <a:ea typeface="GulimChe" panose="020B0609000101010101" pitchFamily="49" charset="-127"/>
              </a:rPr>
              <a:t>G H I J K L M N O P Q R S T U V W X Y Z A B C D E F</a:t>
            </a:r>
          </a:p>
          <a:p>
            <a:pPr eaLnBrk="0" hangingPunct="0"/>
            <a:r>
              <a:rPr kumimoji="1" lang="en-US" altLang="en-US" sz="1200" b="1" dirty="0">
                <a:latin typeface="GulimChe" panose="020B0609000101010101" pitchFamily="49" charset="-127"/>
                <a:ea typeface="GulimChe" panose="020B0609000101010101" pitchFamily="49" charset="-127"/>
              </a:rPr>
              <a:t>H I J K L M N O P Q R S T U V W X Y Z A B C D E F G</a:t>
            </a:r>
          </a:p>
          <a:p>
            <a:pPr eaLnBrk="0" hangingPunct="0"/>
            <a:r>
              <a:rPr kumimoji="1" lang="en-US" altLang="en-US" sz="1200" b="1" dirty="0">
                <a:latin typeface="GulimChe" panose="020B0609000101010101" pitchFamily="49" charset="-127"/>
                <a:ea typeface="GulimChe" panose="020B0609000101010101" pitchFamily="49" charset="-127"/>
              </a:rPr>
              <a:t>I J K L M N O P Q R S T U V W X Y Z A B C D E F G H</a:t>
            </a:r>
          </a:p>
          <a:p>
            <a:pPr eaLnBrk="0" hangingPunct="0"/>
            <a:r>
              <a:rPr kumimoji="1" lang="en-US" altLang="en-US" sz="1200" b="1" dirty="0">
                <a:latin typeface="GulimChe" panose="020B0609000101010101" pitchFamily="49" charset="-127"/>
                <a:ea typeface="GulimChe" panose="020B0609000101010101" pitchFamily="49" charset="-127"/>
              </a:rPr>
              <a:t>J K L M N O P Q R S T U V W X Y Z A B C D E F G H I</a:t>
            </a:r>
          </a:p>
          <a:p>
            <a:pPr eaLnBrk="0" hangingPunct="0"/>
            <a:r>
              <a:rPr kumimoji="1" lang="en-US" altLang="en-US" sz="1200" b="1" dirty="0">
                <a:latin typeface="GulimChe" panose="020B0609000101010101" pitchFamily="49" charset="-127"/>
                <a:ea typeface="GulimChe" panose="020B0609000101010101" pitchFamily="49" charset="-127"/>
              </a:rPr>
              <a:t>K L M N O P Q R S T U V W X Y Z A B C D E F G H I J</a:t>
            </a:r>
          </a:p>
          <a:p>
            <a:pPr eaLnBrk="0" hangingPunct="0"/>
            <a:r>
              <a:rPr kumimoji="1" lang="en-US" altLang="en-US" sz="1200" b="1" dirty="0">
                <a:latin typeface="GulimChe" panose="020B0609000101010101" pitchFamily="49" charset="-127"/>
                <a:ea typeface="GulimChe" panose="020B0609000101010101" pitchFamily="49" charset="-127"/>
              </a:rPr>
              <a:t>L M N O P Q R S T U V W X Y Z A B C D E F G H I J K </a:t>
            </a:r>
          </a:p>
          <a:p>
            <a:pPr eaLnBrk="0" hangingPunct="0"/>
            <a:r>
              <a:rPr kumimoji="1" lang="en-US" altLang="en-US" sz="1200" b="1" dirty="0">
                <a:latin typeface="GulimChe" panose="020B0609000101010101" pitchFamily="49" charset="-127"/>
                <a:ea typeface="GulimChe" panose="020B0609000101010101" pitchFamily="49" charset="-127"/>
              </a:rPr>
              <a:t>M N O P Q R S T U V W X Y Z A B C D E F G H I J K L </a:t>
            </a:r>
          </a:p>
          <a:p>
            <a:pPr eaLnBrk="0" hangingPunct="0"/>
            <a:r>
              <a:rPr kumimoji="1" lang="en-US" altLang="en-US" sz="1200" b="1" dirty="0">
                <a:latin typeface="GulimChe" panose="020B0609000101010101" pitchFamily="49" charset="-127"/>
                <a:ea typeface="GulimChe" panose="020B0609000101010101" pitchFamily="49" charset="-127"/>
              </a:rPr>
              <a:t>N O P Q R S T U V W X Y Z A B C D E F G H I J K L M </a:t>
            </a:r>
          </a:p>
          <a:p>
            <a:pPr eaLnBrk="0" hangingPunct="0"/>
            <a:r>
              <a:rPr kumimoji="1" lang="en-US" altLang="en-US" sz="1200" b="1" dirty="0">
                <a:latin typeface="GulimChe" panose="020B0609000101010101" pitchFamily="49" charset="-127"/>
                <a:ea typeface="GulimChe" panose="020B0609000101010101" pitchFamily="49" charset="-127"/>
              </a:rPr>
              <a:t>O P Q R S T U V W X Y Z A B C D E F G H I J K L M N </a:t>
            </a:r>
          </a:p>
          <a:p>
            <a:pPr eaLnBrk="0" hangingPunct="0"/>
            <a:r>
              <a:rPr kumimoji="1" lang="en-US" altLang="en-US" sz="1200" b="1" dirty="0">
                <a:latin typeface="GulimChe" panose="020B0609000101010101" pitchFamily="49" charset="-127"/>
                <a:ea typeface="GulimChe" panose="020B0609000101010101" pitchFamily="49" charset="-127"/>
              </a:rPr>
              <a:t>P Q R S T U V W X Y Z A B C D E F G H I J K L M N O </a:t>
            </a:r>
          </a:p>
          <a:p>
            <a:pPr eaLnBrk="0" hangingPunct="0"/>
            <a:r>
              <a:rPr kumimoji="1" lang="en-US" altLang="en-US" sz="1200" b="1" dirty="0">
                <a:latin typeface="GulimChe" panose="020B0609000101010101" pitchFamily="49" charset="-127"/>
                <a:ea typeface="GulimChe" panose="020B0609000101010101" pitchFamily="49" charset="-127"/>
              </a:rPr>
              <a:t>Q R S T U V W X Y Z A B C D E F G H I J K L M N O P </a:t>
            </a:r>
          </a:p>
          <a:p>
            <a:pPr eaLnBrk="0" hangingPunct="0"/>
            <a:r>
              <a:rPr kumimoji="1" lang="en-US" altLang="en-US" sz="1200" b="1" dirty="0">
                <a:latin typeface="GulimChe" panose="020B0609000101010101" pitchFamily="49" charset="-127"/>
                <a:ea typeface="GulimChe" panose="020B0609000101010101" pitchFamily="49" charset="-127"/>
              </a:rPr>
              <a:t>R S T U V W X Y Z A B C D E F G H I J K L M N O P Q </a:t>
            </a:r>
          </a:p>
          <a:p>
            <a:pPr eaLnBrk="0" hangingPunct="0"/>
            <a:r>
              <a:rPr kumimoji="1" lang="en-US" altLang="en-US" sz="1200" b="1" dirty="0">
                <a:latin typeface="GulimChe" panose="020B0609000101010101" pitchFamily="49" charset="-127"/>
                <a:ea typeface="GulimChe" panose="020B0609000101010101" pitchFamily="49" charset="-127"/>
              </a:rPr>
              <a:t>S T U V W X Y Z A B C D E F G H I J K L M N O P Q R </a:t>
            </a:r>
          </a:p>
          <a:p>
            <a:pPr eaLnBrk="0" hangingPunct="0"/>
            <a:r>
              <a:rPr kumimoji="1" lang="en-US" altLang="en-US" sz="1200" b="1" dirty="0">
                <a:latin typeface="GulimChe" panose="020B0609000101010101" pitchFamily="49" charset="-127"/>
                <a:ea typeface="GulimChe" panose="020B0609000101010101" pitchFamily="49" charset="-127"/>
              </a:rPr>
              <a:t>T U V W X Y Z A B C D E F G H I J K L M N O P Q R S </a:t>
            </a:r>
          </a:p>
          <a:p>
            <a:pPr eaLnBrk="0" hangingPunct="0"/>
            <a:r>
              <a:rPr kumimoji="1" lang="en-US" altLang="en-US" sz="1200" b="1" dirty="0">
                <a:latin typeface="GulimChe" panose="020B0609000101010101" pitchFamily="49" charset="-127"/>
                <a:ea typeface="GulimChe" panose="020B0609000101010101" pitchFamily="49" charset="-127"/>
              </a:rPr>
              <a:t>U V W X Y Z A B C D E F G H I J K L M N O P Q R S T </a:t>
            </a:r>
          </a:p>
          <a:p>
            <a:pPr eaLnBrk="0" hangingPunct="0"/>
            <a:r>
              <a:rPr kumimoji="1" lang="en-US" altLang="en-US" sz="1200" b="1" dirty="0">
                <a:latin typeface="GulimChe" panose="020B0609000101010101" pitchFamily="49" charset="-127"/>
                <a:ea typeface="GulimChe" panose="020B0609000101010101" pitchFamily="49" charset="-127"/>
              </a:rPr>
              <a:t>V W X Y Z A B C D E F G H I J K L M N O P Q R S T U </a:t>
            </a:r>
          </a:p>
          <a:p>
            <a:pPr eaLnBrk="0" hangingPunct="0"/>
            <a:r>
              <a:rPr kumimoji="1" lang="en-US" altLang="en-US" sz="1200" b="1" dirty="0">
                <a:latin typeface="GulimChe" panose="020B0609000101010101" pitchFamily="49" charset="-127"/>
                <a:ea typeface="GulimChe" panose="020B0609000101010101" pitchFamily="49" charset="-127"/>
              </a:rPr>
              <a:t>W X Y Z A B C D E F G H I J K L M N O P Q R S T U V </a:t>
            </a:r>
          </a:p>
          <a:p>
            <a:pPr eaLnBrk="0" hangingPunct="0"/>
            <a:r>
              <a:rPr kumimoji="1" lang="en-US" altLang="en-US" sz="1200" b="1" dirty="0">
                <a:latin typeface="GulimChe" panose="020B0609000101010101" pitchFamily="49" charset="-127"/>
                <a:ea typeface="GulimChe" panose="020B0609000101010101" pitchFamily="49" charset="-127"/>
              </a:rPr>
              <a:t>X Y Z A B C D E F G H I J K L M N O P Q R S T U V W </a:t>
            </a:r>
          </a:p>
          <a:p>
            <a:pPr eaLnBrk="0" hangingPunct="0"/>
            <a:r>
              <a:rPr kumimoji="1" lang="en-US" altLang="en-US" sz="1200" b="1" dirty="0">
                <a:latin typeface="GulimChe" panose="020B0609000101010101" pitchFamily="49" charset="-127"/>
                <a:ea typeface="GulimChe" panose="020B0609000101010101" pitchFamily="49" charset="-127"/>
              </a:rPr>
              <a:t>Y Z A B C D E F G H I J K L M N O P Q R S T U V W X </a:t>
            </a:r>
          </a:p>
          <a:p>
            <a:pPr eaLnBrk="0" hangingPunct="0"/>
            <a:r>
              <a:rPr kumimoji="1" lang="en-US" altLang="en-US" sz="1200" b="1" dirty="0">
                <a:latin typeface="GulimChe" panose="020B0609000101010101" pitchFamily="49" charset="-127"/>
                <a:ea typeface="GulimChe" panose="020B0609000101010101" pitchFamily="49" charset="-127"/>
              </a:rPr>
              <a:t>Z A B C D E F G H I J K L M N O P Q R S T U V W X Y </a:t>
            </a:r>
          </a:p>
        </p:txBody>
      </p:sp>
      <p:sp>
        <p:nvSpPr>
          <p:cNvPr id="159748" name="Text Box 4"/>
          <p:cNvSpPr txBox="1">
            <a:spLocks noChangeArrowheads="1"/>
          </p:cNvSpPr>
          <p:nvPr/>
        </p:nvSpPr>
        <p:spPr bwMode="auto">
          <a:xfrm>
            <a:off x="4784725" y="593725"/>
            <a:ext cx="4206875" cy="411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latin typeface="GulimChe" panose="020B0609000101010101" pitchFamily="49" charset="-127"/>
                <a:ea typeface="GulimChe" panose="020B0609000101010101" pitchFamily="49" charset="-127"/>
              </a:rPr>
              <a:t>SAVEMEPLEASE  </a:t>
            </a:r>
            <a:r>
              <a:rPr lang="en-US" altLang="en-US">
                <a:latin typeface="Comic Sans MS" panose="030F0702030302020204" pitchFamily="66" charset="0"/>
                <a:ea typeface="GulimChe" panose="020B0609000101010101" pitchFamily="49" charset="-127"/>
              </a:rPr>
              <a:t>plain text</a:t>
            </a:r>
          </a:p>
          <a:p>
            <a:r>
              <a:rPr lang="en-US" altLang="en-US" sz="2800">
                <a:latin typeface="GulimChe" panose="020B0609000101010101" pitchFamily="49" charset="-127"/>
                <a:ea typeface="GulimChe" panose="020B0609000101010101" pitchFamily="49" charset="-127"/>
              </a:rPr>
              <a:t>CRYPTOGRAMCR  </a:t>
            </a:r>
            <a:r>
              <a:rPr lang="en-US" altLang="en-US">
                <a:latin typeface="Comic Sans MS" panose="030F0702030302020204" pitchFamily="66" charset="0"/>
                <a:ea typeface="GulimChe" panose="020B0609000101010101" pitchFamily="49" charset="-127"/>
              </a:rPr>
              <a:t>keyword</a:t>
            </a:r>
          </a:p>
          <a:p>
            <a:r>
              <a:rPr lang="en-US" altLang="en-US" sz="2800">
                <a:latin typeface="GulimChe" panose="020B0609000101010101" pitchFamily="49" charset="-127"/>
                <a:ea typeface="GulimChe" panose="020B0609000101010101" pitchFamily="49" charset="-127"/>
              </a:rPr>
              <a:t>URTTFSVCEMUV  </a:t>
            </a:r>
            <a:r>
              <a:rPr lang="en-US" altLang="en-US">
                <a:latin typeface="Comic Sans MS" panose="030F0702030302020204" pitchFamily="66" charset="0"/>
                <a:ea typeface="GulimChe" panose="020B0609000101010101" pitchFamily="49" charset="-127"/>
              </a:rPr>
              <a:t>enciphered</a:t>
            </a:r>
          </a:p>
          <a:p>
            <a:endParaRPr lang="en-US" altLang="en-US">
              <a:latin typeface="Comic Sans MS" panose="030F0702030302020204" pitchFamily="66" charset="0"/>
              <a:ea typeface="GulimChe" panose="020B0609000101010101" pitchFamily="49" charset="-127"/>
            </a:endParaRPr>
          </a:p>
          <a:p>
            <a:r>
              <a:rPr lang="en-US" altLang="en-US">
                <a:latin typeface="Comic Sans MS" panose="030F0702030302020204" pitchFamily="66" charset="0"/>
                <a:ea typeface="GulimChe" panose="020B0609000101010101" pitchFamily="49" charset="-127"/>
              </a:rPr>
              <a:t>The first letter, S is encrypted using the row beginning with C</a:t>
            </a:r>
          </a:p>
          <a:p>
            <a:r>
              <a:rPr lang="en-US" altLang="en-US">
                <a:latin typeface="Comic Sans MS" panose="030F0702030302020204" pitchFamily="66" charset="0"/>
                <a:ea typeface="GulimChe" panose="020B0609000101010101" pitchFamily="49" charset="-127"/>
              </a:rPr>
              <a:t>The second letter, A is encryted using the row beginning with R</a:t>
            </a:r>
          </a:p>
          <a:p>
            <a:r>
              <a:rPr lang="en-US" altLang="en-US">
                <a:latin typeface="Comic Sans MS" panose="030F0702030302020204" pitchFamily="66" charset="0"/>
                <a:ea typeface="GulimChe" panose="020B0609000101010101" pitchFamily="49" charset="-127"/>
              </a:rPr>
              <a:t>The third letter, V is encrypted using the row beginning with Y</a:t>
            </a:r>
          </a:p>
          <a:p>
            <a:r>
              <a:rPr lang="en-US" altLang="en-US">
                <a:latin typeface="Comic Sans MS" panose="030F0702030302020204" pitchFamily="66" charset="0"/>
                <a:ea typeface="GulimChe" panose="020B0609000101010101" pitchFamily="49" charset="-127"/>
              </a:rPr>
              <a:t>The fourth letter, E, is encrypted using the row beginning with P.</a:t>
            </a:r>
          </a:p>
          <a:p>
            <a:r>
              <a:rPr lang="en-US" altLang="en-US">
                <a:latin typeface="Comic Sans MS" panose="030F0702030302020204" pitchFamily="66" charset="0"/>
                <a:ea typeface="GulimChe" panose="020B0609000101010101" pitchFamily="49" charset="-127"/>
              </a:rPr>
              <a:t>And so on . . .</a:t>
            </a:r>
          </a:p>
        </p:txBody>
      </p:sp>
      <p:sp>
        <p:nvSpPr>
          <p:cNvPr id="159749" name="Rectangle 5"/>
          <p:cNvSpPr>
            <a:spLocks noChangeArrowheads="1"/>
          </p:cNvSpPr>
          <p:nvPr/>
        </p:nvSpPr>
        <p:spPr bwMode="auto">
          <a:xfrm>
            <a:off x="457200" y="5867400"/>
            <a:ext cx="789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You can use http://www.simonsingh.net/The_Black_Chamber/v_square.html</a:t>
            </a:r>
          </a:p>
        </p:txBody>
      </p:sp>
    </p:spTree>
    <p:extLst>
      <p:ext uri="{BB962C8B-B14F-4D97-AF65-F5344CB8AC3E}">
        <p14:creationId xmlns:p14="http://schemas.microsoft.com/office/powerpoint/2010/main" val="403277379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Topic 2</a:t>
            </a:r>
            <a:endParaRPr lang="en-US">
              <a:solidFill>
                <a:schemeClr val="tx1"/>
              </a:solidFill>
            </a:endParaRPr>
          </a:p>
        </p:txBody>
      </p:sp>
      <p:sp>
        <p:nvSpPr>
          <p:cNvPr id="7"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22546D3-55A7-4BC6-9A29-94AD57EE4027}" type="slidenum">
              <a:rPr lang="en-US" altLang="en-US" sz="1400">
                <a:solidFill>
                  <a:srgbClr val="254C9C"/>
                </a:solidFill>
                <a:latin typeface="Arial" panose="020B0604020202020204" pitchFamily="34" charset="0"/>
              </a:rPr>
              <a:pPr eaLnBrk="1" hangingPunct="1"/>
              <a:t>36</a:t>
            </a:fld>
            <a:endParaRPr lang="en-US" altLang="en-US" sz="1400">
              <a:latin typeface="Arial" panose="020B0604020202020204" pitchFamily="34" charset="0"/>
            </a:endParaRPr>
          </a:p>
        </p:txBody>
      </p:sp>
      <p:sp>
        <p:nvSpPr>
          <p:cNvPr id="16388" name="Rectangle 2"/>
          <p:cNvSpPr>
            <a:spLocks noGrp="1" noChangeArrowheads="1"/>
          </p:cNvSpPr>
          <p:nvPr>
            <p:ph type="title"/>
          </p:nvPr>
        </p:nvSpPr>
        <p:spPr/>
        <p:txBody>
          <a:bodyPr/>
          <a:lstStyle/>
          <a:p>
            <a:pPr eaLnBrk="1" hangingPunct="1"/>
            <a:r>
              <a:rPr lang="en-US" altLang="en-US" smtClean="0"/>
              <a:t>Security of Vigenere Cipher </a:t>
            </a:r>
          </a:p>
        </p:txBody>
      </p:sp>
      <p:sp>
        <p:nvSpPr>
          <p:cNvPr id="16389" name="Rectangle 3"/>
          <p:cNvSpPr>
            <a:spLocks noGrp="1" noChangeArrowheads="1"/>
          </p:cNvSpPr>
          <p:nvPr>
            <p:ph type="body" idx="1"/>
          </p:nvPr>
        </p:nvSpPr>
        <p:spPr>
          <a:xfrm>
            <a:off x="304800" y="1371600"/>
            <a:ext cx="6705600" cy="3962400"/>
          </a:xfrm>
        </p:spPr>
        <p:txBody>
          <a:bodyPr/>
          <a:lstStyle/>
          <a:p>
            <a:pPr eaLnBrk="1" hangingPunct="1"/>
            <a:r>
              <a:rPr lang="en-US" altLang="en-US" sz="2400" smtClean="0"/>
              <a:t>Vigenere </a:t>
            </a:r>
            <a:r>
              <a:rPr lang="en-US" altLang="en-US" sz="2400" smtClean="0">
                <a:solidFill>
                  <a:srgbClr val="CC3300"/>
                </a:solidFill>
              </a:rPr>
              <a:t>masks the frequency</a:t>
            </a:r>
            <a:r>
              <a:rPr lang="en-US" altLang="en-US" sz="2400" smtClean="0"/>
              <a:t> with which a character appears in a language: one letter in the ciphertext corresponds to multiple letters in the plaintext. Makes the </a:t>
            </a:r>
            <a:r>
              <a:rPr lang="en-US" altLang="en-US" sz="2400" smtClean="0">
                <a:solidFill>
                  <a:schemeClr val="accent2"/>
                </a:solidFill>
              </a:rPr>
              <a:t>use of frequency analysis more difficult.</a:t>
            </a:r>
            <a:r>
              <a:rPr lang="en-US" altLang="en-US" smtClean="0">
                <a:solidFill>
                  <a:schemeClr val="accent2"/>
                </a:solidFill>
              </a:rPr>
              <a:t> </a:t>
            </a:r>
          </a:p>
          <a:p>
            <a:pPr eaLnBrk="1" hangingPunct="1"/>
            <a:r>
              <a:rPr lang="en-US" altLang="en-US" sz="2400" smtClean="0"/>
              <a:t>Any message encrypted </a:t>
            </a:r>
          </a:p>
          <a:p>
            <a:pPr eaLnBrk="1" hangingPunct="1">
              <a:buFont typeface="Times" panose="02020603050405020304" pitchFamily="18" charset="0"/>
              <a:buNone/>
            </a:pPr>
            <a:r>
              <a:rPr lang="en-US" altLang="en-US" sz="2400" smtClean="0"/>
              <a:t>    by a Vigenere cipher is a </a:t>
            </a:r>
          </a:p>
          <a:p>
            <a:pPr eaLnBrk="1" hangingPunct="1">
              <a:buFont typeface="Times" panose="02020603050405020304" pitchFamily="18" charset="0"/>
              <a:buNone/>
            </a:pPr>
            <a:r>
              <a:rPr lang="en-US" altLang="en-US" sz="2400" smtClean="0"/>
              <a:t>    collection of as </a:t>
            </a:r>
            <a:r>
              <a:rPr lang="en-US" altLang="en-US" sz="2400" smtClean="0">
                <a:solidFill>
                  <a:srgbClr val="00CC00"/>
                </a:solidFill>
              </a:rPr>
              <a:t>many shift ciphers</a:t>
            </a:r>
            <a:r>
              <a:rPr lang="en-US" altLang="en-US" sz="2400" smtClean="0"/>
              <a:t> as there </a:t>
            </a:r>
          </a:p>
          <a:p>
            <a:pPr eaLnBrk="1" hangingPunct="1">
              <a:buFont typeface="Times" panose="02020603050405020304" pitchFamily="18" charset="0"/>
              <a:buNone/>
            </a:pPr>
            <a:r>
              <a:rPr lang="en-US" altLang="en-US" sz="2400" smtClean="0"/>
              <a:t>    are letters in the key. </a:t>
            </a:r>
          </a:p>
        </p:txBody>
      </p:sp>
      <p:pic>
        <p:nvPicPr>
          <p:cNvPr id="16390" name="Picture 4" descr="en0037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2743200"/>
            <a:ext cx="25146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quarter" idx="10"/>
          </p:nvPr>
        </p:nvSpPr>
        <p:spPr/>
        <p:txBody>
          <a:bodyPr/>
          <a:lstStyle/>
          <a:p>
            <a:pPr>
              <a:defRPr/>
            </a:pPr>
            <a:r>
              <a:rPr lang="en-US"/>
              <a:t>CS555</a:t>
            </a:r>
          </a:p>
        </p:txBody>
      </p:sp>
    </p:spTree>
    <p:extLst>
      <p:ext uri="{BB962C8B-B14F-4D97-AF65-F5344CB8AC3E}">
        <p14:creationId xmlns:p14="http://schemas.microsoft.com/office/powerpoint/2010/main" val="300808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Topic 2</a:t>
            </a:r>
            <a:endParaRPr lang="en-US">
              <a:solidFill>
                <a:schemeClr val="tx1"/>
              </a:solidFill>
            </a:endParaRPr>
          </a:p>
        </p:txBody>
      </p:sp>
      <p:sp>
        <p:nvSpPr>
          <p:cNvPr id="7" name="Slide Number Placeholder 6"/>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32C14A3-7751-4A9B-A11B-DFBC6E0D919F}" type="slidenum">
              <a:rPr lang="en-US" altLang="en-US" sz="1400">
                <a:solidFill>
                  <a:srgbClr val="254C9C"/>
                </a:solidFill>
                <a:latin typeface="Arial" panose="020B0604020202020204" pitchFamily="34" charset="0"/>
              </a:rPr>
              <a:pPr eaLnBrk="1" hangingPunct="1"/>
              <a:t>37</a:t>
            </a:fld>
            <a:endParaRPr lang="en-US" altLang="en-US" sz="1400">
              <a:latin typeface="Arial" panose="020B0604020202020204" pitchFamily="34" charset="0"/>
            </a:endParaRPr>
          </a:p>
        </p:txBody>
      </p:sp>
      <p:sp>
        <p:nvSpPr>
          <p:cNvPr id="17412" name="Rectangle 2"/>
          <p:cNvSpPr>
            <a:spLocks noGrp="1" noChangeArrowheads="1"/>
          </p:cNvSpPr>
          <p:nvPr>
            <p:ph type="title"/>
          </p:nvPr>
        </p:nvSpPr>
        <p:spPr/>
        <p:txBody>
          <a:bodyPr/>
          <a:lstStyle/>
          <a:p>
            <a:pPr eaLnBrk="1" hangingPunct="1"/>
            <a:r>
              <a:rPr lang="en-US" altLang="en-US" smtClean="0"/>
              <a:t>Vigenere Cipher: Cryptanalysis</a:t>
            </a:r>
          </a:p>
        </p:txBody>
      </p:sp>
      <p:sp>
        <p:nvSpPr>
          <p:cNvPr id="17413" name="Rectangle 3"/>
          <p:cNvSpPr>
            <a:spLocks noGrp="1" noChangeArrowheads="1"/>
          </p:cNvSpPr>
          <p:nvPr>
            <p:ph type="body" sz="half" idx="1"/>
          </p:nvPr>
        </p:nvSpPr>
        <p:spPr>
          <a:xfrm>
            <a:off x="457200" y="1524000"/>
            <a:ext cx="4343400" cy="4114800"/>
          </a:xfrm>
        </p:spPr>
        <p:txBody>
          <a:bodyPr/>
          <a:lstStyle/>
          <a:p>
            <a:pPr eaLnBrk="1" hangingPunct="1"/>
            <a:r>
              <a:rPr lang="en-US" altLang="en-US" sz="2400" smtClean="0"/>
              <a:t>Find the </a:t>
            </a:r>
            <a:r>
              <a:rPr lang="en-US" altLang="en-US" sz="2400" smtClean="0">
                <a:solidFill>
                  <a:schemeClr val="accent2"/>
                </a:solidFill>
              </a:rPr>
              <a:t>length of the key.</a:t>
            </a:r>
          </a:p>
          <a:p>
            <a:pPr eaLnBrk="1" hangingPunct="1"/>
            <a:r>
              <a:rPr lang="en-US" altLang="en-US" sz="2400" smtClean="0">
                <a:solidFill>
                  <a:srgbClr val="CC0099"/>
                </a:solidFill>
              </a:rPr>
              <a:t>Divide</a:t>
            </a:r>
            <a:r>
              <a:rPr lang="en-US" altLang="en-US" sz="2400" smtClean="0"/>
              <a:t> the message into that many simple substitution encryptions.</a:t>
            </a:r>
          </a:p>
          <a:p>
            <a:pPr eaLnBrk="1" hangingPunct="1"/>
            <a:r>
              <a:rPr lang="en-US" altLang="en-US" sz="2400" smtClean="0">
                <a:solidFill>
                  <a:srgbClr val="00CC00"/>
                </a:solidFill>
              </a:rPr>
              <a:t>S</a:t>
            </a:r>
            <a:r>
              <a:rPr lang="en-US" altLang="en-US" sz="2400" smtClean="0"/>
              <a:t>olve the resulting simple substitutions.</a:t>
            </a:r>
            <a:r>
              <a:rPr lang="en-US" altLang="en-US" sz="2000" smtClean="0"/>
              <a:t> </a:t>
            </a:r>
          </a:p>
          <a:p>
            <a:pPr lvl="1" eaLnBrk="1" hangingPunct="1"/>
            <a:r>
              <a:rPr lang="en-US" altLang="en-US" sz="1800" smtClean="0"/>
              <a:t>how?</a:t>
            </a:r>
          </a:p>
          <a:p>
            <a:pPr eaLnBrk="1" hangingPunct="1"/>
            <a:endParaRPr lang="en-US" altLang="en-US" sz="2000" smtClean="0"/>
          </a:p>
        </p:txBody>
      </p:sp>
      <p:pic>
        <p:nvPicPr>
          <p:cNvPr id="17414"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91088" y="1524000"/>
            <a:ext cx="3665537" cy="4114800"/>
          </a:xfrm>
        </p:spPr>
      </p:pic>
      <p:sp>
        <p:nvSpPr>
          <p:cNvPr id="2" name="Date Placeholder 1"/>
          <p:cNvSpPr>
            <a:spLocks noGrp="1"/>
          </p:cNvSpPr>
          <p:nvPr>
            <p:ph type="dt" sz="quarter" idx="10"/>
          </p:nvPr>
        </p:nvSpPr>
        <p:spPr/>
        <p:txBody>
          <a:bodyPr/>
          <a:lstStyle/>
          <a:p>
            <a:pPr>
              <a:defRPr/>
            </a:pPr>
            <a:r>
              <a:rPr lang="en-US"/>
              <a:t>CS555</a:t>
            </a:r>
          </a:p>
        </p:txBody>
      </p:sp>
    </p:spTree>
    <p:extLst>
      <p:ext uri="{BB962C8B-B14F-4D97-AF65-F5344CB8AC3E}">
        <p14:creationId xmlns:p14="http://schemas.microsoft.com/office/powerpoint/2010/main" val="36359191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447800"/>
            <a:ext cx="8839200" cy="1323439"/>
          </a:xfrm>
          <a:prstGeom prst="rect">
            <a:avLst/>
          </a:prstGeom>
        </p:spPr>
        <p:txBody>
          <a:bodyPr wrap="square">
            <a:spAutoFit/>
          </a:bodyPr>
          <a:lstStyle/>
          <a:p>
            <a:r>
              <a:rPr lang="en-US" altLang="en-US" sz="1600" b="1" dirty="0" err="1"/>
              <a:t>Vigenere</a:t>
            </a:r>
            <a:r>
              <a:rPr lang="en-US" altLang="en-US" sz="1600" b="1" dirty="0"/>
              <a:t>-like substitution ciphers were regarded by many as practically unbreakable for 300 years. In 1863, a Prussian major named </a:t>
            </a:r>
            <a:r>
              <a:rPr lang="en-US" altLang="en-US" sz="1600" b="1" dirty="0" err="1"/>
              <a:t>Kasiski</a:t>
            </a:r>
            <a:r>
              <a:rPr lang="en-US" altLang="en-US" sz="1600" b="1" dirty="0"/>
              <a:t> proposed a method for breaking a </a:t>
            </a:r>
            <a:r>
              <a:rPr lang="en-US" altLang="en-US" sz="1600" b="1" dirty="0" err="1"/>
              <a:t>Vigenere</a:t>
            </a:r>
            <a:r>
              <a:rPr lang="en-US" altLang="en-US" sz="1600" b="1" dirty="0"/>
              <a:t> cipher that consisted of finding the length of the keyword and then dividing the message into that many simple substitution cryptograms. Frequency analysis could then be used to solve the resulting simple substitutions. </a:t>
            </a:r>
          </a:p>
        </p:txBody>
      </p:sp>
    </p:spTree>
    <p:extLst>
      <p:ext uri="{BB962C8B-B14F-4D97-AF65-F5344CB8AC3E}">
        <p14:creationId xmlns:p14="http://schemas.microsoft.com/office/powerpoint/2010/main" val="4196083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609600"/>
          </a:xfrm>
        </p:spPr>
        <p:txBody>
          <a:bodyPr>
            <a:normAutofit fontScale="90000"/>
          </a:bodyPr>
          <a:lstStyle/>
          <a:p>
            <a:r>
              <a:rPr lang="en-US" dirty="0" smtClean="0">
                <a:solidFill>
                  <a:schemeClr val="tx1"/>
                </a:solidFill>
                <a:latin typeface="Times New Roman" pitchFamily="18" charset="0"/>
                <a:cs typeface="Times New Roman" pitchFamily="18" charset="0"/>
              </a:rPr>
              <a:t>Breaking </a:t>
            </a:r>
            <a:r>
              <a:rPr lang="en-US" dirty="0" err="1" smtClean="0">
                <a:solidFill>
                  <a:schemeClr val="tx1"/>
                </a:solidFill>
                <a:latin typeface="Times New Roman" pitchFamily="18" charset="0"/>
                <a:cs typeface="Times New Roman" pitchFamily="18" charset="0"/>
              </a:rPr>
              <a:t>Vigenere</a:t>
            </a:r>
            <a:r>
              <a:rPr lang="en-US" dirty="0" smtClean="0">
                <a:solidFill>
                  <a:schemeClr val="tx1"/>
                </a:solidFill>
                <a:latin typeface="Times New Roman" pitchFamily="18" charset="0"/>
                <a:cs typeface="Times New Roman" pitchFamily="18" charset="0"/>
              </a:rPr>
              <a:t> Cipher</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04800" y="1447800"/>
            <a:ext cx="8610600" cy="4572000"/>
          </a:xfrm>
        </p:spPr>
        <p:txBody>
          <a:bodyPr>
            <a:normAutofit/>
          </a:bodyPr>
          <a:lstStyle/>
          <a:p>
            <a:r>
              <a:rPr lang="en-US" sz="2400" dirty="0" smtClean="0">
                <a:latin typeface="Times New Roman" pitchFamily="18" charset="0"/>
                <a:cs typeface="Times New Roman" pitchFamily="18" charset="0"/>
              </a:rPr>
              <a:t>Frequency analysis trivial if period can be guessed</a:t>
            </a:r>
          </a:p>
          <a:p>
            <a:r>
              <a:rPr lang="en-US" sz="2400" b="1" dirty="0" err="1" smtClean="0">
                <a:solidFill>
                  <a:schemeClr val="accent1"/>
                </a:solidFill>
                <a:latin typeface="Times New Roman" pitchFamily="18" charset="0"/>
                <a:cs typeface="Times New Roman" pitchFamily="18" charset="0"/>
              </a:rPr>
              <a:t>Kasiski</a:t>
            </a:r>
            <a:r>
              <a:rPr lang="en-US" sz="2400" b="1" dirty="0" smtClean="0">
                <a:solidFill>
                  <a:schemeClr val="accent1"/>
                </a:solidFill>
                <a:latin typeface="Times New Roman" pitchFamily="18" charset="0"/>
                <a:cs typeface="Times New Roman" pitchFamily="18" charset="0"/>
              </a:rPr>
              <a:t> test</a:t>
            </a:r>
          </a:p>
          <a:p>
            <a:pPr lvl="1"/>
            <a:r>
              <a:rPr lang="en-US" sz="2200" dirty="0" smtClean="0">
                <a:latin typeface="Times New Roman" pitchFamily="18" charset="0"/>
                <a:cs typeface="Times New Roman" pitchFamily="18" charset="0"/>
              </a:rPr>
              <a:t>Repeated words may, by chance, sometimes be encrypted using the same key letters, leading to repeated groups in the </a:t>
            </a:r>
            <a:r>
              <a:rPr lang="en-US" sz="2200" dirty="0" err="1" smtClean="0">
                <a:latin typeface="Times New Roman" pitchFamily="18" charset="0"/>
                <a:cs typeface="Times New Roman" pitchFamily="18" charset="0"/>
              </a:rPr>
              <a:t>ciphertext</a:t>
            </a:r>
            <a:endParaRPr lang="en-US" sz="2200"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Consider the following encryption using the keyword ABCD</a:t>
            </a:r>
          </a:p>
          <a:p>
            <a:pPr lvl="1">
              <a:buNone/>
            </a:pPr>
            <a:r>
              <a:rPr lang="de-DE" sz="2000" dirty="0" smtClean="0"/>
              <a:t>	</a:t>
            </a:r>
            <a:r>
              <a:rPr lang="de-DE" sz="2000" dirty="0" smtClean="0">
                <a:latin typeface="Times New Roman" pitchFamily="18" charset="0"/>
                <a:cs typeface="Times New Roman" pitchFamily="18" charset="0"/>
              </a:rPr>
              <a:t>Key: 	ABCD </a:t>
            </a:r>
            <a:r>
              <a:rPr lang="de-DE" sz="2000" dirty="0" err="1" smtClean="0">
                <a:latin typeface="Times New Roman" pitchFamily="18" charset="0"/>
                <a:cs typeface="Times New Roman" pitchFamily="18" charset="0"/>
              </a:rPr>
              <a:t>ABCD</a:t>
            </a:r>
            <a:r>
              <a:rPr lang="de-DE" sz="2000" dirty="0" smtClean="0">
                <a:latin typeface="Times New Roman" pitchFamily="18" charset="0"/>
                <a:cs typeface="Times New Roman" pitchFamily="18" charset="0"/>
              </a:rPr>
              <a:t> </a:t>
            </a:r>
            <a:r>
              <a:rPr lang="de-DE" sz="2000" dirty="0" err="1" smtClean="0">
                <a:latin typeface="Times New Roman" pitchFamily="18" charset="0"/>
                <a:cs typeface="Times New Roman" pitchFamily="18" charset="0"/>
              </a:rPr>
              <a:t>ABCD</a:t>
            </a:r>
            <a:r>
              <a:rPr lang="de-DE" sz="2000" dirty="0" smtClean="0">
                <a:latin typeface="Times New Roman" pitchFamily="18" charset="0"/>
                <a:cs typeface="Times New Roman" pitchFamily="18" charset="0"/>
              </a:rPr>
              <a:t> </a:t>
            </a:r>
            <a:r>
              <a:rPr lang="de-DE" sz="2000" dirty="0" err="1" smtClean="0">
                <a:latin typeface="Times New Roman" pitchFamily="18" charset="0"/>
                <a:cs typeface="Times New Roman" pitchFamily="18" charset="0"/>
              </a:rPr>
              <a:t>ABCD</a:t>
            </a:r>
            <a:r>
              <a:rPr lang="de-DE" sz="2000" dirty="0" smtClean="0">
                <a:latin typeface="Times New Roman" pitchFamily="18" charset="0"/>
                <a:cs typeface="Times New Roman" pitchFamily="18" charset="0"/>
              </a:rPr>
              <a:t> </a:t>
            </a:r>
            <a:r>
              <a:rPr lang="de-DE" sz="2000" dirty="0" err="1" smtClean="0">
                <a:latin typeface="Times New Roman" pitchFamily="18" charset="0"/>
                <a:cs typeface="Times New Roman" pitchFamily="18" charset="0"/>
              </a:rPr>
              <a:t>ABCD</a:t>
            </a:r>
            <a:r>
              <a:rPr lang="de-DE" sz="2000" dirty="0" smtClean="0">
                <a:latin typeface="Times New Roman" pitchFamily="18" charset="0"/>
                <a:cs typeface="Times New Roman" pitchFamily="18" charset="0"/>
              </a:rPr>
              <a:t> </a:t>
            </a:r>
            <a:r>
              <a:rPr lang="de-DE" sz="2000" dirty="0" err="1" smtClean="0">
                <a:latin typeface="Times New Roman" pitchFamily="18" charset="0"/>
                <a:cs typeface="Times New Roman" pitchFamily="18" charset="0"/>
              </a:rPr>
              <a:t>ABCD</a:t>
            </a:r>
            <a:r>
              <a:rPr lang="de-DE" sz="2000" dirty="0" smtClean="0">
                <a:latin typeface="Times New Roman" pitchFamily="18" charset="0"/>
                <a:cs typeface="Times New Roman" pitchFamily="18" charset="0"/>
              </a:rPr>
              <a:t> </a:t>
            </a:r>
            <a:r>
              <a:rPr lang="de-DE" sz="2000" dirty="0" err="1" smtClean="0">
                <a:latin typeface="Times New Roman" pitchFamily="18" charset="0"/>
                <a:cs typeface="Times New Roman" pitchFamily="18" charset="0"/>
              </a:rPr>
              <a:t>ABCD</a:t>
            </a:r>
            <a:endParaRPr lang="de-DE" sz="2000" dirty="0" smtClean="0">
              <a:latin typeface="Times New Roman" pitchFamily="18" charset="0"/>
              <a:cs typeface="Times New Roman" pitchFamily="18" charset="0"/>
            </a:endParaRPr>
          </a:p>
          <a:p>
            <a:pPr lvl="1">
              <a:buNone/>
            </a:pPr>
            <a:r>
              <a:rPr lang="de-DE" sz="2000" dirty="0" smtClean="0">
                <a:latin typeface="Times New Roman" pitchFamily="18" charset="0"/>
                <a:cs typeface="Times New Roman" pitchFamily="18" charset="0"/>
              </a:rPr>
              <a:t>	</a:t>
            </a:r>
            <a:r>
              <a:rPr lang="de-DE" sz="2000" dirty="0" err="1" smtClean="0">
                <a:latin typeface="Times New Roman" pitchFamily="18" charset="0"/>
                <a:cs typeface="Times New Roman" pitchFamily="18" charset="0"/>
              </a:rPr>
              <a:t>Plaintext</a:t>
            </a:r>
            <a:r>
              <a:rPr lang="de-DE" sz="2000" dirty="0" smtClean="0">
                <a:latin typeface="Times New Roman" pitchFamily="18" charset="0"/>
                <a:cs typeface="Times New Roman" pitchFamily="18" charset="0"/>
              </a:rPr>
              <a:t>:     </a:t>
            </a:r>
            <a:r>
              <a:rPr lang="de-DE" sz="2000" b="1" dirty="0" smtClean="0">
                <a:latin typeface="Times New Roman" pitchFamily="18" charset="0"/>
                <a:cs typeface="Times New Roman" pitchFamily="18" charset="0"/>
              </a:rPr>
              <a:t>CRYP TO</a:t>
            </a:r>
            <a:r>
              <a:rPr lang="de-DE" sz="2000" dirty="0" smtClean="0">
                <a:latin typeface="Times New Roman" pitchFamily="18" charset="0"/>
                <a:cs typeface="Times New Roman" pitchFamily="18" charset="0"/>
              </a:rPr>
              <a:t>IS  SHOR  TFOR </a:t>
            </a:r>
            <a:r>
              <a:rPr lang="de-DE" sz="2000" b="1" dirty="0" smtClean="0">
                <a:latin typeface="Times New Roman" pitchFamily="18" charset="0"/>
                <a:cs typeface="Times New Roman" pitchFamily="18" charset="0"/>
              </a:rPr>
              <a:t>CRYP TO</a:t>
            </a:r>
            <a:r>
              <a:rPr lang="de-DE" sz="2000" dirty="0" smtClean="0">
                <a:latin typeface="Times New Roman" pitchFamily="18" charset="0"/>
                <a:cs typeface="Times New Roman" pitchFamily="18" charset="0"/>
              </a:rPr>
              <a:t>GR APHY </a:t>
            </a:r>
          </a:p>
          <a:p>
            <a:pPr lvl="1">
              <a:buNone/>
            </a:pPr>
            <a:r>
              <a:rPr lang="de-DE" sz="2000" dirty="0" smtClean="0">
                <a:latin typeface="Times New Roman" pitchFamily="18" charset="0"/>
                <a:cs typeface="Times New Roman" pitchFamily="18" charset="0"/>
              </a:rPr>
              <a:t>	</a:t>
            </a:r>
            <a:r>
              <a:rPr lang="de-DE" sz="2000" dirty="0" err="1" smtClean="0">
                <a:latin typeface="Times New Roman" pitchFamily="18" charset="0"/>
                <a:cs typeface="Times New Roman" pitchFamily="18" charset="0"/>
              </a:rPr>
              <a:t>Ciphertext</a:t>
            </a:r>
            <a:r>
              <a:rPr lang="de-DE" sz="2000" dirty="0" smtClean="0">
                <a:latin typeface="Times New Roman" pitchFamily="18" charset="0"/>
                <a:cs typeface="Times New Roman" pitchFamily="18" charset="0"/>
              </a:rPr>
              <a:t>:  </a:t>
            </a:r>
            <a:r>
              <a:rPr lang="de-DE" sz="2000" b="1" i="1" dirty="0" smtClean="0">
                <a:latin typeface="Times New Roman" pitchFamily="18" charset="0"/>
                <a:cs typeface="Times New Roman" pitchFamily="18" charset="0"/>
              </a:rPr>
              <a:t>CSAS TP</a:t>
            </a:r>
            <a:r>
              <a:rPr lang="de-DE" sz="2000" dirty="0" smtClean="0">
                <a:latin typeface="Times New Roman" pitchFamily="18" charset="0"/>
                <a:cs typeface="Times New Roman" pitchFamily="18" charset="0"/>
              </a:rPr>
              <a:t>KV SIQU TGQU </a:t>
            </a:r>
            <a:r>
              <a:rPr lang="de-DE" sz="2000" b="1" i="1" dirty="0" smtClean="0">
                <a:latin typeface="Times New Roman" pitchFamily="18" charset="0"/>
                <a:cs typeface="Times New Roman" pitchFamily="18" charset="0"/>
              </a:rPr>
              <a:t>CSAS  TP</a:t>
            </a:r>
            <a:r>
              <a:rPr lang="de-DE" sz="2000" dirty="0" smtClean="0">
                <a:latin typeface="Times New Roman" pitchFamily="18" charset="0"/>
                <a:cs typeface="Times New Roman" pitchFamily="18" charset="0"/>
              </a:rPr>
              <a:t>IU   AQJB		</a:t>
            </a:r>
          </a:p>
          <a:p>
            <a:pPr lvl="1"/>
            <a:r>
              <a:rPr lang="en-US" sz="2000" dirty="0" smtClean="0">
                <a:latin typeface="Times New Roman" pitchFamily="18" charset="0"/>
                <a:cs typeface="Times New Roman" pitchFamily="18" charset="0"/>
              </a:rPr>
              <a:t>Repetitions of CSASTP is at a distance16</a:t>
            </a:r>
          </a:p>
          <a:p>
            <a:pPr lvl="1"/>
            <a:r>
              <a:rPr lang="en-US" sz="2000" dirty="0" smtClean="0">
                <a:latin typeface="Times New Roman" pitchFamily="18" charset="0"/>
                <a:cs typeface="Times New Roman" pitchFamily="18" charset="0"/>
              </a:rPr>
              <a:t>Assuming that the repeated segments represent the same plaintext segments, this implies that the key is 16, 8, 4, 2, or 1 characters long</a:t>
            </a:r>
            <a:r>
              <a:rPr lang="de-DE" sz="20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
        <p:nvSpPr>
          <p:cNvPr id="5" name="TextBox 4"/>
          <p:cNvSpPr txBox="1"/>
          <p:nvPr/>
        </p:nvSpPr>
        <p:spPr>
          <a:xfrm>
            <a:off x="7696200" y="6400800"/>
            <a:ext cx="1303562"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Source: </a:t>
            </a:r>
            <a:r>
              <a:rPr lang="en-US" sz="1200" dirty="0" err="1" smtClean="0">
                <a:latin typeface="Times New Roman" pitchFamily="18" charset="0"/>
                <a:cs typeface="Times New Roman" pitchFamily="18" charset="0"/>
              </a:rPr>
              <a:t>wikipedia</a:t>
            </a:r>
            <a:endParaRPr lang="en-US" sz="1200"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1722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altLang="en-US" smtClean="0">
                <a:ea typeface="ＭＳ Ｐゴシック" panose="020B0600070205080204" pitchFamily="34" charset="-128"/>
              </a:rPr>
              <a:t>Cryptography</a:t>
            </a:r>
            <a:endParaRPr lang="en-AU" altLang="zh-TW" smtClean="0">
              <a:ea typeface="ＭＳ Ｐゴシック" panose="020B0600070205080204" pitchFamily="34" charset="-128"/>
            </a:endParaRPr>
          </a:p>
        </p:txBody>
      </p:sp>
      <p:sp>
        <p:nvSpPr>
          <p:cNvPr id="54275" name="Rectangle 3"/>
          <p:cNvSpPr>
            <a:spLocks noGrp="1" noChangeArrowheads="1"/>
          </p:cNvSpPr>
          <p:nvPr>
            <p:ph type="body" idx="1"/>
          </p:nvPr>
        </p:nvSpPr>
        <p:spPr>
          <a:xfrm>
            <a:off x="457200" y="1447800"/>
            <a:ext cx="8229600" cy="4724400"/>
          </a:xfrm>
        </p:spPr>
        <p:txBody>
          <a:bodyPr/>
          <a:lstStyle/>
          <a:p>
            <a:pPr eaLnBrk="1" hangingPunct="1"/>
            <a:r>
              <a:rPr lang="en-US" altLang="en-US" smtClean="0">
                <a:ea typeface="ＭＳ Ｐゴシック" panose="020B0600070205080204" pitchFamily="34" charset="-128"/>
              </a:rPr>
              <a:t>can characterize cryptographic system by:</a:t>
            </a:r>
          </a:p>
          <a:p>
            <a:pPr lvl="1" eaLnBrk="1" hangingPunct="1"/>
            <a:r>
              <a:rPr lang="en-US" altLang="en-US" smtClean="0">
                <a:ea typeface="ＭＳ Ｐゴシック" panose="020B0600070205080204" pitchFamily="34" charset="-128"/>
              </a:rPr>
              <a:t>type of encryption operations used</a:t>
            </a:r>
          </a:p>
          <a:p>
            <a:pPr lvl="2" eaLnBrk="1" hangingPunct="1"/>
            <a:r>
              <a:rPr lang="en-US" altLang="en-US" smtClean="0">
                <a:ea typeface="ＭＳ Ｐゴシック" panose="020B0600070205080204" pitchFamily="34" charset="-128"/>
              </a:rPr>
              <a:t>substitution</a:t>
            </a:r>
          </a:p>
          <a:p>
            <a:pPr lvl="2" eaLnBrk="1" hangingPunct="1"/>
            <a:r>
              <a:rPr lang="en-US" altLang="en-US" smtClean="0">
                <a:ea typeface="ＭＳ Ｐゴシック" panose="020B0600070205080204" pitchFamily="34" charset="-128"/>
              </a:rPr>
              <a:t>transposition</a:t>
            </a:r>
          </a:p>
          <a:p>
            <a:pPr lvl="2" eaLnBrk="1" hangingPunct="1"/>
            <a:r>
              <a:rPr lang="en-US" altLang="en-US" smtClean="0">
                <a:ea typeface="ＭＳ Ｐゴシック" panose="020B0600070205080204" pitchFamily="34" charset="-128"/>
              </a:rPr>
              <a:t>product</a:t>
            </a:r>
          </a:p>
          <a:p>
            <a:pPr lvl="1" eaLnBrk="1" hangingPunct="1"/>
            <a:r>
              <a:rPr lang="en-US" altLang="en-US" smtClean="0">
                <a:ea typeface="ＭＳ Ｐゴシック" panose="020B0600070205080204" pitchFamily="34" charset="-128"/>
              </a:rPr>
              <a:t>number of keys used</a:t>
            </a:r>
          </a:p>
          <a:p>
            <a:pPr lvl="2" eaLnBrk="1" hangingPunct="1"/>
            <a:r>
              <a:rPr lang="en-US" altLang="en-US" smtClean="0">
                <a:ea typeface="ＭＳ Ｐゴシック" panose="020B0600070205080204" pitchFamily="34" charset="-128"/>
              </a:rPr>
              <a:t>single-key or private</a:t>
            </a:r>
          </a:p>
          <a:p>
            <a:pPr lvl="2" eaLnBrk="1" hangingPunct="1"/>
            <a:r>
              <a:rPr lang="en-US" altLang="en-US" smtClean="0">
                <a:ea typeface="ＭＳ Ｐゴシック" panose="020B0600070205080204" pitchFamily="34" charset="-128"/>
              </a:rPr>
              <a:t>two-key or public</a:t>
            </a:r>
          </a:p>
          <a:p>
            <a:pPr lvl="1" eaLnBrk="1" hangingPunct="1"/>
            <a:r>
              <a:rPr lang="en-US" altLang="en-US" smtClean="0">
                <a:ea typeface="ＭＳ Ｐゴシック" panose="020B0600070205080204" pitchFamily="34" charset="-128"/>
              </a:rPr>
              <a:t>way in which plaintext is processed</a:t>
            </a:r>
          </a:p>
          <a:p>
            <a:pPr lvl="2" eaLnBrk="1" hangingPunct="1"/>
            <a:r>
              <a:rPr lang="en-US" altLang="en-US" smtClean="0">
                <a:ea typeface="ＭＳ Ｐゴシック" panose="020B0600070205080204" pitchFamily="34" charset="-128"/>
              </a:rPr>
              <a:t>block</a:t>
            </a:r>
          </a:p>
          <a:p>
            <a:pPr lvl="2" eaLnBrk="1" hangingPunct="1"/>
            <a:r>
              <a:rPr lang="en-US" altLang="en-US" smtClean="0">
                <a:ea typeface="ＭＳ Ｐゴシック" panose="020B0600070205080204" pitchFamily="34" charset="-128"/>
              </a:rPr>
              <a:t>stream</a:t>
            </a:r>
            <a:endParaRPr lang="en-AU" altLang="zh-TW" smtClean="0">
              <a:ea typeface="ＭＳ Ｐゴシック" panose="020B0600070205080204" pitchFamily="34" charset="-128"/>
            </a:endParaRPr>
          </a:p>
        </p:txBody>
      </p:sp>
    </p:spTree>
    <p:extLst>
      <p:ext uri="{BB962C8B-B14F-4D97-AF65-F5344CB8AC3E}">
        <p14:creationId xmlns:p14="http://schemas.microsoft.com/office/powerpoint/2010/main" val="332052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Rotor Machines   </a:t>
            </a:r>
            <a:r>
              <a:rPr lang="en-US" sz="2400" dirty="0" smtClean="0">
                <a:solidFill>
                  <a:schemeClr val="tx1"/>
                </a:solidFill>
                <a:latin typeface="Times New Roman" pitchFamily="18" charset="0"/>
                <a:cs typeface="Times New Roman" pitchFamily="18" charset="0"/>
              </a:rPr>
              <a:t>(1870-1943)</a:t>
            </a:r>
            <a:endParaRPr lang="en-US" sz="24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066801"/>
            <a:ext cx="8382000" cy="5003800"/>
          </a:xfrm>
        </p:spPr>
        <p:txBody>
          <a:bodyPr/>
          <a:lstStyle/>
          <a:p>
            <a:r>
              <a:rPr lang="en-US" dirty="0" smtClean="0"/>
              <a:t>The </a:t>
            </a:r>
            <a:r>
              <a:rPr lang="en-US" dirty="0" err="1" smtClean="0"/>
              <a:t>Hebern</a:t>
            </a:r>
            <a:r>
              <a:rPr lang="en-US" dirty="0" smtClean="0"/>
              <a:t> Machine (single rotor)</a:t>
            </a:r>
          </a:p>
          <a:p>
            <a:pPr lvl="1"/>
            <a:r>
              <a:rPr lang="en-US" dirty="0" smtClean="0"/>
              <a:t>Easily broken (CT only) using letter frequency, diagram frequency, trigram frequency</a:t>
            </a:r>
            <a:endParaRPr lang="en-US" dirty="0"/>
          </a:p>
        </p:txBody>
      </p:sp>
      <p:pic>
        <p:nvPicPr>
          <p:cNvPr id="9" name="Picture 8"/>
          <p:cNvPicPr>
            <a:picLocks noChangeAspect="1"/>
          </p:cNvPicPr>
          <p:nvPr/>
        </p:nvPicPr>
        <p:blipFill>
          <a:blip r:embed="rId2" cstate="print"/>
          <a:stretch>
            <a:fillRect/>
          </a:stretch>
        </p:blipFill>
        <p:spPr>
          <a:xfrm>
            <a:off x="6248400" y="3000352"/>
            <a:ext cx="2667000" cy="2841648"/>
          </a:xfrm>
          <a:prstGeom prst="rect">
            <a:avLst/>
          </a:prstGeom>
        </p:spPr>
      </p:pic>
      <p:sp>
        <p:nvSpPr>
          <p:cNvPr id="10" name="Rectangle 9"/>
          <p:cNvSpPr/>
          <p:nvPr/>
        </p:nvSpPr>
        <p:spPr>
          <a:xfrm>
            <a:off x="609600" y="2794000"/>
            <a:ext cx="457200" cy="314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a:t>
            </a:r>
          </a:p>
          <a:p>
            <a:pPr algn="ctr"/>
            <a:r>
              <a:rPr lang="en-US" dirty="0" smtClean="0">
                <a:solidFill>
                  <a:schemeClr val="tx1"/>
                </a:solidFill>
              </a:rPr>
              <a:t>B</a:t>
            </a:r>
          </a:p>
          <a:p>
            <a:pPr algn="ctr"/>
            <a:r>
              <a:rPr lang="en-US" dirty="0" smtClean="0">
                <a:solidFill>
                  <a:schemeClr val="tx1"/>
                </a:solidFill>
              </a:rPr>
              <a:t>C</a:t>
            </a:r>
          </a:p>
          <a:p>
            <a:pPr algn="ctr"/>
            <a:r>
              <a:rPr lang="en-US" dirty="0" smtClean="0">
                <a:solidFill>
                  <a:schemeClr val="tx1"/>
                </a:solidFill>
              </a:rPr>
              <a:t>.</a:t>
            </a:r>
          </a:p>
          <a:p>
            <a:pPr algn="ctr"/>
            <a:r>
              <a:rPr lang="en-US" dirty="0" smtClean="0">
                <a:solidFill>
                  <a:schemeClr val="tx1"/>
                </a:solidFill>
              </a:rPr>
              <a:t>.</a:t>
            </a:r>
          </a:p>
          <a:p>
            <a:pPr algn="ctr"/>
            <a:r>
              <a:rPr lang="en-US" dirty="0" smtClean="0">
                <a:solidFill>
                  <a:schemeClr val="tx1"/>
                </a:solidFill>
              </a:rPr>
              <a:t>X</a:t>
            </a:r>
          </a:p>
          <a:p>
            <a:pPr algn="ctr"/>
            <a:r>
              <a:rPr lang="en-US" dirty="0" smtClean="0">
                <a:solidFill>
                  <a:schemeClr val="tx1"/>
                </a:solidFill>
              </a:rPr>
              <a:t>Y</a:t>
            </a:r>
          </a:p>
          <a:p>
            <a:pPr algn="ctr"/>
            <a:r>
              <a:rPr lang="en-US" dirty="0" smtClean="0">
                <a:solidFill>
                  <a:schemeClr val="tx1"/>
                </a:solidFill>
              </a:rPr>
              <a:t>Z</a:t>
            </a:r>
          </a:p>
        </p:txBody>
      </p:sp>
      <p:sp>
        <p:nvSpPr>
          <p:cNvPr id="11" name="Rectangle 10"/>
          <p:cNvSpPr/>
          <p:nvPr/>
        </p:nvSpPr>
        <p:spPr>
          <a:xfrm>
            <a:off x="2819400" y="2794000"/>
            <a:ext cx="457200" cy="314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K</a:t>
            </a:r>
          </a:p>
          <a:p>
            <a:pPr algn="ctr"/>
            <a:r>
              <a:rPr lang="en-US" dirty="0" smtClean="0">
                <a:solidFill>
                  <a:schemeClr val="tx1"/>
                </a:solidFill>
              </a:rPr>
              <a:t>S</a:t>
            </a:r>
          </a:p>
          <a:p>
            <a:pPr algn="ctr"/>
            <a:r>
              <a:rPr lang="en-US" dirty="0" smtClean="0">
                <a:solidFill>
                  <a:schemeClr val="tx1"/>
                </a:solidFill>
              </a:rPr>
              <a:t>T</a:t>
            </a:r>
          </a:p>
          <a:p>
            <a:pPr algn="ctr"/>
            <a:r>
              <a:rPr lang="en-US" dirty="0" smtClean="0">
                <a:solidFill>
                  <a:schemeClr val="tx1"/>
                </a:solidFill>
              </a:rPr>
              <a:t>.</a:t>
            </a:r>
          </a:p>
          <a:p>
            <a:pPr algn="ctr"/>
            <a:r>
              <a:rPr lang="en-US" dirty="0" smtClean="0">
                <a:solidFill>
                  <a:schemeClr val="tx1"/>
                </a:solidFill>
              </a:rPr>
              <a:t>.</a:t>
            </a:r>
          </a:p>
          <a:p>
            <a:pPr algn="ctr"/>
            <a:r>
              <a:rPr lang="en-US" dirty="0" smtClean="0">
                <a:solidFill>
                  <a:schemeClr val="tx1"/>
                </a:solidFill>
              </a:rPr>
              <a:t>R</a:t>
            </a:r>
          </a:p>
          <a:p>
            <a:pPr algn="ctr"/>
            <a:r>
              <a:rPr lang="en-US" dirty="0" smtClean="0">
                <a:solidFill>
                  <a:schemeClr val="tx1"/>
                </a:solidFill>
              </a:rPr>
              <a:t>N</a:t>
            </a:r>
          </a:p>
          <a:p>
            <a:pPr algn="ctr"/>
            <a:r>
              <a:rPr lang="en-US" dirty="0" smtClean="0">
                <a:solidFill>
                  <a:schemeClr val="tx1"/>
                </a:solidFill>
              </a:rPr>
              <a:t>E</a:t>
            </a:r>
          </a:p>
        </p:txBody>
      </p:sp>
      <p:sp>
        <p:nvSpPr>
          <p:cNvPr id="12" name="Can 11"/>
          <p:cNvSpPr/>
          <p:nvPr/>
        </p:nvSpPr>
        <p:spPr>
          <a:xfrm rot="5400000">
            <a:off x="876300" y="3771900"/>
            <a:ext cx="21336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066800" y="3098800"/>
            <a:ext cx="457200" cy="406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066800" y="3505200"/>
            <a:ext cx="3810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66800" y="3810000"/>
            <a:ext cx="3810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1066800" y="4927600"/>
            <a:ext cx="381000" cy="406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1000125" y="5273675"/>
            <a:ext cx="533400" cy="40005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2438400" y="3098800"/>
            <a:ext cx="3810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438400" y="3505200"/>
            <a:ext cx="381000" cy="203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2438400" y="3911600"/>
            <a:ext cx="381000" cy="101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16200000" flipH="1">
            <a:off x="2374900" y="4889500"/>
            <a:ext cx="508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16200000" flipH="1">
            <a:off x="2328334" y="5249333"/>
            <a:ext cx="575733" cy="406400"/>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581400" y="2794000"/>
            <a:ext cx="457200" cy="314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a:t>
            </a:r>
          </a:p>
          <a:p>
            <a:pPr algn="ctr"/>
            <a:r>
              <a:rPr lang="en-US" dirty="0" smtClean="0">
                <a:solidFill>
                  <a:schemeClr val="tx1"/>
                </a:solidFill>
              </a:rPr>
              <a:t>K</a:t>
            </a:r>
          </a:p>
          <a:p>
            <a:pPr algn="ctr"/>
            <a:r>
              <a:rPr lang="en-US" dirty="0" smtClean="0">
                <a:solidFill>
                  <a:schemeClr val="tx1"/>
                </a:solidFill>
              </a:rPr>
              <a:t>S</a:t>
            </a:r>
          </a:p>
          <a:p>
            <a:pPr algn="ctr"/>
            <a:r>
              <a:rPr lang="en-US" dirty="0" smtClean="0">
                <a:solidFill>
                  <a:schemeClr val="tx1"/>
                </a:solidFill>
              </a:rPr>
              <a:t>T</a:t>
            </a:r>
          </a:p>
          <a:p>
            <a:pPr algn="ctr"/>
            <a:r>
              <a:rPr lang="en-US" dirty="0" smtClean="0">
                <a:solidFill>
                  <a:schemeClr val="tx1"/>
                </a:solidFill>
              </a:rPr>
              <a:t>.</a:t>
            </a:r>
          </a:p>
          <a:p>
            <a:pPr algn="ctr"/>
            <a:r>
              <a:rPr lang="en-US" dirty="0" smtClean="0">
                <a:solidFill>
                  <a:schemeClr val="tx1"/>
                </a:solidFill>
              </a:rPr>
              <a:t>.</a:t>
            </a:r>
          </a:p>
          <a:p>
            <a:pPr algn="ctr"/>
            <a:r>
              <a:rPr lang="en-US" dirty="0" smtClean="0">
                <a:solidFill>
                  <a:schemeClr val="tx1"/>
                </a:solidFill>
              </a:rPr>
              <a:t>R</a:t>
            </a:r>
          </a:p>
          <a:p>
            <a:pPr algn="ctr"/>
            <a:r>
              <a:rPr lang="en-US" dirty="0" smtClean="0">
                <a:solidFill>
                  <a:schemeClr val="tx1"/>
                </a:solidFill>
              </a:rPr>
              <a:t>N</a:t>
            </a:r>
          </a:p>
        </p:txBody>
      </p:sp>
      <p:sp>
        <p:nvSpPr>
          <p:cNvPr id="37" name="Rectangle 36"/>
          <p:cNvSpPr/>
          <p:nvPr/>
        </p:nvSpPr>
        <p:spPr>
          <a:xfrm>
            <a:off x="4343400" y="2794000"/>
            <a:ext cx="457200" cy="31496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a:t>
            </a:r>
          </a:p>
          <a:p>
            <a:pPr algn="ctr"/>
            <a:r>
              <a:rPr lang="en-US" dirty="0" smtClean="0">
                <a:solidFill>
                  <a:schemeClr val="tx1"/>
                </a:solidFill>
              </a:rPr>
              <a:t>E</a:t>
            </a:r>
          </a:p>
          <a:p>
            <a:pPr algn="ctr"/>
            <a:r>
              <a:rPr lang="en-US" dirty="0" smtClean="0">
                <a:solidFill>
                  <a:schemeClr val="tx1"/>
                </a:solidFill>
              </a:rPr>
              <a:t>K</a:t>
            </a:r>
          </a:p>
          <a:p>
            <a:pPr algn="ctr"/>
            <a:r>
              <a:rPr lang="en-US" dirty="0" smtClean="0">
                <a:solidFill>
                  <a:schemeClr val="tx1"/>
                </a:solidFill>
              </a:rPr>
              <a:t>S</a:t>
            </a:r>
          </a:p>
          <a:p>
            <a:pPr algn="ctr"/>
            <a:r>
              <a:rPr lang="en-US" dirty="0" smtClean="0">
                <a:solidFill>
                  <a:schemeClr val="tx1"/>
                </a:solidFill>
              </a:rPr>
              <a:t>T</a:t>
            </a:r>
          </a:p>
          <a:p>
            <a:pPr algn="ctr"/>
            <a:r>
              <a:rPr lang="en-US" dirty="0" smtClean="0">
                <a:solidFill>
                  <a:schemeClr val="tx1"/>
                </a:solidFill>
              </a:rPr>
              <a:t>.</a:t>
            </a:r>
          </a:p>
          <a:p>
            <a:pPr algn="ctr"/>
            <a:r>
              <a:rPr lang="en-US" dirty="0" smtClean="0">
                <a:solidFill>
                  <a:schemeClr val="tx1"/>
                </a:solidFill>
              </a:rPr>
              <a:t>.</a:t>
            </a:r>
          </a:p>
          <a:p>
            <a:pPr algn="ctr"/>
            <a:r>
              <a:rPr lang="en-US" dirty="0" smtClean="0">
                <a:solidFill>
                  <a:schemeClr val="tx1"/>
                </a:solidFill>
              </a:rPr>
              <a:t>R</a:t>
            </a:r>
          </a:p>
        </p:txBody>
      </p:sp>
      <p:cxnSp>
        <p:nvCxnSpPr>
          <p:cNvPr id="39" name="Straight Connector 38"/>
          <p:cNvCxnSpPr>
            <a:endCxn id="12" idx="3"/>
          </p:cNvCxnSpPr>
          <p:nvPr/>
        </p:nvCxnSpPr>
        <p:spPr>
          <a:xfrm>
            <a:off x="1066800" y="4114800"/>
            <a:ext cx="3810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066800" y="4622800"/>
            <a:ext cx="3810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1066800" y="4478867"/>
            <a:ext cx="355600" cy="423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438400" y="4622800"/>
            <a:ext cx="3810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2438400" y="4419600"/>
            <a:ext cx="381000" cy="101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2" idx="1"/>
          </p:cNvCxnSpPr>
          <p:nvPr/>
        </p:nvCxnSpPr>
        <p:spPr>
          <a:xfrm flipV="1">
            <a:off x="2438400" y="4114800"/>
            <a:ext cx="381000" cy="152400"/>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600200" y="5334000"/>
            <a:ext cx="467885" cy="369332"/>
          </a:xfrm>
          <a:prstGeom prst="rect">
            <a:avLst/>
          </a:prstGeom>
          <a:noFill/>
        </p:spPr>
        <p:txBody>
          <a:bodyPr wrap="none" rtlCol="0">
            <a:spAutoFit/>
          </a:bodyPr>
          <a:lstStyle/>
          <a:p>
            <a:r>
              <a:rPr lang="en-US" dirty="0" smtClean="0"/>
              <a:t>key</a:t>
            </a:r>
            <a:endParaRPr lang="en-US" dirty="0"/>
          </a:p>
        </p:txBody>
      </p:sp>
      <p:sp>
        <p:nvSpPr>
          <p:cNvPr id="27" name="Footer Placeholder 26"/>
          <p:cNvSpPr>
            <a:spLocks noGrp="1"/>
          </p:cNvSpPr>
          <p:nvPr>
            <p:ph type="ftr" sz="quarter" idx="11"/>
          </p:nvPr>
        </p:nvSpPr>
        <p:spPr/>
        <p:txBody>
          <a:bodyPr/>
          <a:lstStyle/>
          <a:p>
            <a:r>
              <a:rPr lang="en-US" smtClean="0"/>
              <a:t>FAST-NUCES</a:t>
            </a:r>
            <a:endParaRPr lang="en-US"/>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2126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772400" cy="731838"/>
          </a:xfrm>
        </p:spPr>
        <p:txBody>
          <a:bodyPr>
            <a:normAutofit fontScale="90000"/>
          </a:bodyPr>
          <a:lstStyle/>
          <a:p>
            <a:r>
              <a:rPr lang="en-US" dirty="0" smtClean="0">
                <a:solidFill>
                  <a:schemeClr val="tx1"/>
                </a:solidFill>
                <a:latin typeface="Times New Roman" pitchFamily="18" charset="0"/>
                <a:cs typeface="Times New Roman" pitchFamily="18" charset="0"/>
              </a:rPr>
              <a:t>Rotor Machines   </a:t>
            </a:r>
            <a:r>
              <a:rPr lang="en-US" sz="2400" dirty="0" smtClean="0">
                <a:solidFill>
                  <a:schemeClr val="tx1"/>
                </a:solidFill>
                <a:latin typeface="Times New Roman" pitchFamily="18" charset="0"/>
                <a:cs typeface="Times New Roman" pitchFamily="18" charset="0"/>
              </a:rPr>
              <a:t>(cont.)</a:t>
            </a:r>
            <a:endParaRPr lang="en-US" sz="24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73200"/>
            <a:ext cx="8229600" cy="5003800"/>
          </a:xfrm>
        </p:spPr>
        <p:txBody>
          <a:bodyPr/>
          <a:lstStyle/>
          <a:p>
            <a:pPr>
              <a:buNone/>
            </a:pPr>
            <a:r>
              <a:rPr lang="en-US" dirty="0" smtClean="0">
                <a:latin typeface="Times New Roman" pitchFamily="18" charset="0"/>
                <a:cs typeface="Times New Roman" pitchFamily="18" charset="0"/>
              </a:rPr>
              <a:t>Most famous:   the Enigma  </a:t>
            </a:r>
            <a:r>
              <a:rPr lang="en-US" sz="2000" dirty="0" smtClean="0">
                <a:latin typeface="Times New Roman" pitchFamily="18" charset="0"/>
                <a:cs typeface="Times New Roman" pitchFamily="18" charset="0"/>
              </a:rPr>
              <a:t>(3-5 rotors)</a:t>
            </a:r>
            <a:endParaRPr lang="en-US" sz="2000" dirty="0">
              <a:latin typeface="Times New Roman" pitchFamily="18" charset="0"/>
              <a:cs typeface="Times New Roman" pitchFamily="18" charset="0"/>
            </a:endParaRPr>
          </a:p>
        </p:txBody>
      </p:sp>
      <p:pic>
        <p:nvPicPr>
          <p:cNvPr id="2050" name="Picture 2" descr="http://upload.wikimedia.org/wikipedia/commons/thumb/7/7b/Bundesarchiv_Bild_183-2007-0705-502%2C_Chiffriermaschine_%22Enigma%22.jpg/170px-Bundesarchiv_Bild_183-2007-0705-502%2C_Chiffriermaschine_%22Enigma%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2654299"/>
            <a:ext cx="1619250" cy="30099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85800" y="5791200"/>
            <a:ext cx="7463903" cy="369332"/>
          </a:xfrm>
          <a:prstGeom prst="rect">
            <a:avLst/>
          </a:prstGeom>
          <a:noFill/>
        </p:spPr>
        <p:txBody>
          <a:bodyPr wrap="none" rtlCol="0">
            <a:spAutoFit/>
          </a:bodyPr>
          <a:lstStyle/>
          <a:p>
            <a:r>
              <a:rPr lang="en-US" dirty="0" smtClean="0"/>
              <a:t>With 4 rotors keys = 26</a:t>
            </a:r>
            <a:r>
              <a:rPr lang="en-US" baseline="30000" dirty="0" smtClean="0"/>
              <a:t>4</a:t>
            </a:r>
            <a:r>
              <a:rPr lang="en-US" dirty="0" smtClean="0"/>
              <a:t> = 2</a:t>
            </a:r>
            <a:r>
              <a:rPr lang="en-US" baseline="30000" dirty="0" smtClean="0"/>
              <a:t>18   </a:t>
            </a:r>
            <a:r>
              <a:rPr lang="en-US" dirty="0" smtClean="0"/>
              <a:t>  (actually 2</a:t>
            </a:r>
            <a:r>
              <a:rPr lang="en-US" baseline="30000" dirty="0" smtClean="0"/>
              <a:t>36 </a:t>
            </a:r>
            <a:r>
              <a:rPr lang="en-US" dirty="0" smtClean="0"/>
              <a:t>due to optional </a:t>
            </a:r>
            <a:r>
              <a:rPr lang="en-US" dirty="0" err="1" smtClean="0"/>
              <a:t>plugboard</a:t>
            </a:r>
            <a:r>
              <a:rPr lang="en-US" dirty="0" smtClean="0"/>
              <a:t>) </a:t>
            </a:r>
            <a:endParaRPr lang="en-US" baseline="30000" dirty="0"/>
          </a:p>
        </p:txBody>
      </p:sp>
      <p:pic>
        <p:nvPicPr>
          <p:cNvPr id="4" name="Picture 3"/>
          <p:cNvPicPr>
            <a:picLocks noChangeAspect="1"/>
          </p:cNvPicPr>
          <p:nvPr/>
        </p:nvPicPr>
        <p:blipFill>
          <a:blip r:embed="rId3" cstate="print"/>
          <a:stretch>
            <a:fillRect/>
          </a:stretch>
        </p:blipFill>
        <p:spPr>
          <a:xfrm>
            <a:off x="1676400" y="2108201"/>
            <a:ext cx="2362200" cy="3579905"/>
          </a:xfrm>
          <a:prstGeom prst="rect">
            <a:avLst/>
          </a:prstGeom>
        </p:spPr>
      </p:pic>
      <p:sp>
        <p:nvSpPr>
          <p:cNvPr id="10" name="Footer Placeholder 9"/>
          <p:cNvSpPr>
            <a:spLocks noGrp="1"/>
          </p:cNvSpPr>
          <p:nvPr>
            <p:ph type="ftr" sz="quarter" idx="11"/>
          </p:nvPr>
        </p:nvSpPr>
        <p:spPr/>
        <p:txBody>
          <a:bodyPr/>
          <a:lstStyle/>
          <a:p>
            <a:r>
              <a:rPr lang="en-US" smtClean="0"/>
              <a:t>FAST-NUCES</a:t>
            </a:r>
            <a:endParaRPr lang="en-US"/>
          </a:p>
        </p:txBody>
      </p:sp>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21135863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Turing Bombe</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dirty="0"/>
          </a:p>
        </p:txBody>
      </p:sp>
      <p:pic>
        <p:nvPicPr>
          <p:cNvPr id="1026" name="Picture 2" descr="http://news.bbcimg.co.uk/media/images/60957000/jpg/_60957552_bombemachine.jpg"/>
          <p:cNvPicPr>
            <a:picLocks noChangeAspect="1" noChangeArrowheads="1"/>
          </p:cNvPicPr>
          <p:nvPr/>
        </p:nvPicPr>
        <p:blipFill>
          <a:blip r:embed="rId2" cstate="print"/>
          <a:srcRect/>
          <a:stretch>
            <a:fillRect/>
          </a:stretch>
        </p:blipFill>
        <p:spPr bwMode="auto">
          <a:xfrm>
            <a:off x="5791200" y="3962400"/>
            <a:ext cx="2895600" cy="2095501"/>
          </a:xfrm>
          <a:prstGeom prst="rect">
            <a:avLst/>
          </a:prstGeom>
          <a:noFill/>
        </p:spPr>
      </p:pic>
      <p:pic>
        <p:nvPicPr>
          <p:cNvPr id="1028" name="Picture 4" descr="http://blogs.telegraph.co.uk/news/files/2012/12/CMNM1D_2250180b.jpg"/>
          <p:cNvPicPr>
            <a:picLocks noChangeAspect="1" noChangeArrowheads="1"/>
          </p:cNvPicPr>
          <p:nvPr/>
        </p:nvPicPr>
        <p:blipFill>
          <a:blip r:embed="rId3" cstate="print"/>
          <a:srcRect/>
          <a:stretch>
            <a:fillRect/>
          </a:stretch>
        </p:blipFill>
        <p:spPr bwMode="auto">
          <a:xfrm>
            <a:off x="1114156" y="1600200"/>
            <a:ext cx="4638944" cy="28956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Must watch </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pPr algn="ctr">
              <a:buNone/>
            </a:pPr>
            <a:endParaRPr lang="en-US" dirty="0" smtClean="0"/>
          </a:p>
          <a:p>
            <a:pPr algn="ctr">
              <a:buNone/>
            </a:pPr>
            <a:endParaRPr lang="en-US" dirty="0" smtClean="0"/>
          </a:p>
          <a:p>
            <a:pPr algn="ctr">
              <a:buNone/>
            </a:pPr>
            <a:r>
              <a:rPr lang="en-US" sz="4000" b="1" dirty="0" smtClean="0">
                <a:solidFill>
                  <a:srgbClr val="FF0000"/>
                </a:solidFill>
                <a:latin typeface="Times New Roman" pitchFamily="18" charset="0"/>
                <a:cs typeface="Times New Roman" pitchFamily="18" charset="0"/>
              </a:rPr>
              <a:t>“The Man Who Cracked Enigma”</a:t>
            </a:r>
            <a:endParaRPr lang="en-US" sz="4000" b="1" dirty="0">
              <a:solidFill>
                <a:srgbClr val="FF0000"/>
              </a:solidFill>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1722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pPr>
              <a:buNone/>
            </a:pPr>
            <a:r>
              <a:rPr lang="en-US" dirty="0" smtClean="0">
                <a:latin typeface="Times New Roman" pitchFamily="18" charset="0"/>
                <a:cs typeface="Times New Roman" pitchFamily="18" charset="0"/>
              </a:rPr>
              <a:t>Material in this lecture are taken from the slides prepared by:</a:t>
            </a:r>
          </a:p>
          <a:p>
            <a:r>
              <a:rPr lang="en-US" dirty="0" smtClean="0">
                <a:latin typeface="Times New Roman" pitchFamily="18" charset="0"/>
                <a:cs typeface="Times New Roman" pitchFamily="18" charset="0"/>
              </a:rPr>
              <a:t>Prof. Dr. </a:t>
            </a:r>
            <a:r>
              <a:rPr lang="en-US" dirty="0" err="1" smtClean="0">
                <a:latin typeface="Times New Roman" pitchFamily="18" charset="0"/>
                <a:cs typeface="Times New Roman" pitchFamily="18" charset="0"/>
              </a:rPr>
              <a:t>Konrad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Rieck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Uni</a:t>
            </a:r>
            <a:r>
              <a:rPr lang="en-US" dirty="0" smtClean="0">
                <a:latin typeface="Times New Roman" pitchFamily="18" charset="0"/>
                <a:cs typeface="Times New Roman" pitchFamily="18" charset="0"/>
              </a:rPr>
              <a:t>-Göttingen)</a:t>
            </a:r>
          </a:p>
          <a:p>
            <a:r>
              <a:rPr lang="en-US" dirty="0" smtClean="0">
                <a:latin typeface="Times New Roman" pitchFamily="18" charset="0"/>
                <a:cs typeface="Times New Roman" pitchFamily="18" charset="0"/>
              </a:rPr>
              <a:t>Prof. Dan </a:t>
            </a:r>
            <a:r>
              <a:rPr lang="en-US" dirty="0" err="1" smtClean="0">
                <a:latin typeface="Times New Roman" pitchFamily="18" charset="0"/>
                <a:cs typeface="Times New Roman" pitchFamily="18" charset="0"/>
              </a:rPr>
              <a:t>Boneh</a:t>
            </a:r>
            <a:r>
              <a:rPr lang="en-US" dirty="0" smtClean="0">
                <a:latin typeface="Times New Roman" pitchFamily="18" charset="0"/>
                <a:cs typeface="Times New Roman" pitchFamily="18" charset="0"/>
              </a:rPr>
              <a:t> </a:t>
            </a:r>
            <a:r>
              <a:rPr lang="en-US" smtClean="0">
                <a:latin typeface="Times New Roman" pitchFamily="18" charset="0"/>
                <a:cs typeface="Times New Roman" pitchFamily="18" charset="0"/>
              </a:rPr>
              <a:t>(Stanford</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76200" y="172577"/>
            <a:ext cx="8915400" cy="6463308"/>
          </a:xfrm>
          <a:prstGeom prst="rect">
            <a:avLst/>
          </a:prstGeom>
        </p:spPr>
        <p:txBody>
          <a:bodyPr wrap="square">
            <a:spAutoFit/>
          </a:bodyPr>
          <a:lstStyle/>
          <a:p>
            <a:r>
              <a:rPr lang="en-US" altLang="en-US" dirty="0">
                <a:latin typeface="Times-Roman" charset="0"/>
                <a:ea typeface="ＭＳ Ｐゴシック" panose="020B0600070205080204" pitchFamily="34" charset="-128"/>
              </a:rPr>
              <a:t>Cryptographic systems can be characterized along these three independent dimensions</a:t>
            </a:r>
            <a:r>
              <a:rPr lang="en-US" altLang="en-US" dirty="0" smtClean="0">
                <a:latin typeface="Times-Roman" charset="0"/>
                <a:ea typeface="ＭＳ Ｐゴシック" panose="020B0600070205080204" pitchFamily="34" charset="-128"/>
              </a:rPr>
              <a:t>.</a:t>
            </a:r>
          </a:p>
          <a:p>
            <a:endParaRPr lang="en-US" altLang="en-US" dirty="0">
              <a:latin typeface="Times-Roman" charset="0"/>
              <a:ea typeface="ＭＳ Ｐゴシック" panose="020B0600070205080204" pitchFamily="34" charset="-128"/>
            </a:endParaRPr>
          </a:p>
          <a:p>
            <a:pPr>
              <a:buFontTx/>
              <a:buAutoNum type="arabicPeriod"/>
            </a:pPr>
            <a:r>
              <a:rPr lang="en-US" altLang="en-US" b="1" dirty="0">
                <a:latin typeface="Arial" panose="020B0604020202020204" pitchFamily="34" charset="0"/>
                <a:ea typeface="ＭＳ Ｐゴシック" panose="020B0600070205080204" pitchFamily="34" charset="-128"/>
              </a:rPr>
              <a:t>The type of operations used for transforming plaintext to </a:t>
            </a:r>
            <a:r>
              <a:rPr lang="en-US" altLang="en-US" b="1" dirty="0" err="1">
                <a:latin typeface="Arial" panose="020B0604020202020204" pitchFamily="34" charset="0"/>
                <a:ea typeface="ＭＳ Ｐゴシック" panose="020B0600070205080204" pitchFamily="34" charset="-128"/>
              </a:rPr>
              <a:t>ciphertext</a:t>
            </a:r>
            <a:r>
              <a:rPr lang="en-US" altLang="en-US" dirty="0">
                <a:latin typeface="Arial" panose="020B0604020202020204" pitchFamily="34" charset="0"/>
                <a:ea typeface="ＭＳ Ｐゴシック" panose="020B0600070205080204" pitchFamily="34" charset="-128"/>
              </a:rPr>
              <a:t>. All encryption algorithms are based on two general principles: </a:t>
            </a:r>
            <a:endParaRPr lang="en-US" altLang="en-US" dirty="0" smtClean="0">
              <a:latin typeface="Arial" panose="020B0604020202020204" pitchFamily="34" charset="0"/>
              <a:ea typeface="ＭＳ Ｐゴシック" panose="020B0600070205080204" pitchFamily="34" charset="-128"/>
            </a:endParaRPr>
          </a:p>
          <a:p>
            <a:endParaRPr lang="en-US" altLang="en-US" dirty="0">
              <a:latin typeface="Arial" panose="020B0604020202020204" pitchFamily="34" charset="0"/>
              <a:ea typeface="ＭＳ Ｐゴシック" panose="020B0600070205080204" pitchFamily="34" charset="-128"/>
            </a:endParaRPr>
          </a:p>
          <a:p>
            <a:r>
              <a:rPr lang="en-US" altLang="en-US" dirty="0" smtClean="0">
                <a:solidFill>
                  <a:srgbClr val="FF0000"/>
                </a:solidFill>
                <a:latin typeface="Arial" panose="020B0604020202020204" pitchFamily="34" charset="0"/>
                <a:ea typeface="ＭＳ Ｐゴシック" panose="020B0600070205080204" pitchFamily="34" charset="-128"/>
              </a:rPr>
              <a:t>substitution</a:t>
            </a:r>
            <a:r>
              <a:rPr lang="en-US" altLang="en-US" dirty="0">
                <a:latin typeface="Arial" panose="020B0604020202020204" pitchFamily="34" charset="0"/>
                <a:ea typeface="ＭＳ Ｐゴシック" panose="020B0600070205080204" pitchFamily="34" charset="-128"/>
              </a:rPr>
              <a:t>, in which each element in the plaintext (bit, letter, group of bits or letters) is mapped into another </a:t>
            </a:r>
            <a:r>
              <a:rPr lang="en-US" altLang="en-US" dirty="0" smtClean="0">
                <a:latin typeface="Arial" panose="020B0604020202020204" pitchFamily="34" charset="0"/>
                <a:ea typeface="ＭＳ Ｐゴシック" panose="020B0600070205080204" pitchFamily="34" charset="-128"/>
              </a:rPr>
              <a:t>element.</a:t>
            </a:r>
          </a:p>
          <a:p>
            <a:r>
              <a:rPr lang="en-US" altLang="en-US" dirty="0" smtClean="0">
                <a:latin typeface="Arial" panose="020B0604020202020204" pitchFamily="34" charset="0"/>
                <a:ea typeface="ＭＳ Ｐゴシック" panose="020B0600070205080204" pitchFamily="34" charset="-128"/>
              </a:rPr>
              <a:t> </a:t>
            </a:r>
          </a:p>
          <a:p>
            <a:r>
              <a:rPr lang="en-US" altLang="en-US" dirty="0" smtClean="0">
                <a:solidFill>
                  <a:srgbClr val="FF0000"/>
                </a:solidFill>
                <a:latin typeface="Arial" panose="020B0604020202020204" pitchFamily="34" charset="0"/>
                <a:ea typeface="ＭＳ Ｐゴシック" panose="020B0600070205080204" pitchFamily="34" charset="-128"/>
              </a:rPr>
              <a:t>and </a:t>
            </a:r>
            <a:r>
              <a:rPr lang="en-US" altLang="en-US" dirty="0">
                <a:solidFill>
                  <a:srgbClr val="FF0000"/>
                </a:solidFill>
                <a:latin typeface="Arial" panose="020B0604020202020204" pitchFamily="34" charset="0"/>
                <a:ea typeface="ＭＳ Ｐゴシック" panose="020B0600070205080204" pitchFamily="34" charset="-128"/>
              </a:rPr>
              <a:t>transposition</a:t>
            </a:r>
            <a:r>
              <a:rPr lang="en-US" altLang="en-US" dirty="0">
                <a:latin typeface="Arial" panose="020B0604020202020204" pitchFamily="34" charset="0"/>
                <a:ea typeface="ＭＳ Ｐゴシック" panose="020B0600070205080204" pitchFamily="34" charset="-128"/>
              </a:rPr>
              <a:t>, in which elements in the plaintext are rearranged. The fundamental requirement is that no information be lost (that is, that all operations are reversible). Most systems, referred to as product systems, involve multiple stages of substitutions and transpositions. </a:t>
            </a: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 </a:t>
            </a:r>
          </a:p>
          <a:p>
            <a:r>
              <a:rPr lang="en-US" altLang="en-US" b="1" dirty="0" smtClean="0">
                <a:latin typeface="Arial" panose="020B0604020202020204" pitchFamily="34" charset="0"/>
                <a:ea typeface="ＭＳ Ｐゴシック" panose="020B0600070205080204" pitchFamily="34" charset="-128"/>
              </a:rPr>
              <a:t>2.The number of keys used</a:t>
            </a:r>
            <a:r>
              <a:rPr lang="en-US" altLang="en-US" dirty="0" smtClean="0">
                <a:latin typeface="Arial" panose="020B0604020202020204" pitchFamily="34" charset="0"/>
                <a:ea typeface="ＭＳ Ｐゴシック" panose="020B0600070205080204" pitchFamily="34" charset="-128"/>
              </a:rPr>
              <a:t>. If both sender and receiver use the same key, the system is referred to as symmetric, single-key, secret-key, or conventional encryption. If the sender and receiver use different keys, the system is referred to as asymmetric, two-key, or public-key encryption.  </a:t>
            </a:r>
          </a:p>
          <a:p>
            <a:endParaRPr lang="en-US" altLang="en-US" dirty="0">
              <a:latin typeface="Arial" panose="020B0604020202020204" pitchFamily="34" charset="0"/>
              <a:ea typeface="ＭＳ Ｐゴシック" panose="020B0600070205080204" pitchFamily="34" charset="-128"/>
            </a:endParaRPr>
          </a:p>
          <a:p>
            <a:r>
              <a:rPr lang="en-US" altLang="en-US" b="1" dirty="0" smtClean="0">
                <a:latin typeface="Arial" panose="020B0604020202020204" pitchFamily="34" charset="0"/>
                <a:ea typeface="ＭＳ Ｐゴシック" panose="020B0600070205080204" pitchFamily="34" charset="-128"/>
              </a:rPr>
              <a:t>3.The </a:t>
            </a:r>
            <a:r>
              <a:rPr lang="en-US" altLang="en-US" b="1" dirty="0">
                <a:latin typeface="Arial" panose="020B0604020202020204" pitchFamily="34" charset="0"/>
                <a:ea typeface="ＭＳ Ｐゴシック" panose="020B0600070205080204" pitchFamily="34" charset="-128"/>
              </a:rPr>
              <a:t>way in which the plaintext is processed</a:t>
            </a:r>
            <a:r>
              <a:rPr lang="en-US" altLang="en-US" dirty="0">
                <a:latin typeface="Arial" panose="020B0604020202020204" pitchFamily="34" charset="0"/>
                <a:ea typeface="ＭＳ Ｐゴシック" panose="020B0600070205080204" pitchFamily="34" charset="-128"/>
              </a:rPr>
              <a:t>. A block cipher processes the input one block of elements at a time, producing an output block for each input block. A stream cipher processes the input elements continuously, producing output one element at a time, as it goes along. </a:t>
            </a:r>
            <a:endParaRPr lang="en-US" altLang="en-US" dirty="0">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1638600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Cryptanalysis</a:t>
            </a:r>
            <a:endParaRPr lang="en-AU" altLang="zh-TW" smtClean="0">
              <a:ea typeface="ＭＳ Ｐゴシック" panose="020B0600070205080204" pitchFamily="34" charset="-128"/>
            </a:endParaRPr>
          </a:p>
        </p:txBody>
      </p:sp>
      <p:sp>
        <p:nvSpPr>
          <p:cNvPr id="1027"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objective to recover key not just message</a:t>
            </a:r>
          </a:p>
          <a:p>
            <a:pPr eaLnBrk="1" hangingPunct="1"/>
            <a:r>
              <a:rPr lang="en-US" altLang="en-US" smtClean="0">
                <a:ea typeface="ＭＳ Ｐゴシック" panose="020B0600070205080204" pitchFamily="34" charset="-128"/>
              </a:rPr>
              <a:t>general approaches:</a:t>
            </a:r>
          </a:p>
          <a:p>
            <a:pPr lvl="1" eaLnBrk="1" hangingPunct="1"/>
            <a:r>
              <a:rPr lang="en-US" altLang="en-US" smtClean="0">
                <a:ea typeface="ＭＳ Ｐゴシック" panose="020B0600070205080204" pitchFamily="34" charset="-128"/>
              </a:rPr>
              <a:t>cryptanalytic attack</a:t>
            </a:r>
          </a:p>
          <a:p>
            <a:pPr lvl="1" eaLnBrk="1" hangingPunct="1"/>
            <a:r>
              <a:rPr lang="en-US" altLang="en-US" smtClean="0">
                <a:ea typeface="ＭＳ Ｐゴシック" panose="020B0600070205080204" pitchFamily="34" charset="-128"/>
              </a:rPr>
              <a:t>brute-force attack</a:t>
            </a:r>
          </a:p>
          <a:p>
            <a:pPr eaLnBrk="1" hangingPunct="1"/>
            <a:r>
              <a:rPr lang="en-US" altLang="en-US" smtClean="0">
                <a:ea typeface="ＭＳ Ｐゴシック" panose="020B0600070205080204" pitchFamily="34" charset="-128"/>
              </a:rPr>
              <a:t>if either succeed all key use compromised</a:t>
            </a:r>
            <a:endParaRPr lang="en-AU" altLang="zh-TW" smtClean="0">
              <a:ea typeface="ＭＳ Ｐゴシック" panose="020B0600070205080204" pitchFamily="34" charset="-128"/>
            </a:endParaRPr>
          </a:p>
        </p:txBody>
      </p:sp>
    </p:spTree>
    <p:extLst>
      <p:ext uri="{BB962C8B-B14F-4D97-AF65-F5344CB8AC3E}">
        <p14:creationId xmlns:p14="http://schemas.microsoft.com/office/powerpoint/2010/main" val="273427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t>Some Basic Terminology</a:t>
            </a:r>
          </a:p>
        </p:txBody>
      </p:sp>
      <p:sp>
        <p:nvSpPr>
          <p:cNvPr id="48131" name="Rectangle 3"/>
          <p:cNvSpPr>
            <a:spLocks noGrp="1" noChangeArrowheads="1"/>
          </p:cNvSpPr>
          <p:nvPr>
            <p:ph type="body" idx="1"/>
          </p:nvPr>
        </p:nvSpPr>
        <p:spPr>
          <a:xfrm>
            <a:off x="457200" y="1773238"/>
            <a:ext cx="8229600" cy="4779962"/>
          </a:xfrm>
        </p:spPr>
        <p:txBody>
          <a:bodyPr>
            <a:normAutofit lnSpcReduction="10000"/>
          </a:bodyPr>
          <a:lstStyle/>
          <a:p>
            <a:pPr eaLnBrk="1" hangingPunct="1">
              <a:lnSpc>
                <a:spcPct val="80000"/>
              </a:lnSpc>
              <a:spcAft>
                <a:spcPts val="1200"/>
              </a:spcAft>
            </a:pPr>
            <a:r>
              <a:rPr lang="en-AU" altLang="zh-TW" sz="2400" b="1" dirty="0" smtClean="0">
                <a:ea typeface="ＭＳ Ｐゴシック" panose="020B0600070205080204" pitchFamily="34" charset="-128"/>
              </a:rPr>
              <a:t>plaintext</a:t>
            </a:r>
            <a:r>
              <a:rPr lang="en-AU" altLang="zh-TW" sz="2400" dirty="0" smtClean="0">
                <a:ea typeface="ＭＳ Ｐゴシック" panose="020B0600070205080204" pitchFamily="34" charset="-128"/>
              </a:rPr>
              <a:t> - original message </a:t>
            </a:r>
          </a:p>
          <a:p>
            <a:pPr eaLnBrk="1" hangingPunct="1">
              <a:lnSpc>
                <a:spcPct val="80000"/>
              </a:lnSpc>
              <a:spcAft>
                <a:spcPts val="1200"/>
              </a:spcAft>
            </a:pPr>
            <a:r>
              <a:rPr lang="en-AU" altLang="zh-TW" sz="2400" b="1" dirty="0" err="1" smtClean="0">
                <a:ea typeface="ＭＳ Ｐゴシック" panose="020B0600070205080204" pitchFamily="34" charset="-128"/>
              </a:rPr>
              <a:t>ciphertext</a:t>
            </a:r>
            <a:r>
              <a:rPr lang="en-AU" altLang="zh-TW" sz="2400" dirty="0" smtClean="0">
                <a:ea typeface="ＭＳ Ｐゴシック" panose="020B0600070205080204" pitchFamily="34" charset="-128"/>
              </a:rPr>
              <a:t> - coded message </a:t>
            </a:r>
          </a:p>
          <a:p>
            <a:pPr eaLnBrk="1" hangingPunct="1">
              <a:lnSpc>
                <a:spcPct val="80000"/>
              </a:lnSpc>
              <a:spcAft>
                <a:spcPts val="1200"/>
              </a:spcAft>
            </a:pPr>
            <a:r>
              <a:rPr lang="en-AU" altLang="zh-TW" sz="2400" b="1" dirty="0" smtClean="0">
                <a:ea typeface="ＭＳ Ｐゴシック" panose="020B0600070205080204" pitchFamily="34" charset="-128"/>
              </a:rPr>
              <a:t>cipher</a:t>
            </a:r>
            <a:r>
              <a:rPr lang="en-AU" altLang="zh-TW" sz="2400" dirty="0" smtClean="0">
                <a:ea typeface="ＭＳ Ｐゴシック" panose="020B0600070205080204" pitchFamily="34" charset="-128"/>
              </a:rPr>
              <a:t> - algorithm for transforming plaintext to </a:t>
            </a:r>
            <a:r>
              <a:rPr lang="en-AU" altLang="zh-TW" sz="2400" dirty="0" err="1" smtClean="0">
                <a:ea typeface="ＭＳ Ｐゴシック" panose="020B0600070205080204" pitchFamily="34" charset="-128"/>
              </a:rPr>
              <a:t>ciphertext</a:t>
            </a:r>
            <a:r>
              <a:rPr lang="en-AU" altLang="zh-TW" sz="2400" dirty="0" smtClean="0">
                <a:ea typeface="ＭＳ Ｐゴシック" panose="020B0600070205080204" pitchFamily="34" charset="-128"/>
              </a:rPr>
              <a:t> </a:t>
            </a:r>
          </a:p>
          <a:p>
            <a:pPr eaLnBrk="1" hangingPunct="1">
              <a:lnSpc>
                <a:spcPct val="80000"/>
              </a:lnSpc>
              <a:spcAft>
                <a:spcPts val="1200"/>
              </a:spcAft>
            </a:pPr>
            <a:r>
              <a:rPr lang="en-AU" altLang="zh-TW" sz="2400" b="1" dirty="0" smtClean="0">
                <a:ea typeface="ＭＳ Ｐゴシック" panose="020B0600070205080204" pitchFamily="34" charset="-128"/>
              </a:rPr>
              <a:t>key</a:t>
            </a:r>
            <a:r>
              <a:rPr lang="en-AU" altLang="zh-TW" sz="2400" dirty="0" smtClean="0">
                <a:ea typeface="ＭＳ Ｐゴシック" panose="020B0600070205080204" pitchFamily="34" charset="-128"/>
              </a:rPr>
              <a:t> - info used in cipher known only to sender/receiver </a:t>
            </a:r>
          </a:p>
          <a:p>
            <a:pPr eaLnBrk="1" hangingPunct="1">
              <a:lnSpc>
                <a:spcPct val="80000"/>
              </a:lnSpc>
              <a:spcAft>
                <a:spcPts val="1200"/>
              </a:spcAft>
            </a:pPr>
            <a:r>
              <a:rPr lang="en-AU" altLang="zh-TW" sz="2400" b="1" dirty="0" smtClean="0">
                <a:ea typeface="ＭＳ Ｐゴシック" panose="020B0600070205080204" pitchFamily="34" charset="-128"/>
              </a:rPr>
              <a:t>encipher (encrypt)</a:t>
            </a:r>
            <a:r>
              <a:rPr lang="en-AU" altLang="zh-TW" sz="2400" dirty="0" smtClean="0">
                <a:ea typeface="ＭＳ Ｐゴシック" panose="020B0600070205080204" pitchFamily="34" charset="-128"/>
              </a:rPr>
              <a:t> - converting plaintext to </a:t>
            </a:r>
            <a:r>
              <a:rPr lang="en-AU" altLang="zh-TW" sz="2400" dirty="0" err="1" smtClean="0">
                <a:ea typeface="ＭＳ Ｐゴシック" panose="020B0600070205080204" pitchFamily="34" charset="-128"/>
              </a:rPr>
              <a:t>ciphertext</a:t>
            </a:r>
            <a:r>
              <a:rPr lang="en-AU" altLang="zh-TW" sz="2400" dirty="0" smtClean="0">
                <a:ea typeface="ＭＳ Ｐゴシック" panose="020B0600070205080204" pitchFamily="34" charset="-128"/>
              </a:rPr>
              <a:t> </a:t>
            </a:r>
          </a:p>
          <a:p>
            <a:pPr eaLnBrk="1" hangingPunct="1">
              <a:lnSpc>
                <a:spcPct val="80000"/>
              </a:lnSpc>
              <a:spcAft>
                <a:spcPts val="1200"/>
              </a:spcAft>
            </a:pPr>
            <a:r>
              <a:rPr lang="en-AU" altLang="zh-TW" sz="2400" b="1" dirty="0" smtClean="0">
                <a:ea typeface="ＭＳ Ｐゴシック" panose="020B0600070205080204" pitchFamily="34" charset="-128"/>
              </a:rPr>
              <a:t>decipher (decrypt)</a:t>
            </a:r>
            <a:r>
              <a:rPr lang="en-AU" altLang="zh-TW" sz="2400" dirty="0" smtClean="0">
                <a:ea typeface="ＭＳ Ｐゴシック" panose="020B0600070205080204" pitchFamily="34" charset="-128"/>
              </a:rPr>
              <a:t> - recovering </a:t>
            </a:r>
            <a:r>
              <a:rPr lang="en-AU" altLang="zh-TW" sz="2400" dirty="0" err="1" smtClean="0">
                <a:ea typeface="ＭＳ Ｐゴシック" panose="020B0600070205080204" pitchFamily="34" charset="-128"/>
              </a:rPr>
              <a:t>ciphertext</a:t>
            </a:r>
            <a:r>
              <a:rPr lang="en-AU" altLang="zh-TW" sz="2400" dirty="0" smtClean="0">
                <a:ea typeface="ＭＳ Ｐゴシック" panose="020B0600070205080204" pitchFamily="34" charset="-128"/>
              </a:rPr>
              <a:t> from plaintext</a:t>
            </a:r>
          </a:p>
          <a:p>
            <a:pPr eaLnBrk="1" hangingPunct="1">
              <a:lnSpc>
                <a:spcPct val="80000"/>
              </a:lnSpc>
              <a:spcAft>
                <a:spcPts val="1200"/>
              </a:spcAft>
            </a:pPr>
            <a:r>
              <a:rPr lang="en-AU" altLang="zh-TW" sz="2400" b="1" dirty="0" smtClean="0">
                <a:ea typeface="ＭＳ Ｐゴシック" panose="020B0600070205080204" pitchFamily="34" charset="-128"/>
              </a:rPr>
              <a:t>cryptography</a:t>
            </a:r>
            <a:r>
              <a:rPr lang="en-AU" altLang="zh-TW" sz="2400" dirty="0" smtClean="0">
                <a:ea typeface="ＭＳ Ｐゴシック" panose="020B0600070205080204" pitchFamily="34" charset="-128"/>
              </a:rPr>
              <a:t> - study of encryption principles/methods</a:t>
            </a:r>
          </a:p>
          <a:p>
            <a:pPr eaLnBrk="1" hangingPunct="1">
              <a:lnSpc>
                <a:spcPct val="80000"/>
              </a:lnSpc>
              <a:spcAft>
                <a:spcPts val="1200"/>
              </a:spcAft>
            </a:pPr>
            <a:r>
              <a:rPr lang="en-AU" altLang="zh-TW" sz="2400" b="1" dirty="0" smtClean="0">
                <a:ea typeface="ＭＳ Ｐゴシック" panose="020B0600070205080204" pitchFamily="34" charset="-128"/>
              </a:rPr>
              <a:t>cryptanalysis (codebreaking)</a:t>
            </a:r>
            <a:r>
              <a:rPr lang="en-AU" altLang="zh-TW" sz="2400" dirty="0" smtClean="0">
                <a:ea typeface="ＭＳ Ｐゴシック" panose="020B0600070205080204" pitchFamily="34" charset="-128"/>
              </a:rPr>
              <a:t> - study of principles/ methods of deciphering </a:t>
            </a:r>
            <a:r>
              <a:rPr lang="en-AU" altLang="zh-TW" sz="2400" dirty="0" err="1" smtClean="0">
                <a:ea typeface="ＭＳ Ｐゴシック" panose="020B0600070205080204" pitchFamily="34" charset="-128"/>
              </a:rPr>
              <a:t>ciphertext</a:t>
            </a:r>
            <a:r>
              <a:rPr lang="en-AU" altLang="zh-TW" sz="2400" dirty="0" smtClean="0">
                <a:ea typeface="ＭＳ Ｐゴシック" panose="020B0600070205080204" pitchFamily="34" charset="-128"/>
              </a:rPr>
              <a:t> </a:t>
            </a:r>
            <a:r>
              <a:rPr lang="en-AU" altLang="zh-TW" sz="2400" i="1" dirty="0" smtClean="0">
                <a:solidFill>
                  <a:srgbClr val="FF0000"/>
                </a:solidFill>
                <a:ea typeface="ＭＳ Ｐゴシック" panose="020B0600070205080204" pitchFamily="34" charset="-128"/>
              </a:rPr>
              <a:t>without</a:t>
            </a:r>
            <a:r>
              <a:rPr lang="en-AU" altLang="zh-TW" sz="2400" dirty="0" smtClean="0">
                <a:solidFill>
                  <a:srgbClr val="FF0000"/>
                </a:solidFill>
                <a:ea typeface="ＭＳ Ｐゴシック" panose="020B0600070205080204" pitchFamily="34" charset="-128"/>
              </a:rPr>
              <a:t> knowing key</a:t>
            </a:r>
          </a:p>
          <a:p>
            <a:pPr eaLnBrk="1" hangingPunct="1">
              <a:lnSpc>
                <a:spcPct val="80000"/>
              </a:lnSpc>
              <a:spcAft>
                <a:spcPts val="1200"/>
              </a:spcAft>
            </a:pPr>
            <a:r>
              <a:rPr lang="en-AU" altLang="zh-TW" sz="2400" b="1" dirty="0" smtClean="0">
                <a:ea typeface="ＭＳ Ｐゴシック" panose="020B0600070205080204" pitchFamily="34" charset="-128"/>
              </a:rPr>
              <a:t>cryptology</a:t>
            </a:r>
            <a:r>
              <a:rPr lang="en-AU" altLang="zh-TW" sz="2400" dirty="0" smtClean="0">
                <a:ea typeface="ＭＳ Ｐゴシック" panose="020B0600070205080204" pitchFamily="34" charset="-128"/>
              </a:rPr>
              <a:t> - field of both cryptography and cryptanalysis</a:t>
            </a:r>
            <a:endParaRPr lang="en-AU" altLang="zh-TW" sz="2000" dirty="0" smtClean="0">
              <a:ea typeface="ＭＳ Ｐゴシック" panose="020B0600070205080204" pitchFamily="34" charset="-128"/>
            </a:endParaRPr>
          </a:p>
        </p:txBody>
      </p:sp>
    </p:spTree>
    <p:extLst>
      <p:ext uri="{BB962C8B-B14F-4D97-AF65-F5344CB8AC3E}">
        <p14:creationId xmlns:p14="http://schemas.microsoft.com/office/powerpoint/2010/main" val="4283808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Cryptosystem	</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936008" y="1524000"/>
            <a:ext cx="7598392" cy="4343400"/>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Symmetric Cipher Model</a:t>
            </a:r>
            <a:endParaRPr lang="en-AU" altLang="zh-TW" smtClean="0">
              <a:ea typeface="ＭＳ Ｐゴシック" panose="020B0600070205080204" pitchFamily="34" charset="-128"/>
            </a:endParaRPr>
          </a:p>
        </p:txBody>
      </p:sp>
      <p:pic>
        <p:nvPicPr>
          <p:cNvPr id="2048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8572500" cy="32766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40550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4154</TotalTime>
  <Words>4334</Words>
  <Application>Microsoft Office PowerPoint</Application>
  <PresentationFormat>On-screen Show (4:3)</PresentationFormat>
  <Paragraphs>445</Paragraphs>
  <Slides>44</Slides>
  <Notes>11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44</vt:i4>
      </vt:variant>
    </vt:vector>
  </HeadingPairs>
  <TitlesOfParts>
    <vt:vector size="62" baseType="lpstr">
      <vt:lpstr>GulimChe</vt:lpstr>
      <vt:lpstr>MS PGothic</vt:lpstr>
      <vt:lpstr>Arial</vt:lpstr>
      <vt:lpstr>Calibri</vt:lpstr>
      <vt:lpstr>Cambria Math</vt:lpstr>
      <vt:lpstr>Comic Sans MS</vt:lpstr>
      <vt:lpstr>Franklin Gothic Book</vt:lpstr>
      <vt:lpstr>inherit</vt:lpstr>
      <vt:lpstr>Lucida Grande</vt:lpstr>
      <vt:lpstr>Perpetua</vt:lpstr>
      <vt:lpstr>Symbol</vt:lpstr>
      <vt:lpstr>Times</vt:lpstr>
      <vt:lpstr>Times New Roman</vt:lpstr>
      <vt:lpstr>Times-Roman</vt:lpstr>
      <vt:lpstr>Trebuchet MS</vt:lpstr>
      <vt:lpstr>Wingdings</vt:lpstr>
      <vt:lpstr>Wingdings 2</vt:lpstr>
      <vt:lpstr>Equity</vt:lpstr>
      <vt:lpstr>CS-446: Information Systems Security</vt:lpstr>
      <vt:lpstr>Cryptography</vt:lpstr>
      <vt:lpstr>Examples</vt:lpstr>
      <vt:lpstr>Cryptography</vt:lpstr>
      <vt:lpstr>PowerPoint Presentation</vt:lpstr>
      <vt:lpstr>Cryptanalysis</vt:lpstr>
      <vt:lpstr>Some Basic Terminology</vt:lpstr>
      <vt:lpstr>Cryptosystem </vt:lpstr>
      <vt:lpstr>Symmetric Cipher Model</vt:lpstr>
      <vt:lpstr>Requirements</vt:lpstr>
      <vt:lpstr>Attacks against Cryptosystems</vt:lpstr>
      <vt:lpstr>Brute Force Search</vt:lpstr>
      <vt:lpstr>Security of Keys</vt:lpstr>
      <vt:lpstr>An encryption scheme: computationally secure if </vt:lpstr>
      <vt:lpstr>Cryptography is everywhere</vt:lpstr>
      <vt:lpstr>Things to remember</vt:lpstr>
      <vt:lpstr>History</vt:lpstr>
      <vt:lpstr>Historical Cryptosystems</vt:lpstr>
      <vt:lpstr>Symmetric Cryptosystems</vt:lpstr>
      <vt:lpstr>Shift Cipher</vt:lpstr>
      <vt:lpstr>Shift Cipher (ROT13)</vt:lpstr>
      <vt:lpstr>Substitution Cipher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Breaking Monoalphabetic Ciphers</vt:lpstr>
      <vt:lpstr>Breaking Monoalphabetic Ciphers</vt:lpstr>
      <vt:lpstr>PowerPoint Presentation</vt:lpstr>
      <vt:lpstr>PowerPoint Presentation</vt:lpstr>
      <vt:lpstr>Vigenere Cipher</vt:lpstr>
      <vt:lpstr>PowerPoint Presentation</vt:lpstr>
      <vt:lpstr>Security of Vigenere Cipher </vt:lpstr>
      <vt:lpstr>Vigenere Cipher: Cryptanalysis</vt:lpstr>
      <vt:lpstr>PowerPoint Presentation</vt:lpstr>
      <vt:lpstr>Breaking Vigenere Cipher</vt:lpstr>
      <vt:lpstr>Rotor Machines   (1870-1943)</vt:lpstr>
      <vt:lpstr>Rotor Machines   (cont.)</vt:lpstr>
      <vt:lpstr>Turing Bombe</vt:lpstr>
      <vt:lpstr>Must watch </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Abdullah Bin Zarshaid</cp:lastModifiedBy>
  <cp:revision>824</cp:revision>
  <dcterms:created xsi:type="dcterms:W3CDTF">2006-08-16T00:00:00Z</dcterms:created>
  <dcterms:modified xsi:type="dcterms:W3CDTF">2020-09-09T08:37:40Z</dcterms:modified>
</cp:coreProperties>
</file>