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9" r:id="rId3"/>
    <p:sldId id="501" r:id="rId4"/>
    <p:sldId id="476" r:id="rId5"/>
    <p:sldId id="477" r:id="rId6"/>
    <p:sldId id="478" r:id="rId7"/>
    <p:sldId id="479" r:id="rId8"/>
    <p:sldId id="484" r:id="rId9"/>
    <p:sldId id="480" r:id="rId10"/>
    <p:sldId id="485" r:id="rId11"/>
    <p:sldId id="417" r:id="rId12"/>
    <p:sldId id="481" r:id="rId13"/>
    <p:sldId id="482" r:id="rId14"/>
    <p:sldId id="486" r:id="rId15"/>
    <p:sldId id="506" r:id="rId16"/>
    <p:sldId id="502" r:id="rId17"/>
    <p:sldId id="507" r:id="rId18"/>
    <p:sldId id="508" r:id="rId19"/>
    <p:sldId id="509" r:id="rId20"/>
    <p:sldId id="510" r:id="rId21"/>
    <p:sldId id="505" r:id="rId22"/>
    <p:sldId id="499" r:id="rId23"/>
    <p:sldId id="504" r:id="rId24"/>
    <p:sldId id="436" r:id="rId25"/>
    <p:sldId id="503" r:id="rId26"/>
    <p:sldId id="511" r:id="rId27"/>
    <p:sldId id="512" r:id="rId28"/>
    <p:sldId id="491" r:id="rId29"/>
    <p:sldId id="492" r:id="rId30"/>
    <p:sldId id="493" r:id="rId31"/>
    <p:sldId id="494" r:id="rId32"/>
    <p:sldId id="495" r:id="rId33"/>
    <p:sldId id="437" r:id="rId34"/>
    <p:sldId id="490" r:id="rId35"/>
    <p:sldId id="496" r:id="rId36"/>
    <p:sldId id="497" r:id="rId37"/>
    <p:sldId id="498" r:id="rId38"/>
    <p:sldId id="500" r:id="rId3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0000" autoAdjust="0"/>
  </p:normalViewPr>
  <p:slideViewPr>
    <p:cSldViewPr>
      <p:cViewPr varScale="1">
        <p:scale>
          <a:sx n="79" d="100"/>
          <a:sy n="79" d="100"/>
        </p:scale>
        <p:origin x="15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11/17/2020</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414612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ontrac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40888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Non-repudiation</a:t>
            </a:r>
            <a:r>
              <a:rPr lang="en-US" sz="1200" b="0" i="0" kern="1200" dirty="0" smtClean="0">
                <a:solidFill>
                  <a:schemeClr val="tx1"/>
                </a:solidFill>
                <a:latin typeface="+mn-lt"/>
                <a:ea typeface="+mn-ea"/>
                <a:cs typeface="+mn-cs"/>
              </a:rPr>
              <a:t> refers to a state of affairs where the purported maker of a statement will not be able to successfully challenge the validity of the statement or </a:t>
            </a:r>
            <a:r>
              <a:rPr lang="en-US" sz="1200" b="0" i="0" u="none" strike="noStrike" kern="1200" dirty="0" smtClean="0">
                <a:solidFill>
                  <a:schemeClr val="tx1"/>
                </a:solidFill>
                <a:latin typeface="+mn-lt"/>
                <a:ea typeface="+mn-ea"/>
                <a:cs typeface="+mn-cs"/>
                <a:hlinkClick r:id="rId3" tooltip="Contract"/>
              </a:rPr>
              <a:t>contract</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a:t>
            </a:fld>
            <a:endParaRPr lang="en-US"/>
          </a:p>
        </p:txBody>
      </p:sp>
    </p:spTree>
    <p:extLst>
      <p:ext uri="{BB962C8B-B14F-4D97-AF65-F5344CB8AC3E}">
        <p14:creationId xmlns:p14="http://schemas.microsoft.com/office/powerpoint/2010/main" val="414724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24</a:t>
            </a:fld>
            <a:endParaRPr lang="en-US" dirty="0"/>
          </a:p>
        </p:txBody>
      </p:sp>
    </p:spTree>
    <p:extLst>
      <p:ext uri="{BB962C8B-B14F-4D97-AF65-F5344CB8AC3E}">
        <p14:creationId xmlns:p14="http://schemas.microsoft.com/office/powerpoint/2010/main" val="166068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random</a:t>
            </a:r>
            <a:r>
              <a:rPr lang="en-US" baseline="0" dirty="0" smtClean="0"/>
              <a:t> element in Z_N is *very* likely to be in Z_N^*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28</a:t>
            </a:fld>
            <a:endParaRPr lang="en-US" dirty="0"/>
          </a:p>
        </p:txBody>
      </p:sp>
    </p:spTree>
    <p:extLst>
      <p:ext uri="{BB962C8B-B14F-4D97-AF65-F5344CB8AC3E}">
        <p14:creationId xmlns:p14="http://schemas.microsoft.com/office/powerpoint/2010/main" val="166068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random</a:t>
            </a:r>
            <a:r>
              <a:rPr lang="en-US" baseline="0" dirty="0" smtClean="0"/>
              <a:t> element in Z_N is *very* likely to be in Z_N^*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29</a:t>
            </a:fld>
            <a:endParaRPr lang="en-US" dirty="0"/>
          </a:p>
        </p:txBody>
      </p:sp>
    </p:spTree>
    <p:extLst>
      <p:ext uri="{BB962C8B-B14F-4D97-AF65-F5344CB8AC3E}">
        <p14:creationId xmlns:p14="http://schemas.microsoft.com/office/powerpoint/2010/main" val="166068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random</a:t>
            </a:r>
            <a:r>
              <a:rPr lang="en-US" baseline="0" dirty="0" smtClean="0"/>
              <a:t> element in Z_N is *very* likely to be in Z_N^*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30</a:t>
            </a:fld>
            <a:endParaRPr lang="en-US" dirty="0"/>
          </a:p>
        </p:txBody>
      </p:sp>
    </p:spTree>
    <p:extLst>
      <p:ext uri="{BB962C8B-B14F-4D97-AF65-F5344CB8AC3E}">
        <p14:creationId xmlns:p14="http://schemas.microsoft.com/office/powerpoint/2010/main" val="166068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random</a:t>
            </a:r>
            <a:r>
              <a:rPr lang="en-US" baseline="0" dirty="0" smtClean="0"/>
              <a:t> element in Z_N is *very* likely to be in Z_N^*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31</a:t>
            </a:fld>
            <a:endParaRPr lang="en-US" dirty="0"/>
          </a:p>
        </p:txBody>
      </p:sp>
    </p:spTree>
    <p:extLst>
      <p:ext uri="{BB962C8B-B14F-4D97-AF65-F5344CB8AC3E}">
        <p14:creationId xmlns:p14="http://schemas.microsoft.com/office/powerpoint/2010/main" val="166068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random</a:t>
            </a:r>
            <a:r>
              <a:rPr lang="en-US" baseline="0" dirty="0" smtClean="0"/>
              <a:t> element in Z_N is *very* likely to be in Z_N^*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dirty="0"/>
          </a:p>
        </p:txBody>
      </p:sp>
    </p:spTree>
    <p:extLst>
      <p:ext uri="{BB962C8B-B14F-4D97-AF65-F5344CB8AC3E}">
        <p14:creationId xmlns:p14="http://schemas.microsoft.com/office/powerpoint/2010/main" val="166068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568B5CF-A70D-408E-971F-5E5251E8D31F}" type="datetime1">
              <a:rPr lang="en-US" smtClean="0"/>
              <a:pPr/>
              <a:t>11/17/2020</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85B978-168D-413F-9F74-B88EF134FA54}" type="datetime1">
              <a:rPr lang="en-US" smtClean="0"/>
              <a:pPr/>
              <a:t>11/17/2020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13FD82-9B6C-424C-B691-A80A67F3599E}" type="datetime1">
              <a:rPr lang="en-US" smtClean="0"/>
              <a:pPr/>
              <a:t>11/17/2020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BC1901-1C5E-4596-A6DC-3BFDC4E4D6E6}" type="datetime1">
              <a:rPr lang="en-US" smtClean="0"/>
              <a:pPr/>
              <a:t>11/17/2020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DEF071-54BD-40FB-B1BA-5408D0A4FED0}" type="datetime1">
              <a:rPr lang="en-US" smtClean="0"/>
              <a:pPr/>
              <a:t>11/17/2020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43FED0-C479-4717-BE04-37C45F62B9FF}" type="datetime1">
              <a:rPr lang="en-US" smtClean="0"/>
              <a:pPr/>
              <a:t>11/17/2020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A526FF-FFA1-4B11-91ED-5F0FA717E470}" type="datetime1">
              <a:rPr lang="en-US" smtClean="0"/>
              <a:pPr/>
              <a:t>11/17/2020</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73EB19-286A-4188-8D4D-8DE870B142DA}" type="datetime1">
              <a:rPr lang="en-US" smtClean="0"/>
              <a:pPr/>
              <a:t>11/17/2020</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6476-87A1-4952-A772-C4F6E1ED7906}" type="datetime1">
              <a:rPr lang="en-US" smtClean="0"/>
              <a:pPr/>
              <a:t>11/17/2020</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9FE788-75B6-4C2F-B354-EF738335A6EC}" type="datetime1">
              <a:rPr lang="en-US" smtClean="0"/>
              <a:pPr/>
              <a:t>11/17/2020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EF0B7-AA10-496B-BBDF-70A8A443034B}" type="datetime1">
              <a:rPr lang="en-US" smtClean="0"/>
              <a:pPr/>
              <a:t>11/17/2020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F22687C-8154-4BEA-9E9C-0250F6D233E6}" type="datetime1">
              <a:rPr lang="en-US" smtClean="0"/>
              <a:pPr/>
              <a:t>11/17/2020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Code_signing" TargetMode="External"/><Relationship Id="rId13" Type="http://schemas.openxmlformats.org/officeDocument/2006/relationships/hyperlink" Target="https://en.wikipedia.org/wiki/World_Wide_Web" TargetMode="External"/><Relationship Id="rId3" Type="http://schemas.openxmlformats.org/officeDocument/2006/relationships/hyperlink" Target="https://en.wikipedia.org/wiki/Electronic_document" TargetMode="External"/><Relationship Id="rId7" Type="http://schemas.openxmlformats.org/officeDocument/2006/relationships/hyperlink" Target="https://en.wikipedia.org/wiki/Email_encryption" TargetMode="External"/><Relationship Id="rId12" Type="http://schemas.openxmlformats.org/officeDocument/2006/relationships/hyperlink" Target="https://en.wikipedia.org/wiki/Communications_protocol"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7.xml"/><Relationship Id="rId6" Type="http://schemas.openxmlformats.org/officeDocument/2006/relationships/hyperlink" Target="https://en.wikipedia.org/wiki/Digital_signature" TargetMode="External"/><Relationship Id="rId11" Type="http://schemas.openxmlformats.org/officeDocument/2006/relationships/hyperlink" Target="https://en.wikipedia.org/wiki/HTTPS" TargetMode="External"/><Relationship Id="rId5" Type="http://schemas.openxmlformats.org/officeDocument/2006/relationships/hyperlink" Target="https://en.wikipedia.org/wiki/Public_key_certificate#cite_note-:0-1" TargetMode="External"/><Relationship Id="rId10" Type="http://schemas.openxmlformats.org/officeDocument/2006/relationships/hyperlink" Target="https://en.wikipedia.org/wiki/Transport_Layer_Security" TargetMode="External"/><Relationship Id="rId4" Type="http://schemas.openxmlformats.org/officeDocument/2006/relationships/hyperlink" Target="https://en.wikipedia.org/wiki/Key_authentication" TargetMode="External"/><Relationship Id="rId9" Type="http://schemas.openxmlformats.org/officeDocument/2006/relationships/hyperlink" Target="https://en.wikipedia.org/wiki/Electronic_signatu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Public_key_infrastructure#cite_note-6" TargetMode="External"/><Relationship Id="rId13" Type="http://schemas.openxmlformats.org/officeDocument/2006/relationships/hyperlink" Target="https://en.wikipedia.org/wiki/Certificate_authority" TargetMode="External"/><Relationship Id="rId3" Type="http://schemas.openxmlformats.org/officeDocument/2006/relationships/hyperlink" Target="https://en.wikipedia.org/wiki/Cryptographic" TargetMode="External"/><Relationship Id="rId7" Type="http://schemas.openxmlformats.org/officeDocument/2006/relationships/hyperlink" Target="https://en.wikipedia.org/wiki/Public_key_certificate" TargetMode="External"/><Relationship Id="rId12" Type="http://schemas.openxmlformats.org/officeDocument/2006/relationships/hyperlink" Target="https://en.wikipedia.org/wiki/Public_key_infrastructure#cite_note-10" TargetMode="External"/><Relationship Id="rId2" Type="http://schemas.openxmlformats.org/officeDocument/2006/relationships/hyperlink" Target="https://en.wikipedia.org/wiki/Public_key_cryptography" TargetMode="External"/><Relationship Id="rId1" Type="http://schemas.openxmlformats.org/officeDocument/2006/relationships/slideLayout" Target="../slideLayouts/slideLayout7.xml"/><Relationship Id="rId6" Type="http://schemas.openxmlformats.org/officeDocument/2006/relationships/hyperlink" Target="https://en.wikipedia.org/wiki/Public_key_infrastructure#cite_note-5" TargetMode="External"/><Relationship Id="rId11" Type="http://schemas.openxmlformats.org/officeDocument/2006/relationships/hyperlink" Target="https://en.wikipedia.org/wiki/Public_key_infrastructure#cite_note-ABCs-of-PKI-9" TargetMode="External"/><Relationship Id="rId5" Type="http://schemas.openxmlformats.org/officeDocument/2006/relationships/hyperlink" Target="https://en.wikipedia.org/wiki/Digital_signatures" TargetMode="External"/><Relationship Id="rId10" Type="http://schemas.openxmlformats.org/officeDocument/2006/relationships/hyperlink" Target="https://en.wikipedia.org/wiki/Public_key_infrastructure#cite_note-8" TargetMode="External"/><Relationship Id="rId4" Type="http://schemas.openxmlformats.org/officeDocument/2006/relationships/hyperlink" Target="https://en.wikipedia.org/wiki/Secure_communication" TargetMode="External"/><Relationship Id="rId9" Type="http://schemas.openxmlformats.org/officeDocument/2006/relationships/hyperlink" Target="https://en.wikipedia.org/wiki/Public_key_infrastructure#cite_note-Vacca-2004-p8-7"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Public-key_cryptography" TargetMode="External"/><Relationship Id="rId2" Type="http://schemas.openxmlformats.org/officeDocument/2006/relationships/hyperlink" Target="https://en.wikipedia.org/wiki/Public_key_certificate" TargetMode="External"/><Relationship Id="rId1" Type="http://schemas.openxmlformats.org/officeDocument/2006/relationships/slideLayout" Target="../slideLayouts/slideLayout7.xml"/><Relationship Id="rId6" Type="http://schemas.openxmlformats.org/officeDocument/2006/relationships/hyperlink" Target="https://en.wikipedia.org/wiki/Certificate_authority" TargetMode="External"/><Relationship Id="rId5" Type="http://schemas.openxmlformats.org/officeDocument/2006/relationships/hyperlink" Target="https://en.wikipedia.org/wiki/Public_key" TargetMode="External"/><Relationship Id="rId4" Type="http://schemas.openxmlformats.org/officeDocument/2006/relationships/hyperlink" Target="https://en.wikipedia.org/wiki/Cryptograph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ertificate_authority" TargetMode="External"/><Relationship Id="rId7" Type="http://schemas.openxmlformats.org/officeDocument/2006/relationships/hyperlink" Target="https://en.wikipedia.org/wiki/PKIX" TargetMode="External"/><Relationship Id="rId2" Type="http://schemas.openxmlformats.org/officeDocument/2006/relationships/hyperlink" Target="https://en.wikipedia.org/wiki/Public-key_infrastructure" TargetMode="External"/><Relationship Id="rId1" Type="http://schemas.openxmlformats.org/officeDocument/2006/relationships/slideLayout" Target="../slideLayouts/slideLayout7.xml"/><Relationship Id="rId6" Type="http://schemas.openxmlformats.org/officeDocument/2006/relationships/hyperlink" Target="https://en.wikipedia.org/wiki/Public_key_certificate#cite_note-2" TargetMode="External"/><Relationship Id="rId5" Type="http://schemas.openxmlformats.org/officeDocument/2006/relationships/hyperlink" Target="https://en.wikipedia.org/wiki/X.509" TargetMode="External"/><Relationship Id="rId4" Type="http://schemas.openxmlformats.org/officeDocument/2006/relationships/hyperlink" Target="https://en.wikipedia.org/wiki/Web_of_trust"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Public_key" TargetMode="External"/><Relationship Id="rId2" Type="http://schemas.openxmlformats.org/officeDocument/2006/relationships/hyperlink" Target="https://en.wikipedia.org/wiki/Digital_certificate" TargetMode="External"/><Relationship Id="rId1" Type="http://schemas.openxmlformats.org/officeDocument/2006/relationships/slideLayout" Target="../slideLayouts/slideLayout7.xml"/><Relationship Id="rId4" Type="http://schemas.openxmlformats.org/officeDocument/2006/relationships/hyperlink" Target="https://en.wikipedia.org/wiki/Certificate_authority#cite_note-24"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7" Type="http://schemas.openxmlformats.org/officeDocument/2006/relationships/hyperlink" Target="https://en.wikipedia.org/wiki/Tampering_(crime)" TargetMode="External"/><Relationship Id="rId2" Type="http://schemas.openxmlformats.org/officeDocument/2006/relationships/hyperlink" Target="https://en.wikipedia.org/wiki/Prerequisite_Tree" TargetMode="External"/><Relationship Id="rId1" Type="http://schemas.openxmlformats.org/officeDocument/2006/relationships/slideLayout" Target="../slideLayouts/slideLayout7.xml"/><Relationship Id="rId6" Type="http://schemas.openxmlformats.org/officeDocument/2006/relationships/hyperlink" Target="https://en.wikipedia.org/wiki/Contract_management_software" TargetMode="External"/><Relationship Id="rId5" Type="http://schemas.openxmlformats.org/officeDocument/2006/relationships/hyperlink" Target="https://en.wikipedia.org/wiki/Cryptographic_protocol" TargetMode="External"/><Relationship Id="rId4" Type="http://schemas.openxmlformats.org/officeDocument/2006/relationships/hyperlink" Target="https://en.wikipedia.org/wiki/Data_integrit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85000" lnSpcReduction="10000"/>
          </a:bodyPr>
          <a:lstStyle/>
          <a:p>
            <a:r>
              <a:rPr lang="en-US" sz="3400" b="1" smtClean="0">
                <a:solidFill>
                  <a:schemeClr val="tx1"/>
                </a:solidFill>
                <a:latin typeface="Times New Roman" pitchFamily="18" charset="0"/>
                <a:cs typeface="Times New Roman" pitchFamily="18" charset="0"/>
              </a:rPr>
              <a:t>Chapter </a:t>
            </a:r>
            <a:r>
              <a:rPr lang="en-US" sz="3400" b="1" dirty="0" smtClean="0">
                <a:solidFill>
                  <a:schemeClr val="tx1"/>
                </a:solidFill>
                <a:latin typeface="Times New Roman" pitchFamily="18" charset="0"/>
                <a:cs typeface="Times New Roman" pitchFamily="18" charset="0"/>
              </a:rPr>
              <a:t># 10: Digital Signature, Public Key Certificates and Public Key Infrastructure </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a:latin typeface="Times New Roman" pitchFamily="18" charset="0"/>
                <a:cs typeface="Times New Roman" pitchFamily="18" charset="0"/>
              </a:rPr>
              <a:t>CS-446: Information Systems Security</a:t>
            </a:r>
            <a:endParaRPr lang="en-US" dirty="0"/>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Asymmetric Cryptosystem</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Asymmetric cryptosystems</a:t>
            </a:r>
          </a:p>
          <a:p>
            <a:pPr lvl="1"/>
            <a:r>
              <a:rPr lang="en-US" sz="2200" dirty="0" smtClean="0">
                <a:latin typeface="Times New Roman" pitchFamily="18" charset="0"/>
                <a:cs typeface="Times New Roman" pitchFamily="18" charset="0"/>
              </a:rPr>
              <a:t>Asymmetric encryption and decryption</a:t>
            </a:r>
          </a:p>
          <a:p>
            <a:pPr lvl="1"/>
            <a:r>
              <a:rPr lang="en-US" sz="2200" dirty="0" smtClean="0">
                <a:latin typeface="Times New Roman" pitchFamily="18" charset="0"/>
                <a:cs typeface="Times New Roman" pitchFamily="18" charset="0"/>
              </a:rPr>
              <a:t>K+ (</a:t>
            </a:r>
            <a:r>
              <a:rPr lang="en-US" sz="2200" dirty="0" err="1" smtClean="0">
                <a:latin typeface="Times New Roman" pitchFamily="18" charset="0"/>
                <a:cs typeface="Times New Roman" pitchFamily="18" charset="0"/>
              </a:rPr>
              <a:t>pk</a:t>
            </a:r>
            <a:r>
              <a:rPr lang="en-US" sz="2200" dirty="0" smtClean="0">
                <a:latin typeface="Times New Roman" pitchFamily="18" charset="0"/>
                <a:cs typeface="Times New Roman" pitchFamily="18" charset="0"/>
              </a:rPr>
              <a:t>) = public key of Bob K– (</a:t>
            </a:r>
            <a:r>
              <a:rPr lang="en-US" sz="2200" dirty="0" err="1" smtClean="0">
                <a:latin typeface="Times New Roman" pitchFamily="18" charset="0"/>
                <a:cs typeface="Times New Roman" pitchFamily="18" charset="0"/>
              </a:rPr>
              <a:t>sk</a:t>
            </a:r>
            <a:r>
              <a:rPr lang="en-US" sz="2200" dirty="0" smtClean="0">
                <a:latin typeface="Times New Roman" pitchFamily="18" charset="0"/>
                <a:cs typeface="Times New Roman" pitchFamily="18" charset="0"/>
              </a:rPr>
              <a:t>) = secret key of Bob</a:t>
            </a:r>
          </a:p>
          <a:p>
            <a:pPr lvl="1"/>
            <a:r>
              <a:rPr lang="en-US" sz="2200" dirty="0" smtClean="0">
                <a:latin typeface="Times New Roman" pitchFamily="18" charset="0"/>
                <a:cs typeface="Times New Roman" pitchFamily="18" charset="0"/>
              </a:rPr>
              <a:t>No secure key exchange necessary</a:t>
            </a:r>
          </a:p>
          <a:p>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1143000" y="2905125"/>
            <a:ext cx="6600825" cy="273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Man in the Middle (MITM)</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495800"/>
          </a:xfrm>
        </p:spPr>
        <p:txBody>
          <a:bodyPr>
            <a:normAutofit/>
          </a:bodyPr>
          <a:lstStyle/>
          <a:p>
            <a:r>
              <a:rPr lang="en-US" b="1" dirty="0" smtClean="0">
                <a:latin typeface="Times New Roman" pitchFamily="18" charset="0"/>
                <a:cs typeface="Times New Roman" pitchFamily="18" charset="0"/>
              </a:rPr>
              <a:t>Common attack against asymmetric cryptosystems</a:t>
            </a:r>
          </a:p>
          <a:p>
            <a:pPr lvl="1"/>
            <a:r>
              <a:rPr lang="en-US" dirty="0" smtClean="0">
                <a:latin typeface="Times New Roman" pitchFamily="18" charset="0"/>
                <a:cs typeface="Times New Roman" pitchFamily="18" charset="0"/>
              </a:rPr>
              <a:t>Interception of public key exchange by attacker</a:t>
            </a:r>
          </a:p>
          <a:p>
            <a:pPr lvl="1"/>
            <a:r>
              <a:rPr lang="en-US" dirty="0" smtClean="0">
                <a:latin typeface="Times New Roman" pitchFamily="18" charset="0"/>
                <a:cs typeface="Times New Roman" pitchFamily="18" charset="0"/>
              </a:rPr>
              <a:t>Transparent eavesdropping using forged keys</a:t>
            </a:r>
          </a:p>
          <a:p>
            <a:pPr marL="0" indent="0">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sz="2000" baseline="-25000" dirty="0">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FAST-NUCES</a:t>
            </a:r>
            <a:endParaRPr lang="en-US"/>
          </a:p>
        </p:txBody>
      </p:sp>
      <p:pic>
        <p:nvPicPr>
          <p:cNvPr id="16" name="Picture 1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1143000" y="3200400"/>
            <a:ext cx="6877050" cy="2381250"/>
          </a:xfrm>
          <a:prstGeom prst="rect">
            <a:avLst/>
          </a:prstGeom>
          <a:noFill/>
          <a:ln w="9525">
            <a:noFill/>
            <a:miter lim="800000"/>
            <a:headEnd/>
            <a:tailEnd/>
          </a:ln>
        </p:spPr>
      </p:pic>
    </p:spTree>
    <p:extLst>
      <p:ext uri="{BB962C8B-B14F-4D97-AF65-F5344CB8AC3E}">
        <p14:creationId xmlns:p14="http://schemas.microsoft.com/office/powerpoint/2010/main" val="926989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Man in the Middle (MITM)</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t>Attacker invisible to both parties</a:t>
            </a:r>
          </a:p>
          <a:p>
            <a:pPr lvl="1"/>
            <a:r>
              <a:rPr lang="en-US" sz="2200" dirty="0" smtClean="0"/>
              <a:t>Received data encrypted with correct public key</a:t>
            </a:r>
          </a:p>
          <a:p>
            <a:pPr lvl="1"/>
            <a:r>
              <a:rPr lang="en-US" sz="2200" dirty="0" smtClean="0"/>
              <a:t>Sent data encrypted with forged public keys</a:t>
            </a:r>
          </a:p>
          <a:p>
            <a:endParaRPr lang="en-US"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990600" y="2743200"/>
            <a:ext cx="6734175" cy="229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Key Fingerprints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Protection against MITM using key fingerprints</a:t>
            </a:r>
          </a:p>
          <a:p>
            <a:pPr lvl="1"/>
            <a:r>
              <a:rPr lang="en-US" sz="2200" dirty="0" smtClean="0">
                <a:latin typeface="Times New Roman" pitchFamily="18" charset="0"/>
                <a:cs typeface="Times New Roman" pitchFamily="18" charset="0"/>
              </a:rPr>
              <a:t>Manual comparison of public keys using hash values</a:t>
            </a:r>
          </a:p>
          <a:p>
            <a:pPr lvl="1"/>
            <a:r>
              <a:rPr lang="en-US" sz="2200" dirty="0" smtClean="0">
                <a:latin typeface="Times New Roman" pitchFamily="18" charset="0"/>
                <a:cs typeface="Times New Roman" pitchFamily="18" charset="0"/>
              </a:rPr>
              <a:t>Storage of approved public keys in database	</a:t>
            </a:r>
          </a:p>
          <a:p>
            <a:pPr lvl="1"/>
            <a:endParaRPr lang="en-US" sz="22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Example: SSH client presents fingerprint for validation</a:t>
            </a: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Secure exchange of fingerprints required (hen-egg problem)</a:t>
            </a:r>
          </a:p>
          <a:p>
            <a:endParaRPr lang="en-US" sz="2400" b="1" i="1" dirty="0" smtClean="0"/>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014413" y="3067050"/>
            <a:ext cx="7115175" cy="158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Public Key and Signatures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Problem: Public keys not linked to identity of user</a:t>
            </a:r>
          </a:p>
          <a:p>
            <a:r>
              <a:rPr lang="en-US" sz="2400" b="1" dirty="0" smtClean="0">
                <a:latin typeface="Times New Roman" pitchFamily="18" charset="0"/>
                <a:cs typeface="Times New Roman" pitchFamily="18" charset="0"/>
              </a:rPr>
              <a:t>Solution: Validation and signing of public key by third party</a:t>
            </a:r>
          </a:p>
          <a:p>
            <a:pPr lvl="1"/>
            <a:r>
              <a:rPr lang="en-US" sz="2200" dirty="0" smtClean="0">
                <a:latin typeface="Times New Roman" pitchFamily="18" charset="0"/>
                <a:cs typeface="Times New Roman" pitchFamily="18" charset="0"/>
              </a:rPr>
              <a:t>Certification of link between identity and public key</a:t>
            </a: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1"/>
            <a:endParaRPr lang="en-US" sz="2200" dirty="0" smtClean="0">
              <a:latin typeface="Times New Roman" pitchFamily="18" charset="0"/>
              <a:cs typeface="Times New Roman" pitchFamily="18" charset="0"/>
            </a:endParaRPr>
          </a:p>
          <a:p>
            <a:pPr lvl="1"/>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Acceptance of signed public keys only → no MITM attack</a:t>
            </a:r>
          </a:p>
          <a:p>
            <a:endParaRPr lang="en-US" sz="2400" b="1" dirty="0" smtClean="0">
              <a:latin typeface="Times New Roman" pitchFamily="18" charset="0"/>
              <a:cs typeface="Times New Roman" pitchFamily="18" charset="0"/>
            </a:endParaRPr>
          </a:p>
          <a:p>
            <a:endParaRPr lang="en-US" dirty="0" smtClean="0">
              <a:solidFill>
                <a:schemeClr val="accent1"/>
              </a:solidFill>
              <a:latin typeface="Times New Roman" pitchFamily="18" charset="0"/>
              <a:cs typeface="Times New Roman" pitchFamily="18" charset="0"/>
            </a:endParaRPr>
          </a:p>
          <a:p>
            <a:endParaRPr lang="en-US"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8194" name="Picture 2"/>
          <p:cNvPicPr>
            <a:picLocks noChangeAspect="1" noChangeArrowheads="1"/>
          </p:cNvPicPr>
          <p:nvPr/>
        </p:nvPicPr>
        <p:blipFill>
          <a:blip r:embed="rId3" cstate="print"/>
          <a:srcRect/>
          <a:stretch>
            <a:fillRect/>
          </a:stretch>
        </p:blipFill>
        <p:spPr bwMode="auto">
          <a:xfrm>
            <a:off x="1433513" y="2347913"/>
            <a:ext cx="627697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609600" y="2438400"/>
            <a:ext cx="8153400" cy="1077218"/>
          </a:xfrm>
          <a:prstGeom prst="rect">
            <a:avLst/>
          </a:prstGeom>
        </p:spPr>
        <p:txBody>
          <a:bodyPr wrap="square">
            <a:spAutoFit/>
          </a:bodyPr>
          <a:lstStyle/>
          <a:p>
            <a:r>
              <a:rPr lang="en-GB" sz="3200" b="1" dirty="0" smtClean="0">
                <a:solidFill>
                  <a:srgbClr val="C00000"/>
                </a:solidFill>
                <a:latin typeface="Arial" panose="020B0604020202020204" pitchFamily="34" charset="0"/>
              </a:rPr>
              <a:t>public </a:t>
            </a:r>
            <a:r>
              <a:rPr lang="en-GB" sz="3200" b="1" dirty="0">
                <a:solidFill>
                  <a:srgbClr val="C00000"/>
                </a:solidFill>
                <a:latin typeface="Arial" panose="020B0604020202020204" pitchFamily="34" charset="0"/>
              </a:rPr>
              <a:t>key certificate</a:t>
            </a:r>
            <a:r>
              <a:rPr lang="en-GB" sz="3200" dirty="0">
                <a:solidFill>
                  <a:srgbClr val="C00000"/>
                </a:solidFill>
                <a:latin typeface="Arial" panose="020B0604020202020204" pitchFamily="34" charset="0"/>
              </a:rPr>
              <a:t>, also known as a </a:t>
            </a:r>
            <a:r>
              <a:rPr lang="en-GB" sz="3200" b="1" dirty="0">
                <a:solidFill>
                  <a:srgbClr val="C00000"/>
                </a:solidFill>
                <a:latin typeface="Arial" panose="020B0604020202020204" pitchFamily="34" charset="0"/>
              </a:rPr>
              <a:t>digital certificate</a:t>
            </a:r>
            <a:r>
              <a:rPr lang="en-GB" sz="3200" dirty="0">
                <a:solidFill>
                  <a:srgbClr val="C00000"/>
                </a:solidFill>
                <a:latin typeface="Arial" panose="020B0604020202020204" pitchFamily="34" charset="0"/>
              </a:rPr>
              <a:t> or </a:t>
            </a:r>
            <a:r>
              <a:rPr lang="en-GB" sz="3200" b="1" dirty="0">
                <a:solidFill>
                  <a:srgbClr val="C00000"/>
                </a:solidFill>
                <a:latin typeface="Arial" panose="020B0604020202020204" pitchFamily="34" charset="0"/>
              </a:rPr>
              <a:t>identity certificate</a:t>
            </a:r>
            <a:endParaRPr lang="en-GB" sz="3200" dirty="0"/>
          </a:p>
        </p:txBody>
      </p:sp>
    </p:spTree>
    <p:extLst>
      <p:ext uri="{BB962C8B-B14F-4D97-AF65-F5344CB8AC3E}">
        <p14:creationId xmlns:p14="http://schemas.microsoft.com/office/powerpoint/2010/main" val="862072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457200"/>
            <a:ext cx="8839200" cy="4985980"/>
          </a:xfrm>
          <a:prstGeom prst="rect">
            <a:avLst/>
          </a:prstGeom>
        </p:spPr>
        <p:txBody>
          <a:bodyPr wrap="square">
            <a:spAutoFit/>
          </a:bodyPr>
          <a:lstStyle/>
          <a:p>
            <a:r>
              <a:rPr lang="en-GB" dirty="0">
                <a:solidFill>
                  <a:srgbClr val="C00000"/>
                </a:solidFill>
                <a:latin typeface="Arial" panose="020B0604020202020204" pitchFamily="34" charset="0"/>
              </a:rPr>
              <a:t>In </a:t>
            </a:r>
            <a:r>
              <a:rPr lang="en-GB" dirty="0">
                <a:solidFill>
                  <a:srgbClr val="C00000"/>
                </a:solidFill>
                <a:latin typeface="Arial" panose="020B0604020202020204" pitchFamily="34" charset="0"/>
                <a:hlinkClick r:id="rId2" tooltip="Cryptography"/>
              </a:rPr>
              <a:t>cryptography</a:t>
            </a:r>
            <a:r>
              <a:rPr lang="en-GB" dirty="0">
                <a:solidFill>
                  <a:srgbClr val="C00000"/>
                </a:solidFill>
                <a:latin typeface="Arial" panose="020B0604020202020204" pitchFamily="34" charset="0"/>
              </a:rPr>
              <a:t>, a </a:t>
            </a:r>
            <a:r>
              <a:rPr lang="en-GB" b="1" dirty="0">
                <a:solidFill>
                  <a:srgbClr val="C00000"/>
                </a:solidFill>
                <a:latin typeface="Arial" panose="020B0604020202020204" pitchFamily="34" charset="0"/>
              </a:rPr>
              <a:t>public key certificate</a:t>
            </a:r>
            <a:r>
              <a:rPr lang="en-GB" dirty="0">
                <a:solidFill>
                  <a:srgbClr val="C00000"/>
                </a:solidFill>
                <a:latin typeface="Arial" panose="020B0604020202020204" pitchFamily="34" charset="0"/>
              </a:rPr>
              <a:t>, also known as a </a:t>
            </a:r>
            <a:r>
              <a:rPr lang="en-GB" b="1" dirty="0" smtClean="0">
                <a:solidFill>
                  <a:srgbClr val="C00000"/>
                </a:solidFill>
                <a:latin typeface="Arial" panose="020B0604020202020204" pitchFamily="34" charset="0"/>
              </a:rPr>
              <a:t>digital certificate</a:t>
            </a:r>
            <a:r>
              <a:rPr lang="en-GB" dirty="0">
                <a:solidFill>
                  <a:srgbClr val="C00000"/>
                </a:solidFill>
                <a:latin typeface="Arial" panose="020B0604020202020204" pitchFamily="34" charset="0"/>
              </a:rPr>
              <a:t> or </a:t>
            </a:r>
            <a:r>
              <a:rPr lang="en-GB" b="1" dirty="0">
                <a:solidFill>
                  <a:srgbClr val="C00000"/>
                </a:solidFill>
                <a:latin typeface="Arial" panose="020B0604020202020204" pitchFamily="34" charset="0"/>
              </a:rPr>
              <a:t>identity certificate</a:t>
            </a:r>
            <a:r>
              <a:rPr lang="en-GB" dirty="0">
                <a:solidFill>
                  <a:srgbClr val="202122"/>
                </a:solidFill>
                <a:latin typeface="Arial" panose="020B0604020202020204" pitchFamily="34" charset="0"/>
              </a:rPr>
              <a:t>, is an </a:t>
            </a:r>
            <a:r>
              <a:rPr lang="en-GB" dirty="0">
                <a:solidFill>
                  <a:srgbClr val="FF0000"/>
                </a:solidFill>
                <a:latin typeface="Arial" panose="020B0604020202020204" pitchFamily="34" charset="0"/>
                <a:hlinkClick r:id="rId3" tooltip="Electronic document"/>
              </a:rPr>
              <a:t>electronic document</a:t>
            </a:r>
            <a:r>
              <a:rPr lang="en-GB" dirty="0">
                <a:solidFill>
                  <a:srgbClr val="202122"/>
                </a:solidFill>
                <a:latin typeface="Arial" panose="020B0604020202020204" pitchFamily="34" charset="0"/>
              </a:rPr>
              <a:t> used to prove </a:t>
            </a:r>
            <a:r>
              <a:rPr lang="en-GB" dirty="0" smtClean="0">
                <a:solidFill>
                  <a:srgbClr val="202122"/>
                </a:solidFill>
                <a:latin typeface="Arial" panose="020B0604020202020204" pitchFamily="34" charset="0"/>
              </a:rPr>
              <a:t>the ownership </a:t>
            </a:r>
            <a:r>
              <a:rPr lang="en-GB" dirty="0">
                <a:solidFill>
                  <a:srgbClr val="202122"/>
                </a:solidFill>
                <a:latin typeface="Arial" panose="020B0604020202020204" pitchFamily="34" charset="0"/>
              </a:rPr>
              <a:t>of a </a:t>
            </a:r>
            <a:r>
              <a:rPr lang="en-GB" dirty="0">
                <a:solidFill>
                  <a:srgbClr val="FF0000"/>
                </a:solidFill>
                <a:latin typeface="Arial" panose="020B0604020202020204" pitchFamily="34" charset="0"/>
                <a:hlinkClick r:id="rId4" tooltip="Key authentication"/>
              </a:rPr>
              <a:t>public key</a:t>
            </a:r>
            <a:r>
              <a:rPr lang="en-GB" dirty="0">
                <a:solidFill>
                  <a:srgbClr val="202122"/>
                </a:solidFill>
                <a:latin typeface="Arial" panose="020B0604020202020204" pitchFamily="34" charset="0"/>
              </a:rPr>
              <a:t>.</a:t>
            </a:r>
            <a:r>
              <a:rPr lang="en-GB" baseline="30000" dirty="0">
                <a:solidFill>
                  <a:srgbClr val="FF0000"/>
                </a:solidFill>
                <a:latin typeface="Arial" panose="020B0604020202020204" pitchFamily="34" charset="0"/>
                <a:hlinkClick r:id="rId5"/>
              </a:rPr>
              <a:t>[1]</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certificate includes information about the key, information about the identity of its owner (called the subject), and the </a:t>
            </a:r>
            <a:r>
              <a:rPr lang="en-GB" dirty="0">
                <a:solidFill>
                  <a:srgbClr val="FF0000"/>
                </a:solidFill>
                <a:latin typeface="Arial" panose="020B0604020202020204" pitchFamily="34" charset="0"/>
                <a:hlinkClick r:id="rId6" tooltip="Digital signature"/>
              </a:rPr>
              <a:t>digital signature</a:t>
            </a:r>
            <a:r>
              <a:rPr lang="en-GB" dirty="0">
                <a:solidFill>
                  <a:srgbClr val="202122"/>
                </a:solidFill>
                <a:latin typeface="Arial" panose="020B0604020202020204" pitchFamily="34" charset="0"/>
              </a:rPr>
              <a:t> of an entity that has verified the certificate's contents (called the issuer).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If </a:t>
            </a:r>
            <a:r>
              <a:rPr lang="en-GB" dirty="0">
                <a:solidFill>
                  <a:srgbClr val="202122"/>
                </a:solidFill>
                <a:latin typeface="Arial" panose="020B0604020202020204" pitchFamily="34" charset="0"/>
              </a:rPr>
              <a:t>the signature is valid, and the software examining the certificate trusts the issuer, then it can use that key to communicate securely with the certificate's subject.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In</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7" tooltip="Email encryption"/>
              </a:rPr>
              <a:t>email encryption</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8" tooltip="Code signing"/>
              </a:rPr>
              <a:t>code signing</a:t>
            </a:r>
            <a:r>
              <a:rPr lang="en-GB" dirty="0">
                <a:solidFill>
                  <a:srgbClr val="202122"/>
                </a:solidFill>
                <a:latin typeface="Arial" panose="020B0604020202020204" pitchFamily="34" charset="0"/>
              </a:rPr>
              <a:t>, and </a:t>
            </a:r>
            <a:r>
              <a:rPr lang="en-GB" dirty="0">
                <a:solidFill>
                  <a:srgbClr val="FF0000"/>
                </a:solidFill>
                <a:latin typeface="Arial" panose="020B0604020202020204" pitchFamily="34" charset="0"/>
                <a:hlinkClick r:id="rId9" tooltip="Electronic signature"/>
              </a:rPr>
              <a:t>e-signature</a:t>
            </a:r>
            <a:r>
              <a:rPr lang="en-GB" dirty="0">
                <a:solidFill>
                  <a:srgbClr val="202122"/>
                </a:solidFill>
                <a:latin typeface="Arial" panose="020B0604020202020204" pitchFamily="34" charset="0"/>
              </a:rPr>
              <a:t> systems, a certificate's subject is typically a person or organization. However, in </a:t>
            </a:r>
            <a:r>
              <a:rPr lang="en-GB" dirty="0">
                <a:solidFill>
                  <a:srgbClr val="FF0000"/>
                </a:solidFill>
                <a:latin typeface="Arial" panose="020B0604020202020204" pitchFamily="34" charset="0"/>
                <a:hlinkClick r:id="rId10" tooltip="Transport Layer Security"/>
              </a:rPr>
              <a:t>Transport Layer Security</a:t>
            </a:r>
            <a:r>
              <a:rPr lang="en-GB" dirty="0">
                <a:solidFill>
                  <a:srgbClr val="202122"/>
                </a:solidFill>
                <a:latin typeface="Arial" panose="020B0604020202020204" pitchFamily="34" charset="0"/>
              </a:rPr>
              <a:t> (TLS) a certificate's subject is typically a computer or other device, though TLS certificates may identify organizations or individuals in addition to their core role in identifying devices. TLS, sometimes called by its older name Secure Sockets Layer (SSL), is notable for being a part of </a:t>
            </a:r>
            <a:r>
              <a:rPr lang="en-GB" dirty="0">
                <a:solidFill>
                  <a:srgbClr val="FF0000"/>
                </a:solidFill>
                <a:latin typeface="Arial" panose="020B0604020202020204" pitchFamily="34" charset="0"/>
                <a:hlinkClick r:id="rId11" tooltip="HTTPS"/>
              </a:rPr>
              <a:t>HTTPS</a:t>
            </a:r>
            <a:r>
              <a:rPr lang="en-GB" dirty="0">
                <a:solidFill>
                  <a:srgbClr val="202122"/>
                </a:solidFill>
                <a:latin typeface="Arial" panose="020B0604020202020204" pitchFamily="34" charset="0"/>
              </a:rPr>
              <a:t>, a </a:t>
            </a:r>
            <a:r>
              <a:rPr lang="en-GB" dirty="0">
                <a:solidFill>
                  <a:srgbClr val="FF0000"/>
                </a:solidFill>
                <a:latin typeface="Arial" panose="020B0604020202020204" pitchFamily="34" charset="0"/>
                <a:hlinkClick r:id="rId12" tooltip="Communications protocol"/>
              </a:rPr>
              <a:t>protocol</a:t>
            </a:r>
            <a:r>
              <a:rPr lang="en-GB" dirty="0">
                <a:solidFill>
                  <a:srgbClr val="202122"/>
                </a:solidFill>
                <a:latin typeface="Arial" panose="020B0604020202020204" pitchFamily="34" charset="0"/>
              </a:rPr>
              <a:t> for securely browsing the </a:t>
            </a:r>
            <a:r>
              <a:rPr lang="en-GB" dirty="0">
                <a:solidFill>
                  <a:srgbClr val="FF0000"/>
                </a:solidFill>
                <a:latin typeface="Arial" panose="020B0604020202020204" pitchFamily="34" charset="0"/>
                <a:hlinkClick r:id="rId13" tooltip="World Wide Web"/>
              </a:rPr>
              <a:t>web</a:t>
            </a:r>
            <a:r>
              <a:rPr lang="en-GB" dirty="0">
                <a:solidFill>
                  <a:srgbClr val="202122"/>
                </a:solidFill>
                <a:latin typeface="Arial" panose="020B0604020202020204" pitchFamily="34" charset="0"/>
              </a:rPr>
              <a:t>.</a:t>
            </a:r>
            <a:endParaRPr lang="en-GB" dirty="0"/>
          </a:p>
        </p:txBody>
      </p:sp>
    </p:spTree>
    <p:extLst>
      <p:ext uri="{BB962C8B-B14F-4D97-AF65-F5344CB8AC3E}">
        <p14:creationId xmlns:p14="http://schemas.microsoft.com/office/powerpoint/2010/main" val="2378842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143000" y="2438400"/>
            <a:ext cx="6930102" cy="646331"/>
          </a:xfrm>
          <a:prstGeom prst="rect">
            <a:avLst/>
          </a:prstGeom>
        </p:spPr>
        <p:txBody>
          <a:bodyPr wrap="none">
            <a:spAutoFit/>
          </a:bodyPr>
          <a:lstStyle/>
          <a:p>
            <a:r>
              <a:rPr lang="en-GB" sz="3600" b="1" dirty="0" smtClean="0">
                <a:solidFill>
                  <a:srgbClr val="C00000"/>
                </a:solidFill>
                <a:effectLst>
                  <a:outerShdw blurRad="38100" dist="38100" dir="2700000" algn="tl">
                    <a:srgbClr val="000000">
                      <a:alpha val="43137"/>
                    </a:srgbClr>
                  </a:outerShdw>
                </a:effectLst>
                <a:latin typeface="Arial" panose="020B0604020202020204" pitchFamily="34" charset="0"/>
              </a:rPr>
              <a:t>Public </a:t>
            </a:r>
            <a:r>
              <a:rPr lang="en-GB" sz="3600" b="1" dirty="0">
                <a:solidFill>
                  <a:srgbClr val="C00000"/>
                </a:solidFill>
                <a:effectLst>
                  <a:outerShdw blurRad="38100" dist="38100" dir="2700000" algn="tl">
                    <a:srgbClr val="000000">
                      <a:alpha val="43137"/>
                    </a:srgbClr>
                  </a:outerShdw>
                </a:effectLst>
                <a:latin typeface="Arial" panose="020B0604020202020204" pitchFamily="34" charset="0"/>
              </a:rPr>
              <a:t>key infrastructure (PKI) </a:t>
            </a:r>
            <a:endParaRPr lang="en-GB" sz="3600" dirty="0"/>
          </a:p>
        </p:txBody>
      </p:sp>
    </p:spTree>
    <p:extLst>
      <p:ext uri="{BB962C8B-B14F-4D97-AF65-F5344CB8AC3E}">
        <p14:creationId xmlns:p14="http://schemas.microsoft.com/office/powerpoint/2010/main" val="2422104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152400" y="152400"/>
            <a:ext cx="8839200" cy="6553200"/>
          </a:xfrm>
          <a:prstGeom prst="rect">
            <a:avLst/>
          </a:prstGeom>
        </p:spPr>
      </p:pic>
    </p:spTree>
    <p:extLst>
      <p:ext uri="{BB962C8B-B14F-4D97-AF65-F5344CB8AC3E}">
        <p14:creationId xmlns:p14="http://schemas.microsoft.com/office/powerpoint/2010/main" val="3598739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152401" y="147637"/>
            <a:ext cx="8839200" cy="6562725"/>
          </a:xfrm>
          <a:prstGeom prst="rect">
            <a:avLst/>
          </a:prstGeom>
        </p:spPr>
      </p:pic>
    </p:spTree>
    <p:extLst>
      <p:ext uri="{BB962C8B-B14F-4D97-AF65-F5344CB8AC3E}">
        <p14:creationId xmlns:p14="http://schemas.microsoft.com/office/powerpoint/2010/main" val="1507584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579438"/>
          </a:xfrm>
        </p:spPr>
        <p:txBody>
          <a:bodyPr>
            <a:normAutofit fontScale="90000"/>
          </a:bodyPr>
          <a:lstStyle/>
          <a:p>
            <a:r>
              <a:rPr lang="en-US" sz="3200" b="1" dirty="0" smtClean="0">
                <a:solidFill>
                  <a:schemeClr val="tx1"/>
                </a:solidFill>
                <a:latin typeface="Times New Roman" pitchFamily="18" charset="0"/>
                <a:cs typeface="Times New Roman" pitchFamily="18" charset="0"/>
              </a:rPr>
              <a:t>Overview </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i="1" dirty="0" smtClean="0">
                <a:solidFill>
                  <a:schemeClr val="accent1"/>
                </a:solidFill>
                <a:latin typeface="Times New Roman" pitchFamily="18" charset="0"/>
                <a:cs typeface="Times New Roman" pitchFamily="18" charset="0"/>
              </a:rPr>
              <a:t>What will you learn today</a:t>
            </a:r>
          </a:p>
          <a:p>
            <a:pPr lvl="1"/>
            <a:r>
              <a:rPr lang="en-US" i="1" dirty="0" smtClean="0">
                <a:solidFill>
                  <a:schemeClr val="accent1"/>
                </a:solidFill>
                <a:latin typeface="Times New Roman" pitchFamily="18" charset="0"/>
                <a:cs typeface="Times New Roman" pitchFamily="18" charset="0"/>
              </a:rPr>
              <a:t>Digital Signatures</a:t>
            </a:r>
          </a:p>
          <a:p>
            <a:pPr lvl="1"/>
            <a:r>
              <a:rPr lang="en-US" i="1" dirty="0" smtClean="0">
                <a:solidFill>
                  <a:schemeClr val="accent1"/>
                </a:solidFill>
                <a:latin typeface="Times New Roman" pitchFamily="18" charset="0"/>
                <a:cs typeface="Times New Roman" pitchFamily="18" charset="0"/>
              </a:rPr>
              <a:t>Public key and Signature</a:t>
            </a:r>
          </a:p>
          <a:p>
            <a:pPr lvl="1"/>
            <a:r>
              <a:rPr lang="en-US" i="1" dirty="0" smtClean="0">
                <a:solidFill>
                  <a:schemeClr val="accent1"/>
                </a:solidFill>
                <a:latin typeface="Times New Roman" pitchFamily="18" charset="0"/>
                <a:cs typeface="Times New Roman" pitchFamily="18" charset="0"/>
              </a:rPr>
              <a:t>Public Key Infrastructure</a:t>
            </a:r>
          </a:p>
          <a:p>
            <a:pPr lvl="1"/>
            <a:r>
              <a:rPr lang="en-US" i="1" dirty="0" smtClean="0">
                <a:solidFill>
                  <a:schemeClr val="accent1"/>
                </a:solidFill>
                <a:latin typeface="Times New Roman" pitchFamily="18" charset="0"/>
                <a:cs typeface="Times New Roman" pitchFamily="18" charset="0"/>
              </a:rPr>
              <a:t>Identity Based Encryption</a:t>
            </a: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76200" y="228600"/>
            <a:ext cx="8839200" cy="6315075"/>
          </a:xfrm>
          <a:prstGeom prst="rect">
            <a:avLst/>
          </a:prstGeom>
        </p:spPr>
      </p:pic>
    </p:spTree>
    <p:extLst>
      <p:ext uri="{BB962C8B-B14F-4D97-AF65-F5344CB8AC3E}">
        <p14:creationId xmlns:p14="http://schemas.microsoft.com/office/powerpoint/2010/main" val="1207885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92932" y="381000"/>
            <a:ext cx="8915400" cy="5940088"/>
          </a:xfrm>
          <a:prstGeom prst="rect">
            <a:avLst/>
          </a:prstGeom>
        </p:spPr>
        <p:txBody>
          <a:bodyPr wrap="square">
            <a:spAutoFit/>
          </a:bodyPr>
          <a:lstStyle/>
          <a:p>
            <a:r>
              <a:rPr lang="en-GB" dirty="0" smtClean="0">
                <a:solidFill>
                  <a:srgbClr val="000000"/>
                </a:solidFill>
                <a:latin typeface="Linux Libertine"/>
              </a:rPr>
              <a:t>Design:</a:t>
            </a:r>
            <a:endParaRPr lang="en-GB" dirty="0">
              <a:solidFill>
                <a:srgbClr val="000000"/>
              </a:solidFill>
              <a:latin typeface="Linux Libertine"/>
            </a:endParaRPr>
          </a:p>
          <a:p>
            <a:r>
              <a:rPr lang="en-GB" dirty="0">
                <a:solidFill>
                  <a:srgbClr val="FF0000"/>
                </a:solidFill>
                <a:latin typeface="Arial" panose="020B0604020202020204" pitchFamily="34" charset="0"/>
                <a:hlinkClick r:id="rId2" tooltip="Public key cryptography"/>
              </a:rPr>
              <a:t>Public key cryptography</a:t>
            </a:r>
            <a:r>
              <a:rPr lang="en-GB" dirty="0">
                <a:solidFill>
                  <a:srgbClr val="202122"/>
                </a:solidFill>
                <a:latin typeface="Arial" panose="020B0604020202020204" pitchFamily="34" charset="0"/>
              </a:rPr>
              <a:t> is a </a:t>
            </a:r>
            <a:r>
              <a:rPr lang="en-GB" dirty="0">
                <a:solidFill>
                  <a:srgbClr val="FF0000"/>
                </a:solidFill>
                <a:latin typeface="Arial" panose="020B0604020202020204" pitchFamily="34" charset="0"/>
                <a:hlinkClick r:id="rId3" tooltip="Cryptographic"/>
              </a:rPr>
              <a:t>cryptographic</a:t>
            </a:r>
            <a:r>
              <a:rPr lang="en-GB" dirty="0">
                <a:solidFill>
                  <a:srgbClr val="202122"/>
                </a:solidFill>
                <a:latin typeface="Arial" panose="020B0604020202020204" pitchFamily="34" charset="0"/>
              </a:rPr>
              <a:t> technique that enables entities to </a:t>
            </a:r>
            <a:r>
              <a:rPr lang="en-GB" dirty="0">
                <a:solidFill>
                  <a:srgbClr val="FF0000"/>
                </a:solidFill>
                <a:latin typeface="Arial" panose="020B0604020202020204" pitchFamily="34" charset="0"/>
                <a:hlinkClick r:id="rId4" tooltip="Secure communication"/>
              </a:rPr>
              <a:t>securely communicate</a:t>
            </a:r>
            <a:r>
              <a:rPr lang="en-GB" dirty="0">
                <a:solidFill>
                  <a:srgbClr val="202122"/>
                </a:solidFill>
                <a:latin typeface="Arial" panose="020B0604020202020204" pitchFamily="34" charset="0"/>
              </a:rPr>
              <a:t> on an insecure public network, and reliably verify the identity of an entity via </a:t>
            </a:r>
            <a:r>
              <a:rPr lang="en-GB" dirty="0">
                <a:solidFill>
                  <a:srgbClr val="FF0000"/>
                </a:solidFill>
                <a:latin typeface="Arial" panose="020B0604020202020204" pitchFamily="34" charset="0"/>
                <a:hlinkClick r:id="rId5" tooltip="Digital signatures"/>
              </a:rPr>
              <a:t>digital signatures</a:t>
            </a:r>
            <a:r>
              <a:rPr lang="en-GB" dirty="0">
                <a:solidFill>
                  <a:srgbClr val="202122"/>
                </a:solidFill>
                <a:latin typeface="Arial" panose="020B0604020202020204" pitchFamily="34" charset="0"/>
              </a:rPr>
              <a:t>.</a:t>
            </a:r>
            <a:r>
              <a:rPr lang="en-GB" baseline="30000" dirty="0">
                <a:solidFill>
                  <a:srgbClr val="FF0000"/>
                </a:solidFill>
                <a:latin typeface="Arial" panose="020B0604020202020204" pitchFamily="34" charset="0"/>
                <a:hlinkClick r:id="rId6"/>
              </a:rPr>
              <a:t>[5</a:t>
            </a:r>
            <a:r>
              <a:rPr lang="en-GB" baseline="30000" dirty="0" smtClean="0">
                <a:solidFill>
                  <a:srgbClr val="FF0000"/>
                </a:solidFill>
                <a:latin typeface="Arial" panose="020B0604020202020204" pitchFamily="34" charset="0"/>
                <a:hlinkClick r:id="rId6"/>
              </a:rPr>
              <a:t>]</a:t>
            </a:r>
            <a:endParaRPr lang="en-GB" baseline="30000" dirty="0" smtClean="0">
              <a:solidFill>
                <a:srgbClr val="FF0000"/>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A </a:t>
            </a:r>
            <a:r>
              <a:rPr lang="en-GB" sz="2000" b="1" dirty="0">
                <a:solidFill>
                  <a:srgbClr val="C00000"/>
                </a:solidFill>
                <a:effectLst>
                  <a:outerShdw blurRad="38100" dist="38100" dir="2700000" algn="tl">
                    <a:srgbClr val="000000">
                      <a:alpha val="43137"/>
                    </a:srgbClr>
                  </a:outerShdw>
                </a:effectLst>
                <a:latin typeface="Arial" panose="020B0604020202020204" pitchFamily="34" charset="0"/>
              </a:rPr>
              <a:t>public key infrastructure (PKI) </a:t>
            </a:r>
            <a:r>
              <a:rPr lang="en-GB" dirty="0">
                <a:solidFill>
                  <a:srgbClr val="202122"/>
                </a:solidFill>
                <a:latin typeface="Arial" panose="020B0604020202020204" pitchFamily="34" charset="0"/>
              </a:rPr>
              <a:t>is a system for the creation, storage, and distribution of </a:t>
            </a:r>
            <a:r>
              <a:rPr lang="en-GB" dirty="0">
                <a:solidFill>
                  <a:srgbClr val="FF0000"/>
                </a:solidFill>
                <a:latin typeface="Arial" panose="020B0604020202020204" pitchFamily="34" charset="0"/>
                <a:hlinkClick r:id="rId7" tooltip="Public key certificate"/>
              </a:rPr>
              <a:t>digital certificates</a:t>
            </a:r>
            <a:r>
              <a:rPr lang="en-GB" dirty="0">
                <a:solidFill>
                  <a:srgbClr val="202122"/>
                </a:solidFill>
                <a:latin typeface="Arial" panose="020B0604020202020204" pitchFamily="34" charset="0"/>
              </a:rPr>
              <a:t> which are used to verify that a particular public key belongs to a certain entity.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PKI creates digital certificates which map public keys to entities, securely stores these certificates in a central repository and revokes them if needed.</a:t>
            </a:r>
            <a:r>
              <a:rPr lang="en-GB" baseline="30000" dirty="0">
                <a:solidFill>
                  <a:srgbClr val="FF0000"/>
                </a:solidFill>
                <a:latin typeface="Arial" panose="020B0604020202020204" pitchFamily="34" charset="0"/>
                <a:hlinkClick r:id="rId8"/>
              </a:rPr>
              <a:t>[6]</a:t>
            </a:r>
            <a:r>
              <a:rPr lang="en-GB" baseline="30000" dirty="0">
                <a:solidFill>
                  <a:srgbClr val="FF0000"/>
                </a:solidFill>
                <a:latin typeface="Arial" panose="020B0604020202020204" pitchFamily="34" charset="0"/>
                <a:hlinkClick r:id="rId9"/>
              </a:rPr>
              <a:t>[7]</a:t>
            </a:r>
            <a:r>
              <a:rPr lang="en-GB" baseline="30000" dirty="0">
                <a:solidFill>
                  <a:srgbClr val="FF0000"/>
                </a:solidFill>
                <a:latin typeface="Arial" panose="020B0604020202020204" pitchFamily="34" charset="0"/>
                <a:hlinkClick r:id="rId10"/>
              </a:rPr>
              <a:t>[8</a:t>
            </a:r>
            <a:r>
              <a:rPr lang="en-GB" baseline="30000" dirty="0" smtClean="0">
                <a:solidFill>
                  <a:srgbClr val="FF0000"/>
                </a:solidFill>
                <a:latin typeface="Arial" panose="020B0604020202020204" pitchFamily="34" charset="0"/>
                <a:hlinkClick r:id="rId10"/>
              </a:rPr>
              <a:t>]</a:t>
            </a:r>
            <a:endParaRPr lang="en-GB" baseline="30000" dirty="0" smtClean="0">
              <a:solidFill>
                <a:srgbClr val="FF0000"/>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A PKI consists of:</a:t>
            </a:r>
            <a:r>
              <a:rPr lang="en-GB" baseline="30000" dirty="0">
                <a:solidFill>
                  <a:srgbClr val="FF0000"/>
                </a:solidFill>
                <a:latin typeface="Arial" panose="020B0604020202020204" pitchFamily="34" charset="0"/>
                <a:hlinkClick r:id="rId9"/>
              </a:rPr>
              <a:t>[7]</a:t>
            </a:r>
            <a:r>
              <a:rPr lang="en-GB" baseline="30000" dirty="0">
                <a:solidFill>
                  <a:srgbClr val="FF0000"/>
                </a:solidFill>
                <a:latin typeface="Arial" panose="020B0604020202020204" pitchFamily="34" charset="0"/>
                <a:hlinkClick r:id="rId11"/>
              </a:rPr>
              <a:t>[9]</a:t>
            </a:r>
            <a:r>
              <a:rPr lang="en-GB" baseline="30000" dirty="0">
                <a:solidFill>
                  <a:srgbClr val="FF0000"/>
                </a:solidFill>
                <a:latin typeface="Arial" panose="020B0604020202020204" pitchFamily="34" charset="0"/>
                <a:hlinkClick r:id="rId12"/>
              </a:rPr>
              <a:t>[10]</a:t>
            </a:r>
            <a:endParaRPr lang="en-GB" dirty="0">
              <a:solidFill>
                <a:srgbClr val="202122"/>
              </a:solidFill>
              <a:latin typeface="Arial" panose="020B0604020202020204" pitchFamily="34" charset="0"/>
            </a:endParaRPr>
          </a:p>
          <a:p>
            <a:pPr>
              <a:buFont typeface="Arial" panose="020B0604020202020204" pitchFamily="34" charset="0"/>
              <a:buChar char="•"/>
            </a:pPr>
            <a:r>
              <a:rPr lang="en-GB" dirty="0">
                <a:solidFill>
                  <a:srgbClr val="202122"/>
                </a:solidFill>
                <a:latin typeface="Arial" panose="020B0604020202020204" pitchFamily="34" charset="0"/>
              </a:rPr>
              <a:t>A </a:t>
            </a:r>
            <a:r>
              <a:rPr lang="en-GB" i="1" dirty="0">
                <a:solidFill>
                  <a:srgbClr val="FF0000"/>
                </a:solidFill>
                <a:latin typeface="Arial" panose="020B0604020202020204" pitchFamily="34" charset="0"/>
                <a:hlinkClick r:id="rId13" tooltip="Certificate authority"/>
              </a:rPr>
              <a:t>certificate authority</a:t>
            </a:r>
            <a:r>
              <a:rPr lang="en-GB" dirty="0">
                <a:solidFill>
                  <a:srgbClr val="202122"/>
                </a:solidFill>
                <a:latin typeface="Arial" panose="020B0604020202020204" pitchFamily="34" charset="0"/>
              </a:rPr>
              <a:t> (CA) that stores, issues and signs the digital certificates;</a:t>
            </a:r>
          </a:p>
          <a:p>
            <a:pPr>
              <a:buFont typeface="Arial" panose="020B0604020202020204" pitchFamily="34" charset="0"/>
              <a:buChar char="•"/>
            </a:pPr>
            <a:r>
              <a:rPr lang="en-GB" dirty="0">
                <a:solidFill>
                  <a:srgbClr val="202122"/>
                </a:solidFill>
                <a:latin typeface="Arial" panose="020B0604020202020204" pitchFamily="34" charset="0"/>
              </a:rPr>
              <a:t>A </a:t>
            </a:r>
            <a:r>
              <a:rPr lang="en-GB" i="1" dirty="0">
                <a:solidFill>
                  <a:srgbClr val="202122"/>
                </a:solidFill>
                <a:latin typeface="Arial" panose="020B0604020202020204" pitchFamily="34" charset="0"/>
              </a:rPr>
              <a:t>registration authority</a:t>
            </a:r>
            <a:r>
              <a:rPr lang="en-GB" dirty="0">
                <a:solidFill>
                  <a:srgbClr val="202122"/>
                </a:solidFill>
                <a:latin typeface="Arial" panose="020B0604020202020204" pitchFamily="34" charset="0"/>
              </a:rPr>
              <a:t> (RA) which verifies the identity of entities requesting their digital certificates to be stored at the CA;</a:t>
            </a:r>
          </a:p>
          <a:p>
            <a:pPr>
              <a:buFont typeface="Arial" panose="020B0604020202020204" pitchFamily="34" charset="0"/>
              <a:buChar char="•"/>
            </a:pPr>
            <a:r>
              <a:rPr lang="en-GB" dirty="0">
                <a:solidFill>
                  <a:srgbClr val="202122"/>
                </a:solidFill>
                <a:latin typeface="Arial" panose="020B0604020202020204" pitchFamily="34" charset="0"/>
              </a:rPr>
              <a:t>A </a:t>
            </a:r>
            <a:r>
              <a:rPr lang="en-GB" i="1" dirty="0">
                <a:solidFill>
                  <a:srgbClr val="202122"/>
                </a:solidFill>
                <a:latin typeface="Arial" panose="020B0604020202020204" pitchFamily="34" charset="0"/>
              </a:rPr>
              <a:t>central directory</a:t>
            </a:r>
            <a:r>
              <a:rPr lang="en-GB" dirty="0">
                <a:solidFill>
                  <a:srgbClr val="202122"/>
                </a:solidFill>
                <a:latin typeface="Arial" panose="020B0604020202020204" pitchFamily="34" charset="0"/>
              </a:rPr>
              <a:t>—i.e., a secure location in which keys are stored and indexed;</a:t>
            </a:r>
          </a:p>
          <a:p>
            <a:pPr>
              <a:buFont typeface="Arial" panose="020B0604020202020204" pitchFamily="34" charset="0"/>
              <a:buChar char="•"/>
            </a:pPr>
            <a:r>
              <a:rPr lang="en-GB" dirty="0">
                <a:solidFill>
                  <a:srgbClr val="202122"/>
                </a:solidFill>
                <a:latin typeface="Arial" panose="020B0604020202020204" pitchFamily="34" charset="0"/>
              </a:rPr>
              <a:t>A </a:t>
            </a:r>
            <a:r>
              <a:rPr lang="en-GB" i="1" dirty="0">
                <a:solidFill>
                  <a:srgbClr val="202122"/>
                </a:solidFill>
                <a:latin typeface="Arial" panose="020B0604020202020204" pitchFamily="34" charset="0"/>
              </a:rPr>
              <a:t>certificate management system</a:t>
            </a:r>
            <a:r>
              <a:rPr lang="en-GB" dirty="0">
                <a:solidFill>
                  <a:srgbClr val="202122"/>
                </a:solidFill>
                <a:latin typeface="Arial" panose="020B0604020202020204" pitchFamily="34" charset="0"/>
              </a:rPr>
              <a:t> managing things like the access to stored certificates or the delivery of the certificates to be issued;</a:t>
            </a:r>
          </a:p>
          <a:p>
            <a:pPr>
              <a:buFont typeface="Arial" panose="020B0604020202020204" pitchFamily="34" charset="0"/>
              <a:buChar char="•"/>
            </a:pPr>
            <a:r>
              <a:rPr lang="en-GB" dirty="0">
                <a:solidFill>
                  <a:srgbClr val="202122"/>
                </a:solidFill>
                <a:latin typeface="Arial" panose="020B0604020202020204" pitchFamily="34" charset="0"/>
              </a:rPr>
              <a:t>A </a:t>
            </a:r>
            <a:r>
              <a:rPr lang="en-GB" i="1" dirty="0">
                <a:solidFill>
                  <a:srgbClr val="202122"/>
                </a:solidFill>
                <a:latin typeface="Arial" panose="020B0604020202020204" pitchFamily="34" charset="0"/>
              </a:rPr>
              <a:t>certificate policy</a:t>
            </a:r>
            <a:r>
              <a:rPr lang="en-GB" dirty="0">
                <a:solidFill>
                  <a:srgbClr val="202122"/>
                </a:solidFill>
                <a:latin typeface="Arial" panose="020B0604020202020204" pitchFamily="34" charset="0"/>
              </a:rPr>
              <a:t> stating the PKI's requirements concerning its procedures. Its purpose is to allow outsiders to </a:t>
            </a:r>
            <a:r>
              <a:rPr lang="en-GB" dirty="0" err="1">
                <a:solidFill>
                  <a:srgbClr val="202122"/>
                </a:solidFill>
                <a:latin typeface="Arial" panose="020B0604020202020204" pitchFamily="34" charset="0"/>
              </a:rPr>
              <a:t>analyze</a:t>
            </a:r>
            <a:r>
              <a:rPr lang="en-GB" dirty="0">
                <a:solidFill>
                  <a:srgbClr val="202122"/>
                </a:solidFill>
                <a:latin typeface="Arial" panose="020B0604020202020204" pitchFamily="34" charset="0"/>
              </a:rPr>
              <a:t> the PKI's trustworthiness.</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08327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Roles In PKI </a:t>
            </a:r>
            <a:endParaRPr lang="en-US" dirty="0">
              <a:solidFill>
                <a:schemeClr val="tx1"/>
              </a:solidFill>
              <a:latin typeface="Times New Roman" pitchFamily="18" charset="0"/>
              <a:cs typeface="Times New Roman" pitchFamily="18" charset="0"/>
            </a:endParaRPr>
          </a:p>
        </p:txBody>
      </p:sp>
      <p:sp>
        <p:nvSpPr>
          <p:cNvPr id="578563" name="Rectangle 1027"/>
          <p:cNvSpPr>
            <a:spLocks noGrp="1" noChangeArrowheads="1"/>
          </p:cNvSpPr>
          <p:nvPr>
            <p:ph type="body" idx="1"/>
          </p:nvPr>
        </p:nvSpPr>
        <p:spPr>
          <a:xfrm>
            <a:off x="457200" y="1219200"/>
            <a:ext cx="8178800" cy="4876800"/>
          </a:xfrm>
        </p:spPr>
        <p:txBody>
          <a:bodyPr>
            <a:normAutofit/>
          </a:bodyPr>
          <a:lstStyle/>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TextBox 5"/>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pic>
        <p:nvPicPr>
          <p:cNvPr id="16386" name="Picture 2"/>
          <p:cNvPicPr>
            <a:picLocks noChangeAspect="1" noChangeArrowheads="1"/>
          </p:cNvPicPr>
          <p:nvPr/>
        </p:nvPicPr>
        <p:blipFill>
          <a:blip r:embed="rId3" cstate="print"/>
          <a:srcRect/>
          <a:stretch>
            <a:fillRect/>
          </a:stretch>
        </p:blipFill>
        <p:spPr bwMode="auto">
          <a:xfrm>
            <a:off x="457200" y="1062038"/>
            <a:ext cx="8305800" cy="5033962"/>
          </a:xfrm>
          <a:prstGeom prst="rect">
            <a:avLst/>
          </a:prstGeom>
          <a:noFill/>
          <a:ln w="9525">
            <a:noFill/>
            <a:miter lim="800000"/>
            <a:headEnd/>
            <a:tailEnd/>
          </a:ln>
        </p:spPr>
      </p:pic>
    </p:spTree>
    <p:extLst>
      <p:ext uri="{BB962C8B-B14F-4D97-AF65-F5344CB8AC3E}">
        <p14:creationId xmlns:p14="http://schemas.microsoft.com/office/powerpoint/2010/main" val="515887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81000"/>
            <a:ext cx="8763000" cy="5632311"/>
          </a:xfrm>
          <a:prstGeom prst="rect">
            <a:avLst/>
          </a:prstGeom>
        </p:spPr>
        <p:txBody>
          <a:bodyPr wrap="square">
            <a:spAutoFit/>
          </a:bodyPr>
          <a:lstStyle/>
          <a:p>
            <a:r>
              <a:rPr lang="en-GB" dirty="0">
                <a:solidFill>
                  <a:srgbClr val="202122"/>
                </a:solidFill>
                <a:latin typeface="Arial" panose="020B0604020202020204" pitchFamily="34" charset="0"/>
              </a:rPr>
              <a:t>A </a:t>
            </a:r>
            <a:r>
              <a:rPr lang="en-GB" b="1" dirty="0">
                <a:solidFill>
                  <a:srgbClr val="202122"/>
                </a:solidFill>
                <a:latin typeface="Arial" panose="020B0604020202020204" pitchFamily="34" charset="0"/>
              </a:rPr>
              <a:t>public key infrastructure</a:t>
            </a:r>
            <a:r>
              <a:rPr lang="en-GB" dirty="0">
                <a:solidFill>
                  <a:srgbClr val="202122"/>
                </a:solidFill>
                <a:latin typeface="Arial" panose="020B0604020202020204" pitchFamily="34" charset="0"/>
              </a:rPr>
              <a:t> (</a:t>
            </a:r>
            <a:r>
              <a:rPr lang="en-GB" b="1" dirty="0">
                <a:solidFill>
                  <a:srgbClr val="202122"/>
                </a:solidFill>
                <a:latin typeface="Arial" panose="020B0604020202020204" pitchFamily="34" charset="0"/>
              </a:rPr>
              <a:t>PKI</a:t>
            </a:r>
            <a:r>
              <a:rPr lang="en-GB" dirty="0">
                <a:solidFill>
                  <a:srgbClr val="202122"/>
                </a:solidFill>
                <a:latin typeface="Arial" panose="020B0604020202020204" pitchFamily="34" charset="0"/>
              </a:rPr>
              <a:t>) is a set of roles, policies, hardware, software and procedures needed to create, manage, distribute, use, store and revoke </a:t>
            </a:r>
            <a:r>
              <a:rPr lang="en-GB" dirty="0">
                <a:solidFill>
                  <a:srgbClr val="FF0000"/>
                </a:solidFill>
                <a:latin typeface="Arial" panose="020B0604020202020204" pitchFamily="34" charset="0"/>
                <a:hlinkClick r:id="rId2" tooltip="Public key certificate"/>
              </a:rPr>
              <a:t>digital certificates</a:t>
            </a:r>
            <a:r>
              <a:rPr lang="en-GB" dirty="0">
                <a:solidFill>
                  <a:srgbClr val="202122"/>
                </a:solidFill>
                <a:latin typeface="Arial" panose="020B0604020202020204" pitchFamily="34" charset="0"/>
              </a:rPr>
              <a:t> and manage </a:t>
            </a:r>
            <a:r>
              <a:rPr lang="en-GB" dirty="0">
                <a:solidFill>
                  <a:srgbClr val="FF0000"/>
                </a:solidFill>
                <a:latin typeface="Arial" panose="020B0604020202020204" pitchFamily="34" charset="0"/>
                <a:hlinkClick r:id="rId3" tooltip="Public-key cryptography"/>
              </a:rPr>
              <a:t>public-key encryption</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purpose of a PKI is to facilitate the secure electronic transfer of information for a range of network activities such as e-commerce, internet banking and confidential email</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 </a:t>
            </a:r>
            <a:r>
              <a:rPr lang="en-GB" dirty="0">
                <a:solidFill>
                  <a:srgbClr val="202122"/>
                </a:solidFill>
                <a:latin typeface="Arial" panose="020B0604020202020204" pitchFamily="34" charset="0"/>
              </a:rPr>
              <a:t>It is required for activities where simple passwords are an inadequate authentication method and more rigorous proof is required to confirm the identity of the parties involved in the communication and to validate the information being transferred.</a:t>
            </a:r>
          </a:p>
          <a:p>
            <a:endParaRPr lang="en-GB" dirty="0" smtClean="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In</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4" tooltip="Cryptography"/>
              </a:rPr>
              <a:t>cryptography</a:t>
            </a:r>
            <a:r>
              <a:rPr lang="en-GB" dirty="0">
                <a:solidFill>
                  <a:srgbClr val="202122"/>
                </a:solidFill>
                <a:latin typeface="Arial" panose="020B0604020202020204" pitchFamily="34" charset="0"/>
              </a:rPr>
              <a:t>, a PKI is an arrangement that </a:t>
            </a:r>
            <a:r>
              <a:rPr lang="en-GB" i="1" dirty="0">
                <a:solidFill>
                  <a:srgbClr val="202122"/>
                </a:solidFill>
                <a:latin typeface="Arial" panose="020B0604020202020204" pitchFamily="34" charset="0"/>
              </a:rPr>
              <a:t>binds</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5" tooltip="Public key"/>
              </a:rPr>
              <a:t>public keys</a:t>
            </a:r>
            <a:r>
              <a:rPr lang="en-GB" dirty="0">
                <a:solidFill>
                  <a:srgbClr val="202122"/>
                </a:solidFill>
                <a:latin typeface="Arial" panose="020B0604020202020204" pitchFamily="34" charset="0"/>
              </a:rPr>
              <a:t> with respective identities of entities (like people and organizations).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binding is established through a process of registration and issuance of certificates at and by a </a:t>
            </a:r>
            <a:r>
              <a:rPr lang="en-GB" dirty="0">
                <a:solidFill>
                  <a:srgbClr val="FF0000"/>
                </a:solidFill>
                <a:latin typeface="Arial" panose="020B0604020202020204" pitchFamily="34" charset="0"/>
                <a:hlinkClick r:id="rId6" tooltip="Certificate authority"/>
              </a:rPr>
              <a:t>certificate authority</a:t>
            </a:r>
            <a:r>
              <a:rPr lang="en-GB" dirty="0">
                <a:solidFill>
                  <a:srgbClr val="202122"/>
                </a:solidFill>
                <a:latin typeface="Arial" panose="020B0604020202020204" pitchFamily="34" charset="0"/>
              </a:rPr>
              <a:t> (CA).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Depending </a:t>
            </a:r>
            <a:r>
              <a:rPr lang="en-GB" dirty="0">
                <a:solidFill>
                  <a:srgbClr val="202122"/>
                </a:solidFill>
                <a:latin typeface="Arial" panose="020B0604020202020204" pitchFamily="34" charset="0"/>
              </a:rPr>
              <a:t>on the assurance level of the binding, this may be carried out by an automated process or under human supervision.</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493444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Public Key Certificates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93800"/>
            <a:ext cx="8534400" cy="4978400"/>
          </a:xfrm>
        </p:spPr>
        <p:txBody>
          <a:bodyPr>
            <a:normAutofit fontScale="85000" lnSpcReduction="20000"/>
          </a:bodyPr>
          <a:lstStyle/>
          <a:p>
            <a:r>
              <a:rPr lang="en-US" dirty="0" smtClean="0">
                <a:latin typeface="Times New Roman" pitchFamily="18" charset="0"/>
                <a:cs typeface="Times New Roman" pitchFamily="18" charset="0"/>
              </a:rPr>
              <a:t>Electronic document that uses a digital signature to bind a public key with an identity</a:t>
            </a:r>
          </a:p>
          <a:p>
            <a:pPr lvl="1"/>
            <a:r>
              <a:rPr lang="en-US" dirty="0" smtClean="0">
                <a:latin typeface="Times New Roman" pitchFamily="18" charset="0"/>
                <a:cs typeface="Times New Roman" pitchFamily="18" charset="0"/>
              </a:rPr>
              <a:t> I</a:t>
            </a:r>
            <a:r>
              <a:rPr lang="en-US" sz="2100" dirty="0" smtClean="0">
                <a:latin typeface="Times New Roman" pitchFamily="18" charset="0"/>
                <a:cs typeface="Times New Roman" pitchFamily="18" charset="0"/>
              </a:rPr>
              <a:t>nformation such as the name of a person or an organization, their address, and so forth. </a:t>
            </a:r>
          </a:p>
          <a:p>
            <a:pPr lvl="1"/>
            <a:r>
              <a:rPr lang="en-US" sz="2100" dirty="0" smtClean="0">
                <a:latin typeface="Times New Roman" pitchFamily="18" charset="0"/>
                <a:cs typeface="Times New Roman" pitchFamily="18" charset="0"/>
              </a:rPr>
              <a:t>The certificate can be used to verify that a public key belongs to an individual</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Two Types of Signature on a Certificate</a:t>
            </a:r>
          </a:p>
          <a:p>
            <a:r>
              <a:rPr lang="en-US" dirty="0" smtClean="0">
                <a:latin typeface="Times New Roman" pitchFamily="18" charset="0"/>
                <a:cs typeface="Times New Roman" pitchFamily="18" charset="0"/>
              </a:rPr>
              <a:t>In public key infrastructure (PKI) scheme</a:t>
            </a:r>
          </a:p>
          <a:p>
            <a:pPr lvl="1"/>
            <a:r>
              <a:rPr lang="en-US" sz="2100" dirty="0" smtClean="0">
                <a:latin typeface="Times New Roman" pitchFamily="18" charset="0"/>
                <a:cs typeface="Times New Roman" pitchFamily="18" charset="0"/>
              </a:rPr>
              <a:t>Signature will be of a certificate authority (CA). </a:t>
            </a:r>
          </a:p>
          <a:p>
            <a:r>
              <a:rPr lang="en-US" dirty="0" smtClean="0">
                <a:latin typeface="Times New Roman" pitchFamily="18" charset="0"/>
                <a:cs typeface="Times New Roman" pitchFamily="18" charset="0"/>
              </a:rPr>
              <a:t>In web of trust scheme</a:t>
            </a:r>
          </a:p>
          <a:p>
            <a:pPr lvl="1"/>
            <a:r>
              <a:rPr lang="en-US" sz="2100" dirty="0" smtClean="0">
                <a:latin typeface="Times New Roman" pitchFamily="18" charset="0"/>
                <a:cs typeface="Times New Roman" pitchFamily="18" charset="0"/>
              </a:rPr>
              <a:t>Signature is of either the user (a self-signed certificate) or other users ("endorsements").</a:t>
            </a:r>
          </a:p>
          <a:p>
            <a:pPr lvl="1"/>
            <a:r>
              <a:rPr lang="en-US" sz="2100"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In either case, the signatures on a certificate are attestations by the certificate signer that the identity information and the public key belong together.</a:t>
            </a:r>
          </a:p>
        </p:txBody>
      </p:sp>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8" name="TextBox 7"/>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spTree>
    <p:extLst>
      <p:ext uri="{BB962C8B-B14F-4D97-AF65-F5344CB8AC3E}">
        <p14:creationId xmlns:p14="http://schemas.microsoft.com/office/powerpoint/2010/main" val="1095578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1166843"/>
            <a:ext cx="8763000" cy="2862322"/>
          </a:xfrm>
          <a:prstGeom prst="rect">
            <a:avLst/>
          </a:prstGeom>
        </p:spPr>
        <p:txBody>
          <a:bodyPr wrap="square">
            <a:spAutoFit/>
          </a:bodyPr>
          <a:lstStyle/>
          <a:p>
            <a:r>
              <a:rPr lang="en-GB" dirty="0">
                <a:solidFill>
                  <a:srgbClr val="202122"/>
                </a:solidFill>
                <a:latin typeface="Arial" panose="020B0604020202020204" pitchFamily="34" charset="0"/>
              </a:rPr>
              <a:t>In a typical </a:t>
            </a:r>
            <a:r>
              <a:rPr lang="en-GB" dirty="0">
                <a:solidFill>
                  <a:srgbClr val="FF0000"/>
                </a:solidFill>
                <a:latin typeface="Arial" panose="020B0604020202020204" pitchFamily="34" charset="0"/>
                <a:hlinkClick r:id="rId2" tooltip="Public-key infrastructure"/>
              </a:rPr>
              <a:t>public-key infrastructure</a:t>
            </a:r>
            <a:r>
              <a:rPr lang="en-GB" dirty="0">
                <a:solidFill>
                  <a:srgbClr val="202122"/>
                </a:solidFill>
                <a:latin typeface="Arial" panose="020B0604020202020204" pitchFamily="34" charset="0"/>
              </a:rPr>
              <a:t> (PKI) scheme, the certificate issuer is a </a:t>
            </a:r>
            <a:r>
              <a:rPr lang="en-GB" dirty="0">
                <a:solidFill>
                  <a:srgbClr val="FF0000"/>
                </a:solidFill>
                <a:latin typeface="Arial" panose="020B0604020202020204" pitchFamily="34" charset="0"/>
                <a:hlinkClick r:id="rId3" tooltip="Certificate authority"/>
              </a:rPr>
              <a:t>certificate authority</a:t>
            </a:r>
            <a:r>
              <a:rPr lang="en-GB" dirty="0">
                <a:solidFill>
                  <a:srgbClr val="202122"/>
                </a:solidFill>
                <a:latin typeface="Arial" panose="020B0604020202020204" pitchFamily="34" charset="0"/>
              </a:rPr>
              <a:t> (CA), usually a company that charges customers to issue certificates for them.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By </a:t>
            </a:r>
            <a:r>
              <a:rPr lang="en-GB" dirty="0">
                <a:solidFill>
                  <a:srgbClr val="202122"/>
                </a:solidFill>
                <a:latin typeface="Arial" panose="020B0604020202020204" pitchFamily="34" charset="0"/>
              </a:rPr>
              <a:t>contrast, in a </a:t>
            </a:r>
            <a:r>
              <a:rPr lang="en-GB" dirty="0">
                <a:solidFill>
                  <a:srgbClr val="FF0000"/>
                </a:solidFill>
                <a:latin typeface="Arial" panose="020B0604020202020204" pitchFamily="34" charset="0"/>
                <a:hlinkClick r:id="rId4" tooltip="Web of trust"/>
              </a:rPr>
              <a:t>web of trust</a:t>
            </a:r>
            <a:r>
              <a:rPr lang="en-GB" dirty="0">
                <a:solidFill>
                  <a:srgbClr val="202122"/>
                </a:solidFill>
                <a:latin typeface="Arial" panose="020B0604020202020204" pitchFamily="34" charset="0"/>
              </a:rPr>
              <a:t> scheme, individuals sign each other's keys directly, in a format that performs a similar function to a public key certificate.</a:t>
            </a:r>
          </a:p>
          <a:p>
            <a:endParaRPr lang="en-GB" dirty="0" smtClean="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most common format for public key certificates is defined by </a:t>
            </a:r>
            <a:r>
              <a:rPr lang="en-GB" dirty="0">
                <a:solidFill>
                  <a:srgbClr val="FF0000"/>
                </a:solidFill>
                <a:latin typeface="Arial" panose="020B0604020202020204" pitchFamily="34" charset="0"/>
                <a:hlinkClick r:id="rId5" tooltip="X.509"/>
              </a:rPr>
              <a:t>X.509</a:t>
            </a:r>
            <a:r>
              <a:rPr lang="en-GB" dirty="0">
                <a:solidFill>
                  <a:srgbClr val="202122"/>
                </a:solidFill>
                <a:latin typeface="Arial" panose="020B0604020202020204" pitchFamily="34" charset="0"/>
              </a:rPr>
              <a:t>.</a:t>
            </a:r>
            <a:r>
              <a:rPr lang="en-GB" baseline="30000" dirty="0">
                <a:solidFill>
                  <a:srgbClr val="FF0000"/>
                </a:solidFill>
                <a:latin typeface="Arial" panose="020B0604020202020204" pitchFamily="34" charset="0"/>
                <a:hlinkClick r:id="rId6"/>
              </a:rPr>
              <a:t>[2]</a:t>
            </a:r>
            <a:r>
              <a:rPr lang="en-GB" dirty="0">
                <a:solidFill>
                  <a:srgbClr val="202122"/>
                </a:solidFill>
                <a:latin typeface="Arial" panose="020B0604020202020204" pitchFamily="34" charset="0"/>
              </a:rPr>
              <a:t> Because X.509 is very general, the format is further constrained by profiles defined for certain use cases, such as </a:t>
            </a:r>
            <a:r>
              <a:rPr lang="en-GB" dirty="0">
                <a:solidFill>
                  <a:srgbClr val="FF0000"/>
                </a:solidFill>
                <a:latin typeface="Arial" panose="020B0604020202020204" pitchFamily="34" charset="0"/>
                <a:hlinkClick r:id="rId7" tooltip="PKIX"/>
              </a:rPr>
              <a:t>Public Key Infrastructure (X.509)</a:t>
            </a:r>
            <a:r>
              <a:rPr lang="en-GB" dirty="0">
                <a:solidFill>
                  <a:srgbClr val="202122"/>
                </a:solidFill>
                <a:latin typeface="Arial" panose="020B0604020202020204" pitchFamily="34" charset="0"/>
              </a:rPr>
              <a:t> as defined in RFC 5280</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046879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4" name="Rectangle 3"/>
          <p:cNvSpPr/>
          <p:nvPr/>
        </p:nvSpPr>
        <p:spPr>
          <a:xfrm>
            <a:off x="76200" y="762000"/>
            <a:ext cx="8915400" cy="5355312"/>
          </a:xfrm>
          <a:prstGeom prst="rect">
            <a:avLst/>
          </a:prstGeom>
        </p:spPr>
        <p:txBody>
          <a:bodyPr wrap="square">
            <a:spAutoFit/>
          </a:bodyPr>
          <a:lstStyle/>
          <a:p>
            <a:r>
              <a:rPr lang="en-GB" dirty="0">
                <a:solidFill>
                  <a:srgbClr val="202122"/>
                </a:solidFill>
                <a:latin typeface="Arial" panose="020B0604020202020204" pitchFamily="34" charset="0"/>
              </a:rPr>
              <a:t>A CA issues </a:t>
            </a:r>
            <a:r>
              <a:rPr lang="en-GB" dirty="0">
                <a:solidFill>
                  <a:srgbClr val="FF0000"/>
                </a:solidFill>
                <a:latin typeface="Arial" panose="020B0604020202020204" pitchFamily="34" charset="0"/>
                <a:hlinkClick r:id="rId2" tooltip="Digital certificate"/>
              </a:rPr>
              <a:t>digital certificates</a:t>
            </a:r>
            <a:r>
              <a:rPr lang="en-GB" dirty="0">
                <a:solidFill>
                  <a:srgbClr val="202122"/>
                </a:solidFill>
                <a:latin typeface="Arial" panose="020B0604020202020204" pitchFamily="34" charset="0"/>
              </a:rPr>
              <a:t> that contain a </a:t>
            </a:r>
            <a:r>
              <a:rPr lang="en-GB" dirty="0">
                <a:solidFill>
                  <a:srgbClr val="FF0000"/>
                </a:solidFill>
                <a:latin typeface="Arial" panose="020B0604020202020204" pitchFamily="34" charset="0"/>
                <a:hlinkClick r:id="rId3" tooltip="Public key"/>
              </a:rPr>
              <a:t>public key</a:t>
            </a:r>
            <a:r>
              <a:rPr lang="en-GB" dirty="0">
                <a:solidFill>
                  <a:srgbClr val="202122"/>
                </a:solidFill>
                <a:latin typeface="Arial" panose="020B0604020202020204" pitchFamily="34" charset="0"/>
              </a:rPr>
              <a:t> and the identity of the owner.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matching private key is not made available publicly, but kept secret by the end user who generated the key pair.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certificate is also a confirmation or validation by the CA that the public key contained in the certificate belongs to the person, organization, server or other entity noted in the certificate.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A </a:t>
            </a:r>
            <a:r>
              <a:rPr lang="en-GB" dirty="0">
                <a:solidFill>
                  <a:srgbClr val="202122"/>
                </a:solidFill>
                <a:latin typeface="Arial" panose="020B0604020202020204" pitchFamily="34" charset="0"/>
              </a:rPr>
              <a:t>CA's obligation in such schemes is to verify an applicant's credentials, so that users and relying parties can trust the information in the CA's certificates.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CAs </a:t>
            </a:r>
            <a:r>
              <a:rPr lang="en-GB" dirty="0">
                <a:solidFill>
                  <a:srgbClr val="202122"/>
                </a:solidFill>
                <a:latin typeface="Arial" panose="020B0604020202020204" pitchFamily="34" charset="0"/>
              </a:rPr>
              <a:t>use a variety of standards and tests to do so.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In </a:t>
            </a:r>
            <a:r>
              <a:rPr lang="en-GB" dirty="0">
                <a:solidFill>
                  <a:srgbClr val="202122"/>
                </a:solidFill>
                <a:latin typeface="Arial" panose="020B0604020202020204" pitchFamily="34" charset="0"/>
              </a:rPr>
              <a:t>essence, the certificate authority is responsible for saying "yes, this person is who they say they are, and we, the CA, certify that".</a:t>
            </a:r>
            <a:r>
              <a:rPr lang="en-GB" baseline="30000" dirty="0">
                <a:solidFill>
                  <a:srgbClr val="FF0000"/>
                </a:solidFill>
                <a:latin typeface="Arial" panose="020B0604020202020204" pitchFamily="34" charset="0"/>
                <a:hlinkClick r:id="rId4"/>
              </a:rPr>
              <a:t>[24</a:t>
            </a:r>
            <a:r>
              <a:rPr lang="en-GB" baseline="30000" dirty="0" smtClean="0">
                <a:solidFill>
                  <a:srgbClr val="FF0000"/>
                </a:solidFill>
                <a:latin typeface="Arial" panose="020B0604020202020204" pitchFamily="34" charset="0"/>
                <a:hlinkClick r:id="rId4"/>
              </a:rPr>
              <a:t>]</a:t>
            </a:r>
            <a:endParaRPr lang="en-GB" baseline="30000" dirty="0" smtClean="0">
              <a:solidFill>
                <a:srgbClr val="FF0000"/>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If the user trusts the CA and can verify the CA's signature, then they can also assume that a certain public key does indeed belong to whoever is identified in the certificate.</a:t>
            </a:r>
            <a:endParaRPr lang="en-GB" b="0" i="0" dirty="0">
              <a:solidFill>
                <a:srgbClr val="202122"/>
              </a:solidFill>
              <a:effectLst/>
              <a:latin typeface="Arial" panose="020B0604020202020204" pitchFamily="34" charset="0"/>
            </a:endParaRPr>
          </a:p>
        </p:txBody>
      </p:sp>
      <p:sp>
        <p:nvSpPr>
          <p:cNvPr id="5" name="Rectangle 4"/>
          <p:cNvSpPr/>
          <p:nvPr/>
        </p:nvSpPr>
        <p:spPr>
          <a:xfrm>
            <a:off x="152400" y="164068"/>
            <a:ext cx="3262432" cy="523220"/>
          </a:xfrm>
          <a:prstGeom prst="rect">
            <a:avLst/>
          </a:prstGeom>
        </p:spPr>
        <p:txBody>
          <a:bodyPr wrap="none">
            <a:spAutoFit/>
          </a:bodyPr>
          <a:lstStyle/>
          <a:p>
            <a:r>
              <a:rPr lang="en-GB" sz="2800" dirty="0">
                <a:solidFill>
                  <a:srgbClr val="000000"/>
                </a:solidFill>
                <a:latin typeface="Linux Libertine"/>
              </a:rPr>
              <a:t>Issuing a certificate</a:t>
            </a:r>
            <a:endParaRPr lang="en-GB" sz="2800" b="0" i="0" dirty="0">
              <a:solidFill>
                <a:srgbClr val="000000"/>
              </a:solidFill>
              <a:effectLst/>
              <a:latin typeface="Linux Libertine"/>
            </a:endParaRPr>
          </a:p>
        </p:txBody>
      </p:sp>
    </p:spTree>
    <p:extLst>
      <p:ext uri="{BB962C8B-B14F-4D97-AF65-F5344CB8AC3E}">
        <p14:creationId xmlns:p14="http://schemas.microsoft.com/office/powerpoint/2010/main" val="283545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1026" name="Picture 2" descr="https://upload.wikimedia.org/wikipedia/commons/thumb/6/65/PublicKeyCertificateDiagram_It.svg/550px-PublicKeyCertificateDiagram_I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9248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57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Certificate Creation (Step 1)</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93800"/>
            <a:ext cx="8763000" cy="4216400"/>
          </a:xfrm>
        </p:spPr>
        <p:txBody>
          <a:bodyPr>
            <a:normAutofit/>
          </a:bodyPr>
          <a:lstStyle/>
          <a:p>
            <a:endParaRPr lang="en-US" dirty="0"/>
          </a:p>
        </p:txBody>
      </p:sp>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10242" name="Picture 2"/>
          <p:cNvPicPr>
            <a:picLocks noChangeAspect="1" noChangeArrowheads="1"/>
          </p:cNvPicPr>
          <p:nvPr/>
        </p:nvPicPr>
        <p:blipFill>
          <a:blip r:embed="rId4" cstate="print"/>
          <a:srcRect/>
          <a:stretch>
            <a:fillRect/>
          </a:stretch>
        </p:blipFill>
        <p:spPr bwMode="auto">
          <a:xfrm>
            <a:off x="152400" y="838200"/>
            <a:ext cx="8686800" cy="4297362"/>
          </a:xfrm>
          <a:prstGeom prst="rect">
            <a:avLst/>
          </a:prstGeom>
          <a:noFill/>
          <a:ln w="9525">
            <a:noFill/>
            <a:miter lim="800000"/>
            <a:headEnd/>
            <a:tailEnd/>
          </a:ln>
        </p:spPr>
      </p:pic>
      <p:sp>
        <p:nvSpPr>
          <p:cNvPr id="8" name="TextBox 7"/>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spTree>
    <p:extLst>
      <p:ext uri="{BB962C8B-B14F-4D97-AF65-F5344CB8AC3E}">
        <p14:creationId xmlns:p14="http://schemas.microsoft.com/office/powerpoint/2010/main" val="1095578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Certificate Creation (Step 2)</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93800"/>
            <a:ext cx="8763000" cy="4216400"/>
          </a:xfrm>
        </p:spPr>
        <p:txBody>
          <a:bodyPr>
            <a:normAutofit/>
          </a:bodyPr>
          <a:lstStyle/>
          <a:p>
            <a:endParaRPr lang="en-US" dirty="0"/>
          </a:p>
        </p:txBody>
      </p:sp>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12290" name="Picture 2"/>
          <p:cNvPicPr>
            <a:picLocks noChangeAspect="1" noChangeArrowheads="1"/>
          </p:cNvPicPr>
          <p:nvPr/>
        </p:nvPicPr>
        <p:blipFill>
          <a:blip r:embed="rId4" cstate="print"/>
          <a:srcRect/>
          <a:stretch>
            <a:fillRect/>
          </a:stretch>
        </p:blipFill>
        <p:spPr bwMode="auto">
          <a:xfrm>
            <a:off x="1295400" y="1066800"/>
            <a:ext cx="6505575" cy="295275"/>
          </a:xfrm>
          <a:prstGeom prst="rect">
            <a:avLst/>
          </a:prstGeom>
          <a:noFill/>
          <a:ln w="9525">
            <a:noFill/>
            <a:miter lim="800000"/>
            <a:headEnd/>
            <a:tailEnd/>
          </a:ln>
        </p:spPr>
      </p:pic>
      <p:pic>
        <p:nvPicPr>
          <p:cNvPr id="12291" name="Picture 3"/>
          <p:cNvPicPr>
            <a:picLocks noChangeAspect="1" noChangeArrowheads="1"/>
          </p:cNvPicPr>
          <p:nvPr/>
        </p:nvPicPr>
        <p:blipFill>
          <a:blip r:embed="rId5" cstate="print"/>
          <a:srcRect/>
          <a:stretch>
            <a:fillRect/>
          </a:stretch>
        </p:blipFill>
        <p:spPr bwMode="auto">
          <a:xfrm>
            <a:off x="1600200" y="1662113"/>
            <a:ext cx="6267450" cy="3533775"/>
          </a:xfrm>
          <a:prstGeom prst="rect">
            <a:avLst/>
          </a:prstGeom>
          <a:noFill/>
          <a:ln w="9525">
            <a:noFill/>
            <a:miter lim="800000"/>
            <a:headEnd/>
            <a:tailEnd/>
          </a:ln>
        </p:spPr>
      </p:pic>
      <p:sp>
        <p:nvSpPr>
          <p:cNvPr id="9" name="TextBox 8"/>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spTree>
    <p:extLst>
      <p:ext uri="{BB962C8B-B14F-4D97-AF65-F5344CB8AC3E}">
        <p14:creationId xmlns:p14="http://schemas.microsoft.com/office/powerpoint/2010/main" val="1095578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914400"/>
            <a:ext cx="8915400" cy="3508653"/>
          </a:xfrm>
          <a:prstGeom prst="rect">
            <a:avLst/>
          </a:prstGeom>
        </p:spPr>
        <p:txBody>
          <a:bodyPr wrap="square">
            <a:spAutoFit/>
          </a:bodyPr>
          <a:lstStyle/>
          <a:p>
            <a:r>
              <a:rPr lang="en-GB" dirty="0">
                <a:solidFill>
                  <a:srgbClr val="202122"/>
                </a:solidFill>
                <a:latin typeface="Arial" panose="020B0604020202020204" pitchFamily="34" charset="0"/>
              </a:rPr>
              <a:t>A </a:t>
            </a:r>
            <a:r>
              <a:rPr lang="en-GB" b="1" dirty="0">
                <a:solidFill>
                  <a:srgbClr val="202122"/>
                </a:solidFill>
                <a:latin typeface="Arial" panose="020B0604020202020204" pitchFamily="34" charset="0"/>
              </a:rPr>
              <a:t>digital signature</a:t>
            </a:r>
            <a:r>
              <a:rPr lang="en-GB" dirty="0">
                <a:solidFill>
                  <a:srgbClr val="202122"/>
                </a:solidFill>
                <a:latin typeface="Arial" panose="020B0604020202020204" pitchFamily="34" charset="0"/>
              </a:rPr>
              <a:t> is a mathematical scheme for verifying the authenticity of digital messages or documents. A valid digital signature, where the </a:t>
            </a:r>
            <a:r>
              <a:rPr lang="en-GB" dirty="0">
                <a:solidFill>
                  <a:srgbClr val="FF0000"/>
                </a:solidFill>
                <a:latin typeface="Arial" panose="020B0604020202020204" pitchFamily="34" charset="0"/>
                <a:hlinkClick r:id="rId2" tooltip="Prerequisite Tree"/>
              </a:rPr>
              <a:t>prerequisites</a:t>
            </a:r>
            <a:r>
              <a:rPr lang="en-GB" dirty="0">
                <a:solidFill>
                  <a:srgbClr val="202122"/>
                </a:solidFill>
                <a:latin typeface="Arial" panose="020B0604020202020204" pitchFamily="34" charset="0"/>
              </a:rPr>
              <a:t> </a:t>
            </a:r>
            <a:r>
              <a:rPr lang="en-GB" dirty="0" smtClean="0">
                <a:solidFill>
                  <a:srgbClr val="202122"/>
                </a:solidFill>
                <a:latin typeface="Arial" panose="020B0604020202020204" pitchFamily="34" charset="0"/>
              </a:rPr>
              <a:t>are satisfied</a:t>
            </a:r>
            <a:r>
              <a:rPr lang="en-GB" dirty="0">
                <a:solidFill>
                  <a:srgbClr val="202122"/>
                </a:solidFill>
                <a:latin typeface="Arial" panose="020B0604020202020204" pitchFamily="34" charset="0"/>
              </a:rPr>
              <a:t>, gives a recipient very strong reason to believe that the message was created by a known sender (</a:t>
            </a:r>
            <a:r>
              <a:rPr lang="en-GB" dirty="0">
                <a:solidFill>
                  <a:srgbClr val="FF0000"/>
                </a:solidFill>
                <a:latin typeface="Arial" panose="020B0604020202020204" pitchFamily="34" charset="0"/>
                <a:hlinkClick r:id="rId3" tooltip="Authentication"/>
              </a:rPr>
              <a:t>authentication</a:t>
            </a:r>
            <a:r>
              <a:rPr lang="en-GB" dirty="0">
                <a:solidFill>
                  <a:srgbClr val="202122"/>
                </a:solidFill>
                <a:latin typeface="Arial" panose="020B0604020202020204" pitchFamily="34" charset="0"/>
              </a:rPr>
              <a:t>), and that the message was not altered in transit (</a:t>
            </a:r>
            <a:r>
              <a:rPr lang="en-GB" dirty="0">
                <a:solidFill>
                  <a:srgbClr val="FF0000"/>
                </a:solidFill>
                <a:latin typeface="Arial" panose="020B0604020202020204" pitchFamily="34" charset="0"/>
                <a:hlinkClick r:id="rId4" tooltip="Data integrity"/>
              </a:rPr>
              <a:t>integrity</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a:p>
            <a:endParaRPr lang="en-GB" dirty="0" smtClean="0">
              <a:solidFill>
                <a:srgbClr val="202122"/>
              </a:solidFill>
              <a:latin typeface="Arial" panose="020B0604020202020204" pitchFamily="34" charset="0"/>
            </a:endParaRPr>
          </a:p>
          <a:p>
            <a:r>
              <a:rPr lang="en-GB" sz="2400" dirty="0"/>
              <a:t>Digital signatures are a standard element of most </a:t>
            </a:r>
            <a:r>
              <a:rPr lang="en-GB" sz="2400" dirty="0">
                <a:hlinkClick r:id="rId5" tooltip="Cryptographic protocol"/>
              </a:rPr>
              <a:t>cryptographic protocol</a:t>
            </a:r>
            <a:r>
              <a:rPr lang="en-GB" sz="2400" dirty="0"/>
              <a:t> suites, and are commonly used for software distribution, </a:t>
            </a:r>
            <a:r>
              <a:rPr lang="en-GB" sz="2400" dirty="0" smtClean="0"/>
              <a:t>financial transactions</a:t>
            </a:r>
            <a:r>
              <a:rPr lang="en-GB" sz="2400" dirty="0"/>
              <a:t>, </a:t>
            </a:r>
            <a:r>
              <a:rPr lang="en-GB" sz="2400" dirty="0">
                <a:hlinkClick r:id="rId6" tooltip="Contract management software"/>
              </a:rPr>
              <a:t>contract management software</a:t>
            </a:r>
            <a:r>
              <a:rPr lang="en-GB" sz="2400" dirty="0"/>
              <a:t>, and in other cases where it is important to detect forgery or </a:t>
            </a:r>
            <a:r>
              <a:rPr lang="en-GB" sz="2400" dirty="0">
                <a:hlinkClick r:id="rId7" tooltip="Tampering (crime)"/>
              </a:rPr>
              <a:t>tampering</a:t>
            </a:r>
            <a:endParaRPr lang="en-GB" sz="2400" dirty="0"/>
          </a:p>
        </p:txBody>
      </p:sp>
    </p:spTree>
    <p:extLst>
      <p:ext uri="{BB962C8B-B14F-4D97-AF65-F5344CB8AC3E}">
        <p14:creationId xmlns:p14="http://schemas.microsoft.com/office/powerpoint/2010/main" val="2752283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Certificate Creation (Step 3)</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93800"/>
            <a:ext cx="8763000" cy="4216400"/>
          </a:xfrm>
        </p:spPr>
        <p:txBody>
          <a:bodyPr>
            <a:normAutofit/>
          </a:bodyPr>
          <a:lstStyle/>
          <a:p>
            <a:endParaRPr lang="en-US" dirty="0"/>
          </a:p>
        </p:txBody>
      </p:sp>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13314" name="Picture 2"/>
          <p:cNvPicPr>
            <a:picLocks noChangeAspect="1" noChangeArrowheads="1"/>
          </p:cNvPicPr>
          <p:nvPr/>
        </p:nvPicPr>
        <p:blipFill>
          <a:blip r:embed="rId4" cstate="print"/>
          <a:srcRect/>
          <a:stretch>
            <a:fillRect/>
          </a:stretch>
        </p:blipFill>
        <p:spPr bwMode="auto">
          <a:xfrm>
            <a:off x="585787" y="2481262"/>
            <a:ext cx="8201025" cy="1590675"/>
          </a:xfrm>
          <a:prstGeom prst="rect">
            <a:avLst/>
          </a:prstGeom>
          <a:noFill/>
          <a:ln w="9525">
            <a:noFill/>
            <a:miter lim="800000"/>
            <a:headEnd/>
            <a:tailEnd/>
          </a:ln>
        </p:spPr>
      </p:pic>
      <p:sp>
        <p:nvSpPr>
          <p:cNvPr id="9" name="TextBox 8"/>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pic>
        <p:nvPicPr>
          <p:cNvPr id="10" name="Picture 2"/>
          <p:cNvPicPr>
            <a:picLocks noChangeAspect="1" noChangeArrowheads="1"/>
          </p:cNvPicPr>
          <p:nvPr/>
        </p:nvPicPr>
        <p:blipFill>
          <a:blip r:embed="rId5" cstate="print"/>
          <a:srcRect/>
          <a:stretch>
            <a:fillRect/>
          </a:stretch>
        </p:blipFill>
        <p:spPr bwMode="auto">
          <a:xfrm>
            <a:off x="1190625" y="2219325"/>
            <a:ext cx="6505575" cy="295275"/>
          </a:xfrm>
          <a:prstGeom prst="rect">
            <a:avLst/>
          </a:prstGeom>
          <a:noFill/>
          <a:ln w="9525">
            <a:noFill/>
            <a:miter lim="800000"/>
            <a:headEnd/>
            <a:tailEnd/>
          </a:ln>
        </p:spPr>
      </p:pic>
    </p:spTree>
    <p:extLst>
      <p:ext uri="{BB962C8B-B14F-4D97-AF65-F5344CB8AC3E}">
        <p14:creationId xmlns:p14="http://schemas.microsoft.com/office/powerpoint/2010/main" val="1095578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Certificate Creation (Step 4)</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93800"/>
            <a:ext cx="8763000" cy="4216400"/>
          </a:xfrm>
        </p:spPr>
        <p:txBody>
          <a:bodyPr>
            <a:normAutofit/>
          </a:bodyPr>
          <a:lstStyle/>
          <a:p>
            <a:endParaRPr lang="en-US" dirty="0"/>
          </a:p>
        </p:txBody>
      </p:sp>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1295400" y="1066800"/>
            <a:ext cx="6505575" cy="295275"/>
          </a:xfrm>
          <a:prstGeom prst="rect">
            <a:avLst/>
          </a:prstGeom>
          <a:noFill/>
          <a:ln w="9525">
            <a:noFill/>
            <a:miter lim="800000"/>
            <a:headEnd/>
            <a:tailEnd/>
          </a:ln>
        </p:spPr>
      </p:pic>
      <p:sp>
        <p:nvSpPr>
          <p:cNvPr id="9" name="TextBox 8"/>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pic>
        <p:nvPicPr>
          <p:cNvPr id="14338" name="Picture 2"/>
          <p:cNvPicPr>
            <a:picLocks noChangeAspect="1" noChangeArrowheads="1"/>
          </p:cNvPicPr>
          <p:nvPr/>
        </p:nvPicPr>
        <p:blipFill>
          <a:blip r:embed="rId5" cstate="print"/>
          <a:srcRect/>
          <a:stretch>
            <a:fillRect/>
          </a:stretch>
        </p:blipFill>
        <p:spPr bwMode="auto">
          <a:xfrm>
            <a:off x="0" y="1419225"/>
            <a:ext cx="9220200" cy="5362575"/>
          </a:xfrm>
          <a:prstGeom prst="rect">
            <a:avLst/>
          </a:prstGeom>
          <a:noFill/>
          <a:ln w="9525">
            <a:noFill/>
            <a:miter lim="800000"/>
            <a:headEnd/>
            <a:tailEnd/>
          </a:ln>
        </p:spPr>
      </p:pic>
    </p:spTree>
    <p:extLst>
      <p:ext uri="{BB962C8B-B14F-4D97-AF65-F5344CB8AC3E}">
        <p14:creationId xmlns:p14="http://schemas.microsoft.com/office/powerpoint/2010/main" val="1095578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Certificate Creation (Step 5)</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93800"/>
            <a:ext cx="8763000" cy="4216400"/>
          </a:xfrm>
        </p:spPr>
        <p:txBody>
          <a:bodyPr>
            <a:normAutofit/>
          </a:bodyPr>
          <a:lstStyle/>
          <a:p>
            <a:endParaRPr lang="en-US" dirty="0"/>
          </a:p>
        </p:txBody>
      </p:sp>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11266" name="Picture 2"/>
          <p:cNvPicPr>
            <a:picLocks noChangeAspect="1" noChangeArrowheads="1"/>
          </p:cNvPicPr>
          <p:nvPr/>
        </p:nvPicPr>
        <p:blipFill>
          <a:blip r:embed="rId4" cstate="print"/>
          <a:srcRect/>
          <a:stretch>
            <a:fillRect/>
          </a:stretch>
        </p:blipFill>
        <p:spPr bwMode="auto">
          <a:xfrm>
            <a:off x="1219200" y="914400"/>
            <a:ext cx="6505575" cy="295275"/>
          </a:xfrm>
          <a:prstGeom prst="rect">
            <a:avLst/>
          </a:prstGeom>
          <a:noFill/>
          <a:ln w="9525">
            <a:noFill/>
            <a:miter lim="800000"/>
            <a:headEnd/>
            <a:tailEnd/>
          </a:ln>
        </p:spPr>
      </p:pic>
      <p:sp>
        <p:nvSpPr>
          <p:cNvPr id="8" name="TextBox 7"/>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pic>
        <p:nvPicPr>
          <p:cNvPr id="11267" name="Picture 3"/>
          <p:cNvPicPr>
            <a:picLocks noChangeAspect="1" noChangeArrowheads="1"/>
          </p:cNvPicPr>
          <p:nvPr/>
        </p:nvPicPr>
        <p:blipFill>
          <a:blip r:embed="rId5" cstate="print"/>
          <a:srcRect/>
          <a:stretch>
            <a:fillRect/>
          </a:stretch>
        </p:blipFill>
        <p:spPr bwMode="auto">
          <a:xfrm>
            <a:off x="14288" y="1266825"/>
            <a:ext cx="9115425" cy="5514975"/>
          </a:xfrm>
          <a:prstGeom prst="rect">
            <a:avLst/>
          </a:prstGeom>
          <a:noFill/>
          <a:ln w="9525">
            <a:noFill/>
            <a:miter lim="800000"/>
            <a:headEnd/>
            <a:tailEnd/>
          </a:ln>
        </p:spPr>
      </p:pic>
    </p:spTree>
    <p:extLst>
      <p:ext uri="{BB962C8B-B14F-4D97-AF65-F5344CB8AC3E}">
        <p14:creationId xmlns:p14="http://schemas.microsoft.com/office/powerpoint/2010/main" val="1095578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Contents of Typical Digital Certificate</a:t>
            </a:r>
            <a:endParaRPr lang="en-US" dirty="0">
              <a:solidFill>
                <a:schemeClr val="tx1"/>
              </a:solidFill>
              <a:latin typeface="Times New Roman" pitchFamily="18" charset="0"/>
              <a:cs typeface="Times New Roman" pitchFamily="18" charset="0"/>
            </a:endParaRPr>
          </a:p>
        </p:txBody>
      </p:sp>
      <p:sp>
        <p:nvSpPr>
          <p:cNvPr id="578563" name="Rectangle 1027"/>
          <p:cNvSpPr>
            <a:spLocks noGrp="1" noChangeArrowheads="1"/>
          </p:cNvSpPr>
          <p:nvPr>
            <p:ph type="body" idx="1"/>
          </p:nvPr>
        </p:nvSpPr>
        <p:spPr>
          <a:xfrm>
            <a:off x="457200" y="1219200"/>
            <a:ext cx="8178800" cy="4876800"/>
          </a:xfrm>
        </p:spPr>
        <p:txBody>
          <a:bodyPr>
            <a:normAutofit fontScale="77500" lnSpcReduction="20000"/>
          </a:bodyPr>
          <a:lstStyle/>
          <a:p>
            <a:r>
              <a:rPr lang="en-US" b="1" dirty="0" smtClean="0">
                <a:latin typeface="Times New Roman" pitchFamily="18" charset="0"/>
                <a:cs typeface="Times New Roman" pitchFamily="18" charset="0"/>
              </a:rPr>
              <a:t>Serial Number</a:t>
            </a:r>
            <a:r>
              <a:rPr lang="en-US" dirty="0" smtClean="0">
                <a:latin typeface="Times New Roman" pitchFamily="18" charset="0"/>
                <a:cs typeface="Times New Roman" pitchFamily="18" charset="0"/>
              </a:rPr>
              <a:t>: Used to uniquely identify the certificate.</a:t>
            </a:r>
          </a:p>
          <a:p>
            <a:r>
              <a:rPr lang="en-US" b="1" dirty="0" smtClean="0">
                <a:latin typeface="Times New Roman" pitchFamily="18" charset="0"/>
                <a:cs typeface="Times New Roman" pitchFamily="18" charset="0"/>
              </a:rPr>
              <a:t>Subject</a:t>
            </a:r>
            <a:r>
              <a:rPr lang="en-US" dirty="0" smtClean="0">
                <a:latin typeface="Times New Roman" pitchFamily="18" charset="0"/>
                <a:cs typeface="Times New Roman" pitchFamily="18" charset="0"/>
              </a:rPr>
              <a:t>: The person, or entity identified.</a:t>
            </a:r>
          </a:p>
          <a:p>
            <a:r>
              <a:rPr lang="en-US" b="1" dirty="0" smtClean="0">
                <a:latin typeface="Times New Roman" pitchFamily="18" charset="0"/>
                <a:cs typeface="Times New Roman" pitchFamily="18" charset="0"/>
              </a:rPr>
              <a:t>Signature Algorithm</a:t>
            </a:r>
            <a:r>
              <a:rPr lang="en-US" dirty="0" smtClean="0">
                <a:latin typeface="Times New Roman" pitchFamily="18" charset="0"/>
                <a:cs typeface="Times New Roman" pitchFamily="18" charset="0"/>
              </a:rPr>
              <a:t>: The algorithm used to create the signature.</a:t>
            </a:r>
          </a:p>
          <a:p>
            <a:r>
              <a:rPr lang="en-US" b="1" dirty="0" smtClean="0">
                <a:latin typeface="Times New Roman" pitchFamily="18" charset="0"/>
                <a:cs typeface="Times New Roman" pitchFamily="18" charset="0"/>
              </a:rPr>
              <a:t>Signature</a:t>
            </a:r>
            <a:r>
              <a:rPr lang="en-US" dirty="0" smtClean="0">
                <a:latin typeface="Times New Roman" pitchFamily="18" charset="0"/>
                <a:cs typeface="Times New Roman" pitchFamily="18" charset="0"/>
              </a:rPr>
              <a:t>: The actual signature to verify that it came from the issuer.</a:t>
            </a:r>
          </a:p>
          <a:p>
            <a:r>
              <a:rPr lang="en-US" b="1" dirty="0" smtClean="0">
                <a:latin typeface="Times New Roman" pitchFamily="18" charset="0"/>
                <a:cs typeface="Times New Roman" pitchFamily="18" charset="0"/>
              </a:rPr>
              <a:t>Issuer</a:t>
            </a:r>
            <a:r>
              <a:rPr lang="en-US" dirty="0" smtClean="0">
                <a:latin typeface="Times New Roman" pitchFamily="18" charset="0"/>
                <a:cs typeface="Times New Roman" pitchFamily="18" charset="0"/>
              </a:rPr>
              <a:t>: The entity that verified the information and issued the certificate.</a:t>
            </a:r>
          </a:p>
          <a:p>
            <a:r>
              <a:rPr lang="en-US" b="1" dirty="0" smtClean="0">
                <a:latin typeface="Times New Roman" pitchFamily="18" charset="0"/>
                <a:cs typeface="Times New Roman" pitchFamily="18" charset="0"/>
              </a:rPr>
              <a:t>Valid-From</a:t>
            </a:r>
            <a:r>
              <a:rPr lang="en-US" dirty="0" smtClean="0">
                <a:latin typeface="Times New Roman" pitchFamily="18" charset="0"/>
                <a:cs typeface="Times New Roman" pitchFamily="18" charset="0"/>
              </a:rPr>
              <a:t>: The date the certificate is first valid from.</a:t>
            </a:r>
          </a:p>
          <a:p>
            <a:r>
              <a:rPr lang="en-US" b="1" dirty="0" smtClean="0">
                <a:latin typeface="Times New Roman" pitchFamily="18" charset="0"/>
                <a:cs typeface="Times New Roman" pitchFamily="18" charset="0"/>
              </a:rPr>
              <a:t>Valid-To</a:t>
            </a:r>
            <a:r>
              <a:rPr lang="en-US" dirty="0" smtClean="0">
                <a:latin typeface="Times New Roman" pitchFamily="18" charset="0"/>
                <a:cs typeface="Times New Roman" pitchFamily="18" charset="0"/>
              </a:rPr>
              <a:t>: The expiration date.</a:t>
            </a:r>
          </a:p>
          <a:p>
            <a:r>
              <a:rPr lang="en-US" b="1" dirty="0" smtClean="0">
                <a:latin typeface="Times New Roman" pitchFamily="18" charset="0"/>
                <a:cs typeface="Times New Roman" pitchFamily="18" charset="0"/>
              </a:rPr>
              <a:t>Key-Usage</a:t>
            </a:r>
            <a:r>
              <a:rPr lang="en-US" dirty="0" smtClean="0">
                <a:latin typeface="Times New Roman" pitchFamily="18" charset="0"/>
                <a:cs typeface="Times New Roman" pitchFamily="18" charset="0"/>
              </a:rPr>
              <a:t>: Purpose of the public key (e.g. </a:t>
            </a:r>
            <a:r>
              <a:rPr lang="en-US" dirty="0" err="1" smtClean="0">
                <a:latin typeface="Times New Roman" pitchFamily="18" charset="0"/>
                <a:cs typeface="Times New Roman" pitchFamily="18" charset="0"/>
              </a:rPr>
              <a:t>encipherment</a:t>
            </a:r>
            <a:r>
              <a:rPr lang="en-US" dirty="0" smtClean="0">
                <a:latin typeface="Times New Roman" pitchFamily="18" charset="0"/>
                <a:cs typeface="Times New Roman" pitchFamily="18" charset="0"/>
              </a:rPr>
              <a:t>, signature, certificate signing...).</a:t>
            </a:r>
          </a:p>
          <a:p>
            <a:r>
              <a:rPr lang="en-US" b="1" dirty="0" smtClean="0">
                <a:latin typeface="Times New Roman" pitchFamily="18" charset="0"/>
                <a:cs typeface="Times New Roman" pitchFamily="18" charset="0"/>
              </a:rPr>
              <a:t>Public Key</a:t>
            </a:r>
            <a:r>
              <a:rPr lang="en-US" dirty="0" smtClean="0">
                <a:latin typeface="Times New Roman" pitchFamily="18" charset="0"/>
                <a:cs typeface="Times New Roman" pitchFamily="18" charset="0"/>
              </a:rPr>
              <a:t>: The public key.</a:t>
            </a:r>
          </a:p>
          <a:p>
            <a:r>
              <a:rPr lang="en-US" b="1" dirty="0" smtClean="0">
                <a:latin typeface="Times New Roman" pitchFamily="18" charset="0"/>
                <a:cs typeface="Times New Roman" pitchFamily="18" charset="0"/>
              </a:rPr>
              <a:t>Thumbprint Algorithm</a:t>
            </a:r>
            <a:r>
              <a:rPr lang="en-US" dirty="0" smtClean="0">
                <a:latin typeface="Times New Roman" pitchFamily="18" charset="0"/>
                <a:cs typeface="Times New Roman" pitchFamily="18" charset="0"/>
              </a:rPr>
              <a:t>: The algorithm used to hash the public key certificate.</a:t>
            </a:r>
          </a:p>
          <a:p>
            <a:r>
              <a:rPr lang="en-US" b="1" dirty="0" smtClean="0">
                <a:latin typeface="Times New Roman" pitchFamily="18" charset="0"/>
                <a:cs typeface="Times New Roman" pitchFamily="18" charset="0"/>
              </a:rPr>
              <a:t>Thumbprint</a:t>
            </a:r>
            <a:r>
              <a:rPr lang="en-US" dirty="0" smtClean="0">
                <a:latin typeface="Times New Roman" pitchFamily="18" charset="0"/>
                <a:cs typeface="Times New Roman" pitchFamily="18" charset="0"/>
              </a:rPr>
              <a:t>: The hash itself, used as an abbreviated form of the public key certificate.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TextBox 5"/>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spTree>
    <p:extLst>
      <p:ext uri="{BB962C8B-B14F-4D97-AF65-F5344CB8AC3E}">
        <p14:creationId xmlns:p14="http://schemas.microsoft.com/office/powerpoint/2010/main" val="515887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Vendor defined classes</a:t>
            </a:r>
            <a:endParaRPr lang="en-US" dirty="0">
              <a:solidFill>
                <a:schemeClr val="tx1"/>
              </a:solidFill>
              <a:latin typeface="Times New Roman" pitchFamily="18" charset="0"/>
              <a:cs typeface="Times New Roman" pitchFamily="18" charset="0"/>
            </a:endParaRPr>
          </a:p>
        </p:txBody>
      </p:sp>
      <p:sp>
        <p:nvSpPr>
          <p:cNvPr id="578563" name="Rectangle 1027"/>
          <p:cNvSpPr>
            <a:spLocks noGrp="1" noChangeArrowheads="1"/>
          </p:cNvSpPr>
          <p:nvPr>
            <p:ph type="body" idx="1"/>
          </p:nvPr>
        </p:nvSpPr>
        <p:spPr>
          <a:xfrm>
            <a:off x="457200" y="1219200"/>
            <a:ext cx="8178800" cy="4876800"/>
          </a:xfrm>
        </p:spPr>
        <p:txBody>
          <a:bodyPr>
            <a:normAutofit fontScale="92500" lnSpcReduction="10000"/>
          </a:bodyPr>
          <a:lstStyle/>
          <a:p>
            <a:pPr>
              <a:buNone/>
            </a:pPr>
            <a:r>
              <a:rPr lang="en-US" dirty="0" smtClean="0">
                <a:latin typeface="Times New Roman" pitchFamily="18" charset="0"/>
                <a:cs typeface="Times New Roman" pitchFamily="18" charset="0"/>
              </a:rPr>
              <a:t>VeriSign uses the concept of classes for different types of digital certificates</a:t>
            </a:r>
          </a:p>
          <a:p>
            <a:pPr>
              <a:buNone/>
            </a:pPr>
            <a:endParaRPr lang="en-US"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Class 1</a:t>
            </a:r>
            <a:r>
              <a:rPr lang="en-US" sz="2200" dirty="0" smtClean="0">
                <a:latin typeface="Times New Roman" pitchFamily="18" charset="0"/>
                <a:cs typeface="Times New Roman" pitchFamily="18" charset="0"/>
              </a:rPr>
              <a:t> for individuals, intended for email.</a:t>
            </a:r>
          </a:p>
          <a:p>
            <a:r>
              <a:rPr lang="en-US" sz="2200" b="1" dirty="0" smtClean="0">
                <a:latin typeface="Times New Roman" pitchFamily="18" charset="0"/>
                <a:cs typeface="Times New Roman" pitchFamily="18" charset="0"/>
              </a:rPr>
              <a:t>Class 2</a:t>
            </a:r>
            <a:r>
              <a:rPr lang="en-US" sz="2200" dirty="0" smtClean="0">
                <a:latin typeface="Times New Roman" pitchFamily="18" charset="0"/>
                <a:cs typeface="Times New Roman" pitchFamily="18" charset="0"/>
              </a:rPr>
              <a:t> for organizations, for which proof of identity is required.</a:t>
            </a:r>
          </a:p>
          <a:p>
            <a:r>
              <a:rPr lang="en-US" sz="2200" b="1" dirty="0" smtClean="0">
                <a:latin typeface="Times New Roman" pitchFamily="18" charset="0"/>
                <a:cs typeface="Times New Roman" pitchFamily="18" charset="0"/>
              </a:rPr>
              <a:t>Class 3 </a:t>
            </a:r>
            <a:r>
              <a:rPr lang="en-US" sz="2200" dirty="0" smtClean="0">
                <a:latin typeface="Times New Roman" pitchFamily="18" charset="0"/>
                <a:cs typeface="Times New Roman" pitchFamily="18" charset="0"/>
              </a:rPr>
              <a:t>for servers and software signing, for which independent verification and checking of identity and authority is done by the issuing certificate authority.</a:t>
            </a:r>
          </a:p>
          <a:p>
            <a:r>
              <a:rPr lang="en-US" sz="2200" b="1" dirty="0" smtClean="0">
                <a:latin typeface="Times New Roman" pitchFamily="18" charset="0"/>
                <a:cs typeface="Times New Roman" pitchFamily="18" charset="0"/>
              </a:rPr>
              <a:t>Class 4 </a:t>
            </a:r>
            <a:r>
              <a:rPr lang="en-US" sz="2200" dirty="0" smtClean="0">
                <a:latin typeface="Times New Roman" pitchFamily="18" charset="0"/>
                <a:cs typeface="Times New Roman" pitchFamily="18" charset="0"/>
              </a:rPr>
              <a:t>for online business transactions between companies.</a:t>
            </a:r>
          </a:p>
          <a:p>
            <a:r>
              <a:rPr lang="en-US" sz="2200" b="1" dirty="0" smtClean="0">
                <a:latin typeface="Times New Roman" pitchFamily="18" charset="0"/>
                <a:cs typeface="Times New Roman" pitchFamily="18" charset="0"/>
              </a:rPr>
              <a:t>Class 5 </a:t>
            </a:r>
            <a:r>
              <a:rPr lang="en-US" sz="2200" dirty="0" smtClean="0">
                <a:latin typeface="Times New Roman" pitchFamily="18" charset="0"/>
                <a:cs typeface="Times New Roman" pitchFamily="18" charset="0"/>
              </a:rPr>
              <a:t>for private organizations or governmental security.</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Other vendors may choose to use different classes or no classes at all as this is not specified in the PKI standards.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TextBox 5"/>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spTree>
    <p:extLst>
      <p:ext uri="{BB962C8B-B14F-4D97-AF65-F5344CB8AC3E}">
        <p14:creationId xmlns:p14="http://schemas.microsoft.com/office/powerpoint/2010/main" val="515887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No more MITM?</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Case: Forged Google certificate</a:t>
            </a:r>
          </a:p>
          <a:p>
            <a:pPr lvl="1"/>
            <a:r>
              <a:rPr lang="en-US" sz="2200" dirty="0" smtClean="0">
                <a:latin typeface="Times New Roman" pitchFamily="18" charset="0"/>
                <a:cs typeface="Times New Roman" pitchFamily="18" charset="0"/>
              </a:rPr>
              <a:t>Issued by legitimate CA</a:t>
            </a:r>
          </a:p>
          <a:p>
            <a:pPr lvl="1"/>
            <a:r>
              <a:rPr lang="en-US" sz="2200" dirty="0" smtClean="0">
                <a:latin typeface="Times New Roman" pitchFamily="18" charset="0"/>
                <a:cs typeface="Times New Roman" pitchFamily="18" charset="0"/>
              </a:rPr>
              <a:t>Valid for *.</a:t>
            </a:r>
            <a:r>
              <a:rPr lang="en-US" sz="2200" dirty="0" err="1" smtClean="0">
                <a:latin typeface="Times New Roman" pitchFamily="18" charset="0"/>
                <a:cs typeface="Times New Roman" pitchFamily="18" charset="0"/>
              </a:rPr>
              <a:t>google.com</a:t>
            </a:r>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Used by unknown holder</a:t>
            </a:r>
          </a:p>
          <a:p>
            <a:pPr lvl="1"/>
            <a:r>
              <a:rPr lang="en-US" sz="2200" dirty="0" smtClean="0">
                <a:latin typeface="Times New Roman" pitchFamily="18" charset="0"/>
                <a:cs typeface="Times New Roman" pitchFamily="18" charset="0"/>
              </a:rPr>
              <a:t>Reported by Iranian users</a:t>
            </a:r>
          </a:p>
          <a:p>
            <a:r>
              <a:rPr lang="en-US" sz="2400" b="1" dirty="0" smtClean="0">
                <a:latin typeface="Times New Roman" pitchFamily="18" charset="0"/>
                <a:cs typeface="Times New Roman" pitchFamily="18" charset="0"/>
              </a:rPr>
              <a:t>Large-scale attack against CA</a:t>
            </a:r>
          </a:p>
          <a:p>
            <a:pPr lvl="1"/>
            <a:r>
              <a:rPr lang="en-US" sz="2200" dirty="0" smtClean="0">
                <a:latin typeface="Times New Roman" pitchFamily="18" charset="0"/>
                <a:cs typeface="Times New Roman" pitchFamily="18" charset="0"/>
              </a:rPr>
              <a:t>Break-in at CA </a:t>
            </a:r>
            <a:r>
              <a:rPr lang="en-US" sz="2200" dirty="0" err="1" smtClean="0">
                <a:latin typeface="Times New Roman" pitchFamily="18" charset="0"/>
                <a:cs typeface="Times New Roman" pitchFamily="18" charset="0"/>
              </a:rPr>
              <a:t>DigitNotar</a:t>
            </a:r>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539 forged certificates</a:t>
            </a:r>
          </a:p>
          <a:p>
            <a:endParaRPr lang="en-US" sz="2400" b="1" dirty="0" smtClean="0">
              <a:latin typeface="Times New Roman" pitchFamily="18" charset="0"/>
              <a:cs typeface="Times New Roman" pitchFamily="18" charset="0"/>
            </a:endParaRPr>
          </a:p>
          <a:p>
            <a:endParaRPr lang="en-US" dirty="0" smtClean="0">
              <a:solidFill>
                <a:schemeClr val="accent1"/>
              </a:solidFill>
              <a:latin typeface="Times New Roman" pitchFamily="18" charset="0"/>
              <a:cs typeface="Times New Roman" pitchFamily="18" charset="0"/>
            </a:endParaRPr>
          </a:p>
          <a:p>
            <a:endParaRPr lang="en-US"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5638800" y="838200"/>
            <a:ext cx="3171825"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Public Key Infrastructure (PKI)</a:t>
            </a:r>
            <a:endParaRPr lang="en-US" dirty="0">
              <a:solidFill>
                <a:schemeClr val="tx1"/>
              </a:solidFill>
              <a:latin typeface="Times New Roman" pitchFamily="18" charset="0"/>
              <a:cs typeface="Times New Roman" pitchFamily="18" charset="0"/>
            </a:endParaRPr>
          </a:p>
        </p:txBody>
      </p:sp>
      <p:sp>
        <p:nvSpPr>
          <p:cNvPr id="578563" name="Rectangle 1027"/>
          <p:cNvSpPr>
            <a:spLocks noGrp="1" noChangeArrowheads="1"/>
          </p:cNvSpPr>
          <p:nvPr>
            <p:ph type="body" idx="1"/>
          </p:nvPr>
        </p:nvSpPr>
        <p:spPr>
          <a:xfrm>
            <a:off x="457200" y="1219200"/>
            <a:ext cx="8178800" cy="4876800"/>
          </a:xfrm>
        </p:spPr>
        <p:txBody>
          <a:bodyPr>
            <a:normAutofit fontScale="92500" lnSpcReduction="10000"/>
          </a:bodyPr>
          <a:lstStyle/>
          <a:p>
            <a:r>
              <a:rPr lang="en-US" sz="2800" b="1" dirty="0" smtClean="0">
                <a:latin typeface="Times New Roman" pitchFamily="18" charset="0"/>
                <a:cs typeface="Times New Roman" pitchFamily="18" charset="0"/>
              </a:rPr>
              <a:t>Public-key infrastructure</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PKI</a:t>
            </a:r>
            <a:r>
              <a:rPr lang="en-US" sz="2800" dirty="0" smtClean="0">
                <a:latin typeface="Times New Roman" pitchFamily="18" charset="0"/>
                <a:cs typeface="Times New Roman" pitchFamily="18" charset="0"/>
              </a:rPr>
              <a:t>) is a set of hardware, software, people, policies, and procedures needed to create, manage, distribute, use, store, and revoke digital certificates.</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Management of trust using public-key cryptography</a:t>
            </a:r>
          </a:p>
          <a:p>
            <a:pPr lvl="1"/>
            <a:r>
              <a:rPr lang="en-US" dirty="0" smtClean="0">
                <a:latin typeface="Times New Roman" pitchFamily="18" charset="0"/>
                <a:cs typeface="Times New Roman" pitchFamily="18" charset="0"/>
              </a:rPr>
              <a:t>Digital certificates (signatures) on keys, attributes, ...</a:t>
            </a:r>
          </a:p>
          <a:p>
            <a:pPr lvl="1"/>
            <a:r>
              <a:rPr lang="en-US" dirty="0" smtClean="0">
                <a:latin typeface="Times New Roman" pitchFamily="18" charset="0"/>
                <a:cs typeface="Times New Roman" pitchFamily="18" charset="0"/>
              </a:rPr>
              <a:t>Certificate authorities (CA) as trusted parties</a:t>
            </a:r>
          </a:p>
          <a:p>
            <a:pPr lvl="1"/>
            <a:r>
              <a:rPr lang="en-US" dirty="0" smtClean="0">
                <a:latin typeface="Times New Roman" pitchFamily="18" charset="0"/>
                <a:cs typeface="Times New Roman" pitchFamily="18" charset="0"/>
              </a:rPr>
              <a:t>Chain of trust with multiple layers</a:t>
            </a:r>
          </a:p>
          <a:p>
            <a:r>
              <a:rPr lang="en-US" b="1" dirty="0" smtClean="0">
                <a:latin typeface="Times New Roman" pitchFamily="18" charset="0"/>
                <a:cs typeface="Times New Roman" pitchFamily="18" charset="0"/>
              </a:rPr>
              <a:t>Different architectures</a:t>
            </a:r>
          </a:p>
          <a:p>
            <a:pPr lvl="1"/>
            <a:r>
              <a:rPr lang="en-US" dirty="0" smtClean="0">
                <a:latin typeface="Times New Roman" pitchFamily="18" charset="0"/>
                <a:cs typeface="Times New Roman" pitchFamily="18" charset="0"/>
              </a:rPr>
              <a:t>Hierarchical PKI,</a:t>
            </a:r>
          </a:p>
          <a:p>
            <a:pPr lvl="2"/>
            <a:r>
              <a:rPr lang="en-US" dirty="0" smtClean="0">
                <a:latin typeface="Times New Roman" pitchFamily="18" charset="0"/>
                <a:cs typeface="Times New Roman" pitchFamily="18" charset="0"/>
              </a:rPr>
              <a:t>e.g. X.509 standard</a:t>
            </a:r>
          </a:p>
          <a:p>
            <a:pPr lvl="1"/>
            <a:r>
              <a:rPr lang="en-US" dirty="0" smtClean="0">
                <a:latin typeface="Times New Roman" pitchFamily="18" charset="0"/>
                <a:cs typeface="Times New Roman" pitchFamily="18" charset="0"/>
              </a:rPr>
              <a:t>Web of trust,</a:t>
            </a:r>
          </a:p>
          <a:p>
            <a:pPr lvl="2"/>
            <a:r>
              <a:rPr lang="en-US" dirty="0" smtClean="0">
                <a:latin typeface="Times New Roman" pitchFamily="18" charset="0"/>
                <a:cs typeface="Times New Roman" pitchFamily="18" charset="0"/>
              </a:rPr>
              <a:t>e.g. PGP software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5362" name="Picture 2"/>
          <p:cNvPicPr>
            <a:picLocks noChangeAspect="1" noChangeArrowheads="1"/>
          </p:cNvPicPr>
          <p:nvPr/>
        </p:nvPicPr>
        <p:blipFill>
          <a:blip r:embed="rId3" cstate="print"/>
          <a:srcRect/>
          <a:stretch>
            <a:fillRect/>
          </a:stretch>
        </p:blipFill>
        <p:spPr bwMode="auto">
          <a:xfrm>
            <a:off x="5069979" y="3962400"/>
            <a:ext cx="3997821" cy="2819400"/>
          </a:xfrm>
          <a:prstGeom prst="rect">
            <a:avLst/>
          </a:prstGeom>
          <a:noFill/>
          <a:ln w="9525">
            <a:noFill/>
            <a:miter lim="800000"/>
            <a:headEnd/>
            <a:tailEnd/>
          </a:ln>
        </p:spPr>
      </p:pic>
    </p:spTree>
    <p:extLst>
      <p:ext uri="{BB962C8B-B14F-4D97-AF65-F5344CB8AC3E}">
        <p14:creationId xmlns:p14="http://schemas.microsoft.com/office/powerpoint/2010/main" val="515887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Roles In PKI </a:t>
            </a:r>
            <a:endParaRPr lang="en-US" dirty="0">
              <a:solidFill>
                <a:schemeClr val="tx1"/>
              </a:solidFill>
              <a:latin typeface="Times New Roman" pitchFamily="18" charset="0"/>
              <a:cs typeface="Times New Roman" pitchFamily="18" charset="0"/>
            </a:endParaRPr>
          </a:p>
        </p:txBody>
      </p:sp>
      <p:sp>
        <p:nvSpPr>
          <p:cNvPr id="578563" name="Rectangle 1027"/>
          <p:cNvSpPr>
            <a:spLocks noGrp="1" noChangeArrowheads="1"/>
          </p:cNvSpPr>
          <p:nvPr>
            <p:ph type="body" idx="1"/>
          </p:nvPr>
        </p:nvSpPr>
        <p:spPr>
          <a:xfrm>
            <a:off x="457200" y="1219200"/>
            <a:ext cx="8178800" cy="4876800"/>
          </a:xfrm>
        </p:spPr>
        <p:txBody>
          <a:bodyPr>
            <a:normAutofit fontScale="92500" lnSpcReduction="20000"/>
          </a:bodyPr>
          <a:lstStyle/>
          <a:p>
            <a:r>
              <a:rPr lang="en-US" sz="2800" b="1" dirty="0" smtClean="0">
                <a:latin typeface="Times New Roman" pitchFamily="18" charset="0"/>
                <a:cs typeface="Times New Roman" pitchFamily="18" charset="0"/>
              </a:rPr>
              <a:t>Certification Authority (CA)</a:t>
            </a:r>
          </a:p>
          <a:p>
            <a:pPr lvl="1" algn="just"/>
            <a:r>
              <a:rPr lang="en-US" dirty="0" smtClean="0">
                <a:latin typeface="Times New Roman" pitchFamily="18" charset="0"/>
                <a:cs typeface="Times New Roman" pitchFamily="18" charset="0"/>
              </a:rPr>
              <a:t>Trusted third party that binds public keys with respective user identities</a:t>
            </a:r>
          </a:p>
          <a:p>
            <a:r>
              <a:rPr lang="en-US" sz="2800" b="1" dirty="0" smtClean="0">
                <a:latin typeface="Times New Roman" pitchFamily="18" charset="0"/>
                <a:cs typeface="Times New Roman" pitchFamily="18" charset="0"/>
              </a:rPr>
              <a:t>Validation Authority (VA)</a:t>
            </a:r>
          </a:p>
          <a:p>
            <a:pPr lvl="1" algn="just"/>
            <a:r>
              <a:rPr lang="en-US" dirty="0" smtClean="0">
                <a:latin typeface="Times New Roman" pitchFamily="18" charset="0"/>
                <a:cs typeface="Times New Roman" pitchFamily="18" charset="0"/>
              </a:rPr>
              <a:t>The user identity must be unique within each CA domain. The third-party Validation Authority (</a:t>
            </a:r>
            <a:r>
              <a:rPr lang="en-US" b="1" dirty="0" smtClean="0">
                <a:latin typeface="Times New Roman" pitchFamily="18" charset="0"/>
                <a:cs typeface="Times New Roman" pitchFamily="18" charset="0"/>
              </a:rPr>
              <a:t>VA</a:t>
            </a:r>
            <a:r>
              <a:rPr lang="en-US" dirty="0" smtClean="0">
                <a:latin typeface="Times New Roman" pitchFamily="18" charset="0"/>
                <a:cs typeface="Times New Roman" pitchFamily="18" charset="0"/>
              </a:rPr>
              <a:t>) can provide this information on behalf of CA.</a:t>
            </a:r>
            <a:endParaRPr lang="en-US"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Registration Authority (RA)</a:t>
            </a:r>
          </a:p>
          <a:p>
            <a:pPr lvl="1" algn="just"/>
            <a:r>
              <a:rPr lang="en-US" dirty="0" smtClean="0">
                <a:latin typeface="Times New Roman" pitchFamily="18" charset="0"/>
                <a:cs typeface="Times New Roman" pitchFamily="18" charset="0"/>
              </a:rPr>
              <a:t>The binding is established through the registration and issuance process, which, depending on the level of assurance the binding has, may be carried out by software at a CA, or under human supervision. The PKI role that assures this binding is called the Registration Authority (</a:t>
            </a:r>
            <a:r>
              <a:rPr lang="en-US" b="1" dirty="0"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The RA ensures that the public key is bound to the individual to which it is assigned in a way that ensures non-repudiation.</a:t>
            </a:r>
            <a:endParaRPr lang="en-US" b="1" i="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TextBox 5"/>
          <p:cNvSpPr txBox="1"/>
          <p:nvPr/>
        </p:nvSpPr>
        <p:spPr>
          <a:xfrm>
            <a:off x="7696200" y="6172200"/>
            <a:ext cx="1184940" cy="369332"/>
          </a:xfrm>
          <a:prstGeom prst="rect">
            <a:avLst/>
          </a:prstGeom>
          <a:noFill/>
        </p:spPr>
        <p:txBody>
          <a:bodyPr wrap="none" rtlCol="0">
            <a:spAutoFit/>
          </a:bodyPr>
          <a:lstStyle/>
          <a:p>
            <a:r>
              <a:rPr lang="en-US" dirty="0" smtClean="0"/>
              <a:t>*from wiki</a:t>
            </a:r>
            <a:endParaRPr lang="en-US" dirty="0"/>
          </a:p>
        </p:txBody>
      </p:sp>
    </p:spTree>
    <p:extLst>
      <p:ext uri="{BB962C8B-B14F-4D97-AF65-F5344CB8AC3E}">
        <p14:creationId xmlns:p14="http://schemas.microsoft.com/office/powerpoint/2010/main" val="515887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smtClean="0">
                <a:latin typeface="Times New Roman" pitchFamily="18" charset="0"/>
                <a:cs typeface="Times New Roman" pitchFamily="18" charset="0"/>
              </a:rPr>
              <a:t>Prof</a:t>
            </a:r>
            <a:r>
              <a:rPr lang="en-US" dirty="0" smtClean="0">
                <a:latin typeface="Times New Roman" pitchFamily="18" charset="0"/>
                <a:cs typeface="Times New Roman" pitchFamily="18" charset="0"/>
              </a:rPr>
              <a:t>. Dr. </a:t>
            </a:r>
            <a:r>
              <a:rPr lang="en-US" dirty="0" err="1" smtClean="0">
                <a:latin typeface="Times New Roman" pitchFamily="18" charset="0"/>
                <a:cs typeface="Times New Roman" pitchFamily="18" charset="0"/>
              </a:rPr>
              <a:t>Konrad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Rieck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Uni</a:t>
            </a:r>
            <a:r>
              <a:rPr lang="en-US" dirty="0" smtClean="0">
                <a:latin typeface="Times New Roman" pitchFamily="18" charset="0"/>
                <a:cs typeface="Times New Roman" pitchFamily="18" charset="0"/>
              </a:rPr>
              <a:t>-Göttingen)</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Digital Signature </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371600"/>
            <a:ext cx="8534400" cy="4800600"/>
          </a:xfrm>
        </p:spPr>
        <p:txBody>
          <a:bodyPr>
            <a:normAutofit/>
          </a:bodyPr>
          <a:lstStyle/>
          <a:p>
            <a:r>
              <a:rPr lang="en-US" b="1" dirty="0" smtClean="0">
                <a:latin typeface="Times New Roman" pitchFamily="18" charset="0"/>
                <a:cs typeface="Times New Roman" pitchFamily="18" charset="0"/>
              </a:rPr>
              <a:t>Authentication and Non-Repudiation</a:t>
            </a:r>
          </a:p>
          <a:p>
            <a:pPr lvl="1"/>
            <a:r>
              <a:rPr lang="en-US" dirty="0" smtClean="0">
                <a:latin typeface="Times New Roman" pitchFamily="18" charset="0"/>
                <a:cs typeface="Times New Roman" pitchFamily="18" charset="0"/>
              </a:rPr>
              <a:t>Gives a recipient reason to believe that the message was created by a known sender such that they cannot deny sending it</a:t>
            </a:r>
            <a:endParaRPr lang="en-US" b="1" dirty="0" smtClean="0">
              <a:latin typeface="Times New Roman" pitchFamily="18" charset="0"/>
              <a:cs typeface="Times New Roman" pitchFamily="18" charset="0"/>
            </a:endParaRPr>
          </a:p>
          <a:p>
            <a:pPr lvl="1"/>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Integrity</a:t>
            </a:r>
          </a:p>
          <a:p>
            <a:pPr lvl="1"/>
            <a:r>
              <a:rPr lang="en-US" dirty="0" smtClean="0">
                <a:latin typeface="Times New Roman" pitchFamily="18" charset="0"/>
                <a:cs typeface="Times New Roman" pitchFamily="18" charset="0"/>
              </a:rPr>
              <a:t>The message was not altered in transit</a:t>
            </a:r>
            <a:r>
              <a:rPr lang="en-US" b="1" dirty="0" smtClean="0">
                <a:latin typeface="Times New Roman" pitchFamily="18" charset="0"/>
                <a:cs typeface="Times New Roman" pitchFamily="18" charset="0"/>
              </a:rPr>
              <a:t> </a:t>
            </a:r>
          </a:p>
          <a:p>
            <a:endParaRPr lang="en-US" b="1"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Digital Signature </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Digital signing: reverse application of public-key system</a:t>
            </a:r>
          </a:p>
          <a:p>
            <a:pPr lvl="1"/>
            <a:r>
              <a:rPr lang="en-US" sz="2200" i="1" dirty="0" smtClean="0">
                <a:latin typeface="Times New Roman" pitchFamily="18" charset="0"/>
                <a:cs typeface="Times New Roman" pitchFamily="18" charset="0"/>
              </a:rPr>
              <a:t>Signing = encryption with private key</a:t>
            </a:r>
          </a:p>
          <a:p>
            <a:pPr lvl="1"/>
            <a:r>
              <a:rPr lang="en-US" sz="2200" i="1" dirty="0" smtClean="0">
                <a:latin typeface="Times New Roman" pitchFamily="18" charset="0"/>
                <a:cs typeface="Times New Roman" pitchFamily="18" charset="0"/>
              </a:rPr>
              <a:t>Verification = decryption with public key</a:t>
            </a:r>
          </a:p>
          <a:p>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143000" y="2457450"/>
            <a:ext cx="6858000"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Signing and Hashing </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Encryption and decryption of large messages inefficient</a:t>
            </a:r>
          </a:p>
          <a:p>
            <a:pPr lvl="1"/>
            <a:r>
              <a:rPr lang="en-US" sz="2200" dirty="0" smtClean="0">
                <a:latin typeface="Times New Roman" pitchFamily="18" charset="0"/>
                <a:cs typeface="Times New Roman" pitchFamily="18" charset="0"/>
              </a:rPr>
              <a:t>Signing of hash </a:t>
            </a:r>
            <a:r>
              <a:rPr lang="en-US" sz="2200" i="1" dirty="0" smtClean="0">
                <a:latin typeface="Times New Roman" pitchFamily="18" charset="0"/>
                <a:cs typeface="Times New Roman" pitchFamily="18" charset="0"/>
              </a:rPr>
              <a:t>H(M) instead of message M</a:t>
            </a:r>
          </a:p>
          <a:p>
            <a:pPr lvl="1"/>
            <a:r>
              <a:rPr lang="en-US" sz="2200" dirty="0" smtClean="0">
                <a:latin typeface="Times New Roman" pitchFamily="18" charset="0"/>
                <a:cs typeface="Times New Roman" pitchFamily="18" charset="0"/>
              </a:rPr>
              <a:t>Verification of message </a:t>
            </a:r>
            <a:r>
              <a:rPr lang="en-US" sz="2200" i="1" dirty="0" smtClean="0">
                <a:latin typeface="Times New Roman" pitchFamily="18" charset="0"/>
                <a:cs typeface="Times New Roman" pitchFamily="18" charset="0"/>
              </a:rPr>
              <a:t>M using signed hash H(M)</a:t>
            </a:r>
          </a:p>
          <a:p>
            <a:pPr lvl="1"/>
            <a:r>
              <a:rPr lang="en-US" sz="2200" dirty="0" smtClean="0">
                <a:latin typeface="Times New Roman" pitchFamily="18" charset="0"/>
                <a:cs typeface="Times New Roman" pitchFamily="18" charset="0"/>
              </a:rPr>
              <a:t>One-way property: hard to find </a:t>
            </a:r>
            <a:r>
              <a:rPr lang="en-US" sz="2200" i="1" dirty="0" smtClean="0">
                <a:latin typeface="Times New Roman" pitchFamily="18" charset="0"/>
                <a:cs typeface="Times New Roman" pitchFamily="18" charset="0"/>
              </a:rPr>
              <a:t>M’ with H(M’) = H(M)</a:t>
            </a:r>
          </a:p>
          <a:p>
            <a:pPr lvl="1"/>
            <a:r>
              <a:rPr lang="en-US" sz="2200" dirty="0" smtClean="0">
                <a:latin typeface="Times New Roman" pitchFamily="18" charset="0"/>
                <a:cs typeface="Times New Roman" pitchFamily="18" charset="0"/>
              </a:rPr>
              <a:t>Support for signing emails, images, videos, ...</a:t>
            </a:r>
            <a:endParaRPr lang="en-US" sz="700" dirty="0" smtClean="0">
              <a:latin typeface="Times New Roman" pitchFamily="18" charset="0"/>
              <a:cs typeface="Times New Roman" pitchFamily="18" charset="0"/>
            </a:endParaRPr>
          </a:p>
          <a:p>
            <a:pPr lvl="1"/>
            <a:endParaRPr lang="en-US" sz="2200" i="1"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028700" y="3562350"/>
            <a:ext cx="6896100"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Signature and RSA</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990600" y="2133600"/>
            <a:ext cx="7077075"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5" name="Picture 2" descr="http://www.arx.com/files/Brochure-images/Digital-signatures2.jpg"/>
          <p:cNvPicPr>
            <a:picLocks noChangeAspect="1" noChangeArrowheads="1"/>
          </p:cNvPicPr>
          <p:nvPr/>
        </p:nvPicPr>
        <p:blipFill>
          <a:blip r:embed="rId2" cstate="print"/>
          <a:srcRect/>
          <a:stretch>
            <a:fillRect/>
          </a:stretch>
        </p:blipFill>
        <p:spPr bwMode="auto">
          <a:xfrm>
            <a:off x="762000" y="237405"/>
            <a:ext cx="7924800" cy="646819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Example: PGP Signature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842963" y="1352550"/>
            <a:ext cx="7458075" cy="415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2915</TotalTime>
  <Words>2285</Words>
  <Application>Microsoft Office PowerPoint</Application>
  <PresentationFormat>On-screen Show (4:3)</PresentationFormat>
  <Paragraphs>333</Paragraphs>
  <Slides>38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Franklin Gothic Book</vt:lpstr>
      <vt:lpstr>Linux Libertine</vt:lpstr>
      <vt:lpstr>Perpetua</vt:lpstr>
      <vt:lpstr>Times New Roman</vt:lpstr>
      <vt:lpstr>Wingdings 2</vt:lpstr>
      <vt:lpstr>Equity</vt:lpstr>
      <vt:lpstr>CS-446: Information Systems Security</vt:lpstr>
      <vt:lpstr>Overview </vt:lpstr>
      <vt:lpstr>PowerPoint Presentation</vt:lpstr>
      <vt:lpstr>Digital Signature </vt:lpstr>
      <vt:lpstr>Digital Signature </vt:lpstr>
      <vt:lpstr>Signing and Hashing </vt:lpstr>
      <vt:lpstr>Signature and RSA</vt:lpstr>
      <vt:lpstr>`</vt:lpstr>
      <vt:lpstr>Example: PGP Signature</vt:lpstr>
      <vt:lpstr>Asymmetric Cryptosystem</vt:lpstr>
      <vt:lpstr>Man in the Middle (MITM)</vt:lpstr>
      <vt:lpstr>Man in the Middle (MITM)</vt:lpstr>
      <vt:lpstr>Key Fingerprints</vt:lpstr>
      <vt:lpstr>Public Key and Signatures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Roles In PKI </vt:lpstr>
      <vt:lpstr>PowerPoint Presentation</vt:lpstr>
      <vt:lpstr>Public Key Certificates</vt:lpstr>
      <vt:lpstr>PowerPoint Presentation</vt:lpstr>
      <vt:lpstr>PowerPoint Presentation</vt:lpstr>
      <vt:lpstr>PowerPoint Presentation</vt:lpstr>
      <vt:lpstr>Certificate Creation (Step 1)</vt:lpstr>
      <vt:lpstr>Certificate Creation (Step 2)</vt:lpstr>
      <vt:lpstr>Certificate Creation (Step 3)</vt:lpstr>
      <vt:lpstr>Certificate Creation (Step 4)</vt:lpstr>
      <vt:lpstr>Certificate Creation (Step 5)</vt:lpstr>
      <vt:lpstr>Contents of Typical Digital Certificate</vt:lpstr>
      <vt:lpstr>Vendor defined classes</vt:lpstr>
      <vt:lpstr>No more MITM?</vt:lpstr>
      <vt:lpstr>Public Key Infrastructure (PKI)</vt:lpstr>
      <vt:lpstr>Roles In PKI </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Abdullah Bin Zarshaid</cp:lastModifiedBy>
  <cp:revision>789</cp:revision>
  <dcterms:created xsi:type="dcterms:W3CDTF">2006-08-16T00:00:00Z</dcterms:created>
  <dcterms:modified xsi:type="dcterms:W3CDTF">2020-11-19T06:32:21Z</dcterms:modified>
</cp:coreProperties>
</file>