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8"/>
  </p:notesMasterIdLst>
  <p:sldIdLst>
    <p:sldId id="256" r:id="rId2"/>
    <p:sldId id="257" r:id="rId3"/>
    <p:sldId id="332" r:id="rId4"/>
    <p:sldId id="258" r:id="rId5"/>
    <p:sldId id="333" r:id="rId6"/>
    <p:sldId id="334" r:id="rId7"/>
    <p:sldId id="340" r:id="rId8"/>
    <p:sldId id="341" r:id="rId9"/>
    <p:sldId id="260" r:id="rId10"/>
    <p:sldId id="336" r:id="rId11"/>
    <p:sldId id="342" r:id="rId12"/>
    <p:sldId id="338" r:id="rId13"/>
    <p:sldId id="346" r:id="rId14"/>
    <p:sldId id="348" r:id="rId15"/>
    <p:sldId id="345" r:id="rId16"/>
    <p:sldId id="343" r:id="rId17"/>
    <p:sldId id="337" r:id="rId18"/>
    <p:sldId id="350" r:id="rId19"/>
    <p:sldId id="339" r:id="rId20"/>
    <p:sldId id="344" r:id="rId21"/>
    <p:sldId id="349" r:id="rId22"/>
    <p:sldId id="347" r:id="rId23"/>
    <p:sldId id="263" r:id="rId24"/>
    <p:sldId id="351" r:id="rId25"/>
    <p:sldId id="325" r:id="rId26"/>
    <p:sldId id="266" r:id="rId27"/>
    <p:sldId id="267" r:id="rId28"/>
    <p:sldId id="268" r:id="rId29"/>
    <p:sldId id="269" r:id="rId30"/>
    <p:sldId id="270" r:id="rId31"/>
    <p:sldId id="271" r:id="rId32"/>
    <p:sldId id="272" r:id="rId33"/>
    <p:sldId id="273" r:id="rId34"/>
    <p:sldId id="274" r:id="rId35"/>
    <p:sldId id="275" r:id="rId36"/>
    <p:sldId id="326" r:id="rId37"/>
    <p:sldId id="352" r:id="rId38"/>
    <p:sldId id="327" r:id="rId39"/>
    <p:sldId id="328" r:id="rId40"/>
    <p:sldId id="363" r:id="rId41"/>
    <p:sldId id="329" r:id="rId42"/>
    <p:sldId id="362" r:id="rId43"/>
    <p:sldId id="361" r:id="rId44"/>
    <p:sldId id="364" r:id="rId45"/>
    <p:sldId id="365" r:id="rId46"/>
    <p:sldId id="330" r:id="rId47"/>
    <p:sldId id="366" r:id="rId48"/>
    <p:sldId id="367" r:id="rId49"/>
    <p:sldId id="368" r:id="rId50"/>
    <p:sldId id="369" r:id="rId51"/>
    <p:sldId id="370" r:id="rId52"/>
    <p:sldId id="331" r:id="rId53"/>
    <p:sldId id="377" r:id="rId54"/>
    <p:sldId id="371" r:id="rId55"/>
    <p:sldId id="372" r:id="rId56"/>
    <p:sldId id="282" r:id="rId57"/>
    <p:sldId id="283" r:id="rId58"/>
    <p:sldId id="373" r:id="rId59"/>
    <p:sldId id="378" r:id="rId60"/>
    <p:sldId id="284" r:id="rId61"/>
    <p:sldId id="374" r:id="rId62"/>
    <p:sldId id="375" r:id="rId63"/>
    <p:sldId id="376" r:id="rId64"/>
    <p:sldId id="379" r:id="rId65"/>
    <p:sldId id="380" r:id="rId66"/>
    <p:sldId id="382" r:id="rId67"/>
    <p:sldId id="285" r:id="rId68"/>
    <p:sldId id="381" r:id="rId69"/>
    <p:sldId id="383" r:id="rId70"/>
    <p:sldId id="286" r:id="rId71"/>
    <p:sldId id="287" r:id="rId72"/>
    <p:sldId id="289" r:id="rId73"/>
    <p:sldId id="354" r:id="rId74"/>
    <p:sldId id="355" r:id="rId75"/>
    <p:sldId id="356" r:id="rId76"/>
    <p:sldId id="357" r:id="rId77"/>
    <p:sldId id="358" r:id="rId78"/>
    <p:sldId id="360" r:id="rId79"/>
    <p:sldId id="359" r:id="rId80"/>
    <p:sldId id="290" r:id="rId81"/>
    <p:sldId id="291" r:id="rId82"/>
    <p:sldId id="292" r:id="rId83"/>
    <p:sldId id="293" r:id="rId84"/>
    <p:sldId id="294" r:id="rId85"/>
    <p:sldId id="384" r:id="rId86"/>
    <p:sldId id="298" r:id="rId87"/>
    <p:sldId id="299" r:id="rId88"/>
    <p:sldId id="385" r:id="rId89"/>
    <p:sldId id="386" r:id="rId90"/>
    <p:sldId id="387" r:id="rId91"/>
    <p:sldId id="388" r:id="rId92"/>
    <p:sldId id="389" r:id="rId93"/>
    <p:sldId id="401" r:id="rId94"/>
    <p:sldId id="300" r:id="rId95"/>
    <p:sldId id="301" r:id="rId96"/>
    <p:sldId id="302" r:id="rId97"/>
    <p:sldId id="303" r:id="rId98"/>
    <p:sldId id="304" r:id="rId99"/>
    <p:sldId id="390" r:id="rId100"/>
    <p:sldId id="402" r:id="rId101"/>
    <p:sldId id="391" r:id="rId102"/>
    <p:sldId id="403" r:id="rId103"/>
    <p:sldId id="392" r:id="rId104"/>
    <p:sldId id="393" r:id="rId105"/>
    <p:sldId id="394" r:id="rId106"/>
    <p:sldId id="398" r:id="rId107"/>
    <p:sldId id="397" r:id="rId108"/>
    <p:sldId id="395" r:id="rId109"/>
    <p:sldId id="396" r:id="rId110"/>
    <p:sldId id="399" r:id="rId111"/>
    <p:sldId id="400" r:id="rId112"/>
    <p:sldId id="305" r:id="rId113"/>
    <p:sldId id="306" r:id="rId114"/>
    <p:sldId id="307" r:id="rId115"/>
    <p:sldId id="309" r:id="rId116"/>
    <p:sldId id="310" r:id="rId117"/>
    <p:sldId id="311" r:id="rId118"/>
    <p:sldId id="312" r:id="rId119"/>
    <p:sldId id="313" r:id="rId120"/>
    <p:sldId id="314" r:id="rId121"/>
    <p:sldId id="315" r:id="rId122"/>
    <p:sldId id="316" r:id="rId123"/>
    <p:sldId id="317" r:id="rId124"/>
    <p:sldId id="318" r:id="rId125"/>
    <p:sldId id="319" r:id="rId126"/>
    <p:sldId id="323" r:id="rId12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89964" autoAdjust="0"/>
  </p:normalViewPr>
  <p:slideViewPr>
    <p:cSldViewPr>
      <p:cViewPr varScale="1">
        <p:scale>
          <a:sx n="79" d="100"/>
          <a:sy n="79" d="100"/>
        </p:scale>
        <p:origin x="15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2-05T04:43:29.255"/>
    </inkml:context>
    <inkml:brush xml:id="br0">
      <inkml:brushProperty name="width" value="0.05292" units="cm"/>
      <inkml:brushProperty name="height" value="0.05292" units="cm"/>
      <inkml:brushProperty name="color" value="#FF0000"/>
    </inkml:brush>
  </inkml:definitions>
  <inkml:trace contextRef="#ctx0" brushRef="#br0">308 10606 5925,'0'0'1794,"-19"0"-225,19 0-127,0 0-97,0 0-512,-20 0-609,20 0 288,20 0 353,-20 0 160,19 0-128,22 20-192,19-20-1,-2 0-63,21-20-64,1 20-129,19-20-64,2 1-384,-3-1 96,21-1-64,-21 21 33,23-19-98,-3-1 194,2 20-289,-2 0 31,2-20-415,-1 20-417,-21 0-608,-18 20-930,-20-20-1537</inkml:trace>
  <inkml:trace contextRef="#ctx0" brushRef="#br0" timeOffset="423.0242">448 10785 10858,'19'20'1729,"0"-20"-1729,41 0 673,1-20 288,18 20 352,20-20 0,0 0-512,1 20-288,-1-20-289,20 0-96,1 20-32,17 0-96,-17-19-32,-1 19 224,1 0-352,-2-20-64,-19 20-321,-39 0-768,-19 0-1281,-22 0-385,0 0-2434</inkml:trace>
  <inkml:trace contextRef="#ctx0" brushRef="#br0" timeOffset="871.0498">1818 10208 15054,'-60'0'-64,"40"0"-257,20 0-255,0 0 704,0 0 993,20 0 32,20 21-416,19-21-257,1 20-191,19-2-161,20 3-32,0 20 0,-20-3 0,1 2-32,-1 1-32,-38-22 0,-22 21 32,1-21 32,-40 22 96,-19-22 193,-21 1 63,0 19-384,-39 2 225,20-2-193,0-19 160,18 0-352,1 0 128,2 0 128,-2 0-352,0-1-353,-19 1-1248,20 20-2500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11/10/2020</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541201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ndex.php?title=Merkle%E2%80%93Damg%C3%A5rd_construction&amp;action=edit&amp;section=4" TargetMode="External"/><Relationship Id="rId2" Type="http://schemas.openxmlformats.org/officeDocument/2006/relationships/slide" Target="../slides/slide89.xml"/><Relationship Id="rId1" Type="http://schemas.openxmlformats.org/officeDocument/2006/relationships/notesMaster" Target="../notesMasters/notesMaster1.xml"/><Relationship Id="rId5" Type="http://schemas.openxmlformats.org/officeDocument/2006/relationships/hyperlink" Target="https://en.wikipedia.org/wiki/Merkle%E2%80%93Damg%C3%A5rd_construction#cite_note-GoldwasserBellare-1" TargetMode="External"/><Relationship Id="rId4" Type="http://schemas.openxmlformats.org/officeDocument/2006/relationships/hyperlink" Target="https://en.wikipedia.org/wiki/Mihir_Bellar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740156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forgery</a:t>
            </a:r>
            <a:r>
              <a:rPr lang="en-US" baseline="0" dirty="0" smtClean="0"/>
              <a:t> is an extension of query.   </a:t>
            </a:r>
            <a:r>
              <a:rPr lang="en-US" baseline="0" dirty="0" err="1" smtClean="0"/>
              <a:t>rawCBC</a:t>
            </a:r>
            <a:r>
              <a:rPr lang="en-US" baseline="0" dirty="0" smtClean="0"/>
              <a:t> is a secure PRF if no message is a prefix of another (e.g. if all messages are same length).</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34</a:t>
            </a:fld>
            <a:endParaRPr lang="en-US" dirty="0"/>
          </a:p>
        </p:txBody>
      </p:sp>
    </p:spTree>
    <p:extLst>
      <p:ext uri="{BB962C8B-B14F-4D97-AF65-F5344CB8AC3E}">
        <p14:creationId xmlns:p14="http://schemas.microsoft.com/office/powerpoint/2010/main" val="3855432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gives a possibility to extend</a:t>
            </a:r>
            <a:r>
              <a:rPr lang="en-US" baseline="0" dirty="0" smtClean="0"/>
              <a:t> the message without changing the tag</a:t>
            </a:r>
          </a:p>
          <a:p>
            <a:r>
              <a:rPr lang="en-US" baseline="0" dirty="0" smtClean="0"/>
              <a:t>If Alice has a </a:t>
            </a:r>
            <a:r>
              <a:rPr lang="en-US" baseline="0" dirty="0" err="1" smtClean="0"/>
              <a:t>chaque</a:t>
            </a:r>
            <a:r>
              <a:rPr lang="en-US" baseline="0" dirty="0" smtClean="0"/>
              <a:t> of 100$ eve change extend it to 1000$ without changing the tag</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41</a:t>
            </a:fld>
            <a:endParaRPr lang="en-US"/>
          </a:p>
        </p:txBody>
      </p:sp>
    </p:spTree>
    <p:extLst>
      <p:ext uri="{BB962C8B-B14F-4D97-AF65-F5344CB8AC3E}">
        <p14:creationId xmlns:p14="http://schemas.microsoft.com/office/powerpoint/2010/main" val="1017241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Padding function must be one</a:t>
            </a:r>
            <a:r>
              <a:rPr lang="en-US" baseline="0" dirty="0" smtClean="0"/>
              <a:t> to one function.</a:t>
            </a:r>
          </a:p>
          <a:p>
            <a:r>
              <a:rPr lang="en-US" baseline="0" dirty="0" smtClean="0"/>
              <a:t>Padding function must be invertible.</a:t>
            </a:r>
            <a:endParaRPr lang="en-US" dirty="0" smtClean="0"/>
          </a:p>
          <a:p>
            <a:r>
              <a:rPr lang="en-US" dirty="0" smtClean="0"/>
              <a:t>What will happen if dummy block is not added ? Message actually ending at 100 and one have padding</a:t>
            </a:r>
            <a:r>
              <a:rPr lang="en-US" baseline="0" dirty="0" smtClean="0"/>
              <a:t> of 100 will collide and produce the same tag</a:t>
            </a:r>
            <a:endParaRPr lang="en-US" dirty="0" smtClean="0"/>
          </a:p>
          <a:p>
            <a:r>
              <a:rPr lang="en-US" dirty="0" smtClean="0"/>
              <a:t>The tag wont</a:t>
            </a:r>
            <a:r>
              <a:rPr lang="en-US" baseline="0" dirty="0" smtClean="0"/>
              <a:t> be invertible</a:t>
            </a:r>
          </a:p>
          <a:p>
            <a:r>
              <a:rPr lang="en-US" baseline="0" dirty="0" smtClean="0"/>
              <a:t>There are standards and products that don’t use a dummy block and make the MAC Insecure</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46</a:t>
            </a:fld>
            <a:endParaRPr lang="en-US"/>
          </a:p>
        </p:txBody>
      </p:sp>
    </p:spTree>
    <p:extLst>
      <p:ext uri="{BB962C8B-B14F-4D97-AF65-F5344CB8AC3E}">
        <p14:creationId xmlns:p14="http://schemas.microsoft.com/office/powerpoint/2010/main" val="213214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k1, k2 are derived from k</a:t>
            </a:r>
          </a:p>
          <a:p>
            <a:r>
              <a:rPr lang="en-US" dirty="0" smtClean="0"/>
              <a:t>Uses 3 key and sometimes 3 key standard</a:t>
            </a:r>
          </a:p>
          <a:p>
            <a:endParaRPr lang="en-US" dirty="0" smtClean="0"/>
          </a:p>
          <a:p>
            <a:r>
              <a:rPr lang="en-US" dirty="0" smtClean="0"/>
              <a:t>This standard show how</a:t>
            </a:r>
            <a:r>
              <a:rPr lang="en-US" baseline="0" dirty="0" smtClean="0"/>
              <a:t> we can avoid the dummy padding block</a:t>
            </a:r>
          </a:p>
          <a:p>
            <a:endParaRPr lang="en-US" baseline="0" dirty="0" smtClean="0"/>
          </a:p>
          <a:p>
            <a:r>
              <a:rPr lang="en-US" baseline="0" dirty="0" smtClean="0"/>
              <a:t>CMAC Is standard adopted my NIST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52</a:t>
            </a:fld>
            <a:endParaRPr lang="en-US" dirty="0"/>
          </a:p>
        </p:txBody>
      </p:sp>
    </p:spTree>
    <p:extLst>
      <p:ext uri="{BB962C8B-B14F-4D97-AF65-F5344CB8AC3E}">
        <p14:creationId xmlns:p14="http://schemas.microsoft.com/office/powerpoint/2010/main" val="2411712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Take a message</a:t>
            </a:r>
            <a:r>
              <a:rPr lang="en-US" baseline="0" dirty="0" smtClean="0"/>
              <a:t> and divide it into blocks</a:t>
            </a:r>
          </a:p>
          <a:p>
            <a:r>
              <a:rPr lang="en-US" baseline="0" dirty="0" smtClean="0"/>
              <a:t>	compute each block independently</a:t>
            </a:r>
          </a:p>
          <a:p>
            <a:r>
              <a:rPr lang="en-US" baseline="0" dirty="0" smtClean="0"/>
              <a:t>	evaluate some function P and </a:t>
            </a:r>
            <a:r>
              <a:rPr lang="en-US" baseline="0" dirty="0" err="1" smtClean="0"/>
              <a:t>xor</a:t>
            </a:r>
            <a:r>
              <a:rPr lang="en-US" baseline="0" dirty="0" smtClean="0"/>
              <a:t> with m0</a:t>
            </a:r>
          </a:p>
          <a:p>
            <a:r>
              <a:rPr lang="en-US" baseline="0" dirty="0" smtClean="0"/>
              <a:t>	For technical reason we don’t apply F on last block and I am going to ignore that</a:t>
            </a:r>
          </a:p>
          <a:p>
            <a:r>
              <a:rPr lang="en-US" baseline="0" dirty="0" smtClean="0"/>
              <a:t>Without the Function P the MAC is insecure----- No order is enforced between the message block. In particular if I swap m1 and m2 the final tag will remain the same. Block Swapping attack is prevented.</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60</a:t>
            </a:fld>
            <a:endParaRPr lang="en-US"/>
          </a:p>
        </p:txBody>
      </p:sp>
    </p:spTree>
    <p:extLst>
      <p:ext uri="{BB962C8B-B14F-4D97-AF65-F5344CB8AC3E}">
        <p14:creationId xmlns:p14="http://schemas.microsoft.com/office/powerpoint/2010/main" val="2534452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67</a:t>
            </a:fld>
            <a:endParaRPr lang="en-US"/>
          </a:p>
        </p:txBody>
      </p:sp>
    </p:spTree>
    <p:extLst>
      <p:ext uri="{BB962C8B-B14F-4D97-AF65-F5344CB8AC3E}">
        <p14:creationId xmlns:p14="http://schemas.microsoft.com/office/powerpoint/2010/main" val="894433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recap where we are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72</a:t>
            </a:fld>
            <a:endParaRPr lang="en-US" dirty="0"/>
          </a:p>
        </p:txBody>
      </p:sp>
    </p:spTree>
    <p:extLst>
      <p:ext uri="{BB962C8B-B14F-4D97-AF65-F5344CB8AC3E}">
        <p14:creationId xmlns:p14="http://schemas.microsoft.com/office/powerpoint/2010/main" val="2258124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concept of</a:t>
            </a:r>
            <a:r>
              <a:rPr lang="en-US" baseline="0" dirty="0" smtClean="0"/>
              <a:t> collision resistance is very useful, lets have a look at a quick application.</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81</a:t>
            </a:fld>
            <a:endParaRPr lang="en-US"/>
          </a:p>
        </p:txBody>
      </p:sp>
    </p:spTree>
    <p:extLst>
      <p:ext uri="{BB962C8B-B14F-4D97-AF65-F5344CB8AC3E}">
        <p14:creationId xmlns:p14="http://schemas.microsoft.com/office/powerpoint/2010/main" val="1254499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83</a:t>
            </a:fld>
            <a:endParaRPr lang="en-US" dirty="0"/>
          </a:p>
        </p:txBody>
      </p:sp>
    </p:spTree>
    <p:extLst>
      <p:ext uri="{BB962C8B-B14F-4D97-AF65-F5344CB8AC3E}">
        <p14:creationId xmlns:p14="http://schemas.microsoft.com/office/powerpoint/2010/main" val="860955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84</a:t>
            </a:fld>
            <a:endParaRPr lang="en-US"/>
          </a:p>
        </p:txBody>
      </p:sp>
    </p:spTree>
    <p:extLst>
      <p:ext uri="{BB962C8B-B14F-4D97-AF65-F5344CB8AC3E}">
        <p14:creationId xmlns:p14="http://schemas.microsoft.com/office/powerpoint/2010/main" val="55621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Stop talking about Encryption and start discussing integrity</a:t>
            </a:r>
          </a:p>
          <a:p>
            <a:r>
              <a:rPr lang="en-US" dirty="0" smtClean="0"/>
              <a:t>Later we will talk about encryption and see how we can provide both encryption</a:t>
            </a:r>
            <a:r>
              <a:rPr lang="en-US" baseline="0" dirty="0" smtClean="0"/>
              <a:t> and integrity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a:t>
            </a:fld>
            <a:endParaRPr lang="en-US"/>
          </a:p>
        </p:txBody>
      </p:sp>
    </p:spTree>
    <p:extLst>
      <p:ext uri="{BB962C8B-B14F-4D97-AF65-F5344CB8AC3E}">
        <p14:creationId xmlns:p14="http://schemas.microsoft.com/office/powerpoint/2010/main" val="394988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MD-compliant padding[</a:t>
            </a:r>
            <a:r>
              <a:rPr lang="en-GB" sz="1200" b="0" i="0" u="none" strike="noStrike" kern="1200" dirty="0" smtClean="0">
                <a:solidFill>
                  <a:schemeClr val="tx1"/>
                </a:solidFill>
                <a:effectLst/>
                <a:latin typeface="+mn-lt"/>
                <a:ea typeface="+mn-ea"/>
                <a:cs typeface="+mn-cs"/>
                <a:hlinkClick r:id="rId3" tooltip="Edit section: MD-compliant padding"/>
              </a:rPr>
              <a:t>edit</a:t>
            </a:r>
            <a:r>
              <a:rPr lang="en-GB" sz="1200" b="0" i="0" kern="1200" dirty="0" smtClean="0">
                <a:solidFill>
                  <a:schemeClr val="tx1"/>
                </a:solidFill>
                <a:effectLst/>
                <a:latin typeface="+mn-lt"/>
                <a:ea typeface="+mn-ea"/>
                <a:cs typeface="+mn-cs"/>
              </a:rPr>
              <a:t>]</a:t>
            </a:r>
          </a:p>
          <a:p>
            <a:r>
              <a:rPr lang="en-GB" sz="1200" b="0" i="0" kern="1200" dirty="0" smtClean="0">
                <a:solidFill>
                  <a:schemeClr val="tx1"/>
                </a:solidFill>
                <a:effectLst/>
                <a:latin typeface="+mn-lt"/>
                <a:ea typeface="+mn-ea"/>
                <a:cs typeface="+mn-cs"/>
              </a:rPr>
              <a:t>As mentioned in the introduction, the padding scheme used in the </a:t>
            </a:r>
            <a:r>
              <a:rPr lang="en-GB" sz="1200" b="0" i="0" kern="1200" dirty="0" err="1" smtClean="0">
                <a:solidFill>
                  <a:schemeClr val="tx1"/>
                </a:solidFill>
                <a:effectLst/>
                <a:latin typeface="+mn-lt"/>
                <a:ea typeface="+mn-ea"/>
                <a:cs typeface="+mn-cs"/>
              </a:rPr>
              <a:t>Merkle</a:t>
            </a:r>
            <a:r>
              <a:rPr lang="en-GB" sz="1200" b="0" i="0" kern="1200" dirty="0" smtClean="0">
                <a:solidFill>
                  <a:schemeClr val="tx1"/>
                </a:solidFill>
                <a:effectLst/>
                <a:latin typeface="+mn-lt"/>
                <a:ea typeface="+mn-ea"/>
                <a:cs typeface="+mn-cs"/>
              </a:rPr>
              <a:t>–</a:t>
            </a:r>
            <a:r>
              <a:rPr lang="en-GB" sz="1200" b="0" i="0" kern="1200" dirty="0" err="1" smtClean="0">
                <a:solidFill>
                  <a:schemeClr val="tx1"/>
                </a:solidFill>
                <a:effectLst/>
                <a:latin typeface="+mn-lt"/>
                <a:ea typeface="+mn-ea"/>
                <a:cs typeface="+mn-cs"/>
              </a:rPr>
              <a:t>Damgård</a:t>
            </a:r>
            <a:r>
              <a:rPr lang="en-GB" sz="1200" b="0" i="0" kern="1200" dirty="0" smtClean="0">
                <a:solidFill>
                  <a:schemeClr val="tx1"/>
                </a:solidFill>
                <a:effectLst/>
                <a:latin typeface="+mn-lt"/>
                <a:ea typeface="+mn-ea"/>
                <a:cs typeface="+mn-cs"/>
              </a:rPr>
              <a:t> construction must be chosen carefully to ensure the security of the scheme. </a:t>
            </a:r>
            <a:r>
              <a:rPr lang="en-GB" sz="1200" b="0" i="0" u="none" strike="noStrike" kern="1200" dirty="0" err="1" smtClean="0">
                <a:solidFill>
                  <a:schemeClr val="tx1"/>
                </a:solidFill>
                <a:effectLst/>
                <a:latin typeface="+mn-lt"/>
                <a:ea typeface="+mn-ea"/>
                <a:cs typeface="+mn-cs"/>
                <a:hlinkClick r:id="rId4" tooltip="Mihir Bellare"/>
              </a:rPr>
              <a:t>Mihir</a:t>
            </a:r>
            <a:r>
              <a:rPr lang="en-GB" sz="1200" b="0" i="0" u="none" strike="noStrike" kern="1200" dirty="0" smtClean="0">
                <a:solidFill>
                  <a:schemeClr val="tx1"/>
                </a:solidFill>
                <a:effectLst/>
                <a:latin typeface="+mn-lt"/>
                <a:ea typeface="+mn-ea"/>
                <a:cs typeface="+mn-cs"/>
                <a:hlinkClick r:id="rId4" tooltip="Mihir Bellare"/>
              </a:rPr>
              <a:t> </a:t>
            </a:r>
            <a:r>
              <a:rPr lang="en-GB" sz="1200" b="0" i="0" u="none" strike="noStrike" kern="1200" dirty="0" err="1" smtClean="0">
                <a:solidFill>
                  <a:schemeClr val="tx1"/>
                </a:solidFill>
                <a:effectLst/>
                <a:latin typeface="+mn-lt"/>
                <a:ea typeface="+mn-ea"/>
                <a:cs typeface="+mn-cs"/>
                <a:hlinkClick r:id="rId4" tooltip="Mihir Bellare"/>
              </a:rPr>
              <a:t>Bellare</a:t>
            </a:r>
            <a:r>
              <a:rPr lang="en-GB" sz="1200" b="0" i="0" kern="1200" dirty="0" smtClean="0">
                <a:solidFill>
                  <a:schemeClr val="tx1"/>
                </a:solidFill>
                <a:effectLst/>
                <a:latin typeface="+mn-lt"/>
                <a:ea typeface="+mn-ea"/>
                <a:cs typeface="+mn-cs"/>
              </a:rPr>
              <a:t> gives sufficient conditions for a padding scheme to possess to ensure that the MD construction is secure: it suffices that the scheme be "MD-compliant" (the original length-padding scheme used by </a:t>
            </a:r>
            <a:r>
              <a:rPr lang="en-GB" sz="1200" b="0" i="0" kern="1200" dirty="0" err="1" smtClean="0">
                <a:solidFill>
                  <a:schemeClr val="tx1"/>
                </a:solidFill>
                <a:effectLst/>
                <a:latin typeface="+mn-lt"/>
                <a:ea typeface="+mn-ea"/>
                <a:cs typeface="+mn-cs"/>
              </a:rPr>
              <a:t>Merkle</a:t>
            </a:r>
            <a:r>
              <a:rPr lang="en-GB" sz="1200" b="0" i="0" kern="1200" dirty="0" smtClean="0">
                <a:solidFill>
                  <a:schemeClr val="tx1"/>
                </a:solidFill>
                <a:effectLst/>
                <a:latin typeface="+mn-lt"/>
                <a:ea typeface="+mn-ea"/>
                <a:cs typeface="+mn-cs"/>
              </a:rPr>
              <a:t> is an example of MD-compliant padding).</a:t>
            </a:r>
            <a:r>
              <a:rPr lang="en-GB" sz="1200" b="0" i="0" u="none" strike="noStrike" kern="1200" baseline="30000" dirty="0" smtClean="0">
                <a:solidFill>
                  <a:schemeClr val="tx1"/>
                </a:solidFill>
                <a:effectLst/>
                <a:latin typeface="+mn-lt"/>
                <a:ea typeface="+mn-ea"/>
                <a:cs typeface="+mn-cs"/>
                <a:hlinkClick r:id="rId5"/>
              </a:rPr>
              <a:t>[1]</a:t>
            </a:r>
            <a:r>
              <a:rPr lang="en-GB" sz="1200" b="0" i="0" kern="1200" baseline="30000" dirty="0" smtClean="0">
                <a:solidFill>
                  <a:schemeClr val="tx1"/>
                </a:solidFill>
                <a:effectLst/>
                <a:latin typeface="+mn-lt"/>
                <a:ea typeface="+mn-ea"/>
                <a:cs typeface="+mn-cs"/>
              </a:rPr>
              <a:t>:145</a:t>
            </a:r>
            <a:r>
              <a:rPr lang="en-GB" sz="1200" b="0" i="0" kern="1200" dirty="0" smtClean="0">
                <a:solidFill>
                  <a:schemeClr val="tx1"/>
                </a:solidFill>
                <a:effectLst/>
                <a:latin typeface="+mn-lt"/>
                <a:ea typeface="+mn-ea"/>
                <a:cs typeface="+mn-cs"/>
              </a:rPr>
              <a:t> Conditions:</a:t>
            </a:r>
          </a:p>
          <a:p>
            <a:r>
              <a:rPr lang="en-GB" sz="1200" b="0" i="0" kern="1200" dirty="0" smtClean="0">
                <a:solidFill>
                  <a:schemeClr val="tx1"/>
                </a:solidFill>
                <a:effectLst/>
                <a:latin typeface="+mn-lt"/>
                <a:ea typeface="+mn-ea"/>
                <a:cs typeface="+mn-cs"/>
              </a:rPr>
              <a:t>{\</a:t>
            </a:r>
            <a:r>
              <a:rPr lang="en-GB" sz="1200" b="0" i="0" kern="1200" dirty="0" err="1" smtClean="0">
                <a:solidFill>
                  <a:schemeClr val="tx1"/>
                </a:solidFill>
                <a:effectLst/>
                <a:latin typeface="+mn-lt"/>
                <a:ea typeface="+mn-ea"/>
                <a:cs typeface="+mn-cs"/>
              </a:rPr>
              <a:t>displaystyle</a:t>
            </a:r>
            <a:r>
              <a:rPr lang="en-GB" sz="1200" b="0" i="0" kern="1200" dirty="0" smtClean="0">
                <a:solidFill>
                  <a:schemeClr val="tx1"/>
                </a:solidFill>
                <a:effectLst/>
                <a:latin typeface="+mn-lt"/>
                <a:ea typeface="+mn-ea"/>
                <a:cs typeface="+mn-cs"/>
              </a:rPr>
              <a:t> M} is a prefix of {\</a:t>
            </a:r>
            <a:r>
              <a:rPr lang="en-GB" sz="1200" b="0" i="0" kern="1200" dirty="0" err="1" smtClean="0">
                <a:solidFill>
                  <a:schemeClr val="tx1"/>
                </a:solidFill>
                <a:effectLst/>
                <a:latin typeface="+mn-lt"/>
                <a:ea typeface="+mn-ea"/>
                <a:cs typeface="+mn-cs"/>
              </a:rPr>
              <a:t>displaystyle</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mathsf</a:t>
            </a:r>
            <a:r>
              <a:rPr lang="en-GB" sz="1200" b="0" i="0" kern="1200" dirty="0" smtClean="0">
                <a:solidFill>
                  <a:schemeClr val="tx1"/>
                </a:solidFill>
                <a:effectLst/>
                <a:latin typeface="+mn-lt"/>
                <a:ea typeface="+mn-ea"/>
                <a:cs typeface="+mn-cs"/>
              </a:rPr>
              <a:t> {Pad}}(M).}</a:t>
            </a:r>
          </a:p>
          <a:p>
            <a:r>
              <a:rPr lang="en-GB" sz="1200" b="0" i="0" kern="1200" dirty="0" smtClean="0">
                <a:solidFill>
                  <a:schemeClr val="tx1"/>
                </a:solidFill>
                <a:effectLst/>
                <a:latin typeface="+mn-lt"/>
                <a:ea typeface="+mn-ea"/>
                <a:cs typeface="+mn-cs"/>
              </a:rPr>
              <a:t>If {\</a:t>
            </a:r>
            <a:r>
              <a:rPr lang="en-GB" sz="1200" b="0" i="0" kern="1200" dirty="0" err="1" smtClean="0">
                <a:solidFill>
                  <a:schemeClr val="tx1"/>
                </a:solidFill>
                <a:effectLst/>
                <a:latin typeface="+mn-lt"/>
                <a:ea typeface="+mn-ea"/>
                <a:cs typeface="+mn-cs"/>
              </a:rPr>
              <a:t>displaystyle</a:t>
            </a:r>
            <a:r>
              <a:rPr lang="en-GB" sz="1200" b="0" i="0" kern="1200" dirty="0" smtClean="0">
                <a:solidFill>
                  <a:schemeClr val="tx1"/>
                </a:solidFill>
                <a:effectLst/>
                <a:latin typeface="+mn-lt"/>
                <a:ea typeface="+mn-ea"/>
                <a:cs typeface="+mn-cs"/>
              </a:rPr>
              <a:t> |M_{1}|=|M_{2}|} then {\</a:t>
            </a:r>
            <a:r>
              <a:rPr lang="en-GB" sz="1200" b="0" i="0" kern="1200" dirty="0" err="1" smtClean="0">
                <a:solidFill>
                  <a:schemeClr val="tx1"/>
                </a:solidFill>
                <a:effectLst/>
                <a:latin typeface="+mn-lt"/>
                <a:ea typeface="+mn-ea"/>
                <a:cs typeface="+mn-cs"/>
              </a:rPr>
              <a:t>displaystyle</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mathsf</a:t>
            </a:r>
            <a:r>
              <a:rPr lang="en-GB" sz="1200" b="0" i="0" kern="1200" dirty="0" smtClean="0">
                <a:solidFill>
                  <a:schemeClr val="tx1"/>
                </a:solidFill>
                <a:effectLst/>
                <a:latin typeface="+mn-lt"/>
                <a:ea typeface="+mn-ea"/>
                <a:cs typeface="+mn-cs"/>
              </a:rPr>
              <a:t> {Pad}}(M_{1})|=|{\</a:t>
            </a:r>
            <a:r>
              <a:rPr lang="en-GB" sz="1200" b="0" i="0" kern="1200" dirty="0" err="1" smtClean="0">
                <a:solidFill>
                  <a:schemeClr val="tx1"/>
                </a:solidFill>
                <a:effectLst/>
                <a:latin typeface="+mn-lt"/>
                <a:ea typeface="+mn-ea"/>
                <a:cs typeface="+mn-cs"/>
              </a:rPr>
              <a:t>mathsf</a:t>
            </a:r>
            <a:r>
              <a:rPr lang="en-GB" sz="1200" b="0" i="0" kern="1200" dirty="0" smtClean="0">
                <a:solidFill>
                  <a:schemeClr val="tx1"/>
                </a:solidFill>
                <a:effectLst/>
                <a:latin typeface="+mn-lt"/>
                <a:ea typeface="+mn-ea"/>
                <a:cs typeface="+mn-cs"/>
              </a:rPr>
              <a:t> {Pad}}(M_{2})|.}</a:t>
            </a:r>
          </a:p>
          <a:p>
            <a:r>
              <a:rPr lang="en-GB" sz="1200" b="0" i="0" kern="1200" dirty="0" smtClean="0">
                <a:solidFill>
                  <a:schemeClr val="tx1"/>
                </a:solidFill>
                <a:effectLst/>
                <a:latin typeface="+mn-lt"/>
                <a:ea typeface="+mn-ea"/>
                <a:cs typeface="+mn-cs"/>
              </a:rPr>
              <a:t>If {\</a:t>
            </a:r>
            <a:r>
              <a:rPr lang="en-GB" sz="1200" b="0" i="0" kern="1200" dirty="0" err="1" smtClean="0">
                <a:solidFill>
                  <a:schemeClr val="tx1"/>
                </a:solidFill>
                <a:effectLst/>
                <a:latin typeface="+mn-lt"/>
                <a:ea typeface="+mn-ea"/>
                <a:cs typeface="+mn-cs"/>
              </a:rPr>
              <a:t>displaystyle</a:t>
            </a:r>
            <a:r>
              <a:rPr lang="en-GB" sz="1200" b="0" i="0" kern="1200" dirty="0" smtClean="0">
                <a:solidFill>
                  <a:schemeClr val="tx1"/>
                </a:solidFill>
                <a:effectLst/>
                <a:latin typeface="+mn-lt"/>
                <a:ea typeface="+mn-ea"/>
                <a:cs typeface="+mn-cs"/>
              </a:rPr>
              <a:t> |M_{1}|\</a:t>
            </a:r>
            <a:r>
              <a:rPr lang="en-GB" sz="1200" b="0" i="0" kern="1200" dirty="0" err="1" smtClean="0">
                <a:solidFill>
                  <a:schemeClr val="tx1"/>
                </a:solidFill>
                <a:effectLst/>
                <a:latin typeface="+mn-lt"/>
                <a:ea typeface="+mn-ea"/>
                <a:cs typeface="+mn-cs"/>
              </a:rPr>
              <a:t>neq</a:t>
            </a:r>
            <a:r>
              <a:rPr lang="en-GB" sz="1200" b="0" i="0" kern="1200" dirty="0" smtClean="0">
                <a:solidFill>
                  <a:schemeClr val="tx1"/>
                </a:solidFill>
                <a:effectLst/>
                <a:latin typeface="+mn-lt"/>
                <a:ea typeface="+mn-ea"/>
                <a:cs typeface="+mn-cs"/>
              </a:rPr>
              <a:t> |M_{2}|} then the last block of {\</a:t>
            </a:r>
            <a:r>
              <a:rPr lang="en-GB" sz="1200" b="0" i="0" kern="1200" dirty="0" err="1" smtClean="0">
                <a:solidFill>
                  <a:schemeClr val="tx1"/>
                </a:solidFill>
                <a:effectLst/>
                <a:latin typeface="+mn-lt"/>
                <a:ea typeface="+mn-ea"/>
                <a:cs typeface="+mn-cs"/>
              </a:rPr>
              <a:t>displaystyle</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mathsf</a:t>
            </a:r>
            <a:r>
              <a:rPr lang="en-GB" sz="1200" b="0" i="0" kern="1200" dirty="0" smtClean="0">
                <a:solidFill>
                  <a:schemeClr val="tx1"/>
                </a:solidFill>
                <a:effectLst/>
                <a:latin typeface="+mn-lt"/>
                <a:ea typeface="+mn-ea"/>
                <a:cs typeface="+mn-cs"/>
              </a:rPr>
              <a:t> {Pad}}(M_{1})} is different from the last block of {\</a:t>
            </a:r>
            <a:r>
              <a:rPr lang="en-GB" sz="1200" b="0" i="0" kern="1200" dirty="0" err="1" smtClean="0">
                <a:solidFill>
                  <a:schemeClr val="tx1"/>
                </a:solidFill>
                <a:effectLst/>
                <a:latin typeface="+mn-lt"/>
                <a:ea typeface="+mn-ea"/>
                <a:cs typeface="+mn-cs"/>
              </a:rPr>
              <a:t>displaystyle</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mathsf</a:t>
            </a:r>
            <a:r>
              <a:rPr lang="en-GB" sz="1200" b="0" i="0" kern="1200" dirty="0" smtClean="0">
                <a:solidFill>
                  <a:schemeClr val="tx1"/>
                </a:solidFill>
                <a:effectLst/>
                <a:latin typeface="+mn-lt"/>
                <a:ea typeface="+mn-ea"/>
                <a:cs typeface="+mn-cs"/>
              </a:rPr>
              <a:t> {Pad}}(M_{2}).}</a:t>
            </a:r>
          </a:p>
          <a:p>
            <a:r>
              <a:rPr lang="en-GB" sz="1200" b="0" i="0" kern="1200" dirty="0" smtClean="0">
                <a:solidFill>
                  <a:schemeClr val="tx1"/>
                </a:solidFill>
                <a:effectLst/>
                <a:latin typeface="+mn-lt"/>
                <a:ea typeface="+mn-ea"/>
                <a:cs typeface="+mn-cs"/>
              </a:rPr>
              <a:t>With these conditions in place, we find a collision in the MD hash function </a:t>
            </a:r>
            <a:r>
              <a:rPr lang="en-GB" sz="1200" b="0" i="1" kern="1200" dirty="0" smtClean="0">
                <a:solidFill>
                  <a:schemeClr val="tx1"/>
                </a:solidFill>
                <a:effectLst/>
                <a:latin typeface="+mn-lt"/>
                <a:ea typeface="+mn-ea"/>
                <a:cs typeface="+mn-cs"/>
              </a:rPr>
              <a:t>exactly when</a:t>
            </a:r>
            <a:r>
              <a:rPr lang="en-GB" sz="1200" b="0" i="0" kern="1200" dirty="0" smtClean="0">
                <a:solidFill>
                  <a:schemeClr val="tx1"/>
                </a:solidFill>
                <a:effectLst/>
                <a:latin typeface="+mn-lt"/>
                <a:ea typeface="+mn-ea"/>
                <a:cs typeface="+mn-cs"/>
              </a:rPr>
              <a:t> we find a collision in the underlying compression function. Therefore, the </a:t>
            </a:r>
            <a:r>
              <a:rPr lang="en-GB" sz="1200" b="0" i="0" kern="1200" dirty="0" err="1" smtClean="0">
                <a:solidFill>
                  <a:schemeClr val="tx1"/>
                </a:solidFill>
                <a:effectLst/>
                <a:latin typeface="+mn-lt"/>
                <a:ea typeface="+mn-ea"/>
                <a:cs typeface="+mn-cs"/>
              </a:rPr>
              <a:t>Merkle</a:t>
            </a:r>
            <a:r>
              <a:rPr lang="en-GB" sz="1200" b="0" i="0" kern="1200" dirty="0" smtClean="0">
                <a:solidFill>
                  <a:schemeClr val="tx1"/>
                </a:solidFill>
                <a:effectLst/>
                <a:latin typeface="+mn-lt"/>
                <a:ea typeface="+mn-ea"/>
                <a:cs typeface="+mn-cs"/>
              </a:rPr>
              <a:t>–</a:t>
            </a:r>
            <a:r>
              <a:rPr lang="en-GB" sz="1200" b="0" i="0" kern="1200" dirty="0" err="1" smtClean="0">
                <a:solidFill>
                  <a:schemeClr val="tx1"/>
                </a:solidFill>
                <a:effectLst/>
                <a:latin typeface="+mn-lt"/>
                <a:ea typeface="+mn-ea"/>
                <a:cs typeface="+mn-cs"/>
              </a:rPr>
              <a:t>Damgård</a:t>
            </a:r>
            <a:r>
              <a:rPr lang="en-GB" sz="1200" b="0" i="0" kern="1200" dirty="0" smtClean="0">
                <a:solidFill>
                  <a:schemeClr val="tx1"/>
                </a:solidFill>
                <a:effectLst/>
                <a:latin typeface="+mn-lt"/>
                <a:ea typeface="+mn-ea"/>
                <a:cs typeface="+mn-cs"/>
              </a:rPr>
              <a:t> construction is provably secure when the underlying compression function is secure</a:t>
            </a:r>
          </a:p>
          <a:p>
            <a:endParaRPr lang="en-GB"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89</a:t>
            </a:fld>
            <a:endParaRPr lang="en-US"/>
          </a:p>
        </p:txBody>
      </p:sp>
    </p:spTree>
    <p:extLst>
      <p:ext uri="{BB962C8B-B14F-4D97-AF65-F5344CB8AC3E}">
        <p14:creationId xmlns:p14="http://schemas.microsoft.com/office/powerpoint/2010/main" val="146292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Appending of </a:t>
            </a:r>
            <a:r>
              <a:rPr lang="en-US" dirty="0" err="1" smtClean="0"/>
              <a:t>msg</a:t>
            </a:r>
            <a:r>
              <a:rPr lang="en-US" dirty="0" smtClean="0"/>
              <a:t> </a:t>
            </a:r>
            <a:r>
              <a:rPr lang="en-US" dirty="0" err="1" smtClean="0"/>
              <a:t>len</a:t>
            </a:r>
            <a:r>
              <a:rPr lang="en-US" dirty="0" smtClean="0"/>
              <a:t> is not clear. And why is it important to have the </a:t>
            </a:r>
            <a:r>
              <a:rPr lang="en-US" dirty="0" err="1" smtClean="0"/>
              <a:t>msglen</a:t>
            </a:r>
            <a:endParaRPr lang="en-US" dirty="0" smtClean="0"/>
          </a:p>
          <a:p>
            <a:r>
              <a:rPr lang="en-US" dirty="0" smtClean="0"/>
              <a:t>All standard</a:t>
            </a:r>
            <a:r>
              <a:rPr lang="en-US" baseline="0" dirty="0" smtClean="0"/>
              <a:t> hash function follow this paradigm for the construction of collision resistant Hash</a:t>
            </a:r>
          </a:p>
          <a:p>
            <a:endParaRPr lang="en-US" baseline="0" dirty="0" smtClean="0"/>
          </a:p>
          <a:p>
            <a:r>
              <a:rPr lang="en-US" baseline="0" dirty="0" smtClean="0"/>
              <a:t>H </a:t>
            </a:r>
            <a:r>
              <a:rPr lang="en-US" baseline="0" dirty="0" smtClean="0">
                <a:sym typeface="Wingdings" pitchFamily="2" charset="2"/>
              </a:rPr>
              <a:t> </a:t>
            </a:r>
            <a:r>
              <a:rPr lang="en-US" baseline="0" dirty="0" err="1" smtClean="0">
                <a:sym typeface="Wingdings" pitchFamily="2" charset="2"/>
              </a:rPr>
              <a:t>collison</a:t>
            </a:r>
            <a:r>
              <a:rPr lang="en-US" baseline="0" dirty="0" smtClean="0">
                <a:sym typeface="Wingdings" pitchFamily="2" charset="2"/>
              </a:rPr>
              <a:t> resistant hash function also called the compression function</a:t>
            </a:r>
          </a:p>
          <a:p>
            <a:r>
              <a:rPr lang="en-US" baseline="0" dirty="0" smtClean="0">
                <a:sym typeface="Wingdings" pitchFamily="2" charset="2"/>
              </a:rPr>
              <a:t>IV is fixed, embedded in code and part of definition of the function</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95</a:t>
            </a:fld>
            <a:endParaRPr lang="en-US"/>
          </a:p>
        </p:txBody>
      </p:sp>
    </p:spTree>
    <p:extLst>
      <p:ext uri="{BB962C8B-B14F-4D97-AF65-F5344CB8AC3E}">
        <p14:creationId xmlns:p14="http://schemas.microsoft.com/office/powerpoint/2010/main" val="2176675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paradigm is famous for this Theorem.</a:t>
            </a:r>
          </a:p>
          <a:p>
            <a:r>
              <a:rPr lang="en-US" dirty="0" smtClean="0"/>
              <a:t>This</a:t>
            </a:r>
            <a:r>
              <a:rPr lang="en-US" baseline="0" dirty="0" smtClean="0"/>
              <a:t> say that if the little compression function is Hash resistant then the big </a:t>
            </a:r>
            <a:r>
              <a:rPr lang="en-US" baseline="0" dirty="0" err="1" smtClean="0"/>
              <a:t>Merkal</a:t>
            </a:r>
            <a:r>
              <a:rPr lang="en-US" baseline="0" dirty="0" smtClean="0"/>
              <a:t> </a:t>
            </a:r>
            <a:r>
              <a:rPr lang="en-US" baseline="0" dirty="0" err="1" smtClean="0"/>
              <a:t>Damgard</a:t>
            </a:r>
            <a:r>
              <a:rPr lang="en-US" baseline="0" dirty="0" smtClean="0"/>
              <a:t> H function is also Collision Resistant </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96</a:t>
            </a:fld>
            <a:endParaRPr lang="en-US"/>
          </a:p>
        </p:txBody>
      </p:sp>
    </p:spTree>
    <p:extLst>
      <p:ext uri="{BB962C8B-B14F-4D97-AF65-F5344CB8AC3E}">
        <p14:creationId xmlns:p14="http://schemas.microsoft.com/office/powerpoint/2010/main" val="2257679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Goal for this section is to built Secure Compression Function</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98</a:t>
            </a:fld>
            <a:endParaRPr lang="en-US"/>
          </a:p>
        </p:txBody>
      </p:sp>
    </p:spTree>
    <p:extLst>
      <p:ext uri="{BB962C8B-B14F-4D97-AF65-F5344CB8AC3E}">
        <p14:creationId xmlns:p14="http://schemas.microsoft.com/office/powerpoint/2010/main" val="1857070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SHA use Davies-Meyer</a:t>
            </a:r>
          </a:p>
          <a:p>
            <a:r>
              <a:rPr lang="en-US" dirty="0" smtClean="0"/>
              <a:t>Can we build compression function from block cipher ? Yes</a:t>
            </a:r>
          </a:p>
          <a:p>
            <a:r>
              <a:rPr lang="en-US" dirty="0" smtClean="0"/>
              <a:t>Given message block m and chaining variable H</a:t>
            </a:r>
          </a:p>
          <a:p>
            <a:r>
              <a:rPr lang="en-US" dirty="0" smtClean="0"/>
              <a:t>Message block</a:t>
            </a:r>
            <a:r>
              <a:rPr lang="en-US" baseline="0" dirty="0" smtClean="0"/>
              <a:t> is used as a Key</a:t>
            </a:r>
            <a:endParaRPr lang="en-US" dirty="0" smtClean="0"/>
          </a:p>
          <a:p>
            <a:r>
              <a:rPr lang="en-US" dirty="0" smtClean="0"/>
              <a:t>This theorem say that</a:t>
            </a:r>
            <a:r>
              <a:rPr lang="en-US" baseline="0" dirty="0" smtClean="0"/>
              <a:t> this function is as collision resistant as possible</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112</a:t>
            </a:fld>
            <a:endParaRPr lang="en-US"/>
          </a:p>
        </p:txBody>
      </p:sp>
    </p:spTree>
    <p:extLst>
      <p:ext uri="{BB962C8B-B14F-4D97-AF65-F5344CB8AC3E}">
        <p14:creationId xmlns:p14="http://schemas.microsoft.com/office/powerpoint/2010/main" val="660340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512</a:t>
            </a:r>
            <a:r>
              <a:rPr lang="en-US" baseline="0" dirty="0" smtClean="0"/>
              <a:t> bit key is taken from the message</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114</a:t>
            </a:fld>
            <a:endParaRPr lang="en-US"/>
          </a:p>
        </p:txBody>
      </p:sp>
    </p:spTree>
    <p:extLst>
      <p:ext uri="{BB962C8B-B14F-4D97-AF65-F5344CB8AC3E}">
        <p14:creationId xmlns:p14="http://schemas.microsoft.com/office/powerpoint/2010/main" val="621730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be construct</a:t>
            </a:r>
            <a:r>
              <a:rPr lang="en-US" baseline="0" dirty="0" smtClean="0"/>
              <a:t> a ……. ?</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116</a:t>
            </a:fld>
            <a:endParaRPr lang="en-US"/>
          </a:p>
        </p:txBody>
      </p:sp>
    </p:spTree>
    <p:extLst>
      <p:ext uri="{BB962C8B-B14F-4D97-AF65-F5344CB8AC3E}">
        <p14:creationId xmlns:p14="http://schemas.microsoft.com/office/powerpoint/2010/main" val="1054498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117</a:t>
            </a:fld>
            <a:endParaRPr lang="en-US"/>
          </a:p>
        </p:txBody>
      </p:sp>
    </p:spTree>
    <p:extLst>
      <p:ext uri="{BB962C8B-B14F-4D97-AF65-F5344CB8AC3E}">
        <p14:creationId xmlns:p14="http://schemas.microsoft.com/office/powerpoint/2010/main" val="3152984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arrows to show  k1  and </a:t>
            </a:r>
            <a:r>
              <a:rPr lang="en-US" baseline="0" dirty="0" smtClean="0"/>
              <a:t> k2.</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119</a:t>
            </a:fld>
            <a:endParaRPr lang="en-US" dirty="0"/>
          </a:p>
        </p:txBody>
      </p:sp>
    </p:spTree>
    <p:extLst>
      <p:ext uri="{BB962C8B-B14F-4D97-AF65-F5344CB8AC3E}">
        <p14:creationId xmlns:p14="http://schemas.microsoft.com/office/powerpoint/2010/main" val="4039686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example with pen</a:t>
            </a:r>
            <a:r>
              <a:rPr lang="en-US" baseline="0" dirty="0" smtClean="0"/>
              <a:t> and eraser.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122</a:t>
            </a:fld>
            <a:endParaRPr lang="en-US" dirty="0"/>
          </a:p>
        </p:txBody>
      </p:sp>
    </p:spTree>
    <p:extLst>
      <p:ext uri="{BB962C8B-B14F-4D97-AF65-F5344CB8AC3E}">
        <p14:creationId xmlns:p14="http://schemas.microsoft.com/office/powerpoint/2010/main" val="1996032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 KEY</a:t>
            </a:r>
            <a:r>
              <a:rPr lang="en-US" baseline="0" dirty="0" smtClean="0"/>
              <a:t> K </a:t>
            </a:r>
          </a:p>
          <a:p>
            <a:r>
              <a:rPr lang="en-US" baseline="0" dirty="0" smtClean="0"/>
              <a:t>MAC signing algorithm S</a:t>
            </a:r>
          </a:p>
          <a:p>
            <a:r>
              <a:rPr lang="en-US" baseline="0" dirty="0" smtClean="0"/>
              <a:t>MAC Verification </a:t>
            </a:r>
            <a:r>
              <a:rPr lang="en-US" baseline="0" dirty="0" err="1" smtClean="0"/>
              <a:t>algo</a:t>
            </a:r>
            <a:r>
              <a:rPr lang="en-US" baseline="0" dirty="0" smtClean="0"/>
              <a:t> V</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a:t>
            </a:fld>
            <a:endParaRPr lang="en-US"/>
          </a:p>
        </p:txBody>
      </p:sp>
    </p:spTree>
    <p:extLst>
      <p:ext uri="{BB962C8B-B14F-4D97-AF65-F5344CB8AC3E}">
        <p14:creationId xmlns:p14="http://schemas.microsoft.com/office/powerpoint/2010/main" val="57788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Adv[A, </a:t>
            </a:r>
            <a:r>
              <a:rPr lang="en-US" sz="1200" dirty="0" smtClean="0">
                <a:latin typeface="Times New Roman" pitchFamily="18" charset="0"/>
                <a:cs typeface="Times New Roman" pitchFamily="18" charset="0"/>
              </a:rPr>
              <a:t>I</a:t>
            </a:r>
            <a:r>
              <a:rPr lang="en-US" sz="1200" baseline="-25000" dirty="0" smtClean="0">
                <a:latin typeface="Times New Roman" pitchFamily="18" charset="0"/>
                <a:cs typeface="Times New Roman" pitchFamily="18" charset="0"/>
              </a:rPr>
              <a:t>F</a:t>
            </a:r>
            <a:r>
              <a:rPr lang="en-US" dirty="0" smtClean="0"/>
              <a:t>] = 1/2^10</a:t>
            </a:r>
            <a:r>
              <a:rPr lang="en-US" baseline="0" dirty="0" smtClean="0"/>
              <a:t> = 1/1024 and that is non-negligible, Easy to guess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25</a:t>
            </a:fld>
            <a:endParaRPr lang="en-US"/>
          </a:p>
        </p:txBody>
      </p:sp>
    </p:spTree>
    <p:extLst>
      <p:ext uri="{BB962C8B-B14F-4D97-AF65-F5344CB8AC3E}">
        <p14:creationId xmlns:p14="http://schemas.microsoft.com/office/powerpoint/2010/main" val="2647321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ANSI (Automatics Clearing )</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27</a:t>
            </a:fld>
            <a:endParaRPr lang="en-US"/>
          </a:p>
        </p:txBody>
      </p:sp>
    </p:spTree>
    <p:extLst>
      <p:ext uri="{BB962C8B-B14F-4D97-AF65-F5344CB8AC3E}">
        <p14:creationId xmlns:p14="http://schemas.microsoft.com/office/powerpoint/2010/main" val="164771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AES is a secure</a:t>
            </a:r>
            <a:r>
              <a:rPr lang="en-US" baseline="0" dirty="0" smtClean="0"/>
              <a:t> PRF so it can give us a Secure MAC, only problem is that it can process only 16-bytes.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30</a:t>
            </a:fld>
            <a:endParaRPr lang="en-US"/>
          </a:p>
        </p:txBody>
      </p:sp>
    </p:spTree>
    <p:extLst>
      <p:ext uri="{BB962C8B-B14F-4D97-AF65-F5344CB8AC3E}">
        <p14:creationId xmlns:p14="http://schemas.microsoft.com/office/powerpoint/2010/main" val="1602893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the notation   X^{&lt;L},</a:t>
            </a:r>
            <a:r>
              <a:rPr lang="en-US" baseline="0" dirty="0" smtClean="0"/>
              <a:t> this means very long message. The block are of arbitrary length</a:t>
            </a:r>
          </a:p>
          <a:p>
            <a:r>
              <a:rPr lang="en-US" baseline="0" dirty="0" smtClean="0"/>
              <a:t>L can be million or Billion</a:t>
            </a:r>
            <a:endParaRPr lang="en-US" dirty="0" smtClean="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31</a:t>
            </a:fld>
            <a:endParaRPr lang="en-US" dirty="0"/>
          </a:p>
        </p:txBody>
      </p:sp>
    </p:spTree>
    <p:extLst>
      <p:ext uri="{BB962C8B-B14F-4D97-AF65-F5344CB8AC3E}">
        <p14:creationId xmlns:p14="http://schemas.microsoft.com/office/powerpoint/2010/main" val="3680035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both MACs use a final encryption step.    The internal PRFs are only secure for prefix free messages --- simply say fixed length messages. </a:t>
            </a:r>
          </a:p>
          <a:p>
            <a:r>
              <a:rPr lang="en-US" baseline="0" dirty="0" smtClean="0"/>
              <a:t>Cascade is a generalization of GGM.   Is the basis of HMAC.</a:t>
            </a:r>
          </a:p>
          <a:p>
            <a:r>
              <a:rPr lang="en-US" baseline="0" dirty="0" smtClean="0"/>
              <a:t>In cascade the K &lt;&lt; m (m is input to F) so we need to concatenate it with fix pad (</a:t>
            </a:r>
            <a:r>
              <a:rPr lang="en-US" baseline="0" dirty="0" err="1" smtClean="0"/>
              <a:t>fpad</a:t>
            </a:r>
            <a:r>
              <a:rPr lang="en-US" baseline="0" dirty="0" smtClean="0"/>
              <a:t>)</a:t>
            </a:r>
          </a:p>
          <a:p>
            <a:r>
              <a:rPr lang="en-US" baseline="0" dirty="0" smtClean="0"/>
              <a:t>NMAC are typically used with PRF where block length X is &gt;&gt;&gt; than Key.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32</a:t>
            </a:fld>
            <a:endParaRPr lang="en-US" dirty="0"/>
          </a:p>
        </p:txBody>
      </p:sp>
    </p:spTree>
    <p:extLst>
      <p:ext uri="{BB962C8B-B14F-4D97-AF65-F5344CB8AC3E}">
        <p14:creationId xmlns:p14="http://schemas.microsoft.com/office/powerpoint/2010/main" val="240235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Cascade (</a:t>
            </a:r>
            <a:r>
              <a:rPr lang="en-US" dirty="0" err="1" smtClean="0"/>
              <a:t>k,m</a:t>
            </a:r>
            <a:r>
              <a:rPr lang="en-US" dirty="0" smtClean="0"/>
              <a:t>) </a:t>
            </a:r>
            <a:r>
              <a:rPr lang="en-US" dirty="0" smtClean="0">
                <a:sym typeface="Wingdings" pitchFamily="2" charset="2"/>
              </a:rPr>
              <a:t> cascade</a:t>
            </a:r>
            <a:r>
              <a:rPr lang="en-US" baseline="0" dirty="0" smtClean="0">
                <a:sym typeface="Wingdings" pitchFamily="2" charset="2"/>
              </a:rPr>
              <a:t> (k, m||w)</a:t>
            </a:r>
          </a:p>
          <a:p>
            <a:r>
              <a:rPr lang="en-US" baseline="0" dirty="0" smtClean="0">
                <a:sym typeface="Wingdings" pitchFamily="2" charset="2"/>
              </a:rPr>
              <a:t>If you give me a cascade function (</a:t>
            </a:r>
            <a:r>
              <a:rPr lang="en-US" baseline="0" dirty="0" err="1" smtClean="0">
                <a:sym typeface="Wingdings" pitchFamily="2" charset="2"/>
              </a:rPr>
              <a:t>k,m</a:t>
            </a:r>
            <a:r>
              <a:rPr lang="en-US" baseline="0" dirty="0" smtClean="0">
                <a:sym typeface="Wingdings" pitchFamily="2" charset="2"/>
              </a:rPr>
              <a:t>) the adversary can derive from it cascade (k, m||w) for any w which is enough to have </a:t>
            </a:r>
            <a:r>
              <a:rPr lang="en-US" baseline="0" dirty="0" err="1" smtClean="0">
                <a:sym typeface="Wingdings" pitchFamily="2" charset="2"/>
              </a:rPr>
              <a:t>existantial</a:t>
            </a:r>
            <a:r>
              <a:rPr lang="en-US" baseline="0" dirty="0" smtClean="0">
                <a:sym typeface="Wingdings" pitchFamily="2" charset="2"/>
              </a:rPr>
              <a:t> forgery. This means that we can mount a attack for a longer message.</a:t>
            </a:r>
          </a:p>
          <a:p>
            <a:r>
              <a:rPr lang="en-US" baseline="0" dirty="0" smtClean="0">
                <a:sym typeface="Wingdings" pitchFamily="2" charset="2"/>
              </a:rPr>
              <a:t>This is called Extension attack. Where given a tag of message m I can use it for extension of m.</a:t>
            </a:r>
          </a:p>
          <a:p>
            <a:r>
              <a:rPr lang="en-US" baseline="0" dirty="0" smtClean="0">
                <a:sym typeface="Wingdings" pitchFamily="2" charset="2"/>
              </a:rPr>
              <a:t>Extension attacks are the only attacks on cascade</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33</a:t>
            </a:fld>
            <a:endParaRPr lang="en-US"/>
          </a:p>
        </p:txBody>
      </p:sp>
    </p:spTree>
    <p:extLst>
      <p:ext uri="{BB962C8B-B14F-4D97-AF65-F5344CB8AC3E}">
        <p14:creationId xmlns:p14="http://schemas.microsoft.com/office/powerpoint/2010/main" val="188542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AF02875-71B1-4584-BA65-3B3C934F860B}" type="datetime1">
              <a:rPr lang="en-US" smtClean="0"/>
              <a:pPr/>
              <a:t>11/10/2020</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9B2D1-C14F-419E-B7C0-988E6FF5677D}" type="datetime1">
              <a:rPr lang="en-US" smtClean="0"/>
              <a:pPr/>
              <a:t>11/10/2020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52FA95-DA5F-43DB-84F3-540633420D9C}" type="datetime1">
              <a:rPr lang="en-US" smtClean="0"/>
              <a:pPr/>
              <a:t>11/10/2020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5FFEB4-2C86-4BBD-AD32-F76A01400ACD}" type="datetime1">
              <a:rPr lang="en-US" smtClean="0"/>
              <a:pPr/>
              <a:t>11/10/2020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17DF28-FAB5-4B33-8404-F65F193A4B74}" type="datetime1">
              <a:rPr lang="en-US" smtClean="0"/>
              <a:pPr/>
              <a:t>11/10/2020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7FA4BE-B7B7-4641-BB55-0C59C7FE0663}" type="datetime1">
              <a:rPr lang="en-US" smtClean="0"/>
              <a:pPr/>
              <a:t>11/10/2020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F4DBE2-4C0F-416F-904B-34C2A75828CB}" type="datetime1">
              <a:rPr lang="en-US" smtClean="0"/>
              <a:pPr/>
              <a:t>11/10/2020</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152095-806C-4246-9C3B-33C281A385F3}" type="datetime1">
              <a:rPr lang="en-US" smtClean="0"/>
              <a:pPr/>
              <a:t>11/10/2020</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85BAD-32D1-4CE5-8274-28D49C49A9D6}" type="datetime1">
              <a:rPr lang="en-US" smtClean="0"/>
              <a:pPr/>
              <a:t>11/10/2020</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6C55D2-3757-4F86-A5AA-B7EFBD267E13}" type="datetime1">
              <a:rPr lang="en-US" smtClean="0"/>
              <a:pPr/>
              <a:t>11/10/2020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2F2041-B25D-41C9-9002-E20FFB78C933}" type="datetime1">
              <a:rPr lang="en-US" smtClean="0"/>
              <a:pPr/>
              <a:t>11/10/2020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02B66B9-0174-4F4C-856E-FC3451671705}" type="datetime1">
              <a:rPr lang="en-US" smtClean="0"/>
              <a:pPr/>
              <a:t>11/10/2020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hyperlink" Target="https://en.wikipedia.org/wiki/Block_cipher" TargetMode="Externa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hyperlink" Target="https://en.wikipedia.org/wiki/Avalanche_effect"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hyperlink" Target="https://en.wikipedia.org/wiki/One-way_compression_function#cite_note-damgard89-3" TargetMode="External"/><Relationship Id="rId3" Type="http://schemas.openxmlformats.org/officeDocument/2006/relationships/hyperlink" Target="https://en.wikipedia.org/wiki/SHA-1" TargetMode="External"/><Relationship Id="rId7" Type="http://schemas.openxmlformats.org/officeDocument/2006/relationships/hyperlink" Target="https://en.wikipedia.org/wiki/Merkle%E2%80%93Damg%C3%A5rd_construction" TargetMode="External"/><Relationship Id="rId2" Type="http://schemas.openxmlformats.org/officeDocument/2006/relationships/hyperlink" Target="https://en.wikipedia.org/wiki/MD5" TargetMode="External"/><Relationship Id="rId1" Type="http://schemas.openxmlformats.org/officeDocument/2006/relationships/slideLayout" Target="../slideLayouts/slideLayout7.xml"/><Relationship Id="rId6" Type="http://schemas.openxmlformats.org/officeDocument/2006/relationships/hyperlink" Target="https://en.wikipedia.org/wiki/Padding_(cryptography)" TargetMode="External"/><Relationship Id="rId5" Type="http://schemas.openxmlformats.org/officeDocument/2006/relationships/hyperlink" Target="https://en.wikipedia.org/wiki/SHA-2" TargetMode="External"/><Relationship Id="rId4" Type="http://schemas.openxmlformats.org/officeDocument/2006/relationships/hyperlink" Target="https://en.wikipedia.org/wiki/One-way_compression_function#cite_note-2" TargetMode="External"/><Relationship Id="rId9" Type="http://schemas.openxmlformats.org/officeDocument/2006/relationships/hyperlink" Target="https://en.wikipedia.org/wiki/One-way_compression_function#cite_note-merkle89-4"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3.emf"/></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2.png"/></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Non-repudiation" TargetMode="External"/><Relationship Id="rId3" Type="http://schemas.openxmlformats.org/officeDocument/2006/relationships/hyperlink" Target="https://en.wikipedia.org/wiki/Existential_forgery" TargetMode="External"/><Relationship Id="rId7" Type="http://schemas.openxmlformats.org/officeDocument/2006/relationships/hyperlink" Target="https://en.wikipedia.org/wiki/Symmetric_encryption" TargetMode="External"/><Relationship Id="rId2" Type="http://schemas.openxmlformats.org/officeDocument/2006/relationships/hyperlink" Target="https://en.wikipedia.org/wiki/Cryptographic_hash_function" TargetMode="External"/><Relationship Id="rId1" Type="http://schemas.openxmlformats.org/officeDocument/2006/relationships/slideLayout" Target="../slideLayouts/slideLayout7.xml"/><Relationship Id="rId6" Type="http://schemas.openxmlformats.org/officeDocument/2006/relationships/hyperlink" Target="https://en.wikipedia.org/wiki/Digital_signature" TargetMode="External"/><Relationship Id="rId5" Type="http://schemas.openxmlformats.org/officeDocument/2006/relationships/hyperlink" Target="https://en.wikipedia.org/wiki/Oracle_machine" TargetMode="External"/><Relationship Id="rId4" Type="http://schemas.openxmlformats.org/officeDocument/2006/relationships/hyperlink" Target="https://en.wikipedia.org/wiki/Chosen-plaintext_attack" TargetMode="External"/><Relationship Id="rId9" Type="http://schemas.openxmlformats.org/officeDocument/2006/relationships/hyperlink" Target="https://en.wikipedia.org/wiki/Shared_secre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Hardware_security_module" TargetMode="External"/><Relationship Id="rId2" Type="http://schemas.openxmlformats.org/officeDocument/2006/relationships/hyperlink" Target="https://en.wikipedia.org/wiki/Message_authentication_code#cite_note-:1-2"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hyperlink" Target="https://en.wikipedia.org/wiki/Rainbow_table" TargetMode="External"/><Relationship Id="rId3" Type="http://schemas.openxmlformats.org/officeDocument/2006/relationships/hyperlink" Target="https://en.wikipedia.org/wiki/Map_(mathematics)" TargetMode="External"/><Relationship Id="rId7" Type="http://schemas.openxmlformats.org/officeDocument/2006/relationships/hyperlink" Target="https://en.wikipedia.org/wiki/Brute-force_search"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7.xml"/><Relationship Id="rId6" Type="http://schemas.openxmlformats.org/officeDocument/2006/relationships/hyperlink" Target="https://en.wikipedia.org/wiki/Cryptographic_hash_function#cite_note-:1-1" TargetMode="External"/><Relationship Id="rId5" Type="http://schemas.openxmlformats.org/officeDocument/2006/relationships/hyperlink" Target="https://en.wikipedia.org/wiki/One-way_function" TargetMode="External"/><Relationship Id="rId4" Type="http://schemas.openxmlformats.org/officeDocument/2006/relationships/hyperlink" Target="https://en.wikipedia.org/wiki/Bit_array" TargetMode="External"/><Relationship Id="rId9" Type="http://schemas.openxmlformats.org/officeDocument/2006/relationships/hyperlink" Target="https://en.wikipedia.org/wiki/Cryptographic_hash_function#cite_note-2"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Avalanche_effect" TargetMode="External"/><Relationship Id="rId2" Type="http://schemas.openxmlformats.org/officeDocument/2006/relationships/hyperlink" Target="https://en.wikipedia.org/wiki/Deterministic_algorithm" TargetMode="External"/><Relationship Id="rId1" Type="http://schemas.openxmlformats.org/officeDocument/2006/relationships/slideLayout" Target="../slideLayouts/slideLayout7.xml"/><Relationship Id="rId4" Type="http://schemas.openxmlformats.org/officeDocument/2006/relationships/hyperlink" Target="https://en.wikipedia.org/wiki/Cryptographic_hash_function#cite_note-3" TargetMode="External"/></Relationships>
</file>

<file path=ppt/slides/_rels/slide75.xml.rels><?xml version="1.0" encoding="UTF-8" standalone="yes"?>
<Relationships xmlns="http://schemas.openxmlformats.org/package/2006/relationships"><Relationship Id="rId8" Type="http://schemas.openxmlformats.org/officeDocument/2006/relationships/hyperlink" Target="https://en.wikipedia.org/wiki/Fingerprint_(computing)" TargetMode="External"/><Relationship Id="rId3" Type="http://schemas.openxmlformats.org/officeDocument/2006/relationships/hyperlink" Target="https://en.wikipedia.org/wiki/Digital_signature" TargetMode="External"/><Relationship Id="rId7" Type="http://schemas.openxmlformats.org/officeDocument/2006/relationships/hyperlink" Target="https://en.wikipedia.org/wiki/Hash_table" TargetMode="External"/><Relationship Id="rId2" Type="http://schemas.openxmlformats.org/officeDocument/2006/relationships/hyperlink" Target="https://en.wikipedia.org/wiki/Information_security" TargetMode="External"/><Relationship Id="rId1" Type="http://schemas.openxmlformats.org/officeDocument/2006/relationships/slideLayout" Target="../slideLayouts/slideLayout7.xml"/><Relationship Id="rId6" Type="http://schemas.openxmlformats.org/officeDocument/2006/relationships/hyperlink" Target="https://en.wikipedia.org/wiki/Hash_function" TargetMode="External"/><Relationship Id="rId5" Type="http://schemas.openxmlformats.org/officeDocument/2006/relationships/hyperlink" Target="https://en.wikipedia.org/wiki/Authentication" TargetMode="External"/><Relationship Id="rId4" Type="http://schemas.openxmlformats.org/officeDocument/2006/relationships/hyperlink" Target="https://en.wikipedia.org/wiki/Message_authentication_code" TargetMode="External"/><Relationship Id="rId9" Type="http://schemas.openxmlformats.org/officeDocument/2006/relationships/hyperlink" Target="https://en.wikipedia.org/wiki/Checksum"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pedia.org/wiki/File:Cryptographic_Hash_Function.svg" TargetMode="External"/><Relationship Id="rId1" Type="http://schemas.openxmlformats.org/officeDocument/2006/relationships/slideLayout" Target="../slideLayouts/slideLayout7.xml"/><Relationship Id="rId5" Type="http://schemas.openxmlformats.org/officeDocument/2006/relationships/hyperlink" Target="https://en.wikipedia.org/wiki/Avalanche_effect" TargetMode="External"/><Relationship Id="rId4" Type="http://schemas.openxmlformats.org/officeDocument/2006/relationships/hyperlink" Target="https://en.wikipedia.org/wiki/SHA-1"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Cryptographic_hash_function" TargetMode="External"/><Relationship Id="rId7" Type="http://schemas.openxmlformats.org/officeDocument/2006/relationships/hyperlink" Target="https://en.wikipedia.org/wiki/Collision_resistance" TargetMode="External"/><Relationship Id="rId2" Type="http://schemas.openxmlformats.org/officeDocument/2006/relationships/hyperlink" Target="https://en.wikipedia.org/wiki/Cryptography" TargetMode="External"/><Relationship Id="rId1" Type="http://schemas.openxmlformats.org/officeDocument/2006/relationships/slideLayout" Target="../slideLayouts/slideLayout7.xml"/><Relationship Id="rId6" Type="http://schemas.openxmlformats.org/officeDocument/2006/relationships/hyperlink" Target="https://en.wikipedia.org/wiki/Preimage_attack#cite_note-crypto-hash-def-1" TargetMode="External"/><Relationship Id="rId5" Type="http://schemas.openxmlformats.org/officeDocument/2006/relationships/hyperlink" Target="https://en.wikipedia.org/wiki/Preimage#Inverse_image" TargetMode="External"/><Relationship Id="rId4" Type="http://schemas.openxmlformats.org/officeDocument/2006/relationships/hyperlink" Target="https://en.wikipedia.org/wiki/Message#In_computer_science" TargetMode="External"/></Relationships>
</file>

<file path=ppt/slides/_rels/slide79.xml.rels><?xml version="1.0" encoding="UTF-8" standalone="yes"?>
<Relationships xmlns="http://schemas.openxmlformats.org/package/2006/relationships"><Relationship Id="rId2" Type="http://schemas.openxmlformats.org/officeDocument/2006/relationships/hyperlink" Target="https://en.wikipedia.org/wiki/Cryptographic_hash_func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play_attack" TargetMode="External"/><Relationship Id="rId2" Type="http://schemas.openxmlformats.org/officeDocument/2006/relationships/hyperlink" Target="https://en.wikipedia.org/wiki/Data_integrity" TargetMode="Externa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hyperlink" Target="https://en.wikipedia.org/wiki/SHA-1" TargetMode="External"/><Relationship Id="rId13" Type="http://schemas.openxmlformats.org/officeDocument/2006/relationships/hyperlink" Target="https://en.wikipedia.org/wiki/Ralph_Merkle" TargetMode="External"/><Relationship Id="rId3" Type="http://schemas.openxmlformats.org/officeDocument/2006/relationships/hyperlink" Target="https://en.wikipedia.org/wiki/Collision_resistance" TargetMode="External"/><Relationship Id="rId7" Type="http://schemas.openxmlformats.org/officeDocument/2006/relationships/hyperlink" Target="https://en.wikipedia.org/wiki/MD5" TargetMode="External"/><Relationship Id="rId12" Type="http://schemas.openxmlformats.org/officeDocument/2006/relationships/hyperlink" Target="https://en.wikipedia.org/wiki/Merkle%E2%80%93Damg%C3%A5rd_construction#cite_note-2" TargetMode="External"/><Relationship Id="rId2" Type="http://schemas.openxmlformats.org/officeDocument/2006/relationships/hyperlink" Target="https://en.wikipedia.org/wiki/Cryptography" TargetMode="External"/><Relationship Id="rId1" Type="http://schemas.openxmlformats.org/officeDocument/2006/relationships/slideLayout" Target="../slideLayouts/slideLayout7.xml"/><Relationship Id="rId6" Type="http://schemas.openxmlformats.org/officeDocument/2006/relationships/hyperlink" Target="https://en.wikipedia.org/wiki/Merkle%E2%80%93Damg%C3%A5rd_construction#cite_note-GoldwasserBellare-1" TargetMode="External"/><Relationship Id="rId11" Type="http://schemas.openxmlformats.org/officeDocument/2006/relationships/hyperlink" Target="https://en.wikipedia.org/wiki/Thesis" TargetMode="External"/><Relationship Id="rId5" Type="http://schemas.openxmlformats.org/officeDocument/2006/relationships/hyperlink" Target="https://en.wikipedia.org/wiki/One-way_compression_function" TargetMode="External"/><Relationship Id="rId15" Type="http://schemas.openxmlformats.org/officeDocument/2006/relationships/hyperlink" Target="https://en.wikipedia.org/wiki/Padding_(cryptography)" TargetMode="External"/><Relationship Id="rId10" Type="http://schemas.openxmlformats.org/officeDocument/2006/relationships/hyperlink" Target="https://en.wikipedia.org/wiki/Doctor_of_Philosophy" TargetMode="External"/><Relationship Id="rId4" Type="http://schemas.openxmlformats.org/officeDocument/2006/relationships/hyperlink" Target="https://en.wikipedia.org/wiki/Cryptographic_hash_function" TargetMode="External"/><Relationship Id="rId9" Type="http://schemas.openxmlformats.org/officeDocument/2006/relationships/hyperlink" Target="https://en.wikipedia.org/wiki/SHA-2" TargetMode="External"/><Relationship Id="rId14" Type="http://schemas.openxmlformats.org/officeDocument/2006/relationships/hyperlink" Target="https://en.wikipedia.org/wiki/Ivan_Damg%C3%A5rd"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s://en.wikipedia.org/wiki/Merkle%E2%80%93Damg%C3%A5rd_construction#MD-compliant_padding"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en.wikipedia.org/wiki/Merkle%E2%80%93Damg%C3%A5rd_construction#cite_note-GoldwasserBellare-1"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n.wikipedia.org/wiki/Initialization_vector"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en.wikipedia.org/wiki/One-way_compression_function#cite_note-1" TargetMode="External"/><Relationship Id="rId7" Type="http://schemas.openxmlformats.org/officeDocument/2006/relationships/hyperlink" Target="https://en.wikipedia.org/wiki/Cryptographic_hash_function" TargetMode="External"/><Relationship Id="rId2" Type="http://schemas.openxmlformats.org/officeDocument/2006/relationships/hyperlink" Target="https://en.wikipedia.org/wiki/Cryptography" TargetMode="External"/><Relationship Id="rId1" Type="http://schemas.openxmlformats.org/officeDocument/2006/relationships/slideLayout" Target="../slideLayouts/slideLayout7.xml"/><Relationship Id="rId6" Type="http://schemas.openxmlformats.org/officeDocument/2006/relationships/hyperlink" Target="https://en.wikipedia.org/wiki/Merkle%E2%80%93Damg%C3%A5rd_construction" TargetMode="External"/><Relationship Id="rId5" Type="http://schemas.openxmlformats.org/officeDocument/2006/relationships/hyperlink" Target="https://en.wikipedia.org/wiki/Data_compression" TargetMode="External"/><Relationship Id="rId4" Type="http://schemas.openxmlformats.org/officeDocument/2006/relationships/hyperlink" Target="https://en.wikipedia.org/wiki/One-way_fun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lnSpcReduction="10000"/>
          </a:bodyPr>
          <a:lstStyle/>
          <a:p>
            <a:r>
              <a:rPr lang="en-US" sz="3400" b="1" smtClean="0">
                <a:solidFill>
                  <a:schemeClr val="tx1"/>
                </a:solidFill>
                <a:latin typeface="Times New Roman" pitchFamily="18" charset="0"/>
                <a:cs typeface="Times New Roman" pitchFamily="18" charset="0"/>
              </a:rPr>
              <a:t>Chapter </a:t>
            </a:r>
            <a:r>
              <a:rPr lang="en-US" sz="3400" b="1" dirty="0" smtClean="0">
                <a:solidFill>
                  <a:schemeClr val="tx1"/>
                </a:solidFill>
                <a:latin typeface="Times New Roman" pitchFamily="18" charset="0"/>
                <a:cs typeface="Times New Roman" pitchFamily="18" charset="0"/>
              </a:rPr>
              <a:t># 5: Message Integrity, MACs,  Collision Resistant HMAC</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dirty="0">
                <a:latin typeface="Times New Roman" pitchFamily="18" charset="0"/>
                <a:cs typeface="Times New Roman" pitchFamily="18" charset="0"/>
              </a:rPr>
              <a:t>CS-446: Information Systems Security</a:t>
            </a:r>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529003"/>
            <a:ext cx="8839200" cy="5632311"/>
          </a:xfrm>
          <a:prstGeom prst="rect">
            <a:avLst/>
          </a:prstGeom>
        </p:spPr>
        <p:txBody>
          <a:bodyPr wrap="square">
            <a:spAutoFit/>
          </a:bodyPr>
          <a:lstStyle/>
          <a:p>
            <a:r>
              <a:rPr lang="en-GB" dirty="0">
                <a:latin typeface="OpenSans"/>
              </a:rPr>
              <a:t>Now, one thing I'd like to point out is that </a:t>
            </a:r>
            <a:r>
              <a:rPr lang="en-GB" b="1" dirty="0">
                <a:solidFill>
                  <a:srgbClr val="C00000"/>
                </a:solidFill>
                <a:latin typeface="OpenSans"/>
              </a:rPr>
              <a:t>integrity really does require a shared key </a:t>
            </a:r>
            <a:r>
              <a:rPr lang="en-GB" dirty="0">
                <a:latin typeface="OpenSans"/>
              </a:rPr>
              <a:t>between Alice and Bob. </a:t>
            </a:r>
          </a:p>
          <a:p>
            <a:endParaRPr lang="en-GB" dirty="0" smtClean="0">
              <a:latin typeface="OpenSans"/>
            </a:endParaRPr>
          </a:p>
          <a:p>
            <a:r>
              <a:rPr lang="en-GB" dirty="0" smtClean="0">
                <a:latin typeface="OpenSans"/>
              </a:rPr>
              <a:t>And</a:t>
            </a:r>
            <a:r>
              <a:rPr lang="en-GB" dirty="0">
                <a:latin typeface="OpenSans"/>
              </a:rPr>
              <a:t>, in fact, there's a common </a:t>
            </a:r>
            <a:r>
              <a:rPr lang="en-GB" dirty="0">
                <a:solidFill>
                  <a:srgbClr val="C00000"/>
                </a:solidFill>
                <a:latin typeface="OpenSans"/>
              </a:rPr>
              <a:t>mistake that people make</a:t>
            </a:r>
            <a:r>
              <a:rPr lang="en-GB" dirty="0">
                <a:latin typeface="OpenSans"/>
              </a:rPr>
              <a:t>, where they try to provide </a:t>
            </a:r>
            <a:r>
              <a:rPr lang="en-GB" dirty="0">
                <a:solidFill>
                  <a:srgbClr val="C00000"/>
                </a:solidFill>
                <a:latin typeface="OpenSans"/>
              </a:rPr>
              <a:t>integrity</a:t>
            </a:r>
            <a:r>
              <a:rPr lang="en-GB" dirty="0">
                <a:latin typeface="OpenSans"/>
              </a:rPr>
              <a:t> </a:t>
            </a:r>
            <a:r>
              <a:rPr lang="en-GB" dirty="0">
                <a:solidFill>
                  <a:srgbClr val="C00000"/>
                </a:solidFill>
                <a:latin typeface="OpenSans"/>
              </a:rPr>
              <a:t>without</a:t>
            </a:r>
            <a:r>
              <a:rPr lang="en-GB" dirty="0">
                <a:latin typeface="OpenSans"/>
              </a:rPr>
              <a:t> actually a </a:t>
            </a:r>
            <a:r>
              <a:rPr lang="en-GB" dirty="0">
                <a:solidFill>
                  <a:srgbClr val="C00000"/>
                </a:solidFill>
                <a:latin typeface="OpenSans"/>
              </a:rPr>
              <a:t>shared key.</a:t>
            </a:r>
          </a:p>
          <a:p>
            <a:endParaRPr lang="en-GB" dirty="0" smtClean="0">
              <a:latin typeface="OpenSans"/>
            </a:endParaRPr>
          </a:p>
          <a:p>
            <a:r>
              <a:rPr lang="en-GB" dirty="0" smtClean="0">
                <a:latin typeface="OpenSans"/>
              </a:rPr>
              <a:t>So </a:t>
            </a:r>
            <a:r>
              <a:rPr lang="en-GB" dirty="0">
                <a:latin typeface="OpenSans"/>
              </a:rPr>
              <a:t>here's an </a:t>
            </a:r>
            <a:r>
              <a:rPr lang="en-GB" dirty="0" smtClean="0">
                <a:latin typeface="OpenSans"/>
              </a:rPr>
              <a:t>example. </a:t>
            </a:r>
            <a:r>
              <a:rPr lang="en-GB" dirty="0">
                <a:latin typeface="OpenSans"/>
              </a:rPr>
              <a:t>CRC stands for cyclic redundancy check. This is a </a:t>
            </a:r>
            <a:r>
              <a:rPr lang="en-GB" dirty="0" smtClean="0">
                <a:latin typeface="OpenSans"/>
              </a:rPr>
              <a:t>classic checksum </a:t>
            </a:r>
            <a:r>
              <a:rPr lang="en-GB" dirty="0">
                <a:latin typeface="OpenSans"/>
              </a:rPr>
              <a:t>algorithm that's designed to detect random errors in messages. </a:t>
            </a:r>
          </a:p>
          <a:p>
            <a:endParaRPr lang="en-GB" dirty="0" smtClean="0">
              <a:latin typeface="OpenSans"/>
            </a:endParaRPr>
          </a:p>
          <a:p>
            <a:r>
              <a:rPr lang="en-GB" dirty="0" smtClean="0">
                <a:latin typeface="OpenSans"/>
              </a:rPr>
              <a:t>So </a:t>
            </a:r>
            <a:r>
              <a:rPr lang="en-GB" dirty="0">
                <a:latin typeface="OpenSans"/>
              </a:rPr>
              <a:t>imagine, instead of using a key to generate the tag, Alice basically uses a </a:t>
            </a:r>
          </a:p>
          <a:p>
            <a:r>
              <a:rPr lang="en-GB" dirty="0">
                <a:latin typeface="OpenSans"/>
              </a:rPr>
              <a:t>CRC algorithm which is keyless. Doesn't take any key, to generate a tag. </a:t>
            </a:r>
          </a:p>
          <a:p>
            <a:endParaRPr lang="en-GB" dirty="0" smtClean="0">
              <a:latin typeface="OpenSans"/>
            </a:endParaRPr>
          </a:p>
          <a:p>
            <a:r>
              <a:rPr lang="en-GB" dirty="0" smtClean="0">
                <a:latin typeface="OpenSans"/>
              </a:rPr>
              <a:t>And </a:t>
            </a:r>
            <a:r>
              <a:rPr lang="en-GB" dirty="0">
                <a:latin typeface="OpenSans"/>
              </a:rPr>
              <a:t>then she appends this tag to the message, she sends it over to Bob, </a:t>
            </a:r>
          </a:p>
          <a:p>
            <a:endParaRPr lang="en-GB" dirty="0" smtClean="0">
              <a:latin typeface="OpenSans"/>
            </a:endParaRPr>
          </a:p>
          <a:p>
            <a:r>
              <a:rPr lang="en-GB" dirty="0" smtClean="0">
                <a:latin typeface="OpenSans"/>
              </a:rPr>
              <a:t>Bob </a:t>
            </a:r>
            <a:r>
              <a:rPr lang="en-GB" dirty="0">
                <a:latin typeface="OpenSans"/>
              </a:rPr>
              <a:t>will basically verify that the CRC is still correct. In other words, Bob will still </a:t>
            </a:r>
          </a:p>
          <a:p>
            <a:r>
              <a:rPr lang="en-GB" dirty="0">
                <a:latin typeface="OpenSans"/>
              </a:rPr>
              <a:t>verify the tag is equal to CRC(m). </a:t>
            </a:r>
            <a:endParaRPr lang="en-GB" dirty="0" smtClean="0">
              <a:latin typeface="OpenSans"/>
            </a:endParaRPr>
          </a:p>
          <a:p>
            <a:endParaRPr lang="en-GB" dirty="0">
              <a:latin typeface="OpenSans"/>
            </a:endParaRPr>
          </a:p>
          <a:p>
            <a:r>
              <a:rPr lang="en-GB" dirty="0" smtClean="0">
                <a:latin typeface="OpenSans"/>
              </a:rPr>
              <a:t>And </a:t>
            </a:r>
            <a:r>
              <a:rPr lang="en-GB" dirty="0">
                <a:latin typeface="OpenSans"/>
              </a:rPr>
              <a:t>if so the verification algorithm </a:t>
            </a:r>
            <a:r>
              <a:rPr lang="en-GB" dirty="0" smtClean="0">
                <a:latin typeface="OpenSans"/>
              </a:rPr>
              <a:t>will </a:t>
            </a:r>
            <a:r>
              <a:rPr lang="en-GB" dirty="0">
                <a:latin typeface="OpenSans"/>
              </a:rPr>
              <a:t>say yes, and otherwise the verification algorithm will say no. </a:t>
            </a:r>
          </a:p>
          <a:p>
            <a:endParaRPr lang="en-GB" dirty="0" smtClean="0">
              <a:latin typeface="OpenSans"/>
            </a:endParaRPr>
          </a:p>
        </p:txBody>
      </p:sp>
    </p:spTree>
    <p:extLst>
      <p:ext uri="{BB962C8B-B14F-4D97-AF65-F5344CB8AC3E}">
        <p14:creationId xmlns:p14="http://schemas.microsoft.com/office/powerpoint/2010/main" val="25716627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143000"/>
            <a:ext cx="8763000" cy="2585323"/>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One-way compression functions are often built from </a:t>
            </a:r>
            <a:r>
              <a:rPr lang="en-GB" dirty="0">
                <a:latin typeface="Times New Roman" panose="02020603050405020304" pitchFamily="18" charset="0"/>
                <a:cs typeface="Times New Roman" panose="02020603050405020304" pitchFamily="18" charset="0"/>
                <a:hlinkClick r:id="rId2" tooltip="Block cipher"/>
              </a:rPr>
              <a:t>block ciphers</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Some </a:t>
            </a:r>
            <a:r>
              <a:rPr lang="en-GB" dirty="0">
                <a:latin typeface="Times New Roman" panose="02020603050405020304" pitchFamily="18" charset="0"/>
                <a:cs typeface="Times New Roman" panose="02020603050405020304" pitchFamily="18" charset="0"/>
              </a:rPr>
              <a:t>methods to turn any normal block cipher into a one-way compression function are </a:t>
            </a:r>
            <a:endParaRPr lang="en-GB" dirty="0" smtClean="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Davies–Meyer</a:t>
            </a:r>
            <a:endParaRPr lang="en-GB" dirty="0" smtClean="0">
              <a:latin typeface="Times New Roman" panose="02020603050405020304" pitchFamily="18" charset="0"/>
              <a:cs typeface="Times New Roman" panose="02020603050405020304" pitchFamily="18" charset="0"/>
            </a:endParaRPr>
          </a:p>
          <a:p>
            <a:r>
              <a:rPr lang="en-GB" b="1" dirty="0" err="1" smtClean="0">
                <a:latin typeface="Times New Roman" panose="02020603050405020304" pitchFamily="18" charset="0"/>
                <a:cs typeface="Times New Roman" panose="02020603050405020304" pitchFamily="18" charset="0"/>
              </a:rPr>
              <a:t>Matyas</a:t>
            </a:r>
            <a:r>
              <a:rPr lang="en-GB" b="1" dirty="0" smtClean="0">
                <a:latin typeface="Times New Roman" panose="02020603050405020304" pitchFamily="18" charset="0"/>
                <a:cs typeface="Times New Roman" panose="02020603050405020304" pitchFamily="18" charset="0"/>
              </a:rPr>
              <a:t>–Meyer–</a:t>
            </a:r>
            <a:r>
              <a:rPr lang="en-GB" b="1" dirty="0" err="1" smtClean="0">
                <a:latin typeface="Times New Roman" panose="02020603050405020304" pitchFamily="18" charset="0"/>
                <a:cs typeface="Times New Roman" panose="02020603050405020304" pitchFamily="18" charset="0"/>
              </a:rPr>
              <a:t>Oseas</a:t>
            </a:r>
            <a:endParaRPr lang="en-GB" dirty="0" smtClean="0">
              <a:latin typeface="Times New Roman" panose="02020603050405020304" pitchFamily="18" charset="0"/>
              <a:cs typeface="Times New Roman" panose="02020603050405020304" pitchFamily="18" charset="0"/>
            </a:endParaRPr>
          </a:p>
          <a:p>
            <a:r>
              <a:rPr lang="en-GB" b="1" dirty="0" err="1" smtClean="0">
                <a:latin typeface="Times New Roman" panose="02020603050405020304" pitchFamily="18" charset="0"/>
                <a:cs typeface="Times New Roman" panose="02020603050405020304" pitchFamily="18" charset="0"/>
              </a:rPr>
              <a:t>Miyaguchi</a:t>
            </a:r>
            <a:r>
              <a:rPr lang="en-GB" b="1" dirty="0" smtClean="0">
                <a:latin typeface="Times New Roman" panose="02020603050405020304" pitchFamily="18" charset="0"/>
                <a:cs typeface="Times New Roman" panose="02020603050405020304" pitchFamily="18" charset="0"/>
              </a:rPr>
              <a:t>–</a:t>
            </a:r>
            <a:r>
              <a:rPr lang="en-GB" b="1" dirty="0" err="1" smtClean="0">
                <a:latin typeface="Times New Roman" panose="02020603050405020304" pitchFamily="18" charset="0"/>
                <a:cs typeface="Times New Roman" panose="02020603050405020304" pitchFamily="18" charset="0"/>
              </a:rPr>
              <a:t>Preneel</a:t>
            </a:r>
            <a:r>
              <a:rPr lang="en-GB" dirty="0">
                <a:latin typeface="Times New Roman" panose="02020603050405020304" pitchFamily="18" charset="0"/>
                <a:cs typeface="Times New Roman" panose="02020603050405020304" pitchFamily="18" charset="0"/>
              </a:rPr>
              <a:t> (single-block-length compression functions) and </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MDC-2/Meyer–Schilling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MDC-4</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Hirose</a:t>
            </a:r>
            <a:r>
              <a:rPr lang="en-GB" dirty="0">
                <a:latin typeface="Times New Roman" panose="02020603050405020304" pitchFamily="18" charset="0"/>
                <a:cs typeface="Times New Roman" panose="02020603050405020304" pitchFamily="18" charset="0"/>
              </a:rPr>
              <a:t> (double-block-length compression functions). </a:t>
            </a:r>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197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FAST-NUCES</a:t>
            </a:r>
            <a:endParaRPr lang="en-US" dirty="0"/>
          </a:p>
        </p:txBody>
      </p:sp>
      <p:pic>
        <p:nvPicPr>
          <p:cNvPr id="5122" name="Picture 2" descr="https://upload.wikimedia.org/wikipedia/commons/thumb/b/b2/One-way_compression.svg/200px-One-way_compress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5181600"/>
            <a:ext cx="1905000" cy="14380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69098"/>
            <a:ext cx="8915400" cy="5663089"/>
          </a:xfrm>
          <a:prstGeom prst="rect">
            <a:avLst/>
          </a:prstGeom>
        </p:spPr>
        <p:txBody>
          <a:bodyPr wrap="square">
            <a:spAutoFit/>
          </a:bodyPr>
          <a:lstStyle/>
          <a:p>
            <a:r>
              <a:rPr lang="en-GB" sz="2000" b="1" dirty="0" smtClean="0">
                <a:solidFill>
                  <a:srgbClr val="0070C0"/>
                </a:solidFill>
                <a:latin typeface="Arial" panose="020B0604020202020204" pitchFamily="34" charset="0"/>
              </a:rPr>
              <a:t>Compression </a:t>
            </a:r>
            <a:r>
              <a:rPr lang="en-GB" sz="2000" b="1" dirty="0">
                <a:solidFill>
                  <a:srgbClr val="0070C0"/>
                </a:solidFill>
                <a:latin typeface="Arial" panose="020B0604020202020204" pitchFamily="34" charset="0"/>
              </a:rPr>
              <a:t>function</a:t>
            </a:r>
            <a:endParaRPr lang="en-GB" sz="2000" b="1" dirty="0">
              <a:solidFill>
                <a:srgbClr val="0070C0"/>
              </a:solidFill>
              <a:latin typeface="Linux Libertine"/>
            </a:endParaRPr>
          </a:p>
          <a:p>
            <a:r>
              <a:rPr lang="en-GB" dirty="0">
                <a:solidFill>
                  <a:srgbClr val="202122"/>
                </a:solidFill>
                <a:latin typeface="Arial" panose="020B0604020202020204" pitchFamily="34" charset="0"/>
              </a:rPr>
              <a:t>A compression function mixes two fixed length inputs and produces a single fixed length output of the same size as one of the inputs.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This </a:t>
            </a:r>
            <a:r>
              <a:rPr lang="en-GB" dirty="0">
                <a:solidFill>
                  <a:srgbClr val="202122"/>
                </a:solidFill>
                <a:latin typeface="Arial" panose="020B0604020202020204" pitchFamily="34" charset="0"/>
              </a:rPr>
              <a:t>can also be seen as that the compression function transforms one large fixed-length input into a shorter, fixed-length output.</a:t>
            </a:r>
          </a:p>
          <a:p>
            <a:endParaRPr lang="en-GB" dirty="0" smtClean="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For </a:t>
            </a:r>
            <a:r>
              <a:rPr lang="en-GB" dirty="0">
                <a:solidFill>
                  <a:srgbClr val="202122"/>
                </a:solidFill>
                <a:latin typeface="Arial" panose="020B0604020202020204" pitchFamily="34" charset="0"/>
              </a:rPr>
              <a:t>instance, </a:t>
            </a:r>
            <a:r>
              <a:rPr lang="en-GB" i="1" dirty="0">
                <a:solidFill>
                  <a:srgbClr val="202122"/>
                </a:solidFill>
                <a:latin typeface="Arial" panose="020B0604020202020204" pitchFamily="34" charset="0"/>
              </a:rPr>
              <a:t>input A</a:t>
            </a:r>
            <a:r>
              <a:rPr lang="en-GB" dirty="0">
                <a:solidFill>
                  <a:srgbClr val="202122"/>
                </a:solidFill>
                <a:latin typeface="Arial" panose="020B0604020202020204" pitchFamily="34" charset="0"/>
              </a:rPr>
              <a:t> might be 128 bits, </a:t>
            </a:r>
            <a:r>
              <a:rPr lang="en-GB" i="1" dirty="0">
                <a:solidFill>
                  <a:srgbClr val="202122"/>
                </a:solidFill>
                <a:latin typeface="Arial" panose="020B0604020202020204" pitchFamily="34" charset="0"/>
              </a:rPr>
              <a:t>input B</a:t>
            </a:r>
            <a:r>
              <a:rPr lang="en-GB" dirty="0">
                <a:solidFill>
                  <a:srgbClr val="202122"/>
                </a:solidFill>
                <a:latin typeface="Arial" panose="020B0604020202020204" pitchFamily="34" charset="0"/>
              </a:rPr>
              <a:t> 128 bits and they are compressed together to a single output of 128 bits.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This </a:t>
            </a:r>
            <a:r>
              <a:rPr lang="en-GB" dirty="0">
                <a:solidFill>
                  <a:srgbClr val="202122"/>
                </a:solidFill>
                <a:latin typeface="Arial" panose="020B0604020202020204" pitchFamily="34" charset="0"/>
              </a:rPr>
              <a:t>is equivalent to having a single 256-bit input compressed to a single output of 128 bits.</a:t>
            </a:r>
          </a:p>
          <a:p>
            <a:endParaRPr lang="en-GB" dirty="0" smtClean="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Some </a:t>
            </a:r>
            <a:r>
              <a:rPr lang="en-GB" dirty="0">
                <a:solidFill>
                  <a:srgbClr val="202122"/>
                </a:solidFill>
                <a:latin typeface="Arial" panose="020B0604020202020204" pitchFamily="34" charset="0"/>
              </a:rPr>
              <a:t>compression functions do not compress by half, but instead by some other factor. </a:t>
            </a:r>
            <a:endParaRPr lang="en-GB" dirty="0" smtClean="0">
              <a:solidFill>
                <a:srgbClr val="202122"/>
              </a:solidFill>
              <a:latin typeface="Arial" panose="020B0604020202020204" pitchFamily="34" charset="0"/>
            </a:endParaRPr>
          </a:p>
          <a:p>
            <a:endParaRPr lang="en-GB" dirty="0" smtClean="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For </a:t>
            </a:r>
            <a:r>
              <a:rPr lang="en-GB" dirty="0">
                <a:solidFill>
                  <a:srgbClr val="202122"/>
                </a:solidFill>
                <a:latin typeface="Arial" panose="020B0604020202020204" pitchFamily="34" charset="0"/>
              </a:rPr>
              <a:t>example, </a:t>
            </a:r>
            <a:r>
              <a:rPr lang="en-GB" i="1" dirty="0">
                <a:solidFill>
                  <a:srgbClr val="202122"/>
                </a:solidFill>
                <a:latin typeface="Arial" panose="020B0604020202020204" pitchFamily="34" charset="0"/>
              </a:rPr>
              <a:t>input </a:t>
            </a:r>
            <a:r>
              <a:rPr lang="en-GB" i="1" dirty="0" smtClean="0">
                <a:solidFill>
                  <a:srgbClr val="202122"/>
                </a:solidFill>
                <a:latin typeface="Arial" panose="020B0604020202020204" pitchFamily="34" charset="0"/>
              </a:rPr>
              <a:t>A </a:t>
            </a:r>
            <a:r>
              <a:rPr lang="en-GB" dirty="0" smtClean="0">
                <a:solidFill>
                  <a:srgbClr val="202122"/>
                </a:solidFill>
                <a:latin typeface="Arial" panose="020B0604020202020204" pitchFamily="34" charset="0"/>
              </a:rPr>
              <a:t>might </a:t>
            </a:r>
            <a:r>
              <a:rPr lang="en-GB" dirty="0">
                <a:solidFill>
                  <a:srgbClr val="202122"/>
                </a:solidFill>
                <a:latin typeface="Arial" panose="020B0604020202020204" pitchFamily="34" charset="0"/>
              </a:rPr>
              <a:t>be 256 bits, and </a:t>
            </a:r>
            <a:r>
              <a:rPr lang="en-GB" i="1" dirty="0">
                <a:solidFill>
                  <a:srgbClr val="202122"/>
                </a:solidFill>
                <a:latin typeface="Arial" panose="020B0604020202020204" pitchFamily="34" charset="0"/>
              </a:rPr>
              <a:t>input B</a:t>
            </a:r>
            <a:r>
              <a:rPr lang="en-GB" dirty="0">
                <a:solidFill>
                  <a:srgbClr val="202122"/>
                </a:solidFill>
                <a:latin typeface="Arial" panose="020B0604020202020204" pitchFamily="34" charset="0"/>
              </a:rPr>
              <a:t> 128 bits, which are compressed to a single output of 128 bits. That is, a total of 384 input bits are compressed together to 128 output bits.</a:t>
            </a:r>
          </a:p>
          <a:p>
            <a:endParaRPr lang="en-GB" dirty="0" smtClean="0">
              <a:solidFill>
                <a:srgbClr val="202122"/>
              </a:solidFill>
              <a:latin typeface="Arial" panose="020B0604020202020204" pitchFamily="34" charset="0"/>
            </a:endParaRPr>
          </a:p>
        </p:txBody>
      </p:sp>
    </p:spTree>
    <p:extLst>
      <p:ext uri="{BB962C8B-B14F-4D97-AF65-F5344CB8AC3E}">
        <p14:creationId xmlns:p14="http://schemas.microsoft.com/office/powerpoint/2010/main" val="15980823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descr="https://upload.wikimedia.org/wikipedia/commons/thumb/b/b2/One-way_compression.svg/200px-One-way_compress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48000"/>
            <a:ext cx="3581400"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609600"/>
            <a:ext cx="8610600" cy="646331"/>
          </a:xfrm>
          <a:prstGeom prst="rect">
            <a:avLst/>
          </a:prstGeom>
        </p:spPr>
        <p:txBody>
          <a:bodyPr wrap="square">
            <a:spAutoFit/>
          </a:bodyPr>
          <a:lstStyle/>
          <a:p>
            <a:r>
              <a:rPr lang="en-GB" dirty="0">
                <a:solidFill>
                  <a:srgbClr val="202122"/>
                </a:solidFill>
                <a:latin typeface="Arial" panose="020B0604020202020204" pitchFamily="34" charset="0"/>
              </a:rPr>
              <a:t>The mixing is done in such a way that full </a:t>
            </a:r>
            <a:r>
              <a:rPr lang="en-GB" dirty="0">
                <a:solidFill>
                  <a:srgbClr val="FF0000"/>
                </a:solidFill>
                <a:latin typeface="Arial" panose="020B0604020202020204" pitchFamily="34" charset="0"/>
                <a:hlinkClick r:id="rId3" tooltip="Avalanche effect"/>
              </a:rPr>
              <a:t>avalanche effect</a:t>
            </a:r>
            <a:r>
              <a:rPr lang="en-GB" dirty="0">
                <a:solidFill>
                  <a:srgbClr val="202122"/>
                </a:solidFill>
                <a:latin typeface="Arial" panose="020B0604020202020204" pitchFamily="34" charset="0"/>
              </a:rPr>
              <a:t> is achieved. That is, every output bit depends on every input bit.</a:t>
            </a:r>
            <a:endParaRPr lang="en-GB" dirty="0">
              <a:solidFill>
                <a:srgbClr val="202122"/>
              </a:solidFill>
              <a:latin typeface="Arial" panose="020B0604020202020204" pitchFamily="34" charset="0"/>
            </a:endParaRPr>
          </a:p>
        </p:txBody>
      </p:sp>
    </p:spTree>
    <p:extLst>
      <p:ext uri="{BB962C8B-B14F-4D97-AF65-F5344CB8AC3E}">
        <p14:creationId xmlns:p14="http://schemas.microsoft.com/office/powerpoint/2010/main" val="79422843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5" name="Rectangle 4"/>
          <p:cNvSpPr/>
          <p:nvPr/>
        </p:nvSpPr>
        <p:spPr>
          <a:xfrm>
            <a:off x="152400" y="73759"/>
            <a:ext cx="8839200" cy="6555641"/>
          </a:xfrm>
          <a:prstGeom prst="rect">
            <a:avLst/>
          </a:prstGeom>
        </p:spPr>
        <p:txBody>
          <a:bodyPr wrap="square">
            <a:spAutoFit/>
          </a:bodyPr>
          <a:lstStyle/>
          <a:p>
            <a:r>
              <a:rPr lang="en-GB" sz="2400" b="1" dirty="0">
                <a:solidFill>
                  <a:srgbClr val="0070C0"/>
                </a:solidFill>
              </a:rPr>
              <a:t>O</a:t>
            </a:r>
            <a:r>
              <a:rPr lang="en-GB" sz="2400" b="1" dirty="0" smtClean="0">
                <a:solidFill>
                  <a:srgbClr val="0070C0"/>
                </a:solidFill>
              </a:rPr>
              <a:t>ne-way function</a:t>
            </a:r>
            <a:endParaRPr lang="en-GB" sz="2400" b="1" dirty="0">
              <a:solidFill>
                <a:srgbClr val="0070C0"/>
              </a:solidFill>
            </a:endParaRPr>
          </a:p>
          <a:p>
            <a:r>
              <a:rPr lang="en-GB" dirty="0"/>
              <a:t>A one-way function is a function that is easy to compute but hard to invert. A one-way compression function (</a:t>
            </a:r>
            <a:r>
              <a:rPr lang="en-GB" b="1" dirty="0">
                <a:solidFill>
                  <a:srgbClr val="C00000"/>
                </a:solidFill>
              </a:rPr>
              <a:t>also called hash function) should have the following properties:</a:t>
            </a:r>
          </a:p>
          <a:p>
            <a:endParaRPr lang="en-GB" dirty="0"/>
          </a:p>
          <a:p>
            <a:r>
              <a:rPr lang="en-GB" b="1" dirty="0"/>
              <a:t>Easy to compute: </a:t>
            </a:r>
            <a:r>
              <a:rPr lang="en-GB" dirty="0"/>
              <a:t>If you have some input(s), it is easy to calculate the output</a:t>
            </a:r>
            <a:r>
              <a:rPr lang="en-GB" dirty="0" smtClean="0"/>
              <a:t>.</a:t>
            </a:r>
          </a:p>
          <a:p>
            <a:endParaRPr lang="en-GB" dirty="0"/>
          </a:p>
          <a:p>
            <a:r>
              <a:rPr lang="en-GB" b="1" dirty="0"/>
              <a:t>Preimage-resistance: </a:t>
            </a:r>
            <a:r>
              <a:rPr lang="en-GB" dirty="0"/>
              <a:t>If an attacker only knows the output it should be unfeasible to calculate an input. In other words, given an output h, it should be unfeasible to calculate an input m such that hash(m)=h</a:t>
            </a:r>
            <a:r>
              <a:rPr lang="en-GB" dirty="0" smtClean="0"/>
              <a:t>.</a:t>
            </a:r>
          </a:p>
          <a:p>
            <a:endParaRPr lang="en-GB" dirty="0"/>
          </a:p>
          <a:p>
            <a:r>
              <a:rPr lang="en-GB" b="1" dirty="0"/>
              <a:t>Second preimage-resistance: </a:t>
            </a:r>
            <a:r>
              <a:rPr lang="en-GB" dirty="0"/>
              <a:t>Given an input m1 whose output is h, it should be unfeasible to find another input m2 that has the same </a:t>
            </a:r>
            <a:r>
              <a:rPr lang="en-GB" dirty="0" smtClean="0"/>
              <a:t>output.</a:t>
            </a:r>
          </a:p>
          <a:p>
            <a:endParaRPr lang="en-GB" dirty="0"/>
          </a:p>
          <a:p>
            <a:r>
              <a:rPr lang="en-GB" b="1" dirty="0"/>
              <a:t>Collision-resistance: </a:t>
            </a:r>
            <a:r>
              <a:rPr lang="en-GB" dirty="0"/>
              <a:t>It should be hard to find any two different inputs that compress to the same output i.e. an attacker should not be able to find a pair of messages m1 ≠ m2 such that hash(m1) = hash(m2). </a:t>
            </a:r>
            <a:endParaRPr lang="en-GB" dirty="0" smtClean="0"/>
          </a:p>
          <a:p>
            <a:endParaRPr lang="en-GB" dirty="0"/>
          </a:p>
          <a:p>
            <a:r>
              <a:rPr lang="en-GB" dirty="0" smtClean="0"/>
              <a:t>Due </a:t>
            </a:r>
            <a:r>
              <a:rPr lang="en-GB" dirty="0"/>
              <a:t>to the birthday paradox (see also birthday attack) there is a 50% chance a collision can be found in time of about 2n/2 where n is the number of bits in the hash function's output. An attack on the hash function thus should not be able to find a collision with less than about 2n/2 work.</a:t>
            </a:r>
          </a:p>
          <a:p>
            <a:r>
              <a:rPr lang="en-GB" dirty="0"/>
              <a:t>Ideally one would like the "unfeasibility" in preimage-resistance and second preimage-resistance to mean a work of about 2n where n is the number of bits in the hash function's output. However, particularly for second preimage-resistance this is a difficult problem</a:t>
            </a:r>
          </a:p>
        </p:txBody>
      </p:sp>
    </p:spTree>
    <p:extLst>
      <p:ext uri="{BB962C8B-B14F-4D97-AF65-F5344CB8AC3E}">
        <p14:creationId xmlns:p14="http://schemas.microsoft.com/office/powerpoint/2010/main" val="22780544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57986"/>
            <a:ext cx="8839200" cy="6740307"/>
          </a:xfrm>
          <a:prstGeom prst="rect">
            <a:avLst/>
          </a:prstGeom>
        </p:spPr>
        <p:txBody>
          <a:bodyPr wrap="square">
            <a:spAutoFit/>
          </a:bodyPr>
          <a:lstStyle/>
          <a:p>
            <a:r>
              <a:rPr lang="en-GB" dirty="0">
                <a:solidFill>
                  <a:srgbClr val="C00000"/>
                </a:solidFill>
                <a:latin typeface="Arial" panose="020B0604020202020204" pitchFamily="34" charset="0"/>
              </a:rPr>
              <a:t>A common use of one-way compression functions is in the </a:t>
            </a:r>
            <a:r>
              <a:rPr lang="en-GB" dirty="0" err="1">
                <a:solidFill>
                  <a:srgbClr val="C00000"/>
                </a:solidFill>
                <a:latin typeface="Arial" panose="020B0604020202020204" pitchFamily="34" charset="0"/>
              </a:rPr>
              <a:t>Merkle</a:t>
            </a:r>
            <a:r>
              <a:rPr lang="en-GB" dirty="0">
                <a:solidFill>
                  <a:srgbClr val="C00000"/>
                </a:solidFill>
                <a:latin typeface="Arial" panose="020B0604020202020204" pitchFamily="34" charset="0"/>
              </a:rPr>
              <a:t>–</a:t>
            </a:r>
            <a:r>
              <a:rPr lang="en-GB" dirty="0" err="1">
                <a:solidFill>
                  <a:srgbClr val="C00000"/>
                </a:solidFill>
                <a:latin typeface="Arial" panose="020B0604020202020204" pitchFamily="34" charset="0"/>
              </a:rPr>
              <a:t>Damgård</a:t>
            </a:r>
            <a:r>
              <a:rPr lang="en-GB" dirty="0">
                <a:solidFill>
                  <a:srgbClr val="C00000"/>
                </a:solidFill>
                <a:latin typeface="Arial" panose="020B0604020202020204" pitchFamily="34" charset="0"/>
              </a:rPr>
              <a:t> construction inside cryptographic hash functions. </a:t>
            </a:r>
            <a:endParaRPr lang="en-GB" dirty="0" smtClean="0">
              <a:solidFill>
                <a:srgbClr val="C00000"/>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Most </a:t>
            </a:r>
            <a:r>
              <a:rPr lang="en-GB" dirty="0">
                <a:solidFill>
                  <a:srgbClr val="202122"/>
                </a:solidFill>
                <a:latin typeface="Arial" panose="020B0604020202020204" pitchFamily="34" charset="0"/>
              </a:rPr>
              <a:t>widely used hash functions, including </a:t>
            </a:r>
            <a:r>
              <a:rPr lang="en-GB" dirty="0">
                <a:solidFill>
                  <a:srgbClr val="FF0000"/>
                </a:solidFill>
                <a:latin typeface="Arial" panose="020B0604020202020204" pitchFamily="34" charset="0"/>
                <a:hlinkClick r:id="rId2" tooltip="MD5"/>
              </a:rPr>
              <a:t>MD5</a:t>
            </a:r>
            <a:r>
              <a:rPr lang="en-GB" dirty="0">
                <a:solidFill>
                  <a:srgbClr val="202122"/>
                </a:solidFill>
                <a:latin typeface="Arial" panose="020B0604020202020204" pitchFamily="34" charset="0"/>
              </a:rPr>
              <a:t>, </a:t>
            </a:r>
            <a:r>
              <a:rPr lang="en-GB" dirty="0">
                <a:solidFill>
                  <a:srgbClr val="FF0000"/>
                </a:solidFill>
                <a:latin typeface="Arial" panose="020B0604020202020204" pitchFamily="34" charset="0"/>
                <a:hlinkClick r:id="rId3" tooltip="SHA-1"/>
              </a:rPr>
              <a:t>SHA-1</a:t>
            </a:r>
            <a:r>
              <a:rPr lang="en-GB" dirty="0">
                <a:solidFill>
                  <a:srgbClr val="202122"/>
                </a:solidFill>
                <a:latin typeface="Arial" panose="020B0604020202020204" pitchFamily="34" charset="0"/>
              </a:rPr>
              <a:t> (which is deprecated</a:t>
            </a:r>
            <a:r>
              <a:rPr lang="en-GB" baseline="30000" dirty="0">
                <a:solidFill>
                  <a:srgbClr val="FF0000"/>
                </a:solidFill>
                <a:latin typeface="Arial" panose="020B0604020202020204" pitchFamily="34" charset="0"/>
                <a:hlinkClick r:id="rId4"/>
              </a:rPr>
              <a:t>[2]</a:t>
            </a:r>
            <a:r>
              <a:rPr lang="en-GB" dirty="0">
                <a:solidFill>
                  <a:srgbClr val="202122"/>
                </a:solidFill>
                <a:latin typeface="Arial" panose="020B0604020202020204" pitchFamily="34" charset="0"/>
              </a:rPr>
              <a:t>) and </a:t>
            </a:r>
            <a:r>
              <a:rPr lang="en-GB" dirty="0">
                <a:solidFill>
                  <a:srgbClr val="FF0000"/>
                </a:solidFill>
                <a:latin typeface="Arial" panose="020B0604020202020204" pitchFamily="34" charset="0"/>
                <a:hlinkClick r:id="rId5" tooltip="SHA-2"/>
              </a:rPr>
              <a:t>SHA-2</a:t>
            </a:r>
            <a:r>
              <a:rPr lang="en-GB" dirty="0">
                <a:solidFill>
                  <a:srgbClr val="202122"/>
                </a:solidFill>
                <a:latin typeface="Arial" panose="020B0604020202020204" pitchFamily="34" charset="0"/>
              </a:rPr>
              <a:t> use this construction</a:t>
            </a:r>
            <a:r>
              <a:rPr lang="en-GB" dirty="0" smtClean="0">
                <a:solidFill>
                  <a:srgbClr val="202122"/>
                </a:solidFill>
                <a:latin typeface="Arial" panose="020B0604020202020204" pitchFamily="34" charset="0"/>
              </a:rPr>
              <a:t>.</a:t>
            </a: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A hash function must be able to process an arbitrary-length message into a fixed-length output.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This </a:t>
            </a:r>
            <a:r>
              <a:rPr lang="en-GB" dirty="0">
                <a:solidFill>
                  <a:srgbClr val="202122"/>
                </a:solidFill>
                <a:latin typeface="Arial" panose="020B0604020202020204" pitchFamily="34" charset="0"/>
              </a:rPr>
              <a:t>can be achieved by </a:t>
            </a:r>
            <a:r>
              <a:rPr lang="en-GB" b="1" dirty="0">
                <a:solidFill>
                  <a:srgbClr val="C00000"/>
                </a:solidFill>
                <a:latin typeface="Arial" panose="020B0604020202020204" pitchFamily="34" charset="0"/>
              </a:rPr>
              <a:t>breaking the input up into a series of equal-sized blocks</a:t>
            </a:r>
            <a:r>
              <a:rPr lang="en-GB" dirty="0">
                <a:solidFill>
                  <a:srgbClr val="202122"/>
                </a:solidFill>
                <a:latin typeface="Arial" panose="020B0604020202020204" pitchFamily="34" charset="0"/>
              </a:rPr>
              <a:t>, and operating on them in sequence using a one-way compression function.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compression function can either be </a:t>
            </a:r>
            <a:r>
              <a:rPr lang="en-GB" b="1" dirty="0">
                <a:solidFill>
                  <a:srgbClr val="C00000"/>
                </a:solidFill>
                <a:latin typeface="Arial" panose="020B0604020202020204" pitchFamily="34" charset="0"/>
              </a:rPr>
              <a:t>specially designed for hashing or be built from a block cipher</a:t>
            </a:r>
            <a:r>
              <a:rPr lang="en-GB" b="1" dirty="0" smtClean="0">
                <a:solidFill>
                  <a:srgbClr val="C00000"/>
                </a:solidFill>
                <a:latin typeface="Arial" panose="020B0604020202020204" pitchFamily="34" charset="0"/>
              </a:rPr>
              <a:t>.</a:t>
            </a:r>
          </a:p>
          <a:p>
            <a:endParaRPr lang="en-GB" dirty="0">
              <a:solidFill>
                <a:srgbClr val="202122"/>
              </a:solidFill>
              <a:latin typeface="Arial" panose="020B0604020202020204" pitchFamily="34" charset="0"/>
            </a:endParaRPr>
          </a:p>
          <a:p>
            <a:r>
              <a:rPr lang="en-GB" b="1" dirty="0">
                <a:solidFill>
                  <a:srgbClr val="C00000"/>
                </a:solidFill>
                <a:effectLst>
                  <a:outerShdw blurRad="38100" dist="38100" dir="2700000" algn="tl">
                    <a:srgbClr val="000000">
                      <a:alpha val="43137"/>
                    </a:srgbClr>
                  </a:outerShdw>
                </a:effectLst>
                <a:latin typeface="Arial" panose="020B0604020202020204" pitchFamily="34" charset="0"/>
              </a:rPr>
              <a:t>The last block processed should also be </a:t>
            </a:r>
            <a:r>
              <a:rPr lang="en-GB" b="1" dirty="0">
                <a:solidFill>
                  <a:srgbClr val="C00000"/>
                </a:solidFill>
                <a:effectLst>
                  <a:outerShdw blurRad="38100" dist="38100" dir="2700000" algn="tl">
                    <a:srgbClr val="000000">
                      <a:alpha val="43137"/>
                    </a:srgbClr>
                  </a:outerShdw>
                </a:effectLst>
                <a:latin typeface="Arial" panose="020B0604020202020204" pitchFamily="34" charset="0"/>
                <a:hlinkClick r:id="rId6" tooltip="Padding (cryptography)"/>
              </a:rPr>
              <a:t>length padded</a:t>
            </a:r>
            <a:r>
              <a:rPr lang="en-GB" b="1" dirty="0">
                <a:solidFill>
                  <a:srgbClr val="C00000"/>
                </a:solidFill>
                <a:effectLst>
                  <a:outerShdw blurRad="38100" dist="38100" dir="2700000" algn="tl">
                    <a:srgbClr val="000000">
                      <a:alpha val="43137"/>
                    </a:srgbClr>
                  </a:outerShdw>
                </a:effectLst>
                <a:latin typeface="Arial" panose="020B0604020202020204" pitchFamily="34" charset="0"/>
              </a:rPr>
              <a:t>, this is crucial to the security of this construction. This construction is called the </a:t>
            </a:r>
            <a:r>
              <a:rPr lang="en-GB" b="1" dirty="0" err="1">
                <a:solidFill>
                  <a:srgbClr val="C00000"/>
                </a:solidFill>
                <a:effectLst>
                  <a:outerShdw blurRad="38100" dist="38100" dir="2700000" algn="tl">
                    <a:srgbClr val="000000">
                      <a:alpha val="43137"/>
                    </a:srgbClr>
                  </a:outerShdw>
                </a:effectLst>
                <a:latin typeface="Arial" panose="020B0604020202020204" pitchFamily="34" charset="0"/>
                <a:hlinkClick r:id="rId7" tooltip="Merkle–Damgård construction"/>
              </a:rPr>
              <a:t>Merkle</a:t>
            </a:r>
            <a:r>
              <a:rPr lang="en-GB" b="1" dirty="0">
                <a:solidFill>
                  <a:srgbClr val="C00000"/>
                </a:solidFill>
                <a:effectLst>
                  <a:outerShdw blurRad="38100" dist="38100" dir="2700000" algn="tl">
                    <a:srgbClr val="000000">
                      <a:alpha val="43137"/>
                    </a:srgbClr>
                  </a:outerShdw>
                </a:effectLst>
                <a:latin typeface="Arial" panose="020B0604020202020204" pitchFamily="34" charset="0"/>
                <a:hlinkClick r:id="rId7" tooltip="Merkle–Damgård construction"/>
              </a:rPr>
              <a:t>–</a:t>
            </a:r>
            <a:r>
              <a:rPr lang="en-GB" b="1" dirty="0" err="1">
                <a:solidFill>
                  <a:srgbClr val="C00000"/>
                </a:solidFill>
                <a:effectLst>
                  <a:outerShdw blurRad="38100" dist="38100" dir="2700000" algn="tl">
                    <a:srgbClr val="000000">
                      <a:alpha val="43137"/>
                    </a:srgbClr>
                  </a:outerShdw>
                </a:effectLst>
                <a:latin typeface="Arial" panose="020B0604020202020204" pitchFamily="34" charset="0"/>
                <a:hlinkClick r:id="rId7" tooltip="Merkle–Damgård construction"/>
              </a:rPr>
              <a:t>Damgård</a:t>
            </a:r>
            <a:r>
              <a:rPr lang="en-GB" b="1" dirty="0">
                <a:solidFill>
                  <a:srgbClr val="C00000"/>
                </a:solidFill>
                <a:effectLst>
                  <a:outerShdw blurRad="38100" dist="38100" dir="2700000" algn="tl">
                    <a:srgbClr val="000000">
                      <a:alpha val="43137"/>
                    </a:srgbClr>
                  </a:outerShdw>
                </a:effectLst>
                <a:latin typeface="Arial" panose="020B0604020202020204" pitchFamily="34" charset="0"/>
                <a:hlinkClick r:id="rId7" tooltip="Merkle–Damgård construction"/>
              </a:rPr>
              <a:t> construction</a:t>
            </a:r>
            <a:r>
              <a:rPr lang="en-GB" b="1" dirty="0">
                <a:solidFill>
                  <a:srgbClr val="C00000"/>
                </a:solidFill>
                <a:effectLst>
                  <a:outerShdw blurRad="38100" dist="38100" dir="2700000" algn="tl">
                    <a:srgbClr val="000000">
                      <a:alpha val="43137"/>
                    </a:srgbClr>
                  </a:outerShdw>
                </a:effectLst>
                <a:latin typeface="Arial" panose="020B0604020202020204" pitchFamily="34" charset="0"/>
              </a:rPr>
              <a:t>. </a:t>
            </a:r>
            <a:endParaRPr lang="en-GB" b="1" dirty="0" smtClean="0">
              <a:solidFill>
                <a:srgbClr val="C00000"/>
              </a:solidFill>
              <a:effectLst>
                <a:outerShdw blurRad="38100" dist="38100" dir="2700000" algn="tl">
                  <a:srgbClr val="000000">
                    <a:alpha val="43137"/>
                  </a:srgbClr>
                </a:outerShdw>
              </a:effectLst>
              <a:latin typeface="Arial" panose="020B0604020202020204" pitchFamily="34" charset="0"/>
            </a:endParaRPr>
          </a:p>
          <a:p>
            <a:r>
              <a:rPr lang="en-GB" dirty="0" smtClean="0">
                <a:solidFill>
                  <a:srgbClr val="202122"/>
                </a:solidFill>
                <a:latin typeface="Arial" panose="020B0604020202020204" pitchFamily="34" charset="0"/>
              </a:rPr>
              <a:t>Most </a:t>
            </a:r>
            <a:r>
              <a:rPr lang="en-GB" dirty="0">
                <a:solidFill>
                  <a:srgbClr val="202122"/>
                </a:solidFill>
                <a:latin typeface="Arial" panose="020B0604020202020204" pitchFamily="34" charset="0"/>
              </a:rPr>
              <a:t>widely used hash functions, including </a:t>
            </a:r>
            <a:r>
              <a:rPr lang="en-GB" dirty="0">
                <a:solidFill>
                  <a:srgbClr val="FF0000"/>
                </a:solidFill>
                <a:latin typeface="Arial" panose="020B0604020202020204" pitchFamily="34" charset="0"/>
                <a:hlinkClick r:id="rId3" tooltip="SHA-1"/>
              </a:rPr>
              <a:t>SHA-1</a:t>
            </a:r>
            <a:r>
              <a:rPr lang="en-GB" dirty="0">
                <a:solidFill>
                  <a:srgbClr val="202122"/>
                </a:solidFill>
                <a:latin typeface="Arial" panose="020B0604020202020204" pitchFamily="34" charset="0"/>
              </a:rPr>
              <a:t> and </a:t>
            </a:r>
            <a:r>
              <a:rPr lang="en-GB" dirty="0">
                <a:solidFill>
                  <a:srgbClr val="FF0000"/>
                </a:solidFill>
                <a:latin typeface="Arial" panose="020B0604020202020204" pitchFamily="34" charset="0"/>
                <a:hlinkClick r:id="rId2" tooltip="MD5"/>
              </a:rPr>
              <a:t>MD5</a:t>
            </a:r>
            <a:r>
              <a:rPr lang="en-GB" dirty="0">
                <a:solidFill>
                  <a:srgbClr val="202122"/>
                </a:solidFill>
                <a:latin typeface="Arial" panose="020B0604020202020204" pitchFamily="34" charset="0"/>
              </a:rPr>
              <a:t>, take this form.</a:t>
            </a:r>
          </a:p>
          <a:p>
            <a:r>
              <a:rPr lang="en-GB" dirty="0">
                <a:solidFill>
                  <a:srgbClr val="202122"/>
                </a:solidFill>
                <a:latin typeface="Arial" panose="020B0604020202020204" pitchFamily="34" charset="0"/>
              </a:rPr>
              <a:t>When length padding (also called MD-strengthening) is applied, attacks cannot find collisions faster than the birthday paradox (2</a:t>
            </a:r>
            <a:r>
              <a:rPr lang="en-GB" i="1" baseline="30000" dirty="0">
                <a:solidFill>
                  <a:srgbClr val="202122"/>
                </a:solidFill>
                <a:latin typeface="Arial" panose="020B0604020202020204" pitchFamily="34" charset="0"/>
              </a:rPr>
              <a:t>n</a:t>
            </a:r>
            <a:r>
              <a:rPr lang="en-GB" baseline="30000" dirty="0">
                <a:solidFill>
                  <a:srgbClr val="202122"/>
                </a:solidFill>
                <a:latin typeface="Arial" panose="020B0604020202020204" pitchFamily="34" charset="0"/>
              </a:rPr>
              <a:t>/2</a:t>
            </a:r>
            <a:r>
              <a:rPr lang="en-GB" dirty="0">
                <a:solidFill>
                  <a:srgbClr val="202122"/>
                </a:solidFill>
                <a:latin typeface="Arial" panose="020B0604020202020204" pitchFamily="34" charset="0"/>
              </a:rPr>
              <a:t>, </a:t>
            </a:r>
            <a:r>
              <a:rPr lang="en-GB" i="1" dirty="0">
                <a:solidFill>
                  <a:srgbClr val="202122"/>
                </a:solidFill>
                <a:latin typeface="Arial" panose="020B0604020202020204" pitchFamily="34" charset="0"/>
              </a:rPr>
              <a:t>n</a:t>
            </a:r>
            <a:r>
              <a:rPr lang="en-GB" dirty="0">
                <a:solidFill>
                  <a:srgbClr val="202122"/>
                </a:solidFill>
                <a:latin typeface="Arial" panose="020B0604020202020204" pitchFamily="34" charset="0"/>
              </a:rPr>
              <a:t> being the block size in bits) if the used </a:t>
            </a:r>
            <a:r>
              <a:rPr lang="en-GB" i="1" dirty="0">
                <a:solidFill>
                  <a:srgbClr val="202122"/>
                </a:solidFill>
                <a:latin typeface="Arial" panose="020B0604020202020204" pitchFamily="34" charset="0"/>
              </a:rPr>
              <a:t>f</a:t>
            </a:r>
            <a:r>
              <a:rPr lang="en-GB" dirty="0">
                <a:solidFill>
                  <a:srgbClr val="202122"/>
                </a:solidFill>
                <a:latin typeface="Arial" panose="020B0604020202020204" pitchFamily="34" charset="0"/>
              </a:rPr>
              <a:t>-function is collision-resistant.</a:t>
            </a:r>
            <a:r>
              <a:rPr lang="en-GB" baseline="30000" dirty="0">
                <a:solidFill>
                  <a:srgbClr val="FF0000"/>
                </a:solidFill>
                <a:latin typeface="Arial" panose="020B0604020202020204" pitchFamily="34" charset="0"/>
                <a:hlinkClick r:id="rId8"/>
              </a:rPr>
              <a:t>[3]</a:t>
            </a:r>
            <a:r>
              <a:rPr lang="en-GB" baseline="30000" dirty="0">
                <a:solidFill>
                  <a:srgbClr val="FF0000"/>
                </a:solidFill>
                <a:latin typeface="Arial" panose="020B0604020202020204" pitchFamily="34" charset="0"/>
                <a:hlinkClick r:id="rId9"/>
              </a:rPr>
              <a:t>[4]</a:t>
            </a:r>
            <a:r>
              <a:rPr lang="en-GB" dirty="0">
                <a:solidFill>
                  <a:srgbClr val="202122"/>
                </a:solidFill>
                <a:latin typeface="Arial" panose="020B0604020202020204" pitchFamily="34" charset="0"/>
              </a:rPr>
              <a:t> Hence, the </a:t>
            </a:r>
            <a:r>
              <a:rPr lang="en-GB" dirty="0" err="1">
                <a:solidFill>
                  <a:srgbClr val="202122"/>
                </a:solidFill>
                <a:latin typeface="Arial" panose="020B0604020202020204" pitchFamily="34" charset="0"/>
              </a:rPr>
              <a:t>Merkle</a:t>
            </a:r>
            <a:r>
              <a:rPr lang="en-GB" dirty="0">
                <a:solidFill>
                  <a:srgbClr val="202122"/>
                </a:solidFill>
                <a:latin typeface="Arial" panose="020B0604020202020204" pitchFamily="34" charset="0"/>
              </a:rPr>
              <a:t>–</a:t>
            </a:r>
            <a:r>
              <a:rPr lang="en-GB" dirty="0" err="1">
                <a:solidFill>
                  <a:srgbClr val="202122"/>
                </a:solidFill>
                <a:latin typeface="Arial" panose="020B0604020202020204" pitchFamily="34" charset="0"/>
              </a:rPr>
              <a:t>Damgård</a:t>
            </a:r>
            <a:r>
              <a:rPr lang="en-GB" dirty="0">
                <a:solidFill>
                  <a:srgbClr val="202122"/>
                </a:solidFill>
                <a:latin typeface="Arial" panose="020B0604020202020204" pitchFamily="34" charset="0"/>
              </a:rPr>
              <a:t> </a:t>
            </a:r>
            <a:r>
              <a:rPr lang="en-GB" dirty="0" smtClean="0">
                <a:solidFill>
                  <a:srgbClr val="202122"/>
                </a:solidFill>
                <a:latin typeface="Arial" panose="020B0604020202020204" pitchFamily="34" charset="0"/>
              </a:rPr>
              <a:t>hash construction </a:t>
            </a:r>
            <a:r>
              <a:rPr lang="en-GB" dirty="0">
                <a:solidFill>
                  <a:srgbClr val="202122"/>
                </a:solidFill>
                <a:latin typeface="Arial" panose="020B0604020202020204" pitchFamily="34" charset="0"/>
              </a:rPr>
              <a:t>reduces the problem of finding a proper hash function to finding a proper compression function.</a:t>
            </a:r>
            <a:endParaRPr lang="en-GB"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95311553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5" name="Rectangle 4"/>
          <p:cNvSpPr/>
          <p:nvPr/>
        </p:nvSpPr>
        <p:spPr>
          <a:xfrm>
            <a:off x="152400" y="228600"/>
            <a:ext cx="8839200" cy="6524863"/>
          </a:xfrm>
          <a:prstGeom prst="rect">
            <a:avLst/>
          </a:prstGeom>
        </p:spPr>
        <p:txBody>
          <a:bodyPr wrap="square">
            <a:spAutoFit/>
          </a:bodyPr>
          <a:lstStyle/>
          <a:p>
            <a:r>
              <a:rPr lang="en-GB" sz="2000" b="1" dirty="0">
                <a:solidFill>
                  <a:srgbClr val="C00000"/>
                </a:solidFill>
              </a:rPr>
              <a:t>One-way compression functions are often built from block ciphers.</a:t>
            </a:r>
          </a:p>
          <a:p>
            <a:endParaRPr lang="en-GB" sz="2000" dirty="0"/>
          </a:p>
          <a:p>
            <a:r>
              <a:rPr lang="en-GB" sz="2000" dirty="0"/>
              <a:t>Block ciphers take (like one-way compression functions) two fixed size inputs (the key and the plaintext) and return one single output (the </a:t>
            </a:r>
            <a:r>
              <a:rPr lang="en-GB" sz="2000" dirty="0" err="1"/>
              <a:t>ciphertext</a:t>
            </a:r>
            <a:r>
              <a:rPr lang="en-GB" sz="2000" dirty="0"/>
              <a:t>) which is the same size as the input plaintext.</a:t>
            </a:r>
          </a:p>
          <a:p>
            <a:endParaRPr lang="en-GB" sz="2000" dirty="0"/>
          </a:p>
          <a:p>
            <a:r>
              <a:rPr lang="en-GB" sz="2000" dirty="0"/>
              <a:t>However, modern block ciphers are only partially one-way. That is, given a plaintext and a </a:t>
            </a:r>
            <a:r>
              <a:rPr lang="en-GB" sz="2000" dirty="0" err="1"/>
              <a:t>ciphertext</a:t>
            </a:r>
            <a:r>
              <a:rPr lang="en-GB" sz="2000" dirty="0"/>
              <a:t> it is infeasible to find a key that encrypts the plaintext to the </a:t>
            </a:r>
            <a:r>
              <a:rPr lang="en-GB" sz="2000" dirty="0" err="1"/>
              <a:t>ciphertext</a:t>
            </a:r>
            <a:r>
              <a:rPr lang="en-GB" sz="2000" dirty="0"/>
              <a:t>. But, given a </a:t>
            </a:r>
            <a:r>
              <a:rPr lang="en-GB" sz="2000" dirty="0" err="1"/>
              <a:t>ciphertext</a:t>
            </a:r>
            <a:r>
              <a:rPr lang="en-GB" sz="2000" dirty="0"/>
              <a:t> and a key a matching plaintext can be found simply by using the block cipher's decryption function. </a:t>
            </a:r>
            <a:r>
              <a:rPr lang="en-GB" sz="2000" b="1" dirty="0">
                <a:solidFill>
                  <a:srgbClr val="C00000"/>
                </a:solidFill>
              </a:rPr>
              <a:t>Thus, to turn a block cipher into a one-way compression function some extra operations have to be added.</a:t>
            </a:r>
          </a:p>
          <a:p>
            <a:endParaRPr lang="en-GB" sz="2000" dirty="0"/>
          </a:p>
          <a:p>
            <a:r>
              <a:rPr lang="en-GB" sz="2000" b="1" dirty="0">
                <a:solidFill>
                  <a:srgbClr val="00B050"/>
                </a:solidFill>
              </a:rPr>
              <a:t>Some methods to turn any normal block cipher into a one-way compression function are Davies–Meyer, </a:t>
            </a:r>
            <a:r>
              <a:rPr lang="en-GB" sz="2000" b="1" dirty="0" err="1">
                <a:solidFill>
                  <a:srgbClr val="00B050"/>
                </a:solidFill>
              </a:rPr>
              <a:t>Matyas</a:t>
            </a:r>
            <a:r>
              <a:rPr lang="en-GB" sz="2000" b="1" dirty="0">
                <a:solidFill>
                  <a:srgbClr val="00B050"/>
                </a:solidFill>
              </a:rPr>
              <a:t>–Meyer–</a:t>
            </a:r>
            <a:r>
              <a:rPr lang="en-GB" sz="2000" b="1" dirty="0" err="1">
                <a:solidFill>
                  <a:srgbClr val="00B050"/>
                </a:solidFill>
              </a:rPr>
              <a:t>Oseas</a:t>
            </a:r>
            <a:r>
              <a:rPr lang="en-GB" sz="2000" b="1" dirty="0">
                <a:solidFill>
                  <a:srgbClr val="00B050"/>
                </a:solidFill>
              </a:rPr>
              <a:t>, </a:t>
            </a:r>
            <a:r>
              <a:rPr lang="en-GB" sz="2000" b="1" dirty="0" err="1">
                <a:solidFill>
                  <a:srgbClr val="00B050"/>
                </a:solidFill>
              </a:rPr>
              <a:t>Miyaguchi</a:t>
            </a:r>
            <a:r>
              <a:rPr lang="en-GB" sz="2000" b="1" dirty="0">
                <a:solidFill>
                  <a:srgbClr val="00B050"/>
                </a:solidFill>
              </a:rPr>
              <a:t>–</a:t>
            </a:r>
            <a:r>
              <a:rPr lang="en-GB" sz="2000" b="1" dirty="0" err="1">
                <a:solidFill>
                  <a:srgbClr val="00B050"/>
                </a:solidFill>
              </a:rPr>
              <a:t>Preneel</a:t>
            </a:r>
            <a:r>
              <a:rPr lang="en-GB" sz="2000" b="1" dirty="0">
                <a:solidFill>
                  <a:srgbClr val="00B050"/>
                </a:solidFill>
              </a:rPr>
              <a:t> (single-block-length compression functions) and MDC-2, MDC-4, Hirose (double-block-length compressions functions).</a:t>
            </a:r>
          </a:p>
          <a:p>
            <a:endParaRPr lang="en-GB" sz="2000" dirty="0"/>
          </a:p>
          <a:p>
            <a:r>
              <a:rPr lang="en-GB" sz="2000" dirty="0"/>
              <a:t>Single-block-length compression functions output the same number of bits as processed by the underlying block cipher. Consequently, double-block-length compression functions output twice the number of bits</a:t>
            </a:r>
            <a:r>
              <a:rPr lang="en-GB" sz="2000" dirty="0" smtClean="0"/>
              <a:t>.</a:t>
            </a:r>
            <a:endParaRPr lang="en-GB" dirty="0"/>
          </a:p>
          <a:p>
            <a:endParaRPr lang="en-GB" dirty="0"/>
          </a:p>
        </p:txBody>
      </p:sp>
    </p:spTree>
    <p:extLst>
      <p:ext uri="{BB962C8B-B14F-4D97-AF65-F5344CB8AC3E}">
        <p14:creationId xmlns:p14="http://schemas.microsoft.com/office/powerpoint/2010/main" val="187916722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28600"/>
            <a:ext cx="8839200" cy="5940088"/>
          </a:xfrm>
          <a:prstGeom prst="rect">
            <a:avLst/>
          </a:prstGeom>
        </p:spPr>
        <p:txBody>
          <a:bodyPr wrap="square">
            <a:spAutoFit/>
          </a:bodyPr>
          <a:lstStyle/>
          <a:p>
            <a:r>
              <a:rPr lang="en-GB" sz="2000" dirty="0"/>
              <a:t>If a block cipher has a block size of say 128 bits single-block-length methods create a hash function that has the block size of 128 bits and produces a hash of 128 bits. </a:t>
            </a:r>
            <a:endParaRPr lang="en-GB" sz="2000" dirty="0" smtClean="0"/>
          </a:p>
          <a:p>
            <a:endParaRPr lang="en-GB" sz="2000" dirty="0"/>
          </a:p>
          <a:p>
            <a:r>
              <a:rPr lang="en-GB" sz="2000" dirty="0" smtClean="0"/>
              <a:t>Double-block-length </a:t>
            </a:r>
            <a:r>
              <a:rPr lang="en-GB" sz="2000" dirty="0"/>
              <a:t>methods make hashes with double the hash size compared to the block size of the block cipher used. So a 128-bit block cipher can be turned into a 256-bit hash function.</a:t>
            </a:r>
          </a:p>
          <a:p>
            <a:endParaRPr lang="en-GB" sz="2000" dirty="0"/>
          </a:p>
          <a:p>
            <a:r>
              <a:rPr lang="en-GB" sz="2000" b="1" dirty="0">
                <a:solidFill>
                  <a:srgbClr val="C00000"/>
                </a:solidFill>
              </a:rPr>
              <a:t>These methods are then used inside the </a:t>
            </a:r>
            <a:r>
              <a:rPr lang="en-GB" sz="2000" b="1" dirty="0" err="1">
                <a:solidFill>
                  <a:srgbClr val="C00000"/>
                </a:solidFill>
              </a:rPr>
              <a:t>Merkle</a:t>
            </a:r>
            <a:r>
              <a:rPr lang="en-GB" sz="2000" b="1" dirty="0">
                <a:solidFill>
                  <a:srgbClr val="C00000"/>
                </a:solidFill>
              </a:rPr>
              <a:t>–</a:t>
            </a:r>
            <a:r>
              <a:rPr lang="en-GB" sz="2000" b="1" dirty="0" err="1">
                <a:solidFill>
                  <a:srgbClr val="C00000"/>
                </a:solidFill>
              </a:rPr>
              <a:t>Damgård</a:t>
            </a:r>
            <a:r>
              <a:rPr lang="en-GB" sz="2000" b="1" dirty="0">
                <a:solidFill>
                  <a:srgbClr val="C00000"/>
                </a:solidFill>
              </a:rPr>
              <a:t> construction to build the actual hash function. </a:t>
            </a:r>
            <a:r>
              <a:rPr lang="en-GB" sz="2000" dirty="0"/>
              <a:t>These methods are described in detail further down.</a:t>
            </a:r>
          </a:p>
          <a:p>
            <a:endParaRPr lang="en-GB" sz="2000" dirty="0"/>
          </a:p>
          <a:p>
            <a:r>
              <a:rPr lang="en-GB" sz="2000" dirty="0"/>
              <a:t>Using a block cipher to build the one-way compression function for a hash function is usually somewhat slower than using a specially designed one-way compression function in the hash function. </a:t>
            </a:r>
            <a:endParaRPr lang="en-GB" sz="2000" dirty="0" smtClean="0"/>
          </a:p>
          <a:p>
            <a:endParaRPr lang="en-GB" sz="2000" dirty="0"/>
          </a:p>
          <a:p>
            <a:r>
              <a:rPr lang="en-GB" sz="2000" dirty="0" smtClean="0"/>
              <a:t>This </a:t>
            </a:r>
            <a:r>
              <a:rPr lang="en-GB" sz="2000" dirty="0"/>
              <a:t>is because all known secure constructions do the key scheduling for each block of the message. Black, Cochran and Shrimpton have shown that it is impossible to construct a one-way compression function that makes only one call to a block cipher with a fixed key.[6] In practice reasonable speeds are achieved provided the key scheduling of the selected block cipher is not a too heavy operation.</a:t>
            </a:r>
            <a:endParaRPr lang="en-GB" sz="2000" dirty="0"/>
          </a:p>
        </p:txBody>
      </p:sp>
    </p:spTree>
    <p:extLst>
      <p:ext uri="{BB962C8B-B14F-4D97-AF65-F5344CB8AC3E}">
        <p14:creationId xmlns:p14="http://schemas.microsoft.com/office/powerpoint/2010/main" val="42255418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533400"/>
            <a:ext cx="8763000" cy="5078313"/>
          </a:xfrm>
          <a:prstGeom prst="rect">
            <a:avLst/>
          </a:prstGeom>
        </p:spPr>
        <p:txBody>
          <a:bodyPr wrap="square">
            <a:spAutoFit/>
          </a:bodyPr>
          <a:lstStyle/>
          <a:p>
            <a:r>
              <a:rPr lang="en-GB" dirty="0"/>
              <a:t>But, in some cases it is easier because a single implementation of a block cipher can be used for both block cipher and a hash function. </a:t>
            </a:r>
            <a:endParaRPr lang="en-GB" dirty="0" smtClean="0"/>
          </a:p>
          <a:p>
            <a:endParaRPr lang="en-GB" dirty="0"/>
          </a:p>
          <a:p>
            <a:r>
              <a:rPr lang="en-GB" dirty="0" smtClean="0"/>
              <a:t>It </a:t>
            </a:r>
            <a:r>
              <a:rPr lang="en-GB" dirty="0"/>
              <a:t>can also save code space in very tiny embedded systems like for instance smart cards or nodes in cars or other machines.</a:t>
            </a:r>
          </a:p>
          <a:p>
            <a:endParaRPr lang="en-GB" dirty="0"/>
          </a:p>
          <a:p>
            <a:r>
              <a:rPr lang="en-GB" dirty="0"/>
              <a:t>Therefore, the hash-rate or rate gives a glimpse of the efficiency of a hash function based on a certain compression function. </a:t>
            </a:r>
            <a:endParaRPr lang="en-GB" dirty="0" smtClean="0"/>
          </a:p>
          <a:p>
            <a:endParaRPr lang="en-GB" dirty="0"/>
          </a:p>
          <a:p>
            <a:r>
              <a:rPr lang="en-GB" dirty="0" smtClean="0"/>
              <a:t>The </a:t>
            </a:r>
            <a:r>
              <a:rPr lang="en-GB" dirty="0"/>
              <a:t>rate of an iterated hash function outlines the ratio between the number of block cipher operations and the output. </a:t>
            </a:r>
            <a:endParaRPr lang="en-GB" dirty="0" smtClean="0"/>
          </a:p>
          <a:p>
            <a:endParaRPr lang="en-GB" dirty="0"/>
          </a:p>
          <a:p>
            <a:r>
              <a:rPr lang="en-GB" dirty="0" smtClean="0"/>
              <a:t>More </a:t>
            </a:r>
            <a:r>
              <a:rPr lang="en-GB" dirty="0"/>
              <a:t>precisely, if n denotes the output bit-length of the block cipher the rate represents the ratio between the number of processed bits of input m, n output bits and the necessary block cipher operations s to produce these n output bits. </a:t>
            </a:r>
            <a:endParaRPr lang="en-GB" dirty="0" smtClean="0"/>
          </a:p>
          <a:p>
            <a:endParaRPr lang="en-GB" dirty="0"/>
          </a:p>
          <a:p>
            <a:r>
              <a:rPr lang="en-GB" dirty="0" smtClean="0"/>
              <a:t>Generally</a:t>
            </a:r>
            <a:r>
              <a:rPr lang="en-GB" dirty="0"/>
              <a:t>, the usage of fewer block cipher operations could result in a better overall performance of the entire hash function but it also leads to a smaller hash-value which could be undesirable. </a:t>
            </a:r>
            <a:endParaRPr lang="en-GB" dirty="0"/>
          </a:p>
        </p:txBody>
      </p:sp>
    </p:spTree>
    <p:extLst>
      <p:ext uri="{BB962C8B-B14F-4D97-AF65-F5344CB8AC3E}">
        <p14:creationId xmlns:p14="http://schemas.microsoft.com/office/powerpoint/2010/main" val="42246624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1100078"/>
            <a:ext cx="8763000" cy="3416320"/>
          </a:xfrm>
          <a:prstGeom prst="rect">
            <a:avLst/>
          </a:prstGeom>
        </p:spPr>
        <p:txBody>
          <a:bodyPr wrap="square">
            <a:spAutoFit/>
          </a:bodyPr>
          <a:lstStyle/>
          <a:p>
            <a:r>
              <a:rPr lang="en-GB" dirty="0"/>
              <a:t>The hash function can only be considered secure if at least the following conditions are met:</a:t>
            </a:r>
          </a:p>
          <a:p>
            <a:endParaRPr lang="en-GB" dirty="0"/>
          </a:p>
          <a:p>
            <a:r>
              <a:rPr lang="en-GB" dirty="0"/>
              <a:t>The block cipher has no special properties that distinguish it from ideal ciphers, such as for example weak keys or keys that lead to identical or related encryptions (fixed points or key-collisions).</a:t>
            </a:r>
          </a:p>
          <a:p>
            <a:endParaRPr lang="en-GB" dirty="0" smtClean="0"/>
          </a:p>
          <a:p>
            <a:r>
              <a:rPr lang="en-GB" dirty="0" smtClean="0"/>
              <a:t>The </a:t>
            </a:r>
            <a:r>
              <a:rPr lang="en-GB" dirty="0"/>
              <a:t>resulting hash size is big enough. According to the birthday attack a security level of 280 (generally assumed to be infeasible to compute today)[citation needed] is desirable thus the hash size should be at least 160 bits</a:t>
            </a:r>
            <a:r>
              <a:rPr lang="en-GB" dirty="0" smtClean="0"/>
              <a:t>.</a:t>
            </a:r>
          </a:p>
          <a:p>
            <a:endParaRPr lang="en-GB" dirty="0"/>
          </a:p>
          <a:p>
            <a:r>
              <a:rPr lang="en-GB" dirty="0"/>
              <a:t>The last block is properly length padded prior to the hashing. (See </a:t>
            </a:r>
            <a:r>
              <a:rPr lang="en-GB" dirty="0" err="1"/>
              <a:t>Merkle</a:t>
            </a:r>
            <a:r>
              <a:rPr lang="en-GB" dirty="0"/>
              <a:t>–</a:t>
            </a:r>
            <a:r>
              <a:rPr lang="en-GB" dirty="0" err="1"/>
              <a:t>Damgård</a:t>
            </a:r>
            <a:r>
              <a:rPr lang="en-GB" dirty="0"/>
              <a:t> construction.) Length padding is normally implemented and handled internally in specialised hash functions like SHA-1 etc.</a:t>
            </a:r>
            <a:endParaRPr lang="en-GB" dirty="0"/>
          </a:p>
        </p:txBody>
      </p:sp>
    </p:spTree>
    <p:extLst>
      <p:ext uri="{BB962C8B-B14F-4D97-AF65-F5344CB8AC3E}">
        <p14:creationId xmlns:p14="http://schemas.microsoft.com/office/powerpoint/2010/main" val="327034746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457200"/>
            <a:ext cx="8610600" cy="5632311"/>
          </a:xfrm>
          <a:prstGeom prst="rect">
            <a:avLst/>
          </a:prstGeom>
        </p:spPr>
        <p:txBody>
          <a:bodyPr wrap="square">
            <a:spAutoFit/>
          </a:bodyPr>
          <a:lstStyle/>
          <a:p>
            <a:r>
              <a:rPr lang="en-GB" dirty="0" smtClean="0"/>
              <a:t>The </a:t>
            </a:r>
            <a:r>
              <a:rPr lang="en-GB" dirty="0"/>
              <a:t>constructions presented below: Davies–Meyer, </a:t>
            </a:r>
            <a:r>
              <a:rPr lang="en-GB" dirty="0" err="1"/>
              <a:t>Matyas</a:t>
            </a:r>
            <a:r>
              <a:rPr lang="en-GB" dirty="0"/>
              <a:t>–Meyer–</a:t>
            </a:r>
            <a:r>
              <a:rPr lang="en-GB" dirty="0" err="1"/>
              <a:t>Oseas</a:t>
            </a:r>
            <a:r>
              <a:rPr lang="en-GB" dirty="0"/>
              <a:t>, </a:t>
            </a:r>
            <a:r>
              <a:rPr lang="en-GB" dirty="0" err="1"/>
              <a:t>Miyaguchi</a:t>
            </a:r>
            <a:r>
              <a:rPr lang="en-GB" dirty="0"/>
              <a:t>–</a:t>
            </a:r>
            <a:r>
              <a:rPr lang="en-GB" dirty="0" err="1"/>
              <a:t>Preneel</a:t>
            </a:r>
            <a:r>
              <a:rPr lang="en-GB" dirty="0"/>
              <a:t> and Hirose have been shown to be secure under the black-box </a:t>
            </a:r>
            <a:r>
              <a:rPr lang="en-GB" dirty="0" smtClean="0"/>
              <a:t>analysis.</a:t>
            </a:r>
          </a:p>
          <a:p>
            <a:endParaRPr lang="en-GB" dirty="0"/>
          </a:p>
          <a:p>
            <a:r>
              <a:rPr lang="en-GB" dirty="0" smtClean="0"/>
              <a:t>The </a:t>
            </a:r>
            <a:r>
              <a:rPr lang="en-GB" dirty="0"/>
              <a:t>goal is to show that any attack that can be found is at most as efficient as the birthday attack under certain assumptions. </a:t>
            </a:r>
            <a:endParaRPr lang="en-GB" dirty="0" smtClean="0"/>
          </a:p>
          <a:p>
            <a:endParaRPr lang="en-GB" dirty="0"/>
          </a:p>
          <a:p>
            <a:r>
              <a:rPr lang="en-GB" dirty="0" smtClean="0"/>
              <a:t>The </a:t>
            </a:r>
            <a:r>
              <a:rPr lang="en-GB" dirty="0"/>
              <a:t>black-box model assumes that a block cipher is used that is randomly chosen from a set containing all appropriate block ciphers. In this model an attacker may freely encrypt and decrypt any blocks, but does not have access to an implementation of the block cipher. The encryption and decryption function are represented by oracles that receive a pair of either a plaintext and a key or a </a:t>
            </a:r>
            <a:r>
              <a:rPr lang="en-GB" dirty="0" err="1"/>
              <a:t>ciphertext</a:t>
            </a:r>
            <a:r>
              <a:rPr lang="en-GB" dirty="0"/>
              <a:t> and a key. </a:t>
            </a:r>
            <a:endParaRPr lang="en-GB" dirty="0" smtClean="0"/>
          </a:p>
          <a:p>
            <a:endParaRPr lang="en-GB" dirty="0"/>
          </a:p>
          <a:p>
            <a:r>
              <a:rPr lang="en-GB" dirty="0" smtClean="0"/>
              <a:t>The </a:t>
            </a:r>
            <a:r>
              <a:rPr lang="en-GB" dirty="0"/>
              <a:t>oracles then respond with a randomly chosen plaintext or </a:t>
            </a:r>
            <a:r>
              <a:rPr lang="en-GB" dirty="0" err="1"/>
              <a:t>ciphertext</a:t>
            </a:r>
            <a:r>
              <a:rPr lang="en-GB" dirty="0"/>
              <a:t>, if the pair was asked for the first time. </a:t>
            </a:r>
            <a:endParaRPr lang="en-GB" dirty="0" smtClean="0"/>
          </a:p>
          <a:p>
            <a:endParaRPr lang="en-GB" dirty="0"/>
          </a:p>
          <a:p>
            <a:r>
              <a:rPr lang="en-GB" dirty="0" smtClean="0"/>
              <a:t>They </a:t>
            </a:r>
            <a:r>
              <a:rPr lang="en-GB" dirty="0"/>
              <a:t>both share a table for these triplets, a pair from the query and corresponding response, and return the record, if a query was received for the second time. For the proof there is a collision finding algorithm that makes randomly chosen queries to the oracles. The algorithm returns 1, if two responses result in a collision involving the hash function that is built from a compression function applying this block cipher (0 else). The probability that the algorithm returns 1 is dependent on the number of queries which determine the security level</a:t>
            </a:r>
            <a:endParaRPr lang="en-GB" dirty="0"/>
          </a:p>
        </p:txBody>
      </p:sp>
    </p:spTree>
    <p:extLst>
      <p:ext uri="{BB962C8B-B14F-4D97-AF65-F5344CB8AC3E}">
        <p14:creationId xmlns:p14="http://schemas.microsoft.com/office/powerpoint/2010/main" val="3241935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81000"/>
            <a:ext cx="8839200" cy="4801314"/>
          </a:xfrm>
          <a:prstGeom prst="rect">
            <a:avLst/>
          </a:prstGeom>
        </p:spPr>
        <p:txBody>
          <a:bodyPr wrap="square">
            <a:spAutoFit/>
          </a:bodyPr>
          <a:lstStyle/>
          <a:p>
            <a:r>
              <a:rPr lang="en-GB" dirty="0">
                <a:latin typeface="OpenSans"/>
              </a:rPr>
              <a:t>So the problem with this is this is very easy for an attacker to defeat. </a:t>
            </a:r>
            <a:endParaRPr lang="en-GB" dirty="0" smtClean="0">
              <a:latin typeface="OpenSans"/>
            </a:endParaRPr>
          </a:p>
          <a:p>
            <a:endParaRPr lang="en-GB" dirty="0">
              <a:latin typeface="OpenSans"/>
            </a:endParaRPr>
          </a:p>
          <a:p>
            <a:r>
              <a:rPr lang="en-GB" dirty="0" smtClean="0">
                <a:solidFill>
                  <a:srgbClr val="C00000"/>
                </a:solidFill>
                <a:latin typeface="OpenSans"/>
              </a:rPr>
              <a:t>In </a:t>
            </a:r>
            <a:r>
              <a:rPr lang="en-GB" dirty="0">
                <a:solidFill>
                  <a:srgbClr val="C00000"/>
                </a:solidFill>
                <a:latin typeface="OpenSans"/>
              </a:rPr>
              <a:t>other words, an attacker can very easily modify the message and route, and fool Bob into thinking that the new message is a valid one. </a:t>
            </a:r>
            <a:endParaRPr lang="en-GB" dirty="0" smtClean="0">
              <a:solidFill>
                <a:srgbClr val="C00000"/>
              </a:solidFill>
              <a:latin typeface="OpenSans"/>
            </a:endParaRPr>
          </a:p>
          <a:p>
            <a:endParaRPr lang="en-GB" dirty="0">
              <a:latin typeface="OpenSans"/>
            </a:endParaRPr>
          </a:p>
          <a:p>
            <a:r>
              <a:rPr lang="en-GB" dirty="0" smtClean="0">
                <a:latin typeface="OpenSans"/>
              </a:rPr>
              <a:t>The </a:t>
            </a:r>
            <a:r>
              <a:rPr lang="en-GB" dirty="0">
                <a:latin typeface="OpenSans"/>
              </a:rPr>
              <a:t>way the attacker will do it is he'll cancel the message in the tag. </a:t>
            </a:r>
            <a:r>
              <a:rPr lang="en-GB" dirty="0" smtClean="0">
                <a:latin typeface="OpenSans"/>
              </a:rPr>
              <a:t>He'll </a:t>
            </a:r>
            <a:r>
              <a:rPr lang="en-GB" dirty="0">
                <a:latin typeface="OpenSans"/>
              </a:rPr>
              <a:t>simply block them. </a:t>
            </a:r>
            <a:endParaRPr lang="en-GB" dirty="0" smtClean="0">
              <a:latin typeface="OpenSans"/>
            </a:endParaRPr>
          </a:p>
          <a:p>
            <a:endParaRPr lang="en-GB" dirty="0">
              <a:latin typeface="OpenSans"/>
            </a:endParaRPr>
          </a:p>
          <a:p>
            <a:r>
              <a:rPr lang="en-GB" dirty="0" smtClean="0">
                <a:latin typeface="OpenSans"/>
              </a:rPr>
              <a:t>And </a:t>
            </a:r>
            <a:r>
              <a:rPr lang="en-GB" dirty="0">
                <a:latin typeface="OpenSans"/>
              </a:rPr>
              <a:t>then he'll produce his own message, </a:t>
            </a:r>
            <a:r>
              <a:rPr lang="en-GB" dirty="0" smtClean="0">
                <a:latin typeface="OpenSans"/>
              </a:rPr>
              <a:t>M </a:t>
            </a:r>
            <a:r>
              <a:rPr lang="en-GB" dirty="0">
                <a:latin typeface="OpenSans"/>
              </a:rPr>
              <a:t>prime, and compute his own CRC on this message M prime, </a:t>
            </a:r>
            <a:r>
              <a:rPr lang="en-GB" dirty="0" smtClean="0">
                <a:latin typeface="OpenSans"/>
              </a:rPr>
              <a:t>and </a:t>
            </a:r>
            <a:r>
              <a:rPr lang="en-GB" dirty="0">
                <a:latin typeface="OpenSans"/>
              </a:rPr>
              <a:t>then send the concatenation of the two over to Bob. </a:t>
            </a:r>
            <a:endParaRPr lang="en-GB" dirty="0" smtClean="0">
              <a:latin typeface="OpenSans"/>
            </a:endParaRPr>
          </a:p>
          <a:p>
            <a:endParaRPr lang="en-GB" dirty="0">
              <a:latin typeface="OpenSans"/>
            </a:endParaRPr>
          </a:p>
          <a:p>
            <a:r>
              <a:rPr lang="en-GB" dirty="0">
                <a:latin typeface="OpenSans"/>
              </a:rPr>
              <a:t>Bob will run the verification algorithm, verification will work properly because </a:t>
            </a:r>
          </a:p>
          <a:p>
            <a:r>
              <a:rPr lang="en-GB" dirty="0">
                <a:latin typeface="OpenSans"/>
              </a:rPr>
              <a:t>in fact the right-hand side is in fact a valid CRC for the left-hand side. </a:t>
            </a:r>
            <a:endParaRPr lang="en-GB" dirty="0" smtClean="0">
              <a:latin typeface="OpenSans"/>
            </a:endParaRPr>
          </a:p>
          <a:p>
            <a:endParaRPr lang="en-GB" dirty="0">
              <a:latin typeface="OpenSans"/>
            </a:endParaRPr>
          </a:p>
          <a:p>
            <a:r>
              <a:rPr lang="en-GB" dirty="0">
                <a:latin typeface="OpenSans"/>
              </a:rPr>
              <a:t>And as a result, Bob would think that this message came from Alice but in fact its been </a:t>
            </a:r>
            <a:r>
              <a:rPr lang="en-GB" dirty="0" smtClean="0">
                <a:latin typeface="OpenSans"/>
              </a:rPr>
              <a:t>completely </a:t>
            </a:r>
            <a:r>
              <a:rPr lang="en-GB" dirty="0">
                <a:latin typeface="OpenSans"/>
              </a:rPr>
              <a:t>modified by the attacker and had nothing to do with the original message that Alice sent. </a:t>
            </a:r>
          </a:p>
        </p:txBody>
      </p:sp>
    </p:spTree>
    <p:extLst>
      <p:ext uri="{BB962C8B-B14F-4D97-AF65-F5344CB8AC3E}">
        <p14:creationId xmlns:p14="http://schemas.microsoft.com/office/powerpoint/2010/main" val="111228307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6" name="Rectangle 5"/>
          <p:cNvSpPr/>
          <p:nvPr/>
        </p:nvSpPr>
        <p:spPr>
          <a:xfrm>
            <a:off x="228600" y="228600"/>
            <a:ext cx="8763000" cy="4462760"/>
          </a:xfrm>
          <a:prstGeom prst="rect">
            <a:avLst/>
          </a:prstGeom>
        </p:spPr>
        <p:txBody>
          <a:bodyPr wrap="square">
            <a:spAutoFit/>
          </a:bodyPr>
          <a:lstStyle/>
          <a:p>
            <a:r>
              <a:rPr lang="en-GB" sz="2400" b="1" dirty="0">
                <a:solidFill>
                  <a:srgbClr val="0070C0"/>
                </a:solidFill>
              </a:rPr>
              <a:t>The Davies–Meyer </a:t>
            </a:r>
            <a:r>
              <a:rPr lang="en-GB" sz="2000" dirty="0"/>
              <a:t>single-block-length compression function feeds each block of the message (mi) as the key to a block cipher. </a:t>
            </a:r>
            <a:endParaRPr lang="en-GB" sz="2000" dirty="0" smtClean="0"/>
          </a:p>
          <a:p>
            <a:endParaRPr lang="en-GB" sz="2000" dirty="0"/>
          </a:p>
          <a:p>
            <a:r>
              <a:rPr lang="en-GB" sz="2000" dirty="0" smtClean="0"/>
              <a:t>It </a:t>
            </a:r>
            <a:r>
              <a:rPr lang="en-GB" sz="2000" dirty="0"/>
              <a:t>feeds the previous hash value (Hi-1) as the plaintext to be encrypted. </a:t>
            </a:r>
            <a:endParaRPr lang="en-GB" sz="2000" dirty="0" smtClean="0"/>
          </a:p>
          <a:p>
            <a:endParaRPr lang="en-GB" sz="2000" dirty="0"/>
          </a:p>
          <a:p>
            <a:r>
              <a:rPr lang="en-GB" sz="2000" dirty="0" smtClean="0"/>
              <a:t>The </a:t>
            </a:r>
            <a:r>
              <a:rPr lang="en-GB" sz="2000" dirty="0"/>
              <a:t>output </a:t>
            </a:r>
            <a:r>
              <a:rPr lang="en-GB" sz="2000" dirty="0" err="1"/>
              <a:t>ciphertext</a:t>
            </a:r>
            <a:r>
              <a:rPr lang="en-GB" sz="2000" dirty="0"/>
              <a:t> is then also </a:t>
            </a:r>
            <a:r>
              <a:rPr lang="en-GB" sz="2000" dirty="0" err="1"/>
              <a:t>XORed</a:t>
            </a:r>
            <a:r>
              <a:rPr lang="en-GB" sz="2000" dirty="0"/>
              <a:t> (⊕) with the previous hash value (Hi-1) to produce the next hash value (Hi). </a:t>
            </a:r>
            <a:endParaRPr lang="en-GB" sz="2000" dirty="0" smtClean="0"/>
          </a:p>
          <a:p>
            <a:endParaRPr lang="en-GB" sz="2000" dirty="0"/>
          </a:p>
          <a:p>
            <a:r>
              <a:rPr lang="en-GB" sz="2000" dirty="0" smtClean="0"/>
              <a:t>In </a:t>
            </a:r>
            <a:r>
              <a:rPr lang="en-GB" sz="2000" dirty="0"/>
              <a:t>the first round when there is no previous hash value it uses a constant pre-specified initial value (H0).</a:t>
            </a:r>
          </a:p>
          <a:p>
            <a:endParaRPr lang="en-GB" sz="2000" dirty="0"/>
          </a:p>
          <a:p>
            <a:r>
              <a:rPr lang="en-GB" sz="2000" dirty="0" smtClean="0"/>
              <a:t>If </a:t>
            </a:r>
            <a:r>
              <a:rPr lang="en-GB" sz="2000" dirty="0"/>
              <a:t>the block cipher uses for instance 256-bit keys then each message block (mi) is a 256-bit chunk of the message. If the same block cipher uses a block size of 128 bits then the input and output hash values in each round is 128 bits.</a:t>
            </a:r>
          </a:p>
        </p:txBody>
      </p:sp>
      <p:pic>
        <p:nvPicPr>
          <p:cNvPr id="8" name="Picture 7"/>
          <p:cNvPicPr>
            <a:picLocks noChangeAspect="1"/>
          </p:cNvPicPr>
          <p:nvPr/>
        </p:nvPicPr>
        <p:blipFill>
          <a:blip r:embed="rId2"/>
          <a:stretch>
            <a:fillRect/>
          </a:stretch>
        </p:blipFill>
        <p:spPr>
          <a:xfrm>
            <a:off x="2971800" y="4916190"/>
            <a:ext cx="3810000" cy="1713210"/>
          </a:xfrm>
          <a:prstGeom prst="rect">
            <a:avLst/>
          </a:prstGeom>
        </p:spPr>
      </p:pic>
    </p:spTree>
    <p:extLst>
      <p:ext uri="{BB962C8B-B14F-4D97-AF65-F5344CB8AC3E}">
        <p14:creationId xmlns:p14="http://schemas.microsoft.com/office/powerpoint/2010/main" val="119016167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2895600" y="2819400"/>
            <a:ext cx="3286125" cy="3657600"/>
          </a:xfrm>
          <a:prstGeom prst="rect">
            <a:avLst/>
          </a:prstGeom>
        </p:spPr>
      </p:pic>
      <p:sp>
        <p:nvSpPr>
          <p:cNvPr id="4" name="Rectangle 3"/>
          <p:cNvSpPr/>
          <p:nvPr/>
        </p:nvSpPr>
        <p:spPr>
          <a:xfrm>
            <a:off x="304800" y="381000"/>
            <a:ext cx="6096000" cy="1477328"/>
          </a:xfrm>
          <a:prstGeom prst="rect">
            <a:avLst/>
          </a:prstGeom>
        </p:spPr>
        <p:txBody>
          <a:bodyPr wrap="square">
            <a:spAutoFit/>
          </a:bodyPr>
          <a:lstStyle/>
          <a:p>
            <a:r>
              <a:rPr lang="en-GB" dirty="0"/>
              <a:t>All SHA use Davies-Meyer</a:t>
            </a:r>
          </a:p>
          <a:p>
            <a:r>
              <a:rPr lang="en-GB" dirty="0"/>
              <a:t>Can we build compression function from block cipher ? Yes</a:t>
            </a:r>
          </a:p>
          <a:p>
            <a:r>
              <a:rPr lang="en-GB" dirty="0"/>
              <a:t>Given message block m and chaining variable H</a:t>
            </a:r>
          </a:p>
          <a:p>
            <a:r>
              <a:rPr lang="en-GB" dirty="0"/>
              <a:t>Message block is used as a Key</a:t>
            </a:r>
          </a:p>
          <a:p>
            <a:r>
              <a:rPr lang="en-GB" dirty="0"/>
              <a:t>This theorem say that this function is as collision resistant as possible</a:t>
            </a:r>
          </a:p>
        </p:txBody>
      </p:sp>
    </p:spTree>
    <p:extLst>
      <p:ext uri="{BB962C8B-B14F-4D97-AF65-F5344CB8AC3E}">
        <p14:creationId xmlns:p14="http://schemas.microsoft.com/office/powerpoint/2010/main" val="163025683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762000"/>
          </a:xfrm>
        </p:spPr>
        <p:txBody>
          <a:bodyPr>
            <a:normAutofit/>
          </a:bodyPr>
          <a:lstStyle/>
          <a:p>
            <a:r>
              <a:rPr lang="en-US" sz="3600" dirty="0" smtClean="0">
                <a:solidFill>
                  <a:schemeClr val="tx1"/>
                </a:solidFill>
                <a:latin typeface="Times New Roman" pitchFamily="18" charset="0"/>
                <a:cs typeface="Times New Roman" pitchFamily="18" charset="0"/>
              </a:rPr>
              <a:t>Compression. </a:t>
            </a:r>
            <a:r>
              <a:rPr lang="en-US" sz="3600" dirty="0" err="1">
                <a:solidFill>
                  <a:schemeClr val="tx1"/>
                </a:solidFill>
                <a:latin typeface="Times New Roman" pitchFamily="18" charset="0"/>
                <a:cs typeface="Times New Roman" pitchFamily="18" charset="0"/>
              </a:rPr>
              <a:t>f</a:t>
            </a:r>
            <a:r>
              <a:rPr lang="en-US" sz="3600" dirty="0" err="1" smtClean="0">
                <a:solidFill>
                  <a:schemeClr val="tx1"/>
                </a:solidFill>
                <a:latin typeface="Times New Roman" pitchFamily="18" charset="0"/>
                <a:cs typeface="Times New Roman" pitchFamily="18" charset="0"/>
              </a:rPr>
              <a:t>unc</a:t>
            </a:r>
            <a:r>
              <a:rPr lang="en-US" sz="3600" dirty="0" smtClean="0">
                <a:solidFill>
                  <a:schemeClr val="tx1"/>
                </a:solidFill>
                <a:latin typeface="Times New Roman" pitchFamily="18" charset="0"/>
                <a:cs typeface="Times New Roman" pitchFamily="18" charset="0"/>
              </a:rPr>
              <a:t>. from a block cipher</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092200"/>
            <a:ext cx="8915400" cy="4978400"/>
          </a:xfrm>
        </p:spPr>
        <p:txBody>
          <a:bodyPr>
            <a:normAutofit lnSpcReduction="10000"/>
          </a:bodyPr>
          <a:lstStyle/>
          <a:p>
            <a:pPr marL="0" indent="0">
              <a:buNone/>
            </a:pPr>
            <a:r>
              <a:rPr lang="en-US" sz="2400" b="1" dirty="0" smtClean="0">
                <a:latin typeface="Times New Roman" pitchFamily="18" charset="0"/>
                <a:cs typeface="Times New Roman" pitchFamily="18" charset="0"/>
              </a:rPr>
              <a:t>E: K× {0,1}</a:t>
            </a:r>
            <a:r>
              <a:rPr lang="en-US" sz="2400" b="1" baseline="30000" dirty="0" smtClean="0">
                <a:latin typeface="Times New Roman" pitchFamily="18" charset="0"/>
                <a:cs typeface="Times New Roman" pitchFamily="18" charset="0"/>
              </a:rPr>
              <a:t>n</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{0,1}</a:t>
            </a:r>
            <a:r>
              <a:rPr lang="en-US" sz="2400" b="1" baseline="30000" dirty="0" smtClean="0">
                <a:latin typeface="Times New Roman" pitchFamily="18" charset="0"/>
                <a:cs typeface="Times New Roman" pitchFamily="18" charset="0"/>
              </a:rPr>
              <a:t>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block cipher</a:t>
            </a:r>
          </a:p>
          <a:p>
            <a:pPr marL="0" indent="0">
              <a:buNone/>
            </a:pP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Davies-Meyer </a:t>
            </a:r>
            <a:r>
              <a:rPr lang="en-US" sz="2400" dirty="0" smtClean="0">
                <a:latin typeface="Times New Roman" pitchFamily="18" charset="0"/>
                <a:cs typeface="Times New Roman" pitchFamily="18" charset="0"/>
              </a:rPr>
              <a:t>compression function</a:t>
            </a:r>
            <a:r>
              <a:rPr lang="en-US" sz="2400" b="1" dirty="0" smtClean="0">
                <a:solidFill>
                  <a:srgbClr val="FF0000"/>
                </a:solidFill>
                <a:latin typeface="Times New Roman" pitchFamily="18" charset="0"/>
                <a:cs typeface="Times New Roman" pitchFamily="18" charset="0"/>
              </a:rPr>
              <a:t>:   h(H, </a:t>
            </a:r>
            <a:r>
              <a:rPr lang="en-US" sz="2400" b="1" dirty="0">
                <a:solidFill>
                  <a:srgbClr val="FF0000"/>
                </a:solidFill>
                <a:latin typeface="Times New Roman" pitchFamily="18" charset="0"/>
                <a:cs typeface="Times New Roman" pitchFamily="18" charset="0"/>
              </a:rPr>
              <a:t>m</a:t>
            </a:r>
            <a:r>
              <a:rPr lang="en-US" sz="2400" b="1" dirty="0" smtClean="0">
                <a:solidFill>
                  <a:srgbClr val="FF0000"/>
                </a:solidFill>
                <a:latin typeface="Times New Roman" pitchFamily="18" charset="0"/>
                <a:cs typeface="Times New Roman" pitchFamily="18" charset="0"/>
              </a:rPr>
              <a:t>) = E(m, H)⨁H</a:t>
            </a:r>
          </a:p>
          <a:p>
            <a:pPr marL="0" indent="0">
              <a:spcBef>
                <a:spcPts val="2376"/>
              </a:spcBef>
              <a:buNone/>
            </a:pPr>
            <a:endParaRPr lang="en-US" sz="2400" b="1" dirty="0">
              <a:solidFill>
                <a:srgbClr val="FF0000"/>
              </a:solidFill>
              <a:latin typeface="Times New Roman" pitchFamily="18" charset="0"/>
              <a:cs typeface="Times New Roman" pitchFamily="18" charset="0"/>
            </a:endParaRPr>
          </a:p>
          <a:p>
            <a:pPr marL="0" indent="0">
              <a:spcBef>
                <a:spcPts val="2376"/>
              </a:spcBef>
              <a:buNone/>
            </a:pPr>
            <a:endParaRPr lang="en-US" sz="2400" b="1" dirty="0">
              <a:solidFill>
                <a:srgbClr val="FF0000"/>
              </a:solidFill>
              <a:latin typeface="Times New Roman" pitchFamily="18" charset="0"/>
              <a:cs typeface="Times New Roman" pitchFamily="18" charset="0"/>
            </a:endParaRPr>
          </a:p>
          <a:p>
            <a:pPr marL="0" indent="0">
              <a:spcBef>
                <a:spcPts val="2376"/>
              </a:spcBef>
              <a:buNone/>
            </a:pPr>
            <a:endParaRPr lang="en-US" sz="2400" b="1" u="sng" dirty="0" smtClean="0">
              <a:latin typeface="Times New Roman" pitchFamily="18" charset="0"/>
              <a:cs typeface="Times New Roman" pitchFamily="18" charset="0"/>
            </a:endParaRPr>
          </a:p>
          <a:p>
            <a:pPr marL="0" indent="0">
              <a:spcBef>
                <a:spcPts val="2376"/>
              </a:spcBef>
              <a:buNone/>
            </a:pPr>
            <a:endParaRPr lang="en-US" sz="2400" b="1" u="sng" dirty="0" smtClean="0">
              <a:latin typeface="Times New Roman" pitchFamily="18" charset="0"/>
              <a:cs typeface="Times New Roman" pitchFamily="18" charset="0"/>
            </a:endParaRPr>
          </a:p>
          <a:p>
            <a:pPr marL="0" indent="0">
              <a:spcBef>
                <a:spcPts val="2376"/>
              </a:spcBef>
              <a:buNone/>
            </a:pPr>
            <a:r>
              <a:rPr lang="en-US" sz="2400" b="1" u="sng" dirty="0" err="1" smtClean="0">
                <a:latin typeface="Times New Roman" pitchFamily="18" charset="0"/>
                <a:cs typeface="Times New Roman" pitchFamily="18" charset="0"/>
              </a:rPr>
              <a:t>Thm</a:t>
            </a:r>
            <a:r>
              <a:rPr lang="en-US" sz="2400" dirty="0" smtClean="0">
                <a:latin typeface="Times New Roman" pitchFamily="18" charset="0"/>
                <a:cs typeface="Times New Roman" pitchFamily="18" charset="0"/>
              </a:rPr>
              <a:t>:   Suppose E is an ideal cipher (collection of |K| random perms.).</a:t>
            </a:r>
          </a:p>
          <a:p>
            <a:pPr marL="0" indent="0">
              <a:spcBef>
                <a:spcPts val="576"/>
              </a:spcBef>
              <a:buNone/>
            </a:pPr>
            <a:r>
              <a:rPr lang="en-US" sz="2400" dirty="0">
                <a:latin typeface="Times New Roman" pitchFamily="18" charset="0"/>
                <a:cs typeface="Times New Roman" pitchFamily="18" charset="0"/>
              </a:rPr>
              <a:t>F</a:t>
            </a:r>
            <a:r>
              <a:rPr lang="en-US" sz="2400" dirty="0" smtClean="0">
                <a:latin typeface="Times New Roman" pitchFamily="18" charset="0"/>
                <a:cs typeface="Times New Roman" pitchFamily="18" charset="0"/>
              </a:rPr>
              <a:t>inding a collision </a:t>
            </a:r>
            <a:r>
              <a:rPr lang="en-US" sz="2400" b="1" dirty="0" smtClean="0">
                <a:latin typeface="Times New Roman" pitchFamily="18" charset="0"/>
                <a:cs typeface="Times New Roman" pitchFamily="18" charset="0"/>
              </a:rPr>
              <a:t>h(</a:t>
            </a:r>
            <a:r>
              <a:rPr lang="en-US" sz="2400" b="1" dirty="0" err="1" smtClean="0">
                <a:latin typeface="Times New Roman" pitchFamily="18" charset="0"/>
                <a:cs typeface="Times New Roman" pitchFamily="18" charset="0"/>
              </a:rPr>
              <a:t>H,m</a:t>
            </a:r>
            <a:r>
              <a:rPr lang="en-US" sz="2400" b="1" dirty="0" smtClean="0">
                <a:latin typeface="Times New Roman" pitchFamily="18" charset="0"/>
                <a:cs typeface="Times New Roman" pitchFamily="18" charset="0"/>
              </a:rPr>
              <a:t>)=h(</a:t>
            </a:r>
            <a:r>
              <a:rPr lang="en-US" sz="2400" b="1" dirty="0" err="1" smtClean="0">
                <a:latin typeface="Times New Roman" pitchFamily="18" charset="0"/>
                <a:cs typeface="Times New Roman" pitchFamily="18" charset="0"/>
              </a:rPr>
              <a:t>H’,m</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takes </a:t>
            </a:r>
            <a:r>
              <a:rPr lang="en-US" sz="2400" b="1" dirty="0" smtClean="0">
                <a:solidFill>
                  <a:srgbClr val="FF0000"/>
                </a:solidFill>
                <a:latin typeface="Times New Roman" pitchFamily="18" charset="0"/>
                <a:cs typeface="Times New Roman" pitchFamily="18" charset="0"/>
              </a:rPr>
              <a:t>O(2</a:t>
            </a:r>
            <a:r>
              <a:rPr lang="en-US" sz="2400" b="1" baseline="30000" dirty="0" smtClean="0">
                <a:solidFill>
                  <a:srgbClr val="FF0000"/>
                </a:solidFill>
                <a:latin typeface="Times New Roman" pitchFamily="18" charset="0"/>
                <a:cs typeface="Times New Roman" pitchFamily="18" charset="0"/>
              </a:rPr>
              <a:t>n/2</a:t>
            </a:r>
            <a:r>
              <a:rPr lang="en-US" sz="2400" b="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evaluations of (E,D).</a:t>
            </a:r>
            <a:endParaRPr lang="en-US" sz="2400" dirty="0">
              <a:latin typeface="Times New Roman" pitchFamily="18" charset="0"/>
              <a:cs typeface="Times New Roman" pitchFamily="18" charset="0"/>
            </a:endParaRPr>
          </a:p>
        </p:txBody>
      </p:sp>
      <p:grpSp>
        <p:nvGrpSpPr>
          <p:cNvPr id="4" name="Group 44"/>
          <p:cNvGrpSpPr/>
          <p:nvPr/>
        </p:nvGrpSpPr>
        <p:grpSpPr>
          <a:xfrm>
            <a:off x="2514600" y="2413002"/>
            <a:ext cx="3784600" cy="1862668"/>
            <a:chOff x="558800" y="2546350"/>
            <a:chExt cx="3784600" cy="1397000"/>
          </a:xfrm>
        </p:grpSpPr>
        <p:grpSp>
          <p:nvGrpSpPr>
            <p:cNvPr id="5" name="Group 25"/>
            <p:cNvGrpSpPr/>
            <p:nvPr/>
          </p:nvGrpSpPr>
          <p:grpSpPr>
            <a:xfrm>
              <a:off x="2425700" y="2965450"/>
              <a:ext cx="768390" cy="654050"/>
              <a:chOff x="2425700" y="2927350"/>
              <a:chExt cx="768390" cy="654050"/>
            </a:xfrm>
          </p:grpSpPr>
          <p:sp>
            <p:nvSpPr>
              <p:cNvPr id="16" name="Rectangle 7"/>
              <p:cNvSpPr>
                <a:spLocks noChangeArrowheads="1"/>
              </p:cNvSpPr>
              <p:nvPr/>
            </p:nvSpPr>
            <p:spPr bwMode="auto">
              <a:xfrm>
                <a:off x="2514600" y="2952750"/>
                <a:ext cx="679490" cy="628650"/>
              </a:xfrm>
              <a:prstGeom prst="rect">
                <a:avLst/>
              </a:prstGeom>
              <a:solidFill>
                <a:schemeClr val="accent5">
                  <a:lumMod val="60000"/>
                  <a:lumOff val="40000"/>
                </a:schemeClr>
              </a:solidFill>
              <a:ln w="9525">
                <a:solidFill>
                  <a:schemeClr val="tx1"/>
                </a:solidFill>
                <a:miter lim="800000"/>
                <a:headEnd/>
                <a:tailEnd/>
              </a:ln>
            </p:spPr>
            <p:txBody>
              <a:bodyPr wrap="none" anchor="ctr"/>
              <a:lstStyle/>
              <a:p>
                <a:pPr algn="ctr"/>
                <a:r>
                  <a:rPr lang="en-US" dirty="0" smtClean="0">
                    <a:latin typeface="Arial" charset="0"/>
                    <a:sym typeface="Symbol" pitchFamily="18" charset="2"/>
                  </a:rPr>
                  <a:t>E</a:t>
                </a:r>
                <a:endParaRPr lang="en-US" dirty="0">
                  <a:latin typeface="Arial" charset="0"/>
                  <a:sym typeface="Symbol" pitchFamily="18" charset="2"/>
                </a:endParaRPr>
              </a:p>
            </p:txBody>
          </p:sp>
          <p:sp>
            <p:nvSpPr>
              <p:cNvPr id="20" name="TextBox 19"/>
              <p:cNvSpPr txBox="1"/>
              <p:nvPr/>
            </p:nvSpPr>
            <p:spPr>
              <a:xfrm>
                <a:off x="2425700" y="2927350"/>
                <a:ext cx="319318" cy="276999"/>
              </a:xfrm>
              <a:prstGeom prst="rect">
                <a:avLst/>
              </a:prstGeom>
              <a:noFill/>
            </p:spPr>
            <p:txBody>
              <a:bodyPr wrap="none" rtlCol="0">
                <a:spAutoFit/>
              </a:bodyPr>
              <a:lstStyle/>
              <a:p>
                <a:r>
                  <a:rPr lang="en-US" dirty="0" smtClean="0"/>
                  <a:t>&gt;</a:t>
                </a:r>
                <a:endParaRPr lang="en-US" dirty="0"/>
              </a:p>
            </p:txBody>
          </p:sp>
        </p:grpSp>
        <p:sp>
          <p:nvSpPr>
            <p:cNvPr id="21" name="TextBox 20"/>
            <p:cNvSpPr txBox="1"/>
            <p:nvPr/>
          </p:nvSpPr>
          <p:spPr>
            <a:xfrm>
              <a:off x="1282700" y="2546350"/>
              <a:ext cx="486030" cy="346249"/>
            </a:xfrm>
            <a:prstGeom prst="rect">
              <a:avLst/>
            </a:prstGeom>
            <a:noFill/>
          </p:spPr>
          <p:txBody>
            <a:bodyPr wrap="none" rtlCol="0">
              <a:spAutoFit/>
            </a:bodyPr>
            <a:lstStyle/>
            <a:p>
              <a:r>
                <a:rPr lang="en-US" sz="2400" dirty="0" smtClean="0"/>
                <a:t>m</a:t>
              </a:r>
              <a:r>
                <a:rPr lang="en-US" sz="2400" baseline="-25000" dirty="0" smtClean="0"/>
                <a:t>i</a:t>
              </a:r>
              <a:endParaRPr lang="en-US" sz="2400" baseline="-25000" dirty="0"/>
            </a:p>
          </p:txBody>
        </p:sp>
        <p:cxnSp>
          <p:nvCxnSpPr>
            <p:cNvPr id="23" name="Elbow Connector 22"/>
            <p:cNvCxnSpPr/>
            <p:nvPr/>
          </p:nvCxnSpPr>
          <p:spPr>
            <a:xfrm rot="16200000" flipH="1">
              <a:off x="1892346" y="2584405"/>
              <a:ext cx="231001" cy="96769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09600" y="3448050"/>
              <a:ext cx="19050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58800" y="3465469"/>
              <a:ext cx="409086" cy="300082"/>
            </a:xfrm>
            <a:prstGeom prst="rect">
              <a:avLst/>
            </a:prstGeom>
            <a:noFill/>
          </p:spPr>
          <p:txBody>
            <a:bodyPr wrap="none" rtlCol="0">
              <a:spAutoFit/>
            </a:bodyPr>
            <a:lstStyle/>
            <a:p>
              <a:r>
                <a:rPr lang="en-US" sz="2000" dirty="0" smtClean="0"/>
                <a:t>H</a:t>
              </a:r>
              <a:r>
                <a:rPr lang="en-US" sz="2000" baseline="-25000" dirty="0" smtClean="0"/>
                <a:t>i</a:t>
              </a:r>
              <a:endParaRPr lang="en-US" sz="2000" baseline="-25000" dirty="0"/>
            </a:p>
          </p:txBody>
        </p:sp>
        <p:cxnSp>
          <p:nvCxnSpPr>
            <p:cNvPr id="30" name="Straight Arrow Connector 29"/>
            <p:cNvCxnSpPr/>
            <p:nvPr/>
          </p:nvCxnSpPr>
          <p:spPr>
            <a:xfrm>
              <a:off x="3200400" y="3333750"/>
              <a:ext cx="11430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479800" y="3022597"/>
              <a:ext cx="497252" cy="392415"/>
            </a:xfrm>
            <a:prstGeom prst="rect">
              <a:avLst/>
            </a:prstGeom>
            <a:noFill/>
          </p:spPr>
          <p:txBody>
            <a:bodyPr wrap="none" rtlCol="0">
              <a:spAutoFit/>
            </a:bodyPr>
            <a:lstStyle/>
            <a:p>
              <a:r>
                <a:rPr lang="en-US" sz="2800" dirty="0" smtClean="0"/>
                <a:t>⨁</a:t>
              </a:r>
              <a:endParaRPr lang="en-US" sz="2800" dirty="0"/>
            </a:p>
          </p:txBody>
        </p:sp>
        <p:grpSp>
          <p:nvGrpSpPr>
            <p:cNvPr id="6" name="Group 43"/>
            <p:cNvGrpSpPr/>
            <p:nvPr/>
          </p:nvGrpSpPr>
          <p:grpSpPr>
            <a:xfrm>
              <a:off x="1905000" y="3415012"/>
              <a:ext cx="1828801" cy="528338"/>
              <a:chOff x="1905000" y="3415012"/>
              <a:chExt cx="1828801" cy="528338"/>
            </a:xfrm>
          </p:grpSpPr>
          <p:cxnSp>
            <p:nvCxnSpPr>
              <p:cNvPr id="34" name="Elbow Connector 33"/>
              <p:cNvCxnSpPr/>
              <p:nvPr/>
            </p:nvCxnSpPr>
            <p:spPr>
              <a:xfrm>
                <a:off x="1905000" y="3486150"/>
                <a:ext cx="1828800" cy="457200"/>
              </a:xfrm>
              <a:prstGeom prst="bentConnector3">
                <a:avLst>
                  <a:gd name="adj1" fmla="val 694"/>
                </a:avLst>
              </a:prstGeom>
              <a:ln>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32" idx="2"/>
              </p:cNvCxnSpPr>
              <p:nvPr/>
            </p:nvCxnSpPr>
            <p:spPr>
              <a:xfrm flipH="1" flipV="1">
                <a:off x="3728426" y="3415012"/>
                <a:ext cx="5375" cy="52198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sp>
        <p:nvSpPr>
          <p:cNvPr id="46" name="TextBox 45"/>
          <p:cNvSpPr txBox="1"/>
          <p:nvPr/>
        </p:nvSpPr>
        <p:spPr>
          <a:xfrm>
            <a:off x="5867400" y="6096000"/>
            <a:ext cx="2271776" cy="461665"/>
          </a:xfrm>
          <a:prstGeom prst="rect">
            <a:avLst/>
          </a:prstGeom>
          <a:noFill/>
        </p:spPr>
        <p:txBody>
          <a:bodyPr wrap="none" rtlCol="0">
            <a:spAutoFit/>
          </a:bodyPr>
          <a:lstStyle/>
          <a:p>
            <a:r>
              <a:rPr lang="en-US" sz="2400" dirty="0" smtClean="0"/>
              <a:t>Best possible !!</a:t>
            </a:r>
            <a:endParaRPr lang="en-US" sz="2400" dirty="0"/>
          </a:p>
        </p:txBody>
      </p:sp>
      <p:sp>
        <p:nvSpPr>
          <p:cNvPr id="18" name="Footer Placeholder 17"/>
          <p:cNvSpPr>
            <a:spLocks noGrp="1"/>
          </p:cNvSpPr>
          <p:nvPr>
            <p:ph type="ftr" sz="quarter" idx="11"/>
          </p:nvPr>
        </p:nvSpPr>
        <p:spPr/>
        <p:txBody>
          <a:bodyPr/>
          <a:lstStyle/>
          <a:p>
            <a:r>
              <a:rPr lang="en-US" smtClean="0"/>
              <a:t>FAST-NUCES</a:t>
            </a:r>
            <a:endParaRPr lang="en-US"/>
          </a:p>
        </p:txBody>
      </p:sp>
      <p:pic>
        <p:nvPicPr>
          <p:cNvPr id="19" name="Picture 1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8782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808038"/>
          </a:xfrm>
        </p:spPr>
        <p:txBody>
          <a:bodyPr>
            <a:normAutofit/>
          </a:bodyPr>
          <a:lstStyle/>
          <a:p>
            <a:r>
              <a:rPr lang="en-US" sz="3600" dirty="0" smtClean="0">
                <a:solidFill>
                  <a:schemeClr val="tx1"/>
                </a:solidFill>
                <a:latin typeface="Times New Roman" pitchFamily="18" charset="0"/>
                <a:cs typeface="Times New Roman" pitchFamily="18" charset="0"/>
              </a:rPr>
              <a:t>Other block cipher constructions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905000"/>
            <a:ext cx="8534400" cy="4064000"/>
          </a:xfrm>
        </p:spPr>
        <p:txBody>
          <a:bodyPr/>
          <a:lstStyle/>
          <a:p>
            <a:pPr marL="0" indent="0">
              <a:buNone/>
            </a:pPr>
            <a:r>
              <a:rPr lang="en-US" dirty="0" err="1">
                <a:latin typeface="Times New Roman" pitchFamily="18" charset="0"/>
                <a:cs typeface="Times New Roman" pitchFamily="18" charset="0"/>
              </a:rPr>
              <a:t>Miyaguchi-</a:t>
            </a:r>
            <a:r>
              <a:rPr lang="en-US" dirty="0" err="1" smtClean="0">
                <a:latin typeface="Times New Roman" pitchFamily="18" charset="0"/>
                <a:cs typeface="Times New Roman" pitchFamily="18" charset="0"/>
              </a:rPr>
              <a:t>Preneel</a:t>
            </a:r>
            <a:r>
              <a:rPr lang="en-US" dirty="0" smtClean="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h(H, m) = E(m, H)⨁</a:t>
            </a:r>
            <a:r>
              <a:rPr lang="en-US" b="1" dirty="0" err="1" smtClean="0">
                <a:solidFill>
                  <a:srgbClr val="FF0000"/>
                </a:solidFill>
                <a:latin typeface="Times New Roman" pitchFamily="18" charset="0"/>
                <a:cs typeface="Times New Roman" pitchFamily="18" charset="0"/>
              </a:rPr>
              <a:t>H⨁m</a:t>
            </a:r>
            <a:r>
              <a:rPr lang="en-US" b="1" dirty="0" smtClean="0">
                <a:solidFill>
                  <a:srgbClr val="FF000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 (Whirlpool)</a:t>
            </a:r>
            <a:endParaRPr lang="en-US" b="1" dirty="0" smtClean="0">
              <a:solidFill>
                <a:srgbClr val="FF0000"/>
              </a:solidFill>
              <a:latin typeface="Times New Roman" pitchFamily="18" charset="0"/>
              <a:cs typeface="Times New Roman" pitchFamily="18" charset="0"/>
            </a:endParaRPr>
          </a:p>
          <a:p>
            <a:pPr marL="0" indent="0">
              <a:spcBef>
                <a:spcPts val="1176"/>
              </a:spcBef>
              <a:buNone/>
            </a:pPr>
            <a:r>
              <a:rPr lang="en-US" b="1" dirty="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		  h(H,</a:t>
            </a:r>
            <a:r>
              <a:rPr lang="en-US" b="1" dirty="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m) =  E(</a:t>
            </a:r>
            <a:r>
              <a:rPr lang="en-US" b="1" dirty="0" err="1">
                <a:solidFill>
                  <a:srgbClr val="FF0000"/>
                </a:solidFill>
                <a:latin typeface="Times New Roman" pitchFamily="18" charset="0"/>
                <a:cs typeface="Times New Roman" pitchFamily="18" charset="0"/>
              </a:rPr>
              <a:t>H⨁</a:t>
            </a:r>
            <a:r>
              <a:rPr lang="en-US" b="1" dirty="0" err="1" smtClean="0">
                <a:solidFill>
                  <a:srgbClr val="FF0000"/>
                </a:solidFill>
                <a:latin typeface="Times New Roman" pitchFamily="18" charset="0"/>
                <a:cs typeface="Times New Roman" pitchFamily="18" charset="0"/>
              </a:rPr>
              <a:t>m</a:t>
            </a:r>
            <a:r>
              <a:rPr lang="en-US" b="1" dirty="0" smtClean="0">
                <a:solidFill>
                  <a:srgbClr val="FF0000"/>
                </a:solidFill>
                <a:latin typeface="Times New Roman" pitchFamily="18" charset="0"/>
                <a:cs typeface="Times New Roman" pitchFamily="18" charset="0"/>
              </a:rPr>
              <a:t>, m)⨁m</a:t>
            </a:r>
            <a:endParaRPr lang="en-US" dirty="0" smtClean="0">
              <a:latin typeface="Times New Roman" pitchFamily="18" charset="0"/>
              <a:cs typeface="Times New Roman" pitchFamily="18" charset="0"/>
            </a:endParaRPr>
          </a:p>
          <a:p>
            <a:pPr marL="0" indent="0">
              <a:spcBef>
                <a:spcPts val="1176"/>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solidFill>
                  <a:srgbClr val="000000"/>
                </a:solidFill>
                <a:latin typeface="Times New Roman" pitchFamily="18" charset="0"/>
                <a:cs typeface="Times New Roman" pitchFamily="18" charset="0"/>
              </a:rPr>
              <a:t>total of 12 variants like this </a:t>
            </a:r>
          </a:p>
        </p:txBody>
      </p:sp>
      <p:sp>
        <p:nvSpPr>
          <p:cNvPr id="4" name="TextBox 3"/>
          <p:cNvSpPr txBox="1"/>
          <p:nvPr/>
        </p:nvSpPr>
        <p:spPr>
          <a:xfrm>
            <a:off x="457200" y="1269921"/>
            <a:ext cx="6219972"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Let  </a:t>
            </a:r>
            <a:r>
              <a:rPr lang="en-US" sz="2400" b="1" dirty="0" smtClean="0">
                <a:latin typeface="Times New Roman" pitchFamily="18" charset="0"/>
                <a:cs typeface="Times New Roman" pitchFamily="18" charset="0"/>
              </a:rPr>
              <a:t>E: {</a:t>
            </a:r>
            <a:r>
              <a:rPr lang="en-US" sz="2400" b="1" dirty="0">
                <a:latin typeface="Times New Roman" pitchFamily="18" charset="0"/>
                <a:cs typeface="Times New Roman" pitchFamily="18" charset="0"/>
              </a:rPr>
              <a:t>0,1}</a:t>
            </a:r>
            <a:r>
              <a:rPr lang="en-US" sz="2400" b="1" baseline="30000" dirty="0">
                <a:latin typeface="Times New Roman" pitchFamily="18" charset="0"/>
                <a:cs typeface="Times New Roman" pitchFamily="18" charset="0"/>
              </a:rPr>
              <a:t>n</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{0,1}</a:t>
            </a:r>
            <a:r>
              <a:rPr lang="en-US" sz="2400" b="1" baseline="30000" dirty="0">
                <a:latin typeface="Times New Roman" pitchFamily="18" charset="0"/>
                <a:cs typeface="Times New Roman" pitchFamily="18" charset="0"/>
              </a:rPr>
              <a:t>n</a:t>
            </a:r>
            <a:r>
              <a:rPr lang="en-US" sz="2400" b="1" dirty="0">
                <a:latin typeface="Times New Roman" pitchFamily="18" charset="0"/>
                <a:cs typeface="Times New Roman" pitchFamily="18" charset="0"/>
              </a:rPr>
              <a:t> ⟶ {0,1}</a:t>
            </a:r>
            <a:r>
              <a:rPr lang="en-US" sz="2400" b="1" baseline="30000" dirty="0" smtClean="0">
                <a:latin typeface="Times New Roman" pitchFamily="18" charset="0"/>
                <a:cs typeface="Times New Roman" pitchFamily="18" charset="0"/>
              </a:rPr>
              <a:t>n    </a:t>
            </a:r>
            <a:r>
              <a:rPr lang="en-US" sz="2400" dirty="0" smtClean="0">
                <a:latin typeface="Times New Roman" pitchFamily="18" charset="0"/>
                <a:cs typeface="Times New Roman" pitchFamily="18" charset="0"/>
              </a:rPr>
              <a:t>for simplicity  </a:t>
            </a: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28443976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772400" cy="838200"/>
          </a:xfrm>
        </p:spPr>
        <p:txBody>
          <a:bodyPr/>
          <a:lstStyle/>
          <a:p>
            <a:r>
              <a:rPr lang="en-US" dirty="0" smtClean="0">
                <a:solidFill>
                  <a:schemeClr val="tx1"/>
                </a:solidFill>
                <a:latin typeface="Times New Roman" pitchFamily="18" charset="0"/>
                <a:cs typeface="Times New Roman" pitchFamily="18" charset="0"/>
              </a:rPr>
              <a:t>Case study:   SHA-256</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Merkle-Damgard</a:t>
            </a:r>
            <a:r>
              <a:rPr lang="en-US" dirty="0" smtClean="0">
                <a:latin typeface="Times New Roman" pitchFamily="18" charset="0"/>
                <a:cs typeface="Times New Roman" pitchFamily="18" charset="0"/>
              </a:rPr>
              <a:t> function </a:t>
            </a:r>
          </a:p>
          <a:p>
            <a:r>
              <a:rPr lang="en-US" dirty="0" smtClean="0">
                <a:latin typeface="Times New Roman" pitchFamily="18" charset="0"/>
                <a:cs typeface="Times New Roman" pitchFamily="18" charset="0"/>
              </a:rPr>
              <a:t>Davies-Meyer compression function</a:t>
            </a:r>
          </a:p>
          <a:p>
            <a:r>
              <a:rPr lang="en-US" dirty="0" smtClean="0">
                <a:latin typeface="Times New Roman" pitchFamily="18" charset="0"/>
                <a:cs typeface="Times New Roman" pitchFamily="18" charset="0"/>
              </a:rPr>
              <a:t>Block cipher:   SHACAL-2 </a:t>
            </a:r>
            <a:endParaRPr lang="en-US" dirty="0">
              <a:latin typeface="Times New Roman" pitchFamily="18" charset="0"/>
              <a:cs typeface="Times New Roman" pitchFamily="18" charset="0"/>
            </a:endParaRPr>
          </a:p>
        </p:txBody>
      </p:sp>
      <p:grpSp>
        <p:nvGrpSpPr>
          <p:cNvPr id="7" name="Group 14"/>
          <p:cNvGrpSpPr/>
          <p:nvPr/>
        </p:nvGrpSpPr>
        <p:grpSpPr>
          <a:xfrm>
            <a:off x="1868004" y="3733797"/>
            <a:ext cx="5142396" cy="2362202"/>
            <a:chOff x="1868004" y="2800350"/>
            <a:chExt cx="5142396" cy="1771652"/>
          </a:xfrm>
        </p:grpSpPr>
        <p:sp>
          <p:nvSpPr>
            <p:cNvPr id="4" name="Rectangle 3"/>
            <p:cNvSpPr/>
            <p:nvPr/>
          </p:nvSpPr>
          <p:spPr>
            <a:xfrm>
              <a:off x="2667000" y="2800350"/>
              <a:ext cx="2743200" cy="304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512-bit key</a:t>
              </a:r>
              <a:endParaRPr lang="en-US" dirty="0">
                <a:solidFill>
                  <a:srgbClr val="000000"/>
                </a:solidFill>
              </a:endParaRPr>
            </a:p>
          </p:txBody>
        </p:sp>
        <p:sp>
          <p:nvSpPr>
            <p:cNvPr id="5" name="Rectangle 4"/>
            <p:cNvSpPr/>
            <p:nvPr/>
          </p:nvSpPr>
          <p:spPr>
            <a:xfrm>
              <a:off x="3835400" y="3575050"/>
              <a:ext cx="1295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SHACAL-2</a:t>
              </a:r>
              <a:endParaRPr lang="en-US" dirty="0"/>
            </a:p>
          </p:txBody>
        </p:sp>
        <p:sp>
          <p:nvSpPr>
            <p:cNvPr id="6" name="TextBox 5"/>
            <p:cNvSpPr txBox="1"/>
            <p:nvPr/>
          </p:nvSpPr>
          <p:spPr>
            <a:xfrm>
              <a:off x="3733800" y="3575050"/>
              <a:ext cx="319318" cy="276999"/>
            </a:xfrm>
            <a:prstGeom prst="rect">
              <a:avLst/>
            </a:prstGeom>
            <a:noFill/>
          </p:spPr>
          <p:txBody>
            <a:bodyPr wrap="none" rtlCol="0">
              <a:spAutoFit/>
            </a:bodyPr>
            <a:lstStyle/>
            <a:p>
              <a:r>
                <a:rPr lang="en-US" dirty="0" smtClean="0"/>
                <a:t>&gt;</a:t>
              </a:r>
              <a:endParaRPr lang="en-US" dirty="0"/>
            </a:p>
          </p:txBody>
        </p:sp>
        <p:cxnSp>
          <p:nvCxnSpPr>
            <p:cNvPr id="8" name="Elbow Connector 7"/>
            <p:cNvCxnSpPr/>
            <p:nvPr/>
          </p:nvCxnSpPr>
          <p:spPr>
            <a:xfrm rot="16200000" flipH="1">
              <a:off x="3200400" y="3181350"/>
              <a:ext cx="685800" cy="533400"/>
            </a:xfrm>
            <a:prstGeom prst="bentConnector3">
              <a:avLst>
                <a:gd name="adj1" fmla="val 98148"/>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1905000" y="4248150"/>
              <a:ext cx="19050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868004" y="4295003"/>
              <a:ext cx="1492716" cy="276999"/>
            </a:xfrm>
            <a:prstGeom prst="rect">
              <a:avLst/>
            </a:prstGeom>
            <a:noFill/>
          </p:spPr>
          <p:txBody>
            <a:bodyPr wrap="none" rtlCol="0">
              <a:spAutoFit/>
            </a:bodyPr>
            <a:lstStyle/>
            <a:p>
              <a:r>
                <a:rPr lang="en-US" dirty="0" smtClean="0"/>
                <a:t>256-bit block</a:t>
              </a:r>
              <a:endParaRPr lang="en-US" dirty="0"/>
            </a:p>
          </p:txBody>
        </p:sp>
        <p:cxnSp>
          <p:nvCxnSpPr>
            <p:cNvPr id="13" name="Straight Arrow Connector 12"/>
            <p:cNvCxnSpPr/>
            <p:nvPr/>
          </p:nvCxnSpPr>
          <p:spPr>
            <a:xfrm>
              <a:off x="5105400" y="4019550"/>
              <a:ext cx="19050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486400" y="4066404"/>
              <a:ext cx="1492716" cy="276999"/>
            </a:xfrm>
            <a:prstGeom prst="rect">
              <a:avLst/>
            </a:prstGeom>
            <a:noFill/>
          </p:spPr>
          <p:txBody>
            <a:bodyPr wrap="none" rtlCol="0">
              <a:spAutoFit/>
            </a:bodyPr>
            <a:lstStyle/>
            <a:p>
              <a:r>
                <a:rPr lang="en-US" dirty="0" smtClean="0"/>
                <a:t>256-bit block</a:t>
              </a:r>
              <a:endParaRPr lang="en-US" dirty="0"/>
            </a:p>
          </p:txBody>
        </p:sp>
      </p:grpSp>
      <p:sp>
        <p:nvSpPr>
          <p:cNvPr id="15" name="Footer Placeholder 14"/>
          <p:cNvSpPr>
            <a:spLocks noGrp="1"/>
          </p:cNvSpPr>
          <p:nvPr>
            <p:ph type="ftr" sz="quarter" idx="11"/>
          </p:nvPr>
        </p:nvSpPr>
        <p:spPr/>
        <p:txBody>
          <a:bodyPr/>
          <a:lstStyle/>
          <a:p>
            <a:r>
              <a:rPr lang="en-US" smtClean="0"/>
              <a:t>FAST-NUCES</a:t>
            </a:r>
            <a:endParaRPr lang="en-US"/>
          </a:p>
        </p:txBody>
      </p:sp>
      <p:sp>
        <p:nvSpPr>
          <p:cNvPr id="16" name="TextBox 15"/>
          <p:cNvSpPr txBox="1"/>
          <p:nvPr/>
        </p:nvSpPr>
        <p:spPr>
          <a:xfrm>
            <a:off x="2362200" y="5181600"/>
            <a:ext cx="522900" cy="369332"/>
          </a:xfrm>
          <a:prstGeom prst="rect">
            <a:avLst/>
          </a:prstGeom>
          <a:noFill/>
        </p:spPr>
        <p:txBody>
          <a:bodyPr wrap="none" rtlCol="0">
            <a:spAutoFit/>
          </a:bodyPr>
          <a:lstStyle/>
          <a:p>
            <a:r>
              <a:rPr lang="en-US" dirty="0" smtClean="0">
                <a:latin typeface="Times New Roman" pitchFamily="18" charset="0"/>
                <a:cs typeface="Times New Roman" pitchFamily="18" charset="0"/>
              </a:rPr>
              <a:t>H</a:t>
            </a:r>
            <a:r>
              <a:rPr lang="en-US" baseline="-25000" dirty="0" smtClean="0">
                <a:latin typeface="Times New Roman" pitchFamily="18" charset="0"/>
                <a:cs typeface="Times New Roman" pitchFamily="18" charset="0"/>
              </a:rPr>
              <a:t>i-1</a:t>
            </a:r>
            <a:endParaRPr lang="en-US" baseline="-25000" dirty="0">
              <a:latin typeface="Times New Roman" pitchFamily="18" charset="0"/>
              <a:cs typeface="Times New Roman" pitchFamily="18" charset="0"/>
            </a:endParaRPr>
          </a:p>
        </p:txBody>
      </p:sp>
      <p:sp>
        <p:nvSpPr>
          <p:cNvPr id="17" name="TextBox 16"/>
          <p:cNvSpPr txBox="1"/>
          <p:nvPr/>
        </p:nvSpPr>
        <p:spPr>
          <a:xfrm>
            <a:off x="5791200" y="4876800"/>
            <a:ext cx="394660" cy="369332"/>
          </a:xfrm>
          <a:prstGeom prst="rect">
            <a:avLst/>
          </a:prstGeom>
          <a:noFill/>
        </p:spPr>
        <p:txBody>
          <a:bodyPr wrap="none" rtlCol="0">
            <a:spAutoFit/>
          </a:bodyPr>
          <a:lstStyle/>
          <a:p>
            <a:r>
              <a:rPr lang="en-US" dirty="0" smtClean="0">
                <a:latin typeface="Times New Roman" pitchFamily="18" charset="0"/>
                <a:cs typeface="Times New Roman" pitchFamily="18" charset="0"/>
              </a:rPr>
              <a:t>H</a:t>
            </a:r>
            <a:r>
              <a:rPr lang="en-US" baseline="-25000" dirty="0" smtClean="0">
                <a:latin typeface="Times New Roman" pitchFamily="18" charset="0"/>
                <a:cs typeface="Times New Roman" pitchFamily="18" charset="0"/>
              </a:rPr>
              <a:t>i</a:t>
            </a:r>
            <a:endParaRPr lang="en-US" baseline="-25000" dirty="0">
              <a:latin typeface="Times New Roman" pitchFamily="18" charset="0"/>
              <a:cs typeface="Times New Roman" pitchFamily="18" charset="0"/>
            </a:endParaRPr>
          </a:p>
        </p:txBody>
      </p:sp>
      <p:sp>
        <p:nvSpPr>
          <p:cNvPr id="18" name="TextBox 17"/>
          <p:cNvSpPr txBox="1"/>
          <p:nvPr/>
        </p:nvSpPr>
        <p:spPr>
          <a:xfrm>
            <a:off x="3733800" y="3276600"/>
            <a:ext cx="407484" cy="369332"/>
          </a:xfrm>
          <a:prstGeom prst="rect">
            <a:avLst/>
          </a:prstGeom>
          <a:noFill/>
        </p:spPr>
        <p:txBody>
          <a:bodyPr wrap="none" rtlCol="0">
            <a:spAutoFit/>
          </a:bodyPr>
          <a:lstStyle/>
          <a:p>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i</a:t>
            </a:r>
            <a:endParaRPr lang="en-US" baseline="-25000" dirty="0">
              <a:latin typeface="Times New Roman" pitchFamily="18" charset="0"/>
              <a:cs typeface="Times New Roman" pitchFamily="18" charset="0"/>
            </a:endParaRPr>
          </a:p>
        </p:txBody>
      </p:sp>
      <p:pic>
        <p:nvPicPr>
          <p:cNvPr id="19" name="Picture 1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790545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76600"/>
            <a:ext cx="77724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HMAC: a MAC from SHA-256</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839200" cy="1143000"/>
          </a:xfrm>
        </p:spPr>
        <p:txBody>
          <a:bodyPr>
            <a:normAutofit/>
          </a:bodyPr>
          <a:lstStyle/>
          <a:p>
            <a:r>
              <a:rPr lang="en-US" sz="3600" dirty="0">
                <a:solidFill>
                  <a:schemeClr val="tx1"/>
                </a:solidFill>
                <a:latin typeface="Times New Roman" pitchFamily="18" charset="0"/>
                <a:cs typeface="Times New Roman" pitchFamily="18" charset="0"/>
              </a:rPr>
              <a:t>The </a:t>
            </a:r>
            <a:r>
              <a:rPr lang="en-US" sz="3600" dirty="0" err="1">
                <a:solidFill>
                  <a:schemeClr val="tx1"/>
                </a:solidFill>
                <a:latin typeface="Times New Roman" pitchFamily="18" charset="0"/>
                <a:cs typeface="Times New Roman" pitchFamily="18" charset="0"/>
              </a:rPr>
              <a:t>Merkle-Damgard</a:t>
            </a:r>
            <a:r>
              <a:rPr lang="en-US" sz="3600" dirty="0">
                <a:solidFill>
                  <a:schemeClr val="tx1"/>
                </a:solidFill>
                <a:latin typeface="Times New Roman" pitchFamily="18" charset="0"/>
                <a:cs typeface="Times New Roman" pitchFamily="18" charset="0"/>
              </a:rPr>
              <a:t> iterated construction</a:t>
            </a:r>
          </a:p>
        </p:txBody>
      </p:sp>
      <p:sp>
        <p:nvSpPr>
          <p:cNvPr id="3" name="Content Placeholder 2"/>
          <p:cNvSpPr>
            <a:spLocks noGrp="1"/>
          </p:cNvSpPr>
          <p:nvPr>
            <p:ph idx="1"/>
          </p:nvPr>
        </p:nvSpPr>
        <p:spPr>
          <a:xfrm>
            <a:off x="381000" y="4343400"/>
            <a:ext cx="8153400" cy="1828800"/>
          </a:xfrm>
        </p:spPr>
        <p:txBody>
          <a:bodyPr>
            <a:normAutofit/>
          </a:bodyPr>
          <a:lstStyle/>
          <a:p>
            <a:pPr marL="0" indent="0">
              <a:buNone/>
            </a:pPr>
            <a:r>
              <a:rPr lang="en-US" dirty="0" err="1" smtClean="0"/>
              <a:t>Thm</a:t>
            </a:r>
            <a:r>
              <a:rPr lang="en-US" dirty="0" smtClean="0"/>
              <a:t>:    h collision resistant   ⇒    H collision resistant</a:t>
            </a:r>
          </a:p>
          <a:p>
            <a:pPr marL="0" indent="0">
              <a:buNone/>
            </a:pPr>
            <a:endParaRPr lang="en-US" dirty="0"/>
          </a:p>
          <a:p>
            <a:pPr marL="0" indent="0">
              <a:buNone/>
            </a:pPr>
            <a:r>
              <a:rPr lang="en-US" dirty="0" smtClean="0"/>
              <a:t>Can we use  H(.)  to directly build a MAC?</a:t>
            </a:r>
          </a:p>
        </p:txBody>
      </p:sp>
      <p:sp>
        <p:nvSpPr>
          <p:cNvPr id="6" name="AutoShape 3"/>
          <p:cNvSpPr>
            <a:spLocks noChangeArrowheads="1"/>
          </p:cNvSpPr>
          <p:nvPr/>
        </p:nvSpPr>
        <p:spPr bwMode="auto">
          <a:xfrm>
            <a:off x="831810" y="990600"/>
            <a:ext cx="7239000" cy="2743200"/>
          </a:xfrm>
          <a:prstGeom prst="roundRect">
            <a:avLst>
              <a:gd name="adj" fmla="val 16667"/>
            </a:avLst>
          </a:prstGeom>
          <a:solidFill>
            <a:srgbClr val="CCFF99"/>
          </a:solidFill>
          <a:ln w="9525">
            <a:noFill/>
            <a:round/>
            <a:headEnd/>
            <a:tailEnd/>
          </a:ln>
        </p:spPr>
        <p:txBody>
          <a:bodyPr wrap="none" anchor="ctr"/>
          <a:lstStyle/>
          <a:p>
            <a:endParaRPr lang="en-US">
              <a:solidFill>
                <a:srgbClr val="FFFFCC"/>
              </a:solidFill>
            </a:endParaRPr>
          </a:p>
        </p:txBody>
      </p:sp>
      <p:sp>
        <p:nvSpPr>
          <p:cNvPr id="7" name="Rectangle 7"/>
          <p:cNvSpPr>
            <a:spLocks noChangeArrowheads="1"/>
          </p:cNvSpPr>
          <p:nvPr/>
        </p:nvSpPr>
        <p:spPr bwMode="auto">
          <a:xfrm>
            <a:off x="16700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rPr>
              <a:t>h</a:t>
            </a:r>
            <a:endParaRPr lang="en-US" dirty="0">
              <a:latin typeface="Arial" charset="0"/>
              <a:sym typeface="Symbol" pitchFamily="18" charset="2"/>
            </a:endParaRPr>
          </a:p>
        </p:txBody>
      </p:sp>
      <p:sp>
        <p:nvSpPr>
          <p:cNvPr id="8" name="Rectangle 8"/>
          <p:cNvSpPr>
            <a:spLocks noChangeArrowheads="1"/>
          </p:cNvSpPr>
          <p:nvPr/>
        </p:nvSpPr>
        <p:spPr bwMode="auto">
          <a:xfrm>
            <a:off x="33464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rPr>
              <a:t>h</a:t>
            </a:r>
            <a:endParaRPr lang="en-US" dirty="0">
              <a:latin typeface="Arial" charset="0"/>
              <a:sym typeface="Symbol" pitchFamily="18" charset="2"/>
            </a:endParaRPr>
          </a:p>
        </p:txBody>
      </p:sp>
      <p:sp>
        <p:nvSpPr>
          <p:cNvPr id="9" name="Rectangle 9"/>
          <p:cNvSpPr>
            <a:spLocks noChangeArrowheads="1"/>
          </p:cNvSpPr>
          <p:nvPr/>
        </p:nvSpPr>
        <p:spPr bwMode="auto">
          <a:xfrm>
            <a:off x="66230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sym typeface="Symbol" pitchFamily="18" charset="2"/>
              </a:rPr>
              <a:t>h</a:t>
            </a:r>
            <a:endParaRPr lang="en-US" dirty="0">
              <a:latin typeface="Arial" charset="0"/>
              <a:sym typeface="Symbol" pitchFamily="18" charset="2"/>
            </a:endParaRPr>
          </a:p>
        </p:txBody>
      </p:sp>
      <p:sp>
        <p:nvSpPr>
          <p:cNvPr id="10" name="Rectangle 10"/>
          <p:cNvSpPr>
            <a:spLocks noChangeArrowheads="1"/>
          </p:cNvSpPr>
          <p:nvPr/>
        </p:nvSpPr>
        <p:spPr bwMode="auto">
          <a:xfrm>
            <a:off x="1136610" y="1295400"/>
            <a:ext cx="15240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sz="1800" dirty="0">
                <a:solidFill>
                  <a:srgbClr val="FFFFCC"/>
                </a:solidFill>
                <a:latin typeface="Arial" charset="0"/>
              </a:rPr>
              <a:t>m[0]</a:t>
            </a:r>
          </a:p>
        </p:txBody>
      </p:sp>
      <p:sp>
        <p:nvSpPr>
          <p:cNvPr id="11" name="Rectangle 11"/>
          <p:cNvSpPr>
            <a:spLocks noChangeArrowheads="1"/>
          </p:cNvSpPr>
          <p:nvPr/>
        </p:nvSpPr>
        <p:spPr bwMode="auto">
          <a:xfrm>
            <a:off x="2660610" y="1295400"/>
            <a:ext cx="16764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sz="1800">
                <a:solidFill>
                  <a:srgbClr val="FFFFCC"/>
                </a:solidFill>
                <a:latin typeface="Arial" charset="0"/>
              </a:rPr>
              <a:t>m[1]</a:t>
            </a:r>
          </a:p>
        </p:txBody>
      </p:sp>
      <p:sp>
        <p:nvSpPr>
          <p:cNvPr id="12" name="Rectangle 12"/>
          <p:cNvSpPr>
            <a:spLocks noChangeArrowheads="1"/>
          </p:cNvSpPr>
          <p:nvPr/>
        </p:nvSpPr>
        <p:spPr bwMode="auto">
          <a:xfrm>
            <a:off x="4337010" y="1295400"/>
            <a:ext cx="16002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sz="1800" dirty="0" smtClean="0">
                <a:solidFill>
                  <a:srgbClr val="FFFFCC"/>
                </a:solidFill>
                <a:latin typeface="Arial" charset="0"/>
              </a:rPr>
              <a:t>m[2]</a:t>
            </a:r>
            <a:endParaRPr lang="en-US" sz="1800" dirty="0">
              <a:solidFill>
                <a:srgbClr val="FFFFCC"/>
              </a:solidFill>
              <a:latin typeface="Arial" charset="0"/>
            </a:endParaRPr>
          </a:p>
        </p:txBody>
      </p:sp>
      <p:sp>
        <p:nvSpPr>
          <p:cNvPr id="13" name="Rectangle 13"/>
          <p:cNvSpPr>
            <a:spLocks noChangeArrowheads="1"/>
          </p:cNvSpPr>
          <p:nvPr/>
        </p:nvSpPr>
        <p:spPr bwMode="auto">
          <a:xfrm>
            <a:off x="5937210" y="1295400"/>
            <a:ext cx="1524000" cy="381000"/>
          </a:xfrm>
          <a:prstGeom prst="rect">
            <a:avLst/>
          </a:prstGeom>
          <a:solidFill>
            <a:schemeClr val="accent6">
              <a:lumMod val="75000"/>
            </a:schemeClr>
          </a:solidFill>
          <a:ln w="9525">
            <a:solidFill>
              <a:schemeClr val="tx1"/>
            </a:solidFill>
            <a:miter lim="800000"/>
            <a:headEnd/>
            <a:tailEnd/>
          </a:ln>
        </p:spPr>
        <p:txBody>
          <a:bodyPr wrap="none" anchor="ctr"/>
          <a:lstStyle/>
          <a:p>
            <a:r>
              <a:rPr lang="en-US" sz="1800" dirty="0" smtClean="0">
                <a:solidFill>
                  <a:srgbClr val="FFFFCC"/>
                </a:solidFill>
                <a:latin typeface="Arial" charset="0"/>
              </a:rPr>
              <a:t>m[3]  </a:t>
            </a:r>
            <a:r>
              <a:rPr lang="en-US" sz="1800" dirty="0" err="1" smtClean="0">
                <a:solidFill>
                  <a:srgbClr val="FFFFCC"/>
                </a:solidFill>
                <a:latin typeface="Arial" charset="0"/>
              </a:rPr>
              <a:t>ll</a:t>
            </a:r>
            <a:r>
              <a:rPr lang="en-US" sz="1800" dirty="0" smtClean="0">
                <a:solidFill>
                  <a:srgbClr val="FFFFCC"/>
                </a:solidFill>
                <a:latin typeface="Arial" charset="0"/>
              </a:rPr>
              <a:t>   PB</a:t>
            </a:r>
            <a:endParaRPr lang="en-US" sz="1800" dirty="0">
              <a:solidFill>
                <a:srgbClr val="FFFFCC"/>
              </a:solidFill>
              <a:latin typeface="Arial" charset="0"/>
            </a:endParaRPr>
          </a:p>
        </p:txBody>
      </p:sp>
      <p:sp>
        <p:nvSpPr>
          <p:cNvPr id="24" name="Rectangle 26"/>
          <p:cNvSpPr>
            <a:spLocks noChangeArrowheads="1"/>
          </p:cNvSpPr>
          <p:nvPr/>
        </p:nvSpPr>
        <p:spPr bwMode="auto">
          <a:xfrm>
            <a:off x="50228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sym typeface="Symbol" pitchFamily="18" charset="2"/>
              </a:rPr>
              <a:t>h</a:t>
            </a:r>
            <a:endParaRPr lang="en-US" dirty="0">
              <a:latin typeface="Arial" charset="0"/>
              <a:sym typeface="Symbol" pitchFamily="18" charset="2"/>
            </a:endParaRPr>
          </a:p>
        </p:txBody>
      </p:sp>
      <p:grpSp>
        <p:nvGrpSpPr>
          <p:cNvPr id="4" name="Group 67"/>
          <p:cNvGrpSpPr/>
          <p:nvPr/>
        </p:nvGrpSpPr>
        <p:grpSpPr>
          <a:xfrm>
            <a:off x="238845" y="2328336"/>
            <a:ext cx="1431165" cy="646331"/>
            <a:chOff x="16635" y="2908445"/>
            <a:chExt cx="1431165" cy="646332"/>
          </a:xfrm>
        </p:grpSpPr>
        <p:cxnSp>
          <p:nvCxnSpPr>
            <p:cNvPr id="32" name="Straight Arrow Connector 31"/>
            <p:cNvCxnSpPr/>
            <p:nvPr/>
          </p:nvCxnSpPr>
          <p:spPr bwMode="auto">
            <a:xfrm>
              <a:off x="304800" y="3364468"/>
              <a:ext cx="1143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TextBox 34"/>
            <p:cNvSpPr txBox="1"/>
            <p:nvPr/>
          </p:nvSpPr>
          <p:spPr>
            <a:xfrm>
              <a:off x="16635" y="2908445"/>
              <a:ext cx="825868" cy="646332"/>
            </a:xfrm>
            <a:prstGeom prst="rect">
              <a:avLst/>
            </a:prstGeom>
            <a:noFill/>
          </p:spPr>
          <p:txBody>
            <a:bodyPr wrap="none" rtlCol="0">
              <a:spAutoFit/>
            </a:bodyPr>
            <a:lstStyle/>
            <a:p>
              <a:pPr algn="ctr"/>
              <a:r>
                <a:rPr lang="en-US" sz="1800" dirty="0" smtClean="0">
                  <a:latin typeface="+mn-lt"/>
                </a:rPr>
                <a:t>IV</a:t>
              </a:r>
            </a:p>
            <a:p>
              <a:pPr algn="ctr"/>
              <a:r>
                <a:rPr lang="en-US" dirty="0" smtClean="0"/>
                <a:t>(fixed)</a:t>
              </a:r>
              <a:endParaRPr lang="en-US" sz="1800" dirty="0" smtClean="0">
                <a:latin typeface="+mn-lt"/>
              </a:endParaRPr>
            </a:p>
          </p:txBody>
        </p:sp>
      </p:grpSp>
      <p:grpSp>
        <p:nvGrpSpPr>
          <p:cNvPr id="5" name="Group 47"/>
          <p:cNvGrpSpPr/>
          <p:nvPr/>
        </p:nvGrpSpPr>
        <p:grpSpPr>
          <a:xfrm>
            <a:off x="1364416" y="1677193"/>
            <a:ext cx="305594" cy="838995"/>
            <a:chOff x="1218406" y="2134394"/>
            <a:chExt cx="305594" cy="838994"/>
          </a:xfrm>
        </p:grpSpPr>
        <p:cxnSp>
          <p:nvCxnSpPr>
            <p:cNvPr id="43" name="Straight Connector 42"/>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Arrow Connector 46"/>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4" name="Group 48"/>
          <p:cNvGrpSpPr/>
          <p:nvPr/>
        </p:nvGrpSpPr>
        <p:grpSpPr>
          <a:xfrm>
            <a:off x="3041610" y="1676400"/>
            <a:ext cx="305594" cy="838995"/>
            <a:chOff x="1218406" y="2134394"/>
            <a:chExt cx="305594" cy="838994"/>
          </a:xfrm>
        </p:grpSpPr>
        <p:cxnSp>
          <p:nvCxnSpPr>
            <p:cNvPr id="50" name="Straight Connector 49"/>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Arrow Connector 50"/>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5" name="Group 51"/>
          <p:cNvGrpSpPr/>
          <p:nvPr/>
        </p:nvGrpSpPr>
        <p:grpSpPr>
          <a:xfrm>
            <a:off x="4718010" y="1676400"/>
            <a:ext cx="305594" cy="838995"/>
            <a:chOff x="1218406" y="2134394"/>
            <a:chExt cx="305594" cy="838994"/>
          </a:xfrm>
        </p:grpSpPr>
        <p:cxnSp>
          <p:nvCxnSpPr>
            <p:cNvPr id="53" name="Straight Connector 52"/>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Arrow Connector 53"/>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6" name="Group 54"/>
          <p:cNvGrpSpPr/>
          <p:nvPr/>
        </p:nvGrpSpPr>
        <p:grpSpPr>
          <a:xfrm>
            <a:off x="6318210" y="1676400"/>
            <a:ext cx="305594" cy="838995"/>
            <a:chOff x="1218406" y="2134394"/>
            <a:chExt cx="305594" cy="838994"/>
          </a:xfrm>
        </p:grpSpPr>
        <p:cxnSp>
          <p:nvCxnSpPr>
            <p:cNvPr id="56" name="Straight Connector 55"/>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cxnSp>
        <p:nvCxnSpPr>
          <p:cNvPr id="59" name="Straight Arrow Connector 58"/>
          <p:cNvCxnSpPr/>
          <p:nvPr/>
        </p:nvCxnSpPr>
        <p:spPr bwMode="auto">
          <a:xfrm>
            <a:off x="2584410" y="2787445"/>
            <a:ext cx="762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a:off x="4260810" y="2787445"/>
            <a:ext cx="762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5937210" y="2817813"/>
            <a:ext cx="685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a:off x="7537410" y="2817813"/>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9" name="TextBox 68"/>
          <p:cNvSpPr txBox="1"/>
          <p:nvPr/>
        </p:nvSpPr>
        <p:spPr>
          <a:xfrm>
            <a:off x="8134310" y="2226733"/>
            <a:ext cx="753732" cy="400110"/>
          </a:xfrm>
          <a:prstGeom prst="rect">
            <a:avLst/>
          </a:prstGeom>
          <a:noFill/>
        </p:spPr>
        <p:txBody>
          <a:bodyPr wrap="none" rtlCol="0">
            <a:spAutoFit/>
          </a:bodyPr>
          <a:lstStyle/>
          <a:p>
            <a:r>
              <a:rPr lang="en-US" sz="2000" dirty="0" smtClean="0">
                <a:latin typeface="+mn-lt"/>
              </a:rPr>
              <a:t>H(m)</a:t>
            </a:r>
          </a:p>
        </p:txBody>
      </p:sp>
      <p:grpSp>
        <p:nvGrpSpPr>
          <p:cNvPr id="17" name="Group 73"/>
          <p:cNvGrpSpPr/>
          <p:nvPr/>
        </p:nvGrpSpPr>
        <p:grpSpPr>
          <a:xfrm>
            <a:off x="3346410" y="2345267"/>
            <a:ext cx="1066800" cy="381000"/>
            <a:chOff x="1524000" y="2819400"/>
            <a:chExt cx="1066800" cy="381000"/>
          </a:xfrm>
        </p:grpSpPr>
        <p:sp>
          <p:nvSpPr>
            <p:cNvPr id="75" name="Right Triangle 74"/>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76" name="Straight Connector 75"/>
            <p:cNvCxnSpPr>
              <a:stCxn id="75"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8" name="Group 76"/>
          <p:cNvGrpSpPr/>
          <p:nvPr/>
        </p:nvGrpSpPr>
        <p:grpSpPr>
          <a:xfrm>
            <a:off x="5022810" y="2345267"/>
            <a:ext cx="1066800" cy="381000"/>
            <a:chOff x="1524000" y="2819400"/>
            <a:chExt cx="1066800" cy="381000"/>
          </a:xfrm>
        </p:grpSpPr>
        <p:sp>
          <p:nvSpPr>
            <p:cNvPr id="78" name="Right Triangle 77"/>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79" name="Straight Connector 78"/>
            <p:cNvCxnSpPr>
              <a:stCxn id="78"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9" name="Group 79"/>
          <p:cNvGrpSpPr/>
          <p:nvPr/>
        </p:nvGrpSpPr>
        <p:grpSpPr>
          <a:xfrm>
            <a:off x="6623010" y="2345267"/>
            <a:ext cx="1066800" cy="381000"/>
            <a:chOff x="1524000" y="2819400"/>
            <a:chExt cx="1066800" cy="381000"/>
          </a:xfrm>
        </p:grpSpPr>
        <p:sp>
          <p:nvSpPr>
            <p:cNvPr id="81" name="Right Triangle 80"/>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82" name="Straight Connector 81"/>
            <p:cNvCxnSpPr>
              <a:stCxn id="81"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0" name="Group 57"/>
          <p:cNvGrpSpPr/>
          <p:nvPr/>
        </p:nvGrpSpPr>
        <p:grpSpPr>
          <a:xfrm flipV="1">
            <a:off x="1670010" y="2834148"/>
            <a:ext cx="1066800" cy="381000"/>
            <a:chOff x="1524000" y="2819400"/>
            <a:chExt cx="1066800" cy="381000"/>
          </a:xfrm>
        </p:grpSpPr>
        <p:sp>
          <p:nvSpPr>
            <p:cNvPr id="61" name="Right Triangle 60"/>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62" name="Straight Connector 61"/>
            <p:cNvCxnSpPr>
              <a:stCxn id="61"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1" name="Group 63"/>
          <p:cNvGrpSpPr/>
          <p:nvPr/>
        </p:nvGrpSpPr>
        <p:grpSpPr>
          <a:xfrm flipV="1">
            <a:off x="3346410" y="2834148"/>
            <a:ext cx="1066800" cy="381000"/>
            <a:chOff x="1524000" y="2819400"/>
            <a:chExt cx="1066800" cy="381000"/>
          </a:xfrm>
        </p:grpSpPr>
        <p:sp>
          <p:nvSpPr>
            <p:cNvPr id="65" name="Right Triangle 64"/>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67" name="Straight Connector 66"/>
            <p:cNvCxnSpPr>
              <a:stCxn id="65"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2" name="Group 70"/>
          <p:cNvGrpSpPr/>
          <p:nvPr/>
        </p:nvGrpSpPr>
        <p:grpSpPr>
          <a:xfrm flipV="1">
            <a:off x="5022810" y="2834148"/>
            <a:ext cx="1066800" cy="381000"/>
            <a:chOff x="1524000" y="2819400"/>
            <a:chExt cx="1066800" cy="381000"/>
          </a:xfrm>
        </p:grpSpPr>
        <p:sp>
          <p:nvSpPr>
            <p:cNvPr id="83" name="Right Triangle 82"/>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84" name="Straight Connector 83"/>
            <p:cNvCxnSpPr>
              <a:stCxn id="83"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3" name="Group 84"/>
          <p:cNvGrpSpPr/>
          <p:nvPr/>
        </p:nvGrpSpPr>
        <p:grpSpPr>
          <a:xfrm flipV="1">
            <a:off x="6623010" y="2834148"/>
            <a:ext cx="1066800" cy="381000"/>
            <a:chOff x="1524000" y="2819400"/>
            <a:chExt cx="1066800" cy="381000"/>
          </a:xfrm>
        </p:grpSpPr>
        <p:sp>
          <p:nvSpPr>
            <p:cNvPr id="86" name="Right Triangle 85"/>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87" name="Straight Connector 86"/>
            <p:cNvCxnSpPr>
              <a:stCxn id="86"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5" name="Group 87"/>
          <p:cNvGrpSpPr/>
          <p:nvPr/>
        </p:nvGrpSpPr>
        <p:grpSpPr>
          <a:xfrm>
            <a:off x="1670010" y="2345267"/>
            <a:ext cx="1066800" cy="381000"/>
            <a:chOff x="1524000" y="2819400"/>
            <a:chExt cx="1066800" cy="381000"/>
          </a:xfrm>
        </p:grpSpPr>
        <p:sp>
          <p:nvSpPr>
            <p:cNvPr id="89" name="Right Triangle 88"/>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90" name="Straight Connector 89"/>
            <p:cNvCxnSpPr>
              <a:stCxn id="89"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58" name="Footer Placeholder 57"/>
          <p:cNvSpPr>
            <a:spLocks noGrp="1"/>
          </p:cNvSpPr>
          <p:nvPr>
            <p:ph type="ftr" sz="quarter" idx="11"/>
          </p:nvPr>
        </p:nvSpPr>
        <p:spPr/>
        <p:txBody>
          <a:bodyPr/>
          <a:lstStyle/>
          <a:p>
            <a:r>
              <a:rPr lang="en-US" smtClean="0"/>
              <a:t>FAST-NUCES</a:t>
            </a:r>
            <a:endParaRPr lang="en-US"/>
          </a:p>
        </p:txBody>
      </p:sp>
      <p:pic>
        <p:nvPicPr>
          <p:cNvPr id="64" name="Picture 6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25944598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sz="3600" dirty="0" smtClean="0">
                <a:solidFill>
                  <a:schemeClr val="tx1"/>
                </a:solidFill>
                <a:latin typeface="Times New Roman" pitchFamily="18" charset="0"/>
                <a:cs typeface="Times New Roman" pitchFamily="18" charset="0"/>
              </a:rPr>
              <a:t>MAC from a </a:t>
            </a:r>
            <a:r>
              <a:rPr lang="en-US" sz="3600" dirty="0" err="1" smtClean="0">
                <a:solidFill>
                  <a:schemeClr val="tx1"/>
                </a:solidFill>
                <a:latin typeface="Times New Roman" pitchFamily="18" charset="0"/>
                <a:cs typeface="Times New Roman" pitchFamily="18" charset="0"/>
              </a:rPr>
              <a:t>Merkle-Damgard</a:t>
            </a:r>
            <a:r>
              <a:rPr lang="en-US" sz="3600" dirty="0" smtClean="0">
                <a:solidFill>
                  <a:schemeClr val="tx1"/>
                </a:solidFill>
                <a:latin typeface="Times New Roman" pitchFamily="18" charset="0"/>
                <a:cs typeface="Times New Roman" pitchFamily="18" charset="0"/>
              </a:rPr>
              <a:t> Hash Function</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304800" y="1092200"/>
            <a:ext cx="8229600" cy="2438400"/>
          </a:xfrm>
        </p:spPr>
        <p:txBody>
          <a:bodyPr>
            <a:noAutofit/>
          </a:bodyPr>
          <a:lstStyle/>
          <a:p>
            <a:pPr marL="0" indent="0">
              <a:buNone/>
            </a:pPr>
            <a:r>
              <a:rPr lang="en-US" sz="2400" b="1" dirty="0" smtClean="0">
                <a:solidFill>
                  <a:srgbClr val="FF0000"/>
                </a:solidFill>
                <a:latin typeface="Times New Roman" pitchFamily="18" charset="0"/>
                <a:cs typeface="Times New Roman" pitchFamily="18" charset="0"/>
              </a:rPr>
              <a:t>H</a:t>
            </a:r>
            <a:r>
              <a:rPr lang="en-US" sz="2400" b="1" dirty="0">
                <a:solidFill>
                  <a:srgbClr val="FF0000"/>
                </a:solidFill>
                <a:latin typeface="Times New Roman" pitchFamily="18" charset="0"/>
                <a:cs typeface="Times New Roman" pitchFamily="18" charset="0"/>
              </a:rPr>
              <a:t>: X</a:t>
            </a:r>
            <a:r>
              <a:rPr lang="en-US" sz="2400" b="1" baseline="30000" dirty="0">
                <a:solidFill>
                  <a:srgbClr val="FF0000"/>
                </a:solidFill>
                <a:latin typeface="Times New Roman" pitchFamily="18" charset="0"/>
                <a:cs typeface="Times New Roman" pitchFamily="18" charset="0"/>
              </a:rPr>
              <a:t>≤L</a:t>
            </a:r>
            <a:r>
              <a:rPr lang="en-US" sz="2400" b="1" dirty="0">
                <a:solidFill>
                  <a:srgbClr val="FF0000"/>
                </a:solidFill>
                <a:latin typeface="Times New Roman" pitchFamily="18" charset="0"/>
                <a:cs typeface="Times New Roman" pitchFamily="18" charset="0"/>
              </a:rPr>
              <a:t> ⟶ T </a:t>
            </a:r>
            <a:r>
              <a:rPr lang="en-US" sz="2400" dirty="0" smtClean="0">
                <a:latin typeface="Times New Roman" pitchFamily="18" charset="0"/>
                <a:cs typeface="Times New Roman" pitchFamily="18" charset="0"/>
              </a:rPr>
              <a:t>  a C.R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Merkle-Damgard</a:t>
            </a:r>
            <a:r>
              <a:rPr lang="en-US" sz="2400" dirty="0">
                <a:latin typeface="Times New Roman" pitchFamily="18" charset="0"/>
                <a:cs typeface="Times New Roman" pitchFamily="18" charset="0"/>
              </a:rPr>
              <a:t> Hash </a:t>
            </a:r>
            <a:r>
              <a:rPr lang="en-US" sz="2400" dirty="0" smtClean="0">
                <a:latin typeface="Times New Roman" pitchFamily="18" charset="0"/>
                <a:cs typeface="Times New Roman" pitchFamily="18" charset="0"/>
              </a:rPr>
              <a:t>Function</a:t>
            </a:r>
            <a:endParaRPr lang="en-US" sz="2400" dirty="0">
              <a:latin typeface="Times New Roman" pitchFamily="18" charset="0"/>
              <a:cs typeface="Times New Roman" pitchFamily="18" charset="0"/>
            </a:endParaRPr>
          </a:p>
          <a:p>
            <a:pPr marL="0" indent="0">
              <a:spcBef>
                <a:spcPts val="2376"/>
              </a:spcBef>
              <a:buNone/>
            </a:pPr>
            <a:r>
              <a:rPr lang="en-US" sz="2400" b="1" u="sng" dirty="0" smtClean="0">
                <a:latin typeface="Times New Roman" pitchFamily="18" charset="0"/>
                <a:cs typeface="Times New Roman" pitchFamily="18" charset="0"/>
              </a:rPr>
              <a:t>Attempt #1</a:t>
            </a: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S(k, m) = H( k </a:t>
            </a:r>
            <a:r>
              <a:rPr lang="en-US" sz="2000" b="1" dirty="0" err="1" smtClean="0">
                <a:solidFill>
                  <a:srgbClr val="FF0000"/>
                </a:solidFill>
                <a:latin typeface="Times New Roman" pitchFamily="18" charset="0"/>
                <a:cs typeface="Times New Roman" pitchFamily="18" charset="0"/>
              </a:rPr>
              <a:t>ll</a:t>
            </a:r>
            <a:r>
              <a:rPr lang="en-US" sz="2400" b="1" dirty="0" smtClean="0">
                <a:solidFill>
                  <a:srgbClr val="FF0000"/>
                </a:solidFill>
                <a:latin typeface="Times New Roman" pitchFamily="18" charset="0"/>
                <a:cs typeface="Times New Roman" pitchFamily="18" charset="0"/>
              </a:rPr>
              <a:t> m)</a:t>
            </a:r>
            <a:endParaRPr lang="en-US" sz="2400" dirty="0">
              <a:latin typeface="Times New Roman" pitchFamily="18" charset="0"/>
              <a:cs typeface="Times New Roman" pitchFamily="18" charset="0"/>
            </a:endParaRPr>
          </a:p>
          <a:p>
            <a:pPr marL="0" indent="0">
              <a:spcBef>
                <a:spcPts val="2376"/>
              </a:spcBef>
              <a:buNone/>
            </a:pPr>
            <a:r>
              <a:rPr lang="en-US" sz="2400" dirty="0" smtClean="0">
                <a:latin typeface="Times New Roman" pitchFamily="18" charset="0"/>
                <a:cs typeface="Times New Roman" pitchFamily="18" charset="0"/>
              </a:rPr>
              <a:t>This MAC is insecure because:</a:t>
            </a:r>
            <a:endParaRPr lang="en-US" sz="2400" dirty="0">
              <a:latin typeface="Times New Roman" pitchFamily="18" charset="0"/>
              <a:cs typeface="Times New Roman" pitchFamily="18" charset="0"/>
            </a:endParaRPr>
          </a:p>
        </p:txBody>
      </p:sp>
      <p:sp>
        <p:nvSpPr>
          <p:cNvPr id="4" name="TextBox 3"/>
          <p:cNvSpPr txBox="1"/>
          <p:nvPr/>
        </p:nvSpPr>
        <p:spPr>
          <a:xfrm>
            <a:off x="876299" y="4800601"/>
            <a:ext cx="8290283" cy="461665"/>
          </a:xfrm>
          <a:prstGeom prst="rect">
            <a:avLst/>
          </a:prstGeom>
          <a:noFill/>
        </p:spPr>
        <p:txBody>
          <a:bodyPr wrap="none" rtlCol="0">
            <a:spAutoFit/>
          </a:bodyPr>
          <a:lstStyle/>
          <a:p>
            <a:r>
              <a:rPr lang="en-US" sz="2400" dirty="0">
                <a:latin typeface="Times New Roman" pitchFamily="18" charset="0"/>
                <a:cs typeface="Times New Roman" pitchFamily="18" charset="0"/>
              </a:rPr>
              <a:t>G</a:t>
            </a:r>
            <a:r>
              <a:rPr lang="en-US" sz="2400" dirty="0" smtClean="0">
                <a:latin typeface="Times New Roman" pitchFamily="18" charset="0"/>
                <a:cs typeface="Times New Roman" pitchFamily="18" charset="0"/>
              </a:rPr>
              <a:t>iven  H</a:t>
            </a:r>
            <a:r>
              <a:rPr lang="en-US" sz="2400" dirty="0">
                <a:latin typeface="Times New Roman" pitchFamily="18" charset="0"/>
                <a:cs typeface="Times New Roman" pitchFamily="18" charset="0"/>
              </a:rPr>
              <a:t>( k </a:t>
            </a:r>
            <a:r>
              <a:rPr lang="en-US" sz="2000" dirty="0" err="1">
                <a:latin typeface="Times New Roman" pitchFamily="18" charset="0"/>
                <a:cs typeface="Times New Roman" pitchFamily="18" charset="0"/>
              </a:rPr>
              <a:t>ll</a:t>
            </a:r>
            <a:r>
              <a:rPr lang="en-US" sz="2400" dirty="0">
                <a:latin typeface="Times New Roman" pitchFamily="18" charset="0"/>
                <a:cs typeface="Times New Roman" pitchFamily="18" charset="0"/>
              </a:rPr>
              <a:t> m)   can compute   H( k </a:t>
            </a:r>
            <a:r>
              <a:rPr lang="en-US" sz="2000" dirty="0" err="1">
                <a:latin typeface="Times New Roman" pitchFamily="18" charset="0"/>
                <a:cs typeface="Times New Roman" pitchFamily="18" charset="0"/>
              </a:rPr>
              <a:t>ll</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ll</a:t>
            </a:r>
            <a:r>
              <a:rPr lang="en-US" sz="2400" dirty="0">
                <a:latin typeface="Times New Roman" pitchFamily="18" charset="0"/>
                <a:cs typeface="Times New Roman" pitchFamily="18" charset="0"/>
              </a:rPr>
              <a:t> PB </a:t>
            </a:r>
            <a:r>
              <a:rPr lang="en-US" sz="2400" dirty="0" err="1">
                <a:latin typeface="Times New Roman" pitchFamily="18" charset="0"/>
                <a:cs typeface="Times New Roman" pitchFamily="18" charset="0"/>
              </a:rPr>
              <a:t>ll</a:t>
            </a:r>
            <a:r>
              <a:rPr lang="en-US" sz="2400" dirty="0">
                <a:latin typeface="Times New Roman" pitchFamily="18" charset="0"/>
                <a:cs typeface="Times New Roman" pitchFamily="18" charset="0"/>
              </a:rPr>
              <a:t> w </a:t>
            </a:r>
            <a:r>
              <a:rPr lang="en-US" sz="2400" dirty="0" smtClean="0">
                <a:latin typeface="Times New Roman" pitchFamily="18" charset="0"/>
                <a:cs typeface="Times New Roman" pitchFamily="18" charset="0"/>
              </a:rPr>
              <a:t>)  for </a:t>
            </a:r>
            <a:r>
              <a:rPr lang="en-US" sz="2400" dirty="0">
                <a:latin typeface="Times New Roman" pitchFamily="18" charset="0"/>
                <a:cs typeface="Times New Roman" pitchFamily="18" charset="0"/>
              </a:rPr>
              <a:t>any  w</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 name="TextBox 4"/>
          <p:cNvSpPr txBox="1"/>
          <p:nvPr/>
        </p:nvSpPr>
        <p:spPr>
          <a:xfrm>
            <a:off x="850899" y="4191001"/>
            <a:ext cx="7589770" cy="461665"/>
          </a:xfrm>
          <a:prstGeom prst="rect">
            <a:avLst/>
          </a:prstGeom>
          <a:noFill/>
        </p:spPr>
        <p:txBody>
          <a:bodyPr wrap="none" rtlCol="0">
            <a:spAutoFit/>
          </a:bodyPr>
          <a:lstStyle/>
          <a:p>
            <a:r>
              <a:rPr lang="en-US" sz="2400" dirty="0">
                <a:latin typeface="Times New Roman" pitchFamily="18" charset="0"/>
                <a:cs typeface="Times New Roman" pitchFamily="18" charset="0"/>
              </a:rPr>
              <a:t>G</a:t>
            </a:r>
            <a:r>
              <a:rPr lang="en-US" sz="2400" dirty="0" smtClean="0">
                <a:latin typeface="Times New Roman" pitchFamily="18" charset="0"/>
                <a:cs typeface="Times New Roman" pitchFamily="18" charset="0"/>
              </a:rPr>
              <a:t>iven  H</a:t>
            </a:r>
            <a:r>
              <a:rPr lang="en-US" sz="2400" dirty="0">
                <a:latin typeface="Times New Roman" pitchFamily="18" charset="0"/>
                <a:cs typeface="Times New Roman" pitchFamily="18" charset="0"/>
              </a:rPr>
              <a:t>( k </a:t>
            </a:r>
            <a:r>
              <a:rPr lang="en-US" sz="2000" dirty="0" err="1">
                <a:latin typeface="Times New Roman" pitchFamily="18" charset="0"/>
                <a:cs typeface="Times New Roman" pitchFamily="18" charset="0"/>
              </a:rPr>
              <a:t>ll</a:t>
            </a:r>
            <a:r>
              <a:rPr lang="en-US" sz="2400" dirty="0">
                <a:latin typeface="Times New Roman" pitchFamily="18" charset="0"/>
                <a:cs typeface="Times New Roman" pitchFamily="18" charset="0"/>
              </a:rPr>
              <a:t> m)   can compute   H( k </a:t>
            </a:r>
            <a:r>
              <a:rPr lang="en-US" sz="2000" dirty="0" err="1">
                <a:latin typeface="Times New Roman" pitchFamily="18" charset="0"/>
                <a:cs typeface="Times New Roman" pitchFamily="18" charset="0"/>
              </a:rPr>
              <a:t>ll</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 </a:t>
            </a:r>
            <a:r>
              <a:rPr lang="en-US" sz="2400" dirty="0" err="1">
                <a:latin typeface="Times New Roman" pitchFamily="18" charset="0"/>
                <a:cs typeface="Times New Roman" pitchFamily="18" charset="0"/>
              </a:rPr>
              <a:t>ll</a:t>
            </a:r>
            <a:r>
              <a:rPr lang="en-US" sz="2400" dirty="0">
                <a:latin typeface="Times New Roman" pitchFamily="18" charset="0"/>
                <a:cs typeface="Times New Roman" pitchFamily="18" charset="0"/>
              </a:rPr>
              <a:t> w </a:t>
            </a:r>
            <a:r>
              <a:rPr lang="en-US" sz="2400" dirty="0" smtClean="0">
                <a:latin typeface="Times New Roman" pitchFamily="18" charset="0"/>
                <a:cs typeface="Times New Roman" pitchFamily="18" charset="0"/>
              </a:rPr>
              <a:t>)  for </a:t>
            </a:r>
            <a:r>
              <a:rPr lang="en-US" sz="2400" dirty="0">
                <a:latin typeface="Times New Roman" pitchFamily="18" charset="0"/>
                <a:cs typeface="Times New Roman" pitchFamily="18" charset="0"/>
              </a:rPr>
              <a:t>any  w</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6" name="TextBox 5"/>
          <p:cNvSpPr txBox="1"/>
          <p:nvPr/>
        </p:nvSpPr>
        <p:spPr>
          <a:xfrm>
            <a:off x="838200" y="3598334"/>
            <a:ext cx="8213339" cy="461665"/>
          </a:xfrm>
          <a:prstGeom prst="rect">
            <a:avLst/>
          </a:prstGeom>
          <a:noFill/>
        </p:spPr>
        <p:txBody>
          <a:bodyPr wrap="none" rtlCol="0">
            <a:spAutoFit/>
          </a:bodyPr>
          <a:lstStyle/>
          <a:p>
            <a:r>
              <a:rPr lang="en-US" sz="2400" dirty="0">
                <a:latin typeface="Times New Roman" pitchFamily="18" charset="0"/>
                <a:cs typeface="Times New Roman" pitchFamily="18" charset="0"/>
              </a:rPr>
              <a:t>G</a:t>
            </a:r>
            <a:r>
              <a:rPr lang="en-US" sz="2400" dirty="0" smtClean="0">
                <a:latin typeface="Times New Roman" pitchFamily="18" charset="0"/>
                <a:cs typeface="Times New Roman" pitchFamily="18" charset="0"/>
              </a:rPr>
              <a:t>iven  H</a:t>
            </a:r>
            <a:r>
              <a:rPr lang="en-US" sz="2400" dirty="0">
                <a:latin typeface="Times New Roman" pitchFamily="18" charset="0"/>
                <a:cs typeface="Times New Roman" pitchFamily="18" charset="0"/>
              </a:rPr>
              <a:t>( k </a:t>
            </a:r>
            <a:r>
              <a:rPr lang="en-US" sz="2000" dirty="0" err="1">
                <a:latin typeface="Times New Roman" pitchFamily="18" charset="0"/>
                <a:cs typeface="Times New Roman" pitchFamily="18" charset="0"/>
              </a:rPr>
              <a:t>ll</a:t>
            </a:r>
            <a:r>
              <a:rPr lang="en-US" sz="2400" dirty="0">
                <a:latin typeface="Times New Roman" pitchFamily="18" charset="0"/>
                <a:cs typeface="Times New Roman" pitchFamily="18" charset="0"/>
              </a:rPr>
              <a:t> m)   can compute   H( </a:t>
            </a:r>
            <a:r>
              <a:rPr lang="en-US" sz="2400" dirty="0" smtClean="0">
                <a:latin typeface="Times New Roman" pitchFamily="18" charset="0"/>
                <a:cs typeface="Times New Roman" pitchFamily="18" charset="0"/>
              </a:rPr>
              <a:t>w </a:t>
            </a:r>
            <a:r>
              <a:rPr lang="en-US" sz="2400" dirty="0" err="1" smtClean="0">
                <a:latin typeface="Times New Roman" pitchFamily="18" charset="0"/>
                <a:cs typeface="Times New Roman" pitchFamily="18" charset="0"/>
              </a:rPr>
              <a:t>ll</a:t>
            </a:r>
            <a:r>
              <a:rPr lang="en-US" sz="2400" dirty="0" smtClean="0">
                <a:latin typeface="Times New Roman" pitchFamily="18" charset="0"/>
                <a:cs typeface="Times New Roman" pitchFamily="18" charset="0"/>
              </a:rPr>
              <a:t> k </a:t>
            </a:r>
            <a:r>
              <a:rPr lang="en-US" sz="2000" dirty="0" err="1">
                <a:latin typeface="Times New Roman" pitchFamily="18" charset="0"/>
                <a:cs typeface="Times New Roman" pitchFamily="18" charset="0"/>
              </a:rPr>
              <a:t>ll</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 </a:t>
            </a:r>
            <a:r>
              <a:rPr lang="en-US" sz="2400" dirty="0" err="1" smtClean="0">
                <a:latin typeface="Times New Roman" pitchFamily="18" charset="0"/>
                <a:cs typeface="Times New Roman" pitchFamily="18" charset="0"/>
              </a:rPr>
              <a:t>ll</a:t>
            </a:r>
            <a:r>
              <a:rPr lang="en-US" sz="2400" dirty="0" smtClean="0">
                <a:latin typeface="Times New Roman" pitchFamily="18" charset="0"/>
                <a:cs typeface="Times New Roman" pitchFamily="18" charset="0"/>
              </a:rPr>
              <a:t> PB)  for </a:t>
            </a:r>
            <a:r>
              <a:rPr lang="en-US" sz="2400" dirty="0">
                <a:latin typeface="Times New Roman" pitchFamily="18" charset="0"/>
                <a:cs typeface="Times New Roman" pitchFamily="18" charset="0"/>
              </a:rPr>
              <a:t>any  w</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TextBox 6"/>
          <p:cNvSpPr txBox="1"/>
          <p:nvPr/>
        </p:nvSpPr>
        <p:spPr>
          <a:xfrm>
            <a:off x="876299" y="5455048"/>
            <a:ext cx="5801588"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Anyone can </a:t>
            </a:r>
            <a:r>
              <a:rPr lang="en-US" sz="2400" dirty="0">
                <a:latin typeface="Times New Roman" pitchFamily="18" charset="0"/>
                <a:cs typeface="Times New Roman" pitchFamily="18" charset="0"/>
              </a:rPr>
              <a:t>compute   H( k </a:t>
            </a:r>
            <a:r>
              <a:rPr lang="en-US" sz="2000" dirty="0" err="1">
                <a:latin typeface="Times New Roman" pitchFamily="18" charset="0"/>
                <a:cs typeface="Times New Roman" pitchFamily="18" charset="0"/>
              </a:rPr>
              <a:t>ll</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 )  for </a:t>
            </a:r>
            <a:r>
              <a:rPr lang="en-US" sz="2400" dirty="0">
                <a:latin typeface="Times New Roman" pitchFamily="18" charset="0"/>
                <a:cs typeface="Times New Roman" pitchFamily="18" charset="0"/>
              </a:rPr>
              <a:t>any  </a:t>
            </a:r>
            <a:r>
              <a:rPr lang="en-US" sz="2400" dirty="0" smtClean="0">
                <a:latin typeface="Times New Roman" pitchFamily="18" charset="0"/>
                <a:cs typeface="Times New Roman" pitchFamily="18" charset="0"/>
              </a:rPr>
              <a:t>m.</a:t>
            </a:r>
            <a:endParaRPr lang="en-US"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96840" y="3674880"/>
              <a:ext cx="807840" cy="250920"/>
            </p14:xfrm>
          </p:contentPart>
        </mc:Choice>
        <mc:Fallback xmlns="">
          <p:pic>
            <p:nvPicPr>
              <p:cNvPr id="8" name="Ink 7"/>
              <p:cNvPicPr/>
              <p:nvPr/>
            </p:nvPicPr>
            <p:blipFill>
              <a:blip r:embed="rId4" cstate="print"/>
              <a:stretch>
                <a:fillRect/>
              </a:stretch>
            </p:blipFill>
            <p:spPr>
              <a:xfrm>
                <a:off x="88560" y="4886880"/>
                <a:ext cx="826560" cy="358560"/>
              </a:xfrm>
              <a:prstGeom prst="rect">
                <a:avLst/>
              </a:prstGeom>
            </p:spPr>
          </p:pic>
        </mc:Fallback>
      </mc:AlternateContent>
      <p:sp>
        <p:nvSpPr>
          <p:cNvPr id="9" name="Footer Placeholder 8"/>
          <p:cNvSpPr>
            <a:spLocks noGrp="1"/>
          </p:cNvSpPr>
          <p:nvPr>
            <p:ph type="ftr" sz="quarter" idx="11"/>
          </p:nvPr>
        </p:nvSpPr>
        <p:spPr/>
        <p:txBody>
          <a:bodyPr/>
          <a:lstStyle/>
          <a:p>
            <a:r>
              <a:rPr lang="en-US" smtClean="0"/>
              <a:t>FAST-NUCES</a:t>
            </a:r>
            <a:endParaRPr lang="en-US"/>
          </a:p>
        </p:txBody>
      </p:sp>
      <p:pic>
        <p:nvPicPr>
          <p:cNvPr id="10" name="Picture 9"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551415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685800" y="4495800"/>
            <a:ext cx="7772400" cy="1219200"/>
          </a:xfrm>
          <a:prstGeom prst="rect">
            <a:avLst/>
          </a:prstGeom>
          <a:solidFill>
            <a:srgbClr val="CCFF99"/>
          </a:solidFill>
          <a:ln w="9525">
            <a:solidFill>
              <a:schemeClr val="tx1"/>
            </a:solidFill>
            <a:miter lim="800000"/>
            <a:headEnd/>
            <a:tailEnd/>
          </a:ln>
        </p:spPr>
        <p:txBody>
          <a:bodyPr wrap="none" anchor="ctr"/>
          <a:lstStyle/>
          <a:p>
            <a:endParaRPr lang="en-US"/>
          </a:p>
        </p:txBody>
      </p:sp>
      <p:sp>
        <p:nvSpPr>
          <p:cNvPr id="29701" name="Rectangle 2"/>
          <p:cNvSpPr>
            <a:spLocks noGrp="1" noChangeArrowheads="1"/>
          </p:cNvSpPr>
          <p:nvPr>
            <p:ph type="title"/>
          </p:nvPr>
        </p:nvSpPr>
        <p:spPr>
          <a:xfrm>
            <a:off x="304800" y="304800"/>
            <a:ext cx="8839200" cy="685800"/>
          </a:xfrm>
        </p:spPr>
        <p:txBody>
          <a:bodyPr>
            <a:noAutofit/>
          </a:bodyPr>
          <a:lstStyle/>
          <a:p>
            <a:r>
              <a:rPr lang="en-US" sz="4000" dirty="0">
                <a:solidFill>
                  <a:schemeClr val="tx1"/>
                </a:solidFill>
                <a:latin typeface="Times New Roman" pitchFamily="18" charset="0"/>
                <a:cs typeface="Times New Roman" pitchFamily="18" charset="0"/>
                <a:sym typeface="Symbol" pitchFamily="18" charset="2"/>
              </a:rPr>
              <a:t>Standardized </a:t>
            </a:r>
            <a:r>
              <a:rPr lang="en-US" sz="4000" dirty="0" smtClean="0">
                <a:solidFill>
                  <a:schemeClr val="tx1"/>
                </a:solidFill>
                <a:latin typeface="Times New Roman" pitchFamily="18" charset="0"/>
                <a:cs typeface="Times New Roman" pitchFamily="18" charset="0"/>
              </a:rPr>
              <a:t>method:   HMAC  </a:t>
            </a:r>
            <a:r>
              <a:rPr lang="en-US" sz="2800" dirty="0" smtClean="0">
                <a:solidFill>
                  <a:schemeClr val="tx1"/>
                </a:solidFill>
                <a:latin typeface="Times New Roman" pitchFamily="18" charset="0"/>
                <a:cs typeface="Times New Roman" pitchFamily="18" charset="0"/>
              </a:rPr>
              <a:t>(Hash-MAC)</a:t>
            </a:r>
            <a:endParaRPr lang="en-US" sz="4000" dirty="0" smtClean="0">
              <a:solidFill>
                <a:schemeClr val="tx1"/>
              </a:solidFill>
              <a:latin typeface="Times New Roman" pitchFamily="18" charset="0"/>
              <a:cs typeface="Times New Roman" pitchFamily="18" charset="0"/>
            </a:endParaRPr>
          </a:p>
        </p:txBody>
      </p:sp>
      <p:sp>
        <p:nvSpPr>
          <p:cNvPr id="58371" name="Rectangle 3"/>
          <p:cNvSpPr>
            <a:spLocks noGrp="1" noChangeArrowheads="1"/>
          </p:cNvSpPr>
          <p:nvPr>
            <p:ph type="body" idx="1"/>
          </p:nvPr>
        </p:nvSpPr>
        <p:spPr>
          <a:xfrm>
            <a:off x="304800" y="1244600"/>
            <a:ext cx="8305800" cy="5334000"/>
          </a:xfrm>
        </p:spPr>
        <p:txBody>
          <a:bodyPr>
            <a:normAutofit/>
          </a:bodyPr>
          <a:lstStyle/>
          <a:p>
            <a:pPr marL="0" indent="0" eaLnBrk="1" hangingPunct="1">
              <a:buNone/>
            </a:pPr>
            <a:r>
              <a:rPr lang="en-US" dirty="0" smtClean="0">
                <a:latin typeface="Times New Roman" pitchFamily="18" charset="0"/>
                <a:cs typeface="Times New Roman" pitchFamily="18" charset="0"/>
              </a:rPr>
              <a:t>Most widely used MAC on the Internet.</a:t>
            </a:r>
          </a:p>
          <a:p>
            <a:pPr marL="0" indent="0" eaLnBrk="1" hangingPunct="1"/>
            <a:endParaRPr lang="en-US" dirty="0" smtClean="0">
              <a:latin typeface="Times New Roman" pitchFamily="18" charset="0"/>
              <a:cs typeface="Times New Roman" pitchFamily="18" charset="0"/>
            </a:endParaRPr>
          </a:p>
          <a:p>
            <a:pPr marL="0" indent="0" eaLnBrk="1" hangingPunct="1">
              <a:buNone/>
            </a:pPr>
            <a:r>
              <a:rPr lang="en-US" b="0" dirty="0" smtClean="0">
                <a:latin typeface="Times New Roman" pitchFamily="18" charset="0"/>
                <a:cs typeface="Times New Roman" pitchFamily="18" charset="0"/>
              </a:rPr>
              <a:t>	H:   hash function.      </a:t>
            </a:r>
            <a:endParaRPr lang="en-US" dirty="0" smtClean="0">
              <a:latin typeface="Times New Roman" pitchFamily="18" charset="0"/>
              <a:cs typeface="Times New Roman" pitchFamily="18" charset="0"/>
            </a:endParaRPr>
          </a:p>
          <a:p>
            <a:pPr marL="0" indent="0" eaLnBrk="1" hangingPunct="1">
              <a:buNone/>
            </a:pPr>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   SHA-256</a:t>
            </a:r>
            <a:r>
              <a:rPr lang="en-US" dirty="0" smtClean="0">
                <a:latin typeface="Times New Roman" pitchFamily="18" charset="0"/>
                <a:cs typeface="Times New Roman" pitchFamily="18" charset="0"/>
                <a:sym typeface="Symbol" pitchFamily="18" charset="2"/>
              </a:rPr>
              <a:t>    ;    </a:t>
            </a:r>
            <a:r>
              <a:rPr lang="en-US" b="0" dirty="0" smtClean="0">
                <a:latin typeface="Times New Roman" pitchFamily="18" charset="0"/>
                <a:cs typeface="Times New Roman" pitchFamily="18" charset="0"/>
                <a:sym typeface="Symbol" pitchFamily="18" charset="2"/>
              </a:rPr>
              <a:t>output is 256 bits</a:t>
            </a:r>
            <a:endParaRPr lang="en-US" b="0" baseline="30000" dirty="0" smtClean="0">
              <a:latin typeface="Times New Roman" pitchFamily="18" charset="0"/>
              <a:cs typeface="Times New Roman" pitchFamily="18" charset="0"/>
              <a:sym typeface="Symbol" pitchFamily="18" charset="2"/>
            </a:endParaRPr>
          </a:p>
          <a:p>
            <a:pPr marL="0" indent="0" eaLnBrk="1" hangingPunct="1"/>
            <a:endParaRPr lang="en-US" baseline="30000" dirty="0" smtClean="0">
              <a:latin typeface="Times New Roman" pitchFamily="18" charset="0"/>
              <a:cs typeface="Times New Roman" pitchFamily="18" charset="0"/>
              <a:sym typeface="Symbol" pitchFamily="18" charset="2"/>
            </a:endParaRPr>
          </a:p>
          <a:p>
            <a:pPr marL="0" indent="0" eaLnBrk="1" hangingPunct="1">
              <a:spcBef>
                <a:spcPct val="100000"/>
              </a:spcBef>
              <a:buNone/>
            </a:pPr>
            <a:r>
              <a:rPr lang="en-US" dirty="0" smtClean="0">
                <a:latin typeface="Times New Roman" pitchFamily="18" charset="0"/>
                <a:cs typeface="Times New Roman" pitchFamily="18" charset="0"/>
                <a:sym typeface="Symbol" pitchFamily="18" charset="2"/>
              </a:rPr>
              <a:t>Building a MAC out of a hash function:</a:t>
            </a:r>
          </a:p>
          <a:p>
            <a:pPr marL="0" indent="0" eaLnBrk="1" hangingPunct="1"/>
            <a:endParaRPr lang="en-US" dirty="0" smtClean="0">
              <a:latin typeface="Times New Roman" pitchFamily="18" charset="0"/>
              <a:cs typeface="Times New Roman" pitchFamily="18" charset="0"/>
              <a:sym typeface="Symbol" pitchFamily="18" charset="2"/>
            </a:endParaRPr>
          </a:p>
          <a:p>
            <a:pPr marL="457200" lvl="1" indent="0" eaLnBrk="1" hangingPunct="1">
              <a:buNone/>
            </a:pPr>
            <a:r>
              <a:rPr lang="en-US" dirty="0" smtClean="0">
                <a:latin typeface="Times New Roman" pitchFamily="18" charset="0"/>
                <a:cs typeface="Times New Roman" pitchFamily="18" charset="0"/>
                <a:sym typeface="Symbol" pitchFamily="18" charset="2"/>
              </a:rPr>
              <a:t>HMAC:       </a:t>
            </a:r>
            <a:r>
              <a:rPr lang="en-US" sz="2800" dirty="0" smtClean="0">
                <a:latin typeface="Times New Roman" pitchFamily="18" charset="0"/>
                <a:cs typeface="Times New Roman" pitchFamily="18" charset="0"/>
                <a:sym typeface="Symbol" pitchFamily="18" charset="2"/>
              </a:rPr>
              <a:t>S(</a:t>
            </a:r>
            <a:r>
              <a:rPr lang="en-US" dirty="0" smtClean="0">
                <a:latin typeface="Times New Roman" pitchFamily="18" charset="0"/>
                <a:cs typeface="Times New Roman" pitchFamily="18" charset="0"/>
                <a:sym typeface="Symbol" pitchFamily="18" charset="2"/>
              </a:rPr>
              <a:t> k, m </a:t>
            </a:r>
            <a:r>
              <a:rPr lang="en-US" sz="2800" dirty="0" smtClean="0">
                <a:latin typeface="Times New Roman" pitchFamily="18" charset="0"/>
                <a:cs typeface="Times New Roman" pitchFamily="18" charset="0"/>
                <a:sym typeface="Symbol" pitchFamily="18" charset="2"/>
              </a:rPr>
              <a:t>)</a:t>
            </a:r>
            <a:r>
              <a:rPr lang="en-US" dirty="0" smtClean="0">
                <a:latin typeface="Times New Roman" pitchFamily="18" charset="0"/>
                <a:cs typeface="Times New Roman" pitchFamily="18" charset="0"/>
                <a:sym typeface="Symbol" pitchFamily="18" charset="2"/>
              </a:rPr>
              <a:t> =  H</a:t>
            </a:r>
            <a:r>
              <a:rPr lang="en-US" sz="3200" dirty="0" smtClean="0">
                <a:latin typeface="Times New Roman" pitchFamily="18" charset="0"/>
                <a:cs typeface="Times New Roman" pitchFamily="18" charset="0"/>
                <a:sym typeface="Symbol" pitchFamily="18" charset="2"/>
              </a:rPr>
              <a:t>( </a:t>
            </a:r>
            <a:r>
              <a:rPr lang="en-US" dirty="0" smtClean="0">
                <a:latin typeface="Times New Roman" pitchFamily="18" charset="0"/>
                <a:cs typeface="Times New Roman" pitchFamily="18" charset="0"/>
                <a:sym typeface="Symbol" pitchFamily="18" charset="2"/>
              </a:rPr>
              <a:t> </a:t>
            </a:r>
            <a:r>
              <a:rPr lang="en-US" dirty="0" err="1" smtClean="0">
                <a:latin typeface="Times New Roman" pitchFamily="18" charset="0"/>
                <a:cs typeface="Times New Roman" pitchFamily="18" charset="0"/>
                <a:sym typeface="Symbol" pitchFamily="18" charset="2"/>
              </a:rPr>
              <a:t>kopad</a:t>
            </a:r>
            <a:r>
              <a:rPr lang="en-US" dirty="0" smtClean="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 </a:t>
            </a:r>
            <a:r>
              <a:rPr lang="en-US" dirty="0" err="1" smtClean="0">
                <a:latin typeface="Times New Roman" pitchFamily="18" charset="0"/>
                <a:cs typeface="Times New Roman" pitchFamily="18" charset="0"/>
                <a:sym typeface="Symbol" pitchFamily="18" charset="2"/>
              </a:rPr>
              <a:t>ll</a:t>
            </a:r>
            <a:r>
              <a:rPr lang="en-US" dirty="0" smtClean="0">
                <a:latin typeface="Times New Roman" pitchFamily="18" charset="0"/>
                <a:cs typeface="Times New Roman" pitchFamily="18" charset="0"/>
                <a:sym typeface="Symbol" pitchFamily="18" charset="2"/>
              </a:rPr>
              <a:t>  </a:t>
            </a:r>
            <a:r>
              <a:rPr lang="en-US" b="1" dirty="0" smtClean="0">
                <a:latin typeface="Times New Roman" pitchFamily="18" charset="0"/>
                <a:cs typeface="Times New Roman" pitchFamily="18" charset="0"/>
                <a:sym typeface="Symbol" pitchFamily="18" charset="2"/>
              </a:rPr>
              <a:t>H( </a:t>
            </a:r>
            <a:r>
              <a:rPr lang="en-US" b="1" dirty="0" err="1" smtClean="0">
                <a:latin typeface="Times New Roman" pitchFamily="18" charset="0"/>
                <a:cs typeface="Times New Roman" pitchFamily="18" charset="0"/>
                <a:sym typeface="Symbol" pitchFamily="18" charset="2"/>
              </a:rPr>
              <a:t>kipad</a:t>
            </a:r>
            <a:r>
              <a:rPr lang="en-US" b="1" dirty="0" smtClean="0">
                <a:latin typeface="Times New Roman" pitchFamily="18" charset="0"/>
                <a:cs typeface="Times New Roman" pitchFamily="18" charset="0"/>
                <a:sym typeface="Symbol" pitchFamily="18" charset="2"/>
              </a:rPr>
              <a:t> </a:t>
            </a:r>
            <a:r>
              <a:rPr lang="en-US" b="1" dirty="0" err="1" smtClean="0">
                <a:latin typeface="Times New Roman" pitchFamily="18" charset="0"/>
                <a:cs typeface="Times New Roman" pitchFamily="18" charset="0"/>
                <a:sym typeface="Symbol" pitchFamily="18" charset="2"/>
              </a:rPr>
              <a:t>ll</a:t>
            </a:r>
            <a:r>
              <a:rPr lang="en-US" b="1" dirty="0" smtClean="0">
                <a:latin typeface="Times New Roman" pitchFamily="18" charset="0"/>
                <a:cs typeface="Times New Roman" pitchFamily="18" charset="0"/>
                <a:sym typeface="Symbol" pitchFamily="18" charset="2"/>
              </a:rPr>
              <a:t> m ) </a:t>
            </a:r>
            <a:r>
              <a:rPr lang="en-US" sz="2800" b="1" dirty="0" smtClean="0">
                <a:latin typeface="Times New Roman" pitchFamily="18" charset="0"/>
                <a:cs typeface="Times New Roman" pitchFamily="18" charset="0"/>
                <a:sym typeface="Symbol" pitchFamily="18" charset="2"/>
              </a:rPr>
              <a:t> </a:t>
            </a:r>
            <a:r>
              <a:rPr lang="en-US" sz="3200" dirty="0" smtClean="0">
                <a:latin typeface="Times New Roman" pitchFamily="18" charset="0"/>
                <a:cs typeface="Times New Roman" pitchFamily="18" charset="0"/>
                <a:sym typeface="Symbol" pitchFamily="18" charset="2"/>
              </a:rPr>
              <a:t>)</a:t>
            </a:r>
          </a:p>
          <a:p>
            <a:pPr marL="0" indent="0" eaLnBrk="1" hangingPunct="1"/>
            <a:endParaRPr lang="en-US" sz="2000" dirty="0" smtClean="0">
              <a:latin typeface="Times New Roman" pitchFamily="18" charset="0"/>
              <a:cs typeface="Times New Roman" pitchFamily="18" charset="0"/>
            </a:endParaRPr>
          </a:p>
        </p:txBody>
      </p:sp>
      <p:sp>
        <p:nvSpPr>
          <p:cNvPr id="29703" name="Rectangle 5"/>
          <p:cNvSpPr>
            <a:spLocks noChangeArrowheads="1"/>
          </p:cNvSpPr>
          <p:nvPr/>
        </p:nvSpPr>
        <p:spPr bwMode="auto">
          <a:xfrm>
            <a:off x="1066800" y="2614612"/>
            <a:ext cx="7315200" cy="738188"/>
          </a:xfrm>
          <a:prstGeom prst="rect">
            <a:avLst/>
          </a:prstGeom>
          <a:noFill/>
          <a:ln w="9525">
            <a:solidFill>
              <a:schemeClr val="tx1"/>
            </a:solidFill>
            <a:miter lim="800000"/>
            <a:headEnd/>
            <a:tailEnd/>
          </a:ln>
        </p:spPr>
        <p:txBody>
          <a:bodyPr wrap="none" anchor="ctr"/>
          <a:lstStyle/>
          <a:p>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0588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143000"/>
          </a:xfrm>
        </p:spPr>
        <p:txBody>
          <a:bodyPr/>
          <a:lstStyle/>
          <a:p>
            <a:r>
              <a:rPr lang="en-US" dirty="0" smtClean="0">
                <a:solidFill>
                  <a:schemeClr val="tx1"/>
                </a:solidFill>
                <a:latin typeface="Times New Roman" pitchFamily="18" charset="0"/>
                <a:cs typeface="Times New Roman" pitchFamily="18" charset="0"/>
              </a:rPr>
              <a:t>HMAC in pictures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5562600"/>
            <a:ext cx="8458200" cy="457200"/>
          </a:xfrm>
        </p:spPr>
        <p:txBody>
          <a:bodyPr>
            <a:noAutofit/>
          </a:bodyPr>
          <a:lstStyle/>
          <a:p>
            <a:pPr marL="0" indent="0">
              <a:buNone/>
            </a:pPr>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imilar to the NMAC PRF.        </a:t>
            </a:r>
          </a:p>
          <a:p>
            <a:pPr marL="0" indent="0">
              <a:spcBef>
                <a:spcPts val="1176"/>
              </a:spcBef>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main difference:  the two keys k</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k</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are dependent</a:t>
            </a:r>
            <a:endParaRPr lang="en-US" sz="2000" dirty="0">
              <a:latin typeface="Times New Roman" pitchFamily="18" charset="0"/>
              <a:cs typeface="Times New Roman" pitchFamily="18" charset="0"/>
            </a:endParaRPr>
          </a:p>
        </p:txBody>
      </p:sp>
      <p:sp>
        <p:nvSpPr>
          <p:cNvPr id="4" name="AutoShape 3"/>
          <p:cNvSpPr>
            <a:spLocks noChangeArrowheads="1"/>
          </p:cNvSpPr>
          <p:nvPr/>
        </p:nvSpPr>
        <p:spPr bwMode="auto">
          <a:xfrm>
            <a:off x="831810" y="990600"/>
            <a:ext cx="7239000" cy="4368800"/>
          </a:xfrm>
          <a:prstGeom prst="roundRect">
            <a:avLst>
              <a:gd name="adj" fmla="val 16667"/>
            </a:avLst>
          </a:prstGeom>
          <a:solidFill>
            <a:srgbClr val="CCFF99"/>
          </a:solidFill>
          <a:ln w="9525">
            <a:noFill/>
            <a:round/>
            <a:headEnd/>
            <a:tailEnd/>
          </a:ln>
        </p:spPr>
        <p:txBody>
          <a:bodyPr wrap="none" anchor="ctr"/>
          <a:lstStyle/>
          <a:p>
            <a:endParaRPr lang="en-US" dirty="0">
              <a:solidFill>
                <a:srgbClr val="FFFFCC"/>
              </a:solidFill>
            </a:endParaRPr>
          </a:p>
        </p:txBody>
      </p:sp>
      <p:sp>
        <p:nvSpPr>
          <p:cNvPr id="6" name="Rectangle 8"/>
          <p:cNvSpPr>
            <a:spLocks noChangeArrowheads="1"/>
          </p:cNvSpPr>
          <p:nvPr/>
        </p:nvSpPr>
        <p:spPr bwMode="auto">
          <a:xfrm>
            <a:off x="33464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rPr>
              <a:t>h</a:t>
            </a:r>
            <a:endParaRPr lang="en-US" dirty="0">
              <a:latin typeface="Arial" charset="0"/>
              <a:sym typeface="Symbol" pitchFamily="18" charset="2"/>
            </a:endParaRPr>
          </a:p>
        </p:txBody>
      </p:sp>
      <p:sp>
        <p:nvSpPr>
          <p:cNvPr id="7" name="Rectangle 9"/>
          <p:cNvSpPr>
            <a:spLocks noChangeArrowheads="1"/>
          </p:cNvSpPr>
          <p:nvPr/>
        </p:nvSpPr>
        <p:spPr bwMode="auto">
          <a:xfrm>
            <a:off x="66230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sym typeface="Symbol" pitchFamily="18" charset="2"/>
              </a:rPr>
              <a:t>h</a:t>
            </a:r>
            <a:endParaRPr lang="en-US" dirty="0">
              <a:latin typeface="Arial" charset="0"/>
              <a:sym typeface="Symbol" pitchFamily="18" charset="2"/>
            </a:endParaRPr>
          </a:p>
        </p:txBody>
      </p:sp>
      <p:sp>
        <p:nvSpPr>
          <p:cNvPr id="9" name="Rectangle 11"/>
          <p:cNvSpPr>
            <a:spLocks noChangeArrowheads="1"/>
          </p:cNvSpPr>
          <p:nvPr/>
        </p:nvSpPr>
        <p:spPr bwMode="auto">
          <a:xfrm>
            <a:off x="2660610" y="1295400"/>
            <a:ext cx="16764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dirty="0">
                <a:solidFill>
                  <a:srgbClr val="FFFFCC"/>
                </a:solidFill>
                <a:latin typeface="Arial" charset="0"/>
              </a:rPr>
              <a:t>m</a:t>
            </a:r>
            <a:r>
              <a:rPr lang="en-US" sz="1800" dirty="0" smtClean="0">
                <a:solidFill>
                  <a:srgbClr val="FFFFCC"/>
                </a:solidFill>
                <a:latin typeface="Arial" charset="0"/>
              </a:rPr>
              <a:t>[0]</a:t>
            </a:r>
            <a:endParaRPr lang="en-US" sz="1800" dirty="0">
              <a:solidFill>
                <a:srgbClr val="FFFFCC"/>
              </a:solidFill>
              <a:latin typeface="Arial" charset="0"/>
            </a:endParaRPr>
          </a:p>
        </p:txBody>
      </p:sp>
      <p:sp>
        <p:nvSpPr>
          <p:cNvPr id="10" name="Rectangle 12"/>
          <p:cNvSpPr>
            <a:spLocks noChangeArrowheads="1"/>
          </p:cNvSpPr>
          <p:nvPr/>
        </p:nvSpPr>
        <p:spPr bwMode="auto">
          <a:xfrm>
            <a:off x="4337010" y="1295400"/>
            <a:ext cx="16002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dirty="0">
                <a:solidFill>
                  <a:srgbClr val="FFFFCC"/>
                </a:solidFill>
                <a:latin typeface="Arial" charset="0"/>
              </a:rPr>
              <a:t>m</a:t>
            </a:r>
            <a:r>
              <a:rPr lang="en-US" sz="1800" dirty="0" smtClean="0">
                <a:solidFill>
                  <a:srgbClr val="FFFFCC"/>
                </a:solidFill>
                <a:latin typeface="Arial" charset="0"/>
              </a:rPr>
              <a:t>[1]</a:t>
            </a:r>
            <a:endParaRPr lang="en-US" sz="1800" dirty="0">
              <a:solidFill>
                <a:srgbClr val="FFFFCC"/>
              </a:solidFill>
              <a:latin typeface="Arial" charset="0"/>
            </a:endParaRPr>
          </a:p>
        </p:txBody>
      </p:sp>
      <p:sp>
        <p:nvSpPr>
          <p:cNvPr id="11" name="Rectangle 13"/>
          <p:cNvSpPr>
            <a:spLocks noChangeArrowheads="1"/>
          </p:cNvSpPr>
          <p:nvPr/>
        </p:nvSpPr>
        <p:spPr bwMode="auto">
          <a:xfrm>
            <a:off x="5937210" y="1295400"/>
            <a:ext cx="1524000" cy="381000"/>
          </a:xfrm>
          <a:prstGeom prst="rect">
            <a:avLst/>
          </a:prstGeom>
          <a:solidFill>
            <a:schemeClr val="accent6">
              <a:lumMod val="75000"/>
            </a:schemeClr>
          </a:solidFill>
          <a:ln w="9525">
            <a:solidFill>
              <a:schemeClr val="tx1"/>
            </a:solidFill>
            <a:miter lim="800000"/>
            <a:headEnd/>
            <a:tailEnd/>
          </a:ln>
        </p:spPr>
        <p:txBody>
          <a:bodyPr wrap="none" anchor="ctr"/>
          <a:lstStyle/>
          <a:p>
            <a:r>
              <a:rPr lang="en-US" dirty="0">
                <a:solidFill>
                  <a:srgbClr val="FFFFCC"/>
                </a:solidFill>
                <a:latin typeface="Arial" charset="0"/>
              </a:rPr>
              <a:t>m</a:t>
            </a:r>
            <a:r>
              <a:rPr lang="en-US" sz="1800" dirty="0" smtClean="0">
                <a:solidFill>
                  <a:srgbClr val="FFFFCC"/>
                </a:solidFill>
                <a:latin typeface="Arial" charset="0"/>
              </a:rPr>
              <a:t>[2]  </a:t>
            </a:r>
            <a:r>
              <a:rPr lang="en-US" sz="1800" dirty="0" err="1" smtClean="0">
                <a:solidFill>
                  <a:srgbClr val="FFFFCC"/>
                </a:solidFill>
                <a:latin typeface="Arial" charset="0"/>
              </a:rPr>
              <a:t>ll</a:t>
            </a:r>
            <a:r>
              <a:rPr lang="en-US" sz="1800" dirty="0" smtClean="0">
                <a:solidFill>
                  <a:srgbClr val="FFFFCC"/>
                </a:solidFill>
                <a:latin typeface="Arial" charset="0"/>
              </a:rPr>
              <a:t>   PB</a:t>
            </a:r>
            <a:endParaRPr lang="en-US" sz="1800" dirty="0">
              <a:solidFill>
                <a:srgbClr val="FFFFCC"/>
              </a:solidFill>
              <a:latin typeface="Arial" charset="0"/>
            </a:endParaRPr>
          </a:p>
        </p:txBody>
      </p:sp>
      <p:sp>
        <p:nvSpPr>
          <p:cNvPr id="12" name="Rectangle 26"/>
          <p:cNvSpPr>
            <a:spLocks noChangeArrowheads="1"/>
          </p:cNvSpPr>
          <p:nvPr/>
        </p:nvSpPr>
        <p:spPr bwMode="auto">
          <a:xfrm>
            <a:off x="50228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sym typeface="Symbol" pitchFamily="18" charset="2"/>
              </a:rPr>
              <a:t>h</a:t>
            </a:r>
            <a:endParaRPr lang="en-US" dirty="0">
              <a:latin typeface="Arial" charset="0"/>
              <a:sym typeface="Symbol" pitchFamily="18" charset="2"/>
            </a:endParaRPr>
          </a:p>
        </p:txBody>
      </p:sp>
      <p:grpSp>
        <p:nvGrpSpPr>
          <p:cNvPr id="13" name="Group 18"/>
          <p:cNvGrpSpPr/>
          <p:nvPr/>
        </p:nvGrpSpPr>
        <p:grpSpPr>
          <a:xfrm>
            <a:off x="3041610" y="1676400"/>
            <a:ext cx="305594" cy="838995"/>
            <a:chOff x="1218406" y="2134394"/>
            <a:chExt cx="305594" cy="838994"/>
          </a:xfrm>
        </p:grpSpPr>
        <p:cxnSp>
          <p:nvCxnSpPr>
            <p:cNvPr id="20" name="Straight Connector 19"/>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Arrow Connector 20"/>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6" name="Group 21"/>
          <p:cNvGrpSpPr/>
          <p:nvPr/>
        </p:nvGrpSpPr>
        <p:grpSpPr>
          <a:xfrm>
            <a:off x="4718010" y="1676400"/>
            <a:ext cx="305594" cy="838995"/>
            <a:chOff x="1218406" y="2134394"/>
            <a:chExt cx="305594" cy="838994"/>
          </a:xfrm>
        </p:grpSpPr>
        <p:cxnSp>
          <p:nvCxnSpPr>
            <p:cNvPr id="23" name="Straight Connector 22"/>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Arrow Connector 23"/>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9" name="Group 24"/>
          <p:cNvGrpSpPr/>
          <p:nvPr/>
        </p:nvGrpSpPr>
        <p:grpSpPr>
          <a:xfrm>
            <a:off x="6318210" y="1676400"/>
            <a:ext cx="305594" cy="838995"/>
            <a:chOff x="1218406" y="2134394"/>
            <a:chExt cx="305594" cy="838994"/>
          </a:xfrm>
        </p:grpSpPr>
        <p:cxnSp>
          <p:nvCxnSpPr>
            <p:cNvPr id="26" name="Straight Connector 25"/>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Arrow Connector 26"/>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cxnSp>
        <p:nvCxnSpPr>
          <p:cNvPr id="28" name="Straight Arrow Connector 27"/>
          <p:cNvCxnSpPr/>
          <p:nvPr/>
        </p:nvCxnSpPr>
        <p:spPr bwMode="auto">
          <a:xfrm>
            <a:off x="2584410" y="2787445"/>
            <a:ext cx="762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4260810" y="2787445"/>
            <a:ext cx="762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5937210" y="2817813"/>
            <a:ext cx="685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a:off x="7537410" y="2817813"/>
            <a:ext cx="311190" cy="1588"/>
          </a:xfrm>
          <a:prstGeom prst="straightConnector1">
            <a:avLst/>
          </a:prstGeom>
          <a:solidFill>
            <a:schemeClr val="accent1"/>
          </a:solidFill>
          <a:ln w="9525" cap="flat" cmpd="sng" algn="ctr">
            <a:solidFill>
              <a:schemeClr val="tx1"/>
            </a:solidFill>
            <a:prstDash val="solid"/>
            <a:round/>
            <a:headEnd type="none" w="med" len="med"/>
            <a:tailEnd type="none"/>
          </a:ln>
          <a:effectLst/>
        </p:spPr>
      </p:cxnSp>
      <p:grpSp>
        <p:nvGrpSpPr>
          <p:cNvPr id="22" name="Group 32"/>
          <p:cNvGrpSpPr/>
          <p:nvPr/>
        </p:nvGrpSpPr>
        <p:grpSpPr>
          <a:xfrm>
            <a:off x="3346410" y="2345267"/>
            <a:ext cx="1066800" cy="381000"/>
            <a:chOff x="1524000" y="2819400"/>
            <a:chExt cx="1066800" cy="381000"/>
          </a:xfrm>
        </p:grpSpPr>
        <p:sp>
          <p:nvSpPr>
            <p:cNvPr id="34" name="Right Triangle 33"/>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35" name="Straight Connector 34"/>
            <p:cNvCxnSpPr>
              <a:stCxn id="34"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5" name="Group 35"/>
          <p:cNvGrpSpPr/>
          <p:nvPr/>
        </p:nvGrpSpPr>
        <p:grpSpPr>
          <a:xfrm>
            <a:off x="5022810" y="2345267"/>
            <a:ext cx="1066800" cy="381000"/>
            <a:chOff x="1524000" y="2819400"/>
            <a:chExt cx="1066800" cy="381000"/>
          </a:xfrm>
        </p:grpSpPr>
        <p:sp>
          <p:nvSpPr>
            <p:cNvPr id="37" name="Right Triangle 36"/>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38" name="Straight Connector 37"/>
            <p:cNvCxnSpPr>
              <a:stCxn id="37"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2" name="Group 38"/>
          <p:cNvGrpSpPr/>
          <p:nvPr/>
        </p:nvGrpSpPr>
        <p:grpSpPr>
          <a:xfrm>
            <a:off x="6623010" y="2345267"/>
            <a:ext cx="1066800" cy="381000"/>
            <a:chOff x="1524000" y="2819400"/>
            <a:chExt cx="1066800" cy="381000"/>
          </a:xfrm>
        </p:grpSpPr>
        <p:sp>
          <p:nvSpPr>
            <p:cNvPr id="40" name="Right Triangle 39"/>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41" name="Straight Connector 40"/>
            <p:cNvCxnSpPr>
              <a:stCxn id="40"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3" name="Group 44"/>
          <p:cNvGrpSpPr/>
          <p:nvPr/>
        </p:nvGrpSpPr>
        <p:grpSpPr>
          <a:xfrm flipV="1">
            <a:off x="3346410" y="2834148"/>
            <a:ext cx="1066800" cy="381000"/>
            <a:chOff x="1524000" y="2819400"/>
            <a:chExt cx="1066800" cy="381000"/>
          </a:xfrm>
        </p:grpSpPr>
        <p:sp>
          <p:nvSpPr>
            <p:cNvPr id="46" name="Right Triangle 45"/>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47" name="Straight Connector 46"/>
            <p:cNvCxnSpPr>
              <a:stCxn id="46"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6" name="Group 47"/>
          <p:cNvGrpSpPr/>
          <p:nvPr/>
        </p:nvGrpSpPr>
        <p:grpSpPr>
          <a:xfrm flipV="1">
            <a:off x="5022810" y="2834148"/>
            <a:ext cx="1066800" cy="381000"/>
            <a:chOff x="1524000" y="2819400"/>
            <a:chExt cx="1066800" cy="381000"/>
          </a:xfrm>
        </p:grpSpPr>
        <p:sp>
          <p:nvSpPr>
            <p:cNvPr id="49" name="Right Triangle 48"/>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50" name="Straight Connector 49"/>
            <p:cNvCxnSpPr>
              <a:stCxn id="49"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9" name="Group 50"/>
          <p:cNvGrpSpPr/>
          <p:nvPr/>
        </p:nvGrpSpPr>
        <p:grpSpPr>
          <a:xfrm flipV="1">
            <a:off x="6623010" y="2834148"/>
            <a:ext cx="1066800" cy="381000"/>
            <a:chOff x="1524000" y="2819400"/>
            <a:chExt cx="1066800" cy="381000"/>
          </a:xfrm>
        </p:grpSpPr>
        <p:sp>
          <p:nvSpPr>
            <p:cNvPr id="52" name="Right Triangle 51"/>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53" name="Straight Connector 52"/>
            <p:cNvCxnSpPr>
              <a:stCxn id="52"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57" name="Rectangle 9"/>
          <p:cNvSpPr>
            <a:spLocks noChangeArrowheads="1"/>
          </p:cNvSpPr>
          <p:nvPr/>
        </p:nvSpPr>
        <p:spPr bwMode="auto">
          <a:xfrm>
            <a:off x="6781800" y="4157133"/>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sym typeface="Symbol" pitchFamily="18" charset="2"/>
              </a:rPr>
              <a:t>h</a:t>
            </a:r>
            <a:endParaRPr lang="en-US" dirty="0">
              <a:latin typeface="Arial" charset="0"/>
              <a:sym typeface="Symbol" pitchFamily="18" charset="2"/>
            </a:endParaRPr>
          </a:p>
        </p:txBody>
      </p:sp>
      <p:grpSp>
        <p:nvGrpSpPr>
          <p:cNvPr id="42" name="Group 57"/>
          <p:cNvGrpSpPr/>
          <p:nvPr/>
        </p:nvGrpSpPr>
        <p:grpSpPr>
          <a:xfrm>
            <a:off x="6400800" y="3632200"/>
            <a:ext cx="381794" cy="678128"/>
            <a:chOff x="1218406" y="2134394"/>
            <a:chExt cx="305594" cy="838994"/>
          </a:xfrm>
        </p:grpSpPr>
        <p:cxnSp>
          <p:nvCxnSpPr>
            <p:cNvPr id="59" name="Straight Connector 58"/>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Arrow Connector 59"/>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cxnSp>
        <p:nvCxnSpPr>
          <p:cNvPr id="61" name="Straight Arrow Connector 60"/>
          <p:cNvCxnSpPr/>
          <p:nvPr/>
        </p:nvCxnSpPr>
        <p:spPr bwMode="auto">
          <a:xfrm>
            <a:off x="7696200" y="4612746"/>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8293100" y="4021667"/>
            <a:ext cx="540533" cy="400110"/>
          </a:xfrm>
          <a:prstGeom prst="rect">
            <a:avLst/>
          </a:prstGeom>
          <a:noFill/>
        </p:spPr>
        <p:txBody>
          <a:bodyPr wrap="none" rtlCol="0">
            <a:spAutoFit/>
          </a:bodyPr>
          <a:lstStyle/>
          <a:p>
            <a:r>
              <a:rPr lang="en-US" sz="2000" dirty="0" smtClean="0">
                <a:latin typeface="+mn-lt"/>
              </a:rPr>
              <a:t>tag</a:t>
            </a:r>
          </a:p>
        </p:txBody>
      </p:sp>
      <p:grpSp>
        <p:nvGrpSpPr>
          <p:cNvPr id="45" name="Group 62"/>
          <p:cNvGrpSpPr/>
          <p:nvPr/>
        </p:nvGrpSpPr>
        <p:grpSpPr>
          <a:xfrm>
            <a:off x="6781800" y="4140200"/>
            <a:ext cx="1066800" cy="381000"/>
            <a:chOff x="1524000" y="2819400"/>
            <a:chExt cx="1066800" cy="381000"/>
          </a:xfrm>
        </p:grpSpPr>
        <p:sp>
          <p:nvSpPr>
            <p:cNvPr id="64" name="Right Triangle 63"/>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65" name="Straight Connector 64"/>
            <p:cNvCxnSpPr>
              <a:stCxn id="64"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48" name="Group 65"/>
          <p:cNvGrpSpPr/>
          <p:nvPr/>
        </p:nvGrpSpPr>
        <p:grpSpPr>
          <a:xfrm flipV="1">
            <a:off x="6781800" y="4629081"/>
            <a:ext cx="1066800" cy="381000"/>
            <a:chOff x="1524000" y="2819400"/>
            <a:chExt cx="1066800" cy="381000"/>
          </a:xfrm>
        </p:grpSpPr>
        <p:sp>
          <p:nvSpPr>
            <p:cNvPr id="67" name="Right Triangle 66"/>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68" name="Straight Connector 67"/>
            <p:cNvCxnSpPr>
              <a:stCxn id="67"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83" name="Straight Arrow Connector 82"/>
          <p:cNvCxnSpPr/>
          <p:nvPr/>
        </p:nvCxnSpPr>
        <p:spPr bwMode="auto">
          <a:xfrm>
            <a:off x="6019800" y="4646613"/>
            <a:ext cx="685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7" name="Elbow Connector 86"/>
          <p:cNvCxnSpPr/>
          <p:nvPr/>
        </p:nvCxnSpPr>
        <p:spPr>
          <a:xfrm rot="10800000" flipV="1">
            <a:off x="6400800" y="2819400"/>
            <a:ext cx="1447800" cy="812800"/>
          </a:xfrm>
          <a:prstGeom prst="bentConnector3">
            <a:avLst>
              <a:gd name="adj1" fmla="val 0"/>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3251200" y="2514600"/>
            <a:ext cx="319318" cy="369332"/>
          </a:xfrm>
          <a:prstGeom prst="rect">
            <a:avLst/>
          </a:prstGeom>
          <a:noFill/>
        </p:spPr>
        <p:txBody>
          <a:bodyPr wrap="none" rtlCol="0">
            <a:spAutoFit/>
          </a:bodyPr>
          <a:lstStyle/>
          <a:p>
            <a:r>
              <a:rPr lang="en-US" dirty="0" smtClean="0"/>
              <a:t>&gt;</a:t>
            </a:r>
            <a:endParaRPr lang="en-US" dirty="0"/>
          </a:p>
        </p:txBody>
      </p:sp>
      <p:sp>
        <p:nvSpPr>
          <p:cNvPr id="93" name="TextBox 92"/>
          <p:cNvSpPr txBox="1"/>
          <p:nvPr/>
        </p:nvSpPr>
        <p:spPr>
          <a:xfrm>
            <a:off x="4927600" y="2497667"/>
            <a:ext cx="319318" cy="369332"/>
          </a:xfrm>
          <a:prstGeom prst="rect">
            <a:avLst/>
          </a:prstGeom>
          <a:noFill/>
        </p:spPr>
        <p:txBody>
          <a:bodyPr wrap="none" rtlCol="0">
            <a:spAutoFit/>
          </a:bodyPr>
          <a:lstStyle/>
          <a:p>
            <a:r>
              <a:rPr lang="en-US" dirty="0" smtClean="0"/>
              <a:t>&gt;</a:t>
            </a:r>
            <a:endParaRPr lang="en-US" dirty="0"/>
          </a:p>
        </p:txBody>
      </p:sp>
      <p:sp>
        <p:nvSpPr>
          <p:cNvPr id="94" name="TextBox 93"/>
          <p:cNvSpPr txBox="1"/>
          <p:nvPr/>
        </p:nvSpPr>
        <p:spPr>
          <a:xfrm>
            <a:off x="6527800" y="2531533"/>
            <a:ext cx="319318" cy="369332"/>
          </a:xfrm>
          <a:prstGeom prst="rect">
            <a:avLst/>
          </a:prstGeom>
          <a:noFill/>
        </p:spPr>
        <p:txBody>
          <a:bodyPr wrap="none" rtlCol="0">
            <a:spAutoFit/>
          </a:bodyPr>
          <a:lstStyle/>
          <a:p>
            <a:r>
              <a:rPr lang="en-US" dirty="0" smtClean="0"/>
              <a:t>&gt;</a:t>
            </a:r>
            <a:endParaRPr lang="en-US" dirty="0"/>
          </a:p>
        </p:txBody>
      </p:sp>
      <p:grpSp>
        <p:nvGrpSpPr>
          <p:cNvPr id="51" name="Group 31"/>
          <p:cNvGrpSpPr/>
          <p:nvPr/>
        </p:nvGrpSpPr>
        <p:grpSpPr>
          <a:xfrm>
            <a:off x="238845" y="1295401"/>
            <a:ext cx="2497965" cy="1919748"/>
            <a:chOff x="238845" y="971550"/>
            <a:chExt cx="2497965" cy="1439811"/>
          </a:xfrm>
        </p:grpSpPr>
        <p:sp>
          <p:nvSpPr>
            <p:cNvPr id="5" name="Rectangle 7"/>
            <p:cNvSpPr>
              <a:spLocks noChangeArrowheads="1"/>
            </p:cNvSpPr>
            <p:nvPr/>
          </p:nvSpPr>
          <p:spPr bwMode="auto">
            <a:xfrm>
              <a:off x="1670010" y="1771650"/>
              <a:ext cx="914400" cy="62865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rPr>
                <a:t>h</a:t>
              </a:r>
              <a:endParaRPr lang="en-US" dirty="0">
                <a:latin typeface="Arial" charset="0"/>
                <a:sym typeface="Symbol" pitchFamily="18" charset="2"/>
              </a:endParaRPr>
            </a:p>
          </p:txBody>
        </p:sp>
        <p:sp>
          <p:nvSpPr>
            <p:cNvPr id="8" name="Rectangle 10"/>
            <p:cNvSpPr>
              <a:spLocks noChangeArrowheads="1"/>
            </p:cNvSpPr>
            <p:nvPr/>
          </p:nvSpPr>
          <p:spPr bwMode="auto">
            <a:xfrm>
              <a:off x="1136610" y="971550"/>
              <a:ext cx="1524000" cy="28575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b="1" dirty="0" err="1" smtClean="0">
                  <a:solidFill>
                    <a:srgbClr val="000000"/>
                  </a:solidFill>
                  <a:latin typeface="Arial" charset="0"/>
                </a:rPr>
                <a:t>k</a:t>
              </a:r>
              <a:r>
                <a:rPr lang="en-US" sz="1800" b="1" dirty="0" err="1" smtClean="0">
                  <a:solidFill>
                    <a:srgbClr val="000000"/>
                  </a:solidFill>
                  <a:latin typeface="Arial" charset="0"/>
                </a:rPr>
                <a:t>⨁ipad</a:t>
              </a:r>
              <a:endParaRPr lang="en-US" sz="1800" b="1" dirty="0">
                <a:solidFill>
                  <a:srgbClr val="000000"/>
                </a:solidFill>
                <a:latin typeface="Arial" charset="0"/>
              </a:endParaRPr>
            </a:p>
          </p:txBody>
        </p:sp>
        <p:grpSp>
          <p:nvGrpSpPr>
            <p:cNvPr id="54" name="Group 12"/>
            <p:cNvGrpSpPr/>
            <p:nvPr/>
          </p:nvGrpSpPr>
          <p:grpSpPr>
            <a:xfrm>
              <a:off x="238845" y="1600198"/>
              <a:ext cx="1431165" cy="489259"/>
              <a:chOff x="16635" y="2713709"/>
              <a:chExt cx="1431165" cy="652347"/>
            </a:xfrm>
          </p:grpSpPr>
          <p:cxnSp>
            <p:nvCxnSpPr>
              <p:cNvPr id="14" name="Straight Arrow Connector 13"/>
              <p:cNvCxnSpPr/>
              <p:nvPr/>
            </p:nvCxnSpPr>
            <p:spPr bwMode="auto">
              <a:xfrm>
                <a:off x="304800" y="3364468"/>
                <a:ext cx="1143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16635" y="2713709"/>
                <a:ext cx="825868" cy="646332"/>
              </a:xfrm>
              <a:prstGeom prst="rect">
                <a:avLst/>
              </a:prstGeom>
              <a:noFill/>
            </p:spPr>
            <p:txBody>
              <a:bodyPr wrap="none" rtlCol="0">
                <a:spAutoFit/>
              </a:bodyPr>
              <a:lstStyle/>
              <a:p>
                <a:pPr algn="ctr"/>
                <a:r>
                  <a:rPr lang="en-US" sz="1800" dirty="0" smtClean="0">
                    <a:latin typeface="+mn-lt"/>
                  </a:rPr>
                  <a:t>IV</a:t>
                </a:r>
              </a:p>
              <a:p>
                <a:pPr algn="ctr"/>
                <a:r>
                  <a:rPr lang="en-US" dirty="0" smtClean="0"/>
                  <a:t>(fixed)</a:t>
                </a:r>
                <a:endParaRPr lang="en-US" sz="1800" dirty="0" smtClean="0">
                  <a:latin typeface="+mn-lt"/>
                </a:endParaRPr>
              </a:p>
            </p:txBody>
          </p:sp>
        </p:grpSp>
        <p:grpSp>
          <p:nvGrpSpPr>
            <p:cNvPr id="58" name="Group 15"/>
            <p:cNvGrpSpPr/>
            <p:nvPr/>
          </p:nvGrpSpPr>
          <p:grpSpPr>
            <a:xfrm>
              <a:off x="1364416" y="1257895"/>
              <a:ext cx="305594" cy="629246"/>
              <a:chOff x="1218406" y="2134394"/>
              <a:chExt cx="305594" cy="838994"/>
            </a:xfrm>
          </p:grpSpPr>
          <p:cxnSp>
            <p:nvCxnSpPr>
              <p:cNvPr id="17" name="Straight Connector 16"/>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Arrow Connector 17"/>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63" name="Group 41"/>
            <p:cNvGrpSpPr/>
            <p:nvPr/>
          </p:nvGrpSpPr>
          <p:grpSpPr>
            <a:xfrm flipV="1">
              <a:off x="1670010" y="2125611"/>
              <a:ext cx="1066800" cy="285750"/>
              <a:chOff x="1524000" y="2819400"/>
              <a:chExt cx="1066800" cy="381000"/>
            </a:xfrm>
          </p:grpSpPr>
          <p:sp>
            <p:nvSpPr>
              <p:cNvPr id="43" name="Right Triangle 42"/>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44" name="Straight Connector 43"/>
              <p:cNvCxnSpPr>
                <a:stCxn id="43"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66" name="Group 53"/>
            <p:cNvGrpSpPr/>
            <p:nvPr/>
          </p:nvGrpSpPr>
          <p:grpSpPr>
            <a:xfrm>
              <a:off x="1670010" y="1758950"/>
              <a:ext cx="1066800" cy="285750"/>
              <a:chOff x="1524000" y="2819400"/>
              <a:chExt cx="1066800" cy="381000"/>
            </a:xfrm>
          </p:grpSpPr>
          <p:sp>
            <p:nvSpPr>
              <p:cNvPr id="55" name="Right Triangle 54"/>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56" name="Straight Connector 55"/>
              <p:cNvCxnSpPr>
                <a:stCxn id="55"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95" name="TextBox 94"/>
            <p:cNvSpPr txBox="1"/>
            <p:nvPr/>
          </p:nvSpPr>
          <p:spPr>
            <a:xfrm>
              <a:off x="1574800" y="1670050"/>
              <a:ext cx="319318" cy="276999"/>
            </a:xfrm>
            <a:prstGeom prst="rect">
              <a:avLst/>
            </a:prstGeom>
            <a:noFill/>
          </p:spPr>
          <p:txBody>
            <a:bodyPr wrap="none" rtlCol="0">
              <a:spAutoFit/>
            </a:bodyPr>
            <a:lstStyle/>
            <a:p>
              <a:r>
                <a:rPr lang="en-US" dirty="0" smtClean="0"/>
                <a:t>&gt;</a:t>
              </a:r>
              <a:endParaRPr lang="en-US" dirty="0"/>
            </a:p>
          </p:txBody>
        </p:sp>
      </p:grpSp>
      <p:sp>
        <p:nvSpPr>
          <p:cNvPr id="97" name="TextBox 96"/>
          <p:cNvSpPr txBox="1"/>
          <p:nvPr/>
        </p:nvSpPr>
        <p:spPr>
          <a:xfrm>
            <a:off x="6692900" y="4343400"/>
            <a:ext cx="319318" cy="369332"/>
          </a:xfrm>
          <a:prstGeom prst="rect">
            <a:avLst/>
          </a:prstGeom>
          <a:noFill/>
        </p:spPr>
        <p:txBody>
          <a:bodyPr wrap="none" rtlCol="0">
            <a:spAutoFit/>
          </a:bodyPr>
          <a:lstStyle/>
          <a:p>
            <a:r>
              <a:rPr lang="en-US" dirty="0" smtClean="0"/>
              <a:t>&gt;</a:t>
            </a:r>
            <a:endParaRPr lang="en-US" dirty="0"/>
          </a:p>
        </p:txBody>
      </p:sp>
      <p:grpSp>
        <p:nvGrpSpPr>
          <p:cNvPr id="69" name="Group 81"/>
          <p:cNvGrpSpPr/>
          <p:nvPr/>
        </p:nvGrpSpPr>
        <p:grpSpPr>
          <a:xfrm>
            <a:off x="3200400" y="3733800"/>
            <a:ext cx="2971800" cy="1600200"/>
            <a:chOff x="3200400" y="2800350"/>
            <a:chExt cx="2971800" cy="1200150"/>
          </a:xfrm>
        </p:grpSpPr>
        <p:grpSp>
          <p:nvGrpSpPr>
            <p:cNvPr id="73" name="Group 68"/>
            <p:cNvGrpSpPr/>
            <p:nvPr/>
          </p:nvGrpSpPr>
          <p:grpSpPr>
            <a:xfrm>
              <a:off x="3898532" y="3515752"/>
              <a:ext cx="1168768" cy="484748"/>
              <a:chOff x="279032" y="3098488"/>
              <a:chExt cx="1168768" cy="646332"/>
            </a:xfrm>
          </p:grpSpPr>
          <p:cxnSp>
            <p:nvCxnSpPr>
              <p:cNvPr id="70" name="Straight Arrow Connector 69"/>
              <p:cNvCxnSpPr/>
              <p:nvPr/>
            </p:nvCxnSpPr>
            <p:spPr bwMode="auto">
              <a:xfrm>
                <a:off x="304800" y="3364468"/>
                <a:ext cx="1143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1" name="TextBox 70"/>
              <p:cNvSpPr txBox="1"/>
              <p:nvPr/>
            </p:nvSpPr>
            <p:spPr>
              <a:xfrm>
                <a:off x="279032" y="3098488"/>
                <a:ext cx="825868" cy="646332"/>
              </a:xfrm>
              <a:prstGeom prst="rect">
                <a:avLst/>
              </a:prstGeom>
              <a:noFill/>
            </p:spPr>
            <p:txBody>
              <a:bodyPr wrap="none" rtlCol="0">
                <a:spAutoFit/>
              </a:bodyPr>
              <a:lstStyle/>
              <a:p>
                <a:pPr algn="ctr"/>
                <a:r>
                  <a:rPr lang="en-US" sz="1800" dirty="0" smtClean="0">
                    <a:latin typeface="+mn-lt"/>
                  </a:rPr>
                  <a:t>IV</a:t>
                </a:r>
              </a:p>
              <a:p>
                <a:pPr algn="ctr"/>
                <a:r>
                  <a:rPr lang="en-US" dirty="0" smtClean="0"/>
                  <a:t>(fixed)</a:t>
                </a:r>
                <a:endParaRPr lang="en-US" sz="1800" dirty="0" smtClean="0">
                  <a:latin typeface="+mn-lt"/>
                </a:endParaRPr>
              </a:p>
            </p:txBody>
          </p:sp>
        </p:grpSp>
        <p:sp>
          <p:nvSpPr>
            <p:cNvPr id="72" name="Rectangle 7"/>
            <p:cNvSpPr>
              <a:spLocks noChangeArrowheads="1"/>
            </p:cNvSpPr>
            <p:nvPr/>
          </p:nvSpPr>
          <p:spPr bwMode="auto">
            <a:xfrm>
              <a:off x="5105400" y="3151239"/>
              <a:ext cx="914400" cy="62865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rPr>
                <a:t>h</a:t>
              </a:r>
              <a:endParaRPr lang="en-US" dirty="0">
                <a:latin typeface="Arial" charset="0"/>
                <a:sym typeface="Symbol" pitchFamily="18" charset="2"/>
              </a:endParaRPr>
            </a:p>
          </p:txBody>
        </p:sp>
        <p:grpSp>
          <p:nvGrpSpPr>
            <p:cNvPr id="76" name="Group 72"/>
            <p:cNvGrpSpPr/>
            <p:nvPr/>
          </p:nvGrpSpPr>
          <p:grpSpPr>
            <a:xfrm flipV="1">
              <a:off x="5105400" y="3505200"/>
              <a:ext cx="1066800" cy="285750"/>
              <a:chOff x="1524000" y="2819400"/>
              <a:chExt cx="1066800" cy="381000"/>
            </a:xfrm>
          </p:grpSpPr>
          <p:sp>
            <p:nvSpPr>
              <p:cNvPr id="74" name="Right Triangle 73"/>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75" name="Straight Connector 74"/>
              <p:cNvCxnSpPr>
                <a:stCxn id="74"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79" name="Group 75"/>
            <p:cNvGrpSpPr/>
            <p:nvPr/>
          </p:nvGrpSpPr>
          <p:grpSpPr>
            <a:xfrm>
              <a:off x="5105400" y="3138539"/>
              <a:ext cx="1066800" cy="285750"/>
              <a:chOff x="1524000" y="2819400"/>
              <a:chExt cx="1066800" cy="381000"/>
            </a:xfrm>
          </p:grpSpPr>
          <p:sp>
            <p:nvSpPr>
              <p:cNvPr id="77" name="Right Triangle 76"/>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78" name="Straight Connector 77"/>
              <p:cNvCxnSpPr>
                <a:stCxn id="77"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2" name="Group 78"/>
            <p:cNvGrpSpPr/>
            <p:nvPr/>
          </p:nvGrpSpPr>
          <p:grpSpPr>
            <a:xfrm>
              <a:off x="4000500" y="2964421"/>
              <a:ext cx="1104900" cy="343207"/>
              <a:chOff x="304800" y="2908446"/>
              <a:chExt cx="1143000" cy="457610"/>
            </a:xfrm>
          </p:grpSpPr>
          <p:cxnSp>
            <p:nvCxnSpPr>
              <p:cNvPr id="80" name="Straight Arrow Connector 79"/>
              <p:cNvCxnSpPr/>
              <p:nvPr/>
            </p:nvCxnSpPr>
            <p:spPr bwMode="auto">
              <a:xfrm>
                <a:off x="304800" y="3364468"/>
                <a:ext cx="1143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1" name="TextBox 80"/>
              <p:cNvSpPr txBox="1"/>
              <p:nvPr/>
            </p:nvSpPr>
            <p:spPr>
              <a:xfrm>
                <a:off x="334017" y="2908446"/>
                <a:ext cx="191101" cy="369333"/>
              </a:xfrm>
              <a:prstGeom prst="rect">
                <a:avLst/>
              </a:prstGeom>
              <a:noFill/>
            </p:spPr>
            <p:txBody>
              <a:bodyPr wrap="none" rtlCol="0">
                <a:spAutoFit/>
              </a:bodyPr>
              <a:lstStyle/>
              <a:p>
                <a:pPr algn="ctr"/>
                <a:endParaRPr lang="en-US" sz="1800" dirty="0" smtClean="0">
                  <a:latin typeface="+mn-lt"/>
                </a:endParaRPr>
              </a:p>
            </p:txBody>
          </p:sp>
        </p:grpSp>
        <p:sp>
          <p:nvSpPr>
            <p:cNvPr id="96" name="TextBox 95"/>
            <p:cNvSpPr txBox="1"/>
            <p:nvPr/>
          </p:nvSpPr>
          <p:spPr>
            <a:xfrm>
              <a:off x="5016500" y="3079751"/>
              <a:ext cx="319318" cy="276999"/>
            </a:xfrm>
            <a:prstGeom prst="rect">
              <a:avLst/>
            </a:prstGeom>
            <a:noFill/>
          </p:spPr>
          <p:txBody>
            <a:bodyPr wrap="none" rtlCol="0">
              <a:spAutoFit/>
            </a:bodyPr>
            <a:lstStyle/>
            <a:p>
              <a:r>
                <a:rPr lang="en-US" dirty="0" smtClean="0"/>
                <a:t>&gt;</a:t>
              </a:r>
              <a:endParaRPr lang="en-US" dirty="0"/>
            </a:p>
          </p:txBody>
        </p:sp>
        <p:sp>
          <p:nvSpPr>
            <p:cNvPr id="101" name="Rectangle 10"/>
            <p:cNvSpPr>
              <a:spLocks noChangeArrowheads="1"/>
            </p:cNvSpPr>
            <p:nvPr/>
          </p:nvSpPr>
          <p:spPr bwMode="auto">
            <a:xfrm>
              <a:off x="3200400" y="2800350"/>
              <a:ext cx="1524000" cy="28575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b="1" dirty="0" err="1">
                  <a:solidFill>
                    <a:srgbClr val="000000"/>
                  </a:solidFill>
                  <a:latin typeface="Arial" charset="0"/>
                </a:rPr>
                <a:t>k</a:t>
              </a:r>
              <a:r>
                <a:rPr lang="en-US" sz="1800" b="1" dirty="0" err="1" smtClean="0">
                  <a:solidFill>
                    <a:srgbClr val="000000"/>
                  </a:solidFill>
                  <a:latin typeface="Arial" charset="0"/>
                </a:rPr>
                <a:t>⨁opad</a:t>
              </a:r>
              <a:endParaRPr lang="en-US" sz="1800" b="1" dirty="0">
                <a:solidFill>
                  <a:srgbClr val="000000"/>
                </a:solidFill>
                <a:latin typeface="Arial" charset="0"/>
              </a:endParaRPr>
            </a:p>
          </p:txBody>
        </p:sp>
        <p:grpSp>
          <p:nvGrpSpPr>
            <p:cNvPr id="85" name="Group 101"/>
            <p:cNvGrpSpPr/>
            <p:nvPr/>
          </p:nvGrpSpPr>
          <p:grpSpPr>
            <a:xfrm>
              <a:off x="3810000" y="3105150"/>
              <a:ext cx="228600" cy="203200"/>
              <a:chOff x="1218406" y="2134394"/>
              <a:chExt cx="305594" cy="838994"/>
            </a:xfrm>
          </p:grpSpPr>
          <p:cxnSp>
            <p:nvCxnSpPr>
              <p:cNvPr id="103" name="Straight Connector 102"/>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Arrow Connector 103"/>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none"/>
              </a:ln>
              <a:effectLst/>
            </p:spPr>
          </p:cxnSp>
        </p:grpSp>
      </p:grpSp>
      <p:sp>
        <p:nvSpPr>
          <p:cNvPr id="98" name="Footer Placeholder 97"/>
          <p:cNvSpPr>
            <a:spLocks noGrp="1"/>
          </p:cNvSpPr>
          <p:nvPr>
            <p:ph type="ftr" sz="quarter" idx="11"/>
          </p:nvPr>
        </p:nvSpPr>
        <p:spPr>
          <a:xfrm>
            <a:off x="838200" y="6324600"/>
            <a:ext cx="3962400" cy="457200"/>
          </a:xfrm>
        </p:spPr>
        <p:txBody>
          <a:bodyPr/>
          <a:lstStyle/>
          <a:p>
            <a:r>
              <a:rPr lang="en-US" dirty="0" smtClean="0"/>
              <a:t>FAST-NUCES</a:t>
            </a:r>
            <a:endParaRPr lang="en-US" dirty="0"/>
          </a:p>
        </p:txBody>
      </p:sp>
      <p:pic>
        <p:nvPicPr>
          <p:cNvPr id="84" name="Ink 83"/>
          <p:cNvPicPr/>
          <p:nvPr/>
        </p:nvPicPr>
        <p:blipFill>
          <a:blip r:embed="rId3" cstate="print"/>
          <a:stretch>
            <a:fillRect/>
          </a:stretch>
        </p:blipFill>
        <p:spPr>
          <a:xfrm>
            <a:off x="2024280" y="2877480"/>
            <a:ext cx="4376520" cy="2989920"/>
          </a:xfrm>
          <a:prstGeom prst="rect">
            <a:avLst/>
          </a:prstGeom>
        </p:spPr>
      </p:pic>
      <p:pic>
        <p:nvPicPr>
          <p:cNvPr id="99" name="Picture 98" descr="http://study.result.pk/wp-content/uploads/2011/07/National-University-of-Computer-and-Emerging-Sciences-NUCES-300x300.png"/>
          <p:cNvPicPr/>
          <p:nvPr/>
        </p:nvPicPr>
        <p:blipFill>
          <a:blip r:embed="rId4" cstate="print"/>
          <a:srcRect/>
          <a:stretch>
            <a:fillRect/>
          </a:stretch>
        </p:blipFill>
        <p:spPr bwMode="auto">
          <a:xfrm>
            <a:off x="435592" y="6400800"/>
            <a:ext cx="478808" cy="381000"/>
          </a:xfrm>
          <a:prstGeom prst="rect">
            <a:avLst/>
          </a:prstGeom>
          <a:noFill/>
          <a:ln w="9525">
            <a:noFill/>
            <a:miter lim="800000"/>
            <a:headEnd/>
            <a:tailEnd/>
          </a:ln>
        </p:spPr>
      </p:pic>
    </p:spTree>
    <p:extLst>
      <p:ext uri="{BB962C8B-B14F-4D97-AF65-F5344CB8AC3E}">
        <p14:creationId xmlns:p14="http://schemas.microsoft.com/office/powerpoint/2010/main" val="94534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04800"/>
            <a:ext cx="8839200" cy="3970318"/>
          </a:xfrm>
          <a:prstGeom prst="rect">
            <a:avLst/>
          </a:prstGeom>
        </p:spPr>
        <p:txBody>
          <a:bodyPr wrap="square">
            <a:spAutoFit/>
          </a:bodyPr>
          <a:lstStyle/>
          <a:p>
            <a:r>
              <a:rPr lang="en-GB" dirty="0" smtClean="0">
                <a:latin typeface="OpenSans"/>
              </a:rPr>
              <a:t>so </a:t>
            </a:r>
            <a:r>
              <a:rPr lang="en-GB" dirty="0">
                <a:latin typeface="OpenSans"/>
              </a:rPr>
              <a:t>the problem is, because CRC doesn't have a key, there's no difference </a:t>
            </a:r>
          </a:p>
          <a:p>
            <a:r>
              <a:rPr lang="en-GB" dirty="0">
                <a:latin typeface="OpenSans"/>
              </a:rPr>
              <a:t>between Alice and the attacker. </a:t>
            </a:r>
            <a:endParaRPr lang="en-GB" dirty="0" smtClean="0">
              <a:latin typeface="OpenSans"/>
            </a:endParaRPr>
          </a:p>
          <a:p>
            <a:endParaRPr lang="en-GB" dirty="0">
              <a:latin typeface="OpenSans"/>
            </a:endParaRPr>
          </a:p>
          <a:p>
            <a:r>
              <a:rPr lang="en-GB" dirty="0" smtClean="0">
                <a:latin typeface="OpenSans"/>
              </a:rPr>
              <a:t>And </a:t>
            </a:r>
            <a:r>
              <a:rPr lang="en-GB" dirty="0">
                <a:latin typeface="OpenSans"/>
              </a:rPr>
              <a:t>as a result, Bob doesn't know where the message came from. </a:t>
            </a:r>
          </a:p>
          <a:p>
            <a:endParaRPr lang="en-GB" dirty="0" smtClean="0">
              <a:latin typeface="OpenSans"/>
            </a:endParaRPr>
          </a:p>
          <a:p>
            <a:r>
              <a:rPr lang="en-GB" dirty="0" smtClean="0">
                <a:solidFill>
                  <a:srgbClr val="FF0000"/>
                </a:solidFill>
                <a:latin typeface="OpenSans"/>
              </a:rPr>
              <a:t>Once </a:t>
            </a:r>
            <a:r>
              <a:rPr lang="en-GB" dirty="0">
                <a:solidFill>
                  <a:srgbClr val="FF0000"/>
                </a:solidFill>
                <a:latin typeface="OpenSans"/>
              </a:rPr>
              <a:t>we introduce a key, </a:t>
            </a:r>
            <a:r>
              <a:rPr lang="en-GB" dirty="0">
                <a:latin typeface="OpenSans"/>
              </a:rPr>
              <a:t>now Alice can do something that the attacker can't do. </a:t>
            </a:r>
          </a:p>
          <a:p>
            <a:endParaRPr lang="en-GB" dirty="0" smtClean="0">
              <a:latin typeface="OpenSans"/>
            </a:endParaRPr>
          </a:p>
          <a:p>
            <a:r>
              <a:rPr lang="en-GB" dirty="0" smtClean="0">
                <a:latin typeface="OpenSans"/>
              </a:rPr>
              <a:t>And </a:t>
            </a:r>
            <a:r>
              <a:rPr lang="en-GB" dirty="0">
                <a:latin typeface="OpenSans"/>
              </a:rPr>
              <a:t>as a result, she might be able to compute a tag that the attacker can't modify. </a:t>
            </a:r>
          </a:p>
          <a:p>
            <a:endParaRPr lang="en-GB" dirty="0" smtClean="0">
              <a:latin typeface="OpenSans"/>
            </a:endParaRPr>
          </a:p>
          <a:p>
            <a:r>
              <a:rPr lang="en-GB" dirty="0" smtClean="0">
                <a:solidFill>
                  <a:srgbClr val="FF0000"/>
                </a:solidFill>
                <a:latin typeface="OpenSans"/>
              </a:rPr>
              <a:t>So </a:t>
            </a:r>
            <a:r>
              <a:rPr lang="en-GB" dirty="0">
                <a:solidFill>
                  <a:srgbClr val="FF0000"/>
                </a:solidFill>
                <a:latin typeface="OpenSans"/>
              </a:rPr>
              <a:t>the point to remember is that CRC is designed to detect random errors, not malicious errors. </a:t>
            </a:r>
            <a:endParaRPr lang="en-GB" dirty="0" smtClean="0">
              <a:solidFill>
                <a:srgbClr val="FF0000"/>
              </a:solidFill>
              <a:latin typeface="OpenSans"/>
            </a:endParaRPr>
          </a:p>
          <a:p>
            <a:endParaRPr lang="en-GB" dirty="0">
              <a:solidFill>
                <a:srgbClr val="FF0000"/>
              </a:solidFill>
              <a:latin typeface="OpenSans"/>
            </a:endParaRPr>
          </a:p>
          <a:p>
            <a:r>
              <a:rPr lang="en-GB" dirty="0">
                <a:latin typeface="OpenSans"/>
              </a:rPr>
              <a:t>And here </a:t>
            </a:r>
            <a:r>
              <a:rPr lang="en-GB" dirty="0">
                <a:solidFill>
                  <a:srgbClr val="FF0000"/>
                </a:solidFill>
                <a:latin typeface="OpenSans"/>
              </a:rPr>
              <a:t>our goal </a:t>
            </a:r>
            <a:r>
              <a:rPr lang="en-GB" dirty="0">
                <a:latin typeface="OpenSans"/>
              </a:rPr>
              <a:t>is to make sure that even a </a:t>
            </a:r>
            <a:r>
              <a:rPr lang="en-GB" dirty="0">
                <a:solidFill>
                  <a:srgbClr val="FF0000"/>
                </a:solidFill>
                <a:latin typeface="OpenSans"/>
              </a:rPr>
              <a:t>malicious attacker </a:t>
            </a:r>
            <a:r>
              <a:rPr lang="en-GB" dirty="0">
                <a:latin typeface="OpenSans"/>
              </a:rPr>
              <a:t>cannot </a:t>
            </a:r>
            <a:r>
              <a:rPr lang="en-GB" dirty="0">
                <a:solidFill>
                  <a:srgbClr val="FF0000"/>
                </a:solidFill>
                <a:latin typeface="OpenSans"/>
              </a:rPr>
              <a:t>modify</a:t>
            </a:r>
            <a:r>
              <a:rPr lang="en-GB" dirty="0">
                <a:latin typeface="OpenSans"/>
              </a:rPr>
              <a:t> </a:t>
            </a:r>
            <a:r>
              <a:rPr lang="en-GB" dirty="0">
                <a:solidFill>
                  <a:srgbClr val="FF0000"/>
                </a:solidFill>
                <a:latin typeface="OpenSans"/>
              </a:rPr>
              <a:t>messages in route.</a:t>
            </a:r>
            <a:r>
              <a:rPr lang="en-GB" dirty="0">
                <a:latin typeface="OpenSans"/>
              </a:rPr>
              <a:t> </a:t>
            </a:r>
          </a:p>
        </p:txBody>
      </p:sp>
    </p:spTree>
    <p:extLst>
      <p:ext uri="{BB962C8B-B14F-4D97-AF65-F5344CB8AC3E}">
        <p14:creationId xmlns:p14="http://schemas.microsoft.com/office/powerpoint/2010/main" val="414315517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76600"/>
            <a:ext cx="77724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Timing Attacks on MAC Verification</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400"/>
            <a:ext cx="8610600" cy="863600"/>
          </a:xfrm>
        </p:spPr>
        <p:txBody>
          <a:bodyPr>
            <a:normAutofit fontScale="90000"/>
          </a:bodyPr>
          <a:lstStyle/>
          <a:p>
            <a:r>
              <a:rPr lang="en-US" dirty="0" smtClean="0">
                <a:solidFill>
                  <a:schemeClr val="tx1"/>
                </a:solidFill>
                <a:latin typeface="Times New Roman" pitchFamily="18" charset="0"/>
                <a:cs typeface="Times New Roman" pitchFamily="18" charset="0"/>
              </a:rPr>
              <a:t>Warning:  verification timing attacks  </a:t>
            </a:r>
            <a:r>
              <a:rPr lang="en-US" sz="2200" dirty="0" smtClean="0">
                <a:solidFill>
                  <a:schemeClr val="tx1"/>
                </a:solidFill>
                <a:latin typeface="Times New Roman" pitchFamily="18" charset="0"/>
                <a:cs typeface="Times New Roman" pitchFamily="18" charset="0"/>
              </a:rPr>
              <a:t>[L’09]</a:t>
            </a:r>
            <a:endParaRPr lang="en-US" sz="2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97000"/>
            <a:ext cx="8534400" cy="3784600"/>
          </a:xfrm>
        </p:spPr>
        <p:txBody>
          <a:bodyPr>
            <a:normAutofit/>
          </a:bodyPr>
          <a:lstStyle/>
          <a:p>
            <a:pPr marL="0" indent="0">
              <a:buNone/>
            </a:pPr>
            <a:r>
              <a:rPr lang="en-US" dirty="0" smtClean="0">
                <a:latin typeface="Times New Roman" pitchFamily="18" charset="0"/>
                <a:cs typeface="Times New Roman" pitchFamily="18" charset="0"/>
              </a:rPr>
              <a:t>Example: </a:t>
            </a:r>
            <a:r>
              <a:rPr lang="en-US" dirty="0" err="1" smtClean="0">
                <a:latin typeface="Times New Roman" pitchFamily="18" charset="0"/>
                <a:cs typeface="Times New Roman" pitchFamily="18" charset="0"/>
              </a:rPr>
              <a:t>Keyczar</a:t>
            </a:r>
            <a:r>
              <a:rPr lang="en-US" dirty="0" smtClean="0">
                <a:latin typeface="Times New Roman" pitchFamily="18" charset="0"/>
                <a:cs typeface="Times New Roman" pitchFamily="18" charset="0"/>
              </a:rPr>
              <a:t> crypto library  (Python)       </a:t>
            </a:r>
            <a:r>
              <a:rPr lang="en-US" sz="2000" dirty="0" smtClean="0">
                <a:latin typeface="Times New Roman" pitchFamily="18" charset="0"/>
                <a:cs typeface="Times New Roman" pitchFamily="18" charset="0"/>
              </a:rPr>
              <a:t>[simplified]</a:t>
            </a:r>
            <a:endParaRPr lang="en-US" dirty="0" smtClean="0">
              <a:latin typeface="Times New Roman" pitchFamily="18" charset="0"/>
              <a:cs typeface="Times New Roman" pitchFamily="18" charset="0"/>
            </a:endParaRPr>
          </a:p>
          <a:p>
            <a:pPr marL="0" indent="0">
              <a:spcBef>
                <a:spcPts val="2376"/>
              </a:spcBef>
              <a:buNone/>
            </a:pPr>
            <a:r>
              <a:rPr lang="en-US" dirty="0">
                <a:latin typeface="Times New Roman" pitchFamily="18" charset="0"/>
                <a:cs typeface="Times New Roman" pitchFamily="18" charset="0"/>
              </a:rPr>
              <a:t>	</a:t>
            </a:r>
            <a:r>
              <a:rPr lang="en-US" b="1" dirty="0" err="1" smtClean="0">
                <a:solidFill>
                  <a:srgbClr val="000090"/>
                </a:solidFill>
                <a:latin typeface="Times New Roman" pitchFamily="18" charset="0"/>
                <a:cs typeface="Times New Roman" pitchFamily="18" charset="0"/>
              </a:rPr>
              <a:t>def</a:t>
            </a:r>
            <a:r>
              <a:rPr lang="en-US" b="1" dirty="0" smtClean="0">
                <a:solidFill>
                  <a:srgbClr val="000090"/>
                </a:solidFill>
                <a:latin typeface="Times New Roman" pitchFamily="18" charset="0"/>
                <a:cs typeface="Times New Roman" pitchFamily="18" charset="0"/>
              </a:rPr>
              <a:t> </a:t>
            </a:r>
            <a:r>
              <a:rPr lang="en-US" b="1" dirty="0">
                <a:solidFill>
                  <a:srgbClr val="000090"/>
                </a:solidFill>
                <a:latin typeface="Times New Roman" pitchFamily="18" charset="0"/>
                <a:cs typeface="Times New Roman" pitchFamily="18" charset="0"/>
              </a:rPr>
              <a:t>Verify</a:t>
            </a:r>
            <a:r>
              <a:rPr lang="en-US" b="1" dirty="0" smtClean="0">
                <a:solidFill>
                  <a:srgbClr val="000090"/>
                </a:solidFill>
                <a:latin typeface="Times New Roman" pitchFamily="18" charset="0"/>
                <a:cs typeface="Times New Roman" pitchFamily="18" charset="0"/>
              </a:rPr>
              <a:t>(key, </a:t>
            </a:r>
            <a:r>
              <a:rPr lang="en-US" b="1" dirty="0" err="1">
                <a:solidFill>
                  <a:srgbClr val="000090"/>
                </a:solidFill>
                <a:latin typeface="Times New Roman" pitchFamily="18" charset="0"/>
                <a:cs typeface="Times New Roman" pitchFamily="18" charset="0"/>
              </a:rPr>
              <a:t>msg</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sig_bytes</a:t>
            </a:r>
            <a:r>
              <a:rPr lang="en-US" b="1" dirty="0">
                <a:solidFill>
                  <a:srgbClr val="000090"/>
                </a:solidFill>
                <a:latin typeface="Times New Roman" pitchFamily="18" charset="0"/>
                <a:cs typeface="Times New Roman" pitchFamily="18" charset="0"/>
              </a:rPr>
              <a:t>):</a:t>
            </a:r>
          </a:p>
          <a:p>
            <a:pPr marL="0" indent="0">
              <a:buNone/>
            </a:pPr>
            <a:r>
              <a:rPr lang="en-US" b="1" dirty="0">
                <a:solidFill>
                  <a:srgbClr val="000090"/>
                </a:solidFill>
                <a:latin typeface="Times New Roman" pitchFamily="18" charset="0"/>
                <a:cs typeface="Times New Roman" pitchFamily="18" charset="0"/>
              </a:rPr>
              <a:t>		return </a:t>
            </a:r>
            <a:r>
              <a:rPr lang="en-US" b="1" dirty="0" smtClean="0">
                <a:solidFill>
                  <a:srgbClr val="000090"/>
                </a:solidFill>
                <a:latin typeface="Times New Roman" pitchFamily="18" charset="0"/>
                <a:cs typeface="Times New Roman" pitchFamily="18" charset="0"/>
              </a:rPr>
              <a:t>HMAC(key, </a:t>
            </a:r>
            <a:r>
              <a:rPr lang="en-US" b="1" dirty="0" err="1" smtClean="0">
                <a:solidFill>
                  <a:srgbClr val="000090"/>
                </a:solidFill>
                <a:latin typeface="Times New Roman" pitchFamily="18" charset="0"/>
                <a:cs typeface="Times New Roman" pitchFamily="18" charset="0"/>
              </a:rPr>
              <a:t>msg</a:t>
            </a:r>
            <a:r>
              <a:rPr lang="en-US" b="1" dirty="0">
                <a:solidFill>
                  <a:srgbClr val="000090"/>
                </a:solidFill>
                <a:latin typeface="Times New Roman" pitchFamily="18" charset="0"/>
                <a:cs typeface="Times New Roman" pitchFamily="18" charset="0"/>
              </a:rPr>
              <a:t>) == </a:t>
            </a:r>
            <a:r>
              <a:rPr lang="en-US" b="1" dirty="0" err="1" smtClean="0">
                <a:solidFill>
                  <a:srgbClr val="000090"/>
                </a:solidFill>
                <a:latin typeface="Times New Roman" pitchFamily="18" charset="0"/>
                <a:cs typeface="Times New Roman" pitchFamily="18" charset="0"/>
              </a:rPr>
              <a:t>sig_bytes</a:t>
            </a:r>
            <a:endParaRPr lang="en-US" b="1" dirty="0" smtClean="0">
              <a:solidFill>
                <a:srgbClr val="000090"/>
              </a:solidFill>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problem: ‘==‘ implemented as a byte-by-byte comparison</a:t>
            </a:r>
          </a:p>
          <a:p>
            <a:r>
              <a:rPr lang="en-US" dirty="0" smtClean="0">
                <a:latin typeface="Times New Roman" pitchFamily="18" charset="0"/>
                <a:cs typeface="Times New Roman" pitchFamily="18" charset="0"/>
              </a:rPr>
              <a:t>Comparator returns false when first inequality found</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6851535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400"/>
            <a:ext cx="8534400" cy="863600"/>
          </a:xfrm>
        </p:spPr>
        <p:txBody>
          <a:bodyPr>
            <a:normAutofit fontScale="90000"/>
          </a:bodyPr>
          <a:lstStyle/>
          <a:p>
            <a:r>
              <a:rPr lang="en-US" dirty="0">
                <a:solidFill>
                  <a:schemeClr val="tx1"/>
                </a:solidFill>
                <a:latin typeface="Times New Roman" pitchFamily="18" charset="0"/>
                <a:cs typeface="Times New Roman" pitchFamily="18" charset="0"/>
              </a:rPr>
              <a:t>Warning:  verification timing attacks  </a:t>
            </a:r>
            <a:r>
              <a:rPr lang="en-US" sz="2200" dirty="0">
                <a:solidFill>
                  <a:schemeClr val="tx1"/>
                </a:solidFill>
                <a:latin typeface="Times New Roman" pitchFamily="18" charset="0"/>
                <a:cs typeface="Times New Roman" pitchFamily="18" charset="0"/>
              </a:rPr>
              <a:t>[L’09]</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3022600"/>
            <a:ext cx="8229600" cy="3048000"/>
          </a:xfrm>
        </p:spPr>
        <p:txBody>
          <a:bodyPr>
            <a:normAutofit/>
          </a:bodyPr>
          <a:lstStyle/>
          <a:p>
            <a:pPr marL="0" indent="0">
              <a:buNone/>
            </a:pPr>
            <a:r>
              <a:rPr lang="en-US" sz="2400" dirty="0" smtClean="0">
                <a:latin typeface="Times New Roman" pitchFamily="18" charset="0"/>
                <a:cs typeface="Times New Roman" pitchFamily="18" charset="0"/>
              </a:rPr>
              <a:t>Timing attack</a:t>
            </a:r>
            <a:r>
              <a:rPr lang="en-US" sz="2400" dirty="0">
                <a:latin typeface="Times New Roman" pitchFamily="18" charset="0"/>
                <a:cs typeface="Times New Roman" pitchFamily="18" charset="0"/>
              </a:rPr>
              <a:t>:   to compute tag for </a:t>
            </a:r>
            <a:r>
              <a:rPr lang="en-US" sz="2400" dirty="0" smtClean="0">
                <a:latin typeface="Times New Roman" pitchFamily="18" charset="0"/>
                <a:cs typeface="Times New Roman" pitchFamily="18" charset="0"/>
              </a:rPr>
              <a:t>target message </a:t>
            </a:r>
            <a:r>
              <a:rPr lang="en-US" sz="2400" dirty="0">
                <a:latin typeface="Times New Roman" pitchFamily="18" charset="0"/>
                <a:cs typeface="Times New Roman" pitchFamily="18" charset="0"/>
              </a:rPr>
              <a:t>m do:</a:t>
            </a:r>
          </a:p>
          <a:p>
            <a:pPr marL="0" indent="0">
              <a:buNone/>
            </a:pPr>
            <a:r>
              <a:rPr lang="en-US" sz="2400" dirty="0" smtClean="0">
                <a:latin typeface="Times New Roman" pitchFamily="18" charset="0"/>
                <a:cs typeface="Times New Roman" pitchFamily="18" charset="0"/>
              </a:rPr>
              <a:t>Step 1:   Query </a:t>
            </a:r>
            <a:r>
              <a:rPr lang="en-US" sz="2400" dirty="0">
                <a:latin typeface="Times New Roman" pitchFamily="18" charset="0"/>
                <a:cs typeface="Times New Roman" pitchFamily="18" charset="0"/>
              </a:rPr>
              <a:t>server with random tag</a:t>
            </a:r>
          </a:p>
          <a:p>
            <a:pPr marL="0" indent="0">
              <a:buNone/>
            </a:pPr>
            <a:r>
              <a:rPr lang="en-US" sz="2400" dirty="0" smtClean="0">
                <a:latin typeface="Times New Roman" pitchFamily="18" charset="0"/>
                <a:cs typeface="Times New Roman" pitchFamily="18" charset="0"/>
              </a:rPr>
              <a:t>Step 2:   Loop </a:t>
            </a:r>
            <a:r>
              <a:rPr lang="en-US" sz="2400" dirty="0">
                <a:latin typeface="Times New Roman" pitchFamily="18" charset="0"/>
                <a:cs typeface="Times New Roman" pitchFamily="18" charset="0"/>
              </a:rPr>
              <a:t>over all possible first </a:t>
            </a:r>
            <a:r>
              <a:rPr lang="en-US" sz="2400" dirty="0" smtClean="0">
                <a:latin typeface="Times New Roman" pitchFamily="18" charset="0"/>
                <a:cs typeface="Times New Roman" pitchFamily="18" charset="0"/>
              </a:rPr>
              <a:t>bytes and query server.</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stop when verification takes a little longer than in step 1</a:t>
            </a:r>
          </a:p>
          <a:p>
            <a:pPr marL="0" indent="0">
              <a:buNone/>
            </a:pPr>
            <a:r>
              <a:rPr lang="en-US" sz="2400" dirty="0" smtClean="0">
                <a:latin typeface="Times New Roman" pitchFamily="18" charset="0"/>
                <a:cs typeface="Times New Roman" pitchFamily="18" charset="0"/>
              </a:rPr>
              <a:t>Step 3:   repeat for all tag bytes until valid tag found</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3" cstate="print"/>
          <a:stretch>
            <a:fillRect/>
          </a:stretch>
        </p:blipFill>
        <p:spPr>
          <a:xfrm flipH="1">
            <a:off x="6096000" y="990600"/>
            <a:ext cx="1282446" cy="1727200"/>
          </a:xfrm>
          <a:prstGeom prst="rect">
            <a:avLst/>
          </a:prstGeom>
        </p:spPr>
      </p:pic>
      <p:pic>
        <p:nvPicPr>
          <p:cNvPr id="5" name="Picture 4"/>
          <p:cNvPicPr>
            <a:picLocks noChangeAspect="1"/>
          </p:cNvPicPr>
          <p:nvPr/>
        </p:nvPicPr>
        <p:blipFill>
          <a:blip r:embed="rId4" cstate="print"/>
          <a:stretch>
            <a:fillRect/>
          </a:stretch>
        </p:blipFill>
        <p:spPr>
          <a:xfrm>
            <a:off x="1066800" y="1307613"/>
            <a:ext cx="863600" cy="1206988"/>
          </a:xfrm>
          <a:prstGeom prst="rect">
            <a:avLst/>
          </a:prstGeom>
        </p:spPr>
      </p:pic>
      <p:cxnSp>
        <p:nvCxnSpPr>
          <p:cNvPr id="7" name="Straight Arrow Connector 6"/>
          <p:cNvCxnSpPr/>
          <p:nvPr/>
        </p:nvCxnSpPr>
        <p:spPr>
          <a:xfrm>
            <a:off x="2286000" y="1498600"/>
            <a:ext cx="3733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29001" y="1041400"/>
            <a:ext cx="954107" cy="369332"/>
          </a:xfrm>
          <a:prstGeom prst="rect">
            <a:avLst/>
          </a:prstGeom>
          <a:noFill/>
        </p:spPr>
        <p:txBody>
          <a:bodyPr wrap="none" rtlCol="0">
            <a:spAutoFit/>
          </a:bodyPr>
          <a:lstStyle/>
          <a:p>
            <a:r>
              <a:rPr lang="en-US" dirty="0" smtClean="0"/>
              <a:t>m ,  tag</a:t>
            </a:r>
            <a:endParaRPr lang="en-US" dirty="0"/>
          </a:p>
        </p:txBody>
      </p:sp>
      <p:sp>
        <p:nvSpPr>
          <p:cNvPr id="9" name="TextBox 8"/>
          <p:cNvSpPr txBox="1"/>
          <p:nvPr/>
        </p:nvSpPr>
        <p:spPr>
          <a:xfrm>
            <a:off x="7315200" y="1193801"/>
            <a:ext cx="338554" cy="461665"/>
          </a:xfrm>
          <a:prstGeom prst="rect">
            <a:avLst/>
          </a:prstGeom>
          <a:noFill/>
        </p:spPr>
        <p:txBody>
          <a:bodyPr wrap="none" rtlCol="0">
            <a:spAutoFit/>
          </a:bodyPr>
          <a:lstStyle/>
          <a:p>
            <a:r>
              <a:rPr lang="en-US" sz="2400" dirty="0" smtClean="0"/>
              <a:t>k</a:t>
            </a:r>
            <a:endParaRPr lang="en-US" sz="2400" dirty="0"/>
          </a:p>
        </p:txBody>
      </p:sp>
      <p:cxnSp>
        <p:nvCxnSpPr>
          <p:cNvPr id="11" name="Straight Arrow Connector 10"/>
          <p:cNvCxnSpPr/>
          <p:nvPr/>
        </p:nvCxnSpPr>
        <p:spPr>
          <a:xfrm flipH="1">
            <a:off x="2286000" y="2311400"/>
            <a:ext cx="3657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276601" y="1871133"/>
            <a:ext cx="1762021" cy="369332"/>
          </a:xfrm>
          <a:prstGeom prst="rect">
            <a:avLst/>
          </a:prstGeom>
          <a:noFill/>
        </p:spPr>
        <p:txBody>
          <a:bodyPr wrap="none" rtlCol="0">
            <a:spAutoFit/>
          </a:bodyPr>
          <a:lstStyle/>
          <a:p>
            <a:r>
              <a:rPr lang="en-US" dirty="0"/>
              <a:t>a</a:t>
            </a:r>
            <a:r>
              <a:rPr lang="en-US" dirty="0" smtClean="0"/>
              <a:t>ccept or reject</a:t>
            </a:r>
            <a:endParaRPr lang="en-US" dirty="0"/>
          </a:p>
        </p:txBody>
      </p:sp>
      <p:sp>
        <p:nvSpPr>
          <p:cNvPr id="13" name="TextBox 12"/>
          <p:cNvSpPr txBox="1"/>
          <p:nvPr/>
        </p:nvSpPr>
        <p:spPr>
          <a:xfrm>
            <a:off x="76201" y="1378466"/>
            <a:ext cx="1023037" cy="630942"/>
          </a:xfrm>
          <a:prstGeom prst="rect">
            <a:avLst/>
          </a:prstGeom>
          <a:noFill/>
        </p:spPr>
        <p:txBody>
          <a:bodyPr wrap="none" rtlCol="0">
            <a:spAutoFit/>
          </a:bodyPr>
          <a:lstStyle/>
          <a:p>
            <a:pPr>
              <a:lnSpc>
                <a:spcPts val="2100"/>
              </a:lnSpc>
            </a:pPr>
            <a:r>
              <a:rPr lang="en-US" dirty="0"/>
              <a:t>t</a:t>
            </a:r>
            <a:r>
              <a:rPr lang="en-US" dirty="0" smtClean="0"/>
              <a:t>arget </a:t>
            </a:r>
            <a:br>
              <a:rPr lang="en-US" dirty="0" smtClean="0"/>
            </a:br>
            <a:r>
              <a:rPr lang="en-US" dirty="0" err="1" smtClean="0"/>
              <a:t>msg</a:t>
            </a:r>
            <a:r>
              <a:rPr lang="en-US" dirty="0" smtClean="0"/>
              <a:t>  </a:t>
            </a:r>
            <a:r>
              <a:rPr lang="en-US" sz="2400" b="1" dirty="0" smtClean="0"/>
              <a:t>m</a:t>
            </a:r>
            <a:endParaRPr lang="en-US" b="1" dirty="0"/>
          </a:p>
        </p:txBody>
      </p:sp>
      <p:sp>
        <p:nvSpPr>
          <p:cNvPr id="6" name="Rectangle 5"/>
          <p:cNvSpPr/>
          <p:nvPr/>
        </p:nvSpPr>
        <p:spPr>
          <a:xfrm>
            <a:off x="2743200" y="6172200"/>
            <a:ext cx="533400" cy="40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276600" y="6172200"/>
            <a:ext cx="533400" cy="40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10000" y="6172200"/>
            <a:ext cx="533400" cy="40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344825" y="6172200"/>
            <a:ext cx="533400" cy="40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78225" y="6172200"/>
            <a:ext cx="533400" cy="40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11625" y="6172200"/>
            <a:ext cx="533400" cy="40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oter Placeholder 18"/>
          <p:cNvSpPr>
            <a:spLocks noGrp="1"/>
          </p:cNvSpPr>
          <p:nvPr>
            <p:ph type="ftr" sz="quarter" idx="11"/>
          </p:nvPr>
        </p:nvSpPr>
        <p:spPr/>
        <p:txBody>
          <a:bodyPr/>
          <a:lstStyle/>
          <a:p>
            <a:r>
              <a:rPr lang="en-US" smtClean="0"/>
              <a:t>FAST-NUCES</a:t>
            </a:r>
            <a:endParaRPr lang="en-US"/>
          </a:p>
        </p:txBody>
      </p:sp>
      <p:pic>
        <p:nvPicPr>
          <p:cNvPr id="20" name="Picture 19"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486530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772400" cy="434181"/>
          </a:xfrm>
        </p:spPr>
        <p:txBody>
          <a:bodyPr>
            <a:normAutofit fontScale="90000"/>
          </a:bodyPr>
          <a:lstStyle/>
          <a:p>
            <a:r>
              <a:rPr lang="en-US" dirty="0" smtClean="0">
                <a:solidFill>
                  <a:schemeClr val="tx1"/>
                </a:solidFill>
                <a:latin typeface="Times New Roman" pitchFamily="18" charset="0"/>
                <a:cs typeface="Times New Roman" pitchFamily="18" charset="0"/>
              </a:rPr>
              <a:t>Defense #1</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592935"/>
            <a:ext cx="8686800" cy="4572000"/>
          </a:xfrm>
        </p:spPr>
        <p:txBody>
          <a:bodyPr>
            <a:normAutofit/>
          </a:bodyPr>
          <a:lstStyle/>
          <a:p>
            <a:pPr marL="0" indent="0">
              <a:buNone/>
            </a:pPr>
            <a:r>
              <a:rPr lang="en-US" dirty="0" smtClean="0">
                <a:latin typeface="Times New Roman" pitchFamily="18" charset="0"/>
                <a:cs typeface="Times New Roman" pitchFamily="18" charset="0"/>
              </a:rPr>
              <a:t>Make string comparator always take same time   (Python) : </a:t>
            </a:r>
          </a:p>
          <a:p>
            <a:pPr marL="0" indent="0">
              <a:spcBef>
                <a:spcPts val="2376"/>
              </a:spcBef>
              <a:buNone/>
            </a:pPr>
            <a:r>
              <a:rPr lang="en-US" b="1" dirty="0" smtClean="0">
                <a:solidFill>
                  <a:srgbClr val="000090"/>
                </a:solidFill>
                <a:latin typeface="Times New Roman" pitchFamily="18" charset="0"/>
                <a:cs typeface="Times New Roman" pitchFamily="18" charset="0"/>
              </a:rPr>
              <a:t>	return </a:t>
            </a:r>
            <a:r>
              <a:rPr lang="en-US" b="1" dirty="0">
                <a:solidFill>
                  <a:srgbClr val="000090"/>
                </a:solidFill>
                <a:latin typeface="Times New Roman" pitchFamily="18" charset="0"/>
                <a:cs typeface="Times New Roman" pitchFamily="18" charset="0"/>
              </a:rPr>
              <a:t>false </a:t>
            </a:r>
            <a:r>
              <a:rPr lang="en-US" b="1" dirty="0" smtClean="0">
                <a:solidFill>
                  <a:srgbClr val="000090"/>
                </a:solidFill>
                <a:latin typeface="Times New Roman" pitchFamily="18" charset="0"/>
                <a:cs typeface="Times New Roman" pitchFamily="18" charset="0"/>
              </a:rPr>
              <a:t>if  </a:t>
            </a:r>
            <a:r>
              <a:rPr lang="en-US" b="1" dirty="0" err="1" smtClean="0">
                <a:solidFill>
                  <a:srgbClr val="000090"/>
                </a:solidFill>
                <a:latin typeface="Times New Roman" pitchFamily="18" charset="0"/>
                <a:cs typeface="Times New Roman" pitchFamily="18" charset="0"/>
              </a:rPr>
              <a:t>sig_bytes</a:t>
            </a:r>
            <a:r>
              <a:rPr lang="en-US" b="1" dirty="0" smtClean="0">
                <a:solidFill>
                  <a:srgbClr val="000090"/>
                </a:solidFill>
                <a:latin typeface="Times New Roman" pitchFamily="18" charset="0"/>
                <a:cs typeface="Times New Roman" pitchFamily="18" charset="0"/>
              </a:rPr>
              <a:t>  </a:t>
            </a:r>
            <a:r>
              <a:rPr lang="en-US" b="1" dirty="0">
                <a:solidFill>
                  <a:srgbClr val="000090"/>
                </a:solidFill>
                <a:latin typeface="Times New Roman" pitchFamily="18" charset="0"/>
                <a:cs typeface="Times New Roman" pitchFamily="18" charset="0"/>
              </a:rPr>
              <a:t>has wrong </a:t>
            </a:r>
            <a:r>
              <a:rPr lang="en-US" b="1" dirty="0" smtClean="0">
                <a:solidFill>
                  <a:srgbClr val="000090"/>
                </a:solidFill>
                <a:latin typeface="Times New Roman" pitchFamily="18" charset="0"/>
                <a:cs typeface="Times New Roman" pitchFamily="18" charset="0"/>
              </a:rPr>
              <a:t>length</a:t>
            </a:r>
          </a:p>
          <a:p>
            <a:pPr marL="0" indent="0">
              <a:spcBef>
                <a:spcPts val="576"/>
              </a:spcBef>
              <a:buNone/>
            </a:pPr>
            <a:r>
              <a:rPr lang="en-US" b="1" dirty="0" smtClean="0">
                <a:solidFill>
                  <a:srgbClr val="000090"/>
                </a:solidFill>
                <a:latin typeface="Times New Roman" pitchFamily="18" charset="0"/>
                <a:cs typeface="Times New Roman" pitchFamily="18" charset="0"/>
              </a:rPr>
              <a:t>	result = 0        </a:t>
            </a:r>
          </a:p>
          <a:p>
            <a:pPr marL="0" indent="0">
              <a:spcBef>
                <a:spcPts val="576"/>
              </a:spcBef>
              <a:buNone/>
            </a:pPr>
            <a:r>
              <a:rPr lang="en-US" b="1" dirty="0">
                <a:solidFill>
                  <a:srgbClr val="000090"/>
                </a:solidFill>
                <a:latin typeface="Times New Roman" pitchFamily="18" charset="0"/>
                <a:cs typeface="Times New Roman" pitchFamily="18" charset="0"/>
              </a:rPr>
              <a:t>	</a:t>
            </a:r>
            <a:r>
              <a:rPr lang="en-US" b="1" dirty="0" smtClean="0">
                <a:solidFill>
                  <a:srgbClr val="000090"/>
                </a:solidFill>
                <a:latin typeface="Times New Roman" pitchFamily="18" charset="0"/>
                <a:cs typeface="Times New Roman" pitchFamily="18" charset="0"/>
              </a:rPr>
              <a:t>for </a:t>
            </a:r>
            <a:r>
              <a:rPr lang="en-US" b="1" dirty="0">
                <a:solidFill>
                  <a:srgbClr val="000090"/>
                </a:solidFill>
                <a:latin typeface="Times New Roman" pitchFamily="18" charset="0"/>
                <a:cs typeface="Times New Roman" pitchFamily="18" charset="0"/>
              </a:rPr>
              <a:t>x, y in zip</a:t>
            </a:r>
            <a:r>
              <a:rPr lang="en-US" b="1" dirty="0" smtClean="0">
                <a:solidFill>
                  <a:srgbClr val="000090"/>
                </a:solidFill>
                <a:latin typeface="Times New Roman" pitchFamily="18" charset="0"/>
                <a:cs typeface="Times New Roman" pitchFamily="18" charset="0"/>
              </a:rPr>
              <a:t>( HMAC(</a:t>
            </a:r>
            <a:r>
              <a:rPr lang="en-US" b="1" dirty="0" err="1" smtClean="0">
                <a:solidFill>
                  <a:srgbClr val="000090"/>
                </a:solidFill>
                <a:latin typeface="Times New Roman" pitchFamily="18" charset="0"/>
                <a:cs typeface="Times New Roman" pitchFamily="18" charset="0"/>
              </a:rPr>
              <a:t>key,msg</a:t>
            </a:r>
            <a:r>
              <a:rPr lang="en-US" b="1" dirty="0" smtClean="0">
                <a:solidFill>
                  <a:srgbClr val="000090"/>
                </a:solidFill>
                <a:latin typeface="Times New Roman" pitchFamily="18" charset="0"/>
                <a:cs typeface="Times New Roman" pitchFamily="18" charset="0"/>
              </a:rPr>
              <a:t>) , </a:t>
            </a:r>
            <a:r>
              <a:rPr lang="en-US" b="1" dirty="0" err="1">
                <a:solidFill>
                  <a:srgbClr val="000090"/>
                </a:solidFill>
                <a:latin typeface="Times New Roman" pitchFamily="18" charset="0"/>
                <a:cs typeface="Times New Roman" pitchFamily="18" charset="0"/>
              </a:rPr>
              <a:t>sig_bytes</a:t>
            </a:r>
            <a:r>
              <a:rPr lang="en-US" b="1" dirty="0">
                <a:solidFill>
                  <a:srgbClr val="000090"/>
                </a:solidFill>
                <a:latin typeface="Times New Roman" pitchFamily="18" charset="0"/>
                <a:cs typeface="Times New Roman" pitchFamily="18" charset="0"/>
              </a:rPr>
              <a:t>):</a:t>
            </a:r>
          </a:p>
          <a:p>
            <a:pPr marL="0" indent="0">
              <a:buNone/>
            </a:pPr>
            <a:r>
              <a:rPr lang="en-US" b="1" dirty="0">
                <a:solidFill>
                  <a:srgbClr val="000090"/>
                </a:solidFill>
                <a:latin typeface="Times New Roman" pitchFamily="18" charset="0"/>
                <a:cs typeface="Times New Roman" pitchFamily="18" charset="0"/>
              </a:rPr>
              <a:t>  </a:t>
            </a:r>
            <a:r>
              <a:rPr lang="en-US" b="1" dirty="0" smtClean="0">
                <a:solidFill>
                  <a:srgbClr val="000090"/>
                </a:solidFill>
                <a:latin typeface="Times New Roman" pitchFamily="18" charset="0"/>
                <a:cs typeface="Times New Roman" pitchFamily="18" charset="0"/>
              </a:rPr>
              <a:t>	       result </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ord</a:t>
            </a:r>
            <a:r>
              <a:rPr lang="en-US" b="1" dirty="0">
                <a:solidFill>
                  <a:srgbClr val="000090"/>
                </a:solidFill>
                <a:latin typeface="Times New Roman" pitchFamily="18" charset="0"/>
                <a:cs typeface="Times New Roman" pitchFamily="18" charset="0"/>
              </a:rPr>
              <a:t>(x) ^ </a:t>
            </a:r>
            <a:r>
              <a:rPr lang="en-US" b="1" dirty="0" err="1">
                <a:solidFill>
                  <a:srgbClr val="000090"/>
                </a:solidFill>
                <a:latin typeface="Times New Roman" pitchFamily="18" charset="0"/>
                <a:cs typeface="Times New Roman" pitchFamily="18" charset="0"/>
              </a:rPr>
              <a:t>ord</a:t>
            </a:r>
            <a:r>
              <a:rPr lang="en-US" b="1" dirty="0">
                <a:solidFill>
                  <a:srgbClr val="000090"/>
                </a:solidFill>
                <a:latin typeface="Times New Roman" pitchFamily="18" charset="0"/>
                <a:cs typeface="Times New Roman" pitchFamily="18" charset="0"/>
              </a:rPr>
              <a:t>(y)</a:t>
            </a:r>
          </a:p>
          <a:p>
            <a:pPr marL="0" indent="0">
              <a:buNone/>
            </a:pPr>
            <a:r>
              <a:rPr lang="en-US" b="1" dirty="0" smtClean="0">
                <a:solidFill>
                  <a:srgbClr val="000090"/>
                </a:solidFill>
                <a:latin typeface="Times New Roman" pitchFamily="18" charset="0"/>
                <a:cs typeface="Times New Roman" pitchFamily="18" charset="0"/>
              </a:rPr>
              <a:t>	return </a:t>
            </a:r>
            <a:r>
              <a:rPr lang="en-US" b="1" dirty="0">
                <a:solidFill>
                  <a:srgbClr val="000090"/>
                </a:solidFill>
                <a:latin typeface="Times New Roman" pitchFamily="18" charset="0"/>
                <a:cs typeface="Times New Roman" pitchFamily="18" charset="0"/>
              </a:rPr>
              <a:t>result == </a:t>
            </a:r>
            <a:r>
              <a:rPr lang="en-US" b="1" dirty="0" smtClean="0">
                <a:solidFill>
                  <a:srgbClr val="000090"/>
                </a:solidFill>
                <a:latin typeface="Times New Roman" pitchFamily="18" charset="0"/>
                <a:cs typeface="Times New Roman" pitchFamily="18" charset="0"/>
              </a:rPr>
              <a:t>0</a:t>
            </a:r>
          </a:p>
          <a:p>
            <a:pPr marL="0" indent="0">
              <a:buNone/>
            </a:pPr>
            <a:endParaRPr lang="en-US" b="1" dirty="0">
              <a:solidFill>
                <a:srgbClr val="000090"/>
              </a:solidFill>
              <a:latin typeface="Times New Roman" pitchFamily="18" charset="0"/>
              <a:cs typeface="Times New Roman" pitchFamily="18" charset="0"/>
            </a:endParaRPr>
          </a:p>
          <a:p>
            <a:pPr marL="0" indent="0">
              <a:buNone/>
            </a:pPr>
            <a:r>
              <a:rPr lang="en-US" dirty="0" smtClean="0">
                <a:solidFill>
                  <a:srgbClr val="000000"/>
                </a:solidFill>
                <a:latin typeface="Times New Roman" pitchFamily="18" charset="0"/>
                <a:cs typeface="Times New Roman" pitchFamily="18" charset="0"/>
              </a:rPr>
              <a:t>Can be difficult to ensure due to optimizing compiler.</a:t>
            </a:r>
            <a:endParaRPr lang="en-US" dirty="0">
              <a:solidFill>
                <a:srgbClr val="0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Rectangle 5"/>
          <p:cNvSpPr/>
          <p:nvPr/>
        </p:nvSpPr>
        <p:spPr>
          <a:xfrm>
            <a:off x="228600" y="4852905"/>
            <a:ext cx="8686800" cy="1200329"/>
          </a:xfrm>
          <a:prstGeom prst="rect">
            <a:avLst/>
          </a:prstGeom>
        </p:spPr>
        <p:txBody>
          <a:bodyPr wrap="square">
            <a:spAutoFit/>
          </a:bodyPr>
          <a:lstStyle/>
          <a:p>
            <a:r>
              <a:rPr lang="en-GB" dirty="0">
                <a:solidFill>
                  <a:srgbClr val="4D5156"/>
                </a:solidFill>
                <a:latin typeface="arial" panose="020B0604020202020204" pitchFamily="34" charset="0"/>
              </a:rPr>
              <a:t>In computing, an optimizing compiler is a compiler that tries to minimize or maximize some attributes of an executable computer program. Common requirements are to minimize a program's execution time, memory requirement, and power consumption.</a:t>
            </a:r>
            <a:endParaRPr lang="en-GB" dirty="0"/>
          </a:p>
        </p:txBody>
      </p:sp>
    </p:spTree>
    <p:extLst>
      <p:ext uri="{BB962C8B-B14F-4D97-AF65-F5344CB8AC3E}">
        <p14:creationId xmlns:p14="http://schemas.microsoft.com/office/powerpoint/2010/main" val="379544131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762000"/>
          </a:xfrm>
        </p:spPr>
        <p:txBody>
          <a:bodyPr/>
          <a:lstStyle/>
          <a:p>
            <a:r>
              <a:rPr lang="en-US" dirty="0" smtClean="0">
                <a:solidFill>
                  <a:schemeClr val="tx1"/>
                </a:solidFill>
                <a:latin typeface="Times New Roman" pitchFamily="18" charset="0"/>
                <a:cs typeface="Times New Roman" pitchFamily="18" charset="0"/>
              </a:rPr>
              <a:t>Defense #2</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97000"/>
            <a:ext cx="8458200" cy="3860800"/>
          </a:xfrm>
        </p:spPr>
        <p:txBody>
          <a:bodyPr>
            <a:normAutofit/>
          </a:bodyPr>
          <a:lstStyle/>
          <a:p>
            <a:pPr marL="0" indent="0">
              <a:buNone/>
            </a:pPr>
            <a:r>
              <a:rPr lang="en-US" dirty="0" smtClean="0">
                <a:latin typeface="Times New Roman" pitchFamily="18" charset="0"/>
                <a:cs typeface="Times New Roman" pitchFamily="18" charset="0"/>
              </a:rPr>
              <a:t>Make string comparator always take same time   (Python) : </a:t>
            </a:r>
          </a:p>
          <a:p>
            <a:pPr marL="0" indent="0">
              <a:spcBef>
                <a:spcPts val="2376"/>
              </a:spcBef>
              <a:buNone/>
            </a:pPr>
            <a:r>
              <a:rPr lang="en-US" b="1" dirty="0" smtClean="0">
                <a:solidFill>
                  <a:srgbClr val="000090"/>
                </a:solidFill>
                <a:latin typeface="Times New Roman" pitchFamily="18" charset="0"/>
                <a:cs typeface="Times New Roman" pitchFamily="18" charset="0"/>
              </a:rPr>
              <a:t>	</a:t>
            </a:r>
            <a:r>
              <a:rPr lang="en-US" sz="2400" b="1" dirty="0" err="1">
                <a:solidFill>
                  <a:srgbClr val="000090"/>
                </a:solidFill>
                <a:latin typeface="Times New Roman" pitchFamily="18" charset="0"/>
                <a:cs typeface="Times New Roman" pitchFamily="18" charset="0"/>
              </a:rPr>
              <a:t>def</a:t>
            </a:r>
            <a:r>
              <a:rPr lang="en-US" sz="2400" b="1" dirty="0">
                <a:solidFill>
                  <a:srgbClr val="000090"/>
                </a:solidFill>
                <a:latin typeface="Times New Roman" pitchFamily="18" charset="0"/>
                <a:cs typeface="Times New Roman" pitchFamily="18" charset="0"/>
              </a:rPr>
              <a:t> Verify</a:t>
            </a:r>
            <a:r>
              <a:rPr lang="en-US" sz="2400" b="1" dirty="0" smtClean="0">
                <a:solidFill>
                  <a:srgbClr val="000090"/>
                </a:solidFill>
                <a:latin typeface="Times New Roman" pitchFamily="18" charset="0"/>
                <a:cs typeface="Times New Roman" pitchFamily="18" charset="0"/>
              </a:rPr>
              <a:t>(key, </a:t>
            </a:r>
            <a:r>
              <a:rPr lang="en-US" sz="2400" b="1" dirty="0" err="1">
                <a:solidFill>
                  <a:srgbClr val="000090"/>
                </a:solidFill>
                <a:latin typeface="Times New Roman" pitchFamily="18" charset="0"/>
                <a:cs typeface="Times New Roman" pitchFamily="18" charset="0"/>
              </a:rPr>
              <a:t>msg</a:t>
            </a:r>
            <a:r>
              <a:rPr lang="en-US" sz="2400" b="1" dirty="0">
                <a:solidFill>
                  <a:srgbClr val="000090"/>
                </a:solidFill>
                <a:latin typeface="Times New Roman" pitchFamily="18" charset="0"/>
                <a:cs typeface="Times New Roman" pitchFamily="18" charset="0"/>
              </a:rPr>
              <a:t>, </a:t>
            </a:r>
            <a:r>
              <a:rPr lang="en-US" sz="2400" b="1" dirty="0" err="1">
                <a:solidFill>
                  <a:srgbClr val="000090"/>
                </a:solidFill>
                <a:latin typeface="Times New Roman" pitchFamily="18" charset="0"/>
                <a:cs typeface="Times New Roman" pitchFamily="18" charset="0"/>
              </a:rPr>
              <a:t>sig_bytes</a:t>
            </a:r>
            <a:r>
              <a:rPr lang="en-US" sz="2400" b="1" dirty="0">
                <a:solidFill>
                  <a:srgbClr val="000090"/>
                </a:solidFill>
                <a:latin typeface="Times New Roman" pitchFamily="18" charset="0"/>
                <a:cs typeface="Times New Roman" pitchFamily="18" charset="0"/>
              </a:rPr>
              <a:t>)</a:t>
            </a:r>
            <a:r>
              <a:rPr lang="en-US" sz="2400" b="1" dirty="0" smtClean="0">
                <a:solidFill>
                  <a:srgbClr val="000090"/>
                </a:solidFill>
                <a:latin typeface="Times New Roman" pitchFamily="18" charset="0"/>
                <a:cs typeface="Times New Roman" pitchFamily="18" charset="0"/>
              </a:rPr>
              <a:t>:</a:t>
            </a:r>
          </a:p>
          <a:p>
            <a:pPr marL="0" indent="0">
              <a:spcBef>
                <a:spcPts val="576"/>
              </a:spcBef>
              <a:buNone/>
            </a:pPr>
            <a:r>
              <a:rPr lang="en-US" sz="2400" b="1" dirty="0">
                <a:solidFill>
                  <a:srgbClr val="000090"/>
                </a:solidFill>
                <a:latin typeface="Times New Roman" pitchFamily="18" charset="0"/>
                <a:cs typeface="Times New Roman" pitchFamily="18" charset="0"/>
              </a:rPr>
              <a:t>	 </a:t>
            </a:r>
            <a:r>
              <a:rPr lang="en-US" sz="2400" b="1" dirty="0" smtClean="0">
                <a:solidFill>
                  <a:srgbClr val="000090"/>
                </a:solidFill>
                <a:latin typeface="Times New Roman" pitchFamily="18" charset="0"/>
                <a:cs typeface="Times New Roman" pitchFamily="18" charset="0"/>
              </a:rPr>
              <a:t>     mac = HMAC(key, </a:t>
            </a:r>
            <a:r>
              <a:rPr lang="en-US" sz="2400" b="1" dirty="0" err="1" smtClean="0">
                <a:solidFill>
                  <a:srgbClr val="000090"/>
                </a:solidFill>
                <a:latin typeface="Times New Roman" pitchFamily="18" charset="0"/>
                <a:cs typeface="Times New Roman" pitchFamily="18" charset="0"/>
              </a:rPr>
              <a:t>msg</a:t>
            </a:r>
            <a:r>
              <a:rPr lang="en-US" sz="2400" b="1" dirty="0" smtClean="0">
                <a:solidFill>
                  <a:srgbClr val="000090"/>
                </a:solidFill>
                <a:latin typeface="Times New Roman" pitchFamily="18" charset="0"/>
                <a:cs typeface="Times New Roman" pitchFamily="18" charset="0"/>
              </a:rPr>
              <a:t>)</a:t>
            </a:r>
            <a:endParaRPr lang="en-US" sz="2400" b="1" dirty="0">
              <a:solidFill>
                <a:srgbClr val="000090"/>
              </a:solidFill>
              <a:latin typeface="Times New Roman" pitchFamily="18" charset="0"/>
              <a:cs typeface="Times New Roman" pitchFamily="18" charset="0"/>
            </a:endParaRPr>
          </a:p>
          <a:p>
            <a:pPr marL="0" indent="0">
              <a:buNone/>
            </a:pPr>
            <a:r>
              <a:rPr lang="en-US" sz="2400" b="1" dirty="0">
                <a:solidFill>
                  <a:srgbClr val="000090"/>
                </a:solidFill>
                <a:latin typeface="Times New Roman" pitchFamily="18" charset="0"/>
                <a:cs typeface="Times New Roman" pitchFamily="18" charset="0"/>
              </a:rPr>
              <a:t>	</a:t>
            </a:r>
            <a:r>
              <a:rPr lang="en-US" sz="2400" b="1" dirty="0" smtClean="0">
                <a:solidFill>
                  <a:srgbClr val="000090"/>
                </a:solidFill>
                <a:latin typeface="Times New Roman" pitchFamily="18" charset="0"/>
                <a:cs typeface="Times New Roman" pitchFamily="18" charset="0"/>
              </a:rPr>
              <a:t>      return HMAC(key, mac) =</a:t>
            </a:r>
            <a:r>
              <a:rPr lang="en-US" sz="2400" b="1" dirty="0">
                <a:solidFill>
                  <a:srgbClr val="000090"/>
                </a:solidFill>
                <a:latin typeface="Times New Roman" pitchFamily="18" charset="0"/>
                <a:cs typeface="Times New Roman" pitchFamily="18" charset="0"/>
              </a:rPr>
              <a:t>= </a:t>
            </a:r>
            <a:r>
              <a:rPr lang="en-US" sz="2400" b="1" dirty="0" smtClean="0">
                <a:solidFill>
                  <a:srgbClr val="000090"/>
                </a:solidFill>
                <a:latin typeface="Times New Roman" pitchFamily="18" charset="0"/>
                <a:cs typeface="Times New Roman" pitchFamily="18" charset="0"/>
              </a:rPr>
              <a:t>HMAC(key, </a:t>
            </a:r>
            <a:r>
              <a:rPr lang="en-US" sz="2400" b="1" dirty="0" err="1" smtClean="0">
                <a:solidFill>
                  <a:srgbClr val="000090"/>
                </a:solidFill>
                <a:latin typeface="Times New Roman" pitchFamily="18" charset="0"/>
                <a:cs typeface="Times New Roman" pitchFamily="18" charset="0"/>
              </a:rPr>
              <a:t>sig_bytes</a:t>
            </a:r>
            <a:r>
              <a:rPr lang="en-US" sz="2400" b="1" dirty="0" smtClean="0">
                <a:solidFill>
                  <a:srgbClr val="000090"/>
                </a:solidFill>
                <a:latin typeface="Times New Roman" pitchFamily="18" charset="0"/>
                <a:cs typeface="Times New Roman" pitchFamily="18" charset="0"/>
              </a:rPr>
              <a:t>)</a:t>
            </a:r>
            <a:endParaRPr lang="en-US" sz="2400" b="1" dirty="0">
              <a:solidFill>
                <a:srgbClr val="000090"/>
              </a:solidFill>
              <a:latin typeface="Times New Roman" pitchFamily="18" charset="0"/>
              <a:cs typeface="Times New Roman" pitchFamily="18" charset="0"/>
            </a:endParaRPr>
          </a:p>
          <a:p>
            <a:pPr marL="0" indent="0">
              <a:buNone/>
            </a:pPr>
            <a:endParaRPr lang="en-US" b="1" dirty="0">
              <a:solidFill>
                <a:srgbClr val="000090"/>
              </a:solidFill>
              <a:latin typeface="Times New Roman" pitchFamily="18" charset="0"/>
              <a:cs typeface="Times New Roman" pitchFamily="18" charset="0"/>
            </a:endParaRPr>
          </a:p>
          <a:p>
            <a:pPr marL="0" indent="0">
              <a:buNone/>
            </a:pPr>
            <a:r>
              <a:rPr lang="en-US" dirty="0" smtClean="0">
                <a:solidFill>
                  <a:srgbClr val="000000"/>
                </a:solidFill>
                <a:latin typeface="Times New Roman" pitchFamily="18" charset="0"/>
                <a:cs typeface="Times New Roman" pitchFamily="18" charset="0"/>
              </a:rPr>
              <a:t>Attacker doesn’t know values being compared</a:t>
            </a:r>
            <a:endParaRPr lang="en-US" dirty="0">
              <a:solidFill>
                <a:srgbClr val="0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12462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1143000"/>
          </a:xfrm>
        </p:spPr>
        <p:txBody>
          <a:bodyPr/>
          <a:lstStyle/>
          <a:p>
            <a:r>
              <a:rPr lang="en-US" dirty="0" smtClean="0">
                <a:solidFill>
                  <a:schemeClr val="tx1"/>
                </a:solidFill>
                <a:latin typeface="Times New Roman" pitchFamily="18" charset="0"/>
                <a:cs typeface="Times New Roman" pitchFamily="18" charset="0"/>
              </a:rPr>
              <a:t>Lesson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endParaRPr lang="en-US" dirty="0" smtClean="0">
              <a:latin typeface="Times New Roman" pitchFamily="18" charset="0"/>
              <a:cs typeface="Times New Roman" pitchFamily="18" charset="0"/>
            </a:endParaRPr>
          </a:p>
          <a:p>
            <a:pPr marL="0" indent="0" algn="ctr">
              <a:buNone/>
            </a:pPr>
            <a:endParaRPr lang="en-US" dirty="0" smtClean="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r>
              <a:rPr lang="en-US" sz="2800" dirty="0" smtClean="0">
                <a:latin typeface="Times New Roman" pitchFamily="18" charset="0"/>
                <a:cs typeface="Times New Roman" pitchFamily="18" charset="0"/>
              </a:rPr>
              <a:t>Don’t implement crypto yourself !</a:t>
            </a:r>
            <a:endParaRPr lang="en-US"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61851678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dirty="0" smtClean="0">
                <a:latin typeface="Times New Roman" pitchFamily="18" charset="0"/>
                <a:cs typeface="Times New Roman" pitchFamily="18" charset="0"/>
              </a:rPr>
              <a:t>Prof. Dan </a:t>
            </a:r>
            <a:r>
              <a:rPr lang="en-US" dirty="0" err="1" smtClean="0">
                <a:latin typeface="Times New Roman" pitchFamily="18" charset="0"/>
                <a:cs typeface="Times New Roman" pitchFamily="18" charset="0"/>
              </a:rPr>
              <a:t>Boneh</a:t>
            </a:r>
            <a:r>
              <a:rPr lang="en-US" dirty="0" smtClean="0">
                <a:latin typeface="Times New Roman" pitchFamily="18" charset="0"/>
                <a:cs typeface="Times New Roman" pitchFamily="18" charset="0"/>
              </a:rPr>
              <a:t> </a:t>
            </a:r>
            <a:r>
              <a:rPr lang="en-US" smtClean="0">
                <a:latin typeface="Times New Roman" pitchFamily="18" charset="0"/>
                <a:cs typeface="Times New Roman" pitchFamily="18" charset="0"/>
              </a:rPr>
              <a:t>(Stanford</a:t>
            </a:r>
            <a:r>
              <a:rPr lang="en-US" dirty="0" smtClean="0">
                <a:latin typeface="Times New Roman" pitchFamily="18" charset="0"/>
                <a:cs typeface="Times New Roman" pitchFamily="18" charset="0"/>
              </a:rPr>
              <a:t>)</a:t>
            </a: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28600"/>
            <a:ext cx="8839200" cy="5355312"/>
          </a:xfrm>
          <a:prstGeom prst="rect">
            <a:avLst/>
          </a:prstGeom>
        </p:spPr>
        <p:txBody>
          <a:bodyPr wrap="square">
            <a:spAutoFit/>
          </a:bodyPr>
          <a:lstStyle/>
          <a:p>
            <a:r>
              <a:rPr lang="en-GB" dirty="0">
                <a:solidFill>
                  <a:srgbClr val="202122"/>
                </a:solidFill>
                <a:latin typeface="Arial" panose="020B0604020202020204" pitchFamily="34" charset="0"/>
              </a:rPr>
              <a:t>While MAC functions are similar to </a:t>
            </a:r>
            <a:r>
              <a:rPr lang="en-GB" dirty="0">
                <a:solidFill>
                  <a:srgbClr val="FF0000"/>
                </a:solidFill>
                <a:latin typeface="Arial" panose="020B0604020202020204" pitchFamily="34" charset="0"/>
                <a:hlinkClick r:id="rId2" tooltip="Cryptographic hash function"/>
              </a:rPr>
              <a:t>cryptographic hash functions</a:t>
            </a:r>
            <a:r>
              <a:rPr lang="en-GB" dirty="0">
                <a:solidFill>
                  <a:srgbClr val="202122"/>
                </a:solidFill>
                <a:latin typeface="Arial" panose="020B0604020202020204" pitchFamily="34" charset="0"/>
              </a:rPr>
              <a:t>, they possess different security requirements.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i="1" dirty="0" smtClean="0">
                <a:solidFill>
                  <a:srgbClr val="C00000"/>
                </a:solidFill>
                <a:latin typeface="Arial" panose="020B0604020202020204" pitchFamily="34" charset="0"/>
                <a:cs typeface="Arial" panose="020B0604020202020204" pitchFamily="34" charset="0"/>
              </a:rPr>
              <a:t>To </a:t>
            </a:r>
            <a:r>
              <a:rPr lang="en-GB" i="1" dirty="0">
                <a:solidFill>
                  <a:srgbClr val="C00000"/>
                </a:solidFill>
                <a:latin typeface="Arial" panose="020B0604020202020204" pitchFamily="34" charset="0"/>
                <a:cs typeface="Arial" panose="020B0604020202020204" pitchFamily="34" charset="0"/>
              </a:rPr>
              <a:t>be considered secure, a MAC function must resist </a:t>
            </a:r>
            <a:r>
              <a:rPr lang="en-GB" i="1" dirty="0" smtClean="0">
                <a:solidFill>
                  <a:srgbClr val="C00000"/>
                </a:solidFill>
                <a:latin typeface="Arial" panose="020B0604020202020204" pitchFamily="34" charset="0"/>
                <a:cs typeface="Arial" panose="020B0604020202020204" pitchFamily="34" charset="0"/>
                <a:hlinkClick r:id="rId3" tooltip="Existential forgery"/>
              </a:rPr>
              <a:t>existential forgery</a:t>
            </a:r>
            <a:r>
              <a:rPr lang="en-GB" i="1" dirty="0">
                <a:solidFill>
                  <a:srgbClr val="C00000"/>
                </a:solidFill>
                <a:latin typeface="Arial" panose="020B0604020202020204" pitchFamily="34" charset="0"/>
                <a:cs typeface="Arial" panose="020B0604020202020204" pitchFamily="34" charset="0"/>
              </a:rPr>
              <a:t> under </a:t>
            </a:r>
            <a:r>
              <a:rPr lang="en-GB" i="1" dirty="0">
                <a:solidFill>
                  <a:srgbClr val="C00000"/>
                </a:solidFill>
                <a:latin typeface="Arial" panose="020B0604020202020204" pitchFamily="34" charset="0"/>
                <a:cs typeface="Arial" panose="020B0604020202020204" pitchFamily="34" charset="0"/>
                <a:hlinkClick r:id="rId4" tooltip="Chosen-plaintext attack"/>
              </a:rPr>
              <a:t>chosen-plaintext attacks</a:t>
            </a:r>
            <a:r>
              <a:rPr lang="en-GB" i="1" dirty="0">
                <a:solidFill>
                  <a:srgbClr val="C00000"/>
                </a:solidFill>
                <a:latin typeface="Arial" panose="020B0604020202020204" pitchFamily="34" charset="0"/>
                <a:cs typeface="Arial" panose="020B0604020202020204" pitchFamily="34" charset="0"/>
              </a:rPr>
              <a:t>.  </a:t>
            </a:r>
            <a:r>
              <a:rPr lang="en-GB" i="1" dirty="0" smtClean="0">
                <a:solidFill>
                  <a:srgbClr val="C00000"/>
                </a:solidFill>
                <a:latin typeface="Arial" panose="020B0604020202020204" pitchFamily="34" charset="0"/>
                <a:cs typeface="Arial" panose="020B0604020202020204" pitchFamily="34" charset="0"/>
              </a:rPr>
              <a:t>==== </a:t>
            </a:r>
            <a:r>
              <a:rPr lang="en-GB" i="1" dirty="0" smtClean="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This </a:t>
            </a:r>
            <a:r>
              <a:rPr lang="en-GB" i="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means that even if an attacker has access to an </a:t>
            </a:r>
            <a:r>
              <a:rPr lang="en-GB" i="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5" tooltip="Oracle machine"/>
              </a:rPr>
              <a:t>oracle</a:t>
            </a:r>
            <a:r>
              <a:rPr lang="en-GB" i="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which possesses the secret key and generates MACs for messages of the attacker's choosing, the attacker cannot guess the MAC for other messages (which were not used to query the oracle) without performing infeasible amounts of computation</a:t>
            </a:r>
            <a:r>
              <a:rPr lang="en-GB" i="1" dirty="0" smtClean="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MACs differ from </a:t>
            </a:r>
            <a:r>
              <a:rPr lang="en-GB" dirty="0">
                <a:solidFill>
                  <a:srgbClr val="FF0000"/>
                </a:solidFill>
                <a:latin typeface="Arial" panose="020B0604020202020204" pitchFamily="34" charset="0"/>
                <a:hlinkClick r:id="rId6" tooltip="Digital signature"/>
              </a:rPr>
              <a:t>digital signatures</a:t>
            </a:r>
            <a:r>
              <a:rPr lang="en-GB" dirty="0">
                <a:solidFill>
                  <a:srgbClr val="202122"/>
                </a:solidFill>
                <a:latin typeface="Arial" panose="020B0604020202020204" pitchFamily="34" charset="0"/>
              </a:rPr>
              <a:t> as MAC values are both generated and verified using the same secret key.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This </a:t>
            </a:r>
            <a:r>
              <a:rPr lang="en-GB" dirty="0">
                <a:solidFill>
                  <a:srgbClr val="202122"/>
                </a:solidFill>
                <a:latin typeface="Arial" panose="020B0604020202020204" pitchFamily="34" charset="0"/>
              </a:rPr>
              <a:t>implies that the sender and receiver of a message must agree on the same key before initiating communications, as is the case with </a:t>
            </a:r>
            <a:r>
              <a:rPr lang="en-GB" dirty="0">
                <a:solidFill>
                  <a:srgbClr val="FF0000"/>
                </a:solidFill>
                <a:latin typeface="Arial" panose="020B0604020202020204" pitchFamily="34" charset="0"/>
                <a:hlinkClick r:id="rId7" tooltip="Symmetric encryption"/>
              </a:rPr>
              <a:t>symmetric encryption</a:t>
            </a:r>
            <a:r>
              <a:rPr lang="en-GB" dirty="0">
                <a:solidFill>
                  <a:srgbClr val="202122"/>
                </a:solidFill>
                <a:latin typeface="Arial" panose="020B0604020202020204" pitchFamily="34" charset="0"/>
              </a:rPr>
              <a: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For </a:t>
            </a:r>
            <a:r>
              <a:rPr lang="en-GB" dirty="0">
                <a:solidFill>
                  <a:srgbClr val="202122"/>
                </a:solidFill>
                <a:latin typeface="Arial" panose="020B0604020202020204" pitchFamily="34" charset="0"/>
              </a:rPr>
              <a:t>the same reason, MACs do not provide the property of </a:t>
            </a:r>
            <a:r>
              <a:rPr lang="en-GB" dirty="0">
                <a:solidFill>
                  <a:srgbClr val="FF0000"/>
                </a:solidFill>
                <a:latin typeface="Arial" panose="020B0604020202020204" pitchFamily="34" charset="0"/>
                <a:hlinkClick r:id="rId8" tooltip="Non-repudiation"/>
              </a:rPr>
              <a:t>non-repudiation</a:t>
            </a:r>
            <a:r>
              <a:rPr lang="en-GB" dirty="0">
                <a:solidFill>
                  <a:srgbClr val="202122"/>
                </a:solidFill>
                <a:latin typeface="Arial" panose="020B0604020202020204" pitchFamily="34" charset="0"/>
              </a:rPr>
              <a:t> offered by signatures specifically in the case of a network-wide </a:t>
            </a:r>
            <a:r>
              <a:rPr lang="en-GB" dirty="0">
                <a:solidFill>
                  <a:srgbClr val="FF0000"/>
                </a:solidFill>
                <a:latin typeface="Arial" panose="020B0604020202020204" pitchFamily="34" charset="0"/>
                <a:hlinkClick r:id="rId9" tooltip="Shared secret"/>
              </a:rPr>
              <a:t>shared secret</a:t>
            </a:r>
            <a:r>
              <a:rPr lang="en-GB" dirty="0">
                <a:solidFill>
                  <a:srgbClr val="202122"/>
                </a:solidFill>
                <a:latin typeface="Arial" panose="020B0604020202020204" pitchFamily="34" charset="0"/>
              </a:rPr>
              <a:t> key: any user who can verify a MAC is also capable of generating MACs for other messages. </a:t>
            </a:r>
            <a:endParaRPr lang="en-GB"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019284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609600"/>
            <a:ext cx="8915400" cy="3970318"/>
          </a:xfrm>
          <a:prstGeom prst="rect">
            <a:avLst/>
          </a:prstGeom>
        </p:spPr>
        <p:txBody>
          <a:bodyPr wrap="square">
            <a:spAutoFit/>
          </a:bodyPr>
          <a:lstStyle/>
          <a:p>
            <a:r>
              <a:rPr lang="en-GB" dirty="0">
                <a:solidFill>
                  <a:srgbClr val="202122"/>
                </a:solidFill>
                <a:latin typeface="Arial" panose="020B0604020202020204" pitchFamily="34" charset="0"/>
              </a:rPr>
              <a:t>In contrast, a digital signature is generated using the private key of a key pair, which is public-key cryptography</a:t>
            </a:r>
            <a:r>
              <a:rPr lang="en-GB" baseline="30000" dirty="0">
                <a:solidFill>
                  <a:srgbClr val="FF0000"/>
                </a:solidFill>
                <a:latin typeface="Arial" panose="020B0604020202020204" pitchFamily="34" charset="0"/>
                <a:hlinkClick r:id="rId2"/>
              </a:rPr>
              <a:t>[2]</a:t>
            </a:r>
            <a:r>
              <a:rPr lang="en-GB" dirty="0">
                <a:solidFill>
                  <a:srgbClr val="202122"/>
                </a:solidFill>
                <a:latin typeface="Arial" panose="020B0604020202020204" pitchFamily="34" charset="0"/>
              </a:rPr>
              <a: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Since </a:t>
            </a:r>
            <a:r>
              <a:rPr lang="en-GB" dirty="0">
                <a:solidFill>
                  <a:srgbClr val="202122"/>
                </a:solidFill>
                <a:latin typeface="Arial" panose="020B0604020202020204" pitchFamily="34" charset="0"/>
              </a:rPr>
              <a:t>this private key is only accessible to its holder, a digital signature proves that a document was signed by none other than that holder.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Thus</a:t>
            </a:r>
            <a:r>
              <a:rPr lang="en-GB" dirty="0">
                <a:solidFill>
                  <a:srgbClr val="202122"/>
                </a:solidFill>
                <a:latin typeface="Arial" panose="020B0604020202020204" pitchFamily="34" charset="0"/>
              </a:rPr>
              <a:t>, digital signatures do offer non-repudiation.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However</a:t>
            </a:r>
            <a:r>
              <a:rPr lang="en-GB" dirty="0">
                <a:solidFill>
                  <a:srgbClr val="202122"/>
                </a:solidFill>
                <a:latin typeface="Arial" panose="020B0604020202020204" pitchFamily="34" charset="0"/>
              </a:rPr>
              <a:t>, non-repudiation can be provided by systems that securely bind key usage information to the MAC key; the same key is in the possession of two people, but one has a copy of the key that can be used for MAC generation while the other has a copy of the key in a </a:t>
            </a:r>
            <a:r>
              <a:rPr lang="en-GB" dirty="0">
                <a:solidFill>
                  <a:srgbClr val="FF0000"/>
                </a:solidFill>
                <a:latin typeface="Arial" panose="020B0604020202020204" pitchFamily="34" charset="0"/>
                <a:hlinkClick r:id="rId3" tooltip="Hardware security module"/>
              </a:rPr>
              <a:t>hardware security module</a:t>
            </a:r>
            <a:r>
              <a:rPr lang="en-GB" dirty="0">
                <a:solidFill>
                  <a:srgbClr val="202122"/>
                </a:solidFill>
                <a:latin typeface="Arial" panose="020B0604020202020204" pitchFamily="34" charset="0"/>
              </a:rPr>
              <a:t> that only permits MAC verification.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This </a:t>
            </a:r>
            <a:r>
              <a:rPr lang="en-GB" dirty="0">
                <a:solidFill>
                  <a:srgbClr val="202122"/>
                </a:solidFill>
                <a:latin typeface="Arial" panose="020B0604020202020204" pitchFamily="34" charset="0"/>
              </a:rPr>
              <a:t>is commonly done in the finance industry</a:t>
            </a:r>
          </a:p>
        </p:txBody>
      </p:sp>
    </p:spTree>
    <p:extLst>
      <p:ext uri="{BB962C8B-B14F-4D97-AF65-F5344CB8AC3E}">
        <p14:creationId xmlns:p14="http://schemas.microsoft.com/office/powerpoint/2010/main" val="468541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381000"/>
            <a:ext cx="8915400" cy="4524315"/>
          </a:xfrm>
          <a:prstGeom prst="rect">
            <a:avLst/>
          </a:prstGeom>
        </p:spPr>
        <p:txBody>
          <a:bodyPr wrap="square">
            <a:spAutoFit/>
          </a:bodyPr>
          <a:lstStyle/>
          <a:p>
            <a:r>
              <a:rPr lang="en-GB" dirty="0"/>
              <a:t>The concepts, MAC forgery attack, and chosen plaintext attack (CPA) are a different type of attacks.</a:t>
            </a:r>
          </a:p>
          <a:p>
            <a:endParaRPr lang="en-GB" dirty="0"/>
          </a:p>
          <a:p>
            <a:r>
              <a:rPr lang="en-GB" dirty="0"/>
              <a:t>In CPA attack the attacker asks for the encryption of messages. The aim of the attacker is revealing all or part of the key. There are two types</a:t>
            </a:r>
          </a:p>
          <a:p>
            <a:endParaRPr lang="en-GB" dirty="0"/>
          </a:p>
          <a:p>
            <a:r>
              <a:rPr lang="en-GB" dirty="0"/>
              <a:t>Batch CPA: In this attack, the attacker chooses the messages and get the results not adaptively, that is the list is fixed.</a:t>
            </a:r>
          </a:p>
          <a:p>
            <a:endParaRPr lang="en-GB" dirty="0"/>
          </a:p>
          <a:p>
            <a:r>
              <a:rPr lang="en-GB" dirty="0"/>
              <a:t>Adaptive CPA (CPA2): In this attack, the attacker can request additional </a:t>
            </a:r>
            <a:r>
              <a:rPr lang="en-GB" dirty="0" err="1"/>
              <a:t>ciphertext</a:t>
            </a:r>
            <a:r>
              <a:rPr lang="en-GB" dirty="0"/>
              <a:t> of plaintext after seeing some </a:t>
            </a:r>
            <a:r>
              <a:rPr lang="en-GB" dirty="0" err="1"/>
              <a:t>ciphertext</a:t>
            </a:r>
            <a:r>
              <a:rPr lang="en-GB" dirty="0"/>
              <a:t>. So, he adapts himself according to information.</a:t>
            </a:r>
          </a:p>
          <a:p>
            <a:endParaRPr lang="en-GB" dirty="0"/>
          </a:p>
          <a:p>
            <a:r>
              <a:rPr lang="en-GB" dirty="0"/>
              <a:t>In mac message forgery, the aim is not the key. The attacker tries to forge a valid MAC for a message m that the MAC of m is never calculated before by a legitimate signer. </a:t>
            </a:r>
            <a:endParaRPr lang="en-GB" dirty="0" smtClean="0"/>
          </a:p>
          <a:p>
            <a:endParaRPr lang="en-GB" dirty="0"/>
          </a:p>
          <a:p>
            <a:r>
              <a:rPr lang="en-GB" dirty="0" smtClean="0"/>
              <a:t>The </a:t>
            </a:r>
            <a:r>
              <a:rPr lang="en-GB" dirty="0"/>
              <a:t>message can be plaintext or the attacker has CPA2 attack, i.e. the attacker has access to the system that can encrypt and calculate the MAC but never releases the key.</a:t>
            </a:r>
          </a:p>
        </p:txBody>
      </p:sp>
    </p:spTree>
    <p:extLst>
      <p:ext uri="{BB962C8B-B14F-4D97-AF65-F5344CB8AC3E}">
        <p14:creationId xmlns:p14="http://schemas.microsoft.com/office/powerpoint/2010/main" val="1508630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41514" y="601444"/>
            <a:ext cx="8839200" cy="5986254"/>
          </a:xfrm>
          <a:prstGeom prst="rect">
            <a:avLst/>
          </a:prstGeom>
        </p:spPr>
        <p:txBody>
          <a:bodyPr wrap="square">
            <a:spAutoFit/>
          </a:bodyPr>
          <a:lstStyle/>
          <a:p>
            <a:r>
              <a:rPr lang="en-GB" dirty="0" smtClean="0">
                <a:latin typeface="OpenSans"/>
              </a:rPr>
              <a:t>So next we want to define what it means for a MAC system to be secure. </a:t>
            </a:r>
          </a:p>
          <a:p>
            <a:pPr lvl="0">
              <a:spcBef>
                <a:spcPts val="580"/>
              </a:spcBef>
              <a:buClr>
                <a:srgbClr val="D34817"/>
              </a:buClr>
              <a:buSzPct val="85000"/>
              <a:tabLst>
                <a:tab pos="1493838" algn="l"/>
              </a:tabLst>
            </a:pPr>
            <a:r>
              <a:rPr lang="en-US" sz="2200" dirty="0">
                <a:solidFill>
                  <a:prstClr val="black"/>
                </a:solidFill>
                <a:latin typeface="Times New Roman" pitchFamily="18" charset="0"/>
                <a:cs typeface="Times New Roman" pitchFamily="18" charset="0"/>
              </a:rPr>
              <a:t>MAC:   </a:t>
            </a:r>
          </a:p>
          <a:p>
            <a:pPr lvl="0">
              <a:spcBef>
                <a:spcPts val="580"/>
              </a:spcBef>
              <a:buClr>
                <a:srgbClr val="D34817"/>
              </a:buClr>
              <a:buSzPct val="85000"/>
              <a:buFont typeface="Wingdings 2"/>
              <a:buChar char=""/>
              <a:tabLst>
                <a:tab pos="1493838" algn="l"/>
              </a:tabLst>
            </a:pPr>
            <a:r>
              <a:rPr lang="en-US" sz="2200" dirty="0">
                <a:solidFill>
                  <a:prstClr val="black"/>
                </a:solidFill>
                <a:latin typeface="Times New Roman" pitchFamily="18" charset="0"/>
                <a:cs typeface="Times New Roman" pitchFamily="18" charset="0"/>
              </a:rPr>
              <a:t>  Signing Alg.   </a:t>
            </a:r>
            <a:r>
              <a:rPr lang="en-US" sz="2200" b="1" dirty="0">
                <a:solidFill>
                  <a:srgbClr val="FF0000"/>
                </a:solidFill>
                <a:latin typeface="Times New Roman" pitchFamily="18" charset="0"/>
                <a:cs typeface="Times New Roman" pitchFamily="18" charset="0"/>
              </a:rPr>
              <a:t>S(</a:t>
            </a:r>
            <a:r>
              <a:rPr lang="en-US" sz="2200" b="1" dirty="0" err="1">
                <a:solidFill>
                  <a:srgbClr val="FF0000"/>
                </a:solidFill>
                <a:latin typeface="Times New Roman" pitchFamily="18" charset="0"/>
                <a:cs typeface="Times New Roman" pitchFamily="18" charset="0"/>
              </a:rPr>
              <a:t>k,m</a:t>
            </a:r>
            <a:r>
              <a:rPr lang="en-US" sz="2200" b="1" dirty="0">
                <a:solidFill>
                  <a:srgbClr val="FF0000"/>
                </a:solidFill>
                <a:latin typeface="Times New Roman" pitchFamily="18" charset="0"/>
                <a:cs typeface="Times New Roman" pitchFamily="18" charset="0"/>
              </a:rPr>
              <a:t>)⟶t </a:t>
            </a:r>
            <a:r>
              <a:rPr lang="en-US" sz="2200" dirty="0">
                <a:solidFill>
                  <a:prstClr val="black"/>
                </a:solidFill>
                <a:latin typeface="Times New Roman" pitchFamily="18" charset="0"/>
                <a:cs typeface="Times New Roman" pitchFamily="18" charset="0"/>
              </a:rPr>
              <a:t>  and </a:t>
            </a:r>
          </a:p>
          <a:p>
            <a:pPr lvl="0">
              <a:spcBef>
                <a:spcPts val="580"/>
              </a:spcBef>
              <a:buClr>
                <a:srgbClr val="D34817"/>
              </a:buClr>
              <a:buSzPct val="85000"/>
              <a:buFont typeface="Wingdings 2"/>
              <a:buChar char=""/>
              <a:tabLst>
                <a:tab pos="1493838" algn="l"/>
              </a:tabLst>
            </a:pPr>
            <a:r>
              <a:rPr lang="en-US" sz="2200" dirty="0">
                <a:solidFill>
                  <a:prstClr val="black"/>
                </a:solidFill>
                <a:latin typeface="Times New Roman" pitchFamily="18" charset="0"/>
                <a:cs typeface="Times New Roman" pitchFamily="18" charset="0"/>
              </a:rPr>
              <a:t>  Verification alg.   </a:t>
            </a:r>
            <a:r>
              <a:rPr lang="en-US" sz="2200" b="1" dirty="0">
                <a:solidFill>
                  <a:srgbClr val="FF0000"/>
                </a:solidFill>
                <a:latin typeface="Times New Roman" pitchFamily="18" charset="0"/>
                <a:cs typeface="Times New Roman" pitchFamily="18" charset="0"/>
              </a:rPr>
              <a:t>V(</a:t>
            </a:r>
            <a:r>
              <a:rPr lang="en-US" sz="2200" b="1" dirty="0" err="1">
                <a:solidFill>
                  <a:srgbClr val="FF0000"/>
                </a:solidFill>
                <a:latin typeface="Times New Roman" pitchFamily="18" charset="0"/>
                <a:cs typeface="Times New Roman" pitchFamily="18" charset="0"/>
              </a:rPr>
              <a:t>k,m,t</a:t>
            </a:r>
            <a:r>
              <a:rPr lang="en-US" sz="2200" b="1" dirty="0">
                <a:solidFill>
                  <a:srgbClr val="FF0000"/>
                </a:solidFill>
                <a:latin typeface="Times New Roman" pitchFamily="18" charset="0"/>
                <a:cs typeface="Times New Roman" pitchFamily="18" charset="0"/>
              </a:rPr>
              <a:t>) ⟶0,1</a:t>
            </a:r>
          </a:p>
          <a:p>
            <a:endParaRPr lang="en-GB" dirty="0" smtClean="0">
              <a:latin typeface="OpenSans"/>
            </a:endParaRPr>
          </a:p>
          <a:p>
            <a:r>
              <a:rPr lang="en-GB" dirty="0" smtClean="0">
                <a:latin typeface="OpenSans"/>
              </a:rPr>
              <a:t>So as usual, we define security in terms of the attacker's power. What can the attacker do? </a:t>
            </a:r>
          </a:p>
          <a:p>
            <a:endParaRPr lang="en-GB" dirty="0" smtClean="0">
              <a:latin typeface="OpenSans"/>
            </a:endParaRPr>
          </a:p>
          <a:p>
            <a:r>
              <a:rPr lang="en-GB" dirty="0" smtClean="0">
                <a:latin typeface="OpenSans"/>
              </a:rPr>
              <a:t>And the attackers goal. What is he trying to do? </a:t>
            </a:r>
          </a:p>
          <a:p>
            <a:endParaRPr lang="en-GB" dirty="0" smtClean="0">
              <a:latin typeface="OpenSans"/>
            </a:endParaRPr>
          </a:p>
          <a:p>
            <a:pPr lvl="0">
              <a:spcBef>
                <a:spcPts val="580"/>
              </a:spcBef>
              <a:buClr>
                <a:srgbClr val="D34817"/>
              </a:buClr>
              <a:buSzPct val="85000"/>
              <a:tabLst>
                <a:tab pos="1493838" algn="l"/>
              </a:tabLst>
            </a:pPr>
            <a:r>
              <a:rPr lang="en-GB" dirty="0" smtClean="0">
                <a:latin typeface="OpenSans"/>
              </a:rPr>
              <a:t>So in the case of MACs, the attacker's power is what's called a chosen message attack. </a:t>
            </a:r>
          </a:p>
          <a:p>
            <a:pPr lvl="0">
              <a:spcBef>
                <a:spcPts val="580"/>
              </a:spcBef>
              <a:buClr>
                <a:srgbClr val="D34817"/>
              </a:buClr>
              <a:buSzPct val="85000"/>
              <a:tabLst>
                <a:tab pos="1493838" algn="l"/>
              </a:tabLst>
            </a:pPr>
            <a:r>
              <a:rPr lang="en-US" sz="2200" dirty="0" smtClean="0">
                <a:solidFill>
                  <a:prstClr val="black"/>
                </a:solidFill>
                <a:latin typeface="Times New Roman" pitchFamily="18" charset="0"/>
                <a:cs typeface="Times New Roman" pitchFamily="18" charset="0"/>
              </a:rPr>
              <a:t>Attacker’s </a:t>
            </a:r>
            <a:r>
              <a:rPr lang="en-US" sz="2200" dirty="0">
                <a:solidFill>
                  <a:prstClr val="black"/>
                </a:solidFill>
                <a:latin typeface="Times New Roman" pitchFamily="18" charset="0"/>
                <a:cs typeface="Times New Roman" pitchFamily="18" charset="0"/>
              </a:rPr>
              <a:t>power:    </a:t>
            </a:r>
            <a:r>
              <a:rPr lang="en-US" sz="2200" b="1" dirty="0">
                <a:solidFill>
                  <a:prstClr val="black"/>
                </a:solidFill>
                <a:latin typeface="Times New Roman" pitchFamily="18" charset="0"/>
                <a:cs typeface="Times New Roman" pitchFamily="18" charset="0"/>
              </a:rPr>
              <a:t>chosen message attack</a:t>
            </a:r>
            <a:endParaRPr lang="en-US" sz="2200" dirty="0">
              <a:solidFill>
                <a:prstClr val="black"/>
              </a:solidFill>
              <a:latin typeface="Times New Roman" pitchFamily="18" charset="0"/>
              <a:cs typeface="Times New Roman" pitchFamily="18" charset="0"/>
            </a:endParaRPr>
          </a:p>
          <a:p>
            <a:pPr marL="274320" lvl="0" indent="-274320">
              <a:spcBef>
                <a:spcPts val="580"/>
              </a:spcBef>
              <a:buClr>
                <a:srgbClr val="D34817"/>
              </a:buClr>
              <a:buSzPct val="85000"/>
              <a:buFont typeface="Wingdings 2"/>
              <a:buChar char=""/>
              <a:tabLst>
                <a:tab pos="1493838" algn="l"/>
              </a:tabLst>
            </a:pPr>
            <a:r>
              <a:rPr lang="en-US" sz="2200" dirty="0">
                <a:solidFill>
                  <a:prstClr val="black"/>
                </a:solidFill>
                <a:latin typeface="Times New Roman" pitchFamily="18" charset="0"/>
                <a:cs typeface="Times New Roman" pitchFamily="18" charset="0"/>
              </a:rPr>
              <a:t>    for m</a:t>
            </a:r>
            <a:r>
              <a:rPr lang="en-US" sz="2200" baseline="-25000" dirty="0">
                <a:solidFill>
                  <a:prstClr val="black"/>
                </a:solidFill>
                <a:latin typeface="Times New Roman" pitchFamily="18" charset="0"/>
                <a:cs typeface="Times New Roman" pitchFamily="18" charset="0"/>
              </a:rPr>
              <a:t>1</a:t>
            </a:r>
            <a:r>
              <a:rPr lang="en-US" sz="2200" dirty="0">
                <a:solidFill>
                  <a:prstClr val="black"/>
                </a:solidFill>
                <a:latin typeface="Times New Roman" pitchFamily="18" charset="0"/>
                <a:cs typeface="Times New Roman" pitchFamily="18" charset="0"/>
              </a:rPr>
              <a:t>,m</a:t>
            </a:r>
            <a:r>
              <a:rPr lang="en-US" sz="2200" baseline="-25000" dirty="0">
                <a:solidFill>
                  <a:prstClr val="black"/>
                </a:solidFill>
                <a:latin typeface="Times New Roman" pitchFamily="18" charset="0"/>
                <a:cs typeface="Times New Roman" pitchFamily="18" charset="0"/>
              </a:rPr>
              <a:t>2</a:t>
            </a:r>
            <a:r>
              <a:rPr lang="en-US" sz="2200" dirty="0">
                <a:solidFill>
                  <a:prstClr val="black"/>
                </a:solidFill>
                <a:latin typeface="Times New Roman" pitchFamily="18" charset="0"/>
                <a:cs typeface="Times New Roman" pitchFamily="18" charset="0"/>
              </a:rPr>
              <a:t>,…,</a:t>
            </a:r>
            <a:r>
              <a:rPr lang="en-US" sz="2200" dirty="0" err="1">
                <a:solidFill>
                  <a:prstClr val="black"/>
                </a:solidFill>
                <a:latin typeface="Times New Roman" pitchFamily="18" charset="0"/>
                <a:cs typeface="Times New Roman" pitchFamily="18" charset="0"/>
              </a:rPr>
              <a:t>m</a:t>
            </a:r>
            <a:r>
              <a:rPr lang="en-US" sz="2200" baseline="-25000" dirty="0" err="1">
                <a:solidFill>
                  <a:prstClr val="black"/>
                </a:solidFill>
                <a:latin typeface="Times New Roman" pitchFamily="18" charset="0"/>
                <a:cs typeface="Times New Roman" pitchFamily="18" charset="0"/>
              </a:rPr>
              <a:t>q</a:t>
            </a:r>
            <a:r>
              <a:rPr lang="en-US" sz="2200" dirty="0">
                <a:solidFill>
                  <a:prstClr val="black"/>
                </a:solidFill>
                <a:latin typeface="Times New Roman" pitchFamily="18" charset="0"/>
                <a:cs typeface="Times New Roman" pitchFamily="18" charset="0"/>
              </a:rPr>
              <a:t>   attacker is given   </a:t>
            </a:r>
            <a:r>
              <a:rPr lang="en-US" sz="2200" dirty="0" err="1">
                <a:solidFill>
                  <a:prstClr val="black"/>
                </a:solidFill>
                <a:latin typeface="Times New Roman" pitchFamily="18" charset="0"/>
                <a:cs typeface="Times New Roman" pitchFamily="18" charset="0"/>
              </a:rPr>
              <a:t>t</a:t>
            </a:r>
            <a:r>
              <a:rPr lang="en-US" sz="2200" baseline="-25000" dirty="0" err="1">
                <a:solidFill>
                  <a:prstClr val="black"/>
                </a:solidFill>
                <a:latin typeface="Times New Roman" pitchFamily="18" charset="0"/>
                <a:cs typeface="Times New Roman" pitchFamily="18" charset="0"/>
              </a:rPr>
              <a:t>i</a:t>
            </a:r>
            <a:r>
              <a:rPr lang="en-US" sz="2200" dirty="0">
                <a:solidFill>
                  <a:prstClr val="black"/>
                </a:solidFill>
                <a:latin typeface="Times New Roman" pitchFamily="18" charset="0"/>
                <a:cs typeface="Times New Roman" pitchFamily="18" charset="0"/>
              </a:rPr>
              <a:t> </a:t>
            </a:r>
            <a:r>
              <a:rPr lang="en-US" sz="2200" dirty="0">
                <a:solidFill>
                  <a:prstClr val="black"/>
                </a:solidFill>
                <a:latin typeface="Times New Roman" pitchFamily="18" charset="0"/>
                <a:cs typeface="Times New Roman" pitchFamily="18" charset="0"/>
                <a:sym typeface="Symbol" charset="0"/>
              </a:rPr>
              <a:t></a:t>
            </a:r>
            <a:r>
              <a:rPr lang="en-US" sz="2200" dirty="0">
                <a:solidFill>
                  <a:prstClr val="black"/>
                </a:solidFill>
                <a:latin typeface="Times New Roman" pitchFamily="18" charset="0"/>
                <a:cs typeface="Times New Roman" pitchFamily="18" charset="0"/>
              </a:rPr>
              <a:t> S(</a:t>
            </a:r>
            <a:r>
              <a:rPr lang="en-US" sz="2200" dirty="0" err="1">
                <a:solidFill>
                  <a:prstClr val="black"/>
                </a:solidFill>
                <a:latin typeface="Times New Roman" pitchFamily="18" charset="0"/>
                <a:cs typeface="Times New Roman" pitchFamily="18" charset="0"/>
              </a:rPr>
              <a:t>k,m</a:t>
            </a:r>
            <a:r>
              <a:rPr lang="en-US" sz="2200" baseline="-25000" dirty="0" err="1">
                <a:solidFill>
                  <a:prstClr val="black"/>
                </a:solidFill>
                <a:latin typeface="Times New Roman" pitchFamily="18" charset="0"/>
                <a:cs typeface="Times New Roman" pitchFamily="18" charset="0"/>
              </a:rPr>
              <a:t>i</a:t>
            </a:r>
            <a:r>
              <a:rPr lang="en-US" sz="2200" dirty="0" smtClean="0">
                <a:solidFill>
                  <a:prstClr val="black"/>
                </a:solidFill>
                <a:latin typeface="Times New Roman" pitchFamily="18" charset="0"/>
                <a:cs typeface="Times New Roman" pitchFamily="18" charset="0"/>
              </a:rPr>
              <a:t>)</a:t>
            </a:r>
          </a:p>
          <a:p>
            <a:pPr lvl="0">
              <a:spcBef>
                <a:spcPts val="580"/>
              </a:spcBef>
              <a:buClr>
                <a:srgbClr val="D34817"/>
              </a:buClr>
              <a:buSzPct val="85000"/>
              <a:tabLst>
                <a:tab pos="1493838" algn="l"/>
              </a:tabLst>
            </a:pPr>
            <a:endParaRPr lang="en-US" sz="2200" dirty="0">
              <a:solidFill>
                <a:prstClr val="black"/>
              </a:solidFill>
              <a:latin typeface="Times New Roman" pitchFamily="18" charset="0"/>
              <a:cs typeface="Times New Roman" pitchFamily="18" charset="0"/>
            </a:endParaRPr>
          </a:p>
          <a:p>
            <a:r>
              <a:rPr lang="en-GB" dirty="0" smtClean="0">
                <a:latin typeface="OpenSans"/>
              </a:rPr>
              <a:t>In other words, the attacker can give Alice arbitrary messages of his choice, m&lt;u&gt;1 to m&lt;u&gt;q,&lt;/u&gt;&lt;/u&gt; and Alice will compute the tag for him on those messages, and give him those tags</a:t>
            </a:r>
            <a:endParaRPr lang="en-GB" dirty="0"/>
          </a:p>
        </p:txBody>
      </p:sp>
      <p:sp>
        <p:nvSpPr>
          <p:cNvPr id="4" name="Rectangle 3"/>
          <p:cNvSpPr/>
          <p:nvPr/>
        </p:nvSpPr>
        <p:spPr>
          <a:xfrm>
            <a:off x="152400" y="57329"/>
            <a:ext cx="3078087" cy="707886"/>
          </a:xfrm>
          <a:prstGeom prst="rect">
            <a:avLst/>
          </a:prstGeom>
        </p:spPr>
        <p:txBody>
          <a:bodyPr wrap="none">
            <a:spAutoFit/>
          </a:bodyPr>
          <a:lstStyle/>
          <a:p>
            <a:r>
              <a:rPr lang="en-US" sz="4000" dirty="0">
                <a:solidFill>
                  <a:prstClr val="black"/>
                </a:solidFill>
                <a:latin typeface="Times New Roman" pitchFamily="18" charset="0"/>
                <a:ea typeface="+mj-ea"/>
                <a:cs typeface="Times New Roman" pitchFamily="18" charset="0"/>
              </a:rPr>
              <a:t>Secure MACs</a:t>
            </a:r>
            <a:endParaRPr lang="en-GB" dirty="0"/>
          </a:p>
        </p:txBody>
      </p:sp>
    </p:spTree>
    <p:extLst>
      <p:ext uri="{BB962C8B-B14F-4D97-AF65-F5344CB8AC3E}">
        <p14:creationId xmlns:p14="http://schemas.microsoft.com/office/powerpoint/2010/main" val="2449316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04800"/>
            <a:ext cx="8763000" cy="5909310"/>
          </a:xfrm>
          <a:prstGeom prst="rect">
            <a:avLst/>
          </a:prstGeom>
        </p:spPr>
        <p:txBody>
          <a:bodyPr wrap="square">
            <a:spAutoFit/>
          </a:bodyPr>
          <a:lstStyle/>
          <a:p>
            <a:r>
              <a:rPr lang="en-GB" dirty="0">
                <a:latin typeface="OpenSans"/>
              </a:rPr>
              <a:t>So again, you might wonder, why would Alice ever do that? </a:t>
            </a:r>
            <a:endParaRPr lang="en-GB" dirty="0" smtClean="0">
              <a:latin typeface="OpenSans"/>
            </a:endParaRPr>
          </a:p>
          <a:p>
            <a:endParaRPr lang="en-GB" dirty="0">
              <a:latin typeface="OpenSans"/>
            </a:endParaRPr>
          </a:p>
          <a:p>
            <a:r>
              <a:rPr lang="en-GB" dirty="0">
                <a:latin typeface="OpenSans"/>
              </a:rPr>
              <a:t>Why would Alice ever compute the tag on a message that the attacker gave her? </a:t>
            </a:r>
            <a:endParaRPr lang="en-GB" dirty="0" smtClean="0">
              <a:latin typeface="OpenSans"/>
            </a:endParaRPr>
          </a:p>
          <a:p>
            <a:endParaRPr lang="en-GB" dirty="0">
              <a:latin typeface="OpenSans"/>
            </a:endParaRPr>
          </a:p>
          <a:p>
            <a:r>
              <a:rPr lang="en-GB" dirty="0">
                <a:latin typeface="OpenSans"/>
              </a:rPr>
              <a:t>So just like in the case of chosen plaintext attack, it's very common in the real world, </a:t>
            </a:r>
          </a:p>
          <a:p>
            <a:r>
              <a:rPr lang="en-GB" dirty="0">
                <a:latin typeface="OpenSans"/>
              </a:rPr>
              <a:t>that the attacker can give Alice a message. </a:t>
            </a:r>
            <a:endParaRPr lang="en-GB" dirty="0" smtClean="0">
              <a:latin typeface="OpenSans"/>
            </a:endParaRPr>
          </a:p>
          <a:p>
            <a:endParaRPr lang="en-GB" dirty="0">
              <a:latin typeface="OpenSans"/>
            </a:endParaRPr>
          </a:p>
          <a:p>
            <a:r>
              <a:rPr lang="en-GB" dirty="0" smtClean="0">
                <a:latin typeface="OpenSans"/>
              </a:rPr>
              <a:t>Alice </a:t>
            </a:r>
            <a:r>
              <a:rPr lang="en-GB" dirty="0">
                <a:latin typeface="OpenSans"/>
              </a:rPr>
              <a:t>will compute the tag on that message, </a:t>
            </a:r>
            <a:r>
              <a:rPr lang="en-GB" dirty="0" smtClean="0">
                <a:latin typeface="OpenSans"/>
              </a:rPr>
              <a:t>and </a:t>
            </a:r>
            <a:r>
              <a:rPr lang="en-GB" dirty="0">
                <a:latin typeface="OpenSans"/>
              </a:rPr>
              <a:t>then the attacker will obtain the resulting tag. </a:t>
            </a:r>
            <a:endParaRPr lang="en-GB" dirty="0" smtClean="0">
              <a:latin typeface="OpenSans"/>
            </a:endParaRPr>
          </a:p>
          <a:p>
            <a:endParaRPr lang="en-GB" dirty="0">
              <a:latin typeface="OpenSans"/>
            </a:endParaRPr>
          </a:p>
          <a:p>
            <a:r>
              <a:rPr lang="en-GB" dirty="0" smtClean="0">
                <a:latin typeface="OpenSans"/>
              </a:rPr>
              <a:t>For </a:t>
            </a:r>
            <a:r>
              <a:rPr lang="en-GB" dirty="0">
                <a:latin typeface="OpenSans"/>
              </a:rPr>
              <a:t>example, the attacker might send Alice an email. </a:t>
            </a:r>
            <a:r>
              <a:rPr lang="en-GB" dirty="0" smtClean="0">
                <a:latin typeface="OpenSans"/>
              </a:rPr>
              <a:t>Alice </a:t>
            </a:r>
            <a:r>
              <a:rPr lang="en-GB" dirty="0">
                <a:latin typeface="OpenSans"/>
              </a:rPr>
              <a:t>might want to save the email to disk in a way that will prevent someone </a:t>
            </a:r>
            <a:r>
              <a:rPr lang="en-GB" dirty="0" smtClean="0">
                <a:latin typeface="OpenSans"/>
              </a:rPr>
              <a:t>from </a:t>
            </a:r>
            <a:r>
              <a:rPr lang="en-GB" dirty="0">
                <a:latin typeface="OpenSans"/>
              </a:rPr>
              <a:t>tampering with the disk. </a:t>
            </a:r>
            <a:endParaRPr lang="en-GB" dirty="0" smtClean="0">
              <a:latin typeface="OpenSans"/>
            </a:endParaRPr>
          </a:p>
          <a:p>
            <a:endParaRPr lang="en-GB" dirty="0">
              <a:latin typeface="OpenSans"/>
            </a:endParaRPr>
          </a:p>
          <a:p>
            <a:r>
              <a:rPr lang="en-GB" dirty="0" smtClean="0">
                <a:latin typeface="OpenSans"/>
              </a:rPr>
              <a:t>So </a:t>
            </a:r>
            <a:r>
              <a:rPr lang="en-GB" dirty="0">
                <a:latin typeface="OpenSans"/>
              </a:rPr>
              <a:t>she'll compute a tag on the message, </a:t>
            </a:r>
            <a:r>
              <a:rPr lang="en-GB" dirty="0" smtClean="0">
                <a:latin typeface="OpenSans"/>
              </a:rPr>
              <a:t>and </a:t>
            </a:r>
            <a:r>
              <a:rPr lang="en-GB" dirty="0">
                <a:latin typeface="OpenSans"/>
              </a:rPr>
              <a:t>save the message and the tag to disk. </a:t>
            </a:r>
            <a:endParaRPr lang="en-GB" dirty="0" smtClean="0">
              <a:latin typeface="OpenSans"/>
            </a:endParaRPr>
          </a:p>
          <a:p>
            <a:endParaRPr lang="en-GB" dirty="0">
              <a:latin typeface="OpenSans"/>
            </a:endParaRPr>
          </a:p>
          <a:p>
            <a:r>
              <a:rPr lang="en-GB" dirty="0" smtClean="0">
                <a:latin typeface="OpenSans"/>
              </a:rPr>
              <a:t>Later </a:t>
            </a:r>
            <a:r>
              <a:rPr lang="en-GB" dirty="0">
                <a:latin typeface="OpenSans"/>
              </a:rPr>
              <a:t>on, the attacker might steal Alice's disk. </a:t>
            </a:r>
          </a:p>
          <a:p>
            <a:endParaRPr lang="en-GB" dirty="0" smtClean="0">
              <a:latin typeface="OpenSans"/>
            </a:endParaRPr>
          </a:p>
          <a:p>
            <a:r>
              <a:rPr lang="en-GB" dirty="0" smtClean="0">
                <a:latin typeface="OpenSans"/>
              </a:rPr>
              <a:t>And </a:t>
            </a:r>
            <a:r>
              <a:rPr lang="en-GB" dirty="0">
                <a:latin typeface="OpenSans"/>
              </a:rPr>
              <a:t>now he's recovered Alice's tag on the message that he sends to Alice. </a:t>
            </a:r>
          </a:p>
          <a:p>
            <a:endParaRPr lang="en-GB" dirty="0" smtClean="0">
              <a:latin typeface="OpenSans"/>
            </a:endParaRPr>
          </a:p>
          <a:p>
            <a:r>
              <a:rPr lang="en-GB" dirty="0" smtClean="0">
                <a:latin typeface="OpenSans"/>
              </a:rPr>
              <a:t>So </a:t>
            </a:r>
            <a:r>
              <a:rPr lang="en-GB" dirty="0">
                <a:latin typeface="OpenSans"/>
              </a:rPr>
              <a:t>this is an example of a chosen message attack in the real world, where the attacker </a:t>
            </a:r>
            <a:r>
              <a:rPr lang="en-GB" dirty="0" smtClean="0">
                <a:latin typeface="OpenSans"/>
              </a:rPr>
              <a:t>actually </a:t>
            </a:r>
            <a:r>
              <a:rPr lang="en-GB" dirty="0">
                <a:latin typeface="OpenSans"/>
              </a:rPr>
              <a:t>obtained a tag on a message that he gave Alice. </a:t>
            </a:r>
          </a:p>
        </p:txBody>
      </p:sp>
    </p:spTree>
    <p:extLst>
      <p:ext uri="{BB962C8B-B14F-4D97-AF65-F5344CB8AC3E}">
        <p14:creationId xmlns:p14="http://schemas.microsoft.com/office/powerpoint/2010/main" val="2404916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152400" y="381000"/>
            <a:ext cx="7565792" cy="2341067"/>
          </a:xfrm>
          <a:prstGeom prst="rect">
            <a:avLst/>
          </a:prstGeom>
        </p:spPr>
      </p:pic>
      <p:sp>
        <p:nvSpPr>
          <p:cNvPr id="4" name="Rectangle 3"/>
          <p:cNvSpPr/>
          <p:nvPr/>
        </p:nvSpPr>
        <p:spPr>
          <a:xfrm>
            <a:off x="152400" y="3292971"/>
            <a:ext cx="8839200" cy="2308324"/>
          </a:xfrm>
          <a:prstGeom prst="rect">
            <a:avLst/>
          </a:prstGeom>
        </p:spPr>
        <p:txBody>
          <a:bodyPr wrap="square">
            <a:spAutoFit/>
          </a:bodyPr>
          <a:lstStyle/>
          <a:p>
            <a:r>
              <a:rPr lang="en-GB" dirty="0">
                <a:latin typeface="OpenSans"/>
              </a:rPr>
              <a:t>And if he can do that, then we say that the system is insecure, and if he can't, </a:t>
            </a:r>
          </a:p>
          <a:p>
            <a:r>
              <a:rPr lang="en-GB" dirty="0">
                <a:latin typeface="OpenSans"/>
              </a:rPr>
              <a:t>then we'll say the system is secure. </a:t>
            </a:r>
          </a:p>
          <a:p>
            <a:endParaRPr lang="en-GB" dirty="0">
              <a:latin typeface="OpenSans"/>
            </a:endParaRPr>
          </a:p>
          <a:p>
            <a:r>
              <a:rPr lang="en-GB" dirty="0">
                <a:latin typeface="OpenSans"/>
              </a:rPr>
              <a:t>So we will emphasize this </a:t>
            </a:r>
            <a:r>
              <a:rPr lang="en-GB" b="1" dirty="0">
                <a:solidFill>
                  <a:srgbClr val="C00000"/>
                </a:solidFill>
                <a:latin typeface="OpenSans"/>
              </a:rPr>
              <a:t>existential forgery </a:t>
            </a:r>
            <a:r>
              <a:rPr lang="en-GB" dirty="0">
                <a:latin typeface="OpenSans"/>
              </a:rPr>
              <a:t>means that the attacker cannot produce a new message/tag pair, even for a message that's completely gibberish. </a:t>
            </a:r>
          </a:p>
          <a:p>
            <a:endParaRPr lang="en-GB" dirty="0">
              <a:latin typeface="OpenSans"/>
            </a:endParaRPr>
          </a:p>
          <a:p>
            <a:r>
              <a:rPr lang="en-GB" dirty="0">
                <a:latin typeface="OpenSans"/>
              </a:rPr>
              <a:t>And again, you might wonder, well, why do we care if the attacker computes a tag on a message that's gibberish?</a:t>
            </a:r>
          </a:p>
        </p:txBody>
      </p:sp>
    </p:spTree>
    <p:extLst>
      <p:ext uri="{BB962C8B-B14F-4D97-AF65-F5344CB8AC3E}">
        <p14:creationId xmlns:p14="http://schemas.microsoft.com/office/powerpoint/2010/main" val="2430163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87863"/>
            <a:ext cx="8763000" cy="6463308"/>
          </a:xfrm>
          <a:prstGeom prst="rect">
            <a:avLst/>
          </a:prstGeom>
        </p:spPr>
        <p:txBody>
          <a:bodyPr wrap="square">
            <a:spAutoFit/>
          </a:bodyPr>
          <a:lstStyle/>
          <a:p>
            <a:r>
              <a:rPr lang="en-GB" dirty="0">
                <a:solidFill>
                  <a:srgbClr val="00B050"/>
                </a:solidFill>
                <a:latin typeface="OpenSans"/>
              </a:rPr>
              <a:t>S</a:t>
            </a:r>
            <a:r>
              <a:rPr lang="en-GB" dirty="0" smtClean="0">
                <a:solidFill>
                  <a:srgbClr val="00B050"/>
                </a:solidFill>
                <a:latin typeface="OpenSans"/>
              </a:rPr>
              <a:t>o </a:t>
            </a:r>
            <a:r>
              <a:rPr lang="en-GB" dirty="0">
                <a:solidFill>
                  <a:srgbClr val="00B050"/>
                </a:solidFill>
                <a:latin typeface="OpenSans"/>
              </a:rPr>
              <a:t>that's what the attacker can do, basically, this chosen message attack. </a:t>
            </a:r>
            <a:endParaRPr lang="en-GB" dirty="0" smtClean="0">
              <a:solidFill>
                <a:srgbClr val="00B050"/>
              </a:solidFill>
              <a:latin typeface="OpenSans"/>
            </a:endParaRPr>
          </a:p>
          <a:p>
            <a:endParaRPr lang="en-GB" dirty="0">
              <a:solidFill>
                <a:srgbClr val="00B050"/>
              </a:solidFill>
              <a:latin typeface="OpenSans"/>
            </a:endParaRPr>
          </a:p>
          <a:p>
            <a:r>
              <a:rPr lang="en-GB" dirty="0">
                <a:solidFill>
                  <a:srgbClr val="00B050"/>
                </a:solidFill>
                <a:latin typeface="OpenSans"/>
              </a:rPr>
              <a:t>And what is his goal? Well, his goal is to do something called an existential forgery. </a:t>
            </a:r>
            <a:endParaRPr lang="en-GB" dirty="0" smtClean="0">
              <a:solidFill>
                <a:srgbClr val="00B050"/>
              </a:solidFill>
              <a:latin typeface="OpenSans"/>
            </a:endParaRPr>
          </a:p>
          <a:p>
            <a:endParaRPr lang="en-GB" dirty="0">
              <a:latin typeface="OpenSans"/>
            </a:endParaRPr>
          </a:p>
          <a:p>
            <a:r>
              <a:rPr lang="en-GB" dirty="0">
                <a:solidFill>
                  <a:srgbClr val="C00000"/>
                </a:solidFill>
                <a:latin typeface="OpenSans"/>
              </a:rPr>
              <a:t>What he's trying to do is to produce some, some new valid message tag there.</a:t>
            </a:r>
            <a:r>
              <a:rPr lang="en-GB" dirty="0">
                <a:latin typeface="OpenSans"/>
              </a:rPr>
              <a:t> </a:t>
            </a:r>
          </a:p>
          <a:p>
            <a:endParaRPr lang="en-GB" dirty="0" smtClean="0">
              <a:latin typeface="OpenSans"/>
            </a:endParaRPr>
          </a:p>
          <a:p>
            <a:r>
              <a:rPr lang="en-GB" dirty="0">
                <a:latin typeface="OpenSans"/>
              </a:rPr>
              <a:t>S</a:t>
            </a:r>
            <a:r>
              <a:rPr lang="en-GB" dirty="0" smtClean="0">
                <a:latin typeface="OpenSans"/>
              </a:rPr>
              <a:t>o </a:t>
            </a:r>
            <a:r>
              <a:rPr lang="en-GB" dirty="0">
                <a:latin typeface="OpenSans"/>
              </a:rPr>
              <a:t>some message tag pair that's different from one of the </a:t>
            </a:r>
            <a:r>
              <a:rPr lang="en-GB" dirty="0" smtClean="0">
                <a:latin typeface="OpenSans"/>
              </a:rPr>
              <a:t>pairs </a:t>
            </a:r>
            <a:r>
              <a:rPr lang="en-GB" dirty="0">
                <a:latin typeface="OpenSans"/>
              </a:rPr>
              <a:t>that were given to him during the chosen message attack. </a:t>
            </a:r>
            <a:endParaRPr lang="en-GB" dirty="0" smtClean="0">
              <a:latin typeface="OpenSans"/>
            </a:endParaRPr>
          </a:p>
          <a:p>
            <a:endParaRPr lang="en-GB" dirty="0">
              <a:latin typeface="OpenSans"/>
            </a:endParaRPr>
          </a:p>
          <a:p>
            <a:r>
              <a:rPr lang="en-GB" dirty="0">
                <a:latin typeface="OpenSans"/>
              </a:rPr>
              <a:t>That's not of any value to the attacker. </a:t>
            </a:r>
          </a:p>
          <a:p>
            <a:endParaRPr lang="en-GB" dirty="0">
              <a:latin typeface="OpenSans"/>
            </a:endParaRPr>
          </a:p>
          <a:p>
            <a:r>
              <a:rPr lang="en-GB" dirty="0">
                <a:latin typeface="OpenSans"/>
              </a:rPr>
              <a:t>But we want to build MACs that are secure under any usage settings. </a:t>
            </a:r>
          </a:p>
          <a:p>
            <a:endParaRPr lang="en-GB" dirty="0">
              <a:latin typeface="OpenSans"/>
            </a:endParaRPr>
          </a:p>
          <a:p>
            <a:r>
              <a:rPr lang="en-GB" dirty="0">
                <a:latin typeface="OpenSans"/>
              </a:rPr>
              <a:t>And there are, in fact cases where, for example, you might want to compute an integrity tag on a random secret key. </a:t>
            </a:r>
          </a:p>
          <a:p>
            <a:endParaRPr lang="en-GB" dirty="0">
              <a:latin typeface="OpenSans"/>
            </a:endParaRPr>
          </a:p>
          <a:p>
            <a:r>
              <a:rPr lang="en-GB" dirty="0">
                <a:latin typeface="OpenSans"/>
              </a:rPr>
              <a:t>In which case, even if the attacker is able to compute a tag on a completely random message, he might be able to fool a user into using the wrong secret key. </a:t>
            </a:r>
          </a:p>
          <a:p>
            <a:endParaRPr lang="en-GB" dirty="0">
              <a:latin typeface="OpenSans"/>
            </a:endParaRPr>
          </a:p>
          <a:p>
            <a:r>
              <a:rPr lang="en-GB" dirty="0">
                <a:latin typeface="OpenSans"/>
              </a:rPr>
              <a:t>And as a result we want to make sure that if the MAC is secure, the attacker can't </a:t>
            </a:r>
          </a:p>
          <a:p>
            <a:r>
              <a:rPr lang="en-GB" dirty="0">
                <a:latin typeface="OpenSans"/>
              </a:rPr>
              <a:t>produce a valid tag for any message whether it's gibberish or sensible. </a:t>
            </a:r>
          </a:p>
          <a:p>
            <a:endParaRPr lang="en-GB" dirty="0" smtClean="0">
              <a:latin typeface="OpenSans"/>
            </a:endParaRPr>
          </a:p>
          <a:p>
            <a:endParaRPr lang="en-GB" dirty="0">
              <a:latin typeface="OpenSans"/>
            </a:endParaRPr>
          </a:p>
        </p:txBody>
      </p:sp>
    </p:spTree>
    <p:extLst>
      <p:ext uri="{BB962C8B-B14F-4D97-AF65-F5344CB8AC3E}">
        <p14:creationId xmlns:p14="http://schemas.microsoft.com/office/powerpoint/2010/main" val="904905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274638"/>
            <a:ext cx="7772400" cy="792162"/>
          </a:xfrm>
        </p:spPr>
        <p:txBody>
          <a:bodyPr>
            <a:normAutofit/>
          </a:bodyPr>
          <a:lstStyle/>
          <a:p>
            <a:r>
              <a:rPr lang="en-US" sz="3600" dirty="0">
                <a:solidFill>
                  <a:schemeClr val="tx1"/>
                </a:solidFill>
                <a:latin typeface="Times New Roman" pitchFamily="18" charset="0"/>
                <a:cs typeface="Times New Roman" pitchFamily="18" charset="0"/>
              </a:rPr>
              <a:t>Message Integrity</a:t>
            </a:r>
          </a:p>
        </p:txBody>
      </p:sp>
      <p:sp>
        <p:nvSpPr>
          <p:cNvPr id="5123" name="Rectangle 3"/>
          <p:cNvSpPr>
            <a:spLocks noGrp="1" noChangeArrowheads="1"/>
          </p:cNvSpPr>
          <p:nvPr>
            <p:ph type="body" idx="1"/>
          </p:nvPr>
        </p:nvSpPr>
        <p:spPr>
          <a:xfrm>
            <a:off x="228600" y="1219200"/>
            <a:ext cx="8915400" cy="5638800"/>
          </a:xfrm>
        </p:spPr>
        <p:txBody>
          <a:bodyPr>
            <a:normAutofit/>
          </a:bodyPr>
          <a:lstStyle/>
          <a:p>
            <a:pPr marL="0" indent="0">
              <a:lnSpc>
                <a:spcPct val="120000"/>
              </a:lnSpc>
              <a:buNone/>
              <a:tabLst>
                <a:tab pos="3200400" algn="l"/>
              </a:tabLst>
            </a:pPr>
            <a:r>
              <a:rPr lang="en-US" sz="2800" dirty="0" smtClean="0">
                <a:latin typeface="Times New Roman" pitchFamily="18" charset="0"/>
                <a:cs typeface="Times New Roman" pitchFamily="18" charset="0"/>
              </a:rPr>
              <a:t>Goal:      </a:t>
            </a:r>
            <a:r>
              <a:rPr lang="en-US" sz="2800" b="1" dirty="0" smtClean="0">
                <a:latin typeface="Times New Roman" pitchFamily="18" charset="0"/>
                <a:cs typeface="Times New Roman" pitchFamily="18" charset="0"/>
              </a:rPr>
              <a:t>integrity</a:t>
            </a:r>
            <a:r>
              <a:rPr lang="en-US" sz="2800" dirty="0" smtClean="0">
                <a:latin typeface="Times New Roman" pitchFamily="18" charset="0"/>
                <a:cs typeface="Times New Roman" pitchFamily="18" charset="0"/>
              </a:rPr>
              <a:t>,    no </a:t>
            </a:r>
            <a:r>
              <a:rPr lang="en-US" sz="2800" dirty="0">
                <a:latin typeface="Times New Roman" pitchFamily="18" charset="0"/>
                <a:cs typeface="Times New Roman" pitchFamily="18" charset="0"/>
              </a:rPr>
              <a:t>confidentiality</a:t>
            </a:r>
            <a:r>
              <a:rPr lang="en-US" sz="2800" dirty="0" smtClean="0">
                <a:latin typeface="Times New Roman" pitchFamily="18" charset="0"/>
                <a:cs typeface="Times New Roman" pitchFamily="18" charset="0"/>
              </a:rPr>
              <a:t>.</a:t>
            </a:r>
          </a:p>
          <a:p>
            <a:pPr>
              <a:lnSpc>
                <a:spcPct val="120000"/>
              </a:lnSpc>
              <a:tabLst>
                <a:tab pos="3200400" algn="l"/>
              </a:tabLst>
            </a:pPr>
            <a:r>
              <a:rPr lang="en-US" sz="2800" dirty="0" smtClean="0">
                <a:latin typeface="Times New Roman" pitchFamily="18" charset="0"/>
                <a:cs typeface="Times New Roman" pitchFamily="18" charset="0"/>
                <a:sym typeface="Symbol" charset="0"/>
              </a:rPr>
              <a:t>There are Scenarios where integrity is important and confidentiality is not required</a:t>
            </a:r>
            <a:endParaRPr lang="en-US" sz="2800" dirty="0">
              <a:latin typeface="Times New Roman" pitchFamily="18" charset="0"/>
              <a:cs typeface="Times New Roman" pitchFamily="18" charset="0"/>
              <a:sym typeface="Symbol" charset="0"/>
            </a:endParaRPr>
          </a:p>
          <a:p>
            <a:pPr marL="0" indent="0">
              <a:lnSpc>
                <a:spcPct val="120000"/>
              </a:lnSpc>
              <a:buNone/>
              <a:tabLst>
                <a:tab pos="3200400" algn="l"/>
              </a:tabLst>
            </a:pPr>
            <a:r>
              <a:rPr lang="en-US" sz="2800" dirty="0" smtClean="0">
                <a:latin typeface="Times New Roman" pitchFamily="18" charset="0"/>
                <a:cs typeface="Times New Roman" pitchFamily="18" charset="0"/>
                <a:sym typeface="Symbol" charset="0"/>
              </a:rPr>
              <a:t>Examples:</a:t>
            </a:r>
          </a:p>
          <a:p>
            <a:pPr lvl="1">
              <a:lnSpc>
                <a:spcPct val="120000"/>
              </a:lnSpc>
              <a:tabLst>
                <a:tab pos="3200400" algn="l"/>
              </a:tabLst>
            </a:pPr>
            <a:r>
              <a:rPr lang="en-US" sz="2800" dirty="0" smtClean="0">
                <a:latin typeface="Times New Roman" pitchFamily="18" charset="0"/>
                <a:cs typeface="Times New Roman" pitchFamily="18" charset="0"/>
                <a:sym typeface="Symbol" charset="0"/>
              </a:rPr>
              <a:t>Protecting </a:t>
            </a:r>
            <a:r>
              <a:rPr lang="en-US" sz="2800" dirty="0">
                <a:latin typeface="Times New Roman" pitchFamily="18" charset="0"/>
                <a:cs typeface="Times New Roman" pitchFamily="18" charset="0"/>
                <a:sym typeface="Symbol" charset="0"/>
              </a:rPr>
              <a:t>public binaries on </a:t>
            </a:r>
            <a:r>
              <a:rPr lang="en-US" sz="2800" dirty="0" smtClean="0">
                <a:latin typeface="Times New Roman" pitchFamily="18" charset="0"/>
                <a:cs typeface="Times New Roman" pitchFamily="18" charset="0"/>
                <a:sym typeface="Symbol" charset="0"/>
              </a:rPr>
              <a:t>disk</a:t>
            </a:r>
          </a:p>
          <a:p>
            <a:pPr lvl="2">
              <a:lnSpc>
                <a:spcPct val="120000"/>
              </a:lnSpc>
              <a:tabLst>
                <a:tab pos="3200400" algn="l"/>
              </a:tabLst>
            </a:pPr>
            <a:r>
              <a:rPr lang="en-US" sz="2400" dirty="0" smtClean="0">
                <a:latin typeface="Times New Roman" pitchFamily="18" charset="0"/>
                <a:cs typeface="Times New Roman" pitchFamily="18" charset="0"/>
                <a:sym typeface="Symbol" charset="0"/>
              </a:rPr>
              <a:t>To prevent malicious manipulation   </a:t>
            </a:r>
          </a:p>
          <a:p>
            <a:pPr lvl="1">
              <a:lnSpc>
                <a:spcPct val="120000"/>
              </a:lnSpc>
              <a:tabLst>
                <a:tab pos="3200400" algn="l"/>
              </a:tabLst>
            </a:pPr>
            <a:r>
              <a:rPr lang="en-US" sz="2800" dirty="0" smtClean="0">
                <a:latin typeface="Times New Roman" pitchFamily="18" charset="0"/>
                <a:cs typeface="Times New Roman" pitchFamily="18" charset="0"/>
                <a:sym typeface="Symbol" charset="0"/>
              </a:rPr>
              <a:t>Protecting banner ads</a:t>
            </a:r>
            <a:r>
              <a:rPr lang="en-US" sz="2800" dirty="0">
                <a:latin typeface="Times New Roman" pitchFamily="18" charset="0"/>
                <a:cs typeface="Times New Roman" pitchFamily="18" charset="0"/>
                <a:sym typeface="Symbol" charset="0"/>
              </a:rPr>
              <a:t> </a:t>
            </a:r>
            <a:r>
              <a:rPr lang="en-US" sz="2800" dirty="0" smtClean="0">
                <a:latin typeface="Times New Roman" pitchFamily="18" charset="0"/>
                <a:cs typeface="Times New Roman" pitchFamily="18" charset="0"/>
                <a:sym typeface="Symbol" charset="0"/>
              </a:rPr>
              <a:t>on web pages.</a:t>
            </a:r>
            <a:endParaRPr lang="en-US" sz="2800" dirty="0">
              <a:latin typeface="Times New Roman" pitchFamily="18" charset="0"/>
              <a:cs typeface="Times New Roman" pitchFamily="18" charset="0"/>
              <a:sym typeface="Symbol"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4020376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905000"/>
            <a:ext cx="8915400" cy="1754326"/>
          </a:xfrm>
          <a:prstGeom prst="rect">
            <a:avLst/>
          </a:prstGeom>
        </p:spPr>
        <p:txBody>
          <a:bodyPr wrap="square">
            <a:spAutoFit/>
          </a:bodyPr>
          <a:lstStyle/>
          <a:p>
            <a:endParaRPr lang="en-GB" dirty="0">
              <a:latin typeface="OpenSans"/>
            </a:endParaRPr>
          </a:p>
          <a:p>
            <a:r>
              <a:rPr lang="en-GB" sz="2400" dirty="0">
                <a:latin typeface="Narkisim" panose="020E0502050101010101" pitchFamily="34" charset="-79"/>
                <a:cs typeface="Narkisim" panose="020E0502050101010101" pitchFamily="34" charset="-79"/>
              </a:rPr>
              <a:t>Another property that's implied by the security definition is if the attacker is given some </a:t>
            </a:r>
            <a:r>
              <a:rPr lang="en-GB" sz="2400" dirty="0" smtClean="0">
                <a:latin typeface="Narkisim" panose="020E0502050101010101" pitchFamily="34" charset="-79"/>
                <a:cs typeface="Narkisim" panose="020E0502050101010101" pitchFamily="34" charset="-79"/>
              </a:rPr>
              <a:t>message </a:t>
            </a:r>
            <a:r>
              <a:rPr lang="en-GB" sz="2400" dirty="0">
                <a:latin typeface="Narkisim" panose="020E0502050101010101" pitchFamily="34" charset="-79"/>
                <a:cs typeface="Narkisim" panose="020E0502050101010101" pitchFamily="34" charset="-79"/>
              </a:rPr>
              <a:t>tag pair he shouldn't be able to produce a new tag for the same message. </a:t>
            </a:r>
            <a:endParaRPr lang="en-GB" sz="2400" dirty="0" smtClean="0">
              <a:latin typeface="Narkisim" panose="020E0502050101010101" pitchFamily="34" charset="-79"/>
              <a:cs typeface="Narkisim" panose="020E0502050101010101" pitchFamily="34" charset="-79"/>
            </a:endParaRPr>
          </a:p>
          <a:p>
            <a:endParaRPr lang="en-GB" dirty="0">
              <a:latin typeface="OpenSans"/>
            </a:endParaRPr>
          </a:p>
        </p:txBody>
      </p:sp>
    </p:spTree>
    <p:extLst>
      <p:ext uri="{BB962C8B-B14F-4D97-AF65-F5344CB8AC3E}">
        <p14:creationId xmlns:p14="http://schemas.microsoft.com/office/powerpoint/2010/main" val="1687356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751344"/>
            <a:ext cx="8915400" cy="3970318"/>
          </a:xfrm>
          <a:prstGeom prst="rect">
            <a:avLst/>
          </a:prstGeom>
        </p:spPr>
        <p:txBody>
          <a:bodyPr wrap="square">
            <a:spAutoFit/>
          </a:bodyPr>
          <a:lstStyle/>
          <a:p>
            <a:r>
              <a:rPr lang="en-GB" dirty="0">
                <a:latin typeface="OpenSans"/>
              </a:rPr>
              <a:t>In other words even though there might be another tag t´ for the same message m, </a:t>
            </a:r>
          </a:p>
          <a:p>
            <a:r>
              <a:rPr lang="en-GB" dirty="0">
                <a:latin typeface="OpenSans"/>
              </a:rPr>
              <a:t>the attacker given m and t shouldn't be able to find this new t´ and again you </a:t>
            </a:r>
          </a:p>
          <a:p>
            <a:r>
              <a:rPr lang="en-GB" dirty="0">
                <a:latin typeface="OpenSans"/>
              </a:rPr>
              <a:t>might wonder well why do we care the attacker already has a tag on message M. </a:t>
            </a:r>
            <a:endParaRPr lang="en-GB" dirty="0" smtClean="0">
              <a:latin typeface="OpenSans"/>
            </a:endParaRPr>
          </a:p>
          <a:p>
            <a:endParaRPr lang="en-GB" dirty="0">
              <a:latin typeface="OpenSans"/>
            </a:endParaRPr>
          </a:p>
          <a:p>
            <a:r>
              <a:rPr lang="en-GB" dirty="0">
                <a:latin typeface="OpenSans"/>
              </a:rPr>
              <a:t>Why does it matter if he can produce another tag for the message M he already </a:t>
            </a:r>
          </a:p>
          <a:p>
            <a:r>
              <a:rPr lang="en-GB" dirty="0">
                <a:latin typeface="OpenSans"/>
              </a:rPr>
              <a:t>has one tag. </a:t>
            </a:r>
            <a:endParaRPr lang="en-GB" dirty="0" smtClean="0">
              <a:latin typeface="OpenSans"/>
            </a:endParaRPr>
          </a:p>
          <a:p>
            <a:endParaRPr lang="en-GB" dirty="0">
              <a:latin typeface="OpenSans"/>
            </a:endParaRPr>
          </a:p>
          <a:p>
            <a:r>
              <a:rPr lang="en-GB" dirty="0" smtClean="0">
                <a:latin typeface="OpenSans"/>
              </a:rPr>
              <a:t>But </a:t>
            </a:r>
            <a:r>
              <a:rPr lang="en-GB" dirty="0">
                <a:latin typeface="OpenSans"/>
              </a:rPr>
              <a:t>as we'll see, there are actually applications where it's really important </a:t>
            </a:r>
            <a:r>
              <a:rPr lang="en-GB" dirty="0" smtClean="0">
                <a:latin typeface="OpenSans"/>
              </a:rPr>
              <a:t>that </a:t>
            </a:r>
            <a:r>
              <a:rPr lang="en-GB" dirty="0">
                <a:latin typeface="OpenSans"/>
              </a:rPr>
              <a:t>the attacker not to be able to produce a new tag for a previously signed message. </a:t>
            </a:r>
            <a:endParaRPr lang="en-GB" dirty="0" smtClean="0">
              <a:latin typeface="OpenSans"/>
            </a:endParaRPr>
          </a:p>
          <a:p>
            <a:endParaRPr lang="en-GB" dirty="0">
              <a:latin typeface="OpenSans"/>
            </a:endParaRPr>
          </a:p>
          <a:p>
            <a:r>
              <a:rPr lang="en-GB" dirty="0">
                <a:solidFill>
                  <a:srgbClr val="C00000"/>
                </a:solidFill>
                <a:latin typeface="OpenSans"/>
              </a:rPr>
              <a:t>In particular, this will come up when we combine encryption and integrity. </a:t>
            </a:r>
            <a:endParaRPr lang="en-GB" dirty="0" smtClean="0">
              <a:solidFill>
                <a:srgbClr val="C00000"/>
              </a:solidFill>
              <a:latin typeface="OpenSans"/>
            </a:endParaRPr>
          </a:p>
          <a:p>
            <a:endParaRPr lang="en-GB" dirty="0">
              <a:solidFill>
                <a:srgbClr val="C00000"/>
              </a:solidFill>
              <a:latin typeface="OpenSans"/>
            </a:endParaRPr>
          </a:p>
          <a:p>
            <a:r>
              <a:rPr lang="en-GB" dirty="0">
                <a:solidFill>
                  <a:srgbClr val="C00000"/>
                </a:solidFill>
                <a:latin typeface="OpenSans"/>
              </a:rPr>
              <a:t>So that </a:t>
            </a:r>
            <a:r>
              <a:rPr lang="en-GB" dirty="0" smtClean="0">
                <a:solidFill>
                  <a:srgbClr val="C00000"/>
                </a:solidFill>
                <a:latin typeface="OpenSans"/>
              </a:rPr>
              <a:t>we will demand </a:t>
            </a:r>
            <a:r>
              <a:rPr lang="en-GB" dirty="0">
                <a:solidFill>
                  <a:srgbClr val="C00000"/>
                </a:solidFill>
                <a:latin typeface="OpenSans"/>
              </a:rPr>
              <a:t>that given one tag in the message it's impossible </a:t>
            </a:r>
          </a:p>
          <a:p>
            <a:r>
              <a:rPr lang="en-GB" dirty="0">
                <a:solidFill>
                  <a:srgbClr val="C00000"/>
                </a:solidFill>
                <a:latin typeface="OpenSans"/>
              </a:rPr>
              <a:t>to find another tag for the same message</a:t>
            </a:r>
          </a:p>
        </p:txBody>
      </p:sp>
    </p:spTree>
    <p:extLst>
      <p:ext uri="{BB962C8B-B14F-4D97-AF65-F5344CB8AC3E}">
        <p14:creationId xmlns:p14="http://schemas.microsoft.com/office/powerpoint/2010/main" val="231471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685800"/>
            <a:ext cx="8229600" cy="857250"/>
          </a:xfrm>
        </p:spPr>
        <p:txBody>
          <a:bodyPr/>
          <a:lstStyle/>
          <a:p>
            <a:r>
              <a:rPr lang="en-US" dirty="0"/>
              <a:t>Secure MACs</a:t>
            </a:r>
          </a:p>
        </p:txBody>
      </p:sp>
      <p:sp>
        <p:nvSpPr>
          <p:cNvPr id="25603" name="Rectangle 3"/>
          <p:cNvSpPr>
            <a:spLocks noGrp="1" noChangeArrowheads="1"/>
          </p:cNvSpPr>
          <p:nvPr>
            <p:ph type="body" idx="1"/>
          </p:nvPr>
        </p:nvSpPr>
        <p:spPr>
          <a:xfrm>
            <a:off x="228600" y="1600200"/>
            <a:ext cx="8915400" cy="4400550"/>
          </a:xfrm>
        </p:spPr>
        <p:txBody>
          <a:bodyPr>
            <a:normAutofit/>
          </a:bodyPr>
          <a:lstStyle/>
          <a:p>
            <a:pPr>
              <a:lnSpc>
                <a:spcPct val="90000"/>
              </a:lnSpc>
            </a:pPr>
            <a:r>
              <a:rPr lang="en-US" dirty="0"/>
              <a:t>For a MAC   I=(S,V) </a:t>
            </a:r>
            <a:r>
              <a:rPr lang="en-US" dirty="0" smtClean="0"/>
              <a:t> and </a:t>
            </a:r>
            <a:r>
              <a:rPr lang="en-US" dirty="0"/>
              <a:t>adv. </a:t>
            </a:r>
            <a:r>
              <a:rPr lang="en-US" dirty="0" smtClean="0"/>
              <a:t> A  define </a:t>
            </a:r>
            <a:r>
              <a:rPr lang="en-US" dirty="0"/>
              <a:t>a MAC </a:t>
            </a:r>
            <a:r>
              <a:rPr lang="en-US" dirty="0" smtClean="0"/>
              <a:t>game as:</a:t>
            </a: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marL="0" indent="0">
              <a:lnSpc>
                <a:spcPct val="90000"/>
              </a:lnSpc>
              <a:spcBef>
                <a:spcPct val="100000"/>
              </a:spcBef>
              <a:buNone/>
            </a:pPr>
            <a:endParaRPr lang="en-US" dirty="0"/>
          </a:p>
        </p:txBody>
      </p:sp>
      <p:sp>
        <p:nvSpPr>
          <p:cNvPr id="25620" name="Rectangle 20"/>
          <p:cNvSpPr>
            <a:spLocks noChangeArrowheads="1"/>
          </p:cNvSpPr>
          <p:nvPr/>
        </p:nvSpPr>
        <p:spPr bwMode="auto">
          <a:xfrm>
            <a:off x="1447800" y="2362200"/>
            <a:ext cx="1295400" cy="10858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a:t>Chal.</a:t>
            </a:r>
          </a:p>
        </p:txBody>
      </p:sp>
      <p:sp>
        <p:nvSpPr>
          <p:cNvPr id="25622" name="Rectangle 22"/>
          <p:cNvSpPr>
            <a:spLocks noChangeArrowheads="1"/>
          </p:cNvSpPr>
          <p:nvPr/>
        </p:nvSpPr>
        <p:spPr bwMode="auto">
          <a:xfrm>
            <a:off x="6629400" y="2362200"/>
            <a:ext cx="1295400" cy="10858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a:t>Adv.</a:t>
            </a:r>
          </a:p>
        </p:txBody>
      </p:sp>
      <p:sp>
        <p:nvSpPr>
          <p:cNvPr id="25623" name="Text Box 23"/>
          <p:cNvSpPr txBox="1">
            <a:spLocks noChangeArrowheads="1"/>
          </p:cNvSpPr>
          <p:nvPr/>
        </p:nvSpPr>
        <p:spPr bwMode="auto">
          <a:xfrm>
            <a:off x="1752601" y="2627710"/>
            <a:ext cx="70724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a:t>k</a:t>
            </a:r>
            <a:r>
              <a:rPr lang="en-US" sz="2000">
                <a:sym typeface="Symbol" charset="0"/>
              </a:rPr>
              <a:t>K</a:t>
            </a:r>
            <a:endParaRPr lang="en-US" sz="2000" b="1">
              <a:cs typeface="Arial" charset="0"/>
              <a:sym typeface="Symbol" charset="0"/>
            </a:endParaRPr>
          </a:p>
        </p:txBody>
      </p:sp>
      <p:grpSp>
        <p:nvGrpSpPr>
          <p:cNvPr id="25643" name="Group 43"/>
          <p:cNvGrpSpPr>
            <a:grpSpLocks/>
          </p:cNvGrpSpPr>
          <p:nvPr/>
        </p:nvGrpSpPr>
        <p:grpSpPr bwMode="auto">
          <a:xfrm>
            <a:off x="2819400" y="3028950"/>
            <a:ext cx="3810000" cy="400050"/>
            <a:chOff x="1776" y="1968"/>
            <a:chExt cx="2400" cy="336"/>
          </a:xfrm>
        </p:grpSpPr>
        <p:sp>
          <p:nvSpPr>
            <p:cNvPr id="25624" name="Line 24"/>
            <p:cNvSpPr>
              <a:spLocks noChangeShapeType="1"/>
            </p:cNvSpPr>
            <p:nvPr/>
          </p:nvSpPr>
          <p:spPr bwMode="auto">
            <a:xfrm flipH="1">
              <a:off x="1776" y="2246"/>
              <a:ext cx="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5625" name="Text Box 25"/>
            <p:cNvSpPr txBox="1">
              <a:spLocks noChangeArrowheads="1"/>
            </p:cNvSpPr>
            <p:nvPr/>
          </p:nvSpPr>
          <p:spPr bwMode="auto">
            <a:xfrm>
              <a:off x="2725" y="1968"/>
              <a:ext cx="438" cy="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dirty="0"/>
                <a:t>(</a:t>
              </a:r>
              <a:r>
                <a:rPr lang="en-US" sz="2000" dirty="0" err="1"/>
                <a:t>m,t</a:t>
              </a:r>
              <a:r>
                <a:rPr lang="en-US" sz="2000" dirty="0"/>
                <a:t>)</a:t>
              </a:r>
              <a:endParaRPr lang="en-US" sz="2000" dirty="0">
                <a:sym typeface="Symbol" charset="0"/>
              </a:endParaRPr>
            </a:p>
          </p:txBody>
        </p:sp>
      </p:grpSp>
      <p:sp>
        <p:nvSpPr>
          <p:cNvPr id="25631" name="Rectangle 31"/>
          <p:cNvSpPr>
            <a:spLocks noChangeArrowheads="1"/>
          </p:cNvSpPr>
          <p:nvPr/>
        </p:nvSpPr>
        <p:spPr bwMode="auto">
          <a:xfrm>
            <a:off x="762000" y="2133600"/>
            <a:ext cx="7924800" cy="1543050"/>
          </a:xfrm>
          <a:prstGeom prst="rect">
            <a:avLst/>
          </a:prstGeom>
          <a:noFill/>
          <a:ln w="38100">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5632" name="Group 32"/>
          <p:cNvGrpSpPr>
            <a:grpSpLocks/>
          </p:cNvGrpSpPr>
          <p:nvPr/>
        </p:nvGrpSpPr>
        <p:grpSpPr bwMode="auto">
          <a:xfrm>
            <a:off x="2743200" y="2133600"/>
            <a:ext cx="3810000" cy="400050"/>
            <a:chOff x="1776" y="1968"/>
            <a:chExt cx="2400" cy="336"/>
          </a:xfrm>
        </p:grpSpPr>
        <p:sp>
          <p:nvSpPr>
            <p:cNvPr id="25633" name="Line 33"/>
            <p:cNvSpPr>
              <a:spLocks noChangeShapeType="1"/>
            </p:cNvSpPr>
            <p:nvPr/>
          </p:nvSpPr>
          <p:spPr bwMode="auto">
            <a:xfrm flipH="1">
              <a:off x="1776" y="2288"/>
              <a:ext cx="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5634" name="Text Box 34"/>
            <p:cNvSpPr txBox="1">
              <a:spLocks noChangeArrowheads="1"/>
            </p:cNvSpPr>
            <p:nvPr/>
          </p:nvSpPr>
          <p:spPr bwMode="auto">
            <a:xfrm>
              <a:off x="2160" y="1968"/>
              <a:ext cx="594" cy="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dirty="0"/>
                <a:t>m</a:t>
              </a:r>
              <a:r>
                <a:rPr lang="en-US" sz="2000" baseline="-25000" dirty="0"/>
                <a:t>1</a:t>
              </a:r>
              <a:r>
                <a:rPr lang="en-US" sz="2000" dirty="0"/>
                <a:t> </a:t>
              </a:r>
              <a:r>
                <a:rPr lang="en-US" sz="2000" dirty="0">
                  <a:sym typeface="Symbol" charset="0"/>
                </a:rPr>
                <a:t> M</a:t>
              </a:r>
            </a:p>
          </p:txBody>
        </p:sp>
      </p:grpSp>
      <p:grpSp>
        <p:nvGrpSpPr>
          <p:cNvPr id="25639" name="Group 39"/>
          <p:cNvGrpSpPr>
            <a:grpSpLocks/>
          </p:cNvGrpSpPr>
          <p:nvPr/>
        </p:nvGrpSpPr>
        <p:grpSpPr bwMode="auto">
          <a:xfrm>
            <a:off x="2743200" y="2533650"/>
            <a:ext cx="3733800" cy="400050"/>
            <a:chOff x="1728" y="1854"/>
            <a:chExt cx="2352" cy="336"/>
          </a:xfrm>
        </p:grpSpPr>
        <p:sp>
          <p:nvSpPr>
            <p:cNvPr id="25636" name="Line 36"/>
            <p:cNvSpPr>
              <a:spLocks noChangeShapeType="1"/>
            </p:cNvSpPr>
            <p:nvPr/>
          </p:nvSpPr>
          <p:spPr bwMode="auto">
            <a:xfrm>
              <a:off x="1728" y="2170"/>
              <a:ext cx="23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5637" name="Text Box 37"/>
            <p:cNvSpPr txBox="1">
              <a:spLocks noChangeArrowheads="1"/>
            </p:cNvSpPr>
            <p:nvPr/>
          </p:nvSpPr>
          <p:spPr bwMode="auto">
            <a:xfrm>
              <a:off x="2016" y="1854"/>
              <a:ext cx="927" cy="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dirty="0"/>
                <a:t>t</a:t>
              </a:r>
              <a:r>
                <a:rPr lang="en-US" sz="2000" baseline="-25000" dirty="0"/>
                <a:t>1</a:t>
              </a:r>
              <a:r>
                <a:rPr lang="en-US" sz="2000" dirty="0"/>
                <a:t> </a:t>
              </a:r>
              <a:r>
                <a:rPr lang="en-US" sz="2000" dirty="0">
                  <a:sym typeface="Symbol" charset="0"/>
                </a:rPr>
                <a:t></a:t>
              </a:r>
              <a:r>
                <a:rPr lang="en-US" sz="2000" dirty="0"/>
                <a:t> S(k,m</a:t>
              </a:r>
              <a:r>
                <a:rPr lang="en-US" sz="2000" baseline="-25000" dirty="0"/>
                <a:t>1</a:t>
              </a:r>
              <a:r>
                <a:rPr lang="en-US" sz="2000" dirty="0"/>
                <a:t>)</a:t>
              </a:r>
            </a:p>
          </p:txBody>
        </p:sp>
      </p:grpSp>
      <p:grpSp>
        <p:nvGrpSpPr>
          <p:cNvPr id="25644" name="Group 44"/>
          <p:cNvGrpSpPr>
            <a:grpSpLocks/>
          </p:cNvGrpSpPr>
          <p:nvPr/>
        </p:nvGrpSpPr>
        <p:grpSpPr bwMode="auto">
          <a:xfrm>
            <a:off x="944563" y="3810001"/>
            <a:ext cx="6459538" cy="862012"/>
            <a:chOff x="595" y="2638"/>
            <a:chExt cx="4069" cy="724"/>
          </a:xfrm>
        </p:grpSpPr>
        <p:sp>
          <p:nvSpPr>
            <p:cNvPr id="25641" name="Text Box 41"/>
            <p:cNvSpPr txBox="1">
              <a:spLocks noChangeArrowheads="1"/>
            </p:cNvSpPr>
            <p:nvPr/>
          </p:nvSpPr>
          <p:spPr bwMode="auto">
            <a:xfrm>
              <a:off x="624" y="2638"/>
              <a:ext cx="4040" cy="7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b="1" dirty="0"/>
                <a:t>b</a:t>
              </a:r>
              <a:r>
                <a:rPr lang="en-US" sz="2000" dirty="0"/>
                <a:t>=1    if  V(</a:t>
              </a:r>
              <a:r>
                <a:rPr lang="en-US" sz="2000" dirty="0" err="1"/>
                <a:t>k,m,t</a:t>
              </a:r>
              <a:r>
                <a:rPr lang="en-US" sz="2000" dirty="0"/>
                <a:t>) = `yes</a:t>
              </a:r>
              <a:r>
                <a:rPr lang="ja-JP" altLang="en-US" sz="2000" dirty="0">
                  <a:latin typeface="Arial"/>
                </a:rPr>
                <a:t>’</a:t>
              </a:r>
              <a:r>
                <a:rPr lang="en-US" sz="2000" dirty="0"/>
                <a:t>   and  (</a:t>
              </a:r>
              <a:r>
                <a:rPr lang="en-US" sz="2000" dirty="0" err="1"/>
                <a:t>m,t</a:t>
              </a:r>
              <a:r>
                <a:rPr lang="en-US" sz="2000" dirty="0"/>
                <a:t>)  </a:t>
              </a:r>
              <a:r>
                <a:rPr lang="en-US" sz="2000" dirty="0">
                  <a:sym typeface="Symbol" charset="0"/>
                </a:rPr>
                <a:t>  { (m</a:t>
              </a:r>
              <a:r>
                <a:rPr lang="en-US" sz="2000" baseline="-25000" dirty="0">
                  <a:sym typeface="Symbol" charset="0"/>
                </a:rPr>
                <a:t>1</a:t>
              </a:r>
              <a:r>
                <a:rPr lang="en-US" sz="2000" dirty="0">
                  <a:sym typeface="Symbol" charset="0"/>
                </a:rPr>
                <a:t>,t</a:t>
              </a:r>
              <a:r>
                <a:rPr lang="en-US" sz="2000" baseline="-25000" dirty="0">
                  <a:sym typeface="Symbol" charset="0"/>
                </a:rPr>
                <a:t>1</a:t>
              </a:r>
              <a:r>
                <a:rPr lang="en-US" sz="2000" dirty="0">
                  <a:sym typeface="Symbol" charset="0"/>
                </a:rPr>
                <a:t>) , … , (</a:t>
              </a:r>
              <a:r>
                <a:rPr lang="en-US" sz="2000" dirty="0" err="1">
                  <a:sym typeface="Symbol" charset="0"/>
                </a:rPr>
                <a:t>m</a:t>
              </a:r>
              <a:r>
                <a:rPr lang="en-US" sz="2000" baseline="-25000" dirty="0" err="1">
                  <a:sym typeface="Symbol" charset="0"/>
                </a:rPr>
                <a:t>q</a:t>
              </a:r>
              <a:r>
                <a:rPr lang="en-US" sz="2000" dirty="0" err="1">
                  <a:sym typeface="Symbol" charset="0"/>
                </a:rPr>
                <a:t>,t</a:t>
              </a:r>
              <a:r>
                <a:rPr lang="en-US" sz="2000" baseline="-25000" dirty="0" err="1">
                  <a:sym typeface="Symbol" charset="0"/>
                </a:rPr>
                <a:t>q</a:t>
              </a:r>
              <a:r>
                <a:rPr lang="en-US" sz="2000" dirty="0">
                  <a:sym typeface="Symbol" charset="0"/>
                </a:rPr>
                <a:t>) }</a:t>
              </a:r>
            </a:p>
            <a:p>
              <a:pPr>
                <a:lnSpc>
                  <a:spcPct val="150000"/>
                </a:lnSpc>
              </a:pPr>
              <a:r>
                <a:rPr lang="en-US" sz="2000" b="1" dirty="0">
                  <a:sym typeface="Symbol" charset="0"/>
                </a:rPr>
                <a:t>b</a:t>
              </a:r>
              <a:r>
                <a:rPr lang="en-US" sz="2000" dirty="0">
                  <a:sym typeface="Symbol" charset="0"/>
                </a:rPr>
                <a:t>=0   otherwise</a:t>
              </a:r>
              <a:endParaRPr lang="en-US" dirty="0"/>
            </a:p>
          </p:txBody>
        </p:sp>
        <p:sp>
          <p:nvSpPr>
            <p:cNvPr id="25642" name="AutoShape 42"/>
            <p:cNvSpPr>
              <a:spLocks/>
            </p:cNvSpPr>
            <p:nvPr/>
          </p:nvSpPr>
          <p:spPr bwMode="auto">
            <a:xfrm>
              <a:off x="595" y="2718"/>
              <a:ext cx="29" cy="594"/>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 name="Group 1"/>
          <p:cNvGrpSpPr/>
          <p:nvPr/>
        </p:nvGrpSpPr>
        <p:grpSpPr>
          <a:xfrm>
            <a:off x="1981200" y="3276600"/>
            <a:ext cx="354584" cy="545306"/>
            <a:chOff x="1981200" y="2419350"/>
            <a:chExt cx="354584" cy="545306"/>
          </a:xfrm>
        </p:grpSpPr>
        <p:sp>
          <p:nvSpPr>
            <p:cNvPr id="25640" name="Line 40"/>
            <p:cNvSpPr>
              <a:spLocks noChangeShapeType="1"/>
            </p:cNvSpPr>
            <p:nvPr/>
          </p:nvSpPr>
          <p:spPr bwMode="auto">
            <a:xfrm>
              <a:off x="2057400" y="2590800"/>
              <a:ext cx="0" cy="3738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5645" name="Text Box 45"/>
            <p:cNvSpPr txBox="1">
              <a:spLocks noChangeArrowheads="1"/>
            </p:cNvSpPr>
            <p:nvPr/>
          </p:nvSpPr>
          <p:spPr bwMode="auto">
            <a:xfrm>
              <a:off x="1981200" y="2419350"/>
              <a:ext cx="3545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b="1" dirty="0"/>
                <a:t>b</a:t>
              </a:r>
            </a:p>
          </p:txBody>
        </p:sp>
      </p:grpSp>
      <p:sp>
        <p:nvSpPr>
          <p:cNvPr id="24" name="Text Box 34"/>
          <p:cNvSpPr txBox="1">
            <a:spLocks noChangeArrowheads="1"/>
          </p:cNvSpPr>
          <p:nvPr/>
        </p:nvSpPr>
        <p:spPr bwMode="auto">
          <a:xfrm>
            <a:off x="4857788" y="2133600"/>
            <a:ext cx="44755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dirty="0">
                <a:sym typeface="Symbol" charset="0"/>
              </a:rPr>
              <a:t>m</a:t>
            </a:r>
            <a:r>
              <a:rPr lang="en-US" sz="2000" baseline="-25000" dirty="0">
                <a:sym typeface="Symbol" charset="0"/>
              </a:rPr>
              <a:t>2</a:t>
            </a:r>
          </a:p>
        </p:txBody>
      </p:sp>
      <p:sp>
        <p:nvSpPr>
          <p:cNvPr id="25" name="Text Box 34"/>
          <p:cNvSpPr txBox="1">
            <a:spLocks noChangeArrowheads="1"/>
          </p:cNvSpPr>
          <p:nvPr/>
        </p:nvSpPr>
        <p:spPr bwMode="auto">
          <a:xfrm>
            <a:off x="5334000" y="2133600"/>
            <a:ext cx="94801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dirty="0">
                <a:sym typeface="Symbol" charset="0"/>
              </a:rPr>
              <a:t>, …, </a:t>
            </a:r>
            <a:r>
              <a:rPr lang="en-US" sz="2000" dirty="0" err="1">
                <a:sym typeface="Symbol" charset="0"/>
              </a:rPr>
              <a:t>m</a:t>
            </a:r>
            <a:r>
              <a:rPr lang="en-US" sz="2000" baseline="-25000" dirty="0" err="1">
                <a:sym typeface="Symbol" charset="0"/>
              </a:rPr>
              <a:t>q</a:t>
            </a:r>
            <a:endParaRPr lang="en-US" sz="2000" baseline="-25000" dirty="0">
              <a:sym typeface="Symbol" charset="0"/>
            </a:endParaRPr>
          </a:p>
        </p:txBody>
      </p:sp>
      <p:sp>
        <p:nvSpPr>
          <p:cNvPr id="26" name="Text Box 34"/>
          <p:cNvSpPr txBox="1">
            <a:spLocks noChangeArrowheads="1"/>
          </p:cNvSpPr>
          <p:nvPr/>
        </p:nvSpPr>
        <p:spPr bwMode="auto">
          <a:xfrm>
            <a:off x="4876800" y="2514600"/>
            <a:ext cx="3385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dirty="0">
                <a:sym typeface="Symbol" charset="0"/>
              </a:rPr>
              <a:t>t</a:t>
            </a:r>
            <a:r>
              <a:rPr lang="en-US" sz="2000" baseline="-25000" dirty="0">
                <a:sym typeface="Symbol" charset="0"/>
              </a:rPr>
              <a:t>2</a:t>
            </a:r>
          </a:p>
        </p:txBody>
      </p:sp>
      <p:sp>
        <p:nvSpPr>
          <p:cNvPr id="27" name="Text Box 34"/>
          <p:cNvSpPr txBox="1">
            <a:spLocks noChangeArrowheads="1"/>
          </p:cNvSpPr>
          <p:nvPr/>
        </p:nvSpPr>
        <p:spPr bwMode="auto">
          <a:xfrm>
            <a:off x="5410200" y="2514600"/>
            <a:ext cx="8390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dirty="0">
                <a:sym typeface="Symbol" charset="0"/>
              </a:rPr>
              <a:t>, …, </a:t>
            </a:r>
            <a:r>
              <a:rPr lang="en-US" sz="2000" dirty="0" err="1">
                <a:sym typeface="Symbol" charset="0"/>
              </a:rPr>
              <a:t>t</a:t>
            </a:r>
            <a:r>
              <a:rPr lang="en-US" sz="2000" baseline="-25000" dirty="0" err="1">
                <a:sym typeface="Symbol" charset="0"/>
              </a:rPr>
              <a:t>q</a:t>
            </a:r>
            <a:endParaRPr lang="en-US" sz="2000" baseline="-25000" dirty="0">
              <a:sym typeface="Symbol" charset="0"/>
            </a:endParaRPr>
          </a:p>
        </p:txBody>
      </p:sp>
    </p:spTree>
    <p:extLst>
      <p:ext uri="{BB962C8B-B14F-4D97-AF65-F5344CB8AC3E}">
        <p14:creationId xmlns:p14="http://schemas.microsoft.com/office/powerpoint/2010/main" val="12308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5632"/>
                                        </p:tgtEl>
                                        <p:attrNameLst>
                                          <p:attrName>style.visibility</p:attrName>
                                        </p:attrNameLst>
                                      </p:cBhvr>
                                      <p:to>
                                        <p:strVal val="visible"/>
                                      </p:to>
                                    </p:set>
                                    <p:anim calcmode="lin" valueType="num">
                                      <p:cBhvr additive="base">
                                        <p:cTn id="7" dur="500"/>
                                        <p:tgtEl>
                                          <p:spTgt spid="25632"/>
                                        </p:tgtEl>
                                        <p:attrNameLst>
                                          <p:attrName>ppt_x</p:attrName>
                                        </p:attrNameLst>
                                      </p:cBhvr>
                                      <p:tavLst>
                                        <p:tav tm="0">
                                          <p:val>
                                            <p:strVal val="#ppt_x+#ppt_w*1.125000"/>
                                          </p:val>
                                        </p:tav>
                                        <p:tav tm="100000">
                                          <p:val>
                                            <p:strVal val="#ppt_x"/>
                                          </p:val>
                                        </p:tav>
                                      </p:tavLst>
                                    </p:anim>
                                    <p:animEffect transition="in" filter="wipe(left)">
                                      <p:cBhvr>
                                        <p:cTn id="8" dur="500"/>
                                        <p:tgtEl>
                                          <p:spTgt spid="2563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5639"/>
                                        </p:tgtEl>
                                        <p:attrNameLst>
                                          <p:attrName>style.visibility</p:attrName>
                                        </p:attrNameLst>
                                      </p:cBhvr>
                                      <p:to>
                                        <p:strVal val="visible"/>
                                      </p:to>
                                    </p:set>
                                    <p:anim calcmode="lin" valueType="num">
                                      <p:cBhvr additive="base">
                                        <p:cTn id="13" dur="500"/>
                                        <p:tgtEl>
                                          <p:spTgt spid="25639"/>
                                        </p:tgtEl>
                                        <p:attrNameLst>
                                          <p:attrName>ppt_x</p:attrName>
                                        </p:attrNameLst>
                                      </p:cBhvr>
                                      <p:tavLst>
                                        <p:tav tm="0">
                                          <p:val>
                                            <p:strVal val="#ppt_x-#ppt_w*1.125000"/>
                                          </p:val>
                                        </p:tav>
                                        <p:tav tm="100000">
                                          <p:val>
                                            <p:strVal val="#ppt_x"/>
                                          </p:val>
                                        </p:tav>
                                      </p:tavLst>
                                    </p:anim>
                                    <p:animEffect transition="in" filter="wipe(right)">
                                      <p:cBhvr>
                                        <p:cTn id="14" dur="500"/>
                                        <p:tgtEl>
                                          <p:spTgt spid="2563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nodeType="clickEffect">
                                  <p:stCondLst>
                                    <p:cond delay="0"/>
                                  </p:stCondLst>
                                  <p:childTnLst>
                                    <p:set>
                                      <p:cBhvr>
                                        <p:cTn id="34" dur="1" fill="hold">
                                          <p:stCondLst>
                                            <p:cond delay="0"/>
                                          </p:stCondLst>
                                        </p:cTn>
                                        <p:tgtEl>
                                          <p:spTgt spid="25643"/>
                                        </p:tgtEl>
                                        <p:attrNameLst>
                                          <p:attrName>style.visibility</p:attrName>
                                        </p:attrNameLst>
                                      </p:cBhvr>
                                      <p:to>
                                        <p:strVal val="visible"/>
                                      </p:to>
                                    </p:set>
                                    <p:anim calcmode="lin" valueType="num">
                                      <p:cBhvr additive="base">
                                        <p:cTn id="35" dur="500"/>
                                        <p:tgtEl>
                                          <p:spTgt spid="25643"/>
                                        </p:tgtEl>
                                        <p:attrNameLst>
                                          <p:attrName>ppt_x</p:attrName>
                                        </p:attrNameLst>
                                      </p:cBhvr>
                                      <p:tavLst>
                                        <p:tav tm="0">
                                          <p:val>
                                            <p:strVal val="#ppt_x+#ppt_w*1.125000"/>
                                          </p:val>
                                        </p:tav>
                                        <p:tav tm="100000">
                                          <p:val>
                                            <p:strVal val="#ppt_x"/>
                                          </p:val>
                                        </p:tav>
                                      </p:tavLst>
                                    </p:anim>
                                    <p:animEffect transition="in" filter="wipe(left)">
                                      <p:cBhvr>
                                        <p:cTn id="36" dur="500"/>
                                        <p:tgtEl>
                                          <p:spTgt spid="25643"/>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5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0"/>
            <a:ext cx="7772400" cy="715962"/>
          </a:xfrm>
        </p:spPr>
        <p:txBody>
          <a:bodyPr>
            <a:normAutofit fontScale="90000"/>
          </a:bodyPr>
          <a:lstStyle/>
          <a:p>
            <a:pPr algn="ctr"/>
            <a:r>
              <a:rPr lang="en-US" b="1" dirty="0" smtClean="0">
                <a:solidFill>
                  <a:schemeClr val="tx1"/>
                </a:solidFill>
                <a:latin typeface="Times New Roman" pitchFamily="18" charset="0"/>
                <a:cs typeface="Times New Roman" pitchFamily="18" charset="0"/>
              </a:rPr>
              <a:t>Lets Make Secure MACs</a:t>
            </a:r>
            <a:endParaRPr lang="en-US" b="1"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S</a:t>
            </a:r>
            <a:r>
              <a:rPr lang="en-US" dirty="0" smtClean="0"/>
              <a:t>ecure </a:t>
            </a:r>
            <a:r>
              <a:rPr lang="en-US" dirty="0"/>
              <a:t>PRF </a:t>
            </a:r>
            <a:r>
              <a:rPr lang="en-US" dirty="0" smtClean="0"/>
              <a:t>  ⇒   Secure </a:t>
            </a:r>
            <a:r>
              <a:rPr lang="en-US" dirty="0"/>
              <a:t>MAC</a:t>
            </a:r>
          </a:p>
        </p:txBody>
      </p:sp>
      <p:sp>
        <p:nvSpPr>
          <p:cNvPr id="26627" name="Rectangle 3"/>
          <p:cNvSpPr>
            <a:spLocks noGrp="1" noChangeArrowheads="1"/>
          </p:cNvSpPr>
          <p:nvPr>
            <p:ph type="body" idx="1"/>
          </p:nvPr>
        </p:nvSpPr>
        <p:spPr>
          <a:xfrm>
            <a:off x="304800" y="1771650"/>
            <a:ext cx="8686800" cy="4114800"/>
          </a:xfrm>
        </p:spPr>
        <p:txBody>
          <a:bodyPr>
            <a:normAutofit/>
          </a:bodyPr>
          <a:lstStyle/>
          <a:p>
            <a:pPr marL="0" indent="0">
              <a:lnSpc>
                <a:spcPct val="110000"/>
              </a:lnSpc>
              <a:buNone/>
            </a:pPr>
            <a:r>
              <a:rPr lang="en-US" dirty="0" smtClean="0"/>
              <a:t>For a PRF   </a:t>
            </a:r>
            <a:r>
              <a:rPr lang="en-US" b="1" dirty="0" smtClean="0">
                <a:solidFill>
                  <a:srgbClr val="FF0000"/>
                </a:solidFill>
              </a:rPr>
              <a:t>F: K × X  ⟶ Y   </a:t>
            </a:r>
            <a:r>
              <a:rPr lang="en-US" dirty="0" smtClean="0"/>
              <a:t>define a MAC    </a:t>
            </a:r>
            <a:r>
              <a:rPr lang="en-US" dirty="0"/>
              <a:t>I</a:t>
            </a:r>
            <a:r>
              <a:rPr lang="en-US" baseline="-25000" dirty="0"/>
              <a:t>F</a:t>
            </a:r>
            <a:r>
              <a:rPr lang="en-US" dirty="0"/>
              <a:t> = (S,V</a:t>
            </a:r>
            <a:r>
              <a:rPr lang="en-US" dirty="0" smtClean="0"/>
              <a:t>)    as:</a:t>
            </a:r>
            <a:endParaRPr lang="en-US" dirty="0"/>
          </a:p>
          <a:p>
            <a:pPr lvl="1">
              <a:lnSpc>
                <a:spcPct val="110000"/>
              </a:lnSpc>
            </a:pPr>
            <a:r>
              <a:rPr lang="en-US" dirty="0"/>
              <a:t>	S(</a:t>
            </a:r>
            <a:r>
              <a:rPr lang="en-US" dirty="0" err="1"/>
              <a:t>k,m</a:t>
            </a:r>
            <a:r>
              <a:rPr lang="en-US" dirty="0"/>
              <a:t>) </a:t>
            </a:r>
            <a:r>
              <a:rPr lang="en-US" dirty="0" smtClean="0"/>
              <a:t> :=  </a:t>
            </a:r>
            <a:r>
              <a:rPr lang="en-US" dirty="0"/>
              <a:t>F(</a:t>
            </a:r>
            <a:r>
              <a:rPr lang="en-US" dirty="0" err="1"/>
              <a:t>k,m</a:t>
            </a:r>
            <a:r>
              <a:rPr lang="en-US" dirty="0"/>
              <a:t>)</a:t>
            </a:r>
          </a:p>
          <a:p>
            <a:pPr lvl="1">
              <a:lnSpc>
                <a:spcPct val="110000"/>
              </a:lnSpc>
            </a:pPr>
            <a:r>
              <a:rPr lang="en-US" dirty="0"/>
              <a:t>	V(</a:t>
            </a:r>
            <a:r>
              <a:rPr lang="en-US" dirty="0" err="1"/>
              <a:t>k,m,t</a:t>
            </a:r>
            <a:r>
              <a:rPr lang="en-US" dirty="0"/>
              <a:t>):   output `yes</a:t>
            </a:r>
            <a:r>
              <a:rPr lang="ja-JP" altLang="en-US" dirty="0">
                <a:latin typeface="Arial"/>
              </a:rPr>
              <a:t>’</a:t>
            </a:r>
            <a:r>
              <a:rPr lang="en-US" dirty="0"/>
              <a:t> if  t = F(</a:t>
            </a:r>
            <a:r>
              <a:rPr lang="en-US" dirty="0" err="1"/>
              <a:t>k,m</a:t>
            </a:r>
            <a:r>
              <a:rPr lang="en-US" dirty="0"/>
              <a:t>) and `no</a:t>
            </a:r>
            <a:r>
              <a:rPr lang="ja-JP" altLang="en-US" dirty="0">
                <a:latin typeface="Arial"/>
              </a:rPr>
              <a:t>’</a:t>
            </a:r>
            <a:r>
              <a:rPr lang="en-US" dirty="0"/>
              <a:t> otherwise</a:t>
            </a:r>
            <a:r>
              <a:rPr lang="en-US" dirty="0" smtClean="0"/>
              <a:t>.</a:t>
            </a:r>
            <a:endParaRPr lang="en-US" dirty="0"/>
          </a:p>
        </p:txBody>
      </p:sp>
      <p:sp>
        <p:nvSpPr>
          <p:cNvPr id="6" name="Rectangle 4"/>
          <p:cNvSpPr>
            <a:spLocks noChangeArrowheads="1"/>
          </p:cNvSpPr>
          <p:nvPr/>
        </p:nvSpPr>
        <p:spPr bwMode="auto">
          <a:xfrm>
            <a:off x="838200" y="4155340"/>
            <a:ext cx="838200" cy="51435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1">
                    <a:lumMod val="95000"/>
                  </a:schemeClr>
                </a:solidFill>
              </a:rPr>
              <a:t>Alice</a:t>
            </a:r>
          </a:p>
        </p:txBody>
      </p:sp>
      <p:sp>
        <p:nvSpPr>
          <p:cNvPr id="7" name="Rectangle 5"/>
          <p:cNvSpPr>
            <a:spLocks noChangeArrowheads="1"/>
          </p:cNvSpPr>
          <p:nvPr/>
        </p:nvSpPr>
        <p:spPr bwMode="auto">
          <a:xfrm>
            <a:off x="6400800" y="4155340"/>
            <a:ext cx="838200" cy="51435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rgbClr val="F2F2F2"/>
                </a:solidFill>
              </a:rPr>
              <a:t>Bob</a:t>
            </a:r>
          </a:p>
        </p:txBody>
      </p:sp>
      <p:sp>
        <p:nvSpPr>
          <p:cNvPr id="8" name="Line 8"/>
          <p:cNvSpPr>
            <a:spLocks noChangeShapeType="1"/>
          </p:cNvSpPr>
          <p:nvPr/>
        </p:nvSpPr>
        <p:spPr bwMode="auto">
          <a:xfrm>
            <a:off x="1676400" y="4383940"/>
            <a:ext cx="4648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Rectangle 9"/>
          <p:cNvSpPr>
            <a:spLocks noChangeArrowheads="1"/>
          </p:cNvSpPr>
          <p:nvPr/>
        </p:nvSpPr>
        <p:spPr bwMode="auto">
          <a:xfrm>
            <a:off x="2286000" y="3983890"/>
            <a:ext cx="2590800" cy="285750"/>
          </a:xfrm>
          <a:prstGeom prst="rect">
            <a:avLst/>
          </a:prstGeom>
          <a:solidFill>
            <a:srgbClr val="00CC00"/>
          </a:solidFill>
          <a:ln w="9525">
            <a:solidFill>
              <a:schemeClr val="tx1"/>
            </a:solidFill>
            <a:miter lim="800000"/>
            <a:headEnd/>
            <a:tailEnd/>
          </a:ln>
          <a:effectLst/>
          <a:extLst/>
        </p:spPr>
        <p:txBody>
          <a:bodyPr wrap="none" anchor="ctr"/>
          <a:lstStyle/>
          <a:p>
            <a:pPr algn="ctr"/>
            <a:r>
              <a:rPr lang="en-US" dirty="0"/>
              <a:t>message  m </a:t>
            </a:r>
          </a:p>
        </p:txBody>
      </p:sp>
      <p:sp>
        <p:nvSpPr>
          <p:cNvPr id="10" name="Rectangle 10"/>
          <p:cNvSpPr>
            <a:spLocks noChangeArrowheads="1"/>
          </p:cNvSpPr>
          <p:nvPr/>
        </p:nvSpPr>
        <p:spPr bwMode="auto">
          <a:xfrm>
            <a:off x="4973639" y="3983890"/>
            <a:ext cx="533400" cy="285750"/>
          </a:xfrm>
          <a:prstGeom prst="rect">
            <a:avLst/>
          </a:prstGeom>
          <a:solidFill>
            <a:schemeClr val="accent6">
              <a:lumMod val="60000"/>
              <a:lumOff val="40000"/>
            </a:schemeClr>
          </a:solidFill>
          <a:ln w="9525">
            <a:solidFill>
              <a:schemeClr val="tx1"/>
            </a:solidFill>
            <a:miter lim="800000"/>
            <a:headEnd/>
            <a:tailEnd/>
          </a:ln>
          <a:effectLst/>
          <a:extLst/>
        </p:spPr>
        <p:txBody>
          <a:bodyPr wrap="none" anchor="ctr"/>
          <a:lstStyle/>
          <a:p>
            <a:pPr algn="ctr"/>
            <a:r>
              <a:rPr lang="en-US"/>
              <a:t>tag</a:t>
            </a:r>
          </a:p>
        </p:txBody>
      </p:sp>
      <p:sp>
        <p:nvSpPr>
          <p:cNvPr id="11" name="Text Box 11"/>
          <p:cNvSpPr txBox="1">
            <a:spLocks noChangeArrowheads="1"/>
          </p:cNvSpPr>
          <p:nvPr/>
        </p:nvSpPr>
        <p:spPr bwMode="auto">
          <a:xfrm>
            <a:off x="533400" y="4731604"/>
            <a:ext cx="22098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1" dirty="0">
                <a:solidFill>
                  <a:srgbClr val="000090"/>
                </a:solidFill>
              </a:rPr>
              <a:t>tag </a:t>
            </a:r>
            <a:r>
              <a:rPr lang="en-US" sz="2400" b="1" dirty="0">
                <a:solidFill>
                  <a:srgbClr val="000090"/>
                </a:solidFill>
                <a:sym typeface="Symbol" charset="0"/>
              </a:rPr>
              <a:t> F(</a:t>
            </a:r>
            <a:r>
              <a:rPr lang="en-US" sz="2400" b="1" dirty="0" err="1">
                <a:solidFill>
                  <a:srgbClr val="000090"/>
                </a:solidFill>
                <a:sym typeface="Symbol" charset="0"/>
              </a:rPr>
              <a:t>k,m</a:t>
            </a:r>
            <a:r>
              <a:rPr lang="en-US" sz="2400" b="1" dirty="0">
                <a:solidFill>
                  <a:srgbClr val="000090"/>
                </a:solidFill>
                <a:sym typeface="Symbol" charset="0"/>
              </a:rPr>
              <a:t>)</a:t>
            </a:r>
          </a:p>
        </p:txBody>
      </p:sp>
      <p:sp>
        <p:nvSpPr>
          <p:cNvPr id="13" name="Text Box 12"/>
          <p:cNvSpPr txBox="1">
            <a:spLocks noChangeArrowheads="1"/>
          </p:cNvSpPr>
          <p:nvPr/>
        </p:nvSpPr>
        <p:spPr bwMode="auto">
          <a:xfrm>
            <a:off x="6028363" y="4825424"/>
            <a:ext cx="2355132" cy="9105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dirty="0">
                <a:solidFill>
                  <a:srgbClr val="000090"/>
                </a:solidFill>
              </a:rPr>
              <a:t>accept </a:t>
            </a:r>
            <a:r>
              <a:rPr lang="en-US" sz="2400" dirty="0" err="1">
                <a:solidFill>
                  <a:srgbClr val="000090"/>
                </a:solidFill>
              </a:rPr>
              <a:t>msg</a:t>
            </a:r>
            <a:r>
              <a:rPr lang="en-US" sz="2400" dirty="0">
                <a:solidFill>
                  <a:srgbClr val="000090"/>
                </a:solidFill>
              </a:rPr>
              <a:t> if</a:t>
            </a:r>
          </a:p>
          <a:p>
            <a:pPr>
              <a:lnSpc>
                <a:spcPts val="3500"/>
              </a:lnSpc>
            </a:pPr>
            <a:r>
              <a:rPr lang="en-US" sz="2400" b="1" dirty="0">
                <a:solidFill>
                  <a:srgbClr val="000090"/>
                </a:solidFill>
              </a:rPr>
              <a:t>       tag </a:t>
            </a:r>
            <a:r>
              <a:rPr lang="en-US" sz="3200" b="1" dirty="0">
                <a:solidFill>
                  <a:srgbClr val="000090"/>
                </a:solidFill>
              </a:rPr>
              <a:t>=</a:t>
            </a:r>
            <a:r>
              <a:rPr lang="en-US" sz="2400" b="1" dirty="0">
                <a:solidFill>
                  <a:srgbClr val="000090"/>
                </a:solidFill>
              </a:rPr>
              <a:t> F(</a:t>
            </a:r>
            <a:r>
              <a:rPr lang="en-US" sz="2400" b="1" dirty="0" err="1">
                <a:solidFill>
                  <a:srgbClr val="000090"/>
                </a:solidFill>
              </a:rPr>
              <a:t>k,m</a:t>
            </a:r>
            <a:r>
              <a:rPr lang="en-US" sz="2400" b="1" dirty="0">
                <a:solidFill>
                  <a:srgbClr val="000090"/>
                </a:solidFill>
              </a:rPr>
              <a:t>)</a:t>
            </a:r>
            <a:endParaRPr lang="en-US" sz="2400" b="1" dirty="0">
              <a:solidFill>
                <a:srgbClr val="000090"/>
              </a:solidFill>
              <a:sym typeface="Symbol" charset="0"/>
            </a:endParaRPr>
          </a:p>
        </p:txBody>
      </p:sp>
    </p:spTree>
    <p:extLst>
      <p:ext uri="{BB962C8B-B14F-4D97-AF65-F5344CB8AC3E}">
        <p14:creationId xmlns:p14="http://schemas.microsoft.com/office/powerpoint/2010/main" val="3227983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36600"/>
          </a:xfrm>
        </p:spPr>
        <p:txBody>
          <a:bodyPr>
            <a:normAutofit fontScale="90000"/>
          </a:bodyPr>
          <a:lstStyle/>
          <a:p>
            <a:r>
              <a:rPr lang="en-US" dirty="0" smtClean="0">
                <a:solidFill>
                  <a:schemeClr val="tx1"/>
                </a:solidFill>
                <a:latin typeface="Times New Roman" pitchFamily="18" charset="0"/>
                <a:cs typeface="Times New Roman" pitchFamily="18" charset="0"/>
              </a:rPr>
              <a:t>A bad example</a:t>
            </a:r>
            <a:endParaRPr lang="en-US" dirty="0">
              <a:solidFill>
                <a:schemeClr val="tx1"/>
              </a:solidFill>
              <a:latin typeface="Times New Roman" pitchFamily="18" charset="0"/>
              <a:cs typeface="Times New Roman" pitchFamily="18" charset="0"/>
            </a:endParaRPr>
          </a:p>
        </p:txBody>
      </p:sp>
      <p:sp>
        <p:nvSpPr>
          <p:cNvPr id="4" name="Vertical Text Placeholder 3"/>
          <p:cNvSpPr>
            <a:spLocks noGrp="1"/>
          </p:cNvSpPr>
          <p:nvPr>
            <p:ph type="body" orient="vert" idx="4294967295"/>
          </p:nvPr>
        </p:nvSpPr>
        <p:spPr>
          <a:xfrm>
            <a:off x="152400" y="1600201"/>
            <a:ext cx="8763000" cy="2590799"/>
          </a:xfrm>
        </p:spPr>
        <p:txBody>
          <a:bodyPr>
            <a:normAutofit/>
          </a:bodyPr>
          <a:lstStyle/>
          <a:p>
            <a:pPr marL="0" indent="0">
              <a:buNone/>
            </a:pPr>
            <a:r>
              <a:rPr lang="en-US" sz="2400" dirty="0" smtClean="0">
                <a:latin typeface="Times New Roman" pitchFamily="18" charset="0"/>
                <a:cs typeface="Times New Roman" pitchFamily="18" charset="0"/>
              </a:rPr>
              <a:t>Suppose   </a:t>
            </a:r>
            <a:r>
              <a:rPr lang="en-US" sz="2400" b="1" dirty="0" smtClean="0">
                <a:solidFill>
                  <a:srgbClr val="FF0000"/>
                </a:solidFill>
                <a:latin typeface="Times New Roman" pitchFamily="18" charset="0"/>
                <a:cs typeface="Times New Roman" pitchFamily="18" charset="0"/>
              </a:rPr>
              <a:t>F: </a:t>
            </a:r>
            <a:r>
              <a:rPr lang="en-US" sz="2400" b="1" dirty="0">
                <a:solidFill>
                  <a:srgbClr val="FF0000"/>
                </a:solidFill>
                <a:latin typeface="Times New Roman" pitchFamily="18" charset="0"/>
                <a:cs typeface="Times New Roman" pitchFamily="18" charset="0"/>
              </a:rPr>
              <a:t>K × X  ⟶ Y </a:t>
            </a:r>
            <a:r>
              <a:rPr lang="en-US" sz="2400" b="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is a secure PRF with</a:t>
            </a:r>
            <a:r>
              <a:rPr lang="en-US" sz="2400" b="1" dirty="0" smtClean="0">
                <a:solidFill>
                  <a:srgbClr val="FF0000"/>
                </a:solidFill>
                <a:latin typeface="Times New Roman" pitchFamily="18" charset="0"/>
                <a:cs typeface="Times New Roman" pitchFamily="18" charset="0"/>
              </a:rPr>
              <a:t>   Y = {0,1}</a:t>
            </a:r>
            <a:r>
              <a:rPr lang="en-US" sz="2400" b="1" baseline="30000" dirty="0" smtClean="0">
                <a:solidFill>
                  <a:srgbClr val="FF0000"/>
                </a:solidFill>
                <a:latin typeface="Times New Roman" pitchFamily="18" charset="0"/>
                <a:cs typeface="Times New Roman" pitchFamily="18" charset="0"/>
              </a:rPr>
              <a:t>10</a:t>
            </a:r>
          </a:p>
          <a:p>
            <a:pPr marL="0" indent="0">
              <a:buNone/>
            </a:pPr>
            <a:endParaRPr lang="en-US" sz="2400" b="1" baseline="30000" dirty="0">
              <a:solidFill>
                <a:srgbClr val="FF0000"/>
              </a:solidFill>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Is the derived MAC   I</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a secure MAC system?</a:t>
            </a:r>
          </a:p>
          <a:p>
            <a:pPr marL="274320" lvl="1" indent="0"/>
            <a:r>
              <a:rPr lang="en-US" sz="2200" dirty="0" smtClean="0">
                <a:latin typeface="Times New Roman" pitchFamily="18" charset="0"/>
                <a:cs typeface="Times New Roman" pitchFamily="18" charset="0"/>
              </a:rPr>
              <a:t>Yes, the MAC is secure because the PRF is secure </a:t>
            </a:r>
          </a:p>
          <a:p>
            <a:pPr marL="274320" lvl="1" indent="0"/>
            <a:r>
              <a:rPr lang="en-US" sz="2200" dirty="0" smtClean="0">
                <a:latin typeface="Times New Roman" pitchFamily="18" charset="0"/>
                <a:cs typeface="Times New Roman" pitchFamily="18" charset="0"/>
              </a:rPr>
              <a:t>No tags are too short:  anyone can guess the tag for any </a:t>
            </a:r>
            <a:r>
              <a:rPr lang="en-US" sz="2200" dirty="0" err="1" smtClean="0">
                <a:latin typeface="Times New Roman" pitchFamily="18" charset="0"/>
                <a:cs typeface="Times New Roman" pitchFamily="18" charset="0"/>
              </a:rPr>
              <a:t>msg</a:t>
            </a:r>
            <a:endParaRPr lang="en-US" sz="2200" dirty="0" smtClean="0">
              <a:latin typeface="Times New Roman" pitchFamily="18" charset="0"/>
              <a:cs typeface="Times New Roman" pitchFamily="18" charset="0"/>
            </a:endParaRPr>
          </a:p>
          <a:p>
            <a:pPr marL="274320" lvl="1" indent="0"/>
            <a:r>
              <a:rPr lang="en-US" sz="2200" dirty="0" smtClean="0">
                <a:latin typeface="Times New Roman" pitchFamily="18" charset="0"/>
                <a:cs typeface="Times New Roman" pitchFamily="18" charset="0"/>
              </a:rPr>
              <a:t>It depends on the function   F</a:t>
            </a:r>
          </a:p>
          <a:p>
            <a:pPr marL="0" indent="0">
              <a:buNone/>
            </a:pPr>
            <a:endParaRPr lang="en-US" sz="2400" dirty="0" smtClean="0"/>
          </a:p>
          <a:p>
            <a:pPr marL="0" indent="0">
              <a:buNone/>
            </a:pPr>
            <a:endParaRPr lang="en-US" sz="2400" dirty="0" smtClean="0"/>
          </a:p>
          <a:p>
            <a:pPr marL="0" indent="0">
              <a:buNone/>
            </a:pPr>
            <a:endParaRPr lang="en-US" sz="2400" dirty="0">
              <a:solidFill>
                <a:srgbClr val="000000"/>
              </a:solidFill>
              <a:latin typeface="Times New Roman" pitchFamily="18" charset="0"/>
              <a:cs typeface="Times New Roman" pitchFamily="18" charset="0"/>
            </a:endParaRPr>
          </a:p>
        </p:txBody>
      </p:sp>
      <p:sp>
        <p:nvSpPr>
          <p:cNvPr id="8" name="Footer Placeholder 7"/>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0" y="3276600"/>
            <a:ext cx="676275" cy="257175"/>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3124200" y="5029200"/>
            <a:ext cx="2571750" cy="847725"/>
          </a:xfrm>
          <a:prstGeom prst="rect">
            <a:avLst/>
          </a:prstGeom>
          <a:noFill/>
          <a:ln w="9525">
            <a:noFill/>
            <a:miter lim="800000"/>
            <a:headEnd/>
            <a:tailEnd/>
          </a:ln>
        </p:spPr>
      </p:pic>
    </p:spTree>
    <p:extLst>
      <p:ext uri="{BB962C8B-B14F-4D97-AF65-F5344CB8AC3E}">
        <p14:creationId xmlns:p14="http://schemas.microsoft.com/office/powerpoint/2010/main" val="208852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Security</a:t>
            </a:r>
            <a:endParaRPr lang="en-US" dirty="0">
              <a:solidFill>
                <a:schemeClr val="tx1"/>
              </a:solidFill>
              <a:latin typeface="Times New Roman" pitchFamily="18" charset="0"/>
              <a:cs typeface="Times New Roman" pitchFamily="18" charset="0"/>
            </a:endParaRPr>
          </a:p>
        </p:txBody>
      </p:sp>
      <p:sp>
        <p:nvSpPr>
          <p:cNvPr id="4" name="Rectangle 3"/>
          <p:cNvSpPr/>
          <p:nvPr/>
        </p:nvSpPr>
        <p:spPr>
          <a:xfrm>
            <a:off x="228600" y="2362200"/>
            <a:ext cx="8534400" cy="1717393"/>
          </a:xfrm>
          <a:prstGeom prst="rect">
            <a:avLst/>
          </a:prstGeom>
        </p:spPr>
        <p:txBody>
          <a:bodyPr wrap="square">
            <a:spAutoFit/>
          </a:bodyPr>
          <a:lstStyle/>
          <a:p>
            <a:pPr>
              <a:lnSpc>
                <a:spcPct val="130000"/>
              </a:lnSpc>
              <a:spcBef>
                <a:spcPct val="100000"/>
              </a:spcBef>
            </a:pPr>
            <a:r>
              <a:rPr lang="en-US" sz="2400" u="sng" dirty="0" err="1">
                <a:latin typeface="Times New Roman" pitchFamily="18" charset="0"/>
                <a:cs typeface="Times New Roman" pitchFamily="18" charset="0"/>
              </a:rPr>
              <a:t>Thm</a:t>
            </a:r>
            <a:r>
              <a:rPr lang="en-US" sz="2400" dirty="0">
                <a:latin typeface="Times New Roman" pitchFamily="18" charset="0"/>
                <a:cs typeface="Times New Roman" pitchFamily="18" charset="0"/>
              </a:rPr>
              <a:t>:	If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F: K×X⟶Y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a secure PRF  and  1/|Y| is </a:t>
            </a:r>
            <a:r>
              <a:rPr lang="en-US" sz="2400" dirty="0" smtClean="0">
                <a:latin typeface="Times New Roman" pitchFamily="18" charset="0"/>
                <a:cs typeface="Times New Roman" pitchFamily="18" charset="0"/>
              </a:rPr>
              <a:t>negligible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(i.e.  |Y| is large)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then  </a:t>
            </a:r>
            <a:r>
              <a:rPr lang="en-US" sz="2400" dirty="0">
                <a:latin typeface="Times New Roman" pitchFamily="18" charset="0"/>
                <a:cs typeface="Times New Roman" pitchFamily="18" charset="0"/>
              </a:rPr>
              <a:t>I</a:t>
            </a:r>
            <a:r>
              <a:rPr lang="en-US" sz="2400" baseline="-25000" dirty="0">
                <a:latin typeface="Times New Roman" pitchFamily="18" charset="0"/>
                <a:cs typeface="Times New Roman" pitchFamily="18" charset="0"/>
              </a:rPr>
              <a:t>F</a:t>
            </a:r>
            <a:r>
              <a:rPr lang="en-US" sz="2400" dirty="0">
                <a:latin typeface="Times New Roman" pitchFamily="18" charset="0"/>
                <a:cs typeface="Times New Roman" pitchFamily="18" charset="0"/>
              </a:rPr>
              <a:t>  is a secure MAC.</a:t>
            </a:r>
          </a:p>
          <a:p>
            <a:pPr>
              <a:lnSpc>
                <a:spcPct val="130000"/>
              </a:lnSpc>
              <a:spcBef>
                <a:spcPct val="50000"/>
              </a:spcBef>
              <a:buFontTx/>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charset="0"/>
              </a:rPr>
              <a:t>   </a:t>
            </a:r>
            <a:r>
              <a:rPr lang="en-US" sz="2400" dirty="0">
                <a:latin typeface="Times New Roman" pitchFamily="18" charset="0"/>
                <a:cs typeface="Times New Roman" pitchFamily="18" charset="0"/>
                <a:sym typeface="Symbol" charset="0"/>
              </a:rPr>
              <a:t>I</a:t>
            </a:r>
            <a:r>
              <a:rPr lang="en-US" sz="2400" baseline="-25000" dirty="0">
                <a:latin typeface="Times New Roman" pitchFamily="18" charset="0"/>
                <a:cs typeface="Times New Roman" pitchFamily="18" charset="0"/>
                <a:sym typeface="Symbol" charset="0"/>
              </a:rPr>
              <a:t>F</a:t>
            </a:r>
            <a:r>
              <a:rPr lang="en-US" sz="2400" dirty="0">
                <a:latin typeface="Times New Roman" pitchFamily="18" charset="0"/>
                <a:cs typeface="Times New Roman" pitchFamily="18" charset="0"/>
                <a:sym typeface="Symbol" charset="0"/>
              </a:rPr>
              <a:t>  is secure as long as  |Y|  is large, </a:t>
            </a:r>
            <a:r>
              <a:rPr lang="en-US" sz="2400" dirty="0" smtClean="0">
                <a:latin typeface="Times New Roman" pitchFamily="18" charset="0"/>
                <a:cs typeface="Times New Roman" pitchFamily="18" charset="0"/>
                <a:sym typeface="Symbol" charset="0"/>
              </a:rPr>
              <a:t>  say  </a:t>
            </a:r>
            <a:r>
              <a:rPr lang="en-US" sz="2400" dirty="0">
                <a:latin typeface="Times New Roman" pitchFamily="18" charset="0"/>
                <a:cs typeface="Times New Roman" pitchFamily="18" charset="0"/>
                <a:sym typeface="Symbol" charset="0"/>
              </a:rPr>
              <a:t>|Y| = 2</a:t>
            </a:r>
            <a:r>
              <a:rPr lang="en-US" sz="2400" baseline="30000" dirty="0">
                <a:latin typeface="Times New Roman" pitchFamily="18" charset="0"/>
                <a:cs typeface="Times New Roman" pitchFamily="18" charset="0"/>
                <a:sym typeface="Symbol" charset="0"/>
              </a:rPr>
              <a:t>80</a:t>
            </a:r>
            <a:r>
              <a:rPr lang="en-US" sz="2400" dirty="0">
                <a:latin typeface="Times New Roman" pitchFamily="18" charset="0"/>
                <a:cs typeface="Times New Roman" pitchFamily="18" charset="0"/>
                <a:sym typeface="Symbol" charset="0"/>
              </a:rPr>
              <a:t> .</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25096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274638"/>
            <a:ext cx="7772400" cy="868362"/>
          </a:xfrm>
        </p:spPr>
        <p:txBody>
          <a:bodyPr/>
          <a:lstStyle/>
          <a:p>
            <a:r>
              <a:rPr lang="en-US" dirty="0">
                <a:solidFill>
                  <a:schemeClr val="tx1"/>
                </a:solidFill>
                <a:latin typeface="Times New Roman" pitchFamily="18" charset="0"/>
                <a:cs typeface="Times New Roman" pitchFamily="18" charset="0"/>
              </a:rPr>
              <a:t>Examples</a:t>
            </a:r>
          </a:p>
        </p:txBody>
      </p:sp>
      <p:sp>
        <p:nvSpPr>
          <p:cNvPr id="27651" name="Rectangle 3"/>
          <p:cNvSpPr>
            <a:spLocks noGrp="1" noChangeArrowheads="1"/>
          </p:cNvSpPr>
          <p:nvPr>
            <p:ph type="body" idx="1"/>
          </p:nvPr>
        </p:nvSpPr>
        <p:spPr>
          <a:xfrm>
            <a:off x="304800" y="1371600"/>
            <a:ext cx="8686800" cy="4495800"/>
          </a:xfrm>
        </p:spPr>
        <p:txBody>
          <a:bodyPr>
            <a:normAutofit/>
          </a:bodyPr>
          <a:lstStyle/>
          <a:p>
            <a:r>
              <a:rPr lang="en-US" dirty="0" smtClean="0">
                <a:latin typeface="Times New Roman" pitchFamily="18" charset="0"/>
                <a:cs typeface="Times New Roman" pitchFamily="18" charset="0"/>
              </a:rPr>
              <a:t>AES (a secure PRF):   </a:t>
            </a:r>
            <a:r>
              <a:rPr lang="en-US" dirty="0">
                <a:latin typeface="Times New Roman" pitchFamily="18" charset="0"/>
                <a:cs typeface="Times New Roman" pitchFamily="18" charset="0"/>
              </a:rPr>
              <a:t>a MAC for 16-byte </a:t>
            </a:r>
            <a:r>
              <a:rPr lang="en-US" dirty="0" smtClean="0">
                <a:latin typeface="Times New Roman" pitchFamily="18" charset="0"/>
                <a:cs typeface="Times New Roman" pitchFamily="18" charset="0"/>
              </a:rPr>
              <a:t>messages</a:t>
            </a:r>
            <a:endParaRPr lang="en-US" dirty="0">
              <a:latin typeface="Times New Roman" pitchFamily="18" charset="0"/>
              <a:cs typeface="Times New Roman" pitchFamily="18" charset="0"/>
            </a:endParaRPr>
          </a:p>
          <a:p>
            <a:pPr>
              <a:lnSpc>
                <a:spcPct val="120000"/>
              </a:lnSpc>
            </a:pPr>
            <a:r>
              <a:rPr lang="en-US" dirty="0">
                <a:latin typeface="Times New Roman" pitchFamily="18" charset="0"/>
                <a:cs typeface="Times New Roman" pitchFamily="18" charset="0"/>
              </a:rPr>
              <a:t>Main question:  </a:t>
            </a:r>
            <a:r>
              <a:rPr lang="en-US" dirty="0" smtClean="0">
                <a:latin typeface="Times New Roman" pitchFamily="18" charset="0"/>
                <a:cs typeface="Times New Roman" pitchFamily="18" charset="0"/>
              </a:rPr>
              <a:t>  how </a:t>
            </a:r>
            <a:r>
              <a:rPr lang="en-US" dirty="0">
                <a:latin typeface="Times New Roman" pitchFamily="18" charset="0"/>
                <a:cs typeface="Times New Roman" pitchFamily="18" charset="0"/>
              </a:rPr>
              <a:t>to convert Small-MAC into a Big-MAC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Two main </a:t>
            </a:r>
            <a:r>
              <a:rPr lang="en-US" dirty="0" smtClean="0">
                <a:latin typeface="Times New Roman" pitchFamily="18" charset="0"/>
                <a:cs typeface="Times New Roman" pitchFamily="18" charset="0"/>
              </a:rPr>
              <a:t>constructions used in practice</a:t>
            </a:r>
            <a:endParaRPr lang="en-US" dirty="0">
              <a:latin typeface="Times New Roman" pitchFamily="18" charset="0"/>
              <a:cs typeface="Times New Roman" pitchFamily="18" charset="0"/>
            </a:endParaRPr>
          </a:p>
          <a:p>
            <a:pPr lvl="1"/>
            <a:r>
              <a:rPr lang="en-US" b="1" dirty="0">
                <a:latin typeface="Times New Roman" pitchFamily="18" charset="0"/>
                <a:cs typeface="Times New Roman" pitchFamily="18" charset="0"/>
              </a:rPr>
              <a:t>CBC-MAC</a:t>
            </a:r>
            <a:r>
              <a:rPr lang="en-US" dirty="0">
                <a:latin typeface="Times New Roman" pitchFamily="18" charset="0"/>
                <a:cs typeface="Times New Roman" pitchFamily="18" charset="0"/>
              </a:rPr>
              <a:t>   (banking – ANSI X9.9, X9.19,   FIPS 186-3)</a:t>
            </a:r>
          </a:p>
          <a:p>
            <a:pPr lvl="1"/>
            <a:r>
              <a:rPr lang="en-US" b="1" dirty="0">
                <a:latin typeface="Times New Roman" pitchFamily="18" charset="0"/>
                <a:cs typeface="Times New Roman" pitchFamily="18" charset="0"/>
              </a:rPr>
              <a:t>HMAC</a:t>
            </a:r>
            <a:r>
              <a:rPr lang="en-US" dirty="0">
                <a:latin typeface="Times New Roman" pitchFamily="18" charset="0"/>
                <a:cs typeface="Times New Roman" pitchFamily="18" charset="0"/>
              </a:rPr>
              <a:t>  (Internet protocols:  SSL, </a:t>
            </a:r>
            <a:r>
              <a:rPr lang="en-US" dirty="0" smtClean="0">
                <a:latin typeface="Times New Roman" pitchFamily="18" charset="0"/>
                <a:cs typeface="Times New Roman" pitchFamily="18" charset="0"/>
              </a:rPr>
              <a:t>IPSEC, </a:t>
            </a:r>
            <a:r>
              <a:rPr lang="en-US" dirty="0">
                <a:latin typeface="Times New Roman" pitchFamily="18" charset="0"/>
                <a:cs typeface="Times New Roman" pitchFamily="18" charset="0"/>
              </a:rPr>
              <a:t>SSH, …)</a:t>
            </a:r>
          </a:p>
          <a:p>
            <a:r>
              <a:rPr lang="en-US" dirty="0" smtClean="0">
                <a:latin typeface="Times New Roman" pitchFamily="18" charset="0"/>
                <a:cs typeface="Times New Roman" pitchFamily="18" charset="0"/>
              </a:rPr>
              <a:t>Both </a:t>
            </a:r>
            <a:r>
              <a:rPr lang="en-US" dirty="0">
                <a:latin typeface="Times New Roman" pitchFamily="18" charset="0"/>
                <a:cs typeface="Times New Roman" pitchFamily="18" charset="0"/>
              </a:rPr>
              <a:t>convert a small-PRF into a </a:t>
            </a:r>
            <a:r>
              <a:rPr lang="en-US" dirty="0" smtClean="0">
                <a:latin typeface="Times New Roman" pitchFamily="18" charset="0"/>
                <a:cs typeface="Times New Roman" pitchFamily="18" charset="0"/>
              </a:rPr>
              <a:t>big-PRF</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380352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92162"/>
          </a:xfrm>
        </p:spPr>
        <p:txBody>
          <a:bodyPr/>
          <a:lstStyle/>
          <a:p>
            <a:r>
              <a:rPr lang="en-US" dirty="0" smtClean="0">
                <a:solidFill>
                  <a:schemeClr val="tx1"/>
                </a:solidFill>
                <a:latin typeface="Times New Roman" pitchFamily="18" charset="0"/>
                <a:cs typeface="Times New Roman" pitchFamily="18" charset="0"/>
              </a:rPr>
              <a:t>Truncating MACs based on PRFs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97000"/>
            <a:ext cx="8686800" cy="5461000"/>
          </a:xfrm>
        </p:spPr>
        <p:txBody>
          <a:bodyPr>
            <a:normAutofit/>
          </a:bodyPr>
          <a:lstStyle/>
          <a:p>
            <a:pPr marL="57150" indent="0">
              <a:spcBef>
                <a:spcPct val="40000"/>
              </a:spcBef>
              <a:buNone/>
            </a:pPr>
            <a:r>
              <a:rPr lang="en-US" sz="2400" dirty="0" smtClean="0">
                <a:latin typeface="Times New Roman" pitchFamily="18" charset="0"/>
                <a:cs typeface="Times New Roman" pitchFamily="18" charset="0"/>
              </a:rPr>
              <a:t>Easy lemma:    suppose   </a:t>
            </a:r>
            <a:r>
              <a:rPr lang="en-US" sz="2400" dirty="0" smtClean="0">
                <a:solidFill>
                  <a:srgbClr val="FF0000"/>
                </a:solidFill>
                <a:latin typeface="Times New Roman" pitchFamily="18" charset="0"/>
                <a:cs typeface="Times New Roman" pitchFamily="18" charset="0"/>
              </a:rPr>
              <a:t>F: </a:t>
            </a:r>
            <a:r>
              <a:rPr lang="en-US" sz="2400" b="1" dirty="0" smtClean="0">
                <a:solidFill>
                  <a:srgbClr val="FF0000"/>
                </a:solidFill>
                <a:latin typeface="Times New Roman" pitchFamily="18" charset="0"/>
                <a:cs typeface="Times New Roman" pitchFamily="18" charset="0"/>
              </a:rPr>
              <a:t>K </a:t>
            </a:r>
            <a:r>
              <a:rPr lang="en-US" sz="2400" b="1" dirty="0">
                <a:solidFill>
                  <a:srgbClr val="FF0000"/>
                </a:solidFill>
                <a:latin typeface="Times New Roman" pitchFamily="18" charset="0"/>
                <a:cs typeface="Times New Roman" pitchFamily="18" charset="0"/>
              </a:rPr>
              <a:t>× X  ⟶ </a:t>
            </a:r>
            <a:r>
              <a:rPr lang="en-US" sz="2400" b="1" dirty="0" smtClean="0">
                <a:solidFill>
                  <a:srgbClr val="FF0000"/>
                </a:solidFill>
                <a:latin typeface="Times New Roman" pitchFamily="18" charset="0"/>
                <a:cs typeface="Times New Roman" pitchFamily="18" charset="0"/>
              </a:rPr>
              <a:t>{0,1}</a:t>
            </a:r>
            <a:r>
              <a:rPr lang="en-US" sz="2400" b="1" baseline="30000" dirty="0" smtClean="0">
                <a:solidFill>
                  <a:srgbClr val="FF0000"/>
                </a:solidFill>
                <a:latin typeface="Times New Roman" pitchFamily="18" charset="0"/>
                <a:cs typeface="Times New Roman" pitchFamily="18" charset="0"/>
              </a:rPr>
              <a:t>n</a:t>
            </a:r>
            <a:r>
              <a:rPr lang="en-US" sz="2400" b="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is a secure PRF.</a:t>
            </a:r>
          </a:p>
          <a:p>
            <a:pPr marL="57150" indent="0">
              <a:spcBef>
                <a:spcPct val="4000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Then so is    </a:t>
            </a:r>
            <a:r>
              <a:rPr lang="en-US" sz="2400" b="1" dirty="0" smtClean="0">
                <a:solidFill>
                  <a:srgbClr val="FF0000"/>
                </a:solidFill>
                <a:latin typeface="Times New Roman" pitchFamily="18" charset="0"/>
                <a:cs typeface="Times New Roman" pitchFamily="18" charset="0"/>
              </a:rPr>
              <a:t>F</a:t>
            </a:r>
            <a:r>
              <a:rPr lang="en-US" sz="2400" b="1" baseline="-25000" dirty="0">
                <a:solidFill>
                  <a:srgbClr val="FF0000"/>
                </a:solidFill>
                <a:latin typeface="Times New Roman" pitchFamily="18" charset="0"/>
                <a:cs typeface="Times New Roman" pitchFamily="18" charset="0"/>
              </a:rPr>
              <a:t>t</a:t>
            </a:r>
            <a:r>
              <a:rPr lang="en-US" sz="2400" b="1" dirty="0" smtClean="0">
                <a:solidFill>
                  <a:srgbClr val="FF0000"/>
                </a:solidFill>
                <a:latin typeface="Times New Roman" pitchFamily="18" charset="0"/>
                <a:cs typeface="Times New Roman" pitchFamily="18" charset="0"/>
              </a:rPr>
              <a:t>(</a:t>
            </a:r>
            <a:r>
              <a:rPr lang="en-US" sz="2400" b="1" dirty="0" err="1" smtClean="0">
                <a:solidFill>
                  <a:srgbClr val="FF0000"/>
                </a:solidFill>
                <a:latin typeface="Times New Roman" pitchFamily="18" charset="0"/>
                <a:cs typeface="Times New Roman" pitchFamily="18" charset="0"/>
              </a:rPr>
              <a:t>k,m</a:t>
            </a:r>
            <a:r>
              <a:rPr lang="en-US" sz="2400" b="1" dirty="0" smtClean="0">
                <a:solidFill>
                  <a:srgbClr val="FF0000"/>
                </a:solidFill>
                <a:latin typeface="Times New Roman" pitchFamily="18" charset="0"/>
                <a:cs typeface="Times New Roman" pitchFamily="18" charset="0"/>
              </a:rPr>
              <a:t>) = F(</a:t>
            </a:r>
            <a:r>
              <a:rPr lang="en-US" sz="2400" b="1" dirty="0" err="1" smtClean="0">
                <a:solidFill>
                  <a:srgbClr val="FF0000"/>
                </a:solidFill>
                <a:latin typeface="Times New Roman" pitchFamily="18" charset="0"/>
                <a:cs typeface="Times New Roman" pitchFamily="18" charset="0"/>
              </a:rPr>
              <a:t>k,m</a:t>
            </a:r>
            <a:r>
              <a:rPr lang="en-US" sz="2400" b="1" dirty="0" smtClean="0">
                <a:solidFill>
                  <a:srgbClr val="FF0000"/>
                </a:solidFill>
                <a:latin typeface="Times New Roman" pitchFamily="18" charset="0"/>
                <a:cs typeface="Times New Roman" pitchFamily="18" charset="0"/>
              </a:rPr>
              <a:t>)[1…</a:t>
            </a:r>
            <a:r>
              <a:rPr lang="en-US" sz="2400" b="1" dirty="0">
                <a:solidFill>
                  <a:srgbClr val="FF0000"/>
                </a:solidFill>
                <a:latin typeface="Times New Roman" pitchFamily="18" charset="0"/>
                <a:cs typeface="Times New Roman" pitchFamily="18" charset="0"/>
              </a:rPr>
              <a:t>t</a:t>
            </a:r>
            <a:r>
              <a:rPr lang="en-US" sz="2400" b="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for all    1 ≤ 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a:t>
            </a:r>
            <a:endParaRPr lang="en-US" sz="2400" baseline="-25000" dirty="0" smtClean="0">
              <a:latin typeface="Times New Roman" pitchFamily="18" charset="0"/>
              <a:cs typeface="Times New Roman" pitchFamily="18" charset="0"/>
            </a:endParaRPr>
          </a:p>
          <a:p>
            <a:pPr marL="57150" indent="0">
              <a:spcBef>
                <a:spcPct val="40000"/>
              </a:spcBef>
              <a:buNone/>
            </a:pPr>
            <a:endParaRPr lang="en-US" sz="2400" dirty="0">
              <a:latin typeface="Times New Roman" pitchFamily="18" charset="0"/>
              <a:cs typeface="Times New Roman" pitchFamily="18" charset="0"/>
            </a:endParaRPr>
          </a:p>
          <a:p>
            <a:pPr marL="57150" indent="0">
              <a:spcBef>
                <a:spcPct val="40000"/>
              </a:spcBef>
              <a:buNone/>
            </a:pPr>
            <a:endParaRPr lang="en-US" sz="2400" dirty="0" smtClean="0">
              <a:latin typeface="Times New Roman" pitchFamily="18" charset="0"/>
              <a:cs typeface="Times New Roman" pitchFamily="18" charset="0"/>
            </a:endParaRPr>
          </a:p>
          <a:p>
            <a:pPr marL="57150" indent="0">
              <a:spcBef>
                <a:spcPct val="40000"/>
              </a:spcBef>
              <a:buNone/>
            </a:pPr>
            <a:r>
              <a:rPr lang="en-US" sz="2400" dirty="0" smtClean="0">
                <a:latin typeface="Times New Roman" pitchFamily="18" charset="0"/>
                <a:cs typeface="Times New Roman" pitchFamily="18" charset="0"/>
              </a:rPr>
              <a:t>⇒  if  (S,V)  is a MAC based on a secure PRF </a:t>
            </a:r>
            <a:r>
              <a:rPr lang="en-US" sz="2400" dirty="0">
                <a:latin typeface="Times New Roman" pitchFamily="18" charset="0"/>
                <a:cs typeface="Times New Roman" pitchFamily="18" charset="0"/>
              </a:rPr>
              <a:t>outputting n-bit </a:t>
            </a:r>
            <a:r>
              <a:rPr lang="en-US" sz="2400" dirty="0" smtClean="0">
                <a:latin typeface="Times New Roman" pitchFamily="18" charset="0"/>
                <a:cs typeface="Times New Roman" pitchFamily="18" charset="0"/>
              </a:rPr>
              <a:t>tags</a:t>
            </a:r>
            <a:endParaRPr lang="en-US" sz="2400" dirty="0">
              <a:latin typeface="Times New Roman" pitchFamily="18" charset="0"/>
              <a:cs typeface="Times New Roman" pitchFamily="18" charset="0"/>
            </a:endParaRPr>
          </a:p>
          <a:p>
            <a:pPr marL="457200" lvl="1" indent="0">
              <a:spcBef>
                <a:spcPct val="40000"/>
              </a:spcBef>
              <a:buNone/>
            </a:pPr>
            <a:r>
              <a:rPr lang="en-US" dirty="0" smtClean="0">
                <a:latin typeface="Times New Roman" pitchFamily="18" charset="0"/>
                <a:cs typeface="Times New Roman" pitchFamily="18" charset="0"/>
              </a:rPr>
              <a:t>	the truncated MAC outputting   w   bits is secure</a:t>
            </a:r>
            <a:endParaRPr lang="en-US" dirty="0">
              <a:latin typeface="Times New Roman" pitchFamily="18" charset="0"/>
              <a:cs typeface="Times New Roman" pitchFamily="18" charset="0"/>
            </a:endParaRPr>
          </a:p>
          <a:p>
            <a:pPr lvl="1">
              <a:spcBef>
                <a:spcPct val="40000"/>
              </a:spcBef>
              <a:buFontTx/>
              <a:buNone/>
            </a:pPr>
            <a:r>
              <a:rPr lang="en-US" dirty="0">
                <a:latin typeface="Times New Roman" pitchFamily="18" charset="0"/>
                <a:cs typeface="Times New Roman" pitchFamily="18" charset="0"/>
              </a:rPr>
              <a:t>		     … as long as  1/2</a:t>
            </a:r>
            <a:r>
              <a:rPr lang="en-US" baseline="30000" dirty="0">
                <a:latin typeface="Times New Roman" pitchFamily="18" charset="0"/>
                <a:cs typeface="Times New Roman" pitchFamily="18" charset="0"/>
              </a:rPr>
              <a:t>w</a:t>
            </a:r>
            <a:r>
              <a:rPr lang="en-US" dirty="0">
                <a:latin typeface="Times New Roman" pitchFamily="18" charset="0"/>
                <a:cs typeface="Times New Roman" pitchFamily="18" charset="0"/>
              </a:rPr>
              <a:t>  is still negligible   (say  w</a:t>
            </a:r>
            <a:r>
              <a:rPr lang="en-US" dirty="0">
                <a:latin typeface="Times New Roman" pitchFamily="18" charset="0"/>
                <a:cs typeface="Times New Roman" pitchFamily="18" charset="0"/>
                <a:sym typeface="Symbol" charset="0"/>
              </a:rPr>
              <a:t>64</a:t>
            </a:r>
            <a:r>
              <a:rPr lang="en-US" dirty="0" smtClean="0">
                <a:latin typeface="Times New Roman" pitchFamily="18" charset="0"/>
                <a:cs typeface="Times New Roman" pitchFamily="18" charset="0"/>
                <a:sym typeface="Symbol" charset="0"/>
              </a:rPr>
              <a:t>)</a:t>
            </a:r>
            <a:endParaRPr lang="en-US" dirty="0">
              <a:latin typeface="Times New Roman" pitchFamily="18" charset="0"/>
              <a:cs typeface="Times New Roman" pitchFamily="18" charset="0"/>
              <a:sym typeface="Symbol" charset="0"/>
            </a:endParaRPr>
          </a:p>
        </p:txBody>
      </p:sp>
      <p:pic>
        <p:nvPicPr>
          <p:cNvPr id="4" name="Ink 3"/>
          <p:cNvPicPr/>
          <p:nvPr/>
        </p:nvPicPr>
        <p:blipFill>
          <a:blip r:embed="rId2" cstate="print"/>
          <a:stretch>
            <a:fillRect/>
          </a:stretch>
        </p:blipFill>
        <p:spPr>
          <a:xfrm>
            <a:off x="4191000" y="2286000"/>
            <a:ext cx="1673640" cy="1134240"/>
          </a:xfrm>
          <a:prstGeom prst="rect">
            <a:avLst/>
          </a:prstGeom>
        </p:spPr>
      </p:pic>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55901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19400"/>
            <a:ext cx="7772400" cy="1143000"/>
          </a:xfrm>
        </p:spPr>
        <p:txBody>
          <a:bodyPr>
            <a:normAutofit/>
          </a:bodyPr>
          <a:lstStyle/>
          <a:p>
            <a:pPr algn="ctr"/>
            <a:r>
              <a:rPr lang="en-US" u="sng" dirty="0" smtClean="0">
                <a:solidFill>
                  <a:schemeClr val="accent1"/>
                </a:solidFill>
                <a:latin typeface="Times New Roman" pitchFamily="18" charset="0"/>
                <a:cs typeface="Times New Roman" pitchFamily="18" charset="0"/>
              </a:rPr>
              <a:t>CBC-MAC and NMAC</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52400"/>
            <a:ext cx="8839200" cy="6524863"/>
          </a:xfrm>
          <a:prstGeom prst="rect">
            <a:avLst/>
          </a:prstGeom>
        </p:spPr>
        <p:txBody>
          <a:bodyPr wrap="square">
            <a:spAutoFit/>
          </a:bodyPr>
          <a:lstStyle/>
          <a:p>
            <a:r>
              <a:rPr lang="en-GB" sz="2000" dirty="0">
                <a:latin typeface="AcmeFont" pitchFamily="2" charset="0"/>
              </a:rPr>
              <a:t>So how do we provide message integrity? </a:t>
            </a:r>
            <a:endParaRPr lang="en-GB" sz="2000" dirty="0" smtClean="0">
              <a:latin typeface="AcmeFont" pitchFamily="2" charset="0"/>
            </a:endParaRPr>
          </a:p>
          <a:p>
            <a:endParaRPr lang="en-GB" sz="2000" dirty="0" smtClean="0">
              <a:latin typeface="AcmeFont" pitchFamily="2" charset="0"/>
            </a:endParaRPr>
          </a:p>
          <a:p>
            <a:r>
              <a:rPr lang="en-GB" b="1" dirty="0" smtClean="0">
                <a:solidFill>
                  <a:srgbClr val="C00000"/>
                </a:solidFill>
                <a:latin typeface="OpenSans"/>
              </a:rPr>
              <a:t>The </a:t>
            </a:r>
            <a:r>
              <a:rPr lang="en-GB" b="1" dirty="0">
                <a:solidFill>
                  <a:srgbClr val="C00000"/>
                </a:solidFill>
                <a:latin typeface="OpenSans"/>
              </a:rPr>
              <a:t>basic mechanism </a:t>
            </a:r>
            <a:r>
              <a:rPr lang="en-GB" b="1" dirty="0" smtClean="0">
                <a:solidFill>
                  <a:srgbClr val="C00000"/>
                </a:solidFill>
                <a:latin typeface="OpenSans"/>
              </a:rPr>
              <a:t>to provide message integrity is MAC</a:t>
            </a:r>
            <a:r>
              <a:rPr lang="en-GB" b="1" dirty="0">
                <a:solidFill>
                  <a:srgbClr val="C00000"/>
                </a:solidFill>
                <a:latin typeface="OpenSans"/>
              </a:rPr>
              <a:t>, a message authentication code, </a:t>
            </a:r>
            <a:endParaRPr lang="en-GB" b="1" dirty="0" smtClean="0">
              <a:solidFill>
                <a:srgbClr val="C00000"/>
              </a:solidFill>
              <a:latin typeface="OpenSans"/>
            </a:endParaRPr>
          </a:p>
          <a:p>
            <a:endParaRPr lang="en-GB" dirty="0">
              <a:latin typeface="OpenSans"/>
            </a:endParaRPr>
          </a:p>
          <a:p>
            <a:r>
              <a:rPr lang="en-GB" dirty="0" smtClean="0">
                <a:latin typeface="OpenSans"/>
              </a:rPr>
              <a:t>How we do it see a example of : Alice </a:t>
            </a:r>
            <a:r>
              <a:rPr lang="en-GB" dirty="0">
                <a:latin typeface="OpenSans"/>
              </a:rPr>
              <a:t>and Bob. </a:t>
            </a:r>
          </a:p>
          <a:p>
            <a:endParaRPr lang="en-GB" dirty="0" smtClean="0">
              <a:latin typeface="OpenSans"/>
            </a:endParaRPr>
          </a:p>
          <a:p>
            <a:r>
              <a:rPr lang="en-GB" dirty="0" smtClean="0">
                <a:latin typeface="OpenSans"/>
              </a:rPr>
              <a:t>They </a:t>
            </a:r>
            <a:r>
              <a:rPr lang="en-GB" dirty="0">
                <a:latin typeface="OpenSans"/>
              </a:rPr>
              <a:t>have a shared key, K, which is not known to the attacker, but known to both of them. </a:t>
            </a:r>
          </a:p>
          <a:p>
            <a:endParaRPr lang="en-GB" dirty="0" smtClean="0">
              <a:latin typeface="OpenSans"/>
            </a:endParaRPr>
          </a:p>
          <a:p>
            <a:r>
              <a:rPr lang="en-GB" dirty="0" smtClean="0">
                <a:latin typeface="OpenSans"/>
              </a:rPr>
              <a:t>And </a:t>
            </a:r>
            <a:r>
              <a:rPr lang="en-GB" dirty="0">
                <a:latin typeface="OpenSans"/>
              </a:rPr>
              <a:t>there's a public message M that Alice wants to send to Bob, </a:t>
            </a:r>
            <a:r>
              <a:rPr lang="en-GB" dirty="0" smtClean="0">
                <a:latin typeface="OpenSans"/>
              </a:rPr>
              <a:t>such </a:t>
            </a:r>
            <a:r>
              <a:rPr lang="en-GB" dirty="0">
                <a:latin typeface="OpenSans"/>
              </a:rPr>
              <a:t>that an attacker along the way cannot modify this message on its way to Bob. </a:t>
            </a:r>
          </a:p>
          <a:p>
            <a:endParaRPr lang="en-GB" dirty="0" smtClean="0">
              <a:latin typeface="OpenSans"/>
            </a:endParaRPr>
          </a:p>
          <a:p>
            <a:r>
              <a:rPr lang="en-GB" dirty="0" smtClean="0">
                <a:latin typeface="OpenSans"/>
              </a:rPr>
              <a:t>The </a:t>
            </a:r>
            <a:r>
              <a:rPr lang="en-GB" dirty="0">
                <a:latin typeface="OpenSans"/>
              </a:rPr>
              <a:t>way Alice does it, is by using what's called a </a:t>
            </a:r>
            <a:r>
              <a:rPr lang="en-GB" b="1" dirty="0">
                <a:solidFill>
                  <a:srgbClr val="C00000"/>
                </a:solidFill>
                <a:latin typeface="OpenSans"/>
              </a:rPr>
              <a:t>MAC signing algorithm</a:t>
            </a:r>
            <a:r>
              <a:rPr lang="en-GB" dirty="0">
                <a:latin typeface="OpenSans"/>
              </a:rPr>
              <a:t>, we'll </a:t>
            </a:r>
            <a:r>
              <a:rPr lang="en-GB" b="1" dirty="0">
                <a:solidFill>
                  <a:srgbClr val="C00000"/>
                </a:solidFill>
                <a:latin typeface="OpenSans"/>
              </a:rPr>
              <a:t>denote it by S</a:t>
            </a:r>
            <a:r>
              <a:rPr lang="en-GB" dirty="0">
                <a:latin typeface="OpenSans"/>
              </a:rPr>
              <a:t>, </a:t>
            </a:r>
            <a:r>
              <a:rPr lang="en-GB" dirty="0" smtClean="0">
                <a:latin typeface="OpenSans"/>
              </a:rPr>
              <a:t>where </a:t>
            </a:r>
            <a:r>
              <a:rPr lang="en-GB" dirty="0">
                <a:latin typeface="OpenSans"/>
              </a:rPr>
              <a:t>the MAC signing algorithm takes as </a:t>
            </a:r>
            <a:r>
              <a:rPr lang="en-GB" dirty="0">
                <a:solidFill>
                  <a:srgbClr val="C00000"/>
                </a:solidFill>
                <a:latin typeface="OpenSans"/>
              </a:rPr>
              <a:t>input the key </a:t>
            </a:r>
            <a:r>
              <a:rPr lang="en-GB" dirty="0">
                <a:latin typeface="OpenSans"/>
              </a:rPr>
              <a:t>and the </a:t>
            </a:r>
            <a:r>
              <a:rPr lang="en-GB" dirty="0">
                <a:solidFill>
                  <a:srgbClr val="C00000"/>
                </a:solidFill>
                <a:latin typeface="OpenSans"/>
              </a:rPr>
              <a:t>message</a:t>
            </a:r>
            <a:r>
              <a:rPr lang="en-GB" dirty="0">
                <a:latin typeface="OpenSans"/>
              </a:rPr>
              <a:t>, </a:t>
            </a:r>
            <a:r>
              <a:rPr lang="en-GB" dirty="0" smtClean="0">
                <a:latin typeface="OpenSans"/>
              </a:rPr>
              <a:t>and </a:t>
            </a:r>
            <a:r>
              <a:rPr lang="en-GB" dirty="0">
                <a:latin typeface="OpenSans"/>
              </a:rPr>
              <a:t>produces </a:t>
            </a:r>
            <a:r>
              <a:rPr lang="en-GB" dirty="0">
                <a:solidFill>
                  <a:srgbClr val="C00000"/>
                </a:solidFill>
                <a:latin typeface="OpenSans"/>
              </a:rPr>
              <a:t>a very short tag. </a:t>
            </a:r>
            <a:endParaRPr lang="en-GB" dirty="0" smtClean="0">
              <a:solidFill>
                <a:srgbClr val="C00000"/>
              </a:solidFill>
              <a:latin typeface="OpenSans"/>
            </a:endParaRPr>
          </a:p>
          <a:p>
            <a:endParaRPr lang="en-GB" dirty="0">
              <a:latin typeface="OpenSans"/>
            </a:endParaRPr>
          </a:p>
          <a:p>
            <a:r>
              <a:rPr lang="en-GB" dirty="0" smtClean="0">
                <a:latin typeface="OpenSans"/>
              </a:rPr>
              <a:t>The </a:t>
            </a:r>
            <a:r>
              <a:rPr lang="en-GB" dirty="0">
                <a:latin typeface="OpenSans"/>
              </a:rPr>
              <a:t>tag could be like 90 bits or 100 bits, or so on. </a:t>
            </a:r>
          </a:p>
          <a:p>
            <a:endParaRPr lang="en-GB" dirty="0" smtClean="0">
              <a:latin typeface="OpenSans"/>
            </a:endParaRPr>
          </a:p>
          <a:p>
            <a:r>
              <a:rPr lang="en-GB" dirty="0" smtClean="0">
                <a:latin typeface="OpenSans"/>
              </a:rPr>
              <a:t>Even </a:t>
            </a:r>
            <a:r>
              <a:rPr lang="en-GB" dirty="0">
                <a:latin typeface="OpenSans"/>
              </a:rPr>
              <a:t>though the message is gigabytes long, the tag is actually very, very short. </a:t>
            </a:r>
          </a:p>
          <a:p>
            <a:endParaRPr lang="en-GB" dirty="0" smtClean="0">
              <a:latin typeface="OpenSans"/>
            </a:endParaRPr>
          </a:p>
          <a:p>
            <a:r>
              <a:rPr lang="en-GB" dirty="0" smtClean="0">
                <a:latin typeface="OpenSans"/>
              </a:rPr>
              <a:t>Then</a:t>
            </a:r>
            <a:r>
              <a:rPr lang="en-GB" dirty="0">
                <a:latin typeface="OpenSans"/>
              </a:rPr>
              <a:t>, she </a:t>
            </a:r>
            <a:r>
              <a:rPr lang="en-GB" dirty="0">
                <a:solidFill>
                  <a:srgbClr val="C00000"/>
                </a:solidFill>
                <a:latin typeface="OpenSans"/>
              </a:rPr>
              <a:t>appends the tag to the message</a:t>
            </a:r>
            <a:r>
              <a:rPr lang="en-GB" dirty="0">
                <a:latin typeface="OpenSans"/>
              </a:rPr>
              <a:t> and </a:t>
            </a:r>
            <a:r>
              <a:rPr lang="en-GB" dirty="0">
                <a:solidFill>
                  <a:srgbClr val="C00000"/>
                </a:solidFill>
                <a:latin typeface="OpenSans"/>
              </a:rPr>
              <a:t>sends</a:t>
            </a:r>
            <a:r>
              <a:rPr lang="en-GB" dirty="0">
                <a:latin typeface="OpenSans"/>
              </a:rPr>
              <a:t> the combination of the two to Bob. </a:t>
            </a:r>
          </a:p>
        </p:txBody>
      </p:sp>
    </p:spTree>
    <p:extLst>
      <p:ext uri="{BB962C8B-B14F-4D97-AF65-F5344CB8AC3E}">
        <p14:creationId xmlns:p14="http://schemas.microsoft.com/office/powerpoint/2010/main" val="1055868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MACs and PRFs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Recall:  secure PRF  </a:t>
            </a:r>
            <a:r>
              <a:rPr lang="en-US" b="1" dirty="0" smtClean="0">
                <a:solidFill>
                  <a:srgbClr val="000000"/>
                </a:solidFill>
                <a:latin typeface="Times New Roman" pitchFamily="18" charset="0"/>
                <a:cs typeface="Times New Roman" pitchFamily="18" charset="0"/>
              </a:rPr>
              <a:t>F   ⇒</a:t>
            </a:r>
            <a:r>
              <a:rPr lang="en-US" b="1"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secure MAC,      as long as |Y| is large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S(k, m) =  F(k, m)</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Our goal:   </a:t>
            </a:r>
          </a:p>
          <a:p>
            <a:pPr marL="0" indent="0">
              <a:buNone/>
            </a:pPr>
            <a:r>
              <a:rPr lang="en-US" dirty="0">
                <a:latin typeface="Times New Roman" pitchFamily="18" charset="0"/>
                <a:cs typeface="Times New Roman" pitchFamily="18" charset="0"/>
              </a:rPr>
              <a:t>	</a:t>
            </a:r>
            <a:r>
              <a:rPr lang="en-US" dirty="0" smtClean="0">
                <a:solidFill>
                  <a:srgbClr val="000090"/>
                </a:solidFill>
                <a:latin typeface="Times New Roman" pitchFamily="18" charset="0"/>
                <a:cs typeface="Times New Roman" pitchFamily="18" charset="0"/>
              </a:rPr>
              <a:t>given a PRF for short messages  (AES)</a:t>
            </a:r>
          </a:p>
          <a:p>
            <a:pPr marL="0" indent="0">
              <a:buNone/>
            </a:pPr>
            <a:r>
              <a:rPr lang="en-US" dirty="0">
                <a:solidFill>
                  <a:srgbClr val="000090"/>
                </a:solidFill>
                <a:latin typeface="Times New Roman" pitchFamily="18" charset="0"/>
                <a:cs typeface="Times New Roman" pitchFamily="18" charset="0"/>
              </a:rPr>
              <a:t>	</a:t>
            </a:r>
            <a:r>
              <a:rPr lang="en-US" dirty="0" smtClean="0">
                <a:solidFill>
                  <a:srgbClr val="000090"/>
                </a:solidFill>
                <a:latin typeface="Times New Roman" pitchFamily="18" charset="0"/>
                <a:cs typeface="Times New Roman" pitchFamily="18" charset="0"/>
              </a:rPr>
              <a:t>construct a PRF for long messages</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From here on let   X = {0,1}</a:t>
            </a:r>
            <a:r>
              <a:rPr lang="en-US" baseline="30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(e.g.  </a:t>
            </a:r>
            <a:r>
              <a:rPr lang="en-US" dirty="0">
                <a:latin typeface="Times New Roman" pitchFamily="18" charset="0"/>
                <a:cs typeface="Times New Roman" pitchFamily="18" charset="0"/>
              </a:rPr>
              <a:t>n</a:t>
            </a:r>
            <a:r>
              <a:rPr lang="en-US" dirty="0" smtClean="0">
                <a:latin typeface="Times New Roman" pitchFamily="18" charset="0"/>
                <a:cs typeface="Times New Roman" pitchFamily="18" charset="0"/>
              </a:rPr>
              <a:t>=128)</a:t>
            </a:r>
            <a:endParaRPr lang="en-US" baseline="30000" dirty="0">
              <a:solidFill>
                <a:srgbClr val="0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728214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0"/>
          <p:cNvGrpSpPr>
            <a:grpSpLocks/>
          </p:cNvGrpSpPr>
          <p:nvPr/>
        </p:nvGrpSpPr>
        <p:grpSpPr bwMode="auto">
          <a:xfrm>
            <a:off x="457199" y="985838"/>
            <a:ext cx="7391400" cy="3509963"/>
            <a:chOff x="192" y="717"/>
            <a:chExt cx="4656" cy="2211"/>
          </a:xfrm>
        </p:grpSpPr>
        <p:sp>
          <p:nvSpPr>
            <p:cNvPr id="16439" name="AutoShape 55"/>
            <p:cNvSpPr>
              <a:spLocks noChangeArrowheads="1"/>
            </p:cNvSpPr>
            <p:nvPr/>
          </p:nvSpPr>
          <p:spPr bwMode="auto">
            <a:xfrm>
              <a:off x="288" y="960"/>
              <a:ext cx="4560" cy="1968"/>
            </a:xfrm>
            <a:prstGeom prst="roundRect">
              <a:avLst>
                <a:gd name="adj" fmla="val 16667"/>
              </a:avLst>
            </a:prstGeom>
            <a:solidFill>
              <a:schemeClr val="accent3">
                <a:lumMod val="60000"/>
                <a:lumOff val="40000"/>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0" name="Text Box 56"/>
            <p:cNvSpPr txBox="1">
              <a:spLocks noChangeArrowheads="1"/>
            </p:cNvSpPr>
            <p:nvPr/>
          </p:nvSpPr>
          <p:spPr bwMode="auto">
            <a:xfrm>
              <a:off x="192" y="717"/>
              <a:ext cx="925"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b="1" dirty="0"/>
                <a:t>r</a:t>
              </a:r>
              <a:r>
                <a:rPr lang="en-US" sz="2400" b="1" dirty="0" smtClean="0"/>
                <a:t>aw </a:t>
              </a:r>
              <a:r>
                <a:rPr lang="en-US" sz="2400" b="1" dirty="0"/>
                <a:t>CBC</a:t>
              </a:r>
            </a:p>
          </p:txBody>
        </p:sp>
      </p:grpSp>
      <p:sp>
        <p:nvSpPr>
          <p:cNvPr id="16386" name="Rectangle 2"/>
          <p:cNvSpPr>
            <a:spLocks noGrp="1" noChangeArrowheads="1"/>
          </p:cNvSpPr>
          <p:nvPr>
            <p:ph type="title"/>
          </p:nvPr>
        </p:nvSpPr>
        <p:spPr>
          <a:xfrm>
            <a:off x="4572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Construction 1:   </a:t>
            </a:r>
            <a:r>
              <a:rPr lang="en-US" sz="2700" dirty="0" smtClean="0">
                <a:solidFill>
                  <a:schemeClr val="tx1"/>
                </a:solidFill>
                <a:latin typeface="Times New Roman" pitchFamily="18" charset="0"/>
                <a:cs typeface="Times New Roman" pitchFamily="18" charset="0"/>
              </a:rPr>
              <a:t>encrypted</a:t>
            </a:r>
            <a:r>
              <a:rPr lang="en-US" sz="5300"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CBC-</a:t>
            </a:r>
            <a:r>
              <a:rPr lang="en-US" dirty="0" smtClean="0">
                <a:solidFill>
                  <a:schemeClr val="tx1"/>
                </a:solidFill>
                <a:latin typeface="Times New Roman" pitchFamily="18" charset="0"/>
                <a:cs typeface="Times New Roman" pitchFamily="18" charset="0"/>
              </a:rPr>
              <a:t>MAC</a:t>
            </a:r>
            <a:endParaRPr lang="en-US" dirty="0">
              <a:solidFill>
                <a:schemeClr val="tx1"/>
              </a:solidFill>
              <a:latin typeface="Times New Roman" pitchFamily="18" charset="0"/>
              <a:cs typeface="Times New Roman" pitchFamily="18" charset="0"/>
            </a:endParaRPr>
          </a:p>
        </p:txBody>
      </p:sp>
      <p:sp>
        <p:nvSpPr>
          <p:cNvPr id="16389" name="Rectangle 5"/>
          <p:cNvSpPr>
            <a:spLocks noChangeArrowheads="1"/>
          </p:cNvSpPr>
          <p:nvPr/>
        </p:nvSpPr>
        <p:spPr bwMode="auto">
          <a:xfrm>
            <a:off x="1219199" y="31242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16390" name="Rectangle 6"/>
          <p:cNvSpPr>
            <a:spLocks noChangeArrowheads="1"/>
          </p:cNvSpPr>
          <p:nvPr/>
        </p:nvSpPr>
        <p:spPr bwMode="auto">
          <a:xfrm>
            <a:off x="2895599" y="31242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16392" name="Rectangle 8"/>
          <p:cNvSpPr>
            <a:spLocks noChangeArrowheads="1"/>
          </p:cNvSpPr>
          <p:nvPr/>
        </p:nvSpPr>
        <p:spPr bwMode="auto">
          <a:xfrm>
            <a:off x="6095999" y="31242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16394" name="Rectangle 10"/>
          <p:cNvSpPr>
            <a:spLocks noChangeArrowheads="1"/>
          </p:cNvSpPr>
          <p:nvPr/>
        </p:nvSpPr>
        <p:spPr bwMode="auto">
          <a:xfrm>
            <a:off x="914399" y="1676400"/>
            <a:ext cx="15240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m[0]</a:t>
            </a:r>
          </a:p>
        </p:txBody>
      </p:sp>
      <p:sp>
        <p:nvSpPr>
          <p:cNvPr id="16395" name="Rectangle 11"/>
          <p:cNvSpPr>
            <a:spLocks noChangeArrowheads="1"/>
          </p:cNvSpPr>
          <p:nvPr/>
        </p:nvSpPr>
        <p:spPr bwMode="auto">
          <a:xfrm>
            <a:off x="2438399" y="1676400"/>
            <a:ext cx="16764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m[1]</a:t>
            </a:r>
          </a:p>
        </p:txBody>
      </p:sp>
      <p:sp>
        <p:nvSpPr>
          <p:cNvPr id="16396" name="Rectangle 12"/>
          <p:cNvSpPr>
            <a:spLocks noChangeArrowheads="1"/>
          </p:cNvSpPr>
          <p:nvPr/>
        </p:nvSpPr>
        <p:spPr bwMode="auto">
          <a:xfrm>
            <a:off x="4114799" y="1676400"/>
            <a:ext cx="16002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m[3]</a:t>
            </a:r>
          </a:p>
        </p:txBody>
      </p:sp>
      <p:sp>
        <p:nvSpPr>
          <p:cNvPr id="16397" name="Rectangle 13"/>
          <p:cNvSpPr>
            <a:spLocks noChangeArrowheads="1"/>
          </p:cNvSpPr>
          <p:nvPr/>
        </p:nvSpPr>
        <p:spPr bwMode="auto">
          <a:xfrm>
            <a:off x="5714999" y="1676400"/>
            <a:ext cx="15240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m[4]</a:t>
            </a:r>
          </a:p>
        </p:txBody>
      </p:sp>
      <p:sp>
        <p:nvSpPr>
          <p:cNvPr id="16400" name="Text Box 16"/>
          <p:cNvSpPr txBox="1">
            <a:spLocks noChangeArrowheads="1"/>
          </p:cNvSpPr>
          <p:nvPr/>
        </p:nvSpPr>
        <p:spPr bwMode="auto">
          <a:xfrm>
            <a:off x="6324599" y="21920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16401" name="Text Box 17"/>
          <p:cNvSpPr txBox="1">
            <a:spLocks noChangeArrowheads="1"/>
          </p:cNvSpPr>
          <p:nvPr/>
        </p:nvSpPr>
        <p:spPr bwMode="auto">
          <a:xfrm>
            <a:off x="3124199" y="21920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16404" name="Line 20"/>
          <p:cNvSpPr>
            <a:spLocks noChangeShapeType="1"/>
          </p:cNvSpPr>
          <p:nvPr/>
        </p:nvSpPr>
        <p:spPr bwMode="auto">
          <a:xfrm>
            <a:off x="3352799" y="2089151"/>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05" name="Line 21"/>
          <p:cNvSpPr>
            <a:spLocks noChangeShapeType="1"/>
          </p:cNvSpPr>
          <p:nvPr/>
        </p:nvSpPr>
        <p:spPr bwMode="auto">
          <a:xfrm>
            <a:off x="6553199" y="2057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06" name="Line 22"/>
          <p:cNvSpPr>
            <a:spLocks noChangeShapeType="1"/>
          </p:cNvSpPr>
          <p:nvPr/>
        </p:nvSpPr>
        <p:spPr bwMode="auto">
          <a:xfrm>
            <a:off x="3352799" y="2743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07" name="Line 23"/>
          <p:cNvSpPr>
            <a:spLocks noChangeShapeType="1"/>
          </p:cNvSpPr>
          <p:nvPr/>
        </p:nvSpPr>
        <p:spPr bwMode="auto">
          <a:xfrm>
            <a:off x="6553199" y="2743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08" name="Line 24"/>
          <p:cNvSpPr>
            <a:spLocks noChangeShapeType="1"/>
          </p:cNvSpPr>
          <p:nvPr/>
        </p:nvSpPr>
        <p:spPr bwMode="auto">
          <a:xfrm>
            <a:off x="1600199" y="2159000"/>
            <a:ext cx="0" cy="96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11" name="Line 27"/>
          <p:cNvSpPr>
            <a:spLocks noChangeShapeType="1"/>
          </p:cNvSpPr>
          <p:nvPr/>
        </p:nvSpPr>
        <p:spPr bwMode="auto">
          <a:xfrm>
            <a:off x="1600199" y="39624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12" name="Freeform 28"/>
          <p:cNvSpPr>
            <a:spLocks/>
          </p:cNvSpPr>
          <p:nvPr/>
        </p:nvSpPr>
        <p:spPr bwMode="auto">
          <a:xfrm>
            <a:off x="1600199" y="2590800"/>
            <a:ext cx="16002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13" name="Line 29"/>
          <p:cNvSpPr>
            <a:spLocks noChangeShapeType="1"/>
          </p:cNvSpPr>
          <p:nvPr/>
        </p:nvSpPr>
        <p:spPr bwMode="auto">
          <a:xfrm>
            <a:off x="3352799" y="39624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0" name="Rectangle 36"/>
          <p:cNvSpPr>
            <a:spLocks noChangeArrowheads="1"/>
          </p:cNvSpPr>
          <p:nvPr/>
        </p:nvSpPr>
        <p:spPr bwMode="auto">
          <a:xfrm>
            <a:off x="4571999" y="31242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16421" name="Freeform 37"/>
          <p:cNvSpPr>
            <a:spLocks/>
          </p:cNvSpPr>
          <p:nvPr/>
        </p:nvSpPr>
        <p:spPr bwMode="auto">
          <a:xfrm>
            <a:off x="3352799" y="2590800"/>
            <a:ext cx="16002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2" name="Freeform 38"/>
          <p:cNvSpPr>
            <a:spLocks/>
          </p:cNvSpPr>
          <p:nvPr/>
        </p:nvSpPr>
        <p:spPr bwMode="auto">
          <a:xfrm>
            <a:off x="5029199" y="2590800"/>
            <a:ext cx="13716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3" name="Text Box 39"/>
          <p:cNvSpPr txBox="1">
            <a:spLocks noChangeArrowheads="1"/>
          </p:cNvSpPr>
          <p:nvPr/>
        </p:nvSpPr>
        <p:spPr bwMode="auto">
          <a:xfrm>
            <a:off x="4837113" y="21920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16424" name="Line 40"/>
          <p:cNvSpPr>
            <a:spLocks noChangeShapeType="1"/>
          </p:cNvSpPr>
          <p:nvPr/>
        </p:nvSpPr>
        <p:spPr bwMode="auto">
          <a:xfrm>
            <a:off x="5065712" y="2089151"/>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5" name="Line 41"/>
          <p:cNvSpPr>
            <a:spLocks noChangeShapeType="1"/>
          </p:cNvSpPr>
          <p:nvPr/>
        </p:nvSpPr>
        <p:spPr bwMode="auto">
          <a:xfrm>
            <a:off x="5065712" y="2743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6" name="Line 42"/>
          <p:cNvSpPr>
            <a:spLocks noChangeShapeType="1"/>
          </p:cNvSpPr>
          <p:nvPr/>
        </p:nvSpPr>
        <p:spPr bwMode="auto">
          <a:xfrm>
            <a:off x="5029199" y="39624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7" name="Line 43"/>
          <p:cNvSpPr>
            <a:spLocks noChangeShapeType="1"/>
          </p:cNvSpPr>
          <p:nvPr/>
        </p:nvSpPr>
        <p:spPr bwMode="auto">
          <a:xfrm>
            <a:off x="6551614" y="3962400"/>
            <a:ext cx="1587"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35" name="Rectangle 51"/>
          <p:cNvSpPr>
            <a:spLocks noChangeArrowheads="1"/>
          </p:cNvSpPr>
          <p:nvPr/>
        </p:nvSpPr>
        <p:spPr bwMode="auto">
          <a:xfrm>
            <a:off x="6172199" y="5181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a:t>
            </a:r>
            <a:r>
              <a:rPr lang="en-US" sz="2400" b="1"/>
              <a:t>k</a:t>
            </a:r>
            <a:r>
              <a:rPr lang="en-US" sz="2400" b="1" baseline="-25000"/>
              <a:t>1</a:t>
            </a:r>
            <a:r>
              <a:rPr lang="en-US" sz="2400"/>
              <a:t>,</a:t>
            </a:r>
            <a:r>
              <a:rPr lang="en-US" sz="2400">
                <a:sym typeface="Symbol" charset="0"/>
              </a:rPr>
              <a:t>)</a:t>
            </a:r>
          </a:p>
        </p:txBody>
      </p:sp>
      <p:sp>
        <p:nvSpPr>
          <p:cNvPr id="16436" name="Line 52"/>
          <p:cNvSpPr>
            <a:spLocks noChangeShapeType="1"/>
          </p:cNvSpPr>
          <p:nvPr/>
        </p:nvSpPr>
        <p:spPr bwMode="auto">
          <a:xfrm>
            <a:off x="7086599" y="56388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37" name="Text Box 53"/>
          <p:cNvSpPr txBox="1">
            <a:spLocks noChangeArrowheads="1"/>
          </p:cNvSpPr>
          <p:nvPr/>
        </p:nvSpPr>
        <p:spPr bwMode="auto">
          <a:xfrm>
            <a:off x="7543800" y="5207000"/>
            <a:ext cx="50526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tag</a:t>
            </a:r>
          </a:p>
        </p:txBody>
      </p:sp>
      <p:sp>
        <p:nvSpPr>
          <p:cNvPr id="16443" name="Text Box 59"/>
          <p:cNvSpPr txBox="1">
            <a:spLocks noChangeArrowheads="1"/>
          </p:cNvSpPr>
          <p:nvPr/>
        </p:nvSpPr>
        <p:spPr bwMode="auto">
          <a:xfrm>
            <a:off x="381000" y="4888671"/>
            <a:ext cx="5715000" cy="978729"/>
          </a:xfrm>
          <a:prstGeom prst="rect">
            <a:avLst/>
          </a:prstGeom>
          <a:noFill/>
          <a:ln w="28575">
            <a:solidFill>
              <a:srgbClr val="3333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US" sz="2400" dirty="0">
                <a:latin typeface="Times New Roman" pitchFamily="18" charset="0"/>
                <a:cs typeface="Times New Roman" pitchFamily="18" charset="0"/>
              </a:rPr>
              <a:t>Let  </a:t>
            </a: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F: K </a:t>
            </a:r>
            <a:r>
              <a:rPr lang="en-US" sz="2400" b="1" dirty="0">
                <a:solidFill>
                  <a:srgbClr val="FF0000"/>
                </a:solidFill>
                <a:latin typeface="Times New Roman" pitchFamily="18" charset="0"/>
                <a:cs typeface="Times New Roman" pitchFamily="18" charset="0"/>
              </a:rPr>
              <a:t>× X </a:t>
            </a:r>
            <a:r>
              <a:rPr lang="en-US" sz="2400" b="1" dirty="0" smtClean="0">
                <a:solidFill>
                  <a:srgbClr val="FF0000"/>
                </a:solidFill>
                <a:latin typeface="Times New Roman" pitchFamily="18" charset="0"/>
                <a:cs typeface="Times New Roman" pitchFamily="18" charset="0"/>
              </a:rPr>
              <a:t>⟶ X   </a:t>
            </a:r>
            <a:r>
              <a:rPr lang="en-US" sz="2400" dirty="0">
                <a:latin typeface="Times New Roman" pitchFamily="18" charset="0"/>
                <a:cs typeface="Times New Roman" pitchFamily="18" charset="0"/>
              </a:rPr>
              <a:t>be </a:t>
            </a:r>
            <a:r>
              <a:rPr lang="en-US" sz="2400" dirty="0" smtClean="0">
                <a:latin typeface="Times New Roman" pitchFamily="18" charset="0"/>
                <a:cs typeface="Times New Roman" pitchFamily="18" charset="0"/>
              </a:rPr>
              <a:t>a PRP </a:t>
            </a:r>
          </a:p>
          <a:p>
            <a:pPr>
              <a:spcBef>
                <a:spcPct val="20000"/>
              </a:spcBef>
            </a:pPr>
            <a:r>
              <a:rPr lang="en-US" sz="2400" dirty="0" smtClean="0">
                <a:latin typeface="Times New Roman" pitchFamily="18" charset="0"/>
                <a:cs typeface="Times New Roman" pitchFamily="18" charset="0"/>
              </a:rPr>
              <a:t>Define </a:t>
            </a:r>
            <a:r>
              <a:rPr lang="en-US" sz="2400" dirty="0">
                <a:latin typeface="Times New Roman" pitchFamily="18" charset="0"/>
                <a:cs typeface="Times New Roman" pitchFamily="18" charset="0"/>
              </a:rPr>
              <a:t>new PRF </a:t>
            </a: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F</a:t>
            </a:r>
            <a:r>
              <a:rPr lang="en-US" sz="2400" b="1" baseline="-25000" dirty="0" smtClean="0">
                <a:solidFill>
                  <a:srgbClr val="FF0000"/>
                </a:solidFill>
                <a:latin typeface="Times New Roman" pitchFamily="18" charset="0"/>
                <a:cs typeface="Times New Roman" pitchFamily="18" charset="0"/>
              </a:rPr>
              <a:t>ECBC </a:t>
            </a:r>
            <a:r>
              <a:rPr lang="en-US" sz="2400" b="1"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K</a:t>
            </a:r>
            <a:r>
              <a:rPr lang="en-US" sz="2800" b="1" baseline="30000" dirty="0" smtClean="0">
                <a:solidFill>
                  <a:srgbClr val="FF0000"/>
                </a:solidFill>
                <a:latin typeface="Times New Roman" pitchFamily="18" charset="0"/>
                <a:cs typeface="Times New Roman" pitchFamily="18" charset="0"/>
              </a:rPr>
              <a:t>2</a:t>
            </a:r>
            <a:r>
              <a:rPr lang="en-US" sz="2800" b="1" dirty="0">
                <a:solidFill>
                  <a:srgbClr val="FF0000"/>
                </a:solidFill>
                <a:latin typeface="Times New Roman" pitchFamily="18" charset="0"/>
                <a:cs typeface="Times New Roman" pitchFamily="18" charset="0"/>
              </a:rPr>
              <a:t> × </a:t>
            </a:r>
            <a:r>
              <a:rPr lang="en-US" sz="2800" b="1" dirty="0" smtClean="0">
                <a:solidFill>
                  <a:srgbClr val="FF0000"/>
                </a:solidFill>
                <a:latin typeface="Times New Roman" pitchFamily="18" charset="0"/>
                <a:cs typeface="Times New Roman" pitchFamily="18" charset="0"/>
              </a:rPr>
              <a:t>X</a:t>
            </a:r>
            <a:r>
              <a:rPr lang="en-US" sz="2800" b="1" baseline="30000" dirty="0" smtClean="0">
                <a:solidFill>
                  <a:srgbClr val="FF0000"/>
                </a:solidFill>
                <a:latin typeface="Times New Roman" pitchFamily="18" charset="0"/>
                <a:cs typeface="Times New Roman" pitchFamily="18" charset="0"/>
              </a:rPr>
              <a:t>≤L</a:t>
            </a:r>
            <a:r>
              <a:rPr lang="en-US" sz="2800" b="1" dirty="0">
                <a:solidFill>
                  <a:srgbClr val="FF0000"/>
                </a:solidFill>
                <a:latin typeface="Times New Roman" pitchFamily="18" charset="0"/>
                <a:cs typeface="Times New Roman" pitchFamily="18" charset="0"/>
              </a:rPr>
              <a:t> ⟶ </a:t>
            </a:r>
            <a:r>
              <a:rPr lang="en-US" sz="2800" b="1" dirty="0" smtClean="0">
                <a:solidFill>
                  <a:srgbClr val="FF0000"/>
                </a:solidFill>
                <a:latin typeface="Times New Roman" pitchFamily="18" charset="0"/>
                <a:cs typeface="Times New Roman" pitchFamily="18" charset="0"/>
              </a:rPr>
              <a:t>X </a:t>
            </a:r>
            <a:endParaRPr lang="en-US" sz="2800" b="1" dirty="0">
              <a:solidFill>
                <a:srgbClr val="FF0000"/>
              </a:solidFill>
              <a:latin typeface="Times New Roman" pitchFamily="18" charset="0"/>
              <a:cs typeface="Times New Roman" pitchFamily="18" charset="0"/>
            </a:endParaRPr>
          </a:p>
        </p:txBody>
      </p:sp>
      <p:sp>
        <p:nvSpPr>
          <p:cNvPr id="36" name="Footer Placeholder 35"/>
          <p:cNvSpPr>
            <a:spLocks noGrp="1"/>
          </p:cNvSpPr>
          <p:nvPr>
            <p:ph type="ftr" sz="quarter" idx="11"/>
          </p:nvPr>
        </p:nvSpPr>
        <p:spPr/>
        <p:txBody>
          <a:bodyPr/>
          <a:lstStyle/>
          <a:p>
            <a:r>
              <a:rPr lang="en-US" smtClean="0"/>
              <a:t>FAST-NUCES</a:t>
            </a:r>
            <a:endParaRPr lang="en-US"/>
          </a:p>
        </p:txBody>
      </p:sp>
      <p:pic>
        <p:nvPicPr>
          <p:cNvPr id="37" name="Picture 3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70111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0"/>
          <p:cNvGrpSpPr>
            <a:grpSpLocks/>
          </p:cNvGrpSpPr>
          <p:nvPr/>
        </p:nvGrpSpPr>
        <p:grpSpPr bwMode="auto">
          <a:xfrm>
            <a:off x="381000" y="984251"/>
            <a:ext cx="6858000" cy="3663951"/>
            <a:chOff x="192" y="620"/>
            <a:chExt cx="4416" cy="2308"/>
          </a:xfrm>
        </p:grpSpPr>
        <p:sp>
          <p:nvSpPr>
            <p:cNvPr id="16439" name="AutoShape 55"/>
            <p:cNvSpPr>
              <a:spLocks noChangeArrowheads="1"/>
            </p:cNvSpPr>
            <p:nvPr/>
          </p:nvSpPr>
          <p:spPr bwMode="auto">
            <a:xfrm>
              <a:off x="288" y="960"/>
              <a:ext cx="4320" cy="1968"/>
            </a:xfrm>
            <a:prstGeom prst="roundRect">
              <a:avLst>
                <a:gd name="adj" fmla="val 16667"/>
              </a:avLst>
            </a:prstGeom>
            <a:solidFill>
              <a:schemeClr val="accent3">
                <a:lumMod val="60000"/>
                <a:lumOff val="40000"/>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0" name="Text Box 56"/>
            <p:cNvSpPr txBox="1">
              <a:spLocks noChangeArrowheads="1"/>
            </p:cNvSpPr>
            <p:nvPr/>
          </p:nvSpPr>
          <p:spPr bwMode="auto">
            <a:xfrm>
              <a:off x="192" y="620"/>
              <a:ext cx="902"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b="1" dirty="0" smtClean="0"/>
                <a:t>cascade</a:t>
              </a:r>
              <a:endParaRPr lang="en-US" sz="2400" b="1" dirty="0"/>
            </a:p>
          </p:txBody>
        </p:sp>
      </p:grpSp>
      <p:sp>
        <p:nvSpPr>
          <p:cNvPr id="16386" name="Rectangle 2"/>
          <p:cNvSpPr>
            <a:spLocks noGrp="1" noChangeArrowheads="1"/>
          </p:cNvSpPr>
          <p:nvPr>
            <p:ph type="title"/>
          </p:nvPr>
        </p:nvSpPr>
        <p:spPr>
          <a:xfrm>
            <a:off x="4572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Construction </a:t>
            </a:r>
            <a:r>
              <a:rPr lang="en-US" dirty="0" smtClean="0">
                <a:solidFill>
                  <a:schemeClr val="tx1"/>
                </a:solidFill>
                <a:latin typeface="Times New Roman" pitchFamily="18" charset="0"/>
                <a:cs typeface="Times New Roman" pitchFamily="18" charset="0"/>
              </a:rPr>
              <a:t>2:   NMAC   </a:t>
            </a:r>
            <a:r>
              <a:rPr lang="en-US" sz="2200" dirty="0" smtClean="0">
                <a:solidFill>
                  <a:schemeClr val="tx1"/>
                </a:solidFill>
                <a:latin typeface="Times New Roman" pitchFamily="18" charset="0"/>
                <a:cs typeface="Times New Roman" pitchFamily="18" charset="0"/>
              </a:rPr>
              <a:t>(nested MAC)</a:t>
            </a:r>
            <a:endParaRPr lang="en-US" dirty="0">
              <a:solidFill>
                <a:schemeClr val="tx1"/>
              </a:solidFill>
              <a:latin typeface="Times New Roman" pitchFamily="18" charset="0"/>
              <a:cs typeface="Times New Roman" pitchFamily="18" charset="0"/>
            </a:endParaRPr>
          </a:p>
        </p:txBody>
      </p:sp>
      <p:sp>
        <p:nvSpPr>
          <p:cNvPr id="16389" name="Rectangle 5"/>
          <p:cNvSpPr>
            <a:spLocks noChangeArrowheads="1"/>
          </p:cNvSpPr>
          <p:nvPr/>
        </p:nvSpPr>
        <p:spPr bwMode="auto">
          <a:xfrm>
            <a:off x="10668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smtClean="0"/>
              <a:t>F</a:t>
            </a:r>
            <a:endParaRPr lang="en-US" sz="2400" dirty="0">
              <a:sym typeface="Symbol" charset="0"/>
            </a:endParaRPr>
          </a:p>
        </p:txBody>
      </p:sp>
      <p:sp>
        <p:nvSpPr>
          <p:cNvPr id="16390" name="Rectangle 6"/>
          <p:cNvSpPr>
            <a:spLocks noChangeArrowheads="1"/>
          </p:cNvSpPr>
          <p:nvPr/>
        </p:nvSpPr>
        <p:spPr bwMode="auto">
          <a:xfrm>
            <a:off x="27432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smtClean="0"/>
              <a:t>F</a:t>
            </a:r>
            <a:endParaRPr lang="en-US" sz="2400" dirty="0">
              <a:sym typeface="Symbol" charset="0"/>
            </a:endParaRPr>
          </a:p>
        </p:txBody>
      </p:sp>
      <p:sp>
        <p:nvSpPr>
          <p:cNvPr id="16392" name="Rectangle 8"/>
          <p:cNvSpPr>
            <a:spLocks noChangeArrowheads="1"/>
          </p:cNvSpPr>
          <p:nvPr/>
        </p:nvSpPr>
        <p:spPr bwMode="auto">
          <a:xfrm>
            <a:off x="59436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smtClean="0"/>
              <a:t>F</a:t>
            </a:r>
            <a:endParaRPr lang="en-US" sz="2400" dirty="0">
              <a:sym typeface="Symbol" charset="0"/>
            </a:endParaRPr>
          </a:p>
        </p:txBody>
      </p:sp>
      <p:sp>
        <p:nvSpPr>
          <p:cNvPr id="16394" name="Rectangle 10"/>
          <p:cNvSpPr>
            <a:spLocks noChangeArrowheads="1"/>
          </p:cNvSpPr>
          <p:nvPr/>
        </p:nvSpPr>
        <p:spPr bwMode="auto">
          <a:xfrm>
            <a:off x="762000" y="1828800"/>
            <a:ext cx="15240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m[0]</a:t>
            </a:r>
          </a:p>
        </p:txBody>
      </p:sp>
      <p:sp>
        <p:nvSpPr>
          <p:cNvPr id="16395" name="Rectangle 11"/>
          <p:cNvSpPr>
            <a:spLocks noChangeArrowheads="1"/>
          </p:cNvSpPr>
          <p:nvPr/>
        </p:nvSpPr>
        <p:spPr bwMode="auto">
          <a:xfrm>
            <a:off x="2286000" y="1828800"/>
            <a:ext cx="16764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m[1]</a:t>
            </a:r>
          </a:p>
        </p:txBody>
      </p:sp>
      <p:sp>
        <p:nvSpPr>
          <p:cNvPr id="16396" name="Rectangle 12"/>
          <p:cNvSpPr>
            <a:spLocks noChangeArrowheads="1"/>
          </p:cNvSpPr>
          <p:nvPr/>
        </p:nvSpPr>
        <p:spPr bwMode="auto">
          <a:xfrm>
            <a:off x="3962400" y="1828800"/>
            <a:ext cx="16002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m[3]</a:t>
            </a:r>
          </a:p>
        </p:txBody>
      </p:sp>
      <p:sp>
        <p:nvSpPr>
          <p:cNvPr id="16397" name="Rectangle 13"/>
          <p:cNvSpPr>
            <a:spLocks noChangeArrowheads="1"/>
          </p:cNvSpPr>
          <p:nvPr/>
        </p:nvSpPr>
        <p:spPr bwMode="auto">
          <a:xfrm>
            <a:off x="5562600" y="1828800"/>
            <a:ext cx="15240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m[4]</a:t>
            </a:r>
          </a:p>
        </p:txBody>
      </p:sp>
      <p:sp>
        <p:nvSpPr>
          <p:cNvPr id="16408" name="Line 24"/>
          <p:cNvSpPr>
            <a:spLocks noChangeShapeType="1"/>
          </p:cNvSpPr>
          <p:nvPr/>
        </p:nvSpPr>
        <p:spPr bwMode="auto">
          <a:xfrm>
            <a:off x="1524000" y="2243667"/>
            <a:ext cx="0" cy="96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0" name="Rectangle 36"/>
          <p:cNvSpPr>
            <a:spLocks noChangeArrowheads="1"/>
          </p:cNvSpPr>
          <p:nvPr/>
        </p:nvSpPr>
        <p:spPr bwMode="auto">
          <a:xfrm>
            <a:off x="44196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smtClean="0"/>
              <a:t>F</a:t>
            </a:r>
            <a:endParaRPr lang="en-US" sz="2400" dirty="0">
              <a:sym typeface="Symbol" charset="0"/>
            </a:endParaRPr>
          </a:p>
        </p:txBody>
      </p:sp>
      <p:sp>
        <p:nvSpPr>
          <p:cNvPr id="16427" name="Line 43"/>
          <p:cNvSpPr>
            <a:spLocks noChangeShapeType="1"/>
          </p:cNvSpPr>
          <p:nvPr/>
        </p:nvSpPr>
        <p:spPr bwMode="auto">
          <a:xfrm flipH="1">
            <a:off x="8077201" y="4038600"/>
            <a:ext cx="1" cy="812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35" name="Rectangle 51"/>
          <p:cNvSpPr>
            <a:spLocks noChangeArrowheads="1"/>
          </p:cNvSpPr>
          <p:nvPr/>
        </p:nvSpPr>
        <p:spPr bwMode="auto">
          <a:xfrm>
            <a:off x="7620000" y="4893733"/>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dirty="0" smtClean="0"/>
              <a:t>F</a:t>
            </a:r>
            <a:endParaRPr lang="en-US" sz="2400" dirty="0">
              <a:sym typeface="Symbol" charset="0"/>
            </a:endParaRPr>
          </a:p>
        </p:txBody>
      </p:sp>
      <p:sp>
        <p:nvSpPr>
          <p:cNvPr id="16436" name="Line 52"/>
          <p:cNvSpPr>
            <a:spLocks noChangeShapeType="1"/>
          </p:cNvSpPr>
          <p:nvPr/>
        </p:nvSpPr>
        <p:spPr bwMode="auto">
          <a:xfrm flipH="1">
            <a:off x="8077200" y="5731933"/>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37" name="Text Box 53"/>
          <p:cNvSpPr txBox="1">
            <a:spLocks noChangeArrowheads="1"/>
          </p:cNvSpPr>
          <p:nvPr/>
        </p:nvSpPr>
        <p:spPr bwMode="auto">
          <a:xfrm>
            <a:off x="7620001" y="5833533"/>
            <a:ext cx="50526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tag</a:t>
            </a:r>
          </a:p>
        </p:txBody>
      </p:sp>
      <p:sp>
        <p:nvSpPr>
          <p:cNvPr id="36" name="Text Box 59"/>
          <p:cNvSpPr txBox="1">
            <a:spLocks noChangeArrowheads="1"/>
          </p:cNvSpPr>
          <p:nvPr/>
        </p:nvSpPr>
        <p:spPr bwMode="auto">
          <a:xfrm>
            <a:off x="561085" y="4800600"/>
            <a:ext cx="5915915" cy="978729"/>
          </a:xfrm>
          <a:prstGeom prst="rect">
            <a:avLst/>
          </a:prstGeom>
          <a:noFill/>
          <a:ln w="28575">
            <a:solidFill>
              <a:srgbClr val="3333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US" sz="2400" dirty="0"/>
              <a:t>Let  </a:t>
            </a:r>
            <a:r>
              <a:rPr lang="en-US" sz="2400" dirty="0" smtClean="0"/>
              <a:t> </a:t>
            </a:r>
            <a:r>
              <a:rPr lang="en-US" sz="2400" b="1" dirty="0" smtClean="0">
                <a:solidFill>
                  <a:srgbClr val="FF0000"/>
                </a:solidFill>
              </a:rPr>
              <a:t>F: K </a:t>
            </a:r>
            <a:r>
              <a:rPr lang="en-US" sz="2400" b="1" dirty="0">
                <a:solidFill>
                  <a:srgbClr val="FF0000"/>
                </a:solidFill>
              </a:rPr>
              <a:t>× X ⟶ </a:t>
            </a:r>
            <a:r>
              <a:rPr lang="en-US" sz="2400" b="1" dirty="0" smtClean="0">
                <a:solidFill>
                  <a:srgbClr val="FF0000"/>
                </a:solidFill>
              </a:rPr>
              <a:t>K   </a:t>
            </a:r>
            <a:r>
              <a:rPr lang="en-US" sz="2400" dirty="0"/>
              <a:t>be </a:t>
            </a:r>
            <a:r>
              <a:rPr lang="en-US" sz="2400" dirty="0" smtClean="0"/>
              <a:t>a PRF </a:t>
            </a:r>
          </a:p>
          <a:p>
            <a:pPr>
              <a:spcBef>
                <a:spcPct val="20000"/>
              </a:spcBef>
            </a:pPr>
            <a:r>
              <a:rPr lang="en-US" sz="2400" dirty="0" smtClean="0"/>
              <a:t>Define </a:t>
            </a:r>
            <a:r>
              <a:rPr lang="en-US" sz="2400" dirty="0"/>
              <a:t>new </a:t>
            </a:r>
            <a:r>
              <a:rPr lang="en-US" sz="2400" dirty="0" smtClean="0"/>
              <a:t>PRF   </a:t>
            </a:r>
            <a:r>
              <a:rPr lang="en-US" sz="2400" b="1" dirty="0" smtClean="0">
                <a:solidFill>
                  <a:srgbClr val="FF0000"/>
                </a:solidFill>
              </a:rPr>
              <a:t>F</a:t>
            </a:r>
            <a:r>
              <a:rPr lang="en-US" sz="2400" b="1" baseline="-25000" dirty="0" smtClean="0">
                <a:solidFill>
                  <a:srgbClr val="FF0000"/>
                </a:solidFill>
              </a:rPr>
              <a:t>NMAC </a:t>
            </a:r>
            <a:r>
              <a:rPr lang="en-US" sz="2400" b="1" dirty="0" smtClean="0">
                <a:solidFill>
                  <a:srgbClr val="FF0000"/>
                </a:solidFill>
              </a:rPr>
              <a:t>: </a:t>
            </a:r>
            <a:r>
              <a:rPr lang="en-US" sz="2800" b="1" dirty="0" smtClean="0">
                <a:solidFill>
                  <a:srgbClr val="FF0000"/>
                </a:solidFill>
              </a:rPr>
              <a:t>K</a:t>
            </a:r>
            <a:r>
              <a:rPr lang="en-US" sz="2800" b="1" baseline="30000" dirty="0" smtClean="0">
                <a:solidFill>
                  <a:srgbClr val="FF0000"/>
                </a:solidFill>
              </a:rPr>
              <a:t>2</a:t>
            </a:r>
            <a:r>
              <a:rPr lang="en-US" sz="2800" b="1" dirty="0">
                <a:solidFill>
                  <a:srgbClr val="FF0000"/>
                </a:solidFill>
              </a:rPr>
              <a:t> × </a:t>
            </a:r>
            <a:r>
              <a:rPr lang="en-US" sz="2800" b="1" dirty="0" smtClean="0">
                <a:solidFill>
                  <a:srgbClr val="FF0000"/>
                </a:solidFill>
              </a:rPr>
              <a:t>X</a:t>
            </a:r>
            <a:r>
              <a:rPr lang="en-US" sz="2800" b="1" baseline="30000" dirty="0" smtClean="0">
                <a:solidFill>
                  <a:srgbClr val="FF0000"/>
                </a:solidFill>
              </a:rPr>
              <a:t>≤L</a:t>
            </a:r>
            <a:r>
              <a:rPr lang="en-US" sz="2800" b="1" dirty="0">
                <a:solidFill>
                  <a:srgbClr val="FF0000"/>
                </a:solidFill>
              </a:rPr>
              <a:t> ⟶ </a:t>
            </a:r>
            <a:r>
              <a:rPr lang="en-US" sz="2800" b="1" dirty="0" smtClean="0">
                <a:solidFill>
                  <a:srgbClr val="FF0000"/>
                </a:solidFill>
              </a:rPr>
              <a:t>K</a:t>
            </a:r>
            <a:endParaRPr lang="en-US" sz="2800" b="1" dirty="0">
              <a:solidFill>
                <a:srgbClr val="FF0000"/>
              </a:solidFill>
            </a:endParaRPr>
          </a:p>
        </p:txBody>
      </p:sp>
      <p:sp>
        <p:nvSpPr>
          <p:cNvPr id="37" name="Line 24"/>
          <p:cNvSpPr>
            <a:spLocks noChangeShapeType="1"/>
          </p:cNvSpPr>
          <p:nvPr/>
        </p:nvSpPr>
        <p:spPr bwMode="auto">
          <a:xfrm>
            <a:off x="3124200" y="2243667"/>
            <a:ext cx="0" cy="96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8" name="Line 24"/>
          <p:cNvSpPr>
            <a:spLocks noChangeShapeType="1"/>
          </p:cNvSpPr>
          <p:nvPr/>
        </p:nvSpPr>
        <p:spPr bwMode="auto">
          <a:xfrm>
            <a:off x="4876800" y="2209800"/>
            <a:ext cx="0" cy="96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9" name="Line 24"/>
          <p:cNvSpPr>
            <a:spLocks noChangeShapeType="1"/>
          </p:cNvSpPr>
          <p:nvPr/>
        </p:nvSpPr>
        <p:spPr bwMode="auto">
          <a:xfrm>
            <a:off x="6400800" y="2209800"/>
            <a:ext cx="0" cy="96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3" name="Straight Arrow Connector 2"/>
          <p:cNvCxnSpPr>
            <a:stCxn id="16389" idx="3"/>
            <a:endCxn id="16390" idx="1"/>
          </p:cNvCxnSpPr>
          <p:nvPr/>
        </p:nvCxnSpPr>
        <p:spPr>
          <a:xfrm>
            <a:off x="1981200" y="3695700"/>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3657600" y="3683000"/>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5334000" y="3661833"/>
            <a:ext cx="6096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228600" y="3699933"/>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65200" y="3412067"/>
            <a:ext cx="319318" cy="369332"/>
          </a:xfrm>
          <a:prstGeom prst="rect">
            <a:avLst/>
          </a:prstGeom>
          <a:noFill/>
        </p:spPr>
        <p:txBody>
          <a:bodyPr wrap="none" rtlCol="0">
            <a:spAutoFit/>
          </a:bodyPr>
          <a:lstStyle/>
          <a:p>
            <a:r>
              <a:rPr lang="en-US" b="1" dirty="0" smtClean="0"/>
              <a:t>&gt;</a:t>
            </a:r>
            <a:endParaRPr lang="en-US" b="1" dirty="0"/>
          </a:p>
        </p:txBody>
      </p:sp>
      <p:sp>
        <p:nvSpPr>
          <p:cNvPr id="50" name="TextBox 49"/>
          <p:cNvSpPr txBox="1"/>
          <p:nvPr/>
        </p:nvSpPr>
        <p:spPr>
          <a:xfrm>
            <a:off x="2646318" y="3412067"/>
            <a:ext cx="319318" cy="369332"/>
          </a:xfrm>
          <a:prstGeom prst="rect">
            <a:avLst/>
          </a:prstGeom>
          <a:noFill/>
        </p:spPr>
        <p:txBody>
          <a:bodyPr wrap="none" rtlCol="0">
            <a:spAutoFit/>
          </a:bodyPr>
          <a:lstStyle/>
          <a:p>
            <a:r>
              <a:rPr lang="en-US" b="1" dirty="0" smtClean="0"/>
              <a:t>&gt;</a:t>
            </a:r>
            <a:endParaRPr lang="en-US" b="1" dirty="0"/>
          </a:p>
        </p:txBody>
      </p:sp>
      <p:sp>
        <p:nvSpPr>
          <p:cNvPr id="51" name="TextBox 50"/>
          <p:cNvSpPr txBox="1"/>
          <p:nvPr/>
        </p:nvSpPr>
        <p:spPr>
          <a:xfrm>
            <a:off x="4322718" y="3395133"/>
            <a:ext cx="319318" cy="369332"/>
          </a:xfrm>
          <a:prstGeom prst="rect">
            <a:avLst/>
          </a:prstGeom>
          <a:noFill/>
        </p:spPr>
        <p:txBody>
          <a:bodyPr wrap="none" rtlCol="0">
            <a:spAutoFit/>
          </a:bodyPr>
          <a:lstStyle/>
          <a:p>
            <a:r>
              <a:rPr lang="en-US" b="1" dirty="0" smtClean="0"/>
              <a:t>&gt;</a:t>
            </a:r>
            <a:endParaRPr lang="en-US" b="1" dirty="0"/>
          </a:p>
        </p:txBody>
      </p:sp>
      <p:sp>
        <p:nvSpPr>
          <p:cNvPr id="52" name="TextBox 51"/>
          <p:cNvSpPr txBox="1"/>
          <p:nvPr/>
        </p:nvSpPr>
        <p:spPr>
          <a:xfrm>
            <a:off x="5842000" y="3378200"/>
            <a:ext cx="319318" cy="369332"/>
          </a:xfrm>
          <a:prstGeom prst="rect">
            <a:avLst/>
          </a:prstGeom>
          <a:noFill/>
        </p:spPr>
        <p:txBody>
          <a:bodyPr wrap="none" rtlCol="0">
            <a:spAutoFit/>
          </a:bodyPr>
          <a:lstStyle/>
          <a:p>
            <a:r>
              <a:rPr lang="en-US" b="1" dirty="0" smtClean="0"/>
              <a:t>&gt;</a:t>
            </a:r>
            <a:endParaRPr lang="en-US" b="1" dirty="0"/>
          </a:p>
        </p:txBody>
      </p:sp>
      <p:sp>
        <p:nvSpPr>
          <p:cNvPr id="9" name="TextBox 8"/>
          <p:cNvSpPr txBox="1"/>
          <p:nvPr/>
        </p:nvSpPr>
        <p:spPr>
          <a:xfrm>
            <a:off x="63501" y="3169047"/>
            <a:ext cx="356188" cy="461665"/>
          </a:xfrm>
          <a:prstGeom prst="rect">
            <a:avLst/>
          </a:prstGeom>
          <a:noFill/>
        </p:spPr>
        <p:txBody>
          <a:bodyPr wrap="none" rtlCol="0">
            <a:spAutoFit/>
          </a:bodyPr>
          <a:lstStyle/>
          <a:p>
            <a:r>
              <a:rPr lang="en-US" sz="2400" b="1" dirty="0" smtClean="0"/>
              <a:t>k</a:t>
            </a:r>
            <a:endParaRPr lang="en-US" sz="2400" b="1" dirty="0"/>
          </a:p>
        </p:txBody>
      </p:sp>
      <p:cxnSp>
        <p:nvCxnSpPr>
          <p:cNvPr id="54" name="Straight Arrow Connector 53"/>
          <p:cNvCxnSpPr/>
          <p:nvPr/>
        </p:nvCxnSpPr>
        <p:spPr>
          <a:xfrm>
            <a:off x="6858000" y="3632200"/>
            <a:ext cx="6096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467600" y="3378200"/>
            <a:ext cx="1295400" cy="6604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bIns="137160" rtlCol="0" anchor="ctr"/>
          <a:lstStyle/>
          <a:p>
            <a:pPr algn="ctr"/>
            <a:r>
              <a:rPr lang="en-US" sz="2400" dirty="0" smtClean="0"/>
              <a:t>t </a:t>
            </a:r>
            <a:r>
              <a:rPr lang="en-US" sz="3200" dirty="0" err="1" smtClean="0"/>
              <a:t>ll</a:t>
            </a:r>
            <a:r>
              <a:rPr lang="en-US" sz="2400" dirty="0" smtClean="0"/>
              <a:t> </a:t>
            </a:r>
            <a:r>
              <a:rPr lang="en-US" sz="2400" dirty="0" err="1" smtClean="0"/>
              <a:t>fpad</a:t>
            </a:r>
            <a:endParaRPr lang="en-US" sz="2400" dirty="0"/>
          </a:p>
        </p:txBody>
      </p:sp>
      <p:cxnSp>
        <p:nvCxnSpPr>
          <p:cNvPr id="65" name="Straight Arrow Connector 64"/>
          <p:cNvCxnSpPr/>
          <p:nvPr/>
        </p:nvCxnSpPr>
        <p:spPr>
          <a:xfrm>
            <a:off x="6807200" y="5325533"/>
            <a:ext cx="7620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531100" y="5037667"/>
            <a:ext cx="319318" cy="369332"/>
          </a:xfrm>
          <a:prstGeom prst="rect">
            <a:avLst/>
          </a:prstGeom>
          <a:noFill/>
        </p:spPr>
        <p:txBody>
          <a:bodyPr wrap="none" rtlCol="0">
            <a:spAutoFit/>
          </a:bodyPr>
          <a:lstStyle/>
          <a:p>
            <a:r>
              <a:rPr lang="en-US" b="1" dirty="0" smtClean="0"/>
              <a:t>&gt;</a:t>
            </a:r>
            <a:endParaRPr lang="en-US" b="1" dirty="0"/>
          </a:p>
        </p:txBody>
      </p:sp>
      <p:sp>
        <p:nvSpPr>
          <p:cNvPr id="67" name="TextBox 66"/>
          <p:cNvSpPr txBox="1"/>
          <p:nvPr/>
        </p:nvSpPr>
        <p:spPr>
          <a:xfrm>
            <a:off x="6705601" y="5217981"/>
            <a:ext cx="470000" cy="461665"/>
          </a:xfrm>
          <a:prstGeom prst="rect">
            <a:avLst/>
          </a:prstGeom>
          <a:noFill/>
        </p:spPr>
        <p:txBody>
          <a:bodyPr wrap="none" rtlCol="0">
            <a:spAutoFit/>
          </a:bodyPr>
          <a:lstStyle/>
          <a:p>
            <a:r>
              <a:rPr lang="en-US" sz="2400" b="1" dirty="0" smtClean="0"/>
              <a:t>k</a:t>
            </a:r>
            <a:r>
              <a:rPr lang="en-US" sz="2400" b="1" baseline="-25000" dirty="0" smtClean="0"/>
              <a:t>1</a:t>
            </a:r>
            <a:endParaRPr lang="en-US" sz="2400" b="1" baseline="-25000" dirty="0"/>
          </a:p>
        </p:txBody>
      </p:sp>
      <p:sp>
        <p:nvSpPr>
          <p:cNvPr id="20" name="TextBox 19"/>
          <p:cNvSpPr txBox="1"/>
          <p:nvPr/>
        </p:nvSpPr>
        <p:spPr>
          <a:xfrm>
            <a:off x="6934200" y="3090334"/>
            <a:ext cx="287258" cy="461665"/>
          </a:xfrm>
          <a:prstGeom prst="rect">
            <a:avLst/>
          </a:prstGeom>
          <a:noFill/>
        </p:spPr>
        <p:txBody>
          <a:bodyPr wrap="none" rtlCol="0">
            <a:spAutoFit/>
          </a:bodyPr>
          <a:lstStyle/>
          <a:p>
            <a:r>
              <a:rPr lang="en-US" sz="2400" b="1" dirty="0" smtClean="0"/>
              <a:t>t</a:t>
            </a:r>
            <a:endParaRPr lang="en-US" sz="2400" b="1" dirty="0"/>
          </a:p>
        </p:txBody>
      </p:sp>
      <p:sp>
        <p:nvSpPr>
          <p:cNvPr id="40" name="Footer Placeholder 39"/>
          <p:cNvSpPr>
            <a:spLocks noGrp="1"/>
          </p:cNvSpPr>
          <p:nvPr>
            <p:ph type="ftr" sz="quarter" idx="11"/>
          </p:nvPr>
        </p:nvSpPr>
        <p:spPr/>
        <p:txBody>
          <a:bodyPr/>
          <a:lstStyle/>
          <a:p>
            <a:r>
              <a:rPr lang="en-US" smtClean="0"/>
              <a:t>FAST-NUCES</a:t>
            </a:r>
            <a:endParaRPr lang="en-US"/>
          </a:p>
        </p:txBody>
      </p:sp>
      <p:pic>
        <p:nvPicPr>
          <p:cNvPr id="41" name="Picture 4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41830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25400"/>
            <a:ext cx="8229600" cy="787400"/>
          </a:xfrm>
        </p:spPr>
        <p:txBody>
          <a:bodyPr>
            <a:normAutofit fontScale="90000"/>
          </a:bodyPr>
          <a:lstStyle/>
          <a:p>
            <a:r>
              <a:rPr lang="en-US" sz="2800" b="1" dirty="0">
                <a:solidFill>
                  <a:schemeClr val="tx1"/>
                </a:solidFill>
                <a:latin typeface="Times New Roman" pitchFamily="18" charset="0"/>
                <a:cs typeface="Times New Roman" pitchFamily="18" charset="0"/>
              </a:rPr>
              <a:t>Why the last encryption </a:t>
            </a:r>
            <a:r>
              <a:rPr lang="en-US" sz="2800" b="1" dirty="0" smtClean="0">
                <a:solidFill>
                  <a:schemeClr val="tx1"/>
                </a:solidFill>
                <a:latin typeface="Times New Roman" pitchFamily="18" charset="0"/>
                <a:cs typeface="Times New Roman" pitchFamily="18" charset="0"/>
              </a:rPr>
              <a:t>step in </a:t>
            </a:r>
            <a:r>
              <a:rPr lang="en-US" sz="2800" b="1" dirty="0">
                <a:solidFill>
                  <a:schemeClr val="tx1"/>
                </a:solidFill>
                <a:latin typeface="Times New Roman" pitchFamily="18" charset="0"/>
                <a:cs typeface="Times New Roman" pitchFamily="18" charset="0"/>
              </a:rPr>
              <a:t>E</a:t>
            </a:r>
            <a:r>
              <a:rPr lang="en-US" sz="2800" b="1" dirty="0" smtClean="0">
                <a:solidFill>
                  <a:schemeClr val="tx1"/>
                </a:solidFill>
                <a:latin typeface="Times New Roman" pitchFamily="18" charset="0"/>
                <a:cs typeface="Times New Roman" pitchFamily="18" charset="0"/>
              </a:rPr>
              <a:t>CBC-MAC and NMAC?</a:t>
            </a:r>
            <a:endParaRPr lang="en-US" sz="2800" b="1" dirty="0">
              <a:solidFill>
                <a:schemeClr val="tx1"/>
              </a:solidFill>
              <a:latin typeface="Times New Roman" pitchFamily="18" charset="0"/>
              <a:cs typeface="Times New Roman" pitchFamily="18" charset="0"/>
            </a:endParaRPr>
          </a:p>
        </p:txBody>
      </p:sp>
      <p:sp>
        <p:nvSpPr>
          <p:cNvPr id="28675" name="Rectangle 3"/>
          <p:cNvSpPr>
            <a:spLocks noGrp="1" noChangeArrowheads="1"/>
          </p:cNvSpPr>
          <p:nvPr>
            <p:ph type="body" idx="4294967295"/>
          </p:nvPr>
        </p:nvSpPr>
        <p:spPr>
          <a:xfrm>
            <a:off x="304800" y="1422400"/>
            <a:ext cx="8686800" cy="1549400"/>
          </a:xfrm>
        </p:spPr>
        <p:txBody>
          <a:bodyPr>
            <a:normAutofit/>
          </a:bodyPr>
          <a:lstStyle/>
          <a:p>
            <a:pPr marL="0" indent="0">
              <a:buNone/>
            </a:pPr>
            <a:r>
              <a:rPr lang="en-US" sz="2400" dirty="0" smtClean="0">
                <a:latin typeface="Times New Roman" pitchFamily="18" charset="0"/>
                <a:cs typeface="Times New Roman" pitchFamily="18" charset="0"/>
              </a:rPr>
              <a:t>NMAC:    suppose </a:t>
            </a:r>
            <a:r>
              <a:rPr lang="en-US" sz="2400" dirty="0">
                <a:latin typeface="Times New Roman" pitchFamily="18" charset="0"/>
                <a:cs typeface="Times New Roman" pitchFamily="18" charset="0"/>
              </a:rPr>
              <a:t>we define a MAC    </a:t>
            </a:r>
            <a:r>
              <a:rPr lang="en-US" sz="2400" dirty="0" smtClean="0">
                <a:latin typeface="Times New Roman" pitchFamily="18" charset="0"/>
                <a:cs typeface="Times New Roman" pitchFamily="18" charset="0"/>
              </a:rPr>
              <a:t>I </a:t>
            </a:r>
            <a:r>
              <a:rPr lang="en-US" sz="2400" dirty="0">
                <a:latin typeface="Times New Roman" pitchFamily="18" charset="0"/>
                <a:cs typeface="Times New Roman" pitchFamily="18" charset="0"/>
              </a:rPr>
              <a:t>=  (S,V)     where</a:t>
            </a:r>
          </a:p>
          <a:p>
            <a:pPr>
              <a:spcBef>
                <a:spcPct val="80000"/>
              </a:spcBef>
              <a:buFontTx/>
              <a:buNone/>
            </a:pPr>
            <a:r>
              <a:rPr lang="en-US" sz="2400" dirty="0">
                <a:latin typeface="Times New Roman" pitchFamily="18" charset="0"/>
                <a:cs typeface="Times New Roman" pitchFamily="18" charset="0"/>
              </a:rPr>
              <a:t>			S(</a:t>
            </a:r>
            <a:r>
              <a:rPr lang="en-US" sz="2400" dirty="0" err="1">
                <a:latin typeface="Times New Roman" pitchFamily="18" charset="0"/>
                <a:cs typeface="Times New Roman" pitchFamily="18" charset="0"/>
              </a:rPr>
              <a:t>k,m</a:t>
            </a:r>
            <a:r>
              <a:rPr lang="en-US" sz="2400" dirty="0">
                <a:latin typeface="Times New Roman" pitchFamily="18" charset="0"/>
                <a:cs typeface="Times New Roman" pitchFamily="18" charset="0"/>
              </a:rPr>
              <a:t>) = </a:t>
            </a:r>
            <a:r>
              <a:rPr lang="en-US" sz="2400" dirty="0" smtClean="0">
                <a:latin typeface="Times New Roman" pitchFamily="18" charset="0"/>
                <a:cs typeface="Times New Roman" pitchFamily="18" charset="0"/>
              </a:rPr>
              <a:t>cascade(</a:t>
            </a:r>
            <a:r>
              <a:rPr lang="en-US" sz="2400" dirty="0">
                <a:latin typeface="Times New Roman" pitchFamily="18" charset="0"/>
                <a:cs typeface="Times New Roman" pitchFamily="18" charset="0"/>
              </a:rPr>
              <a:t>k</a:t>
            </a:r>
            <a:r>
              <a:rPr lang="en-US" sz="2400" dirty="0" smtClean="0">
                <a:latin typeface="Times New Roman" pitchFamily="18" charset="0"/>
                <a:cs typeface="Times New Roman" pitchFamily="18" charset="0"/>
              </a:rPr>
              <a:t>, m</a:t>
            </a:r>
            <a:r>
              <a:rPr lang="en-US" sz="2400" dirty="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sym typeface="Symbol" charset="0"/>
            </a:endParaRPr>
          </a:p>
        </p:txBody>
      </p:sp>
      <p:sp>
        <p:nvSpPr>
          <p:cNvPr id="2" name="TextBox 1"/>
          <p:cNvSpPr txBox="1"/>
          <p:nvPr/>
        </p:nvSpPr>
        <p:spPr>
          <a:xfrm>
            <a:off x="1000300" y="2819400"/>
            <a:ext cx="2731838"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This MAC is secure </a:t>
            </a:r>
          </a:p>
        </p:txBody>
      </p:sp>
      <p:sp>
        <p:nvSpPr>
          <p:cNvPr id="5" name="TextBox 4"/>
          <p:cNvSpPr txBox="1"/>
          <p:nvPr/>
        </p:nvSpPr>
        <p:spPr>
          <a:xfrm>
            <a:off x="1000299" y="3429000"/>
            <a:ext cx="7278787"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This MAC can be forged without any chosen </a:t>
            </a:r>
            <a:r>
              <a:rPr lang="en-US" sz="2400" dirty="0" err="1" smtClean="0">
                <a:latin typeface="Times New Roman" pitchFamily="18" charset="0"/>
                <a:cs typeface="Times New Roman" pitchFamily="18" charset="0"/>
              </a:rPr>
              <a:t>msg</a:t>
            </a:r>
            <a:r>
              <a:rPr lang="en-US" sz="2400" dirty="0" smtClean="0">
                <a:latin typeface="Times New Roman" pitchFamily="18" charset="0"/>
                <a:cs typeface="Times New Roman" pitchFamily="18" charset="0"/>
              </a:rPr>
              <a:t> queries</a:t>
            </a:r>
          </a:p>
        </p:txBody>
      </p:sp>
      <p:sp>
        <p:nvSpPr>
          <p:cNvPr id="6" name="TextBox 5"/>
          <p:cNvSpPr txBox="1"/>
          <p:nvPr/>
        </p:nvSpPr>
        <p:spPr>
          <a:xfrm>
            <a:off x="1000299" y="4038600"/>
            <a:ext cx="6698500"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This MAC can be forged with one chosen </a:t>
            </a:r>
            <a:r>
              <a:rPr lang="en-US" sz="2400" dirty="0" err="1" smtClean="0">
                <a:latin typeface="Times New Roman" pitchFamily="18" charset="0"/>
                <a:cs typeface="Times New Roman" pitchFamily="18" charset="0"/>
              </a:rPr>
              <a:t>msg</a:t>
            </a:r>
            <a:r>
              <a:rPr lang="en-US" sz="2400" dirty="0" smtClean="0">
                <a:latin typeface="Times New Roman" pitchFamily="18" charset="0"/>
                <a:cs typeface="Times New Roman" pitchFamily="18" charset="0"/>
              </a:rPr>
              <a:t> query</a:t>
            </a:r>
          </a:p>
        </p:txBody>
      </p:sp>
      <p:sp>
        <p:nvSpPr>
          <p:cNvPr id="7" name="TextBox 6"/>
          <p:cNvSpPr txBox="1"/>
          <p:nvPr/>
        </p:nvSpPr>
        <p:spPr>
          <a:xfrm>
            <a:off x="990600" y="4648200"/>
            <a:ext cx="7142533"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This MAC can be forged, but only with two </a:t>
            </a:r>
            <a:r>
              <a:rPr lang="en-US" sz="2400" dirty="0" err="1" smtClean="0">
                <a:latin typeface="Times New Roman" pitchFamily="18" charset="0"/>
                <a:cs typeface="Times New Roman" pitchFamily="18" charset="0"/>
              </a:rPr>
              <a:t>msg</a:t>
            </a:r>
            <a:r>
              <a:rPr lang="en-US" sz="2400" dirty="0" smtClean="0">
                <a:latin typeface="Times New Roman" pitchFamily="18" charset="0"/>
                <a:cs typeface="Times New Roman" pitchFamily="18" charset="0"/>
              </a:rPr>
              <a:t> queries</a:t>
            </a:r>
          </a:p>
        </p:txBody>
      </p:sp>
      <p:pic>
        <p:nvPicPr>
          <p:cNvPr id="3" name="Ink 2"/>
          <p:cNvPicPr/>
          <p:nvPr/>
        </p:nvPicPr>
        <p:blipFill>
          <a:blip r:embed="rId3" cstate="print"/>
          <a:stretch>
            <a:fillRect/>
          </a:stretch>
        </p:blipFill>
        <p:spPr>
          <a:xfrm>
            <a:off x="977040" y="5334000"/>
            <a:ext cx="7162560" cy="621600"/>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04800" y="4162425"/>
            <a:ext cx="676275" cy="257175"/>
          </a:xfrm>
          <a:prstGeom prst="rect">
            <a:avLst/>
          </a:prstGeom>
          <a:noFill/>
          <a:ln w="9525">
            <a:noFill/>
            <a:miter lim="800000"/>
            <a:headEnd/>
            <a:tailEnd/>
          </a:ln>
        </p:spPr>
      </p:pic>
      <p:sp>
        <p:nvSpPr>
          <p:cNvPr id="10" name="Footer Placeholder 3"/>
          <p:cNvSpPr txBox="1">
            <a:spLocks/>
          </p:cNvSpPr>
          <p:nvPr/>
        </p:nvSpPr>
        <p:spPr>
          <a:xfrm>
            <a:off x="685800" y="6172200"/>
            <a:ext cx="39624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1">
                    <a:lumMod val="75000"/>
                  </a:schemeClr>
                </a:solidFill>
                <a:effectLst/>
                <a:uLnTx/>
                <a:uFillTx/>
                <a:latin typeface="+mn-lt"/>
                <a:ea typeface="+mn-ea"/>
                <a:cs typeface="+mn-cs"/>
              </a:rPr>
              <a:t>FAST-NUCES</a:t>
            </a:r>
            <a:endParaRPr kumimoji="0" lang="en-US" sz="1800" b="0" i="0" u="none" strike="noStrike" kern="1200" cap="none" spc="0" normalizeH="0" baseline="0" noProof="0" dirty="0">
              <a:ln>
                <a:noFill/>
              </a:ln>
              <a:solidFill>
                <a:schemeClr val="bg1">
                  <a:lumMod val="75000"/>
                </a:schemeClr>
              </a:solidFill>
              <a:effectLst/>
              <a:uLnTx/>
              <a:uFillTx/>
              <a:latin typeface="+mn-lt"/>
              <a:ea typeface="+mn-ea"/>
              <a:cs typeface="+mn-cs"/>
            </a:endParaRPr>
          </a:p>
        </p:txBody>
      </p:sp>
      <p:pic>
        <p:nvPicPr>
          <p:cNvPr id="11" name="Picture 10" descr="http://study.result.pk/wp-content/uploads/2011/07/National-University-of-Computer-and-Emerging-Sciences-NUCES-300x300.png"/>
          <p:cNvPicPr/>
          <p:nvPr/>
        </p:nvPicPr>
        <p:blipFill>
          <a:blip r:embed="rId5" cstate="print"/>
          <a:srcRect/>
          <a:stretch>
            <a:fillRect/>
          </a:stretch>
        </p:blipFill>
        <p:spPr bwMode="auto">
          <a:xfrm>
            <a:off x="2286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170804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660400"/>
          </a:xfrm>
        </p:spPr>
        <p:txBody>
          <a:bodyPr>
            <a:normAutofit fontScale="90000"/>
          </a:bodyPr>
          <a:lstStyle/>
          <a:p>
            <a:r>
              <a:rPr lang="en-US" sz="3600" dirty="0">
                <a:solidFill>
                  <a:schemeClr val="tx1"/>
                </a:solidFill>
                <a:latin typeface="Times New Roman" pitchFamily="18" charset="0"/>
                <a:cs typeface="Times New Roman" pitchFamily="18" charset="0"/>
              </a:rPr>
              <a:t>Why the last encryption </a:t>
            </a:r>
            <a:r>
              <a:rPr lang="en-US" sz="3600" dirty="0" smtClean="0">
                <a:solidFill>
                  <a:schemeClr val="tx1"/>
                </a:solidFill>
                <a:latin typeface="Times New Roman" pitchFamily="18" charset="0"/>
                <a:cs typeface="Times New Roman" pitchFamily="18" charset="0"/>
              </a:rPr>
              <a:t>step in ECBC-MAC?</a:t>
            </a:r>
            <a:endParaRPr lang="en-US" sz="3600" dirty="0">
              <a:solidFill>
                <a:schemeClr val="tx1"/>
              </a:solidFill>
              <a:latin typeface="Times New Roman" pitchFamily="18" charset="0"/>
              <a:cs typeface="Times New Roman" pitchFamily="18" charset="0"/>
            </a:endParaRPr>
          </a:p>
        </p:txBody>
      </p:sp>
      <p:sp>
        <p:nvSpPr>
          <p:cNvPr id="28675" name="Rectangle 3"/>
          <p:cNvSpPr>
            <a:spLocks noGrp="1" noChangeArrowheads="1"/>
          </p:cNvSpPr>
          <p:nvPr>
            <p:ph type="body" idx="1"/>
          </p:nvPr>
        </p:nvSpPr>
        <p:spPr>
          <a:xfrm>
            <a:off x="304800" y="889000"/>
            <a:ext cx="8686800" cy="5969000"/>
          </a:xfrm>
        </p:spPr>
        <p:txBody>
          <a:bodyPr>
            <a:normAutofit/>
          </a:bodyPr>
          <a:lstStyle/>
          <a:p>
            <a:pPr marL="0" indent="0">
              <a:buNone/>
            </a:pPr>
            <a:r>
              <a:rPr lang="en-US" dirty="0" smtClean="0">
                <a:latin typeface="Times New Roman" pitchFamily="18" charset="0"/>
                <a:cs typeface="Times New Roman" pitchFamily="18" charset="0"/>
              </a:rPr>
              <a:t>Suppose </a:t>
            </a:r>
            <a:r>
              <a:rPr lang="en-US" dirty="0">
                <a:latin typeface="Times New Roman" pitchFamily="18" charset="0"/>
                <a:cs typeface="Times New Roman" pitchFamily="18" charset="0"/>
              </a:rPr>
              <a:t>we define a MAC    I</a:t>
            </a:r>
            <a:r>
              <a:rPr lang="en-US" baseline="-25000" dirty="0">
                <a:latin typeface="Times New Roman" pitchFamily="18" charset="0"/>
                <a:cs typeface="Times New Roman" pitchFamily="18" charset="0"/>
              </a:rPr>
              <a:t>RAW</a:t>
            </a:r>
            <a:r>
              <a:rPr lang="en-US" dirty="0">
                <a:latin typeface="Times New Roman" pitchFamily="18" charset="0"/>
                <a:cs typeface="Times New Roman" pitchFamily="18" charset="0"/>
              </a:rPr>
              <a:t> =  (S,V)     </a:t>
            </a:r>
            <a:r>
              <a:rPr lang="en-US" dirty="0" smtClean="0">
                <a:latin typeface="Times New Roman" pitchFamily="18" charset="0"/>
                <a:cs typeface="Times New Roman" pitchFamily="18" charset="0"/>
              </a:rPr>
              <a:t>where</a:t>
            </a:r>
          </a:p>
          <a:p>
            <a:pPr>
              <a:spcBef>
                <a:spcPct val="80000"/>
              </a:spcBef>
              <a:buFontTx/>
              <a:buNone/>
            </a:pPr>
            <a:r>
              <a:rPr lang="en-US" dirty="0" smtClean="0">
                <a:latin typeface="Times New Roman" pitchFamily="18" charset="0"/>
                <a:cs typeface="Times New Roman" pitchFamily="18" charset="0"/>
              </a:rPr>
              <a:t>			S(</a:t>
            </a:r>
            <a:r>
              <a:rPr lang="en-US" dirty="0" err="1" smtClean="0">
                <a:latin typeface="Times New Roman" pitchFamily="18" charset="0"/>
                <a:cs typeface="Times New Roman" pitchFamily="18" charset="0"/>
              </a:rPr>
              <a:t>k,m</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rawCBC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k,m</a:t>
            </a:r>
            <a:r>
              <a:rPr lang="en-US" dirty="0" smtClean="0">
                <a:latin typeface="Times New Roman" pitchFamily="18" charset="0"/>
                <a:cs typeface="Times New Roman" pitchFamily="18" charset="0"/>
              </a:rPr>
              <a:t>)</a:t>
            </a:r>
          </a:p>
          <a:p>
            <a:pPr>
              <a:spcBef>
                <a:spcPct val="80000"/>
              </a:spcBef>
              <a:buFontTx/>
              <a:buNone/>
            </a:pPr>
            <a:r>
              <a:rPr lang="en-US" dirty="0" smtClean="0">
                <a:latin typeface="Times New Roman" pitchFamily="18" charset="0"/>
                <a:cs typeface="Times New Roman" pitchFamily="18" charset="0"/>
              </a:rPr>
              <a:t>Then   </a:t>
            </a:r>
            <a:r>
              <a:rPr lang="en-US" dirty="0">
                <a:latin typeface="Times New Roman" pitchFamily="18" charset="0"/>
                <a:cs typeface="Times New Roman" pitchFamily="18" charset="0"/>
              </a:rPr>
              <a:t>I</a:t>
            </a:r>
            <a:r>
              <a:rPr lang="en-US" baseline="-25000" dirty="0">
                <a:latin typeface="Times New Roman" pitchFamily="18" charset="0"/>
                <a:cs typeface="Times New Roman" pitchFamily="18" charset="0"/>
              </a:rPr>
              <a:t>RAW</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easily broken using a </a:t>
            </a:r>
            <a:r>
              <a:rPr lang="en-US" dirty="0" smtClean="0">
                <a:latin typeface="Times New Roman" pitchFamily="18" charset="0"/>
                <a:cs typeface="Times New Roman" pitchFamily="18" charset="0"/>
              </a:rPr>
              <a:t>1-chosen </a:t>
            </a:r>
            <a:r>
              <a:rPr lang="en-US" dirty="0" err="1">
                <a:latin typeface="Times New Roman" pitchFamily="18" charset="0"/>
                <a:cs typeface="Times New Roman" pitchFamily="18" charset="0"/>
              </a:rPr>
              <a:t>msg</a:t>
            </a:r>
            <a:r>
              <a:rPr lang="en-US" dirty="0">
                <a:latin typeface="Times New Roman" pitchFamily="18" charset="0"/>
                <a:cs typeface="Times New Roman" pitchFamily="18" charset="0"/>
              </a:rPr>
              <a:t> attack.</a:t>
            </a:r>
          </a:p>
          <a:p>
            <a:pPr marL="0" indent="0">
              <a:spcBef>
                <a:spcPct val="80000"/>
              </a:spcBef>
              <a:buNone/>
            </a:pPr>
            <a:r>
              <a:rPr lang="en-US" dirty="0">
                <a:latin typeface="Times New Roman" pitchFamily="18" charset="0"/>
                <a:cs typeface="Times New Roman" pitchFamily="18" charset="0"/>
              </a:rPr>
              <a:t>Adversary works as follows:</a:t>
            </a:r>
          </a:p>
          <a:p>
            <a:pPr lvl="1">
              <a:spcBef>
                <a:spcPct val="40000"/>
              </a:spcBef>
            </a:pPr>
            <a:r>
              <a:rPr lang="en-US" dirty="0" smtClean="0">
                <a:latin typeface="Times New Roman" pitchFamily="18" charset="0"/>
                <a:cs typeface="Times New Roman" pitchFamily="18" charset="0"/>
              </a:rPr>
              <a:t>Choose an </a:t>
            </a:r>
            <a:r>
              <a:rPr lang="en-US" dirty="0">
                <a:latin typeface="Times New Roman" pitchFamily="18" charset="0"/>
                <a:cs typeface="Times New Roman" pitchFamily="18" charset="0"/>
              </a:rPr>
              <a:t>arbitrary one-block message   </a:t>
            </a:r>
            <a:r>
              <a:rPr lang="en-US" dirty="0" err="1">
                <a:latin typeface="Times New Roman" pitchFamily="18" charset="0"/>
                <a:cs typeface="Times New Roman" pitchFamily="18" charset="0"/>
              </a:rPr>
              <a:t>m</a:t>
            </a:r>
            <a:r>
              <a:rPr lang="en-US" dirty="0" err="1" smtClean="0">
                <a:latin typeface="Times New Roman" pitchFamily="18" charset="0"/>
                <a:cs typeface="Times New Roman" pitchFamily="18" charset="0"/>
                <a:sym typeface="Symbol" charset="0"/>
              </a:rPr>
              <a:t>X</a:t>
            </a:r>
            <a:endParaRPr lang="en-US" dirty="0">
              <a:latin typeface="Times New Roman" pitchFamily="18" charset="0"/>
              <a:cs typeface="Times New Roman" pitchFamily="18" charset="0"/>
              <a:sym typeface="Symbol" charset="0"/>
            </a:endParaRPr>
          </a:p>
          <a:p>
            <a:pPr lvl="1">
              <a:spcBef>
                <a:spcPct val="40000"/>
              </a:spcBef>
            </a:pPr>
            <a:r>
              <a:rPr lang="en-US" dirty="0">
                <a:latin typeface="Times New Roman" pitchFamily="18" charset="0"/>
                <a:cs typeface="Times New Roman" pitchFamily="18" charset="0"/>
                <a:sym typeface="Symbol" charset="0"/>
              </a:rPr>
              <a:t>Request tag for m.    Get   t = </a:t>
            </a:r>
            <a:r>
              <a:rPr lang="en-US" dirty="0" smtClean="0">
                <a:latin typeface="Times New Roman" pitchFamily="18" charset="0"/>
                <a:cs typeface="Times New Roman" pitchFamily="18" charset="0"/>
                <a:sym typeface="Symbol" charset="0"/>
              </a:rPr>
              <a:t>F(k, m</a:t>
            </a:r>
            <a:r>
              <a:rPr lang="en-US" dirty="0">
                <a:latin typeface="Times New Roman" pitchFamily="18" charset="0"/>
                <a:cs typeface="Times New Roman" pitchFamily="18" charset="0"/>
                <a:sym typeface="Symbol" charset="0"/>
              </a:rPr>
              <a:t>)</a:t>
            </a:r>
          </a:p>
          <a:p>
            <a:pPr lvl="1">
              <a:spcBef>
                <a:spcPct val="40000"/>
              </a:spcBef>
            </a:pPr>
            <a:r>
              <a:rPr lang="en-US" dirty="0">
                <a:latin typeface="Times New Roman" pitchFamily="18" charset="0"/>
                <a:cs typeface="Times New Roman" pitchFamily="18" charset="0"/>
                <a:sym typeface="Symbol" charset="0"/>
              </a:rPr>
              <a:t>Output  t  as MAC forgery for the </a:t>
            </a:r>
            <a:r>
              <a:rPr lang="en-US" dirty="0" smtClean="0">
                <a:latin typeface="Times New Roman" pitchFamily="18" charset="0"/>
                <a:cs typeface="Times New Roman" pitchFamily="18" charset="0"/>
                <a:sym typeface="Symbol" charset="0"/>
              </a:rPr>
              <a:t>2-block message  </a:t>
            </a:r>
            <a:r>
              <a:rPr lang="en-US" dirty="0">
                <a:latin typeface="Times New Roman" pitchFamily="18" charset="0"/>
                <a:cs typeface="Times New Roman" pitchFamily="18" charset="0"/>
                <a:sym typeface="Symbol" charset="0"/>
              </a:rPr>
              <a:t>(m,  </a:t>
            </a:r>
            <a:r>
              <a:rPr lang="en-US" dirty="0" err="1">
                <a:latin typeface="Times New Roman" pitchFamily="18" charset="0"/>
                <a:cs typeface="Times New Roman" pitchFamily="18" charset="0"/>
                <a:sym typeface="Symbol" charset="0"/>
              </a:rPr>
              <a:t>tm</a:t>
            </a:r>
            <a:r>
              <a:rPr lang="en-US" dirty="0">
                <a:latin typeface="Times New Roman" pitchFamily="18" charset="0"/>
                <a:cs typeface="Times New Roman" pitchFamily="18" charset="0"/>
                <a:sym typeface="Symbol" charset="0"/>
              </a:rPr>
              <a:t>)</a:t>
            </a:r>
          </a:p>
          <a:p>
            <a:pPr marL="0" indent="0">
              <a:spcBef>
                <a:spcPct val="90000"/>
              </a:spcBef>
              <a:buNone/>
            </a:pPr>
            <a:r>
              <a:rPr lang="en-US" dirty="0">
                <a:latin typeface="Times New Roman" pitchFamily="18" charset="0"/>
                <a:cs typeface="Times New Roman" pitchFamily="18" charset="0"/>
                <a:sym typeface="Symbol" charset="0"/>
              </a:rPr>
              <a:t>Indeed:    </a:t>
            </a:r>
            <a:r>
              <a:rPr lang="en-US" dirty="0" err="1">
                <a:latin typeface="Times New Roman" pitchFamily="18" charset="0"/>
                <a:cs typeface="Times New Roman" pitchFamily="18" charset="0"/>
                <a:sym typeface="Symbol" charset="0"/>
              </a:rPr>
              <a:t>r</a:t>
            </a:r>
            <a:r>
              <a:rPr lang="en-US" dirty="0" err="1" smtClean="0">
                <a:latin typeface="Times New Roman" pitchFamily="18" charset="0"/>
                <a:cs typeface="Times New Roman" pitchFamily="18" charset="0"/>
                <a:sym typeface="Symbol" charset="0"/>
              </a:rPr>
              <a:t>awCBC</a:t>
            </a:r>
            <a:r>
              <a:rPr lang="en-US" sz="2800" dirty="0">
                <a:latin typeface="Times New Roman" pitchFamily="18" charset="0"/>
                <a:cs typeface="Times New Roman" pitchFamily="18" charset="0"/>
                <a:sym typeface="Symbol" charset="0"/>
              </a:rPr>
              <a:t>(</a:t>
            </a:r>
            <a:r>
              <a:rPr lang="en-US" dirty="0">
                <a:latin typeface="Times New Roman" pitchFamily="18" charset="0"/>
                <a:cs typeface="Times New Roman" pitchFamily="18" charset="0"/>
                <a:sym typeface="Symbol" charset="0"/>
              </a:rPr>
              <a:t>k, (m,  </a:t>
            </a:r>
            <a:r>
              <a:rPr lang="en-US" dirty="0" err="1">
                <a:latin typeface="Times New Roman" pitchFamily="18" charset="0"/>
                <a:cs typeface="Times New Roman" pitchFamily="18" charset="0"/>
                <a:sym typeface="Symbol" charset="0"/>
              </a:rPr>
              <a:t>tm</a:t>
            </a:r>
            <a:r>
              <a:rPr lang="en-US" dirty="0">
                <a:latin typeface="Times New Roman" pitchFamily="18" charset="0"/>
                <a:cs typeface="Times New Roman" pitchFamily="18" charset="0"/>
                <a:sym typeface="Symbol" charset="0"/>
              </a:rPr>
              <a:t>) </a:t>
            </a:r>
            <a:r>
              <a:rPr lang="en-US" sz="2800" dirty="0">
                <a:latin typeface="Times New Roman" pitchFamily="18" charset="0"/>
                <a:cs typeface="Times New Roman" pitchFamily="18" charset="0"/>
                <a:sym typeface="Symbol" charset="0"/>
              </a:rPr>
              <a:t>)</a:t>
            </a:r>
            <a:r>
              <a:rPr lang="en-US" dirty="0">
                <a:latin typeface="Times New Roman" pitchFamily="18" charset="0"/>
                <a:cs typeface="Times New Roman" pitchFamily="18" charset="0"/>
                <a:sym typeface="Symbol" charset="0"/>
              </a:rPr>
              <a:t> = F</a:t>
            </a:r>
            <a:r>
              <a:rPr lang="en-US" sz="2800" dirty="0">
                <a:latin typeface="Times New Roman" pitchFamily="18" charset="0"/>
                <a:cs typeface="Times New Roman" pitchFamily="18" charset="0"/>
                <a:sym typeface="Symbol" charset="0"/>
              </a:rPr>
              <a:t>(</a:t>
            </a:r>
            <a:r>
              <a:rPr lang="en-US" dirty="0">
                <a:latin typeface="Times New Roman" pitchFamily="18" charset="0"/>
                <a:cs typeface="Times New Roman" pitchFamily="18" charset="0"/>
                <a:sym typeface="Symbol" charset="0"/>
              </a:rPr>
              <a:t>k, </a:t>
            </a:r>
            <a:r>
              <a:rPr lang="en-US" dirty="0" smtClean="0">
                <a:latin typeface="Times New Roman" pitchFamily="18" charset="0"/>
                <a:cs typeface="Times New Roman" pitchFamily="18" charset="0"/>
                <a:sym typeface="Symbol" charset="0"/>
              </a:rPr>
              <a:t>F(</a:t>
            </a:r>
            <a:r>
              <a:rPr lang="en-US" dirty="0" err="1" smtClean="0">
                <a:latin typeface="Times New Roman" pitchFamily="18" charset="0"/>
                <a:cs typeface="Times New Roman" pitchFamily="18" charset="0"/>
                <a:sym typeface="Symbol" charset="0"/>
              </a:rPr>
              <a:t>k,m</a:t>
            </a:r>
            <a:r>
              <a:rPr lang="en-US" dirty="0" smtClean="0">
                <a:latin typeface="Times New Roman" pitchFamily="18" charset="0"/>
                <a:cs typeface="Times New Roman" pitchFamily="18" charset="0"/>
                <a:sym typeface="Symbol" charset="0"/>
              </a:rPr>
              <a:t>)</a:t>
            </a:r>
            <a:r>
              <a:rPr lang="en-US" dirty="0">
                <a:latin typeface="Times New Roman" pitchFamily="18" charset="0"/>
                <a:cs typeface="Times New Roman" pitchFamily="18" charset="0"/>
                <a:sym typeface="Symbol" charset="0"/>
              </a:rPr>
              <a:t>(</a:t>
            </a:r>
            <a:r>
              <a:rPr lang="en-US" dirty="0" err="1">
                <a:latin typeface="Times New Roman" pitchFamily="18" charset="0"/>
                <a:cs typeface="Times New Roman" pitchFamily="18" charset="0"/>
                <a:sym typeface="Symbol" charset="0"/>
              </a:rPr>
              <a:t>tm</a:t>
            </a:r>
            <a:r>
              <a:rPr lang="en-US" dirty="0">
                <a:latin typeface="Times New Roman" pitchFamily="18" charset="0"/>
                <a:cs typeface="Times New Roman" pitchFamily="18" charset="0"/>
                <a:sym typeface="Symbol" charset="0"/>
              </a:rPr>
              <a:t>) </a:t>
            </a:r>
            <a:r>
              <a:rPr lang="en-US" sz="2800" dirty="0">
                <a:latin typeface="Times New Roman" pitchFamily="18" charset="0"/>
                <a:cs typeface="Times New Roman" pitchFamily="18" charset="0"/>
                <a:sym typeface="Symbol" charset="0"/>
              </a:rPr>
              <a:t>)</a:t>
            </a:r>
            <a:r>
              <a:rPr lang="en-US" dirty="0">
                <a:latin typeface="Times New Roman" pitchFamily="18" charset="0"/>
                <a:cs typeface="Times New Roman" pitchFamily="18" charset="0"/>
                <a:sym typeface="Symbol" charset="0"/>
              </a:rPr>
              <a:t> = </a:t>
            </a:r>
            <a:r>
              <a:rPr lang="en-US" dirty="0" smtClean="0">
                <a:latin typeface="Times New Roman" pitchFamily="18" charset="0"/>
                <a:cs typeface="Times New Roman" pitchFamily="18" charset="0"/>
                <a:sym typeface="Symbol" charset="0"/>
              </a:rPr>
              <a:t>		     F(k</a:t>
            </a:r>
            <a:r>
              <a:rPr lang="en-US" dirty="0">
                <a:latin typeface="Times New Roman" pitchFamily="18" charset="0"/>
                <a:cs typeface="Times New Roman" pitchFamily="18" charset="0"/>
                <a:sym typeface="Symbol" charset="0"/>
              </a:rPr>
              <a:t>, </a:t>
            </a:r>
            <a:r>
              <a:rPr lang="en-US" dirty="0" smtClean="0">
                <a:latin typeface="Times New Roman" pitchFamily="18" charset="0"/>
                <a:cs typeface="Times New Roman" pitchFamily="18" charset="0"/>
                <a:sym typeface="Symbol" charset="0"/>
              </a:rPr>
              <a:t>t</a:t>
            </a:r>
            <a:r>
              <a:rPr lang="en-US" dirty="0">
                <a:latin typeface="Times New Roman" pitchFamily="18" charset="0"/>
                <a:cs typeface="Times New Roman" pitchFamily="18" charset="0"/>
                <a:sym typeface="Symbol" charset="0"/>
              </a:rPr>
              <a:t>(</a:t>
            </a:r>
            <a:r>
              <a:rPr lang="en-US" dirty="0" err="1">
                <a:latin typeface="Times New Roman" pitchFamily="18" charset="0"/>
                <a:cs typeface="Times New Roman" pitchFamily="18" charset="0"/>
                <a:sym typeface="Symbol" charset="0"/>
              </a:rPr>
              <a:t>tm</a:t>
            </a:r>
            <a:r>
              <a:rPr lang="en-US" dirty="0">
                <a:latin typeface="Times New Roman" pitchFamily="18" charset="0"/>
                <a:cs typeface="Times New Roman" pitchFamily="18" charset="0"/>
                <a:sym typeface="Symbol" charset="0"/>
              </a:rPr>
              <a:t>) </a:t>
            </a:r>
            <a:r>
              <a:rPr lang="en-US" sz="2800" dirty="0">
                <a:latin typeface="Times New Roman" pitchFamily="18" charset="0"/>
                <a:cs typeface="Times New Roman" pitchFamily="18" charset="0"/>
                <a:sym typeface="Symbol" charset="0"/>
              </a:rPr>
              <a:t>)</a:t>
            </a:r>
            <a:r>
              <a:rPr lang="en-US" dirty="0">
                <a:latin typeface="Times New Roman" pitchFamily="18" charset="0"/>
                <a:cs typeface="Times New Roman" pitchFamily="18" charset="0"/>
                <a:sym typeface="Symbol" charset="0"/>
              </a:rPr>
              <a:t> </a:t>
            </a:r>
            <a:r>
              <a:rPr lang="en-US" dirty="0" smtClean="0">
                <a:latin typeface="Times New Roman" pitchFamily="18" charset="0"/>
                <a:cs typeface="Times New Roman" pitchFamily="18" charset="0"/>
                <a:sym typeface="Symbol" charset="0"/>
              </a:rPr>
              <a:t>= t</a:t>
            </a:r>
            <a:endParaRPr lang="en-US" dirty="0">
              <a:latin typeface="Times New Roman" pitchFamily="18" charset="0"/>
              <a:cs typeface="Times New Roman" pitchFamily="18" charset="0"/>
              <a:sym typeface="Symbol" charset="0"/>
            </a:endParaRPr>
          </a:p>
        </p:txBody>
      </p:sp>
      <p:sp>
        <p:nvSpPr>
          <p:cNvPr id="2" name="Rectangle 1"/>
          <p:cNvSpPr/>
          <p:nvPr/>
        </p:nvSpPr>
        <p:spPr>
          <a:xfrm>
            <a:off x="304800" y="3581400"/>
            <a:ext cx="8458200" cy="1600200"/>
          </a:xfrm>
          <a:prstGeom prst="rect">
            <a:avLst/>
          </a:prstGeom>
          <a:no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77948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Comparison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Times New Roman" pitchFamily="18" charset="0"/>
                <a:cs typeface="Times New Roman" pitchFamily="18" charset="0"/>
              </a:rPr>
              <a:t>ECBC-MAC </a:t>
            </a:r>
            <a:r>
              <a:rPr lang="en-US" dirty="0" smtClean="0">
                <a:latin typeface="Times New Roman" pitchFamily="18" charset="0"/>
                <a:cs typeface="Times New Roman" pitchFamily="18" charset="0"/>
              </a:rPr>
              <a:t>is commonly used as an AES-based MAC</a:t>
            </a:r>
          </a:p>
          <a:p>
            <a:r>
              <a:rPr lang="en-US" dirty="0" smtClean="0">
                <a:latin typeface="Times New Roman" pitchFamily="18" charset="0"/>
                <a:cs typeface="Times New Roman" pitchFamily="18" charset="0"/>
              </a:rPr>
              <a:t>CCM encryption mode  (used in 802.11i)</a:t>
            </a:r>
          </a:p>
          <a:p>
            <a:r>
              <a:rPr lang="en-US" dirty="0" smtClean="0">
                <a:latin typeface="Times New Roman" pitchFamily="18" charset="0"/>
                <a:cs typeface="Times New Roman" pitchFamily="18" charset="0"/>
              </a:rPr>
              <a:t>NIST standard called CMAC</a:t>
            </a:r>
          </a:p>
          <a:p>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NMAC</a:t>
            </a:r>
            <a:r>
              <a:rPr lang="en-US" dirty="0" smtClean="0">
                <a:latin typeface="Times New Roman" pitchFamily="18" charset="0"/>
                <a:cs typeface="Times New Roman" pitchFamily="18" charset="0"/>
              </a:rPr>
              <a:t> not usually used with AES or 3DES</a:t>
            </a:r>
          </a:p>
          <a:p>
            <a:r>
              <a:rPr lang="en-US" dirty="0" smtClean="0">
                <a:latin typeface="Times New Roman" pitchFamily="18" charset="0"/>
                <a:cs typeface="Times New Roman" pitchFamily="18" charset="0"/>
              </a:rPr>
              <a:t>Main reason:</a:t>
            </a:r>
          </a:p>
          <a:p>
            <a:pPr lvl="1"/>
            <a:r>
              <a:rPr lang="en-US" dirty="0" smtClean="0">
                <a:latin typeface="Times New Roman" pitchFamily="18" charset="0"/>
                <a:cs typeface="Times New Roman" pitchFamily="18" charset="0"/>
              </a:rPr>
              <a:t>need to change AES key on every block</a:t>
            </a:r>
          </a:p>
          <a:p>
            <a:pPr lvl="1"/>
            <a:r>
              <a:rPr lang="en-US" dirty="0" smtClean="0">
                <a:latin typeface="Times New Roman" pitchFamily="18" charset="0"/>
                <a:cs typeface="Times New Roman" pitchFamily="18" charset="0"/>
              </a:rPr>
              <a:t>requires re-computing AES key expansion</a:t>
            </a:r>
          </a:p>
          <a:p>
            <a:r>
              <a:rPr lang="en-US" dirty="0" smtClean="0">
                <a:latin typeface="Times New Roman" pitchFamily="18" charset="0"/>
                <a:cs typeface="Times New Roman" pitchFamily="18" charset="0"/>
              </a:rPr>
              <a:t>But NMAC is the basis for a popular MAC called HMAC (next)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400020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19400"/>
            <a:ext cx="7772400" cy="1143000"/>
          </a:xfrm>
        </p:spPr>
        <p:txBody>
          <a:bodyPr>
            <a:normAutofit/>
          </a:bodyPr>
          <a:lstStyle/>
          <a:p>
            <a:pPr algn="ctr"/>
            <a:r>
              <a:rPr lang="en-US" u="sng" dirty="0" smtClean="0">
                <a:solidFill>
                  <a:schemeClr val="accent1"/>
                </a:solidFill>
                <a:latin typeface="Times New Roman" pitchFamily="18" charset="0"/>
                <a:cs typeface="Times New Roman" pitchFamily="18" charset="0"/>
              </a:rPr>
              <a:t>MAC Padding</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28600"/>
            <a:ext cx="8763000" cy="4834144"/>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In </a:t>
            </a:r>
            <a:r>
              <a:rPr lang="en-GB" dirty="0" smtClean="0">
                <a:latin typeface="Arial" panose="020B0604020202020204" pitchFamily="34" charset="0"/>
                <a:ea typeface="Times New Roman" panose="02020603050405020304" pitchFamily="18" charset="0"/>
                <a:cs typeface="Times New Roman" panose="02020603050405020304" pitchFamily="18" charset="0"/>
              </a:rPr>
              <a:t>previous MACs “CBC-MAC” </a:t>
            </a:r>
            <a:r>
              <a:rPr lang="en-GB" dirty="0">
                <a:latin typeface="Arial" panose="020B0604020202020204" pitchFamily="34" charset="0"/>
                <a:ea typeface="Times New Roman" panose="02020603050405020304" pitchFamily="18" charset="0"/>
                <a:cs typeface="Times New Roman" panose="02020603050405020304" pitchFamily="18" charset="0"/>
              </a:rPr>
              <a:t>and the </a:t>
            </a:r>
            <a:r>
              <a:rPr lang="en-GB" dirty="0" smtClean="0">
                <a:latin typeface="Arial" panose="020B0604020202020204" pitchFamily="34" charset="0"/>
                <a:ea typeface="Times New Roman" panose="02020603050405020304" pitchFamily="18" charset="0"/>
                <a:cs typeface="Times New Roman" panose="02020603050405020304" pitchFamily="18" charset="0"/>
              </a:rPr>
              <a:t>“NMAC”, we </a:t>
            </a:r>
            <a:r>
              <a:rPr lang="en-GB" dirty="0">
                <a:latin typeface="Arial" panose="020B0604020202020204" pitchFamily="34" charset="0"/>
                <a:ea typeface="Times New Roman" panose="02020603050405020304" pitchFamily="18" charset="0"/>
                <a:cs typeface="Times New Roman" panose="02020603050405020304" pitchFamily="18" charset="0"/>
              </a:rPr>
              <a:t>always assumed that the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message length was a multiple of the block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size</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Now we will see </a:t>
            </a:r>
            <a:r>
              <a:rPr lang="en-GB" dirty="0">
                <a:latin typeface="Arial" panose="020B0604020202020204" pitchFamily="34" charset="0"/>
                <a:ea typeface="Times New Roman" panose="02020603050405020304" pitchFamily="18" charset="0"/>
                <a:cs typeface="Times New Roman" panose="02020603050405020304" pitchFamily="18" charset="0"/>
              </a:rPr>
              <a:t>what to do when the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message length is not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a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multiple of the block size.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recall that the encrypted CBC mac or ECBC-MAC for </a:t>
            </a:r>
            <a:r>
              <a:rPr lang="en-GB" dirty="0" smtClean="0">
                <a:latin typeface="Arial" panose="020B0604020202020204" pitchFamily="34" charset="0"/>
                <a:ea typeface="Times New Roman" panose="02020603050405020304" pitchFamily="18" charset="0"/>
                <a:cs typeface="Times New Roman" panose="02020603050405020304" pitchFamily="18" charset="0"/>
              </a:rPr>
              <a:t>short </a:t>
            </a:r>
            <a:r>
              <a:rPr lang="en-GB" dirty="0">
                <a:latin typeface="Arial" panose="020B0604020202020204" pitchFamily="34" charset="0"/>
                <a:ea typeface="Times New Roman" panose="02020603050405020304" pitchFamily="18" charset="0"/>
                <a:cs typeface="Times New Roman" panose="02020603050405020304" pitchFamily="18" charset="0"/>
              </a:rPr>
              <a:t>uses pseudorandom permutation F to actually compute the CBC function as we </a:t>
            </a:r>
            <a:r>
              <a:rPr lang="en-GB" dirty="0" smtClean="0">
                <a:latin typeface="Arial" panose="020B0604020202020204" pitchFamily="34" charset="0"/>
                <a:ea typeface="Times New Roman" panose="02020603050405020304" pitchFamily="18" charset="0"/>
                <a:cs typeface="Times New Roman" panose="02020603050405020304" pitchFamily="18" charset="0"/>
              </a:rPr>
              <a:t>discussed </a:t>
            </a:r>
            <a:r>
              <a:rPr lang="en-GB" dirty="0">
                <a:latin typeface="Arial" panose="020B0604020202020204" pitchFamily="34" charset="0"/>
                <a:ea typeface="Times New Roman" panose="02020603050405020304" pitchFamily="18" charset="0"/>
                <a:cs typeface="Times New Roman" panose="02020603050405020304" pitchFamily="18" charset="0"/>
              </a:rPr>
              <a:t>in the last segment.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Previously, </a:t>
            </a:r>
            <a:r>
              <a:rPr lang="en-GB" dirty="0">
                <a:latin typeface="Arial" panose="020B0604020202020204" pitchFamily="34" charset="0"/>
                <a:ea typeface="Times New Roman" panose="02020603050405020304" pitchFamily="18" charset="0"/>
                <a:cs typeface="Times New Roman" panose="02020603050405020304" pitchFamily="18" charset="0"/>
              </a:rPr>
              <a:t>we always assumed that the </a:t>
            </a:r>
            <a:r>
              <a:rPr lang="en-GB" dirty="0" smtClean="0">
                <a:latin typeface="Arial" panose="020B0604020202020204" pitchFamily="34" charset="0"/>
                <a:ea typeface="Times New Roman" panose="02020603050405020304" pitchFamily="18" charset="0"/>
                <a:cs typeface="Times New Roman" panose="02020603050405020304" pitchFamily="18" charset="0"/>
              </a:rPr>
              <a:t>message </a:t>
            </a:r>
            <a:r>
              <a:rPr lang="en-GB" dirty="0">
                <a:latin typeface="Arial" panose="020B0604020202020204" pitchFamily="34" charset="0"/>
                <a:ea typeface="Times New Roman" panose="02020603050405020304" pitchFamily="18" charset="0"/>
                <a:cs typeface="Times New Roman" panose="02020603050405020304" pitchFamily="18" charset="0"/>
              </a:rPr>
              <a:t>itself could be broken into an integer number of blocks for the block </a:t>
            </a:r>
            <a:r>
              <a:rPr lang="en-GB" dirty="0" smtClean="0">
                <a:latin typeface="Arial" panose="020B0604020202020204" pitchFamily="34" charset="0"/>
                <a:ea typeface="Times New Roman" panose="02020603050405020304" pitchFamily="18" charset="0"/>
                <a:cs typeface="Times New Roman" panose="02020603050405020304" pitchFamily="18" charset="0"/>
              </a:rPr>
              <a:t>cipher</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And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question is what to do when the message length is not a multiple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of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block size. </a:t>
            </a:r>
            <a:endPar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539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6200"/>
            <a:ext cx="8229600" cy="838200"/>
          </a:xfrm>
        </p:spPr>
        <p:txBody>
          <a:bodyPr>
            <a:normAutofit/>
          </a:bodyPr>
          <a:lstStyle/>
          <a:p>
            <a:r>
              <a:rPr lang="en-US" sz="3600" dirty="0" smtClean="0">
                <a:solidFill>
                  <a:schemeClr val="tx1"/>
                </a:solidFill>
                <a:latin typeface="Times New Roman" pitchFamily="18" charset="0"/>
                <a:cs typeface="Times New Roman" pitchFamily="18" charset="0"/>
              </a:rPr>
              <a:t>Recall:   ECBC</a:t>
            </a:r>
            <a:r>
              <a:rPr lang="en-US" sz="3600" dirty="0">
                <a:solidFill>
                  <a:schemeClr val="tx1"/>
                </a:solidFill>
                <a:latin typeface="Times New Roman" pitchFamily="18" charset="0"/>
                <a:cs typeface="Times New Roman" pitchFamily="18" charset="0"/>
              </a:rPr>
              <a:t>-</a:t>
            </a:r>
            <a:r>
              <a:rPr lang="en-US" sz="3600" dirty="0" smtClean="0">
                <a:solidFill>
                  <a:schemeClr val="tx1"/>
                </a:solidFill>
                <a:latin typeface="Times New Roman" pitchFamily="18" charset="0"/>
                <a:cs typeface="Times New Roman" pitchFamily="18" charset="0"/>
              </a:rPr>
              <a:t>MAC</a:t>
            </a:r>
            <a:endParaRPr lang="en-US" sz="3600" dirty="0">
              <a:solidFill>
                <a:schemeClr val="tx1"/>
              </a:solidFill>
              <a:latin typeface="Times New Roman" pitchFamily="18" charset="0"/>
              <a:cs typeface="Times New Roman" pitchFamily="18" charset="0"/>
            </a:endParaRPr>
          </a:p>
        </p:txBody>
      </p:sp>
      <p:sp>
        <p:nvSpPr>
          <p:cNvPr id="16389" name="Rectangle 5"/>
          <p:cNvSpPr>
            <a:spLocks noChangeArrowheads="1"/>
          </p:cNvSpPr>
          <p:nvPr/>
        </p:nvSpPr>
        <p:spPr bwMode="auto">
          <a:xfrm>
            <a:off x="10668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16390" name="Rectangle 6"/>
          <p:cNvSpPr>
            <a:spLocks noChangeArrowheads="1"/>
          </p:cNvSpPr>
          <p:nvPr/>
        </p:nvSpPr>
        <p:spPr bwMode="auto">
          <a:xfrm>
            <a:off x="27432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16392" name="Rectangle 8"/>
          <p:cNvSpPr>
            <a:spLocks noChangeArrowheads="1"/>
          </p:cNvSpPr>
          <p:nvPr/>
        </p:nvSpPr>
        <p:spPr bwMode="auto">
          <a:xfrm>
            <a:off x="59436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16394" name="Rectangle 10"/>
          <p:cNvSpPr>
            <a:spLocks noChangeArrowheads="1"/>
          </p:cNvSpPr>
          <p:nvPr/>
        </p:nvSpPr>
        <p:spPr bwMode="auto">
          <a:xfrm>
            <a:off x="762000" y="1828800"/>
            <a:ext cx="15240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m[0]</a:t>
            </a:r>
          </a:p>
        </p:txBody>
      </p:sp>
      <p:sp>
        <p:nvSpPr>
          <p:cNvPr id="16395" name="Rectangle 11"/>
          <p:cNvSpPr>
            <a:spLocks noChangeArrowheads="1"/>
          </p:cNvSpPr>
          <p:nvPr/>
        </p:nvSpPr>
        <p:spPr bwMode="auto">
          <a:xfrm>
            <a:off x="2286000" y="1828800"/>
            <a:ext cx="16764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m[1]</a:t>
            </a:r>
          </a:p>
        </p:txBody>
      </p:sp>
      <p:sp>
        <p:nvSpPr>
          <p:cNvPr id="16396" name="Rectangle 12"/>
          <p:cNvSpPr>
            <a:spLocks noChangeArrowheads="1"/>
          </p:cNvSpPr>
          <p:nvPr/>
        </p:nvSpPr>
        <p:spPr bwMode="auto">
          <a:xfrm>
            <a:off x="3962400" y="1828800"/>
            <a:ext cx="16002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m[3]</a:t>
            </a:r>
          </a:p>
        </p:txBody>
      </p:sp>
      <p:sp>
        <p:nvSpPr>
          <p:cNvPr id="16397" name="Rectangle 13"/>
          <p:cNvSpPr>
            <a:spLocks noChangeArrowheads="1"/>
          </p:cNvSpPr>
          <p:nvPr/>
        </p:nvSpPr>
        <p:spPr bwMode="auto">
          <a:xfrm>
            <a:off x="5562600" y="1828800"/>
            <a:ext cx="15240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m[4]</a:t>
            </a:r>
          </a:p>
        </p:txBody>
      </p:sp>
      <p:sp>
        <p:nvSpPr>
          <p:cNvPr id="16400" name="Text Box 16"/>
          <p:cNvSpPr txBox="1">
            <a:spLocks noChangeArrowheads="1"/>
          </p:cNvSpPr>
          <p:nvPr/>
        </p:nvSpPr>
        <p:spPr bwMode="auto">
          <a:xfrm>
            <a:off x="6172200" y="23444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16401" name="Text Box 17"/>
          <p:cNvSpPr txBox="1">
            <a:spLocks noChangeArrowheads="1"/>
          </p:cNvSpPr>
          <p:nvPr/>
        </p:nvSpPr>
        <p:spPr bwMode="auto">
          <a:xfrm>
            <a:off x="2971800" y="23444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16404" name="Line 20"/>
          <p:cNvSpPr>
            <a:spLocks noChangeShapeType="1"/>
          </p:cNvSpPr>
          <p:nvPr/>
        </p:nvSpPr>
        <p:spPr bwMode="auto">
          <a:xfrm>
            <a:off x="3200400" y="2241551"/>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05" name="Line 21"/>
          <p:cNvSpPr>
            <a:spLocks noChangeShapeType="1"/>
          </p:cNvSpPr>
          <p:nvPr/>
        </p:nvSpPr>
        <p:spPr bwMode="auto">
          <a:xfrm>
            <a:off x="6400800" y="2209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06" name="Line 22"/>
          <p:cNvSpPr>
            <a:spLocks noChangeShapeType="1"/>
          </p:cNvSpPr>
          <p:nvPr/>
        </p:nvSpPr>
        <p:spPr bwMode="auto">
          <a:xfrm>
            <a:off x="32004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07" name="Line 23"/>
          <p:cNvSpPr>
            <a:spLocks noChangeShapeType="1"/>
          </p:cNvSpPr>
          <p:nvPr/>
        </p:nvSpPr>
        <p:spPr bwMode="auto">
          <a:xfrm>
            <a:off x="64008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08" name="Line 24"/>
          <p:cNvSpPr>
            <a:spLocks noChangeShapeType="1"/>
          </p:cNvSpPr>
          <p:nvPr/>
        </p:nvSpPr>
        <p:spPr bwMode="auto">
          <a:xfrm>
            <a:off x="1447800" y="2311400"/>
            <a:ext cx="0" cy="96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11" name="Line 27"/>
          <p:cNvSpPr>
            <a:spLocks noChangeShapeType="1"/>
          </p:cNvSpPr>
          <p:nvPr/>
        </p:nvSpPr>
        <p:spPr bwMode="auto">
          <a:xfrm>
            <a:off x="1447800" y="41148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12" name="Freeform 28"/>
          <p:cNvSpPr>
            <a:spLocks/>
          </p:cNvSpPr>
          <p:nvPr/>
        </p:nvSpPr>
        <p:spPr bwMode="auto">
          <a:xfrm>
            <a:off x="1447800" y="2743200"/>
            <a:ext cx="16002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13" name="Line 29"/>
          <p:cNvSpPr>
            <a:spLocks noChangeShapeType="1"/>
          </p:cNvSpPr>
          <p:nvPr/>
        </p:nvSpPr>
        <p:spPr bwMode="auto">
          <a:xfrm>
            <a:off x="3200400" y="41148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0" name="Rectangle 36"/>
          <p:cNvSpPr>
            <a:spLocks noChangeArrowheads="1"/>
          </p:cNvSpPr>
          <p:nvPr/>
        </p:nvSpPr>
        <p:spPr bwMode="auto">
          <a:xfrm>
            <a:off x="44196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16421" name="Freeform 37"/>
          <p:cNvSpPr>
            <a:spLocks/>
          </p:cNvSpPr>
          <p:nvPr/>
        </p:nvSpPr>
        <p:spPr bwMode="auto">
          <a:xfrm>
            <a:off x="3200400" y="2743200"/>
            <a:ext cx="16002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2" name="Freeform 38"/>
          <p:cNvSpPr>
            <a:spLocks/>
          </p:cNvSpPr>
          <p:nvPr/>
        </p:nvSpPr>
        <p:spPr bwMode="auto">
          <a:xfrm>
            <a:off x="4876800" y="2743200"/>
            <a:ext cx="13716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3" name="Text Box 39"/>
          <p:cNvSpPr txBox="1">
            <a:spLocks noChangeArrowheads="1"/>
          </p:cNvSpPr>
          <p:nvPr/>
        </p:nvSpPr>
        <p:spPr bwMode="auto">
          <a:xfrm>
            <a:off x="4684714" y="23444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16424" name="Line 40"/>
          <p:cNvSpPr>
            <a:spLocks noChangeShapeType="1"/>
          </p:cNvSpPr>
          <p:nvPr/>
        </p:nvSpPr>
        <p:spPr bwMode="auto">
          <a:xfrm>
            <a:off x="4913313" y="2241551"/>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5" name="Line 41"/>
          <p:cNvSpPr>
            <a:spLocks noChangeShapeType="1"/>
          </p:cNvSpPr>
          <p:nvPr/>
        </p:nvSpPr>
        <p:spPr bwMode="auto">
          <a:xfrm>
            <a:off x="4913313"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6" name="Line 42"/>
          <p:cNvSpPr>
            <a:spLocks noChangeShapeType="1"/>
          </p:cNvSpPr>
          <p:nvPr/>
        </p:nvSpPr>
        <p:spPr bwMode="auto">
          <a:xfrm>
            <a:off x="4876800" y="41148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27" name="Line 43"/>
          <p:cNvSpPr>
            <a:spLocks noChangeShapeType="1"/>
          </p:cNvSpPr>
          <p:nvPr/>
        </p:nvSpPr>
        <p:spPr bwMode="auto">
          <a:xfrm>
            <a:off x="6399215" y="4114800"/>
            <a:ext cx="1587"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35" name="Rectangle 51"/>
          <p:cNvSpPr>
            <a:spLocks noChangeArrowheads="1"/>
          </p:cNvSpPr>
          <p:nvPr/>
        </p:nvSpPr>
        <p:spPr bwMode="auto">
          <a:xfrm>
            <a:off x="6019800" y="53340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a:t>
            </a:r>
            <a:r>
              <a:rPr lang="en-US" sz="2400" b="1"/>
              <a:t>k</a:t>
            </a:r>
            <a:r>
              <a:rPr lang="en-US" sz="2400" b="1" baseline="-25000"/>
              <a:t>1</a:t>
            </a:r>
            <a:r>
              <a:rPr lang="en-US" sz="2400"/>
              <a:t>,</a:t>
            </a:r>
            <a:r>
              <a:rPr lang="en-US" sz="2400">
                <a:sym typeface="Symbol" charset="0"/>
              </a:rPr>
              <a:t>)</a:t>
            </a:r>
          </a:p>
        </p:txBody>
      </p:sp>
      <p:sp>
        <p:nvSpPr>
          <p:cNvPr id="16436" name="Line 52"/>
          <p:cNvSpPr>
            <a:spLocks noChangeShapeType="1"/>
          </p:cNvSpPr>
          <p:nvPr/>
        </p:nvSpPr>
        <p:spPr bwMode="auto">
          <a:xfrm>
            <a:off x="6934200" y="57912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437" name="Text Box 53"/>
          <p:cNvSpPr txBox="1">
            <a:spLocks noChangeArrowheads="1"/>
          </p:cNvSpPr>
          <p:nvPr/>
        </p:nvSpPr>
        <p:spPr bwMode="auto">
          <a:xfrm>
            <a:off x="7391401" y="5359400"/>
            <a:ext cx="50526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tag</a:t>
            </a:r>
          </a:p>
        </p:txBody>
      </p:sp>
      <p:sp>
        <p:nvSpPr>
          <p:cNvPr id="16443" name="Text Box 59"/>
          <p:cNvSpPr txBox="1">
            <a:spLocks noChangeArrowheads="1"/>
          </p:cNvSpPr>
          <p:nvPr/>
        </p:nvSpPr>
        <p:spPr bwMode="auto">
          <a:xfrm>
            <a:off x="136805" y="5029200"/>
            <a:ext cx="5730595" cy="978729"/>
          </a:xfrm>
          <a:prstGeom prst="rect">
            <a:avLst/>
          </a:prstGeom>
          <a:noFill/>
          <a:ln w="28575">
            <a:solidFill>
              <a:srgbClr val="3333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US" sz="2400" dirty="0">
                <a:latin typeface="Times New Roman" pitchFamily="18" charset="0"/>
                <a:cs typeface="Times New Roman" pitchFamily="18" charset="0"/>
              </a:rPr>
              <a:t>Let  </a:t>
            </a: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F: K </a:t>
            </a:r>
            <a:r>
              <a:rPr lang="en-US" sz="2400" b="1" dirty="0">
                <a:solidFill>
                  <a:srgbClr val="FF0000"/>
                </a:solidFill>
                <a:latin typeface="Times New Roman" pitchFamily="18" charset="0"/>
                <a:cs typeface="Times New Roman" pitchFamily="18" charset="0"/>
              </a:rPr>
              <a:t>× X </a:t>
            </a:r>
            <a:r>
              <a:rPr lang="en-US" sz="2400" b="1" dirty="0" smtClean="0">
                <a:solidFill>
                  <a:srgbClr val="FF0000"/>
                </a:solidFill>
                <a:latin typeface="Times New Roman" pitchFamily="18" charset="0"/>
                <a:cs typeface="Times New Roman" pitchFamily="18" charset="0"/>
              </a:rPr>
              <a:t>⟶ X   </a:t>
            </a:r>
            <a:r>
              <a:rPr lang="en-US" sz="2400" dirty="0">
                <a:latin typeface="Times New Roman" pitchFamily="18" charset="0"/>
                <a:cs typeface="Times New Roman" pitchFamily="18" charset="0"/>
              </a:rPr>
              <a:t>be </a:t>
            </a:r>
            <a:r>
              <a:rPr lang="en-US" sz="2400" dirty="0" smtClean="0">
                <a:latin typeface="Times New Roman" pitchFamily="18" charset="0"/>
                <a:cs typeface="Times New Roman" pitchFamily="18" charset="0"/>
              </a:rPr>
              <a:t>a PRP </a:t>
            </a:r>
          </a:p>
          <a:p>
            <a:pPr>
              <a:spcBef>
                <a:spcPct val="20000"/>
              </a:spcBef>
            </a:pPr>
            <a:r>
              <a:rPr lang="en-US" sz="2400" dirty="0" smtClean="0">
                <a:latin typeface="Times New Roman" pitchFamily="18" charset="0"/>
                <a:cs typeface="Times New Roman" pitchFamily="18" charset="0"/>
              </a:rPr>
              <a:t>Define </a:t>
            </a:r>
            <a:r>
              <a:rPr lang="en-US" sz="2400" dirty="0">
                <a:latin typeface="Times New Roman" pitchFamily="18" charset="0"/>
                <a:cs typeface="Times New Roman" pitchFamily="18" charset="0"/>
              </a:rPr>
              <a:t>new PRF </a:t>
            </a: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F</a:t>
            </a:r>
            <a:r>
              <a:rPr lang="en-US" sz="2400" b="1" baseline="-25000" dirty="0" smtClean="0">
                <a:solidFill>
                  <a:srgbClr val="FF0000"/>
                </a:solidFill>
                <a:latin typeface="Times New Roman" pitchFamily="18" charset="0"/>
                <a:cs typeface="Times New Roman" pitchFamily="18" charset="0"/>
              </a:rPr>
              <a:t>ECBC </a:t>
            </a:r>
            <a:r>
              <a:rPr lang="en-US" sz="2400" b="1"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K</a:t>
            </a:r>
            <a:r>
              <a:rPr lang="en-US" sz="2800" b="1" baseline="30000" dirty="0" smtClean="0">
                <a:solidFill>
                  <a:srgbClr val="FF0000"/>
                </a:solidFill>
                <a:latin typeface="Times New Roman" pitchFamily="18" charset="0"/>
                <a:cs typeface="Times New Roman" pitchFamily="18" charset="0"/>
              </a:rPr>
              <a:t>2</a:t>
            </a:r>
            <a:r>
              <a:rPr lang="en-US" sz="2800" b="1" dirty="0">
                <a:solidFill>
                  <a:srgbClr val="FF0000"/>
                </a:solidFill>
                <a:latin typeface="Times New Roman" pitchFamily="18" charset="0"/>
                <a:cs typeface="Times New Roman" pitchFamily="18" charset="0"/>
              </a:rPr>
              <a:t> × </a:t>
            </a:r>
            <a:r>
              <a:rPr lang="en-US" sz="2800" b="1" dirty="0" smtClean="0">
                <a:solidFill>
                  <a:srgbClr val="FF0000"/>
                </a:solidFill>
                <a:latin typeface="Times New Roman" pitchFamily="18" charset="0"/>
                <a:cs typeface="Times New Roman" pitchFamily="18" charset="0"/>
              </a:rPr>
              <a:t>X</a:t>
            </a:r>
            <a:r>
              <a:rPr lang="en-US" sz="2800" b="1" baseline="30000" dirty="0" smtClean="0">
                <a:solidFill>
                  <a:srgbClr val="FF0000"/>
                </a:solidFill>
                <a:latin typeface="Times New Roman" pitchFamily="18" charset="0"/>
                <a:cs typeface="Times New Roman" pitchFamily="18" charset="0"/>
              </a:rPr>
              <a:t>≤L</a:t>
            </a:r>
            <a:r>
              <a:rPr lang="en-US" sz="2800" b="1" dirty="0">
                <a:solidFill>
                  <a:srgbClr val="FF0000"/>
                </a:solidFill>
                <a:latin typeface="Times New Roman" pitchFamily="18" charset="0"/>
                <a:cs typeface="Times New Roman" pitchFamily="18" charset="0"/>
              </a:rPr>
              <a:t> ⟶ </a:t>
            </a:r>
            <a:r>
              <a:rPr lang="en-US" sz="2800" b="1" dirty="0" smtClean="0">
                <a:solidFill>
                  <a:srgbClr val="FF0000"/>
                </a:solidFill>
                <a:latin typeface="Times New Roman" pitchFamily="18" charset="0"/>
                <a:cs typeface="Times New Roman" pitchFamily="18" charset="0"/>
              </a:rPr>
              <a:t>X </a:t>
            </a:r>
            <a:endParaRPr lang="en-US" sz="2800" b="1" dirty="0">
              <a:solidFill>
                <a:srgbClr val="FF0000"/>
              </a:solidFill>
              <a:latin typeface="Times New Roman" pitchFamily="18" charset="0"/>
              <a:cs typeface="Times New Roman" pitchFamily="18" charset="0"/>
            </a:endParaRPr>
          </a:p>
        </p:txBody>
      </p:sp>
      <p:sp>
        <p:nvSpPr>
          <p:cNvPr id="32" name="Footer Placeholder 31"/>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38903373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 y="-25400"/>
            <a:ext cx="8915400" cy="1143000"/>
          </a:xfrm>
        </p:spPr>
        <p:txBody>
          <a:bodyPr>
            <a:normAutofit/>
          </a:bodyPr>
          <a:lstStyle/>
          <a:p>
            <a:r>
              <a:rPr lang="en-US" sz="3600" dirty="0" smtClean="0">
                <a:solidFill>
                  <a:schemeClr val="tx1"/>
                </a:solidFill>
                <a:latin typeface="Times New Roman" pitchFamily="18" charset="0"/>
                <a:cs typeface="Times New Roman" pitchFamily="18" charset="0"/>
              </a:rPr>
              <a:t>What if msg. </a:t>
            </a:r>
            <a:r>
              <a:rPr lang="en-US" sz="3600" dirty="0" err="1" smtClean="0">
                <a:solidFill>
                  <a:schemeClr val="tx1"/>
                </a:solidFill>
                <a:latin typeface="Times New Roman" pitchFamily="18" charset="0"/>
                <a:cs typeface="Times New Roman" pitchFamily="18" charset="0"/>
              </a:rPr>
              <a:t>len</a:t>
            </a:r>
            <a:r>
              <a:rPr lang="en-US" sz="3600" dirty="0" smtClean="0">
                <a:solidFill>
                  <a:schemeClr val="tx1"/>
                </a:solidFill>
                <a:latin typeface="Times New Roman" pitchFamily="18" charset="0"/>
                <a:cs typeface="Times New Roman" pitchFamily="18" charset="0"/>
              </a:rPr>
              <a:t>. is </a:t>
            </a:r>
            <a:r>
              <a:rPr lang="en-US" sz="3600" dirty="0">
                <a:solidFill>
                  <a:schemeClr val="tx1"/>
                </a:solidFill>
                <a:latin typeface="Times New Roman" pitchFamily="18" charset="0"/>
                <a:cs typeface="Times New Roman" pitchFamily="18" charset="0"/>
              </a:rPr>
              <a:t>not multiple of block-</a:t>
            </a:r>
            <a:r>
              <a:rPr lang="en-US" sz="3600" dirty="0" smtClean="0">
                <a:solidFill>
                  <a:schemeClr val="tx1"/>
                </a:solidFill>
                <a:latin typeface="Times New Roman" pitchFamily="18" charset="0"/>
                <a:cs typeface="Times New Roman" pitchFamily="18" charset="0"/>
              </a:rPr>
              <a:t>size? </a:t>
            </a:r>
            <a:endParaRPr lang="en-US" sz="3600" dirty="0">
              <a:solidFill>
                <a:schemeClr val="tx1"/>
              </a:solidFill>
              <a:latin typeface="Times New Roman" pitchFamily="18" charset="0"/>
              <a:cs typeface="Times New Roman" pitchFamily="18" charset="0"/>
            </a:endParaRPr>
          </a:p>
        </p:txBody>
      </p:sp>
      <p:sp>
        <p:nvSpPr>
          <p:cNvPr id="5" name="Rectangle 5"/>
          <p:cNvSpPr>
            <a:spLocks noChangeArrowheads="1"/>
          </p:cNvSpPr>
          <p:nvPr/>
        </p:nvSpPr>
        <p:spPr bwMode="auto">
          <a:xfrm>
            <a:off x="10668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6" name="Rectangle 6"/>
          <p:cNvSpPr>
            <a:spLocks noChangeArrowheads="1"/>
          </p:cNvSpPr>
          <p:nvPr/>
        </p:nvSpPr>
        <p:spPr bwMode="auto">
          <a:xfrm>
            <a:off x="27432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7" name="Rectangle 8"/>
          <p:cNvSpPr>
            <a:spLocks noChangeArrowheads="1"/>
          </p:cNvSpPr>
          <p:nvPr/>
        </p:nvSpPr>
        <p:spPr bwMode="auto">
          <a:xfrm>
            <a:off x="59436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8" name="Rectangle 10"/>
          <p:cNvSpPr>
            <a:spLocks noChangeArrowheads="1"/>
          </p:cNvSpPr>
          <p:nvPr/>
        </p:nvSpPr>
        <p:spPr bwMode="auto">
          <a:xfrm>
            <a:off x="762000" y="1828800"/>
            <a:ext cx="15240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m[0]</a:t>
            </a:r>
          </a:p>
        </p:txBody>
      </p:sp>
      <p:sp>
        <p:nvSpPr>
          <p:cNvPr id="9" name="Rectangle 11"/>
          <p:cNvSpPr>
            <a:spLocks noChangeArrowheads="1"/>
          </p:cNvSpPr>
          <p:nvPr/>
        </p:nvSpPr>
        <p:spPr bwMode="auto">
          <a:xfrm>
            <a:off x="2286000" y="1828800"/>
            <a:ext cx="16764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m[1]</a:t>
            </a:r>
          </a:p>
        </p:txBody>
      </p:sp>
      <p:sp>
        <p:nvSpPr>
          <p:cNvPr id="10" name="Rectangle 12"/>
          <p:cNvSpPr>
            <a:spLocks noChangeArrowheads="1"/>
          </p:cNvSpPr>
          <p:nvPr/>
        </p:nvSpPr>
        <p:spPr bwMode="auto">
          <a:xfrm>
            <a:off x="3962400" y="1828800"/>
            <a:ext cx="16002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m[3]</a:t>
            </a:r>
          </a:p>
        </p:txBody>
      </p:sp>
      <p:sp>
        <p:nvSpPr>
          <p:cNvPr id="11" name="Rectangle 13"/>
          <p:cNvSpPr>
            <a:spLocks noChangeArrowheads="1"/>
          </p:cNvSpPr>
          <p:nvPr/>
        </p:nvSpPr>
        <p:spPr bwMode="auto">
          <a:xfrm>
            <a:off x="5562600" y="1828800"/>
            <a:ext cx="1524000" cy="381000"/>
          </a:xfrm>
          <a:prstGeom prst="rect">
            <a:avLst/>
          </a:prstGeom>
          <a:solidFill>
            <a:srgbClr val="E46C0A"/>
          </a:solidFill>
          <a:ln w="9525">
            <a:solidFill>
              <a:schemeClr val="tx1"/>
            </a:solidFill>
            <a:miter lim="800000"/>
            <a:headEnd/>
            <a:tailEnd/>
          </a:ln>
          <a:effectLst/>
          <a:extLst/>
        </p:spPr>
        <p:txBody>
          <a:bodyPr wrap="none" anchor="ctr"/>
          <a:lstStyle/>
          <a:p>
            <a:pPr algn="r"/>
            <a:r>
              <a:rPr lang="en-US" dirty="0" smtClean="0"/>
              <a:t>???</a:t>
            </a:r>
            <a:endParaRPr lang="en-US" dirty="0"/>
          </a:p>
        </p:txBody>
      </p:sp>
      <p:sp>
        <p:nvSpPr>
          <p:cNvPr id="12" name="Text Box 16"/>
          <p:cNvSpPr txBox="1">
            <a:spLocks noChangeArrowheads="1"/>
          </p:cNvSpPr>
          <p:nvPr/>
        </p:nvSpPr>
        <p:spPr bwMode="auto">
          <a:xfrm>
            <a:off x="6172200" y="23444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13" name="Text Box 17"/>
          <p:cNvSpPr txBox="1">
            <a:spLocks noChangeArrowheads="1"/>
          </p:cNvSpPr>
          <p:nvPr/>
        </p:nvSpPr>
        <p:spPr bwMode="auto">
          <a:xfrm>
            <a:off x="2971800" y="23444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14" name="Line 20"/>
          <p:cNvSpPr>
            <a:spLocks noChangeShapeType="1"/>
          </p:cNvSpPr>
          <p:nvPr/>
        </p:nvSpPr>
        <p:spPr bwMode="auto">
          <a:xfrm>
            <a:off x="3200400" y="2241551"/>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 name="Line 21"/>
          <p:cNvSpPr>
            <a:spLocks noChangeShapeType="1"/>
          </p:cNvSpPr>
          <p:nvPr/>
        </p:nvSpPr>
        <p:spPr bwMode="auto">
          <a:xfrm>
            <a:off x="6400800" y="2209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6" name="Line 22"/>
          <p:cNvSpPr>
            <a:spLocks noChangeShapeType="1"/>
          </p:cNvSpPr>
          <p:nvPr/>
        </p:nvSpPr>
        <p:spPr bwMode="auto">
          <a:xfrm>
            <a:off x="32004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7" name="Line 23"/>
          <p:cNvSpPr>
            <a:spLocks noChangeShapeType="1"/>
          </p:cNvSpPr>
          <p:nvPr/>
        </p:nvSpPr>
        <p:spPr bwMode="auto">
          <a:xfrm>
            <a:off x="64008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8" name="Line 24"/>
          <p:cNvSpPr>
            <a:spLocks noChangeShapeType="1"/>
          </p:cNvSpPr>
          <p:nvPr/>
        </p:nvSpPr>
        <p:spPr bwMode="auto">
          <a:xfrm>
            <a:off x="1447800" y="2311400"/>
            <a:ext cx="0" cy="96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27"/>
          <p:cNvSpPr>
            <a:spLocks noChangeShapeType="1"/>
          </p:cNvSpPr>
          <p:nvPr/>
        </p:nvSpPr>
        <p:spPr bwMode="auto">
          <a:xfrm>
            <a:off x="1447800" y="41148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 name="Freeform 28"/>
          <p:cNvSpPr>
            <a:spLocks/>
          </p:cNvSpPr>
          <p:nvPr/>
        </p:nvSpPr>
        <p:spPr bwMode="auto">
          <a:xfrm>
            <a:off x="1447800" y="2743200"/>
            <a:ext cx="16002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1" name="Line 29"/>
          <p:cNvSpPr>
            <a:spLocks noChangeShapeType="1"/>
          </p:cNvSpPr>
          <p:nvPr/>
        </p:nvSpPr>
        <p:spPr bwMode="auto">
          <a:xfrm>
            <a:off x="3200400" y="41148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2" name="Rectangle 36"/>
          <p:cNvSpPr>
            <a:spLocks noChangeArrowheads="1"/>
          </p:cNvSpPr>
          <p:nvPr/>
        </p:nvSpPr>
        <p:spPr bwMode="auto">
          <a:xfrm>
            <a:off x="4419600" y="3276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23" name="Freeform 37"/>
          <p:cNvSpPr>
            <a:spLocks/>
          </p:cNvSpPr>
          <p:nvPr/>
        </p:nvSpPr>
        <p:spPr bwMode="auto">
          <a:xfrm>
            <a:off x="3200400" y="2743200"/>
            <a:ext cx="16002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 name="Freeform 38"/>
          <p:cNvSpPr>
            <a:spLocks/>
          </p:cNvSpPr>
          <p:nvPr/>
        </p:nvSpPr>
        <p:spPr bwMode="auto">
          <a:xfrm>
            <a:off x="4876800" y="2743200"/>
            <a:ext cx="13716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5" name="Text Box 39"/>
          <p:cNvSpPr txBox="1">
            <a:spLocks noChangeArrowheads="1"/>
          </p:cNvSpPr>
          <p:nvPr/>
        </p:nvSpPr>
        <p:spPr bwMode="auto">
          <a:xfrm>
            <a:off x="4684714" y="23444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26" name="Line 40"/>
          <p:cNvSpPr>
            <a:spLocks noChangeShapeType="1"/>
          </p:cNvSpPr>
          <p:nvPr/>
        </p:nvSpPr>
        <p:spPr bwMode="auto">
          <a:xfrm>
            <a:off x="4913313" y="2241551"/>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41"/>
          <p:cNvSpPr>
            <a:spLocks noChangeShapeType="1"/>
          </p:cNvSpPr>
          <p:nvPr/>
        </p:nvSpPr>
        <p:spPr bwMode="auto">
          <a:xfrm>
            <a:off x="4913313"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8" name="Line 42"/>
          <p:cNvSpPr>
            <a:spLocks noChangeShapeType="1"/>
          </p:cNvSpPr>
          <p:nvPr/>
        </p:nvSpPr>
        <p:spPr bwMode="auto">
          <a:xfrm>
            <a:off x="4876800" y="41148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9" name="Line 43"/>
          <p:cNvSpPr>
            <a:spLocks noChangeShapeType="1"/>
          </p:cNvSpPr>
          <p:nvPr/>
        </p:nvSpPr>
        <p:spPr bwMode="auto">
          <a:xfrm>
            <a:off x="6399215" y="4114800"/>
            <a:ext cx="1587"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 name="Rectangle 51"/>
          <p:cNvSpPr>
            <a:spLocks noChangeArrowheads="1"/>
          </p:cNvSpPr>
          <p:nvPr/>
        </p:nvSpPr>
        <p:spPr bwMode="auto">
          <a:xfrm>
            <a:off x="6019800" y="53340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a:t>
            </a:r>
            <a:r>
              <a:rPr lang="en-US" sz="2400" b="1"/>
              <a:t>k</a:t>
            </a:r>
            <a:r>
              <a:rPr lang="en-US" sz="2400" b="1" baseline="-25000"/>
              <a:t>1</a:t>
            </a:r>
            <a:r>
              <a:rPr lang="en-US" sz="2400"/>
              <a:t>,</a:t>
            </a:r>
            <a:r>
              <a:rPr lang="en-US" sz="2400">
                <a:sym typeface="Symbol" charset="0"/>
              </a:rPr>
              <a:t>)</a:t>
            </a:r>
          </a:p>
        </p:txBody>
      </p:sp>
      <p:sp>
        <p:nvSpPr>
          <p:cNvPr id="31" name="Line 52"/>
          <p:cNvSpPr>
            <a:spLocks noChangeShapeType="1"/>
          </p:cNvSpPr>
          <p:nvPr/>
        </p:nvSpPr>
        <p:spPr bwMode="auto">
          <a:xfrm>
            <a:off x="6934200" y="57912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2" name="Text Box 53"/>
          <p:cNvSpPr txBox="1">
            <a:spLocks noChangeArrowheads="1"/>
          </p:cNvSpPr>
          <p:nvPr/>
        </p:nvSpPr>
        <p:spPr bwMode="auto">
          <a:xfrm>
            <a:off x="7391401" y="5359400"/>
            <a:ext cx="50526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tag</a:t>
            </a:r>
          </a:p>
        </p:txBody>
      </p:sp>
      <p:sp>
        <p:nvSpPr>
          <p:cNvPr id="34" name="Rectangle 13"/>
          <p:cNvSpPr>
            <a:spLocks noChangeArrowheads="1"/>
          </p:cNvSpPr>
          <p:nvPr/>
        </p:nvSpPr>
        <p:spPr bwMode="auto">
          <a:xfrm>
            <a:off x="5562600" y="1837267"/>
            <a:ext cx="838200" cy="377952"/>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m[4]</a:t>
            </a:r>
          </a:p>
        </p:txBody>
      </p:sp>
      <p:sp>
        <p:nvSpPr>
          <p:cNvPr id="33" name="Footer Placeholder 32"/>
          <p:cNvSpPr>
            <a:spLocks noGrp="1"/>
          </p:cNvSpPr>
          <p:nvPr>
            <p:ph type="ftr" sz="quarter" idx="11"/>
          </p:nvPr>
        </p:nvSpPr>
        <p:spPr/>
        <p:txBody>
          <a:bodyPr/>
          <a:lstStyle/>
          <a:p>
            <a:r>
              <a:rPr lang="en-US" smtClean="0"/>
              <a:t>FAST-NUCES</a:t>
            </a:r>
            <a:endParaRPr lang="en-US"/>
          </a:p>
        </p:txBody>
      </p:sp>
      <p:pic>
        <p:nvPicPr>
          <p:cNvPr id="35" name="Picture 34"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2343715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7772400" cy="792162"/>
          </a:xfrm>
        </p:spPr>
        <p:txBody>
          <a:bodyPr>
            <a:normAutofit/>
          </a:bodyPr>
          <a:lstStyle/>
          <a:p>
            <a:r>
              <a:rPr lang="en-US" sz="3600" dirty="0">
                <a:solidFill>
                  <a:schemeClr val="tx1"/>
                </a:solidFill>
                <a:latin typeface="Times New Roman" pitchFamily="18" charset="0"/>
                <a:cs typeface="Times New Roman" pitchFamily="18" charset="0"/>
              </a:rPr>
              <a:t>Message </a:t>
            </a:r>
            <a:r>
              <a:rPr lang="en-US" sz="3600" dirty="0" smtClean="0">
                <a:solidFill>
                  <a:schemeClr val="tx1"/>
                </a:solidFill>
                <a:latin typeface="Times New Roman" pitchFamily="18" charset="0"/>
                <a:cs typeface="Times New Roman" pitchFamily="18" charset="0"/>
              </a:rPr>
              <a:t>integrity:   MACs</a:t>
            </a:r>
            <a:endParaRPr lang="en-US" sz="3600" dirty="0">
              <a:solidFill>
                <a:schemeClr val="tx1"/>
              </a:solidFill>
              <a:latin typeface="Times New Roman" pitchFamily="18" charset="0"/>
              <a:cs typeface="Times New Roman" pitchFamily="18" charset="0"/>
            </a:endParaRPr>
          </a:p>
        </p:txBody>
      </p:sp>
      <p:sp>
        <p:nvSpPr>
          <p:cNvPr id="5123" name="Rectangle 3"/>
          <p:cNvSpPr>
            <a:spLocks noGrp="1" noChangeArrowheads="1"/>
          </p:cNvSpPr>
          <p:nvPr>
            <p:ph type="body" idx="1"/>
          </p:nvPr>
        </p:nvSpPr>
        <p:spPr>
          <a:xfrm>
            <a:off x="838200" y="3352800"/>
            <a:ext cx="7696200" cy="3124200"/>
          </a:xfrm>
        </p:spPr>
        <p:txBody>
          <a:bodyPr>
            <a:normAutofit/>
          </a:bodyPr>
          <a:lstStyle/>
          <a:p>
            <a:pPr marL="57150" indent="0">
              <a:spcBef>
                <a:spcPts val="1200"/>
              </a:spcBef>
              <a:tabLst>
                <a:tab pos="3200400" algn="l"/>
              </a:tabLst>
            </a:pPr>
            <a:r>
              <a:rPr lang="en-US" dirty="0" smtClean="0">
                <a:latin typeface="Times New Roman" pitchFamily="18" charset="0"/>
                <a:cs typeface="Times New Roman" pitchFamily="18" charset="0"/>
              </a:rPr>
              <a:t> MAC is short information </a:t>
            </a:r>
          </a:p>
          <a:p>
            <a:pPr marL="331470" lvl="1" indent="0">
              <a:spcBef>
                <a:spcPts val="1200"/>
              </a:spcBef>
              <a:tabLst>
                <a:tab pos="3200400" algn="l"/>
              </a:tabLst>
            </a:pPr>
            <a:r>
              <a:rPr lang="en-US" dirty="0" smtClean="0">
                <a:latin typeface="Times New Roman" pitchFamily="18" charset="0"/>
                <a:cs typeface="Times New Roman" pitchFamily="18" charset="0"/>
              </a:rPr>
              <a:t> Provide integrity and authenticity assurances on the message. </a:t>
            </a:r>
          </a:p>
          <a:p>
            <a:pPr marL="331470" lvl="1" indent="0">
              <a:spcBef>
                <a:spcPts val="1200"/>
              </a:spcBef>
              <a:tabLst>
                <a:tab pos="3200400" algn="l"/>
              </a:tabLst>
            </a:pPr>
            <a:r>
              <a:rPr lang="en-US" dirty="0" smtClean="0">
                <a:latin typeface="Times New Roman" pitchFamily="18" charset="0"/>
                <a:cs typeface="Times New Roman" pitchFamily="18" charset="0"/>
              </a:rPr>
              <a:t> Integrity assurances detects accidental and intentional message changes</a:t>
            </a:r>
          </a:p>
          <a:p>
            <a:pPr marL="331470" lvl="1" indent="0">
              <a:spcBef>
                <a:spcPts val="1200"/>
              </a:spcBef>
              <a:tabLst>
                <a:tab pos="3200400" algn="l"/>
              </a:tabLst>
            </a:pPr>
            <a:r>
              <a:rPr lang="en-US" dirty="0" smtClean="0">
                <a:latin typeface="Times New Roman" pitchFamily="18" charset="0"/>
                <a:cs typeface="Times New Roman" pitchFamily="18" charset="0"/>
              </a:rPr>
              <a:t> Authenticity assurances affirms the message's origin</a:t>
            </a:r>
            <a:endParaRPr lang="en-US" dirty="0" smtClean="0">
              <a:latin typeface="Times New Roman" pitchFamily="18" charset="0"/>
              <a:cs typeface="Times New Roman" pitchFamily="18" charset="0"/>
              <a:sym typeface="Symbol" charset="0"/>
            </a:endParaRPr>
          </a:p>
        </p:txBody>
      </p:sp>
      <p:grpSp>
        <p:nvGrpSpPr>
          <p:cNvPr id="2" name="Group 15"/>
          <p:cNvGrpSpPr/>
          <p:nvPr/>
        </p:nvGrpSpPr>
        <p:grpSpPr>
          <a:xfrm>
            <a:off x="533400" y="1143000"/>
            <a:ext cx="8347078" cy="2147035"/>
            <a:chOff x="665161" y="1397001"/>
            <a:chExt cx="8347078" cy="2147035"/>
          </a:xfrm>
        </p:grpSpPr>
        <p:sp>
          <p:nvSpPr>
            <p:cNvPr id="5124" name="Rectangle 4"/>
            <p:cNvSpPr>
              <a:spLocks noChangeArrowheads="1"/>
            </p:cNvSpPr>
            <p:nvPr/>
          </p:nvSpPr>
          <p:spPr bwMode="auto">
            <a:xfrm>
              <a:off x="969961" y="1944688"/>
              <a:ext cx="838200" cy="685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Alice</a:t>
              </a:r>
            </a:p>
          </p:txBody>
        </p:sp>
        <p:sp>
          <p:nvSpPr>
            <p:cNvPr id="5125" name="Rectangle 5"/>
            <p:cNvSpPr>
              <a:spLocks noChangeArrowheads="1"/>
            </p:cNvSpPr>
            <p:nvPr/>
          </p:nvSpPr>
          <p:spPr bwMode="auto">
            <a:xfrm>
              <a:off x="6532561" y="1944688"/>
              <a:ext cx="838200" cy="685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Bob</a:t>
              </a:r>
            </a:p>
          </p:txBody>
        </p:sp>
        <p:sp>
          <p:nvSpPr>
            <p:cNvPr id="5126" name="Text Box 6"/>
            <p:cNvSpPr txBox="1">
              <a:spLocks noChangeArrowheads="1"/>
            </p:cNvSpPr>
            <p:nvPr/>
          </p:nvSpPr>
          <p:spPr bwMode="auto">
            <a:xfrm>
              <a:off x="1182686" y="1397001"/>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k</a:t>
              </a:r>
            </a:p>
          </p:txBody>
        </p:sp>
        <p:sp>
          <p:nvSpPr>
            <p:cNvPr id="5127" name="Text Box 7"/>
            <p:cNvSpPr txBox="1">
              <a:spLocks noChangeArrowheads="1"/>
            </p:cNvSpPr>
            <p:nvPr/>
          </p:nvSpPr>
          <p:spPr bwMode="auto">
            <a:xfrm>
              <a:off x="6781800" y="1397001"/>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k</a:t>
              </a:r>
            </a:p>
          </p:txBody>
        </p:sp>
        <p:sp>
          <p:nvSpPr>
            <p:cNvPr id="5128" name="Line 8"/>
            <p:cNvSpPr>
              <a:spLocks noChangeShapeType="1"/>
            </p:cNvSpPr>
            <p:nvPr/>
          </p:nvSpPr>
          <p:spPr bwMode="auto">
            <a:xfrm>
              <a:off x="1808161" y="2249488"/>
              <a:ext cx="4648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29" name="Rectangle 9"/>
            <p:cNvSpPr>
              <a:spLocks noChangeArrowheads="1"/>
            </p:cNvSpPr>
            <p:nvPr/>
          </p:nvSpPr>
          <p:spPr bwMode="auto">
            <a:xfrm>
              <a:off x="2417761" y="1716088"/>
              <a:ext cx="2590800" cy="381000"/>
            </a:xfrm>
            <a:prstGeom prst="rect">
              <a:avLst/>
            </a:prstGeom>
            <a:solidFill>
              <a:srgbClr val="00CC00"/>
            </a:solidFill>
            <a:ln w="9525">
              <a:solidFill>
                <a:schemeClr val="tx1"/>
              </a:solidFill>
              <a:miter lim="800000"/>
              <a:headEnd/>
              <a:tailEnd/>
            </a:ln>
            <a:effectLst/>
            <a:extLst/>
          </p:spPr>
          <p:txBody>
            <a:bodyPr wrap="none" anchor="ctr"/>
            <a:lstStyle/>
            <a:p>
              <a:pPr algn="ctr"/>
              <a:r>
                <a:rPr lang="en-US" dirty="0"/>
                <a:t>m</a:t>
              </a:r>
              <a:r>
                <a:rPr lang="en-US" dirty="0" smtClean="0"/>
                <a:t>essage  </a:t>
              </a:r>
              <a:r>
                <a:rPr lang="en-US" dirty="0"/>
                <a:t>m </a:t>
              </a:r>
            </a:p>
          </p:txBody>
        </p:sp>
        <p:sp>
          <p:nvSpPr>
            <p:cNvPr id="5130" name="Rectangle 10"/>
            <p:cNvSpPr>
              <a:spLocks noChangeArrowheads="1"/>
            </p:cNvSpPr>
            <p:nvPr/>
          </p:nvSpPr>
          <p:spPr bwMode="auto">
            <a:xfrm>
              <a:off x="5105400" y="1716088"/>
              <a:ext cx="533400" cy="381000"/>
            </a:xfrm>
            <a:prstGeom prst="rect">
              <a:avLst/>
            </a:prstGeom>
            <a:solidFill>
              <a:schemeClr val="accent6">
                <a:lumMod val="60000"/>
                <a:lumOff val="40000"/>
              </a:schemeClr>
            </a:solidFill>
            <a:ln w="9525">
              <a:solidFill>
                <a:schemeClr val="tx1"/>
              </a:solidFill>
              <a:miter lim="800000"/>
              <a:headEnd/>
              <a:tailEnd/>
            </a:ln>
            <a:effectLst/>
            <a:extLst/>
          </p:spPr>
          <p:txBody>
            <a:bodyPr wrap="none" anchor="ctr"/>
            <a:lstStyle/>
            <a:p>
              <a:pPr algn="ctr"/>
              <a:r>
                <a:rPr lang="en-US"/>
                <a:t>tag</a:t>
              </a:r>
            </a:p>
          </p:txBody>
        </p:sp>
        <p:sp>
          <p:nvSpPr>
            <p:cNvPr id="5131" name="Text Box 11"/>
            <p:cNvSpPr txBox="1">
              <a:spLocks noChangeArrowheads="1"/>
            </p:cNvSpPr>
            <p:nvPr/>
          </p:nvSpPr>
          <p:spPr bwMode="auto">
            <a:xfrm>
              <a:off x="665161" y="2713039"/>
              <a:ext cx="32766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b="1" dirty="0">
                  <a:solidFill>
                    <a:srgbClr val="000090"/>
                  </a:solidFill>
                </a:rPr>
                <a:t>Generate tag:</a:t>
              </a:r>
            </a:p>
            <a:p>
              <a:r>
                <a:rPr lang="en-US" sz="2400" b="1" dirty="0">
                  <a:solidFill>
                    <a:srgbClr val="000090"/>
                  </a:solidFill>
                </a:rPr>
                <a:t>     tag </a:t>
              </a:r>
              <a:r>
                <a:rPr lang="en-US" sz="2400" b="1" dirty="0">
                  <a:solidFill>
                    <a:srgbClr val="000090"/>
                  </a:solidFill>
                  <a:sym typeface="Symbol" charset="0"/>
                </a:rPr>
                <a:t> S(k, m)</a:t>
              </a:r>
            </a:p>
          </p:txBody>
        </p:sp>
        <p:grpSp>
          <p:nvGrpSpPr>
            <p:cNvPr id="3" name="Group 14"/>
            <p:cNvGrpSpPr>
              <a:grpSpLocks/>
            </p:cNvGrpSpPr>
            <p:nvPr/>
          </p:nvGrpSpPr>
          <p:grpSpPr bwMode="auto">
            <a:xfrm>
              <a:off x="5694363" y="2706689"/>
              <a:ext cx="3317876" cy="830263"/>
              <a:chOff x="3504" y="2448"/>
              <a:chExt cx="2090" cy="523"/>
            </a:xfrm>
          </p:grpSpPr>
          <p:sp>
            <p:nvSpPr>
              <p:cNvPr id="5132" name="Text Box 12"/>
              <p:cNvSpPr txBox="1">
                <a:spLocks noChangeArrowheads="1"/>
              </p:cNvSpPr>
              <p:nvPr/>
            </p:nvSpPr>
            <p:spPr bwMode="auto">
              <a:xfrm>
                <a:off x="3504" y="2448"/>
                <a:ext cx="2090"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dirty="0">
                    <a:solidFill>
                      <a:srgbClr val="000090"/>
                    </a:solidFill>
                  </a:rPr>
                  <a:t>Verify tag:</a:t>
                </a:r>
              </a:p>
              <a:p>
                <a:r>
                  <a:rPr lang="en-US" sz="2400" b="1" dirty="0">
                    <a:solidFill>
                      <a:srgbClr val="000090"/>
                    </a:solidFill>
                  </a:rPr>
                  <a:t>    V</a:t>
                </a:r>
                <a:r>
                  <a:rPr lang="en-US" sz="2400" b="1" dirty="0">
                    <a:solidFill>
                      <a:srgbClr val="000090"/>
                    </a:solidFill>
                    <a:sym typeface="Symbol" charset="0"/>
                  </a:rPr>
                  <a:t>(k, m, tag)  = `yes</a:t>
                </a:r>
                <a:r>
                  <a:rPr lang="ja-JP" altLang="en-US" sz="2400" b="1" dirty="0">
                    <a:solidFill>
                      <a:srgbClr val="000090"/>
                    </a:solidFill>
                    <a:latin typeface="Arial"/>
                    <a:sym typeface="Symbol" charset="0"/>
                  </a:rPr>
                  <a:t>’</a:t>
                </a:r>
                <a:endParaRPr lang="en-US" sz="2400" b="1" dirty="0">
                  <a:solidFill>
                    <a:srgbClr val="000090"/>
                  </a:solidFill>
                  <a:sym typeface="Symbol" charset="0"/>
                </a:endParaRPr>
              </a:p>
            </p:txBody>
          </p:sp>
          <p:sp>
            <p:nvSpPr>
              <p:cNvPr id="5133" name="Text Box 13"/>
              <p:cNvSpPr txBox="1">
                <a:spLocks noChangeArrowheads="1"/>
              </p:cNvSpPr>
              <p:nvPr/>
            </p:nvSpPr>
            <p:spPr bwMode="auto">
              <a:xfrm>
                <a:off x="4848" y="2583"/>
                <a:ext cx="19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a:t>
                </a:r>
              </a:p>
            </p:txBody>
          </p:sp>
        </p:grpSp>
      </p:grpSp>
      <p:sp>
        <p:nvSpPr>
          <p:cNvPr id="17" name="Footer Placeholder 16"/>
          <p:cNvSpPr>
            <a:spLocks noGrp="1"/>
          </p:cNvSpPr>
          <p:nvPr>
            <p:ph type="ftr" sz="quarter" idx="11"/>
          </p:nvPr>
        </p:nvSpPr>
        <p:spPr/>
        <p:txBody>
          <a:bodyPr/>
          <a:lstStyle/>
          <a:p>
            <a:r>
              <a:rPr lang="en-US" dirty="0" smtClean="0"/>
              <a:t>FAST-NUCES</a:t>
            </a:r>
            <a:endParaRPr lang="en-US" dirty="0"/>
          </a:p>
        </p:txBody>
      </p:sp>
      <p:pic>
        <p:nvPicPr>
          <p:cNvPr id="18" name="Picture 17"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32044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81000"/>
            <a:ext cx="8839200" cy="3747564"/>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So here we have a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message</a:t>
            </a:r>
            <a:r>
              <a:rPr lang="en-GB" dirty="0">
                <a:latin typeface="Arial" panose="020B0604020202020204" pitchFamily="34" charset="0"/>
                <a:ea typeface="Times New Roman" panose="02020603050405020304" pitchFamily="18" charset="0"/>
                <a:cs typeface="Times New Roman" panose="02020603050405020304" pitchFamily="18" charset="0"/>
              </a:rPr>
              <a:t> where the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last block </a:t>
            </a:r>
            <a:r>
              <a:rPr lang="en-GB" dirty="0">
                <a:latin typeface="Arial" panose="020B0604020202020204" pitchFamily="34" charset="0"/>
                <a:ea typeface="Times New Roman" panose="02020603050405020304" pitchFamily="18" charset="0"/>
                <a:cs typeface="Times New Roman" panose="02020603050405020304" pitchFamily="18" charset="0"/>
              </a:rPr>
              <a:t>actually is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shorter</a:t>
            </a:r>
            <a:r>
              <a:rPr lang="en-GB" dirty="0">
                <a:latin typeface="Arial" panose="020B0604020202020204" pitchFamily="34" charset="0"/>
                <a:ea typeface="Times New Roman" panose="02020603050405020304" pitchFamily="18" charset="0"/>
                <a:cs typeface="Times New Roman" panose="02020603050405020304" pitchFamily="18" charset="0"/>
              </a:rPr>
              <a:t> than the full block and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question is how to compute the ECBC-MAC in that case</a:t>
            </a:r>
            <a:r>
              <a:rPr lang="en-GB" dirty="0">
                <a:latin typeface="Arial"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So the solution of course is to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pad the message </a:t>
            </a:r>
            <a:r>
              <a:rPr lang="en-GB" dirty="0">
                <a:latin typeface="Arial" panose="020B0604020202020204" pitchFamily="34" charset="0"/>
                <a:ea typeface="Times New Roman" panose="02020603050405020304" pitchFamily="18" charset="0"/>
                <a:cs typeface="Times New Roman" panose="02020603050405020304" pitchFamily="18" charset="0"/>
              </a:rPr>
              <a:t>and the first pad that comes to mind is to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simply pad the message with all zeros</a:t>
            </a:r>
            <a:r>
              <a:rPr lang="en-GB" dirty="0">
                <a:latin typeface="Arial"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In other words we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take the last block and just add zeros </a:t>
            </a:r>
            <a:r>
              <a:rPr lang="en-GB" dirty="0">
                <a:latin typeface="Arial" panose="020B0604020202020204" pitchFamily="34" charset="0"/>
                <a:ea typeface="Times New Roman" panose="02020603050405020304" pitchFamily="18" charset="0"/>
                <a:cs typeface="Times New Roman" panose="02020603050405020304" pitchFamily="18" charset="0"/>
              </a:rPr>
              <a:t>to it until the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last block becomes as long as one full block size</a:t>
            </a:r>
            <a:endParaRPr lang="en-GB" dirty="0">
              <a:solidFill>
                <a:srgbClr val="C00000"/>
              </a:solidFill>
            </a:endParaRPr>
          </a:p>
          <a:p>
            <a:pPr>
              <a:lnSpc>
                <a:spcPct val="107000"/>
              </a:lnSpc>
              <a:spcAft>
                <a:spcPts val="0"/>
              </a:spcAft>
            </a:pPr>
            <a:endParaRPr lang="en-GB" sz="2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latin typeface="Arial" panose="020B0604020202020204" pitchFamily="34" charset="0"/>
                <a:ea typeface="Times New Roman" panose="02020603050405020304" pitchFamily="18" charset="0"/>
                <a:cs typeface="Times New Roman" panose="02020603050405020304" pitchFamily="18" charset="0"/>
              </a:rPr>
              <a:t>And so my question to you is </a:t>
            </a:r>
            <a:r>
              <a:rPr lang="en-GB" sz="20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whether the resulting MAC is secure</a:t>
            </a:r>
            <a:r>
              <a:rPr lang="en-GB" sz="2000" dirty="0">
                <a:latin typeface="Arial" panose="020B0604020202020204" pitchFamily="34" charset="0"/>
                <a:ea typeface="Times New Roman" panose="02020603050405020304" pitchFamily="18" charset="0"/>
                <a:cs typeface="Times New Roman" panose="02020603050405020304" pitchFamily="18" charset="0"/>
              </a:rPr>
              <a:t>. So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2000" dirty="0">
                <a:latin typeface="Arial" panose="020B0604020202020204" pitchFamily="34" charset="0"/>
                <a:ea typeface="Times New Roman" panose="02020603050405020304" pitchFamily="18" charset="0"/>
                <a:cs typeface="Times New Roman" panose="02020603050405020304" pitchFamily="18" charset="0"/>
              </a:rPr>
              <a:t>the </a:t>
            </a:r>
            <a:r>
              <a:rPr lang="en-GB" sz="2000"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answer is no</a:t>
            </a:r>
            <a:r>
              <a:rPr lang="en-GB" sz="2000" dirty="0">
                <a:latin typeface="Arial" panose="020B0604020202020204" pitchFamily="34" charset="0"/>
                <a:ea typeface="Times New Roman" panose="02020603050405020304" pitchFamily="18" charset="0"/>
                <a:cs typeface="Times New Roman" panose="02020603050405020304" pitchFamily="18" charset="0"/>
              </a:rPr>
              <a:t>, the MAC is not secure.</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6494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12800"/>
          </a:xfrm>
        </p:spPr>
        <p:txBody>
          <a:bodyPr>
            <a:normAutofit/>
          </a:bodyPr>
          <a:lstStyle/>
          <a:p>
            <a:r>
              <a:rPr lang="en-US" sz="3600" dirty="0">
                <a:solidFill>
                  <a:schemeClr val="tx1"/>
                </a:solidFill>
                <a:latin typeface="Times New Roman" pitchFamily="18" charset="0"/>
                <a:cs typeface="Times New Roman" pitchFamily="18" charset="0"/>
              </a:rPr>
              <a:t>CBC MAC padding</a:t>
            </a:r>
          </a:p>
        </p:txBody>
      </p:sp>
      <p:sp>
        <p:nvSpPr>
          <p:cNvPr id="5" name="TextBox 4"/>
          <p:cNvSpPr txBox="1"/>
          <p:nvPr/>
        </p:nvSpPr>
        <p:spPr>
          <a:xfrm>
            <a:off x="1447800" y="3632201"/>
            <a:ext cx="3085781"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Yes, the MAC is secure</a:t>
            </a:r>
          </a:p>
        </p:txBody>
      </p:sp>
      <p:sp>
        <p:nvSpPr>
          <p:cNvPr id="6" name="TextBox 5"/>
          <p:cNvSpPr txBox="1"/>
          <p:nvPr/>
        </p:nvSpPr>
        <p:spPr>
          <a:xfrm>
            <a:off x="1447800" y="4777713"/>
            <a:ext cx="7050328" cy="523220"/>
          </a:xfrm>
          <a:prstGeom prst="rect">
            <a:avLst/>
          </a:prstGeom>
          <a:noFill/>
        </p:spPr>
        <p:txBody>
          <a:bodyPr wrap="none" rtlCol="0">
            <a:spAutoFit/>
          </a:bodyPr>
          <a:lstStyle/>
          <a:p>
            <a:r>
              <a:rPr lang="en-US" sz="2400" dirty="0" smtClean="0">
                <a:latin typeface="Times New Roman" pitchFamily="18" charset="0"/>
                <a:cs typeface="Times New Roman" pitchFamily="18" charset="0"/>
              </a:rPr>
              <a:t>No, given tag on </a:t>
            </a:r>
            <a:r>
              <a:rPr lang="en-US" sz="2400" dirty="0" err="1" smtClean="0">
                <a:latin typeface="Times New Roman" pitchFamily="18" charset="0"/>
                <a:cs typeface="Times New Roman" pitchFamily="18" charset="0"/>
              </a:rPr>
              <a:t>msg</a:t>
            </a:r>
            <a:r>
              <a:rPr lang="en-US" sz="24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attacker obtains tag on </a:t>
            </a:r>
            <a:r>
              <a:rPr lang="en-US" sz="2800" b="1" dirty="0" smtClean="0">
                <a:latin typeface="Times New Roman" pitchFamily="18" charset="0"/>
                <a:cs typeface="Times New Roman" pitchFamily="18" charset="0"/>
              </a:rPr>
              <a:t>mll0 </a:t>
            </a:r>
          </a:p>
        </p:txBody>
      </p:sp>
      <p:sp>
        <p:nvSpPr>
          <p:cNvPr id="7" name="TextBox 6"/>
          <p:cNvSpPr txBox="1"/>
          <p:nvPr/>
        </p:nvSpPr>
        <p:spPr>
          <a:xfrm>
            <a:off x="1410250" y="4235848"/>
            <a:ext cx="4482317"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It depends on the underlying MAC</a:t>
            </a:r>
          </a:p>
        </p:txBody>
      </p:sp>
      <p:sp>
        <p:nvSpPr>
          <p:cNvPr id="8" name="Rectangle 12"/>
          <p:cNvSpPr>
            <a:spLocks noChangeArrowheads="1"/>
          </p:cNvSpPr>
          <p:nvPr/>
        </p:nvSpPr>
        <p:spPr bwMode="auto">
          <a:xfrm>
            <a:off x="1295400" y="2108200"/>
            <a:ext cx="16002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[0]</a:t>
            </a:r>
            <a:endParaRPr lang="en-US" dirty="0"/>
          </a:p>
        </p:txBody>
      </p:sp>
      <p:sp>
        <p:nvSpPr>
          <p:cNvPr id="9" name="Rectangle 13"/>
          <p:cNvSpPr>
            <a:spLocks noChangeArrowheads="1"/>
          </p:cNvSpPr>
          <p:nvPr/>
        </p:nvSpPr>
        <p:spPr bwMode="auto">
          <a:xfrm>
            <a:off x="2895600" y="2116667"/>
            <a:ext cx="838200" cy="377952"/>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[1]</a:t>
            </a:r>
            <a:endParaRPr lang="en-US" dirty="0"/>
          </a:p>
        </p:txBody>
      </p:sp>
      <p:sp>
        <p:nvSpPr>
          <p:cNvPr id="10" name="Rectangle 12"/>
          <p:cNvSpPr>
            <a:spLocks noChangeArrowheads="1"/>
          </p:cNvSpPr>
          <p:nvPr/>
        </p:nvSpPr>
        <p:spPr bwMode="auto">
          <a:xfrm>
            <a:off x="5029200" y="2116667"/>
            <a:ext cx="1600200" cy="38100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[0]</a:t>
            </a:r>
            <a:endParaRPr lang="en-US" dirty="0"/>
          </a:p>
        </p:txBody>
      </p:sp>
      <p:sp>
        <p:nvSpPr>
          <p:cNvPr id="11" name="Rectangle 13"/>
          <p:cNvSpPr>
            <a:spLocks noChangeArrowheads="1"/>
          </p:cNvSpPr>
          <p:nvPr/>
        </p:nvSpPr>
        <p:spPr bwMode="auto">
          <a:xfrm>
            <a:off x="6629400" y="2116667"/>
            <a:ext cx="1524000" cy="381000"/>
          </a:xfrm>
          <a:prstGeom prst="rect">
            <a:avLst/>
          </a:prstGeom>
          <a:solidFill>
            <a:srgbClr val="E46C0A"/>
          </a:solidFill>
          <a:ln w="9525">
            <a:solidFill>
              <a:schemeClr val="tx1"/>
            </a:solidFill>
            <a:miter lim="800000"/>
            <a:headEnd/>
            <a:tailEnd/>
          </a:ln>
          <a:effectLst/>
          <a:extLst/>
        </p:spPr>
        <p:txBody>
          <a:bodyPr wrap="none" anchor="ctr"/>
          <a:lstStyle/>
          <a:p>
            <a:pPr algn="r"/>
            <a:r>
              <a:rPr lang="en-US" dirty="0" smtClean="0"/>
              <a:t>0000</a:t>
            </a:r>
            <a:endParaRPr lang="en-US" dirty="0"/>
          </a:p>
        </p:txBody>
      </p:sp>
      <p:sp>
        <p:nvSpPr>
          <p:cNvPr id="12" name="Rectangle 13"/>
          <p:cNvSpPr>
            <a:spLocks noChangeArrowheads="1"/>
          </p:cNvSpPr>
          <p:nvPr/>
        </p:nvSpPr>
        <p:spPr bwMode="auto">
          <a:xfrm>
            <a:off x="6629400" y="2125133"/>
            <a:ext cx="838200" cy="377952"/>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[1]</a:t>
            </a:r>
            <a:endParaRPr lang="en-US" dirty="0"/>
          </a:p>
        </p:txBody>
      </p:sp>
      <p:sp>
        <p:nvSpPr>
          <p:cNvPr id="13" name="Right Arrow 12"/>
          <p:cNvSpPr/>
          <p:nvPr/>
        </p:nvSpPr>
        <p:spPr>
          <a:xfrm>
            <a:off x="4013200" y="2218267"/>
            <a:ext cx="685800"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57200" y="1193801"/>
            <a:ext cx="3688830" cy="461665"/>
          </a:xfrm>
          <a:prstGeom prst="rect">
            <a:avLst/>
          </a:prstGeom>
          <a:noFill/>
        </p:spPr>
        <p:txBody>
          <a:bodyPr wrap="none" rtlCol="0">
            <a:spAutoFit/>
          </a:bodyPr>
          <a:lstStyle/>
          <a:p>
            <a:r>
              <a:rPr lang="en-US" sz="2400" b="1" dirty="0">
                <a:latin typeface="Times New Roman" pitchFamily="18" charset="0"/>
                <a:cs typeface="Times New Roman" pitchFamily="18" charset="0"/>
              </a:rPr>
              <a:t>Bad idea</a:t>
            </a:r>
            <a:r>
              <a:rPr lang="en-US" sz="2400" dirty="0">
                <a:latin typeface="Times New Roman" pitchFamily="18" charset="0"/>
                <a:cs typeface="Times New Roman" pitchFamily="18" charset="0"/>
              </a:rPr>
              <a:t>:   pad  m  with  0</a:t>
            </a:r>
            <a:r>
              <a:rPr lang="ja-JP" alt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s</a:t>
            </a:r>
            <a:endParaRPr lang="en-US" sz="2400" dirty="0">
              <a:latin typeface="Times New Roman" pitchFamily="18" charset="0"/>
              <a:cs typeface="Times New Roman" pitchFamily="18" charset="0"/>
            </a:endParaRPr>
          </a:p>
        </p:txBody>
      </p:sp>
      <p:sp>
        <p:nvSpPr>
          <p:cNvPr id="14" name="TextBox 13"/>
          <p:cNvSpPr txBox="1"/>
          <p:nvPr/>
        </p:nvSpPr>
        <p:spPr>
          <a:xfrm>
            <a:off x="457201" y="2813448"/>
            <a:ext cx="3789820"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Is the resulting MAC secure?</a:t>
            </a:r>
            <a:endParaRPr lang="en-US" sz="2400" dirty="0">
              <a:latin typeface="Times New Roman" pitchFamily="18" charset="0"/>
              <a:cs typeface="Times New Roman" pitchFamily="18" charset="0"/>
            </a:endParaRPr>
          </a:p>
        </p:txBody>
      </p:sp>
      <p:sp>
        <p:nvSpPr>
          <p:cNvPr id="15" name="TextBox 14"/>
          <p:cNvSpPr txBox="1"/>
          <p:nvPr/>
        </p:nvSpPr>
        <p:spPr>
          <a:xfrm>
            <a:off x="3733800" y="5969001"/>
            <a:ext cx="4046301"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Problem:    pad(m) = pad(mll0)</a:t>
            </a:r>
          </a:p>
        </p:txBody>
      </p:sp>
      <p:pic>
        <p:nvPicPr>
          <p:cNvPr id="4" name="Ink 3"/>
          <p:cNvPicPr/>
          <p:nvPr/>
        </p:nvPicPr>
        <p:blipFill>
          <a:blip r:embed="rId3" cstate="print"/>
          <a:stretch>
            <a:fillRect/>
          </a:stretch>
        </p:blipFill>
        <p:spPr>
          <a:xfrm>
            <a:off x="588840" y="4800600"/>
            <a:ext cx="630360" cy="356160"/>
          </a:xfrm>
          <a:prstGeom prst="rect">
            <a:avLst/>
          </a:prstGeom>
        </p:spPr>
      </p:pic>
      <p:sp>
        <p:nvSpPr>
          <p:cNvPr id="16" name="Footer Placeholder 15"/>
          <p:cNvSpPr>
            <a:spLocks noGrp="1"/>
          </p:cNvSpPr>
          <p:nvPr>
            <p:ph type="ftr" sz="quarter" idx="11"/>
          </p:nvPr>
        </p:nvSpPr>
        <p:spPr/>
        <p:txBody>
          <a:bodyPr/>
          <a:lstStyle/>
          <a:p>
            <a:r>
              <a:rPr lang="en-US" smtClean="0"/>
              <a:t>FAST-NUCES</a:t>
            </a:r>
            <a:endParaRPr lang="en-US"/>
          </a:p>
        </p:txBody>
      </p:sp>
      <p:pic>
        <p:nvPicPr>
          <p:cNvPr id="17" name="Picture 16" descr="http://study.result.pk/wp-content/uploads/2011/07/National-University-of-Computer-and-Emerging-Sciences-NUCES-300x300.png"/>
          <p:cNvPicPr/>
          <p:nvPr/>
        </p:nvPicPr>
        <p:blipFill>
          <a:blip r:embed="rId4"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243409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28600"/>
            <a:ext cx="9144000" cy="6315960"/>
          </a:xfrm>
          <a:prstGeom prst="rect">
            <a:avLst/>
          </a:prstGeom>
        </p:spPr>
        <p:txBody>
          <a:bodyPr wrap="square">
            <a:spAutoFit/>
          </a:bodyPr>
          <a:lstStyle/>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let me explain why, basically the </a:t>
            </a:r>
            <a:r>
              <a:rPr lang="en-GB" dirty="0" smtClean="0">
                <a:latin typeface="Arial" panose="020B0604020202020204" pitchFamily="34" charset="0"/>
                <a:ea typeface="Times New Roman" panose="02020603050405020304" pitchFamily="18" charset="0"/>
                <a:cs typeface="Times New Roman" panose="02020603050405020304" pitchFamily="18" charset="0"/>
              </a:rPr>
              <a:t>problem </a:t>
            </a:r>
            <a:r>
              <a:rPr lang="en-GB" dirty="0">
                <a:latin typeface="Arial" panose="020B0604020202020204" pitchFamily="34" charset="0"/>
                <a:ea typeface="Times New Roman" panose="02020603050405020304" pitchFamily="18" charset="0"/>
                <a:cs typeface="Times New Roman" panose="02020603050405020304" pitchFamily="18" charset="0"/>
              </a:rPr>
              <a:t>is that it's possible now to come up with messages so that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message m and the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message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 concatenated zero happen to have exactly the same Pad.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as a result once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we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plug in both m and m||0 into ECBC we'll get the same tag out</a:t>
            </a:r>
            <a:r>
              <a:rPr lang="en-GB" dirty="0">
                <a:latin typeface="Arial" panose="020B0604020202020204" pitchFamily="34" charset="0"/>
                <a:ea typeface="Times New Roman" panose="02020603050405020304" pitchFamily="18" charset="0"/>
                <a:cs typeface="Times New Roman" panose="02020603050405020304" pitchFamily="18" charset="0"/>
              </a:rPr>
              <a:t>, which means that </a:t>
            </a:r>
            <a:r>
              <a:rPr lang="en-GB" dirty="0" smtClean="0">
                <a:latin typeface="Arial" panose="020B0604020202020204" pitchFamily="34" charset="0"/>
                <a:ea typeface="Times New Roman" panose="02020603050405020304" pitchFamily="18" charset="0"/>
                <a:cs typeface="Times New Roman" panose="02020603050405020304" pitchFamily="18" charset="0"/>
              </a:rPr>
              <a:t>both </a:t>
            </a:r>
            <a:r>
              <a:rPr lang="en-GB" dirty="0">
                <a:latin typeface="Arial" panose="020B0604020202020204" pitchFamily="34" charset="0"/>
                <a:ea typeface="Times New Roman" panose="02020603050405020304" pitchFamily="18" charset="0"/>
                <a:cs typeface="Times New Roman" panose="02020603050405020304" pitchFamily="18" charset="0"/>
              </a:rPr>
              <a:t>m and m||0 have the same tag and therefore the attacker can </a:t>
            </a:r>
            <a:r>
              <a:rPr lang="en-GB" dirty="0" smtClean="0">
                <a:latin typeface="Arial" panose="020B0604020202020204" pitchFamily="34" charset="0"/>
                <a:ea typeface="Times New Roman" panose="02020603050405020304" pitchFamily="18" charset="0"/>
                <a:cs typeface="Times New Roman" panose="02020603050405020304" pitchFamily="18" charset="0"/>
              </a:rPr>
              <a:t>mount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an existential forgery.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He </a:t>
            </a:r>
            <a:r>
              <a:rPr lang="en-GB" dirty="0">
                <a:latin typeface="Arial" panose="020B0604020202020204" pitchFamily="34" charset="0"/>
                <a:ea typeface="Times New Roman" panose="02020603050405020304" pitchFamily="18" charset="0"/>
                <a:cs typeface="Times New Roman" panose="02020603050405020304" pitchFamily="18" charset="0"/>
              </a:rPr>
              <a:t>would ask for the tag on the message m. And then he </a:t>
            </a:r>
            <a:r>
              <a:rPr lang="en-GB" dirty="0" smtClean="0">
                <a:latin typeface="Arial" panose="020B0604020202020204" pitchFamily="34" charset="0"/>
                <a:ea typeface="Times New Roman" panose="02020603050405020304" pitchFamily="18" charset="0"/>
                <a:cs typeface="Times New Roman" panose="02020603050405020304" pitchFamily="18" charset="0"/>
              </a:rPr>
              <a:t>would </a:t>
            </a:r>
            <a:r>
              <a:rPr lang="en-GB" dirty="0">
                <a:latin typeface="Arial" panose="020B0604020202020204" pitchFamily="34" charset="0"/>
                <a:ea typeface="Times New Roman" panose="02020603050405020304" pitchFamily="18" charset="0"/>
                <a:cs typeface="Times New Roman" panose="02020603050405020304" pitchFamily="18" charset="0"/>
              </a:rPr>
              <a:t>output as its forgery the tag and the message m||0. And it's </a:t>
            </a:r>
            <a:r>
              <a:rPr lang="en-GB" dirty="0" smtClean="0">
                <a:latin typeface="Arial" panose="020B0604020202020204" pitchFamily="34" charset="0"/>
                <a:ea typeface="Times New Roman" panose="02020603050405020304" pitchFamily="18" charset="0"/>
                <a:cs typeface="Times New Roman" panose="02020603050405020304" pitchFamily="18" charset="0"/>
              </a:rPr>
              <a:t>easy </a:t>
            </a:r>
            <a:r>
              <a:rPr lang="en-GB" dirty="0">
                <a:latin typeface="Arial" panose="020B0604020202020204" pitchFamily="34" charset="0"/>
                <a:ea typeface="Times New Roman" panose="02020603050405020304" pitchFamily="18" charset="0"/>
                <a:cs typeface="Times New Roman" panose="02020603050405020304" pitchFamily="18" charset="0"/>
              </a:rPr>
              <a:t>to say why that's the case.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Basically</a:t>
            </a:r>
            <a:r>
              <a:rPr lang="en-GB" dirty="0">
                <a:latin typeface="Arial" panose="020B0604020202020204" pitchFamily="34" charset="0"/>
                <a:ea typeface="Times New Roman" panose="02020603050405020304" pitchFamily="18" charset="0"/>
                <a:cs typeface="Times New Roman" panose="02020603050405020304" pitchFamily="18" charset="0"/>
              </a:rPr>
              <a:t>, to be absolutely clear here, we have our </a:t>
            </a:r>
            <a:r>
              <a:rPr lang="en-GB" dirty="0" smtClean="0">
                <a:latin typeface="Arial" panose="020B0604020202020204" pitchFamily="34" charset="0"/>
                <a:ea typeface="Times New Roman" panose="02020603050405020304" pitchFamily="18" charset="0"/>
                <a:cs typeface="Times New Roman" panose="02020603050405020304" pitchFamily="18" charset="0"/>
              </a:rPr>
              <a:t>message </a:t>
            </a:r>
            <a:r>
              <a:rPr lang="en-GB" dirty="0">
                <a:latin typeface="Arial" panose="020B0604020202020204" pitchFamily="34" charset="0"/>
                <a:ea typeface="Times New Roman" panose="02020603050405020304" pitchFamily="18" charset="0"/>
                <a:cs typeface="Times New Roman" panose="02020603050405020304" pitchFamily="18" charset="0"/>
              </a:rPr>
              <a:t>m. Which after padding becomes m000. So we had to add three </a:t>
            </a:r>
            <a:r>
              <a:rPr lang="en-GB" dirty="0" smtClean="0">
                <a:latin typeface="Arial" panose="020B0604020202020204" pitchFamily="34" charset="0"/>
                <a:ea typeface="Times New Roman" panose="02020603050405020304" pitchFamily="18" charset="0"/>
                <a:cs typeface="Times New Roman" panose="02020603050405020304" pitchFamily="18" charset="0"/>
              </a:rPr>
              <a:t>0's </a:t>
            </a:r>
            <a:r>
              <a:rPr lang="en-GB" dirty="0">
                <a:latin typeface="Arial" panose="020B0604020202020204" pitchFamily="34" charset="0"/>
                <a:ea typeface="Times New Roman" panose="02020603050405020304" pitchFamily="18" charset="0"/>
                <a:cs typeface="Times New Roman" panose="02020603050405020304" pitchFamily="18" charset="0"/>
              </a:rPr>
              <a:t>to it.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here we have the message m zero, an m that ends with zero.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after </a:t>
            </a:r>
            <a:r>
              <a:rPr lang="en-GB" dirty="0" smtClean="0">
                <a:latin typeface="Arial" panose="020B0604020202020204" pitchFamily="34" charset="0"/>
                <a:ea typeface="Times New Roman" panose="02020603050405020304" pitchFamily="18" charset="0"/>
                <a:cs typeface="Times New Roman" panose="02020603050405020304" pitchFamily="18" charset="0"/>
              </a:rPr>
              <a:t>padding</a:t>
            </a:r>
            <a:r>
              <a:rPr lang="en-GB" dirty="0">
                <a:latin typeface="Arial" panose="020B0604020202020204" pitchFamily="34" charset="0"/>
                <a:ea typeface="Times New Roman" panose="02020603050405020304" pitchFamily="18" charset="0"/>
                <a:cs typeface="Times New Roman" panose="02020603050405020304" pitchFamily="18" charset="0"/>
              </a:rPr>
              <a:t>, we basically now have to add two 0's to it. And lo and behold, they become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same pad, so that they're </a:t>
            </a:r>
            <a:r>
              <a:rPr lang="en-GB" dirty="0" err="1">
                <a:latin typeface="Arial" panose="020B0604020202020204" pitchFamily="34" charset="0"/>
                <a:ea typeface="Times New Roman" panose="02020603050405020304" pitchFamily="18" charset="0"/>
                <a:cs typeface="Times New Roman" panose="02020603050405020304" pitchFamily="18" charset="0"/>
              </a:rPr>
              <a:t>gonna</a:t>
            </a:r>
            <a:r>
              <a:rPr lang="en-GB" dirty="0">
                <a:latin typeface="Arial" panose="020B0604020202020204" pitchFamily="34" charset="0"/>
                <a:ea typeface="Times New Roman" panose="02020603050405020304" pitchFamily="18" charset="0"/>
                <a:cs typeface="Times New Roman" panose="02020603050405020304" pitchFamily="18" charset="0"/>
              </a:rPr>
              <a:t> have exactly the same tag which allows the </a:t>
            </a:r>
            <a:r>
              <a:rPr lang="en-GB" dirty="0" smtClean="0">
                <a:latin typeface="Arial" panose="020B0604020202020204" pitchFamily="34" charset="0"/>
                <a:ea typeface="Times New Roman" panose="02020603050405020304" pitchFamily="18" charset="0"/>
                <a:cs typeface="Times New Roman" panose="02020603050405020304" pitchFamily="18" charset="0"/>
              </a:rPr>
              <a:t>adversary </a:t>
            </a:r>
            <a:r>
              <a:rPr lang="en-GB" dirty="0">
                <a:latin typeface="Arial" panose="020B0604020202020204" pitchFamily="34" charset="0"/>
                <a:ea typeface="Times New Roman" panose="02020603050405020304" pitchFamily="18" charset="0"/>
                <a:cs typeface="Times New Roman" panose="02020603050405020304" pitchFamily="18" charset="0"/>
              </a:rPr>
              <a:t>to mount the existential forgery attack. </a:t>
            </a:r>
            <a:r>
              <a:rPr lang="en-GB" b="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So this is not a good idea. In </a:t>
            </a:r>
            <a:endParaRPr lang="en-GB" sz="20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b="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fact appending all 0s is a terrible idea</a:t>
            </a:r>
            <a:r>
              <a:rPr lang="en-GB" b="1"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 </a:t>
            </a:r>
            <a:endParaRPr lang="en-GB" b="1" dirty="0" smtClean="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984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776694081"/>
              </p:ext>
            </p:extLst>
          </p:nvPr>
        </p:nvGraphicFramePr>
        <p:xfrm>
          <a:off x="457200" y="1219200"/>
          <a:ext cx="8153400" cy="4422775"/>
        </p:xfrm>
        <a:graphic>
          <a:graphicData uri="http://schemas.openxmlformats.org/presentationml/2006/ole">
            <mc:AlternateContent xmlns:mc="http://schemas.openxmlformats.org/markup-compatibility/2006">
              <mc:Choice xmlns:v="urn:schemas-microsoft-com:vml" Requires="v">
                <p:oleObj spid="_x0000_s3097" name="Bitmap Image" r:id="rId3" imgW="12016800" imgH="6621840" progId="Paint.Picture">
                  <p:embed/>
                </p:oleObj>
              </mc:Choice>
              <mc:Fallback>
                <p:oleObj name="Bitmap Image" r:id="rId3" imgW="12016800" imgH="6621840" progId="Paint.Picture">
                  <p:embed/>
                  <p:pic>
                    <p:nvPicPr>
                      <p:cNvPr id="0" name=""/>
                      <p:cNvPicPr/>
                      <p:nvPr/>
                    </p:nvPicPr>
                    <p:blipFill>
                      <a:blip r:embed="rId4"/>
                      <a:stretch>
                        <a:fillRect/>
                      </a:stretch>
                    </p:blipFill>
                    <p:spPr>
                      <a:xfrm>
                        <a:off x="457200" y="1219200"/>
                        <a:ext cx="8153400" cy="4422775"/>
                      </a:xfrm>
                      <a:prstGeom prst="rect">
                        <a:avLst/>
                      </a:prstGeom>
                    </p:spPr>
                  </p:pic>
                </p:oleObj>
              </mc:Fallback>
            </mc:AlternateContent>
          </a:graphicData>
        </a:graphic>
      </p:graphicFrame>
    </p:spTree>
    <p:extLst>
      <p:ext uri="{BB962C8B-B14F-4D97-AF65-F5344CB8AC3E}">
        <p14:creationId xmlns:p14="http://schemas.microsoft.com/office/powerpoint/2010/main" val="3224128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1752836"/>
            <a:ext cx="8763000" cy="3648691"/>
          </a:xfrm>
          <a:prstGeom prst="rect">
            <a:avLst/>
          </a:prstGeom>
        </p:spPr>
        <p:txBody>
          <a:bodyPr wrap="square">
            <a:spAutoFit/>
          </a:bodyPr>
          <a:lstStyle/>
          <a:p>
            <a:pPr>
              <a:lnSpc>
                <a:spcPct val="107000"/>
              </a:lnSpc>
            </a:pPr>
            <a:r>
              <a:rPr lang="en-GB" dirty="0">
                <a:latin typeface="Arial" panose="020B0604020202020204" pitchFamily="34" charset="0"/>
                <a:ea typeface="Times New Roman" panose="02020603050405020304" pitchFamily="18" charset="0"/>
                <a:cs typeface="Times New Roman" panose="02020603050405020304" pitchFamily="18" charset="0"/>
              </a:rPr>
              <a:t>And if you think about concrete case where this comes up imagine the automatic clearing house system used for clearing checks.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I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might have a check for a $100 and the tag on that check. Well, now, the </a:t>
            </a:r>
            <a:endParaRPr lang="en-GB" sz="20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attacker basically could append a zero to my check and make it a check for $1000, </a:t>
            </a:r>
            <a:endParaRPr lang="en-GB" sz="20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and that wouldn't actually change the tag.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this ability to extend the message </a:t>
            </a:r>
            <a:r>
              <a:rPr lang="en-GB" dirty="0" smtClean="0">
                <a:latin typeface="Arial" panose="020B0604020202020204" pitchFamily="34" charset="0"/>
                <a:ea typeface="Times New Roman" panose="02020603050405020304" pitchFamily="18" charset="0"/>
                <a:cs typeface="Times New Roman" panose="02020603050405020304" pitchFamily="18" charset="0"/>
              </a:rPr>
              <a:t>without </a:t>
            </a:r>
            <a:r>
              <a:rPr lang="en-GB" dirty="0">
                <a:latin typeface="Arial" panose="020B0604020202020204" pitchFamily="34" charset="0"/>
                <a:ea typeface="Times New Roman" panose="02020603050405020304" pitchFamily="18" charset="0"/>
                <a:cs typeface="Times New Roman" panose="02020603050405020304" pitchFamily="18" charset="0"/>
              </a:rPr>
              <a:t>changing the tag actually could have pretty disastrous consequences.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I </a:t>
            </a:r>
            <a:r>
              <a:rPr lang="en-GB" dirty="0" smtClean="0">
                <a:latin typeface="Arial" panose="020B0604020202020204" pitchFamily="34" charset="0"/>
                <a:ea typeface="Times New Roman" panose="02020603050405020304" pitchFamily="18" charset="0"/>
                <a:cs typeface="Times New Roman" panose="02020603050405020304" pitchFamily="18" charset="0"/>
              </a:rPr>
              <a:t>hope </a:t>
            </a:r>
            <a:r>
              <a:rPr lang="en-GB" dirty="0">
                <a:latin typeface="Arial" panose="020B0604020202020204" pitchFamily="34" charset="0"/>
                <a:ea typeface="Times New Roman" panose="02020603050405020304" pitchFamily="18" charset="0"/>
                <a:cs typeface="Times New Roman" panose="02020603050405020304" pitchFamily="18" charset="0"/>
              </a:rPr>
              <a:t>this example convinces you that the padding function itself must be a one to </a:t>
            </a:r>
            <a:r>
              <a:rPr lang="en-GB" dirty="0" smtClean="0">
                <a:latin typeface="Arial" panose="020B0604020202020204" pitchFamily="34" charset="0"/>
                <a:ea typeface="Times New Roman" panose="02020603050405020304" pitchFamily="18" charset="0"/>
                <a:cs typeface="Times New Roman" panose="02020603050405020304" pitchFamily="18" charset="0"/>
              </a:rPr>
              <a:t>one </a:t>
            </a:r>
            <a:r>
              <a:rPr lang="en-GB" dirty="0">
                <a:latin typeface="Arial" panose="020B0604020202020204" pitchFamily="34" charset="0"/>
                <a:ea typeface="Times New Roman" panose="02020603050405020304" pitchFamily="18" charset="0"/>
                <a:cs typeface="Times New Roman" panose="02020603050405020304" pitchFamily="18" charset="0"/>
              </a:rPr>
              <a:t>function. </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01043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92932" y="228600"/>
            <a:ext cx="8915400" cy="4834144"/>
          </a:xfrm>
          <a:prstGeom prst="rect">
            <a:avLst/>
          </a:prstGeom>
        </p:spPr>
        <p:txBody>
          <a:bodyPr wrap="square">
            <a:spAutoFit/>
          </a:bodyPr>
          <a:lstStyle/>
          <a:p>
            <a:pPr>
              <a:lnSpc>
                <a:spcPct val="107000"/>
              </a:lnSpc>
              <a:spcAft>
                <a:spcPts val="0"/>
              </a:spcAft>
            </a:pP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In other words, it should be the case that two distinct messages always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map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to two distinct padded messages</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We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shouldn't actually have a collision on the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padding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function</a:t>
            </a:r>
            <a:r>
              <a:rPr lang="en-GB" dirty="0">
                <a:latin typeface="Arial" panose="020B0604020202020204" pitchFamily="34" charset="0"/>
                <a:ea typeface="Times New Roman" panose="02020603050405020304" pitchFamily="18" charset="0"/>
                <a:cs typeface="Times New Roman" panose="02020603050405020304" pitchFamily="18" charset="0"/>
              </a:rPr>
              <a:t>. Another way of saying it is that the padding function must be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invertible</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That </a:t>
            </a:r>
            <a:r>
              <a:rPr lang="en-GB" dirty="0">
                <a:latin typeface="Arial" panose="020B0604020202020204" pitchFamily="34" charset="0"/>
                <a:ea typeface="Times New Roman" panose="02020603050405020304" pitchFamily="18" charset="0"/>
                <a:cs typeface="Times New Roman" panose="02020603050405020304" pitchFamily="18" charset="0"/>
              </a:rPr>
              <a:t>guarantees that the padding function is one to one.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So a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standard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way to do this was proposed by the International Standards Organization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ISO</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What </a:t>
            </a:r>
            <a:r>
              <a:rPr lang="en-GB" dirty="0">
                <a:latin typeface="Arial" panose="020B0604020202020204" pitchFamily="34" charset="0"/>
                <a:ea typeface="Times New Roman" panose="02020603050405020304" pitchFamily="18" charset="0"/>
                <a:cs typeface="Times New Roman" panose="02020603050405020304" pitchFamily="18" charset="0"/>
              </a:rPr>
              <a:t>they suggested is basically,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let's append the string 100000 to the end</a:t>
            </a:r>
            <a:r>
              <a:rPr lang="en-GB" dirty="0">
                <a:latin typeface="Arial" panose="020B0604020202020204" pitchFamily="34" charset="0"/>
                <a:ea typeface="Times New Roman" panose="02020603050405020304" pitchFamily="18" charset="0"/>
                <a:cs typeface="Times New Roman" panose="02020603050405020304" pitchFamily="18" charset="0"/>
              </a:rPr>
              <a:t> </a:t>
            </a:r>
            <a:r>
              <a:rPr lang="en-GB" dirty="0" smtClean="0">
                <a:latin typeface="Arial" panose="020B0604020202020204" pitchFamily="34" charset="0"/>
                <a:ea typeface="Times New Roman" panose="02020603050405020304" pitchFamily="18" charset="0"/>
                <a:cs typeface="Times New Roman" panose="02020603050405020304" pitchFamily="18" charset="0"/>
              </a:rPr>
              <a:t>of </a:t>
            </a:r>
            <a:r>
              <a:rPr lang="en-GB" dirty="0">
                <a:latin typeface="Arial" panose="020B0604020202020204" pitchFamily="34" charset="0"/>
                <a:ea typeface="Times New Roman" panose="02020603050405020304" pitchFamily="18" charset="0"/>
                <a:cs typeface="Times New Roman" panose="02020603050405020304" pitchFamily="18" charset="0"/>
              </a:rPr>
              <a:t>the message to make the message be a multiple of the block length.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i="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Now </a:t>
            </a:r>
            <a:r>
              <a:rPr lang="en-GB" i="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to see </a:t>
            </a:r>
            <a:r>
              <a:rPr lang="en-GB" i="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that </a:t>
            </a:r>
            <a:r>
              <a:rPr lang="en-GB" i="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this padding is invertible, all we do is describe the inversion algorithm </a:t>
            </a:r>
            <a:endParaRPr lang="en-GB" sz="2000" i="1"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i="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which </a:t>
            </a:r>
            <a:r>
              <a:rPr lang="en-GB" i="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will scan </a:t>
            </a:r>
            <a:r>
              <a:rPr lang="en-GB" i="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message from right to left, until it hits the </a:t>
            </a:r>
            <a:r>
              <a:rPr lang="en-GB" i="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first </a:t>
            </a:r>
            <a:r>
              <a:rPr lang="en-GB" i="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one and then it's </a:t>
            </a:r>
            <a:r>
              <a:rPr lang="en-GB" i="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will </a:t>
            </a:r>
            <a:r>
              <a:rPr lang="en-GB" i="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remove all the bits to the right of this one, </a:t>
            </a:r>
            <a:r>
              <a:rPr lang="en-GB" i="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including </a:t>
            </a:r>
            <a:r>
              <a:rPr lang="en-GB" i="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one. </a:t>
            </a:r>
            <a:endParaRPr lang="en-GB" i="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675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 y="228600"/>
            <a:ext cx="8915400" cy="736600"/>
          </a:xfrm>
        </p:spPr>
        <p:txBody>
          <a:bodyPr>
            <a:normAutofit fontScale="90000"/>
          </a:bodyPr>
          <a:lstStyle/>
          <a:p>
            <a:r>
              <a:rPr lang="en-US" sz="4000" dirty="0" smtClean="0">
                <a:solidFill>
                  <a:schemeClr val="tx1"/>
                </a:solidFill>
                <a:latin typeface="Times New Roman" pitchFamily="18" charset="0"/>
                <a:cs typeface="Times New Roman" pitchFamily="18" charset="0"/>
              </a:rPr>
              <a:t>CBC MAC padding</a:t>
            </a:r>
            <a:endParaRPr lang="en-US" sz="4000" dirty="0">
              <a:solidFill>
                <a:schemeClr val="tx1"/>
              </a:solidFill>
              <a:latin typeface="Times New Roman" pitchFamily="18" charset="0"/>
              <a:cs typeface="Times New Roman" pitchFamily="18" charset="0"/>
            </a:endParaRPr>
          </a:p>
        </p:txBody>
      </p:sp>
      <p:sp>
        <p:nvSpPr>
          <p:cNvPr id="29699" name="Rectangle 3"/>
          <p:cNvSpPr>
            <a:spLocks noGrp="1" noChangeArrowheads="1"/>
          </p:cNvSpPr>
          <p:nvPr>
            <p:ph type="body" idx="1"/>
          </p:nvPr>
        </p:nvSpPr>
        <p:spPr>
          <a:xfrm>
            <a:off x="304800" y="1193800"/>
            <a:ext cx="8686800" cy="2844800"/>
          </a:xfrm>
        </p:spPr>
        <p:txBody>
          <a:bodyPr>
            <a:normAutofit/>
          </a:bodyPr>
          <a:lstStyle/>
          <a:p>
            <a:pPr marL="0" indent="0">
              <a:spcBef>
                <a:spcPct val="100000"/>
              </a:spcBef>
              <a:buNone/>
            </a:pPr>
            <a:r>
              <a:rPr lang="en-US" dirty="0">
                <a:latin typeface="Times New Roman" pitchFamily="18" charset="0"/>
                <a:cs typeface="Times New Roman" pitchFamily="18" charset="0"/>
              </a:rPr>
              <a:t>For security, padding must be invertible </a:t>
            </a:r>
            <a:r>
              <a:rPr lang="en-US" dirty="0" smtClean="0">
                <a:latin typeface="Times New Roman" pitchFamily="18" charset="0"/>
                <a:cs typeface="Times New Roman" pitchFamily="18" charset="0"/>
              </a:rPr>
              <a:t>!    </a:t>
            </a:r>
          </a:p>
          <a:p>
            <a:pPr marL="0" indent="0">
              <a:spcBef>
                <a:spcPts val="1700"/>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m</a:t>
            </a:r>
            <a:r>
              <a:rPr lang="en-US" baseline="-25000" dirty="0" smtClean="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pad(m</a:t>
            </a:r>
            <a:r>
              <a:rPr lang="en-US" baseline="-25000" dirty="0" smtClean="0">
                <a:latin typeface="Times New Roman" pitchFamily="18" charset="0"/>
                <a:cs typeface="Times New Roman" pitchFamily="18" charset="0"/>
              </a:rPr>
              <a:t>0</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pad(m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p>
          <a:p>
            <a:pPr marL="0" indent="0">
              <a:spcBef>
                <a:spcPct val="100000"/>
              </a:spcBef>
              <a:buNone/>
            </a:pPr>
            <a:r>
              <a:rPr lang="en-US" u="sng" dirty="0" smtClean="0">
                <a:latin typeface="Times New Roman" pitchFamily="18" charset="0"/>
                <a:cs typeface="Times New Roman" pitchFamily="18" charset="0"/>
              </a:rPr>
              <a:t>ISO</a:t>
            </a:r>
            <a:r>
              <a:rPr lang="en-US" dirty="0">
                <a:latin typeface="Times New Roman" pitchFamily="18" charset="0"/>
                <a:cs typeface="Times New Roman" pitchFamily="18" charset="0"/>
              </a:rPr>
              <a:t>:   pad with   </a:t>
            </a:r>
            <a:r>
              <a:rPr lang="ja-JP" altLang="en-US" dirty="0">
                <a:latin typeface="Times New Roman" pitchFamily="18" charset="0"/>
                <a:cs typeface="Times New Roman" pitchFamily="18" charset="0"/>
              </a:rPr>
              <a:t>“</a:t>
            </a:r>
            <a:r>
              <a:rPr lang="en-US" dirty="0">
                <a:latin typeface="Times New Roman" pitchFamily="18" charset="0"/>
                <a:cs typeface="Times New Roman" pitchFamily="18" charset="0"/>
              </a:rPr>
              <a:t>1000</a:t>
            </a:r>
            <a:r>
              <a:rPr lang="en-US" dirty="0">
                <a:latin typeface="Times New Roman" pitchFamily="18" charset="0"/>
                <a:cs typeface="Times New Roman" pitchFamily="18" charset="0"/>
                <a:sym typeface="Symbol" charset="0"/>
              </a:rPr>
              <a:t>00</a:t>
            </a:r>
            <a:r>
              <a:rPr lang="ja-JP" altLang="en-US" dirty="0">
                <a:latin typeface="Times New Roman" pitchFamily="18" charset="0"/>
                <a:cs typeface="Times New Roman" pitchFamily="18" charset="0"/>
                <a:sym typeface="Symbol" charset="0"/>
              </a:rPr>
              <a:t>”</a:t>
            </a:r>
            <a:r>
              <a:rPr lang="en-US" dirty="0">
                <a:latin typeface="Times New Roman" pitchFamily="18" charset="0"/>
                <a:cs typeface="Times New Roman" pitchFamily="18" charset="0"/>
                <a:sym typeface="Symbol" charset="0"/>
              </a:rPr>
              <a:t>.    Add new </a:t>
            </a:r>
            <a:r>
              <a:rPr lang="en-US" dirty="0" smtClean="0">
                <a:latin typeface="Times New Roman" pitchFamily="18" charset="0"/>
                <a:cs typeface="Times New Roman" pitchFamily="18" charset="0"/>
                <a:sym typeface="Symbol" charset="0"/>
              </a:rPr>
              <a:t>dummy block </a:t>
            </a:r>
            <a:r>
              <a:rPr lang="en-US" dirty="0">
                <a:latin typeface="Times New Roman" pitchFamily="18" charset="0"/>
                <a:cs typeface="Times New Roman" pitchFamily="18" charset="0"/>
                <a:sym typeface="Symbol" charset="0"/>
              </a:rPr>
              <a:t>if needed.</a:t>
            </a:r>
          </a:p>
          <a:p>
            <a:pPr lvl="1">
              <a:spcBef>
                <a:spcPct val="40000"/>
              </a:spcBef>
            </a:pPr>
            <a:r>
              <a:rPr lang="en-US" dirty="0">
                <a:latin typeface="Times New Roman" pitchFamily="18" charset="0"/>
                <a:cs typeface="Times New Roman" pitchFamily="18" charset="0"/>
                <a:sym typeface="Symbol" charset="0"/>
              </a:rPr>
              <a:t>The </a:t>
            </a:r>
            <a:r>
              <a:rPr lang="ja-JP" altLang="en-US" dirty="0">
                <a:latin typeface="Times New Roman" pitchFamily="18" charset="0"/>
                <a:cs typeface="Times New Roman" pitchFamily="18" charset="0"/>
                <a:sym typeface="Symbol" charset="0"/>
              </a:rPr>
              <a:t>“</a:t>
            </a:r>
            <a:r>
              <a:rPr lang="en-US" dirty="0">
                <a:latin typeface="Times New Roman" pitchFamily="18" charset="0"/>
                <a:cs typeface="Times New Roman" pitchFamily="18" charset="0"/>
                <a:sym typeface="Symbol" charset="0"/>
              </a:rPr>
              <a:t>1</a:t>
            </a:r>
            <a:r>
              <a:rPr lang="ja-JP" altLang="en-US" dirty="0">
                <a:latin typeface="Times New Roman" pitchFamily="18" charset="0"/>
                <a:cs typeface="Times New Roman" pitchFamily="18" charset="0"/>
                <a:sym typeface="Symbol" charset="0"/>
              </a:rPr>
              <a:t>”</a:t>
            </a:r>
            <a:r>
              <a:rPr lang="en-US" dirty="0">
                <a:latin typeface="Times New Roman" pitchFamily="18" charset="0"/>
                <a:cs typeface="Times New Roman" pitchFamily="18" charset="0"/>
                <a:sym typeface="Symbol" charset="0"/>
              </a:rPr>
              <a:t> indicates beginning of pad</a:t>
            </a:r>
            <a:r>
              <a:rPr lang="en-US" dirty="0" smtClean="0">
                <a:latin typeface="Times New Roman" pitchFamily="18" charset="0"/>
                <a:cs typeface="Times New Roman" pitchFamily="18" charset="0"/>
                <a:sym typeface="Symbol" charset="0"/>
              </a:rPr>
              <a:t>.</a:t>
            </a:r>
            <a:endParaRPr lang="en-US" dirty="0">
              <a:latin typeface="Times New Roman" pitchFamily="18" charset="0"/>
              <a:cs typeface="Times New Roman" pitchFamily="18" charset="0"/>
              <a:sym typeface="Symbol" charset="0"/>
            </a:endParaRPr>
          </a:p>
        </p:txBody>
      </p:sp>
      <p:grpSp>
        <p:nvGrpSpPr>
          <p:cNvPr id="2" name="Group 10"/>
          <p:cNvGrpSpPr/>
          <p:nvPr/>
        </p:nvGrpSpPr>
        <p:grpSpPr>
          <a:xfrm>
            <a:off x="1066800" y="4267200"/>
            <a:ext cx="7315200" cy="1620181"/>
            <a:chOff x="914400" y="3486150"/>
            <a:chExt cx="7315200" cy="1215136"/>
          </a:xfrm>
        </p:grpSpPr>
        <p:grpSp>
          <p:nvGrpSpPr>
            <p:cNvPr id="3" name="Group 1"/>
            <p:cNvGrpSpPr/>
            <p:nvPr/>
          </p:nvGrpSpPr>
          <p:grpSpPr>
            <a:xfrm>
              <a:off x="914400" y="3486150"/>
              <a:ext cx="1676400" cy="349250"/>
              <a:chOff x="609600" y="2552700"/>
              <a:chExt cx="2438400" cy="292100"/>
            </a:xfrm>
          </p:grpSpPr>
          <p:sp>
            <p:nvSpPr>
              <p:cNvPr id="4" name="Rectangle 12"/>
              <p:cNvSpPr>
                <a:spLocks noChangeArrowheads="1"/>
              </p:cNvSpPr>
              <p:nvPr/>
            </p:nvSpPr>
            <p:spPr bwMode="auto">
              <a:xfrm>
                <a:off x="609600" y="2559050"/>
                <a:ext cx="16002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[0]</a:t>
                </a:r>
                <a:endParaRPr lang="en-US" dirty="0"/>
              </a:p>
            </p:txBody>
          </p:sp>
          <p:sp>
            <p:nvSpPr>
              <p:cNvPr id="5" name="Rectangle 13"/>
              <p:cNvSpPr>
                <a:spLocks noChangeArrowheads="1"/>
              </p:cNvSpPr>
              <p:nvPr/>
            </p:nvSpPr>
            <p:spPr bwMode="auto">
              <a:xfrm>
                <a:off x="2209800" y="2552700"/>
                <a:ext cx="838200" cy="283464"/>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[1]</a:t>
                </a:r>
                <a:endParaRPr lang="en-US" dirty="0"/>
              </a:p>
            </p:txBody>
          </p:sp>
        </p:grpSp>
        <p:grpSp>
          <p:nvGrpSpPr>
            <p:cNvPr id="11" name="Group 19"/>
            <p:cNvGrpSpPr/>
            <p:nvPr/>
          </p:nvGrpSpPr>
          <p:grpSpPr>
            <a:xfrm>
              <a:off x="4953000" y="3486150"/>
              <a:ext cx="2057400" cy="359664"/>
              <a:chOff x="4648200" y="2565400"/>
              <a:chExt cx="3124200" cy="289814"/>
            </a:xfrm>
          </p:grpSpPr>
          <p:sp>
            <p:nvSpPr>
              <p:cNvPr id="6" name="Rectangle 12"/>
              <p:cNvSpPr>
                <a:spLocks noChangeArrowheads="1"/>
              </p:cNvSpPr>
              <p:nvPr/>
            </p:nvSpPr>
            <p:spPr bwMode="auto">
              <a:xfrm>
                <a:off x="4648200" y="2565400"/>
                <a:ext cx="16002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[0]</a:t>
                </a:r>
                <a:endParaRPr lang="en-US" dirty="0"/>
              </a:p>
            </p:txBody>
          </p:sp>
          <p:sp>
            <p:nvSpPr>
              <p:cNvPr id="7" name="Rectangle 13"/>
              <p:cNvSpPr>
                <a:spLocks noChangeArrowheads="1"/>
              </p:cNvSpPr>
              <p:nvPr/>
            </p:nvSpPr>
            <p:spPr bwMode="auto">
              <a:xfrm>
                <a:off x="6248400" y="2565401"/>
                <a:ext cx="1524000" cy="285750"/>
              </a:xfrm>
              <a:prstGeom prst="rect">
                <a:avLst/>
              </a:prstGeom>
              <a:solidFill>
                <a:srgbClr val="E46C0A"/>
              </a:solidFill>
              <a:ln w="9525">
                <a:solidFill>
                  <a:schemeClr val="tx1"/>
                </a:solidFill>
                <a:miter lim="800000"/>
                <a:headEnd/>
                <a:tailEnd/>
              </a:ln>
              <a:effectLst/>
              <a:extLst/>
            </p:spPr>
            <p:txBody>
              <a:bodyPr wrap="none" anchor="ctr"/>
              <a:lstStyle/>
              <a:p>
                <a:pPr algn="r"/>
                <a:r>
                  <a:rPr lang="en-US" dirty="0" smtClean="0"/>
                  <a:t>100</a:t>
                </a:r>
                <a:endParaRPr lang="en-US" dirty="0"/>
              </a:p>
            </p:txBody>
          </p:sp>
          <p:sp>
            <p:nvSpPr>
              <p:cNvPr id="8" name="Rectangle 13"/>
              <p:cNvSpPr>
                <a:spLocks noChangeArrowheads="1"/>
              </p:cNvSpPr>
              <p:nvPr/>
            </p:nvSpPr>
            <p:spPr bwMode="auto">
              <a:xfrm>
                <a:off x="6248400" y="2571750"/>
                <a:ext cx="838200" cy="283464"/>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[1]</a:t>
                </a:r>
                <a:endParaRPr lang="en-US" dirty="0"/>
              </a:p>
            </p:txBody>
          </p:sp>
        </p:grpSp>
        <p:sp>
          <p:nvSpPr>
            <p:cNvPr id="9" name="Right Arrow 8"/>
            <p:cNvSpPr/>
            <p:nvPr/>
          </p:nvSpPr>
          <p:spPr>
            <a:xfrm>
              <a:off x="3505200" y="3632200"/>
              <a:ext cx="6858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3505200" y="4491736"/>
              <a:ext cx="6858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2"/>
            <p:cNvGrpSpPr/>
            <p:nvPr/>
          </p:nvGrpSpPr>
          <p:grpSpPr>
            <a:xfrm>
              <a:off x="914400" y="4324350"/>
              <a:ext cx="2209800" cy="374650"/>
              <a:chOff x="609600" y="3418586"/>
              <a:chExt cx="3200400" cy="289814"/>
            </a:xfrm>
          </p:grpSpPr>
          <p:sp>
            <p:nvSpPr>
              <p:cNvPr id="10" name="Rectangle 12"/>
              <p:cNvSpPr>
                <a:spLocks noChangeArrowheads="1"/>
              </p:cNvSpPr>
              <p:nvPr/>
            </p:nvSpPr>
            <p:spPr bwMode="auto">
              <a:xfrm>
                <a:off x="609600" y="3418586"/>
                <a:ext cx="16002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’[0]</a:t>
                </a:r>
                <a:endParaRPr lang="en-US" dirty="0"/>
              </a:p>
            </p:txBody>
          </p:sp>
          <p:sp>
            <p:nvSpPr>
              <p:cNvPr id="16" name="Rectangle 12"/>
              <p:cNvSpPr>
                <a:spLocks noChangeArrowheads="1"/>
              </p:cNvSpPr>
              <p:nvPr/>
            </p:nvSpPr>
            <p:spPr bwMode="auto">
              <a:xfrm>
                <a:off x="2209800" y="3422650"/>
                <a:ext cx="16002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’[1]</a:t>
                </a:r>
                <a:endParaRPr lang="en-US" dirty="0"/>
              </a:p>
            </p:txBody>
          </p:sp>
        </p:grpSp>
        <p:grpSp>
          <p:nvGrpSpPr>
            <p:cNvPr id="14" name="Group 20"/>
            <p:cNvGrpSpPr/>
            <p:nvPr/>
          </p:nvGrpSpPr>
          <p:grpSpPr>
            <a:xfrm>
              <a:off x="4953000" y="4324350"/>
              <a:ext cx="3276600" cy="376936"/>
              <a:chOff x="5181600" y="3422650"/>
              <a:chExt cx="4762500" cy="288036"/>
            </a:xfrm>
          </p:grpSpPr>
          <p:sp>
            <p:nvSpPr>
              <p:cNvPr id="12" name="Rectangle 12"/>
              <p:cNvSpPr>
                <a:spLocks noChangeArrowheads="1"/>
              </p:cNvSpPr>
              <p:nvPr/>
            </p:nvSpPr>
            <p:spPr bwMode="auto">
              <a:xfrm>
                <a:off x="5181600" y="3424936"/>
                <a:ext cx="16002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’[0]</a:t>
                </a:r>
                <a:endParaRPr lang="en-US" dirty="0"/>
              </a:p>
            </p:txBody>
          </p:sp>
          <p:sp>
            <p:nvSpPr>
              <p:cNvPr id="17" name="Rectangle 12"/>
              <p:cNvSpPr>
                <a:spLocks noChangeArrowheads="1"/>
              </p:cNvSpPr>
              <p:nvPr/>
            </p:nvSpPr>
            <p:spPr bwMode="auto">
              <a:xfrm>
                <a:off x="6781800" y="3422650"/>
                <a:ext cx="16002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’[1]</a:t>
                </a:r>
                <a:endParaRPr lang="en-US" dirty="0"/>
              </a:p>
            </p:txBody>
          </p:sp>
          <p:sp>
            <p:nvSpPr>
              <p:cNvPr id="18" name="Rectangle 12"/>
              <p:cNvSpPr>
                <a:spLocks noChangeArrowheads="1"/>
              </p:cNvSpPr>
              <p:nvPr/>
            </p:nvSpPr>
            <p:spPr bwMode="auto">
              <a:xfrm>
                <a:off x="8343900" y="3422650"/>
                <a:ext cx="16002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smtClean="0"/>
                  <a:t>1000…000</a:t>
                </a:r>
                <a:endParaRPr lang="en-US" dirty="0"/>
              </a:p>
            </p:txBody>
          </p:sp>
        </p:grpSp>
      </p:grpSp>
      <p:sp>
        <p:nvSpPr>
          <p:cNvPr id="21" name="Footer Placeholder 20"/>
          <p:cNvSpPr>
            <a:spLocks noGrp="1"/>
          </p:cNvSpPr>
          <p:nvPr>
            <p:ph type="ftr" sz="quarter" idx="11"/>
          </p:nvPr>
        </p:nvSpPr>
        <p:spPr/>
        <p:txBody>
          <a:bodyPr/>
          <a:lstStyle/>
          <a:p>
            <a:r>
              <a:rPr lang="en-US" smtClean="0"/>
              <a:t>FAST-NUCES</a:t>
            </a:r>
            <a:endParaRPr lang="en-US"/>
          </a:p>
        </p:txBody>
      </p:sp>
      <p:pic>
        <p:nvPicPr>
          <p:cNvPr id="22" name="Picture 21" descr="http://study.result.pk/wp-content/uploads/2011/07/National-University-of-Computer-and-Emerging-Sciences-NUCES-300x300.png"/>
          <p:cNvPicPr/>
          <p:nvPr/>
        </p:nvPicPr>
        <p:blipFill>
          <a:blip r:embed="rId3"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301602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981200"/>
            <a:ext cx="8839200" cy="2463238"/>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And you see that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once we've removed the pattern this way, we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obtain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original message.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here's an example, so here we have a message where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last block happens to be shorter than the block length, and then we </a:t>
            </a:r>
            <a:r>
              <a:rPr lang="en-GB" dirty="0" smtClean="0">
                <a:latin typeface="Arial" panose="020B0604020202020204" pitchFamily="34" charset="0"/>
                <a:ea typeface="Times New Roman" panose="02020603050405020304" pitchFamily="18" charset="0"/>
                <a:cs typeface="Times New Roman" panose="02020603050405020304" pitchFamily="18" charset="0"/>
              </a:rPr>
              <a:t>append </a:t>
            </a:r>
            <a:r>
              <a:rPr lang="en-GB" dirty="0">
                <a:latin typeface="Arial" panose="020B0604020202020204" pitchFamily="34" charset="0"/>
                <a:ea typeface="Times New Roman" panose="02020603050405020304" pitchFamily="18" charset="0"/>
                <a:cs typeface="Times New Roman" panose="02020603050405020304" pitchFamily="18" charset="0"/>
              </a:rPr>
              <a:t>the 1,0,0 string to it.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It's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very easy to see what the pad is,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simply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look for the first one from the right</a:t>
            </a:r>
            <a:r>
              <a:rPr lang="en-GB" dirty="0">
                <a:latin typeface="Arial" panose="020B0604020202020204" pitchFamily="34" charset="0"/>
                <a:ea typeface="Times New Roman" panose="02020603050405020304" pitchFamily="18" charset="0"/>
                <a:cs typeface="Times New Roman" panose="02020603050405020304" pitchFamily="18" charset="0"/>
              </a:rPr>
              <a:t>, we can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remove this pad and recover </a:t>
            </a:r>
            <a:r>
              <a:rPr lang="en-GB" dirty="0" smtClean="0">
                <a:solidFill>
                  <a:srgbClr val="C00000"/>
                </a:solidFill>
                <a:latin typeface="Arial" panose="020B0604020202020204" pitchFamily="34" charset="0"/>
                <a:ea typeface="Times New Roman" panose="02020603050405020304" pitchFamily="18" charset="0"/>
              </a:rPr>
              <a:t>the </a:t>
            </a:r>
            <a:r>
              <a:rPr lang="en-GB" dirty="0">
                <a:solidFill>
                  <a:srgbClr val="C00000"/>
                </a:solidFill>
                <a:latin typeface="Arial" panose="020B0604020202020204" pitchFamily="34" charset="0"/>
                <a:ea typeface="Times New Roman" panose="02020603050405020304" pitchFamily="18" charset="0"/>
              </a:rPr>
              <a:t>original message back</a:t>
            </a:r>
            <a:r>
              <a:rPr lang="en-GB" dirty="0">
                <a:latin typeface="Arial" panose="020B0604020202020204" pitchFamily="34" charset="0"/>
                <a:ea typeface="Times New Roman" panose="02020603050405020304" pitchFamily="18" charset="0"/>
              </a:rPr>
              <a:t>.</a:t>
            </a:r>
            <a:endParaRPr lang="en-GB" dirty="0"/>
          </a:p>
        </p:txBody>
      </p:sp>
    </p:spTree>
    <p:extLst>
      <p:ext uri="{BB962C8B-B14F-4D97-AF65-F5344CB8AC3E}">
        <p14:creationId xmlns:p14="http://schemas.microsoft.com/office/powerpoint/2010/main" val="10196509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685800"/>
            <a:ext cx="8839200" cy="5426870"/>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Now there's one corner case that's actually quite </a:t>
            </a:r>
            <a:r>
              <a:rPr lang="en-GB" dirty="0" smtClean="0">
                <a:latin typeface="Arial" panose="020B0604020202020204" pitchFamily="34" charset="0"/>
                <a:ea typeface="Times New Roman" panose="02020603050405020304" pitchFamily="18" charset="0"/>
                <a:cs typeface="Times New Roman" panose="02020603050405020304" pitchFamily="18" charset="0"/>
              </a:rPr>
              <a:t>important</a:t>
            </a:r>
            <a:r>
              <a:rPr lang="en-GB" dirty="0">
                <a:latin typeface="Arial" panose="020B0604020202020204" pitchFamily="34" charset="0"/>
                <a:ea typeface="Times New Roman" panose="02020603050405020304" pitchFamily="18" charset="0"/>
                <a:cs typeface="Times New Roman" panose="02020603050405020304" pitchFamily="18" charset="0"/>
              </a:rPr>
              <a:t>, and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that is what do we do if the original message length is already the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multiple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of a block size</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In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that case it's really very, very important that we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add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an extra dummy block</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That </a:t>
            </a:r>
            <a:r>
              <a:rPr lang="en-GB" dirty="0">
                <a:latin typeface="Arial" panose="020B0604020202020204" pitchFamily="34" charset="0"/>
                <a:ea typeface="Times New Roman" panose="02020603050405020304" pitchFamily="18" charset="0"/>
                <a:cs typeface="Times New Roman" panose="02020603050405020304" pitchFamily="18" charset="0"/>
              </a:rPr>
              <a:t>contains the pad 1000.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again, I can't tell you </a:t>
            </a:r>
            <a:r>
              <a:rPr lang="en-GB" dirty="0" smtClean="0">
                <a:latin typeface="Arial" panose="020B0604020202020204" pitchFamily="34" charset="0"/>
                <a:ea typeface="Times New Roman" panose="02020603050405020304" pitchFamily="18" charset="0"/>
                <a:cs typeface="Times New Roman" panose="02020603050405020304" pitchFamily="18" charset="0"/>
              </a:rPr>
              <a:t>how </a:t>
            </a:r>
            <a:r>
              <a:rPr lang="en-GB" dirty="0">
                <a:latin typeface="Arial" panose="020B0604020202020204" pitchFamily="34" charset="0"/>
                <a:ea typeface="Times New Roman" panose="02020603050405020304" pitchFamily="18" charset="0"/>
                <a:cs typeface="Times New Roman" panose="02020603050405020304" pitchFamily="18" charset="0"/>
              </a:rPr>
              <a:t>many products and standards have actually made this mistake where they </a:t>
            </a:r>
            <a:r>
              <a:rPr lang="en-GB" dirty="0" smtClean="0">
                <a:latin typeface="Arial" panose="020B0604020202020204" pitchFamily="34" charset="0"/>
                <a:ea typeface="Times New Roman" panose="02020603050405020304" pitchFamily="18" charset="0"/>
                <a:cs typeface="Times New Roman" panose="02020603050405020304" pitchFamily="18" charset="0"/>
              </a:rPr>
              <a:t>didn't </a:t>
            </a:r>
            <a:r>
              <a:rPr lang="en-GB" dirty="0">
                <a:latin typeface="Arial" panose="020B0604020202020204" pitchFamily="34" charset="0"/>
                <a:ea typeface="Times New Roman" panose="02020603050405020304" pitchFamily="18" charset="0"/>
                <a:cs typeface="Times New Roman" panose="02020603050405020304" pitchFamily="18" charset="0"/>
              </a:rPr>
              <a:t>add a dummy block and as a result, the MAC is insecure because there's an </a:t>
            </a:r>
            <a:r>
              <a:rPr lang="en-GB" dirty="0" smtClean="0">
                <a:latin typeface="Arial" panose="020B0604020202020204" pitchFamily="34" charset="0"/>
                <a:ea typeface="Times New Roman" panose="02020603050405020304" pitchFamily="18" charset="0"/>
                <a:cs typeface="Times New Roman" panose="02020603050405020304" pitchFamily="18" charset="0"/>
              </a:rPr>
              <a:t>easy </a:t>
            </a:r>
            <a:r>
              <a:rPr lang="en-GB" dirty="0">
                <a:latin typeface="Arial" panose="020B0604020202020204" pitchFamily="34" charset="0"/>
                <a:ea typeface="Times New Roman" panose="02020603050405020304" pitchFamily="18" charset="0"/>
                <a:cs typeface="Times New Roman" panose="02020603050405020304" pitchFamily="18" charset="0"/>
              </a:rPr>
              <a:t>existential forgery attack.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suppose in case the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message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is a multiple of a block length</a:t>
            </a:r>
            <a:r>
              <a:rPr lang="en-GB" dirty="0">
                <a:latin typeface="Arial" panose="020B0604020202020204" pitchFamily="34" charset="0"/>
                <a:ea typeface="Times New Roman" panose="02020603050405020304" pitchFamily="18" charset="0"/>
                <a:cs typeface="Times New Roman" panose="02020603050405020304" pitchFamily="18" charset="0"/>
              </a:rPr>
              <a:t>, suppose we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didn't</a:t>
            </a:r>
            <a:r>
              <a:rPr lang="en-GB" dirty="0">
                <a:latin typeface="Arial" panose="020B0604020202020204" pitchFamily="34" charset="0"/>
                <a:ea typeface="Times New Roman" panose="02020603050405020304" pitchFamily="18" charset="0"/>
                <a:cs typeface="Times New Roman" panose="02020603050405020304" pitchFamily="18" charset="0"/>
              </a:rPr>
              <a:t> add a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dummy block </a:t>
            </a:r>
            <a:r>
              <a:rPr lang="en-GB" dirty="0">
                <a:latin typeface="Arial" panose="020B0604020202020204" pitchFamily="34" charset="0"/>
                <a:ea typeface="Times New Roman" panose="02020603050405020304" pitchFamily="18" charset="0"/>
                <a:cs typeface="Times New Roman" panose="02020603050405020304" pitchFamily="18" charset="0"/>
              </a:rPr>
              <a:t>and we </a:t>
            </a:r>
            <a:r>
              <a:rPr lang="en-GB" dirty="0" smtClean="0">
                <a:latin typeface="Arial" panose="020B0604020202020204" pitchFamily="34" charset="0"/>
                <a:ea typeface="Times New Roman" panose="02020603050405020304" pitchFamily="18" charset="0"/>
                <a:cs typeface="Times New Roman" panose="02020603050405020304" pitchFamily="18" charset="0"/>
              </a:rPr>
              <a:t>literally </a:t>
            </a:r>
            <a:r>
              <a:rPr lang="en-GB" dirty="0">
                <a:latin typeface="Arial" panose="020B0604020202020204" pitchFamily="34" charset="0"/>
                <a:ea typeface="Times New Roman" panose="02020603050405020304" pitchFamily="18" charset="0"/>
                <a:cs typeface="Times New Roman" panose="02020603050405020304" pitchFamily="18" charset="0"/>
              </a:rPr>
              <a:t>MAC-</a:t>
            </a:r>
            <a:r>
              <a:rPr lang="en-GB" dirty="0" err="1">
                <a:latin typeface="Arial" panose="020B0604020202020204" pitchFamily="34" charset="0"/>
                <a:ea typeface="Times New Roman" panose="02020603050405020304" pitchFamily="18" charset="0"/>
                <a:cs typeface="Times New Roman" panose="02020603050405020304" pitchFamily="18" charset="0"/>
              </a:rPr>
              <a:t>ed</a:t>
            </a:r>
            <a:r>
              <a:rPr lang="en-GB" dirty="0">
                <a:latin typeface="Arial" panose="020B0604020202020204" pitchFamily="34" charset="0"/>
                <a:ea typeface="Times New Roman" panose="02020603050405020304" pitchFamily="18" charset="0"/>
                <a:cs typeface="Times New Roman" panose="02020603050405020304" pitchFamily="18" charset="0"/>
              </a:rPr>
              <a:t> this message here.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Well</a:t>
            </a:r>
            <a:r>
              <a:rPr lang="en-GB" dirty="0">
                <a:latin typeface="Arial" panose="020B0604020202020204" pitchFamily="34" charset="0"/>
                <a:ea typeface="Times New Roman" panose="02020603050405020304" pitchFamily="18" charset="0"/>
                <a:cs typeface="Times New Roman" panose="02020603050405020304" pitchFamily="18" charset="0"/>
              </a:rPr>
              <a:t>, the result now is that if you look at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message which is a multiple of the block size and a message which is not a </a:t>
            </a:r>
            <a:r>
              <a:rPr lang="en-GB" dirty="0" smtClean="0">
                <a:latin typeface="Arial" panose="020B0604020202020204" pitchFamily="34" charset="0"/>
                <a:ea typeface="Times New Roman" panose="02020603050405020304" pitchFamily="18" charset="0"/>
                <a:cs typeface="Times New Roman" panose="02020603050405020304" pitchFamily="18" charset="0"/>
              </a:rPr>
              <a:t>multiple </a:t>
            </a:r>
            <a:r>
              <a:rPr lang="en-GB" dirty="0">
                <a:latin typeface="Arial" panose="020B0604020202020204" pitchFamily="34" charset="0"/>
                <a:ea typeface="Times New Roman" panose="02020603050405020304" pitchFamily="18" charset="0"/>
                <a:cs typeface="Times New Roman" panose="02020603050405020304" pitchFamily="18" charset="0"/>
              </a:rPr>
              <a:t>of the block size but is padded to the block size, and imagine it so </a:t>
            </a:r>
            <a:r>
              <a:rPr lang="en-GB" dirty="0" smtClean="0">
                <a:latin typeface="Arial" panose="020B0604020202020204" pitchFamily="34" charset="0"/>
                <a:ea typeface="Times New Roman" panose="02020603050405020304" pitchFamily="18" charset="0"/>
                <a:cs typeface="Times New Roman" panose="02020603050405020304" pitchFamily="18" charset="0"/>
              </a:rPr>
              <a:t>happens </a:t>
            </a:r>
            <a:r>
              <a:rPr lang="en-GB" dirty="0">
                <a:latin typeface="Arial" panose="020B0604020202020204" pitchFamily="34" charset="0"/>
                <a:ea typeface="Times New Roman" panose="02020603050405020304" pitchFamily="18" charset="0"/>
                <a:cs typeface="Times New Roman" panose="02020603050405020304" pitchFamily="18" charset="0"/>
              </a:rPr>
              <a:t>that this message m prime one happens to end with 1-0-0. </a:t>
            </a:r>
            <a:endParaRPr lang="en-GB" dirty="0"/>
          </a:p>
        </p:txBody>
      </p:sp>
    </p:spTree>
    <p:extLst>
      <p:ext uri="{BB962C8B-B14F-4D97-AF65-F5344CB8AC3E}">
        <p14:creationId xmlns:p14="http://schemas.microsoft.com/office/powerpoint/2010/main" val="5404993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1179474"/>
            <a:ext cx="8991600" cy="3332964"/>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You realize that the original message after padding.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Would </a:t>
            </a:r>
            <a:r>
              <a:rPr lang="en-GB" dirty="0">
                <a:latin typeface="Arial" panose="020B0604020202020204" pitchFamily="34" charset="0"/>
                <a:ea typeface="Times New Roman" panose="02020603050405020304" pitchFamily="18" charset="0"/>
                <a:cs typeface="Times New Roman" panose="02020603050405020304" pitchFamily="18" charset="0"/>
              </a:rPr>
              <a:t>become identical to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second message that was not padded at all.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as a result, if I ask for the tag </a:t>
            </a:r>
            <a:r>
              <a:rPr lang="en-GB" dirty="0" smtClean="0">
                <a:latin typeface="Arial" panose="020B0604020202020204" pitchFamily="34" charset="0"/>
                <a:ea typeface="Times New Roman" panose="02020603050405020304" pitchFamily="18" charset="0"/>
                <a:cs typeface="Times New Roman" panose="02020603050405020304" pitchFamily="18" charset="0"/>
              </a:rPr>
              <a:t>on </a:t>
            </a:r>
            <a:r>
              <a:rPr lang="en-GB" dirty="0">
                <a:latin typeface="Arial" panose="020B0604020202020204" pitchFamily="34" charset="0"/>
                <a:ea typeface="Times New Roman" panose="02020603050405020304" pitchFamily="18" charset="0"/>
                <a:cs typeface="Times New Roman" panose="02020603050405020304" pitchFamily="18" charset="0"/>
              </a:rPr>
              <a:t>this message over here, I would obtain also the tag on the second message that </a:t>
            </a:r>
            <a:r>
              <a:rPr lang="en-GB" dirty="0" smtClean="0">
                <a:latin typeface="Arial" panose="020B0604020202020204" pitchFamily="34" charset="0"/>
                <a:ea typeface="Times New Roman" panose="02020603050405020304" pitchFamily="18" charset="0"/>
                <a:cs typeface="Times New Roman" panose="02020603050405020304" pitchFamily="18" charset="0"/>
              </a:rPr>
              <a:t>happened </a:t>
            </a:r>
            <a:r>
              <a:rPr lang="en-GB" dirty="0">
                <a:latin typeface="Arial" panose="020B0604020202020204" pitchFamily="34" charset="0"/>
                <a:ea typeface="Times New Roman" panose="02020603050405020304" pitchFamily="18" charset="0"/>
                <a:cs typeface="Times New Roman" panose="02020603050405020304" pitchFamily="18" charset="0"/>
              </a:rPr>
              <a:t>to end in 1-0-0.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if </a:t>
            </a:r>
            <a:r>
              <a:rPr lang="en-GB" dirty="0">
                <a:latin typeface="Arial" panose="020B0604020202020204" pitchFamily="34" charset="0"/>
                <a:ea typeface="Times New Roman" panose="02020603050405020304" pitchFamily="18" charset="0"/>
                <a:cs typeface="Times New Roman" panose="02020603050405020304" pitchFamily="18" charset="0"/>
              </a:rPr>
              <a:t>we didn't add the dummy block, basically, </a:t>
            </a:r>
            <a:r>
              <a:rPr lang="en-GB" dirty="0" smtClean="0">
                <a:latin typeface="Arial" panose="020B0604020202020204" pitchFamily="34" charset="0"/>
                <a:ea typeface="Times New Roman" panose="02020603050405020304" pitchFamily="18" charset="0"/>
                <a:cs typeface="Times New Roman" panose="02020603050405020304" pitchFamily="18" charset="0"/>
              </a:rPr>
              <a:t>again</a:t>
            </a:r>
            <a:r>
              <a:rPr lang="en-GB" dirty="0">
                <a:latin typeface="Arial" panose="020B0604020202020204" pitchFamily="34" charset="0"/>
                <a:ea typeface="Times New Roman" panose="02020603050405020304" pitchFamily="18" charset="0"/>
                <a:cs typeface="Times New Roman" panose="02020603050405020304" pitchFamily="18" charset="0"/>
              </a:rPr>
              <a:t>, the pad would be not invertible, because two different messages, two </a:t>
            </a:r>
            <a:r>
              <a:rPr lang="en-GB" dirty="0" smtClean="0">
                <a:latin typeface="Arial" panose="020B0604020202020204" pitchFamily="34" charset="0"/>
                <a:ea typeface="Times New Roman" panose="02020603050405020304" pitchFamily="18" charset="0"/>
              </a:rPr>
              <a:t>distinct </a:t>
            </a:r>
            <a:r>
              <a:rPr lang="en-GB" dirty="0">
                <a:latin typeface="Arial" panose="020B0604020202020204" pitchFamily="34" charset="0"/>
                <a:ea typeface="Times New Roman" panose="02020603050405020304" pitchFamily="18" charset="0"/>
              </a:rPr>
              <a:t>messages, happen to map to the same padded result.</a:t>
            </a:r>
            <a:endParaRPr lang="en-GB" dirty="0"/>
          </a:p>
        </p:txBody>
      </p:sp>
    </p:spTree>
    <p:extLst>
      <p:ext uri="{BB962C8B-B14F-4D97-AF65-F5344CB8AC3E}">
        <p14:creationId xmlns:p14="http://schemas.microsoft.com/office/powerpoint/2010/main" val="3006399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85057" y="304800"/>
            <a:ext cx="8806543" cy="6093976"/>
          </a:xfrm>
          <a:prstGeom prst="rect">
            <a:avLst/>
          </a:prstGeom>
        </p:spPr>
        <p:txBody>
          <a:bodyPr wrap="square">
            <a:spAutoFit/>
          </a:bodyPr>
          <a:lstStyle/>
          <a:p>
            <a:r>
              <a:rPr lang="en-GB" dirty="0">
                <a:solidFill>
                  <a:srgbClr val="C00000"/>
                </a:solidFill>
                <a:latin typeface="OpenSans"/>
              </a:rPr>
              <a:t>Bob receives the message and the tag</a:t>
            </a:r>
            <a:r>
              <a:rPr lang="en-GB" dirty="0">
                <a:latin typeface="OpenSans"/>
              </a:rPr>
              <a:t>, </a:t>
            </a:r>
            <a:r>
              <a:rPr lang="en-GB" dirty="0" smtClean="0">
                <a:latin typeface="OpenSans"/>
              </a:rPr>
              <a:t>and </a:t>
            </a:r>
            <a:r>
              <a:rPr lang="en-GB" dirty="0">
                <a:latin typeface="OpenSans"/>
              </a:rPr>
              <a:t>then </a:t>
            </a:r>
            <a:r>
              <a:rPr lang="en-GB" dirty="0">
                <a:solidFill>
                  <a:srgbClr val="C00000"/>
                </a:solidFill>
                <a:latin typeface="OpenSans"/>
              </a:rPr>
              <a:t>he runs what's called a </a:t>
            </a:r>
            <a:r>
              <a:rPr lang="en-GB" b="1" dirty="0">
                <a:solidFill>
                  <a:srgbClr val="C00000"/>
                </a:solidFill>
                <a:latin typeface="OpenSans"/>
              </a:rPr>
              <a:t>MAC verification algorithm</a:t>
            </a:r>
            <a:r>
              <a:rPr lang="en-GB" dirty="0">
                <a:solidFill>
                  <a:srgbClr val="C00000"/>
                </a:solidFill>
                <a:latin typeface="OpenSans"/>
              </a:rPr>
              <a:t> on this tag. </a:t>
            </a:r>
            <a:endParaRPr lang="en-GB" dirty="0" smtClean="0">
              <a:solidFill>
                <a:srgbClr val="C00000"/>
              </a:solidFill>
              <a:latin typeface="OpenSans"/>
            </a:endParaRPr>
          </a:p>
          <a:p>
            <a:endParaRPr lang="en-GB" dirty="0">
              <a:latin typeface="OpenSans"/>
            </a:endParaRPr>
          </a:p>
          <a:p>
            <a:r>
              <a:rPr lang="en-GB" dirty="0">
                <a:latin typeface="OpenSans"/>
              </a:rPr>
              <a:t>So the MAC verification algorithm takes as input to the key, the message, </a:t>
            </a:r>
          </a:p>
          <a:p>
            <a:r>
              <a:rPr lang="en-GB" dirty="0">
                <a:latin typeface="OpenSans"/>
              </a:rPr>
              <a:t>and the tag and </a:t>
            </a:r>
            <a:r>
              <a:rPr lang="en-GB" dirty="0">
                <a:solidFill>
                  <a:srgbClr val="C00000"/>
                </a:solidFill>
                <a:latin typeface="OpenSans"/>
              </a:rPr>
              <a:t>it says basically yes or no, </a:t>
            </a:r>
            <a:r>
              <a:rPr lang="en-GB" dirty="0">
                <a:latin typeface="OpenSans"/>
              </a:rPr>
              <a:t>depending on whether the message is </a:t>
            </a:r>
            <a:r>
              <a:rPr lang="en-GB" dirty="0">
                <a:solidFill>
                  <a:srgbClr val="C00000"/>
                </a:solidFill>
                <a:latin typeface="OpenSans"/>
              </a:rPr>
              <a:t>valid</a:t>
            </a:r>
            <a:r>
              <a:rPr lang="en-GB" dirty="0">
                <a:latin typeface="OpenSans"/>
              </a:rPr>
              <a:t> </a:t>
            </a:r>
            <a:r>
              <a:rPr lang="en-GB" dirty="0" smtClean="0">
                <a:latin typeface="OpenSans"/>
              </a:rPr>
              <a:t>or </a:t>
            </a:r>
            <a:r>
              <a:rPr lang="en-GB" dirty="0">
                <a:latin typeface="OpenSans"/>
              </a:rPr>
              <a:t>whether it's been </a:t>
            </a:r>
            <a:r>
              <a:rPr lang="en-GB" dirty="0">
                <a:solidFill>
                  <a:srgbClr val="C00000"/>
                </a:solidFill>
                <a:latin typeface="OpenSans"/>
              </a:rPr>
              <a:t>tampered</a:t>
            </a:r>
            <a:r>
              <a:rPr lang="en-GB" dirty="0">
                <a:latin typeface="OpenSans"/>
              </a:rPr>
              <a:t> with. </a:t>
            </a:r>
            <a:endParaRPr lang="en-GB" dirty="0" smtClean="0">
              <a:latin typeface="OpenSans"/>
            </a:endParaRPr>
          </a:p>
          <a:p>
            <a:endParaRPr lang="en-GB" dirty="0">
              <a:latin typeface="OpenSans"/>
            </a:endParaRPr>
          </a:p>
          <a:p>
            <a:r>
              <a:rPr lang="en-GB" dirty="0" smtClean="0">
                <a:latin typeface="OpenSans"/>
              </a:rPr>
              <a:t>so </a:t>
            </a:r>
            <a:r>
              <a:rPr lang="en-GB" dirty="0">
                <a:latin typeface="OpenSans"/>
              </a:rPr>
              <a:t>more precisely, what is a MAC? </a:t>
            </a:r>
          </a:p>
          <a:p>
            <a:endParaRPr lang="en-GB" dirty="0" smtClean="0">
              <a:latin typeface="OpenSans"/>
            </a:endParaRPr>
          </a:p>
          <a:p>
            <a:r>
              <a:rPr lang="en-GB" dirty="0">
                <a:latin typeface="OpenSans"/>
              </a:rPr>
              <a:t>T</a:t>
            </a:r>
            <a:r>
              <a:rPr lang="en-GB" dirty="0" smtClean="0">
                <a:latin typeface="OpenSans"/>
              </a:rPr>
              <a:t>he </a:t>
            </a:r>
            <a:r>
              <a:rPr lang="en-GB" b="1" dirty="0">
                <a:solidFill>
                  <a:srgbClr val="C00000"/>
                </a:solidFill>
                <a:latin typeface="OpenSans"/>
              </a:rPr>
              <a:t>MAC basically </a:t>
            </a:r>
            <a:r>
              <a:rPr lang="en-GB" dirty="0">
                <a:latin typeface="OpenSans"/>
              </a:rPr>
              <a:t>consists of </a:t>
            </a:r>
            <a:r>
              <a:rPr lang="en-GB" b="1" dirty="0">
                <a:solidFill>
                  <a:srgbClr val="C00000"/>
                </a:solidFill>
                <a:latin typeface="OpenSans"/>
              </a:rPr>
              <a:t>two algorithms</a:t>
            </a:r>
            <a:r>
              <a:rPr lang="en-GB" dirty="0">
                <a:latin typeface="OpenSans"/>
              </a:rPr>
              <a:t>, </a:t>
            </a:r>
            <a:r>
              <a:rPr lang="en-GB" dirty="0" smtClean="0">
                <a:latin typeface="OpenSans"/>
              </a:rPr>
              <a:t>a </a:t>
            </a:r>
            <a:r>
              <a:rPr lang="en-GB" b="1" dirty="0">
                <a:solidFill>
                  <a:srgbClr val="00B050"/>
                </a:solidFill>
                <a:effectLst>
                  <a:outerShdw blurRad="38100" dist="38100" dir="2700000" algn="tl">
                    <a:srgbClr val="000000">
                      <a:alpha val="43137"/>
                    </a:srgbClr>
                  </a:outerShdw>
                </a:effectLst>
                <a:latin typeface="OpenSans"/>
              </a:rPr>
              <a:t>signing algorithm </a:t>
            </a:r>
            <a:r>
              <a:rPr lang="en-GB" dirty="0">
                <a:latin typeface="OpenSans"/>
              </a:rPr>
              <a:t>and </a:t>
            </a:r>
            <a:r>
              <a:rPr lang="en-GB" dirty="0" smtClean="0">
                <a:latin typeface="OpenSans"/>
              </a:rPr>
              <a:t>a </a:t>
            </a:r>
            <a:r>
              <a:rPr lang="en-GB" b="1" dirty="0" smtClean="0">
                <a:solidFill>
                  <a:srgbClr val="00B050"/>
                </a:solidFill>
                <a:effectLst>
                  <a:outerShdw blurRad="38100" dist="38100" dir="2700000" algn="tl">
                    <a:srgbClr val="000000">
                      <a:alpha val="43137"/>
                    </a:srgbClr>
                  </a:outerShdw>
                </a:effectLst>
                <a:latin typeface="OpenSans"/>
              </a:rPr>
              <a:t>verification </a:t>
            </a:r>
            <a:r>
              <a:rPr lang="en-GB" b="1" dirty="0">
                <a:solidFill>
                  <a:srgbClr val="00B050"/>
                </a:solidFill>
                <a:effectLst>
                  <a:outerShdw blurRad="38100" dist="38100" dir="2700000" algn="tl">
                    <a:srgbClr val="000000">
                      <a:alpha val="43137"/>
                    </a:srgbClr>
                  </a:outerShdw>
                </a:effectLst>
                <a:latin typeface="OpenSans"/>
              </a:rPr>
              <a:t>algorithm</a:t>
            </a:r>
            <a:r>
              <a:rPr lang="en-GB" dirty="0">
                <a:latin typeface="OpenSans"/>
              </a:rPr>
              <a:t>. </a:t>
            </a:r>
          </a:p>
          <a:p>
            <a:endParaRPr lang="en-GB" dirty="0" smtClean="0">
              <a:latin typeface="OpenSans"/>
            </a:endParaRPr>
          </a:p>
          <a:p>
            <a:r>
              <a:rPr lang="en-GB" dirty="0" smtClean="0">
                <a:latin typeface="OpenSans"/>
              </a:rPr>
              <a:t>As </a:t>
            </a:r>
            <a:r>
              <a:rPr lang="en-GB" dirty="0">
                <a:latin typeface="OpenSans"/>
              </a:rPr>
              <a:t>usual, they're defined over a key space, a message space, and a tag space. </a:t>
            </a:r>
          </a:p>
          <a:p>
            <a:r>
              <a:rPr lang="en-GB" dirty="0">
                <a:latin typeface="OpenSans"/>
              </a:rPr>
              <a:t>And as we said, it's a pair of algorithms. </a:t>
            </a:r>
            <a:endParaRPr lang="en-GB" dirty="0" smtClean="0">
              <a:latin typeface="OpenSans"/>
            </a:endParaRPr>
          </a:p>
          <a:p>
            <a:pPr marL="57150" indent="0">
              <a:spcBef>
                <a:spcPts val="1200"/>
              </a:spcBef>
              <a:buNone/>
              <a:tabLst>
                <a:tab pos="3200400" algn="l"/>
              </a:tabLst>
            </a:pPr>
            <a:r>
              <a:rPr lang="en-US" b="1" dirty="0">
                <a:latin typeface="Times New Roman" pitchFamily="18" charset="0"/>
                <a:cs typeface="Times New Roman" pitchFamily="18" charset="0"/>
                <a:sym typeface="Symbol" charset="0"/>
              </a:rPr>
              <a:t>Def:    MAC  I = (S,V)  defined over  (K,M,T) is a pair of </a:t>
            </a:r>
            <a:r>
              <a:rPr lang="en-US" b="1" dirty="0" err="1">
                <a:latin typeface="Times New Roman" pitchFamily="18" charset="0"/>
                <a:cs typeface="Times New Roman" pitchFamily="18" charset="0"/>
                <a:sym typeface="Symbol" charset="0"/>
              </a:rPr>
              <a:t>algs</a:t>
            </a:r>
            <a:r>
              <a:rPr lang="en-US" b="1" dirty="0">
                <a:latin typeface="Times New Roman" pitchFamily="18" charset="0"/>
                <a:cs typeface="Times New Roman" pitchFamily="18" charset="0"/>
                <a:sym typeface="Symbol" charset="0"/>
              </a:rPr>
              <a:t>:	</a:t>
            </a:r>
          </a:p>
          <a:p>
            <a:pPr marL="800100" lvl="1">
              <a:spcBef>
                <a:spcPts val="1200"/>
              </a:spcBef>
              <a:tabLst>
                <a:tab pos="3200400" algn="l"/>
              </a:tabLst>
            </a:pPr>
            <a:r>
              <a:rPr lang="en-US" b="1" dirty="0">
                <a:latin typeface="Times New Roman" pitchFamily="18" charset="0"/>
                <a:cs typeface="Times New Roman" pitchFamily="18" charset="0"/>
                <a:sym typeface="Symbol" charset="0"/>
              </a:rPr>
              <a:t>S(</a:t>
            </a:r>
            <a:r>
              <a:rPr lang="en-US" b="1" dirty="0" err="1">
                <a:latin typeface="Times New Roman" pitchFamily="18" charset="0"/>
                <a:cs typeface="Times New Roman" pitchFamily="18" charset="0"/>
                <a:sym typeface="Symbol" charset="0"/>
              </a:rPr>
              <a:t>k,m</a:t>
            </a:r>
            <a:r>
              <a:rPr lang="en-US" b="1" dirty="0">
                <a:latin typeface="Times New Roman" pitchFamily="18" charset="0"/>
                <a:cs typeface="Times New Roman" pitchFamily="18" charset="0"/>
                <a:sym typeface="Symbol" charset="0"/>
              </a:rPr>
              <a:t>) outputs t in T</a:t>
            </a:r>
          </a:p>
          <a:p>
            <a:pPr marL="800100" lvl="1">
              <a:spcBef>
                <a:spcPts val="1200"/>
              </a:spcBef>
              <a:tabLst>
                <a:tab pos="3200400" algn="l"/>
              </a:tabLst>
            </a:pPr>
            <a:r>
              <a:rPr lang="en-US" b="1" dirty="0">
                <a:latin typeface="Times New Roman" pitchFamily="18" charset="0"/>
                <a:cs typeface="Times New Roman" pitchFamily="18" charset="0"/>
                <a:sym typeface="Symbol" charset="0"/>
              </a:rPr>
              <a:t>V(</a:t>
            </a:r>
            <a:r>
              <a:rPr lang="en-US" b="1" dirty="0" err="1">
                <a:latin typeface="Times New Roman" pitchFamily="18" charset="0"/>
                <a:cs typeface="Times New Roman" pitchFamily="18" charset="0"/>
                <a:sym typeface="Symbol" charset="0"/>
              </a:rPr>
              <a:t>k,m,t</a:t>
            </a:r>
            <a:r>
              <a:rPr lang="en-US" b="1" dirty="0">
                <a:latin typeface="Times New Roman" pitchFamily="18" charset="0"/>
                <a:cs typeface="Times New Roman" pitchFamily="18" charset="0"/>
                <a:sym typeface="Symbol" charset="0"/>
              </a:rPr>
              <a:t>) outputs `yes</a:t>
            </a:r>
            <a:r>
              <a:rPr lang="ja-JP" altLang="en-US" b="1" dirty="0">
                <a:latin typeface="Times New Roman" pitchFamily="18" charset="0"/>
                <a:cs typeface="Times New Roman" pitchFamily="18" charset="0"/>
                <a:sym typeface="Symbol" charset="0"/>
              </a:rPr>
              <a:t>’</a:t>
            </a:r>
            <a:r>
              <a:rPr lang="en-US" b="1" dirty="0">
                <a:latin typeface="Times New Roman" pitchFamily="18" charset="0"/>
                <a:cs typeface="Times New Roman" pitchFamily="18" charset="0"/>
                <a:sym typeface="Symbol" charset="0"/>
              </a:rPr>
              <a:t> or `no</a:t>
            </a:r>
            <a:r>
              <a:rPr lang="ja-JP" altLang="en-US" b="1" dirty="0">
                <a:latin typeface="Times New Roman" pitchFamily="18" charset="0"/>
                <a:cs typeface="Times New Roman" pitchFamily="18" charset="0"/>
                <a:sym typeface="Symbol" charset="0"/>
              </a:rPr>
              <a:t>’</a:t>
            </a:r>
            <a:endParaRPr lang="en-US" b="1" dirty="0">
              <a:latin typeface="Times New Roman" pitchFamily="18" charset="0"/>
              <a:cs typeface="Times New Roman" pitchFamily="18" charset="0"/>
              <a:sym typeface="Symbol" charset="0"/>
            </a:endParaRPr>
          </a:p>
          <a:p>
            <a:endParaRPr lang="en-GB" dirty="0">
              <a:latin typeface="OpenSans"/>
            </a:endParaRPr>
          </a:p>
          <a:p>
            <a:r>
              <a:rPr lang="en-GB" dirty="0">
                <a:latin typeface="OpenSans"/>
              </a:rPr>
              <a:t>So the signing algorithm will output a tag in the tag space, and the verification </a:t>
            </a:r>
          </a:p>
          <a:p>
            <a:r>
              <a:rPr lang="en-GB" dirty="0">
                <a:latin typeface="OpenSans"/>
              </a:rPr>
              <a:t>algorithm, basically given the key, the messages and the tag, will output yes or no. </a:t>
            </a:r>
          </a:p>
        </p:txBody>
      </p:sp>
    </p:spTree>
    <p:extLst>
      <p:ext uri="{BB962C8B-B14F-4D97-AF65-F5344CB8AC3E}">
        <p14:creationId xmlns:p14="http://schemas.microsoft.com/office/powerpoint/2010/main" val="3669034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400568"/>
            <a:ext cx="8915400" cy="5426870"/>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Again, as a result,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MAC becomes insecure.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So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to summarize, this ISO standard is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 perfectly fine way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to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pad</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except you have to remember also </a:t>
            </a:r>
            <a:r>
              <a:rPr lang="en-GB"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to add a dummy block in case message is a </a:t>
            </a:r>
            <a:r>
              <a:rPr lang="en-GB"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multiple </a:t>
            </a:r>
            <a:r>
              <a:rPr lang="en-GB"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of the block length to begin with</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Now </a:t>
            </a:r>
            <a:r>
              <a:rPr lang="en-GB" dirty="0">
                <a:latin typeface="Arial" panose="020B0604020202020204" pitchFamily="34" charset="0"/>
                <a:ea typeface="Times New Roman" panose="02020603050405020304" pitchFamily="18" charset="0"/>
                <a:cs typeface="Times New Roman" panose="02020603050405020304" pitchFamily="18" charset="0"/>
              </a:rPr>
              <a:t>some of you might be wondering </a:t>
            </a:r>
            <a:r>
              <a:rPr lang="en-GB" dirty="0" smtClean="0">
                <a:latin typeface="Arial" panose="020B0604020202020204" pitchFamily="34" charset="0"/>
                <a:ea typeface="Times New Roman" panose="02020603050405020304" pitchFamily="18" charset="0"/>
                <a:cs typeface="Times New Roman" panose="02020603050405020304" pitchFamily="18" charset="0"/>
              </a:rPr>
              <a:t>if </a:t>
            </a:r>
            <a:r>
              <a:rPr lang="en-GB" dirty="0">
                <a:latin typeface="Arial" panose="020B0604020202020204" pitchFamily="34" charset="0"/>
                <a:ea typeface="Times New Roman" panose="02020603050405020304" pitchFamily="18" charset="0"/>
                <a:cs typeface="Times New Roman" panose="02020603050405020304" pitchFamily="18" charset="0"/>
              </a:rPr>
              <a:t>there is a padding scheme that never needs to add a dummy block, and the answer </a:t>
            </a:r>
            <a:r>
              <a:rPr lang="en-GB" dirty="0" smtClean="0">
                <a:latin typeface="Arial" panose="020B0604020202020204" pitchFamily="34" charset="0"/>
                <a:ea typeface="Times New Roman" panose="02020603050405020304" pitchFamily="18" charset="0"/>
                <a:cs typeface="Times New Roman" panose="02020603050405020304" pitchFamily="18" charset="0"/>
              </a:rPr>
              <a:t>is </a:t>
            </a:r>
            <a:r>
              <a:rPr lang="en-GB" dirty="0">
                <a:latin typeface="Arial" panose="020B0604020202020204" pitchFamily="34" charset="0"/>
                <a:ea typeface="Times New Roman" panose="02020603050405020304" pitchFamily="18" charset="0"/>
                <a:cs typeface="Times New Roman" panose="02020603050405020304" pitchFamily="18" charset="0"/>
              </a:rPr>
              <a:t>that if you look at a deterministic padding function, then it's pretty easy to </a:t>
            </a:r>
            <a:r>
              <a:rPr lang="en-GB" dirty="0" smtClean="0">
                <a:latin typeface="Arial" panose="020B0604020202020204" pitchFamily="34" charset="0"/>
                <a:ea typeface="Times New Roman" panose="02020603050405020304" pitchFamily="18" charset="0"/>
                <a:cs typeface="Times New Roman" panose="02020603050405020304" pitchFamily="18" charset="0"/>
              </a:rPr>
              <a:t>argue </a:t>
            </a:r>
            <a:r>
              <a:rPr lang="en-GB" dirty="0">
                <a:latin typeface="Arial" panose="020B0604020202020204" pitchFamily="34" charset="0"/>
                <a:ea typeface="Times New Roman" panose="02020603050405020304" pitchFamily="18" charset="0"/>
                <a:cs typeface="Times New Roman" panose="02020603050405020304" pitchFamily="18" charset="0"/>
              </a:rPr>
              <a:t>that there will always be cases where we need to pad, and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reason is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just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literally the number of messages that are multiples of the block length is much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smaller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than the total number of messages that need not be a multiple of the block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length</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as a result we can't have a one to one function from this bigger </a:t>
            </a:r>
            <a:r>
              <a:rPr lang="en-GB" dirty="0" smtClean="0">
                <a:latin typeface="Arial" panose="020B0604020202020204" pitchFamily="34" charset="0"/>
                <a:ea typeface="Times New Roman" panose="02020603050405020304" pitchFamily="18" charset="0"/>
                <a:cs typeface="Times New Roman" panose="02020603050405020304" pitchFamily="18" charset="0"/>
              </a:rPr>
              <a:t>set </a:t>
            </a:r>
            <a:r>
              <a:rPr lang="en-GB" dirty="0">
                <a:latin typeface="Arial" panose="020B0604020202020204" pitchFamily="34" charset="0"/>
                <a:ea typeface="Times New Roman" panose="02020603050405020304" pitchFamily="18" charset="0"/>
                <a:cs typeface="Times New Roman" panose="02020603050405020304" pitchFamily="18" charset="0"/>
              </a:rPr>
              <a:t>of </a:t>
            </a:r>
            <a:r>
              <a:rPr lang="en-GB" dirty="0" smtClean="0">
                <a:latin typeface="Arial" panose="020B0604020202020204" pitchFamily="34" charset="0"/>
                <a:ea typeface="Times New Roman" panose="02020603050405020304" pitchFamily="18" charset="0"/>
                <a:cs typeface="Times New Roman" panose="02020603050405020304" pitchFamily="18" charset="0"/>
              </a:rPr>
              <a:t>all messages </a:t>
            </a:r>
            <a:r>
              <a:rPr lang="en-GB" dirty="0">
                <a:latin typeface="Arial" panose="020B0604020202020204" pitchFamily="34" charset="0"/>
                <a:ea typeface="Times New Roman" panose="02020603050405020304" pitchFamily="18" charset="0"/>
                <a:cs typeface="Times New Roman" panose="02020603050405020304" pitchFamily="18" charset="0"/>
              </a:rPr>
              <a:t>to the smaller set of messages which are a multiple of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block length.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There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will always be cases where we have to extend the original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message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and in this case that would correspond to adding this dummy padding </a:t>
            </a:r>
            <a:r>
              <a:rPr lang="en-GB" dirty="0" smtClean="0">
                <a:solidFill>
                  <a:srgbClr val="C00000"/>
                </a:solidFill>
                <a:latin typeface="Arial" panose="020B0604020202020204" pitchFamily="34" charset="0"/>
                <a:ea typeface="Times New Roman" panose="02020603050405020304" pitchFamily="18" charset="0"/>
              </a:rPr>
              <a:t>block</a:t>
            </a:r>
            <a:endParaRPr lang="en-GB" dirty="0">
              <a:solidFill>
                <a:srgbClr val="C00000"/>
              </a:solidFill>
            </a:endParaRPr>
          </a:p>
        </p:txBody>
      </p:sp>
    </p:spTree>
    <p:extLst>
      <p:ext uri="{BB962C8B-B14F-4D97-AF65-F5344CB8AC3E}">
        <p14:creationId xmlns:p14="http://schemas.microsoft.com/office/powerpoint/2010/main" val="30452241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143000"/>
            <a:ext cx="8763000" cy="5130507"/>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However, there is a very clever idea called </a:t>
            </a:r>
            <a:r>
              <a:rPr lang="en-GB" b="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CMAC which shows that using a </a:t>
            </a:r>
            <a:endParaRPr lang="en-GB" sz="20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b="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randomized padding function we can avoid having to ever add a dummy block. </a:t>
            </a:r>
            <a:endParaRPr lang="en-GB" b="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how </a:t>
            </a:r>
            <a:r>
              <a:rPr lang="en-GB" dirty="0">
                <a:latin typeface="Arial" panose="020B0604020202020204" pitchFamily="34" charset="0"/>
                <a:ea typeface="Times New Roman" panose="02020603050405020304" pitchFamily="18" charset="0"/>
                <a:cs typeface="Times New Roman" panose="02020603050405020304" pitchFamily="18" charset="0"/>
              </a:rPr>
              <a:t>CMAC works.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So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CMAC actually uses three keys. And, in fact, </a:t>
            </a:r>
            <a:r>
              <a:rPr lang="en-GB" b="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sometimes </a:t>
            </a:r>
            <a:r>
              <a:rPr lang="en-GB" b="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this is called a three key construction</a:t>
            </a:r>
            <a:r>
              <a:rPr lang="en-GB" b="1"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 </a:t>
            </a:r>
            <a:endParaRPr lang="en-GB" b="1" dirty="0" smtClean="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this first key, K, is </a:t>
            </a:r>
            <a:r>
              <a:rPr lang="en-GB" dirty="0" smtClean="0">
                <a:latin typeface="Arial" panose="020B0604020202020204" pitchFamily="34" charset="0"/>
                <a:ea typeface="Times New Roman" panose="02020603050405020304" pitchFamily="18" charset="0"/>
                <a:cs typeface="Times New Roman" panose="02020603050405020304" pitchFamily="18" charset="0"/>
              </a:rPr>
              <a:t>used </a:t>
            </a:r>
            <a:r>
              <a:rPr lang="en-GB" dirty="0">
                <a:latin typeface="Arial" panose="020B0604020202020204" pitchFamily="34" charset="0"/>
                <a:ea typeface="Times New Roman" panose="02020603050405020304" pitchFamily="18" charset="0"/>
                <a:cs typeface="Times New Roman" panose="02020603050405020304" pitchFamily="18" charset="0"/>
              </a:rPr>
              <a:t>in the CBC, the standard CBC MAC algorithm.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then the keys, K1 and K2, </a:t>
            </a:r>
            <a:r>
              <a:rPr lang="en-GB" dirty="0" smtClean="0">
                <a:latin typeface="Arial" panose="020B0604020202020204" pitchFamily="34" charset="0"/>
                <a:ea typeface="Times New Roman" panose="02020603050405020304" pitchFamily="18" charset="0"/>
                <a:cs typeface="Times New Roman" panose="02020603050405020304" pitchFamily="18" charset="0"/>
              </a:rPr>
              <a:t>are </a:t>
            </a:r>
            <a:r>
              <a:rPr lang="en-GB" dirty="0">
                <a:latin typeface="Arial" panose="020B0604020202020204" pitchFamily="34" charset="0"/>
                <a:ea typeface="Times New Roman" panose="02020603050405020304" pitchFamily="18" charset="0"/>
                <a:cs typeface="Times New Roman" panose="02020603050405020304" pitchFamily="18" charset="0"/>
              </a:rPr>
              <a:t>used just for the padding scheme at the very, very last block.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in fact in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CMAC standard,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keys K1, K2 are derived from the key K </a:t>
            </a:r>
            <a:r>
              <a:rPr lang="en-GB" dirty="0">
                <a:latin typeface="Arial" panose="020B0604020202020204" pitchFamily="34" charset="0"/>
                <a:ea typeface="Times New Roman" panose="02020603050405020304" pitchFamily="18" charset="0"/>
                <a:cs typeface="Times New Roman" panose="02020603050405020304" pitchFamily="18" charset="0"/>
              </a:rPr>
              <a:t>by some sort of a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pseudo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random generator</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p:cNvSpPr txBox="1">
            <a:spLocks noChangeArrowheads="1"/>
          </p:cNvSpPr>
          <p:nvPr/>
        </p:nvSpPr>
        <p:spPr>
          <a:xfrm>
            <a:off x="152400" y="228600"/>
            <a:ext cx="8915400" cy="685800"/>
          </a:xfrm>
          <a:prstGeom prst="rect">
            <a:avLst/>
          </a:prstGeom>
        </p:spPr>
        <p:txBody>
          <a:bodyPr>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solidFill>
                  <a:srgbClr val="0070C0"/>
                </a:solidFill>
                <a:latin typeface="Times New Roman" pitchFamily="18" charset="0"/>
                <a:cs typeface="Times New Roman" pitchFamily="18" charset="0"/>
              </a:rPr>
              <a:t>CMAC   </a:t>
            </a:r>
            <a:r>
              <a:rPr lang="en-US" sz="2400" dirty="0" smtClean="0">
                <a:solidFill>
                  <a:srgbClr val="0070C0"/>
                </a:solidFill>
                <a:latin typeface="Times New Roman" pitchFamily="18" charset="0"/>
                <a:cs typeface="Times New Roman" pitchFamily="18" charset="0"/>
              </a:rPr>
              <a:t>(NIST standard</a:t>
            </a:r>
            <a:r>
              <a:rPr lang="en-US" sz="2400"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341242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 y="228600"/>
            <a:ext cx="8915400" cy="685800"/>
          </a:xfrm>
        </p:spPr>
        <p:txBody>
          <a:bodyPr>
            <a:normAutofit fontScale="90000"/>
          </a:bodyPr>
          <a:lstStyle/>
          <a:p>
            <a:r>
              <a:rPr lang="en-US" sz="4000" dirty="0" smtClean="0">
                <a:solidFill>
                  <a:schemeClr val="tx1"/>
                </a:solidFill>
                <a:latin typeface="Times New Roman" pitchFamily="18" charset="0"/>
                <a:cs typeface="Times New Roman" pitchFamily="18" charset="0"/>
              </a:rPr>
              <a:t>CMAC   </a:t>
            </a:r>
            <a:r>
              <a:rPr lang="en-US" sz="2400" dirty="0" smtClean="0">
                <a:solidFill>
                  <a:schemeClr val="tx1"/>
                </a:solidFill>
                <a:latin typeface="Times New Roman" pitchFamily="18" charset="0"/>
                <a:cs typeface="Times New Roman" pitchFamily="18" charset="0"/>
              </a:rPr>
              <a:t>(NIST standard)</a:t>
            </a:r>
            <a:endParaRPr lang="en-US" sz="2400" dirty="0">
              <a:solidFill>
                <a:schemeClr val="tx1"/>
              </a:solidFill>
              <a:latin typeface="Times New Roman" pitchFamily="18" charset="0"/>
              <a:cs typeface="Times New Roman" pitchFamily="18" charset="0"/>
            </a:endParaRPr>
          </a:p>
        </p:txBody>
      </p:sp>
      <p:sp>
        <p:nvSpPr>
          <p:cNvPr id="29699" name="Rectangle 3"/>
          <p:cNvSpPr>
            <a:spLocks noGrp="1" noChangeArrowheads="1"/>
          </p:cNvSpPr>
          <p:nvPr>
            <p:ph type="body" idx="1"/>
          </p:nvPr>
        </p:nvSpPr>
        <p:spPr>
          <a:xfrm>
            <a:off x="457200" y="965200"/>
            <a:ext cx="8686800" cy="2057400"/>
          </a:xfrm>
        </p:spPr>
        <p:txBody>
          <a:bodyPr>
            <a:normAutofit/>
          </a:bodyPr>
          <a:lstStyle/>
          <a:p>
            <a:pPr marL="0" indent="0">
              <a:spcBef>
                <a:spcPct val="100000"/>
              </a:spcBef>
              <a:buNone/>
            </a:pPr>
            <a:r>
              <a:rPr lang="en-US" dirty="0" smtClean="0">
                <a:latin typeface="Times New Roman" pitchFamily="18" charset="0"/>
                <a:cs typeface="Times New Roman" pitchFamily="18" charset="0"/>
                <a:sym typeface="Symbol" charset="0"/>
              </a:rPr>
              <a:t>Variant of CBC-MAC where      key = (k, k</a:t>
            </a:r>
            <a:r>
              <a:rPr lang="en-US" baseline="-25000" dirty="0" smtClean="0">
                <a:latin typeface="Times New Roman" pitchFamily="18" charset="0"/>
                <a:cs typeface="Times New Roman" pitchFamily="18" charset="0"/>
                <a:sym typeface="Symbol" charset="0"/>
              </a:rPr>
              <a:t>1</a:t>
            </a:r>
            <a:r>
              <a:rPr lang="en-US" dirty="0" smtClean="0">
                <a:latin typeface="Times New Roman" pitchFamily="18" charset="0"/>
                <a:cs typeface="Times New Roman" pitchFamily="18" charset="0"/>
                <a:sym typeface="Symbol" charset="0"/>
              </a:rPr>
              <a:t>, k</a:t>
            </a:r>
            <a:r>
              <a:rPr lang="en-US" baseline="-25000" dirty="0" smtClean="0">
                <a:latin typeface="Times New Roman" pitchFamily="18" charset="0"/>
                <a:cs typeface="Times New Roman" pitchFamily="18" charset="0"/>
                <a:sym typeface="Symbol" charset="0"/>
              </a:rPr>
              <a:t>2</a:t>
            </a:r>
            <a:r>
              <a:rPr lang="en-US" dirty="0" smtClean="0">
                <a:latin typeface="Times New Roman" pitchFamily="18" charset="0"/>
                <a:cs typeface="Times New Roman" pitchFamily="18" charset="0"/>
                <a:sym typeface="Symbol" charset="0"/>
              </a:rPr>
              <a:t>)</a:t>
            </a:r>
          </a:p>
          <a:p>
            <a:pPr>
              <a:spcBef>
                <a:spcPts val="600"/>
              </a:spcBef>
            </a:pPr>
            <a:r>
              <a:rPr lang="en-US" dirty="0" smtClean="0">
                <a:latin typeface="Times New Roman" pitchFamily="18" charset="0"/>
                <a:cs typeface="Times New Roman" pitchFamily="18" charset="0"/>
                <a:sym typeface="Symbol" charset="0"/>
              </a:rPr>
              <a:t>No final encryption step   </a:t>
            </a:r>
            <a:r>
              <a:rPr lang="en-US" sz="2000" dirty="0" smtClean="0">
                <a:latin typeface="Times New Roman" pitchFamily="18" charset="0"/>
                <a:cs typeface="Times New Roman" pitchFamily="18" charset="0"/>
                <a:sym typeface="Symbol" charset="0"/>
              </a:rPr>
              <a:t>(extension attack thwarted by last keyed </a:t>
            </a:r>
            <a:r>
              <a:rPr lang="en-US" sz="2000" dirty="0" err="1" smtClean="0">
                <a:latin typeface="Times New Roman" pitchFamily="18" charset="0"/>
                <a:cs typeface="Times New Roman" pitchFamily="18" charset="0"/>
                <a:sym typeface="Symbol" charset="0"/>
              </a:rPr>
              <a:t>xor</a:t>
            </a:r>
            <a:r>
              <a:rPr lang="en-US" sz="2000" dirty="0" smtClean="0">
                <a:latin typeface="Times New Roman" pitchFamily="18" charset="0"/>
                <a:cs typeface="Times New Roman" pitchFamily="18" charset="0"/>
                <a:sym typeface="Symbol" charset="0"/>
              </a:rPr>
              <a:t>)</a:t>
            </a:r>
          </a:p>
          <a:p>
            <a:pPr>
              <a:spcBef>
                <a:spcPts val="600"/>
              </a:spcBef>
            </a:pPr>
            <a:r>
              <a:rPr lang="en-US" dirty="0" smtClean="0">
                <a:latin typeface="Times New Roman" pitchFamily="18" charset="0"/>
                <a:cs typeface="Times New Roman" pitchFamily="18" charset="0"/>
                <a:sym typeface="Symbol" charset="0"/>
              </a:rPr>
              <a:t>No dummy </a:t>
            </a:r>
            <a:r>
              <a:rPr lang="en-US" dirty="0">
                <a:latin typeface="Times New Roman" pitchFamily="18" charset="0"/>
                <a:cs typeface="Times New Roman" pitchFamily="18" charset="0"/>
                <a:sym typeface="Symbol" charset="0"/>
              </a:rPr>
              <a:t>block </a:t>
            </a:r>
            <a:r>
              <a:rPr lang="en-US" dirty="0" smtClean="0">
                <a:latin typeface="Times New Roman" pitchFamily="18" charset="0"/>
                <a:cs typeface="Times New Roman" pitchFamily="18" charset="0"/>
                <a:sym typeface="Symbol" charset="0"/>
              </a:rPr>
              <a:t>  </a:t>
            </a:r>
            <a:r>
              <a:rPr lang="en-US" sz="2000" dirty="0" smtClean="0">
                <a:latin typeface="Times New Roman" pitchFamily="18" charset="0"/>
                <a:cs typeface="Times New Roman" pitchFamily="18" charset="0"/>
                <a:sym typeface="Symbol" charset="0"/>
              </a:rPr>
              <a:t>(ambiguity resolved by use of k</a:t>
            </a:r>
            <a:r>
              <a:rPr lang="en-US" sz="2000" baseline="-25000" dirty="0" smtClean="0">
                <a:latin typeface="Times New Roman" pitchFamily="18" charset="0"/>
                <a:cs typeface="Times New Roman" pitchFamily="18" charset="0"/>
                <a:sym typeface="Symbol" charset="0"/>
              </a:rPr>
              <a:t>1</a:t>
            </a:r>
            <a:r>
              <a:rPr lang="en-US" sz="2000" dirty="0" smtClean="0">
                <a:latin typeface="Times New Roman" pitchFamily="18" charset="0"/>
                <a:cs typeface="Times New Roman" pitchFamily="18" charset="0"/>
                <a:sym typeface="Symbol" charset="0"/>
              </a:rPr>
              <a:t> or k</a:t>
            </a:r>
            <a:r>
              <a:rPr lang="en-US" sz="2000" baseline="-25000" dirty="0" smtClean="0">
                <a:latin typeface="Times New Roman" pitchFamily="18" charset="0"/>
                <a:cs typeface="Times New Roman" pitchFamily="18" charset="0"/>
                <a:sym typeface="Symbol" charset="0"/>
              </a:rPr>
              <a:t>2</a:t>
            </a:r>
            <a:r>
              <a:rPr lang="en-US" sz="2000" dirty="0">
                <a:latin typeface="Times New Roman" pitchFamily="18" charset="0"/>
                <a:cs typeface="Times New Roman" pitchFamily="18" charset="0"/>
                <a:sym typeface="Symbol" charset="0"/>
              </a:rPr>
              <a:t>)</a:t>
            </a:r>
          </a:p>
          <a:p>
            <a:pPr>
              <a:spcBef>
                <a:spcPts val="600"/>
              </a:spcBef>
            </a:pPr>
            <a:endParaRPr lang="en-US" dirty="0" smtClean="0">
              <a:latin typeface="Times New Roman" pitchFamily="18" charset="0"/>
              <a:cs typeface="Times New Roman" pitchFamily="18" charset="0"/>
              <a:sym typeface="Symbol" charset="0"/>
            </a:endParaRPr>
          </a:p>
        </p:txBody>
      </p:sp>
      <p:sp>
        <p:nvSpPr>
          <p:cNvPr id="4" name="Rectangle 5"/>
          <p:cNvSpPr>
            <a:spLocks noChangeArrowheads="1"/>
          </p:cNvSpPr>
          <p:nvPr/>
        </p:nvSpPr>
        <p:spPr bwMode="auto">
          <a:xfrm>
            <a:off x="457200" y="48260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5" name="Rectangle 6"/>
          <p:cNvSpPr>
            <a:spLocks noChangeArrowheads="1"/>
          </p:cNvSpPr>
          <p:nvPr/>
        </p:nvSpPr>
        <p:spPr bwMode="auto">
          <a:xfrm>
            <a:off x="1600200" y="48260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7" name="Rectangle 10"/>
          <p:cNvSpPr>
            <a:spLocks noChangeArrowheads="1"/>
          </p:cNvSpPr>
          <p:nvPr/>
        </p:nvSpPr>
        <p:spPr bwMode="auto">
          <a:xfrm>
            <a:off x="381000" y="3327400"/>
            <a:ext cx="990600" cy="3302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m[0]</a:t>
            </a:r>
          </a:p>
        </p:txBody>
      </p:sp>
      <p:sp>
        <p:nvSpPr>
          <p:cNvPr id="12" name="Text Box 17"/>
          <p:cNvSpPr txBox="1">
            <a:spLocks noChangeArrowheads="1"/>
          </p:cNvSpPr>
          <p:nvPr/>
        </p:nvSpPr>
        <p:spPr bwMode="auto">
          <a:xfrm>
            <a:off x="1828800" y="37922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13" name="Line 20"/>
          <p:cNvSpPr>
            <a:spLocks noChangeShapeType="1"/>
          </p:cNvSpPr>
          <p:nvPr/>
        </p:nvSpPr>
        <p:spPr bwMode="auto">
          <a:xfrm>
            <a:off x="2057400" y="3689351"/>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5" name="Line 22"/>
          <p:cNvSpPr>
            <a:spLocks noChangeShapeType="1"/>
          </p:cNvSpPr>
          <p:nvPr/>
        </p:nvSpPr>
        <p:spPr bwMode="auto">
          <a:xfrm>
            <a:off x="2057400" y="436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7" name="Line 24"/>
          <p:cNvSpPr>
            <a:spLocks noChangeShapeType="1"/>
          </p:cNvSpPr>
          <p:nvPr/>
        </p:nvSpPr>
        <p:spPr bwMode="auto">
          <a:xfrm>
            <a:off x="914400" y="3759200"/>
            <a:ext cx="0" cy="96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8" name="Line 27"/>
          <p:cNvSpPr>
            <a:spLocks noChangeShapeType="1"/>
          </p:cNvSpPr>
          <p:nvPr/>
        </p:nvSpPr>
        <p:spPr bwMode="auto">
          <a:xfrm>
            <a:off x="914400" y="56642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9" name="Freeform 28"/>
          <p:cNvSpPr>
            <a:spLocks/>
          </p:cNvSpPr>
          <p:nvPr/>
        </p:nvSpPr>
        <p:spPr bwMode="auto">
          <a:xfrm>
            <a:off x="914400" y="4292600"/>
            <a:ext cx="9906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 name="Line 29"/>
          <p:cNvSpPr>
            <a:spLocks noChangeShapeType="1"/>
          </p:cNvSpPr>
          <p:nvPr/>
        </p:nvSpPr>
        <p:spPr bwMode="auto">
          <a:xfrm>
            <a:off x="2057400" y="56642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9" name="Rectangle 10"/>
          <p:cNvSpPr>
            <a:spLocks noChangeArrowheads="1"/>
          </p:cNvSpPr>
          <p:nvPr/>
        </p:nvSpPr>
        <p:spPr bwMode="auto">
          <a:xfrm>
            <a:off x="1371600" y="3327400"/>
            <a:ext cx="990600" cy="33020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[1]</a:t>
            </a:r>
            <a:endParaRPr lang="en-US" dirty="0"/>
          </a:p>
        </p:txBody>
      </p:sp>
      <p:sp>
        <p:nvSpPr>
          <p:cNvPr id="30" name="Rectangle 10"/>
          <p:cNvSpPr>
            <a:spLocks noChangeArrowheads="1"/>
          </p:cNvSpPr>
          <p:nvPr/>
        </p:nvSpPr>
        <p:spPr bwMode="auto">
          <a:xfrm>
            <a:off x="2667000" y="3327400"/>
            <a:ext cx="990600" cy="330200"/>
          </a:xfrm>
          <a:prstGeom prst="rect">
            <a:avLst/>
          </a:prstGeom>
          <a:solidFill>
            <a:srgbClr val="FAC090"/>
          </a:solidFill>
          <a:ln w="9525">
            <a:solidFill>
              <a:schemeClr val="tx1"/>
            </a:solidFill>
            <a:miter lim="800000"/>
            <a:headEnd/>
            <a:tailEnd/>
          </a:ln>
          <a:effectLst/>
          <a:extLst/>
        </p:spPr>
        <p:txBody>
          <a:bodyPr wrap="none" lIns="0" anchor="ctr"/>
          <a:lstStyle/>
          <a:p>
            <a:r>
              <a:rPr lang="en-US" dirty="0"/>
              <a:t>m</a:t>
            </a:r>
            <a:r>
              <a:rPr lang="en-US" dirty="0" smtClean="0"/>
              <a:t>[w]</a:t>
            </a:r>
            <a:endParaRPr lang="en-US" dirty="0"/>
          </a:p>
        </p:txBody>
      </p:sp>
      <p:sp>
        <p:nvSpPr>
          <p:cNvPr id="31" name="Freeform 28"/>
          <p:cNvSpPr>
            <a:spLocks/>
          </p:cNvSpPr>
          <p:nvPr/>
        </p:nvSpPr>
        <p:spPr bwMode="auto">
          <a:xfrm>
            <a:off x="2057400" y="4292600"/>
            <a:ext cx="9906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2" name="Rectangle 6"/>
          <p:cNvSpPr>
            <a:spLocks noChangeArrowheads="1"/>
          </p:cNvSpPr>
          <p:nvPr/>
        </p:nvSpPr>
        <p:spPr bwMode="auto">
          <a:xfrm>
            <a:off x="2743200" y="48260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33" name="Text Box 17"/>
          <p:cNvSpPr txBox="1">
            <a:spLocks noChangeArrowheads="1"/>
          </p:cNvSpPr>
          <p:nvPr/>
        </p:nvSpPr>
        <p:spPr bwMode="auto">
          <a:xfrm>
            <a:off x="2971800" y="37922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34" name="Line 20"/>
          <p:cNvSpPr>
            <a:spLocks noChangeShapeType="1"/>
          </p:cNvSpPr>
          <p:nvPr/>
        </p:nvSpPr>
        <p:spPr bwMode="auto">
          <a:xfrm>
            <a:off x="3200400" y="3689351"/>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5" name="Line 22"/>
          <p:cNvSpPr>
            <a:spLocks noChangeShapeType="1"/>
          </p:cNvSpPr>
          <p:nvPr/>
        </p:nvSpPr>
        <p:spPr bwMode="auto">
          <a:xfrm>
            <a:off x="3200400" y="436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6" name="Line 29"/>
          <p:cNvSpPr>
            <a:spLocks noChangeShapeType="1"/>
          </p:cNvSpPr>
          <p:nvPr/>
        </p:nvSpPr>
        <p:spPr bwMode="auto">
          <a:xfrm>
            <a:off x="3200400" y="5664200"/>
            <a:ext cx="0" cy="711200"/>
          </a:xfrm>
          <a:prstGeom prst="line">
            <a:avLst/>
          </a:prstGeom>
          <a:noFill/>
          <a:ln w="9525">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 name="TextBox 2"/>
          <p:cNvSpPr txBox="1"/>
          <p:nvPr/>
        </p:nvSpPr>
        <p:spPr>
          <a:xfrm>
            <a:off x="2292350" y="3169047"/>
            <a:ext cx="442750" cy="461665"/>
          </a:xfrm>
          <a:prstGeom prst="rect">
            <a:avLst/>
          </a:prstGeom>
          <a:noFill/>
        </p:spPr>
        <p:txBody>
          <a:bodyPr wrap="none" rtlCol="0">
            <a:spAutoFit/>
          </a:bodyPr>
          <a:lstStyle/>
          <a:p>
            <a:r>
              <a:rPr lang="en-US" sz="2400" b="1" dirty="0" smtClean="0"/>
              <a:t>⋯</a:t>
            </a:r>
            <a:endParaRPr lang="en-US" sz="2400" b="1" dirty="0"/>
          </a:p>
        </p:txBody>
      </p:sp>
      <p:sp>
        <p:nvSpPr>
          <p:cNvPr id="38" name="Text Box 53"/>
          <p:cNvSpPr txBox="1">
            <a:spLocks noChangeArrowheads="1"/>
          </p:cNvSpPr>
          <p:nvPr/>
        </p:nvSpPr>
        <p:spPr bwMode="auto">
          <a:xfrm>
            <a:off x="3149601" y="5765800"/>
            <a:ext cx="50526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tag</a:t>
            </a:r>
          </a:p>
        </p:txBody>
      </p:sp>
      <p:sp>
        <p:nvSpPr>
          <p:cNvPr id="39" name="Rectangle 10"/>
          <p:cNvSpPr>
            <a:spLocks noChangeArrowheads="1"/>
          </p:cNvSpPr>
          <p:nvPr/>
        </p:nvSpPr>
        <p:spPr bwMode="auto">
          <a:xfrm>
            <a:off x="3200400" y="3344333"/>
            <a:ext cx="457200" cy="304800"/>
          </a:xfrm>
          <a:prstGeom prst="rect">
            <a:avLst/>
          </a:prstGeom>
          <a:solidFill>
            <a:srgbClr val="E46C0A"/>
          </a:solidFill>
          <a:ln w="9525">
            <a:solidFill>
              <a:schemeClr val="tx1"/>
            </a:solidFill>
            <a:miter lim="800000"/>
            <a:headEnd/>
            <a:tailEnd/>
          </a:ln>
          <a:effectLst/>
          <a:extLst/>
        </p:spPr>
        <p:txBody>
          <a:bodyPr wrap="none" anchor="ctr"/>
          <a:lstStyle/>
          <a:p>
            <a:pPr algn="r"/>
            <a:r>
              <a:rPr lang="en-US" dirty="0" smtClean="0"/>
              <a:t>100</a:t>
            </a:r>
            <a:endParaRPr lang="en-US" dirty="0"/>
          </a:p>
        </p:txBody>
      </p:sp>
      <p:cxnSp>
        <p:nvCxnSpPr>
          <p:cNvPr id="37" name="Straight Arrow Connector 36"/>
          <p:cNvCxnSpPr/>
          <p:nvPr/>
        </p:nvCxnSpPr>
        <p:spPr>
          <a:xfrm flipH="1">
            <a:off x="3352800" y="4241800"/>
            <a:ext cx="6096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3686228" y="4066514"/>
            <a:ext cx="452368" cy="461665"/>
          </a:xfrm>
          <a:prstGeom prst="rect">
            <a:avLst/>
          </a:prstGeom>
          <a:noFill/>
        </p:spPr>
        <p:txBody>
          <a:bodyPr wrap="none" rtlCol="0">
            <a:spAutoFit/>
          </a:bodyPr>
          <a:lstStyle/>
          <a:p>
            <a:r>
              <a:rPr lang="en-US" sz="2400" dirty="0" smtClean="0"/>
              <a:t>k</a:t>
            </a:r>
            <a:r>
              <a:rPr lang="en-US" sz="2400" baseline="-25000" dirty="0" smtClean="0"/>
              <a:t>1</a:t>
            </a:r>
            <a:endParaRPr lang="en-US" sz="2400" baseline="-25000" dirty="0"/>
          </a:p>
        </p:txBody>
      </p:sp>
      <p:sp>
        <p:nvSpPr>
          <p:cNvPr id="43" name="Rectangle 5"/>
          <p:cNvSpPr>
            <a:spLocks noChangeArrowheads="1"/>
          </p:cNvSpPr>
          <p:nvPr/>
        </p:nvSpPr>
        <p:spPr bwMode="auto">
          <a:xfrm>
            <a:off x="5105400" y="48260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44" name="Rectangle 6"/>
          <p:cNvSpPr>
            <a:spLocks noChangeArrowheads="1"/>
          </p:cNvSpPr>
          <p:nvPr/>
        </p:nvSpPr>
        <p:spPr bwMode="auto">
          <a:xfrm>
            <a:off x="6248400" y="48260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45" name="Rectangle 10"/>
          <p:cNvSpPr>
            <a:spLocks noChangeArrowheads="1"/>
          </p:cNvSpPr>
          <p:nvPr/>
        </p:nvSpPr>
        <p:spPr bwMode="auto">
          <a:xfrm>
            <a:off x="5029200" y="3327400"/>
            <a:ext cx="990600" cy="330200"/>
          </a:xfrm>
          <a:prstGeom prst="rect">
            <a:avLst/>
          </a:prstGeom>
          <a:solidFill>
            <a:srgbClr val="FAC090"/>
          </a:solidFill>
          <a:ln w="9525">
            <a:solidFill>
              <a:schemeClr val="tx1"/>
            </a:solidFill>
            <a:miter lim="800000"/>
            <a:headEnd/>
            <a:tailEnd/>
          </a:ln>
          <a:effectLst/>
          <a:extLst/>
        </p:spPr>
        <p:txBody>
          <a:bodyPr wrap="none" anchor="ctr"/>
          <a:lstStyle/>
          <a:p>
            <a:pPr algn="ctr"/>
            <a:r>
              <a:rPr lang="en-US"/>
              <a:t>m[0]</a:t>
            </a:r>
          </a:p>
        </p:txBody>
      </p:sp>
      <p:sp>
        <p:nvSpPr>
          <p:cNvPr id="46" name="Text Box 17"/>
          <p:cNvSpPr txBox="1">
            <a:spLocks noChangeArrowheads="1"/>
          </p:cNvSpPr>
          <p:nvPr/>
        </p:nvSpPr>
        <p:spPr bwMode="auto">
          <a:xfrm>
            <a:off x="6477000" y="37922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47" name="Line 20"/>
          <p:cNvSpPr>
            <a:spLocks noChangeShapeType="1"/>
          </p:cNvSpPr>
          <p:nvPr/>
        </p:nvSpPr>
        <p:spPr bwMode="auto">
          <a:xfrm>
            <a:off x="6705600" y="3689351"/>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8" name="Line 22"/>
          <p:cNvSpPr>
            <a:spLocks noChangeShapeType="1"/>
          </p:cNvSpPr>
          <p:nvPr/>
        </p:nvSpPr>
        <p:spPr bwMode="auto">
          <a:xfrm>
            <a:off x="6705600" y="436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9" name="Line 24"/>
          <p:cNvSpPr>
            <a:spLocks noChangeShapeType="1"/>
          </p:cNvSpPr>
          <p:nvPr/>
        </p:nvSpPr>
        <p:spPr bwMode="auto">
          <a:xfrm>
            <a:off x="5562600" y="3759200"/>
            <a:ext cx="0" cy="96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0" name="Line 27"/>
          <p:cNvSpPr>
            <a:spLocks noChangeShapeType="1"/>
          </p:cNvSpPr>
          <p:nvPr/>
        </p:nvSpPr>
        <p:spPr bwMode="auto">
          <a:xfrm>
            <a:off x="5562600" y="56642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1" name="Freeform 28"/>
          <p:cNvSpPr>
            <a:spLocks/>
          </p:cNvSpPr>
          <p:nvPr/>
        </p:nvSpPr>
        <p:spPr bwMode="auto">
          <a:xfrm>
            <a:off x="5562600" y="4292600"/>
            <a:ext cx="9906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2" name="Line 29"/>
          <p:cNvSpPr>
            <a:spLocks noChangeShapeType="1"/>
          </p:cNvSpPr>
          <p:nvPr/>
        </p:nvSpPr>
        <p:spPr bwMode="auto">
          <a:xfrm>
            <a:off x="6705600" y="5664200"/>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3" name="Rectangle 10"/>
          <p:cNvSpPr>
            <a:spLocks noChangeArrowheads="1"/>
          </p:cNvSpPr>
          <p:nvPr/>
        </p:nvSpPr>
        <p:spPr bwMode="auto">
          <a:xfrm>
            <a:off x="6019800" y="3327400"/>
            <a:ext cx="990600" cy="330200"/>
          </a:xfrm>
          <a:prstGeom prst="rect">
            <a:avLst/>
          </a:prstGeom>
          <a:solidFill>
            <a:srgbClr val="FAC090"/>
          </a:solidFill>
          <a:ln w="9525">
            <a:solidFill>
              <a:schemeClr val="tx1"/>
            </a:solidFill>
            <a:miter lim="800000"/>
            <a:headEnd/>
            <a:tailEnd/>
          </a:ln>
          <a:effectLst/>
          <a:extLst/>
        </p:spPr>
        <p:txBody>
          <a:bodyPr wrap="none" anchor="ctr"/>
          <a:lstStyle/>
          <a:p>
            <a:pPr algn="ctr"/>
            <a:r>
              <a:rPr lang="en-US" dirty="0"/>
              <a:t>m</a:t>
            </a:r>
            <a:r>
              <a:rPr lang="en-US" dirty="0" smtClean="0"/>
              <a:t>[1]</a:t>
            </a:r>
            <a:endParaRPr lang="en-US" dirty="0"/>
          </a:p>
        </p:txBody>
      </p:sp>
      <p:sp>
        <p:nvSpPr>
          <p:cNvPr id="54" name="Rectangle 10"/>
          <p:cNvSpPr>
            <a:spLocks noChangeArrowheads="1"/>
          </p:cNvSpPr>
          <p:nvPr/>
        </p:nvSpPr>
        <p:spPr bwMode="auto">
          <a:xfrm>
            <a:off x="7315200" y="3327400"/>
            <a:ext cx="990600" cy="330200"/>
          </a:xfrm>
          <a:prstGeom prst="rect">
            <a:avLst/>
          </a:prstGeom>
          <a:solidFill>
            <a:srgbClr val="FAC090"/>
          </a:solidFill>
          <a:ln w="9525">
            <a:solidFill>
              <a:schemeClr val="tx1"/>
            </a:solidFill>
            <a:miter lim="800000"/>
            <a:headEnd/>
            <a:tailEnd/>
          </a:ln>
          <a:effectLst/>
          <a:extLst/>
        </p:spPr>
        <p:txBody>
          <a:bodyPr wrap="none" lIns="0" anchor="ctr"/>
          <a:lstStyle/>
          <a:p>
            <a:pPr algn="ctr"/>
            <a:r>
              <a:rPr lang="en-US" dirty="0"/>
              <a:t>m</a:t>
            </a:r>
            <a:r>
              <a:rPr lang="en-US" dirty="0" smtClean="0"/>
              <a:t>[w]</a:t>
            </a:r>
            <a:endParaRPr lang="en-US" dirty="0"/>
          </a:p>
        </p:txBody>
      </p:sp>
      <p:sp>
        <p:nvSpPr>
          <p:cNvPr id="55" name="Freeform 28"/>
          <p:cNvSpPr>
            <a:spLocks/>
          </p:cNvSpPr>
          <p:nvPr/>
        </p:nvSpPr>
        <p:spPr bwMode="auto">
          <a:xfrm>
            <a:off x="6705600" y="4292600"/>
            <a:ext cx="990600" cy="1676400"/>
          </a:xfrm>
          <a:custGeom>
            <a:avLst/>
            <a:gdLst>
              <a:gd name="T0" fmla="*/ 0 w 1008"/>
              <a:gd name="T1" fmla="*/ 1056 h 1056"/>
              <a:gd name="T2" fmla="*/ 576 w 1008"/>
              <a:gd name="T3" fmla="*/ 1056 h 1056"/>
              <a:gd name="T4" fmla="*/ 576 w 1008"/>
              <a:gd name="T5" fmla="*/ 0 h 1056"/>
              <a:gd name="T6" fmla="*/ 1008 w 1008"/>
              <a:gd name="T7" fmla="*/ 0 h 1056"/>
            </a:gdLst>
            <a:ahLst/>
            <a:cxnLst>
              <a:cxn ang="0">
                <a:pos x="T0" y="T1"/>
              </a:cxn>
              <a:cxn ang="0">
                <a:pos x="T2" y="T3"/>
              </a:cxn>
              <a:cxn ang="0">
                <a:pos x="T4" y="T5"/>
              </a:cxn>
              <a:cxn ang="0">
                <a:pos x="T6" y="T7"/>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6" name="Rectangle 6"/>
          <p:cNvSpPr>
            <a:spLocks noChangeArrowheads="1"/>
          </p:cNvSpPr>
          <p:nvPr/>
        </p:nvSpPr>
        <p:spPr bwMode="auto">
          <a:xfrm>
            <a:off x="7391400" y="48260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a:t>F(k,</a:t>
            </a:r>
            <a:r>
              <a:rPr lang="en-US" sz="2400">
                <a:sym typeface="Symbol" charset="0"/>
              </a:rPr>
              <a:t>)</a:t>
            </a:r>
          </a:p>
        </p:txBody>
      </p:sp>
      <p:sp>
        <p:nvSpPr>
          <p:cNvPr id="57" name="Text Box 17"/>
          <p:cNvSpPr txBox="1">
            <a:spLocks noChangeArrowheads="1"/>
          </p:cNvSpPr>
          <p:nvPr/>
        </p:nvSpPr>
        <p:spPr bwMode="auto">
          <a:xfrm>
            <a:off x="7620000" y="3792299"/>
            <a:ext cx="50045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58" name="Line 20"/>
          <p:cNvSpPr>
            <a:spLocks noChangeShapeType="1"/>
          </p:cNvSpPr>
          <p:nvPr/>
        </p:nvSpPr>
        <p:spPr bwMode="auto">
          <a:xfrm>
            <a:off x="7848600" y="3689351"/>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9" name="Line 22"/>
          <p:cNvSpPr>
            <a:spLocks noChangeShapeType="1"/>
          </p:cNvSpPr>
          <p:nvPr/>
        </p:nvSpPr>
        <p:spPr bwMode="auto">
          <a:xfrm>
            <a:off x="7848600" y="436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0" name="Line 29"/>
          <p:cNvSpPr>
            <a:spLocks noChangeShapeType="1"/>
          </p:cNvSpPr>
          <p:nvPr/>
        </p:nvSpPr>
        <p:spPr bwMode="auto">
          <a:xfrm>
            <a:off x="7848600" y="5664200"/>
            <a:ext cx="0" cy="711200"/>
          </a:xfrm>
          <a:prstGeom prst="line">
            <a:avLst/>
          </a:prstGeom>
          <a:noFill/>
          <a:ln w="9525">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1" name="TextBox 60"/>
          <p:cNvSpPr txBox="1"/>
          <p:nvPr/>
        </p:nvSpPr>
        <p:spPr>
          <a:xfrm>
            <a:off x="6940550" y="3183468"/>
            <a:ext cx="442750" cy="461665"/>
          </a:xfrm>
          <a:prstGeom prst="rect">
            <a:avLst/>
          </a:prstGeom>
          <a:noFill/>
        </p:spPr>
        <p:txBody>
          <a:bodyPr wrap="none" rtlCol="0">
            <a:spAutoFit/>
          </a:bodyPr>
          <a:lstStyle/>
          <a:p>
            <a:r>
              <a:rPr lang="en-US" sz="2400" b="1" dirty="0" smtClean="0"/>
              <a:t>⋯</a:t>
            </a:r>
            <a:endParaRPr lang="en-US" sz="2400" b="1" dirty="0"/>
          </a:p>
        </p:txBody>
      </p:sp>
      <p:sp>
        <p:nvSpPr>
          <p:cNvPr id="62" name="Text Box 53"/>
          <p:cNvSpPr txBox="1">
            <a:spLocks noChangeArrowheads="1"/>
          </p:cNvSpPr>
          <p:nvPr/>
        </p:nvSpPr>
        <p:spPr bwMode="auto">
          <a:xfrm>
            <a:off x="7797801" y="5765800"/>
            <a:ext cx="50526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tag</a:t>
            </a:r>
          </a:p>
        </p:txBody>
      </p:sp>
      <p:cxnSp>
        <p:nvCxnSpPr>
          <p:cNvPr id="64" name="Straight Arrow Connector 63"/>
          <p:cNvCxnSpPr/>
          <p:nvPr/>
        </p:nvCxnSpPr>
        <p:spPr>
          <a:xfrm flipH="1">
            <a:off x="8001000" y="4241800"/>
            <a:ext cx="6096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8334428" y="4066514"/>
            <a:ext cx="452368" cy="461665"/>
          </a:xfrm>
          <a:prstGeom prst="rect">
            <a:avLst/>
          </a:prstGeom>
          <a:noFill/>
        </p:spPr>
        <p:txBody>
          <a:bodyPr wrap="none" rtlCol="0">
            <a:spAutoFit/>
          </a:bodyPr>
          <a:lstStyle/>
          <a:p>
            <a:r>
              <a:rPr lang="en-US" sz="2400" dirty="0" smtClean="0"/>
              <a:t>k</a:t>
            </a:r>
            <a:r>
              <a:rPr lang="en-US" sz="2400" baseline="-25000" dirty="0"/>
              <a:t>2</a:t>
            </a:r>
          </a:p>
        </p:txBody>
      </p:sp>
      <p:cxnSp>
        <p:nvCxnSpPr>
          <p:cNvPr id="42" name="Straight Connector 41"/>
          <p:cNvCxnSpPr/>
          <p:nvPr/>
        </p:nvCxnSpPr>
        <p:spPr>
          <a:xfrm>
            <a:off x="4495800" y="3327400"/>
            <a:ext cx="0" cy="2946400"/>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pic>
        <p:nvPicPr>
          <p:cNvPr id="2" name="Ink 1"/>
          <p:cNvPicPr/>
          <p:nvPr/>
        </p:nvPicPr>
        <p:blipFill>
          <a:blip r:embed="rId3" cstate="print"/>
          <a:stretch>
            <a:fillRect/>
          </a:stretch>
        </p:blipFill>
        <p:spPr>
          <a:xfrm>
            <a:off x="7167120" y="838200"/>
            <a:ext cx="1595880" cy="713760"/>
          </a:xfrm>
          <a:prstGeom prst="rect">
            <a:avLst/>
          </a:prstGeom>
        </p:spPr>
      </p:pic>
      <p:sp>
        <p:nvSpPr>
          <p:cNvPr id="63" name="Footer Placeholder 62"/>
          <p:cNvSpPr>
            <a:spLocks noGrp="1"/>
          </p:cNvSpPr>
          <p:nvPr>
            <p:ph type="ftr" sz="quarter" idx="11"/>
          </p:nvPr>
        </p:nvSpPr>
        <p:spPr/>
        <p:txBody>
          <a:bodyPr/>
          <a:lstStyle/>
          <a:p>
            <a:r>
              <a:rPr lang="en-US" smtClean="0"/>
              <a:t>FAST-NUCES</a:t>
            </a:r>
            <a:endParaRPr lang="en-US"/>
          </a:p>
        </p:txBody>
      </p:sp>
      <p:pic>
        <p:nvPicPr>
          <p:cNvPr id="66" name="Picture 65" descr="http://study.result.pk/wp-content/uploads/2011/07/National-University-of-Computer-and-Emerging-Sciences-NUCES-300x300.png"/>
          <p:cNvPicPr/>
          <p:nvPr/>
        </p:nvPicPr>
        <p:blipFill>
          <a:blip r:embed="rId4"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4049202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863747"/>
            <a:ext cx="8839200" cy="4834144"/>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So the way CMAC works is as </a:t>
            </a:r>
            <a:r>
              <a:rPr lang="en-GB" dirty="0" smtClean="0">
                <a:latin typeface="Arial" panose="020B0604020202020204" pitchFamily="34" charset="0"/>
                <a:ea typeface="Times New Roman" panose="02020603050405020304" pitchFamily="18" charset="0"/>
                <a:cs typeface="Times New Roman" panose="02020603050405020304" pitchFamily="18" charset="0"/>
              </a:rPr>
              <a:t>follows: </a:t>
            </a: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1) if </a:t>
            </a:r>
            <a:r>
              <a:rPr lang="en-GB"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the message </a:t>
            </a:r>
            <a:r>
              <a:rPr lang="en-GB"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happens </a:t>
            </a:r>
            <a:r>
              <a:rPr lang="en-GB"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to not be a multiple of a block length, </a:t>
            </a:r>
            <a:r>
              <a:rPr lang="en-GB" b="1"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then we append the ISO padding to </a:t>
            </a:r>
            <a:r>
              <a:rPr lang="en-GB" b="1"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it</a:t>
            </a:r>
            <a:r>
              <a:rPr lang="en-GB" b="1"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 </a:t>
            </a:r>
            <a:endParaRPr lang="en-GB" b="1"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But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then we also XOR this last block with a secret key, K1, that the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adversary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doesn't know.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2) </a:t>
            </a:r>
            <a:r>
              <a:rPr lang="en-GB"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However</a:t>
            </a:r>
            <a:r>
              <a:rPr lang="en-GB"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 if the message is a multiple of the block length, </a:t>
            </a:r>
            <a:r>
              <a:rPr lang="en-GB"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then </a:t>
            </a:r>
            <a:r>
              <a:rPr lang="en-GB"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of course, </a:t>
            </a:r>
            <a:r>
              <a:rPr lang="en-GB" b="1"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we don't append anything to it</a:t>
            </a:r>
            <a:r>
              <a:rPr lang="en-GB" b="1" dirty="0">
                <a:latin typeface="Arial" panose="020B0604020202020204" pitchFamily="34" charset="0"/>
                <a:ea typeface="Times New Roman" panose="02020603050405020304" pitchFamily="18" charset="0"/>
                <a:cs typeface="Times New Roman" panose="02020603050405020304" pitchFamily="18" charset="0"/>
              </a:rPr>
              <a:t>. </a:t>
            </a:r>
            <a:endParaRPr lang="en-GB" b="1"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But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we XOR it with a different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key</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K2, that, again, the adversary doesn't actually know.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00B050"/>
                </a:solidFill>
                <a:latin typeface="Arial" panose="020B0604020202020204" pitchFamily="34" charset="0"/>
                <a:ea typeface="Times New Roman" panose="02020603050405020304" pitchFamily="18" charset="0"/>
                <a:cs typeface="Times New Roman" panose="02020603050405020304" pitchFamily="18" charset="0"/>
              </a:rPr>
              <a:t>So </a:t>
            </a:r>
            <a:r>
              <a:rPr lang="en-GB"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it turns out, </a:t>
            </a:r>
            <a:r>
              <a:rPr lang="en-GB" dirty="0" smtClean="0">
                <a:solidFill>
                  <a:srgbClr val="00B050"/>
                </a:solidFill>
                <a:latin typeface="Arial" panose="020B0604020202020204" pitchFamily="34" charset="0"/>
                <a:ea typeface="Times New Roman" panose="02020603050405020304" pitchFamily="18" charset="0"/>
                <a:cs typeface="Times New Roman" panose="02020603050405020304" pitchFamily="18" charset="0"/>
              </a:rPr>
              <a:t>just </a:t>
            </a:r>
            <a:r>
              <a:rPr lang="en-GB"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by doing that, it's </a:t>
            </a:r>
            <a:r>
              <a:rPr lang="en-GB" b="1"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now impossible to apply the extension attacks </a:t>
            </a:r>
            <a:r>
              <a:rPr lang="en-GB"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that we could </a:t>
            </a:r>
            <a:r>
              <a:rPr lang="en-GB" dirty="0" smtClean="0">
                <a:solidFill>
                  <a:srgbClr val="00B050"/>
                </a:solidFill>
                <a:latin typeface="Arial" panose="020B0604020202020204" pitchFamily="34" charset="0"/>
                <a:ea typeface="Times New Roman" panose="02020603050405020304" pitchFamily="18" charset="0"/>
                <a:cs typeface="Times New Roman" panose="02020603050405020304" pitchFamily="18" charset="0"/>
              </a:rPr>
              <a:t>do </a:t>
            </a:r>
            <a:r>
              <a:rPr lang="en-GB"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on the cascade function, and on raw CBC</a:t>
            </a:r>
            <a:endParaRPr lang="en-GB" dirty="0">
              <a:solidFill>
                <a:srgbClr val="00B050"/>
              </a:solidFill>
            </a:endParaRPr>
          </a:p>
        </p:txBody>
      </p:sp>
    </p:spTree>
    <p:extLst>
      <p:ext uri="{BB962C8B-B14F-4D97-AF65-F5344CB8AC3E}">
        <p14:creationId xmlns:p14="http://schemas.microsoft.com/office/powerpoint/2010/main" val="17649119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04800"/>
            <a:ext cx="8839200" cy="5723233"/>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Because </a:t>
            </a:r>
            <a:r>
              <a:rPr lang="en-GB"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the poor </a:t>
            </a:r>
            <a:r>
              <a:rPr lang="en-GB" dirty="0" smtClean="0">
                <a:solidFill>
                  <a:srgbClr val="00B050"/>
                </a:solidFill>
                <a:latin typeface="Arial" panose="020B0604020202020204" pitchFamily="34" charset="0"/>
                <a:ea typeface="Times New Roman" panose="02020603050405020304" pitchFamily="18" charset="0"/>
                <a:cs typeface="Times New Roman" panose="02020603050405020304" pitchFamily="18" charset="0"/>
              </a:rPr>
              <a:t>adversary </a:t>
            </a:r>
            <a:r>
              <a:rPr lang="en-GB"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actually doesn't know </a:t>
            </a:r>
            <a:r>
              <a:rPr lang="en-GB" b="1"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what is the last block that went into the </a:t>
            </a:r>
            <a:r>
              <a:rPr lang="en-GB" b="1" dirty="0" smtClean="0">
                <a:solidFill>
                  <a:srgbClr val="00B050"/>
                </a:solidFill>
                <a:latin typeface="Arial" panose="020B0604020202020204" pitchFamily="34" charset="0"/>
                <a:ea typeface="Times New Roman" panose="02020603050405020304" pitchFamily="18" charset="0"/>
                <a:cs typeface="Times New Roman" panose="02020603050405020304" pitchFamily="18" charset="0"/>
              </a:rPr>
              <a:t>function</a:t>
            </a:r>
            <a:r>
              <a:rPr lang="en-GB" b="1"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 </a:t>
            </a:r>
            <a:endParaRPr lang="en-GB" b="1" dirty="0" smtClean="0">
              <a:solidFill>
                <a:srgbClr val="00B05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He </a:t>
            </a:r>
            <a:r>
              <a:rPr lang="en-GB" dirty="0">
                <a:latin typeface="Arial" panose="020B0604020202020204" pitchFamily="34" charset="0"/>
                <a:ea typeface="Times New Roman" panose="02020603050405020304" pitchFamily="18" charset="0"/>
                <a:cs typeface="Times New Roman" panose="02020603050405020304" pitchFamily="18" charset="0"/>
              </a:rPr>
              <a:t>doesn't know K1, and therefore, he doesn't know the value at this </a:t>
            </a:r>
            <a:r>
              <a:rPr lang="en-GB" dirty="0" smtClean="0">
                <a:latin typeface="Arial" panose="020B0604020202020204" pitchFamily="34" charset="0"/>
                <a:ea typeface="Times New Roman" panose="02020603050405020304" pitchFamily="18" charset="0"/>
                <a:cs typeface="Times New Roman" panose="02020603050405020304" pitchFamily="18" charset="0"/>
              </a:rPr>
              <a:t>particular </a:t>
            </a:r>
            <a:r>
              <a:rPr lang="en-GB" dirty="0">
                <a:latin typeface="Arial" panose="020B0604020202020204" pitchFamily="34" charset="0"/>
                <a:ea typeface="Times New Roman" panose="02020603050405020304" pitchFamily="18" charset="0"/>
                <a:cs typeface="Times New Roman" panose="02020603050405020304" pitchFamily="18" charset="0"/>
              </a:rPr>
              <a:t>point and as a result, he can't do an extension attack.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In </a:t>
            </a:r>
            <a:r>
              <a:rPr lang="en-GB" dirty="0">
                <a:latin typeface="Arial" panose="020B0604020202020204" pitchFamily="34" charset="0"/>
                <a:ea typeface="Times New Roman" panose="02020603050405020304" pitchFamily="18" charset="0"/>
                <a:cs typeface="Times New Roman" panose="02020603050405020304" pitchFamily="18" charset="0"/>
              </a:rPr>
              <a:t>fact, this is a </a:t>
            </a:r>
            <a:r>
              <a:rPr lang="en-GB" dirty="0" smtClean="0">
                <a:latin typeface="Arial" panose="020B0604020202020204" pitchFamily="34" charset="0"/>
                <a:ea typeface="Times New Roman" panose="02020603050405020304" pitchFamily="18" charset="0"/>
                <a:cs typeface="Times New Roman" panose="02020603050405020304" pitchFamily="18" charset="0"/>
              </a:rPr>
              <a:t>provable </a:t>
            </a:r>
            <a:r>
              <a:rPr lang="en-GB" dirty="0">
                <a:latin typeface="Arial" panose="020B0604020202020204" pitchFamily="34" charset="0"/>
                <a:ea typeface="Times New Roman" panose="02020603050405020304" pitchFamily="18" charset="0"/>
                <a:cs typeface="Times New Roman" panose="02020603050405020304" pitchFamily="18" charset="0"/>
              </a:rPr>
              <a:t>statement. And so that this construction here is simply by XOR-</a:t>
            </a:r>
            <a:r>
              <a:rPr lang="en-GB" dirty="0" err="1">
                <a:latin typeface="Arial" panose="020B0604020202020204" pitchFamily="34" charset="0"/>
                <a:ea typeface="Times New Roman" panose="02020603050405020304" pitchFamily="18" charset="0"/>
                <a:cs typeface="Times New Roman" panose="02020603050405020304" pitchFamily="18" charset="0"/>
              </a:rPr>
              <a:t>ing</a:t>
            </a:r>
            <a:r>
              <a:rPr lang="en-GB" dirty="0">
                <a:latin typeface="Arial" panose="020B0604020202020204" pitchFamily="34" charset="0"/>
                <a:ea typeface="Times New Roman" panose="02020603050405020304" pitchFamily="18" charset="0"/>
                <a:cs typeface="Times New Roman" panose="02020603050405020304" pitchFamily="18" charset="0"/>
              </a:rPr>
              <a:t> </a:t>
            </a:r>
            <a:r>
              <a:rPr lang="en-GB" dirty="0" smtClean="0">
                <a:latin typeface="Arial" panose="020B0604020202020204" pitchFamily="34" charset="0"/>
                <a:ea typeface="Times New Roman" panose="02020603050405020304" pitchFamily="18" charset="0"/>
                <a:cs typeface="Times New Roman" panose="02020603050405020304" pitchFamily="18" charset="0"/>
              </a:rPr>
              <a:t>K1 </a:t>
            </a:r>
            <a:r>
              <a:rPr lang="en-GB" dirty="0">
                <a:latin typeface="Arial" panose="020B0604020202020204" pitchFamily="34" charset="0"/>
                <a:ea typeface="Times New Roman" panose="02020603050405020304" pitchFamily="18" charset="0"/>
                <a:cs typeface="Times New Roman" panose="02020603050405020304" pitchFamily="18" charset="0"/>
              </a:rPr>
              <a:t>or XOR-</a:t>
            </a:r>
            <a:r>
              <a:rPr lang="en-GB" dirty="0" err="1">
                <a:latin typeface="Arial" panose="020B0604020202020204" pitchFamily="34" charset="0"/>
                <a:ea typeface="Times New Roman" panose="02020603050405020304" pitchFamily="18" charset="0"/>
                <a:cs typeface="Times New Roman" panose="02020603050405020304" pitchFamily="18" charset="0"/>
              </a:rPr>
              <a:t>ing</a:t>
            </a:r>
            <a:r>
              <a:rPr lang="en-GB" dirty="0">
                <a:latin typeface="Arial" panose="020B0604020202020204" pitchFamily="34" charset="0"/>
                <a:ea typeface="Times New Roman" panose="02020603050405020304" pitchFamily="18" charset="0"/>
                <a:cs typeface="Times New Roman" panose="02020603050405020304" pitchFamily="18" charset="0"/>
              </a:rPr>
              <a:t> K2 is really a PRF.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b="1" i="1" dirty="0" smtClean="0">
                <a:latin typeface="Arial" panose="020B0604020202020204" pitchFamily="34" charset="0"/>
                <a:ea typeface="Times New Roman" panose="02020603050405020304" pitchFamily="18" charset="0"/>
                <a:cs typeface="Times New Roman" panose="02020603050405020304" pitchFamily="18" charset="0"/>
              </a:rPr>
              <a:t>Despite </a:t>
            </a:r>
            <a:r>
              <a:rPr lang="en-GB" b="1" i="1" dirty="0">
                <a:latin typeface="Arial" panose="020B0604020202020204" pitchFamily="34" charset="0"/>
                <a:ea typeface="Times New Roman" panose="02020603050405020304" pitchFamily="18" charset="0"/>
                <a:cs typeface="Times New Roman" panose="02020603050405020304" pitchFamily="18" charset="0"/>
              </a:rPr>
              <a:t>not having to do a final encryption step after the raw CBC function is computed</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a:t>
            </a:r>
            <a:r>
              <a:rPr lang="en-GB" dirty="0">
                <a:latin typeface="Arial" panose="020B0604020202020204" pitchFamily="34" charset="0"/>
                <a:ea typeface="Times New Roman" panose="02020603050405020304" pitchFamily="18" charset="0"/>
                <a:cs typeface="Times New Roman" panose="02020603050405020304" pitchFamily="18" charset="0"/>
              </a:rPr>
              <a:t>, that's one </a:t>
            </a:r>
            <a:r>
              <a:rPr lang="en-GB" dirty="0" smtClean="0">
                <a:latin typeface="Arial" panose="020B0604020202020204" pitchFamily="34" charset="0"/>
                <a:ea typeface="Times New Roman" panose="02020603050405020304" pitchFamily="18" charset="0"/>
                <a:cs typeface="Times New Roman" panose="02020603050405020304" pitchFamily="18" charset="0"/>
              </a:rPr>
              <a:t>benefit</a:t>
            </a:r>
            <a:r>
              <a:rPr lang="en-GB" dirty="0">
                <a:latin typeface="Arial" panose="020B0604020202020204" pitchFamily="34" charset="0"/>
                <a:ea typeface="Times New Roman" panose="02020603050405020304" pitchFamily="18" charset="0"/>
                <a:cs typeface="Times New Roman" panose="02020603050405020304" pitchFamily="18" charset="0"/>
              </a:rPr>
              <a:t>, that there's no final encryption step.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the second benefit is that we resolve </a:t>
            </a:r>
            <a:r>
              <a:rPr lang="en-GB" dirty="0" smtClean="0">
                <a:latin typeface="Arial" panose="020B0604020202020204" pitchFamily="34" charset="0"/>
                <a:ea typeface="Times New Roman" panose="02020603050405020304" pitchFamily="18" charset="0"/>
                <a:cs typeface="Times New Roman" panose="02020603050405020304" pitchFamily="18" charset="0"/>
              </a:rPr>
              <a:t>this </a:t>
            </a:r>
            <a:r>
              <a:rPr lang="en-GB" dirty="0">
                <a:latin typeface="Arial" panose="020B0604020202020204" pitchFamily="34" charset="0"/>
                <a:ea typeface="Times New Roman" panose="02020603050405020304" pitchFamily="18" charset="0"/>
                <a:cs typeface="Times New Roman" panose="02020603050405020304" pitchFamily="18" charset="0"/>
              </a:rPr>
              <a:t>ambiguity between whether padding did happen or padding didn't happen by using </a:t>
            </a:r>
            <a:r>
              <a:rPr lang="en-GB" dirty="0" smtClean="0">
                <a:latin typeface="Arial" panose="020B0604020202020204" pitchFamily="34" charset="0"/>
                <a:ea typeface="Times New Roman" panose="02020603050405020304" pitchFamily="18" charset="0"/>
                <a:cs typeface="Times New Roman" panose="02020603050405020304" pitchFamily="18" charset="0"/>
              </a:rPr>
              <a:t>two </a:t>
            </a:r>
            <a:r>
              <a:rPr lang="en-GB" dirty="0">
                <a:latin typeface="Arial" panose="020B0604020202020204" pitchFamily="34" charset="0"/>
                <a:ea typeface="Times New Roman" panose="02020603050405020304" pitchFamily="18" charset="0"/>
                <a:cs typeface="Times New Roman" panose="02020603050405020304" pitchFamily="18" charset="0"/>
              </a:rPr>
              <a:t>different </a:t>
            </a:r>
            <a:r>
              <a:rPr lang="en-GB" dirty="0" smtClean="0">
                <a:latin typeface="Arial" panose="020B0604020202020204" pitchFamily="34" charset="0"/>
                <a:ea typeface="Times New Roman" panose="02020603050405020304" pitchFamily="18" charset="0"/>
                <a:cs typeface="Times New Roman" panose="02020603050405020304" pitchFamily="18" charset="0"/>
              </a:rPr>
              <a:t>keys.</a:t>
            </a: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o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distinguish the case that the message is a multiple of the block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length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versus the case where it's not but we have a pad appended to the message</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759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838200"/>
            <a:ext cx="8839200" cy="4241418"/>
          </a:xfrm>
          <a:prstGeom prst="rect">
            <a:avLst/>
          </a:prstGeom>
        </p:spPr>
        <p:txBody>
          <a:bodyPr wrap="square">
            <a:spAutoFit/>
          </a:bodyPr>
          <a:lstStyle/>
          <a:p>
            <a:pPr>
              <a:lnSpc>
                <a:spcPct val="107000"/>
              </a:lnSpc>
              <a:spcAft>
                <a:spcPts val="0"/>
              </a:spcAft>
            </a:pP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So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two distinct keys resolve this ambiguity between the two cases</a:t>
            </a:r>
            <a:r>
              <a:rPr lang="en-GB" dirty="0">
                <a:latin typeface="Arial" panose="020B0604020202020204" pitchFamily="34" charset="0"/>
                <a:ea typeface="Times New Roman" panose="02020603050405020304" pitchFamily="18" charset="0"/>
                <a:cs typeface="Times New Roman" panose="02020603050405020304" pitchFamily="18" charset="0"/>
              </a:rPr>
              <a:t>, and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as a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result</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this padding actually is sufficiently secure. </a:t>
            </a:r>
            <a:endPar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as I said, </a:t>
            </a:r>
            <a:r>
              <a:rPr lang="en-GB" dirty="0" smtClean="0">
                <a:latin typeface="Arial" panose="020B0604020202020204" pitchFamily="34" charset="0"/>
                <a:ea typeface="Times New Roman" panose="02020603050405020304" pitchFamily="18" charset="0"/>
                <a:cs typeface="Times New Roman" panose="02020603050405020304" pitchFamily="18" charset="0"/>
              </a:rPr>
              <a:t>there's </a:t>
            </a:r>
            <a:r>
              <a:rPr lang="en-GB" dirty="0">
                <a:latin typeface="Arial" panose="020B0604020202020204" pitchFamily="34" charset="0"/>
                <a:ea typeface="Times New Roman" panose="02020603050405020304" pitchFamily="18" charset="0"/>
                <a:cs typeface="Times New Roman" panose="02020603050405020304" pitchFamily="18" charset="0"/>
              </a:rPr>
              <a:t>actually a nice security theorem that goes with CMAC that shows that the </a:t>
            </a:r>
            <a:r>
              <a:rPr lang="en-GB" dirty="0" smtClean="0">
                <a:latin typeface="Arial" panose="020B0604020202020204" pitchFamily="34" charset="0"/>
                <a:ea typeface="Times New Roman" panose="02020603050405020304" pitchFamily="18" charset="0"/>
                <a:cs typeface="Times New Roman" panose="02020603050405020304" pitchFamily="18" charset="0"/>
              </a:rPr>
              <a:t>CMAC </a:t>
            </a:r>
            <a:r>
              <a:rPr lang="en-GB" dirty="0">
                <a:latin typeface="Arial" panose="020B0604020202020204" pitchFamily="34" charset="0"/>
                <a:ea typeface="Times New Roman" panose="02020603050405020304" pitchFamily="18" charset="0"/>
                <a:cs typeface="Times New Roman" panose="02020603050405020304" pitchFamily="18" charset="0"/>
              </a:rPr>
              <a:t>construction really is a pseudo-random function, with the same security </a:t>
            </a:r>
            <a:r>
              <a:rPr lang="en-GB" dirty="0" smtClean="0">
                <a:latin typeface="Arial" panose="020B0604020202020204" pitchFamily="34" charset="0"/>
                <a:ea typeface="Times New Roman" panose="02020603050405020304" pitchFamily="18" charset="0"/>
                <a:cs typeface="Times New Roman" panose="02020603050405020304" pitchFamily="18" charset="0"/>
              </a:rPr>
              <a:t>properties </a:t>
            </a:r>
            <a:r>
              <a:rPr lang="en-GB" dirty="0">
                <a:latin typeface="Arial" panose="020B0604020202020204" pitchFamily="34" charset="0"/>
                <a:ea typeface="Times New Roman" panose="02020603050405020304" pitchFamily="18" charset="0"/>
                <a:cs typeface="Times New Roman" panose="02020603050405020304" pitchFamily="18" charset="0"/>
              </a:rPr>
              <a:t>as CBC-MAC.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I wanted to mention that CMAC is a federal standard </a:t>
            </a:r>
            <a:r>
              <a:rPr lang="en-GB" dirty="0" smtClean="0">
                <a:latin typeface="Arial" panose="020B0604020202020204" pitchFamily="34" charset="0"/>
                <a:ea typeface="Times New Roman" panose="02020603050405020304" pitchFamily="18" charset="0"/>
                <a:cs typeface="Times New Roman" panose="02020603050405020304" pitchFamily="18" charset="0"/>
              </a:rPr>
              <a:t>standardized </a:t>
            </a:r>
            <a:r>
              <a:rPr lang="en-GB"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by NIST and if you now, these days, wanted to use a CBC-MAC for </a:t>
            </a:r>
            <a:r>
              <a:rPr lang="en-GB" dirty="0" smtClean="0">
                <a:solidFill>
                  <a:srgbClr val="00B050"/>
                </a:solidFill>
                <a:latin typeface="Arial" panose="020B0604020202020204" pitchFamily="34" charset="0"/>
                <a:ea typeface="Times New Roman" panose="02020603050405020304" pitchFamily="18" charset="0"/>
                <a:cs typeface="Times New Roman" panose="02020603050405020304" pitchFamily="18" charset="0"/>
              </a:rPr>
              <a:t>anything</a:t>
            </a:r>
            <a:r>
              <a:rPr lang="en-GB"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 you would actually be using CMAC as the standard way to do it. </a:t>
            </a:r>
            <a:endParaRPr lang="en-GB" dirty="0" smtClean="0">
              <a:solidFill>
                <a:srgbClr val="00B05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But</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particularly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in CMAC, the underlying block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cipher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is AES and that gives us a secure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CBC-MAC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derived from AES.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26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19400"/>
            <a:ext cx="7772400" cy="1143000"/>
          </a:xfrm>
        </p:spPr>
        <p:txBody>
          <a:bodyPr>
            <a:normAutofit/>
          </a:bodyPr>
          <a:lstStyle/>
          <a:p>
            <a:pPr algn="ctr"/>
            <a:r>
              <a:rPr lang="en-US" u="sng" dirty="0" smtClean="0">
                <a:solidFill>
                  <a:schemeClr val="accent1"/>
                </a:solidFill>
                <a:latin typeface="Times New Roman" pitchFamily="18" charset="0"/>
                <a:cs typeface="Times New Roman" pitchFamily="18" charset="0"/>
              </a:rPr>
              <a:t>Parallel- MAC (PMAC)</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ECBC and NMAC are sequential.</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Can we build a parallel MAC from a small PRF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30792289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81000"/>
            <a:ext cx="8763000" cy="3648691"/>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In the last two segments we talked about the CBC-MAC and NMAC to convert a PRF for </a:t>
            </a:r>
            <a:r>
              <a:rPr lang="en-GB" dirty="0" smtClean="0">
                <a:latin typeface="Arial" panose="020B0604020202020204" pitchFamily="34" charset="0"/>
                <a:ea typeface="Times New Roman" panose="02020603050405020304" pitchFamily="18" charset="0"/>
                <a:cs typeface="Times New Roman" panose="02020603050405020304" pitchFamily="18" charset="0"/>
              </a:rPr>
              <a:t>small </a:t>
            </a:r>
            <a:r>
              <a:rPr lang="en-GB" dirty="0">
                <a:latin typeface="Arial" panose="020B0604020202020204" pitchFamily="34" charset="0"/>
                <a:ea typeface="Times New Roman" panose="02020603050405020304" pitchFamily="18" charset="0"/>
                <a:cs typeface="Times New Roman" panose="02020603050405020304" pitchFamily="18" charset="0"/>
              </a:rPr>
              <a:t>messages into a PRF for much larger messages.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Those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two constructions were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sequential</a:t>
            </a:r>
            <a:r>
              <a:rPr lang="en-GB" dirty="0">
                <a:latin typeface="Arial" panose="020B0604020202020204" pitchFamily="34" charset="0"/>
                <a:ea typeface="Times New Roman" panose="02020603050405020304" pitchFamily="18" charset="0"/>
                <a:cs typeface="Times New Roman" panose="02020603050405020304" pitchFamily="18" charset="0"/>
              </a:rPr>
              <a:t>, in the sense that </a:t>
            </a:r>
            <a:r>
              <a:rPr lang="en-GB"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if you had multiple processors you couldn't make the </a:t>
            </a:r>
            <a:r>
              <a:rPr lang="en-GB" dirty="0" smtClean="0">
                <a:solidFill>
                  <a:srgbClr val="00B050"/>
                </a:solidFill>
                <a:latin typeface="Arial" panose="020B0604020202020204" pitchFamily="34" charset="0"/>
                <a:ea typeface="Times New Roman" panose="02020603050405020304" pitchFamily="18" charset="0"/>
                <a:cs typeface="Times New Roman" panose="02020603050405020304" pitchFamily="18" charset="0"/>
              </a:rPr>
              <a:t>construction </a:t>
            </a:r>
            <a:r>
              <a:rPr lang="en-GB"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work any faster</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So in parallel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MAC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that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also converts a small PRF into a large PRF, but does it in a very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parallelizable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fashion.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In </a:t>
            </a:r>
            <a:r>
              <a:rPr lang="en-GB" dirty="0">
                <a:latin typeface="Arial" panose="020B0604020202020204" pitchFamily="34" charset="0"/>
                <a:ea typeface="Times New Roman" panose="02020603050405020304" pitchFamily="18" charset="0"/>
                <a:cs typeface="Times New Roman" panose="02020603050405020304" pitchFamily="18" charset="0"/>
              </a:rPr>
              <a:t>particular </a:t>
            </a:r>
            <a:r>
              <a:rPr lang="en-GB" dirty="0" smtClean="0">
                <a:latin typeface="Arial" panose="020B0604020202020204" pitchFamily="34" charset="0"/>
                <a:ea typeface="Times New Roman" panose="02020603050405020304" pitchFamily="18" charset="0"/>
                <a:cs typeface="Times New Roman" panose="02020603050405020304" pitchFamily="18" charset="0"/>
              </a:rPr>
              <a:t>we will look </a:t>
            </a:r>
            <a:r>
              <a:rPr lang="en-GB" dirty="0">
                <a:latin typeface="Arial" panose="020B0604020202020204" pitchFamily="34" charset="0"/>
                <a:ea typeface="Times New Roman" panose="02020603050405020304" pitchFamily="18" charset="0"/>
                <a:cs typeface="Times New Roman" panose="02020603050405020304" pitchFamily="18" charset="0"/>
              </a:rPr>
              <a:t>at a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parallel MAC construction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called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PMAC</a:t>
            </a:r>
            <a:r>
              <a:rPr lang="en-GB" dirty="0">
                <a:latin typeface="Arial" panose="020B0604020202020204" pitchFamily="34" charset="0"/>
                <a:ea typeface="Times New Roman" panose="02020603050405020304" pitchFamily="18" charset="0"/>
                <a:cs typeface="Times New Roman" panose="02020603050405020304" pitchFamily="18" charset="0"/>
              </a:rPr>
              <a:t>, that uses an underlying PRF to construct a PRF for much larger </a:t>
            </a:r>
            <a:r>
              <a:rPr lang="en-GB" dirty="0" smtClean="0">
                <a:latin typeface="Arial" panose="020B0604020202020204" pitchFamily="34" charset="0"/>
                <a:ea typeface="Times New Roman" panose="02020603050405020304" pitchFamily="18" charset="0"/>
                <a:cs typeface="Times New Roman" panose="02020603050405020304" pitchFamily="18" charset="0"/>
              </a:rPr>
              <a:t>messages</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0362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533400"/>
            <a:ext cx="8839200" cy="4834144"/>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In particular, the PRF can process much longer messages that can have variable length and have as many as L blocks in them.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Now </a:t>
            </a:r>
            <a:r>
              <a:rPr lang="en-GB" dirty="0">
                <a:latin typeface="Arial" panose="020B0604020202020204" pitchFamily="34" charset="0"/>
                <a:ea typeface="Times New Roman" panose="02020603050405020304" pitchFamily="18" charset="0"/>
                <a:cs typeface="Times New Roman" panose="02020603050405020304" pitchFamily="18" charset="0"/>
              </a:rPr>
              <a:t>the construction works </a:t>
            </a:r>
            <a:r>
              <a:rPr lang="en-GB" dirty="0" smtClean="0">
                <a:latin typeface="Arial" panose="020B0604020202020204" pitchFamily="34" charset="0"/>
                <a:ea typeface="Times New Roman" panose="02020603050405020304" pitchFamily="18" charset="0"/>
                <a:cs typeface="Times New Roman" panose="02020603050405020304" pitchFamily="18" charset="0"/>
              </a:rPr>
              <a:t>as follows: </a:t>
            </a: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1) We </a:t>
            </a:r>
            <a:r>
              <a:rPr lang="en-GB" dirty="0">
                <a:latin typeface="Arial" panose="020B0604020202020204" pitchFamily="34" charset="0"/>
                <a:ea typeface="Times New Roman" panose="02020603050405020304" pitchFamily="18" charset="0"/>
                <a:cs typeface="Times New Roman" panose="02020603050405020304" pitchFamily="18" charset="0"/>
              </a:rPr>
              <a:t>take our message and we break it into blocks. And then we process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each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block independently of the other.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2)So</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the first thing we do, is we evaluate some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function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P and we XOR the </a:t>
            </a:r>
            <a:r>
              <a:rPr lang="en-GB" dirty="0">
                <a:latin typeface="Arial" panose="020B0604020202020204" pitchFamily="34" charset="0"/>
                <a:ea typeface="Times New Roman" panose="02020603050405020304" pitchFamily="18" charset="0"/>
                <a:cs typeface="Times New Roman" panose="02020603050405020304" pitchFamily="18" charset="0"/>
              </a:rPr>
              <a:t>result into the first message block, and then we </a:t>
            </a:r>
            <a:r>
              <a:rPr lang="en-GB" dirty="0" smtClean="0">
                <a:latin typeface="Arial" panose="020B0604020202020204" pitchFamily="34" charset="0"/>
                <a:ea typeface="Times New Roman" panose="02020603050405020304" pitchFamily="18" charset="0"/>
                <a:cs typeface="Times New Roman" panose="02020603050405020304" pitchFamily="18" charset="0"/>
              </a:rPr>
              <a:t>apply </a:t>
            </a:r>
            <a:r>
              <a:rPr lang="en-GB" dirty="0">
                <a:latin typeface="Arial" panose="020B0604020202020204" pitchFamily="34" charset="0"/>
                <a:ea typeface="Times New Roman" panose="02020603050405020304" pitchFamily="18" charset="0"/>
                <a:cs typeface="Times New Roman" panose="02020603050405020304" pitchFamily="18" charset="0"/>
              </a:rPr>
              <a:t>our function F using a key k1.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3) We </a:t>
            </a:r>
            <a:r>
              <a:rPr lang="en-GB" dirty="0">
                <a:latin typeface="Arial" panose="020B0604020202020204" pitchFamily="34" charset="0"/>
                <a:ea typeface="Times New Roman" panose="02020603050405020304" pitchFamily="18" charset="0"/>
                <a:cs typeface="Times New Roman" panose="02020603050405020304" pitchFamily="18" charset="0"/>
              </a:rPr>
              <a:t>do the same for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each one of the message blocks </a:t>
            </a:r>
            <a:r>
              <a:rPr lang="en-GB" dirty="0">
                <a:latin typeface="Arial" panose="020B0604020202020204" pitchFamily="34" charset="0"/>
                <a:ea typeface="Times New Roman" panose="02020603050405020304" pitchFamily="18" charset="0"/>
                <a:cs typeface="Times New Roman" panose="02020603050405020304" pitchFamily="18" charset="0"/>
              </a:rPr>
              <a:t>and you notice that we can do it all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parallel</a:t>
            </a:r>
            <a:r>
              <a:rPr lang="en-GB" dirty="0">
                <a:latin typeface="Arial" panose="020B0604020202020204" pitchFamily="34" charset="0"/>
                <a:ea typeface="Times New Roman" panose="02020603050405020304" pitchFamily="18" charset="0"/>
                <a:cs typeface="Times New Roman" panose="02020603050405020304" pitchFamily="18" charset="0"/>
              </a:rPr>
              <a:t>, all message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blocks are processed independently </a:t>
            </a:r>
            <a:r>
              <a:rPr lang="en-GB" dirty="0">
                <a:latin typeface="Arial" panose="020B0604020202020204" pitchFamily="34" charset="0"/>
                <a:ea typeface="Times New Roman" panose="02020603050405020304" pitchFamily="18" charset="0"/>
                <a:cs typeface="Times New Roman" panose="02020603050405020304" pitchFamily="18" charset="0"/>
              </a:rPr>
              <a:t>of one another. </a:t>
            </a: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4) And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we collect all these results into some final XOR </a:t>
            </a:r>
            <a:r>
              <a:rPr lang="en-GB" dirty="0">
                <a:latin typeface="Arial" panose="020B0604020202020204" pitchFamily="34" charset="0"/>
                <a:ea typeface="Times New Roman" panose="02020603050405020304" pitchFamily="18" charset="0"/>
                <a:cs typeface="Times New Roman" panose="02020603050405020304" pitchFamily="18" charset="0"/>
              </a:rPr>
              <a:t>and then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we encrypt one more time to get the </a:t>
            </a:r>
            <a:r>
              <a:rPr lang="en-GB" b="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final tag value</a:t>
            </a:r>
            <a:endParaRPr lang="en-GB"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8839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04800"/>
            <a:ext cx="8839200" cy="2585323"/>
          </a:xfrm>
          <a:prstGeom prst="rect">
            <a:avLst/>
          </a:prstGeom>
        </p:spPr>
        <p:txBody>
          <a:bodyPr wrap="square">
            <a:spAutoFit/>
          </a:bodyPr>
          <a:lstStyle/>
          <a:p>
            <a:r>
              <a:rPr lang="en-GB" dirty="0">
                <a:latin typeface="OpenSans"/>
              </a:rPr>
              <a:t>And I want to remind you as usual there are these </a:t>
            </a:r>
            <a:r>
              <a:rPr lang="en-GB" dirty="0">
                <a:solidFill>
                  <a:srgbClr val="C00000"/>
                </a:solidFill>
                <a:latin typeface="OpenSans"/>
              </a:rPr>
              <a:t>consistency </a:t>
            </a:r>
            <a:r>
              <a:rPr lang="en-GB" dirty="0" smtClean="0">
                <a:solidFill>
                  <a:srgbClr val="C00000"/>
                </a:solidFill>
                <a:latin typeface="OpenSans"/>
              </a:rPr>
              <a:t>requirements</a:t>
            </a:r>
            <a:r>
              <a:rPr lang="en-GB" dirty="0">
                <a:latin typeface="OpenSans"/>
              </a:rPr>
              <a:t>.</a:t>
            </a:r>
            <a:endParaRPr lang="en-GB" dirty="0" smtClean="0">
              <a:latin typeface="OpenSans"/>
            </a:endParaRPr>
          </a:p>
          <a:p>
            <a:endParaRPr lang="en-GB" dirty="0">
              <a:latin typeface="OpenSans"/>
            </a:endParaRPr>
          </a:p>
          <a:p>
            <a:r>
              <a:rPr lang="en-GB" dirty="0">
                <a:latin typeface="OpenSans"/>
              </a:rPr>
              <a:t>S</a:t>
            </a:r>
            <a:r>
              <a:rPr lang="en-GB" dirty="0" smtClean="0">
                <a:latin typeface="OpenSans"/>
              </a:rPr>
              <a:t>uch </a:t>
            </a:r>
            <a:r>
              <a:rPr lang="en-GB" dirty="0">
                <a:latin typeface="OpenSans"/>
              </a:rPr>
              <a:t>that </a:t>
            </a:r>
            <a:r>
              <a:rPr lang="en-GB" dirty="0" smtClean="0">
                <a:latin typeface="OpenSans"/>
              </a:rPr>
              <a:t>for </a:t>
            </a:r>
            <a:r>
              <a:rPr lang="en-GB" dirty="0">
                <a:latin typeface="OpenSans"/>
              </a:rPr>
              <a:t>every K in the key space and for every message in the message space, </a:t>
            </a:r>
          </a:p>
          <a:p>
            <a:r>
              <a:rPr lang="en-GB" dirty="0">
                <a:latin typeface="OpenSans"/>
              </a:rPr>
              <a:t>it so happens that </a:t>
            </a:r>
            <a:r>
              <a:rPr lang="en-GB" dirty="0">
                <a:solidFill>
                  <a:srgbClr val="00B050"/>
                </a:solidFill>
                <a:latin typeface="OpenSans"/>
              </a:rPr>
              <a:t>if I sign a message using a particular key, </a:t>
            </a:r>
            <a:r>
              <a:rPr lang="en-GB" dirty="0" smtClean="0">
                <a:solidFill>
                  <a:srgbClr val="00B050"/>
                </a:solidFill>
                <a:latin typeface="OpenSans"/>
              </a:rPr>
              <a:t>and </a:t>
            </a:r>
            <a:r>
              <a:rPr lang="en-GB" dirty="0">
                <a:solidFill>
                  <a:srgbClr val="00B050"/>
                </a:solidFill>
                <a:latin typeface="OpenSans"/>
              </a:rPr>
              <a:t>then I verify the tag using the same key, I shall get yes in response</a:t>
            </a:r>
            <a:r>
              <a:rPr lang="en-GB" dirty="0">
                <a:latin typeface="OpenSans"/>
              </a:rPr>
              <a:t>. </a:t>
            </a:r>
            <a:endParaRPr lang="en-GB" dirty="0" smtClean="0">
              <a:latin typeface="OpenSans"/>
            </a:endParaRPr>
          </a:p>
          <a:p>
            <a:endParaRPr lang="en-GB" dirty="0">
              <a:latin typeface="OpenSans"/>
            </a:endParaRPr>
          </a:p>
          <a:p>
            <a:r>
              <a:rPr lang="en-GB" dirty="0">
                <a:latin typeface="OpenSans"/>
              </a:rPr>
              <a:t>So this is the standard consistency requirement which is the </a:t>
            </a:r>
            <a:r>
              <a:rPr lang="en-GB" dirty="0" smtClean="0">
                <a:latin typeface="OpenSans"/>
              </a:rPr>
              <a:t>analogous </a:t>
            </a:r>
            <a:r>
              <a:rPr lang="en-GB" dirty="0">
                <a:latin typeface="OpenSans"/>
              </a:rPr>
              <a:t>of </a:t>
            </a:r>
            <a:r>
              <a:rPr lang="en-GB" dirty="0" smtClean="0">
                <a:latin typeface="OpenSans"/>
              </a:rPr>
              <a:t>the </a:t>
            </a:r>
            <a:r>
              <a:rPr lang="en-GB" dirty="0">
                <a:latin typeface="OpenSans"/>
              </a:rPr>
              <a:t>one that we saw for encryption. </a:t>
            </a:r>
            <a:endParaRPr lang="en-GB" dirty="0" smtClean="0">
              <a:latin typeface="OpenSans"/>
            </a:endParaRPr>
          </a:p>
          <a:p>
            <a:endParaRPr lang="en-GB" dirty="0">
              <a:latin typeface="OpenSans"/>
            </a:endParaRPr>
          </a:p>
        </p:txBody>
      </p:sp>
    </p:spTree>
    <p:extLst>
      <p:ext uri="{BB962C8B-B14F-4D97-AF65-F5344CB8AC3E}">
        <p14:creationId xmlns:p14="http://schemas.microsoft.com/office/powerpoint/2010/main" val="34759409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7772400" cy="715962"/>
          </a:xfrm>
        </p:spPr>
        <p:txBody>
          <a:bodyPr>
            <a:normAutofit fontScale="90000"/>
          </a:bodyPr>
          <a:lstStyle/>
          <a:p>
            <a:r>
              <a:rPr lang="en-US" dirty="0">
                <a:solidFill>
                  <a:schemeClr val="tx1"/>
                </a:solidFill>
                <a:latin typeface="Times New Roman" pitchFamily="18" charset="0"/>
                <a:cs typeface="Times New Roman" pitchFamily="18" charset="0"/>
              </a:rPr>
              <a:t>Construction </a:t>
            </a:r>
            <a:r>
              <a:rPr lang="en-US" dirty="0" smtClean="0">
                <a:solidFill>
                  <a:schemeClr val="tx1"/>
                </a:solidFill>
                <a:latin typeface="Times New Roman" pitchFamily="18" charset="0"/>
                <a:cs typeface="Times New Roman" pitchFamily="18" charset="0"/>
              </a:rPr>
              <a:t>3:  PMAC – parallel MAC</a:t>
            </a:r>
            <a:endParaRPr lang="en-US" dirty="0">
              <a:solidFill>
                <a:schemeClr val="tx1"/>
              </a:solidFill>
              <a:latin typeface="Times New Roman" pitchFamily="18" charset="0"/>
              <a:cs typeface="Times New Roman" pitchFamily="18" charset="0"/>
            </a:endParaRPr>
          </a:p>
        </p:txBody>
      </p:sp>
      <p:sp>
        <p:nvSpPr>
          <p:cNvPr id="30723" name="Rectangle 3"/>
          <p:cNvSpPr>
            <a:spLocks noGrp="1" noChangeArrowheads="1"/>
          </p:cNvSpPr>
          <p:nvPr>
            <p:ph type="body" idx="1"/>
          </p:nvPr>
        </p:nvSpPr>
        <p:spPr>
          <a:xfrm>
            <a:off x="304800" y="1295400"/>
            <a:ext cx="8229600" cy="1117600"/>
          </a:xfrm>
        </p:spPr>
        <p:txBody>
          <a:bodyPr/>
          <a:lstStyle/>
          <a:p>
            <a:pPr marL="0" indent="0">
              <a:buNone/>
            </a:pPr>
            <a:r>
              <a:rPr lang="en-US" dirty="0" smtClean="0">
                <a:latin typeface="Times New Roman" pitchFamily="18" charset="0"/>
                <a:cs typeface="Times New Roman" pitchFamily="18" charset="0"/>
              </a:rPr>
              <a:t>P(k,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an easy to compute function</a:t>
            </a:r>
            <a:endParaRPr lang="en-US" sz="2000" dirty="0">
              <a:latin typeface="Times New Roman" pitchFamily="18" charset="0"/>
              <a:cs typeface="Times New Roman" pitchFamily="18" charset="0"/>
            </a:endParaRPr>
          </a:p>
        </p:txBody>
      </p:sp>
      <p:sp>
        <p:nvSpPr>
          <p:cNvPr id="30724" name="Rectangle 4"/>
          <p:cNvSpPr>
            <a:spLocks noChangeArrowheads="1"/>
          </p:cNvSpPr>
          <p:nvPr/>
        </p:nvSpPr>
        <p:spPr bwMode="auto">
          <a:xfrm>
            <a:off x="2743200" y="2209800"/>
            <a:ext cx="1524000" cy="381000"/>
          </a:xfrm>
          <a:prstGeom prst="rect">
            <a:avLst/>
          </a:prstGeom>
          <a:solidFill>
            <a:schemeClr val="accent6">
              <a:lumMod val="60000"/>
              <a:lumOff val="40000"/>
            </a:schemeClr>
          </a:solidFill>
          <a:ln w="9525">
            <a:solidFill>
              <a:schemeClr val="tx1"/>
            </a:solidFill>
            <a:miter lim="800000"/>
            <a:headEnd/>
            <a:tailEnd/>
          </a:ln>
          <a:effectLst/>
          <a:extLst/>
        </p:spPr>
        <p:txBody>
          <a:bodyPr wrap="none" anchor="ctr"/>
          <a:lstStyle/>
          <a:p>
            <a:pPr algn="ctr"/>
            <a:r>
              <a:rPr lang="en-US"/>
              <a:t>m[0]</a:t>
            </a:r>
          </a:p>
        </p:txBody>
      </p:sp>
      <p:sp>
        <p:nvSpPr>
          <p:cNvPr id="30725" name="Rectangle 5"/>
          <p:cNvSpPr>
            <a:spLocks noChangeArrowheads="1"/>
          </p:cNvSpPr>
          <p:nvPr/>
        </p:nvSpPr>
        <p:spPr bwMode="auto">
          <a:xfrm>
            <a:off x="4267200" y="2209800"/>
            <a:ext cx="1676400" cy="381000"/>
          </a:xfrm>
          <a:prstGeom prst="rect">
            <a:avLst/>
          </a:prstGeom>
          <a:solidFill>
            <a:schemeClr val="accent6">
              <a:lumMod val="60000"/>
              <a:lumOff val="40000"/>
            </a:schemeClr>
          </a:solidFill>
          <a:ln w="9525">
            <a:solidFill>
              <a:schemeClr val="tx1"/>
            </a:solidFill>
            <a:miter lim="800000"/>
            <a:headEnd/>
            <a:tailEnd/>
          </a:ln>
          <a:effectLst/>
          <a:extLst/>
        </p:spPr>
        <p:txBody>
          <a:bodyPr wrap="none" anchor="ctr"/>
          <a:lstStyle/>
          <a:p>
            <a:pPr algn="ctr"/>
            <a:r>
              <a:rPr lang="en-US"/>
              <a:t>m[1]</a:t>
            </a:r>
          </a:p>
        </p:txBody>
      </p:sp>
      <p:sp>
        <p:nvSpPr>
          <p:cNvPr id="30726" name="Rectangle 6"/>
          <p:cNvSpPr>
            <a:spLocks noChangeArrowheads="1"/>
          </p:cNvSpPr>
          <p:nvPr/>
        </p:nvSpPr>
        <p:spPr bwMode="auto">
          <a:xfrm>
            <a:off x="5943600" y="2209800"/>
            <a:ext cx="1600200" cy="381000"/>
          </a:xfrm>
          <a:prstGeom prst="rect">
            <a:avLst/>
          </a:prstGeom>
          <a:solidFill>
            <a:schemeClr val="accent6">
              <a:lumMod val="60000"/>
              <a:lumOff val="40000"/>
            </a:schemeClr>
          </a:solidFill>
          <a:ln w="9525">
            <a:solidFill>
              <a:schemeClr val="tx1"/>
            </a:solidFill>
            <a:miter lim="800000"/>
            <a:headEnd/>
            <a:tailEnd/>
          </a:ln>
          <a:effectLst/>
          <a:extLst/>
        </p:spPr>
        <p:txBody>
          <a:bodyPr wrap="none" anchor="ctr"/>
          <a:lstStyle/>
          <a:p>
            <a:pPr algn="ctr"/>
            <a:r>
              <a:rPr lang="en-US" dirty="0" smtClean="0"/>
              <a:t>m[2]</a:t>
            </a:r>
            <a:endParaRPr lang="en-US" dirty="0"/>
          </a:p>
        </p:txBody>
      </p:sp>
      <p:sp>
        <p:nvSpPr>
          <p:cNvPr id="30727" name="Rectangle 7"/>
          <p:cNvSpPr>
            <a:spLocks noChangeArrowheads="1"/>
          </p:cNvSpPr>
          <p:nvPr/>
        </p:nvSpPr>
        <p:spPr bwMode="auto">
          <a:xfrm>
            <a:off x="7543800" y="2209800"/>
            <a:ext cx="1524000" cy="381000"/>
          </a:xfrm>
          <a:prstGeom prst="rect">
            <a:avLst/>
          </a:prstGeom>
          <a:solidFill>
            <a:schemeClr val="accent6">
              <a:lumMod val="60000"/>
              <a:lumOff val="40000"/>
            </a:schemeClr>
          </a:solidFill>
          <a:ln w="9525">
            <a:solidFill>
              <a:schemeClr val="tx1"/>
            </a:solidFill>
            <a:miter lim="800000"/>
            <a:headEnd/>
            <a:tailEnd/>
          </a:ln>
          <a:effectLst/>
          <a:extLst/>
        </p:spPr>
        <p:txBody>
          <a:bodyPr wrap="none" anchor="ctr"/>
          <a:lstStyle/>
          <a:p>
            <a:pPr algn="ctr"/>
            <a:r>
              <a:rPr lang="en-US" smtClean="0"/>
              <a:t>m[3]</a:t>
            </a:r>
            <a:endParaRPr lang="en-US"/>
          </a:p>
        </p:txBody>
      </p:sp>
      <p:sp>
        <p:nvSpPr>
          <p:cNvPr id="30728" name="Text Box 8"/>
          <p:cNvSpPr txBox="1">
            <a:spLocks noChangeArrowheads="1"/>
          </p:cNvSpPr>
          <p:nvPr/>
        </p:nvSpPr>
        <p:spPr bwMode="auto">
          <a:xfrm>
            <a:off x="3236914" y="2844225"/>
            <a:ext cx="50045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30729" name="Text Box 9"/>
          <p:cNvSpPr txBox="1">
            <a:spLocks noChangeArrowheads="1"/>
          </p:cNvSpPr>
          <p:nvPr/>
        </p:nvSpPr>
        <p:spPr bwMode="auto">
          <a:xfrm>
            <a:off x="8186342" y="2819400"/>
            <a:ext cx="50045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30730" name="Text Box 10"/>
          <p:cNvSpPr txBox="1">
            <a:spLocks noChangeArrowheads="1"/>
          </p:cNvSpPr>
          <p:nvPr/>
        </p:nvSpPr>
        <p:spPr bwMode="auto">
          <a:xfrm>
            <a:off x="4953000" y="2844225"/>
            <a:ext cx="50045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30731" name="Line 11"/>
          <p:cNvSpPr>
            <a:spLocks noChangeShapeType="1"/>
          </p:cNvSpPr>
          <p:nvPr/>
        </p:nvSpPr>
        <p:spPr bwMode="auto">
          <a:xfrm>
            <a:off x="3473450" y="25908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32" name="Line 12"/>
          <p:cNvSpPr>
            <a:spLocks noChangeShapeType="1"/>
          </p:cNvSpPr>
          <p:nvPr/>
        </p:nvSpPr>
        <p:spPr bwMode="auto">
          <a:xfrm>
            <a:off x="5181600" y="2622551"/>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33" name="Line 13"/>
          <p:cNvSpPr>
            <a:spLocks noChangeShapeType="1"/>
          </p:cNvSpPr>
          <p:nvPr/>
        </p:nvSpPr>
        <p:spPr bwMode="auto">
          <a:xfrm>
            <a:off x="8382000" y="25908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34" name="Text Box 14"/>
          <p:cNvSpPr txBox="1">
            <a:spLocks noChangeArrowheads="1"/>
          </p:cNvSpPr>
          <p:nvPr/>
        </p:nvSpPr>
        <p:spPr bwMode="auto">
          <a:xfrm>
            <a:off x="6705600" y="2819400"/>
            <a:ext cx="50045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dirty="0">
                <a:sym typeface="Symbol" charset="0"/>
              </a:rPr>
              <a:t></a:t>
            </a:r>
          </a:p>
        </p:txBody>
      </p:sp>
      <p:sp>
        <p:nvSpPr>
          <p:cNvPr id="30735" name="Line 15"/>
          <p:cNvSpPr>
            <a:spLocks noChangeShapeType="1"/>
          </p:cNvSpPr>
          <p:nvPr/>
        </p:nvSpPr>
        <p:spPr bwMode="auto">
          <a:xfrm>
            <a:off x="6894513" y="2622551"/>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36" name="Rectangle 16"/>
          <p:cNvSpPr>
            <a:spLocks noChangeArrowheads="1"/>
          </p:cNvSpPr>
          <p:nvPr/>
        </p:nvSpPr>
        <p:spPr bwMode="auto">
          <a:xfrm>
            <a:off x="3076575" y="3657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dirty="0"/>
              <a:t>F(</a:t>
            </a:r>
            <a:r>
              <a:rPr lang="en-US" sz="2400" dirty="0" smtClean="0"/>
              <a:t>k</a:t>
            </a:r>
            <a:r>
              <a:rPr lang="en-US" sz="2400" baseline="-25000" dirty="0" smtClean="0"/>
              <a:t>1</a:t>
            </a:r>
            <a:r>
              <a:rPr lang="en-US" sz="2400" dirty="0" smtClean="0"/>
              <a:t>,</a:t>
            </a:r>
            <a:r>
              <a:rPr lang="en-US" sz="2400" dirty="0">
                <a:sym typeface="Symbol" charset="0"/>
              </a:rPr>
              <a:t>)</a:t>
            </a:r>
          </a:p>
        </p:txBody>
      </p:sp>
      <p:sp>
        <p:nvSpPr>
          <p:cNvPr id="30737" name="Rectangle 17"/>
          <p:cNvSpPr>
            <a:spLocks noChangeArrowheads="1"/>
          </p:cNvSpPr>
          <p:nvPr/>
        </p:nvSpPr>
        <p:spPr bwMode="auto">
          <a:xfrm>
            <a:off x="4752975" y="3657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dirty="0"/>
              <a:t>F(</a:t>
            </a:r>
            <a:r>
              <a:rPr lang="en-US" sz="2400" dirty="0" smtClean="0"/>
              <a:t>k</a:t>
            </a:r>
            <a:r>
              <a:rPr lang="en-US" sz="2400" baseline="-25000" dirty="0" smtClean="0"/>
              <a:t>1</a:t>
            </a:r>
            <a:r>
              <a:rPr lang="en-US" sz="2400" dirty="0" smtClean="0"/>
              <a:t>,</a:t>
            </a:r>
            <a:r>
              <a:rPr lang="en-US" sz="2400" dirty="0">
                <a:sym typeface="Symbol" charset="0"/>
              </a:rPr>
              <a:t>)</a:t>
            </a:r>
          </a:p>
        </p:txBody>
      </p:sp>
      <p:sp>
        <p:nvSpPr>
          <p:cNvPr id="30739" name="Line 19"/>
          <p:cNvSpPr>
            <a:spLocks noChangeShapeType="1"/>
          </p:cNvSpPr>
          <p:nvPr/>
        </p:nvSpPr>
        <p:spPr bwMode="auto">
          <a:xfrm>
            <a:off x="5210175" y="32766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40" name="Line 20"/>
          <p:cNvSpPr>
            <a:spLocks noChangeShapeType="1"/>
          </p:cNvSpPr>
          <p:nvPr/>
        </p:nvSpPr>
        <p:spPr bwMode="auto">
          <a:xfrm flipH="1">
            <a:off x="8382000" y="3378200"/>
            <a:ext cx="28575" cy="1168400"/>
          </a:xfrm>
          <a:prstGeom prst="line">
            <a:avLst/>
          </a:prstGeom>
          <a:noFill/>
          <a:ln w="9525">
            <a:solidFill>
              <a:schemeClr val="tx1"/>
            </a:solidFill>
            <a:round/>
            <a:headEnd type="none"/>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41" name="Line 21"/>
          <p:cNvSpPr>
            <a:spLocks noChangeShapeType="1"/>
          </p:cNvSpPr>
          <p:nvPr/>
        </p:nvSpPr>
        <p:spPr bwMode="auto">
          <a:xfrm>
            <a:off x="3457575" y="32766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42" name="Line 22"/>
          <p:cNvSpPr>
            <a:spLocks noChangeShapeType="1"/>
          </p:cNvSpPr>
          <p:nvPr/>
        </p:nvSpPr>
        <p:spPr bwMode="auto">
          <a:xfrm>
            <a:off x="3457575" y="44958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43" name="Line 23"/>
          <p:cNvSpPr>
            <a:spLocks noChangeShapeType="1"/>
          </p:cNvSpPr>
          <p:nvPr/>
        </p:nvSpPr>
        <p:spPr bwMode="auto">
          <a:xfrm>
            <a:off x="5210175" y="44958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44" name="Rectangle 24"/>
          <p:cNvSpPr>
            <a:spLocks noChangeArrowheads="1"/>
          </p:cNvSpPr>
          <p:nvPr/>
        </p:nvSpPr>
        <p:spPr bwMode="auto">
          <a:xfrm>
            <a:off x="6429375" y="3657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dirty="0"/>
              <a:t>F(</a:t>
            </a:r>
            <a:r>
              <a:rPr lang="en-US" sz="2400" dirty="0" smtClean="0"/>
              <a:t>k</a:t>
            </a:r>
            <a:r>
              <a:rPr lang="en-US" sz="2400" baseline="-25000" dirty="0" smtClean="0"/>
              <a:t>1</a:t>
            </a:r>
            <a:r>
              <a:rPr lang="en-US" sz="2400" dirty="0" smtClean="0"/>
              <a:t>,</a:t>
            </a:r>
            <a:r>
              <a:rPr lang="en-US" sz="2400" dirty="0">
                <a:sym typeface="Symbol" charset="0"/>
              </a:rPr>
              <a:t>)</a:t>
            </a:r>
          </a:p>
        </p:txBody>
      </p:sp>
      <p:sp>
        <p:nvSpPr>
          <p:cNvPr id="30745" name="Line 25"/>
          <p:cNvSpPr>
            <a:spLocks noChangeShapeType="1"/>
          </p:cNvSpPr>
          <p:nvPr/>
        </p:nvSpPr>
        <p:spPr bwMode="auto">
          <a:xfrm>
            <a:off x="6923088" y="3276600"/>
            <a:ext cx="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46" name="Line 26"/>
          <p:cNvSpPr>
            <a:spLocks noChangeShapeType="1"/>
          </p:cNvSpPr>
          <p:nvPr/>
        </p:nvSpPr>
        <p:spPr bwMode="auto">
          <a:xfrm>
            <a:off x="6886575" y="44958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48" name="Rectangle 28"/>
          <p:cNvSpPr>
            <a:spLocks noChangeArrowheads="1"/>
          </p:cNvSpPr>
          <p:nvPr/>
        </p:nvSpPr>
        <p:spPr bwMode="auto">
          <a:xfrm>
            <a:off x="5643563" y="5943600"/>
            <a:ext cx="914400"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a:t>F(</a:t>
            </a:r>
            <a:r>
              <a:rPr lang="en-US" sz="2400" b="1"/>
              <a:t>k</a:t>
            </a:r>
            <a:r>
              <a:rPr lang="en-US" sz="2400" b="1" baseline="-25000"/>
              <a:t>1</a:t>
            </a:r>
            <a:r>
              <a:rPr lang="en-US" sz="2400"/>
              <a:t>,</a:t>
            </a:r>
            <a:r>
              <a:rPr lang="en-US" sz="2400">
                <a:sym typeface="Symbol" charset="0"/>
              </a:rPr>
              <a:t>)</a:t>
            </a:r>
          </a:p>
        </p:txBody>
      </p:sp>
      <p:sp>
        <p:nvSpPr>
          <p:cNvPr id="30749" name="Line 29"/>
          <p:cNvSpPr>
            <a:spLocks noChangeShapeType="1"/>
          </p:cNvSpPr>
          <p:nvPr/>
        </p:nvSpPr>
        <p:spPr bwMode="auto">
          <a:xfrm>
            <a:off x="6557963" y="6400800"/>
            <a:ext cx="1219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0" name="Text Box 30"/>
          <p:cNvSpPr txBox="1">
            <a:spLocks noChangeArrowheads="1"/>
          </p:cNvSpPr>
          <p:nvPr/>
        </p:nvSpPr>
        <p:spPr bwMode="auto">
          <a:xfrm>
            <a:off x="7275514" y="6062663"/>
            <a:ext cx="50526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tag</a:t>
            </a:r>
          </a:p>
        </p:txBody>
      </p:sp>
      <p:sp>
        <p:nvSpPr>
          <p:cNvPr id="30751" name="Line 31"/>
          <p:cNvSpPr>
            <a:spLocks noChangeShapeType="1"/>
          </p:cNvSpPr>
          <p:nvPr/>
        </p:nvSpPr>
        <p:spPr bwMode="auto">
          <a:xfrm>
            <a:off x="8382000" y="44958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2" name="Text Box 32"/>
          <p:cNvSpPr txBox="1">
            <a:spLocks noChangeArrowheads="1"/>
          </p:cNvSpPr>
          <p:nvPr/>
        </p:nvSpPr>
        <p:spPr bwMode="auto">
          <a:xfrm>
            <a:off x="5827714" y="4983164"/>
            <a:ext cx="500458"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3200">
                <a:sym typeface="Symbol" charset="0"/>
              </a:rPr>
              <a:t></a:t>
            </a:r>
          </a:p>
        </p:txBody>
      </p:sp>
      <p:sp>
        <p:nvSpPr>
          <p:cNvPr id="30753" name="Line 33"/>
          <p:cNvSpPr>
            <a:spLocks noChangeShapeType="1"/>
          </p:cNvSpPr>
          <p:nvPr/>
        </p:nvSpPr>
        <p:spPr bwMode="auto">
          <a:xfrm>
            <a:off x="3429000" y="4800600"/>
            <a:ext cx="251460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4" name="Line 34"/>
          <p:cNvSpPr>
            <a:spLocks noChangeShapeType="1"/>
          </p:cNvSpPr>
          <p:nvPr/>
        </p:nvSpPr>
        <p:spPr bwMode="auto">
          <a:xfrm>
            <a:off x="5181600" y="4800600"/>
            <a:ext cx="8382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5" name="Line 35"/>
          <p:cNvSpPr>
            <a:spLocks noChangeShapeType="1"/>
          </p:cNvSpPr>
          <p:nvPr/>
        </p:nvSpPr>
        <p:spPr bwMode="auto">
          <a:xfrm flipH="1">
            <a:off x="6096000" y="4800600"/>
            <a:ext cx="7620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6" name="Line 36"/>
          <p:cNvSpPr>
            <a:spLocks noChangeShapeType="1"/>
          </p:cNvSpPr>
          <p:nvPr/>
        </p:nvSpPr>
        <p:spPr bwMode="auto">
          <a:xfrm flipH="1">
            <a:off x="6172200" y="4800600"/>
            <a:ext cx="220980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7" name="Line 37"/>
          <p:cNvSpPr>
            <a:spLocks noChangeShapeType="1"/>
          </p:cNvSpPr>
          <p:nvPr/>
        </p:nvSpPr>
        <p:spPr bwMode="auto">
          <a:xfrm>
            <a:off x="6067425" y="5681133"/>
            <a:ext cx="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4" name="Group 40"/>
          <p:cNvGrpSpPr>
            <a:grpSpLocks/>
          </p:cNvGrpSpPr>
          <p:nvPr/>
        </p:nvGrpSpPr>
        <p:grpSpPr bwMode="auto">
          <a:xfrm>
            <a:off x="2405065" y="2871791"/>
            <a:ext cx="947737" cy="369889"/>
            <a:chOff x="603" y="1791"/>
            <a:chExt cx="597" cy="233"/>
          </a:xfrm>
        </p:grpSpPr>
        <p:sp>
          <p:nvSpPr>
            <p:cNvPr id="30758" name="Line 38"/>
            <p:cNvSpPr>
              <a:spLocks noChangeShapeType="1"/>
            </p:cNvSpPr>
            <p:nvPr/>
          </p:nvSpPr>
          <p:spPr bwMode="auto">
            <a:xfrm>
              <a:off x="1008" y="196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9" name="Text Box 39"/>
            <p:cNvSpPr txBox="1">
              <a:spLocks noChangeArrowheads="1"/>
            </p:cNvSpPr>
            <p:nvPr/>
          </p:nvSpPr>
          <p:spPr bwMode="auto">
            <a:xfrm>
              <a:off x="603" y="1791"/>
              <a:ext cx="50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P(k,0)</a:t>
              </a:r>
            </a:p>
          </p:txBody>
        </p:sp>
      </p:grpSp>
      <p:grpSp>
        <p:nvGrpSpPr>
          <p:cNvPr id="5" name="Group 41"/>
          <p:cNvGrpSpPr>
            <a:grpSpLocks/>
          </p:cNvGrpSpPr>
          <p:nvPr/>
        </p:nvGrpSpPr>
        <p:grpSpPr bwMode="auto">
          <a:xfrm>
            <a:off x="4057650" y="2906711"/>
            <a:ext cx="985838" cy="369889"/>
            <a:chOff x="579" y="1799"/>
            <a:chExt cx="621" cy="233"/>
          </a:xfrm>
        </p:grpSpPr>
        <p:sp>
          <p:nvSpPr>
            <p:cNvPr id="30762" name="Line 42"/>
            <p:cNvSpPr>
              <a:spLocks noChangeShapeType="1"/>
            </p:cNvSpPr>
            <p:nvPr/>
          </p:nvSpPr>
          <p:spPr bwMode="auto">
            <a:xfrm>
              <a:off x="1008" y="196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63" name="Text Box 43"/>
            <p:cNvSpPr txBox="1">
              <a:spLocks noChangeArrowheads="1"/>
            </p:cNvSpPr>
            <p:nvPr/>
          </p:nvSpPr>
          <p:spPr bwMode="auto">
            <a:xfrm>
              <a:off x="579" y="1799"/>
              <a:ext cx="50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P(k,1)</a:t>
              </a:r>
            </a:p>
          </p:txBody>
        </p:sp>
      </p:grpSp>
      <p:grpSp>
        <p:nvGrpSpPr>
          <p:cNvPr id="6" name="Group 44"/>
          <p:cNvGrpSpPr>
            <a:grpSpLocks/>
          </p:cNvGrpSpPr>
          <p:nvPr/>
        </p:nvGrpSpPr>
        <p:grpSpPr bwMode="auto">
          <a:xfrm>
            <a:off x="5829300" y="2868615"/>
            <a:ext cx="966788" cy="369889"/>
            <a:chOff x="591" y="1795"/>
            <a:chExt cx="609" cy="233"/>
          </a:xfrm>
        </p:grpSpPr>
        <p:sp>
          <p:nvSpPr>
            <p:cNvPr id="30765" name="Line 45"/>
            <p:cNvSpPr>
              <a:spLocks noChangeShapeType="1"/>
            </p:cNvSpPr>
            <p:nvPr/>
          </p:nvSpPr>
          <p:spPr bwMode="auto">
            <a:xfrm>
              <a:off x="1008" y="196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66" name="Text Box 46"/>
            <p:cNvSpPr txBox="1">
              <a:spLocks noChangeArrowheads="1"/>
            </p:cNvSpPr>
            <p:nvPr/>
          </p:nvSpPr>
          <p:spPr bwMode="auto">
            <a:xfrm>
              <a:off x="591" y="1795"/>
              <a:ext cx="50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P(k,2)</a:t>
              </a:r>
            </a:p>
          </p:txBody>
        </p:sp>
      </p:grpSp>
      <p:grpSp>
        <p:nvGrpSpPr>
          <p:cNvPr id="7" name="Group 47"/>
          <p:cNvGrpSpPr>
            <a:grpSpLocks/>
          </p:cNvGrpSpPr>
          <p:nvPr/>
        </p:nvGrpSpPr>
        <p:grpSpPr bwMode="auto">
          <a:xfrm>
            <a:off x="7353301" y="2884489"/>
            <a:ext cx="938213" cy="369887"/>
            <a:chOff x="609" y="1790"/>
            <a:chExt cx="591" cy="233"/>
          </a:xfrm>
        </p:grpSpPr>
        <p:sp>
          <p:nvSpPr>
            <p:cNvPr id="30768" name="Line 48"/>
            <p:cNvSpPr>
              <a:spLocks noChangeShapeType="1"/>
            </p:cNvSpPr>
            <p:nvPr/>
          </p:nvSpPr>
          <p:spPr bwMode="auto">
            <a:xfrm>
              <a:off x="1008" y="196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69" name="Text Box 49"/>
            <p:cNvSpPr txBox="1">
              <a:spLocks noChangeArrowheads="1"/>
            </p:cNvSpPr>
            <p:nvPr/>
          </p:nvSpPr>
          <p:spPr bwMode="auto">
            <a:xfrm>
              <a:off x="609" y="1790"/>
              <a:ext cx="50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P(k,3)</a:t>
              </a:r>
            </a:p>
          </p:txBody>
        </p:sp>
      </p:grpSp>
      <p:sp>
        <p:nvSpPr>
          <p:cNvPr id="50" name="Text Box 59"/>
          <p:cNvSpPr txBox="1">
            <a:spLocks noChangeArrowheads="1"/>
          </p:cNvSpPr>
          <p:nvPr/>
        </p:nvSpPr>
        <p:spPr bwMode="auto">
          <a:xfrm>
            <a:off x="152400" y="5181600"/>
            <a:ext cx="4746941" cy="769441"/>
          </a:xfrm>
          <a:prstGeom prst="rect">
            <a:avLst/>
          </a:prstGeom>
          <a:noFill/>
          <a:ln w="28575">
            <a:solidFill>
              <a:srgbClr val="3333CC"/>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US" sz="2000" dirty="0">
                <a:latin typeface="Times New Roman" pitchFamily="18" charset="0"/>
                <a:cs typeface="Times New Roman" pitchFamily="18" charset="0"/>
              </a:rPr>
              <a:t>Let  </a:t>
            </a:r>
            <a:r>
              <a:rPr lang="en-US" sz="2000" dirty="0" smtClean="0">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F: K </a:t>
            </a:r>
            <a:r>
              <a:rPr lang="en-US" sz="2000" b="1" dirty="0">
                <a:solidFill>
                  <a:srgbClr val="FF0000"/>
                </a:solidFill>
                <a:latin typeface="Times New Roman" pitchFamily="18" charset="0"/>
                <a:cs typeface="Times New Roman" pitchFamily="18" charset="0"/>
              </a:rPr>
              <a:t>× X </a:t>
            </a:r>
            <a:r>
              <a:rPr lang="en-US" sz="2000" b="1" dirty="0" smtClean="0">
                <a:solidFill>
                  <a:srgbClr val="FF0000"/>
                </a:solidFill>
                <a:latin typeface="Times New Roman" pitchFamily="18" charset="0"/>
                <a:cs typeface="Times New Roman" pitchFamily="18" charset="0"/>
              </a:rPr>
              <a:t>⟶ X   </a:t>
            </a:r>
            <a:r>
              <a:rPr lang="en-US" sz="2000" dirty="0">
                <a:latin typeface="Times New Roman" pitchFamily="18" charset="0"/>
                <a:cs typeface="Times New Roman" pitchFamily="18" charset="0"/>
              </a:rPr>
              <a:t>be </a:t>
            </a:r>
            <a:r>
              <a:rPr lang="en-US" sz="2000" dirty="0" smtClean="0">
                <a:latin typeface="Times New Roman" pitchFamily="18" charset="0"/>
                <a:cs typeface="Times New Roman" pitchFamily="18" charset="0"/>
              </a:rPr>
              <a:t>a PRF </a:t>
            </a:r>
          </a:p>
          <a:p>
            <a:pPr>
              <a:spcBef>
                <a:spcPct val="20000"/>
              </a:spcBef>
            </a:pPr>
            <a:r>
              <a:rPr lang="en-US" sz="2000" dirty="0" smtClean="0">
                <a:latin typeface="Times New Roman" pitchFamily="18" charset="0"/>
                <a:cs typeface="Times New Roman" pitchFamily="18" charset="0"/>
              </a:rPr>
              <a:t>Define </a:t>
            </a:r>
            <a:r>
              <a:rPr lang="en-US" sz="2000" dirty="0">
                <a:latin typeface="Times New Roman" pitchFamily="18" charset="0"/>
                <a:cs typeface="Times New Roman" pitchFamily="18" charset="0"/>
              </a:rPr>
              <a:t>new PRF </a:t>
            </a:r>
            <a:r>
              <a:rPr lang="en-US" sz="2000" dirty="0" smtClean="0">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F</a:t>
            </a:r>
            <a:r>
              <a:rPr lang="en-US" sz="2000" b="1" baseline="-25000" dirty="0" smtClean="0">
                <a:solidFill>
                  <a:srgbClr val="FF0000"/>
                </a:solidFill>
                <a:latin typeface="Times New Roman" pitchFamily="18" charset="0"/>
                <a:cs typeface="Times New Roman" pitchFamily="18" charset="0"/>
              </a:rPr>
              <a:t>PMAC </a:t>
            </a:r>
            <a:r>
              <a:rPr lang="en-US" sz="2000" b="1" dirty="0" smtClean="0">
                <a:solidFill>
                  <a:srgbClr val="FF0000"/>
                </a:solidFill>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K</a:t>
            </a:r>
            <a:r>
              <a:rPr lang="en-US" sz="2000" b="1" baseline="30000" dirty="0" smtClean="0">
                <a:solidFill>
                  <a:srgbClr val="FF0000"/>
                </a:solidFill>
                <a:latin typeface="Times New Roman" pitchFamily="18" charset="0"/>
                <a:cs typeface="Times New Roman" pitchFamily="18" charset="0"/>
              </a:rPr>
              <a:t>2</a:t>
            </a:r>
            <a:r>
              <a:rPr lang="en-US" sz="2000" b="1" dirty="0" smtClean="0">
                <a:solidFill>
                  <a:srgbClr val="FF0000"/>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X</a:t>
            </a:r>
            <a:r>
              <a:rPr lang="en-US" sz="2000" b="1" baseline="30000" dirty="0" smtClean="0">
                <a:solidFill>
                  <a:srgbClr val="FF0000"/>
                </a:solidFill>
                <a:latin typeface="Times New Roman" pitchFamily="18" charset="0"/>
                <a:cs typeface="Times New Roman" pitchFamily="18" charset="0"/>
              </a:rPr>
              <a:t>≤L</a:t>
            </a:r>
            <a:r>
              <a:rPr lang="en-US" sz="2000" b="1" dirty="0">
                <a:solidFill>
                  <a:srgbClr val="FF0000"/>
                </a:solidFill>
                <a:latin typeface="Times New Roman" pitchFamily="18" charset="0"/>
                <a:cs typeface="Times New Roman" pitchFamily="18" charset="0"/>
              </a:rPr>
              <a:t> ⟶ </a:t>
            </a:r>
            <a:r>
              <a:rPr lang="en-US" sz="2000" b="1" dirty="0" smtClean="0">
                <a:solidFill>
                  <a:srgbClr val="FF0000"/>
                </a:solidFill>
                <a:latin typeface="Times New Roman" pitchFamily="18" charset="0"/>
                <a:cs typeface="Times New Roman" pitchFamily="18" charset="0"/>
              </a:rPr>
              <a:t>X </a:t>
            </a:r>
            <a:endParaRPr lang="en-US" sz="2000" b="1" dirty="0">
              <a:solidFill>
                <a:srgbClr val="FF0000"/>
              </a:solidFill>
              <a:latin typeface="Times New Roman" pitchFamily="18" charset="0"/>
              <a:cs typeface="Times New Roman" pitchFamily="18" charset="0"/>
            </a:endParaRPr>
          </a:p>
        </p:txBody>
      </p:sp>
      <p:sp>
        <p:nvSpPr>
          <p:cNvPr id="3" name="TextBox 2"/>
          <p:cNvSpPr txBox="1"/>
          <p:nvPr/>
        </p:nvSpPr>
        <p:spPr>
          <a:xfrm>
            <a:off x="205304" y="3530600"/>
            <a:ext cx="1861407" cy="707886"/>
          </a:xfrm>
          <a:prstGeom prst="rect">
            <a:avLst/>
          </a:prstGeom>
          <a:noFill/>
        </p:spPr>
        <p:txBody>
          <a:bodyPr wrap="none" rtlCol="0">
            <a:spAutoFit/>
          </a:bodyPr>
          <a:lstStyle/>
          <a:p>
            <a:r>
              <a:rPr lang="en-US" sz="2000" dirty="0" smtClean="0">
                <a:latin typeface="Times New Roman" pitchFamily="18" charset="0"/>
                <a:cs typeface="Times New Roman" pitchFamily="18" charset="0"/>
              </a:rPr>
              <a:t>Padding similar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to CMAC</a:t>
            </a:r>
            <a:endParaRPr lang="en-US" sz="2000" dirty="0">
              <a:latin typeface="Times New Roman" pitchFamily="18" charset="0"/>
              <a:cs typeface="Times New Roman" pitchFamily="18" charset="0"/>
            </a:endParaRPr>
          </a:p>
        </p:txBody>
      </p:sp>
      <p:sp>
        <p:nvSpPr>
          <p:cNvPr id="2" name="TextBox 1"/>
          <p:cNvSpPr txBox="1"/>
          <p:nvPr/>
        </p:nvSpPr>
        <p:spPr>
          <a:xfrm>
            <a:off x="381001" y="2407048"/>
            <a:ext cx="1725152" cy="461665"/>
          </a:xfrm>
          <a:prstGeom prst="rect">
            <a:avLst/>
          </a:prstGeom>
          <a:noFill/>
        </p:spPr>
        <p:txBody>
          <a:bodyPr wrap="none" rtlCol="0">
            <a:spAutoFit/>
          </a:bodyPr>
          <a:lstStyle/>
          <a:p>
            <a:r>
              <a:rPr lang="en-US" sz="2400" dirty="0">
                <a:latin typeface="Times New Roman" pitchFamily="18" charset="0"/>
                <a:cs typeface="Times New Roman" pitchFamily="18" charset="0"/>
              </a:rPr>
              <a:t>k</a:t>
            </a:r>
            <a:r>
              <a:rPr lang="en-US" sz="2400" dirty="0" smtClean="0">
                <a:latin typeface="Times New Roman" pitchFamily="18" charset="0"/>
                <a:cs typeface="Times New Roman" pitchFamily="18" charset="0"/>
              </a:rPr>
              <a:t>ey = (k, k</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1" name="Footer Placeholder 50"/>
          <p:cNvSpPr>
            <a:spLocks noGrp="1"/>
          </p:cNvSpPr>
          <p:nvPr>
            <p:ph type="ftr" sz="quarter" idx="11"/>
          </p:nvPr>
        </p:nvSpPr>
        <p:spPr/>
        <p:txBody>
          <a:bodyPr/>
          <a:lstStyle/>
          <a:p>
            <a:r>
              <a:rPr lang="en-US" smtClean="0"/>
              <a:t>FAST-NUCES</a:t>
            </a:r>
            <a:endParaRPr lang="en-US"/>
          </a:p>
        </p:txBody>
      </p:sp>
      <p:pic>
        <p:nvPicPr>
          <p:cNvPr id="52" name="Picture 51" descr="http://study.result.pk/wp-content/uploads/2011/07/National-University-of-Computer-and-Emerging-Sciences-NUCES-300x300.png"/>
          <p:cNvPicPr/>
          <p:nvPr/>
        </p:nvPicPr>
        <p:blipFill>
          <a:blip r:embed="rId3"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409761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533400"/>
            <a:ext cx="8915400" cy="1870512"/>
          </a:xfrm>
          <a:prstGeom prst="rect">
            <a:avLst/>
          </a:prstGeom>
        </p:spPr>
        <p:txBody>
          <a:bodyPr wrap="square">
            <a:spAutoFit/>
          </a:bodyPr>
          <a:lstStyle/>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5) Now </a:t>
            </a:r>
            <a:r>
              <a:rPr lang="en-GB" dirty="0">
                <a:latin typeface="Arial" panose="020B0604020202020204" pitchFamily="34" charset="0"/>
                <a:ea typeface="Times New Roman" panose="02020603050405020304" pitchFamily="18" charset="0"/>
                <a:cs typeface="Times New Roman" panose="02020603050405020304" pitchFamily="18" charset="0"/>
              </a:rPr>
              <a:t>for a </a:t>
            </a:r>
            <a:r>
              <a:rPr lang="en-GB" dirty="0" smtClean="0">
                <a:latin typeface="Arial" panose="020B0604020202020204" pitchFamily="34" charset="0"/>
                <a:ea typeface="Times New Roman" panose="02020603050405020304" pitchFamily="18" charset="0"/>
                <a:cs typeface="Times New Roman" panose="02020603050405020304" pitchFamily="18" charset="0"/>
              </a:rPr>
              <a:t>technical </a:t>
            </a:r>
            <a:r>
              <a:rPr lang="en-GB" dirty="0">
                <a:latin typeface="Arial" panose="020B0604020202020204" pitchFamily="34" charset="0"/>
                <a:ea typeface="Times New Roman" panose="02020603050405020304" pitchFamily="18" charset="0"/>
                <a:cs typeface="Times New Roman" panose="02020603050405020304" pitchFamily="18" charset="0"/>
              </a:rPr>
              <a:t>reason, actually on the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very last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one</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we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actually don't need to apply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PRF F, </a:t>
            </a:r>
            <a:r>
              <a:rPr lang="en-GB" dirty="0">
                <a:latin typeface="Arial" panose="020B0604020202020204" pitchFamily="34" charset="0"/>
                <a:ea typeface="Times New Roman" panose="02020603050405020304" pitchFamily="18" charset="0"/>
                <a:cs typeface="Times New Roman" panose="02020603050405020304" pitchFamily="18" charset="0"/>
              </a:rPr>
              <a:t>but as I said, this is just for technical reason, and I'm going to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ignore that for now.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6375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04800"/>
            <a:ext cx="8839200" cy="6019597"/>
          </a:xfrm>
          <a:prstGeom prst="rect">
            <a:avLst/>
          </a:prstGeom>
        </p:spPr>
        <p:txBody>
          <a:bodyPr wrap="square">
            <a:spAutoFit/>
          </a:bodyPr>
          <a:lstStyle/>
          <a:p>
            <a:pPr>
              <a:lnSpc>
                <a:spcPct val="107000"/>
              </a:lnSpc>
            </a:pPr>
            <a:r>
              <a:rPr lang="en-GB" dirty="0">
                <a:latin typeface="Arial" panose="020B0604020202020204" pitchFamily="34" charset="0"/>
                <a:ea typeface="Times New Roman" panose="02020603050405020304" pitchFamily="18" charset="0"/>
                <a:cs typeface="Times New Roman" panose="02020603050405020304" pitchFamily="18" charset="0"/>
              </a:rPr>
              <a:t>Now,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 want to explain what the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function P is for and what it does</a:t>
            </a:r>
            <a:r>
              <a:rPr lang="en-GB" dirty="0">
                <a:latin typeface="Arial" panose="020B0604020202020204" pitchFamily="34" charset="0"/>
                <a:ea typeface="Times New Roman" panose="02020603050405020304" pitchFamily="18" charset="0"/>
                <a:cs typeface="Times New Roman" panose="02020603050405020304" pitchFamily="18" charset="0"/>
              </a:rPr>
              <a:t>. So imagine, just for a second, that the function P isn't actually there.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pPr>
            <a:endParaRPr lang="en-GB" dirty="0"/>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1) That </a:t>
            </a:r>
            <a:r>
              <a:rPr lang="en-GB" dirty="0">
                <a:latin typeface="Arial" panose="020B0604020202020204" pitchFamily="34" charset="0"/>
                <a:ea typeface="Times New Roman" panose="02020603050405020304" pitchFamily="18" charset="0"/>
                <a:cs typeface="Times New Roman" panose="02020603050405020304" pitchFamily="18" charset="0"/>
              </a:rPr>
              <a:t>is, imagine we actually,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directly feed each message block into the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PRF </a:t>
            </a:r>
            <a:r>
              <a:rPr lang="en-GB" dirty="0">
                <a:latin typeface="Arial" panose="020B0604020202020204" pitchFamily="34" charset="0"/>
                <a:ea typeface="Times New Roman" panose="02020603050405020304" pitchFamily="18" charset="0"/>
                <a:cs typeface="Times New Roman" panose="02020603050405020304" pitchFamily="18" charset="0"/>
              </a:rPr>
              <a:t>without applying any other processing to it.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2) Then </a:t>
            </a:r>
            <a:r>
              <a:rPr lang="en-GB" dirty="0">
                <a:latin typeface="Arial" panose="020B0604020202020204" pitchFamily="34" charset="0"/>
                <a:ea typeface="Times New Roman" panose="02020603050405020304" pitchFamily="18" charset="0"/>
                <a:cs typeface="Times New Roman" panose="02020603050405020304" pitchFamily="18" charset="0"/>
              </a:rPr>
              <a:t>I claim that the</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resulting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MAC is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completely insecure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and the reason is essentially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no order is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enforced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between the message blocks</a:t>
            </a:r>
            <a:r>
              <a:rPr lang="en-GB" b="1" dirty="0">
                <a:latin typeface="Arial" panose="020B0604020202020204" pitchFamily="34" charset="0"/>
                <a:ea typeface="Times New Roman" panose="02020603050405020304" pitchFamily="18" charset="0"/>
                <a:cs typeface="Times New Roman" panose="02020603050405020304" pitchFamily="18" charset="0"/>
              </a:rPr>
              <a:t>. </a:t>
            </a:r>
            <a:endParaRPr lang="en-GB" b="1"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3) In </a:t>
            </a:r>
            <a:r>
              <a:rPr lang="en-GB" dirty="0">
                <a:latin typeface="Arial" panose="020B0604020202020204" pitchFamily="34" charset="0"/>
                <a:ea typeface="Times New Roman" panose="02020603050405020304" pitchFamily="18" charset="0"/>
                <a:cs typeface="Times New Roman" panose="02020603050405020304" pitchFamily="18" charset="0"/>
              </a:rPr>
              <a:t>particular,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if I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swap two message blocks</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that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doesn't change the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value of the final tag</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4) Because </a:t>
            </a:r>
            <a:r>
              <a:rPr lang="en-GB" dirty="0">
                <a:latin typeface="Arial" panose="020B0604020202020204" pitchFamily="34" charset="0"/>
                <a:ea typeface="Times New Roman" panose="02020603050405020304" pitchFamily="18" charset="0"/>
                <a:cs typeface="Times New Roman" panose="02020603050405020304" pitchFamily="18" charset="0"/>
              </a:rPr>
              <a:t>the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XOR is commutative</a:t>
            </a:r>
            <a:r>
              <a:rPr lang="en-GB" dirty="0">
                <a:latin typeface="Arial" panose="020B0604020202020204" pitchFamily="34" charset="0"/>
                <a:ea typeface="Times New Roman" panose="02020603050405020304" pitchFamily="18" charset="0"/>
                <a:cs typeface="Times New Roman" panose="02020603050405020304" pitchFamily="18" charset="0"/>
              </a:rPr>
              <a:t>, the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tag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will be the same </a:t>
            </a:r>
            <a:r>
              <a:rPr lang="en-GB" dirty="0">
                <a:latin typeface="Arial" panose="020B0604020202020204" pitchFamily="34" charset="0"/>
                <a:ea typeface="Times New Roman" panose="02020603050405020304" pitchFamily="18" charset="0"/>
                <a:cs typeface="Times New Roman" panose="02020603050405020304" pitchFamily="18" charset="0"/>
              </a:rPr>
              <a:t>whether we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swap</a:t>
            </a:r>
            <a:r>
              <a:rPr lang="en-GB" dirty="0">
                <a:latin typeface="Arial" panose="020B0604020202020204" pitchFamily="34" charset="0"/>
                <a:ea typeface="Times New Roman" panose="02020603050405020304" pitchFamily="18" charset="0"/>
                <a:cs typeface="Times New Roman" panose="02020603050405020304" pitchFamily="18" charset="0"/>
              </a:rPr>
              <a:t> the blocks or not</a:t>
            </a:r>
            <a:r>
              <a:rPr lang="en-GB" dirty="0" smtClean="0">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5) As </a:t>
            </a:r>
            <a:r>
              <a:rPr lang="en-GB" dirty="0">
                <a:latin typeface="Arial" panose="020B0604020202020204" pitchFamily="34" charset="0"/>
                <a:ea typeface="Times New Roman" panose="02020603050405020304" pitchFamily="18" charset="0"/>
                <a:cs typeface="Times New Roman" panose="02020603050405020304" pitchFamily="18" charset="0"/>
              </a:rPr>
              <a:t>a result, an attacker </a:t>
            </a:r>
            <a:r>
              <a:rPr lang="en-GB" dirty="0" smtClean="0">
                <a:latin typeface="Arial" panose="020B0604020202020204" pitchFamily="34" charset="0"/>
                <a:ea typeface="Times New Roman" panose="02020603050405020304" pitchFamily="18" charset="0"/>
                <a:cs typeface="Times New Roman" panose="02020603050405020304" pitchFamily="18" charset="0"/>
              </a:rPr>
              <a:t>can </a:t>
            </a:r>
            <a:r>
              <a:rPr lang="en-GB" dirty="0">
                <a:latin typeface="Arial" panose="020B0604020202020204" pitchFamily="34" charset="0"/>
                <a:ea typeface="Times New Roman" panose="02020603050405020304" pitchFamily="18" charset="0"/>
                <a:cs typeface="Times New Roman" panose="02020603050405020304" pitchFamily="18" charset="0"/>
              </a:rPr>
              <a:t>request the tag for a particular message, and then he obtains the tag for a </a:t>
            </a:r>
            <a:r>
              <a:rPr lang="en-GB" dirty="0" smtClean="0">
                <a:latin typeface="Arial" panose="020B0604020202020204" pitchFamily="34" charset="0"/>
                <a:ea typeface="Times New Roman" panose="02020603050405020304" pitchFamily="18" charset="0"/>
                <a:cs typeface="Times New Roman" panose="02020603050405020304" pitchFamily="18" charset="0"/>
              </a:rPr>
              <a:t>message </a:t>
            </a:r>
            <a:r>
              <a:rPr lang="en-GB" dirty="0">
                <a:latin typeface="Arial" panose="020B0604020202020204" pitchFamily="34" charset="0"/>
                <a:ea typeface="Times New Roman" panose="02020603050405020304" pitchFamily="18" charset="0"/>
                <a:cs typeface="Times New Roman" panose="02020603050405020304" pitchFamily="18" charset="0"/>
              </a:rPr>
              <a:t>where two of the blocks are swapped and that counts as an existential </a:t>
            </a:r>
            <a:r>
              <a:rPr lang="en-GB" dirty="0" smtClean="0">
                <a:latin typeface="Arial" panose="020B0604020202020204" pitchFamily="34" charset="0"/>
                <a:ea typeface="Times New Roman" panose="02020603050405020304" pitchFamily="18" charset="0"/>
                <a:cs typeface="Times New Roman" panose="02020603050405020304" pitchFamily="18" charset="0"/>
              </a:rPr>
              <a:t>forgery</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b="1" i="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So </a:t>
            </a:r>
            <a:r>
              <a:rPr lang="en-GB" b="1" i="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what this function P tries to do is essentially enforce order on these </a:t>
            </a:r>
            <a:r>
              <a:rPr lang="en-GB" b="1" i="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blocks</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a:p>
        </p:txBody>
      </p:sp>
    </p:spTree>
    <p:extLst>
      <p:ext uri="{BB962C8B-B14F-4D97-AF65-F5344CB8AC3E}">
        <p14:creationId xmlns:p14="http://schemas.microsoft.com/office/powerpoint/2010/main" val="4051072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04800"/>
            <a:ext cx="8763000" cy="6019597"/>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And you notice that the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P function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takes</a:t>
            </a:r>
            <a:r>
              <a:rPr lang="en-GB" dirty="0">
                <a:latin typeface="Arial" panose="020B0604020202020204" pitchFamily="34" charset="0"/>
                <a:ea typeface="Times New Roman" panose="02020603050405020304" pitchFamily="18" charset="0"/>
                <a:cs typeface="Times New Roman" panose="02020603050405020304" pitchFamily="18" charset="0"/>
              </a:rPr>
              <a:t>, first of all, it's a </a:t>
            </a:r>
            <a:r>
              <a:rPr lang="en-GB" dirty="0" smtClean="0">
                <a:latin typeface="Arial" panose="020B0604020202020204" pitchFamily="34" charset="0"/>
                <a:ea typeface="Times New Roman" panose="02020603050405020304" pitchFamily="18" charset="0"/>
                <a:cs typeface="Times New Roman" panose="02020603050405020304" pitchFamily="18" charset="0"/>
              </a:rPr>
              <a:t>head </a:t>
            </a:r>
            <a:r>
              <a:rPr lang="en-GB" dirty="0">
                <a:latin typeface="Arial" panose="020B0604020202020204" pitchFamily="34" charset="0"/>
                <a:ea typeface="Times New Roman" panose="02020603050405020304" pitchFamily="18" charset="0"/>
                <a:cs typeface="Times New Roman" panose="02020603050405020304" pitchFamily="18" charset="0"/>
              </a:rPr>
              <a:t>function, </a:t>
            </a: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it takes a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key as input</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second</a:t>
            </a:r>
            <a:r>
              <a:rPr lang="en-GB" dirty="0">
                <a:latin typeface="Arial" panose="020B0604020202020204" pitchFamily="34" charset="0"/>
                <a:ea typeface="Times New Roman" panose="02020603050405020304" pitchFamily="18" charset="0"/>
                <a:cs typeface="Times New Roman" panose="02020603050405020304" pitchFamily="18" charset="0"/>
              </a:rPr>
              <a:t> of all, more importantly, it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takes the block </a:t>
            </a:r>
            <a:r>
              <a:rPr lang="en-GB" b="1"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number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as input</a:t>
            </a:r>
            <a:r>
              <a:rPr lang="en-GB" dirty="0">
                <a:latin typeface="Arial" panose="020B0604020202020204" pitchFamily="34" charset="0"/>
                <a:ea typeface="Times New Roman" panose="02020603050405020304" pitchFamily="18" charset="0"/>
                <a:cs typeface="Times New Roman" panose="02020603050405020304" pitchFamily="18" charset="0"/>
              </a:rPr>
              <a:t>. In other words, the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value of the function is different for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each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one of the blocks</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b="1"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And </a:t>
            </a:r>
            <a:r>
              <a:rPr lang="en-GB" b="1"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that's actually exactly what's preventing this, </a:t>
            </a:r>
            <a:r>
              <a:rPr lang="en-GB" b="1"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blocks </a:t>
            </a:r>
            <a:r>
              <a:rPr lang="en-GB" b="1"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swapping attack</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the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function P </a:t>
            </a:r>
            <a:r>
              <a:rPr lang="en-GB" dirty="0">
                <a:latin typeface="Arial" panose="020B0604020202020204" pitchFamily="34" charset="0"/>
                <a:ea typeface="Times New Roman" panose="02020603050405020304" pitchFamily="18" charset="0"/>
                <a:cs typeface="Times New Roman" panose="02020603050405020304" pitchFamily="18" charset="0"/>
              </a:rPr>
              <a:t>actually, is a very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easy to compute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function</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Essentially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given the key and the message block, all it is, is just a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multiplication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in some finite fields</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it's a very, very simple function to </a:t>
            </a:r>
            <a:r>
              <a:rPr lang="en-GB" dirty="0" smtClean="0">
                <a:latin typeface="Arial" panose="020B0604020202020204" pitchFamily="34" charset="0"/>
                <a:ea typeface="Times New Roman" panose="02020603050405020304" pitchFamily="18" charset="0"/>
                <a:cs typeface="Times New Roman" panose="02020603050405020304" pitchFamily="18" charset="0"/>
              </a:rPr>
              <a:t>compute</a:t>
            </a:r>
            <a:r>
              <a:rPr lang="en-GB" dirty="0">
                <a:latin typeface="Arial" panose="020B0604020202020204" pitchFamily="34" charset="0"/>
                <a:ea typeface="Times New Roman" panose="02020603050405020304" pitchFamily="18" charset="0"/>
                <a:cs typeface="Times New Roman" panose="02020603050405020304" pitchFamily="18" charset="0"/>
              </a:rPr>
              <a:t>.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It adds very little to the running time of PMAC. </a:t>
            </a:r>
            <a:endPar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yet, it's </a:t>
            </a:r>
            <a:r>
              <a:rPr lang="en-GB" dirty="0" smtClean="0">
                <a:latin typeface="Arial" panose="020B0604020202020204" pitchFamily="34" charset="0"/>
                <a:ea typeface="Times New Roman" panose="02020603050405020304" pitchFamily="18" charset="0"/>
                <a:cs typeface="Times New Roman" panose="02020603050405020304" pitchFamily="18" charset="0"/>
              </a:rPr>
              <a:t>enough </a:t>
            </a:r>
            <a:r>
              <a:rPr lang="en-GB" dirty="0">
                <a:latin typeface="Arial" panose="020B0604020202020204" pitchFamily="34" charset="0"/>
                <a:ea typeface="Times New Roman" panose="02020603050405020304" pitchFamily="18" charset="0"/>
                <a:cs typeface="Times New Roman" panose="02020603050405020304" pitchFamily="18" charset="0"/>
              </a:rPr>
              <a:t>in ensure that the PMAC is actually secure.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b="1"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The key</a:t>
            </a:r>
            <a:r>
              <a:rPr lang="en-GB" b="1"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 </a:t>
            </a:r>
            <a:r>
              <a:rPr lang="en-GB" b="1"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for </a:t>
            </a:r>
            <a:r>
              <a:rPr lang="en-GB" b="1"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PMAC is this pair of keys. One key for the PRF, and one key for this masking </a:t>
            </a:r>
            <a:r>
              <a:rPr lang="en-GB" b="1" i="1" dirty="0" smtClean="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function </a:t>
            </a:r>
            <a:r>
              <a:rPr lang="en-GB" b="1" i="1"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P. </a:t>
            </a:r>
            <a:endParaRPr lang="en-GB" b="1" i="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72326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295400"/>
            <a:ext cx="8839200" cy="1574149"/>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I</a:t>
            </a:r>
            <a:r>
              <a:rPr lang="en-GB" dirty="0" smtClean="0">
                <a:latin typeface="Arial" panose="020B0604020202020204" pitchFamily="34" charset="0"/>
                <a:ea typeface="Times New Roman" panose="02020603050405020304" pitchFamily="18" charset="0"/>
                <a:cs typeface="Times New Roman" panose="02020603050405020304" pitchFamily="18" charset="0"/>
              </a:rPr>
              <a:t>f </a:t>
            </a:r>
            <a:r>
              <a:rPr lang="en-GB" dirty="0">
                <a:latin typeface="Arial" panose="020B0604020202020204" pitchFamily="34" charset="0"/>
                <a:ea typeface="Times New Roman" panose="02020603050405020304" pitchFamily="18" charset="0"/>
                <a:cs typeface="Times New Roman" panose="02020603050405020304" pitchFamily="18" charset="0"/>
              </a:rPr>
              <a:t>the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message length </a:t>
            </a:r>
            <a:r>
              <a:rPr lang="en-GB" dirty="0">
                <a:latin typeface="Arial" panose="020B0604020202020204" pitchFamily="34" charset="0"/>
                <a:ea typeface="Times New Roman" panose="02020603050405020304" pitchFamily="18" charset="0"/>
                <a:cs typeface="Times New Roman" panose="02020603050405020304" pitchFamily="18" charset="0"/>
              </a:rPr>
              <a:t>is </a:t>
            </a:r>
            <a:r>
              <a:rPr lang="en-GB"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not</a:t>
            </a:r>
            <a:r>
              <a:rPr lang="en-GB" dirty="0">
                <a:latin typeface="Arial" panose="020B0604020202020204" pitchFamily="34" charset="0"/>
                <a:ea typeface="Times New Roman" panose="02020603050405020304" pitchFamily="18" charset="0"/>
                <a:cs typeface="Times New Roman" panose="02020603050405020304" pitchFamily="18" charset="0"/>
              </a:rPr>
              <a:t> a </a:t>
            </a:r>
            <a:r>
              <a:rPr lang="en-GB" dirty="0" smtClean="0">
                <a:latin typeface="Arial" panose="020B0604020202020204" pitchFamily="34" charset="0"/>
                <a:ea typeface="Times New Roman" panose="02020603050405020304" pitchFamily="18" charset="0"/>
                <a:cs typeface="Times New Roman" panose="02020603050405020304" pitchFamily="18" charset="0"/>
              </a:rPr>
              <a:t>multiple </a:t>
            </a:r>
            <a:r>
              <a:rPr lang="en-GB" dirty="0">
                <a:latin typeface="Arial" panose="020B0604020202020204" pitchFamily="34" charset="0"/>
                <a:ea typeface="Times New Roman" panose="02020603050405020304" pitchFamily="18" charset="0"/>
                <a:cs typeface="Times New Roman" panose="02020603050405020304" pitchFamily="18" charset="0"/>
              </a:rPr>
              <a:t>of the </a:t>
            </a:r>
            <a:r>
              <a:rPr lang="en-GB" dirty="0" smtClean="0">
                <a:solidFill>
                  <a:srgbClr val="C00000"/>
                </a:solidFill>
                <a:latin typeface="Arial" panose="020B0604020202020204" pitchFamily="34" charset="0"/>
                <a:ea typeface="Times New Roman" panose="02020603050405020304" pitchFamily="18" charset="0"/>
                <a:cs typeface="Times New Roman" panose="02020603050405020304" pitchFamily="18" charset="0"/>
              </a:rPr>
              <a:t>block</a:t>
            </a:r>
            <a:r>
              <a:rPr lang="en-GB" dirty="0" smtClean="0">
                <a:latin typeface="Arial" panose="020B0604020202020204" pitchFamily="34" charset="0"/>
                <a:ea typeface="Times New Roman" panose="02020603050405020304" pitchFamily="18" charset="0"/>
                <a:cs typeface="Times New Roman" panose="02020603050405020304" pitchFamily="18" charset="0"/>
              </a:rPr>
              <a:t> length</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That </a:t>
            </a:r>
            <a:r>
              <a:rPr lang="en-GB" dirty="0">
                <a:latin typeface="Arial" panose="020B0604020202020204" pitchFamily="34" charset="0"/>
                <a:ea typeface="Times New Roman" panose="02020603050405020304" pitchFamily="18" charset="0"/>
                <a:cs typeface="Times New Roman" panose="02020603050405020304" pitchFamily="18" charset="0"/>
              </a:rPr>
              <a:t>is, imagine the last block is shorter than </a:t>
            </a:r>
            <a:r>
              <a:rPr lang="en-GB" dirty="0" smtClean="0">
                <a:latin typeface="Arial" panose="020B0604020202020204" pitchFamily="34" charset="0"/>
                <a:ea typeface="Times New Roman" panose="02020603050405020304" pitchFamily="18" charset="0"/>
                <a:cs typeface="Times New Roman" panose="02020603050405020304" pitchFamily="18" charset="0"/>
              </a:rPr>
              <a:t>full </a:t>
            </a:r>
            <a:r>
              <a:rPr lang="en-GB" dirty="0">
                <a:latin typeface="Arial" panose="020B0604020202020204" pitchFamily="34" charset="0"/>
                <a:ea typeface="Times New Roman" panose="02020603050405020304" pitchFamily="18" charset="0"/>
                <a:cs typeface="Times New Roman" panose="02020603050405020304" pitchFamily="18" charset="0"/>
              </a:rPr>
              <a:t>block length, </a:t>
            </a:r>
            <a:r>
              <a:rPr lang="en-GB"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then PMAC actually uses a padding that's similar to CMAC</a:t>
            </a:r>
            <a:r>
              <a:rPr lang="en-GB" dirty="0">
                <a:latin typeface="Arial" panose="020B0604020202020204" pitchFamily="34" charset="0"/>
                <a:ea typeface="Times New Roman" panose="02020603050405020304" pitchFamily="18" charset="0"/>
                <a:cs typeface="Times New Roman" panose="02020603050405020304" pitchFamily="18" charset="0"/>
              </a:rPr>
              <a:t>, so that </a:t>
            </a:r>
            <a:r>
              <a:rPr lang="en-GB" dirty="0" smtClean="0">
                <a:latin typeface="Arial" panose="020B0604020202020204" pitchFamily="34" charset="0"/>
                <a:ea typeface="Times New Roman" panose="02020603050405020304" pitchFamily="18" charset="0"/>
              </a:rPr>
              <a:t>there </a:t>
            </a:r>
            <a:r>
              <a:rPr lang="en-GB" dirty="0">
                <a:latin typeface="Arial" panose="020B0604020202020204" pitchFamily="34" charset="0"/>
                <a:ea typeface="Times New Roman" panose="02020603050405020304" pitchFamily="18" charset="0"/>
              </a:rPr>
              <a:t>is </a:t>
            </a:r>
            <a:r>
              <a:rPr lang="en-GB" dirty="0">
                <a:solidFill>
                  <a:srgbClr val="00B050"/>
                </a:solidFill>
                <a:latin typeface="Arial" panose="020B0604020202020204" pitchFamily="34" charset="0"/>
                <a:ea typeface="Times New Roman" panose="02020603050405020304" pitchFamily="18" charset="0"/>
              </a:rPr>
              <a:t>no need for an additional dummy block, </a:t>
            </a:r>
            <a:r>
              <a:rPr lang="en-GB" dirty="0" smtClean="0">
                <a:solidFill>
                  <a:srgbClr val="00B050"/>
                </a:solidFill>
                <a:latin typeface="Arial" panose="020B0604020202020204" pitchFamily="34" charset="0"/>
                <a:ea typeface="Times New Roman" panose="02020603050405020304" pitchFamily="18" charset="0"/>
              </a:rPr>
              <a:t>ever.</a:t>
            </a:r>
            <a:endParaRPr lang="en-GB" dirty="0">
              <a:solidFill>
                <a:srgbClr val="00B050"/>
              </a:solidFill>
            </a:endParaRPr>
          </a:p>
        </p:txBody>
      </p:sp>
    </p:spTree>
    <p:extLst>
      <p:ext uri="{BB962C8B-B14F-4D97-AF65-F5344CB8AC3E}">
        <p14:creationId xmlns:p14="http://schemas.microsoft.com/office/powerpoint/2010/main" val="16659479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52400"/>
            <a:ext cx="8772728" cy="6019597"/>
          </a:xfrm>
          <a:prstGeom prst="rect">
            <a:avLst/>
          </a:prstGeom>
        </p:spPr>
        <p:txBody>
          <a:bodyPr wrap="square">
            <a:spAutoFit/>
          </a:bodyPr>
          <a:lstStyle/>
          <a:p>
            <a:pPr>
              <a:lnSpc>
                <a:spcPct val="107000"/>
              </a:lnSpc>
              <a:spcAft>
                <a:spcPts val="0"/>
              </a:spcAft>
            </a:pPr>
            <a:r>
              <a:rPr lang="en-GB" b="1" dirty="0" smtClean="0">
                <a:solidFill>
                  <a:srgbClr val="0070C0"/>
                </a:solidFill>
                <a:latin typeface="Arial" panose="020B0604020202020204" pitchFamily="34" charset="0"/>
                <a:ea typeface="Times New Roman" panose="02020603050405020304" pitchFamily="18" charset="0"/>
                <a:cs typeface="Times New Roman" panose="02020603050405020304" pitchFamily="18" charset="0"/>
              </a:rPr>
              <a:t>PMAC </a:t>
            </a:r>
            <a:r>
              <a:rPr lang="en-GB"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also has a very interesting property. Namely, </a:t>
            </a:r>
            <a:r>
              <a:rPr lang="en-GB" b="1" dirty="0" smtClean="0">
                <a:solidFill>
                  <a:srgbClr val="0070C0"/>
                </a:solidFill>
                <a:latin typeface="Arial" panose="020B0604020202020204" pitchFamily="34" charset="0"/>
                <a:ea typeface="Times New Roman" panose="02020603050405020304" pitchFamily="18" charset="0"/>
                <a:cs typeface="Times New Roman" panose="02020603050405020304" pitchFamily="18" charset="0"/>
              </a:rPr>
              <a:t>that PMAC </a:t>
            </a:r>
            <a:r>
              <a:rPr lang="en-GB" b="1" dirty="0">
                <a:solidFill>
                  <a:srgbClr val="0070C0"/>
                </a:solidFill>
                <a:latin typeface="Arial" panose="020B0604020202020204" pitchFamily="34" charset="0"/>
                <a:ea typeface="Times New Roman" panose="02020603050405020304" pitchFamily="18" charset="0"/>
                <a:cs typeface="Times New Roman" panose="02020603050405020304" pitchFamily="18" charset="0"/>
              </a:rPr>
              <a:t>is incremental. </a:t>
            </a:r>
            <a:endParaRPr lang="en-GB" b="1" dirty="0" smtClean="0">
              <a:solidFill>
                <a:srgbClr val="0070C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suppose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function F that's used to construct PMAC is not just a PRF, but, in fact, a </a:t>
            </a:r>
            <a:r>
              <a:rPr lang="en-GB" dirty="0" smtClean="0">
                <a:latin typeface="Arial" panose="020B0604020202020204" pitchFamily="34" charset="0"/>
                <a:ea typeface="Times New Roman" panose="02020603050405020304" pitchFamily="18" charset="0"/>
                <a:cs typeface="Times New Roman" panose="02020603050405020304" pitchFamily="18" charset="0"/>
              </a:rPr>
              <a:t>permutation</a:t>
            </a:r>
            <a:r>
              <a:rPr lang="en-GB" dirty="0">
                <a:latin typeface="Arial" panose="020B0604020202020204" pitchFamily="34" charset="0"/>
                <a:ea typeface="Times New Roman" panose="02020603050405020304" pitchFamily="18" charset="0"/>
                <a:cs typeface="Times New Roman" panose="02020603050405020304" pitchFamily="18" charset="0"/>
              </a:rPr>
              <a:t>, PRP.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we can actually invert it when we need to.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Now </a:t>
            </a:r>
            <a:r>
              <a:rPr lang="en-GB" dirty="0">
                <a:latin typeface="Arial" panose="020B0604020202020204" pitchFamily="34" charset="0"/>
                <a:ea typeface="Times New Roman" panose="02020603050405020304" pitchFamily="18" charset="0"/>
                <a:cs typeface="Times New Roman" panose="02020603050405020304" pitchFamily="18" charset="0"/>
              </a:rPr>
              <a:t>suppose </a:t>
            </a:r>
            <a:r>
              <a:rPr lang="en-GB" dirty="0" smtClean="0">
                <a:latin typeface="Arial" panose="020B0604020202020204" pitchFamily="34" charset="0"/>
                <a:ea typeface="Times New Roman" panose="02020603050405020304" pitchFamily="18" charset="0"/>
                <a:cs typeface="Times New Roman" panose="02020603050405020304" pitchFamily="18" charset="0"/>
              </a:rPr>
              <a:t>we've </a:t>
            </a:r>
            <a:r>
              <a:rPr lang="en-GB" dirty="0">
                <a:latin typeface="Arial" panose="020B0604020202020204" pitchFamily="34" charset="0"/>
                <a:ea typeface="Times New Roman" panose="02020603050405020304" pitchFamily="18" charset="0"/>
                <a:cs typeface="Times New Roman" panose="02020603050405020304" pitchFamily="18" charset="0"/>
              </a:rPr>
              <a:t>already computed the MAC for a particularly long message m.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now, </a:t>
            </a:r>
            <a:r>
              <a:rPr lang="en-GB" dirty="0" smtClean="0">
                <a:latin typeface="Arial" panose="020B0604020202020204" pitchFamily="34" charset="0"/>
                <a:ea typeface="Times New Roman" panose="02020603050405020304" pitchFamily="18" charset="0"/>
                <a:cs typeface="Times New Roman" panose="02020603050405020304" pitchFamily="18" charset="0"/>
              </a:rPr>
              <a:t>suppose </a:t>
            </a:r>
            <a:r>
              <a:rPr lang="en-GB" dirty="0">
                <a:latin typeface="Arial" panose="020B0604020202020204" pitchFamily="34" charset="0"/>
                <a:ea typeface="Times New Roman" panose="02020603050405020304" pitchFamily="18" charset="0"/>
                <a:cs typeface="Times New Roman" panose="02020603050405020304" pitchFamily="18" charset="0"/>
              </a:rPr>
              <a:t>just one message block of this long message changes. So here, m[1] has </a:t>
            </a:r>
            <a:r>
              <a:rPr lang="en-GB" dirty="0" smtClean="0">
                <a:latin typeface="Arial" panose="020B0604020202020204" pitchFamily="34" charset="0"/>
                <a:ea typeface="Times New Roman" panose="02020603050405020304" pitchFamily="18" charset="0"/>
                <a:cs typeface="Times New Roman" panose="02020603050405020304" pitchFamily="18" charset="0"/>
              </a:rPr>
              <a:t>changed </a:t>
            </a:r>
            <a:r>
              <a:rPr lang="en-GB" dirty="0">
                <a:latin typeface="Arial" panose="020B0604020202020204" pitchFamily="34" charset="0"/>
                <a:ea typeface="Times New Roman" panose="02020603050405020304" pitchFamily="18" charset="0"/>
                <a:cs typeface="Times New Roman" panose="02020603050405020304" pitchFamily="18" charset="0"/>
              </a:rPr>
              <a:t>into m'[1].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But </a:t>
            </a:r>
            <a:r>
              <a:rPr lang="en-GB" dirty="0">
                <a:latin typeface="Arial" panose="020B0604020202020204" pitchFamily="34" charset="0"/>
                <a:ea typeface="Times New Roman" panose="02020603050405020304" pitchFamily="18" charset="0"/>
                <a:cs typeface="Times New Roman" panose="02020603050405020304" pitchFamily="18" charset="0"/>
              </a:rPr>
              <a:t>the remaining message blocks all remain the </a:t>
            </a:r>
            <a:r>
              <a:rPr lang="en-GB" dirty="0" smtClean="0">
                <a:latin typeface="Arial" panose="020B0604020202020204" pitchFamily="34" charset="0"/>
                <a:ea typeface="Times New Roman" panose="02020603050405020304" pitchFamily="18" charset="0"/>
                <a:cs typeface="Times New Roman" panose="02020603050405020304" pitchFamily="18" charset="0"/>
              </a:rPr>
              <a:t>same</a:t>
            </a:r>
            <a:r>
              <a:rPr lang="en-GB" dirty="0">
                <a:latin typeface="Arial" panose="020B0604020202020204" pitchFamily="34" charset="0"/>
                <a:ea typeface="Times New Roman" panose="02020603050405020304" pitchFamily="18" charset="0"/>
                <a:cs typeface="Times New Roman" panose="02020603050405020304" pitchFamily="18" charset="0"/>
              </a:rPr>
              <a:t>.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For </a:t>
            </a:r>
            <a:r>
              <a:rPr lang="en-GB" dirty="0">
                <a:latin typeface="Arial" panose="020B0604020202020204" pitchFamily="34" charset="0"/>
                <a:ea typeface="Times New Roman" panose="02020603050405020304" pitchFamily="18" charset="0"/>
                <a:cs typeface="Times New Roman" panose="02020603050405020304" pitchFamily="18" charset="0"/>
              </a:rPr>
              <a:t>other MAC-s, like CBC-MAC, even though only one message block changed, you </a:t>
            </a:r>
            <a:r>
              <a:rPr lang="en-GB" dirty="0" smtClean="0">
                <a:latin typeface="Arial" panose="020B0604020202020204" pitchFamily="34" charset="0"/>
                <a:ea typeface="Times New Roman" panose="02020603050405020304" pitchFamily="18" charset="0"/>
                <a:cs typeface="Times New Roman" panose="02020603050405020304" pitchFamily="18" charset="0"/>
              </a:rPr>
              <a:t>would </a:t>
            </a:r>
            <a:r>
              <a:rPr lang="en-GB" dirty="0">
                <a:latin typeface="Arial" panose="020B0604020202020204" pitchFamily="34" charset="0"/>
                <a:ea typeface="Times New Roman" panose="02020603050405020304" pitchFamily="18" charset="0"/>
                <a:cs typeface="Times New Roman" panose="02020603050405020304" pitchFamily="18" charset="0"/>
              </a:rPr>
              <a:t>have to </a:t>
            </a:r>
            <a:r>
              <a:rPr lang="en-GB" dirty="0" err="1">
                <a:latin typeface="Arial" panose="020B0604020202020204" pitchFamily="34" charset="0"/>
                <a:ea typeface="Times New Roman" panose="02020603050405020304" pitchFamily="18" charset="0"/>
                <a:cs typeface="Times New Roman" panose="02020603050405020304" pitchFamily="18" charset="0"/>
              </a:rPr>
              <a:t>recompute</a:t>
            </a:r>
            <a:r>
              <a:rPr lang="en-GB" dirty="0">
                <a:latin typeface="Arial" panose="020B0604020202020204" pitchFamily="34" charset="0"/>
                <a:ea typeface="Times New Roman" panose="02020603050405020304" pitchFamily="18" charset="0"/>
                <a:cs typeface="Times New Roman" panose="02020603050405020304" pitchFamily="18" charset="0"/>
              </a:rPr>
              <a:t> the tag on the entire message.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err="1" smtClean="0">
                <a:latin typeface="Arial" panose="020B0604020202020204" pitchFamily="34" charset="0"/>
                <a:ea typeface="Times New Roman" panose="02020603050405020304" pitchFamily="18" charset="0"/>
                <a:cs typeface="Times New Roman" panose="02020603050405020304" pitchFamily="18" charset="0"/>
              </a:rPr>
              <a:t>Recomputing</a:t>
            </a:r>
            <a:r>
              <a:rPr lang="en-GB" dirty="0" smtClean="0">
                <a:latin typeface="Arial" panose="020B0604020202020204" pitchFamily="34" charset="0"/>
                <a:ea typeface="Times New Roman" panose="02020603050405020304" pitchFamily="18" charset="0"/>
                <a:cs typeface="Times New Roman" panose="02020603050405020304" pitchFamily="18" charset="0"/>
              </a:rPr>
              <a:t> </a:t>
            </a:r>
            <a:r>
              <a:rPr lang="en-GB" dirty="0">
                <a:latin typeface="Arial" panose="020B0604020202020204" pitchFamily="34" charset="0"/>
                <a:ea typeface="Times New Roman" panose="02020603050405020304" pitchFamily="18" charset="0"/>
                <a:cs typeface="Times New Roman" panose="02020603050405020304" pitchFamily="18" charset="0"/>
              </a:rPr>
              <a:t>the tag </a:t>
            </a:r>
            <a:r>
              <a:rPr lang="en-GB" dirty="0" smtClean="0">
                <a:latin typeface="Arial" panose="020B0604020202020204" pitchFamily="34" charset="0"/>
                <a:ea typeface="Times New Roman" panose="02020603050405020304" pitchFamily="18" charset="0"/>
                <a:cs typeface="Times New Roman" panose="02020603050405020304" pitchFamily="18" charset="0"/>
              </a:rPr>
              <a:t>basically </a:t>
            </a:r>
            <a:r>
              <a:rPr lang="en-GB" dirty="0">
                <a:latin typeface="Arial" panose="020B0604020202020204" pitchFamily="34" charset="0"/>
                <a:ea typeface="Times New Roman" panose="02020603050405020304" pitchFamily="18" charset="0"/>
                <a:cs typeface="Times New Roman" panose="02020603050405020304" pitchFamily="18" charset="0"/>
              </a:rPr>
              <a:t>will take time that's proportional to the length of the message.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dirty="0"/>
          </a:p>
        </p:txBody>
      </p:sp>
    </p:spTree>
    <p:extLst>
      <p:ext uri="{BB962C8B-B14F-4D97-AF65-F5344CB8AC3E}">
        <p14:creationId xmlns:p14="http://schemas.microsoft.com/office/powerpoint/2010/main" val="36708340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228600"/>
            <a:ext cx="8686800" cy="3648691"/>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It turns out, with PMAC, if we only change one block, or a small number of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blocks, actually, we can </a:t>
            </a:r>
            <a:r>
              <a:rPr lang="en-GB" dirty="0" err="1">
                <a:latin typeface="Arial" panose="020B0604020202020204" pitchFamily="34" charset="0"/>
                <a:ea typeface="Times New Roman" panose="02020603050405020304" pitchFamily="18" charset="0"/>
                <a:cs typeface="Times New Roman" panose="02020603050405020304" pitchFamily="18" charset="0"/>
              </a:rPr>
              <a:t>recompute</a:t>
            </a:r>
            <a:r>
              <a:rPr lang="en-GB" dirty="0">
                <a:latin typeface="Arial" panose="020B0604020202020204" pitchFamily="34" charset="0"/>
                <a:ea typeface="Times New Roman" panose="02020603050405020304" pitchFamily="18" charset="0"/>
                <a:cs typeface="Times New Roman" panose="02020603050405020304" pitchFamily="18" charset="0"/>
              </a:rPr>
              <a:t> the value of the tag for the new message very,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very quickly.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let me ask you a puzzle to see if you can figure out how to do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that yourself. And remember, the function F is a PRP, and therefore is invertible.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let's see if you can figure out how to compute the MAC in the new message by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yourself. So it turns out this can be done.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you can quickly </a:t>
            </a:r>
            <a:r>
              <a:rPr lang="en-GB" dirty="0" err="1">
                <a:latin typeface="Arial" panose="020B0604020202020204" pitchFamily="34" charset="0"/>
                <a:ea typeface="Times New Roman" panose="02020603050405020304" pitchFamily="18" charset="0"/>
                <a:cs typeface="Times New Roman" panose="02020603050405020304" pitchFamily="18" charset="0"/>
              </a:rPr>
              <a:t>recompute</a:t>
            </a:r>
            <a:r>
              <a:rPr lang="en-GB" dirty="0">
                <a:latin typeface="Arial" panose="020B0604020202020204" pitchFamily="34" charset="0"/>
                <a:ea typeface="Times New Roman" panose="02020603050405020304" pitchFamily="18" charset="0"/>
                <a:cs typeface="Times New Roman" panose="02020603050405020304" pitchFamily="18" charset="0"/>
              </a:rPr>
              <a:t> the </a:t>
            </a:r>
            <a:r>
              <a:rPr lang="en-GB" dirty="0" smtClean="0">
                <a:latin typeface="Arial" panose="020B0604020202020204" pitchFamily="34" charset="0"/>
                <a:ea typeface="Times New Roman" panose="02020603050405020304" pitchFamily="18" charset="0"/>
                <a:cs typeface="Times New Roman" panose="02020603050405020304" pitchFamily="18" charset="0"/>
              </a:rPr>
              <a:t>tag </a:t>
            </a:r>
            <a:r>
              <a:rPr lang="en-GB" dirty="0">
                <a:latin typeface="Arial" panose="020B0604020202020204" pitchFamily="34" charset="0"/>
                <a:ea typeface="Times New Roman" panose="02020603050405020304" pitchFamily="18" charset="0"/>
                <a:cs typeface="Times New Roman" panose="02020603050405020304" pitchFamily="18" charset="0"/>
              </a:rPr>
              <a:t>on the new message using this third line here. </a:t>
            </a:r>
            <a:endParaRPr lang="en-GB" dirty="0"/>
          </a:p>
        </p:txBody>
      </p:sp>
    </p:spTree>
    <p:extLst>
      <p:ext uri="{BB962C8B-B14F-4D97-AF65-F5344CB8AC3E}">
        <p14:creationId xmlns:p14="http://schemas.microsoft.com/office/powerpoint/2010/main" val="41922210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04800"/>
            <a:ext cx="8229600" cy="711200"/>
          </a:xfrm>
        </p:spPr>
        <p:txBody>
          <a:bodyPr>
            <a:normAutofit fontScale="90000"/>
          </a:bodyPr>
          <a:lstStyle/>
          <a:p>
            <a:r>
              <a:rPr lang="en-US" dirty="0" smtClean="0">
                <a:solidFill>
                  <a:schemeClr val="tx1"/>
                </a:solidFill>
                <a:latin typeface="Times New Roman" pitchFamily="18" charset="0"/>
                <a:cs typeface="Times New Roman" pitchFamily="18" charset="0"/>
              </a:rPr>
              <a:t>PMAC is incremental</a:t>
            </a:r>
            <a:endParaRPr lang="en-US" dirty="0">
              <a:solidFill>
                <a:schemeClr val="tx1"/>
              </a:solidFill>
              <a:latin typeface="Times New Roman" pitchFamily="18" charset="0"/>
              <a:cs typeface="Times New Roman" pitchFamily="18" charset="0"/>
            </a:endParaRPr>
          </a:p>
        </p:txBody>
      </p:sp>
      <p:sp>
        <p:nvSpPr>
          <p:cNvPr id="30723" name="Rectangle 3"/>
          <p:cNvSpPr>
            <a:spLocks noGrp="1" noChangeArrowheads="1"/>
          </p:cNvSpPr>
          <p:nvPr>
            <p:ph type="body" idx="4294967295"/>
          </p:nvPr>
        </p:nvSpPr>
        <p:spPr>
          <a:xfrm>
            <a:off x="304800" y="1193800"/>
            <a:ext cx="4191000" cy="2336800"/>
          </a:xfrm>
        </p:spPr>
        <p:txBody>
          <a:bodyPr>
            <a:noAutofit/>
          </a:bodyPr>
          <a:lstStyle/>
          <a:p>
            <a:pPr marL="0" indent="0">
              <a:buNone/>
            </a:pPr>
            <a:r>
              <a:rPr lang="en-US" sz="2400" dirty="0" smtClean="0">
                <a:latin typeface="Times New Roman" pitchFamily="18" charset="0"/>
                <a:cs typeface="Times New Roman" pitchFamily="18" charset="0"/>
              </a:rPr>
              <a:t>Suppose F is a PRP.</a:t>
            </a:r>
            <a:endParaRPr lang="en-US" sz="2400" dirty="0">
              <a:latin typeface="Times New Roman" pitchFamily="18" charset="0"/>
              <a:cs typeface="Times New Roman" pitchFamily="18" charset="0"/>
            </a:endParaRPr>
          </a:p>
          <a:p>
            <a:pPr marL="0" indent="0">
              <a:spcBef>
                <a:spcPts val="1824"/>
              </a:spcBef>
              <a:buNone/>
            </a:pPr>
            <a:r>
              <a:rPr lang="en-US" sz="2400" dirty="0" smtClean="0">
                <a:latin typeface="Times New Roman" pitchFamily="18" charset="0"/>
                <a:cs typeface="Times New Roman" pitchFamily="18" charset="0"/>
              </a:rPr>
              <a:t>When   m[1]  ⟶ m’[1]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can we quickly update tag?</a:t>
            </a:r>
          </a:p>
        </p:txBody>
      </p:sp>
      <p:grpSp>
        <p:nvGrpSpPr>
          <p:cNvPr id="3" name="Group 2"/>
          <p:cNvGrpSpPr/>
          <p:nvPr/>
        </p:nvGrpSpPr>
        <p:grpSpPr>
          <a:xfrm>
            <a:off x="4419600" y="1397000"/>
            <a:ext cx="4300536" cy="2133600"/>
            <a:chOff x="2405064" y="1657350"/>
            <a:chExt cx="6662736" cy="3429000"/>
          </a:xfrm>
        </p:grpSpPr>
        <p:sp>
          <p:nvSpPr>
            <p:cNvPr id="30724" name="Rectangle 4"/>
            <p:cNvSpPr>
              <a:spLocks noChangeArrowheads="1"/>
            </p:cNvSpPr>
            <p:nvPr/>
          </p:nvSpPr>
          <p:spPr bwMode="auto">
            <a:xfrm>
              <a:off x="2743200" y="1657350"/>
              <a:ext cx="15240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sz="1050"/>
                <a:t>m[0]</a:t>
              </a:r>
            </a:p>
          </p:txBody>
        </p:sp>
        <p:sp>
          <p:nvSpPr>
            <p:cNvPr id="30725" name="Rectangle 5"/>
            <p:cNvSpPr>
              <a:spLocks noChangeArrowheads="1"/>
            </p:cNvSpPr>
            <p:nvPr/>
          </p:nvSpPr>
          <p:spPr bwMode="auto">
            <a:xfrm>
              <a:off x="4267200" y="1657350"/>
              <a:ext cx="16764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sz="1050"/>
                <a:t>m[1]</a:t>
              </a:r>
            </a:p>
          </p:txBody>
        </p:sp>
        <p:sp>
          <p:nvSpPr>
            <p:cNvPr id="30726" name="Rectangle 6"/>
            <p:cNvSpPr>
              <a:spLocks noChangeArrowheads="1"/>
            </p:cNvSpPr>
            <p:nvPr/>
          </p:nvSpPr>
          <p:spPr bwMode="auto">
            <a:xfrm>
              <a:off x="5943600" y="1657350"/>
              <a:ext cx="16002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sz="1050"/>
                <a:t>m[3]</a:t>
              </a:r>
            </a:p>
          </p:txBody>
        </p:sp>
        <p:sp>
          <p:nvSpPr>
            <p:cNvPr id="30727" name="Rectangle 7"/>
            <p:cNvSpPr>
              <a:spLocks noChangeArrowheads="1"/>
            </p:cNvSpPr>
            <p:nvPr/>
          </p:nvSpPr>
          <p:spPr bwMode="auto">
            <a:xfrm>
              <a:off x="7543800" y="1657350"/>
              <a:ext cx="1524000" cy="285750"/>
            </a:xfrm>
            <a:prstGeom prst="rect">
              <a:avLst/>
            </a:prstGeom>
            <a:solidFill>
              <a:srgbClr val="FAC090"/>
            </a:solidFill>
            <a:ln w="9525">
              <a:solidFill>
                <a:schemeClr val="tx1"/>
              </a:solidFill>
              <a:miter lim="800000"/>
              <a:headEnd/>
              <a:tailEnd/>
            </a:ln>
            <a:effectLst/>
            <a:extLst/>
          </p:spPr>
          <p:txBody>
            <a:bodyPr wrap="none" anchor="ctr"/>
            <a:lstStyle/>
            <a:p>
              <a:pPr algn="ctr"/>
              <a:r>
                <a:rPr lang="en-US" sz="1050"/>
                <a:t>m[4]</a:t>
              </a:r>
            </a:p>
          </p:txBody>
        </p:sp>
        <p:sp>
          <p:nvSpPr>
            <p:cNvPr id="30728" name="Text Box 8"/>
            <p:cNvSpPr txBox="1">
              <a:spLocks noChangeArrowheads="1"/>
            </p:cNvSpPr>
            <p:nvPr/>
          </p:nvSpPr>
          <p:spPr bwMode="auto">
            <a:xfrm>
              <a:off x="3236914" y="2038351"/>
              <a:ext cx="529482" cy="5441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sym typeface="Symbol" charset="0"/>
                </a:rPr>
                <a:t></a:t>
              </a:r>
            </a:p>
          </p:txBody>
        </p:sp>
        <p:sp>
          <p:nvSpPr>
            <p:cNvPr id="30729" name="Text Box 9"/>
            <p:cNvSpPr txBox="1">
              <a:spLocks noChangeArrowheads="1"/>
            </p:cNvSpPr>
            <p:nvPr/>
          </p:nvSpPr>
          <p:spPr bwMode="auto">
            <a:xfrm>
              <a:off x="8153399" y="2063174"/>
              <a:ext cx="529482" cy="5441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sym typeface="Symbol" charset="0"/>
                </a:rPr>
                <a:t></a:t>
              </a:r>
            </a:p>
          </p:txBody>
        </p:sp>
        <p:sp>
          <p:nvSpPr>
            <p:cNvPr id="30730" name="Text Box 10"/>
            <p:cNvSpPr txBox="1">
              <a:spLocks noChangeArrowheads="1"/>
            </p:cNvSpPr>
            <p:nvPr/>
          </p:nvSpPr>
          <p:spPr bwMode="auto">
            <a:xfrm>
              <a:off x="4953000" y="2063174"/>
              <a:ext cx="529482" cy="5441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sym typeface="Symbol" charset="0"/>
                </a:rPr>
                <a:t></a:t>
              </a:r>
            </a:p>
          </p:txBody>
        </p:sp>
        <p:sp>
          <p:nvSpPr>
            <p:cNvPr id="30731" name="Line 11"/>
            <p:cNvSpPr>
              <a:spLocks noChangeShapeType="1"/>
            </p:cNvSpPr>
            <p:nvPr/>
          </p:nvSpPr>
          <p:spPr bwMode="auto">
            <a:xfrm>
              <a:off x="3473450" y="1943100"/>
              <a:ext cx="0" cy="2857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32" name="Line 12"/>
            <p:cNvSpPr>
              <a:spLocks noChangeShapeType="1"/>
            </p:cNvSpPr>
            <p:nvPr/>
          </p:nvSpPr>
          <p:spPr bwMode="auto">
            <a:xfrm>
              <a:off x="5181600" y="1966913"/>
              <a:ext cx="0" cy="2857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33" name="Line 13"/>
            <p:cNvSpPr>
              <a:spLocks noChangeShapeType="1"/>
            </p:cNvSpPr>
            <p:nvPr/>
          </p:nvSpPr>
          <p:spPr bwMode="auto">
            <a:xfrm>
              <a:off x="8382000" y="1943100"/>
              <a:ext cx="0" cy="2857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34" name="Text Box 14"/>
            <p:cNvSpPr txBox="1">
              <a:spLocks noChangeArrowheads="1"/>
            </p:cNvSpPr>
            <p:nvPr/>
          </p:nvSpPr>
          <p:spPr bwMode="auto">
            <a:xfrm>
              <a:off x="6665913" y="2063174"/>
              <a:ext cx="529482" cy="5441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sym typeface="Symbol" charset="0"/>
                </a:rPr>
                <a:t></a:t>
              </a:r>
            </a:p>
          </p:txBody>
        </p:sp>
        <p:sp>
          <p:nvSpPr>
            <p:cNvPr id="30735" name="Line 15"/>
            <p:cNvSpPr>
              <a:spLocks noChangeShapeType="1"/>
            </p:cNvSpPr>
            <p:nvPr/>
          </p:nvSpPr>
          <p:spPr bwMode="auto">
            <a:xfrm>
              <a:off x="6894513" y="1966913"/>
              <a:ext cx="0" cy="2857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36" name="Rectangle 16"/>
            <p:cNvSpPr>
              <a:spLocks noChangeArrowheads="1"/>
            </p:cNvSpPr>
            <p:nvPr/>
          </p:nvSpPr>
          <p:spPr bwMode="auto">
            <a:xfrm>
              <a:off x="3076575" y="2743200"/>
              <a:ext cx="914400" cy="62865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200" dirty="0"/>
                <a:t>F(</a:t>
              </a:r>
              <a:r>
                <a:rPr lang="en-US" sz="1200" dirty="0" smtClean="0"/>
                <a:t>k</a:t>
              </a:r>
              <a:r>
                <a:rPr lang="en-US" sz="1200" baseline="-25000" dirty="0" smtClean="0"/>
                <a:t>1</a:t>
              </a:r>
              <a:r>
                <a:rPr lang="en-US" sz="1200" dirty="0" smtClean="0"/>
                <a:t>,</a:t>
              </a:r>
              <a:r>
                <a:rPr lang="en-US" sz="1200" dirty="0">
                  <a:sym typeface="Symbol" charset="0"/>
                </a:rPr>
                <a:t>)</a:t>
              </a:r>
            </a:p>
          </p:txBody>
        </p:sp>
        <p:sp>
          <p:nvSpPr>
            <p:cNvPr id="30737" name="Rectangle 17"/>
            <p:cNvSpPr>
              <a:spLocks noChangeArrowheads="1"/>
            </p:cNvSpPr>
            <p:nvPr/>
          </p:nvSpPr>
          <p:spPr bwMode="auto">
            <a:xfrm>
              <a:off x="4752975" y="2743200"/>
              <a:ext cx="914400" cy="62865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200" dirty="0"/>
                <a:t>F(</a:t>
              </a:r>
              <a:r>
                <a:rPr lang="en-US" sz="1200" dirty="0" smtClean="0"/>
                <a:t>k</a:t>
              </a:r>
              <a:r>
                <a:rPr lang="en-US" sz="1200" baseline="-25000" dirty="0" smtClean="0"/>
                <a:t>1</a:t>
              </a:r>
              <a:r>
                <a:rPr lang="en-US" sz="1200" dirty="0" smtClean="0"/>
                <a:t>,</a:t>
              </a:r>
              <a:r>
                <a:rPr lang="en-US" sz="1200" dirty="0">
                  <a:sym typeface="Symbol" charset="0"/>
                </a:rPr>
                <a:t>)</a:t>
              </a:r>
            </a:p>
          </p:txBody>
        </p:sp>
        <p:sp>
          <p:nvSpPr>
            <p:cNvPr id="30739" name="Line 19"/>
            <p:cNvSpPr>
              <a:spLocks noChangeShapeType="1"/>
            </p:cNvSpPr>
            <p:nvPr/>
          </p:nvSpPr>
          <p:spPr bwMode="auto">
            <a:xfrm>
              <a:off x="5210175" y="2457450"/>
              <a:ext cx="0" cy="2857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40" name="Line 20"/>
            <p:cNvSpPr>
              <a:spLocks noChangeShapeType="1"/>
            </p:cNvSpPr>
            <p:nvPr/>
          </p:nvSpPr>
          <p:spPr bwMode="auto">
            <a:xfrm flipH="1">
              <a:off x="8381999" y="2533650"/>
              <a:ext cx="28575" cy="876300"/>
            </a:xfrm>
            <a:prstGeom prst="line">
              <a:avLst/>
            </a:prstGeom>
            <a:noFill/>
            <a:ln w="9525">
              <a:solidFill>
                <a:schemeClr val="tx1"/>
              </a:solidFill>
              <a:round/>
              <a:headEnd type="none"/>
              <a:tailEnd type="non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41" name="Line 21"/>
            <p:cNvSpPr>
              <a:spLocks noChangeShapeType="1"/>
            </p:cNvSpPr>
            <p:nvPr/>
          </p:nvSpPr>
          <p:spPr bwMode="auto">
            <a:xfrm>
              <a:off x="3457575" y="2457450"/>
              <a:ext cx="0" cy="2857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42" name="Line 22"/>
            <p:cNvSpPr>
              <a:spLocks noChangeShapeType="1"/>
            </p:cNvSpPr>
            <p:nvPr/>
          </p:nvSpPr>
          <p:spPr bwMode="auto">
            <a:xfrm>
              <a:off x="3457575" y="337185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43" name="Line 23"/>
            <p:cNvSpPr>
              <a:spLocks noChangeShapeType="1"/>
            </p:cNvSpPr>
            <p:nvPr/>
          </p:nvSpPr>
          <p:spPr bwMode="auto">
            <a:xfrm>
              <a:off x="5210175" y="337185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44" name="Rectangle 24"/>
            <p:cNvSpPr>
              <a:spLocks noChangeArrowheads="1"/>
            </p:cNvSpPr>
            <p:nvPr/>
          </p:nvSpPr>
          <p:spPr bwMode="auto">
            <a:xfrm>
              <a:off x="6429375" y="2743200"/>
              <a:ext cx="914400" cy="62865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200" dirty="0"/>
                <a:t>F(</a:t>
              </a:r>
              <a:r>
                <a:rPr lang="en-US" sz="1200" dirty="0" smtClean="0"/>
                <a:t>k</a:t>
              </a:r>
              <a:r>
                <a:rPr lang="en-US" sz="1200" baseline="-25000" dirty="0" smtClean="0"/>
                <a:t>1</a:t>
              </a:r>
              <a:r>
                <a:rPr lang="en-US" sz="1200" dirty="0" smtClean="0"/>
                <a:t>,</a:t>
              </a:r>
              <a:r>
                <a:rPr lang="en-US" sz="1200" dirty="0">
                  <a:sym typeface="Symbol" charset="0"/>
                </a:rPr>
                <a:t>)</a:t>
              </a:r>
            </a:p>
          </p:txBody>
        </p:sp>
        <p:sp>
          <p:nvSpPr>
            <p:cNvPr id="30745" name="Line 25"/>
            <p:cNvSpPr>
              <a:spLocks noChangeShapeType="1"/>
            </p:cNvSpPr>
            <p:nvPr/>
          </p:nvSpPr>
          <p:spPr bwMode="auto">
            <a:xfrm>
              <a:off x="6923088" y="2457450"/>
              <a:ext cx="0" cy="2857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46" name="Line 26"/>
            <p:cNvSpPr>
              <a:spLocks noChangeShapeType="1"/>
            </p:cNvSpPr>
            <p:nvPr/>
          </p:nvSpPr>
          <p:spPr bwMode="auto">
            <a:xfrm>
              <a:off x="6886575" y="337185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48" name="Rectangle 28"/>
            <p:cNvSpPr>
              <a:spLocks noChangeArrowheads="1"/>
            </p:cNvSpPr>
            <p:nvPr/>
          </p:nvSpPr>
          <p:spPr bwMode="auto">
            <a:xfrm>
              <a:off x="5643563" y="4457700"/>
              <a:ext cx="914400" cy="62865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200"/>
                <a:t>F(</a:t>
              </a:r>
              <a:r>
                <a:rPr lang="en-US" sz="1200" b="1"/>
                <a:t>k</a:t>
              </a:r>
              <a:r>
                <a:rPr lang="en-US" sz="1200" b="1" baseline="-25000"/>
                <a:t>1</a:t>
              </a:r>
              <a:r>
                <a:rPr lang="en-US" sz="1200"/>
                <a:t>,</a:t>
              </a:r>
              <a:r>
                <a:rPr lang="en-US" sz="1200">
                  <a:sym typeface="Symbol" charset="0"/>
                </a:rPr>
                <a:t>)</a:t>
              </a:r>
            </a:p>
          </p:txBody>
        </p:sp>
        <p:sp>
          <p:nvSpPr>
            <p:cNvPr id="30749" name="Line 29"/>
            <p:cNvSpPr>
              <a:spLocks noChangeShapeType="1"/>
            </p:cNvSpPr>
            <p:nvPr/>
          </p:nvSpPr>
          <p:spPr bwMode="auto">
            <a:xfrm>
              <a:off x="6557963" y="4800600"/>
              <a:ext cx="1219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50" name="Text Box 30"/>
            <p:cNvSpPr txBox="1">
              <a:spLocks noChangeArrowheads="1"/>
            </p:cNvSpPr>
            <p:nvPr/>
          </p:nvSpPr>
          <p:spPr bwMode="auto">
            <a:xfrm>
              <a:off x="7275513" y="4546998"/>
              <a:ext cx="576670" cy="408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50"/>
                <a:t>tag</a:t>
              </a:r>
            </a:p>
          </p:txBody>
        </p:sp>
        <p:sp>
          <p:nvSpPr>
            <p:cNvPr id="30751" name="Line 31"/>
            <p:cNvSpPr>
              <a:spLocks noChangeShapeType="1"/>
            </p:cNvSpPr>
            <p:nvPr/>
          </p:nvSpPr>
          <p:spPr bwMode="auto">
            <a:xfrm>
              <a:off x="8382000" y="337185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52" name="Text Box 32"/>
            <p:cNvSpPr txBox="1">
              <a:spLocks noChangeArrowheads="1"/>
            </p:cNvSpPr>
            <p:nvPr/>
          </p:nvSpPr>
          <p:spPr bwMode="auto">
            <a:xfrm>
              <a:off x="5827714" y="3737372"/>
              <a:ext cx="529482" cy="5441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ym typeface="Symbol" charset="0"/>
                </a:rPr>
                <a:t></a:t>
              </a:r>
            </a:p>
          </p:txBody>
        </p:sp>
        <p:sp>
          <p:nvSpPr>
            <p:cNvPr id="30753" name="Line 33"/>
            <p:cNvSpPr>
              <a:spLocks noChangeShapeType="1"/>
            </p:cNvSpPr>
            <p:nvPr/>
          </p:nvSpPr>
          <p:spPr bwMode="auto">
            <a:xfrm>
              <a:off x="3429000" y="3600450"/>
              <a:ext cx="2514600" cy="3429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54" name="Line 34"/>
            <p:cNvSpPr>
              <a:spLocks noChangeShapeType="1"/>
            </p:cNvSpPr>
            <p:nvPr/>
          </p:nvSpPr>
          <p:spPr bwMode="auto">
            <a:xfrm>
              <a:off x="5181600" y="3600450"/>
              <a:ext cx="838200" cy="2857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55" name="Line 35"/>
            <p:cNvSpPr>
              <a:spLocks noChangeShapeType="1"/>
            </p:cNvSpPr>
            <p:nvPr/>
          </p:nvSpPr>
          <p:spPr bwMode="auto">
            <a:xfrm flipH="1">
              <a:off x="6096000" y="3600450"/>
              <a:ext cx="762000" cy="2857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56" name="Line 36"/>
            <p:cNvSpPr>
              <a:spLocks noChangeShapeType="1"/>
            </p:cNvSpPr>
            <p:nvPr/>
          </p:nvSpPr>
          <p:spPr bwMode="auto">
            <a:xfrm flipH="1">
              <a:off x="6172200" y="3600450"/>
              <a:ext cx="2209800" cy="3429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57" name="Line 37"/>
            <p:cNvSpPr>
              <a:spLocks noChangeShapeType="1"/>
            </p:cNvSpPr>
            <p:nvPr/>
          </p:nvSpPr>
          <p:spPr bwMode="auto">
            <a:xfrm>
              <a:off x="6067425" y="4260850"/>
              <a:ext cx="0" cy="1714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grpSp>
          <p:nvGrpSpPr>
            <p:cNvPr id="6" name="Group 40"/>
            <p:cNvGrpSpPr>
              <a:grpSpLocks/>
            </p:cNvGrpSpPr>
            <p:nvPr/>
          </p:nvGrpSpPr>
          <p:grpSpPr bwMode="auto">
            <a:xfrm>
              <a:off x="2405064" y="2153839"/>
              <a:ext cx="947737" cy="408385"/>
              <a:chOff x="603" y="1791"/>
              <a:chExt cx="597" cy="343"/>
            </a:xfrm>
          </p:grpSpPr>
          <p:sp>
            <p:nvSpPr>
              <p:cNvPr id="30758" name="Line 38"/>
              <p:cNvSpPr>
                <a:spLocks noChangeShapeType="1"/>
              </p:cNvSpPr>
              <p:nvPr/>
            </p:nvSpPr>
            <p:spPr bwMode="auto">
              <a:xfrm>
                <a:off x="1008" y="196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59" name="Text Box 39"/>
              <p:cNvSpPr txBox="1">
                <a:spLocks noChangeArrowheads="1"/>
              </p:cNvSpPr>
              <p:nvPr/>
            </p:nvSpPr>
            <p:spPr bwMode="auto">
              <a:xfrm>
                <a:off x="603" y="1791"/>
                <a:ext cx="531" cy="3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50" dirty="0"/>
                  <a:t>P(k,0)</a:t>
                </a:r>
              </a:p>
            </p:txBody>
          </p:sp>
        </p:grpSp>
        <p:grpSp>
          <p:nvGrpSpPr>
            <p:cNvPr id="8" name="Group 41"/>
            <p:cNvGrpSpPr>
              <a:grpSpLocks/>
            </p:cNvGrpSpPr>
            <p:nvPr/>
          </p:nvGrpSpPr>
          <p:grpSpPr bwMode="auto">
            <a:xfrm>
              <a:off x="4057650" y="2163364"/>
              <a:ext cx="985838" cy="408385"/>
              <a:chOff x="579" y="1799"/>
              <a:chExt cx="621" cy="343"/>
            </a:xfrm>
          </p:grpSpPr>
          <p:sp>
            <p:nvSpPr>
              <p:cNvPr id="30762" name="Line 42"/>
              <p:cNvSpPr>
                <a:spLocks noChangeShapeType="1"/>
              </p:cNvSpPr>
              <p:nvPr/>
            </p:nvSpPr>
            <p:spPr bwMode="auto">
              <a:xfrm>
                <a:off x="1008" y="196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63" name="Text Box 43"/>
              <p:cNvSpPr txBox="1">
                <a:spLocks noChangeArrowheads="1"/>
              </p:cNvSpPr>
              <p:nvPr/>
            </p:nvSpPr>
            <p:spPr bwMode="auto">
              <a:xfrm>
                <a:off x="579" y="1799"/>
                <a:ext cx="531" cy="3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50" dirty="0"/>
                  <a:t>P(k,1)</a:t>
                </a:r>
              </a:p>
            </p:txBody>
          </p:sp>
        </p:grpSp>
        <p:grpSp>
          <p:nvGrpSpPr>
            <p:cNvPr id="9" name="Group 44"/>
            <p:cNvGrpSpPr>
              <a:grpSpLocks/>
            </p:cNvGrpSpPr>
            <p:nvPr/>
          </p:nvGrpSpPr>
          <p:grpSpPr bwMode="auto">
            <a:xfrm>
              <a:off x="5829300" y="2151457"/>
              <a:ext cx="966788" cy="408385"/>
              <a:chOff x="591" y="1795"/>
              <a:chExt cx="609" cy="343"/>
            </a:xfrm>
          </p:grpSpPr>
          <p:sp>
            <p:nvSpPr>
              <p:cNvPr id="30765" name="Line 45"/>
              <p:cNvSpPr>
                <a:spLocks noChangeShapeType="1"/>
              </p:cNvSpPr>
              <p:nvPr/>
            </p:nvSpPr>
            <p:spPr bwMode="auto">
              <a:xfrm>
                <a:off x="1008" y="196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66" name="Text Box 46"/>
              <p:cNvSpPr txBox="1">
                <a:spLocks noChangeArrowheads="1"/>
              </p:cNvSpPr>
              <p:nvPr/>
            </p:nvSpPr>
            <p:spPr bwMode="auto">
              <a:xfrm>
                <a:off x="591" y="1795"/>
                <a:ext cx="531" cy="3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50" dirty="0"/>
                  <a:t>P(k,2)</a:t>
                </a:r>
              </a:p>
            </p:txBody>
          </p:sp>
        </p:grpSp>
        <p:grpSp>
          <p:nvGrpSpPr>
            <p:cNvPr id="10" name="Group 47"/>
            <p:cNvGrpSpPr>
              <a:grpSpLocks/>
            </p:cNvGrpSpPr>
            <p:nvPr/>
          </p:nvGrpSpPr>
          <p:grpSpPr bwMode="auto">
            <a:xfrm>
              <a:off x="7353300" y="2163368"/>
              <a:ext cx="938213" cy="408384"/>
              <a:chOff x="609" y="1790"/>
              <a:chExt cx="591" cy="343"/>
            </a:xfrm>
          </p:grpSpPr>
          <p:sp>
            <p:nvSpPr>
              <p:cNvPr id="30768" name="Line 48"/>
              <p:cNvSpPr>
                <a:spLocks noChangeShapeType="1"/>
              </p:cNvSpPr>
              <p:nvPr/>
            </p:nvSpPr>
            <p:spPr bwMode="auto">
              <a:xfrm>
                <a:off x="1008" y="196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050"/>
              </a:p>
            </p:txBody>
          </p:sp>
          <p:sp>
            <p:nvSpPr>
              <p:cNvPr id="30769" name="Text Box 49"/>
              <p:cNvSpPr txBox="1">
                <a:spLocks noChangeArrowheads="1"/>
              </p:cNvSpPr>
              <p:nvPr/>
            </p:nvSpPr>
            <p:spPr bwMode="auto">
              <a:xfrm>
                <a:off x="609" y="1790"/>
                <a:ext cx="531" cy="3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50" dirty="0"/>
                  <a:t>P(k,3)</a:t>
                </a:r>
              </a:p>
            </p:txBody>
          </p:sp>
        </p:grpSp>
      </p:grpSp>
      <p:sp>
        <p:nvSpPr>
          <p:cNvPr id="4" name="TextBox 3"/>
          <p:cNvSpPr txBox="1"/>
          <p:nvPr/>
        </p:nvSpPr>
        <p:spPr>
          <a:xfrm>
            <a:off x="1295400" y="3352800"/>
            <a:ext cx="2150140" cy="400110"/>
          </a:xfrm>
          <a:prstGeom prst="rect">
            <a:avLst/>
          </a:prstGeom>
          <a:noFill/>
        </p:spPr>
        <p:txBody>
          <a:bodyPr wrap="none" rtlCol="0">
            <a:spAutoFit/>
          </a:bodyPr>
          <a:lstStyle/>
          <a:p>
            <a:r>
              <a:rPr lang="en-US" sz="2000" dirty="0">
                <a:latin typeface="Times New Roman" pitchFamily="18" charset="0"/>
                <a:cs typeface="Times New Roman" pitchFamily="18" charset="0"/>
              </a:rPr>
              <a:t>n</a:t>
            </a:r>
            <a:r>
              <a:rPr lang="en-US" sz="2000" dirty="0" smtClean="0">
                <a:latin typeface="Times New Roman" pitchFamily="18" charset="0"/>
                <a:cs typeface="Times New Roman" pitchFamily="18" charset="0"/>
              </a:rPr>
              <a:t>o, it can’t be done</a:t>
            </a:r>
          </a:p>
        </p:txBody>
      </p:sp>
      <p:sp>
        <p:nvSpPr>
          <p:cNvPr id="52" name="TextBox 51"/>
          <p:cNvSpPr txBox="1"/>
          <p:nvPr/>
        </p:nvSpPr>
        <p:spPr>
          <a:xfrm>
            <a:off x="1295400" y="4436533"/>
            <a:ext cx="6800260" cy="400110"/>
          </a:xfrm>
          <a:prstGeom prst="rect">
            <a:avLst/>
          </a:prstGeom>
          <a:noFill/>
        </p:spPr>
        <p:txBody>
          <a:bodyPr wrap="none" rtlCol="0">
            <a:spAutoFit/>
          </a:bodyPr>
          <a:lstStyle/>
          <a:p>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o   F</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(k</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tag) </a:t>
            </a:r>
            <a:r>
              <a:rPr lang="en-US" sz="2000" dirty="0" smtClean="0">
                <a:latin typeface="Times New Roman" pitchFamily="18" charset="0"/>
                <a:cs typeface="Times New Roman" pitchFamily="18" charset="0"/>
              </a:rPr>
              <a:t>⨁ F(k</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m[1]</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P(k,1)) </a:t>
            </a:r>
            <a:r>
              <a:rPr lang="en-US" sz="2000" dirty="0">
                <a:latin typeface="Times New Roman" pitchFamily="18" charset="0"/>
                <a:cs typeface="Times New Roman" pitchFamily="18" charset="0"/>
              </a:rPr>
              <a:t>⨁ F(k</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t>
            </a:r>
            <a:r>
              <a:rPr lang="en-US" sz="2000" dirty="0">
                <a:latin typeface="Times New Roman" pitchFamily="18" charset="0"/>
                <a:cs typeface="Times New Roman" pitchFamily="18" charset="0"/>
              </a:rPr>
              <a:t>1] ⨁ P(k,1)) </a:t>
            </a:r>
          </a:p>
        </p:txBody>
      </p:sp>
      <p:sp>
        <p:nvSpPr>
          <p:cNvPr id="51" name="TextBox 50"/>
          <p:cNvSpPr txBox="1"/>
          <p:nvPr/>
        </p:nvSpPr>
        <p:spPr>
          <a:xfrm>
            <a:off x="1295401" y="3843866"/>
            <a:ext cx="4314001" cy="400110"/>
          </a:xfrm>
          <a:prstGeom prst="rect">
            <a:avLst/>
          </a:prstGeom>
          <a:noFill/>
        </p:spPr>
        <p:txBody>
          <a:bodyPr wrap="none" rtlCol="0">
            <a:spAutoFit/>
          </a:bodyPr>
          <a:lstStyle/>
          <a:p>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o   F</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(k</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tag)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F(k</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t>
            </a:r>
            <a:r>
              <a:rPr lang="en-US" sz="2000" dirty="0">
                <a:latin typeface="Times New Roman" pitchFamily="18" charset="0"/>
                <a:cs typeface="Times New Roman" pitchFamily="18" charset="0"/>
              </a:rPr>
              <a:t>1] ⨁ P(k,1)) </a:t>
            </a:r>
          </a:p>
        </p:txBody>
      </p:sp>
      <p:sp>
        <p:nvSpPr>
          <p:cNvPr id="53" name="TextBox 52"/>
          <p:cNvSpPr txBox="1"/>
          <p:nvPr/>
        </p:nvSpPr>
        <p:spPr>
          <a:xfrm>
            <a:off x="1295400" y="5062298"/>
            <a:ext cx="6131807" cy="400110"/>
          </a:xfrm>
          <a:prstGeom prst="rect">
            <a:avLst/>
          </a:prstGeom>
          <a:noFill/>
        </p:spPr>
        <p:txBody>
          <a:bodyPr wrap="none" rtlCol="0">
            <a:spAutoFit/>
          </a:bodyPr>
          <a:lstStyle/>
          <a:p>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o   tag ⨁ </a:t>
            </a:r>
            <a:r>
              <a:rPr lang="en-US" sz="2000" dirty="0">
                <a:latin typeface="Times New Roman" pitchFamily="18" charset="0"/>
                <a:cs typeface="Times New Roman" pitchFamily="18" charset="0"/>
              </a:rPr>
              <a:t>F(k</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a:t>
            </a:r>
            <a:r>
              <a:rPr lang="en-US" sz="2000" dirty="0">
                <a:latin typeface="Times New Roman" pitchFamily="18" charset="0"/>
                <a:cs typeface="Times New Roman" pitchFamily="18" charset="0"/>
              </a:rPr>
              <a:t>1] ⨁ P(k,1)</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 F(k</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m’[1] ⨁ P(k,1))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grpSp>
        <p:nvGrpSpPr>
          <p:cNvPr id="11" name="Group 58"/>
          <p:cNvGrpSpPr/>
          <p:nvPr/>
        </p:nvGrpSpPr>
        <p:grpSpPr>
          <a:xfrm>
            <a:off x="785442" y="3881734"/>
            <a:ext cx="2795958" cy="2290466"/>
            <a:chOff x="381000" y="4343400"/>
            <a:chExt cx="2795958" cy="2290466"/>
          </a:xfrm>
        </p:grpSpPr>
        <p:sp>
          <p:nvSpPr>
            <p:cNvPr id="2" name="TextBox 1"/>
            <p:cNvSpPr txBox="1"/>
            <p:nvPr/>
          </p:nvSpPr>
          <p:spPr>
            <a:xfrm>
              <a:off x="381000" y="6172201"/>
              <a:ext cx="2795958" cy="461665"/>
            </a:xfrm>
            <a:prstGeom prst="rect">
              <a:avLst/>
            </a:prstGeom>
            <a:noFill/>
          </p:spPr>
          <p:txBody>
            <a:bodyPr wrap="none" rtlCol="0">
              <a:spAutoFit/>
            </a:bodyPr>
            <a:lstStyle/>
            <a:p>
              <a:r>
                <a:rPr lang="en-US" sz="2400" dirty="0" smtClean="0"/>
                <a:t>Then apply  F(k</a:t>
              </a:r>
              <a:r>
                <a:rPr lang="en-US" sz="2400" baseline="-25000" dirty="0" smtClean="0"/>
                <a:t>1</a:t>
              </a:r>
              <a:r>
                <a:rPr lang="en-US" sz="2400" dirty="0" smtClean="0"/>
                <a:t>, ⋅)</a:t>
              </a:r>
            </a:p>
          </p:txBody>
        </p:sp>
        <p:sp>
          <p:nvSpPr>
            <p:cNvPr id="5" name="Left Brace 4"/>
            <p:cNvSpPr/>
            <p:nvPr/>
          </p:nvSpPr>
          <p:spPr>
            <a:xfrm>
              <a:off x="685800" y="4343400"/>
              <a:ext cx="152400" cy="1524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 name="Curved Connector 6"/>
            <p:cNvCxnSpPr>
              <a:stCxn id="2" idx="1"/>
              <a:endCxn id="5" idx="1"/>
            </p:cNvCxnSpPr>
            <p:nvPr/>
          </p:nvCxnSpPr>
          <p:spPr>
            <a:xfrm rot="10800000" flipH="1">
              <a:off x="381000" y="5105400"/>
              <a:ext cx="304800" cy="1297634"/>
            </a:xfrm>
            <a:prstGeom prst="curvedConnector3">
              <a:avLst>
                <a:gd name="adj1" fmla="val -75000"/>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3074" name="Picture 2"/>
          <p:cNvPicPr>
            <a:picLocks noChangeAspect="1" noChangeArrowheads="1"/>
          </p:cNvPicPr>
          <p:nvPr/>
        </p:nvPicPr>
        <p:blipFill>
          <a:blip r:embed="rId3" cstate="print"/>
          <a:srcRect/>
          <a:stretch>
            <a:fillRect/>
          </a:stretch>
        </p:blipFill>
        <p:spPr bwMode="auto">
          <a:xfrm>
            <a:off x="7924800" y="3886200"/>
            <a:ext cx="838200" cy="59055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5715000" y="685800"/>
            <a:ext cx="942975" cy="609600"/>
          </a:xfrm>
          <a:prstGeom prst="rect">
            <a:avLst/>
          </a:prstGeom>
          <a:noFill/>
          <a:ln w="9525">
            <a:noFill/>
            <a:miter lim="800000"/>
            <a:headEnd/>
            <a:tailEnd/>
          </a:ln>
        </p:spPr>
      </p:pic>
      <p:sp>
        <p:nvSpPr>
          <p:cNvPr id="60" name="Footer Placeholder 59"/>
          <p:cNvSpPr>
            <a:spLocks noGrp="1"/>
          </p:cNvSpPr>
          <p:nvPr>
            <p:ph type="ftr" sz="quarter" idx="11"/>
          </p:nvPr>
        </p:nvSpPr>
        <p:spPr/>
        <p:txBody>
          <a:bodyPr/>
          <a:lstStyle/>
          <a:p>
            <a:r>
              <a:rPr lang="en-US" dirty="0" smtClean="0"/>
              <a:t>FAST-NUCES</a:t>
            </a:r>
            <a:endParaRPr lang="en-US" dirty="0"/>
          </a:p>
        </p:txBody>
      </p:sp>
      <p:pic>
        <p:nvPicPr>
          <p:cNvPr id="61" name="Picture 60" descr="http://study.result.pk/wp-content/uploads/2011/07/National-University-of-Computer-and-Emerging-Sciences-NUCES-300x300.png"/>
          <p:cNvPicPr/>
          <p:nvPr/>
        </p:nvPicPr>
        <p:blipFill>
          <a:blip r:embed="rId5"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77967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228600"/>
            <a:ext cx="8763000" cy="5426870"/>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Just to make sure we all see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solution let's quickly go back to the original diagram for PMAC and I can show </a:t>
            </a:r>
            <a:r>
              <a:rPr lang="en-GB" dirty="0" smtClean="0">
                <a:latin typeface="Arial" panose="020B0604020202020204" pitchFamily="34" charset="0"/>
                <a:ea typeface="Times New Roman" panose="02020603050405020304" pitchFamily="18" charset="0"/>
                <a:cs typeface="Times New Roman" panose="02020603050405020304" pitchFamily="18" charset="0"/>
              </a:rPr>
              <a:t>you </a:t>
            </a:r>
            <a:r>
              <a:rPr lang="en-GB" dirty="0">
                <a:latin typeface="Arial" panose="020B0604020202020204" pitchFamily="34" charset="0"/>
                <a:ea typeface="Times New Roman" panose="02020603050405020304" pitchFamily="18" charset="0"/>
                <a:cs typeface="Times New Roman" panose="02020603050405020304" pitchFamily="18" charset="0"/>
              </a:rPr>
              <a:t>what I mean.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imagine this one message block changed into some other </a:t>
            </a:r>
            <a:r>
              <a:rPr lang="en-GB" dirty="0" smtClean="0">
                <a:latin typeface="Arial" panose="020B0604020202020204" pitchFamily="34" charset="0"/>
                <a:ea typeface="Times New Roman" panose="02020603050405020304" pitchFamily="18" charset="0"/>
                <a:cs typeface="Times New Roman" panose="02020603050405020304" pitchFamily="18" charset="0"/>
              </a:rPr>
              <a:t>block</a:t>
            </a:r>
            <a:r>
              <a:rPr lang="en-GB" dirty="0">
                <a:latin typeface="Arial" panose="020B0604020202020204" pitchFamily="34" charset="0"/>
                <a:ea typeface="Times New Roman" panose="02020603050405020304" pitchFamily="18" charset="0"/>
                <a:cs typeface="Times New Roman" panose="02020603050405020304" pitchFamily="18" charset="0"/>
              </a:rPr>
              <a:t>, say, it changed into M'[1]. Then what we could do is we can take the tag on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original message before the change was made.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we can invert the function F, and </a:t>
            </a:r>
            <a:r>
              <a:rPr lang="en-GB" dirty="0" smtClean="0">
                <a:latin typeface="Arial" panose="020B0604020202020204" pitchFamily="34" charset="0"/>
                <a:ea typeface="Times New Roman" panose="02020603050405020304" pitchFamily="18" charset="0"/>
                <a:cs typeface="Times New Roman" panose="02020603050405020304" pitchFamily="18" charset="0"/>
              </a:rPr>
              <a:t>determine </a:t>
            </a:r>
            <a:r>
              <a:rPr lang="en-GB" dirty="0">
                <a:latin typeface="Arial" panose="020B0604020202020204" pitchFamily="34" charset="0"/>
                <a:ea typeface="Times New Roman" panose="02020603050405020304" pitchFamily="18" charset="0"/>
                <a:cs typeface="Times New Roman" panose="02020603050405020304" pitchFamily="18" charset="0"/>
              </a:rPr>
              <a:t>the value before the function F was applied.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Now</a:t>
            </a:r>
            <a:r>
              <a:rPr lang="en-GB" dirty="0">
                <a:latin typeface="Arial" panose="020B0604020202020204" pitchFamily="34" charset="0"/>
                <a:ea typeface="Times New Roman" panose="02020603050405020304" pitchFamily="18" charset="0"/>
                <a:cs typeface="Times New Roman" panose="02020603050405020304" pitchFamily="18" charset="0"/>
              </a:rPr>
              <a:t>, well, since we now have </a:t>
            </a:r>
            <a:r>
              <a:rPr lang="en-GB" dirty="0" smtClean="0">
                <a:latin typeface="Arial" panose="020B0604020202020204" pitchFamily="34" charset="0"/>
                <a:ea typeface="Times New Roman" panose="02020603050405020304" pitchFamily="18" charset="0"/>
                <a:cs typeface="Times New Roman" panose="02020603050405020304" pitchFamily="18" charset="0"/>
              </a:rPr>
              <a:t>an </a:t>
            </a:r>
            <a:r>
              <a:rPr lang="en-GB" dirty="0">
                <a:latin typeface="Arial" panose="020B0604020202020204" pitchFamily="34" charset="0"/>
                <a:ea typeface="Times New Roman" panose="02020603050405020304" pitchFamily="18" charset="0"/>
                <a:cs typeface="Times New Roman" panose="02020603050405020304" pitchFamily="18" charset="0"/>
              </a:rPr>
              <a:t>XOR of a bunch of blocks, what we can do is we can cancel out the XOR </a:t>
            </a:r>
            <a:r>
              <a:rPr lang="en-GB" dirty="0" smtClean="0">
                <a:latin typeface="Arial" panose="020B0604020202020204" pitchFamily="34" charset="0"/>
                <a:ea typeface="Times New Roman" panose="02020603050405020304" pitchFamily="18" charset="0"/>
                <a:cs typeface="Times New Roman" panose="02020603050405020304" pitchFamily="18" charset="0"/>
              </a:rPr>
              <a:t>that </a:t>
            </a:r>
            <a:r>
              <a:rPr lang="en-GB" dirty="0">
                <a:latin typeface="Arial" panose="020B0604020202020204" pitchFamily="34" charset="0"/>
                <a:ea typeface="Times New Roman" panose="02020603050405020304" pitchFamily="18" charset="0"/>
                <a:cs typeface="Times New Roman" panose="02020603050405020304" pitchFamily="18" charset="0"/>
              </a:rPr>
              <a:t>came from the original message block, basically by XOR-</a:t>
            </a:r>
            <a:r>
              <a:rPr lang="en-GB" dirty="0" err="1">
                <a:latin typeface="Arial" panose="020B0604020202020204" pitchFamily="34" charset="0"/>
                <a:ea typeface="Times New Roman" panose="02020603050405020304" pitchFamily="18" charset="0"/>
                <a:cs typeface="Times New Roman" panose="02020603050405020304" pitchFamily="18" charset="0"/>
              </a:rPr>
              <a:t>ing</a:t>
            </a:r>
            <a:r>
              <a:rPr lang="en-GB" dirty="0">
                <a:latin typeface="Arial" panose="020B0604020202020204" pitchFamily="34" charset="0"/>
                <a:ea typeface="Times New Roman" panose="02020603050405020304" pitchFamily="18" charset="0"/>
                <a:cs typeface="Times New Roman" panose="02020603050405020304" pitchFamily="18" charset="0"/>
              </a:rPr>
              <a:t> this value that came </a:t>
            </a:r>
            <a:r>
              <a:rPr lang="en-GB" dirty="0" smtClean="0">
                <a:latin typeface="Arial" panose="020B0604020202020204" pitchFamily="34" charset="0"/>
                <a:ea typeface="Times New Roman" panose="02020603050405020304" pitchFamily="18" charset="0"/>
                <a:cs typeface="Times New Roman" panose="02020603050405020304" pitchFamily="18" charset="0"/>
              </a:rPr>
              <a:t>from </a:t>
            </a:r>
            <a:r>
              <a:rPr lang="en-GB" dirty="0">
                <a:latin typeface="Arial" panose="020B0604020202020204" pitchFamily="34" charset="0"/>
                <a:ea typeface="Times New Roman" panose="02020603050405020304" pitchFamily="18" charset="0"/>
                <a:cs typeface="Times New Roman" panose="02020603050405020304" pitchFamily="18" charset="0"/>
              </a:rPr>
              <a:t>the original message block into this XOR-</a:t>
            </a:r>
            <a:r>
              <a:rPr lang="en-GB" dirty="0" err="1">
                <a:latin typeface="Arial" panose="020B0604020202020204" pitchFamily="34" charset="0"/>
                <a:ea typeface="Times New Roman" panose="02020603050405020304" pitchFamily="18" charset="0"/>
                <a:cs typeface="Times New Roman" panose="02020603050405020304" pitchFamily="18" charset="0"/>
              </a:rPr>
              <a:t>ed</a:t>
            </a:r>
            <a:r>
              <a:rPr lang="en-GB" dirty="0">
                <a:latin typeface="Arial" panose="020B0604020202020204" pitchFamily="34" charset="0"/>
                <a:ea typeface="Times New Roman" panose="02020603050405020304" pitchFamily="18" charset="0"/>
                <a:cs typeface="Times New Roman" panose="02020603050405020304" pitchFamily="18" charset="0"/>
              </a:rPr>
              <a:t> accumulator.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then XOR-</a:t>
            </a:r>
            <a:r>
              <a:rPr lang="en-GB" dirty="0" err="1">
                <a:latin typeface="Arial" panose="020B0604020202020204" pitchFamily="34" charset="0"/>
                <a:ea typeface="Times New Roman" panose="02020603050405020304" pitchFamily="18" charset="0"/>
                <a:cs typeface="Times New Roman" panose="02020603050405020304" pitchFamily="18" charset="0"/>
              </a:rPr>
              <a:t>ing</a:t>
            </a:r>
            <a:r>
              <a:rPr lang="en-GB" dirty="0">
                <a:latin typeface="Arial" panose="020B0604020202020204" pitchFamily="34" charset="0"/>
                <a:ea typeface="Times New Roman" panose="02020603050405020304" pitchFamily="18" charset="0"/>
                <a:cs typeface="Times New Roman" panose="02020603050405020304" pitchFamily="18" charset="0"/>
              </a:rPr>
              <a:t> again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value that would come from the new message block back into the XOR </a:t>
            </a:r>
            <a:r>
              <a:rPr lang="en-GB" dirty="0" smtClean="0">
                <a:latin typeface="Arial" panose="020B0604020202020204" pitchFamily="34" charset="0"/>
                <a:ea typeface="Times New Roman" panose="02020603050405020304" pitchFamily="18" charset="0"/>
                <a:cs typeface="Times New Roman" panose="02020603050405020304" pitchFamily="18" charset="0"/>
              </a:rPr>
              <a:t>accumulator</a:t>
            </a:r>
            <a:r>
              <a:rPr lang="en-GB" dirty="0">
                <a:latin typeface="Arial" panose="020B0604020202020204" pitchFamily="34" charset="0"/>
                <a:ea typeface="Times New Roman" panose="02020603050405020304" pitchFamily="18" charset="0"/>
                <a:cs typeface="Times New Roman" panose="02020603050405020304" pitchFamily="18" charset="0"/>
              </a:rPr>
              <a:t>. And then apply the function F again.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1482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304800"/>
            <a:ext cx="8610600" cy="5407506"/>
          </a:xfrm>
          <a:prstGeom prst="rect">
            <a:avLst/>
          </a:prstGeom>
        </p:spPr>
        <p:txBody>
          <a:bodyPr wrap="square">
            <a:spAutoFit/>
          </a:bodyPr>
          <a:lstStyle/>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And that will give us the tag for the new message, where just one block was changed.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 </a:t>
            </a:r>
            <a:r>
              <a:rPr lang="en-GB" dirty="0">
                <a:latin typeface="Arial" panose="020B0604020202020204" pitchFamily="34" charset="0"/>
                <a:ea typeface="Times New Roman" panose="02020603050405020304" pitchFamily="18" charset="0"/>
                <a:cs typeface="Times New Roman" panose="02020603050405020304" pitchFamily="18" charset="0"/>
              </a:rPr>
              <a:t>in symbols, basically, I wrote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formula over here. You can see, basically, we decrypt the tag, and then we </a:t>
            </a:r>
            <a:r>
              <a:rPr lang="en-GB" dirty="0" smtClean="0">
                <a:latin typeface="Arial" panose="020B0604020202020204" pitchFamily="34" charset="0"/>
                <a:ea typeface="Times New Roman" panose="02020603050405020304" pitchFamily="18" charset="0"/>
                <a:cs typeface="Times New Roman" panose="02020603050405020304" pitchFamily="18" charset="0"/>
              </a:rPr>
              <a:t>XOR </a:t>
            </a:r>
            <a:r>
              <a:rPr lang="en-GB" dirty="0">
                <a:latin typeface="Arial" panose="020B0604020202020204" pitchFamily="34" charset="0"/>
                <a:ea typeface="Times New Roman" panose="02020603050405020304" pitchFamily="18" charset="0"/>
                <a:cs typeface="Times New Roman" panose="02020603050405020304" pitchFamily="18" charset="0"/>
              </a:rPr>
              <a:t>with the block that comes from the original message block.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We </a:t>
            </a:r>
            <a:r>
              <a:rPr lang="en-GB" dirty="0">
                <a:latin typeface="Arial" panose="020B0604020202020204" pitchFamily="34" charset="0"/>
                <a:ea typeface="Times New Roman" panose="02020603050405020304" pitchFamily="18" charset="0"/>
                <a:cs typeface="Times New Roman" panose="02020603050405020304" pitchFamily="18" charset="0"/>
              </a:rPr>
              <a:t>XOR again with </a:t>
            </a:r>
            <a:r>
              <a:rPr lang="en-GB" dirty="0" smtClean="0">
                <a:latin typeface="Arial" panose="020B0604020202020204" pitchFamily="34" charset="0"/>
                <a:ea typeface="Times New Roman" panose="02020603050405020304" pitchFamily="18" charset="0"/>
                <a:cs typeface="Times New Roman" panose="02020603050405020304" pitchFamily="18" charset="0"/>
              </a:rPr>
              <a:t>the </a:t>
            </a:r>
            <a:r>
              <a:rPr lang="en-GB" dirty="0">
                <a:latin typeface="Arial" panose="020B0604020202020204" pitchFamily="34" charset="0"/>
                <a:ea typeface="Times New Roman" panose="02020603050405020304" pitchFamily="18" charset="0"/>
                <a:cs typeface="Times New Roman" panose="02020603050405020304" pitchFamily="18" charset="0"/>
              </a:rPr>
              <a:t>block that comes from the new message block.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And </a:t>
            </a:r>
            <a:r>
              <a:rPr lang="en-GB" dirty="0">
                <a:latin typeface="Arial" panose="020B0604020202020204" pitchFamily="34" charset="0"/>
                <a:ea typeface="Times New Roman" panose="02020603050405020304" pitchFamily="18" charset="0"/>
                <a:cs typeface="Times New Roman" panose="02020603050405020304" pitchFamily="18" charset="0"/>
              </a:rPr>
              <a:t>then we re-encrypt the final </a:t>
            </a:r>
            <a:r>
              <a:rPr lang="en-GB" dirty="0" smtClean="0">
                <a:latin typeface="Arial" panose="020B0604020202020204" pitchFamily="34" charset="0"/>
                <a:ea typeface="Times New Roman" panose="02020603050405020304" pitchFamily="18" charset="0"/>
                <a:cs typeface="Times New Roman" panose="02020603050405020304" pitchFamily="18" charset="0"/>
              </a:rPr>
              <a:t>XOR </a:t>
            </a:r>
            <a:r>
              <a:rPr lang="en-GB" dirty="0">
                <a:latin typeface="Arial" panose="020B0604020202020204" pitchFamily="34" charset="0"/>
                <a:ea typeface="Times New Roman" panose="02020603050405020304" pitchFamily="18" charset="0"/>
                <a:cs typeface="Times New Roman" panose="02020603050405020304" pitchFamily="18" charset="0"/>
              </a:rPr>
              <a:t>accumulator to get the new tag for the message with a one block changed.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So</a:t>
            </a:r>
            <a:r>
              <a:rPr lang="en-GB" dirty="0">
                <a:latin typeface="Arial" panose="020B0604020202020204" pitchFamily="34" charset="0"/>
                <a:ea typeface="Times New Roman" panose="02020603050405020304" pitchFamily="18" charset="0"/>
                <a:cs typeface="Times New Roman" panose="02020603050405020304" pitchFamily="18" charset="0"/>
              </a:rPr>
              <a:t> </a:t>
            </a:r>
            <a:r>
              <a:rPr lang="en-GB" dirty="0" smtClean="0">
                <a:latin typeface="Arial" panose="020B0604020202020204" pitchFamily="34" charset="0"/>
                <a:ea typeface="Times New Roman" panose="02020603050405020304" pitchFamily="18" charset="0"/>
                <a:cs typeface="Times New Roman" panose="02020603050405020304" pitchFamily="18" charset="0"/>
              </a:rPr>
              <a:t>that's </a:t>
            </a:r>
            <a:r>
              <a:rPr lang="en-GB" dirty="0">
                <a:latin typeface="Arial" panose="020B0604020202020204" pitchFamily="34" charset="0"/>
                <a:ea typeface="Times New Roman" panose="02020603050405020304" pitchFamily="18" charset="0"/>
                <a:cs typeface="Times New Roman" panose="02020603050405020304" pitchFamily="18" charset="0"/>
              </a:rPr>
              <a:t>kind of a neat property. It kind of shows that if you have very large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dirty="0">
                <a:latin typeface="Arial" panose="020B0604020202020204" pitchFamily="34" charset="0"/>
                <a:ea typeface="Times New Roman" panose="02020603050405020304" pitchFamily="18" charset="0"/>
                <a:cs typeface="Times New Roman" panose="02020603050405020304" pitchFamily="18" charset="0"/>
              </a:rPr>
              <a:t>messages, you can very quickly update the tag. </a:t>
            </a:r>
            <a:endParaRPr lang="en-GB"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GB"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GB" dirty="0" smtClean="0">
                <a:latin typeface="Arial" panose="020B0604020202020204" pitchFamily="34" charset="0"/>
                <a:ea typeface="Times New Roman" panose="02020603050405020304" pitchFamily="18" charset="0"/>
                <a:cs typeface="Times New Roman" panose="02020603050405020304" pitchFamily="18" charset="0"/>
              </a:rPr>
              <a:t>Of </a:t>
            </a:r>
            <a:r>
              <a:rPr lang="en-GB" dirty="0">
                <a:latin typeface="Arial" panose="020B0604020202020204" pitchFamily="34" charset="0"/>
                <a:ea typeface="Times New Roman" panose="02020603050405020304" pitchFamily="18" charset="0"/>
                <a:cs typeface="Times New Roman" panose="02020603050405020304" pitchFamily="18" charset="0"/>
              </a:rPr>
              <a:t>course you would need the secret </a:t>
            </a:r>
            <a:r>
              <a:rPr lang="en-GB" dirty="0" smtClean="0">
                <a:latin typeface="Arial" panose="020B0604020202020204" pitchFamily="34" charset="0"/>
                <a:ea typeface="Times New Roman" panose="02020603050405020304" pitchFamily="18" charset="0"/>
                <a:cs typeface="Times New Roman" panose="02020603050405020304" pitchFamily="18" charset="0"/>
              </a:rPr>
              <a:t>key </a:t>
            </a:r>
            <a:r>
              <a:rPr lang="en-GB" dirty="0">
                <a:latin typeface="Arial" panose="020B0604020202020204" pitchFamily="34" charset="0"/>
                <a:ea typeface="Times New Roman" panose="02020603050405020304" pitchFamily="18" charset="0"/>
                <a:cs typeface="Times New Roman" panose="02020603050405020304" pitchFamily="18" charset="0"/>
              </a:rPr>
              <a:t>to do the update, but you can quickly update the tag if just a small number of </a:t>
            </a:r>
            <a:r>
              <a:rPr lang="en-GB" dirty="0" smtClean="0">
                <a:latin typeface="Arial" panose="020B0604020202020204" pitchFamily="34" charset="0"/>
                <a:ea typeface="Times New Roman" panose="02020603050405020304" pitchFamily="18" charset="0"/>
              </a:rPr>
              <a:t>message </a:t>
            </a:r>
            <a:r>
              <a:rPr lang="en-GB" dirty="0">
                <a:latin typeface="Arial" panose="020B0604020202020204" pitchFamily="34" charset="0"/>
                <a:ea typeface="Times New Roman" panose="02020603050405020304" pitchFamily="18" charset="0"/>
              </a:rPr>
              <a:t>blocks changed. Okay, so that concludes our discussion of PMAC. </a:t>
            </a:r>
            <a:endParaRPr lang="en-GB" dirty="0"/>
          </a:p>
        </p:txBody>
      </p:sp>
    </p:spTree>
    <p:extLst>
      <p:ext uri="{BB962C8B-B14F-4D97-AF65-F5344CB8AC3E}">
        <p14:creationId xmlns:p14="http://schemas.microsoft.com/office/powerpoint/2010/main" val="2075060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772400" cy="609600"/>
          </a:xfrm>
        </p:spPr>
        <p:txBody>
          <a:bodyPr>
            <a:normAutofit fontScale="90000"/>
          </a:bodyPr>
          <a:lstStyle/>
          <a:p>
            <a:r>
              <a:rPr lang="en-US" dirty="0" smtClean="0">
                <a:solidFill>
                  <a:schemeClr val="tx1"/>
                </a:solidFill>
                <a:latin typeface="Times New Roman" pitchFamily="18" charset="0"/>
                <a:cs typeface="Times New Roman" pitchFamily="18" charset="0"/>
              </a:rPr>
              <a:t>MAC</a:t>
            </a:r>
            <a:endParaRPr lang="en-US" dirty="0"/>
          </a:p>
        </p:txBody>
      </p:sp>
      <p:sp>
        <p:nvSpPr>
          <p:cNvPr id="3" name="Footer Placeholder 2"/>
          <p:cNvSpPr>
            <a:spLocks noGrp="1"/>
          </p:cNvSpPr>
          <p:nvPr>
            <p:ph type="ftr" sz="quarter" idx="11"/>
          </p:nvPr>
        </p:nvSpPr>
        <p:spPr/>
        <p:txBody>
          <a:bodyPr/>
          <a:lstStyle/>
          <a:p>
            <a:r>
              <a:rPr lang="en-US" dirty="0" smtClean="0"/>
              <a:t>FAST-NUCES</a:t>
            </a:r>
            <a:endParaRPr lang="en-US" dirty="0"/>
          </a:p>
        </p:txBody>
      </p:sp>
      <p:pic>
        <p:nvPicPr>
          <p:cNvPr id="1026" name="Picture 2" descr="File:MAC.svg"/>
          <p:cNvPicPr>
            <a:picLocks noChangeAspect="1" noChangeArrowheads="1"/>
          </p:cNvPicPr>
          <p:nvPr/>
        </p:nvPicPr>
        <p:blipFill>
          <a:blip r:embed="rId2" cstate="print"/>
          <a:srcRect/>
          <a:stretch>
            <a:fillRect/>
          </a:stretch>
        </p:blipFill>
        <p:spPr bwMode="auto">
          <a:xfrm>
            <a:off x="1066800" y="990600"/>
            <a:ext cx="7058025" cy="4200525"/>
          </a:xfrm>
          <a:prstGeom prst="rect">
            <a:avLst/>
          </a:prstGeom>
          <a:noFill/>
        </p:spPr>
      </p:pic>
      <p:sp>
        <p:nvSpPr>
          <p:cNvPr id="6" name="Footer Placeholder 2"/>
          <p:cNvSpPr txBox="1">
            <a:spLocks/>
          </p:cNvSpPr>
          <p:nvPr/>
        </p:nvSpPr>
        <p:spPr>
          <a:xfrm>
            <a:off x="6934200" y="6172200"/>
            <a:ext cx="1752600" cy="457200"/>
          </a:xfrm>
          <a:prstGeom prst="rect">
            <a:avLst/>
          </a:prstGeom>
        </p:spPr>
        <p:txBody>
          <a:bodyPr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effectLst/>
                <a:uLnTx/>
                <a:uFillTx/>
                <a:latin typeface="Times New Roman" pitchFamily="18" charset="0"/>
                <a:cs typeface="Times New Roman" pitchFamily="18" charset="0"/>
              </a:rPr>
              <a:t>*Source = Wiki</a:t>
            </a:r>
            <a:endParaRPr kumimoji="0" lang="en-US" sz="1400" b="0" i="0" u="none" strike="noStrike" kern="1200" cap="none" spc="0" normalizeH="0" baseline="0" noProof="0" dirty="0">
              <a:ln>
                <a:noFill/>
              </a:ln>
              <a:effectLst/>
              <a:uLnTx/>
              <a:uFillTx/>
              <a:latin typeface="Times New Roman" pitchFamily="18" charset="0"/>
              <a:cs typeface="Times New Roman" pitchFamily="18" charset="0"/>
            </a:endParaRPr>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681023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274638"/>
            <a:ext cx="7772400" cy="792162"/>
          </a:xfrm>
        </p:spPr>
        <p:txBody>
          <a:bodyPr>
            <a:normAutofit/>
          </a:bodyPr>
          <a:lstStyle/>
          <a:p>
            <a:r>
              <a:rPr lang="en-US" sz="3600" dirty="0">
                <a:solidFill>
                  <a:schemeClr val="tx1"/>
                </a:solidFill>
                <a:latin typeface="Times New Roman" pitchFamily="18" charset="0"/>
                <a:cs typeface="Times New Roman" pitchFamily="18" charset="0"/>
              </a:rPr>
              <a:t>Construction </a:t>
            </a:r>
            <a:r>
              <a:rPr lang="en-US" sz="3600" dirty="0" smtClean="0">
                <a:solidFill>
                  <a:schemeClr val="tx1"/>
                </a:solidFill>
                <a:latin typeface="Times New Roman" pitchFamily="18" charset="0"/>
                <a:cs typeface="Times New Roman" pitchFamily="18" charset="0"/>
              </a:rPr>
              <a:t>4:   </a:t>
            </a:r>
            <a:r>
              <a:rPr lang="en-US" sz="3600" dirty="0">
                <a:solidFill>
                  <a:schemeClr val="tx1"/>
                </a:solidFill>
                <a:latin typeface="Times New Roman" pitchFamily="18" charset="0"/>
                <a:cs typeface="Times New Roman" pitchFamily="18" charset="0"/>
              </a:rPr>
              <a:t>HMAC   (Hash-MAC)</a:t>
            </a:r>
          </a:p>
        </p:txBody>
      </p:sp>
      <p:sp>
        <p:nvSpPr>
          <p:cNvPr id="33795" name="Rectangle 3"/>
          <p:cNvSpPr>
            <a:spLocks noGrp="1" noChangeArrowheads="1"/>
          </p:cNvSpPr>
          <p:nvPr>
            <p:ph type="body" idx="1"/>
          </p:nvPr>
        </p:nvSpPr>
        <p:spPr>
          <a:xfrm>
            <a:off x="685800" y="1447800"/>
            <a:ext cx="8229600" cy="4902200"/>
          </a:xfrm>
        </p:spPr>
        <p:txBody>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Most widely used MAC on the Internet.</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but,  we first we </a:t>
            </a:r>
            <a:r>
              <a:rPr lang="en-US" dirty="0" smtClean="0">
                <a:latin typeface="Times New Roman" pitchFamily="18" charset="0"/>
                <a:cs typeface="Times New Roman" pitchFamily="18" charset="0"/>
              </a:rPr>
              <a:t>need to discuss </a:t>
            </a:r>
            <a:r>
              <a:rPr lang="en-US" dirty="0">
                <a:latin typeface="Times New Roman" pitchFamily="18" charset="0"/>
                <a:cs typeface="Times New Roman" pitchFamily="18" charset="0"/>
              </a:rPr>
              <a:t>hash function.</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37134790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772400" cy="1143000"/>
          </a:xfrm>
        </p:spPr>
        <p:txBody>
          <a:bodyPr/>
          <a:lstStyle/>
          <a:p>
            <a:r>
              <a:rPr lang="en-US" dirty="0" smtClean="0">
                <a:solidFill>
                  <a:schemeClr val="tx1"/>
                </a:solidFill>
                <a:latin typeface="Times New Roman" pitchFamily="18" charset="0"/>
                <a:cs typeface="Times New Roman" pitchFamily="18" charset="0"/>
              </a:rPr>
              <a:t>Further reading</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Black, </a:t>
            </a:r>
            <a:r>
              <a:rPr lang="en-US" sz="2000" dirty="0" smtClean="0">
                <a:latin typeface="Times New Roman" pitchFamily="18" charset="0"/>
                <a:cs typeface="Times New Roman" pitchFamily="18" charset="0"/>
              </a:rPr>
              <a:t>P. </a:t>
            </a:r>
            <a:r>
              <a:rPr lang="en-US" sz="2000" dirty="0" err="1">
                <a:latin typeface="Times New Roman" pitchFamily="18" charset="0"/>
                <a:cs typeface="Times New Roman" pitchFamily="18" charset="0"/>
              </a:rPr>
              <a:t>Rogaway</a:t>
            </a:r>
            <a:r>
              <a:rPr lang="en-US" sz="2000" dirty="0">
                <a:latin typeface="Times New Roman" pitchFamily="18" charset="0"/>
                <a:cs typeface="Times New Roman" pitchFamily="18" charset="0"/>
              </a:rPr>
              <a:t>: CBC MACs for Arbitrary-Length Messages: The Three-Key Constructions. J. Cryptology 18(2): 111-131 (2005</a:t>
            </a:r>
            <a:r>
              <a:rPr lang="en-US" sz="2000" dirty="0" smtClean="0">
                <a:latin typeface="Times New Roman" pitchFamily="18" charset="0"/>
                <a:cs typeface="Times New Roman" pitchFamily="18" charset="0"/>
              </a:rPr>
              <a:t>)</a:t>
            </a:r>
          </a:p>
          <a:p>
            <a:pPr>
              <a:spcBef>
                <a:spcPts val="1680"/>
              </a:spcBef>
            </a:pPr>
            <a:r>
              <a:rPr lang="en-US" sz="2000" dirty="0" smtClean="0">
                <a:latin typeface="Times New Roman" pitchFamily="18" charset="0"/>
                <a:cs typeface="Times New Roman" pitchFamily="18" charset="0"/>
              </a:rPr>
              <a:t>K. </a:t>
            </a:r>
            <a:r>
              <a:rPr lang="en-US" sz="2000" dirty="0" err="1">
                <a:latin typeface="Times New Roman" pitchFamily="18" charset="0"/>
                <a:cs typeface="Times New Roman" pitchFamily="18" charset="0"/>
              </a:rPr>
              <a:t>Pietrzak</a:t>
            </a:r>
            <a:r>
              <a:rPr lang="en-US" sz="2000" dirty="0">
                <a:latin typeface="Times New Roman" pitchFamily="18" charset="0"/>
                <a:cs typeface="Times New Roman" pitchFamily="18" charset="0"/>
              </a:rPr>
              <a:t>: A Tight Bound for EMAC. ICALP (2) 2006: 168-</a:t>
            </a:r>
            <a:r>
              <a:rPr lang="en-US" sz="2000" dirty="0" smtClean="0">
                <a:latin typeface="Times New Roman" pitchFamily="18" charset="0"/>
                <a:cs typeface="Times New Roman" pitchFamily="18" charset="0"/>
              </a:rPr>
              <a:t>179</a:t>
            </a:r>
          </a:p>
          <a:p>
            <a:pPr>
              <a:spcBef>
                <a:spcPts val="1680"/>
              </a:spcBef>
            </a:pPr>
            <a:r>
              <a:rPr lang="en-US" sz="2000" dirty="0" smtClean="0">
                <a:latin typeface="Times New Roman" pitchFamily="18" charset="0"/>
                <a:cs typeface="Times New Roman" pitchFamily="18" charset="0"/>
              </a:rPr>
              <a:t>J. </a:t>
            </a:r>
            <a:r>
              <a:rPr lang="en-US" sz="2000" dirty="0">
                <a:latin typeface="Times New Roman" pitchFamily="18" charset="0"/>
                <a:cs typeface="Times New Roman" pitchFamily="18" charset="0"/>
              </a:rPr>
              <a:t>Black, </a:t>
            </a:r>
            <a:r>
              <a:rPr lang="en-US" sz="2000" dirty="0" smtClean="0">
                <a:latin typeface="Times New Roman" pitchFamily="18" charset="0"/>
                <a:cs typeface="Times New Roman" pitchFamily="18" charset="0"/>
              </a:rPr>
              <a:t>P. </a:t>
            </a:r>
            <a:r>
              <a:rPr lang="en-US" sz="2000" dirty="0" err="1">
                <a:latin typeface="Times New Roman" pitchFamily="18" charset="0"/>
                <a:cs typeface="Times New Roman" pitchFamily="18" charset="0"/>
              </a:rPr>
              <a:t>Rogaway</a:t>
            </a:r>
            <a:r>
              <a:rPr lang="en-US" sz="2000" dirty="0">
                <a:latin typeface="Times New Roman" pitchFamily="18" charset="0"/>
                <a:cs typeface="Times New Roman" pitchFamily="18" charset="0"/>
              </a:rPr>
              <a:t>: A Block-Cipher Mode of Operation for Parallelizable Message Authentication. EUROCRYPT 2002: 384-</a:t>
            </a:r>
            <a:r>
              <a:rPr lang="en-US" sz="2000" dirty="0" smtClean="0">
                <a:latin typeface="Times New Roman" pitchFamily="18" charset="0"/>
                <a:cs typeface="Times New Roman" pitchFamily="18" charset="0"/>
              </a:rPr>
              <a:t>397</a:t>
            </a:r>
          </a:p>
          <a:p>
            <a:pPr>
              <a:spcBef>
                <a:spcPts val="1680"/>
              </a:spcBef>
            </a:pPr>
            <a:r>
              <a:rPr lang="en-US" sz="2000" dirty="0" smtClean="0">
                <a:latin typeface="Times New Roman" pitchFamily="18" charset="0"/>
                <a:cs typeface="Times New Roman" pitchFamily="18" charset="0"/>
              </a:rPr>
              <a:t>M. </a:t>
            </a:r>
            <a:r>
              <a:rPr lang="en-US" sz="2000" dirty="0" err="1">
                <a:latin typeface="Times New Roman" pitchFamily="18" charset="0"/>
                <a:cs typeface="Times New Roman" pitchFamily="18" charset="0"/>
              </a:rPr>
              <a:t>Bellare</a:t>
            </a:r>
            <a:r>
              <a:rPr lang="en-US" sz="2000" dirty="0">
                <a:latin typeface="Times New Roman" pitchFamily="18" charset="0"/>
                <a:cs typeface="Times New Roman" pitchFamily="18" charset="0"/>
              </a:rPr>
              <a:t>: New Proofs for NMAC and HMAC: Security Without Collision-Resistance. </a:t>
            </a:r>
            <a:r>
              <a:rPr lang="pt-BR" sz="2000" dirty="0">
                <a:latin typeface="Times New Roman" pitchFamily="18" charset="0"/>
                <a:cs typeface="Times New Roman" pitchFamily="18" charset="0"/>
              </a:rPr>
              <a:t>CRYPTO 2006: 602-619</a:t>
            </a:r>
            <a:endParaRPr lang="en-US" sz="2000" dirty="0" smtClean="0">
              <a:latin typeface="Times New Roman" pitchFamily="18" charset="0"/>
              <a:cs typeface="Times New Roman" pitchFamily="18" charset="0"/>
            </a:endParaRPr>
          </a:p>
          <a:p>
            <a:pPr>
              <a:spcBef>
                <a:spcPts val="1680"/>
              </a:spcBef>
            </a:pPr>
            <a:r>
              <a:rPr lang="en-US" sz="2000" dirty="0" smtClean="0">
                <a:latin typeface="Times New Roman" pitchFamily="18" charset="0"/>
                <a:cs typeface="Times New Roman" pitchFamily="18" charset="0"/>
              </a:rPr>
              <a:t>Y. </a:t>
            </a:r>
            <a:r>
              <a:rPr lang="en-US" sz="2000" dirty="0" err="1">
                <a:latin typeface="Times New Roman" pitchFamily="18" charset="0"/>
                <a:cs typeface="Times New Roman" pitchFamily="18" charset="0"/>
              </a:rPr>
              <a:t>Dodis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K. </a:t>
            </a:r>
            <a:r>
              <a:rPr lang="en-US" sz="2000" dirty="0" err="1">
                <a:latin typeface="Times New Roman" pitchFamily="18" charset="0"/>
                <a:cs typeface="Times New Roman" pitchFamily="18" charset="0"/>
              </a:rPr>
              <a:t>Pietrzak</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 </a:t>
            </a:r>
            <a:r>
              <a:rPr lang="en-US" sz="2000" dirty="0" err="1">
                <a:latin typeface="Times New Roman" pitchFamily="18" charset="0"/>
                <a:cs typeface="Times New Roman" pitchFamily="18" charset="0"/>
              </a:rPr>
              <a:t>Puniya</a:t>
            </a:r>
            <a:r>
              <a:rPr lang="en-US" sz="2000" dirty="0">
                <a:latin typeface="Times New Roman" pitchFamily="18" charset="0"/>
                <a:cs typeface="Times New Roman" pitchFamily="18" charset="0"/>
              </a:rPr>
              <a:t>: A New Mode of Operation for Block Ciphers and Length-Preserving MACs. EUROCRYPT 2008: 198-219</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10153683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731838"/>
          </a:xfrm>
        </p:spPr>
        <p:txBody>
          <a:bodyPr>
            <a:normAutofit fontScale="90000"/>
          </a:bodyPr>
          <a:lstStyle/>
          <a:p>
            <a:r>
              <a:rPr lang="en-US" dirty="0" smtClean="0">
                <a:solidFill>
                  <a:schemeClr val="tx1"/>
                </a:solidFill>
                <a:latin typeface="Times New Roman" pitchFamily="18" charset="0"/>
                <a:cs typeface="Times New Roman" pitchFamily="18" charset="0"/>
              </a:rPr>
              <a:t>Recap: message integrity</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97000"/>
            <a:ext cx="8534400" cy="5461000"/>
          </a:xfrm>
        </p:spPr>
        <p:txBody>
          <a:bodyPr>
            <a:normAutofit/>
          </a:bodyPr>
          <a:lstStyle/>
          <a:p>
            <a:pPr marL="0" indent="0">
              <a:buNone/>
            </a:pPr>
            <a:r>
              <a:rPr lang="en-US" sz="2400" dirty="0" smtClean="0">
                <a:latin typeface="Times New Roman" pitchFamily="18" charset="0"/>
                <a:cs typeface="Times New Roman" pitchFamily="18" charset="0"/>
              </a:rPr>
              <a:t>So far, four MAC constructions:</a:t>
            </a:r>
          </a:p>
          <a:p>
            <a:pPr marL="0" indent="0">
              <a:spcBef>
                <a:spcPts val="1776"/>
              </a:spcBef>
              <a:buNone/>
            </a:pPr>
            <a:r>
              <a:rPr lang="en-US" sz="24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ECBC-MAC,  CMAC  </a:t>
            </a:r>
            <a:r>
              <a:rPr lang="en-US" sz="2000" dirty="0" smtClean="0">
                <a:latin typeface="Times New Roman" pitchFamily="18" charset="0"/>
                <a:cs typeface="Times New Roman" pitchFamily="18" charset="0"/>
              </a:rPr>
              <a:t> :   commonly used with AES  (e.g. 802.11i)  </a:t>
            </a:r>
          </a:p>
          <a:p>
            <a:pPr marL="0" indent="0">
              <a:spcBef>
                <a:spcPts val="1776"/>
              </a:spcBef>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NMAC</a:t>
            </a:r>
            <a:r>
              <a:rPr lang="en-US" sz="2000" dirty="0" smtClean="0">
                <a:latin typeface="Times New Roman" pitchFamily="18" charset="0"/>
                <a:cs typeface="Times New Roman" pitchFamily="18" charset="0"/>
              </a:rPr>
              <a:t>     :   basis of HMAC  (this segment)</a:t>
            </a:r>
          </a:p>
          <a:p>
            <a:pPr marL="0" indent="0">
              <a:spcBef>
                <a:spcPts val="1776"/>
              </a:spcBef>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PMAC</a:t>
            </a:r>
            <a:r>
              <a:rPr lang="en-US" sz="2000" dirty="0" smtClean="0">
                <a:latin typeface="Times New Roman" pitchFamily="18" charset="0"/>
                <a:cs typeface="Times New Roman" pitchFamily="18" charset="0"/>
              </a:rPr>
              <a:t>:   a parallel MAC </a:t>
            </a:r>
          </a:p>
          <a:p>
            <a:pPr marL="0" indent="0">
              <a:spcBef>
                <a:spcPts val="2976"/>
              </a:spcBef>
              <a:buNone/>
            </a:pPr>
            <a:r>
              <a:rPr lang="en-US" sz="2400" dirty="0" smtClean="0">
                <a:latin typeface="Times New Roman" pitchFamily="18" charset="0"/>
                <a:cs typeface="Times New Roman" pitchFamily="18" charset="0"/>
              </a:rPr>
              <a:t>	</a:t>
            </a:r>
          </a:p>
        </p:txBody>
      </p:sp>
      <p:sp>
        <p:nvSpPr>
          <p:cNvPr id="9" name="TextBox 8"/>
          <p:cNvSpPr txBox="1"/>
          <p:nvPr/>
        </p:nvSpPr>
        <p:spPr>
          <a:xfrm>
            <a:off x="533400" y="4191000"/>
            <a:ext cx="6043642"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This module:   MACs from collision resistance.</a:t>
            </a: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64649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166092"/>
            <a:ext cx="8991600" cy="3785652"/>
          </a:xfrm>
          <a:prstGeom prst="rect">
            <a:avLst/>
          </a:prstGeom>
        </p:spPr>
        <p:txBody>
          <a:bodyPr wrap="square">
            <a:spAutoFit/>
          </a:bodyPr>
          <a:lstStyle/>
          <a:p>
            <a:r>
              <a:rPr lang="en-GB" sz="2400" dirty="0">
                <a:solidFill>
                  <a:srgbClr val="0070C0"/>
                </a:solidFill>
                <a:latin typeface="Arial" panose="020B0604020202020204" pitchFamily="34" charset="0"/>
              </a:rPr>
              <a:t>A </a:t>
            </a:r>
            <a:r>
              <a:rPr lang="en-GB" sz="2400" b="1" dirty="0">
                <a:solidFill>
                  <a:srgbClr val="0070C0"/>
                </a:solidFill>
                <a:latin typeface="Arial" panose="020B0604020202020204" pitchFamily="34" charset="0"/>
              </a:rPr>
              <a:t>cryptographic hash function</a:t>
            </a:r>
            <a:r>
              <a:rPr lang="en-GB" sz="2400" dirty="0">
                <a:solidFill>
                  <a:srgbClr val="0070C0"/>
                </a:solidFill>
                <a:latin typeface="Arial" panose="020B0604020202020204" pitchFamily="34" charset="0"/>
              </a:rPr>
              <a:t> (</a:t>
            </a:r>
            <a:r>
              <a:rPr lang="en-GB" sz="2400" b="1" dirty="0">
                <a:solidFill>
                  <a:srgbClr val="0070C0"/>
                </a:solidFill>
                <a:latin typeface="Arial" panose="020B0604020202020204" pitchFamily="34" charset="0"/>
              </a:rPr>
              <a:t>CHF</a:t>
            </a:r>
            <a:r>
              <a:rPr lang="en-GB" sz="2400" dirty="0" smtClean="0">
                <a:solidFill>
                  <a:srgbClr val="0070C0"/>
                </a:solidFill>
                <a:latin typeface="Arial" panose="020B0604020202020204" pitchFamily="34" charset="0"/>
              </a:rPr>
              <a:t>)</a:t>
            </a: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is </a:t>
            </a:r>
            <a:r>
              <a:rPr lang="en-GB" dirty="0">
                <a:solidFill>
                  <a:srgbClr val="202122"/>
                </a:solidFill>
                <a:latin typeface="Arial" panose="020B0604020202020204" pitchFamily="34" charset="0"/>
              </a:rPr>
              <a:t>a mathematical </a:t>
            </a:r>
            <a:r>
              <a:rPr lang="en-GB" dirty="0">
                <a:solidFill>
                  <a:srgbClr val="FF0000"/>
                </a:solidFill>
                <a:latin typeface="Arial" panose="020B0604020202020204" pitchFamily="34" charset="0"/>
                <a:hlinkClick r:id="rId2" tooltip="Algorithm"/>
              </a:rPr>
              <a:t>algorithm</a:t>
            </a:r>
            <a:r>
              <a:rPr lang="en-GB" dirty="0">
                <a:solidFill>
                  <a:srgbClr val="202122"/>
                </a:solidFill>
                <a:latin typeface="Arial" panose="020B0604020202020204" pitchFamily="34" charset="0"/>
              </a:rPr>
              <a:t> that </a:t>
            </a:r>
            <a:r>
              <a:rPr lang="en-GB" dirty="0">
                <a:solidFill>
                  <a:srgbClr val="FF0000"/>
                </a:solidFill>
                <a:latin typeface="Arial" panose="020B0604020202020204" pitchFamily="34" charset="0"/>
                <a:hlinkClick r:id="rId3" tooltip="Map (mathematics)"/>
              </a:rPr>
              <a:t>maps</a:t>
            </a:r>
            <a:r>
              <a:rPr lang="en-GB" dirty="0">
                <a:solidFill>
                  <a:srgbClr val="202122"/>
                </a:solidFill>
                <a:latin typeface="Arial" panose="020B0604020202020204" pitchFamily="34" charset="0"/>
              </a:rPr>
              <a:t> data of arbitrary size (often called the "message") to a </a:t>
            </a:r>
            <a:r>
              <a:rPr lang="en-GB" dirty="0">
                <a:solidFill>
                  <a:srgbClr val="FF0000"/>
                </a:solidFill>
                <a:latin typeface="Arial" panose="020B0604020202020204" pitchFamily="34" charset="0"/>
                <a:hlinkClick r:id="rId4" tooltip="Bit array"/>
              </a:rPr>
              <a:t>bit array</a:t>
            </a:r>
            <a:r>
              <a:rPr lang="en-GB" dirty="0">
                <a:solidFill>
                  <a:srgbClr val="202122"/>
                </a:solidFill>
                <a:latin typeface="Arial" panose="020B0604020202020204" pitchFamily="34" charset="0"/>
              </a:rPr>
              <a:t> of a fixed size (the "hash value", "hash", or "message digest").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It </a:t>
            </a:r>
            <a:r>
              <a:rPr lang="en-GB" dirty="0">
                <a:solidFill>
                  <a:srgbClr val="202122"/>
                </a:solidFill>
                <a:latin typeface="Arial" panose="020B0604020202020204" pitchFamily="34" charset="0"/>
              </a:rPr>
              <a:t>is a </a:t>
            </a:r>
            <a:r>
              <a:rPr lang="en-GB" dirty="0">
                <a:solidFill>
                  <a:srgbClr val="FF0000"/>
                </a:solidFill>
                <a:latin typeface="Arial" panose="020B0604020202020204" pitchFamily="34" charset="0"/>
                <a:hlinkClick r:id="rId5" tooltip="One-way function"/>
              </a:rPr>
              <a:t>one-way function</a:t>
            </a:r>
            <a:r>
              <a:rPr lang="en-GB" dirty="0">
                <a:solidFill>
                  <a:srgbClr val="202122"/>
                </a:solidFill>
                <a:latin typeface="Arial" panose="020B0604020202020204" pitchFamily="34" charset="0"/>
              </a:rPr>
              <a:t>, that is, a function which is practically infeasible to invert.</a:t>
            </a:r>
            <a:r>
              <a:rPr lang="en-GB" baseline="30000" dirty="0">
                <a:solidFill>
                  <a:srgbClr val="FF0000"/>
                </a:solidFill>
                <a:latin typeface="Arial" panose="020B0604020202020204" pitchFamily="34" charset="0"/>
                <a:hlinkClick r:id="rId6"/>
              </a:rPr>
              <a:t>[1]</a:t>
            </a:r>
            <a:r>
              <a:rPr lang="en-GB" dirty="0">
                <a:solidFill>
                  <a:srgbClr val="202122"/>
                </a:solidFill>
                <a:latin typeface="Arial" panose="020B0604020202020204" pitchFamily="34" charset="0"/>
              </a:rPr>
              <a: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Ideally</a:t>
            </a:r>
            <a:r>
              <a:rPr lang="en-GB" dirty="0">
                <a:solidFill>
                  <a:srgbClr val="202122"/>
                </a:solidFill>
                <a:latin typeface="Arial" panose="020B0604020202020204" pitchFamily="34" charset="0"/>
              </a:rPr>
              <a:t>, the only way to find a message that produces a given hash is to attempt a </a:t>
            </a:r>
            <a:r>
              <a:rPr lang="en-GB" dirty="0">
                <a:solidFill>
                  <a:srgbClr val="FF0000"/>
                </a:solidFill>
                <a:latin typeface="Arial" panose="020B0604020202020204" pitchFamily="34" charset="0"/>
                <a:hlinkClick r:id="rId7" tooltip="Brute-force search"/>
              </a:rPr>
              <a:t>brute-force search</a:t>
            </a:r>
            <a:r>
              <a:rPr lang="en-GB" dirty="0">
                <a:solidFill>
                  <a:srgbClr val="202122"/>
                </a:solidFill>
                <a:latin typeface="Arial" panose="020B0604020202020204" pitchFamily="34" charset="0"/>
              </a:rPr>
              <a:t> of possible inputs to see if they produce a match, or use a </a:t>
            </a:r>
            <a:r>
              <a:rPr lang="en-GB" dirty="0">
                <a:solidFill>
                  <a:srgbClr val="FF0000"/>
                </a:solidFill>
                <a:latin typeface="Arial" panose="020B0604020202020204" pitchFamily="34" charset="0"/>
                <a:hlinkClick r:id="rId8" tooltip="Rainbow table"/>
              </a:rPr>
              <a:t>rainbow table</a:t>
            </a:r>
            <a:r>
              <a:rPr lang="en-GB" dirty="0">
                <a:solidFill>
                  <a:srgbClr val="202122"/>
                </a:solidFill>
                <a:latin typeface="Arial" panose="020B0604020202020204" pitchFamily="34" charset="0"/>
              </a:rPr>
              <a:t> of matched hashes.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Cryptographic </a:t>
            </a:r>
            <a:r>
              <a:rPr lang="en-GB" dirty="0">
                <a:solidFill>
                  <a:srgbClr val="202122"/>
                </a:solidFill>
                <a:latin typeface="Arial" panose="020B0604020202020204" pitchFamily="34" charset="0"/>
              </a:rPr>
              <a:t>hash functions are a basic tool of modern cryptography.</a:t>
            </a:r>
            <a:r>
              <a:rPr lang="en-GB" baseline="30000" dirty="0">
                <a:solidFill>
                  <a:srgbClr val="FF0000"/>
                </a:solidFill>
                <a:latin typeface="Arial" panose="020B0604020202020204" pitchFamily="34" charset="0"/>
                <a:hlinkClick r:id="rId9"/>
              </a:rPr>
              <a:t>[2</a:t>
            </a:r>
            <a:r>
              <a:rPr lang="en-GB" baseline="30000" dirty="0" smtClean="0">
                <a:solidFill>
                  <a:srgbClr val="FF0000"/>
                </a:solidFill>
                <a:latin typeface="Arial" panose="020B0604020202020204" pitchFamily="34" charset="0"/>
                <a:hlinkClick r:id="rId9"/>
              </a:rPr>
              <a:t>]</a:t>
            </a:r>
            <a:endParaRPr lang="en-GB" dirty="0">
              <a:solidFill>
                <a:srgbClr val="202122"/>
              </a:solidFill>
              <a:latin typeface="Arial" panose="020B0604020202020204" pitchFamily="34" charset="0"/>
            </a:endParaRPr>
          </a:p>
        </p:txBody>
      </p:sp>
    </p:spTree>
    <p:extLst>
      <p:ext uri="{BB962C8B-B14F-4D97-AF65-F5344CB8AC3E}">
        <p14:creationId xmlns:p14="http://schemas.microsoft.com/office/powerpoint/2010/main" val="29890259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228600"/>
            <a:ext cx="8839200" cy="3970318"/>
          </a:xfrm>
          <a:prstGeom prst="rect">
            <a:avLst/>
          </a:prstGeom>
        </p:spPr>
        <p:txBody>
          <a:bodyPr wrap="square">
            <a:spAutoFit/>
          </a:bodyPr>
          <a:lstStyle/>
          <a:p>
            <a:r>
              <a:rPr lang="en-GB" dirty="0">
                <a:solidFill>
                  <a:srgbClr val="202122"/>
                </a:solidFill>
                <a:latin typeface="Arial" panose="020B0604020202020204" pitchFamily="34" charset="0"/>
              </a:rPr>
              <a:t>The ideal cryptographic hash function has the following main properties</a:t>
            </a:r>
            <a:r>
              <a:rPr lang="en-GB" dirty="0" smtClean="0">
                <a:solidFill>
                  <a:srgbClr val="202122"/>
                </a:solidFill>
                <a:latin typeface="Arial" panose="020B0604020202020204" pitchFamily="34" charset="0"/>
              </a:rPr>
              <a:t>:</a:t>
            </a:r>
          </a:p>
          <a:p>
            <a:endParaRPr lang="en-GB" dirty="0">
              <a:solidFill>
                <a:srgbClr val="202122"/>
              </a:solidFill>
              <a:latin typeface="Arial" panose="020B0604020202020204" pitchFamily="34" charset="0"/>
            </a:endParaRPr>
          </a:p>
          <a:p>
            <a:pPr>
              <a:buFont typeface="Arial" panose="020B0604020202020204" pitchFamily="34" charset="0"/>
              <a:buChar char="•"/>
            </a:pPr>
            <a:r>
              <a:rPr lang="en-GB" dirty="0">
                <a:solidFill>
                  <a:srgbClr val="202122"/>
                </a:solidFill>
                <a:latin typeface="Arial" panose="020B0604020202020204" pitchFamily="34" charset="0"/>
              </a:rPr>
              <a:t>it is </a:t>
            </a:r>
            <a:r>
              <a:rPr lang="en-GB" dirty="0">
                <a:solidFill>
                  <a:srgbClr val="FF0000"/>
                </a:solidFill>
                <a:latin typeface="Arial" panose="020B0604020202020204" pitchFamily="34" charset="0"/>
                <a:hlinkClick r:id="rId2" tooltip="Deterministic algorithm"/>
              </a:rPr>
              <a:t>deterministic</a:t>
            </a:r>
            <a:r>
              <a:rPr lang="en-GB" dirty="0">
                <a:solidFill>
                  <a:srgbClr val="202122"/>
                </a:solidFill>
                <a:latin typeface="Arial" panose="020B0604020202020204" pitchFamily="34" charset="0"/>
              </a:rPr>
              <a:t>, meaning that the same message always results in the same </a:t>
            </a:r>
            <a:r>
              <a:rPr lang="en-GB" dirty="0" smtClean="0">
                <a:solidFill>
                  <a:srgbClr val="202122"/>
                </a:solidFill>
                <a:latin typeface="Arial" panose="020B0604020202020204" pitchFamily="34" charset="0"/>
              </a:rPr>
              <a:t>hash</a:t>
            </a:r>
          </a:p>
          <a:p>
            <a:endParaRPr lang="en-GB" dirty="0">
              <a:solidFill>
                <a:srgbClr val="202122"/>
              </a:solidFill>
              <a:latin typeface="Arial" panose="020B0604020202020204" pitchFamily="34" charset="0"/>
            </a:endParaRPr>
          </a:p>
          <a:p>
            <a:pPr>
              <a:buFont typeface="Arial" panose="020B0604020202020204" pitchFamily="34" charset="0"/>
              <a:buChar char="•"/>
            </a:pPr>
            <a:r>
              <a:rPr lang="en-GB" dirty="0">
                <a:solidFill>
                  <a:srgbClr val="202122"/>
                </a:solidFill>
                <a:latin typeface="Arial" panose="020B0604020202020204" pitchFamily="34" charset="0"/>
              </a:rPr>
              <a:t>it is quick to compute the hash value for any given </a:t>
            </a:r>
            <a:r>
              <a:rPr lang="en-GB" dirty="0" smtClean="0">
                <a:solidFill>
                  <a:srgbClr val="202122"/>
                </a:solidFill>
                <a:latin typeface="Arial" panose="020B0604020202020204" pitchFamily="34" charset="0"/>
              </a:rPr>
              <a:t>message</a:t>
            </a:r>
          </a:p>
          <a:p>
            <a:endParaRPr lang="en-GB" dirty="0">
              <a:solidFill>
                <a:srgbClr val="202122"/>
              </a:solidFill>
              <a:latin typeface="Arial" panose="020B0604020202020204" pitchFamily="34" charset="0"/>
            </a:endParaRPr>
          </a:p>
          <a:p>
            <a:pPr>
              <a:buFont typeface="Arial" panose="020B0604020202020204" pitchFamily="34" charset="0"/>
              <a:buChar char="•"/>
            </a:pPr>
            <a:r>
              <a:rPr lang="en-GB" dirty="0">
                <a:solidFill>
                  <a:srgbClr val="202122"/>
                </a:solidFill>
                <a:latin typeface="Arial" panose="020B0604020202020204" pitchFamily="34" charset="0"/>
              </a:rPr>
              <a:t>it is infeasible to generate a message that yields a given hash value (i.e. to reverse the process that generated the given hash value</a:t>
            </a:r>
            <a:r>
              <a:rPr lang="en-GB" dirty="0" smtClean="0">
                <a:solidFill>
                  <a:srgbClr val="202122"/>
                </a:solidFill>
                <a:latin typeface="Arial" panose="020B0604020202020204" pitchFamily="34" charset="0"/>
              </a:rPr>
              <a:t>)</a:t>
            </a:r>
          </a:p>
          <a:p>
            <a:endParaRPr lang="en-GB" dirty="0">
              <a:solidFill>
                <a:srgbClr val="202122"/>
              </a:solidFill>
              <a:latin typeface="Arial" panose="020B0604020202020204" pitchFamily="34" charset="0"/>
            </a:endParaRPr>
          </a:p>
          <a:p>
            <a:pPr>
              <a:buFont typeface="Arial" panose="020B0604020202020204" pitchFamily="34" charset="0"/>
              <a:buChar char="•"/>
            </a:pPr>
            <a:r>
              <a:rPr lang="en-GB" dirty="0">
                <a:solidFill>
                  <a:srgbClr val="202122"/>
                </a:solidFill>
                <a:latin typeface="Arial" panose="020B0604020202020204" pitchFamily="34" charset="0"/>
              </a:rPr>
              <a:t>it is infeasible to find two different messages with the same hash </a:t>
            </a:r>
            <a:r>
              <a:rPr lang="en-GB" dirty="0" smtClean="0">
                <a:solidFill>
                  <a:srgbClr val="202122"/>
                </a:solidFill>
                <a:latin typeface="Arial" panose="020B0604020202020204" pitchFamily="34" charset="0"/>
              </a:rPr>
              <a:t>value</a:t>
            </a:r>
          </a:p>
          <a:p>
            <a:endParaRPr lang="en-GB" dirty="0">
              <a:solidFill>
                <a:srgbClr val="202122"/>
              </a:solidFill>
              <a:latin typeface="Arial" panose="020B0604020202020204" pitchFamily="34" charset="0"/>
            </a:endParaRPr>
          </a:p>
          <a:p>
            <a:pPr>
              <a:buFont typeface="Arial" panose="020B0604020202020204" pitchFamily="34" charset="0"/>
              <a:buChar char="•"/>
            </a:pPr>
            <a:r>
              <a:rPr lang="en-GB" dirty="0">
                <a:solidFill>
                  <a:srgbClr val="202122"/>
                </a:solidFill>
                <a:latin typeface="Arial" panose="020B0604020202020204" pitchFamily="34" charset="0"/>
              </a:rPr>
              <a:t>a small change to a message should change the hash value so extensively that the new hash value appears uncorrelated with the old hash value (</a:t>
            </a:r>
            <a:r>
              <a:rPr lang="en-GB" dirty="0">
                <a:solidFill>
                  <a:srgbClr val="FF0000"/>
                </a:solidFill>
                <a:latin typeface="Arial" panose="020B0604020202020204" pitchFamily="34" charset="0"/>
                <a:hlinkClick r:id="rId3" tooltip="Avalanche effect"/>
              </a:rPr>
              <a:t>avalanche effect</a:t>
            </a:r>
            <a:r>
              <a:rPr lang="en-GB" dirty="0">
                <a:solidFill>
                  <a:srgbClr val="202122"/>
                </a:solidFill>
                <a:latin typeface="Arial" panose="020B0604020202020204" pitchFamily="34" charset="0"/>
              </a:rPr>
              <a:t>)</a:t>
            </a:r>
            <a:r>
              <a:rPr lang="en-GB" baseline="30000" dirty="0">
                <a:solidFill>
                  <a:srgbClr val="FF0000"/>
                </a:solidFill>
                <a:latin typeface="Arial" panose="020B0604020202020204" pitchFamily="34" charset="0"/>
                <a:hlinkClick r:id="rId4"/>
              </a:rPr>
              <a:t>[3</a:t>
            </a:r>
            <a:r>
              <a:rPr lang="en-GB" baseline="30000" dirty="0" smtClean="0">
                <a:solidFill>
                  <a:srgbClr val="FF0000"/>
                </a:solidFill>
                <a:latin typeface="Arial" panose="020B0604020202020204" pitchFamily="34" charset="0"/>
                <a:hlinkClick r:id="rId4"/>
              </a:rPr>
              <a:t>]</a:t>
            </a:r>
            <a:endParaRPr lang="en-GB" baseline="30000" dirty="0" smtClean="0">
              <a:solidFill>
                <a:srgbClr val="FF0000"/>
              </a:solidFill>
              <a:latin typeface="Arial" panose="020B0604020202020204" pitchFamily="34" charset="0"/>
            </a:endParaRPr>
          </a:p>
          <a:p>
            <a:endParaRPr lang="en-GB" dirty="0">
              <a:solidFill>
                <a:srgbClr val="202122"/>
              </a:solidFill>
              <a:latin typeface="Arial" panose="020B0604020202020204" pitchFamily="34" charset="0"/>
            </a:endParaRPr>
          </a:p>
        </p:txBody>
      </p:sp>
    </p:spTree>
    <p:extLst>
      <p:ext uri="{BB962C8B-B14F-4D97-AF65-F5344CB8AC3E}">
        <p14:creationId xmlns:p14="http://schemas.microsoft.com/office/powerpoint/2010/main" val="15175902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1051679"/>
            <a:ext cx="8839200" cy="3139321"/>
          </a:xfrm>
          <a:prstGeom prst="rect">
            <a:avLst/>
          </a:prstGeom>
        </p:spPr>
        <p:txBody>
          <a:bodyPr wrap="square">
            <a:spAutoFit/>
          </a:bodyPr>
          <a:lstStyle/>
          <a:p>
            <a:r>
              <a:rPr lang="en-GB" b="1" dirty="0">
                <a:solidFill>
                  <a:srgbClr val="C00000"/>
                </a:solidFill>
                <a:latin typeface="Arial" panose="020B0604020202020204" pitchFamily="34" charset="0"/>
              </a:rPr>
              <a:t>Cryptographic hash functions have many </a:t>
            </a:r>
            <a:r>
              <a:rPr lang="en-GB" b="1" dirty="0">
                <a:solidFill>
                  <a:srgbClr val="C00000"/>
                </a:solidFill>
                <a:latin typeface="Arial" panose="020B0604020202020204" pitchFamily="34" charset="0"/>
                <a:hlinkClick r:id="rId2" tooltip="Information security"/>
              </a:rPr>
              <a:t>information-security</a:t>
            </a:r>
            <a:r>
              <a:rPr lang="en-GB" b="1" dirty="0">
                <a:solidFill>
                  <a:srgbClr val="C00000"/>
                </a:solidFill>
                <a:latin typeface="Arial" panose="020B0604020202020204" pitchFamily="34" charset="0"/>
              </a:rPr>
              <a:t> applications, notably in </a:t>
            </a:r>
            <a:r>
              <a:rPr lang="en-GB" b="1" dirty="0">
                <a:solidFill>
                  <a:srgbClr val="C00000"/>
                </a:solidFill>
                <a:latin typeface="Arial" panose="020B0604020202020204" pitchFamily="34" charset="0"/>
                <a:hlinkClick r:id="rId3" tooltip="Digital signature"/>
              </a:rPr>
              <a:t>digital signatures</a:t>
            </a:r>
            <a:r>
              <a:rPr lang="en-GB" b="1" dirty="0">
                <a:solidFill>
                  <a:srgbClr val="C00000"/>
                </a:solidFill>
                <a:latin typeface="Arial" panose="020B0604020202020204" pitchFamily="34" charset="0"/>
              </a:rPr>
              <a:t>, </a:t>
            </a:r>
            <a:r>
              <a:rPr lang="en-GB" b="1" dirty="0">
                <a:solidFill>
                  <a:srgbClr val="C00000"/>
                </a:solidFill>
                <a:latin typeface="Arial" panose="020B0604020202020204" pitchFamily="34" charset="0"/>
                <a:hlinkClick r:id="rId4" tooltip="Message authentication code"/>
              </a:rPr>
              <a:t>message authentication codes</a:t>
            </a:r>
            <a:r>
              <a:rPr lang="en-GB" b="1" dirty="0">
                <a:solidFill>
                  <a:srgbClr val="C00000"/>
                </a:solidFill>
                <a:latin typeface="Arial" panose="020B0604020202020204" pitchFamily="34" charset="0"/>
              </a:rPr>
              <a:t> (MACs), and other forms of </a:t>
            </a:r>
            <a:r>
              <a:rPr lang="en-GB" b="1" dirty="0">
                <a:solidFill>
                  <a:srgbClr val="C00000"/>
                </a:solidFill>
                <a:latin typeface="Arial" panose="020B0604020202020204" pitchFamily="34" charset="0"/>
                <a:hlinkClick r:id="rId5" tooltip="Authentication"/>
              </a:rPr>
              <a:t>authentication</a:t>
            </a:r>
            <a:r>
              <a:rPr lang="en-GB" b="1" dirty="0">
                <a:solidFill>
                  <a:srgbClr val="C00000"/>
                </a:solidFill>
                <a:latin typeface="Arial" panose="020B0604020202020204" pitchFamily="34" charset="0"/>
              </a:rPr>
              <a:t>. </a:t>
            </a:r>
            <a:endParaRPr lang="en-GB" b="1" dirty="0" smtClean="0">
              <a:solidFill>
                <a:srgbClr val="C00000"/>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They </a:t>
            </a:r>
            <a:r>
              <a:rPr lang="en-GB" dirty="0">
                <a:solidFill>
                  <a:srgbClr val="202122"/>
                </a:solidFill>
                <a:latin typeface="Arial" panose="020B0604020202020204" pitchFamily="34" charset="0"/>
              </a:rPr>
              <a:t>can also be used as ordinary </a:t>
            </a:r>
            <a:r>
              <a:rPr lang="en-GB" dirty="0">
                <a:solidFill>
                  <a:srgbClr val="FF0000"/>
                </a:solidFill>
                <a:latin typeface="Arial" panose="020B0604020202020204" pitchFamily="34" charset="0"/>
                <a:hlinkClick r:id="rId6" tooltip="Hash function"/>
              </a:rPr>
              <a:t>hash functions</a:t>
            </a:r>
            <a:r>
              <a:rPr lang="en-GB" dirty="0">
                <a:solidFill>
                  <a:srgbClr val="202122"/>
                </a:solidFill>
                <a:latin typeface="Arial" panose="020B0604020202020204" pitchFamily="34" charset="0"/>
              </a:rPr>
              <a:t>, to index data in </a:t>
            </a:r>
            <a:r>
              <a:rPr lang="en-GB" dirty="0">
                <a:solidFill>
                  <a:srgbClr val="FF0000"/>
                </a:solidFill>
                <a:latin typeface="Arial" panose="020B0604020202020204" pitchFamily="34" charset="0"/>
                <a:hlinkClick r:id="rId7" tooltip="Hash table"/>
              </a:rPr>
              <a:t>hash tables</a:t>
            </a:r>
            <a:r>
              <a:rPr lang="en-GB" dirty="0">
                <a:solidFill>
                  <a:srgbClr val="202122"/>
                </a:solidFill>
                <a:latin typeface="Arial" panose="020B0604020202020204" pitchFamily="34" charset="0"/>
              </a:rPr>
              <a:t>, for </a:t>
            </a:r>
            <a:r>
              <a:rPr lang="en-GB" dirty="0">
                <a:solidFill>
                  <a:srgbClr val="FF0000"/>
                </a:solidFill>
                <a:latin typeface="Arial" panose="020B0604020202020204" pitchFamily="34" charset="0"/>
                <a:hlinkClick r:id="rId8" tooltip="Fingerprint (computing)"/>
              </a:rPr>
              <a:t>fingerprinting</a:t>
            </a:r>
            <a:r>
              <a:rPr lang="en-GB" dirty="0">
                <a:solidFill>
                  <a:srgbClr val="202122"/>
                </a:solidFill>
                <a:latin typeface="Arial" panose="020B0604020202020204" pitchFamily="34" charset="0"/>
              </a:rPr>
              <a:t>, to detect duplicate data or uniquely identify files, </a:t>
            </a:r>
            <a:r>
              <a:rPr lang="en-GB" dirty="0" err="1" smtClean="0">
                <a:solidFill>
                  <a:srgbClr val="202122"/>
                </a:solidFill>
                <a:latin typeface="Arial" panose="020B0604020202020204" pitchFamily="34" charset="0"/>
              </a:rPr>
              <a:t>andas</a:t>
            </a:r>
            <a:r>
              <a:rPr lang="en-GB" dirty="0">
                <a:solidFill>
                  <a:srgbClr val="202122"/>
                </a:solidFill>
                <a:latin typeface="Arial" panose="020B0604020202020204" pitchFamily="34" charset="0"/>
              </a:rPr>
              <a:t> </a:t>
            </a:r>
            <a:r>
              <a:rPr lang="en-GB" dirty="0">
                <a:solidFill>
                  <a:srgbClr val="FF0000"/>
                </a:solidFill>
                <a:latin typeface="Arial" panose="020B0604020202020204" pitchFamily="34" charset="0"/>
                <a:hlinkClick r:id="rId9" tooltip="Checksum"/>
              </a:rPr>
              <a:t>checksums</a:t>
            </a:r>
            <a:r>
              <a:rPr lang="en-GB" dirty="0">
                <a:solidFill>
                  <a:srgbClr val="202122"/>
                </a:solidFill>
                <a:latin typeface="Arial" panose="020B0604020202020204" pitchFamily="34" charset="0"/>
              </a:rPr>
              <a:t> to detect accidental data corruption.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Indeed</a:t>
            </a:r>
            <a:r>
              <a:rPr lang="en-GB" dirty="0">
                <a:solidFill>
                  <a:srgbClr val="202122"/>
                </a:solidFill>
                <a:latin typeface="Arial" panose="020B0604020202020204" pitchFamily="34" charset="0"/>
              </a:rPr>
              <a:t>, in information-security contexts, cryptographic hash values are sometimes called (</a:t>
            </a:r>
            <a:r>
              <a:rPr lang="en-GB" i="1" dirty="0">
                <a:solidFill>
                  <a:srgbClr val="202122"/>
                </a:solidFill>
                <a:latin typeface="Arial" panose="020B0604020202020204" pitchFamily="34" charset="0"/>
              </a:rPr>
              <a:t>digital</a:t>
            </a:r>
            <a:r>
              <a:rPr lang="en-GB" dirty="0">
                <a:solidFill>
                  <a:srgbClr val="202122"/>
                </a:solidFill>
                <a:latin typeface="Arial" panose="020B0604020202020204" pitchFamily="34" charset="0"/>
              </a:rPr>
              <a:t>) </a:t>
            </a:r>
            <a:r>
              <a:rPr lang="en-GB" i="1" dirty="0">
                <a:solidFill>
                  <a:srgbClr val="202122"/>
                </a:solidFill>
                <a:latin typeface="Arial" panose="020B0604020202020204" pitchFamily="34" charset="0"/>
              </a:rPr>
              <a:t>fingerprints</a:t>
            </a:r>
            <a:r>
              <a:rPr lang="en-GB" dirty="0">
                <a:solidFill>
                  <a:srgbClr val="202122"/>
                </a:solidFill>
                <a:latin typeface="Arial" panose="020B0604020202020204" pitchFamily="34" charset="0"/>
              </a:rPr>
              <a:t>, </a:t>
            </a:r>
            <a:r>
              <a:rPr lang="en-GB" i="1" dirty="0">
                <a:solidFill>
                  <a:srgbClr val="202122"/>
                </a:solidFill>
                <a:latin typeface="Arial" panose="020B0604020202020204" pitchFamily="34" charset="0"/>
              </a:rPr>
              <a:t>checksums</a:t>
            </a:r>
            <a:r>
              <a:rPr lang="en-GB" dirty="0">
                <a:solidFill>
                  <a:srgbClr val="202122"/>
                </a:solidFill>
                <a:latin typeface="Arial" panose="020B0604020202020204" pitchFamily="34" charset="0"/>
              </a:rPr>
              <a:t>, or just </a:t>
            </a:r>
            <a:r>
              <a:rPr lang="en-GB" i="1" dirty="0">
                <a:solidFill>
                  <a:srgbClr val="202122"/>
                </a:solidFill>
                <a:latin typeface="Arial" panose="020B0604020202020204" pitchFamily="34" charset="0"/>
              </a:rPr>
              <a:t>hash values</a:t>
            </a:r>
            <a:r>
              <a:rPr lang="en-GB" dirty="0">
                <a:solidFill>
                  <a:srgbClr val="202122"/>
                </a:solidFill>
                <a:latin typeface="Arial" panose="020B0604020202020204" pitchFamily="34" charset="0"/>
              </a:rPr>
              <a:t>, even though all these terms stand for more general functions with rather different properties and purposes.</a:t>
            </a:r>
          </a:p>
        </p:txBody>
      </p:sp>
    </p:spTree>
    <p:extLst>
      <p:ext uri="{BB962C8B-B14F-4D97-AF65-F5344CB8AC3E}">
        <p14:creationId xmlns:p14="http://schemas.microsoft.com/office/powerpoint/2010/main" val="22745336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1029" name="Picture 5" descr="https://upload.wikimedia.org/wikipedia/commons/thumb/2/2b/Cryptographic_Hash_Function.svg/375px-Cryptographic_Hash_Function.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62000"/>
            <a:ext cx="7162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14400" y="3886200"/>
            <a:ext cx="7315200" cy="923330"/>
          </a:xfrm>
          <a:prstGeom prst="rect">
            <a:avLst/>
          </a:prstGeom>
        </p:spPr>
        <p:txBody>
          <a:bodyPr wrap="square">
            <a:spAutoFit/>
          </a:bodyPr>
          <a:lstStyle/>
          <a:p>
            <a:r>
              <a:rPr lang="en-US" altLang="en-US" u="sng" dirty="0">
                <a:solidFill>
                  <a:srgbClr val="202122"/>
                </a:solidFill>
                <a:latin typeface="Arial" panose="020B0604020202020204" pitchFamily="34" charset="0"/>
                <a:cs typeface="Arial" panose="020B0604020202020204" pitchFamily="34" charset="0"/>
              </a:rPr>
              <a:t>A cryptographic hash function (specifically </a:t>
            </a:r>
            <a:r>
              <a:rPr lang="en-US" altLang="en-US" dirty="0">
                <a:solidFill>
                  <a:srgbClr val="FF0000"/>
                </a:solidFill>
                <a:latin typeface="Arial" panose="020B0604020202020204" pitchFamily="34" charset="0"/>
                <a:cs typeface="Arial" panose="020B0604020202020204" pitchFamily="34" charset="0"/>
                <a:hlinkClick r:id="rId4" tooltip="SHA-1"/>
              </a:rPr>
              <a:t>SHA-1</a:t>
            </a:r>
            <a:r>
              <a:rPr lang="en-US" altLang="en-US" dirty="0">
                <a:solidFill>
                  <a:srgbClr val="202122"/>
                </a:solidFill>
                <a:latin typeface="Arial" panose="020B0604020202020204" pitchFamily="34" charset="0"/>
                <a:cs typeface="Arial" panose="020B0604020202020204" pitchFamily="34" charset="0"/>
              </a:rPr>
              <a:t>) at work. A small change in the input (in the word "over") drastically changes the output (digest). This is the so-called</a:t>
            </a:r>
            <a:r>
              <a:rPr lang="en-US" altLang="en-US" u="sng" dirty="0">
                <a:solidFill>
                  <a:srgbClr val="202122"/>
                </a:solidFill>
                <a:latin typeface="Arial" panose="020B0604020202020204" pitchFamily="34" charset="0"/>
                <a:cs typeface="Arial" panose="020B0604020202020204" pitchFamily="34" charset="0"/>
              </a:rPr>
              <a:t> </a:t>
            </a:r>
            <a:r>
              <a:rPr lang="en-US" altLang="en-US" dirty="0">
                <a:solidFill>
                  <a:srgbClr val="FF0000"/>
                </a:solidFill>
                <a:latin typeface="Arial" panose="020B0604020202020204" pitchFamily="34" charset="0"/>
                <a:cs typeface="Arial" panose="020B0604020202020204" pitchFamily="34" charset="0"/>
                <a:hlinkClick r:id="rId5" tooltip="Avalanche effect"/>
              </a:rPr>
              <a:t>avalanche effect</a:t>
            </a:r>
            <a:r>
              <a:rPr lang="en-US" altLang="en-US" dirty="0">
                <a:solidFill>
                  <a:srgbClr val="202122"/>
                </a:solidFill>
                <a:latin typeface="Arial" panose="020B0604020202020204" pitchFamily="34" charset="0"/>
                <a:cs typeface="Arial" panose="020B0604020202020204" pitchFamily="34" charset="0"/>
              </a:rPr>
              <a:t>.</a:t>
            </a:r>
            <a:endParaRPr lang="en-GB" dirty="0"/>
          </a:p>
        </p:txBody>
      </p:sp>
    </p:spTree>
    <p:extLst>
      <p:ext uri="{BB962C8B-B14F-4D97-AF65-F5344CB8AC3E}">
        <p14:creationId xmlns:p14="http://schemas.microsoft.com/office/powerpoint/2010/main" val="15252941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4" name="Rectangle 3"/>
          <p:cNvSpPr/>
          <p:nvPr/>
        </p:nvSpPr>
        <p:spPr>
          <a:xfrm>
            <a:off x="152400" y="248299"/>
            <a:ext cx="8839200" cy="6093976"/>
          </a:xfrm>
          <a:prstGeom prst="rect">
            <a:avLst/>
          </a:prstGeom>
        </p:spPr>
        <p:txBody>
          <a:bodyPr wrap="square">
            <a:spAutoFit/>
          </a:bodyPr>
          <a:lstStyle/>
          <a:p>
            <a:r>
              <a:rPr lang="en-GB" sz="2400" b="1" dirty="0" smtClean="0">
                <a:solidFill>
                  <a:srgbClr val="0070C0"/>
                </a:solidFill>
                <a:effectLst>
                  <a:outerShdw blurRad="38100" dist="38100" dir="2700000" algn="tl">
                    <a:srgbClr val="000000">
                      <a:alpha val="43137"/>
                    </a:srgbClr>
                  </a:outerShdw>
                </a:effectLst>
              </a:rPr>
              <a:t>3 Properties  of Hash Functions</a:t>
            </a:r>
          </a:p>
          <a:p>
            <a:endParaRPr lang="en-GB" dirty="0"/>
          </a:p>
          <a:p>
            <a:r>
              <a:rPr lang="en-GB" dirty="0"/>
              <a:t>Most cryptographic hash functions are designed to take a string of any length as input and produce a fixed-length hash value.</a:t>
            </a:r>
          </a:p>
          <a:p>
            <a:endParaRPr lang="en-GB" dirty="0"/>
          </a:p>
          <a:p>
            <a:r>
              <a:rPr lang="en-GB" dirty="0"/>
              <a:t>A cryptographic hash function must be able to withstand all known types of cryptanalytic attack. </a:t>
            </a:r>
            <a:endParaRPr lang="en-GB" dirty="0" smtClean="0"/>
          </a:p>
          <a:p>
            <a:endParaRPr lang="en-GB" dirty="0"/>
          </a:p>
          <a:p>
            <a:r>
              <a:rPr lang="en-GB" dirty="0" smtClean="0"/>
              <a:t>In </a:t>
            </a:r>
            <a:r>
              <a:rPr lang="en-GB" dirty="0"/>
              <a:t>theoretical cryptography, the security level of a cryptographic hash function has been defined using the following properties:</a:t>
            </a:r>
          </a:p>
          <a:p>
            <a:endParaRPr lang="en-GB" sz="2000" dirty="0"/>
          </a:p>
          <a:p>
            <a:r>
              <a:rPr lang="en-GB" sz="2000" b="1" dirty="0" smtClean="0">
                <a:solidFill>
                  <a:srgbClr val="0070C0"/>
                </a:solidFill>
              </a:rPr>
              <a:t>1) Pre-image </a:t>
            </a:r>
            <a:r>
              <a:rPr lang="en-GB" sz="2000" b="1" dirty="0">
                <a:solidFill>
                  <a:srgbClr val="0070C0"/>
                </a:solidFill>
              </a:rPr>
              <a:t>resistance</a:t>
            </a:r>
          </a:p>
          <a:p>
            <a:r>
              <a:rPr lang="en-GB" dirty="0"/>
              <a:t>Given a hash value h it should be difficult to find any message m such that h = hash(m). </a:t>
            </a:r>
            <a:endParaRPr lang="en-GB" dirty="0" smtClean="0"/>
          </a:p>
          <a:p>
            <a:endParaRPr lang="en-GB" dirty="0"/>
          </a:p>
          <a:p>
            <a:r>
              <a:rPr lang="en-GB" dirty="0" smtClean="0"/>
              <a:t>This </a:t>
            </a:r>
            <a:r>
              <a:rPr lang="en-GB" dirty="0"/>
              <a:t>concept is related to that of a one-way function. Functions that lack this property are vulnerable to </a:t>
            </a:r>
            <a:r>
              <a:rPr lang="en-GB" dirty="0">
                <a:solidFill>
                  <a:srgbClr val="C00000"/>
                </a:solidFill>
              </a:rPr>
              <a:t>preimage attacks</a:t>
            </a:r>
            <a:r>
              <a:rPr lang="en-GB" dirty="0" smtClean="0">
                <a:solidFill>
                  <a:srgbClr val="C00000"/>
                </a:solidFill>
              </a:rPr>
              <a:t>.</a:t>
            </a:r>
          </a:p>
          <a:p>
            <a:endParaRPr lang="en-GB" dirty="0"/>
          </a:p>
          <a:p>
            <a:r>
              <a:rPr lang="en-GB" sz="2000" b="1" dirty="0" smtClean="0">
                <a:solidFill>
                  <a:srgbClr val="0070C0"/>
                </a:solidFill>
              </a:rPr>
              <a:t>2) Second </a:t>
            </a:r>
            <a:r>
              <a:rPr lang="en-GB" sz="2000" b="1" dirty="0">
                <a:solidFill>
                  <a:srgbClr val="0070C0"/>
                </a:solidFill>
              </a:rPr>
              <a:t>pre-image resistance</a:t>
            </a:r>
          </a:p>
          <a:p>
            <a:r>
              <a:rPr lang="en-GB" dirty="0"/>
              <a:t>Given an input m1, it should be difficult to find a different input m2 such that hash(m1) = hash(m2). </a:t>
            </a:r>
            <a:endParaRPr lang="en-GB" dirty="0" smtClean="0"/>
          </a:p>
          <a:p>
            <a:endParaRPr lang="en-GB" dirty="0"/>
          </a:p>
          <a:p>
            <a:r>
              <a:rPr lang="en-GB" dirty="0" smtClean="0"/>
              <a:t>This </a:t>
            </a:r>
            <a:r>
              <a:rPr lang="en-GB" dirty="0"/>
              <a:t>property is sometimes referred to as weak collision resistance. Functions that lack this property are vulnerable to </a:t>
            </a:r>
            <a:r>
              <a:rPr lang="en-GB" dirty="0">
                <a:solidFill>
                  <a:srgbClr val="C00000"/>
                </a:solidFill>
              </a:rPr>
              <a:t>second-preimage attacks</a:t>
            </a:r>
            <a:r>
              <a:rPr lang="en-GB" dirty="0" smtClean="0">
                <a:solidFill>
                  <a:srgbClr val="C00000"/>
                </a:solidFill>
              </a:rPr>
              <a:t>.</a:t>
            </a:r>
            <a:endParaRPr lang="en-GB" dirty="0">
              <a:solidFill>
                <a:srgbClr val="C00000"/>
              </a:solidFill>
            </a:endParaRPr>
          </a:p>
        </p:txBody>
      </p:sp>
    </p:spTree>
    <p:extLst>
      <p:ext uri="{BB962C8B-B14F-4D97-AF65-F5344CB8AC3E}">
        <p14:creationId xmlns:p14="http://schemas.microsoft.com/office/powerpoint/2010/main" val="13240486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381000"/>
            <a:ext cx="8839200" cy="5909310"/>
          </a:xfrm>
          <a:prstGeom prst="rect">
            <a:avLst/>
          </a:prstGeom>
        </p:spPr>
        <p:txBody>
          <a:bodyPr wrap="square">
            <a:spAutoFit/>
          </a:bodyPr>
          <a:lstStyle/>
          <a:p>
            <a:r>
              <a:rPr lang="en-GB" dirty="0" smtClean="0">
                <a:solidFill>
                  <a:srgbClr val="202122"/>
                </a:solidFill>
                <a:latin typeface="Arial" panose="020B0604020202020204" pitchFamily="34" charset="0"/>
              </a:rPr>
              <a:t>In</a:t>
            </a:r>
            <a:r>
              <a:rPr lang="en-GB" dirty="0">
                <a:solidFill>
                  <a:srgbClr val="202122"/>
                </a:solidFill>
                <a:latin typeface="Arial" panose="020B0604020202020204" pitchFamily="34" charset="0"/>
              </a:rPr>
              <a:t> </a:t>
            </a:r>
            <a:r>
              <a:rPr lang="en-GB" dirty="0">
                <a:solidFill>
                  <a:srgbClr val="FF0000"/>
                </a:solidFill>
                <a:latin typeface="Arial" panose="020B0604020202020204" pitchFamily="34" charset="0"/>
                <a:hlinkClick r:id="rId2" tooltip="Cryptography"/>
              </a:rPr>
              <a:t>cryptography</a:t>
            </a:r>
            <a:r>
              <a:rPr lang="en-GB" dirty="0">
                <a:solidFill>
                  <a:srgbClr val="202122"/>
                </a:solidFill>
                <a:latin typeface="Arial" panose="020B0604020202020204" pitchFamily="34" charset="0"/>
              </a:rPr>
              <a:t>, a </a:t>
            </a:r>
            <a:r>
              <a:rPr lang="en-GB" b="1" dirty="0">
                <a:solidFill>
                  <a:srgbClr val="202122"/>
                </a:solidFill>
                <a:latin typeface="Arial" panose="020B0604020202020204" pitchFamily="34" charset="0"/>
              </a:rPr>
              <a:t>preimage attack</a:t>
            </a:r>
            <a:r>
              <a:rPr lang="en-GB" dirty="0">
                <a:solidFill>
                  <a:srgbClr val="202122"/>
                </a:solidFill>
                <a:latin typeface="Arial" panose="020B0604020202020204" pitchFamily="34" charset="0"/>
              </a:rPr>
              <a:t> on </a:t>
            </a:r>
            <a:r>
              <a:rPr lang="en-GB" dirty="0">
                <a:solidFill>
                  <a:srgbClr val="FF0000"/>
                </a:solidFill>
                <a:latin typeface="Arial" panose="020B0604020202020204" pitchFamily="34" charset="0"/>
                <a:hlinkClick r:id="rId3" tooltip="Cryptographic hash function"/>
              </a:rPr>
              <a:t>cryptographic hash functions</a:t>
            </a:r>
            <a:r>
              <a:rPr lang="en-GB" dirty="0">
                <a:solidFill>
                  <a:srgbClr val="202122"/>
                </a:solidFill>
                <a:latin typeface="Arial" panose="020B0604020202020204" pitchFamily="34" charset="0"/>
              </a:rPr>
              <a:t> tries to find a </a:t>
            </a:r>
            <a:r>
              <a:rPr lang="en-GB" dirty="0">
                <a:solidFill>
                  <a:srgbClr val="FF0000"/>
                </a:solidFill>
                <a:latin typeface="Arial" panose="020B0604020202020204" pitchFamily="34" charset="0"/>
                <a:hlinkClick r:id="rId4" tooltip="Message"/>
              </a:rPr>
              <a:t>message</a:t>
            </a:r>
            <a:r>
              <a:rPr lang="en-GB" dirty="0">
                <a:solidFill>
                  <a:srgbClr val="202122"/>
                </a:solidFill>
                <a:latin typeface="Arial" panose="020B0604020202020204" pitchFamily="34" charset="0"/>
              </a:rPr>
              <a:t> that has a specific hash value. A cryptographic hash function should resist attacks on its </a:t>
            </a:r>
            <a:r>
              <a:rPr lang="en-GB" dirty="0">
                <a:solidFill>
                  <a:srgbClr val="FF0000"/>
                </a:solidFill>
                <a:latin typeface="Arial" panose="020B0604020202020204" pitchFamily="34" charset="0"/>
                <a:hlinkClick r:id="rId5" tooltip="Preimage"/>
              </a:rPr>
              <a:t>preimage</a:t>
            </a:r>
            <a:r>
              <a:rPr lang="en-GB" dirty="0">
                <a:solidFill>
                  <a:srgbClr val="202122"/>
                </a:solidFill>
                <a:latin typeface="Arial" panose="020B0604020202020204" pitchFamily="34" charset="0"/>
              </a:rPr>
              <a:t> (set of possible inputs</a:t>
            </a:r>
            <a:r>
              <a:rPr lang="en-GB" dirty="0" smtClean="0">
                <a:solidFill>
                  <a:srgbClr val="202122"/>
                </a:solidFill>
                <a:latin typeface="Arial" panose="020B0604020202020204" pitchFamily="34" charset="0"/>
              </a:rPr>
              <a:t>).</a:t>
            </a: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In the context of attack, there are two types of preimage resistance</a:t>
            </a:r>
            <a:r>
              <a:rPr lang="en-GB" dirty="0" smtClean="0">
                <a:solidFill>
                  <a:srgbClr val="202122"/>
                </a:solidFill>
                <a:latin typeface="Arial" panose="020B0604020202020204" pitchFamily="34" charset="0"/>
              </a:rPr>
              <a:t>:</a:t>
            </a:r>
          </a:p>
          <a:p>
            <a:endParaRPr lang="en-GB" dirty="0">
              <a:solidFill>
                <a:srgbClr val="202122"/>
              </a:solidFill>
              <a:latin typeface="Arial" panose="020B0604020202020204" pitchFamily="34" charset="0"/>
            </a:endParaRPr>
          </a:p>
          <a:p>
            <a:pPr>
              <a:buFont typeface="Arial" panose="020B0604020202020204" pitchFamily="34" charset="0"/>
              <a:buChar char="•"/>
            </a:pPr>
            <a:r>
              <a:rPr lang="en-GB" b="1" i="1" dirty="0">
                <a:solidFill>
                  <a:srgbClr val="00B0F0"/>
                </a:solidFill>
                <a:latin typeface="Arial" panose="020B0604020202020204" pitchFamily="34" charset="0"/>
              </a:rPr>
              <a:t>preimage resistance</a:t>
            </a:r>
            <a:r>
              <a:rPr lang="en-GB" b="1" dirty="0">
                <a:solidFill>
                  <a:srgbClr val="00B0F0"/>
                </a:solidFill>
                <a:latin typeface="Arial" panose="020B0604020202020204" pitchFamily="34" charset="0"/>
              </a:rPr>
              <a:t>: </a:t>
            </a:r>
            <a:r>
              <a:rPr lang="en-GB" dirty="0">
                <a:solidFill>
                  <a:srgbClr val="202122"/>
                </a:solidFill>
                <a:latin typeface="Arial" panose="020B0604020202020204" pitchFamily="34" charset="0"/>
              </a:rPr>
              <a:t>for essentially all pre-specified outputs, it is computationally infeasible to find any input that hashes to that output; </a:t>
            </a:r>
            <a:r>
              <a:rPr lang="en-GB" dirty="0">
                <a:solidFill>
                  <a:srgbClr val="C00000"/>
                </a:solidFill>
                <a:effectLst>
                  <a:outerShdw blurRad="38100" dist="38100" dir="2700000" algn="tl">
                    <a:srgbClr val="000000">
                      <a:alpha val="43137"/>
                    </a:srgbClr>
                  </a:outerShdw>
                </a:effectLst>
                <a:latin typeface="Arial" panose="020B0604020202020204" pitchFamily="34" charset="0"/>
              </a:rPr>
              <a:t>i.e., given </a:t>
            </a:r>
            <a:r>
              <a:rPr lang="en-GB" i="1" dirty="0">
                <a:solidFill>
                  <a:srgbClr val="C00000"/>
                </a:solidFill>
                <a:effectLst>
                  <a:outerShdw blurRad="38100" dist="38100" dir="2700000" algn="tl">
                    <a:srgbClr val="000000">
                      <a:alpha val="43137"/>
                    </a:srgbClr>
                  </a:outerShdw>
                </a:effectLst>
                <a:latin typeface="Arial" panose="020B0604020202020204" pitchFamily="34" charset="0"/>
              </a:rPr>
              <a:t>y</a:t>
            </a:r>
            <a:r>
              <a:rPr lang="en-GB" dirty="0">
                <a:solidFill>
                  <a:srgbClr val="C00000"/>
                </a:solidFill>
                <a:effectLst>
                  <a:outerShdw blurRad="38100" dist="38100" dir="2700000" algn="tl">
                    <a:srgbClr val="000000">
                      <a:alpha val="43137"/>
                    </a:srgbClr>
                  </a:outerShdw>
                </a:effectLst>
                <a:latin typeface="Arial" panose="020B0604020202020204" pitchFamily="34" charset="0"/>
              </a:rPr>
              <a:t>, it is difficult to find an </a:t>
            </a:r>
            <a:r>
              <a:rPr lang="en-GB" i="1" dirty="0">
                <a:solidFill>
                  <a:srgbClr val="C00000"/>
                </a:solidFill>
                <a:effectLst>
                  <a:outerShdw blurRad="38100" dist="38100" dir="2700000" algn="tl">
                    <a:srgbClr val="000000">
                      <a:alpha val="43137"/>
                    </a:srgbClr>
                  </a:outerShdw>
                </a:effectLst>
                <a:latin typeface="Arial" panose="020B0604020202020204" pitchFamily="34" charset="0"/>
              </a:rPr>
              <a:t>x</a:t>
            </a:r>
            <a:r>
              <a:rPr lang="en-GB" dirty="0">
                <a:solidFill>
                  <a:srgbClr val="C00000"/>
                </a:solidFill>
                <a:effectLst>
                  <a:outerShdw blurRad="38100" dist="38100" dir="2700000" algn="tl">
                    <a:srgbClr val="000000">
                      <a:alpha val="43137"/>
                    </a:srgbClr>
                  </a:outerShdw>
                </a:effectLst>
                <a:latin typeface="Arial" panose="020B0604020202020204" pitchFamily="34" charset="0"/>
              </a:rPr>
              <a:t> such that </a:t>
            </a:r>
            <a:r>
              <a:rPr lang="en-GB" i="1" dirty="0">
                <a:solidFill>
                  <a:srgbClr val="C00000"/>
                </a:solidFill>
                <a:effectLst>
                  <a:outerShdw blurRad="38100" dist="38100" dir="2700000" algn="tl">
                    <a:srgbClr val="000000">
                      <a:alpha val="43137"/>
                    </a:srgbClr>
                  </a:outerShdw>
                </a:effectLst>
                <a:latin typeface="Arial" panose="020B0604020202020204" pitchFamily="34" charset="0"/>
              </a:rPr>
              <a:t>h</a:t>
            </a:r>
            <a:r>
              <a:rPr lang="en-GB" dirty="0">
                <a:solidFill>
                  <a:srgbClr val="C00000"/>
                </a:solidFill>
                <a:effectLst>
                  <a:outerShdw blurRad="38100" dist="38100" dir="2700000" algn="tl">
                    <a:srgbClr val="000000">
                      <a:alpha val="43137"/>
                    </a:srgbClr>
                  </a:outerShdw>
                </a:effectLst>
                <a:latin typeface="Arial" panose="020B0604020202020204" pitchFamily="34" charset="0"/>
              </a:rPr>
              <a:t>(</a:t>
            </a:r>
            <a:r>
              <a:rPr lang="en-GB" i="1" dirty="0">
                <a:solidFill>
                  <a:srgbClr val="C00000"/>
                </a:solidFill>
                <a:effectLst>
                  <a:outerShdw blurRad="38100" dist="38100" dir="2700000" algn="tl">
                    <a:srgbClr val="000000">
                      <a:alpha val="43137"/>
                    </a:srgbClr>
                  </a:outerShdw>
                </a:effectLst>
                <a:latin typeface="Arial" panose="020B0604020202020204" pitchFamily="34" charset="0"/>
              </a:rPr>
              <a:t>x</a:t>
            </a:r>
            <a:r>
              <a:rPr lang="en-GB" dirty="0">
                <a:solidFill>
                  <a:srgbClr val="C00000"/>
                </a:solidFill>
                <a:effectLst>
                  <a:outerShdw blurRad="38100" dist="38100" dir="2700000" algn="tl">
                    <a:srgbClr val="000000">
                      <a:alpha val="43137"/>
                    </a:srgbClr>
                  </a:outerShdw>
                </a:effectLst>
                <a:latin typeface="Arial" panose="020B0604020202020204" pitchFamily="34" charset="0"/>
              </a:rPr>
              <a:t>) = </a:t>
            </a:r>
            <a:r>
              <a:rPr lang="en-GB" i="1" dirty="0">
                <a:solidFill>
                  <a:srgbClr val="C00000"/>
                </a:solidFill>
                <a:effectLst>
                  <a:outerShdw blurRad="38100" dist="38100" dir="2700000" algn="tl">
                    <a:srgbClr val="000000">
                      <a:alpha val="43137"/>
                    </a:srgbClr>
                  </a:outerShdw>
                </a:effectLst>
                <a:latin typeface="Arial" panose="020B0604020202020204" pitchFamily="34" charset="0"/>
              </a:rPr>
              <a:t>y</a:t>
            </a:r>
            <a:r>
              <a:rPr lang="en-GB" dirty="0">
                <a:solidFill>
                  <a:srgbClr val="C00000"/>
                </a:solidFill>
                <a:effectLst>
                  <a:outerShdw blurRad="38100" dist="38100" dir="2700000" algn="tl">
                    <a:srgbClr val="000000">
                      <a:alpha val="43137"/>
                    </a:srgbClr>
                  </a:outerShdw>
                </a:effectLst>
                <a:latin typeface="Arial" panose="020B0604020202020204" pitchFamily="34" charset="0"/>
              </a:rPr>
              <a:t>.</a:t>
            </a:r>
            <a:r>
              <a:rPr lang="en-GB" baseline="30000" dirty="0">
                <a:solidFill>
                  <a:srgbClr val="C00000"/>
                </a:solidFill>
                <a:effectLst>
                  <a:outerShdw blurRad="38100" dist="38100" dir="2700000" algn="tl">
                    <a:srgbClr val="000000">
                      <a:alpha val="43137"/>
                    </a:srgbClr>
                  </a:outerShdw>
                </a:effectLst>
                <a:latin typeface="Arial" panose="020B0604020202020204" pitchFamily="34" charset="0"/>
                <a:hlinkClick r:id="rId6"/>
              </a:rPr>
              <a:t>[1</a:t>
            </a:r>
            <a:r>
              <a:rPr lang="en-GB" baseline="30000" dirty="0" smtClean="0">
                <a:solidFill>
                  <a:srgbClr val="C00000"/>
                </a:solidFill>
                <a:effectLst>
                  <a:outerShdw blurRad="38100" dist="38100" dir="2700000" algn="tl">
                    <a:srgbClr val="000000">
                      <a:alpha val="43137"/>
                    </a:srgbClr>
                  </a:outerShdw>
                </a:effectLst>
                <a:latin typeface="Arial" panose="020B0604020202020204" pitchFamily="34" charset="0"/>
                <a:hlinkClick r:id="rId6"/>
              </a:rPr>
              <a:t>]</a:t>
            </a:r>
            <a:endParaRPr lang="en-GB" baseline="30000" dirty="0" smtClean="0">
              <a:solidFill>
                <a:srgbClr val="C00000"/>
              </a:solidFill>
              <a:effectLst>
                <a:outerShdw blurRad="38100" dist="38100" dir="2700000" algn="tl">
                  <a:srgbClr val="000000">
                    <a:alpha val="43137"/>
                  </a:srgbClr>
                </a:outerShdw>
              </a:effectLst>
              <a:latin typeface="Arial" panose="020B0604020202020204" pitchFamily="34" charset="0"/>
            </a:endParaRPr>
          </a:p>
          <a:p>
            <a:endParaRPr lang="en-GB" dirty="0">
              <a:solidFill>
                <a:srgbClr val="202122"/>
              </a:solidFill>
              <a:latin typeface="Arial" panose="020B0604020202020204" pitchFamily="34" charset="0"/>
            </a:endParaRPr>
          </a:p>
          <a:p>
            <a:pPr>
              <a:buFont typeface="Arial" panose="020B0604020202020204" pitchFamily="34" charset="0"/>
              <a:buChar char="•"/>
            </a:pPr>
            <a:r>
              <a:rPr lang="en-GB" b="1" i="1" dirty="0">
                <a:solidFill>
                  <a:srgbClr val="00B0F0"/>
                </a:solidFill>
                <a:latin typeface="Arial" panose="020B0604020202020204" pitchFamily="34" charset="0"/>
              </a:rPr>
              <a:t>second-preimage resistance</a:t>
            </a:r>
            <a:r>
              <a:rPr lang="en-GB" b="1" dirty="0">
                <a:solidFill>
                  <a:srgbClr val="00B0F0"/>
                </a:solidFill>
                <a:latin typeface="Arial" panose="020B0604020202020204" pitchFamily="34" charset="0"/>
              </a:rPr>
              <a:t>: </a:t>
            </a:r>
            <a:r>
              <a:rPr lang="en-GB" dirty="0">
                <a:solidFill>
                  <a:srgbClr val="202122"/>
                </a:solidFill>
                <a:latin typeface="Arial" panose="020B0604020202020204" pitchFamily="34" charset="0"/>
              </a:rPr>
              <a:t>it is computationally infeasible to find any second input which has the same output as that of a specified input; i.e., given </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 it is difficult to find a second preimage </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 ≠ </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 such that </a:t>
            </a:r>
            <a:r>
              <a:rPr lang="en-GB" i="1" dirty="0">
                <a:solidFill>
                  <a:srgbClr val="202122"/>
                </a:solidFill>
                <a:latin typeface="Arial" panose="020B0604020202020204" pitchFamily="34" charset="0"/>
              </a:rPr>
              <a:t>h</a:t>
            </a:r>
            <a:r>
              <a:rPr lang="en-GB" dirty="0">
                <a:solidFill>
                  <a:srgbClr val="202122"/>
                </a:solidFill>
                <a:latin typeface="Arial" panose="020B0604020202020204" pitchFamily="34" charset="0"/>
              </a:rPr>
              <a:t>(</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 = </a:t>
            </a:r>
            <a:r>
              <a:rPr lang="en-GB" i="1" dirty="0">
                <a:solidFill>
                  <a:srgbClr val="202122"/>
                </a:solidFill>
                <a:latin typeface="Arial" panose="020B0604020202020204" pitchFamily="34" charset="0"/>
              </a:rPr>
              <a:t>h</a:t>
            </a:r>
            <a:r>
              <a:rPr lang="en-GB" dirty="0">
                <a:solidFill>
                  <a:srgbClr val="202122"/>
                </a:solidFill>
                <a:latin typeface="Arial" panose="020B0604020202020204" pitchFamily="34" charset="0"/>
              </a:rPr>
              <a:t>(</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a:t>
            </a:r>
            <a:r>
              <a:rPr lang="en-GB" baseline="30000" dirty="0">
                <a:solidFill>
                  <a:srgbClr val="FF0000"/>
                </a:solidFill>
                <a:latin typeface="Arial" panose="020B0604020202020204" pitchFamily="34" charset="0"/>
                <a:hlinkClick r:id="rId6"/>
              </a:rPr>
              <a:t>[1</a:t>
            </a:r>
            <a:r>
              <a:rPr lang="en-GB" baseline="30000" dirty="0" smtClean="0">
                <a:solidFill>
                  <a:srgbClr val="FF0000"/>
                </a:solidFill>
                <a:latin typeface="Arial" panose="020B0604020202020204" pitchFamily="34" charset="0"/>
                <a:hlinkClick r:id="rId6"/>
              </a:rPr>
              <a:t>]</a:t>
            </a:r>
            <a:endParaRPr lang="en-GB" baseline="30000" dirty="0" smtClean="0">
              <a:solidFill>
                <a:srgbClr val="FF0000"/>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These can be compared with a </a:t>
            </a:r>
            <a:r>
              <a:rPr lang="en-GB" dirty="0">
                <a:solidFill>
                  <a:srgbClr val="FF0000"/>
                </a:solidFill>
                <a:latin typeface="Arial" panose="020B0604020202020204" pitchFamily="34" charset="0"/>
                <a:hlinkClick r:id="rId7" tooltip="Collision resistance"/>
              </a:rPr>
              <a:t>collision resistance</a:t>
            </a:r>
            <a:r>
              <a:rPr lang="en-GB" dirty="0">
                <a:solidFill>
                  <a:srgbClr val="202122"/>
                </a:solidFill>
                <a:latin typeface="Arial" panose="020B0604020202020204" pitchFamily="34" charset="0"/>
              </a:rPr>
              <a:t>, in which it is computationally infeasible to find any two distinct inputs </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 </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 that hash to the same output; i.e., such that </a:t>
            </a:r>
            <a:r>
              <a:rPr lang="en-GB" i="1" dirty="0">
                <a:solidFill>
                  <a:srgbClr val="202122"/>
                </a:solidFill>
                <a:latin typeface="Arial" panose="020B0604020202020204" pitchFamily="34" charset="0"/>
              </a:rPr>
              <a:t>h</a:t>
            </a:r>
            <a:r>
              <a:rPr lang="en-GB" dirty="0">
                <a:solidFill>
                  <a:srgbClr val="202122"/>
                </a:solidFill>
                <a:latin typeface="Arial" panose="020B0604020202020204" pitchFamily="34" charset="0"/>
              </a:rPr>
              <a:t>(</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 = </a:t>
            </a:r>
            <a:r>
              <a:rPr lang="en-GB" i="1" dirty="0">
                <a:solidFill>
                  <a:srgbClr val="202122"/>
                </a:solidFill>
                <a:latin typeface="Arial" panose="020B0604020202020204" pitchFamily="34" charset="0"/>
              </a:rPr>
              <a:t>h</a:t>
            </a:r>
            <a:r>
              <a:rPr lang="en-GB" dirty="0">
                <a:solidFill>
                  <a:srgbClr val="202122"/>
                </a:solidFill>
                <a:latin typeface="Arial" panose="020B0604020202020204" pitchFamily="34" charset="0"/>
              </a:rPr>
              <a:t>(</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a:t>
            </a:r>
            <a:r>
              <a:rPr lang="en-GB" baseline="30000" dirty="0">
                <a:solidFill>
                  <a:srgbClr val="FF0000"/>
                </a:solidFill>
                <a:latin typeface="Arial" panose="020B0604020202020204" pitchFamily="34" charset="0"/>
                <a:hlinkClick r:id="rId6"/>
              </a:rPr>
              <a:t>[1</a:t>
            </a:r>
            <a:r>
              <a:rPr lang="en-GB" baseline="30000" dirty="0" smtClean="0">
                <a:solidFill>
                  <a:srgbClr val="FF0000"/>
                </a:solidFill>
                <a:latin typeface="Arial" panose="020B0604020202020204" pitchFamily="34" charset="0"/>
                <a:hlinkClick r:id="rId6"/>
              </a:rPr>
              <a:t>]</a:t>
            </a:r>
            <a:endParaRPr lang="en-GB" baseline="30000" dirty="0" smtClean="0">
              <a:solidFill>
                <a:srgbClr val="FF0000"/>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Collision resistance implies second-preimage resistance,</a:t>
            </a:r>
            <a:r>
              <a:rPr lang="en-GB" baseline="30000" dirty="0">
                <a:solidFill>
                  <a:srgbClr val="FF0000"/>
                </a:solidFill>
                <a:latin typeface="Arial" panose="020B0604020202020204" pitchFamily="34" charset="0"/>
                <a:hlinkClick r:id="rId6"/>
              </a:rPr>
              <a:t>[1]</a:t>
            </a:r>
            <a:r>
              <a:rPr lang="en-GB" dirty="0">
                <a:solidFill>
                  <a:srgbClr val="202122"/>
                </a:solidFill>
                <a:latin typeface="Arial" panose="020B0604020202020204" pitchFamily="34" charset="0"/>
              </a:rPr>
              <a:t> but does not guarantee preimage resistance.</a:t>
            </a:r>
            <a:r>
              <a:rPr lang="en-GB" baseline="30000" dirty="0">
                <a:solidFill>
                  <a:srgbClr val="FF0000"/>
                </a:solidFill>
                <a:latin typeface="Arial" panose="020B0604020202020204" pitchFamily="34" charset="0"/>
                <a:hlinkClick r:id="rId6"/>
              </a:rPr>
              <a:t>[1]</a:t>
            </a:r>
            <a:r>
              <a:rPr lang="en-GB" dirty="0">
                <a:solidFill>
                  <a:srgbClr val="202122"/>
                </a:solidFill>
                <a:latin typeface="Arial" panose="020B0604020202020204" pitchFamily="34" charset="0"/>
              </a:rPr>
              <a:t> Conversely, a second-preimage attack implies a collision attack (trivially, since, in addition to </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 </a:t>
            </a:r>
            <a:r>
              <a:rPr lang="en-GB" i="1" dirty="0">
                <a:solidFill>
                  <a:srgbClr val="202122"/>
                </a:solidFill>
                <a:latin typeface="Arial" panose="020B0604020202020204" pitchFamily="34" charset="0"/>
              </a:rPr>
              <a:t>x</a:t>
            </a:r>
            <a:r>
              <a:rPr lang="en-GB" dirty="0">
                <a:solidFill>
                  <a:srgbClr val="202122"/>
                </a:solidFill>
                <a:latin typeface="Arial" panose="020B0604020202020204" pitchFamily="34" charset="0"/>
              </a:rPr>
              <a:t> is already known right from the start).</a:t>
            </a:r>
            <a:endParaRPr lang="en-GB"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2021148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17242"/>
            <a:ext cx="8839200" cy="5016758"/>
          </a:xfrm>
          <a:prstGeom prst="rect">
            <a:avLst/>
          </a:prstGeom>
        </p:spPr>
        <p:txBody>
          <a:bodyPr wrap="square">
            <a:spAutoFit/>
          </a:bodyPr>
          <a:lstStyle/>
          <a:p>
            <a:r>
              <a:rPr lang="en-GB" sz="2000" b="1" dirty="0">
                <a:solidFill>
                  <a:srgbClr val="0070C0"/>
                </a:solidFill>
              </a:rPr>
              <a:t>Collision </a:t>
            </a:r>
            <a:r>
              <a:rPr lang="en-GB" sz="2000" b="1" dirty="0" smtClean="0">
                <a:solidFill>
                  <a:srgbClr val="0070C0"/>
                </a:solidFill>
              </a:rPr>
              <a:t>resistance</a:t>
            </a:r>
          </a:p>
          <a:p>
            <a:endParaRPr lang="en-GB" sz="2000" b="1" dirty="0">
              <a:solidFill>
                <a:srgbClr val="0070C0"/>
              </a:solidFill>
            </a:endParaRPr>
          </a:p>
          <a:p>
            <a:r>
              <a:rPr lang="en-GB" sz="2000" dirty="0"/>
              <a:t>It should be difficult to find two different messages m1 and m2 such that hash(m1) = hash(m2). </a:t>
            </a:r>
            <a:endParaRPr lang="en-GB" sz="2000" dirty="0" smtClean="0"/>
          </a:p>
          <a:p>
            <a:endParaRPr lang="en-GB" sz="2000" dirty="0"/>
          </a:p>
          <a:p>
            <a:r>
              <a:rPr lang="en-GB" sz="2000" dirty="0" smtClean="0"/>
              <a:t>Such </a:t>
            </a:r>
            <a:r>
              <a:rPr lang="en-GB" sz="2000" dirty="0"/>
              <a:t>a pair is called a cryptographic hash collision. </a:t>
            </a:r>
            <a:endParaRPr lang="en-GB" sz="2000" dirty="0" smtClean="0"/>
          </a:p>
          <a:p>
            <a:endParaRPr lang="en-GB" sz="2000" dirty="0"/>
          </a:p>
          <a:p>
            <a:r>
              <a:rPr lang="en-GB" sz="2000" dirty="0" smtClean="0"/>
              <a:t>This </a:t>
            </a:r>
            <a:r>
              <a:rPr lang="en-GB" sz="2000" dirty="0"/>
              <a:t>property is sometimes referred to as strong collision resistance. </a:t>
            </a:r>
            <a:endParaRPr lang="en-GB" sz="2000" dirty="0" smtClean="0"/>
          </a:p>
          <a:p>
            <a:endParaRPr lang="en-GB" sz="2000" dirty="0"/>
          </a:p>
          <a:p>
            <a:r>
              <a:rPr lang="en-GB" sz="2000" dirty="0" smtClean="0"/>
              <a:t>It </a:t>
            </a:r>
            <a:r>
              <a:rPr lang="en-GB" sz="2000" dirty="0"/>
              <a:t>requires a hash value at least twice as long as that required for pre-image resistance; otherwise collisions may be found by a birthday attack.[4</a:t>
            </a:r>
            <a:r>
              <a:rPr lang="en-GB" sz="2000" dirty="0" smtClean="0"/>
              <a:t>]</a:t>
            </a:r>
          </a:p>
          <a:p>
            <a:endParaRPr lang="en-GB" sz="2000" dirty="0"/>
          </a:p>
          <a:p>
            <a:endParaRPr lang="en-GB" sz="2000" dirty="0" smtClean="0"/>
          </a:p>
          <a:p>
            <a:r>
              <a:rPr lang="en-GB" sz="2000" b="1" dirty="0"/>
              <a:t>Collision resistance</a:t>
            </a:r>
            <a:r>
              <a:rPr lang="en-GB" sz="2000" dirty="0"/>
              <a:t> is a property of </a:t>
            </a:r>
            <a:r>
              <a:rPr lang="en-GB" sz="2000" dirty="0">
                <a:hlinkClick r:id="rId2" tooltip="Cryptographic hash functions"/>
              </a:rPr>
              <a:t>cryptographic hash functions</a:t>
            </a:r>
            <a:r>
              <a:rPr lang="en-GB" sz="2000" dirty="0"/>
              <a:t>: a hash function </a:t>
            </a:r>
            <a:r>
              <a:rPr lang="en-GB" sz="2000" i="1" dirty="0"/>
              <a:t>H</a:t>
            </a:r>
            <a:r>
              <a:rPr lang="en-GB" sz="2000" dirty="0"/>
              <a:t> is collision-resistant if it is hard to find two inputs that hash to the same output; that is, two inputs </a:t>
            </a:r>
            <a:r>
              <a:rPr lang="en-GB" sz="2000" i="1" dirty="0"/>
              <a:t>a</a:t>
            </a:r>
            <a:r>
              <a:rPr lang="en-GB" sz="2000" dirty="0"/>
              <a:t> and </a:t>
            </a:r>
            <a:r>
              <a:rPr lang="en-GB" sz="2000" i="1" dirty="0"/>
              <a:t>b</a:t>
            </a:r>
            <a:r>
              <a:rPr lang="en-GB" sz="2000" dirty="0"/>
              <a:t> where </a:t>
            </a:r>
            <a:r>
              <a:rPr lang="en-GB" sz="2000" i="1" dirty="0"/>
              <a:t>a</a:t>
            </a:r>
            <a:r>
              <a:rPr lang="en-GB" sz="2000" dirty="0"/>
              <a:t> ≠ </a:t>
            </a:r>
            <a:r>
              <a:rPr lang="en-GB" sz="2000" i="1" dirty="0"/>
              <a:t>b</a:t>
            </a:r>
            <a:r>
              <a:rPr lang="en-GB" sz="2000" dirty="0"/>
              <a:t> but </a:t>
            </a:r>
            <a:r>
              <a:rPr lang="en-GB" sz="2000" i="1" dirty="0"/>
              <a:t>H</a:t>
            </a:r>
            <a:r>
              <a:rPr lang="en-GB" sz="2000" dirty="0"/>
              <a:t>(</a:t>
            </a:r>
            <a:r>
              <a:rPr lang="en-GB" sz="2000" i="1" dirty="0"/>
              <a:t>a</a:t>
            </a:r>
            <a:r>
              <a:rPr lang="en-GB" sz="2000" dirty="0"/>
              <a:t>) = </a:t>
            </a:r>
            <a:r>
              <a:rPr lang="en-GB" sz="2000" i="1" dirty="0"/>
              <a:t>H</a:t>
            </a:r>
            <a:r>
              <a:rPr lang="en-GB" sz="2000" dirty="0"/>
              <a:t>(</a:t>
            </a:r>
            <a:r>
              <a:rPr lang="en-GB" sz="2000" i="1" dirty="0"/>
              <a:t>b</a:t>
            </a:r>
            <a:r>
              <a:rPr lang="en-GB" sz="2000" dirty="0"/>
              <a:t>)</a:t>
            </a:r>
          </a:p>
        </p:txBody>
      </p:sp>
    </p:spTree>
    <p:extLst>
      <p:ext uri="{BB962C8B-B14F-4D97-AF65-F5344CB8AC3E}">
        <p14:creationId xmlns:p14="http://schemas.microsoft.com/office/powerpoint/2010/main" val="707657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273776"/>
            <a:ext cx="8915400" cy="5909310"/>
          </a:xfrm>
          <a:prstGeom prst="rect">
            <a:avLst/>
          </a:prstGeom>
        </p:spPr>
        <p:txBody>
          <a:bodyPr wrap="square">
            <a:spAutoFit/>
          </a:bodyPr>
          <a:lstStyle/>
          <a:p>
            <a:r>
              <a:rPr lang="en-GB" dirty="0">
                <a:solidFill>
                  <a:srgbClr val="202122"/>
                </a:solidFill>
                <a:latin typeface="Arial" panose="020B0604020202020204" pitchFamily="34" charset="0"/>
              </a:rPr>
              <a:t>In </a:t>
            </a:r>
            <a:r>
              <a:rPr lang="en-GB" dirty="0" smtClean="0">
                <a:solidFill>
                  <a:srgbClr val="202122"/>
                </a:solidFill>
                <a:latin typeface="Arial" panose="020B0604020202020204" pitchFamily="34" charset="0"/>
              </a:rPr>
              <a:t>previous slide in that figure, </a:t>
            </a:r>
            <a:r>
              <a:rPr lang="en-GB" dirty="0">
                <a:solidFill>
                  <a:srgbClr val="202122"/>
                </a:solidFill>
                <a:latin typeface="Arial" panose="020B0604020202020204" pitchFamily="34" charset="0"/>
              </a:rPr>
              <a:t>the sender of a message runs it through a MAC algorithm to produce a MAC data tag.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message and the MAC tag are then sent to the receiver.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receiver in turn runs the message portion of the transmission through the same MAC algorithm using the same key, producing a second MAC data tag.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receiver then compares the first MAC tag received in the transmission to the second generated MAC tag.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If </a:t>
            </a:r>
            <a:r>
              <a:rPr lang="en-GB" dirty="0">
                <a:solidFill>
                  <a:srgbClr val="202122"/>
                </a:solidFill>
                <a:latin typeface="Arial" panose="020B0604020202020204" pitchFamily="34" charset="0"/>
              </a:rPr>
              <a:t>they are identical, the receiver can safely assume that the message was not altered or tampered with during transmission (</a:t>
            </a:r>
            <a:r>
              <a:rPr lang="en-GB" dirty="0">
                <a:solidFill>
                  <a:srgbClr val="FF0000"/>
                </a:solidFill>
                <a:latin typeface="Arial" panose="020B0604020202020204" pitchFamily="34" charset="0"/>
                <a:hlinkClick r:id="rId2" tooltip="Data integrity"/>
              </a:rPr>
              <a:t>data integrity</a:t>
            </a:r>
            <a:r>
              <a:rPr lang="en-GB" dirty="0" smtClean="0">
                <a:solidFill>
                  <a:srgbClr val="202122"/>
                </a:solidFill>
                <a:latin typeface="Arial" panose="020B0604020202020204" pitchFamily="34" charset="0"/>
              </a:rPr>
              <a:t>).</a:t>
            </a:r>
          </a:p>
          <a:p>
            <a:endParaRPr lang="en-GB" dirty="0">
              <a:solidFill>
                <a:srgbClr val="202122"/>
              </a:solidFill>
              <a:latin typeface="Arial" panose="020B0604020202020204" pitchFamily="34" charset="0"/>
            </a:endParaRPr>
          </a:p>
          <a:p>
            <a:r>
              <a:rPr lang="en-GB" dirty="0">
                <a:solidFill>
                  <a:srgbClr val="202122"/>
                </a:solidFill>
                <a:latin typeface="Arial" panose="020B0604020202020204" pitchFamily="34" charset="0"/>
              </a:rPr>
              <a:t>However, to allow the receiver to be able to detect </a:t>
            </a:r>
            <a:r>
              <a:rPr lang="en-GB" dirty="0">
                <a:solidFill>
                  <a:srgbClr val="FF0000"/>
                </a:solidFill>
                <a:latin typeface="Arial" panose="020B0604020202020204" pitchFamily="34" charset="0"/>
                <a:hlinkClick r:id="rId3" tooltip="Replay attack"/>
              </a:rPr>
              <a:t>replay attacks</a:t>
            </a:r>
            <a:r>
              <a:rPr lang="en-GB" dirty="0">
                <a:solidFill>
                  <a:srgbClr val="202122"/>
                </a:solidFill>
                <a:latin typeface="Arial" panose="020B0604020202020204" pitchFamily="34" charset="0"/>
              </a:rPr>
              <a:t>, the message itself must contain data that assures that this same message can only be sent once (e.g. time stamp, sequence number or use of a one-time MAC).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Otherwise </a:t>
            </a:r>
            <a:r>
              <a:rPr lang="en-GB" dirty="0">
                <a:solidFill>
                  <a:srgbClr val="202122"/>
                </a:solidFill>
                <a:latin typeface="Arial" panose="020B0604020202020204" pitchFamily="34" charset="0"/>
              </a:rPr>
              <a:t>an attacker could – without even understanding its content – record this message and play it back at a later time, producing the same result as the original sender.</a:t>
            </a:r>
            <a:endParaRPr lang="en-GB"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41152539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715962"/>
          </a:xfrm>
        </p:spPr>
        <p:txBody>
          <a:bodyPr>
            <a:normAutofit fontScale="90000"/>
          </a:bodyPr>
          <a:lstStyle/>
          <a:p>
            <a:r>
              <a:rPr lang="en-US" dirty="0">
                <a:solidFill>
                  <a:schemeClr val="tx1"/>
                </a:solidFill>
                <a:latin typeface="Times New Roman" pitchFamily="18" charset="0"/>
                <a:cs typeface="Times New Roman" pitchFamily="18" charset="0"/>
              </a:rPr>
              <a:t>Collision Resistance</a:t>
            </a:r>
          </a:p>
        </p:txBody>
      </p:sp>
      <p:sp>
        <p:nvSpPr>
          <p:cNvPr id="37891" name="Rectangle 3"/>
          <p:cNvSpPr>
            <a:spLocks noGrp="1" noChangeArrowheads="1"/>
          </p:cNvSpPr>
          <p:nvPr>
            <p:ph type="body" idx="1"/>
          </p:nvPr>
        </p:nvSpPr>
        <p:spPr>
          <a:xfrm>
            <a:off x="457200" y="1371600"/>
            <a:ext cx="8458200" cy="4419600"/>
          </a:xfrm>
        </p:spPr>
        <p:txBody>
          <a:bodyPr>
            <a:normAutofit/>
          </a:bodyPr>
          <a:lstStyle/>
          <a:p>
            <a:pPr marL="0" indent="0">
              <a:buNone/>
            </a:pPr>
            <a:r>
              <a:rPr lang="en-US" sz="2400" dirty="0">
                <a:latin typeface="Times New Roman" pitchFamily="18" charset="0"/>
                <a:cs typeface="Times New Roman" pitchFamily="18" charset="0"/>
              </a:rPr>
              <a:t>Let  H: M </a:t>
            </a:r>
            <a:r>
              <a:rPr lang="en-US" sz="2400" dirty="0">
                <a:latin typeface="Times New Roman" pitchFamily="18" charset="0"/>
                <a:cs typeface="Times New Roman" pitchFamily="18" charset="0"/>
                <a:sym typeface="Symbol" charset="0"/>
              </a:rPr>
              <a:t>T  be a hash </a:t>
            </a:r>
            <a:r>
              <a:rPr lang="en-US" sz="2400" dirty="0" smtClean="0">
                <a:latin typeface="Times New Roman" pitchFamily="18" charset="0"/>
                <a:cs typeface="Times New Roman" pitchFamily="18" charset="0"/>
                <a:sym typeface="Symbol" charset="0"/>
              </a:rPr>
              <a:t>function</a:t>
            </a:r>
            <a:r>
              <a:rPr lang="en-US" sz="2400" dirty="0">
                <a:latin typeface="Times New Roman" pitchFamily="18" charset="0"/>
                <a:cs typeface="Times New Roman" pitchFamily="18" charset="0"/>
                <a:sym typeface="Symbol" charset="0"/>
              </a:rPr>
              <a:t> </a:t>
            </a:r>
            <a:r>
              <a:rPr lang="en-US" sz="2400" dirty="0" smtClean="0">
                <a:latin typeface="Times New Roman" pitchFamily="18" charset="0"/>
                <a:cs typeface="Times New Roman" pitchFamily="18" charset="0"/>
                <a:sym typeface="Symbol" charset="0"/>
              </a:rPr>
              <a:t>      (  |M| &gt;&gt; |T|  )</a:t>
            </a:r>
            <a:endParaRPr lang="en-US" sz="2400" dirty="0">
              <a:latin typeface="Times New Roman" pitchFamily="18" charset="0"/>
              <a:cs typeface="Times New Roman" pitchFamily="18" charset="0"/>
              <a:sym typeface="Symbol" charset="0"/>
            </a:endParaRPr>
          </a:p>
          <a:p>
            <a:pPr marL="0" indent="0">
              <a:spcBef>
                <a:spcPct val="80000"/>
              </a:spcBef>
              <a:buNone/>
            </a:pPr>
            <a:r>
              <a:rPr lang="en-US" sz="2400" dirty="0">
                <a:latin typeface="Times New Roman" pitchFamily="18" charset="0"/>
                <a:cs typeface="Times New Roman" pitchFamily="18" charset="0"/>
                <a:sym typeface="Symbol" charset="0"/>
              </a:rPr>
              <a:t>A </a:t>
            </a:r>
            <a:r>
              <a:rPr lang="en-US" sz="2400" b="1" u="sng" dirty="0">
                <a:latin typeface="Times New Roman" pitchFamily="18" charset="0"/>
                <a:cs typeface="Times New Roman" pitchFamily="18" charset="0"/>
                <a:sym typeface="Symbol" charset="0"/>
              </a:rPr>
              <a:t>collision</a:t>
            </a:r>
            <a:r>
              <a:rPr lang="en-US" sz="2400" dirty="0">
                <a:latin typeface="Times New Roman" pitchFamily="18" charset="0"/>
                <a:cs typeface="Times New Roman" pitchFamily="18" charset="0"/>
                <a:sym typeface="Symbol" charset="0"/>
              </a:rPr>
              <a:t> for H is a pair  m</a:t>
            </a:r>
            <a:r>
              <a:rPr lang="en-US" sz="2400" baseline="-25000" dirty="0">
                <a:latin typeface="Times New Roman" pitchFamily="18" charset="0"/>
                <a:cs typeface="Times New Roman" pitchFamily="18" charset="0"/>
                <a:sym typeface="Symbol" charset="0"/>
              </a:rPr>
              <a:t>0</a:t>
            </a:r>
            <a:r>
              <a:rPr lang="en-US" sz="2400" dirty="0">
                <a:latin typeface="Times New Roman" pitchFamily="18" charset="0"/>
                <a:cs typeface="Times New Roman" pitchFamily="18" charset="0"/>
                <a:sym typeface="Symbol" charset="0"/>
              </a:rPr>
              <a:t> , m</a:t>
            </a:r>
            <a:r>
              <a:rPr lang="en-US" sz="2400" baseline="-25000" dirty="0">
                <a:latin typeface="Times New Roman" pitchFamily="18" charset="0"/>
                <a:cs typeface="Times New Roman" pitchFamily="18" charset="0"/>
                <a:sym typeface="Symbol" charset="0"/>
              </a:rPr>
              <a:t>1</a:t>
            </a:r>
            <a:r>
              <a:rPr lang="en-US" sz="2400" dirty="0">
                <a:latin typeface="Times New Roman" pitchFamily="18" charset="0"/>
                <a:cs typeface="Times New Roman" pitchFamily="18" charset="0"/>
                <a:sym typeface="Symbol" charset="0"/>
              </a:rPr>
              <a:t>  M  such that:	</a:t>
            </a:r>
          </a:p>
          <a:p>
            <a:pPr>
              <a:buFontTx/>
              <a:buNone/>
            </a:pPr>
            <a:r>
              <a:rPr lang="en-US" sz="2400" dirty="0">
                <a:latin typeface="Times New Roman" pitchFamily="18" charset="0"/>
                <a:cs typeface="Times New Roman" pitchFamily="18" charset="0"/>
                <a:sym typeface="Symbol" charset="0"/>
              </a:rPr>
              <a:t>			H(m</a:t>
            </a:r>
            <a:r>
              <a:rPr lang="en-US" sz="2400" baseline="-25000" dirty="0">
                <a:latin typeface="Times New Roman" pitchFamily="18" charset="0"/>
                <a:cs typeface="Times New Roman" pitchFamily="18" charset="0"/>
                <a:sym typeface="Symbol" charset="0"/>
              </a:rPr>
              <a:t>0</a:t>
            </a:r>
            <a:r>
              <a:rPr lang="en-US" sz="2400" dirty="0">
                <a:latin typeface="Times New Roman" pitchFamily="18" charset="0"/>
                <a:cs typeface="Times New Roman" pitchFamily="18" charset="0"/>
                <a:sym typeface="Symbol" charset="0"/>
              </a:rPr>
              <a:t>)  =  H(m</a:t>
            </a:r>
            <a:r>
              <a:rPr lang="en-US" sz="2400" baseline="-25000" dirty="0">
                <a:latin typeface="Times New Roman" pitchFamily="18" charset="0"/>
                <a:cs typeface="Times New Roman" pitchFamily="18" charset="0"/>
                <a:sym typeface="Symbol" charset="0"/>
              </a:rPr>
              <a:t>1</a:t>
            </a:r>
            <a:r>
              <a:rPr lang="en-US" sz="2400" dirty="0">
                <a:latin typeface="Times New Roman" pitchFamily="18" charset="0"/>
                <a:cs typeface="Times New Roman" pitchFamily="18" charset="0"/>
                <a:sym typeface="Symbol" charset="0"/>
              </a:rPr>
              <a:t>)    and    m</a:t>
            </a:r>
            <a:r>
              <a:rPr lang="en-US" sz="2400" baseline="-25000" dirty="0">
                <a:latin typeface="Times New Roman" pitchFamily="18" charset="0"/>
                <a:cs typeface="Times New Roman" pitchFamily="18" charset="0"/>
                <a:sym typeface="Symbol" charset="0"/>
              </a:rPr>
              <a:t>0</a:t>
            </a:r>
            <a:r>
              <a:rPr lang="en-US" sz="2400" dirty="0">
                <a:latin typeface="Times New Roman" pitchFamily="18" charset="0"/>
                <a:cs typeface="Times New Roman" pitchFamily="18" charset="0"/>
                <a:sym typeface="Symbol" charset="0"/>
              </a:rPr>
              <a:t>  m</a:t>
            </a:r>
            <a:r>
              <a:rPr lang="en-US" sz="2400" baseline="-25000" dirty="0">
                <a:latin typeface="Times New Roman" pitchFamily="18" charset="0"/>
                <a:cs typeface="Times New Roman" pitchFamily="18" charset="0"/>
                <a:sym typeface="Symbol" charset="0"/>
              </a:rPr>
              <a:t>1</a:t>
            </a:r>
            <a:endParaRPr lang="en-US" sz="2400" dirty="0">
              <a:latin typeface="Times New Roman" pitchFamily="18" charset="0"/>
              <a:cs typeface="Times New Roman" pitchFamily="18" charset="0"/>
              <a:sym typeface="Symbol" charset="0"/>
            </a:endParaRPr>
          </a:p>
          <a:p>
            <a:endParaRPr lang="en-US" sz="2400" dirty="0">
              <a:latin typeface="Times New Roman" pitchFamily="18" charset="0"/>
              <a:cs typeface="Times New Roman" pitchFamily="18" charset="0"/>
              <a:sym typeface="Symbol" charset="0"/>
            </a:endParaRPr>
          </a:p>
          <a:p>
            <a:pPr marL="0" indent="0">
              <a:buNone/>
            </a:pPr>
            <a:r>
              <a:rPr lang="en-US" sz="2400" dirty="0" smtClean="0">
                <a:latin typeface="Times New Roman" pitchFamily="18" charset="0"/>
                <a:cs typeface="Times New Roman" pitchFamily="18" charset="0"/>
                <a:sym typeface="Symbol" charset="0"/>
              </a:rPr>
              <a:t>A </a:t>
            </a:r>
            <a:r>
              <a:rPr lang="en-US" sz="2400" dirty="0">
                <a:latin typeface="Times New Roman" pitchFamily="18" charset="0"/>
                <a:cs typeface="Times New Roman" pitchFamily="18" charset="0"/>
                <a:sym typeface="Symbol" charset="0"/>
              </a:rPr>
              <a:t>function H is </a:t>
            </a:r>
            <a:r>
              <a:rPr lang="en-US" sz="2400" b="1" u="sng" dirty="0">
                <a:latin typeface="Times New Roman" pitchFamily="18" charset="0"/>
                <a:cs typeface="Times New Roman" pitchFamily="18" charset="0"/>
                <a:sym typeface="Symbol" charset="0"/>
              </a:rPr>
              <a:t>collision resistant </a:t>
            </a:r>
            <a:r>
              <a:rPr lang="en-US" sz="2400" dirty="0">
                <a:latin typeface="Times New Roman" pitchFamily="18" charset="0"/>
                <a:cs typeface="Times New Roman" pitchFamily="18" charset="0"/>
                <a:sym typeface="Symbol" charset="0"/>
              </a:rPr>
              <a:t>if for all </a:t>
            </a:r>
            <a:r>
              <a:rPr lang="en-US" sz="2400" dirty="0" smtClean="0">
                <a:latin typeface="Times New Roman" pitchFamily="18" charset="0"/>
                <a:cs typeface="Times New Roman" pitchFamily="18" charset="0"/>
                <a:sym typeface="Symbol" charset="0"/>
              </a:rPr>
              <a:t>(explicit) </a:t>
            </a:r>
            <a:r>
              <a:rPr lang="ja-JP" altLang="en-US" sz="2400" dirty="0">
                <a:latin typeface="Times New Roman" pitchFamily="18" charset="0"/>
                <a:cs typeface="Times New Roman" pitchFamily="18" charset="0"/>
                <a:sym typeface="Symbol" charset="0"/>
              </a:rPr>
              <a:t>“</a:t>
            </a:r>
            <a:r>
              <a:rPr lang="en-US" sz="2400" dirty="0" err="1" smtClean="0">
                <a:latin typeface="Times New Roman" pitchFamily="18" charset="0"/>
                <a:cs typeface="Times New Roman" pitchFamily="18" charset="0"/>
                <a:sym typeface="Symbol" charset="0"/>
              </a:rPr>
              <a:t>eff</a:t>
            </a:r>
            <a:r>
              <a:rPr lang="ja-JP" altLang="en-US" sz="2400" dirty="0" smtClean="0">
                <a:latin typeface="Times New Roman" pitchFamily="18" charset="0"/>
                <a:cs typeface="Times New Roman" pitchFamily="18" charset="0"/>
                <a:sym typeface="Symbol" charset="0"/>
              </a:rPr>
              <a:t>”</a:t>
            </a:r>
            <a:r>
              <a:rPr lang="en-US" sz="2400" dirty="0" smtClean="0">
                <a:latin typeface="Times New Roman" pitchFamily="18" charset="0"/>
                <a:cs typeface="Times New Roman" pitchFamily="18" charset="0"/>
                <a:sym typeface="Symbol" charset="0"/>
              </a:rPr>
              <a:t> </a:t>
            </a:r>
            <a:r>
              <a:rPr lang="en-US" sz="2400" dirty="0" err="1">
                <a:latin typeface="Times New Roman" pitchFamily="18" charset="0"/>
                <a:cs typeface="Times New Roman" pitchFamily="18" charset="0"/>
                <a:sym typeface="Symbol" charset="0"/>
              </a:rPr>
              <a:t>algs</a:t>
            </a:r>
            <a:r>
              <a:rPr lang="en-US" sz="2400" dirty="0">
                <a:latin typeface="Times New Roman" pitchFamily="18" charset="0"/>
                <a:cs typeface="Times New Roman" pitchFamily="18" charset="0"/>
                <a:sym typeface="Symbol" charset="0"/>
              </a:rPr>
              <a:t>. A:</a:t>
            </a:r>
          </a:p>
          <a:p>
            <a:pPr>
              <a:buFontTx/>
              <a:buNone/>
            </a:pPr>
            <a:r>
              <a:rPr lang="en-US" sz="2400" dirty="0">
                <a:latin typeface="Times New Roman" pitchFamily="18" charset="0"/>
                <a:cs typeface="Times New Roman" pitchFamily="18" charset="0"/>
                <a:sym typeface="Symbol" charset="0"/>
              </a:rPr>
              <a:t>		    </a:t>
            </a:r>
            <a:r>
              <a:rPr lang="en-US" sz="2400" b="1" dirty="0" err="1" smtClean="0">
                <a:solidFill>
                  <a:srgbClr val="FF0000"/>
                </a:solidFill>
                <a:latin typeface="Times New Roman" pitchFamily="18" charset="0"/>
                <a:cs typeface="Times New Roman" pitchFamily="18" charset="0"/>
                <a:sym typeface="Symbol" charset="0"/>
              </a:rPr>
              <a:t>Adv</a:t>
            </a:r>
            <a:r>
              <a:rPr lang="en-US" sz="2400" b="1" baseline="-25000" dirty="0" err="1" smtClean="0">
                <a:solidFill>
                  <a:srgbClr val="FF0000"/>
                </a:solidFill>
                <a:latin typeface="Times New Roman" pitchFamily="18" charset="0"/>
                <a:cs typeface="Times New Roman" pitchFamily="18" charset="0"/>
                <a:sym typeface="Symbol" charset="0"/>
              </a:rPr>
              <a:t>CR</a:t>
            </a:r>
            <a:r>
              <a:rPr lang="en-US" sz="2400" b="1" dirty="0" smtClean="0">
                <a:solidFill>
                  <a:srgbClr val="FF0000"/>
                </a:solidFill>
                <a:latin typeface="Times New Roman" pitchFamily="18" charset="0"/>
                <a:cs typeface="Times New Roman" pitchFamily="18" charset="0"/>
                <a:sym typeface="Symbol" charset="0"/>
              </a:rPr>
              <a:t>[</a:t>
            </a:r>
            <a:r>
              <a:rPr lang="en-US" sz="2400" b="1" dirty="0">
                <a:solidFill>
                  <a:srgbClr val="FF0000"/>
                </a:solidFill>
                <a:latin typeface="Times New Roman" pitchFamily="18" charset="0"/>
                <a:cs typeface="Times New Roman" pitchFamily="18" charset="0"/>
                <a:sym typeface="Symbol" charset="0"/>
              </a:rPr>
              <a:t>A,H]  =  </a:t>
            </a:r>
            <a:r>
              <a:rPr lang="en-US" sz="2400" b="1" dirty="0" err="1">
                <a:solidFill>
                  <a:srgbClr val="FF0000"/>
                </a:solidFill>
                <a:latin typeface="Times New Roman" pitchFamily="18" charset="0"/>
                <a:cs typeface="Times New Roman" pitchFamily="18" charset="0"/>
                <a:sym typeface="Symbol" charset="0"/>
              </a:rPr>
              <a:t>Pr</a:t>
            </a:r>
            <a:r>
              <a:rPr lang="en-US" sz="2400" b="1" dirty="0">
                <a:solidFill>
                  <a:srgbClr val="FF0000"/>
                </a:solidFill>
                <a:latin typeface="Times New Roman" pitchFamily="18" charset="0"/>
                <a:cs typeface="Times New Roman" pitchFamily="18" charset="0"/>
                <a:sym typeface="Symbol" charset="0"/>
              </a:rPr>
              <a:t>[ A outputs collision for H]</a:t>
            </a:r>
          </a:p>
          <a:p>
            <a:pPr>
              <a:buFontTx/>
              <a:buNone/>
            </a:pPr>
            <a:r>
              <a:rPr lang="en-US" sz="2400" dirty="0">
                <a:latin typeface="Times New Roman" pitchFamily="18" charset="0"/>
                <a:cs typeface="Times New Roman" pitchFamily="18" charset="0"/>
                <a:sym typeface="Symbol" charset="0"/>
              </a:rPr>
              <a:t>	</a:t>
            </a:r>
            <a:r>
              <a:rPr lang="en-US" sz="2400" dirty="0" smtClean="0">
                <a:latin typeface="Times New Roman" pitchFamily="18" charset="0"/>
                <a:cs typeface="Times New Roman" pitchFamily="18" charset="0"/>
                <a:sym typeface="Symbol" charset="0"/>
              </a:rPr>
              <a:t>			       is </a:t>
            </a:r>
            <a:r>
              <a:rPr lang="ja-JP" altLang="en-US" sz="2400" dirty="0">
                <a:latin typeface="Times New Roman" pitchFamily="18" charset="0"/>
                <a:cs typeface="Times New Roman" pitchFamily="18" charset="0"/>
                <a:sym typeface="Symbol" charset="0"/>
              </a:rPr>
              <a:t>“</a:t>
            </a:r>
            <a:r>
              <a:rPr lang="en-US" sz="2400" dirty="0" err="1" smtClean="0">
                <a:latin typeface="Times New Roman" pitchFamily="18" charset="0"/>
                <a:cs typeface="Times New Roman" pitchFamily="18" charset="0"/>
                <a:sym typeface="Symbol" charset="0"/>
              </a:rPr>
              <a:t>neg</a:t>
            </a:r>
            <a:r>
              <a:rPr lang="ja-JP" altLang="en-US" sz="2400" dirty="0" smtClean="0">
                <a:latin typeface="Times New Roman" pitchFamily="18" charset="0"/>
                <a:cs typeface="Times New Roman" pitchFamily="18" charset="0"/>
                <a:sym typeface="Symbol" charset="0"/>
              </a:rPr>
              <a:t>”</a:t>
            </a:r>
            <a:r>
              <a:rPr lang="en-US" altLang="ja-JP" sz="2400" dirty="0" smtClean="0">
                <a:latin typeface="Times New Roman" pitchFamily="18" charset="0"/>
                <a:cs typeface="Times New Roman" pitchFamily="18" charset="0"/>
                <a:sym typeface="Symbol" charset="0"/>
              </a:rPr>
              <a:t>.</a:t>
            </a:r>
          </a:p>
          <a:p>
            <a:pPr>
              <a:spcBef>
                <a:spcPts val="2376"/>
              </a:spcBef>
              <a:buFontTx/>
              <a:buNone/>
            </a:pPr>
            <a:r>
              <a:rPr lang="en-US" sz="2400" dirty="0" smtClean="0">
                <a:latin typeface="Times New Roman" pitchFamily="18" charset="0"/>
                <a:cs typeface="Times New Roman" pitchFamily="18" charset="0"/>
                <a:sym typeface="Symbol" charset="0"/>
              </a:rPr>
              <a:t>Example:   SHA-256  (outputs 256 bits)</a:t>
            </a:r>
            <a:endParaRPr lang="en-US" sz="2400" dirty="0">
              <a:latin typeface="Times New Roman" pitchFamily="18" charset="0"/>
              <a:cs typeface="Times New Roman" pitchFamily="18" charset="0"/>
              <a:sym typeface="Symbol"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976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MACs from Collision Resistance</a:t>
            </a:r>
          </a:p>
        </p:txBody>
      </p:sp>
      <p:sp>
        <p:nvSpPr>
          <p:cNvPr id="38915" name="Rectangle 3"/>
          <p:cNvSpPr>
            <a:spLocks noGrp="1" noChangeArrowheads="1"/>
          </p:cNvSpPr>
          <p:nvPr>
            <p:ph type="body" idx="1"/>
          </p:nvPr>
        </p:nvSpPr>
        <p:spPr>
          <a:xfrm>
            <a:off x="381000" y="1092200"/>
            <a:ext cx="8610600" cy="4622800"/>
          </a:xfrm>
        </p:spPr>
        <p:txBody>
          <a:bodyPr>
            <a:normAutofit/>
          </a:bodyPr>
          <a:lstStyle/>
          <a:p>
            <a:pPr marL="0" indent="0">
              <a:buNone/>
            </a:pPr>
            <a:r>
              <a:rPr lang="en-US" sz="2400" dirty="0">
                <a:latin typeface="Times New Roman" pitchFamily="18" charset="0"/>
                <a:cs typeface="Times New Roman" pitchFamily="18" charset="0"/>
              </a:rPr>
              <a:t>Let I = (S,V)  be a MAC for </a:t>
            </a:r>
            <a:r>
              <a:rPr lang="en-US" sz="2400" dirty="0" smtClean="0">
                <a:latin typeface="Times New Roman" pitchFamily="18" charset="0"/>
                <a:cs typeface="Times New Roman" pitchFamily="18" charset="0"/>
              </a:rPr>
              <a:t>short messages </a:t>
            </a:r>
            <a:r>
              <a:rPr lang="en-US" sz="2400" dirty="0">
                <a:latin typeface="Times New Roman" pitchFamily="18" charset="0"/>
                <a:cs typeface="Times New Roman" pitchFamily="18" charset="0"/>
              </a:rPr>
              <a:t>over (K,M,T</a:t>
            </a:r>
            <a:r>
              <a:rPr lang="en-US" sz="2400" dirty="0" smtClean="0">
                <a:latin typeface="Times New Roman" pitchFamily="18" charset="0"/>
                <a:cs typeface="Times New Roman" pitchFamily="18" charset="0"/>
              </a:rPr>
              <a:t>)     (e.g. AES)</a:t>
            </a:r>
            <a:endParaRPr lang="en-US" sz="2400" dirty="0">
              <a:latin typeface="Times New Roman" pitchFamily="18" charset="0"/>
              <a:cs typeface="Times New Roman" pitchFamily="18" charset="0"/>
            </a:endParaRPr>
          </a:p>
          <a:p>
            <a:pPr>
              <a:buFontTx/>
              <a:buNone/>
            </a:pPr>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H: </a:t>
            </a:r>
            <a:r>
              <a:rPr lang="en-US" sz="2400" dirty="0" err="1">
                <a:latin typeface="Times New Roman" pitchFamily="18" charset="0"/>
                <a:cs typeface="Times New Roman" pitchFamily="18" charset="0"/>
              </a:rPr>
              <a:t>M</a:t>
            </a:r>
            <a:r>
              <a:rPr lang="en-US" sz="2400" baseline="30000" dirty="0" err="1">
                <a:latin typeface="Times New Roman" pitchFamily="18" charset="0"/>
                <a:cs typeface="Times New Roman" pitchFamily="18" charset="0"/>
              </a:rPr>
              <a:t>big</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charset="0"/>
              </a:rPr>
              <a:t></a:t>
            </a:r>
            <a:r>
              <a:rPr lang="en-US" sz="2400" dirty="0">
                <a:latin typeface="Times New Roman" pitchFamily="18" charset="0"/>
                <a:cs typeface="Times New Roman" pitchFamily="18" charset="0"/>
              </a:rPr>
              <a:t> M </a:t>
            </a:r>
          </a:p>
          <a:p>
            <a:pPr marL="0" indent="0">
              <a:spcBef>
                <a:spcPts val="2376"/>
              </a:spcBef>
              <a:buNone/>
            </a:pPr>
            <a:r>
              <a:rPr lang="en-US" sz="2400" dirty="0" err="1" smtClean="0">
                <a:latin typeface="Times New Roman" pitchFamily="18" charset="0"/>
                <a:cs typeface="Times New Roman" pitchFamily="18" charset="0"/>
              </a:rPr>
              <a:t>Def</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baseline="30000" dirty="0" err="1">
                <a:latin typeface="Times New Roman" pitchFamily="18" charset="0"/>
                <a:cs typeface="Times New Roman" pitchFamily="18" charset="0"/>
              </a:rPr>
              <a:t>big</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S</a:t>
            </a:r>
            <a:r>
              <a:rPr lang="en-US" sz="2400" baseline="30000" dirty="0" err="1">
                <a:latin typeface="Times New Roman" pitchFamily="18" charset="0"/>
                <a:cs typeface="Times New Roman" pitchFamily="18" charset="0"/>
              </a:rPr>
              <a:t>big</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V</a:t>
            </a:r>
            <a:r>
              <a:rPr lang="en-US" sz="2400" baseline="30000" dirty="0" err="1">
                <a:latin typeface="Times New Roman" pitchFamily="18" charset="0"/>
                <a:cs typeface="Times New Roman" pitchFamily="18" charset="0"/>
              </a:rPr>
              <a:t>big</a:t>
            </a:r>
            <a:r>
              <a:rPr lang="en-US" sz="2400" dirty="0">
                <a:latin typeface="Times New Roman" pitchFamily="18" charset="0"/>
                <a:cs typeface="Times New Roman" pitchFamily="18" charset="0"/>
              </a:rPr>
              <a:t> )    over   (K, </a:t>
            </a:r>
            <a:r>
              <a:rPr lang="en-US" sz="2400" dirty="0" err="1">
                <a:latin typeface="Times New Roman" pitchFamily="18" charset="0"/>
                <a:cs typeface="Times New Roman" pitchFamily="18" charset="0"/>
              </a:rPr>
              <a:t>M</a:t>
            </a:r>
            <a:r>
              <a:rPr lang="en-US" sz="2400" baseline="30000" dirty="0" err="1">
                <a:latin typeface="Times New Roman" pitchFamily="18" charset="0"/>
                <a:cs typeface="Times New Roman" pitchFamily="18" charset="0"/>
              </a:rPr>
              <a:t>big</a:t>
            </a:r>
            <a:r>
              <a:rPr lang="en-US" sz="2400" dirty="0">
                <a:latin typeface="Times New Roman" pitchFamily="18" charset="0"/>
                <a:cs typeface="Times New Roman" pitchFamily="18" charset="0"/>
              </a:rPr>
              <a:t>, T)   as:</a:t>
            </a:r>
          </a:p>
          <a:p>
            <a:pPr>
              <a:spcBef>
                <a:spcPct val="80000"/>
              </a:spcBef>
              <a:buFontTx/>
              <a:buNone/>
            </a:pPr>
            <a:r>
              <a:rPr lang="en-US" sz="2400" dirty="0">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S</a:t>
            </a:r>
            <a:r>
              <a:rPr lang="en-US" sz="2400" b="1" baseline="30000" dirty="0" err="1">
                <a:solidFill>
                  <a:srgbClr val="FF0000"/>
                </a:solidFill>
                <a:latin typeface="Times New Roman" pitchFamily="18" charset="0"/>
                <a:cs typeface="Times New Roman" pitchFamily="18" charset="0"/>
              </a:rPr>
              <a:t>big</a:t>
            </a:r>
            <a:r>
              <a:rPr lang="en-US" sz="2400" b="1" dirty="0">
                <a:solidFill>
                  <a:srgbClr val="FF0000"/>
                </a:solidFill>
                <a:latin typeface="Times New Roman" pitchFamily="18" charset="0"/>
                <a:cs typeface="Times New Roman" pitchFamily="18" charset="0"/>
              </a:rPr>
              <a:t>(</a:t>
            </a:r>
            <a:r>
              <a:rPr lang="en-US" sz="2400" b="1" dirty="0" err="1">
                <a:solidFill>
                  <a:srgbClr val="FF0000"/>
                </a:solidFill>
                <a:latin typeface="Times New Roman" pitchFamily="18" charset="0"/>
                <a:cs typeface="Times New Roman" pitchFamily="18" charset="0"/>
              </a:rPr>
              <a:t>k,m</a:t>
            </a:r>
            <a:r>
              <a:rPr lang="en-US" sz="2400" b="1" dirty="0">
                <a:solidFill>
                  <a:srgbClr val="FF0000"/>
                </a:solidFill>
                <a:latin typeface="Times New Roman" pitchFamily="18" charset="0"/>
                <a:cs typeface="Times New Roman" pitchFamily="18" charset="0"/>
              </a:rPr>
              <a:t>) = S(</a:t>
            </a:r>
            <a:r>
              <a:rPr lang="en-US" sz="2400" b="1" dirty="0" err="1">
                <a:solidFill>
                  <a:srgbClr val="FF0000"/>
                </a:solidFill>
                <a:latin typeface="Times New Roman" pitchFamily="18" charset="0"/>
                <a:cs typeface="Times New Roman" pitchFamily="18" charset="0"/>
              </a:rPr>
              <a:t>k,H</a:t>
            </a:r>
            <a:r>
              <a:rPr lang="en-US" sz="2400" b="1" dirty="0">
                <a:solidFill>
                  <a:srgbClr val="FF0000"/>
                </a:solidFill>
                <a:latin typeface="Times New Roman" pitchFamily="18" charset="0"/>
                <a:cs typeface="Times New Roman" pitchFamily="18" charset="0"/>
              </a:rPr>
              <a:t>(m))    ;     </a:t>
            </a:r>
            <a:r>
              <a:rPr lang="en-US" sz="2400" b="1" dirty="0" err="1">
                <a:solidFill>
                  <a:srgbClr val="FF0000"/>
                </a:solidFill>
                <a:latin typeface="Times New Roman" pitchFamily="18" charset="0"/>
                <a:cs typeface="Times New Roman" pitchFamily="18" charset="0"/>
              </a:rPr>
              <a:t>V</a:t>
            </a:r>
            <a:r>
              <a:rPr lang="en-US" sz="2400" b="1" baseline="30000" dirty="0" err="1">
                <a:solidFill>
                  <a:srgbClr val="FF0000"/>
                </a:solidFill>
                <a:latin typeface="Times New Roman" pitchFamily="18" charset="0"/>
                <a:cs typeface="Times New Roman" pitchFamily="18" charset="0"/>
              </a:rPr>
              <a:t>big</a:t>
            </a:r>
            <a:r>
              <a:rPr lang="en-US" sz="2400" b="1" dirty="0">
                <a:solidFill>
                  <a:srgbClr val="FF0000"/>
                </a:solidFill>
                <a:latin typeface="Times New Roman" pitchFamily="18" charset="0"/>
                <a:cs typeface="Times New Roman" pitchFamily="18" charset="0"/>
              </a:rPr>
              <a:t>(</a:t>
            </a:r>
            <a:r>
              <a:rPr lang="en-US" sz="2400" b="1" dirty="0" err="1">
                <a:solidFill>
                  <a:srgbClr val="FF0000"/>
                </a:solidFill>
                <a:latin typeface="Times New Roman" pitchFamily="18" charset="0"/>
                <a:cs typeface="Times New Roman" pitchFamily="18" charset="0"/>
              </a:rPr>
              <a:t>k,m,t</a:t>
            </a:r>
            <a:r>
              <a:rPr lang="en-US" sz="2400" b="1" dirty="0">
                <a:solidFill>
                  <a:srgbClr val="FF0000"/>
                </a:solidFill>
                <a:latin typeface="Times New Roman" pitchFamily="18" charset="0"/>
                <a:cs typeface="Times New Roman" pitchFamily="18" charset="0"/>
              </a:rPr>
              <a:t>) = V(</a:t>
            </a:r>
            <a:r>
              <a:rPr lang="en-US" sz="2400" b="1" dirty="0" err="1">
                <a:solidFill>
                  <a:srgbClr val="FF0000"/>
                </a:solidFill>
                <a:latin typeface="Times New Roman" pitchFamily="18" charset="0"/>
                <a:cs typeface="Times New Roman" pitchFamily="18" charset="0"/>
              </a:rPr>
              <a:t>k,H</a:t>
            </a:r>
            <a:r>
              <a:rPr lang="en-US" sz="2400" b="1" dirty="0">
                <a:solidFill>
                  <a:srgbClr val="FF0000"/>
                </a:solidFill>
                <a:latin typeface="Times New Roman" pitchFamily="18" charset="0"/>
                <a:cs typeface="Times New Roman" pitchFamily="18" charset="0"/>
              </a:rPr>
              <a:t>(m),t)</a:t>
            </a:r>
          </a:p>
          <a:p>
            <a:pPr marL="0" indent="0">
              <a:lnSpc>
                <a:spcPct val="130000"/>
              </a:lnSpc>
              <a:spcBef>
                <a:spcPct val="80000"/>
              </a:spcBef>
              <a:buNone/>
            </a:pPr>
            <a:r>
              <a:rPr lang="en-US" sz="2400" b="1" u="sng" dirty="0" err="1" smtClean="0">
                <a:latin typeface="Times New Roman" pitchFamily="18" charset="0"/>
                <a:cs typeface="Times New Roman" pitchFamily="18" charset="0"/>
              </a:rPr>
              <a:t>Thm</a:t>
            </a:r>
            <a:r>
              <a:rPr lang="en-US" sz="2400" dirty="0" smtClean="0">
                <a:latin typeface="Times New Roman" pitchFamily="18" charset="0"/>
                <a:cs typeface="Times New Roman" pitchFamily="18" charset="0"/>
              </a:rPr>
              <a:t>:   If  </a:t>
            </a:r>
            <a:r>
              <a:rPr lang="en-US" sz="2400" dirty="0">
                <a:latin typeface="Times New Roman" pitchFamily="18" charset="0"/>
                <a:cs typeface="Times New Roman" pitchFamily="18" charset="0"/>
              </a:rPr>
              <a:t>I  is a secure MAC and  H  is collision resistant </a:t>
            </a:r>
            <a:r>
              <a:rPr lang="en-US" sz="2400" dirty="0" smtClean="0">
                <a:latin typeface="Times New Roman" pitchFamily="18" charset="0"/>
                <a:cs typeface="Times New Roman" pitchFamily="18" charset="0"/>
              </a:rPr>
              <a:t>then </a:t>
            </a:r>
            <a:r>
              <a:rPr lang="en-US" sz="2400" dirty="0" err="1" smtClean="0">
                <a:latin typeface="Times New Roman" pitchFamily="18" charset="0"/>
                <a:cs typeface="Times New Roman" pitchFamily="18" charset="0"/>
              </a:rPr>
              <a:t>I</a:t>
            </a:r>
            <a:r>
              <a:rPr lang="en-US" sz="2400" baseline="30000" dirty="0" err="1" smtClean="0">
                <a:latin typeface="Times New Roman" pitchFamily="18" charset="0"/>
                <a:cs typeface="Times New Roman" pitchFamily="18" charset="0"/>
              </a:rPr>
              <a:t>big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a secure MAC.</a:t>
            </a:r>
          </a:p>
          <a:p>
            <a:pPr marL="0" indent="0">
              <a:lnSpc>
                <a:spcPct val="110000"/>
              </a:lnSpc>
              <a:spcBef>
                <a:spcPts val="1800"/>
              </a:spcBef>
              <a:buNone/>
            </a:pPr>
            <a:r>
              <a:rPr lang="en-US" sz="2400" dirty="0" smtClean="0">
                <a:latin typeface="Times New Roman" pitchFamily="18" charset="0"/>
                <a:cs typeface="Times New Roman" pitchFamily="18" charset="0"/>
              </a:rPr>
              <a:t>Example: S(</a:t>
            </a:r>
            <a:r>
              <a:rPr lang="en-US" sz="2400" dirty="0" err="1" smtClean="0">
                <a:latin typeface="Times New Roman" pitchFamily="18" charset="0"/>
                <a:cs typeface="Times New Roman" pitchFamily="18" charset="0"/>
              </a:rPr>
              <a:t>k,m</a:t>
            </a:r>
            <a:r>
              <a:rPr lang="en-US" sz="2400" dirty="0">
                <a:latin typeface="Times New Roman" pitchFamily="18" charset="0"/>
                <a:cs typeface="Times New Roman" pitchFamily="18" charset="0"/>
              </a:rPr>
              <a:t>) = </a:t>
            </a:r>
            <a:r>
              <a:rPr lang="en-US" sz="2400" dirty="0" smtClean="0">
                <a:latin typeface="Times New Roman" pitchFamily="18" charset="0"/>
                <a:cs typeface="Times New Roman" pitchFamily="18" charset="0"/>
              </a:rPr>
              <a:t>AES</a:t>
            </a:r>
            <a:r>
              <a:rPr lang="en-US" sz="2400" baseline="-25000" dirty="0" smtClean="0">
                <a:latin typeface="Times New Roman" pitchFamily="18" charset="0"/>
                <a:cs typeface="Times New Roman" pitchFamily="18" charset="0"/>
              </a:rPr>
              <a:t>2-block-cbc</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k, </a:t>
            </a:r>
            <a:r>
              <a:rPr lang="en-US" sz="2400" dirty="0" smtClean="0">
                <a:latin typeface="Times New Roman" pitchFamily="18" charset="0"/>
                <a:cs typeface="Times New Roman" pitchFamily="18" charset="0"/>
              </a:rPr>
              <a:t> SHA</a:t>
            </a:r>
            <a:r>
              <a:rPr lang="en-US" sz="2400" dirty="0">
                <a:latin typeface="Times New Roman" pitchFamily="18" charset="0"/>
                <a:cs typeface="Times New Roman" pitchFamily="18" charset="0"/>
              </a:rPr>
              <a:t>-256(m))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a secure MAC.</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25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731838"/>
          </a:xfrm>
        </p:spPr>
        <p:txBody>
          <a:bodyPr>
            <a:normAutofit fontScale="90000"/>
          </a:bodyPr>
          <a:lstStyle/>
          <a:p>
            <a:r>
              <a:rPr lang="en-US" dirty="0">
                <a:solidFill>
                  <a:schemeClr val="tx1"/>
                </a:solidFill>
                <a:latin typeface="Times New Roman" pitchFamily="18" charset="0"/>
                <a:cs typeface="Times New Roman" pitchFamily="18" charset="0"/>
              </a:rPr>
              <a:t>MACs from Collision Resistance</a:t>
            </a:r>
          </a:p>
        </p:txBody>
      </p:sp>
      <p:sp>
        <p:nvSpPr>
          <p:cNvPr id="3" name="Content Placeholder 2"/>
          <p:cNvSpPr>
            <a:spLocks noGrp="1"/>
          </p:cNvSpPr>
          <p:nvPr>
            <p:ph idx="1"/>
          </p:nvPr>
        </p:nvSpPr>
        <p:spPr>
          <a:xfrm>
            <a:off x="457200" y="2057400"/>
            <a:ext cx="8229600" cy="3556000"/>
          </a:xfrm>
        </p:spPr>
        <p:txBody>
          <a:bodyPr/>
          <a:lstStyle/>
          <a:p>
            <a:pPr marL="0" indent="0">
              <a:buNone/>
            </a:pPr>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ollision resistance is necessary for security:</a:t>
            </a:r>
            <a:endParaRPr lang="en-US" dirty="0">
              <a:latin typeface="Times New Roman" pitchFamily="18" charset="0"/>
              <a:cs typeface="Times New Roman" pitchFamily="18" charset="0"/>
            </a:endParaRPr>
          </a:p>
          <a:p>
            <a:pPr marL="0" indent="0">
              <a:spcBef>
                <a:spcPts val="2376"/>
              </a:spcBef>
              <a:buNone/>
            </a:pPr>
            <a:r>
              <a:rPr lang="en-US" dirty="0" smtClean="0">
                <a:latin typeface="Times New Roman" pitchFamily="18" charset="0"/>
                <a:cs typeface="Times New Roman" pitchFamily="18" charset="0"/>
              </a:rPr>
              <a:t>	Suppose adversary can find  </a:t>
            </a:r>
            <a:r>
              <a:rPr lang="en-US" dirty="0">
                <a:latin typeface="Times New Roman" pitchFamily="18" charset="0"/>
                <a:cs typeface="Times New Roman" pitchFamily="18" charset="0"/>
                <a:sym typeface="Symbol" charset="0"/>
              </a:rPr>
              <a:t>m</a:t>
            </a:r>
            <a:r>
              <a:rPr lang="en-US" baseline="-25000" dirty="0">
                <a:latin typeface="Times New Roman" pitchFamily="18" charset="0"/>
                <a:cs typeface="Times New Roman" pitchFamily="18" charset="0"/>
                <a:sym typeface="Symbol" charset="0"/>
              </a:rPr>
              <a:t>0</a:t>
            </a:r>
            <a:r>
              <a:rPr lang="en-US" dirty="0">
                <a:latin typeface="Times New Roman" pitchFamily="18" charset="0"/>
                <a:cs typeface="Times New Roman" pitchFamily="18" charset="0"/>
                <a:sym typeface="Symbol" charset="0"/>
              </a:rPr>
              <a:t>  </a:t>
            </a:r>
            <a:r>
              <a:rPr lang="en-US" dirty="0" smtClean="0">
                <a:latin typeface="Times New Roman" pitchFamily="18" charset="0"/>
                <a:cs typeface="Times New Roman" pitchFamily="18" charset="0"/>
                <a:sym typeface="Symbol" charset="0"/>
              </a:rPr>
              <a:t>m</a:t>
            </a:r>
            <a:r>
              <a:rPr lang="en-US" baseline="-25000" dirty="0" smtClean="0">
                <a:latin typeface="Times New Roman" pitchFamily="18" charset="0"/>
                <a:cs typeface="Times New Roman" pitchFamily="18" charset="0"/>
                <a:sym typeface="Symbol" charset="0"/>
              </a:rPr>
              <a:t>1</a:t>
            </a:r>
            <a:r>
              <a:rPr lang="en-US" dirty="0" smtClean="0">
                <a:latin typeface="Times New Roman" pitchFamily="18" charset="0"/>
                <a:cs typeface="Times New Roman" pitchFamily="18" charset="0"/>
                <a:sym typeface="Symbol" charset="0"/>
              </a:rPr>
              <a:t>  </a:t>
            </a:r>
            <a:r>
              <a:rPr lang="en-US" dirty="0" err="1" smtClean="0">
                <a:latin typeface="Times New Roman" pitchFamily="18" charset="0"/>
                <a:cs typeface="Times New Roman" pitchFamily="18" charset="0"/>
                <a:sym typeface="Symbol" charset="0"/>
              </a:rPr>
              <a:t>s.t.</a:t>
            </a:r>
            <a:r>
              <a:rPr lang="en-US" dirty="0" smtClean="0">
                <a:latin typeface="Times New Roman" pitchFamily="18" charset="0"/>
                <a:cs typeface="Times New Roman" pitchFamily="18" charset="0"/>
                <a:sym typeface="Symbol" charset="0"/>
              </a:rPr>
              <a:t>   H(m</a:t>
            </a:r>
            <a:r>
              <a:rPr lang="en-US" baseline="-25000" dirty="0" smtClean="0">
                <a:latin typeface="Times New Roman" pitchFamily="18" charset="0"/>
                <a:cs typeface="Times New Roman" pitchFamily="18" charset="0"/>
                <a:sym typeface="Symbol" charset="0"/>
              </a:rPr>
              <a:t>0</a:t>
            </a:r>
            <a:r>
              <a:rPr lang="en-US" dirty="0" smtClean="0">
                <a:latin typeface="Times New Roman" pitchFamily="18" charset="0"/>
                <a:cs typeface="Times New Roman" pitchFamily="18" charset="0"/>
                <a:sym typeface="Symbol" charset="0"/>
              </a:rPr>
              <a:t>) = H(m</a:t>
            </a:r>
            <a:r>
              <a:rPr lang="en-US" baseline="-25000" dirty="0" smtClean="0">
                <a:latin typeface="Times New Roman" pitchFamily="18" charset="0"/>
                <a:cs typeface="Times New Roman" pitchFamily="18" charset="0"/>
                <a:sym typeface="Symbol" charset="0"/>
              </a:rPr>
              <a:t>1</a:t>
            </a:r>
            <a:r>
              <a:rPr lang="en-US" dirty="0" smtClean="0">
                <a:latin typeface="Times New Roman" pitchFamily="18" charset="0"/>
                <a:cs typeface="Times New Roman" pitchFamily="18" charset="0"/>
                <a:sym typeface="Symbol" charset="0"/>
              </a:rPr>
              <a:t>).</a:t>
            </a:r>
          </a:p>
          <a:p>
            <a:pPr marL="0" indent="0">
              <a:spcBef>
                <a:spcPts val="2376"/>
              </a:spcBef>
              <a:buNone/>
            </a:pPr>
            <a:r>
              <a:rPr lang="en-US" dirty="0" smtClean="0">
                <a:latin typeface="Times New Roman" pitchFamily="18" charset="0"/>
                <a:cs typeface="Times New Roman" pitchFamily="18" charset="0"/>
                <a:sym typeface="Symbol" charset="0"/>
              </a:rPr>
              <a:t>	Then:   </a:t>
            </a:r>
            <a:r>
              <a:rPr lang="en-US" b="1" dirty="0" err="1" smtClean="0">
                <a:solidFill>
                  <a:srgbClr val="FF0000"/>
                </a:solidFill>
                <a:latin typeface="Times New Roman" pitchFamily="18" charset="0"/>
                <a:cs typeface="Times New Roman" pitchFamily="18" charset="0"/>
              </a:rPr>
              <a:t>S</a:t>
            </a:r>
            <a:r>
              <a:rPr lang="en-US" b="1" baseline="30000" dirty="0" err="1" smtClean="0">
                <a:solidFill>
                  <a:srgbClr val="FF0000"/>
                </a:solidFill>
                <a:latin typeface="Times New Roman" pitchFamily="18" charset="0"/>
                <a:cs typeface="Times New Roman" pitchFamily="18" charset="0"/>
              </a:rPr>
              <a:t>big</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is insecure under a 1-chosen </a:t>
            </a:r>
            <a:r>
              <a:rPr lang="en-US" dirty="0" err="1" smtClean="0">
                <a:latin typeface="Times New Roman" pitchFamily="18" charset="0"/>
                <a:cs typeface="Times New Roman" pitchFamily="18" charset="0"/>
              </a:rPr>
              <a:t>msg</a:t>
            </a:r>
            <a:r>
              <a:rPr lang="en-US" dirty="0" smtClean="0">
                <a:latin typeface="Times New Roman" pitchFamily="18" charset="0"/>
                <a:cs typeface="Times New Roman" pitchFamily="18" charset="0"/>
              </a:rPr>
              <a:t> attack</a:t>
            </a:r>
          </a:p>
          <a:p>
            <a:pPr marL="0" indent="0">
              <a:spcBef>
                <a:spcPts val="1800"/>
              </a:spcBef>
              <a:buNone/>
            </a:pPr>
            <a:r>
              <a:rPr lang="en-US" dirty="0">
                <a:latin typeface="Times New Roman" pitchFamily="18" charset="0"/>
                <a:cs typeface="Times New Roman" pitchFamily="18" charset="0"/>
                <a:sym typeface="Symbol" charset="0"/>
              </a:rPr>
              <a:t>	</a:t>
            </a:r>
            <a:r>
              <a:rPr lang="en-US" dirty="0" smtClean="0">
                <a:latin typeface="Times New Roman" pitchFamily="18" charset="0"/>
                <a:cs typeface="Times New Roman" pitchFamily="18" charset="0"/>
                <a:sym typeface="Symbol" charset="0"/>
              </a:rPr>
              <a:t>	step 1:  adversary asks for  t ⟵S(k, m</a:t>
            </a:r>
            <a:r>
              <a:rPr lang="en-US" baseline="-25000" dirty="0" smtClean="0">
                <a:latin typeface="Times New Roman" pitchFamily="18" charset="0"/>
                <a:cs typeface="Times New Roman" pitchFamily="18" charset="0"/>
                <a:sym typeface="Symbol" charset="0"/>
              </a:rPr>
              <a:t>0</a:t>
            </a:r>
            <a:r>
              <a:rPr lang="en-US" dirty="0" smtClean="0">
                <a:latin typeface="Times New Roman" pitchFamily="18" charset="0"/>
                <a:cs typeface="Times New Roman" pitchFamily="18" charset="0"/>
                <a:sym typeface="Symbol" charset="0"/>
              </a:rPr>
              <a:t>)</a:t>
            </a:r>
          </a:p>
          <a:p>
            <a:pPr marL="0" indent="0">
              <a:buNone/>
            </a:pPr>
            <a:r>
              <a:rPr lang="en-US" dirty="0">
                <a:latin typeface="Times New Roman" pitchFamily="18" charset="0"/>
                <a:cs typeface="Times New Roman" pitchFamily="18" charset="0"/>
                <a:sym typeface="Symbol" charset="0"/>
              </a:rPr>
              <a:t>	</a:t>
            </a:r>
            <a:r>
              <a:rPr lang="en-US" dirty="0" smtClean="0">
                <a:latin typeface="Times New Roman" pitchFamily="18" charset="0"/>
                <a:cs typeface="Times New Roman" pitchFamily="18" charset="0"/>
                <a:sym typeface="Symbol" charset="0"/>
              </a:rPr>
              <a:t>	step 2:   output   (m</a:t>
            </a:r>
            <a:r>
              <a:rPr lang="en-US" baseline="-25000" dirty="0" smtClean="0">
                <a:latin typeface="Times New Roman" pitchFamily="18" charset="0"/>
                <a:cs typeface="Times New Roman" pitchFamily="18" charset="0"/>
                <a:sym typeface="Symbol" charset="0"/>
              </a:rPr>
              <a:t>1</a:t>
            </a:r>
            <a:r>
              <a:rPr lang="en-US" dirty="0" smtClean="0">
                <a:latin typeface="Times New Roman" pitchFamily="18" charset="0"/>
                <a:cs typeface="Times New Roman" pitchFamily="18" charset="0"/>
                <a:sym typeface="Symbol" charset="0"/>
              </a:rPr>
              <a:t> , t)   as forgery</a:t>
            </a:r>
            <a:endParaRPr lang="en-US" dirty="0">
              <a:latin typeface="Times New Roman" pitchFamily="18" charset="0"/>
              <a:cs typeface="Times New Roman" pitchFamily="18" charset="0"/>
              <a:sym typeface="Symbol" charset="0"/>
            </a:endParaRPr>
          </a:p>
        </p:txBody>
      </p:sp>
      <p:sp>
        <p:nvSpPr>
          <p:cNvPr id="4" name="Rectangle 3"/>
          <p:cNvSpPr/>
          <p:nvPr/>
        </p:nvSpPr>
        <p:spPr>
          <a:xfrm>
            <a:off x="228600" y="1397001"/>
            <a:ext cx="8229600" cy="400110"/>
          </a:xfrm>
          <a:prstGeom prst="rect">
            <a:avLst/>
          </a:prstGeom>
        </p:spPr>
        <p:txBody>
          <a:bodyPr wrap="square">
            <a:spAutoFit/>
          </a:bodyPr>
          <a:lstStyle/>
          <a:p>
            <a:pPr>
              <a:spcBef>
                <a:spcPct val="80000"/>
              </a:spcBef>
              <a:buFontTx/>
              <a:buNone/>
            </a:pPr>
            <a:r>
              <a:rPr lang="en-US" sz="2000" dirty="0">
                <a:latin typeface="Times New Roman" pitchFamily="18" charset="0"/>
                <a:cs typeface="Times New Roman" pitchFamily="18" charset="0"/>
              </a:rPr>
              <a:t>	</a:t>
            </a:r>
            <a:r>
              <a:rPr lang="en-US" sz="2000" b="1" dirty="0" err="1" smtClean="0">
                <a:solidFill>
                  <a:srgbClr val="FF0000"/>
                </a:solidFill>
                <a:latin typeface="Times New Roman" pitchFamily="18" charset="0"/>
                <a:cs typeface="Times New Roman" pitchFamily="18" charset="0"/>
              </a:rPr>
              <a:t>S</a:t>
            </a:r>
            <a:r>
              <a:rPr lang="en-US" sz="2000" b="1" baseline="30000" dirty="0" err="1" smtClean="0">
                <a:solidFill>
                  <a:srgbClr val="FF0000"/>
                </a:solidFill>
                <a:latin typeface="Times New Roman" pitchFamily="18" charset="0"/>
                <a:cs typeface="Times New Roman" pitchFamily="18" charset="0"/>
              </a:rPr>
              <a:t>big</a:t>
            </a:r>
            <a:r>
              <a:rPr lang="en-US" sz="2000" b="1" dirty="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m</a:t>
            </a:r>
            <a:r>
              <a:rPr lang="en-US" sz="2000" b="1" dirty="0">
                <a:solidFill>
                  <a:srgbClr val="FF0000"/>
                </a:solidFill>
                <a:latin typeface="Times New Roman" pitchFamily="18" charset="0"/>
                <a:cs typeface="Times New Roman" pitchFamily="18" charset="0"/>
              </a:rPr>
              <a:t>) = S(k</a:t>
            </a:r>
            <a:r>
              <a:rPr lang="en-US" sz="2000" b="1" dirty="0" smtClean="0">
                <a:solidFill>
                  <a:srgbClr val="FF0000"/>
                </a:solidFill>
                <a:latin typeface="Times New Roman" pitchFamily="18" charset="0"/>
                <a:cs typeface="Times New Roman" pitchFamily="18" charset="0"/>
              </a:rPr>
              <a:t>, H</a:t>
            </a:r>
            <a:r>
              <a:rPr lang="en-US" sz="2000" b="1" dirty="0">
                <a:solidFill>
                  <a:srgbClr val="FF0000"/>
                </a:solidFill>
                <a:latin typeface="Times New Roman" pitchFamily="18" charset="0"/>
                <a:cs typeface="Times New Roman" pitchFamily="18" charset="0"/>
              </a:rPr>
              <a:t>(m))    ;     </a:t>
            </a:r>
            <a:r>
              <a:rPr lang="en-US" sz="2000" b="1" dirty="0" err="1">
                <a:solidFill>
                  <a:srgbClr val="FF0000"/>
                </a:solidFill>
                <a:latin typeface="Times New Roman" pitchFamily="18" charset="0"/>
                <a:cs typeface="Times New Roman" pitchFamily="18" charset="0"/>
              </a:rPr>
              <a:t>V</a:t>
            </a:r>
            <a:r>
              <a:rPr lang="en-US" sz="2000" b="1" baseline="30000" dirty="0" err="1">
                <a:solidFill>
                  <a:srgbClr val="FF0000"/>
                </a:solidFill>
                <a:latin typeface="Times New Roman" pitchFamily="18" charset="0"/>
                <a:cs typeface="Times New Roman" pitchFamily="18" charset="0"/>
              </a:rPr>
              <a:t>big</a:t>
            </a:r>
            <a:r>
              <a:rPr lang="en-US" sz="2000" b="1" dirty="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m, t</a:t>
            </a:r>
            <a:r>
              <a:rPr lang="en-US" sz="2000" b="1" dirty="0">
                <a:solidFill>
                  <a:srgbClr val="FF0000"/>
                </a:solidFill>
                <a:latin typeface="Times New Roman" pitchFamily="18" charset="0"/>
                <a:cs typeface="Times New Roman" pitchFamily="18" charset="0"/>
              </a:rPr>
              <a:t>) = V(k</a:t>
            </a:r>
            <a:r>
              <a:rPr lang="en-US" sz="2000" b="1" dirty="0" smtClean="0">
                <a:solidFill>
                  <a:srgbClr val="FF0000"/>
                </a:solidFill>
                <a:latin typeface="Times New Roman" pitchFamily="18" charset="0"/>
                <a:cs typeface="Times New Roman" pitchFamily="18" charset="0"/>
              </a:rPr>
              <a:t>, H</a:t>
            </a:r>
            <a:r>
              <a:rPr lang="en-US" sz="2000" b="1" dirty="0">
                <a:solidFill>
                  <a:srgbClr val="FF0000"/>
                </a:solidFill>
                <a:latin typeface="Times New Roman" pitchFamily="18" charset="0"/>
                <a:cs typeface="Times New Roman" pitchFamily="18" charset="0"/>
              </a:rPr>
              <a:t>(m)</a:t>
            </a:r>
            <a:r>
              <a:rPr lang="en-US" sz="2000" b="1" dirty="0" smtClean="0">
                <a:solidFill>
                  <a:srgbClr val="FF0000"/>
                </a:solidFill>
                <a:latin typeface="Times New Roman" pitchFamily="18" charset="0"/>
                <a:cs typeface="Times New Roman" pitchFamily="18" charset="0"/>
              </a:rPr>
              <a:t>, t</a:t>
            </a:r>
            <a:r>
              <a:rPr lang="en-US" sz="2000" b="1" dirty="0">
                <a:solidFill>
                  <a:srgbClr val="FF0000"/>
                </a:solidFill>
                <a:latin typeface="Times New Roman" pitchFamily="18" charset="0"/>
                <a:cs typeface="Times New Roman" pitchFamily="18" charset="0"/>
              </a:rPr>
              <a:t>)</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28951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a:solidFill>
                  <a:schemeClr val="tx1"/>
                </a:solidFill>
                <a:latin typeface="Times New Roman" pitchFamily="18" charset="0"/>
                <a:cs typeface="Times New Roman" pitchFamily="18" charset="0"/>
              </a:rPr>
              <a:t>P</a:t>
            </a:r>
            <a:r>
              <a:rPr lang="en-US" dirty="0" smtClean="0">
                <a:solidFill>
                  <a:schemeClr val="tx1"/>
                </a:solidFill>
                <a:latin typeface="Times New Roman" pitchFamily="18" charset="0"/>
                <a:cs typeface="Times New Roman" pitchFamily="18" charset="0"/>
              </a:rPr>
              <a:t>rotecting file integrity using C.R. hash</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3937000"/>
            <a:ext cx="8458200" cy="1930400"/>
          </a:xfrm>
        </p:spPr>
        <p:txBody>
          <a:bodyPr>
            <a:normAutofit/>
          </a:bodyPr>
          <a:lstStyle/>
          <a:p>
            <a:pPr marL="0" indent="0">
              <a:buNone/>
            </a:pPr>
            <a:r>
              <a:rPr lang="en-US" sz="2000" dirty="0" smtClean="0">
                <a:latin typeface="Times New Roman" pitchFamily="18" charset="0"/>
                <a:cs typeface="Times New Roman" pitchFamily="18" charset="0"/>
              </a:rPr>
              <a:t>When user downloads package, can verify that contents are valid</a:t>
            </a:r>
            <a:endParaRPr lang="en-US" sz="2000" dirty="0">
              <a:latin typeface="Times New Roman" pitchFamily="18" charset="0"/>
              <a:cs typeface="Times New Roman" pitchFamily="18" charset="0"/>
            </a:endParaRPr>
          </a:p>
          <a:p>
            <a:pPr marL="0" indent="0">
              <a:spcBef>
                <a:spcPts val="1776"/>
              </a:spcBef>
              <a:buNone/>
            </a:pPr>
            <a:r>
              <a:rPr lang="en-US" sz="2000" dirty="0" smtClean="0">
                <a:latin typeface="Times New Roman" pitchFamily="18" charset="0"/>
                <a:cs typeface="Times New Roman" pitchFamily="18" charset="0"/>
              </a:rPr>
              <a:t>H collision resistant   ⇒</a:t>
            </a:r>
          </a:p>
          <a:p>
            <a:pPr marL="0" indent="0">
              <a:spcBef>
                <a:spcPts val="0"/>
              </a:spcBef>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attacker cannot modify package without detection</a:t>
            </a:r>
          </a:p>
          <a:p>
            <a:pPr marL="0" indent="0">
              <a:spcBef>
                <a:spcPts val="1776"/>
              </a:spcBef>
              <a:buNone/>
            </a:pPr>
            <a:r>
              <a:rPr lang="en-US" sz="2000" dirty="0" smtClean="0">
                <a:latin typeface="Times New Roman" pitchFamily="18" charset="0"/>
                <a:cs typeface="Times New Roman" pitchFamily="18" charset="0"/>
              </a:rPr>
              <a:t>no key needed (public verifiability),   but requires read-only space</a:t>
            </a:r>
            <a:endParaRPr lang="en-US" sz="2000" dirty="0">
              <a:latin typeface="Times New Roman" pitchFamily="18" charset="0"/>
              <a:cs typeface="Times New Roman" pitchFamily="18" charset="0"/>
            </a:endParaRPr>
          </a:p>
        </p:txBody>
      </p:sp>
      <p:sp>
        <p:nvSpPr>
          <p:cNvPr id="5" name="Rectangle 4"/>
          <p:cNvSpPr/>
          <p:nvPr/>
        </p:nvSpPr>
        <p:spPr>
          <a:xfrm>
            <a:off x="609600" y="2006600"/>
            <a:ext cx="1447800" cy="1320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F</a:t>
            </a:r>
            <a:r>
              <a:rPr lang="en-US" sz="2400" baseline="-25000" dirty="0" smtClean="0"/>
              <a:t>1</a:t>
            </a:r>
            <a:endParaRPr lang="en-US" sz="2400" baseline="-25000" dirty="0"/>
          </a:p>
        </p:txBody>
      </p:sp>
      <p:sp>
        <p:nvSpPr>
          <p:cNvPr id="7" name="Rectangle 6"/>
          <p:cNvSpPr/>
          <p:nvPr/>
        </p:nvSpPr>
        <p:spPr>
          <a:xfrm>
            <a:off x="2438400" y="2006600"/>
            <a:ext cx="1447800" cy="1320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F</a:t>
            </a:r>
            <a:r>
              <a:rPr lang="en-US" sz="2400" baseline="-25000" dirty="0"/>
              <a:t>2</a:t>
            </a:r>
          </a:p>
        </p:txBody>
      </p:sp>
      <p:sp>
        <p:nvSpPr>
          <p:cNvPr id="9" name="Rectangle 8"/>
          <p:cNvSpPr/>
          <p:nvPr/>
        </p:nvSpPr>
        <p:spPr>
          <a:xfrm>
            <a:off x="4648200" y="2006600"/>
            <a:ext cx="1447800" cy="1320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t>F</a:t>
            </a:r>
            <a:r>
              <a:rPr lang="en-US" sz="2400" baseline="-25000" dirty="0" err="1"/>
              <a:t>n</a:t>
            </a:r>
            <a:endParaRPr lang="en-US" sz="2400" baseline="-25000" dirty="0"/>
          </a:p>
        </p:txBody>
      </p:sp>
      <p:sp>
        <p:nvSpPr>
          <p:cNvPr id="11" name="TextBox 10"/>
          <p:cNvSpPr txBox="1"/>
          <p:nvPr/>
        </p:nvSpPr>
        <p:spPr>
          <a:xfrm>
            <a:off x="4114800" y="2209800"/>
            <a:ext cx="615874" cy="707886"/>
          </a:xfrm>
          <a:prstGeom prst="rect">
            <a:avLst/>
          </a:prstGeom>
          <a:noFill/>
        </p:spPr>
        <p:txBody>
          <a:bodyPr wrap="none" rtlCol="0">
            <a:spAutoFit/>
          </a:bodyPr>
          <a:lstStyle/>
          <a:p>
            <a:r>
              <a:rPr lang="en-US" sz="4000" b="1" dirty="0" smtClean="0"/>
              <a:t>⋯</a:t>
            </a:r>
            <a:endParaRPr lang="en-US" sz="4000" b="1" dirty="0"/>
          </a:p>
        </p:txBody>
      </p:sp>
      <p:sp>
        <p:nvSpPr>
          <p:cNvPr id="13" name="TextBox 12"/>
          <p:cNvSpPr txBox="1"/>
          <p:nvPr/>
        </p:nvSpPr>
        <p:spPr>
          <a:xfrm>
            <a:off x="584201" y="2057400"/>
            <a:ext cx="1499128" cy="369332"/>
          </a:xfrm>
          <a:prstGeom prst="rect">
            <a:avLst/>
          </a:prstGeom>
          <a:noFill/>
        </p:spPr>
        <p:txBody>
          <a:bodyPr wrap="none" rtlCol="0">
            <a:spAutoFit/>
          </a:bodyPr>
          <a:lstStyle/>
          <a:p>
            <a:r>
              <a:rPr lang="en-US" dirty="0">
                <a:solidFill>
                  <a:schemeClr val="bg1"/>
                </a:solidFill>
                <a:latin typeface="Times New Roman" pitchFamily="18" charset="0"/>
                <a:cs typeface="Times New Roman" pitchFamily="18" charset="0"/>
              </a:rPr>
              <a:t>p</a:t>
            </a:r>
            <a:r>
              <a:rPr lang="en-US" dirty="0" smtClean="0">
                <a:solidFill>
                  <a:schemeClr val="bg1"/>
                </a:solidFill>
                <a:latin typeface="Times New Roman" pitchFamily="18" charset="0"/>
                <a:cs typeface="Times New Roman" pitchFamily="18" charset="0"/>
              </a:rPr>
              <a:t>ackage name</a:t>
            </a:r>
            <a:endParaRPr lang="en-US" dirty="0">
              <a:solidFill>
                <a:schemeClr val="bg1"/>
              </a:solidFill>
              <a:latin typeface="Times New Roman" pitchFamily="18" charset="0"/>
              <a:cs typeface="Times New Roman" pitchFamily="18" charset="0"/>
            </a:endParaRPr>
          </a:p>
        </p:txBody>
      </p:sp>
      <p:grpSp>
        <p:nvGrpSpPr>
          <p:cNvPr id="4" name="Group 20"/>
          <p:cNvGrpSpPr/>
          <p:nvPr/>
        </p:nvGrpSpPr>
        <p:grpSpPr>
          <a:xfrm>
            <a:off x="6934200" y="1092200"/>
            <a:ext cx="2068890" cy="2743200"/>
            <a:chOff x="6934200" y="1047750"/>
            <a:chExt cx="2068890" cy="2057400"/>
          </a:xfrm>
        </p:grpSpPr>
        <p:sp>
          <p:nvSpPr>
            <p:cNvPr id="16" name="Rounded Rectangle 15"/>
            <p:cNvSpPr/>
            <p:nvPr/>
          </p:nvSpPr>
          <p:spPr>
            <a:xfrm>
              <a:off x="6934200" y="1047750"/>
              <a:ext cx="2057400" cy="2057400"/>
            </a:xfrm>
            <a:prstGeom prst="round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dirty="0">
                  <a:solidFill>
                    <a:srgbClr val="000090"/>
                  </a:solidFill>
                </a:rPr>
                <a:t>r</a:t>
              </a:r>
              <a:r>
                <a:rPr lang="en-US" sz="2400" b="1" dirty="0" smtClean="0">
                  <a:solidFill>
                    <a:srgbClr val="000090"/>
                  </a:solidFill>
                </a:rPr>
                <a:t>ead-only</a:t>
              </a:r>
              <a:r>
                <a:rPr lang="en-US" sz="2400" b="1" dirty="0">
                  <a:solidFill>
                    <a:srgbClr val="000090"/>
                  </a:solidFill>
                </a:rPr>
                <a:t/>
              </a:r>
              <a:br>
                <a:rPr lang="en-US" sz="2400" b="1" dirty="0">
                  <a:solidFill>
                    <a:srgbClr val="000090"/>
                  </a:solidFill>
                </a:rPr>
              </a:br>
              <a:r>
                <a:rPr lang="en-US" sz="2400" b="1" dirty="0" smtClean="0">
                  <a:solidFill>
                    <a:srgbClr val="000090"/>
                  </a:solidFill>
                </a:rPr>
                <a:t>public space</a:t>
              </a:r>
            </a:p>
          </p:txBody>
        </p:sp>
        <p:sp>
          <p:nvSpPr>
            <p:cNvPr id="17" name="TextBox 16"/>
            <p:cNvSpPr txBox="1"/>
            <p:nvPr/>
          </p:nvSpPr>
          <p:spPr>
            <a:xfrm>
              <a:off x="7239000" y="2190750"/>
              <a:ext cx="792205" cy="300083"/>
            </a:xfrm>
            <a:prstGeom prst="rect">
              <a:avLst/>
            </a:prstGeom>
            <a:noFill/>
          </p:spPr>
          <p:txBody>
            <a:bodyPr wrap="none" rtlCol="0">
              <a:spAutoFit/>
            </a:bodyPr>
            <a:lstStyle/>
            <a:p>
              <a:r>
                <a:rPr lang="en-US" sz="2000" dirty="0" smtClean="0"/>
                <a:t>H(F</a:t>
              </a:r>
              <a:r>
                <a:rPr lang="en-US" sz="2000" baseline="-25000" dirty="0" smtClean="0"/>
                <a:t>1</a:t>
              </a:r>
              <a:r>
                <a:rPr lang="en-US" sz="2000" dirty="0" smtClean="0"/>
                <a:t>)</a:t>
              </a:r>
              <a:endParaRPr lang="en-US" sz="2000" dirty="0"/>
            </a:p>
          </p:txBody>
        </p:sp>
        <p:sp>
          <p:nvSpPr>
            <p:cNvPr id="18" name="TextBox 17"/>
            <p:cNvSpPr txBox="1"/>
            <p:nvPr/>
          </p:nvSpPr>
          <p:spPr>
            <a:xfrm>
              <a:off x="8210885" y="2038350"/>
              <a:ext cx="792205" cy="300083"/>
            </a:xfrm>
            <a:prstGeom prst="rect">
              <a:avLst/>
            </a:prstGeom>
            <a:noFill/>
          </p:spPr>
          <p:txBody>
            <a:bodyPr wrap="none" rtlCol="0">
              <a:spAutoFit/>
            </a:bodyPr>
            <a:lstStyle/>
            <a:p>
              <a:r>
                <a:rPr lang="en-US" sz="2000" dirty="0" smtClean="0"/>
                <a:t>H(F</a:t>
              </a:r>
              <a:r>
                <a:rPr lang="en-US" sz="2000" baseline="-25000" dirty="0"/>
                <a:t>2</a:t>
              </a:r>
              <a:r>
                <a:rPr lang="en-US" sz="2000" dirty="0" smtClean="0"/>
                <a:t>)</a:t>
              </a:r>
              <a:endParaRPr lang="en-US" sz="2000" dirty="0"/>
            </a:p>
          </p:txBody>
        </p:sp>
        <p:sp>
          <p:nvSpPr>
            <p:cNvPr id="19" name="TextBox 18"/>
            <p:cNvSpPr txBox="1"/>
            <p:nvPr/>
          </p:nvSpPr>
          <p:spPr>
            <a:xfrm>
              <a:off x="7924800" y="2571750"/>
              <a:ext cx="792205" cy="300083"/>
            </a:xfrm>
            <a:prstGeom prst="rect">
              <a:avLst/>
            </a:prstGeom>
            <a:noFill/>
          </p:spPr>
          <p:txBody>
            <a:bodyPr wrap="none" rtlCol="0">
              <a:spAutoFit/>
            </a:bodyPr>
            <a:lstStyle/>
            <a:p>
              <a:r>
                <a:rPr lang="en-US" sz="2000" dirty="0" smtClean="0"/>
                <a:t>H(</a:t>
              </a:r>
              <a:r>
                <a:rPr lang="en-US" sz="2000" dirty="0" err="1" smtClean="0"/>
                <a:t>F</a:t>
              </a:r>
              <a:r>
                <a:rPr lang="en-US" sz="2000" baseline="-25000" dirty="0" err="1" smtClean="0"/>
                <a:t>n</a:t>
              </a:r>
              <a:r>
                <a:rPr lang="en-US" sz="2000" dirty="0" smtClean="0"/>
                <a:t>)</a:t>
              </a:r>
              <a:endParaRPr lang="en-US" sz="2000" dirty="0"/>
            </a:p>
          </p:txBody>
        </p:sp>
      </p:grpSp>
      <p:sp>
        <p:nvSpPr>
          <p:cNvPr id="22" name="TextBox 21"/>
          <p:cNvSpPr txBox="1"/>
          <p:nvPr/>
        </p:nvSpPr>
        <p:spPr>
          <a:xfrm>
            <a:off x="304800" y="1092201"/>
            <a:ext cx="2584362"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Software packages:</a:t>
            </a:r>
            <a:endParaRPr lang="en-US" sz="2400" dirty="0">
              <a:latin typeface="Times New Roman" pitchFamily="18" charset="0"/>
              <a:cs typeface="Times New Roman" pitchFamily="18" charset="0"/>
            </a:endParaRPr>
          </a:p>
        </p:txBody>
      </p:sp>
      <p:sp>
        <p:nvSpPr>
          <p:cNvPr id="23" name="TextBox 22"/>
          <p:cNvSpPr txBox="1"/>
          <p:nvPr/>
        </p:nvSpPr>
        <p:spPr>
          <a:xfrm>
            <a:off x="2425989" y="2057400"/>
            <a:ext cx="1499128" cy="369332"/>
          </a:xfrm>
          <a:prstGeom prst="rect">
            <a:avLst/>
          </a:prstGeom>
          <a:noFill/>
        </p:spPr>
        <p:txBody>
          <a:bodyPr wrap="none" rtlCol="0">
            <a:spAutoFit/>
          </a:bodyPr>
          <a:lstStyle/>
          <a:p>
            <a:r>
              <a:rPr lang="en-US" dirty="0">
                <a:solidFill>
                  <a:schemeClr val="bg1"/>
                </a:solidFill>
                <a:latin typeface="Times New Roman" pitchFamily="18" charset="0"/>
                <a:cs typeface="Times New Roman" pitchFamily="18" charset="0"/>
              </a:rPr>
              <a:t>p</a:t>
            </a:r>
            <a:r>
              <a:rPr lang="en-US" dirty="0" smtClean="0">
                <a:solidFill>
                  <a:schemeClr val="bg1"/>
                </a:solidFill>
                <a:latin typeface="Times New Roman" pitchFamily="18" charset="0"/>
                <a:cs typeface="Times New Roman" pitchFamily="18" charset="0"/>
              </a:rPr>
              <a:t>ackage name</a:t>
            </a:r>
            <a:endParaRPr lang="en-US" dirty="0">
              <a:solidFill>
                <a:schemeClr val="bg1"/>
              </a:solidFill>
              <a:latin typeface="Times New Roman" pitchFamily="18" charset="0"/>
              <a:cs typeface="Times New Roman" pitchFamily="18" charset="0"/>
            </a:endParaRPr>
          </a:p>
        </p:txBody>
      </p:sp>
      <p:sp>
        <p:nvSpPr>
          <p:cNvPr id="24" name="TextBox 23"/>
          <p:cNvSpPr txBox="1"/>
          <p:nvPr/>
        </p:nvSpPr>
        <p:spPr>
          <a:xfrm>
            <a:off x="4635789" y="2057400"/>
            <a:ext cx="1499128" cy="369332"/>
          </a:xfrm>
          <a:prstGeom prst="rect">
            <a:avLst/>
          </a:prstGeom>
          <a:noFill/>
        </p:spPr>
        <p:txBody>
          <a:bodyPr wrap="none" rtlCol="0">
            <a:spAutoFit/>
          </a:bodyPr>
          <a:lstStyle/>
          <a:p>
            <a:r>
              <a:rPr lang="en-US" dirty="0">
                <a:solidFill>
                  <a:schemeClr val="bg1"/>
                </a:solidFill>
                <a:latin typeface="Times New Roman" pitchFamily="18" charset="0"/>
                <a:cs typeface="Times New Roman" pitchFamily="18" charset="0"/>
              </a:rPr>
              <a:t>p</a:t>
            </a:r>
            <a:r>
              <a:rPr lang="en-US" dirty="0" smtClean="0">
                <a:solidFill>
                  <a:schemeClr val="bg1"/>
                </a:solidFill>
                <a:latin typeface="Times New Roman" pitchFamily="18" charset="0"/>
                <a:cs typeface="Times New Roman" pitchFamily="18" charset="0"/>
              </a:rPr>
              <a:t>ackage name</a:t>
            </a:r>
            <a:endParaRPr lang="en-US" dirty="0">
              <a:solidFill>
                <a:schemeClr val="bg1"/>
              </a:solidFill>
              <a:latin typeface="Times New Roman" pitchFamily="18" charset="0"/>
              <a:cs typeface="Times New Roman" pitchFamily="18" charset="0"/>
            </a:endParaRPr>
          </a:p>
        </p:txBody>
      </p:sp>
      <p:sp>
        <p:nvSpPr>
          <p:cNvPr id="20" name="Footer Placeholder 19"/>
          <p:cNvSpPr>
            <a:spLocks noGrp="1"/>
          </p:cNvSpPr>
          <p:nvPr>
            <p:ph type="ftr" sz="quarter" idx="11"/>
          </p:nvPr>
        </p:nvSpPr>
        <p:spPr/>
        <p:txBody>
          <a:bodyPr/>
          <a:lstStyle/>
          <a:p>
            <a:r>
              <a:rPr lang="en-US" smtClean="0"/>
              <a:t>FAST-NUCES</a:t>
            </a:r>
            <a:endParaRPr lang="en-US"/>
          </a:p>
        </p:txBody>
      </p:sp>
      <p:pic>
        <p:nvPicPr>
          <p:cNvPr id="21" name="Picture 2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27655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76600"/>
            <a:ext cx="77724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Generic Birthday Attack</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97796" y="381000"/>
            <a:ext cx="8641404" cy="2031325"/>
          </a:xfrm>
          <a:prstGeom prst="rect">
            <a:avLst/>
          </a:prstGeom>
        </p:spPr>
        <p:txBody>
          <a:bodyPr wrap="square">
            <a:spAutoFit/>
          </a:bodyPr>
          <a:lstStyle/>
          <a:p>
            <a:r>
              <a:rPr lang="en-GB" dirty="0"/>
              <a:t>A birthday attack is a type of cryptographic attack that exploits the mathematics behind the birthday problem in probability theory. This attack can be used to abuse communication between two or more parties. The attack depends on the higher likelihood of collisions found between random attack attempts and a fixed degree of permutations (pigeonholes). With a birthday attack, it is possible to find a collision of a hash function in </a:t>
            </a:r>
            <a:r>
              <a:rPr lang="en-GB" dirty="0" smtClean="0"/>
              <a:t>being </a:t>
            </a:r>
            <a:r>
              <a:rPr lang="en-GB" dirty="0"/>
              <a:t>the classical preimage resistance security. There is a general (though disputed[1]) result that quantum computers can perform birthday attacks, thus breaking collision </a:t>
            </a:r>
            <a:r>
              <a:rPr lang="en-GB" dirty="0" smtClean="0"/>
              <a:t>resistance.</a:t>
            </a:r>
            <a:endParaRPr lang="en-GB" dirty="0"/>
          </a:p>
        </p:txBody>
      </p:sp>
      <p:sp>
        <p:nvSpPr>
          <p:cNvPr id="4" name="Rectangle 3"/>
          <p:cNvSpPr/>
          <p:nvPr/>
        </p:nvSpPr>
        <p:spPr>
          <a:xfrm>
            <a:off x="163749" y="2743200"/>
            <a:ext cx="8641404" cy="2862322"/>
          </a:xfrm>
          <a:prstGeom prst="rect">
            <a:avLst/>
          </a:prstGeom>
        </p:spPr>
        <p:txBody>
          <a:bodyPr wrap="square">
            <a:spAutoFit/>
          </a:bodyPr>
          <a:lstStyle/>
          <a:p>
            <a:r>
              <a:rPr lang="en-GB" dirty="0"/>
              <a:t>Understanding the problem</a:t>
            </a:r>
          </a:p>
          <a:p>
            <a:r>
              <a:rPr lang="en-GB" dirty="0"/>
              <a:t>Main article: Birthday problem</a:t>
            </a:r>
          </a:p>
          <a:p>
            <a:r>
              <a:rPr lang="en-GB" dirty="0"/>
              <a:t>As an example, consider the scenario in which a teacher with a class of 30 students (n = 30) asks for everybody's birthday (for simplicity, ignore leap years) to determine whether any two students have the same birthday (corresponding to a hash collision as described further). Intuitively, this chance may seem small. If the teacher picked a specific day (say, 16 September), then the chance that at least one student was born on that specific day is {\</a:t>
            </a:r>
            <a:r>
              <a:rPr lang="en-GB" dirty="0" err="1"/>
              <a:t>displaystyle</a:t>
            </a:r>
            <a:r>
              <a:rPr lang="en-GB" dirty="0"/>
              <a:t> 1-(364/365)^{30}}1 - (364/365)^{30}, about 7.9%. However, counter-intuitively, the probability that at least one student has the same birthday as any other student on any day is around 70% (for n = 30), from the formula {\</a:t>
            </a:r>
            <a:r>
              <a:rPr lang="en-GB" dirty="0" err="1"/>
              <a:t>displaystyle</a:t>
            </a:r>
            <a:r>
              <a:rPr lang="en-GB" dirty="0"/>
              <a:t> 1-{\</a:t>
            </a:r>
            <a:r>
              <a:rPr lang="en-GB" dirty="0" err="1"/>
              <a:t>frac</a:t>
            </a:r>
            <a:r>
              <a:rPr lang="en-GB" dirty="0"/>
              <a:t> {365!}{(365-n)!\</a:t>
            </a:r>
            <a:r>
              <a:rPr lang="en-GB" dirty="0" err="1"/>
              <a:t>cdot</a:t>
            </a:r>
            <a:r>
              <a:rPr lang="en-GB" dirty="0"/>
              <a:t> 365^{n}}}}{\</a:t>
            </a:r>
            <a:r>
              <a:rPr lang="en-GB" dirty="0" err="1"/>
              <a:t>displaystyle</a:t>
            </a:r>
            <a:r>
              <a:rPr lang="en-GB" dirty="0"/>
              <a:t> 1-{\</a:t>
            </a:r>
            <a:r>
              <a:rPr lang="en-GB" dirty="0" err="1"/>
              <a:t>frac</a:t>
            </a:r>
            <a:r>
              <a:rPr lang="en-GB" dirty="0"/>
              <a:t> {365!}{(365-n)!\</a:t>
            </a:r>
            <a:r>
              <a:rPr lang="en-GB" dirty="0" err="1"/>
              <a:t>cdot</a:t>
            </a:r>
            <a:r>
              <a:rPr lang="en-GB" dirty="0"/>
              <a:t> 365^{n}}}}</a:t>
            </a:r>
          </a:p>
        </p:txBody>
      </p:sp>
    </p:spTree>
    <p:extLst>
      <p:ext uri="{BB962C8B-B14F-4D97-AF65-F5344CB8AC3E}">
        <p14:creationId xmlns:p14="http://schemas.microsoft.com/office/powerpoint/2010/main" val="16317674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304801" y="-25400"/>
            <a:ext cx="8686800" cy="914400"/>
          </a:xfrm>
        </p:spPr>
        <p:txBody>
          <a:bodyPr>
            <a:normAutofit/>
          </a:bodyPr>
          <a:lstStyle/>
          <a:p>
            <a:r>
              <a:rPr lang="en-US" sz="3600" dirty="0" smtClean="0">
                <a:solidFill>
                  <a:schemeClr val="tx1"/>
                </a:solidFill>
                <a:latin typeface="Times New Roman" pitchFamily="18" charset="0"/>
                <a:cs typeface="Times New Roman" pitchFamily="18" charset="0"/>
              </a:rPr>
              <a:t>Sample C.R</a:t>
            </a:r>
            <a:r>
              <a:rPr lang="en-US" sz="3600" dirty="0">
                <a:solidFill>
                  <a:schemeClr val="tx1"/>
                </a:solidFill>
                <a:latin typeface="Times New Roman" pitchFamily="18" charset="0"/>
                <a:cs typeface="Times New Roman" pitchFamily="18" charset="0"/>
              </a:rPr>
              <a:t>. hash </a:t>
            </a:r>
            <a:r>
              <a:rPr lang="en-US" sz="3600" dirty="0" smtClean="0">
                <a:solidFill>
                  <a:schemeClr val="tx1"/>
                </a:solidFill>
                <a:latin typeface="Times New Roman" pitchFamily="18" charset="0"/>
                <a:cs typeface="Times New Roman" pitchFamily="18" charset="0"/>
              </a:rPr>
              <a:t>functions:</a:t>
            </a:r>
          </a:p>
        </p:txBody>
      </p:sp>
      <p:sp>
        <p:nvSpPr>
          <p:cNvPr id="25605" name="Rectangle 3"/>
          <p:cNvSpPr>
            <a:spLocks noGrp="1" noChangeArrowheads="1"/>
          </p:cNvSpPr>
          <p:nvPr>
            <p:ph type="body" idx="1"/>
          </p:nvPr>
        </p:nvSpPr>
        <p:spPr>
          <a:xfrm>
            <a:off x="228600" y="1295400"/>
            <a:ext cx="8763000" cy="5562600"/>
          </a:xfrm>
        </p:spPr>
        <p:txBody>
          <a:bodyPr>
            <a:normAutofit/>
          </a:bodyPr>
          <a:lstStyle/>
          <a:p>
            <a:pPr marL="0" indent="0" eaLnBrk="1" hangingPunct="1">
              <a:lnSpc>
                <a:spcPct val="90000"/>
              </a:lnSpc>
              <a:buNone/>
              <a:tabLst>
                <a:tab pos="742950" algn="l"/>
                <a:tab pos="2628900" algn="l"/>
                <a:tab pos="2857500" algn="l"/>
                <a:tab pos="4349750" algn="l"/>
              </a:tabLst>
            </a:pPr>
            <a:r>
              <a:rPr lang="en-US" sz="2000" dirty="0" smtClean="0"/>
              <a:t>AMD Opteron,   2.2 GHz     </a:t>
            </a:r>
            <a:r>
              <a:rPr lang="en-US" sz="1600" dirty="0" smtClean="0"/>
              <a:t>( Linux)</a:t>
            </a:r>
          </a:p>
          <a:p>
            <a:pPr marL="0" indent="0" eaLnBrk="1" hangingPunct="1">
              <a:lnSpc>
                <a:spcPct val="90000"/>
              </a:lnSpc>
              <a:spcBef>
                <a:spcPts val="1680"/>
              </a:spcBef>
              <a:buNone/>
              <a:tabLst>
                <a:tab pos="742950" algn="l"/>
                <a:tab pos="2628900" algn="l"/>
                <a:tab pos="2857500" algn="l"/>
                <a:tab pos="4349750" algn="l"/>
              </a:tabLst>
            </a:pPr>
            <a:r>
              <a:rPr lang="en-US" sz="1600" dirty="0"/>
              <a:t>	</a:t>
            </a:r>
            <a:r>
              <a:rPr lang="en-US" sz="1600" dirty="0" smtClean="0"/>
              <a:t>		   </a:t>
            </a:r>
            <a:r>
              <a:rPr lang="en-US" dirty="0" smtClean="0"/>
              <a:t>digest</a:t>
            </a:r>
            <a:r>
              <a:rPr lang="en-US" sz="1600" dirty="0" smtClean="0"/>
              <a:t>					   </a:t>
            </a:r>
            <a:r>
              <a:rPr lang="en-US" sz="2000" dirty="0" smtClean="0"/>
              <a:t>generic</a:t>
            </a:r>
          </a:p>
          <a:p>
            <a:pPr marL="0" indent="0" eaLnBrk="1" hangingPunct="1">
              <a:lnSpc>
                <a:spcPct val="90000"/>
              </a:lnSpc>
              <a:spcBef>
                <a:spcPts val="0"/>
              </a:spcBef>
              <a:buNone/>
              <a:tabLst>
                <a:tab pos="1143000" algn="l"/>
                <a:tab pos="2857500" algn="l"/>
                <a:tab pos="3149600" algn="l"/>
                <a:tab pos="4864100" algn="l"/>
                <a:tab pos="5715000" algn="l"/>
              </a:tabLst>
            </a:pPr>
            <a:r>
              <a:rPr lang="en-US" sz="2000" dirty="0" smtClean="0"/>
              <a:t>	</a:t>
            </a:r>
            <a:r>
              <a:rPr lang="en-US" u="sng" dirty="0" smtClean="0"/>
              <a:t>function</a:t>
            </a:r>
            <a:r>
              <a:rPr lang="en-US" dirty="0" smtClean="0"/>
              <a:t>	</a:t>
            </a:r>
            <a:r>
              <a:rPr lang="en-US" u="sng" dirty="0" smtClean="0"/>
              <a:t>size (bits)</a:t>
            </a:r>
            <a:r>
              <a:rPr lang="en-US" dirty="0" smtClean="0"/>
              <a:t>	</a:t>
            </a:r>
            <a:r>
              <a:rPr lang="en-US" u="sng" dirty="0" smtClean="0"/>
              <a:t>Speed  </a:t>
            </a:r>
            <a:r>
              <a:rPr lang="en-US" sz="2000" u="sng" dirty="0" smtClean="0"/>
              <a:t>(MB/sec)</a:t>
            </a:r>
            <a:r>
              <a:rPr lang="en-US" sz="2000" dirty="0" smtClean="0"/>
              <a:t>	</a:t>
            </a:r>
            <a:r>
              <a:rPr lang="en-US" sz="2000" u="sng" dirty="0" smtClean="0"/>
              <a:t>attack time</a:t>
            </a:r>
          </a:p>
          <a:p>
            <a:pPr marL="0" indent="0">
              <a:lnSpc>
                <a:spcPct val="90000"/>
              </a:lnSpc>
              <a:spcBef>
                <a:spcPts val="1776"/>
              </a:spcBef>
              <a:buNone/>
              <a:tabLst>
                <a:tab pos="1143000" algn="l"/>
                <a:tab pos="2857500" algn="l"/>
                <a:tab pos="3149600" algn="l"/>
                <a:tab pos="5257800" algn="l"/>
                <a:tab pos="5321300" algn="l"/>
                <a:tab pos="7658100" algn="l"/>
              </a:tabLst>
            </a:pPr>
            <a:r>
              <a:rPr lang="en-US" dirty="0"/>
              <a:t>	</a:t>
            </a:r>
            <a:r>
              <a:rPr lang="en-US" dirty="0" smtClean="0"/>
              <a:t>SHA-1</a:t>
            </a:r>
            <a:r>
              <a:rPr lang="en-US" dirty="0"/>
              <a:t>		</a:t>
            </a:r>
            <a:r>
              <a:rPr lang="en-US" dirty="0" smtClean="0"/>
              <a:t>160</a:t>
            </a:r>
            <a:r>
              <a:rPr lang="en-US" dirty="0"/>
              <a:t>	</a:t>
            </a:r>
            <a:r>
              <a:rPr lang="en-US" dirty="0" smtClean="0"/>
              <a:t>	153	2</a:t>
            </a:r>
            <a:r>
              <a:rPr lang="en-US" baseline="30000" dirty="0" smtClean="0"/>
              <a:t>80</a:t>
            </a:r>
          </a:p>
          <a:p>
            <a:pPr marL="0" indent="0">
              <a:lnSpc>
                <a:spcPct val="90000"/>
              </a:lnSpc>
              <a:buNone/>
              <a:tabLst>
                <a:tab pos="1143000" algn="l"/>
                <a:tab pos="2857500" algn="l"/>
                <a:tab pos="3149600" algn="l"/>
                <a:tab pos="5257800" algn="l"/>
                <a:tab pos="5321300" algn="l"/>
                <a:tab pos="7658100" algn="l"/>
              </a:tabLst>
            </a:pPr>
            <a:r>
              <a:rPr lang="en-US" dirty="0" smtClean="0"/>
              <a:t>	SHA-256		256		111	2</a:t>
            </a:r>
            <a:r>
              <a:rPr lang="en-US" baseline="30000" dirty="0" smtClean="0"/>
              <a:t>128</a:t>
            </a:r>
          </a:p>
          <a:p>
            <a:pPr marL="0" indent="0">
              <a:lnSpc>
                <a:spcPct val="90000"/>
              </a:lnSpc>
              <a:buNone/>
              <a:tabLst>
                <a:tab pos="1143000" algn="l"/>
                <a:tab pos="2857500" algn="l"/>
                <a:tab pos="3149600" algn="l"/>
                <a:tab pos="5257800" algn="l"/>
                <a:tab pos="5321300" algn="l"/>
                <a:tab pos="7658100" algn="l"/>
              </a:tabLst>
            </a:pPr>
            <a:r>
              <a:rPr lang="en-US" dirty="0"/>
              <a:t>	</a:t>
            </a:r>
            <a:r>
              <a:rPr lang="en-US" dirty="0" smtClean="0"/>
              <a:t>SHA-512		512		99	2</a:t>
            </a:r>
            <a:r>
              <a:rPr lang="en-US" baseline="30000" dirty="0" smtClean="0"/>
              <a:t>256</a:t>
            </a:r>
            <a:endParaRPr lang="en-US" dirty="0"/>
          </a:p>
          <a:p>
            <a:pPr marL="0" indent="0">
              <a:lnSpc>
                <a:spcPct val="90000"/>
              </a:lnSpc>
              <a:spcBef>
                <a:spcPts val="2376"/>
              </a:spcBef>
              <a:buNone/>
              <a:tabLst>
                <a:tab pos="1143000" algn="l"/>
                <a:tab pos="2857500" algn="l"/>
                <a:tab pos="3149600" algn="l"/>
                <a:tab pos="5257800" algn="l"/>
                <a:tab pos="5321300" algn="l"/>
                <a:tab pos="7658100" algn="l"/>
              </a:tabLst>
            </a:pPr>
            <a:r>
              <a:rPr lang="en-US" dirty="0" smtClean="0"/>
              <a:t>	Whirlpool		512		57	2</a:t>
            </a:r>
            <a:r>
              <a:rPr lang="en-US" baseline="30000" dirty="0" smtClean="0"/>
              <a:t>256</a:t>
            </a:r>
          </a:p>
        </p:txBody>
      </p:sp>
      <p:sp>
        <p:nvSpPr>
          <p:cNvPr id="8" name="Left Brace 7"/>
          <p:cNvSpPr/>
          <p:nvPr/>
        </p:nvSpPr>
        <p:spPr>
          <a:xfrm>
            <a:off x="1219200" y="2653890"/>
            <a:ext cx="152400" cy="1524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rot="5400000">
            <a:off x="131114" y="3221685"/>
            <a:ext cx="1783502" cy="369332"/>
          </a:xfrm>
          <a:prstGeom prst="rect">
            <a:avLst/>
          </a:prstGeom>
          <a:noFill/>
        </p:spPr>
        <p:txBody>
          <a:bodyPr wrap="none" rtlCol="0">
            <a:spAutoFit/>
          </a:bodyPr>
          <a:lstStyle/>
          <a:p>
            <a:r>
              <a:rPr lang="en-US" dirty="0" smtClean="0"/>
              <a:t>NIST standards</a:t>
            </a:r>
            <a:endParaRPr lang="en-US" dirty="0"/>
          </a:p>
        </p:txBody>
      </p:sp>
      <p:sp>
        <p:nvSpPr>
          <p:cNvPr id="10" name="TextBox 9"/>
          <p:cNvSpPr txBox="1"/>
          <p:nvPr/>
        </p:nvSpPr>
        <p:spPr>
          <a:xfrm>
            <a:off x="681942" y="4953000"/>
            <a:ext cx="7877478" cy="707886"/>
          </a:xfrm>
          <a:prstGeom prst="rect">
            <a:avLst/>
          </a:prstGeom>
          <a:noFill/>
        </p:spPr>
        <p:txBody>
          <a:bodyPr wrap="none" rtlCol="0">
            <a:spAutoFit/>
          </a:bodyPr>
          <a:lstStyle/>
          <a:p>
            <a:r>
              <a:rPr lang="en-US" sz="2000" dirty="0" smtClean="0"/>
              <a:t>best known collision (</a:t>
            </a:r>
            <a:r>
              <a:rPr lang="en-US" sz="2000" dirty="0" err="1" smtClean="0"/>
              <a:t>theoratical</a:t>
            </a:r>
            <a:r>
              <a:rPr lang="en-US" sz="2000" dirty="0" smtClean="0"/>
              <a:t>) finder for SHA-1 requires </a:t>
            </a:r>
          </a:p>
          <a:p>
            <a:r>
              <a:rPr lang="en-US" sz="2000" dirty="0" smtClean="0"/>
              <a:t>2</a:t>
            </a:r>
            <a:r>
              <a:rPr lang="en-US" sz="2000" baseline="30000" dirty="0" smtClean="0"/>
              <a:t>51</a:t>
            </a:r>
            <a:r>
              <a:rPr lang="en-US" sz="2000" dirty="0" smtClean="0"/>
              <a:t> hash evaluations. Other than that there are no known collisions  </a:t>
            </a:r>
            <a:endParaRPr lang="en-US" sz="2000" dirty="0"/>
          </a:p>
        </p:txBody>
      </p:sp>
      <p:sp>
        <p:nvSpPr>
          <p:cNvPr id="7" name="Footer Placeholder 6"/>
          <p:cNvSpPr>
            <a:spLocks noGrp="1"/>
          </p:cNvSpPr>
          <p:nvPr>
            <p:ph type="ftr" sz="quarter" idx="11"/>
          </p:nvPr>
        </p:nvSpPr>
        <p:spPr/>
        <p:txBody>
          <a:bodyPr/>
          <a:lstStyle/>
          <a:p>
            <a:r>
              <a:rPr lang="en-US" smtClean="0"/>
              <a:t>FAST-NUCES</a:t>
            </a:r>
            <a:endParaRPr lang="en-US"/>
          </a:p>
        </p:txBody>
      </p:sp>
      <p:pic>
        <p:nvPicPr>
          <p:cNvPr id="11" name="Picture 10"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9616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76600"/>
            <a:ext cx="77724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The </a:t>
            </a:r>
            <a:r>
              <a:rPr lang="en-US" u="sng" dirty="0" err="1" smtClean="0">
                <a:solidFill>
                  <a:schemeClr val="accent1"/>
                </a:solidFill>
                <a:latin typeface="Times New Roman" pitchFamily="18" charset="0"/>
                <a:cs typeface="Times New Roman" pitchFamily="18" charset="0"/>
              </a:rPr>
              <a:t>Merkle-Damgard</a:t>
            </a:r>
            <a:r>
              <a:rPr lang="en-US" u="sng" dirty="0" smtClean="0">
                <a:solidFill>
                  <a:schemeClr val="accent1"/>
                </a:solidFill>
                <a:latin typeface="Times New Roman" pitchFamily="18" charset="0"/>
                <a:cs typeface="Times New Roman" pitchFamily="18" charset="0"/>
              </a:rPr>
              <a:t> Paradigm</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838200"/>
            <a:ext cx="8763000" cy="4093428"/>
          </a:xfrm>
          <a:prstGeom prst="rect">
            <a:avLst/>
          </a:prstGeom>
        </p:spPr>
        <p:txBody>
          <a:bodyPr wrap="square">
            <a:spAutoFit/>
          </a:bodyPr>
          <a:lstStyle/>
          <a:p>
            <a:r>
              <a:rPr lang="en-GB" sz="2000" dirty="0">
                <a:solidFill>
                  <a:srgbClr val="202122"/>
                </a:solidFill>
                <a:latin typeface="Times New Roman" panose="02020603050405020304" pitchFamily="18" charset="0"/>
                <a:cs typeface="Times New Roman" panose="02020603050405020304" pitchFamily="18" charset="0"/>
              </a:rPr>
              <a:t>In </a:t>
            </a:r>
            <a:r>
              <a:rPr lang="en-GB" sz="2000" dirty="0">
                <a:solidFill>
                  <a:srgbClr val="FF0000"/>
                </a:solidFill>
                <a:latin typeface="Times New Roman" panose="02020603050405020304" pitchFamily="18" charset="0"/>
                <a:cs typeface="Times New Roman" panose="02020603050405020304" pitchFamily="18" charset="0"/>
                <a:hlinkClick r:id="rId2" tooltip="Cryptography"/>
              </a:rPr>
              <a:t>cryptography</a:t>
            </a:r>
            <a:r>
              <a:rPr lang="en-GB" sz="2000" dirty="0">
                <a:solidFill>
                  <a:srgbClr val="202122"/>
                </a:solidFill>
                <a:latin typeface="Times New Roman" panose="02020603050405020304" pitchFamily="18" charset="0"/>
                <a:cs typeface="Times New Roman" panose="02020603050405020304" pitchFamily="18" charset="0"/>
              </a:rPr>
              <a:t>, the </a:t>
            </a:r>
            <a:r>
              <a:rPr lang="en-GB" sz="2000" b="1" dirty="0" err="1">
                <a:solidFill>
                  <a:srgbClr val="202122"/>
                </a:solidFill>
                <a:latin typeface="Times New Roman" panose="02020603050405020304" pitchFamily="18" charset="0"/>
                <a:cs typeface="Times New Roman" panose="02020603050405020304" pitchFamily="18" charset="0"/>
              </a:rPr>
              <a:t>Merkle</a:t>
            </a:r>
            <a:r>
              <a:rPr lang="en-GB" sz="2000" b="1" dirty="0">
                <a:solidFill>
                  <a:srgbClr val="202122"/>
                </a:solidFill>
                <a:latin typeface="Times New Roman" panose="02020603050405020304" pitchFamily="18" charset="0"/>
                <a:cs typeface="Times New Roman" panose="02020603050405020304" pitchFamily="18" charset="0"/>
              </a:rPr>
              <a:t>–</a:t>
            </a:r>
            <a:r>
              <a:rPr lang="en-GB" sz="2000" b="1" dirty="0" err="1">
                <a:solidFill>
                  <a:srgbClr val="202122"/>
                </a:solidFill>
                <a:latin typeface="Times New Roman" panose="02020603050405020304" pitchFamily="18" charset="0"/>
                <a:cs typeface="Times New Roman" panose="02020603050405020304" pitchFamily="18" charset="0"/>
              </a:rPr>
              <a:t>Damgård</a:t>
            </a:r>
            <a:r>
              <a:rPr lang="en-GB" sz="2000" b="1" dirty="0">
                <a:solidFill>
                  <a:srgbClr val="202122"/>
                </a:solidFill>
                <a:latin typeface="Times New Roman" panose="02020603050405020304" pitchFamily="18" charset="0"/>
                <a:cs typeface="Times New Roman" panose="02020603050405020304" pitchFamily="18" charset="0"/>
              </a:rPr>
              <a:t> construction</a:t>
            </a:r>
            <a:r>
              <a:rPr lang="en-GB" sz="2000" dirty="0">
                <a:solidFill>
                  <a:srgbClr val="202122"/>
                </a:solidFill>
                <a:latin typeface="Times New Roman" panose="02020603050405020304" pitchFamily="18" charset="0"/>
                <a:cs typeface="Times New Roman" panose="02020603050405020304" pitchFamily="18" charset="0"/>
              </a:rPr>
              <a:t> or </a:t>
            </a:r>
            <a:r>
              <a:rPr lang="en-GB" sz="2000" b="1" dirty="0" err="1">
                <a:solidFill>
                  <a:srgbClr val="202122"/>
                </a:solidFill>
                <a:latin typeface="Times New Roman" panose="02020603050405020304" pitchFamily="18" charset="0"/>
                <a:cs typeface="Times New Roman" panose="02020603050405020304" pitchFamily="18" charset="0"/>
              </a:rPr>
              <a:t>Merkle</a:t>
            </a:r>
            <a:r>
              <a:rPr lang="en-GB" sz="2000" b="1" dirty="0">
                <a:solidFill>
                  <a:srgbClr val="202122"/>
                </a:solidFill>
                <a:latin typeface="Times New Roman" panose="02020603050405020304" pitchFamily="18" charset="0"/>
                <a:cs typeface="Times New Roman" panose="02020603050405020304" pitchFamily="18" charset="0"/>
              </a:rPr>
              <a:t>–</a:t>
            </a:r>
            <a:r>
              <a:rPr lang="en-GB" sz="2000" b="1" dirty="0" err="1">
                <a:solidFill>
                  <a:srgbClr val="202122"/>
                </a:solidFill>
                <a:latin typeface="Times New Roman" panose="02020603050405020304" pitchFamily="18" charset="0"/>
                <a:cs typeface="Times New Roman" panose="02020603050405020304" pitchFamily="18" charset="0"/>
              </a:rPr>
              <a:t>Damgård</a:t>
            </a:r>
            <a:r>
              <a:rPr lang="en-GB" sz="2000" b="1" dirty="0">
                <a:solidFill>
                  <a:srgbClr val="202122"/>
                </a:solidFill>
                <a:latin typeface="Times New Roman" panose="02020603050405020304" pitchFamily="18" charset="0"/>
                <a:cs typeface="Times New Roman" panose="02020603050405020304" pitchFamily="18" charset="0"/>
              </a:rPr>
              <a:t> hash function</a:t>
            </a:r>
            <a:r>
              <a:rPr lang="en-GB" sz="2000" dirty="0">
                <a:solidFill>
                  <a:srgbClr val="202122"/>
                </a:solidFill>
                <a:latin typeface="Times New Roman" panose="02020603050405020304" pitchFamily="18" charset="0"/>
                <a:cs typeface="Times New Roman" panose="02020603050405020304" pitchFamily="18" charset="0"/>
              </a:rPr>
              <a:t> is a method of building </a:t>
            </a:r>
            <a:r>
              <a:rPr lang="en-GB" sz="2000" dirty="0">
                <a:solidFill>
                  <a:srgbClr val="FF0000"/>
                </a:solidFill>
                <a:latin typeface="Times New Roman" panose="02020603050405020304" pitchFamily="18" charset="0"/>
                <a:cs typeface="Times New Roman" panose="02020603050405020304" pitchFamily="18" charset="0"/>
                <a:hlinkClick r:id="rId3" tooltip="Collision resistance"/>
              </a:rPr>
              <a:t>collision-resistant</a:t>
            </a:r>
            <a:r>
              <a:rPr lang="en-GB" sz="2000" dirty="0">
                <a:solidFill>
                  <a:srgbClr val="202122"/>
                </a:solidFill>
                <a:latin typeface="Times New Roman" panose="02020603050405020304" pitchFamily="18" charset="0"/>
                <a:cs typeface="Times New Roman" panose="02020603050405020304" pitchFamily="18" charset="0"/>
              </a:rPr>
              <a:t> </a:t>
            </a:r>
            <a:r>
              <a:rPr lang="en-GB" sz="2000" dirty="0">
                <a:solidFill>
                  <a:srgbClr val="FF0000"/>
                </a:solidFill>
                <a:latin typeface="Times New Roman" panose="02020603050405020304" pitchFamily="18" charset="0"/>
                <a:cs typeface="Times New Roman" panose="02020603050405020304" pitchFamily="18" charset="0"/>
                <a:hlinkClick r:id="rId4" tooltip="Cryptographic hash function"/>
              </a:rPr>
              <a:t>cryptographic hash functions</a:t>
            </a:r>
            <a:r>
              <a:rPr lang="en-GB" sz="2000" dirty="0">
                <a:solidFill>
                  <a:srgbClr val="202122"/>
                </a:solidFill>
                <a:latin typeface="Times New Roman" panose="02020603050405020304" pitchFamily="18" charset="0"/>
                <a:cs typeface="Times New Roman" panose="02020603050405020304" pitchFamily="18" charset="0"/>
              </a:rPr>
              <a:t> from collision-resistant </a:t>
            </a:r>
            <a:r>
              <a:rPr lang="en-GB" sz="2000" dirty="0">
                <a:solidFill>
                  <a:srgbClr val="FF0000"/>
                </a:solidFill>
                <a:latin typeface="Times New Roman" panose="02020603050405020304" pitchFamily="18" charset="0"/>
                <a:cs typeface="Times New Roman" panose="02020603050405020304" pitchFamily="18" charset="0"/>
                <a:hlinkClick r:id="rId5" tooltip="One-way compression function"/>
              </a:rPr>
              <a:t>one-way compression functions</a:t>
            </a:r>
            <a:r>
              <a:rPr lang="en-GB" sz="2000" dirty="0">
                <a:solidFill>
                  <a:srgbClr val="202122"/>
                </a:solidFill>
                <a:latin typeface="Times New Roman" panose="02020603050405020304" pitchFamily="18" charset="0"/>
                <a:cs typeface="Times New Roman" panose="02020603050405020304" pitchFamily="18" charset="0"/>
              </a:rPr>
              <a:t>.</a:t>
            </a:r>
            <a:r>
              <a:rPr lang="en-GB" sz="2000" baseline="30000" dirty="0">
                <a:solidFill>
                  <a:srgbClr val="FF0000"/>
                </a:solidFill>
                <a:latin typeface="Times New Roman" panose="02020603050405020304" pitchFamily="18" charset="0"/>
                <a:cs typeface="Times New Roman" panose="02020603050405020304" pitchFamily="18" charset="0"/>
                <a:hlinkClick r:id="rId6"/>
              </a:rPr>
              <a:t>[1]</a:t>
            </a:r>
            <a:r>
              <a:rPr lang="en-GB" sz="2000" baseline="30000" dirty="0">
                <a:solidFill>
                  <a:srgbClr val="202122"/>
                </a:solidFill>
                <a:latin typeface="Times New Roman" panose="02020603050405020304" pitchFamily="18" charset="0"/>
                <a:cs typeface="Times New Roman" panose="02020603050405020304" pitchFamily="18" charset="0"/>
              </a:rPr>
              <a:t>:145</a:t>
            </a:r>
            <a:r>
              <a:rPr lang="en-GB" sz="2000" dirty="0">
                <a:solidFill>
                  <a:srgbClr val="202122"/>
                </a:solidFill>
                <a:latin typeface="Times New Roman" panose="02020603050405020304" pitchFamily="18" charset="0"/>
                <a:cs typeface="Times New Roman" panose="02020603050405020304" pitchFamily="18" charset="0"/>
              </a:rPr>
              <a:t> </a:t>
            </a:r>
            <a:endParaRPr lang="en-GB" sz="2000" dirty="0" smtClean="0">
              <a:solidFill>
                <a:srgbClr val="202122"/>
              </a:solidFill>
              <a:latin typeface="Times New Roman" panose="02020603050405020304" pitchFamily="18" charset="0"/>
              <a:cs typeface="Times New Roman" panose="02020603050405020304" pitchFamily="18" charset="0"/>
            </a:endParaRPr>
          </a:p>
          <a:p>
            <a:endParaRPr lang="en-GB" sz="2000" dirty="0">
              <a:solidFill>
                <a:srgbClr val="202122"/>
              </a:solidFill>
              <a:latin typeface="Times New Roman" panose="02020603050405020304" pitchFamily="18" charset="0"/>
              <a:cs typeface="Times New Roman" panose="02020603050405020304" pitchFamily="18" charset="0"/>
            </a:endParaRPr>
          </a:p>
          <a:p>
            <a:r>
              <a:rPr lang="en-GB" sz="2000" dirty="0" smtClean="0">
                <a:solidFill>
                  <a:srgbClr val="202122"/>
                </a:solidFill>
                <a:latin typeface="Times New Roman" panose="02020603050405020304" pitchFamily="18" charset="0"/>
                <a:cs typeface="Times New Roman" panose="02020603050405020304" pitchFamily="18" charset="0"/>
              </a:rPr>
              <a:t>This </a:t>
            </a:r>
            <a:r>
              <a:rPr lang="en-GB" sz="2000" dirty="0">
                <a:solidFill>
                  <a:srgbClr val="202122"/>
                </a:solidFill>
                <a:latin typeface="Times New Roman" panose="02020603050405020304" pitchFamily="18" charset="0"/>
                <a:cs typeface="Times New Roman" panose="02020603050405020304" pitchFamily="18" charset="0"/>
              </a:rPr>
              <a:t>construction was used in the design of many popular hash algorithms such as </a:t>
            </a:r>
            <a:r>
              <a:rPr lang="en-GB" sz="2000" dirty="0">
                <a:solidFill>
                  <a:srgbClr val="FF0000"/>
                </a:solidFill>
                <a:latin typeface="Times New Roman" panose="02020603050405020304" pitchFamily="18" charset="0"/>
                <a:cs typeface="Times New Roman" panose="02020603050405020304" pitchFamily="18" charset="0"/>
                <a:hlinkClick r:id="rId7" tooltip="MD5"/>
              </a:rPr>
              <a:t>MD5</a:t>
            </a:r>
            <a:r>
              <a:rPr lang="en-GB" sz="2000" dirty="0">
                <a:solidFill>
                  <a:srgbClr val="202122"/>
                </a:solidFill>
                <a:latin typeface="Times New Roman" panose="02020603050405020304" pitchFamily="18" charset="0"/>
                <a:cs typeface="Times New Roman" panose="02020603050405020304" pitchFamily="18" charset="0"/>
              </a:rPr>
              <a:t>, </a:t>
            </a:r>
            <a:r>
              <a:rPr lang="en-GB" sz="2000" dirty="0">
                <a:solidFill>
                  <a:srgbClr val="FF0000"/>
                </a:solidFill>
                <a:latin typeface="Times New Roman" panose="02020603050405020304" pitchFamily="18" charset="0"/>
                <a:cs typeface="Times New Roman" panose="02020603050405020304" pitchFamily="18" charset="0"/>
                <a:hlinkClick r:id="rId8" tooltip="SHA-1"/>
              </a:rPr>
              <a:t>SHA-1</a:t>
            </a:r>
            <a:r>
              <a:rPr lang="en-GB" sz="2000" dirty="0">
                <a:solidFill>
                  <a:srgbClr val="202122"/>
                </a:solidFill>
                <a:latin typeface="Times New Roman" panose="02020603050405020304" pitchFamily="18" charset="0"/>
                <a:cs typeface="Times New Roman" panose="02020603050405020304" pitchFamily="18" charset="0"/>
              </a:rPr>
              <a:t> and </a:t>
            </a:r>
            <a:r>
              <a:rPr lang="en-GB" sz="2000" dirty="0">
                <a:solidFill>
                  <a:srgbClr val="FF0000"/>
                </a:solidFill>
                <a:latin typeface="Times New Roman" panose="02020603050405020304" pitchFamily="18" charset="0"/>
                <a:cs typeface="Times New Roman" panose="02020603050405020304" pitchFamily="18" charset="0"/>
                <a:hlinkClick r:id="rId9" tooltip="SHA-2"/>
              </a:rPr>
              <a:t>SHA-2</a:t>
            </a:r>
            <a:r>
              <a:rPr lang="en-GB" sz="2000" dirty="0" smtClean="0">
                <a:solidFill>
                  <a:srgbClr val="202122"/>
                </a:solidFill>
                <a:latin typeface="Times New Roman" panose="02020603050405020304" pitchFamily="18" charset="0"/>
                <a:cs typeface="Times New Roman" panose="02020603050405020304" pitchFamily="18" charset="0"/>
              </a:rPr>
              <a:t>.</a:t>
            </a:r>
          </a:p>
          <a:p>
            <a:endParaRPr lang="en-GB" sz="2000" dirty="0">
              <a:solidFill>
                <a:srgbClr val="202122"/>
              </a:solidFill>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a:t>
            </a:r>
            <a:r>
              <a:rPr lang="en-GB" sz="2000" dirty="0" err="1">
                <a:latin typeface="Times New Roman" panose="02020603050405020304" pitchFamily="18" charset="0"/>
                <a:cs typeface="Times New Roman" panose="02020603050405020304" pitchFamily="18" charset="0"/>
              </a:rPr>
              <a:t>Merkle</a:t>
            </a:r>
            <a:r>
              <a:rPr lang="en-GB" sz="2000" dirty="0">
                <a:latin typeface="Times New Roman" panose="02020603050405020304" pitchFamily="18" charset="0"/>
                <a:cs typeface="Times New Roman" panose="02020603050405020304" pitchFamily="18" charset="0"/>
              </a:rPr>
              <a:t>–</a:t>
            </a:r>
            <a:r>
              <a:rPr lang="en-GB" sz="2000" dirty="0" err="1">
                <a:latin typeface="Times New Roman" panose="02020603050405020304" pitchFamily="18" charset="0"/>
                <a:cs typeface="Times New Roman" panose="02020603050405020304" pitchFamily="18" charset="0"/>
              </a:rPr>
              <a:t>Damgård</a:t>
            </a:r>
            <a:r>
              <a:rPr lang="en-GB" sz="2000" dirty="0">
                <a:latin typeface="Times New Roman" panose="02020603050405020304" pitchFamily="18" charset="0"/>
                <a:cs typeface="Times New Roman" panose="02020603050405020304" pitchFamily="18" charset="0"/>
              </a:rPr>
              <a:t> construction was described in Ralph </a:t>
            </a:r>
            <a:r>
              <a:rPr lang="en-GB" sz="2000" dirty="0" err="1">
                <a:latin typeface="Times New Roman" panose="02020603050405020304" pitchFamily="18" charset="0"/>
                <a:cs typeface="Times New Roman" panose="02020603050405020304" pitchFamily="18" charset="0"/>
              </a:rPr>
              <a:t>Merkle's</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10" tooltip="Doctor of Philosophy"/>
              </a:rPr>
              <a:t>Ph.D.</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11" tooltip="Thesis"/>
              </a:rPr>
              <a:t>thesis</a:t>
            </a:r>
            <a:r>
              <a:rPr lang="en-GB" sz="2000" dirty="0">
                <a:latin typeface="Times New Roman" panose="02020603050405020304" pitchFamily="18" charset="0"/>
                <a:cs typeface="Times New Roman" panose="02020603050405020304" pitchFamily="18" charset="0"/>
              </a:rPr>
              <a:t> in 1979.</a:t>
            </a:r>
            <a:r>
              <a:rPr lang="en-GB" sz="2000" baseline="30000" dirty="0">
                <a:latin typeface="Times New Roman" panose="02020603050405020304" pitchFamily="18" charset="0"/>
                <a:cs typeface="Times New Roman" panose="02020603050405020304" pitchFamily="18" charset="0"/>
                <a:hlinkClick r:id="rId12"/>
              </a:rPr>
              <a:t>[2]</a:t>
            </a:r>
            <a:r>
              <a:rPr lang="en-GB" sz="2000" dirty="0">
                <a:latin typeface="Times New Roman" panose="02020603050405020304" pitchFamily="18" charset="0"/>
                <a:cs typeface="Times New Roman" panose="02020603050405020304" pitchFamily="18" charset="0"/>
              </a:rPr>
              <a:t> </a:t>
            </a:r>
            <a:endParaRPr lang="en-GB" sz="2000" dirty="0" smtClean="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hlinkClick r:id="rId13" tooltip="Ralph Merkle"/>
            </a:endParaRPr>
          </a:p>
          <a:p>
            <a:r>
              <a:rPr lang="en-GB" sz="2000" dirty="0" smtClean="0">
                <a:latin typeface="Times New Roman" panose="02020603050405020304" pitchFamily="18" charset="0"/>
                <a:cs typeface="Times New Roman" panose="02020603050405020304" pitchFamily="18" charset="0"/>
                <a:hlinkClick r:id="rId13" tooltip="Ralph Merkle"/>
              </a:rPr>
              <a:t>Ralph </a:t>
            </a:r>
            <a:r>
              <a:rPr lang="en-GB" sz="2000" dirty="0" err="1">
                <a:latin typeface="Times New Roman" panose="02020603050405020304" pitchFamily="18" charset="0"/>
                <a:cs typeface="Times New Roman" panose="02020603050405020304" pitchFamily="18" charset="0"/>
                <a:hlinkClick r:id="rId13" tooltip="Ralph Merkle"/>
              </a:rPr>
              <a:t>Merkle</a:t>
            </a:r>
            <a:r>
              <a:rPr lang="en-GB" sz="2000" dirty="0">
                <a:latin typeface="Times New Roman" panose="02020603050405020304" pitchFamily="18" charset="0"/>
                <a:cs typeface="Times New Roman" panose="02020603050405020304" pitchFamily="18" charset="0"/>
              </a:rPr>
              <a:t> and </a:t>
            </a:r>
            <a:r>
              <a:rPr lang="en-GB" sz="2000" dirty="0">
                <a:latin typeface="Times New Roman" panose="02020603050405020304" pitchFamily="18" charset="0"/>
                <a:cs typeface="Times New Roman" panose="02020603050405020304" pitchFamily="18" charset="0"/>
                <a:hlinkClick r:id="rId14" tooltip="Ivan Damgård"/>
              </a:rPr>
              <a:t>Ivan </a:t>
            </a:r>
            <a:r>
              <a:rPr lang="en-GB" sz="2000" dirty="0" err="1">
                <a:latin typeface="Times New Roman" panose="02020603050405020304" pitchFamily="18" charset="0"/>
                <a:cs typeface="Times New Roman" panose="02020603050405020304" pitchFamily="18" charset="0"/>
                <a:hlinkClick r:id="rId14" tooltip="Ivan Damgård"/>
              </a:rPr>
              <a:t>Damgård</a:t>
            </a:r>
            <a:r>
              <a:rPr lang="en-GB" sz="2000" dirty="0">
                <a:latin typeface="Times New Roman" panose="02020603050405020304" pitchFamily="18" charset="0"/>
                <a:cs typeface="Times New Roman" panose="02020603050405020304" pitchFamily="18" charset="0"/>
              </a:rPr>
              <a:t> independently proved that the structure is sound: that is, if an appropriate </a:t>
            </a:r>
            <a:r>
              <a:rPr lang="en-GB" sz="2000" dirty="0">
                <a:latin typeface="Times New Roman" panose="02020603050405020304" pitchFamily="18" charset="0"/>
                <a:cs typeface="Times New Roman" panose="02020603050405020304" pitchFamily="18" charset="0"/>
                <a:hlinkClick r:id="rId15" tooltip="Padding (cryptography)"/>
              </a:rPr>
              <a:t>padding scheme</a:t>
            </a:r>
            <a:r>
              <a:rPr lang="en-GB" sz="2000" dirty="0">
                <a:latin typeface="Times New Roman" panose="02020603050405020304" pitchFamily="18" charset="0"/>
                <a:cs typeface="Times New Roman" panose="02020603050405020304" pitchFamily="18" charset="0"/>
              </a:rPr>
              <a:t> is used and the compression function is </a:t>
            </a:r>
            <a:r>
              <a:rPr lang="en-GB" sz="2000" dirty="0">
                <a:latin typeface="Times New Roman" panose="02020603050405020304" pitchFamily="18" charset="0"/>
                <a:cs typeface="Times New Roman" panose="02020603050405020304" pitchFamily="18" charset="0"/>
                <a:hlinkClick r:id="rId3" tooltip="Collision resistance"/>
              </a:rPr>
              <a:t>collision-resistant</a:t>
            </a:r>
            <a:r>
              <a:rPr lang="en-GB" sz="2000" dirty="0">
                <a:latin typeface="Times New Roman" panose="02020603050405020304" pitchFamily="18" charset="0"/>
                <a:cs typeface="Times New Roman" panose="02020603050405020304" pitchFamily="18" charset="0"/>
              </a:rPr>
              <a:t>, then the hash function will also be collision-resistant.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3695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685800"/>
            <a:ext cx="8686800" cy="3693319"/>
          </a:xfrm>
          <a:prstGeom prst="rect">
            <a:avLst/>
          </a:prstGeom>
        </p:spPr>
        <p:txBody>
          <a:bodyPr wrap="square">
            <a:spAutoFit/>
          </a:bodyPr>
          <a:lstStyle/>
          <a:p>
            <a:r>
              <a:rPr lang="en-GB" dirty="0">
                <a:solidFill>
                  <a:srgbClr val="202122"/>
                </a:solidFill>
                <a:latin typeface="Arial" panose="020B0604020202020204" pitchFamily="34" charset="0"/>
              </a:rPr>
              <a:t>The </a:t>
            </a:r>
            <a:r>
              <a:rPr lang="en-GB" dirty="0" err="1">
                <a:solidFill>
                  <a:srgbClr val="202122"/>
                </a:solidFill>
                <a:latin typeface="Arial" panose="020B0604020202020204" pitchFamily="34" charset="0"/>
              </a:rPr>
              <a:t>Merkle</a:t>
            </a:r>
            <a:r>
              <a:rPr lang="en-GB" dirty="0">
                <a:solidFill>
                  <a:srgbClr val="202122"/>
                </a:solidFill>
                <a:latin typeface="Arial" panose="020B0604020202020204" pitchFamily="34" charset="0"/>
              </a:rPr>
              <a:t>–</a:t>
            </a:r>
            <a:r>
              <a:rPr lang="en-GB" dirty="0" err="1">
                <a:solidFill>
                  <a:srgbClr val="202122"/>
                </a:solidFill>
                <a:latin typeface="Arial" panose="020B0604020202020204" pitchFamily="34" charset="0"/>
              </a:rPr>
              <a:t>Damgård</a:t>
            </a:r>
            <a:r>
              <a:rPr lang="en-GB" dirty="0">
                <a:solidFill>
                  <a:srgbClr val="202122"/>
                </a:solidFill>
                <a:latin typeface="Arial" panose="020B0604020202020204" pitchFamily="34" charset="0"/>
              </a:rPr>
              <a:t> hash function first applies an </a:t>
            </a:r>
            <a:r>
              <a:rPr lang="en-GB" dirty="0">
                <a:solidFill>
                  <a:srgbClr val="FF0000"/>
                </a:solidFill>
                <a:latin typeface="Arial" panose="020B0604020202020204" pitchFamily="34" charset="0"/>
                <a:hlinkClick r:id="rId3"/>
              </a:rPr>
              <a:t>MD-compliant padding</a:t>
            </a:r>
            <a:r>
              <a:rPr lang="en-GB" dirty="0">
                <a:solidFill>
                  <a:srgbClr val="202122"/>
                </a:solidFill>
                <a:latin typeface="Arial" panose="020B0604020202020204" pitchFamily="34" charset="0"/>
              </a:rPr>
              <a:t> function to create an input whose size is a multiple of a fixed number (e.g. 512 or 1024) — this is because compression functions cannot handle inputs of arbitrary size.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hash function then breaks the result into blocks of fixed size, and processes them one at a time with the compression function, each time combining a block of the input with the output of the previous round.</a:t>
            </a:r>
            <a:r>
              <a:rPr lang="en-GB" baseline="30000" dirty="0">
                <a:solidFill>
                  <a:srgbClr val="FF0000"/>
                </a:solidFill>
                <a:latin typeface="Arial" panose="020B0604020202020204" pitchFamily="34" charset="0"/>
                <a:hlinkClick r:id="rId4"/>
              </a:rPr>
              <a:t>[1]</a:t>
            </a:r>
            <a:r>
              <a:rPr lang="en-GB" baseline="30000" dirty="0">
                <a:solidFill>
                  <a:srgbClr val="202122"/>
                </a:solidFill>
                <a:latin typeface="Arial" panose="020B0604020202020204" pitchFamily="34" charset="0"/>
              </a:rPr>
              <a:t>:146</a:t>
            </a:r>
            <a:r>
              <a:rPr lang="en-GB" dirty="0">
                <a:solidFill>
                  <a:srgbClr val="202122"/>
                </a:solidFill>
                <a:latin typeface="Arial" panose="020B0604020202020204" pitchFamily="34" charset="0"/>
              </a:rPr>
              <a: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In </a:t>
            </a:r>
            <a:r>
              <a:rPr lang="en-GB" dirty="0">
                <a:solidFill>
                  <a:srgbClr val="202122"/>
                </a:solidFill>
                <a:latin typeface="Arial" panose="020B0604020202020204" pitchFamily="34" charset="0"/>
              </a:rPr>
              <a:t>order to make the construction secure, </a:t>
            </a:r>
            <a:r>
              <a:rPr lang="en-GB" dirty="0" err="1">
                <a:solidFill>
                  <a:srgbClr val="202122"/>
                </a:solidFill>
                <a:latin typeface="Arial" panose="020B0604020202020204" pitchFamily="34" charset="0"/>
              </a:rPr>
              <a:t>Merkle</a:t>
            </a:r>
            <a:r>
              <a:rPr lang="en-GB" dirty="0">
                <a:solidFill>
                  <a:srgbClr val="202122"/>
                </a:solidFill>
                <a:latin typeface="Arial" panose="020B0604020202020204" pitchFamily="34" charset="0"/>
              </a:rPr>
              <a:t> and </a:t>
            </a:r>
            <a:r>
              <a:rPr lang="en-GB" dirty="0" err="1">
                <a:solidFill>
                  <a:srgbClr val="202122"/>
                </a:solidFill>
                <a:latin typeface="Arial" panose="020B0604020202020204" pitchFamily="34" charset="0"/>
              </a:rPr>
              <a:t>Damgård</a:t>
            </a:r>
            <a:r>
              <a:rPr lang="en-GB" dirty="0">
                <a:solidFill>
                  <a:srgbClr val="202122"/>
                </a:solidFill>
                <a:latin typeface="Arial" panose="020B0604020202020204" pitchFamily="34" charset="0"/>
              </a:rPr>
              <a:t> proposed that messages be padded with a padding that encodes the length of the original message.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This </a:t>
            </a:r>
            <a:r>
              <a:rPr lang="en-GB" dirty="0">
                <a:solidFill>
                  <a:srgbClr val="202122"/>
                </a:solidFill>
                <a:latin typeface="Arial" panose="020B0604020202020204" pitchFamily="34" charset="0"/>
              </a:rPr>
              <a:t>is called </a:t>
            </a:r>
            <a:r>
              <a:rPr lang="en-GB" i="1" dirty="0">
                <a:solidFill>
                  <a:srgbClr val="202122"/>
                </a:solidFill>
                <a:latin typeface="Arial" panose="020B0604020202020204" pitchFamily="34" charset="0"/>
              </a:rPr>
              <a:t>length padding</a:t>
            </a:r>
            <a:r>
              <a:rPr lang="en-GB" dirty="0">
                <a:solidFill>
                  <a:srgbClr val="202122"/>
                </a:solidFill>
                <a:latin typeface="Arial" panose="020B0604020202020204" pitchFamily="34" charset="0"/>
              </a:rPr>
              <a:t> or </a:t>
            </a:r>
            <a:r>
              <a:rPr lang="en-GB" b="1" dirty="0" err="1">
                <a:solidFill>
                  <a:srgbClr val="202122"/>
                </a:solidFill>
                <a:latin typeface="Arial" panose="020B0604020202020204" pitchFamily="34" charset="0"/>
              </a:rPr>
              <a:t>Merkle</a:t>
            </a:r>
            <a:r>
              <a:rPr lang="en-GB" b="1" dirty="0">
                <a:solidFill>
                  <a:srgbClr val="202122"/>
                </a:solidFill>
                <a:latin typeface="Arial" panose="020B0604020202020204" pitchFamily="34" charset="0"/>
              </a:rPr>
              <a:t>–</a:t>
            </a:r>
            <a:r>
              <a:rPr lang="en-GB" b="1" dirty="0" err="1">
                <a:solidFill>
                  <a:srgbClr val="202122"/>
                </a:solidFill>
                <a:latin typeface="Arial" panose="020B0604020202020204" pitchFamily="34" charset="0"/>
              </a:rPr>
              <a:t>Damgård</a:t>
            </a:r>
            <a:r>
              <a:rPr lang="en-GB" b="1" dirty="0">
                <a:solidFill>
                  <a:srgbClr val="202122"/>
                </a:solidFill>
                <a:latin typeface="Arial" panose="020B0604020202020204" pitchFamily="34" charset="0"/>
              </a:rPr>
              <a:t> strengthening</a:t>
            </a:r>
            <a:r>
              <a:rPr lang="en-GB" dirty="0">
                <a:solidFill>
                  <a:srgbClr val="202122"/>
                </a:solidFill>
                <a:latin typeface="Arial" panose="020B0604020202020204" pitchFamily="34" charset="0"/>
              </a:rPr>
              <a:t>.</a:t>
            </a:r>
            <a:endParaRPr lang="en-GB" dirty="0"/>
          </a:p>
        </p:txBody>
      </p:sp>
    </p:spTree>
    <p:extLst>
      <p:ext uri="{BB962C8B-B14F-4D97-AF65-F5344CB8AC3E}">
        <p14:creationId xmlns:p14="http://schemas.microsoft.com/office/powerpoint/2010/main" val="2777944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92162"/>
          </a:xfrm>
        </p:spPr>
        <p:txBody>
          <a:bodyPr/>
          <a:lstStyle/>
          <a:p>
            <a:r>
              <a:rPr lang="en-US" dirty="0" smtClean="0">
                <a:solidFill>
                  <a:schemeClr val="tx1"/>
                </a:solidFill>
                <a:latin typeface="Times New Roman" pitchFamily="18" charset="0"/>
                <a:cs typeface="Times New Roman" pitchFamily="18" charset="0"/>
              </a:rPr>
              <a:t>Integrity requires a secret key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3810000"/>
            <a:ext cx="8229600" cy="2235200"/>
          </a:xfrm>
        </p:spPr>
        <p:txBody>
          <a:bodyPr/>
          <a:lstStyle/>
          <a:p>
            <a:r>
              <a:rPr lang="en-US" dirty="0" smtClean="0">
                <a:latin typeface="Times New Roman" pitchFamily="18" charset="0"/>
                <a:cs typeface="Times New Roman" pitchFamily="18" charset="0"/>
              </a:rPr>
              <a:t>Attacker can easily modify message m and re-compute CRC.</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CRC designed to detect </a:t>
            </a:r>
            <a:r>
              <a:rPr lang="en-US" b="1" u="sng" dirty="0" smtClean="0">
                <a:latin typeface="Times New Roman" pitchFamily="18" charset="0"/>
                <a:cs typeface="Times New Roman" pitchFamily="18" charset="0"/>
              </a:rPr>
              <a:t>random</a:t>
            </a:r>
            <a:r>
              <a:rPr lang="en-US" dirty="0" smtClean="0">
                <a:latin typeface="Times New Roman" pitchFamily="18" charset="0"/>
                <a:cs typeface="Times New Roman" pitchFamily="18" charset="0"/>
              </a:rPr>
              <a:t>, not malicious errors.</a:t>
            </a:r>
            <a:endParaRPr lang="en-US" dirty="0">
              <a:latin typeface="Times New Roman" pitchFamily="18" charset="0"/>
              <a:cs typeface="Times New Roman" pitchFamily="18" charset="0"/>
            </a:endParaRPr>
          </a:p>
        </p:txBody>
      </p:sp>
      <p:grpSp>
        <p:nvGrpSpPr>
          <p:cNvPr id="6" name="Group 14"/>
          <p:cNvGrpSpPr/>
          <p:nvPr/>
        </p:nvGrpSpPr>
        <p:grpSpPr>
          <a:xfrm>
            <a:off x="665161" y="1716088"/>
            <a:ext cx="8005765" cy="1827948"/>
            <a:chOff x="665161" y="1716088"/>
            <a:chExt cx="8005765" cy="1827948"/>
          </a:xfrm>
        </p:grpSpPr>
        <p:sp>
          <p:nvSpPr>
            <p:cNvPr id="4" name="Rectangle 4"/>
            <p:cNvSpPr>
              <a:spLocks noChangeArrowheads="1"/>
            </p:cNvSpPr>
            <p:nvPr/>
          </p:nvSpPr>
          <p:spPr bwMode="auto">
            <a:xfrm>
              <a:off x="969961" y="1944688"/>
              <a:ext cx="838200" cy="685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Alice</a:t>
              </a:r>
            </a:p>
          </p:txBody>
        </p:sp>
        <p:sp>
          <p:nvSpPr>
            <p:cNvPr id="5" name="Rectangle 5"/>
            <p:cNvSpPr>
              <a:spLocks noChangeArrowheads="1"/>
            </p:cNvSpPr>
            <p:nvPr/>
          </p:nvSpPr>
          <p:spPr bwMode="auto">
            <a:xfrm>
              <a:off x="6532561" y="1944688"/>
              <a:ext cx="838200" cy="6858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Bob</a:t>
              </a:r>
            </a:p>
          </p:txBody>
        </p:sp>
        <p:sp>
          <p:nvSpPr>
            <p:cNvPr id="8" name="Line 8"/>
            <p:cNvSpPr>
              <a:spLocks noChangeShapeType="1"/>
            </p:cNvSpPr>
            <p:nvPr/>
          </p:nvSpPr>
          <p:spPr bwMode="auto">
            <a:xfrm>
              <a:off x="1808161" y="2249488"/>
              <a:ext cx="46482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Rectangle 9"/>
            <p:cNvSpPr>
              <a:spLocks noChangeArrowheads="1"/>
            </p:cNvSpPr>
            <p:nvPr/>
          </p:nvSpPr>
          <p:spPr bwMode="auto">
            <a:xfrm>
              <a:off x="2417761" y="1716088"/>
              <a:ext cx="2590800" cy="381000"/>
            </a:xfrm>
            <a:prstGeom prst="rect">
              <a:avLst/>
            </a:prstGeom>
            <a:solidFill>
              <a:srgbClr val="00CC00"/>
            </a:solidFill>
            <a:ln w="9525">
              <a:solidFill>
                <a:schemeClr val="tx1"/>
              </a:solidFill>
              <a:miter lim="800000"/>
              <a:headEnd/>
              <a:tailEnd/>
            </a:ln>
            <a:effectLst/>
            <a:extLst/>
          </p:spPr>
          <p:txBody>
            <a:bodyPr wrap="none" anchor="ctr"/>
            <a:lstStyle/>
            <a:p>
              <a:pPr algn="ctr"/>
              <a:r>
                <a:rPr lang="en-US" dirty="0"/>
                <a:t>m</a:t>
              </a:r>
              <a:r>
                <a:rPr lang="en-US" dirty="0" smtClean="0"/>
                <a:t>essage  </a:t>
              </a:r>
              <a:r>
                <a:rPr lang="en-US" dirty="0"/>
                <a:t>m </a:t>
              </a:r>
            </a:p>
          </p:txBody>
        </p:sp>
        <p:sp>
          <p:nvSpPr>
            <p:cNvPr id="10" name="Rectangle 10"/>
            <p:cNvSpPr>
              <a:spLocks noChangeArrowheads="1"/>
            </p:cNvSpPr>
            <p:nvPr/>
          </p:nvSpPr>
          <p:spPr bwMode="auto">
            <a:xfrm>
              <a:off x="5105400" y="1716088"/>
              <a:ext cx="533400" cy="381000"/>
            </a:xfrm>
            <a:prstGeom prst="rect">
              <a:avLst/>
            </a:prstGeom>
            <a:solidFill>
              <a:schemeClr val="accent6">
                <a:lumMod val="60000"/>
                <a:lumOff val="40000"/>
              </a:schemeClr>
            </a:solidFill>
            <a:ln w="9525">
              <a:solidFill>
                <a:schemeClr val="tx1"/>
              </a:solidFill>
              <a:miter lim="800000"/>
              <a:headEnd/>
              <a:tailEnd/>
            </a:ln>
            <a:effectLst/>
            <a:extLst/>
          </p:spPr>
          <p:txBody>
            <a:bodyPr wrap="none" anchor="ctr"/>
            <a:lstStyle/>
            <a:p>
              <a:pPr algn="ctr"/>
              <a:r>
                <a:rPr lang="en-US"/>
                <a:t>tag</a:t>
              </a:r>
            </a:p>
          </p:txBody>
        </p:sp>
        <p:sp>
          <p:nvSpPr>
            <p:cNvPr id="11" name="Text Box 11"/>
            <p:cNvSpPr txBox="1">
              <a:spLocks noChangeArrowheads="1"/>
            </p:cNvSpPr>
            <p:nvPr/>
          </p:nvSpPr>
          <p:spPr bwMode="auto">
            <a:xfrm>
              <a:off x="665161" y="2713039"/>
              <a:ext cx="32766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b="1" dirty="0">
                  <a:solidFill>
                    <a:srgbClr val="000090"/>
                  </a:solidFill>
                </a:rPr>
                <a:t>Generate tag:</a:t>
              </a:r>
            </a:p>
            <a:p>
              <a:r>
                <a:rPr lang="en-US" sz="2400" b="1" dirty="0">
                  <a:solidFill>
                    <a:srgbClr val="000090"/>
                  </a:solidFill>
                </a:rPr>
                <a:t>     tag </a:t>
              </a:r>
              <a:r>
                <a:rPr lang="en-US" sz="2400" b="1" dirty="0">
                  <a:solidFill>
                    <a:srgbClr val="000090"/>
                  </a:solidFill>
                  <a:sym typeface="Symbol" charset="0"/>
                </a:rPr>
                <a:t> </a:t>
              </a:r>
              <a:r>
                <a:rPr lang="en-US" sz="2400" b="1" dirty="0" smtClean="0">
                  <a:solidFill>
                    <a:srgbClr val="000090"/>
                  </a:solidFill>
                  <a:sym typeface="Symbol" charset="0"/>
                </a:rPr>
                <a:t>CRC(</a:t>
              </a:r>
              <a:r>
                <a:rPr lang="en-US" sz="2400" b="1" dirty="0">
                  <a:solidFill>
                    <a:srgbClr val="000090"/>
                  </a:solidFill>
                  <a:sym typeface="Symbol" charset="0"/>
                </a:rPr>
                <a:t>m</a:t>
              </a:r>
              <a:r>
                <a:rPr lang="en-US" sz="2400" b="1" dirty="0" smtClean="0">
                  <a:solidFill>
                    <a:srgbClr val="000090"/>
                  </a:solidFill>
                  <a:sym typeface="Symbol" charset="0"/>
                </a:rPr>
                <a:t>)</a:t>
              </a:r>
              <a:endParaRPr lang="en-US" sz="2400" b="1" dirty="0">
                <a:solidFill>
                  <a:srgbClr val="000090"/>
                </a:solidFill>
                <a:sym typeface="Symbol" charset="0"/>
              </a:endParaRPr>
            </a:p>
          </p:txBody>
        </p:sp>
        <p:grpSp>
          <p:nvGrpSpPr>
            <p:cNvPr id="7" name="Group 14"/>
            <p:cNvGrpSpPr>
              <a:grpSpLocks/>
            </p:cNvGrpSpPr>
            <p:nvPr/>
          </p:nvGrpSpPr>
          <p:grpSpPr bwMode="auto">
            <a:xfrm>
              <a:off x="5694363" y="2706689"/>
              <a:ext cx="2976563" cy="830263"/>
              <a:chOff x="3504" y="2448"/>
              <a:chExt cx="1875" cy="523"/>
            </a:xfrm>
          </p:grpSpPr>
          <p:sp>
            <p:nvSpPr>
              <p:cNvPr id="13" name="Text Box 12"/>
              <p:cNvSpPr txBox="1">
                <a:spLocks noChangeArrowheads="1"/>
              </p:cNvSpPr>
              <p:nvPr/>
            </p:nvSpPr>
            <p:spPr bwMode="auto">
              <a:xfrm>
                <a:off x="3504" y="2448"/>
                <a:ext cx="1875"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dirty="0">
                    <a:solidFill>
                      <a:srgbClr val="000090"/>
                    </a:solidFill>
                  </a:rPr>
                  <a:t>Verify tag:</a:t>
                </a:r>
              </a:p>
              <a:p>
                <a:r>
                  <a:rPr lang="en-US" sz="2400" b="1" dirty="0">
                    <a:solidFill>
                      <a:srgbClr val="000090"/>
                    </a:solidFill>
                  </a:rPr>
                  <a:t>    V</a:t>
                </a:r>
                <a:r>
                  <a:rPr lang="en-US" sz="2400" b="1" dirty="0" smtClean="0">
                    <a:solidFill>
                      <a:srgbClr val="000090"/>
                    </a:solidFill>
                    <a:sym typeface="Symbol" charset="0"/>
                  </a:rPr>
                  <a:t>(m</a:t>
                </a:r>
                <a:r>
                  <a:rPr lang="en-US" sz="2400" b="1" dirty="0">
                    <a:solidFill>
                      <a:srgbClr val="000090"/>
                    </a:solidFill>
                    <a:sym typeface="Symbol" charset="0"/>
                  </a:rPr>
                  <a:t>, tag)  = `yes</a:t>
                </a:r>
                <a:r>
                  <a:rPr lang="ja-JP" altLang="en-US" sz="2400" b="1" dirty="0">
                    <a:solidFill>
                      <a:srgbClr val="000090"/>
                    </a:solidFill>
                    <a:latin typeface="Arial"/>
                    <a:sym typeface="Symbol" charset="0"/>
                  </a:rPr>
                  <a:t>’</a:t>
                </a:r>
                <a:endParaRPr lang="en-US" sz="2400" b="1" dirty="0">
                  <a:solidFill>
                    <a:srgbClr val="000090"/>
                  </a:solidFill>
                  <a:sym typeface="Symbol" charset="0"/>
                </a:endParaRPr>
              </a:p>
            </p:txBody>
          </p:sp>
          <p:sp>
            <p:nvSpPr>
              <p:cNvPr id="14" name="Text Box 13"/>
              <p:cNvSpPr txBox="1">
                <a:spLocks noChangeArrowheads="1"/>
              </p:cNvSpPr>
              <p:nvPr/>
            </p:nvSpPr>
            <p:spPr bwMode="auto">
              <a:xfrm>
                <a:off x="4509" y="2567"/>
                <a:ext cx="19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t>?</a:t>
                </a:r>
              </a:p>
            </p:txBody>
          </p:sp>
        </p:grpSp>
      </p:grpSp>
      <p:sp>
        <p:nvSpPr>
          <p:cNvPr id="16" name="Footer Placeholder 15"/>
          <p:cNvSpPr>
            <a:spLocks noGrp="1"/>
          </p:cNvSpPr>
          <p:nvPr>
            <p:ph type="ftr" sz="quarter" idx="11"/>
          </p:nvPr>
        </p:nvSpPr>
        <p:spPr/>
        <p:txBody>
          <a:bodyPr/>
          <a:lstStyle/>
          <a:p>
            <a:r>
              <a:rPr lang="en-US" smtClean="0"/>
              <a:t>FAST-NUCES</a:t>
            </a:r>
            <a:endParaRPr lang="en-US"/>
          </a:p>
        </p:txBody>
      </p:sp>
      <p:pic>
        <p:nvPicPr>
          <p:cNvPr id="17" name="Picture 1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926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76200" y="381000"/>
            <a:ext cx="8915400" cy="3416320"/>
          </a:xfrm>
          <a:prstGeom prst="rect">
            <a:avLst/>
          </a:prstGeom>
        </p:spPr>
        <p:txBody>
          <a:bodyPr wrap="square">
            <a:spAutoFit/>
          </a:bodyPr>
          <a:lstStyle/>
          <a:p>
            <a:r>
              <a:rPr lang="en-GB" dirty="0">
                <a:solidFill>
                  <a:srgbClr val="202122"/>
                </a:solidFill>
                <a:latin typeface="Arial" panose="020B0604020202020204" pitchFamily="34" charset="0"/>
              </a:rPr>
              <a:t>In the diagram, the one-way compression function is denoted by </a:t>
            </a:r>
            <a:r>
              <a:rPr lang="en-GB" i="1" dirty="0">
                <a:solidFill>
                  <a:srgbClr val="202122"/>
                </a:solidFill>
                <a:latin typeface="Arial" panose="020B0604020202020204" pitchFamily="34" charset="0"/>
              </a:rPr>
              <a:t>f</a:t>
            </a:r>
            <a:r>
              <a:rPr lang="en-GB" dirty="0">
                <a:solidFill>
                  <a:srgbClr val="202122"/>
                </a:solidFill>
                <a:latin typeface="Arial" panose="020B0604020202020204" pitchFamily="34" charset="0"/>
              </a:rPr>
              <a:t>, and transforms two fixed length inputs to an output of the same size as one of the inputs.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algorithm starts with an initial value, the </a:t>
            </a:r>
            <a:r>
              <a:rPr lang="en-GB" dirty="0">
                <a:solidFill>
                  <a:srgbClr val="FF0000"/>
                </a:solidFill>
                <a:latin typeface="Arial" panose="020B0604020202020204" pitchFamily="34" charset="0"/>
                <a:hlinkClick r:id="rId2" tooltip="Initialization vector"/>
              </a:rPr>
              <a:t>initialization vector</a:t>
            </a:r>
            <a:r>
              <a:rPr lang="en-GB" dirty="0">
                <a:solidFill>
                  <a:srgbClr val="202122"/>
                </a:solidFill>
                <a:latin typeface="Arial" panose="020B0604020202020204" pitchFamily="34" charset="0"/>
              </a:rPr>
              <a:t> (IV).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IV is a fixed value (algorithm or implementation specific).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For </a:t>
            </a:r>
            <a:r>
              <a:rPr lang="en-GB" dirty="0">
                <a:solidFill>
                  <a:srgbClr val="202122"/>
                </a:solidFill>
                <a:latin typeface="Arial" panose="020B0604020202020204" pitchFamily="34" charset="0"/>
              </a:rPr>
              <a:t>each message block, the compression (or compacting) function </a:t>
            </a:r>
            <a:r>
              <a:rPr lang="en-GB" i="1" dirty="0">
                <a:solidFill>
                  <a:srgbClr val="202122"/>
                </a:solidFill>
                <a:latin typeface="Arial" panose="020B0604020202020204" pitchFamily="34" charset="0"/>
              </a:rPr>
              <a:t>f</a:t>
            </a:r>
            <a:r>
              <a:rPr lang="en-GB" dirty="0">
                <a:solidFill>
                  <a:srgbClr val="202122"/>
                </a:solidFill>
                <a:latin typeface="Arial" panose="020B0604020202020204" pitchFamily="34" charset="0"/>
              </a:rPr>
              <a:t> takes the result so far, combines it with the message block, and produces an intermediate result. </a:t>
            </a:r>
            <a:endParaRPr lang="en-GB" dirty="0" smtClean="0">
              <a:solidFill>
                <a:srgbClr val="202122"/>
              </a:solidFill>
              <a:latin typeface="Arial" panose="020B0604020202020204" pitchFamily="34" charset="0"/>
            </a:endParaRPr>
          </a:p>
          <a:p>
            <a:endParaRPr lang="en-GB" dirty="0">
              <a:solidFill>
                <a:srgbClr val="202122"/>
              </a:solidFill>
              <a:latin typeface="Arial" panose="020B0604020202020204" pitchFamily="34" charset="0"/>
            </a:endParaRPr>
          </a:p>
          <a:p>
            <a:r>
              <a:rPr lang="en-GB" dirty="0" smtClean="0">
                <a:solidFill>
                  <a:srgbClr val="202122"/>
                </a:solidFill>
                <a:latin typeface="Arial" panose="020B0604020202020204" pitchFamily="34" charset="0"/>
              </a:rPr>
              <a:t>The </a:t>
            </a:r>
            <a:r>
              <a:rPr lang="en-GB" dirty="0">
                <a:solidFill>
                  <a:srgbClr val="202122"/>
                </a:solidFill>
                <a:latin typeface="Arial" panose="020B0604020202020204" pitchFamily="34" charset="0"/>
              </a:rPr>
              <a:t>last block is padded with zeros as needed and bits representing the length of the entire message are appended</a:t>
            </a:r>
            <a:endParaRPr lang="en-GB" dirty="0"/>
          </a:p>
        </p:txBody>
      </p:sp>
      <p:pic>
        <p:nvPicPr>
          <p:cNvPr id="4" name="Picture 3"/>
          <p:cNvPicPr>
            <a:picLocks noChangeAspect="1"/>
          </p:cNvPicPr>
          <p:nvPr/>
        </p:nvPicPr>
        <p:blipFill>
          <a:blip r:embed="rId3"/>
          <a:stretch>
            <a:fillRect/>
          </a:stretch>
        </p:blipFill>
        <p:spPr>
          <a:xfrm>
            <a:off x="561975" y="4055218"/>
            <a:ext cx="8096250" cy="2609850"/>
          </a:xfrm>
          <a:prstGeom prst="rect">
            <a:avLst/>
          </a:prstGeom>
        </p:spPr>
      </p:pic>
    </p:spTree>
    <p:extLst>
      <p:ext uri="{BB962C8B-B14F-4D97-AF65-F5344CB8AC3E}">
        <p14:creationId xmlns:p14="http://schemas.microsoft.com/office/powerpoint/2010/main" val="335496518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4" name="Rectangle 3"/>
          <p:cNvSpPr/>
          <p:nvPr/>
        </p:nvSpPr>
        <p:spPr>
          <a:xfrm>
            <a:off x="152400" y="240431"/>
            <a:ext cx="8763000" cy="6370975"/>
          </a:xfrm>
          <a:prstGeom prst="rect">
            <a:avLst/>
          </a:prstGeom>
        </p:spPr>
        <p:txBody>
          <a:bodyPr wrap="square">
            <a:spAutoFit/>
          </a:bodyPr>
          <a:lstStyle/>
          <a:p>
            <a:r>
              <a:rPr lang="en-GB" sz="2400" b="1" u="sng" dirty="0">
                <a:solidFill>
                  <a:srgbClr val="0070C0"/>
                </a:solidFill>
                <a:effectLst>
                  <a:outerShdw blurRad="38100" dist="38100" dir="2700000" algn="tl">
                    <a:srgbClr val="000000">
                      <a:alpha val="43137"/>
                    </a:srgbClr>
                  </a:outerShdw>
                </a:effectLst>
              </a:rPr>
              <a:t>Length padding </a:t>
            </a:r>
            <a:r>
              <a:rPr lang="en-GB" sz="2400" b="1" u="sng" dirty="0" smtClean="0">
                <a:solidFill>
                  <a:srgbClr val="0070C0"/>
                </a:solidFill>
                <a:effectLst>
                  <a:outerShdw blurRad="38100" dist="38100" dir="2700000" algn="tl">
                    <a:srgbClr val="000000">
                      <a:alpha val="43137"/>
                    </a:srgbClr>
                  </a:outerShdw>
                </a:effectLst>
              </a:rPr>
              <a:t>example</a:t>
            </a:r>
          </a:p>
          <a:p>
            <a:endParaRPr lang="en-GB" sz="2400" b="1" u="sng" dirty="0">
              <a:solidFill>
                <a:srgbClr val="0070C0"/>
              </a:solidFill>
              <a:effectLst>
                <a:outerShdw blurRad="38100" dist="38100" dir="2700000" algn="tl">
                  <a:srgbClr val="000000">
                    <a:alpha val="43137"/>
                  </a:srgbClr>
                </a:outerShdw>
              </a:effectLst>
            </a:endParaRPr>
          </a:p>
          <a:p>
            <a:r>
              <a:rPr lang="en-GB" dirty="0"/>
              <a:t>To be able to feed the message to the compression function, the last block needs to be padded with constant data (generally with zeroes) to a full block.</a:t>
            </a:r>
          </a:p>
          <a:p>
            <a:endParaRPr lang="en-GB" dirty="0"/>
          </a:p>
          <a:p>
            <a:r>
              <a:rPr lang="en-GB" dirty="0"/>
              <a:t>For example, let's say the message to be hashed is "</a:t>
            </a:r>
            <a:r>
              <a:rPr lang="en-GB" dirty="0" err="1"/>
              <a:t>HashInput</a:t>
            </a:r>
            <a:r>
              <a:rPr lang="en-GB" dirty="0"/>
              <a:t>" and the block size of the compression function is 8 bytes (64 bits). So we get two blocks looking like this:</a:t>
            </a:r>
          </a:p>
          <a:p>
            <a:r>
              <a:rPr lang="en-GB" dirty="0" err="1"/>
              <a:t>HashInpu</a:t>
            </a:r>
            <a:r>
              <a:rPr lang="en-GB" dirty="0"/>
              <a:t> </a:t>
            </a:r>
            <a:r>
              <a:rPr lang="en-GB" dirty="0" smtClean="0"/>
              <a:t>t0000000</a:t>
            </a:r>
          </a:p>
          <a:p>
            <a:endParaRPr lang="en-GB" dirty="0"/>
          </a:p>
          <a:p>
            <a:r>
              <a:rPr lang="en-GB" dirty="0"/>
              <a:t>But this is not enough since it would mean that distinct messages starting by the same data and terminated by zero or more bytes from the padding constant data would get fed into the reduction function using exactly the same blocks, producing the same final hash sum.</a:t>
            </a:r>
          </a:p>
          <a:p>
            <a:endParaRPr lang="en-GB" dirty="0"/>
          </a:p>
          <a:p>
            <a:r>
              <a:rPr lang="en-GB" dirty="0"/>
              <a:t>In our example, for instance, the modified message "HashInput00" would generate the same blocks as the original message "</a:t>
            </a:r>
            <a:r>
              <a:rPr lang="en-GB" dirty="0" err="1"/>
              <a:t>HashInput</a:t>
            </a:r>
            <a:r>
              <a:rPr lang="en-GB" dirty="0"/>
              <a:t>".</a:t>
            </a:r>
          </a:p>
          <a:p>
            <a:r>
              <a:rPr lang="en-GB" dirty="0"/>
              <a:t>To prevent this, the first bit of the padded constant data must be changed. As the constant padding is generally made of zeroes, the first padding bit will be mandatorily changed into "1".</a:t>
            </a:r>
          </a:p>
          <a:p>
            <a:endParaRPr lang="en-GB" dirty="0"/>
          </a:p>
          <a:p>
            <a:r>
              <a:rPr lang="en-GB" dirty="0"/>
              <a:t>In our example, we get something like this:</a:t>
            </a:r>
          </a:p>
          <a:p>
            <a:r>
              <a:rPr lang="en-GB" dirty="0" err="1"/>
              <a:t>HashInpu</a:t>
            </a:r>
            <a:r>
              <a:rPr lang="en-GB" dirty="0"/>
              <a:t> t1000000</a:t>
            </a:r>
          </a:p>
          <a:p>
            <a:r>
              <a:rPr lang="en-GB" dirty="0"/>
              <a:t>To harden the hash even further also, the length of the message can be added in an extra block.</a:t>
            </a:r>
          </a:p>
          <a:p>
            <a:endParaRPr lang="en-GB" dirty="0"/>
          </a:p>
        </p:txBody>
      </p:sp>
    </p:spTree>
    <p:extLst>
      <p:ext uri="{BB962C8B-B14F-4D97-AF65-F5344CB8AC3E}">
        <p14:creationId xmlns:p14="http://schemas.microsoft.com/office/powerpoint/2010/main" val="21139293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28600" y="381000"/>
            <a:ext cx="8686800" cy="4247317"/>
          </a:xfrm>
          <a:prstGeom prst="rect">
            <a:avLst/>
          </a:prstGeom>
        </p:spPr>
        <p:txBody>
          <a:bodyPr wrap="square">
            <a:spAutoFit/>
          </a:bodyPr>
          <a:lstStyle/>
          <a:p>
            <a:r>
              <a:rPr lang="en-GB" dirty="0"/>
              <a:t>So in our example, we would get three blocks like this:</a:t>
            </a:r>
          </a:p>
          <a:p>
            <a:r>
              <a:rPr lang="en-GB" dirty="0" err="1"/>
              <a:t>HashInpu</a:t>
            </a:r>
            <a:r>
              <a:rPr lang="en-GB" dirty="0"/>
              <a:t> t1000000 00001001</a:t>
            </a:r>
          </a:p>
          <a:p>
            <a:endParaRPr lang="en-GB" dirty="0" smtClean="0"/>
          </a:p>
          <a:p>
            <a:r>
              <a:rPr lang="en-GB" dirty="0" smtClean="0"/>
              <a:t>To </a:t>
            </a:r>
            <a:r>
              <a:rPr lang="en-GB" dirty="0"/>
              <a:t>avoid ambiguity, the message length value must be itself resistant to length extension attacks. Most common implementations use a fixed bit-size (generally 64 or 128 bits in modern algorithms) and a fixed position at end of the last block for encoding the message length value (see for explanation, SHA-1 pseudocode), although this would according to logic presented on this page, be less effective than placing the length at the start of the message, where it itself is not liable to length extension attack, but requires knowledge prior to initiating </a:t>
            </a:r>
            <a:r>
              <a:rPr lang="en-GB" dirty="0" err="1"/>
              <a:t>checksumming</a:t>
            </a:r>
            <a:r>
              <a:rPr lang="en-GB" dirty="0"/>
              <a:t> of the length of data being </a:t>
            </a:r>
            <a:r>
              <a:rPr lang="en-GB" dirty="0" err="1"/>
              <a:t>checksummed</a:t>
            </a:r>
            <a:r>
              <a:rPr lang="en-GB" dirty="0"/>
              <a:t>, or insertion of multiple of such values, </a:t>
            </a:r>
            <a:r>
              <a:rPr lang="en-GB" dirty="0" err="1"/>
              <a:t>blockwise</a:t>
            </a:r>
            <a:r>
              <a:rPr lang="en-GB" dirty="0"/>
              <a:t>, within the checksum stream[citation needed].</a:t>
            </a:r>
          </a:p>
          <a:p>
            <a:endParaRPr lang="en-GB" dirty="0"/>
          </a:p>
          <a:p>
            <a:r>
              <a:rPr lang="en-GB" dirty="0"/>
              <a:t>Now that is a bit wasteful since it means hashing one full extra block for a length value. So there is a slight speed optimisation that most hash algorithms use. If there is space enough among the zeros padded to the last block the length value can instead be padded there.</a:t>
            </a:r>
          </a:p>
          <a:p>
            <a:endParaRPr lang="en-GB" dirty="0"/>
          </a:p>
        </p:txBody>
      </p:sp>
    </p:spTree>
    <p:extLst>
      <p:ext uri="{BB962C8B-B14F-4D97-AF65-F5344CB8AC3E}">
        <p14:creationId xmlns:p14="http://schemas.microsoft.com/office/powerpoint/2010/main" val="5494420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762000"/>
            <a:ext cx="8839200" cy="2031325"/>
          </a:xfrm>
          <a:prstGeom prst="rect">
            <a:avLst/>
          </a:prstGeom>
        </p:spPr>
        <p:txBody>
          <a:bodyPr wrap="square">
            <a:spAutoFit/>
          </a:bodyPr>
          <a:lstStyle/>
          <a:p>
            <a:r>
              <a:rPr lang="en-GB" dirty="0"/>
              <a:t>Let's say here that, in our example the length value is encoded on 5 bytes (40 bits), thus it gets padded in the final block as "00009", not just "9" or with too many unnecessary zeroes. Like this:</a:t>
            </a:r>
          </a:p>
          <a:p>
            <a:r>
              <a:rPr lang="en-GB" dirty="0" err="1"/>
              <a:t>HashInpu</a:t>
            </a:r>
            <a:r>
              <a:rPr lang="en-GB" dirty="0"/>
              <a:t> </a:t>
            </a:r>
            <a:r>
              <a:rPr lang="en-GB" dirty="0" smtClean="0"/>
              <a:t>t1001001</a:t>
            </a:r>
          </a:p>
          <a:p>
            <a:endParaRPr lang="en-GB" dirty="0"/>
          </a:p>
          <a:p>
            <a:r>
              <a:rPr lang="en-GB" dirty="0"/>
              <a:t>Note that storing the message length out-of-band in metadata, or otherwise embedded at the start of the message is an effective mitigation of the length extension attack[citation needed], as long as invalidation of either the message length and checksum are both considered failure of integrity checking.</a:t>
            </a:r>
            <a:endParaRPr lang="en-GB" dirty="0"/>
          </a:p>
        </p:txBody>
      </p:sp>
    </p:spTree>
    <p:extLst>
      <p:ext uri="{BB962C8B-B14F-4D97-AF65-F5344CB8AC3E}">
        <p14:creationId xmlns:p14="http://schemas.microsoft.com/office/powerpoint/2010/main" val="261685728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868362"/>
          </a:xfrm>
        </p:spPr>
        <p:txBody>
          <a:bodyPr>
            <a:normAutofit/>
          </a:bodyPr>
          <a:lstStyle/>
          <a:p>
            <a:r>
              <a:rPr lang="en-US" sz="3600" dirty="0" smtClean="0">
                <a:solidFill>
                  <a:schemeClr val="tx1"/>
                </a:solidFill>
                <a:latin typeface="Times New Roman" pitchFamily="18" charset="0"/>
                <a:cs typeface="Times New Roman" pitchFamily="18" charset="0"/>
              </a:rPr>
              <a:t>Collision resistance:  Review</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97000"/>
            <a:ext cx="8458200" cy="4622800"/>
          </a:xfrm>
        </p:spPr>
        <p:txBody>
          <a:bodyPr>
            <a:normAutofit/>
          </a:bodyPr>
          <a:lstStyle/>
          <a:p>
            <a:pPr marL="0" indent="0">
              <a:buNone/>
            </a:pPr>
            <a:r>
              <a:rPr lang="en-US" dirty="0">
                <a:latin typeface="Times New Roman" pitchFamily="18" charset="0"/>
                <a:cs typeface="Times New Roman" pitchFamily="18" charset="0"/>
              </a:rPr>
              <a:t>Let  H: M </a:t>
            </a:r>
            <a:r>
              <a:rPr lang="en-US" dirty="0">
                <a:latin typeface="Times New Roman" pitchFamily="18" charset="0"/>
                <a:cs typeface="Times New Roman" pitchFamily="18" charset="0"/>
                <a:sym typeface="Symbol" charset="0"/>
              </a:rPr>
              <a:t>T  be a hash function    </a:t>
            </a:r>
            <a:r>
              <a:rPr lang="en-US" dirty="0" smtClean="0">
                <a:latin typeface="Times New Roman" pitchFamily="18" charset="0"/>
                <a:cs typeface="Times New Roman" pitchFamily="18" charset="0"/>
                <a:sym typeface="Symbol" charset="0"/>
              </a:rPr>
              <a:t>( |</a:t>
            </a:r>
            <a:r>
              <a:rPr lang="en-US" dirty="0">
                <a:latin typeface="Times New Roman" pitchFamily="18" charset="0"/>
                <a:cs typeface="Times New Roman" pitchFamily="18" charset="0"/>
                <a:sym typeface="Symbol" charset="0"/>
              </a:rPr>
              <a:t>M| &gt;&gt; |T</a:t>
            </a:r>
            <a:r>
              <a:rPr lang="en-US" dirty="0" smtClean="0">
                <a:latin typeface="Times New Roman" pitchFamily="18" charset="0"/>
                <a:cs typeface="Times New Roman" pitchFamily="18" charset="0"/>
                <a:sym typeface="Symbol" charset="0"/>
              </a:rPr>
              <a:t>| )</a:t>
            </a:r>
            <a:endParaRPr lang="en-US" dirty="0">
              <a:latin typeface="Times New Roman" pitchFamily="18" charset="0"/>
              <a:cs typeface="Times New Roman" pitchFamily="18" charset="0"/>
              <a:sym typeface="Symbol" charset="0"/>
            </a:endParaRPr>
          </a:p>
          <a:p>
            <a:pPr marL="0" indent="0">
              <a:spcBef>
                <a:spcPts val="4296"/>
              </a:spcBef>
              <a:buNone/>
            </a:pPr>
            <a:r>
              <a:rPr lang="en-US" dirty="0" smtClean="0">
                <a:latin typeface="Times New Roman" pitchFamily="18" charset="0"/>
                <a:cs typeface="Times New Roman" pitchFamily="18" charset="0"/>
                <a:sym typeface="Symbol" charset="0"/>
              </a:rPr>
              <a:t>A </a:t>
            </a:r>
            <a:r>
              <a:rPr lang="en-US" b="1" u="sng" dirty="0">
                <a:latin typeface="Times New Roman" pitchFamily="18" charset="0"/>
                <a:cs typeface="Times New Roman" pitchFamily="18" charset="0"/>
                <a:sym typeface="Symbol" charset="0"/>
              </a:rPr>
              <a:t>collision</a:t>
            </a:r>
            <a:r>
              <a:rPr lang="en-US" dirty="0">
                <a:latin typeface="Times New Roman" pitchFamily="18" charset="0"/>
                <a:cs typeface="Times New Roman" pitchFamily="18" charset="0"/>
                <a:sym typeface="Symbol" charset="0"/>
              </a:rPr>
              <a:t> for H is a pair  m</a:t>
            </a:r>
            <a:r>
              <a:rPr lang="en-US" baseline="-25000" dirty="0">
                <a:latin typeface="Times New Roman" pitchFamily="18" charset="0"/>
                <a:cs typeface="Times New Roman" pitchFamily="18" charset="0"/>
                <a:sym typeface="Symbol" charset="0"/>
              </a:rPr>
              <a:t>0</a:t>
            </a:r>
            <a:r>
              <a:rPr lang="en-US" dirty="0">
                <a:latin typeface="Times New Roman" pitchFamily="18" charset="0"/>
                <a:cs typeface="Times New Roman" pitchFamily="18" charset="0"/>
                <a:sym typeface="Symbol" charset="0"/>
              </a:rPr>
              <a:t> , m</a:t>
            </a:r>
            <a:r>
              <a:rPr lang="en-US" baseline="-25000" dirty="0">
                <a:latin typeface="Times New Roman" pitchFamily="18" charset="0"/>
                <a:cs typeface="Times New Roman" pitchFamily="18" charset="0"/>
                <a:sym typeface="Symbol" charset="0"/>
              </a:rPr>
              <a:t>1</a:t>
            </a:r>
            <a:r>
              <a:rPr lang="en-US" dirty="0">
                <a:latin typeface="Times New Roman" pitchFamily="18" charset="0"/>
                <a:cs typeface="Times New Roman" pitchFamily="18" charset="0"/>
                <a:sym typeface="Symbol" charset="0"/>
              </a:rPr>
              <a:t>  M  such that:	</a:t>
            </a:r>
          </a:p>
          <a:p>
            <a:pPr>
              <a:buFontTx/>
              <a:buNone/>
            </a:pPr>
            <a:r>
              <a:rPr lang="en-US" dirty="0">
                <a:latin typeface="Times New Roman" pitchFamily="18" charset="0"/>
                <a:cs typeface="Times New Roman" pitchFamily="18" charset="0"/>
                <a:sym typeface="Symbol" charset="0"/>
              </a:rPr>
              <a:t>			</a:t>
            </a:r>
            <a:r>
              <a:rPr lang="en-US" b="1" dirty="0">
                <a:solidFill>
                  <a:srgbClr val="FF0000"/>
                </a:solidFill>
                <a:latin typeface="Times New Roman" pitchFamily="18" charset="0"/>
                <a:cs typeface="Times New Roman" pitchFamily="18" charset="0"/>
                <a:sym typeface="Symbol" charset="0"/>
              </a:rPr>
              <a:t>H(m</a:t>
            </a:r>
            <a:r>
              <a:rPr lang="en-US" b="1" baseline="-25000" dirty="0">
                <a:solidFill>
                  <a:srgbClr val="FF0000"/>
                </a:solidFill>
                <a:latin typeface="Times New Roman" pitchFamily="18" charset="0"/>
                <a:cs typeface="Times New Roman" pitchFamily="18" charset="0"/>
                <a:sym typeface="Symbol" charset="0"/>
              </a:rPr>
              <a:t>0</a:t>
            </a:r>
            <a:r>
              <a:rPr lang="en-US" b="1" dirty="0">
                <a:solidFill>
                  <a:srgbClr val="FF0000"/>
                </a:solidFill>
                <a:latin typeface="Times New Roman" pitchFamily="18" charset="0"/>
                <a:cs typeface="Times New Roman" pitchFamily="18" charset="0"/>
                <a:sym typeface="Symbol" charset="0"/>
              </a:rPr>
              <a:t>)  =  H(m</a:t>
            </a:r>
            <a:r>
              <a:rPr lang="en-US" b="1" baseline="-25000" dirty="0">
                <a:solidFill>
                  <a:srgbClr val="FF0000"/>
                </a:solidFill>
                <a:latin typeface="Times New Roman" pitchFamily="18" charset="0"/>
                <a:cs typeface="Times New Roman" pitchFamily="18" charset="0"/>
                <a:sym typeface="Symbol" charset="0"/>
              </a:rPr>
              <a:t>1</a:t>
            </a:r>
            <a:r>
              <a:rPr lang="en-US" b="1" dirty="0">
                <a:solidFill>
                  <a:srgbClr val="FF0000"/>
                </a:solidFill>
                <a:latin typeface="Times New Roman" pitchFamily="18" charset="0"/>
                <a:cs typeface="Times New Roman" pitchFamily="18" charset="0"/>
                <a:sym typeface="Symbol" charset="0"/>
              </a:rPr>
              <a:t>)    and    m</a:t>
            </a:r>
            <a:r>
              <a:rPr lang="en-US" b="1" baseline="-25000" dirty="0">
                <a:solidFill>
                  <a:srgbClr val="FF0000"/>
                </a:solidFill>
                <a:latin typeface="Times New Roman" pitchFamily="18" charset="0"/>
                <a:cs typeface="Times New Roman" pitchFamily="18" charset="0"/>
                <a:sym typeface="Symbol" charset="0"/>
              </a:rPr>
              <a:t>0</a:t>
            </a:r>
            <a:r>
              <a:rPr lang="en-US" b="1" dirty="0">
                <a:solidFill>
                  <a:srgbClr val="FF0000"/>
                </a:solidFill>
                <a:latin typeface="Times New Roman" pitchFamily="18" charset="0"/>
                <a:cs typeface="Times New Roman" pitchFamily="18" charset="0"/>
                <a:sym typeface="Symbol" charset="0"/>
              </a:rPr>
              <a:t>  </a:t>
            </a:r>
            <a:r>
              <a:rPr lang="en-US" b="1" dirty="0" smtClean="0">
                <a:solidFill>
                  <a:srgbClr val="FF0000"/>
                </a:solidFill>
                <a:latin typeface="Times New Roman" pitchFamily="18" charset="0"/>
                <a:cs typeface="Times New Roman" pitchFamily="18" charset="0"/>
                <a:sym typeface="Symbol" charset="0"/>
              </a:rPr>
              <a:t>m</a:t>
            </a:r>
            <a:r>
              <a:rPr lang="en-US" b="1" baseline="-25000" dirty="0" smtClean="0">
                <a:solidFill>
                  <a:srgbClr val="FF0000"/>
                </a:solidFill>
                <a:latin typeface="Times New Roman" pitchFamily="18" charset="0"/>
                <a:cs typeface="Times New Roman" pitchFamily="18" charset="0"/>
                <a:sym typeface="Symbol" charset="0"/>
              </a:rPr>
              <a:t>1</a:t>
            </a:r>
          </a:p>
          <a:p>
            <a:pPr>
              <a:buFontTx/>
              <a:buNone/>
            </a:pPr>
            <a:endParaRPr lang="en-US" b="1" baseline="-25000" dirty="0" smtClean="0">
              <a:solidFill>
                <a:srgbClr val="FF0000"/>
              </a:solidFill>
              <a:latin typeface="Times New Roman" pitchFamily="18" charset="0"/>
              <a:cs typeface="Times New Roman" pitchFamily="18" charset="0"/>
              <a:sym typeface="Symbol" charset="0"/>
            </a:endParaRPr>
          </a:p>
          <a:p>
            <a:pPr>
              <a:buFontTx/>
              <a:buNone/>
            </a:pPr>
            <a:r>
              <a:rPr lang="en-US" dirty="0" smtClean="0">
                <a:solidFill>
                  <a:srgbClr val="000000"/>
                </a:solidFill>
                <a:latin typeface="Times New Roman" pitchFamily="18" charset="0"/>
                <a:cs typeface="Times New Roman" pitchFamily="18" charset="0"/>
                <a:sym typeface="Symbol" charset="0"/>
              </a:rPr>
              <a:t>Goal:   collision resistant (C.R.) hash functions</a:t>
            </a:r>
          </a:p>
          <a:p>
            <a:pPr>
              <a:buFontTx/>
              <a:buNone/>
            </a:pPr>
            <a:endParaRPr lang="en-US" dirty="0">
              <a:solidFill>
                <a:srgbClr val="000000"/>
              </a:solidFill>
              <a:latin typeface="Times New Roman" pitchFamily="18" charset="0"/>
              <a:cs typeface="Times New Roman" pitchFamily="18" charset="0"/>
              <a:sym typeface="Symbol" charset="0"/>
            </a:endParaRPr>
          </a:p>
          <a:p>
            <a:pPr>
              <a:buFontTx/>
              <a:buNone/>
            </a:pPr>
            <a:r>
              <a:rPr lang="en-US" dirty="0" smtClean="0">
                <a:solidFill>
                  <a:srgbClr val="000000"/>
                </a:solidFill>
                <a:latin typeface="Times New Roman" pitchFamily="18" charset="0"/>
                <a:cs typeface="Times New Roman" pitchFamily="18" charset="0"/>
                <a:sym typeface="Symbol" charset="0"/>
              </a:rPr>
              <a:t>Step 1:  given C.R. function for </a:t>
            </a:r>
            <a:r>
              <a:rPr lang="en-US" b="1" u="sng" dirty="0" smtClean="0">
                <a:solidFill>
                  <a:srgbClr val="000000"/>
                </a:solidFill>
                <a:latin typeface="Times New Roman" pitchFamily="18" charset="0"/>
                <a:cs typeface="Times New Roman" pitchFamily="18" charset="0"/>
                <a:sym typeface="Symbol" charset="0"/>
              </a:rPr>
              <a:t>short</a:t>
            </a:r>
            <a:r>
              <a:rPr lang="en-US" dirty="0" smtClean="0">
                <a:solidFill>
                  <a:srgbClr val="000000"/>
                </a:solidFill>
                <a:latin typeface="Times New Roman" pitchFamily="18" charset="0"/>
                <a:cs typeface="Times New Roman" pitchFamily="18" charset="0"/>
                <a:sym typeface="Symbol" charset="0"/>
              </a:rPr>
              <a:t> messages, </a:t>
            </a:r>
          </a:p>
          <a:p>
            <a:pPr>
              <a:buNone/>
            </a:pPr>
            <a:r>
              <a:rPr lang="en-US" dirty="0">
                <a:solidFill>
                  <a:srgbClr val="000000"/>
                </a:solidFill>
                <a:latin typeface="Times New Roman" pitchFamily="18" charset="0"/>
                <a:cs typeface="Times New Roman" pitchFamily="18" charset="0"/>
                <a:sym typeface="Symbol" charset="0"/>
              </a:rPr>
              <a:t>	</a:t>
            </a:r>
            <a:r>
              <a:rPr lang="en-US" dirty="0" smtClean="0">
                <a:solidFill>
                  <a:srgbClr val="000000"/>
                </a:solidFill>
                <a:latin typeface="Times New Roman" pitchFamily="18" charset="0"/>
                <a:cs typeface="Times New Roman" pitchFamily="18" charset="0"/>
                <a:sym typeface="Symbol" charset="0"/>
              </a:rPr>
              <a:t>	construct C.R. function </a:t>
            </a:r>
            <a:r>
              <a:rPr lang="en-US" dirty="0">
                <a:solidFill>
                  <a:srgbClr val="000000"/>
                </a:solidFill>
                <a:latin typeface="Times New Roman" pitchFamily="18" charset="0"/>
                <a:cs typeface="Times New Roman" pitchFamily="18" charset="0"/>
                <a:sym typeface="Symbol" charset="0"/>
              </a:rPr>
              <a:t>for </a:t>
            </a:r>
            <a:r>
              <a:rPr lang="en-US" b="1" u="sng" dirty="0" smtClean="0">
                <a:solidFill>
                  <a:srgbClr val="000000"/>
                </a:solidFill>
                <a:latin typeface="Times New Roman" pitchFamily="18" charset="0"/>
                <a:cs typeface="Times New Roman" pitchFamily="18" charset="0"/>
                <a:sym typeface="Symbol" charset="0"/>
              </a:rPr>
              <a:t>long</a:t>
            </a:r>
            <a:r>
              <a:rPr lang="en-US" dirty="0" smtClean="0">
                <a:solidFill>
                  <a:srgbClr val="000000"/>
                </a:solidFill>
                <a:latin typeface="Times New Roman" pitchFamily="18" charset="0"/>
                <a:cs typeface="Times New Roman" pitchFamily="18" charset="0"/>
                <a:sym typeface="Symbol" charset="0"/>
              </a:rPr>
              <a:t> messages </a:t>
            </a:r>
            <a:endParaRPr lang="en-US" dirty="0">
              <a:solidFill>
                <a:srgbClr val="000000"/>
              </a:solidFill>
              <a:latin typeface="Times New Roman" pitchFamily="18" charset="0"/>
              <a:cs typeface="Times New Roman" pitchFamily="18" charset="0"/>
              <a:sym typeface="Symbol" charset="0"/>
            </a:endParaRPr>
          </a:p>
          <a:p>
            <a:pPr>
              <a:buFontTx/>
              <a:buNone/>
            </a:pPr>
            <a:endParaRPr lang="en-US" dirty="0">
              <a:solidFill>
                <a:srgbClr val="000000"/>
              </a:solidFill>
              <a:latin typeface="Times New Roman" pitchFamily="18" charset="0"/>
              <a:cs typeface="Times New Roman" pitchFamily="18" charset="0"/>
              <a:sym typeface="Symbol" charset="0"/>
            </a:endParaRP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900109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839200" cy="1143000"/>
          </a:xfrm>
        </p:spPr>
        <p:txBody>
          <a:bodyPr>
            <a:normAutofit/>
          </a:bodyPr>
          <a:lstStyle/>
          <a:p>
            <a:r>
              <a:rPr lang="en-US" sz="3600" dirty="0">
                <a:solidFill>
                  <a:schemeClr val="tx1"/>
                </a:solidFill>
                <a:latin typeface="Times New Roman" pitchFamily="18" charset="0"/>
                <a:cs typeface="Times New Roman" pitchFamily="18" charset="0"/>
              </a:rPr>
              <a:t>The </a:t>
            </a:r>
            <a:r>
              <a:rPr lang="en-US" sz="3600" dirty="0" err="1">
                <a:solidFill>
                  <a:schemeClr val="tx1"/>
                </a:solidFill>
                <a:latin typeface="Times New Roman" pitchFamily="18" charset="0"/>
                <a:cs typeface="Times New Roman" pitchFamily="18" charset="0"/>
              </a:rPr>
              <a:t>Merkle-Damgard</a:t>
            </a:r>
            <a:r>
              <a:rPr lang="en-US" sz="3600" dirty="0">
                <a:solidFill>
                  <a:schemeClr val="tx1"/>
                </a:solidFill>
                <a:latin typeface="Times New Roman" pitchFamily="18" charset="0"/>
                <a:cs typeface="Times New Roman" pitchFamily="18" charset="0"/>
              </a:rPr>
              <a:t> iterated construction</a:t>
            </a:r>
          </a:p>
        </p:txBody>
      </p:sp>
      <p:sp>
        <p:nvSpPr>
          <p:cNvPr id="3" name="Content Placeholder 2"/>
          <p:cNvSpPr>
            <a:spLocks noGrp="1"/>
          </p:cNvSpPr>
          <p:nvPr>
            <p:ph idx="1"/>
          </p:nvPr>
        </p:nvSpPr>
        <p:spPr>
          <a:xfrm>
            <a:off x="381000" y="4038600"/>
            <a:ext cx="8153400" cy="2819400"/>
          </a:xfrm>
        </p:spPr>
        <p:txBody>
          <a:bodyPr>
            <a:normAutofit/>
          </a:bodyPr>
          <a:lstStyle/>
          <a:p>
            <a:pPr marL="0" indent="0">
              <a:buNone/>
            </a:pPr>
            <a:r>
              <a:rPr lang="en-US" dirty="0" smtClean="0">
                <a:latin typeface="Times New Roman" pitchFamily="18" charset="0"/>
                <a:cs typeface="Times New Roman" pitchFamily="18" charset="0"/>
              </a:rPr>
              <a:t>Given   </a:t>
            </a:r>
            <a:r>
              <a:rPr lang="en-US" sz="2800" b="1" dirty="0" smtClean="0">
                <a:solidFill>
                  <a:srgbClr val="FF0000"/>
                </a:solidFill>
                <a:latin typeface="Times New Roman" pitchFamily="18" charset="0"/>
                <a:cs typeface="Times New Roman" pitchFamily="18" charset="0"/>
              </a:rPr>
              <a:t>h: T × X ⟶ T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compression function)</a:t>
            </a:r>
          </a:p>
          <a:p>
            <a:pPr marL="0" indent="0">
              <a:spcBef>
                <a:spcPts val="1824"/>
              </a:spcBef>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e obtain    </a:t>
            </a:r>
            <a:r>
              <a:rPr lang="en-US" sz="2800" b="1" dirty="0" smtClean="0">
                <a:solidFill>
                  <a:srgbClr val="FF0000"/>
                </a:solidFill>
                <a:latin typeface="Times New Roman" pitchFamily="18" charset="0"/>
                <a:cs typeface="Times New Roman" pitchFamily="18" charset="0"/>
              </a:rPr>
              <a:t>H</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X</a:t>
            </a:r>
            <a:r>
              <a:rPr lang="en-US" sz="2800" b="1" baseline="30000" dirty="0" smtClean="0">
                <a:solidFill>
                  <a:srgbClr val="FF0000"/>
                </a:solidFill>
                <a:latin typeface="Times New Roman" pitchFamily="18" charset="0"/>
                <a:cs typeface="Times New Roman" pitchFamily="18" charset="0"/>
              </a:rPr>
              <a:t>≤L</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T </a:t>
            </a:r>
            <a:r>
              <a:rPr lang="en-US" dirty="0" smtClean="0">
                <a:latin typeface="Times New Roman" pitchFamily="18" charset="0"/>
                <a:cs typeface="Times New Roman" pitchFamily="18" charset="0"/>
              </a:rPr>
              <a:t>.            H</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  chaining variables</a:t>
            </a:r>
          </a:p>
          <a:p>
            <a:pPr>
              <a:buFont typeface="Arial" pitchFamily="34" charset="0"/>
              <a:buChar char="•"/>
            </a:pPr>
            <a:endParaRPr lang="en-US" dirty="0" smtClean="0">
              <a:latin typeface="Times New Roman" pitchFamily="18" charset="0"/>
              <a:cs typeface="Times New Roman" pitchFamily="18" charset="0"/>
            </a:endParaRPr>
          </a:p>
        </p:txBody>
      </p:sp>
      <p:sp>
        <p:nvSpPr>
          <p:cNvPr id="6" name="AutoShape 3"/>
          <p:cNvSpPr>
            <a:spLocks noChangeArrowheads="1"/>
          </p:cNvSpPr>
          <p:nvPr/>
        </p:nvSpPr>
        <p:spPr bwMode="auto">
          <a:xfrm>
            <a:off x="831810" y="990600"/>
            <a:ext cx="7239000" cy="2743200"/>
          </a:xfrm>
          <a:prstGeom prst="roundRect">
            <a:avLst>
              <a:gd name="adj" fmla="val 16667"/>
            </a:avLst>
          </a:prstGeom>
          <a:solidFill>
            <a:srgbClr val="CCFF99"/>
          </a:solidFill>
          <a:ln w="9525">
            <a:noFill/>
            <a:round/>
            <a:headEnd/>
            <a:tailEnd/>
          </a:ln>
        </p:spPr>
        <p:txBody>
          <a:bodyPr wrap="none" anchor="ctr"/>
          <a:lstStyle/>
          <a:p>
            <a:endParaRPr lang="en-US">
              <a:solidFill>
                <a:srgbClr val="FFFFCC"/>
              </a:solidFill>
            </a:endParaRPr>
          </a:p>
        </p:txBody>
      </p:sp>
      <p:sp>
        <p:nvSpPr>
          <p:cNvPr id="7" name="Rectangle 7"/>
          <p:cNvSpPr>
            <a:spLocks noChangeArrowheads="1"/>
          </p:cNvSpPr>
          <p:nvPr/>
        </p:nvSpPr>
        <p:spPr bwMode="auto">
          <a:xfrm>
            <a:off x="16700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rPr>
              <a:t>h</a:t>
            </a:r>
            <a:endParaRPr lang="en-US" dirty="0">
              <a:latin typeface="Arial" charset="0"/>
              <a:sym typeface="Symbol" pitchFamily="18" charset="2"/>
            </a:endParaRPr>
          </a:p>
        </p:txBody>
      </p:sp>
      <p:sp>
        <p:nvSpPr>
          <p:cNvPr id="8" name="Rectangle 8"/>
          <p:cNvSpPr>
            <a:spLocks noChangeArrowheads="1"/>
          </p:cNvSpPr>
          <p:nvPr/>
        </p:nvSpPr>
        <p:spPr bwMode="auto">
          <a:xfrm>
            <a:off x="33464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rPr>
              <a:t>h</a:t>
            </a:r>
            <a:endParaRPr lang="en-US" dirty="0">
              <a:latin typeface="Arial" charset="0"/>
              <a:sym typeface="Symbol" pitchFamily="18" charset="2"/>
            </a:endParaRPr>
          </a:p>
        </p:txBody>
      </p:sp>
      <p:sp>
        <p:nvSpPr>
          <p:cNvPr id="9" name="Rectangle 9"/>
          <p:cNvSpPr>
            <a:spLocks noChangeArrowheads="1"/>
          </p:cNvSpPr>
          <p:nvPr/>
        </p:nvSpPr>
        <p:spPr bwMode="auto">
          <a:xfrm>
            <a:off x="66230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sym typeface="Symbol" pitchFamily="18" charset="2"/>
              </a:rPr>
              <a:t>h</a:t>
            </a:r>
            <a:endParaRPr lang="en-US" dirty="0">
              <a:latin typeface="Arial" charset="0"/>
              <a:sym typeface="Symbol" pitchFamily="18" charset="2"/>
            </a:endParaRPr>
          </a:p>
        </p:txBody>
      </p:sp>
      <p:sp>
        <p:nvSpPr>
          <p:cNvPr id="10" name="Rectangle 10"/>
          <p:cNvSpPr>
            <a:spLocks noChangeArrowheads="1"/>
          </p:cNvSpPr>
          <p:nvPr/>
        </p:nvSpPr>
        <p:spPr bwMode="auto">
          <a:xfrm>
            <a:off x="1136610" y="1295400"/>
            <a:ext cx="15240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sz="1800" dirty="0">
                <a:solidFill>
                  <a:srgbClr val="FFFFCC"/>
                </a:solidFill>
                <a:latin typeface="Arial" charset="0"/>
              </a:rPr>
              <a:t>m[0]</a:t>
            </a:r>
          </a:p>
        </p:txBody>
      </p:sp>
      <p:sp>
        <p:nvSpPr>
          <p:cNvPr id="11" name="Rectangle 11"/>
          <p:cNvSpPr>
            <a:spLocks noChangeArrowheads="1"/>
          </p:cNvSpPr>
          <p:nvPr/>
        </p:nvSpPr>
        <p:spPr bwMode="auto">
          <a:xfrm>
            <a:off x="2660610" y="1295400"/>
            <a:ext cx="16764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sz="1800">
                <a:solidFill>
                  <a:srgbClr val="FFFFCC"/>
                </a:solidFill>
                <a:latin typeface="Arial" charset="0"/>
              </a:rPr>
              <a:t>m[1]</a:t>
            </a:r>
          </a:p>
        </p:txBody>
      </p:sp>
      <p:sp>
        <p:nvSpPr>
          <p:cNvPr id="12" name="Rectangle 12"/>
          <p:cNvSpPr>
            <a:spLocks noChangeArrowheads="1"/>
          </p:cNvSpPr>
          <p:nvPr/>
        </p:nvSpPr>
        <p:spPr bwMode="auto">
          <a:xfrm>
            <a:off x="4337010" y="1295400"/>
            <a:ext cx="16002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sz="1800" dirty="0" smtClean="0">
                <a:solidFill>
                  <a:srgbClr val="FFFFCC"/>
                </a:solidFill>
                <a:latin typeface="Arial" charset="0"/>
              </a:rPr>
              <a:t>m[2]</a:t>
            </a:r>
            <a:endParaRPr lang="en-US" sz="1800" dirty="0">
              <a:solidFill>
                <a:srgbClr val="FFFFCC"/>
              </a:solidFill>
              <a:latin typeface="Arial" charset="0"/>
            </a:endParaRPr>
          </a:p>
        </p:txBody>
      </p:sp>
      <p:sp>
        <p:nvSpPr>
          <p:cNvPr id="13" name="Rectangle 13"/>
          <p:cNvSpPr>
            <a:spLocks noChangeArrowheads="1"/>
          </p:cNvSpPr>
          <p:nvPr/>
        </p:nvSpPr>
        <p:spPr bwMode="auto">
          <a:xfrm>
            <a:off x="5937210" y="1295400"/>
            <a:ext cx="1524000" cy="381000"/>
          </a:xfrm>
          <a:prstGeom prst="rect">
            <a:avLst/>
          </a:prstGeom>
          <a:solidFill>
            <a:schemeClr val="accent6">
              <a:lumMod val="75000"/>
            </a:schemeClr>
          </a:solidFill>
          <a:ln w="9525">
            <a:solidFill>
              <a:schemeClr val="tx1"/>
            </a:solidFill>
            <a:miter lim="800000"/>
            <a:headEnd/>
            <a:tailEnd/>
          </a:ln>
        </p:spPr>
        <p:txBody>
          <a:bodyPr wrap="none" anchor="ctr"/>
          <a:lstStyle/>
          <a:p>
            <a:r>
              <a:rPr lang="en-US" sz="1800" dirty="0" smtClean="0">
                <a:solidFill>
                  <a:srgbClr val="FFFFCC"/>
                </a:solidFill>
                <a:latin typeface="Arial" charset="0"/>
              </a:rPr>
              <a:t>m[3]  </a:t>
            </a:r>
            <a:r>
              <a:rPr lang="en-US" sz="1800" dirty="0" err="1" smtClean="0">
                <a:solidFill>
                  <a:srgbClr val="FFFFCC"/>
                </a:solidFill>
                <a:latin typeface="Arial" charset="0"/>
              </a:rPr>
              <a:t>ll</a:t>
            </a:r>
            <a:r>
              <a:rPr lang="en-US" sz="1800" dirty="0" smtClean="0">
                <a:solidFill>
                  <a:srgbClr val="FFFFCC"/>
                </a:solidFill>
                <a:latin typeface="Arial" charset="0"/>
              </a:rPr>
              <a:t>   </a:t>
            </a:r>
            <a:r>
              <a:rPr lang="en-US" sz="1800" b="1" dirty="0" smtClean="0">
                <a:solidFill>
                  <a:srgbClr val="FFFF00"/>
                </a:solidFill>
                <a:latin typeface="Arial" charset="0"/>
              </a:rPr>
              <a:t>PB</a:t>
            </a:r>
            <a:endParaRPr lang="en-US" sz="1800" b="1" dirty="0">
              <a:solidFill>
                <a:srgbClr val="FFFF00"/>
              </a:solidFill>
              <a:latin typeface="Arial" charset="0"/>
            </a:endParaRPr>
          </a:p>
        </p:txBody>
      </p:sp>
      <p:sp>
        <p:nvSpPr>
          <p:cNvPr id="24" name="Rectangle 26"/>
          <p:cNvSpPr>
            <a:spLocks noChangeArrowheads="1"/>
          </p:cNvSpPr>
          <p:nvPr/>
        </p:nvSpPr>
        <p:spPr bwMode="auto">
          <a:xfrm>
            <a:off x="50228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sym typeface="Symbol" pitchFamily="18" charset="2"/>
              </a:rPr>
              <a:t>h</a:t>
            </a:r>
            <a:endParaRPr lang="en-US" dirty="0">
              <a:latin typeface="Arial" charset="0"/>
              <a:sym typeface="Symbol" pitchFamily="18" charset="2"/>
            </a:endParaRPr>
          </a:p>
        </p:txBody>
      </p:sp>
      <p:grpSp>
        <p:nvGrpSpPr>
          <p:cNvPr id="5" name="Group 67"/>
          <p:cNvGrpSpPr/>
          <p:nvPr/>
        </p:nvGrpSpPr>
        <p:grpSpPr>
          <a:xfrm>
            <a:off x="238845" y="2328336"/>
            <a:ext cx="1431165" cy="646331"/>
            <a:chOff x="16635" y="2908445"/>
            <a:chExt cx="1431165" cy="646332"/>
          </a:xfrm>
        </p:grpSpPr>
        <p:cxnSp>
          <p:nvCxnSpPr>
            <p:cNvPr id="32" name="Straight Arrow Connector 31"/>
            <p:cNvCxnSpPr/>
            <p:nvPr/>
          </p:nvCxnSpPr>
          <p:spPr bwMode="auto">
            <a:xfrm>
              <a:off x="304800" y="3364468"/>
              <a:ext cx="1143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TextBox 34"/>
            <p:cNvSpPr txBox="1"/>
            <p:nvPr/>
          </p:nvSpPr>
          <p:spPr>
            <a:xfrm>
              <a:off x="16635" y="2908445"/>
              <a:ext cx="825868" cy="646332"/>
            </a:xfrm>
            <a:prstGeom prst="rect">
              <a:avLst/>
            </a:prstGeom>
            <a:noFill/>
          </p:spPr>
          <p:txBody>
            <a:bodyPr wrap="none" rtlCol="0">
              <a:spAutoFit/>
            </a:bodyPr>
            <a:lstStyle/>
            <a:p>
              <a:pPr algn="ctr"/>
              <a:r>
                <a:rPr lang="en-US" sz="1800" dirty="0" smtClean="0">
                  <a:latin typeface="+mn-lt"/>
                </a:rPr>
                <a:t>IV</a:t>
              </a:r>
            </a:p>
            <a:p>
              <a:pPr algn="ctr"/>
              <a:r>
                <a:rPr lang="en-US" dirty="0" smtClean="0"/>
                <a:t>(fixed)</a:t>
              </a:r>
              <a:endParaRPr lang="en-US" sz="1800" dirty="0" smtClean="0">
                <a:latin typeface="+mn-lt"/>
              </a:endParaRPr>
            </a:p>
          </p:txBody>
        </p:sp>
      </p:grpSp>
      <p:grpSp>
        <p:nvGrpSpPr>
          <p:cNvPr id="14" name="Group 47"/>
          <p:cNvGrpSpPr/>
          <p:nvPr/>
        </p:nvGrpSpPr>
        <p:grpSpPr>
          <a:xfrm>
            <a:off x="1364416" y="1677193"/>
            <a:ext cx="305594" cy="838995"/>
            <a:chOff x="1218406" y="2134394"/>
            <a:chExt cx="305594" cy="838994"/>
          </a:xfrm>
        </p:grpSpPr>
        <p:cxnSp>
          <p:nvCxnSpPr>
            <p:cNvPr id="43" name="Straight Connector 42"/>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Arrow Connector 46"/>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5" name="Group 48"/>
          <p:cNvGrpSpPr/>
          <p:nvPr/>
        </p:nvGrpSpPr>
        <p:grpSpPr>
          <a:xfrm>
            <a:off x="3041610" y="1676400"/>
            <a:ext cx="305594" cy="838995"/>
            <a:chOff x="1218406" y="2134394"/>
            <a:chExt cx="305594" cy="838994"/>
          </a:xfrm>
        </p:grpSpPr>
        <p:cxnSp>
          <p:nvCxnSpPr>
            <p:cNvPr id="50" name="Straight Connector 49"/>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Arrow Connector 50"/>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6" name="Group 51"/>
          <p:cNvGrpSpPr/>
          <p:nvPr/>
        </p:nvGrpSpPr>
        <p:grpSpPr>
          <a:xfrm>
            <a:off x="4718010" y="1676400"/>
            <a:ext cx="305594" cy="838995"/>
            <a:chOff x="1218406" y="2134394"/>
            <a:chExt cx="305594" cy="838994"/>
          </a:xfrm>
        </p:grpSpPr>
        <p:cxnSp>
          <p:nvCxnSpPr>
            <p:cNvPr id="53" name="Straight Connector 52"/>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Arrow Connector 53"/>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8" name="Group 54"/>
          <p:cNvGrpSpPr/>
          <p:nvPr/>
        </p:nvGrpSpPr>
        <p:grpSpPr>
          <a:xfrm>
            <a:off x="6318210" y="1676400"/>
            <a:ext cx="305594" cy="838995"/>
            <a:chOff x="1218406" y="2134394"/>
            <a:chExt cx="305594" cy="838994"/>
          </a:xfrm>
        </p:grpSpPr>
        <p:cxnSp>
          <p:nvCxnSpPr>
            <p:cNvPr id="56" name="Straight Connector 55"/>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cxnSp>
        <p:nvCxnSpPr>
          <p:cNvPr id="59" name="Straight Arrow Connector 58"/>
          <p:cNvCxnSpPr/>
          <p:nvPr/>
        </p:nvCxnSpPr>
        <p:spPr bwMode="auto">
          <a:xfrm>
            <a:off x="2584410" y="2787445"/>
            <a:ext cx="762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a:off x="4260810" y="2787445"/>
            <a:ext cx="762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5937210" y="2817813"/>
            <a:ext cx="685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a:off x="7537410" y="2817813"/>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9" name="TextBox 68"/>
          <p:cNvSpPr txBox="1"/>
          <p:nvPr/>
        </p:nvSpPr>
        <p:spPr>
          <a:xfrm>
            <a:off x="8134310" y="2226733"/>
            <a:ext cx="753732" cy="400110"/>
          </a:xfrm>
          <a:prstGeom prst="rect">
            <a:avLst/>
          </a:prstGeom>
          <a:noFill/>
        </p:spPr>
        <p:txBody>
          <a:bodyPr wrap="none" rtlCol="0">
            <a:spAutoFit/>
          </a:bodyPr>
          <a:lstStyle/>
          <a:p>
            <a:r>
              <a:rPr lang="en-US" sz="2000" dirty="0" smtClean="0">
                <a:latin typeface="+mn-lt"/>
              </a:rPr>
              <a:t>H(m)</a:t>
            </a:r>
          </a:p>
        </p:txBody>
      </p:sp>
      <p:grpSp>
        <p:nvGrpSpPr>
          <p:cNvPr id="19" name="Group 73"/>
          <p:cNvGrpSpPr/>
          <p:nvPr/>
        </p:nvGrpSpPr>
        <p:grpSpPr>
          <a:xfrm>
            <a:off x="3346410" y="2345267"/>
            <a:ext cx="1066800" cy="381000"/>
            <a:chOff x="1524000" y="2819400"/>
            <a:chExt cx="1066800" cy="381000"/>
          </a:xfrm>
        </p:grpSpPr>
        <p:sp>
          <p:nvSpPr>
            <p:cNvPr id="75" name="Right Triangle 74"/>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76" name="Straight Connector 75"/>
            <p:cNvCxnSpPr>
              <a:stCxn id="75"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0" name="Group 76"/>
          <p:cNvGrpSpPr/>
          <p:nvPr/>
        </p:nvGrpSpPr>
        <p:grpSpPr>
          <a:xfrm>
            <a:off x="5022810" y="2345267"/>
            <a:ext cx="1066800" cy="381000"/>
            <a:chOff x="1524000" y="2819400"/>
            <a:chExt cx="1066800" cy="381000"/>
          </a:xfrm>
        </p:grpSpPr>
        <p:sp>
          <p:nvSpPr>
            <p:cNvPr id="78" name="Right Triangle 77"/>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79" name="Straight Connector 78"/>
            <p:cNvCxnSpPr>
              <a:stCxn id="78"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1" name="Group 79"/>
          <p:cNvGrpSpPr/>
          <p:nvPr/>
        </p:nvGrpSpPr>
        <p:grpSpPr>
          <a:xfrm>
            <a:off x="6623010" y="2345267"/>
            <a:ext cx="1066800" cy="381000"/>
            <a:chOff x="1524000" y="2819400"/>
            <a:chExt cx="1066800" cy="381000"/>
          </a:xfrm>
        </p:grpSpPr>
        <p:sp>
          <p:nvSpPr>
            <p:cNvPr id="81" name="Right Triangle 80"/>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82" name="Straight Connector 81"/>
            <p:cNvCxnSpPr>
              <a:stCxn id="81"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2" name="Group 57"/>
          <p:cNvGrpSpPr/>
          <p:nvPr/>
        </p:nvGrpSpPr>
        <p:grpSpPr>
          <a:xfrm flipV="1">
            <a:off x="1670010" y="2834148"/>
            <a:ext cx="1066800" cy="381000"/>
            <a:chOff x="1524000" y="2819400"/>
            <a:chExt cx="1066800" cy="381000"/>
          </a:xfrm>
        </p:grpSpPr>
        <p:sp>
          <p:nvSpPr>
            <p:cNvPr id="61" name="Right Triangle 60"/>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62" name="Straight Connector 61"/>
            <p:cNvCxnSpPr>
              <a:stCxn id="61"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3" name="Group 63"/>
          <p:cNvGrpSpPr/>
          <p:nvPr/>
        </p:nvGrpSpPr>
        <p:grpSpPr>
          <a:xfrm flipV="1">
            <a:off x="3346410" y="2834148"/>
            <a:ext cx="1066800" cy="381000"/>
            <a:chOff x="1524000" y="2819400"/>
            <a:chExt cx="1066800" cy="381000"/>
          </a:xfrm>
        </p:grpSpPr>
        <p:sp>
          <p:nvSpPr>
            <p:cNvPr id="65" name="Right Triangle 64"/>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67" name="Straight Connector 66"/>
            <p:cNvCxnSpPr>
              <a:stCxn id="65"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5" name="Group 70"/>
          <p:cNvGrpSpPr/>
          <p:nvPr/>
        </p:nvGrpSpPr>
        <p:grpSpPr>
          <a:xfrm flipV="1">
            <a:off x="5022810" y="2834148"/>
            <a:ext cx="1066800" cy="381000"/>
            <a:chOff x="1524000" y="2819400"/>
            <a:chExt cx="1066800" cy="381000"/>
          </a:xfrm>
        </p:grpSpPr>
        <p:sp>
          <p:nvSpPr>
            <p:cNvPr id="83" name="Right Triangle 82"/>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84" name="Straight Connector 83"/>
            <p:cNvCxnSpPr>
              <a:stCxn id="83"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6" name="Group 84"/>
          <p:cNvGrpSpPr/>
          <p:nvPr/>
        </p:nvGrpSpPr>
        <p:grpSpPr>
          <a:xfrm flipV="1">
            <a:off x="6623010" y="2834148"/>
            <a:ext cx="1066800" cy="381000"/>
            <a:chOff x="1524000" y="2819400"/>
            <a:chExt cx="1066800" cy="381000"/>
          </a:xfrm>
        </p:grpSpPr>
        <p:sp>
          <p:nvSpPr>
            <p:cNvPr id="86" name="Right Triangle 85"/>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87" name="Straight Connector 86"/>
            <p:cNvCxnSpPr>
              <a:stCxn id="86"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7" name="Group 87"/>
          <p:cNvGrpSpPr/>
          <p:nvPr/>
        </p:nvGrpSpPr>
        <p:grpSpPr>
          <a:xfrm>
            <a:off x="1670010" y="2345267"/>
            <a:ext cx="1066800" cy="381000"/>
            <a:chOff x="1524000" y="2819400"/>
            <a:chExt cx="1066800" cy="381000"/>
          </a:xfrm>
        </p:grpSpPr>
        <p:sp>
          <p:nvSpPr>
            <p:cNvPr id="89" name="Right Triangle 88"/>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90" name="Straight Connector 89"/>
            <p:cNvCxnSpPr>
              <a:stCxn id="89"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8" name="Group 17"/>
          <p:cNvGrpSpPr/>
          <p:nvPr/>
        </p:nvGrpSpPr>
        <p:grpSpPr>
          <a:xfrm>
            <a:off x="1060410" y="2814935"/>
            <a:ext cx="7074497" cy="461665"/>
            <a:chOff x="1060410" y="1924050"/>
            <a:chExt cx="7074497" cy="346249"/>
          </a:xfrm>
        </p:grpSpPr>
        <p:sp>
          <p:nvSpPr>
            <p:cNvPr id="4" name="TextBox 3"/>
            <p:cNvSpPr txBox="1"/>
            <p:nvPr/>
          </p:nvSpPr>
          <p:spPr>
            <a:xfrm>
              <a:off x="1060410" y="1924050"/>
              <a:ext cx="521297" cy="346249"/>
            </a:xfrm>
            <a:prstGeom prst="rect">
              <a:avLst/>
            </a:prstGeom>
            <a:noFill/>
          </p:spPr>
          <p:txBody>
            <a:bodyPr wrap="none" rtlCol="0">
              <a:spAutoFit/>
            </a:bodyPr>
            <a:lstStyle/>
            <a:p>
              <a:r>
                <a:rPr lang="en-US" sz="2400" dirty="0"/>
                <a:t>H</a:t>
              </a:r>
              <a:r>
                <a:rPr lang="en-US" sz="2400" baseline="-25000" dirty="0" smtClean="0"/>
                <a:t>0</a:t>
              </a:r>
              <a:endParaRPr lang="en-US" sz="2400" baseline="-25000" dirty="0"/>
            </a:p>
          </p:txBody>
        </p:sp>
        <p:sp>
          <p:nvSpPr>
            <p:cNvPr id="70" name="TextBox 69"/>
            <p:cNvSpPr txBox="1"/>
            <p:nvPr/>
          </p:nvSpPr>
          <p:spPr>
            <a:xfrm>
              <a:off x="2743646" y="1924050"/>
              <a:ext cx="521297" cy="346249"/>
            </a:xfrm>
            <a:prstGeom prst="rect">
              <a:avLst/>
            </a:prstGeom>
            <a:noFill/>
          </p:spPr>
          <p:txBody>
            <a:bodyPr wrap="none" rtlCol="0">
              <a:spAutoFit/>
            </a:bodyPr>
            <a:lstStyle/>
            <a:p>
              <a:r>
                <a:rPr lang="en-US" sz="2400" dirty="0"/>
                <a:t>H</a:t>
              </a:r>
              <a:r>
                <a:rPr lang="en-US" sz="2400" baseline="-25000" dirty="0" smtClean="0"/>
                <a:t>1</a:t>
              </a:r>
              <a:endParaRPr lang="en-US" sz="2400" baseline="-25000" dirty="0"/>
            </a:p>
          </p:txBody>
        </p:sp>
        <p:sp>
          <p:nvSpPr>
            <p:cNvPr id="72" name="TextBox 71"/>
            <p:cNvSpPr txBox="1"/>
            <p:nvPr/>
          </p:nvSpPr>
          <p:spPr>
            <a:xfrm>
              <a:off x="4420046" y="1924050"/>
              <a:ext cx="521297" cy="346249"/>
            </a:xfrm>
            <a:prstGeom prst="rect">
              <a:avLst/>
            </a:prstGeom>
            <a:noFill/>
          </p:spPr>
          <p:txBody>
            <a:bodyPr wrap="none" rtlCol="0">
              <a:spAutoFit/>
            </a:bodyPr>
            <a:lstStyle/>
            <a:p>
              <a:r>
                <a:rPr lang="en-US" sz="2400" dirty="0"/>
                <a:t>H</a:t>
              </a:r>
              <a:r>
                <a:rPr lang="en-US" sz="2400" baseline="-25000" dirty="0" smtClean="0"/>
                <a:t>2</a:t>
              </a:r>
              <a:endParaRPr lang="en-US" sz="2400" baseline="-25000" dirty="0"/>
            </a:p>
          </p:txBody>
        </p:sp>
        <p:sp>
          <p:nvSpPr>
            <p:cNvPr id="73" name="TextBox 72"/>
            <p:cNvSpPr txBox="1"/>
            <p:nvPr/>
          </p:nvSpPr>
          <p:spPr>
            <a:xfrm>
              <a:off x="6096446" y="1924050"/>
              <a:ext cx="521297" cy="346249"/>
            </a:xfrm>
            <a:prstGeom prst="rect">
              <a:avLst/>
            </a:prstGeom>
            <a:noFill/>
          </p:spPr>
          <p:txBody>
            <a:bodyPr wrap="none" rtlCol="0">
              <a:spAutoFit/>
            </a:bodyPr>
            <a:lstStyle/>
            <a:p>
              <a:r>
                <a:rPr lang="en-US" sz="2400" dirty="0"/>
                <a:t>H</a:t>
              </a:r>
              <a:r>
                <a:rPr lang="en-US" sz="2400" baseline="-25000" dirty="0" smtClean="0"/>
                <a:t>3</a:t>
              </a:r>
              <a:endParaRPr lang="en-US" sz="2400" baseline="-25000" dirty="0"/>
            </a:p>
          </p:txBody>
        </p:sp>
        <p:sp>
          <p:nvSpPr>
            <p:cNvPr id="91" name="TextBox 90"/>
            <p:cNvSpPr txBox="1"/>
            <p:nvPr/>
          </p:nvSpPr>
          <p:spPr>
            <a:xfrm>
              <a:off x="7613610" y="1924050"/>
              <a:ext cx="521297" cy="346249"/>
            </a:xfrm>
            <a:prstGeom prst="rect">
              <a:avLst/>
            </a:prstGeom>
            <a:noFill/>
          </p:spPr>
          <p:txBody>
            <a:bodyPr wrap="none" rtlCol="0">
              <a:spAutoFit/>
            </a:bodyPr>
            <a:lstStyle/>
            <a:p>
              <a:r>
                <a:rPr lang="en-US" sz="2400" dirty="0"/>
                <a:t>H</a:t>
              </a:r>
              <a:r>
                <a:rPr lang="en-US" sz="2400" baseline="-25000" dirty="0" smtClean="0"/>
                <a:t>4</a:t>
              </a:r>
              <a:endParaRPr lang="en-US" sz="2400" baseline="-25000" dirty="0"/>
            </a:p>
          </p:txBody>
        </p:sp>
      </p:grpSp>
      <p:sp>
        <p:nvSpPr>
          <p:cNvPr id="17" name="TextBox 16"/>
          <p:cNvSpPr txBox="1"/>
          <p:nvPr/>
        </p:nvSpPr>
        <p:spPr>
          <a:xfrm>
            <a:off x="5943600" y="5388114"/>
            <a:ext cx="2289409" cy="707886"/>
          </a:xfrm>
          <a:prstGeom prst="rect">
            <a:avLst/>
          </a:prstGeom>
          <a:noFill/>
        </p:spPr>
        <p:txBody>
          <a:bodyPr wrap="none" rtlCol="0">
            <a:spAutoFit/>
          </a:bodyPr>
          <a:lstStyle/>
          <a:p>
            <a:r>
              <a:rPr lang="en-US" sz="2000" dirty="0" smtClean="0"/>
              <a:t>If no space for PB </a:t>
            </a:r>
            <a:br>
              <a:rPr lang="en-US" sz="2000" dirty="0" smtClean="0"/>
            </a:br>
            <a:r>
              <a:rPr lang="en-US" sz="2000" dirty="0" smtClean="0"/>
              <a:t>add</a:t>
            </a:r>
            <a:r>
              <a:rPr lang="en-US" sz="2000" dirty="0"/>
              <a:t> </a:t>
            </a:r>
            <a:r>
              <a:rPr lang="en-US" sz="2000" dirty="0" smtClean="0"/>
              <a:t>another block</a:t>
            </a:r>
            <a:endParaRPr lang="en-US" sz="2000" dirty="0"/>
          </a:p>
        </p:txBody>
      </p:sp>
      <p:sp>
        <p:nvSpPr>
          <p:cNvPr id="68" name="Footer Placeholder 67"/>
          <p:cNvSpPr>
            <a:spLocks noGrp="1"/>
          </p:cNvSpPr>
          <p:nvPr>
            <p:ph type="ftr" sz="quarter" idx="11"/>
          </p:nvPr>
        </p:nvSpPr>
        <p:spPr/>
        <p:txBody>
          <a:bodyPr/>
          <a:lstStyle/>
          <a:p>
            <a:r>
              <a:rPr lang="en-US" smtClean="0"/>
              <a:t>FAST-NUCES</a:t>
            </a:r>
            <a:endParaRPr lang="en-US"/>
          </a:p>
        </p:txBody>
      </p:sp>
      <p:pic>
        <p:nvPicPr>
          <p:cNvPr id="71" name="Picture 7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62722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dirty="0" smtClean="0">
                <a:solidFill>
                  <a:schemeClr val="tx1"/>
                </a:solidFill>
                <a:latin typeface="Times New Roman" pitchFamily="18" charset="0"/>
                <a:cs typeface="Times New Roman" pitchFamily="18" charset="0"/>
              </a:rPr>
              <a:t>MD collision resistance</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133600"/>
            <a:ext cx="8229600" cy="1143000"/>
          </a:xfrm>
        </p:spPr>
        <p:txBody>
          <a:bodyPr/>
          <a:lstStyle/>
          <a:p>
            <a:pPr marL="0" indent="0">
              <a:buNone/>
            </a:pPr>
            <a:r>
              <a:rPr lang="en-US" b="1" u="sng" dirty="0" err="1" smtClean="0"/>
              <a:t>Thm</a:t>
            </a:r>
            <a:r>
              <a:rPr lang="en-US" dirty="0" smtClean="0"/>
              <a:t>:   if  h </a:t>
            </a:r>
            <a:r>
              <a:rPr lang="en-US" dirty="0"/>
              <a:t> </a:t>
            </a:r>
            <a:r>
              <a:rPr lang="en-US" dirty="0" smtClean="0"/>
              <a:t>is collision resistant then so is  H.</a:t>
            </a:r>
          </a:p>
          <a:p>
            <a:pPr marL="0" indent="0">
              <a:buNone/>
            </a:pPr>
            <a:r>
              <a:rPr lang="en-US" dirty="0" smtClean="0"/>
              <a:t>		collision on H   ⇒   collision on h</a:t>
            </a:r>
            <a:endParaRPr lang="en-US" dirty="0"/>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73161790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76600"/>
            <a:ext cx="77724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Constructing Compression Function</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839200" cy="914400"/>
          </a:xfrm>
        </p:spPr>
        <p:txBody>
          <a:bodyPr>
            <a:normAutofit/>
          </a:bodyPr>
          <a:lstStyle/>
          <a:p>
            <a:r>
              <a:rPr lang="en-US" sz="3600" dirty="0">
                <a:solidFill>
                  <a:schemeClr val="tx1"/>
                </a:solidFill>
                <a:latin typeface="Times New Roman" pitchFamily="18" charset="0"/>
                <a:cs typeface="Times New Roman" pitchFamily="18" charset="0"/>
              </a:rPr>
              <a:t>The </a:t>
            </a:r>
            <a:r>
              <a:rPr lang="en-US" sz="3600" dirty="0" err="1">
                <a:solidFill>
                  <a:schemeClr val="tx1"/>
                </a:solidFill>
                <a:latin typeface="Times New Roman" pitchFamily="18" charset="0"/>
                <a:cs typeface="Times New Roman" pitchFamily="18" charset="0"/>
              </a:rPr>
              <a:t>Merkle-Damgard</a:t>
            </a:r>
            <a:r>
              <a:rPr lang="en-US" sz="3600" dirty="0">
                <a:solidFill>
                  <a:schemeClr val="tx1"/>
                </a:solidFill>
                <a:latin typeface="Times New Roman" pitchFamily="18" charset="0"/>
                <a:cs typeface="Times New Roman" pitchFamily="18" charset="0"/>
              </a:rPr>
              <a:t> iterated construction</a:t>
            </a:r>
          </a:p>
        </p:txBody>
      </p:sp>
      <p:sp>
        <p:nvSpPr>
          <p:cNvPr id="3" name="Content Placeholder 2"/>
          <p:cNvSpPr>
            <a:spLocks noGrp="1"/>
          </p:cNvSpPr>
          <p:nvPr>
            <p:ph idx="1"/>
          </p:nvPr>
        </p:nvSpPr>
        <p:spPr>
          <a:xfrm>
            <a:off x="381000" y="4343400"/>
            <a:ext cx="8153400" cy="1600200"/>
          </a:xfrm>
        </p:spPr>
        <p:txBody>
          <a:bodyPr>
            <a:normAutofit/>
          </a:bodyPr>
          <a:lstStyle/>
          <a:p>
            <a:pPr marL="0" indent="0">
              <a:buNone/>
            </a:pPr>
            <a:r>
              <a:rPr lang="en-US" dirty="0" err="1" smtClean="0">
                <a:latin typeface="Times New Roman" pitchFamily="18" charset="0"/>
                <a:cs typeface="Times New Roman" pitchFamily="18" charset="0"/>
              </a:rPr>
              <a:t>Thm</a:t>
            </a:r>
            <a:r>
              <a:rPr lang="en-US" dirty="0" smtClean="0">
                <a:latin typeface="Times New Roman" pitchFamily="18" charset="0"/>
                <a:cs typeface="Times New Roman" pitchFamily="18" charset="0"/>
              </a:rPr>
              <a:t>:    h collision resistant   ⇒    H collision resistant</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Goal:   construct compression function  </a:t>
            </a:r>
            <a:r>
              <a:rPr lang="en-US" b="1" dirty="0" smtClean="0">
                <a:solidFill>
                  <a:srgbClr val="FF0000"/>
                </a:solidFill>
                <a:latin typeface="Times New Roman" pitchFamily="18" charset="0"/>
                <a:cs typeface="Times New Roman" pitchFamily="18" charset="0"/>
              </a:rPr>
              <a:t>h: T</a:t>
            </a:r>
            <a:r>
              <a:rPr lang="en-US" b="1" dirty="0">
                <a:solidFill>
                  <a:srgbClr val="FF0000"/>
                </a:solidFill>
                <a:latin typeface="Times New Roman" pitchFamily="18" charset="0"/>
                <a:cs typeface="Times New Roman" pitchFamily="18" charset="0"/>
              </a:rPr>
              <a:t> × X ⟶ T </a:t>
            </a:r>
            <a:endParaRPr lang="en-US" b="1" dirty="0" smtClean="0">
              <a:latin typeface="Times New Roman" pitchFamily="18" charset="0"/>
              <a:cs typeface="Times New Roman" pitchFamily="18" charset="0"/>
            </a:endParaRPr>
          </a:p>
        </p:txBody>
      </p:sp>
      <p:sp>
        <p:nvSpPr>
          <p:cNvPr id="6" name="AutoShape 3"/>
          <p:cNvSpPr>
            <a:spLocks noChangeArrowheads="1"/>
          </p:cNvSpPr>
          <p:nvPr/>
        </p:nvSpPr>
        <p:spPr bwMode="auto">
          <a:xfrm>
            <a:off x="831810" y="990600"/>
            <a:ext cx="7239000" cy="2743200"/>
          </a:xfrm>
          <a:prstGeom prst="roundRect">
            <a:avLst>
              <a:gd name="adj" fmla="val 16667"/>
            </a:avLst>
          </a:prstGeom>
          <a:solidFill>
            <a:srgbClr val="CCFF99"/>
          </a:solidFill>
          <a:ln w="9525">
            <a:noFill/>
            <a:round/>
            <a:headEnd/>
            <a:tailEnd/>
          </a:ln>
        </p:spPr>
        <p:txBody>
          <a:bodyPr wrap="none" anchor="ctr"/>
          <a:lstStyle/>
          <a:p>
            <a:endParaRPr lang="en-US">
              <a:solidFill>
                <a:srgbClr val="FFFFCC"/>
              </a:solidFill>
            </a:endParaRPr>
          </a:p>
        </p:txBody>
      </p:sp>
      <p:sp>
        <p:nvSpPr>
          <p:cNvPr id="7" name="Rectangle 7"/>
          <p:cNvSpPr>
            <a:spLocks noChangeArrowheads="1"/>
          </p:cNvSpPr>
          <p:nvPr/>
        </p:nvSpPr>
        <p:spPr bwMode="auto">
          <a:xfrm>
            <a:off x="16700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rPr>
              <a:t>h</a:t>
            </a:r>
            <a:endParaRPr lang="en-US" dirty="0">
              <a:latin typeface="Arial" charset="0"/>
              <a:sym typeface="Symbol" pitchFamily="18" charset="2"/>
            </a:endParaRPr>
          </a:p>
        </p:txBody>
      </p:sp>
      <p:sp>
        <p:nvSpPr>
          <p:cNvPr id="8" name="Rectangle 8"/>
          <p:cNvSpPr>
            <a:spLocks noChangeArrowheads="1"/>
          </p:cNvSpPr>
          <p:nvPr/>
        </p:nvSpPr>
        <p:spPr bwMode="auto">
          <a:xfrm>
            <a:off x="33464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rPr>
              <a:t>h</a:t>
            </a:r>
            <a:endParaRPr lang="en-US" dirty="0">
              <a:latin typeface="Arial" charset="0"/>
              <a:sym typeface="Symbol" pitchFamily="18" charset="2"/>
            </a:endParaRPr>
          </a:p>
        </p:txBody>
      </p:sp>
      <p:sp>
        <p:nvSpPr>
          <p:cNvPr id="9" name="Rectangle 9"/>
          <p:cNvSpPr>
            <a:spLocks noChangeArrowheads="1"/>
          </p:cNvSpPr>
          <p:nvPr/>
        </p:nvSpPr>
        <p:spPr bwMode="auto">
          <a:xfrm>
            <a:off x="66230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sym typeface="Symbol" pitchFamily="18" charset="2"/>
              </a:rPr>
              <a:t>h</a:t>
            </a:r>
            <a:endParaRPr lang="en-US" dirty="0">
              <a:latin typeface="Arial" charset="0"/>
              <a:sym typeface="Symbol" pitchFamily="18" charset="2"/>
            </a:endParaRPr>
          </a:p>
        </p:txBody>
      </p:sp>
      <p:sp>
        <p:nvSpPr>
          <p:cNvPr id="10" name="Rectangle 10"/>
          <p:cNvSpPr>
            <a:spLocks noChangeArrowheads="1"/>
          </p:cNvSpPr>
          <p:nvPr/>
        </p:nvSpPr>
        <p:spPr bwMode="auto">
          <a:xfrm>
            <a:off x="1136610" y="1295400"/>
            <a:ext cx="15240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sz="1800" dirty="0">
                <a:solidFill>
                  <a:srgbClr val="FFFFCC"/>
                </a:solidFill>
                <a:latin typeface="Arial" charset="0"/>
              </a:rPr>
              <a:t>m[0]</a:t>
            </a:r>
          </a:p>
        </p:txBody>
      </p:sp>
      <p:sp>
        <p:nvSpPr>
          <p:cNvPr id="11" name="Rectangle 11"/>
          <p:cNvSpPr>
            <a:spLocks noChangeArrowheads="1"/>
          </p:cNvSpPr>
          <p:nvPr/>
        </p:nvSpPr>
        <p:spPr bwMode="auto">
          <a:xfrm>
            <a:off x="2660610" y="1295400"/>
            <a:ext cx="16764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sz="1800">
                <a:solidFill>
                  <a:srgbClr val="FFFFCC"/>
                </a:solidFill>
                <a:latin typeface="Arial" charset="0"/>
              </a:rPr>
              <a:t>m[1]</a:t>
            </a:r>
          </a:p>
        </p:txBody>
      </p:sp>
      <p:sp>
        <p:nvSpPr>
          <p:cNvPr id="12" name="Rectangle 12"/>
          <p:cNvSpPr>
            <a:spLocks noChangeArrowheads="1"/>
          </p:cNvSpPr>
          <p:nvPr/>
        </p:nvSpPr>
        <p:spPr bwMode="auto">
          <a:xfrm>
            <a:off x="4337010" y="1295400"/>
            <a:ext cx="1600200" cy="3810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lang="en-US" sz="1800" dirty="0" smtClean="0">
                <a:solidFill>
                  <a:srgbClr val="FFFFCC"/>
                </a:solidFill>
                <a:latin typeface="Arial" charset="0"/>
              </a:rPr>
              <a:t>m[2]</a:t>
            </a:r>
            <a:endParaRPr lang="en-US" sz="1800" dirty="0">
              <a:solidFill>
                <a:srgbClr val="FFFFCC"/>
              </a:solidFill>
              <a:latin typeface="Arial" charset="0"/>
            </a:endParaRPr>
          </a:p>
        </p:txBody>
      </p:sp>
      <p:sp>
        <p:nvSpPr>
          <p:cNvPr id="13" name="Rectangle 13"/>
          <p:cNvSpPr>
            <a:spLocks noChangeArrowheads="1"/>
          </p:cNvSpPr>
          <p:nvPr/>
        </p:nvSpPr>
        <p:spPr bwMode="auto">
          <a:xfrm>
            <a:off x="5937210" y="1295400"/>
            <a:ext cx="1524000" cy="381000"/>
          </a:xfrm>
          <a:prstGeom prst="rect">
            <a:avLst/>
          </a:prstGeom>
          <a:solidFill>
            <a:schemeClr val="accent6">
              <a:lumMod val="75000"/>
            </a:schemeClr>
          </a:solidFill>
          <a:ln w="9525">
            <a:solidFill>
              <a:schemeClr val="tx1"/>
            </a:solidFill>
            <a:miter lim="800000"/>
            <a:headEnd/>
            <a:tailEnd/>
          </a:ln>
        </p:spPr>
        <p:txBody>
          <a:bodyPr wrap="none" anchor="ctr"/>
          <a:lstStyle/>
          <a:p>
            <a:r>
              <a:rPr lang="en-US" sz="1800" dirty="0" smtClean="0">
                <a:solidFill>
                  <a:srgbClr val="FFFFCC"/>
                </a:solidFill>
                <a:latin typeface="Arial" charset="0"/>
              </a:rPr>
              <a:t>m[3]  </a:t>
            </a:r>
            <a:r>
              <a:rPr lang="en-US" sz="1800" dirty="0" err="1" smtClean="0">
                <a:solidFill>
                  <a:srgbClr val="FFFFCC"/>
                </a:solidFill>
                <a:latin typeface="Arial" charset="0"/>
              </a:rPr>
              <a:t>ll</a:t>
            </a:r>
            <a:r>
              <a:rPr lang="en-US" sz="1800" dirty="0" smtClean="0">
                <a:solidFill>
                  <a:srgbClr val="FFFFCC"/>
                </a:solidFill>
                <a:latin typeface="Arial" charset="0"/>
              </a:rPr>
              <a:t>   PB</a:t>
            </a:r>
            <a:endParaRPr lang="en-US" sz="1800" dirty="0">
              <a:solidFill>
                <a:srgbClr val="FFFFCC"/>
              </a:solidFill>
              <a:latin typeface="Arial" charset="0"/>
            </a:endParaRPr>
          </a:p>
        </p:txBody>
      </p:sp>
      <p:sp>
        <p:nvSpPr>
          <p:cNvPr id="24" name="Rectangle 26"/>
          <p:cNvSpPr>
            <a:spLocks noChangeArrowheads="1"/>
          </p:cNvSpPr>
          <p:nvPr/>
        </p:nvSpPr>
        <p:spPr bwMode="auto">
          <a:xfrm>
            <a:off x="5022810" y="2362200"/>
            <a:ext cx="914400" cy="838200"/>
          </a:xfrm>
          <a:prstGeom prst="rect">
            <a:avLst/>
          </a:prstGeom>
          <a:solidFill>
            <a:schemeClr val="accent1"/>
          </a:solidFill>
          <a:ln w="9525">
            <a:solidFill>
              <a:schemeClr val="tx1"/>
            </a:solidFill>
            <a:miter lim="800000"/>
            <a:headEnd/>
            <a:tailEnd/>
          </a:ln>
        </p:spPr>
        <p:txBody>
          <a:bodyPr wrap="none" anchor="ctr"/>
          <a:lstStyle/>
          <a:p>
            <a:pPr algn="ctr"/>
            <a:r>
              <a:rPr lang="en-US" dirty="0" smtClean="0">
                <a:latin typeface="Arial" charset="0"/>
                <a:sym typeface="Symbol" pitchFamily="18" charset="2"/>
              </a:rPr>
              <a:t>h</a:t>
            </a:r>
            <a:endParaRPr lang="en-US" dirty="0">
              <a:latin typeface="Arial" charset="0"/>
              <a:sym typeface="Symbol" pitchFamily="18" charset="2"/>
            </a:endParaRPr>
          </a:p>
        </p:txBody>
      </p:sp>
      <p:grpSp>
        <p:nvGrpSpPr>
          <p:cNvPr id="4" name="Group 67"/>
          <p:cNvGrpSpPr/>
          <p:nvPr/>
        </p:nvGrpSpPr>
        <p:grpSpPr>
          <a:xfrm>
            <a:off x="238845" y="2328336"/>
            <a:ext cx="1431165" cy="646331"/>
            <a:chOff x="16635" y="2908445"/>
            <a:chExt cx="1431165" cy="646332"/>
          </a:xfrm>
        </p:grpSpPr>
        <p:cxnSp>
          <p:nvCxnSpPr>
            <p:cNvPr id="32" name="Straight Arrow Connector 31"/>
            <p:cNvCxnSpPr/>
            <p:nvPr/>
          </p:nvCxnSpPr>
          <p:spPr bwMode="auto">
            <a:xfrm>
              <a:off x="304800" y="3364468"/>
              <a:ext cx="1143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TextBox 34"/>
            <p:cNvSpPr txBox="1"/>
            <p:nvPr/>
          </p:nvSpPr>
          <p:spPr>
            <a:xfrm>
              <a:off x="16635" y="2908445"/>
              <a:ext cx="825868" cy="646332"/>
            </a:xfrm>
            <a:prstGeom prst="rect">
              <a:avLst/>
            </a:prstGeom>
            <a:noFill/>
          </p:spPr>
          <p:txBody>
            <a:bodyPr wrap="none" rtlCol="0">
              <a:spAutoFit/>
            </a:bodyPr>
            <a:lstStyle/>
            <a:p>
              <a:pPr algn="ctr"/>
              <a:r>
                <a:rPr lang="en-US" sz="1800" dirty="0" smtClean="0">
                  <a:latin typeface="Times New Roman" pitchFamily="18" charset="0"/>
                  <a:cs typeface="Times New Roman" pitchFamily="18" charset="0"/>
                </a:rPr>
                <a:t>IV</a:t>
              </a:r>
            </a:p>
            <a:p>
              <a:pPr algn="ctr"/>
              <a:r>
                <a:rPr lang="en-US" dirty="0" smtClean="0">
                  <a:latin typeface="Times New Roman" pitchFamily="18" charset="0"/>
                  <a:cs typeface="Times New Roman" pitchFamily="18" charset="0"/>
                </a:rPr>
                <a:t>(fixed)</a:t>
              </a:r>
              <a:endParaRPr lang="en-US" sz="1800" dirty="0" smtClean="0">
                <a:latin typeface="Times New Roman" pitchFamily="18" charset="0"/>
                <a:cs typeface="Times New Roman" pitchFamily="18" charset="0"/>
              </a:endParaRPr>
            </a:p>
          </p:txBody>
        </p:sp>
      </p:grpSp>
      <p:grpSp>
        <p:nvGrpSpPr>
          <p:cNvPr id="5" name="Group 47"/>
          <p:cNvGrpSpPr/>
          <p:nvPr/>
        </p:nvGrpSpPr>
        <p:grpSpPr>
          <a:xfrm>
            <a:off x="1364416" y="1677193"/>
            <a:ext cx="305594" cy="838995"/>
            <a:chOff x="1218406" y="2134394"/>
            <a:chExt cx="305594" cy="838994"/>
          </a:xfrm>
        </p:grpSpPr>
        <p:cxnSp>
          <p:nvCxnSpPr>
            <p:cNvPr id="43" name="Straight Connector 42"/>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Arrow Connector 46"/>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4" name="Group 48"/>
          <p:cNvGrpSpPr/>
          <p:nvPr/>
        </p:nvGrpSpPr>
        <p:grpSpPr>
          <a:xfrm>
            <a:off x="3041610" y="1676400"/>
            <a:ext cx="305594" cy="838995"/>
            <a:chOff x="1218406" y="2134394"/>
            <a:chExt cx="305594" cy="838994"/>
          </a:xfrm>
        </p:grpSpPr>
        <p:cxnSp>
          <p:nvCxnSpPr>
            <p:cNvPr id="50" name="Straight Connector 49"/>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Arrow Connector 50"/>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5" name="Group 51"/>
          <p:cNvGrpSpPr/>
          <p:nvPr/>
        </p:nvGrpSpPr>
        <p:grpSpPr>
          <a:xfrm>
            <a:off x="4718010" y="1676400"/>
            <a:ext cx="305594" cy="838995"/>
            <a:chOff x="1218406" y="2134394"/>
            <a:chExt cx="305594" cy="838994"/>
          </a:xfrm>
        </p:grpSpPr>
        <p:cxnSp>
          <p:nvCxnSpPr>
            <p:cNvPr id="53" name="Straight Connector 52"/>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Arrow Connector 53"/>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6" name="Group 54"/>
          <p:cNvGrpSpPr/>
          <p:nvPr/>
        </p:nvGrpSpPr>
        <p:grpSpPr>
          <a:xfrm>
            <a:off x="6318210" y="1676400"/>
            <a:ext cx="305594" cy="838995"/>
            <a:chOff x="1218406" y="2134394"/>
            <a:chExt cx="305594" cy="838994"/>
          </a:xfrm>
        </p:grpSpPr>
        <p:cxnSp>
          <p:nvCxnSpPr>
            <p:cNvPr id="56" name="Straight Connector 55"/>
            <p:cNvCxnSpPr/>
            <p:nvPr/>
          </p:nvCxnSpPr>
          <p:spPr bwMode="auto">
            <a:xfrm rot="5400000">
              <a:off x="800100" y="2552700"/>
              <a:ext cx="8382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a:off x="1219200" y="2971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cxnSp>
        <p:nvCxnSpPr>
          <p:cNvPr id="59" name="Straight Arrow Connector 58"/>
          <p:cNvCxnSpPr/>
          <p:nvPr/>
        </p:nvCxnSpPr>
        <p:spPr bwMode="auto">
          <a:xfrm>
            <a:off x="2584410" y="2787445"/>
            <a:ext cx="762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a:off x="4260810" y="2787445"/>
            <a:ext cx="762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5937210" y="2817813"/>
            <a:ext cx="685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a:off x="7537410" y="2817813"/>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9" name="TextBox 68"/>
          <p:cNvSpPr txBox="1"/>
          <p:nvPr/>
        </p:nvSpPr>
        <p:spPr>
          <a:xfrm>
            <a:off x="8134310" y="2226733"/>
            <a:ext cx="75373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H(m)</a:t>
            </a:r>
          </a:p>
        </p:txBody>
      </p:sp>
      <p:grpSp>
        <p:nvGrpSpPr>
          <p:cNvPr id="17" name="Group 73"/>
          <p:cNvGrpSpPr/>
          <p:nvPr/>
        </p:nvGrpSpPr>
        <p:grpSpPr>
          <a:xfrm>
            <a:off x="3346410" y="2345267"/>
            <a:ext cx="1066800" cy="381000"/>
            <a:chOff x="1524000" y="2819400"/>
            <a:chExt cx="1066800" cy="381000"/>
          </a:xfrm>
        </p:grpSpPr>
        <p:sp>
          <p:nvSpPr>
            <p:cNvPr id="75" name="Right Triangle 74"/>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76" name="Straight Connector 75"/>
            <p:cNvCxnSpPr>
              <a:stCxn id="75"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8" name="Group 76"/>
          <p:cNvGrpSpPr/>
          <p:nvPr/>
        </p:nvGrpSpPr>
        <p:grpSpPr>
          <a:xfrm>
            <a:off x="5022810" y="2345267"/>
            <a:ext cx="1066800" cy="381000"/>
            <a:chOff x="1524000" y="2819400"/>
            <a:chExt cx="1066800" cy="381000"/>
          </a:xfrm>
        </p:grpSpPr>
        <p:sp>
          <p:nvSpPr>
            <p:cNvPr id="78" name="Right Triangle 77"/>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79" name="Straight Connector 78"/>
            <p:cNvCxnSpPr>
              <a:stCxn id="78"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9" name="Group 79"/>
          <p:cNvGrpSpPr/>
          <p:nvPr/>
        </p:nvGrpSpPr>
        <p:grpSpPr>
          <a:xfrm>
            <a:off x="6623010" y="2345267"/>
            <a:ext cx="1066800" cy="381000"/>
            <a:chOff x="1524000" y="2819400"/>
            <a:chExt cx="1066800" cy="381000"/>
          </a:xfrm>
        </p:grpSpPr>
        <p:sp>
          <p:nvSpPr>
            <p:cNvPr id="81" name="Right Triangle 80"/>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82" name="Straight Connector 81"/>
            <p:cNvCxnSpPr>
              <a:stCxn id="81"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0" name="Group 57"/>
          <p:cNvGrpSpPr/>
          <p:nvPr/>
        </p:nvGrpSpPr>
        <p:grpSpPr>
          <a:xfrm flipV="1">
            <a:off x="1670010" y="2834148"/>
            <a:ext cx="1066800" cy="381000"/>
            <a:chOff x="1524000" y="2819400"/>
            <a:chExt cx="1066800" cy="381000"/>
          </a:xfrm>
        </p:grpSpPr>
        <p:sp>
          <p:nvSpPr>
            <p:cNvPr id="61" name="Right Triangle 60"/>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62" name="Straight Connector 61"/>
            <p:cNvCxnSpPr>
              <a:stCxn id="61"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1" name="Group 63"/>
          <p:cNvGrpSpPr/>
          <p:nvPr/>
        </p:nvGrpSpPr>
        <p:grpSpPr>
          <a:xfrm flipV="1">
            <a:off x="3346410" y="2834148"/>
            <a:ext cx="1066800" cy="381000"/>
            <a:chOff x="1524000" y="2819400"/>
            <a:chExt cx="1066800" cy="381000"/>
          </a:xfrm>
        </p:grpSpPr>
        <p:sp>
          <p:nvSpPr>
            <p:cNvPr id="65" name="Right Triangle 64"/>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67" name="Straight Connector 66"/>
            <p:cNvCxnSpPr>
              <a:stCxn id="65"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2" name="Group 70"/>
          <p:cNvGrpSpPr/>
          <p:nvPr/>
        </p:nvGrpSpPr>
        <p:grpSpPr>
          <a:xfrm flipV="1">
            <a:off x="5022810" y="2834148"/>
            <a:ext cx="1066800" cy="381000"/>
            <a:chOff x="1524000" y="2819400"/>
            <a:chExt cx="1066800" cy="381000"/>
          </a:xfrm>
        </p:grpSpPr>
        <p:sp>
          <p:nvSpPr>
            <p:cNvPr id="83" name="Right Triangle 82"/>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84" name="Straight Connector 83"/>
            <p:cNvCxnSpPr>
              <a:stCxn id="83"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3" name="Group 84"/>
          <p:cNvGrpSpPr/>
          <p:nvPr/>
        </p:nvGrpSpPr>
        <p:grpSpPr>
          <a:xfrm flipV="1">
            <a:off x="6623010" y="2834148"/>
            <a:ext cx="1066800" cy="381000"/>
            <a:chOff x="1524000" y="2819400"/>
            <a:chExt cx="1066800" cy="381000"/>
          </a:xfrm>
        </p:grpSpPr>
        <p:sp>
          <p:nvSpPr>
            <p:cNvPr id="86" name="Right Triangle 85"/>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87" name="Straight Connector 86"/>
            <p:cNvCxnSpPr>
              <a:stCxn id="86"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5" name="Group 87"/>
          <p:cNvGrpSpPr/>
          <p:nvPr/>
        </p:nvGrpSpPr>
        <p:grpSpPr>
          <a:xfrm>
            <a:off x="1670010" y="2345267"/>
            <a:ext cx="1066800" cy="381000"/>
            <a:chOff x="1524000" y="2819400"/>
            <a:chExt cx="1066800" cy="381000"/>
          </a:xfrm>
        </p:grpSpPr>
        <p:sp>
          <p:nvSpPr>
            <p:cNvPr id="89" name="Right Triangle 88"/>
            <p:cNvSpPr/>
            <p:nvPr/>
          </p:nvSpPr>
          <p:spPr bwMode="auto">
            <a:xfrm flipH="1" flipV="1">
              <a:off x="1524000" y="2819400"/>
              <a:ext cx="1066800" cy="381000"/>
            </a:xfrm>
            <a:prstGeom prst="rtTriangle">
              <a:avLst/>
            </a:prstGeom>
            <a:solidFill>
              <a:srgbClr val="CCFF99"/>
            </a:solidFill>
            <a:ln w="9525">
              <a:noFill/>
              <a:miter lim="800000"/>
              <a:headEnd/>
              <a:tailEnd/>
            </a:ln>
            <a:effectLst/>
          </p:spPr>
          <p:txBody>
            <a:bodyPr rtlCol="0" anchor="ctr"/>
            <a:lstStyle/>
            <a:p>
              <a:pPr algn="ctr"/>
              <a:endParaRPr lang="en-US" dirty="0">
                <a:latin typeface="+mn-lt"/>
              </a:endParaRPr>
            </a:p>
          </p:txBody>
        </p:sp>
        <p:cxnSp>
          <p:nvCxnSpPr>
            <p:cNvPr id="90" name="Straight Connector 89"/>
            <p:cNvCxnSpPr>
              <a:stCxn id="89" idx="4"/>
            </p:cNvCxnSpPr>
            <p:nvPr/>
          </p:nvCxnSpPr>
          <p:spPr bwMode="auto">
            <a:xfrm rot="16200000" flipH="1">
              <a:off x="1828800" y="2514600"/>
              <a:ext cx="304800" cy="914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58" name="Footer Placeholder 57"/>
          <p:cNvSpPr>
            <a:spLocks noGrp="1"/>
          </p:cNvSpPr>
          <p:nvPr>
            <p:ph type="ftr" sz="quarter" idx="11"/>
          </p:nvPr>
        </p:nvSpPr>
        <p:spPr/>
        <p:txBody>
          <a:bodyPr/>
          <a:lstStyle/>
          <a:p>
            <a:r>
              <a:rPr lang="en-US" smtClean="0"/>
              <a:t>FAST-NUCES</a:t>
            </a:r>
            <a:endParaRPr lang="en-US"/>
          </a:p>
        </p:txBody>
      </p:sp>
      <p:pic>
        <p:nvPicPr>
          <p:cNvPr id="64" name="Picture 6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727082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2400" y="394692"/>
            <a:ext cx="8839200" cy="4801314"/>
          </a:xfrm>
          <a:prstGeom prst="rect">
            <a:avLst/>
          </a:prstGeom>
        </p:spPr>
        <p:txBody>
          <a:bodyPr wrap="square">
            <a:spAutoFit/>
          </a:bodyPr>
          <a:lstStyle/>
          <a:p>
            <a:r>
              <a:rPr lang="en-GB" b="1" dirty="0">
                <a:solidFill>
                  <a:srgbClr val="0070C0"/>
                </a:solidFill>
                <a:effectLst>
                  <a:outerShdw blurRad="38100" dist="38100" dir="2700000" algn="tl">
                    <a:srgbClr val="000000">
                      <a:alpha val="43137"/>
                    </a:srgbClr>
                  </a:outerShdw>
                </a:effectLst>
                <a:latin typeface="Linux Libertine"/>
              </a:rPr>
              <a:t>One-way compression function</a:t>
            </a:r>
          </a:p>
          <a:p>
            <a:endParaRPr lang="en-GB" dirty="0">
              <a:solidFill>
                <a:srgbClr val="202122"/>
              </a:solidFill>
              <a:latin typeface="Arial" panose="020B0604020202020204" pitchFamily="34" charset="0"/>
            </a:endParaRPr>
          </a:p>
          <a:p>
            <a:r>
              <a:rPr lang="en-GB" dirty="0" smtClean="0">
                <a:solidFill>
                  <a:srgbClr val="202122"/>
                </a:solidFill>
                <a:latin typeface="Times New Roman" panose="02020603050405020304" pitchFamily="18" charset="0"/>
                <a:cs typeface="Times New Roman" panose="02020603050405020304" pitchFamily="18" charset="0"/>
              </a:rPr>
              <a:t>In</a:t>
            </a:r>
            <a:r>
              <a:rPr lang="en-GB" dirty="0">
                <a:solidFill>
                  <a:srgbClr val="202122"/>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hlinkClick r:id="rId2" tooltip="Cryptography"/>
              </a:rPr>
              <a:t>cryptography</a:t>
            </a:r>
            <a:r>
              <a:rPr lang="en-GB" dirty="0">
                <a:solidFill>
                  <a:srgbClr val="202122"/>
                </a:solidFill>
                <a:latin typeface="Times New Roman" panose="02020603050405020304" pitchFamily="18" charset="0"/>
                <a:cs typeface="Times New Roman" panose="02020603050405020304" pitchFamily="18" charset="0"/>
              </a:rPr>
              <a:t>, a </a:t>
            </a:r>
            <a:r>
              <a:rPr lang="en-GB" b="1" dirty="0">
                <a:solidFill>
                  <a:srgbClr val="202122"/>
                </a:solidFill>
                <a:latin typeface="Times New Roman" panose="02020603050405020304" pitchFamily="18" charset="0"/>
                <a:cs typeface="Times New Roman" panose="02020603050405020304" pitchFamily="18" charset="0"/>
              </a:rPr>
              <a:t>one-way compression function</a:t>
            </a:r>
            <a:r>
              <a:rPr lang="en-GB" dirty="0">
                <a:solidFill>
                  <a:srgbClr val="202122"/>
                </a:solidFill>
                <a:latin typeface="Times New Roman" panose="02020603050405020304" pitchFamily="18" charset="0"/>
                <a:cs typeface="Times New Roman" panose="02020603050405020304" pitchFamily="18" charset="0"/>
              </a:rPr>
              <a:t> is a function that transforms two fixed-length inputs into a fixed-length output.</a:t>
            </a:r>
            <a:r>
              <a:rPr lang="en-GB" baseline="30000" dirty="0">
                <a:solidFill>
                  <a:srgbClr val="FF0000"/>
                </a:solidFill>
                <a:latin typeface="Times New Roman" panose="02020603050405020304" pitchFamily="18" charset="0"/>
                <a:cs typeface="Times New Roman" panose="02020603050405020304" pitchFamily="18" charset="0"/>
                <a:hlinkClick r:id="rId3"/>
              </a:rPr>
              <a:t>[1]</a:t>
            </a:r>
            <a:r>
              <a:rPr lang="en-GB" dirty="0">
                <a:solidFill>
                  <a:srgbClr val="202122"/>
                </a:solidFill>
                <a:latin typeface="Times New Roman" panose="02020603050405020304" pitchFamily="18" charset="0"/>
                <a:cs typeface="Times New Roman" panose="02020603050405020304" pitchFamily="18" charset="0"/>
              </a:rPr>
              <a:t> </a:t>
            </a:r>
            <a:endParaRPr lang="en-GB" dirty="0" smtClean="0">
              <a:solidFill>
                <a:srgbClr val="202122"/>
              </a:solidFill>
              <a:latin typeface="Times New Roman" panose="02020603050405020304" pitchFamily="18" charset="0"/>
              <a:cs typeface="Times New Roman" panose="02020603050405020304" pitchFamily="18" charset="0"/>
            </a:endParaRPr>
          </a:p>
          <a:p>
            <a:endParaRPr lang="en-GB" dirty="0">
              <a:solidFill>
                <a:srgbClr val="202122"/>
              </a:solidFill>
              <a:latin typeface="Times New Roman" panose="02020603050405020304" pitchFamily="18" charset="0"/>
              <a:cs typeface="Times New Roman" panose="02020603050405020304" pitchFamily="18" charset="0"/>
            </a:endParaRPr>
          </a:p>
          <a:p>
            <a:r>
              <a:rPr lang="en-GB" dirty="0" smtClean="0">
                <a:solidFill>
                  <a:srgbClr val="202122"/>
                </a:solidFill>
                <a:latin typeface="Times New Roman" panose="02020603050405020304" pitchFamily="18" charset="0"/>
                <a:cs typeface="Times New Roman" panose="02020603050405020304" pitchFamily="18" charset="0"/>
              </a:rPr>
              <a:t>The </a:t>
            </a:r>
            <a:r>
              <a:rPr lang="en-GB" dirty="0">
                <a:solidFill>
                  <a:srgbClr val="202122"/>
                </a:solidFill>
                <a:latin typeface="Times New Roman" panose="02020603050405020304" pitchFamily="18" charset="0"/>
                <a:cs typeface="Times New Roman" panose="02020603050405020304" pitchFamily="18" charset="0"/>
              </a:rPr>
              <a:t>transformation is </a:t>
            </a:r>
            <a:r>
              <a:rPr lang="en-GB" dirty="0">
                <a:solidFill>
                  <a:srgbClr val="FF0000"/>
                </a:solidFill>
                <a:latin typeface="Times New Roman" panose="02020603050405020304" pitchFamily="18" charset="0"/>
                <a:cs typeface="Times New Roman" panose="02020603050405020304" pitchFamily="18" charset="0"/>
                <a:hlinkClick r:id="rId4" tooltip="One-way function"/>
              </a:rPr>
              <a:t>"one-way"</a:t>
            </a:r>
            <a:r>
              <a:rPr lang="en-GB" dirty="0">
                <a:solidFill>
                  <a:srgbClr val="202122"/>
                </a:solidFill>
                <a:latin typeface="Times New Roman" panose="02020603050405020304" pitchFamily="18" charset="0"/>
                <a:cs typeface="Times New Roman" panose="02020603050405020304" pitchFamily="18" charset="0"/>
              </a:rPr>
              <a:t>, meaning that it is difficult given a particular output to compute inputs which compress to that output. </a:t>
            </a:r>
            <a:endParaRPr lang="en-GB" dirty="0" smtClean="0">
              <a:solidFill>
                <a:srgbClr val="202122"/>
              </a:solidFill>
              <a:latin typeface="Times New Roman" panose="02020603050405020304" pitchFamily="18" charset="0"/>
              <a:cs typeface="Times New Roman" panose="02020603050405020304" pitchFamily="18" charset="0"/>
            </a:endParaRPr>
          </a:p>
          <a:p>
            <a:endParaRPr lang="en-GB" dirty="0">
              <a:solidFill>
                <a:srgbClr val="202122"/>
              </a:solidFill>
              <a:latin typeface="Times New Roman" panose="02020603050405020304" pitchFamily="18" charset="0"/>
              <a:cs typeface="Times New Roman" panose="02020603050405020304" pitchFamily="18" charset="0"/>
            </a:endParaRPr>
          </a:p>
          <a:p>
            <a:r>
              <a:rPr lang="en-GB" dirty="0" smtClean="0">
                <a:solidFill>
                  <a:srgbClr val="202122"/>
                </a:solidFill>
                <a:latin typeface="Times New Roman" panose="02020603050405020304" pitchFamily="18" charset="0"/>
                <a:cs typeface="Times New Roman" panose="02020603050405020304" pitchFamily="18" charset="0"/>
              </a:rPr>
              <a:t>One-way </a:t>
            </a:r>
            <a:r>
              <a:rPr lang="en-GB" dirty="0">
                <a:solidFill>
                  <a:srgbClr val="202122"/>
                </a:solidFill>
                <a:latin typeface="Times New Roman" panose="02020603050405020304" pitchFamily="18" charset="0"/>
                <a:cs typeface="Times New Roman" panose="02020603050405020304" pitchFamily="18" charset="0"/>
              </a:rPr>
              <a:t>compression functions are not related to conventional </a:t>
            </a:r>
            <a:r>
              <a:rPr lang="en-GB" dirty="0" smtClean="0">
                <a:solidFill>
                  <a:srgbClr val="FF0000"/>
                </a:solidFill>
                <a:latin typeface="Times New Roman" panose="02020603050405020304" pitchFamily="18" charset="0"/>
                <a:cs typeface="Times New Roman" panose="02020603050405020304" pitchFamily="18" charset="0"/>
                <a:hlinkClick r:id="rId5" tooltip="Data compression"/>
              </a:rPr>
              <a:t>data compression</a:t>
            </a:r>
            <a:r>
              <a:rPr lang="en-GB" dirty="0">
                <a:solidFill>
                  <a:srgbClr val="202122"/>
                </a:solidFill>
                <a:latin typeface="Times New Roman" panose="02020603050405020304" pitchFamily="18" charset="0"/>
                <a:cs typeface="Times New Roman" panose="02020603050405020304" pitchFamily="18" charset="0"/>
              </a:rPr>
              <a:t> algorithms, which instead can be inverted exactly (</a:t>
            </a:r>
            <a:r>
              <a:rPr lang="en-GB" dirty="0" smtClean="0">
                <a:solidFill>
                  <a:srgbClr val="202122"/>
                </a:solidFill>
                <a:latin typeface="Times New Roman" panose="02020603050405020304" pitchFamily="18" charset="0"/>
                <a:cs typeface="Times New Roman" panose="02020603050405020304" pitchFamily="18" charset="0"/>
              </a:rPr>
              <a:t>lossless compression</a:t>
            </a:r>
            <a:r>
              <a:rPr lang="en-GB" dirty="0">
                <a:solidFill>
                  <a:srgbClr val="202122"/>
                </a:solidFill>
                <a:latin typeface="Times New Roman" panose="02020603050405020304" pitchFamily="18" charset="0"/>
                <a:cs typeface="Times New Roman" panose="02020603050405020304" pitchFamily="18" charset="0"/>
              </a:rPr>
              <a:t>) or approximately (</a:t>
            </a:r>
            <a:r>
              <a:rPr lang="en-GB" dirty="0" err="1">
                <a:solidFill>
                  <a:srgbClr val="202122"/>
                </a:solidFill>
                <a:latin typeface="Times New Roman" panose="02020603050405020304" pitchFamily="18" charset="0"/>
                <a:cs typeface="Times New Roman" panose="02020603050405020304" pitchFamily="18" charset="0"/>
              </a:rPr>
              <a:t>lossy</a:t>
            </a:r>
            <a:r>
              <a:rPr lang="en-GB" dirty="0">
                <a:solidFill>
                  <a:srgbClr val="202122"/>
                </a:solidFill>
                <a:latin typeface="Times New Roman" panose="02020603050405020304" pitchFamily="18" charset="0"/>
                <a:cs typeface="Times New Roman" panose="02020603050405020304" pitchFamily="18" charset="0"/>
              </a:rPr>
              <a:t> compression) to the original data</a:t>
            </a:r>
            <a:r>
              <a:rPr lang="en-GB" dirty="0" smtClean="0">
                <a:solidFill>
                  <a:srgbClr val="202122"/>
                </a:solidFill>
                <a:latin typeface="Times New Roman" panose="02020603050405020304" pitchFamily="18" charset="0"/>
                <a:cs typeface="Times New Roman" panose="02020603050405020304" pitchFamily="18" charset="0"/>
              </a:rPr>
              <a:t>.</a:t>
            </a:r>
          </a:p>
          <a:p>
            <a:endParaRPr lang="en-GB" b="0" i="0" dirty="0">
              <a:solidFill>
                <a:srgbClr val="202122"/>
              </a:solidFill>
              <a:effectLst/>
              <a:latin typeface="Times New Roman" panose="02020603050405020304" pitchFamily="18" charset="0"/>
              <a:cs typeface="Times New Roman" panose="02020603050405020304" pitchFamily="18" charset="0"/>
            </a:endParaRPr>
          </a:p>
          <a:p>
            <a:endParaRPr lang="en-GB" dirty="0" smtClean="0">
              <a:solidFill>
                <a:srgbClr val="202122"/>
              </a:solidFill>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One-way compression functions are for instance used in the </a:t>
            </a:r>
            <a:r>
              <a:rPr lang="en-GB" dirty="0" err="1" smtClean="0">
                <a:latin typeface="Times New Roman" panose="02020603050405020304" pitchFamily="18" charset="0"/>
                <a:cs typeface="Times New Roman" panose="02020603050405020304" pitchFamily="18" charset="0"/>
                <a:hlinkClick r:id="rId6" tooltip="Merkle–Damgård construction"/>
              </a:rPr>
              <a:t>Merkle</a:t>
            </a:r>
            <a:r>
              <a:rPr lang="en-GB" dirty="0" smtClean="0">
                <a:latin typeface="Times New Roman" panose="02020603050405020304" pitchFamily="18" charset="0"/>
                <a:cs typeface="Times New Roman" panose="02020603050405020304" pitchFamily="18" charset="0"/>
                <a:hlinkClick r:id="rId6" tooltip="Merkle–Damgård construction"/>
              </a:rPr>
              <a:t>–</a:t>
            </a:r>
            <a:r>
              <a:rPr lang="en-GB" dirty="0" err="1" smtClean="0">
                <a:latin typeface="Times New Roman" panose="02020603050405020304" pitchFamily="18" charset="0"/>
                <a:cs typeface="Times New Roman" panose="02020603050405020304" pitchFamily="18" charset="0"/>
                <a:hlinkClick r:id="rId6" tooltip="Merkle–Damgård construction"/>
              </a:rPr>
              <a:t>Damgård</a:t>
            </a:r>
            <a:r>
              <a:rPr lang="en-GB" dirty="0">
                <a:latin typeface="Times New Roman" panose="02020603050405020304" pitchFamily="18" charset="0"/>
                <a:cs typeface="Times New Roman" panose="02020603050405020304" pitchFamily="18" charset="0"/>
                <a:hlinkClick r:id="rId6" tooltip="Merkle–Damgård construction"/>
              </a:rPr>
              <a:t> </a:t>
            </a:r>
            <a:r>
              <a:rPr lang="en-GB" dirty="0" smtClean="0">
                <a:latin typeface="Times New Roman" panose="02020603050405020304" pitchFamily="18" charset="0"/>
                <a:cs typeface="Times New Roman" panose="02020603050405020304" pitchFamily="18" charset="0"/>
                <a:hlinkClick r:id="rId6" tooltip="Merkle–Damgård construction"/>
              </a:rPr>
              <a:t>construction</a:t>
            </a:r>
            <a:r>
              <a:rPr lang="en-GB" dirty="0">
                <a:latin typeface="Times New Roman" panose="02020603050405020304" pitchFamily="18" charset="0"/>
                <a:cs typeface="Times New Roman" panose="02020603050405020304" pitchFamily="18" charset="0"/>
              </a:rPr>
              <a:t> inside </a:t>
            </a:r>
            <a:r>
              <a:rPr lang="en-GB" dirty="0">
                <a:latin typeface="Times New Roman" panose="02020603050405020304" pitchFamily="18" charset="0"/>
                <a:cs typeface="Times New Roman" panose="02020603050405020304" pitchFamily="18" charset="0"/>
                <a:hlinkClick r:id="rId7" tooltip="Cryptographic hash function"/>
              </a:rPr>
              <a:t>cryptographic hash functions</a:t>
            </a:r>
            <a:r>
              <a:rPr lang="en-GB" dirty="0">
                <a:latin typeface="Times New Roman" panose="02020603050405020304" pitchFamily="18" charset="0"/>
                <a:cs typeface="Times New Roman" panose="02020603050405020304" pitchFamily="18" charset="0"/>
              </a:rPr>
              <a:t>.</a:t>
            </a:r>
          </a:p>
          <a:p>
            <a:endParaRPr lang="en-GB" dirty="0" smtClean="0">
              <a:latin typeface="Times New Roman" panose="02020603050405020304" pitchFamily="18" charset="0"/>
              <a:cs typeface="Times New Roman" panose="02020603050405020304" pitchFamily="18" charset="0"/>
            </a:endParaRPr>
          </a:p>
          <a:p>
            <a:endParaRPr lang="en-GB"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9690165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11626</TotalTime>
  <Words>14182</Words>
  <Application>Microsoft Office PowerPoint</Application>
  <PresentationFormat>On-screen Show (4:3)</PresentationFormat>
  <Paragraphs>1445</Paragraphs>
  <Slides>126</Slides>
  <Notes>29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126</vt:i4>
      </vt:variant>
    </vt:vector>
  </HeadingPairs>
  <TitlesOfParts>
    <vt:vector size="142" baseType="lpstr">
      <vt:lpstr>AcmeFont</vt:lpstr>
      <vt:lpstr>Arial</vt:lpstr>
      <vt:lpstr>Arial</vt:lpstr>
      <vt:lpstr>Calibri</vt:lpstr>
      <vt:lpstr>Franklin Gothic Book</vt:lpstr>
      <vt:lpstr>HG創英ﾌﾟﾚｾﾞﾝｽEB</vt:lpstr>
      <vt:lpstr>Linux Libertine</vt:lpstr>
      <vt:lpstr>Narkisim</vt:lpstr>
      <vt:lpstr>OpenSans</vt:lpstr>
      <vt:lpstr>Perpetua</vt:lpstr>
      <vt:lpstr>Symbol</vt:lpstr>
      <vt:lpstr>Times New Roman</vt:lpstr>
      <vt:lpstr>Wingdings</vt:lpstr>
      <vt:lpstr>Wingdings 2</vt:lpstr>
      <vt:lpstr>Equity</vt:lpstr>
      <vt:lpstr>Bitmap Image</vt:lpstr>
      <vt:lpstr>CS-446: Information Systems Security</vt:lpstr>
      <vt:lpstr>Message Integrity</vt:lpstr>
      <vt:lpstr>PowerPoint Presentation</vt:lpstr>
      <vt:lpstr>Message integrity:   MACs</vt:lpstr>
      <vt:lpstr>PowerPoint Presentation</vt:lpstr>
      <vt:lpstr>PowerPoint Presentation</vt:lpstr>
      <vt:lpstr>MAC</vt:lpstr>
      <vt:lpstr>PowerPoint Presentation</vt:lpstr>
      <vt:lpstr>Integrity requires a secret key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Secure MACs</vt:lpstr>
      <vt:lpstr>Lets Make Secure MACs</vt:lpstr>
      <vt:lpstr>Secure PRF   ⇒   Secure MAC</vt:lpstr>
      <vt:lpstr>A bad example</vt:lpstr>
      <vt:lpstr>Security</vt:lpstr>
      <vt:lpstr>Examples</vt:lpstr>
      <vt:lpstr>Truncating MACs based on PRFs</vt:lpstr>
      <vt:lpstr>CBC-MAC and NMAC</vt:lpstr>
      <vt:lpstr>MACs and PRFs</vt:lpstr>
      <vt:lpstr>Construction 1:   encrypted CBC-MAC</vt:lpstr>
      <vt:lpstr>Construction 2:   NMAC   (nested MAC)</vt:lpstr>
      <vt:lpstr>Why the last encryption step in ECBC-MAC and NMAC?</vt:lpstr>
      <vt:lpstr>Why the last encryption step in ECBC-MAC?</vt:lpstr>
      <vt:lpstr>Comparison</vt:lpstr>
      <vt:lpstr>MAC Padding</vt:lpstr>
      <vt:lpstr>PowerPoint Presentation</vt:lpstr>
      <vt:lpstr>Recall:   ECBC-MAC</vt:lpstr>
      <vt:lpstr>What if msg. len. is not multiple of block-size? </vt:lpstr>
      <vt:lpstr>PowerPoint Presentation</vt:lpstr>
      <vt:lpstr>CBC MAC padding</vt:lpstr>
      <vt:lpstr>PowerPoint Presentation</vt:lpstr>
      <vt:lpstr>PowerPoint Presentation</vt:lpstr>
      <vt:lpstr>PowerPoint Presentation</vt:lpstr>
      <vt:lpstr>PowerPoint Presentation</vt:lpstr>
      <vt:lpstr>CBC MAC padding</vt:lpstr>
      <vt:lpstr>PowerPoint Presentation</vt:lpstr>
      <vt:lpstr>PowerPoint Presentation</vt:lpstr>
      <vt:lpstr>PowerPoint Presentation</vt:lpstr>
      <vt:lpstr>PowerPoint Presentation</vt:lpstr>
      <vt:lpstr>PowerPoint Presentation</vt:lpstr>
      <vt:lpstr>CMAC   (NIST standard)</vt:lpstr>
      <vt:lpstr>PowerPoint Presentation</vt:lpstr>
      <vt:lpstr>PowerPoint Presentation</vt:lpstr>
      <vt:lpstr>PowerPoint Presentation</vt:lpstr>
      <vt:lpstr>Parallel- MAC (PMAC)</vt:lpstr>
      <vt:lpstr>PowerPoint Presentation</vt:lpstr>
      <vt:lpstr>PowerPoint Presentation</vt:lpstr>
      <vt:lpstr>PowerPoint Presentation</vt:lpstr>
      <vt:lpstr>Construction 3:  PMAC – parallel MAC</vt:lpstr>
      <vt:lpstr>PowerPoint Presentation</vt:lpstr>
      <vt:lpstr>PowerPoint Presentation</vt:lpstr>
      <vt:lpstr>PowerPoint Presentation</vt:lpstr>
      <vt:lpstr>PowerPoint Presentation</vt:lpstr>
      <vt:lpstr>PowerPoint Presentation</vt:lpstr>
      <vt:lpstr>PowerPoint Presentation</vt:lpstr>
      <vt:lpstr>PMAC is incremental</vt:lpstr>
      <vt:lpstr>PowerPoint Presentation</vt:lpstr>
      <vt:lpstr>PowerPoint Presentation</vt:lpstr>
      <vt:lpstr>Construction 4:   HMAC   (Hash-MAC)</vt:lpstr>
      <vt:lpstr>Further reading</vt:lpstr>
      <vt:lpstr>Recap: message integrity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Collision Resistance</vt:lpstr>
      <vt:lpstr>MACs from Collision Resistance</vt:lpstr>
      <vt:lpstr>MACs from Collision Resistance</vt:lpstr>
      <vt:lpstr>Protecting file integrity using C.R. hash</vt:lpstr>
      <vt:lpstr>Generic Birthday Attack</vt:lpstr>
      <vt:lpstr>PowerPoint Presentation</vt:lpstr>
      <vt:lpstr>Sample C.R. hash functions:</vt:lpstr>
      <vt:lpstr>The Merkle-Damgard Paradigm</vt:lpstr>
      <vt:lpstr>PowerPoint Presentation</vt:lpstr>
      <vt:lpstr>PowerPoint Presentation</vt:lpstr>
      <vt:lpstr>PowerPoint Presentation</vt:lpstr>
      <vt:lpstr>PowerPoint Presentation</vt:lpstr>
      <vt:lpstr>PowerPoint Presentation</vt:lpstr>
      <vt:lpstr>PowerPoint Presentation</vt:lpstr>
      <vt:lpstr>Collision resistance:  Review</vt:lpstr>
      <vt:lpstr>The Merkle-Damgard iterated construction</vt:lpstr>
      <vt:lpstr>MD collision resistance</vt:lpstr>
      <vt:lpstr>Constructing Compression Function</vt:lpstr>
      <vt:lpstr>The Merkle-Damgard iterated construction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Compression. func. from a block cipher</vt:lpstr>
      <vt:lpstr>Other block cipher constructions</vt:lpstr>
      <vt:lpstr>Case study:   SHA-256</vt:lpstr>
      <vt:lpstr>HMAC: a MAC from SHA-256</vt:lpstr>
      <vt:lpstr>The Merkle-Damgard iterated construction</vt:lpstr>
      <vt:lpstr>MAC from a Merkle-Damgard Hash Function</vt:lpstr>
      <vt:lpstr>Standardized method:   HMAC  (Hash-MAC)</vt:lpstr>
      <vt:lpstr>HMAC in pictures</vt:lpstr>
      <vt:lpstr>Timing Attacks on MAC Verification</vt:lpstr>
      <vt:lpstr>Warning:  verification timing attacks  [L’09]</vt:lpstr>
      <vt:lpstr>Warning:  verification timing attacks  [L’09]</vt:lpstr>
      <vt:lpstr>Defense #1</vt:lpstr>
      <vt:lpstr>Defense #2</vt:lpstr>
      <vt:lpstr>Lesson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Abdullah Bin Zarshaid</cp:lastModifiedBy>
  <cp:revision>875</cp:revision>
  <dcterms:created xsi:type="dcterms:W3CDTF">2006-08-16T00:00:00Z</dcterms:created>
  <dcterms:modified xsi:type="dcterms:W3CDTF">2020-11-11T08:18:26Z</dcterms:modified>
</cp:coreProperties>
</file>