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21" r:id="rId3"/>
    <p:sldId id="422" r:id="rId4"/>
    <p:sldId id="414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413" r:id="rId13"/>
    <p:sldId id="423" r:id="rId14"/>
    <p:sldId id="362" r:id="rId15"/>
    <p:sldId id="363" r:id="rId16"/>
    <p:sldId id="364" r:id="rId17"/>
    <p:sldId id="365" r:id="rId18"/>
    <p:sldId id="366" r:id="rId19"/>
    <p:sldId id="415" r:id="rId20"/>
    <p:sldId id="369" r:id="rId21"/>
    <p:sldId id="370" r:id="rId22"/>
    <p:sldId id="375" r:id="rId23"/>
    <p:sldId id="416" r:id="rId24"/>
    <p:sldId id="378" r:id="rId25"/>
    <p:sldId id="379" r:id="rId26"/>
    <p:sldId id="380" r:id="rId27"/>
    <p:sldId id="381" r:id="rId28"/>
    <p:sldId id="385" r:id="rId29"/>
    <p:sldId id="417" r:id="rId30"/>
    <p:sldId id="420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 varScale="1">
        <p:scale>
          <a:sx n="79" d="100"/>
          <a:sy n="79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pathological example where CPA Secure Encryption and secure MAC results in CCA. There are some schemes where</a:t>
            </a:r>
            <a:r>
              <a:rPr lang="en-US" baseline="0" dirty="0" smtClean="0"/>
              <a:t> there are bad interactions with Encryption and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</a:p>
          <a:p>
            <a:r>
              <a:rPr lang="en-US" baseline="0" dirty="0" smtClean="0"/>
              <a:t>CW-MAC   Carter </a:t>
            </a:r>
            <a:r>
              <a:rPr lang="en-US" baseline="0" dirty="0" err="1" smtClean="0"/>
              <a:t>Wagman</a:t>
            </a:r>
            <a:endParaRPr lang="en-US" baseline="0" dirty="0" smtClean="0"/>
          </a:p>
          <a:p>
            <a:r>
              <a:rPr lang="en-US" baseline="0" dirty="0" smtClean="0"/>
              <a:t>AEAD is an extension of 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7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Witout</a:t>
            </a:r>
            <a:r>
              <a:rPr lang="en-US" dirty="0" smtClean="0"/>
              <a:t> providing</a:t>
            </a:r>
            <a:r>
              <a:rPr lang="en-US" baseline="0" dirty="0" smtClean="0"/>
              <a:t> integrity the confidentiality can also be destroyed. The two must go together.</a:t>
            </a:r>
          </a:p>
          <a:p>
            <a:r>
              <a:rPr lang="en-US" baseline="0" dirty="0" err="1" smtClean="0"/>
              <a:t>Simplied</a:t>
            </a:r>
            <a:r>
              <a:rPr lang="en-US" baseline="0" dirty="0" smtClean="0"/>
              <a:t> version of TCP/IP so we can focus on the attack and not bogged down by the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Hdr</a:t>
            </a:r>
            <a:r>
              <a:rPr lang="en-US" dirty="0" smtClean="0"/>
              <a:t>, TCP </a:t>
            </a:r>
            <a:r>
              <a:rPr lang="en-US" dirty="0" err="1" smtClean="0"/>
              <a:t>hdr</a:t>
            </a:r>
            <a:r>
              <a:rPr lang="en-US" dirty="0" smtClean="0"/>
              <a:t>, TCP checksum</a:t>
            </a:r>
            <a:r>
              <a:rPr lang="en-US" baseline="0" dirty="0" smtClean="0"/>
              <a:t> and Keystroke are encrypted using counter mode.</a:t>
            </a:r>
          </a:p>
          <a:p>
            <a:r>
              <a:rPr lang="en-US" baseline="0" dirty="0" smtClean="0"/>
              <a:t>Classical example of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Attack, </a:t>
            </a:r>
          </a:p>
          <a:p>
            <a:endParaRPr lang="en-US" dirty="0" smtClean="0"/>
          </a:p>
          <a:p>
            <a:r>
              <a:rPr lang="en-US" dirty="0" smtClean="0"/>
              <a:t>Bottom equation will be true</a:t>
            </a:r>
            <a:r>
              <a:rPr lang="en-US" baseline="0" dirty="0" smtClean="0"/>
              <a:t> for some checksums, though it may not be true for the TCP checksum.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Nounce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nonce-based</a:t>
            </a:r>
            <a:r>
              <a:rPr lang="en-US" baseline="0" dirty="0" smtClean="0"/>
              <a:t> encryption adversary also specified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in queries.</a:t>
            </a:r>
          </a:p>
          <a:p>
            <a:r>
              <a:rPr lang="en-US" baseline="0" dirty="0" smtClean="0"/>
              <a:t>After having |q|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 for |q| number of messages. If Adv can create a valid C which can decrypt correctly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2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(conservative modeling of real life)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Problem in Software was to combine Encryption</a:t>
            </a:r>
            <a:r>
              <a:rPr lang="en-US" baseline="0" dirty="0" smtClean="0"/>
              <a:t> and MAC incorrectly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A64-C356-4A9A-A651-A31B2629A0E7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111-4079-4D1B-AC7A-312DCF9B9A57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4D22-A290-4556-99B7-02B093D94672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3CA-2BDB-4221-B8AD-7D6FB045C63C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A09E-0FF7-4F4C-84D6-79CED11744E9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DB02-174D-4118-A3CC-5AC20995F523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85E6-AEB4-4ADD-9FFF-595A474E040D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F114-6662-40D3-9746-135F8765DAC7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63E1-3E3E-4B61-8C9E-4CBA5F1CC07E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544-996A-4A35-AE96-9BEC50C09A93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D98E-CAB5-4DB8-919C-81D6FFF22369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BFB46A-2A32-4C8A-AB7F-789756094001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osen_ciphertext_attack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authentication_code" TargetMode="External"/><Relationship Id="rId2" Type="http://schemas.openxmlformats.org/officeDocument/2006/relationships/hyperlink" Target="https://en.wikipedia.org/wiki/Block_ciphe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Chosen_plaintext_attack" TargetMode="External"/><Relationship Id="rId4" Type="http://schemas.openxmlformats.org/officeDocument/2006/relationships/hyperlink" Target="https://en.wikipedia.org/wiki/Semantic_securit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6: Authenticated Encryption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attack using only network access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413001"/>
            <a:ext cx="1403288" cy="2444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0" y="1905001"/>
            <a:ext cx="55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3274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3022600"/>
            <a:ext cx="502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81000" y="2209800"/>
            <a:ext cx="857250" cy="1143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400" y="1164512"/>
            <a:ext cx="848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emote terminal app.:    each keystroke encrypted with CTR mode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11012" y="1875711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 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2345267"/>
            <a:ext cx="28956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D9D9D9"/>
                </a:solidFill>
              </a:rPr>
              <a:t>  IP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 TCP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673600" y="2311400"/>
            <a:ext cx="0" cy="508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2311400"/>
            <a:ext cx="0" cy="508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2311400"/>
            <a:ext cx="0" cy="508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2201" y="3399711"/>
            <a:ext cx="2073709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 bit TCP checksum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urved Connector 43"/>
          <p:cNvCxnSpPr>
            <a:stCxn id="42" idx="3"/>
            <a:endCxn id="85" idx="2"/>
          </p:cNvCxnSpPr>
          <p:nvPr/>
        </p:nvCxnSpPr>
        <p:spPr>
          <a:xfrm flipH="1" flipV="1">
            <a:off x="4425380" y="2719897"/>
            <a:ext cx="10530" cy="864480"/>
          </a:xfrm>
          <a:prstGeom prst="curvedConnector4">
            <a:avLst>
              <a:gd name="adj1" fmla="val -2170940"/>
              <a:gd name="adj2" fmla="val 6068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5400" y="3399711"/>
            <a:ext cx="1618392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 keystroke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575890" y="3120311"/>
            <a:ext cx="754221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24000" y="4343400"/>
            <a:ext cx="5029200" cy="692891"/>
            <a:chOff x="1524000" y="3257550"/>
            <a:chExt cx="5029200" cy="519668"/>
          </a:xfrm>
        </p:grpSpPr>
        <p:sp>
          <p:nvSpPr>
            <p:cNvPr id="71" name="Rectangle 70"/>
            <p:cNvSpPr/>
            <p:nvPr/>
          </p:nvSpPr>
          <p:spPr>
            <a:xfrm>
              <a:off x="2286000" y="3295650"/>
              <a:ext cx="28956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D9D9D9"/>
                  </a:solidFill>
                </a:rPr>
                <a:t>IP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 TCP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</a:t>
              </a:r>
              <a:endParaRPr lang="en-US" dirty="0">
                <a:solidFill>
                  <a:srgbClr val="D9D9D9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6736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242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191000" y="3270250"/>
              <a:ext cx="0" cy="381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152900" y="3257550"/>
              <a:ext cx="5597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</a:rPr>
                <a:t>⨁ t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48200" y="3257550"/>
              <a:ext cx="6174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⨁ 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524000" y="37772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04802" y="4431268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all t, s send: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5362598"/>
            <a:ext cx="5029200" cy="369332"/>
            <a:chOff x="1524000" y="3967718"/>
            <a:chExt cx="5029200" cy="276999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524000" y="4003419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95500" y="3967718"/>
              <a:ext cx="4204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ACK if valid checksum,  nothing otherwise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2982" y="5943600"/>
            <a:ext cx="685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checksum(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D)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t ⨁ checksum(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D⨁s)     }    ⇒   can find  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400" y="23114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4500" y="231978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39624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4" name="Picture 33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9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54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use one of two modes: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integrity but no confidentiality:</a:t>
            </a:r>
          </a:p>
          <a:p>
            <a:pPr marL="274320" lvl="1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both integrity and confidentiality:</a:t>
            </a:r>
          </a:p>
          <a:p>
            <a:pPr marL="274320" lvl="1" indent="0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modes (this module)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82883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In cryptography, a semantically secure cryptosystem is one where only negligible information about the plaintext can be feasibly extracted from the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ciphertext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	but               D: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 M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the system must provide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iphertext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integrity: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cannot create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decrypt properly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6339624" y="3200400"/>
            <a:ext cx="2347176" cy="1154331"/>
            <a:chOff x="5943600" y="2647950"/>
            <a:chExt cx="2347176" cy="865748"/>
          </a:xfrm>
        </p:grpSpPr>
        <p:sp>
          <p:nvSpPr>
            <p:cNvPr id="4" name="TextBox 3"/>
            <p:cNvSpPr txBox="1"/>
            <p:nvPr/>
          </p:nvSpPr>
          <p:spPr>
            <a:xfrm>
              <a:off x="7054540" y="3028950"/>
              <a:ext cx="123623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4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integrity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(E,D)  be a cipher with message space M.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(E,D)  has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integrity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[A,E]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 Pr[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outputs 1]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negligible.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4478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6294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52601" y="2462213"/>
            <a:ext cx="7377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19400" y="2997200"/>
            <a:ext cx="3810000" cy="441325"/>
            <a:chOff x="1776" y="1968"/>
            <a:chExt cx="2400" cy="278"/>
          </a:xfrm>
        </p:grpSpPr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762000" y="1752600"/>
            <a:ext cx="79248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743200" y="1803400"/>
            <a:ext cx="3810000" cy="508000"/>
            <a:chOff x="1776" y="1968"/>
            <a:chExt cx="2400" cy="320"/>
          </a:xfrm>
        </p:grpSpPr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743200" y="2336800"/>
            <a:ext cx="3733800" cy="501650"/>
            <a:chOff x="1728" y="1854"/>
            <a:chExt cx="2352" cy="316"/>
          </a:xfrm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10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E(</a:t>
              </a:r>
              <a:r>
                <a:rPr lang="en-US" sz="2000" dirty="0"/>
                <a:t>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44563" y="3886200"/>
            <a:ext cx="5175251" cy="1069974"/>
            <a:chOff x="595" y="2638"/>
            <a:chExt cx="3260" cy="674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323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D(</a:t>
              </a:r>
              <a:r>
                <a:rPr lang="en-US" sz="2000" dirty="0" err="1"/>
                <a:t>k</a:t>
              </a:r>
              <a:r>
                <a:rPr lang="en-US" sz="2000" dirty="0" err="1" smtClean="0"/>
                <a:t>,</a:t>
              </a:r>
              <a:r>
                <a:rPr lang="en-US" sz="2000" dirty="0" err="1"/>
                <a:t>c</a:t>
              </a:r>
              <a:r>
                <a:rPr lang="en-US" sz="2000" dirty="0" smtClean="0"/>
                <a:t>) ≠⊥    </a:t>
              </a:r>
              <a:r>
                <a:rPr lang="en-US" sz="2000" dirty="0"/>
                <a:t>and  c</a:t>
              </a:r>
              <a:r>
                <a:rPr lang="en-US" sz="2000" dirty="0" smtClean="0"/>
                <a:t>  </a:t>
              </a:r>
              <a:r>
                <a:rPr lang="en-US" sz="2000" dirty="0">
                  <a:sym typeface="Symbol" charset="0"/>
                </a:rPr>
                <a:t>  { </a:t>
              </a:r>
              <a:r>
                <a:rPr lang="en-US" sz="2000" dirty="0" smtClean="0">
                  <a:sym typeface="Symbol" charset="0"/>
                </a:rPr>
                <a:t>c</a:t>
              </a:r>
              <a:r>
                <a:rPr lang="en-US" sz="2000" baseline="-25000" dirty="0" smtClean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, … , </a:t>
              </a:r>
              <a:r>
                <a:rPr lang="en-US" sz="2000" dirty="0" err="1" smtClean="0">
                  <a:sym typeface="Symbol" charset="0"/>
                </a:rPr>
                <a:t>c</a:t>
              </a:r>
              <a:r>
                <a:rPr lang="en-US" sz="2000" baseline="-25000" dirty="0" err="1" smtClean="0">
                  <a:sym typeface="Symbol" charset="0"/>
                </a:rPr>
                <a:t>q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19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1" y="3327400"/>
            <a:ext cx="372218" cy="727075"/>
            <a:chOff x="1981200" y="2419350"/>
            <a:chExt cx="372218" cy="545306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72218" cy="34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857788" y="1803400"/>
            <a:ext cx="49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1" y="1803400"/>
            <a:ext cx="1031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876801" y="2311400"/>
            <a:ext cx="407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410201" y="2311400"/>
            <a:ext cx="9460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7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Authenticated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382000" cy="4978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cipher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E,D)  provides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authenticated encryption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(AE)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is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  semantically secure under CPA, and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 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Bad example:    CBC with rand. IV does not provide AE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D(k,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never outputs  ⊥,  hence adv. easily wins CI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Integrity) game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99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Implication 1:   Authenticity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cannot fool Bob into thinking a message was sent from Alice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819400"/>
            <a:ext cx="685800" cy="958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7178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26162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3937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1" y="38354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Group 22"/>
          <p:cNvGrpSpPr/>
          <p:nvPr/>
        </p:nvGrpSpPr>
        <p:grpSpPr>
          <a:xfrm>
            <a:off x="1676400" y="2413003"/>
            <a:ext cx="2286000" cy="609600"/>
            <a:chOff x="1676400" y="2266950"/>
            <a:chExt cx="2286000" cy="4572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2266950"/>
              <a:ext cx="16113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…,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1676400" y="3530600"/>
            <a:ext cx="2209800" cy="461665"/>
            <a:chOff x="1676400" y="3105150"/>
            <a:chExt cx="2209800" cy="34624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105150"/>
              <a:ext cx="17411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 E(k, m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4953000" y="2616203"/>
            <a:ext cx="2362200" cy="609600"/>
            <a:chOff x="4953000" y="2419350"/>
            <a:chExt cx="2362200" cy="457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209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4509599" y="3077868"/>
            <a:ext cx="3153427" cy="1791730"/>
            <a:chOff x="4509598" y="2765601"/>
            <a:chExt cx="3153427" cy="1343797"/>
          </a:xfrm>
        </p:grpSpPr>
        <p:sp>
          <p:nvSpPr>
            <p:cNvPr id="19" name="TextBox 18"/>
            <p:cNvSpPr txBox="1"/>
            <p:nvPr/>
          </p:nvSpPr>
          <p:spPr>
            <a:xfrm>
              <a:off x="4509598" y="3486150"/>
              <a:ext cx="315342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Cannot create </a:t>
              </a:r>
              <a:br>
                <a:rPr lang="en-US" sz="24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valid   c ∉ { 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}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Curved Connector 20"/>
            <p:cNvCxnSpPr>
              <a:stCxn id="19" idx="0"/>
              <a:endCxn id="18" idx="2"/>
            </p:cNvCxnSpPr>
            <p:nvPr/>
          </p:nvCxnSpPr>
          <p:spPr>
            <a:xfrm rot="16200000" flipV="1">
              <a:off x="5696812" y="3096650"/>
              <a:ext cx="720549" cy="584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2066" y="5105400"/>
            <a:ext cx="7922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⇒  if  D(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k,c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⊥ Bob knows message is from someone who knows k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(but message could be a replay)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1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Implication 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   ⇒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Security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(next segment)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Authenticated encryption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AE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) and 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authenticated encryption with associated data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GB" b="1" dirty="0">
                <a:solidFill>
                  <a:srgbClr val="202122"/>
                </a:solidFill>
                <a:latin typeface="Arial" panose="020B0604020202020204" pitchFamily="34" charset="0"/>
              </a:rPr>
              <a:t>AEAD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) are forms of encryption which simultaneously assure the confidentiality and authenticity of data.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294" y="1447800"/>
            <a:ext cx="88473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In addition to protecting message integrity and confidentiality, authenticated encryption can provide security against 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2" tooltip="Chosen ciphertext attack"/>
              </a:rPr>
              <a:t>chosen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hlinkClick r:id="rId2" tooltip="Chosen ciphertext attack"/>
              </a:rPr>
              <a:t>ciphertext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2" tooltip="Chosen ciphertext attack"/>
              </a:rPr>
              <a:t> attack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en-GB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In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these attacks, an adversary attempts to gain an advantage against </a:t>
            </a:r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a cryptosystem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(e.g., information about the secret decryption key) by submitting carefully chosen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ciphertexts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to some "decryption oracle" and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analyzing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the decrypted results. </a:t>
            </a:r>
            <a:endParaRPr lang="en-GB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Authenticated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encryption schemes can recognize improperly-constructed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ciphertexts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and refuse to decrypt them. </a:t>
            </a:r>
            <a:endParaRPr lang="en-GB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This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, in turn, prevents the attacker from requesting the decryption of any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ciphertext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unless it was generated correctly using the encryption algorithm, thus implying that the plaintext is already known. </a:t>
            </a:r>
            <a:endParaRPr lang="en-GB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chosen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dversary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  that it wants to decrypt</a:t>
            </a:r>
          </a:p>
          <a:p>
            <a:pPr marL="228600" indent="-228600">
              <a:spcBef>
                <a:spcPts val="1824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adv. can fool server into decrypting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(not c)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adversary can learn partial information about plaintext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1" y="2514600"/>
            <a:ext cx="816591" cy="1422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5400" y="2819400"/>
            <a:ext cx="3733800" cy="609600"/>
            <a:chOff x="1371600" y="3486150"/>
            <a:chExt cx="3733800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486150"/>
              <a:ext cx="2209800" cy="381000"/>
              <a:chOff x="2057400" y="3257550"/>
              <a:chExt cx="2209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  data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24600" y="2819400"/>
            <a:ext cx="990600" cy="508000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34290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2921000"/>
            <a:ext cx="685800" cy="958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21000"/>
            <a:ext cx="685800" cy="9584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5181600"/>
            <a:ext cx="816591" cy="1422400"/>
          </a:xfrm>
          <a:prstGeom prst="rect">
            <a:avLst/>
          </a:prstGeom>
        </p:spPr>
      </p:pic>
      <p:grpSp>
        <p:nvGrpSpPr>
          <p:cNvPr id="10" name="Group 16"/>
          <p:cNvGrpSpPr/>
          <p:nvPr/>
        </p:nvGrpSpPr>
        <p:grpSpPr>
          <a:xfrm>
            <a:off x="1219200" y="5283200"/>
            <a:ext cx="3733800" cy="609600"/>
            <a:chOff x="1371600" y="3486150"/>
            <a:chExt cx="3733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2057400" y="34861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TCP/IP packet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58928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384800"/>
            <a:ext cx="685800" cy="9584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84800"/>
            <a:ext cx="685800" cy="9584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53200" y="5283200"/>
            <a:ext cx="685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0144" y="581842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valid </a:t>
            </a:r>
            <a:br>
              <a:rPr lang="en-US" dirty="0" smtClean="0"/>
            </a:br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6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security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546100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Adversary’s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CPA and CCA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obtain the encryption of arbitrary messages of 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decrypt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his choice, other than challenge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Adversary’s goal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Break sematic security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what?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nsures confidentiality against an active adversary that can decrypt some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account for side channels (timing)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5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Construction from Ciphers and MACs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but first,  some history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93800"/>
            <a:ext cx="8610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(AE): introduced in 2000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[KY’00, BN’00]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 APIs before then:     (e.g.   MS-CAPI)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CPA-secure encryption  (e.g. CBC with rand. IV)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MAC  (e.g. HMAC)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project had to combine the two itself without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well defined goal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all combinations provide AE …</a:t>
            </a:r>
          </a:p>
        </p:txBody>
      </p:sp>
      <p:pic>
        <p:nvPicPr>
          <p:cNvPr id="2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5400" y="1752600"/>
            <a:ext cx="1828080" cy="585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29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" y="3327400"/>
            <a:ext cx="89916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178800" cy="5740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Encryption key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    MAC key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(SSL) ---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-then-enc</a:t>
            </a: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--- enc-then-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(SSH) --- enc-and-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2106612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2106612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2106612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2106612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11185" y="1524000"/>
            <a:ext cx="1553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39491" y="153955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4165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2" y="4165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33484" y="3647757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4151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312" y="3580024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4152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5689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2" y="5689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06880" y="5164667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5675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75" y="5105400"/>
            <a:ext cx="99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5676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3352800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lways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correct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31" name="Picture 3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06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A.E.   Theorems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Encrypt-then-MAC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MAC-then-encrypt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however: when  (E,D)  is  rand-CTR mode or rand-CBC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M-then-E  provides  A.E.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53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Standards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(at a high level)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583"/>
            <a:ext cx="8077200" cy="274320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accelerated via Intel’s PCLMULQDQ instruction)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24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CBC-MAC(AES)   then   CTR mode encryption (AED)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(802.11i)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 CTR mode encryption  then  CMAC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940" y="3800956"/>
            <a:ext cx="794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support AEAD:  (auth. enc. with associated data).  All are nonce-based.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5457111"/>
            <a:ext cx="3276600" cy="4064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ncrypted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5457111"/>
            <a:ext cx="1752600" cy="3979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292600" y="3501311"/>
            <a:ext cx="1016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955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18100" y="3590210"/>
            <a:ext cx="2032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1" y="46189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69940" y="4195112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Processing associated data:   input to MAC signing is   (key,   </a:t>
            </a:r>
            <a:r>
              <a:rPr lang="en-GB" dirty="0" err="1"/>
              <a:t>AssocData</a:t>
            </a:r>
            <a:r>
              <a:rPr lang="en-GB" dirty="0"/>
              <a:t> || </a:t>
            </a:r>
            <a:r>
              <a:rPr lang="en-GB" dirty="0" err="1"/>
              <a:t>ciphertext</a:t>
            </a:r>
            <a:r>
              <a:rPr lang="en-GB" dirty="0"/>
              <a:t> )</a:t>
            </a:r>
          </a:p>
          <a:p>
            <a:r>
              <a:rPr lang="en-GB" dirty="0"/>
              <a:t>CW-MAC   Carter </a:t>
            </a:r>
            <a:r>
              <a:rPr lang="en-GB" dirty="0" err="1"/>
              <a:t>Wagman</a:t>
            </a:r>
            <a:endParaRPr lang="en-GB" dirty="0"/>
          </a:p>
          <a:p>
            <a:r>
              <a:rPr lang="en-GB" dirty="0"/>
              <a:t>AEAD is an extension of AE</a:t>
            </a:r>
          </a:p>
        </p:txBody>
      </p:sp>
    </p:spTree>
    <p:extLst>
      <p:ext uri="{BB962C8B-B14F-4D97-AF65-F5344CB8AC3E}">
        <p14:creationId xmlns:p14="http://schemas.microsoft.com/office/powerpoint/2010/main" val="1313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228600"/>
            <a:ext cx="8208963" cy="660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	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0292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AES/GCM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108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/CTR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AES/CCM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smaller 		 61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/CBC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 109</a:t>
            </a:r>
            <a:endParaRPr lang="en-US" b="0" dirty="0" smtClean="0">
              <a:solidFill>
                <a:srgbClr val="A6A6A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AES/EAX		smaller 		 61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AES/CMAC	  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AES/OCB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HMAC/SHA1 147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2540000"/>
            <a:ext cx="152400" cy="172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543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Case Study: TLS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0480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Implemented correctly, authenticated encryption removes the usefulness of the decryption oracle, by preventing an attacker from gaining useful information that the attacker does not already possess</a:t>
            </a:r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Many specialized authenticated encryption modes have been developed for use with symmetric 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2" tooltip="Block cipher"/>
              </a:rPr>
              <a:t>block ciphers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en-GB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However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, authenticated encryption can be generically constructed by combining an encryption scheme and a 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3" tooltip="Message authentication code"/>
              </a:rPr>
              <a:t>message authentication code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(MAC), provided that</a:t>
            </a:r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The encryption scheme is 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4" tooltip="Semantic security"/>
              </a:rPr>
              <a:t>semantically secure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 under a 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hlinkClick r:id="rId5" tooltip="Chosen plaintext attack"/>
              </a:rPr>
              <a:t>chosen plaintext attack</a:t>
            </a:r>
            <a:r>
              <a:rPr lang="en-GB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The MAC function is unforgeable under a </a:t>
            </a:r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chosen message attack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8001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Active Attacks on CPA-Secure Encryption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Recap:  the story so far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61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semantic security against a CPA attack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eavesdropping only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Existential un-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forgeability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 a chosen message attack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ECBC-MAC, CMAC, NMAC, PMAC,  HMAC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module:   encryption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tampering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Ensuring both confidentiality and integrity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3733800"/>
            <a:ext cx="1453680" cy="799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tampering attacks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7112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TCP/IP:   (highly abstracted)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1684" y="5359401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ort = 25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5701393" y="4279901"/>
            <a:ext cx="1788828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1232" y="2968320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5997109" y="2580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5466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ource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10100" y="617220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destination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8840" y="49548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28600" y="3124200"/>
            <a:ext cx="1009650" cy="1346200"/>
          </a:xfrm>
          <a:prstGeom prst="rect">
            <a:avLst/>
          </a:prstGeom>
        </p:spPr>
      </p:pic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4" name="Picture 23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tampering attacks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1117600"/>
          </a:xfrm>
        </p:spPr>
        <p:txBody>
          <a:bodyPr/>
          <a:lstStyle/>
          <a:p>
            <a:pPr marL="5715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(highly abstracted)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7220" y="5359401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1" y="4953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1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3014" y="2946392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5997109" y="2580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9437" y="5461000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packets encrypted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key 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8840" y="26162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1752600" y="4546600"/>
            <a:ext cx="27432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stuff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9"/>
          <p:cNvGrpSpPr/>
          <p:nvPr/>
        </p:nvGrpSpPr>
        <p:grpSpPr>
          <a:xfrm>
            <a:off x="5701393" y="3956110"/>
            <a:ext cx="1788828" cy="968138"/>
            <a:chOff x="5701393" y="2967081"/>
            <a:chExt cx="1788828" cy="726103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"/>
            <p:cNvGrpSpPr/>
            <p:nvPr/>
          </p:nvGrpSpPr>
          <p:grpSpPr>
            <a:xfrm rot="2435598">
              <a:off x="6232613" y="2967081"/>
              <a:ext cx="935451" cy="448761"/>
              <a:chOff x="6158005" y="3611499"/>
              <a:chExt cx="935451" cy="448761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58005" y="3611499"/>
                <a:ext cx="6165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stuff</a:t>
                </a:r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9600" y="3327400"/>
            <a:ext cx="1009650" cy="1346200"/>
          </a:xfrm>
          <a:prstGeom prst="rect">
            <a:avLst/>
          </a:prstGeom>
        </p:spPr>
      </p:pic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4" name="Picture 33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someone else’s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6421" y="42418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4210" y="3225800"/>
            <a:ext cx="816591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21082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3420" y="5156201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608" y="4546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4038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1447800" y="2514600"/>
            <a:ext cx="37338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2006600"/>
            <a:ext cx="37338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/>
          <p:cNvGrpSpPr/>
          <p:nvPr/>
        </p:nvGrpSpPr>
        <p:grpSpPr>
          <a:xfrm>
            <a:off x="6477001" y="3653218"/>
            <a:ext cx="116562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1" y="5233481"/>
            <a:ext cx="433804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do for CBC with rand. IV</a:t>
            </a:r>
          </a:p>
          <a:p>
            <a:pPr>
              <a:lnSpc>
                <a:spcPts val="2400"/>
              </a:lnSpc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(only IV is changed)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4" y="990601"/>
            <a:ext cx="5990743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ote:  attacker obtains decryption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beginning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=25”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"/>
          <p:cNvGrpSpPr/>
          <p:nvPr/>
        </p:nvGrpSpPr>
        <p:grpSpPr>
          <a:xfrm>
            <a:off x="1447800" y="3632200"/>
            <a:ext cx="3733800" cy="1117600"/>
            <a:chOff x="1371600" y="3105150"/>
            <a:chExt cx="3733800" cy="838200"/>
          </a:xfrm>
        </p:grpSpPr>
        <p:grpSp>
          <p:nvGrpSpPr>
            <p:cNvPr id="17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data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6591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3344333"/>
            <a:ext cx="2286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2413000"/>
            <a:ext cx="4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9397" y="40894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IV’,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81000" y="2921000"/>
            <a:ext cx="933450" cy="1244600"/>
          </a:xfrm>
          <a:prstGeom prst="rect">
            <a:avLst/>
          </a:prstGeom>
        </p:spPr>
      </p:pic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3" name="Picture 32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1066800" y="584200"/>
            <a:ext cx="2209800" cy="508000"/>
            <a:chOff x="2057400" y="2266950"/>
            <a:chExt cx="2209800" cy="381000"/>
          </a:xfrm>
        </p:grpSpPr>
        <p:sp>
          <p:nvSpPr>
            <p:cNvPr id="7" name="Rectangle 6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"/>
          <p:cNvGrpSpPr/>
          <p:nvPr/>
        </p:nvGrpSpPr>
        <p:grpSpPr>
          <a:xfrm>
            <a:off x="5562600" y="584200"/>
            <a:ext cx="2209800" cy="508000"/>
            <a:chOff x="2057400" y="3257550"/>
            <a:chExt cx="2209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2575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data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32575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n Arrow 14"/>
          <p:cNvSpPr/>
          <p:nvPr/>
        </p:nvSpPr>
        <p:spPr>
          <a:xfrm rot="16200000">
            <a:off x="4191000" y="609600"/>
            <a:ext cx="3048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0" y="53340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 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1" y="533400"/>
            <a:ext cx="61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 ,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1701800"/>
            <a:ext cx="611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is done with CBC with a random IV.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should IV’ be?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0171" y="3506688"/>
            <a:ext cx="285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⨁ (…25…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4110335"/>
            <a:ext cx="27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⨁ (…80…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1" y="4719935"/>
            <a:ext cx="445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⨁ (…80…) ⨁ (…25…)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53295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can’t be done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4772" y="2389088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m[0] = D(k, c[0]) ⨁ IV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=80…”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4800600"/>
            <a:ext cx="5882040" cy="1561920"/>
          </a:xfrm>
          <a:prstGeom prst="rect">
            <a:avLst/>
          </a:prstGeom>
        </p:spPr>
      </p:pic>
      <p:sp>
        <p:nvSpPr>
          <p:cNvPr id="18" name="Footer Placeholder 31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19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1640</TotalTime>
  <Words>1755</Words>
  <Application>Microsoft Office PowerPoint</Application>
  <PresentationFormat>On-screen Show (4:3)</PresentationFormat>
  <Paragraphs>324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</vt:lpstr>
      <vt:lpstr>Calibri</vt:lpstr>
      <vt:lpstr>Comic Sans MS</vt:lpstr>
      <vt:lpstr>Franklin Gothic Book</vt:lpstr>
      <vt:lpstr>HG創英ﾌﾟﾚｾﾞﾝｽEB</vt:lpstr>
      <vt:lpstr>Perpetua</vt:lpstr>
      <vt:lpstr>Symbol</vt:lpstr>
      <vt:lpstr>Tahoma</vt:lpstr>
      <vt:lpstr>Times New Roman</vt:lpstr>
      <vt:lpstr>Wingdings 2</vt:lpstr>
      <vt:lpstr>Equity</vt:lpstr>
      <vt:lpstr>CS-446: Information Systems Security</vt:lpstr>
      <vt:lpstr>PowerPoint Presentation</vt:lpstr>
      <vt:lpstr>PowerPoint Presentation</vt:lpstr>
      <vt:lpstr>Active Attacks on CPA-Secure Encryption</vt:lpstr>
      <vt:lpstr>Recap:  the story so far</vt:lpstr>
      <vt:lpstr>Sample tampering attacks</vt:lpstr>
      <vt:lpstr>Sample tampering attacks</vt:lpstr>
      <vt:lpstr>Reading someone else’s data</vt:lpstr>
      <vt:lpstr>PowerPoint Presentation</vt:lpstr>
      <vt:lpstr>An attack using only network access</vt:lpstr>
      <vt:lpstr>The lesson</vt:lpstr>
      <vt:lpstr>Definitions</vt:lpstr>
      <vt:lpstr>PowerPoint Presentation</vt:lpstr>
      <vt:lpstr>Goals</vt:lpstr>
      <vt:lpstr>Ciphertext integrity</vt:lpstr>
      <vt:lpstr>Authenticated encryption</vt:lpstr>
      <vt:lpstr>Implication 1:   Authenticity</vt:lpstr>
      <vt:lpstr>Implication 2</vt:lpstr>
      <vt:lpstr>Chosen Ciphertext Attacks</vt:lpstr>
      <vt:lpstr>Example chosen ciphertext attacks</vt:lpstr>
      <vt:lpstr>Chosen ciphertext security</vt:lpstr>
      <vt:lpstr>So what?</vt:lpstr>
      <vt:lpstr>Construction from Ciphers and MACs</vt:lpstr>
      <vt:lpstr>… but first,  some history</vt:lpstr>
      <vt:lpstr>Combining MAC and ENC   (CCA)</vt:lpstr>
      <vt:lpstr>A.E.   Theorems</vt:lpstr>
      <vt:lpstr>Standards  (at a high level)</vt:lpstr>
      <vt:lpstr>Performance: </vt:lpstr>
      <vt:lpstr>Case Study: TLS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Abdullah Bin Zarshaid</cp:lastModifiedBy>
  <cp:revision>622</cp:revision>
  <dcterms:created xsi:type="dcterms:W3CDTF">2006-08-16T00:00:00Z</dcterms:created>
  <dcterms:modified xsi:type="dcterms:W3CDTF">2020-11-13T19:00:20Z</dcterms:modified>
</cp:coreProperties>
</file>