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476" r:id="rId4"/>
    <p:sldId id="477" r:id="rId5"/>
    <p:sldId id="478" r:id="rId6"/>
    <p:sldId id="479" r:id="rId7"/>
    <p:sldId id="480" r:id="rId8"/>
    <p:sldId id="417" r:id="rId9"/>
    <p:sldId id="493" r:id="rId10"/>
    <p:sldId id="481" r:id="rId11"/>
    <p:sldId id="494" r:id="rId12"/>
    <p:sldId id="495" r:id="rId13"/>
    <p:sldId id="497" r:id="rId14"/>
    <p:sldId id="498" r:id="rId15"/>
    <p:sldId id="482" r:id="rId16"/>
    <p:sldId id="467" r:id="rId17"/>
    <p:sldId id="465" r:id="rId18"/>
    <p:sldId id="496" r:id="rId19"/>
    <p:sldId id="499" r:id="rId20"/>
    <p:sldId id="505" r:id="rId21"/>
    <p:sldId id="500" r:id="rId22"/>
    <p:sldId id="513" r:id="rId23"/>
    <p:sldId id="506" r:id="rId24"/>
    <p:sldId id="507" r:id="rId25"/>
    <p:sldId id="501" r:id="rId26"/>
    <p:sldId id="508" r:id="rId27"/>
    <p:sldId id="510" r:id="rId28"/>
    <p:sldId id="502" r:id="rId29"/>
    <p:sldId id="509" r:id="rId30"/>
    <p:sldId id="511" r:id="rId31"/>
    <p:sldId id="503" r:id="rId32"/>
    <p:sldId id="512" r:id="rId33"/>
    <p:sldId id="437" r:id="rId34"/>
    <p:sldId id="504" r:id="rId35"/>
    <p:sldId id="485" r:id="rId36"/>
    <p:sldId id="438" r:id="rId37"/>
    <p:sldId id="483" r:id="rId38"/>
    <p:sldId id="474" r:id="rId39"/>
    <p:sldId id="472" r:id="rId40"/>
    <p:sldId id="473" r:id="rId41"/>
    <p:sldId id="486" r:id="rId42"/>
    <p:sldId id="487" r:id="rId43"/>
    <p:sldId id="488" r:id="rId44"/>
    <p:sldId id="489" r:id="rId45"/>
    <p:sldId id="490" r:id="rId46"/>
    <p:sldId id="491" r:id="rId47"/>
    <p:sldId id="492" r:id="rId48"/>
    <p:sldId id="484" r:id="rId4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p:scale>
          <a:sx n="80" d="100"/>
          <a:sy n="80" d="100"/>
        </p:scale>
        <p:origin x="150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11/16/2020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7766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lgorith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245409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 life G actually takes security parameter like the size of the key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16</a:t>
            </a:fld>
            <a:endParaRPr lang="en-US"/>
          </a:p>
        </p:txBody>
      </p:sp>
    </p:spTree>
    <p:extLst>
      <p:ext uri="{BB962C8B-B14F-4D97-AF65-F5344CB8AC3E}">
        <p14:creationId xmlns:p14="http://schemas.microsoft.com/office/powerpoint/2010/main" val="332892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Deterministic Algorithm.</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an </a:t>
            </a:r>
            <a:r>
              <a:rPr lang="en-US" sz="1200" b="0" i="0" u="none" strike="noStrike" kern="1200" dirty="0" smtClean="0">
                <a:solidFill>
                  <a:schemeClr val="tx1"/>
                </a:solidFill>
                <a:latin typeface="+mn-lt"/>
                <a:ea typeface="+mn-ea"/>
                <a:cs typeface="+mn-cs"/>
                <a:hlinkClick r:id="rId3" tooltip="Algorithm"/>
              </a:rPr>
              <a:t>algorithm</a:t>
            </a:r>
            <a:r>
              <a:rPr lang="en-US" sz="1200" b="0" i="0" kern="1200" dirty="0" smtClean="0">
                <a:solidFill>
                  <a:schemeClr val="tx1"/>
                </a:solidFill>
                <a:latin typeface="+mn-lt"/>
                <a:ea typeface="+mn-ea"/>
                <a:cs typeface="+mn-cs"/>
              </a:rPr>
              <a:t> which, given a particular input, will always produce the same output, with the underlying machine always passing through the same sequence of states.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17</a:t>
            </a:fld>
            <a:endParaRPr lang="en-US"/>
          </a:p>
        </p:txBody>
      </p:sp>
    </p:spTree>
    <p:extLst>
      <p:ext uri="{BB962C8B-B14F-4D97-AF65-F5344CB8AC3E}">
        <p14:creationId xmlns:p14="http://schemas.microsoft.com/office/powerpoint/2010/main" val="65536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explain what is a random oracle.   NEVER encrypt m directly</a:t>
            </a:r>
            <a:r>
              <a:rPr lang="en-US" baseline="0" dirty="0" smtClean="0"/>
              <a:t> with RSA.</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dirty="0"/>
          </a:p>
        </p:txBody>
      </p:sp>
    </p:spTree>
    <p:extLst>
      <p:ext uri="{BB962C8B-B14F-4D97-AF65-F5344CB8AC3E}">
        <p14:creationId xmlns:p14="http://schemas.microsoft.com/office/powerpoint/2010/main" val="398810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BB’04:    Boneh-</a:t>
            </a:r>
            <a:r>
              <a:rPr lang="en-US" dirty="0" err="1" smtClean="0"/>
              <a:t>Brumley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40</a:t>
            </a:fld>
            <a:endParaRPr lang="en-US" dirty="0"/>
          </a:p>
        </p:txBody>
      </p:sp>
    </p:spTree>
    <p:extLst>
      <p:ext uri="{BB962C8B-B14F-4D97-AF65-F5344CB8AC3E}">
        <p14:creationId xmlns:p14="http://schemas.microsoft.com/office/powerpoint/2010/main" val="201235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Picture of cipher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dirty="0"/>
          </a:p>
        </p:txBody>
      </p:sp>
    </p:spTree>
    <p:extLst>
      <p:ext uri="{BB962C8B-B14F-4D97-AF65-F5344CB8AC3E}">
        <p14:creationId xmlns:p14="http://schemas.microsoft.com/office/powerpoint/2010/main" val="65269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68B5CF-A70D-408E-971F-5E5251E8D31F}" type="datetime1">
              <a:rPr lang="en-US" smtClean="0"/>
              <a:pPr/>
              <a:t>11/16/2020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11/16/2020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11/16/2020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BC1901-1C5E-4596-A6DC-3BFDC4E4D6E6}" type="datetime1">
              <a:rPr lang="en-US" smtClean="0"/>
              <a:pPr/>
              <a:t>11/16/2020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11/16/2020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3FED0-C479-4717-BE04-37C45F62B9FF}" type="datetime1">
              <a:rPr lang="en-US" smtClean="0"/>
              <a:pPr/>
              <a:t>11/16/2020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11/16/2020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3EB19-286A-4188-8D4D-8DE870B142DA}" type="datetime1">
              <a:rPr lang="en-US" smtClean="0"/>
              <a:pPr/>
              <a:t>11/16/2020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11/16/2020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11/16/2020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11/16/2020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11/16/2020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nverse_function" TargetMode="External"/><Relationship Id="rId2" Type="http://schemas.openxmlformats.org/officeDocument/2006/relationships/hyperlink" Target="https://en.wikipedia.org/wiki/Function_(mathematics)" TargetMode="External"/><Relationship Id="rId1" Type="http://schemas.openxmlformats.org/officeDocument/2006/relationships/slideLayout" Target="../slideLayouts/slideLayout7.xml"/><Relationship Id="rId4" Type="http://schemas.openxmlformats.org/officeDocument/2006/relationships/hyperlink" Target="https://en.wikipedia.org/wiki/Cryptograph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dirty="0" smtClean="0">
                <a:solidFill>
                  <a:schemeClr val="tx1"/>
                </a:solidFill>
                <a:latin typeface="Times New Roman" pitchFamily="18" charset="0"/>
                <a:cs typeface="Times New Roman" pitchFamily="18" charset="0"/>
              </a:rPr>
              <a:t>Will not do chapter 8</a:t>
            </a:r>
          </a:p>
          <a:p>
            <a:r>
              <a:rPr lang="en-US" sz="3400" b="1" dirty="0" smtClean="0">
                <a:solidFill>
                  <a:schemeClr val="tx1"/>
                </a:solidFill>
                <a:latin typeface="Times New Roman" pitchFamily="18" charset="0"/>
                <a:cs typeface="Times New Roman" pitchFamily="18" charset="0"/>
              </a:rPr>
              <a:t>Chapter </a:t>
            </a:r>
            <a:r>
              <a:rPr lang="en-US" sz="3400" b="1" dirty="0" smtClean="0">
                <a:solidFill>
                  <a:schemeClr val="tx1"/>
                </a:solidFill>
                <a:latin typeface="Times New Roman" pitchFamily="18" charset="0"/>
                <a:cs typeface="Times New Roman" pitchFamily="18" charset="0"/>
              </a:rPr>
              <a:t># </a:t>
            </a:r>
            <a:r>
              <a:rPr lang="en-US" sz="3400" b="1" dirty="0">
                <a:solidFill>
                  <a:schemeClr val="tx1"/>
                </a:solidFill>
                <a:latin typeface="Times New Roman" pitchFamily="18" charset="0"/>
                <a:cs typeface="Times New Roman" pitchFamily="18" charset="0"/>
              </a:rPr>
              <a:t>9</a:t>
            </a:r>
            <a:r>
              <a:rPr lang="en-US" sz="3400" b="1" dirty="0" smtClean="0">
                <a:solidFill>
                  <a:schemeClr val="tx1"/>
                </a:solidFill>
                <a:latin typeface="Times New Roman" pitchFamily="18" charset="0"/>
                <a:cs typeface="Times New Roman" pitchFamily="18" charset="0"/>
              </a:rPr>
              <a:t>: Public Key Encryption</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Hard Problems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Integer factorization</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Discrete logarithm</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solidFill>
                  <a:srgbClr val="C00000"/>
                </a:solidFill>
                <a:latin typeface="Times New Roman" pitchFamily="18" charset="0"/>
                <a:cs typeface="Times New Roman" pitchFamily="18" charset="0"/>
              </a:rPr>
              <a:t>Hardness: No polynomial-time algorithms known yet</a:t>
            </a:r>
          </a:p>
          <a:p>
            <a:endParaRPr lang="en-US"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1905000" y="1371600"/>
            <a:ext cx="4886325" cy="12382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1828800" y="3352800"/>
            <a:ext cx="5486400"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16732" y="199740"/>
            <a:ext cx="8915400" cy="923330"/>
          </a:xfrm>
          <a:prstGeom prst="rect">
            <a:avLst/>
          </a:prstGeom>
        </p:spPr>
        <p:txBody>
          <a:bodyPr wrap="square">
            <a:spAutoFit/>
          </a:bodyPr>
          <a:lstStyle/>
          <a:p>
            <a:r>
              <a:rPr lang="en-GB" dirty="0" smtClean="0">
                <a:solidFill>
                  <a:srgbClr val="FF0000"/>
                </a:solidFill>
                <a:latin typeface="charter"/>
              </a:rPr>
              <a:t>For your reading and extra info:</a:t>
            </a:r>
          </a:p>
          <a:p>
            <a:r>
              <a:rPr lang="en-GB" dirty="0" smtClean="0">
                <a:solidFill>
                  <a:srgbClr val="292929"/>
                </a:solidFill>
                <a:latin typeface="charter"/>
              </a:rPr>
              <a:t>Hardness </a:t>
            </a:r>
            <a:r>
              <a:rPr lang="en-GB" dirty="0">
                <a:solidFill>
                  <a:srgbClr val="292929"/>
                </a:solidFill>
                <a:latin typeface="charter"/>
              </a:rPr>
              <a:t>assumptions on mathematical problems lie at the heart of modern cryptography; they are often what ensure one cannot break an encryption scheme</a:t>
            </a:r>
            <a:endParaRPr lang="en-GB" dirty="0"/>
          </a:p>
        </p:txBody>
      </p:sp>
      <p:sp>
        <p:nvSpPr>
          <p:cNvPr id="4" name="Rectangle 3"/>
          <p:cNvSpPr/>
          <p:nvPr/>
        </p:nvSpPr>
        <p:spPr>
          <a:xfrm>
            <a:off x="116732" y="1176097"/>
            <a:ext cx="8763000" cy="5078313"/>
          </a:xfrm>
          <a:prstGeom prst="rect">
            <a:avLst/>
          </a:prstGeom>
        </p:spPr>
        <p:txBody>
          <a:bodyPr wrap="square">
            <a:spAutoFit/>
          </a:bodyPr>
          <a:lstStyle/>
          <a:p>
            <a:r>
              <a:rPr lang="en-GB" b="1" dirty="0"/>
              <a:t>What are ‘hard problems’?</a:t>
            </a:r>
          </a:p>
          <a:p>
            <a:r>
              <a:rPr lang="en-GB" dirty="0">
                <a:solidFill>
                  <a:srgbClr val="C00000"/>
                </a:solidFill>
              </a:rPr>
              <a:t>Some mathematical problems are harder than others, but what if some problems can never be solved? Well, this is exactly what much of modern cryptography relies on. Often it is assumed that a problem is hard, and this assumption is used to prove that it is impossible to break an encryption scheme</a:t>
            </a:r>
            <a:r>
              <a:rPr lang="en-GB" dirty="0"/>
              <a:t>, for example.</a:t>
            </a:r>
          </a:p>
          <a:p>
            <a:r>
              <a:rPr lang="en-GB" dirty="0"/>
              <a:t>More formally, a hardness assumption on a particular problem is the assumption that there is no efficient algorithm (that runs in what we call polynomial time) that can solve it.</a:t>
            </a:r>
          </a:p>
          <a:p>
            <a:r>
              <a:rPr lang="en-GB" dirty="0"/>
              <a:t>It is often not known whether there is a method to solve these hard problems efficiently, just that there is not currently a method to do so. However, most of the hard problems used in modern cryptography have been widely studied and so we can have confidence that the assumption they are hard is valid.</a:t>
            </a:r>
          </a:p>
          <a:p>
            <a:r>
              <a:rPr lang="en-GB" b="1" dirty="0"/>
              <a:t>How are they used?</a:t>
            </a:r>
          </a:p>
          <a:p>
            <a:r>
              <a:rPr lang="en-GB" dirty="0"/>
              <a:t>How can we use a hard problem in showing an encryption scheme is secure? We use what is called a reduction argument which runs as follows: we show that if an adversary can break the encryption scheme then they can also break the hard problem, thus ‘reducing’ the security to the hard problem.</a:t>
            </a:r>
          </a:p>
          <a:p>
            <a:r>
              <a:rPr lang="en-GB" b="1" dirty="0"/>
              <a:t>Why does this work?</a:t>
            </a:r>
          </a:p>
          <a:p>
            <a:r>
              <a:rPr lang="en-GB" dirty="0"/>
              <a:t>Why do these reductions work? Well, think about it this way:</a:t>
            </a:r>
          </a:p>
          <a:p>
            <a:r>
              <a:rPr lang="en-GB" dirty="0"/>
              <a:t>We have made an assumption that a problem is hard and we have confidence that it is hard because these hard problems have been well studied</a:t>
            </a:r>
            <a:r>
              <a:rPr lang="en-GB" dirty="0" smtClean="0"/>
              <a:t>.</a:t>
            </a:r>
            <a:endParaRPr lang="en-GB" dirty="0"/>
          </a:p>
        </p:txBody>
      </p:sp>
    </p:spTree>
    <p:extLst>
      <p:ext uri="{BB962C8B-B14F-4D97-AF65-F5344CB8AC3E}">
        <p14:creationId xmlns:p14="http://schemas.microsoft.com/office/powerpoint/2010/main" val="1681035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1311" y="214491"/>
            <a:ext cx="8763000" cy="6186309"/>
          </a:xfrm>
          <a:prstGeom prst="rect">
            <a:avLst/>
          </a:prstGeom>
        </p:spPr>
        <p:txBody>
          <a:bodyPr wrap="square">
            <a:spAutoFit/>
          </a:bodyPr>
          <a:lstStyle/>
          <a:p>
            <a:r>
              <a:rPr lang="en-GB" dirty="0"/>
              <a:t>We then take an adversary, who we assume can break our encryption scheme, and we show that this adversary (which we may have to adapt slightly — this is fine as long as it is still efficient or runs in polynomial time) can break the hard problem.</a:t>
            </a:r>
          </a:p>
          <a:p>
            <a:r>
              <a:rPr lang="en-GB" dirty="0"/>
              <a:t>Although, now we have a contradiction as we assumed that no efficient adversary could solve the hard problem.</a:t>
            </a:r>
          </a:p>
          <a:p>
            <a:r>
              <a:rPr lang="en-GB" dirty="0" smtClean="0"/>
              <a:t>Thus</a:t>
            </a:r>
            <a:r>
              <a:rPr lang="en-GB" dirty="0"/>
              <a:t>, due to this contradiction, we know the adversary cannot break our encryption scheme or in other words, breaking the encryption scheme is as hard as solving the hard problem, which is hard, so we can be happy that it is hard to break the encryption scheme.</a:t>
            </a:r>
          </a:p>
          <a:p>
            <a:r>
              <a:rPr lang="en-GB" dirty="0"/>
              <a:t>Let’s take a look at a couple of examples…</a:t>
            </a:r>
          </a:p>
          <a:p>
            <a:r>
              <a:rPr lang="en-GB" b="1" dirty="0"/>
              <a:t>Factoring:</a:t>
            </a:r>
          </a:p>
          <a:p>
            <a:r>
              <a:rPr lang="en-GB" dirty="0"/>
              <a:t>Factoring numbers is a hard problem. While it may seem very simple for low numbers, it is considered a hard problem for large numbers. The problem can be formulated as follows:</a:t>
            </a:r>
          </a:p>
          <a:p>
            <a:r>
              <a:rPr lang="en-GB" dirty="0"/>
              <a:t>Take n = </a:t>
            </a:r>
            <a:r>
              <a:rPr lang="en-GB" dirty="0" err="1"/>
              <a:t>p.q</a:t>
            </a:r>
            <a:r>
              <a:rPr lang="en-GB" dirty="0"/>
              <a:t> where p and q are large prime numbers. The challenge, given the number n, is to find p and q.</a:t>
            </a:r>
          </a:p>
          <a:p>
            <a:r>
              <a:rPr lang="en-GB" b="1" dirty="0"/>
              <a:t>DDH:</a:t>
            </a:r>
          </a:p>
          <a:p>
            <a:r>
              <a:rPr lang="en-GB" dirty="0"/>
              <a:t>The second hardness assumption we will consider here is the decisional </a:t>
            </a:r>
            <a:r>
              <a:rPr lang="en-GB" dirty="0" err="1"/>
              <a:t>Diffie-Helman</a:t>
            </a:r>
            <a:r>
              <a:rPr lang="en-GB" dirty="0"/>
              <a:t> assumption. This assumption is based on cyclic groups, we saw these last week. Remember, that for cyclic group G we have a generator g (this is just an element that can be used to make every other element in the group).</a:t>
            </a:r>
          </a:p>
          <a:p>
            <a:r>
              <a:rPr lang="en-GB" dirty="0"/>
              <a:t>The DDH assumption says that it is hard to distinguish between the following two tuples:</a:t>
            </a:r>
          </a:p>
          <a:p>
            <a:r>
              <a:rPr lang="en-GB" dirty="0"/>
              <a:t>1. (</a:t>
            </a:r>
            <a:r>
              <a:rPr lang="en-GB" dirty="0" err="1"/>
              <a:t>ga,gb</a:t>
            </a:r>
            <a:r>
              <a:rPr lang="en-GB" dirty="0"/>
              <a:t>, g(</a:t>
            </a:r>
            <a:r>
              <a:rPr lang="en-GB" dirty="0" err="1"/>
              <a:t>a.b</a:t>
            </a:r>
            <a:r>
              <a:rPr lang="en-GB" dirty="0"/>
              <a:t>)) where a and b are chosen at random;</a:t>
            </a:r>
          </a:p>
          <a:p>
            <a:r>
              <a:rPr lang="en-GB" dirty="0"/>
              <a:t>2. (</a:t>
            </a:r>
            <a:r>
              <a:rPr lang="en-GB" dirty="0" err="1"/>
              <a:t>ga,gb</a:t>
            </a:r>
            <a:r>
              <a:rPr lang="en-GB" dirty="0"/>
              <a:t>, </a:t>
            </a:r>
            <a:r>
              <a:rPr lang="en-GB" dirty="0" err="1"/>
              <a:t>gc</a:t>
            </a:r>
            <a:r>
              <a:rPr lang="en-GB" dirty="0"/>
              <a:t>) where a, b and c are chosen at random.</a:t>
            </a:r>
          </a:p>
          <a:p>
            <a:r>
              <a:rPr lang="en-GB" dirty="0"/>
              <a:t>It is this hardness assumption that is used in the </a:t>
            </a:r>
            <a:r>
              <a:rPr lang="en-GB" dirty="0" err="1"/>
              <a:t>ElGamal</a:t>
            </a:r>
            <a:r>
              <a:rPr lang="en-GB" dirty="0"/>
              <a:t> encryption </a:t>
            </a:r>
            <a:r>
              <a:rPr lang="en-GB" dirty="0" smtClean="0"/>
              <a:t>scheme.</a:t>
            </a:r>
            <a:endParaRPr lang="en-GB" dirty="0"/>
          </a:p>
        </p:txBody>
      </p:sp>
      <p:sp>
        <p:nvSpPr>
          <p:cNvPr id="5" name="Rectangle 4"/>
          <p:cNvSpPr/>
          <p:nvPr/>
        </p:nvSpPr>
        <p:spPr>
          <a:xfrm>
            <a:off x="685800" y="6400800"/>
            <a:ext cx="7467600" cy="369332"/>
          </a:xfrm>
          <a:prstGeom prst="rect">
            <a:avLst/>
          </a:prstGeom>
        </p:spPr>
        <p:txBody>
          <a:bodyPr wrap="square">
            <a:spAutoFit/>
          </a:bodyPr>
          <a:lstStyle/>
          <a:p>
            <a:r>
              <a:rPr lang="en-GB" dirty="0"/>
              <a:t>https://medium.com/oxbridge-inspire/hard-problems-in-cryptography-cf0394cf8e79</a:t>
            </a:r>
          </a:p>
        </p:txBody>
      </p:sp>
    </p:spTree>
    <p:extLst>
      <p:ext uri="{BB962C8B-B14F-4D97-AF65-F5344CB8AC3E}">
        <p14:creationId xmlns:p14="http://schemas.microsoft.com/office/powerpoint/2010/main" val="95110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0"/>
            <a:ext cx="8848928" cy="923330"/>
          </a:xfrm>
          <a:prstGeom prst="rect">
            <a:avLst/>
          </a:prstGeom>
        </p:spPr>
        <p:txBody>
          <a:bodyPr wrap="square">
            <a:spAutoFit/>
          </a:bodyPr>
          <a:lstStyle/>
          <a:p>
            <a:r>
              <a:rPr lang="en-GB" dirty="0">
                <a:solidFill>
                  <a:srgbClr val="202122"/>
                </a:solidFill>
                <a:latin typeface="Arial" panose="020B0604020202020204" pitchFamily="34" charset="0"/>
              </a:rPr>
              <a:t>A </a:t>
            </a:r>
            <a:r>
              <a:rPr lang="en-GB" b="1" dirty="0">
                <a:solidFill>
                  <a:srgbClr val="202122"/>
                </a:solidFill>
                <a:latin typeface="Arial" panose="020B0604020202020204" pitchFamily="34" charset="0"/>
              </a:rPr>
              <a:t>trapdoor function</a:t>
            </a:r>
            <a:r>
              <a:rPr lang="en-GB" dirty="0">
                <a:solidFill>
                  <a:srgbClr val="202122"/>
                </a:solidFill>
                <a:latin typeface="Arial" panose="020B0604020202020204" pitchFamily="34" charset="0"/>
              </a:rPr>
              <a:t> is a </a:t>
            </a:r>
            <a:r>
              <a:rPr lang="en-GB" dirty="0">
                <a:solidFill>
                  <a:srgbClr val="FF0000"/>
                </a:solidFill>
                <a:latin typeface="Arial" panose="020B0604020202020204" pitchFamily="34" charset="0"/>
                <a:hlinkClick r:id="rId2" tooltip="Function (mathematics)"/>
              </a:rPr>
              <a:t>function</a:t>
            </a:r>
            <a:r>
              <a:rPr lang="en-GB" dirty="0">
                <a:solidFill>
                  <a:srgbClr val="202122"/>
                </a:solidFill>
                <a:latin typeface="Arial" panose="020B0604020202020204" pitchFamily="34" charset="0"/>
              </a:rPr>
              <a:t> that is easy to compute in one direction, yet difficult to compute in the opposite direction (finding its </a:t>
            </a:r>
            <a:r>
              <a:rPr lang="en-GB" dirty="0">
                <a:solidFill>
                  <a:srgbClr val="FF0000"/>
                </a:solidFill>
                <a:latin typeface="Arial" panose="020B0604020202020204" pitchFamily="34" charset="0"/>
                <a:hlinkClick r:id="rId3" tooltip="Inverse function"/>
              </a:rPr>
              <a:t>inverse</a:t>
            </a:r>
            <a:r>
              <a:rPr lang="en-GB" dirty="0">
                <a:solidFill>
                  <a:srgbClr val="202122"/>
                </a:solidFill>
                <a:latin typeface="Arial" panose="020B0604020202020204" pitchFamily="34" charset="0"/>
              </a:rPr>
              <a:t>) without special information, called the "trapdoor". Trapdoor functions are widely used in </a:t>
            </a:r>
            <a:r>
              <a:rPr lang="en-GB" dirty="0">
                <a:solidFill>
                  <a:srgbClr val="FF0000"/>
                </a:solidFill>
                <a:latin typeface="Arial" panose="020B0604020202020204" pitchFamily="34" charset="0"/>
                <a:hlinkClick r:id="rId4" tooltip="Cryptography"/>
              </a:rPr>
              <a:t>cryptography</a:t>
            </a:r>
            <a:r>
              <a:rPr lang="en-GB" dirty="0">
                <a:solidFill>
                  <a:srgbClr val="202122"/>
                </a:solidFill>
                <a:latin typeface="Arial" panose="020B0604020202020204" pitchFamily="34" charset="0"/>
              </a:rPr>
              <a:t>.</a:t>
            </a:r>
            <a:endParaRPr lang="en-GB" dirty="0"/>
          </a:p>
        </p:txBody>
      </p:sp>
    </p:spTree>
    <p:extLst>
      <p:ext uri="{BB962C8B-B14F-4D97-AF65-F5344CB8AC3E}">
        <p14:creationId xmlns:p14="http://schemas.microsoft.com/office/powerpoint/2010/main" val="2517497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79103"/>
            <a:ext cx="8839200" cy="6463308"/>
          </a:xfrm>
          <a:prstGeom prst="rect">
            <a:avLst/>
          </a:prstGeom>
        </p:spPr>
        <p:txBody>
          <a:bodyPr wrap="square">
            <a:spAutoFit/>
          </a:bodyPr>
          <a:lstStyle/>
          <a:p>
            <a:r>
              <a:rPr lang="en-GB" dirty="0">
                <a:solidFill>
                  <a:srgbClr val="FF0000"/>
                </a:solidFill>
                <a:latin typeface="charter"/>
              </a:rPr>
              <a:t>For your reading and extra </a:t>
            </a:r>
            <a:r>
              <a:rPr lang="en-GB" dirty="0" smtClean="0">
                <a:solidFill>
                  <a:srgbClr val="FF0000"/>
                </a:solidFill>
                <a:latin typeface="charter"/>
              </a:rPr>
              <a:t>info</a:t>
            </a:r>
          </a:p>
          <a:p>
            <a:endParaRPr lang="en-GB" dirty="0" smtClean="0"/>
          </a:p>
          <a:p>
            <a:r>
              <a:rPr lang="en-GB" b="1" dirty="0" smtClean="0">
                <a:solidFill>
                  <a:srgbClr val="C00000"/>
                </a:solidFill>
              </a:rPr>
              <a:t>A </a:t>
            </a:r>
            <a:r>
              <a:rPr lang="en-GB" b="1" dirty="0">
                <a:solidFill>
                  <a:srgbClr val="C00000"/>
                </a:solidFill>
              </a:rPr>
              <a:t>trapdoor function is a function that is easy to perform one way, but has a secret that is required to perform the inverse calculation efficiently</a:t>
            </a:r>
            <a:r>
              <a:rPr lang="en-GB" dirty="0"/>
              <a:t>. That is, if f is a trapdoor function, then y=f(x) is easy to compute, but x=f−1(y) is hard to compute without some special knowledge k. Given k, then it is easy to compute y=f−1(</a:t>
            </a:r>
            <a:r>
              <a:rPr lang="en-GB" dirty="0" err="1"/>
              <a:t>x,k</a:t>
            </a:r>
            <a:r>
              <a:rPr lang="en-GB" dirty="0"/>
              <a:t>). The Wikipedia article also contains a straight-forward explanation.</a:t>
            </a:r>
          </a:p>
          <a:p>
            <a:endParaRPr lang="en-GB" dirty="0"/>
          </a:p>
          <a:p>
            <a:r>
              <a:rPr lang="en-GB" dirty="0"/>
              <a:t>The analogy to a "trapdoor" is something like this: It's easy to fall through a trapdoor, but it's very hard to climb back out and get to where you started unless you have a ladder.</a:t>
            </a:r>
          </a:p>
          <a:p>
            <a:endParaRPr lang="en-GB" dirty="0"/>
          </a:p>
          <a:p>
            <a:r>
              <a:rPr lang="en-GB" dirty="0">
                <a:solidFill>
                  <a:srgbClr val="C00000"/>
                </a:solidFill>
              </a:rPr>
              <a:t>A hash function is not a trapdoor function because it is not reversible</a:t>
            </a:r>
            <a:r>
              <a:rPr lang="en-GB" dirty="0"/>
              <a:t>. Instead, it's called a one-way function. </a:t>
            </a:r>
            <a:r>
              <a:rPr lang="en-GB" dirty="0">
                <a:solidFill>
                  <a:srgbClr val="00B050"/>
                </a:solidFill>
              </a:rPr>
              <a:t>A one-way function is similar to a trapdoor function in that it's easy to compute both and it's very hard to reverse both, but there is no special key that allows you to reverse the one-way </a:t>
            </a:r>
            <a:r>
              <a:rPr lang="en-GB" dirty="0" smtClean="0">
                <a:solidFill>
                  <a:srgbClr val="00B050"/>
                </a:solidFill>
              </a:rPr>
              <a:t>function</a:t>
            </a:r>
            <a:r>
              <a:rPr lang="en-GB" dirty="0" smtClean="0"/>
              <a:t>.</a:t>
            </a:r>
          </a:p>
          <a:p>
            <a:endParaRPr lang="en-GB" dirty="0"/>
          </a:p>
          <a:p>
            <a:pPr fontAlgn="base"/>
            <a:r>
              <a:rPr lang="en-GB" dirty="0"/>
              <a:t>T</a:t>
            </a:r>
            <a:r>
              <a:rPr lang="en-GB" dirty="0" smtClean="0"/>
              <a:t>rapdoor </a:t>
            </a:r>
            <a:r>
              <a:rPr lang="en-GB" dirty="0"/>
              <a:t>functions as a subset of one-way functions: Trapdoors are a one-way function with the extra restriction that they have a secret for calculating the inverse.</a:t>
            </a:r>
          </a:p>
          <a:p>
            <a:pPr fontAlgn="base"/>
            <a:r>
              <a:rPr lang="en-GB" dirty="0"/>
              <a:t>For example: RSA is a one-way trapdoor function, but SHA-1 is just a one-way hash function. Discrete exponentiation is also (supposedly) just a one-way function, since there's no key information about the group that can be used to calculate the discrete logarithm efficiently.</a:t>
            </a:r>
          </a:p>
          <a:p>
            <a:pPr fontAlgn="base"/>
            <a:r>
              <a:rPr lang="en-GB" dirty="0"/>
              <a:t>That said, on a pragmatic note I have noticed that common Internet usage often mixes the terms "one-way" and "trapdoor" interchangeably, which no doubt causes confusion</a:t>
            </a:r>
          </a:p>
          <a:p>
            <a:endParaRPr lang="en-GB" dirty="0"/>
          </a:p>
        </p:txBody>
      </p:sp>
    </p:spTree>
    <p:extLst>
      <p:ext uri="{BB962C8B-B14F-4D97-AF65-F5344CB8AC3E}">
        <p14:creationId xmlns:p14="http://schemas.microsoft.com/office/powerpoint/2010/main" val="3796181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Trapdoor One-way Functions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One-way function F(x) = y based on hard problem</a:t>
            </a:r>
          </a:p>
          <a:p>
            <a:pPr lvl="1"/>
            <a:r>
              <a:rPr lang="en-US" sz="2200" dirty="0" smtClean="0">
                <a:latin typeface="Times New Roman" pitchFamily="18" charset="0"/>
                <a:cs typeface="Times New Roman" pitchFamily="18" charset="0"/>
              </a:rPr>
              <a:t>Given input x: F(x) easy to compute</a:t>
            </a:r>
          </a:p>
          <a:p>
            <a:pPr lvl="1"/>
            <a:r>
              <a:rPr lang="en-US" sz="2200" dirty="0" smtClean="0">
                <a:latin typeface="Times New Roman" pitchFamily="18" charset="0"/>
                <a:cs typeface="Times New Roman" pitchFamily="18" charset="0"/>
              </a:rPr>
              <a:t>Given output y: hard to find input x with F(x) = y</a:t>
            </a:r>
          </a:p>
          <a:p>
            <a:pPr lvl="1"/>
            <a:r>
              <a:rPr lang="en-US" sz="2200" dirty="0" smtClean="0">
                <a:latin typeface="Times New Roman" pitchFamily="18" charset="0"/>
                <a:cs typeface="Times New Roman" pitchFamily="18" charset="0"/>
              </a:rPr>
              <a:t>Basis for asymmetry of public-key algorithms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Trapdoor one-way function F(x) = y</a:t>
            </a:r>
          </a:p>
          <a:p>
            <a:pPr lvl="1"/>
            <a:r>
              <a:rPr lang="en-US" sz="2200" dirty="0" smtClean="0">
                <a:latin typeface="Times New Roman" pitchFamily="18" charset="0"/>
                <a:cs typeface="Times New Roman" pitchFamily="18" charset="0"/>
              </a:rPr>
              <a:t>Given y and some secret: easy to find x with F(x) = y</a:t>
            </a:r>
          </a:p>
          <a:p>
            <a:pPr lvl="1"/>
            <a:r>
              <a:rPr lang="en-US" sz="2200" dirty="0" smtClean="0">
                <a:latin typeface="Times New Roman" pitchFamily="18" charset="0"/>
                <a:cs typeface="Times New Roman" pitchFamily="18" charset="0"/>
              </a:rPr>
              <a:t>Examples of secrets: prime factors, discrete logarithm</a:t>
            </a:r>
          </a:p>
          <a:p>
            <a:pPr lvl="1"/>
            <a:r>
              <a:rPr lang="en-US" sz="2200" dirty="0" smtClean="0">
                <a:latin typeface="Times New Roman" pitchFamily="18" charset="0"/>
                <a:cs typeface="Times New Roman" pitchFamily="18" charset="0"/>
              </a:rPr>
              <a:t>Basis for private key and decryption</a:t>
            </a: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762000"/>
          </a:xfrm>
        </p:spPr>
        <p:txBody>
          <a:bodyPr/>
          <a:lstStyle/>
          <a:p>
            <a:r>
              <a:rPr lang="en-US" dirty="0" smtClean="0">
                <a:solidFill>
                  <a:schemeClr val="tx1"/>
                </a:solidFill>
                <a:latin typeface="Times New Roman" pitchFamily="18" charset="0"/>
                <a:cs typeface="Times New Roman" pitchFamily="18" charset="0"/>
              </a:rPr>
              <a:t>Public Key Encryption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397000"/>
            <a:ext cx="8534400" cy="5461000"/>
          </a:xfrm>
        </p:spPr>
        <p:txBody>
          <a:bodyPr>
            <a:normAutofit/>
          </a:bodyPr>
          <a:lstStyle/>
          <a:p>
            <a:pPr marL="0" indent="0">
              <a:buNone/>
            </a:pPr>
            <a:r>
              <a:rPr lang="en-US" b="1" u="sng" dirty="0" smtClean="0">
                <a:latin typeface="Times New Roman" pitchFamily="18" charset="0"/>
                <a:cs typeface="Times New Roman" pitchFamily="18" charset="0"/>
              </a:rPr>
              <a:t>Def</a:t>
            </a:r>
            <a:r>
              <a:rPr lang="en-US" sz="2400" dirty="0" smtClean="0">
                <a:latin typeface="Times New Roman" pitchFamily="18" charset="0"/>
                <a:cs typeface="Times New Roman" pitchFamily="18" charset="0"/>
              </a:rPr>
              <a:t>:  a public-key encryption system is a triple of </a:t>
            </a:r>
            <a:r>
              <a:rPr lang="en-US" sz="2400" dirty="0" err="1" smtClean="0">
                <a:latin typeface="Times New Roman" pitchFamily="18" charset="0"/>
                <a:cs typeface="Times New Roman" pitchFamily="18" charset="0"/>
              </a:rPr>
              <a:t>algs</a:t>
            </a:r>
            <a:r>
              <a:rPr lang="en-US" sz="2400" dirty="0" smtClean="0">
                <a:latin typeface="Times New Roman" pitchFamily="18" charset="0"/>
                <a:cs typeface="Times New Roman" pitchFamily="18" charset="0"/>
              </a:rPr>
              <a:t>.(G, E, D)</a:t>
            </a:r>
          </a:p>
          <a:p>
            <a:pPr>
              <a:spcBef>
                <a:spcPts val="1800"/>
              </a:spcBef>
            </a:pPr>
            <a:r>
              <a:rPr lang="en-US" sz="2400" dirty="0" smtClean="0">
                <a:latin typeface="Times New Roman" pitchFamily="18" charset="0"/>
                <a:cs typeface="Times New Roman" pitchFamily="18" charset="0"/>
              </a:rPr>
              <a:t>G():   randomized alg. outputs a key pair    (</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a:t>
            </a:r>
          </a:p>
          <a:p>
            <a:pPr>
              <a:spcBef>
                <a:spcPts val="1800"/>
              </a:spcBef>
            </a:pP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m):  randomized alg. that takes  </a:t>
            </a:r>
            <a:r>
              <a:rPr lang="en-US" sz="2400" dirty="0" err="1" smtClean="0">
                <a:latin typeface="Times New Roman" pitchFamily="18" charset="0"/>
                <a:cs typeface="Times New Roman" pitchFamily="18" charset="0"/>
              </a:rPr>
              <a:t>m∈M</a:t>
            </a:r>
            <a:r>
              <a:rPr lang="en-US" sz="2400" dirty="0" smtClean="0">
                <a:latin typeface="Times New Roman" pitchFamily="18" charset="0"/>
                <a:cs typeface="Times New Roman" pitchFamily="18" charset="0"/>
              </a:rPr>
              <a:t> and outputs </a:t>
            </a:r>
            <a:r>
              <a:rPr lang="en-US" sz="2400" dirty="0">
                <a:latin typeface="Times New Roman" pitchFamily="18" charset="0"/>
                <a:cs typeface="Times New Roman" pitchFamily="18" charset="0"/>
              </a:rPr>
              <a:t>c </a:t>
            </a:r>
            <a:r>
              <a:rPr lang="en-US" sz="2400" dirty="0" smtClean="0">
                <a:latin typeface="Times New Roman" pitchFamily="18" charset="0"/>
                <a:cs typeface="Times New Roman" pitchFamily="18" charset="0"/>
              </a:rPr>
              <a:t>∈C</a:t>
            </a:r>
          </a:p>
          <a:p>
            <a:pPr>
              <a:spcBef>
                <a:spcPts val="1800"/>
              </a:spcBef>
            </a:pP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sk,c</a:t>
            </a:r>
            <a:r>
              <a:rPr lang="en-US" sz="2400" dirty="0" smtClean="0">
                <a:latin typeface="Times New Roman" pitchFamily="18" charset="0"/>
                <a:cs typeface="Times New Roman" pitchFamily="18" charset="0"/>
              </a:rPr>
              <a:t>): det. alg. that </a:t>
            </a:r>
            <a:r>
              <a:rPr lang="en-US" sz="2400" dirty="0">
                <a:latin typeface="Times New Roman" pitchFamily="18" charset="0"/>
                <a:cs typeface="Times New Roman" pitchFamily="18" charset="0"/>
              </a:rPr>
              <a:t>takes  </a:t>
            </a:r>
            <a:r>
              <a:rPr lang="en-US" sz="2400" dirty="0" err="1" smtClean="0">
                <a:latin typeface="Times New Roman" pitchFamily="18" charset="0"/>
                <a:cs typeface="Times New Roman" pitchFamily="18" charset="0"/>
              </a:rPr>
              <a:t>c∈C</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outputs </a:t>
            </a:r>
            <a:r>
              <a:rPr lang="en-US" sz="2400" dirty="0" err="1">
                <a:latin typeface="Times New Roman" pitchFamily="18" charset="0"/>
                <a:cs typeface="Times New Roman" pitchFamily="18" charset="0"/>
              </a:rPr>
              <a:t>m</a:t>
            </a:r>
            <a:r>
              <a:rPr lang="en-US" sz="2400" dirty="0" err="1"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or ⊥</a:t>
            </a:r>
          </a:p>
          <a:p>
            <a:pPr marL="0" indent="0">
              <a:spcBef>
                <a:spcPts val="4200"/>
              </a:spcBef>
              <a:buNone/>
            </a:pPr>
            <a:r>
              <a:rPr lang="en-US" sz="2400" dirty="0" smtClean="0">
                <a:latin typeface="Times New Roman" pitchFamily="18" charset="0"/>
                <a:cs typeface="Times New Roman" pitchFamily="18" charset="0"/>
              </a:rPr>
              <a:t>Consistency: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pk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sk</a:t>
            </a:r>
            <a:r>
              <a:rPr lang="en-US" sz="2400" dirty="0" smtClean="0">
                <a:latin typeface="Times New Roman" pitchFamily="18" charset="0"/>
                <a:cs typeface="Times New Roman" pitchFamily="18" charset="0"/>
              </a:rPr>
              <a:t>) output by G :    </a:t>
            </a:r>
          </a:p>
          <a:p>
            <a:pPr marL="0" indent="0">
              <a:spcBef>
                <a:spcPts val="1824"/>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m</a:t>
            </a:r>
            <a:r>
              <a:rPr lang="en-US" sz="2400" dirty="0" err="1" smtClean="0">
                <a:latin typeface="Times New Roman" pitchFamily="18" charset="0"/>
                <a:cs typeface="Times New Roman" pitchFamily="18" charset="0"/>
              </a:rPr>
              <a:t>∈</a:t>
            </a:r>
            <a:r>
              <a:rPr lang="en-US" sz="2400" dirty="0" err="1">
                <a:latin typeface="Times New Roman" pitchFamily="18" charset="0"/>
                <a:cs typeface="Times New Roman" pitchFamily="18" charset="0"/>
              </a:rPr>
              <a:t>M</a:t>
            </a:r>
            <a:r>
              <a:rPr lang="en-US" sz="2400" dirty="0" smtClean="0">
                <a:latin typeface="Times New Roman" pitchFamily="18" charset="0"/>
                <a:cs typeface="Times New Roman" pitchFamily="18" charset="0"/>
              </a:rPr>
              <a:t>:     D(</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m) ) = m</a:t>
            </a:r>
            <a:endParaRPr lang="en-US" sz="24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4161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Trapdoor functions (TDF)</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534400" cy="5029200"/>
          </a:xfrm>
        </p:spPr>
        <p:txBody>
          <a:bodyPr>
            <a:normAutofit/>
          </a:bodyPr>
          <a:lstStyle/>
          <a:p>
            <a:pPr marL="0" indent="0">
              <a:buNone/>
            </a:pPr>
            <a:r>
              <a:rPr lang="en-US" sz="2400" b="1" u="sng" dirty="0" smtClean="0">
                <a:latin typeface="Times New Roman" pitchFamily="18" charset="0"/>
                <a:cs typeface="Times New Roman" pitchFamily="18" charset="0"/>
              </a:rPr>
              <a:t>Def</a:t>
            </a:r>
            <a:r>
              <a:rPr lang="en-US" sz="2400" dirty="0" smtClean="0">
                <a:latin typeface="Times New Roman" pitchFamily="18" charset="0"/>
                <a:cs typeface="Times New Roman" pitchFamily="18" charset="0"/>
              </a:rPr>
              <a:t>: a trapdoor </a:t>
            </a:r>
            <a:r>
              <a:rPr lang="en-US" sz="2400" dirty="0" err="1" smtClean="0">
                <a:latin typeface="Times New Roman" pitchFamily="18" charset="0"/>
                <a:cs typeface="Times New Roman" pitchFamily="18" charset="0"/>
              </a:rPr>
              <a:t>func</a:t>
            </a:r>
            <a:r>
              <a:rPr lang="en-US" sz="2400" dirty="0" smtClean="0">
                <a:latin typeface="Times New Roman" pitchFamily="18" charset="0"/>
                <a:cs typeface="Times New Roman" pitchFamily="18" charset="0"/>
              </a:rPr>
              <a:t>.  X⟶Y  is a triplet of efficient </a:t>
            </a:r>
            <a:r>
              <a:rPr lang="en-US" sz="2400" dirty="0" err="1" smtClean="0">
                <a:latin typeface="Times New Roman" pitchFamily="18" charset="0"/>
                <a:cs typeface="Times New Roman" pitchFamily="18" charset="0"/>
              </a:rPr>
              <a:t>algs</a:t>
            </a:r>
            <a:r>
              <a:rPr lang="en-US" sz="2400" dirty="0" smtClean="0">
                <a:latin typeface="Times New Roman" pitchFamily="18" charset="0"/>
                <a:cs typeface="Times New Roman" pitchFamily="18" charset="0"/>
              </a:rPr>
              <a:t>. (G, F, F</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p>
          <a:p>
            <a:pPr>
              <a:spcBef>
                <a:spcPts val="1800"/>
              </a:spcBef>
            </a:pPr>
            <a:r>
              <a:rPr lang="en-US" sz="2400" dirty="0" smtClean="0">
                <a:latin typeface="Times New Roman" pitchFamily="18" charset="0"/>
                <a:cs typeface="Times New Roman" pitchFamily="18" charset="0"/>
              </a:rPr>
              <a:t>G():   randomized alg. outputs a key pair    (</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a:t>
            </a:r>
          </a:p>
          <a:p>
            <a:pPr>
              <a:spcBef>
                <a:spcPts val="1800"/>
              </a:spcBef>
            </a:pPr>
            <a:r>
              <a:rPr lang="en-US" sz="2400" dirty="0" smtClean="0">
                <a:latin typeface="Times New Roman" pitchFamily="18" charset="0"/>
                <a:cs typeface="Times New Roman" pitchFamily="18" charset="0"/>
              </a:rPr>
              <a:t>F(</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det. </a:t>
            </a: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lg.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hat defines a function    X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Y</a:t>
            </a:r>
          </a:p>
          <a:p>
            <a:pPr>
              <a:spcBef>
                <a:spcPts val="1800"/>
              </a:spcBef>
            </a:pPr>
            <a:r>
              <a:rPr lang="en-US" sz="2400" dirty="0" smtClean="0">
                <a:latin typeface="Times New Roman" pitchFamily="18" charset="0"/>
                <a:cs typeface="Times New Roman" pitchFamily="18" charset="0"/>
              </a:rPr>
              <a:t>F</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sk</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defines a function    </a:t>
            </a:r>
            <a:r>
              <a:rPr lang="en-US" sz="2400" dirty="0" smtClean="0">
                <a:latin typeface="Times New Roman" pitchFamily="18" charset="0"/>
                <a:cs typeface="Times New Roman" pitchFamily="18" charset="0"/>
              </a:rPr>
              <a:t>Y ⟶  X    that inverts   F</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pk</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More precisely: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pk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sk</a:t>
            </a:r>
            <a:r>
              <a:rPr lang="en-US" sz="2400" dirty="0" smtClean="0">
                <a:latin typeface="Times New Roman" pitchFamily="18" charset="0"/>
                <a:cs typeface="Times New Roman" pitchFamily="18" charset="0"/>
              </a:rPr>
              <a:t>) output by G     </a:t>
            </a:r>
          </a:p>
          <a:p>
            <a:pPr marL="0" indent="0">
              <a:spcBef>
                <a:spcPts val="1824"/>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x∈X</a:t>
            </a:r>
            <a:r>
              <a:rPr lang="en-US" sz="2400" dirty="0" smtClean="0">
                <a:latin typeface="Times New Roman" pitchFamily="18" charset="0"/>
                <a:cs typeface="Times New Roman" pitchFamily="18" charset="0"/>
              </a:rPr>
              <a:t>:     F</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  F(</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x) ) = x</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(G, F, F</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is secure if   F(</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   is a “one-way” function:</a:t>
            </a:r>
          </a:p>
          <a:p>
            <a:pPr marL="0" indent="0">
              <a:spcBef>
                <a:spcPts val="1224"/>
              </a:spcBef>
              <a:buNone/>
            </a:pPr>
            <a:r>
              <a:rPr lang="en-US" sz="2400" dirty="0" smtClean="0">
                <a:latin typeface="Times New Roman" pitchFamily="18" charset="0"/>
                <a:cs typeface="Times New Roman" pitchFamily="18" charset="0"/>
              </a:rPr>
              <a:t>	can be evaluated, but cannot be inverted without  </a:t>
            </a:r>
            <a:r>
              <a:rPr lang="en-US" sz="2400" dirty="0" err="1" smtClean="0">
                <a:latin typeface="Times New Roman" pitchFamily="18" charset="0"/>
                <a:cs typeface="Times New Roman" pitchFamily="18" charset="0"/>
              </a:rPr>
              <a:t>sk</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5209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52400"/>
            <a:ext cx="8839200" cy="6740307"/>
          </a:xfrm>
          <a:prstGeom prst="rect">
            <a:avLst/>
          </a:prstGeom>
        </p:spPr>
        <p:txBody>
          <a:bodyPr wrap="square">
            <a:spAutoFit/>
          </a:bodyPr>
          <a:lstStyle/>
          <a:p>
            <a:r>
              <a:rPr lang="en-GB" dirty="0" smtClean="0">
                <a:latin typeface="OpenSans"/>
              </a:rPr>
              <a:t>Explanation of slide 17</a:t>
            </a:r>
          </a:p>
          <a:p>
            <a:r>
              <a:rPr lang="en-GB" dirty="0" smtClean="0">
                <a:latin typeface="OpenSans"/>
              </a:rPr>
              <a:t>So </a:t>
            </a:r>
            <a:r>
              <a:rPr lang="en-GB" dirty="0">
                <a:latin typeface="OpenSans"/>
              </a:rPr>
              <a:t>what is a trapdoor function? </a:t>
            </a:r>
            <a:endParaRPr lang="en-GB" dirty="0" smtClean="0">
              <a:latin typeface="OpenSans"/>
            </a:endParaRPr>
          </a:p>
          <a:p>
            <a:endParaRPr lang="en-GB" dirty="0">
              <a:latin typeface="OpenSans"/>
            </a:endParaRPr>
          </a:p>
          <a:p>
            <a:r>
              <a:rPr lang="en-GB" dirty="0">
                <a:latin typeface="OpenSans"/>
              </a:rPr>
              <a:t>Well, a trapdoor function basically is a function that goes from some set X to some </a:t>
            </a:r>
          </a:p>
          <a:p>
            <a:r>
              <a:rPr lang="en-GB" dirty="0">
                <a:latin typeface="OpenSans"/>
              </a:rPr>
              <a:t>set Y. And it's really defined by a triple of algorithms. </a:t>
            </a:r>
            <a:endParaRPr lang="en-GB" dirty="0" smtClean="0">
              <a:latin typeface="OpenSans"/>
            </a:endParaRPr>
          </a:p>
          <a:p>
            <a:endParaRPr lang="en-GB" dirty="0">
              <a:latin typeface="OpenSans"/>
            </a:endParaRPr>
          </a:p>
          <a:p>
            <a:r>
              <a:rPr lang="en-GB" dirty="0" smtClean="0">
                <a:latin typeface="OpenSans"/>
              </a:rPr>
              <a:t>There's </a:t>
            </a:r>
            <a:r>
              <a:rPr lang="en-GB" dirty="0">
                <a:latin typeface="OpenSans"/>
              </a:rPr>
              <a:t>a generation </a:t>
            </a:r>
            <a:r>
              <a:rPr lang="en-GB" dirty="0" smtClean="0">
                <a:latin typeface="OpenSans"/>
              </a:rPr>
              <a:t>algorithm G, </a:t>
            </a:r>
            <a:r>
              <a:rPr lang="en-GB" dirty="0">
                <a:latin typeface="OpenSans"/>
              </a:rPr>
              <a:t>the function </a:t>
            </a:r>
            <a:r>
              <a:rPr lang="en-GB" dirty="0" smtClean="0">
                <a:latin typeface="OpenSans"/>
              </a:rPr>
              <a:t>F, </a:t>
            </a:r>
            <a:r>
              <a:rPr lang="en-GB" dirty="0">
                <a:latin typeface="OpenSans"/>
              </a:rPr>
              <a:t>and the inverse of the function </a:t>
            </a:r>
            <a:r>
              <a:rPr lang="en-US" dirty="0">
                <a:latin typeface="Times New Roman" pitchFamily="18" charset="0"/>
                <a:cs typeface="Times New Roman" pitchFamily="18" charset="0"/>
              </a:rPr>
              <a:t>F</a:t>
            </a:r>
            <a:r>
              <a:rPr lang="en-US" baseline="30000" dirty="0">
                <a:latin typeface="Times New Roman" pitchFamily="18" charset="0"/>
                <a:cs typeface="Times New Roman" pitchFamily="18" charset="0"/>
              </a:rPr>
              <a:t>-1</a:t>
            </a:r>
            <a:r>
              <a:rPr lang="en-GB" dirty="0" smtClean="0">
                <a:latin typeface="OpenSans"/>
              </a:rPr>
              <a:t>. </a:t>
            </a:r>
          </a:p>
          <a:p>
            <a:endParaRPr lang="en-GB" dirty="0">
              <a:latin typeface="OpenSans"/>
            </a:endParaRPr>
          </a:p>
          <a:p>
            <a:r>
              <a:rPr lang="en-GB" dirty="0" smtClean="0">
                <a:latin typeface="OpenSans"/>
              </a:rPr>
              <a:t>So </a:t>
            </a:r>
            <a:r>
              <a:rPr lang="en-GB" dirty="0">
                <a:latin typeface="OpenSans"/>
              </a:rPr>
              <a:t>the generation </a:t>
            </a:r>
            <a:r>
              <a:rPr lang="en-GB" dirty="0" smtClean="0">
                <a:latin typeface="OpenSans"/>
              </a:rPr>
              <a:t>Algorithm G, </a:t>
            </a:r>
            <a:r>
              <a:rPr lang="en-GB" dirty="0">
                <a:latin typeface="OpenSans"/>
              </a:rPr>
              <a:t>basically what it does when you run it, it will generate a key pair, a </a:t>
            </a:r>
            <a:r>
              <a:rPr lang="en-GB" dirty="0" smtClean="0">
                <a:latin typeface="OpenSans"/>
              </a:rPr>
              <a:t>public </a:t>
            </a:r>
            <a:r>
              <a:rPr lang="en-GB" dirty="0">
                <a:latin typeface="OpenSans"/>
              </a:rPr>
              <a:t>key and a secret key. </a:t>
            </a:r>
            <a:endParaRPr lang="en-GB" dirty="0" smtClean="0">
              <a:latin typeface="OpenSans"/>
            </a:endParaRPr>
          </a:p>
          <a:p>
            <a:endParaRPr lang="en-GB" dirty="0">
              <a:latin typeface="OpenSans"/>
            </a:endParaRPr>
          </a:p>
          <a:p>
            <a:r>
              <a:rPr lang="en-GB" dirty="0" smtClean="0">
                <a:latin typeface="OpenSans"/>
              </a:rPr>
              <a:t>The </a:t>
            </a:r>
            <a:r>
              <a:rPr lang="en-GB" dirty="0">
                <a:latin typeface="OpenSans"/>
              </a:rPr>
              <a:t>public key is </a:t>
            </a:r>
            <a:r>
              <a:rPr lang="en-GB" dirty="0" err="1">
                <a:latin typeface="OpenSans"/>
              </a:rPr>
              <a:t>gonna</a:t>
            </a:r>
            <a:r>
              <a:rPr lang="en-GB" dirty="0">
                <a:latin typeface="OpenSans"/>
              </a:rPr>
              <a:t> define a specific function </a:t>
            </a:r>
            <a:r>
              <a:rPr lang="en-GB" dirty="0" smtClean="0">
                <a:latin typeface="OpenSans"/>
              </a:rPr>
              <a:t>F from </a:t>
            </a:r>
            <a:r>
              <a:rPr lang="en-GB" dirty="0">
                <a:latin typeface="OpenSans"/>
              </a:rPr>
              <a:t>the set X to the set Y. </a:t>
            </a:r>
            <a:endParaRPr lang="en-GB" dirty="0" smtClean="0">
              <a:latin typeface="OpenSans"/>
            </a:endParaRPr>
          </a:p>
          <a:p>
            <a:endParaRPr lang="en-GB" dirty="0">
              <a:latin typeface="OpenSans"/>
            </a:endParaRPr>
          </a:p>
          <a:p>
            <a:r>
              <a:rPr lang="en-GB" dirty="0" smtClean="0">
                <a:latin typeface="OpenSans"/>
              </a:rPr>
              <a:t>And </a:t>
            </a:r>
            <a:r>
              <a:rPr lang="en-GB" dirty="0">
                <a:latin typeface="OpenSans"/>
              </a:rPr>
              <a:t>then the secret key is going to define the inverse </a:t>
            </a:r>
            <a:r>
              <a:rPr lang="en-GB" dirty="0" smtClean="0">
                <a:latin typeface="OpenSans"/>
              </a:rPr>
              <a:t>Function </a:t>
            </a:r>
            <a:r>
              <a:rPr lang="en-US" dirty="0">
                <a:latin typeface="Times New Roman" pitchFamily="18" charset="0"/>
                <a:cs typeface="Times New Roman" pitchFamily="18" charset="0"/>
              </a:rPr>
              <a:t>F</a:t>
            </a:r>
            <a:r>
              <a:rPr lang="en-US" baseline="30000" dirty="0">
                <a:latin typeface="Times New Roman" pitchFamily="18" charset="0"/>
                <a:cs typeface="Times New Roman" pitchFamily="18" charset="0"/>
              </a:rPr>
              <a:t>-1</a:t>
            </a:r>
            <a:r>
              <a:rPr lang="en-GB" dirty="0" smtClean="0">
                <a:latin typeface="OpenSans"/>
              </a:rPr>
              <a:t> </a:t>
            </a:r>
            <a:r>
              <a:rPr lang="en-GB" dirty="0">
                <a:latin typeface="OpenSans"/>
              </a:rPr>
              <a:t>now from the set Y to the set X.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the idea is that you can evaluate </a:t>
            </a:r>
            <a:r>
              <a:rPr lang="en-GB" dirty="0" smtClean="0">
                <a:latin typeface="OpenSans"/>
              </a:rPr>
              <a:t>the </a:t>
            </a:r>
            <a:r>
              <a:rPr lang="en-GB" dirty="0">
                <a:latin typeface="OpenSans"/>
              </a:rPr>
              <a:t>function at any point using a public key PK and then you can invert that function </a:t>
            </a:r>
            <a:r>
              <a:rPr lang="en-GB" dirty="0" smtClean="0">
                <a:latin typeface="OpenSans"/>
              </a:rPr>
              <a:t>using </a:t>
            </a:r>
            <a:r>
              <a:rPr lang="en-GB" dirty="0">
                <a:latin typeface="OpenSans"/>
              </a:rPr>
              <a:t>the secret key, SK.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what do I mean by inversion? More precisely, if we </a:t>
            </a:r>
            <a:r>
              <a:rPr lang="en-GB" dirty="0" smtClean="0">
                <a:latin typeface="OpenSans"/>
              </a:rPr>
              <a:t>look </a:t>
            </a:r>
            <a:r>
              <a:rPr lang="en-GB" dirty="0">
                <a:latin typeface="OpenSans"/>
              </a:rPr>
              <a:t>at any public key and secret key pair generated by the key generation algorithm </a:t>
            </a:r>
            <a:r>
              <a:rPr lang="en-GB" dirty="0" smtClean="0">
                <a:latin typeface="OpenSans"/>
              </a:rPr>
              <a:t>G</a:t>
            </a:r>
            <a:r>
              <a:rPr lang="en-GB" dirty="0">
                <a:latin typeface="OpenSans"/>
              </a:rPr>
              <a:t>, then it so happens that if I evaluate the function at the point X, and then I </a:t>
            </a:r>
            <a:r>
              <a:rPr lang="en-GB" dirty="0" smtClean="0">
                <a:latin typeface="OpenSans"/>
              </a:rPr>
              <a:t>evaluate </a:t>
            </a:r>
            <a:r>
              <a:rPr lang="en-GB" dirty="0">
                <a:latin typeface="OpenSans"/>
              </a:rPr>
              <a:t>the inverse at the resulting point, I should get the original point X </a:t>
            </a:r>
            <a:r>
              <a:rPr lang="en-GB" dirty="0" smtClean="0">
                <a:latin typeface="OpenSans"/>
              </a:rPr>
              <a:t>back</a:t>
            </a:r>
            <a:r>
              <a:rPr lang="en-GB" dirty="0">
                <a:latin typeface="OpenSans"/>
              </a:rPr>
              <a:t>. </a:t>
            </a:r>
            <a:endParaRPr lang="en-GB" dirty="0" smtClean="0">
              <a:latin typeface="OpenSans"/>
            </a:endParaRPr>
          </a:p>
          <a:p>
            <a:endParaRPr lang="en-GB" dirty="0">
              <a:latin typeface="OpenSans"/>
            </a:endParaRPr>
          </a:p>
        </p:txBody>
      </p:sp>
    </p:spTree>
    <p:extLst>
      <p:ext uri="{BB962C8B-B14F-4D97-AF65-F5344CB8AC3E}">
        <p14:creationId xmlns:p14="http://schemas.microsoft.com/office/powerpoint/2010/main" val="3289506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533400"/>
            <a:ext cx="8839200" cy="2308324"/>
          </a:xfrm>
          <a:prstGeom prst="rect">
            <a:avLst/>
          </a:prstGeom>
        </p:spPr>
        <p:txBody>
          <a:bodyPr wrap="square">
            <a:spAutoFit/>
          </a:bodyPr>
          <a:lstStyle/>
          <a:p>
            <a:r>
              <a:rPr lang="en-GB" dirty="0">
                <a:latin typeface="OpenSans"/>
              </a:rPr>
              <a:t>So the picture you should have in your mind, is there is this big set X and </a:t>
            </a:r>
            <a:r>
              <a:rPr lang="en-GB" dirty="0" smtClean="0">
                <a:latin typeface="OpenSans"/>
              </a:rPr>
              <a:t>this big set Y And then, this function will map any point in X to a point in Y, and this can be done using the public key. </a:t>
            </a:r>
          </a:p>
          <a:p>
            <a:endParaRPr lang="en-GB" dirty="0">
              <a:latin typeface="OpenSans"/>
            </a:endParaRPr>
          </a:p>
          <a:p>
            <a:r>
              <a:rPr lang="en-GB" dirty="0" smtClean="0">
                <a:latin typeface="OpenSans"/>
              </a:rPr>
              <a:t>So again any point in X can be mapped, to a point in Y. </a:t>
            </a:r>
          </a:p>
          <a:p>
            <a:endParaRPr lang="en-GB" dirty="0">
              <a:latin typeface="OpenSans"/>
            </a:endParaRPr>
          </a:p>
          <a:p>
            <a:r>
              <a:rPr lang="en-GB" dirty="0" smtClean="0">
                <a:latin typeface="OpenSans"/>
              </a:rPr>
              <a:t>And then if someone has the secret key, then basically they can go in the reverse direction by applying, this secret key </a:t>
            </a:r>
            <a:r>
              <a:rPr lang="en-GB" dirty="0" err="1" smtClean="0">
                <a:latin typeface="OpenSans"/>
              </a:rPr>
              <a:t>sk</a:t>
            </a:r>
            <a:endParaRPr lang="en-GB" dirty="0">
              <a:latin typeface="OpenSans"/>
            </a:endParaRPr>
          </a:p>
        </p:txBody>
      </p:sp>
      <p:sp>
        <p:nvSpPr>
          <p:cNvPr id="4" name="Oval 3"/>
          <p:cNvSpPr/>
          <p:nvPr/>
        </p:nvSpPr>
        <p:spPr>
          <a:xfrm>
            <a:off x="1295400" y="3200400"/>
            <a:ext cx="1600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a:t>
            </a:r>
            <a:endParaRPr lang="en-GB" dirty="0"/>
          </a:p>
        </p:txBody>
      </p:sp>
      <p:sp>
        <p:nvSpPr>
          <p:cNvPr id="5" name="Oval 4"/>
          <p:cNvSpPr/>
          <p:nvPr/>
        </p:nvSpPr>
        <p:spPr>
          <a:xfrm>
            <a:off x="5867400" y="3200400"/>
            <a:ext cx="17526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a:t>
            </a:r>
            <a:endParaRPr lang="en-GB" dirty="0"/>
          </a:p>
        </p:txBody>
      </p:sp>
    </p:spTree>
    <p:extLst>
      <p:ext uri="{BB962C8B-B14F-4D97-AF65-F5344CB8AC3E}">
        <p14:creationId xmlns:p14="http://schemas.microsoft.com/office/powerpoint/2010/main" val="76085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79438"/>
          </a:xfrm>
        </p:spPr>
        <p:txBody>
          <a:bodyPr>
            <a:normAutofit fontScale="90000"/>
          </a:bodyPr>
          <a:lstStyle/>
          <a:p>
            <a:r>
              <a:rPr lang="en-US" sz="3200" b="1" dirty="0" smtClean="0">
                <a:solidFill>
                  <a:schemeClr val="tx1"/>
                </a:solidFill>
                <a:latin typeface="Times New Roman" pitchFamily="18" charset="0"/>
                <a:cs typeface="Times New Roman" pitchFamily="18" charset="0"/>
              </a:rPr>
              <a:t>Overview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i="1" dirty="0" smtClean="0">
                <a:solidFill>
                  <a:schemeClr val="accent1"/>
                </a:solidFill>
                <a:latin typeface="Times New Roman" pitchFamily="18" charset="0"/>
                <a:cs typeface="Times New Roman" pitchFamily="18" charset="0"/>
              </a:rPr>
              <a:t>What will you learn today</a:t>
            </a:r>
          </a:p>
          <a:p>
            <a:pPr lvl="1"/>
            <a:r>
              <a:rPr lang="en-US" i="1" dirty="0" smtClean="0">
                <a:solidFill>
                  <a:schemeClr val="accent1"/>
                </a:solidFill>
                <a:latin typeface="Times New Roman" pitchFamily="18" charset="0"/>
                <a:cs typeface="Times New Roman" pitchFamily="18" charset="0"/>
              </a:rPr>
              <a:t>Public Key Encryption</a:t>
            </a:r>
          </a:p>
          <a:p>
            <a:pPr lvl="2"/>
            <a:r>
              <a:rPr lang="en-US" i="1" dirty="0" smtClean="0">
                <a:solidFill>
                  <a:schemeClr val="accent1"/>
                </a:solidFill>
                <a:latin typeface="Times New Roman" pitchFamily="18" charset="0"/>
                <a:cs typeface="Times New Roman" pitchFamily="18" charset="0"/>
              </a:rPr>
              <a:t>Definition and Security</a:t>
            </a:r>
          </a:p>
          <a:p>
            <a:pPr lvl="2"/>
            <a:r>
              <a:rPr lang="en-US" i="1" dirty="0" smtClean="0">
                <a:solidFill>
                  <a:schemeClr val="accent1"/>
                </a:solidFill>
                <a:latin typeface="Times New Roman" pitchFamily="18" charset="0"/>
                <a:cs typeface="Times New Roman" pitchFamily="18" charset="0"/>
              </a:rPr>
              <a:t>RSA Trapdoor </a:t>
            </a:r>
          </a:p>
          <a:p>
            <a:pPr lvl="2"/>
            <a:r>
              <a:rPr lang="en-US" i="1" dirty="0" smtClean="0">
                <a:solidFill>
                  <a:schemeClr val="accent1"/>
                </a:solidFill>
                <a:latin typeface="Times New Roman" pitchFamily="18" charset="0"/>
                <a:cs typeface="Times New Roman" pitchFamily="18" charset="0"/>
              </a:rPr>
              <a:t>ISO Standard for RSA public key encryption</a:t>
            </a: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399" y="214491"/>
            <a:ext cx="8839201" cy="6463308"/>
          </a:xfrm>
          <a:prstGeom prst="rect">
            <a:avLst/>
          </a:prstGeom>
        </p:spPr>
        <p:txBody>
          <a:bodyPr wrap="square">
            <a:spAutoFit/>
          </a:bodyPr>
          <a:lstStyle/>
          <a:p>
            <a:r>
              <a:rPr lang="en-GB" dirty="0" smtClean="0">
                <a:solidFill>
                  <a:srgbClr val="C00000"/>
                </a:solidFill>
                <a:latin typeface="OpenSans"/>
              </a:rPr>
              <a:t>Explanation of slide after this slide 21</a:t>
            </a:r>
          </a:p>
          <a:p>
            <a:r>
              <a:rPr lang="en-GB" dirty="0" smtClean="0">
                <a:latin typeface="OpenSans"/>
              </a:rPr>
              <a:t>So </a:t>
            </a:r>
            <a:r>
              <a:rPr lang="en-GB" dirty="0">
                <a:latin typeface="OpenSans"/>
              </a:rPr>
              <a:t>using the concept of a trapdoor function, </a:t>
            </a:r>
            <a:r>
              <a:rPr lang="en-GB" dirty="0" smtClean="0">
                <a:latin typeface="OpenSans"/>
              </a:rPr>
              <a:t>it's </a:t>
            </a:r>
            <a:r>
              <a:rPr lang="en-GB" dirty="0">
                <a:latin typeface="OpenSans"/>
              </a:rPr>
              <a:t>not too difficult to build a public key encryption system, and let me show you how </a:t>
            </a:r>
            <a:r>
              <a:rPr lang="en-GB" dirty="0" smtClean="0">
                <a:latin typeface="OpenSans"/>
              </a:rPr>
              <a:t>to </a:t>
            </a:r>
            <a:r>
              <a:rPr lang="en-GB" dirty="0">
                <a:latin typeface="OpenSans"/>
              </a:rPr>
              <a:t>do it.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here we have we our trap door function, (G, F, and F inverse). The other </a:t>
            </a:r>
          </a:p>
          <a:p>
            <a:r>
              <a:rPr lang="en-GB" dirty="0">
                <a:latin typeface="OpenSans"/>
              </a:rPr>
              <a:t>tool that we are going to need is a symmetric encryption scheme, and I'm going to </a:t>
            </a:r>
          </a:p>
          <a:p>
            <a:r>
              <a:rPr lang="en-GB" dirty="0">
                <a:latin typeface="OpenSans"/>
              </a:rPr>
              <a:t>assume that this encryption scheme is actually secure against active attacks, so in </a:t>
            </a:r>
          </a:p>
          <a:p>
            <a:r>
              <a:rPr lang="en-GB" dirty="0">
                <a:latin typeface="OpenSans"/>
              </a:rPr>
              <a:t>particular I needed to provide authenticated encryption. </a:t>
            </a:r>
            <a:endParaRPr lang="en-GB" dirty="0" smtClean="0">
              <a:latin typeface="OpenSans"/>
            </a:endParaRPr>
          </a:p>
          <a:p>
            <a:endParaRPr lang="en-GB" dirty="0">
              <a:latin typeface="OpenSans"/>
            </a:endParaRPr>
          </a:p>
          <a:p>
            <a:r>
              <a:rPr lang="en-GB" dirty="0" smtClean="0">
                <a:latin typeface="OpenSans"/>
              </a:rPr>
              <a:t>Notice </a:t>
            </a:r>
            <a:r>
              <a:rPr lang="en-GB" dirty="0">
                <a:latin typeface="OpenSans"/>
              </a:rPr>
              <a:t>that the </a:t>
            </a:r>
            <a:r>
              <a:rPr lang="en-GB" dirty="0" smtClean="0">
                <a:latin typeface="OpenSans"/>
              </a:rPr>
              <a:t>symmetric </a:t>
            </a:r>
            <a:r>
              <a:rPr lang="en-GB" dirty="0">
                <a:latin typeface="OpenSans"/>
              </a:rPr>
              <a:t>encryption system takes keys in K and the trapdoor function takes inputs </a:t>
            </a:r>
            <a:r>
              <a:rPr lang="en-GB" dirty="0" smtClean="0">
                <a:latin typeface="OpenSans"/>
              </a:rPr>
              <a:t>in </a:t>
            </a:r>
            <a:r>
              <a:rPr lang="en-GB" dirty="0">
                <a:latin typeface="OpenSans"/>
              </a:rPr>
              <a:t>X. </a:t>
            </a:r>
            <a:endParaRPr lang="en-GB" dirty="0" smtClean="0">
              <a:latin typeface="OpenSans"/>
            </a:endParaRPr>
          </a:p>
          <a:p>
            <a:endParaRPr lang="en-GB" dirty="0">
              <a:latin typeface="OpenSans"/>
            </a:endParaRPr>
          </a:p>
          <a:p>
            <a:r>
              <a:rPr lang="en-GB" dirty="0" smtClean="0">
                <a:latin typeface="OpenSans"/>
              </a:rPr>
              <a:t>Those </a:t>
            </a:r>
            <a:r>
              <a:rPr lang="en-GB" dirty="0">
                <a:latin typeface="OpenSans"/>
              </a:rPr>
              <a:t>are two different sets and so we're also </a:t>
            </a:r>
            <a:r>
              <a:rPr lang="en-GB" dirty="0" err="1">
                <a:latin typeface="OpenSans"/>
              </a:rPr>
              <a:t>gonna</a:t>
            </a:r>
            <a:r>
              <a:rPr lang="en-GB" dirty="0">
                <a:latin typeface="OpenSans"/>
              </a:rPr>
              <a:t> need the hash function. </a:t>
            </a:r>
          </a:p>
          <a:p>
            <a:endParaRPr lang="en-GB" dirty="0" smtClean="0">
              <a:latin typeface="OpenSans"/>
            </a:endParaRPr>
          </a:p>
          <a:p>
            <a:r>
              <a:rPr lang="en-GB" dirty="0" smtClean="0">
                <a:latin typeface="OpenSans"/>
              </a:rPr>
              <a:t>That </a:t>
            </a:r>
            <a:r>
              <a:rPr lang="en-GB" dirty="0">
                <a:latin typeface="OpenSans"/>
              </a:rPr>
              <a:t>goes from X to K. In other words, it maps elements in the set X into keys for </a:t>
            </a:r>
          </a:p>
          <a:p>
            <a:r>
              <a:rPr lang="en-GB" dirty="0">
                <a:latin typeface="OpenSans"/>
              </a:rPr>
              <a:t>the symmetric encryption systems. And now once we have these three components, we </a:t>
            </a:r>
            <a:r>
              <a:rPr lang="en-GB" dirty="0" smtClean="0">
                <a:latin typeface="OpenSans"/>
              </a:rPr>
              <a:t>can </a:t>
            </a:r>
            <a:r>
              <a:rPr lang="en-GB" dirty="0">
                <a:latin typeface="OpenSans"/>
              </a:rPr>
              <a:t>actually construct the public key encryption system as follows: so the key </a:t>
            </a:r>
          </a:p>
          <a:p>
            <a:r>
              <a:rPr lang="en-GB" dirty="0">
                <a:latin typeface="OpenSans"/>
              </a:rPr>
              <a:t>generation for the public key encryption system is basically exactly the same as </a:t>
            </a:r>
          </a:p>
          <a:p>
            <a:r>
              <a:rPr lang="en-GB" dirty="0">
                <a:latin typeface="OpenSans"/>
              </a:rPr>
              <a:t>the key generation for the trap door function. So we run G for the trap door </a:t>
            </a:r>
          </a:p>
          <a:p>
            <a:r>
              <a:rPr lang="en-GB" dirty="0">
                <a:latin typeface="OpenSans"/>
              </a:rPr>
              <a:t>function, we get a public key and a secret key. </a:t>
            </a:r>
            <a:endParaRPr lang="en-GB" dirty="0" smtClean="0">
              <a:latin typeface="OpenSans"/>
            </a:endParaRPr>
          </a:p>
          <a:p>
            <a:endParaRPr lang="en-GB" dirty="0">
              <a:latin typeface="OpenSans"/>
            </a:endParaRPr>
          </a:p>
          <a:p>
            <a:r>
              <a:rPr lang="en-GB" dirty="0" smtClean="0">
                <a:latin typeface="OpenSans"/>
              </a:rPr>
              <a:t>And </a:t>
            </a:r>
            <a:r>
              <a:rPr lang="en-GB" dirty="0">
                <a:latin typeface="OpenSans"/>
              </a:rPr>
              <a:t>those are </a:t>
            </a:r>
            <a:r>
              <a:rPr lang="en-GB" dirty="0" err="1">
                <a:latin typeface="OpenSans"/>
              </a:rPr>
              <a:t>gonna</a:t>
            </a:r>
            <a:r>
              <a:rPr lang="en-GB" dirty="0">
                <a:latin typeface="OpenSans"/>
              </a:rPr>
              <a:t> be the public and </a:t>
            </a:r>
            <a:r>
              <a:rPr lang="en-GB" dirty="0" smtClean="0">
                <a:latin typeface="OpenSans"/>
              </a:rPr>
              <a:t>secret </a:t>
            </a:r>
            <a:r>
              <a:rPr lang="en-GB" dirty="0">
                <a:latin typeface="OpenSans"/>
              </a:rPr>
              <a:t>keys for the public key encryption system.</a:t>
            </a:r>
            <a:endParaRPr lang="en-GB" b="0" i="0" dirty="0">
              <a:effectLst/>
              <a:latin typeface="OpenSans"/>
            </a:endParaRPr>
          </a:p>
        </p:txBody>
      </p:sp>
    </p:spTree>
    <p:extLst>
      <p:ext uri="{BB962C8B-B14F-4D97-AF65-F5344CB8AC3E}">
        <p14:creationId xmlns:p14="http://schemas.microsoft.com/office/powerpoint/2010/main" val="1903945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Public-key encryption </a:t>
            </a:r>
            <a:r>
              <a:rPr lang="en-US" dirty="0">
                <a:solidFill>
                  <a:schemeClr val="tx1"/>
                </a:solidFill>
                <a:latin typeface="Times New Roman" pitchFamily="18" charset="0"/>
                <a:cs typeface="Times New Roman" pitchFamily="18" charset="0"/>
              </a:rPr>
              <a:t>f</a:t>
            </a:r>
            <a:r>
              <a:rPr lang="en-US" dirty="0" smtClean="0">
                <a:solidFill>
                  <a:schemeClr val="tx1"/>
                </a:solidFill>
                <a:latin typeface="Times New Roman" pitchFamily="18" charset="0"/>
                <a:cs typeface="Times New Roman" pitchFamily="18" charset="0"/>
              </a:rPr>
              <a:t>rom TDFs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686800" cy="4267200"/>
          </a:xfrm>
        </p:spPr>
        <p:txBody>
          <a:bodyPr/>
          <a:lstStyle/>
          <a:p>
            <a:pPr>
              <a:spcBef>
                <a:spcPts val="1176"/>
              </a:spcBef>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G, F, F</a:t>
            </a:r>
            <a:r>
              <a:rPr lang="en-US" baseline="30000" dirty="0">
                <a:latin typeface="Times New Roman" pitchFamily="18" charset="0"/>
                <a:cs typeface="Times New Roman" pitchFamily="18" charset="0"/>
              </a:rPr>
              <a:t>-1</a:t>
            </a:r>
            <a:r>
              <a:rPr lang="en-US" dirty="0" smtClean="0">
                <a:latin typeface="Times New Roman" pitchFamily="18" charset="0"/>
                <a:cs typeface="Times New Roman" pitchFamily="18" charset="0"/>
              </a:rPr>
              <a:t>):    secure TDF   X ⟶ Y       </a:t>
            </a:r>
          </a:p>
          <a:p>
            <a:pPr>
              <a:spcBef>
                <a:spcPts val="1176"/>
              </a:spcBef>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a:t>
            </a:r>
            <a:r>
              <a:rPr lang="en-US" baseline="-25000" dirty="0" err="1" smtClean="0">
                <a:latin typeface="Times New Roman" pitchFamily="18" charset="0"/>
                <a:cs typeface="Times New Roman" pitchFamily="18" charset="0"/>
              </a:rPr>
              <a:t>s</a:t>
            </a: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   symmetric auth. encryption defined over (K,M,C)</a:t>
            </a:r>
          </a:p>
          <a:p>
            <a:pPr>
              <a:spcBef>
                <a:spcPts val="1176"/>
              </a:spcBef>
            </a:pPr>
            <a:r>
              <a:rPr lang="en-US" dirty="0" smtClean="0">
                <a:latin typeface="Times New Roman" pitchFamily="18" charset="0"/>
                <a:cs typeface="Times New Roman" pitchFamily="18" charset="0"/>
              </a:rPr>
              <a:t>H: X ⟶ K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hash function</a:t>
            </a:r>
            <a:endParaRPr lang="en-US" sz="2000" dirty="0" smtClean="0">
              <a:latin typeface="Times New Roman" pitchFamily="18" charset="0"/>
              <a:cs typeface="Times New Roman" pitchFamily="18" charset="0"/>
            </a:endParaRPr>
          </a:p>
          <a:p>
            <a:pPr marL="0" indent="0">
              <a:spcBef>
                <a:spcPts val="1176"/>
              </a:spcBef>
              <a:buNone/>
            </a:pPr>
            <a:endParaRPr lang="en-US" dirty="0" smtClean="0">
              <a:latin typeface="Times New Roman" pitchFamily="18" charset="0"/>
              <a:cs typeface="Times New Roman" pitchFamily="18" charset="0"/>
            </a:endParaRPr>
          </a:p>
          <a:p>
            <a:pPr marL="0" indent="0">
              <a:spcBef>
                <a:spcPts val="1176"/>
              </a:spcBef>
              <a:buNone/>
            </a:pPr>
            <a:r>
              <a:rPr lang="en-US" dirty="0" smtClean="0">
                <a:latin typeface="Times New Roman" pitchFamily="18" charset="0"/>
                <a:cs typeface="Times New Roman" pitchFamily="18" charset="0"/>
              </a:rPr>
              <a:t>We construct a pub-key enc.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ystem (G, E, D):</a:t>
            </a:r>
          </a:p>
          <a:p>
            <a:pPr marL="0" indent="0">
              <a:spcBef>
                <a:spcPts val="2376"/>
              </a:spcBef>
              <a:buNone/>
            </a:pPr>
            <a:r>
              <a:rPr lang="en-US" dirty="0" smtClean="0">
                <a:latin typeface="Times New Roman" pitchFamily="18" charset="0"/>
                <a:cs typeface="Times New Roman" pitchFamily="18" charset="0"/>
              </a:rPr>
              <a:t>	Key generation G:    same as G for TDF</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93829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808038"/>
          </a:xfrm>
        </p:spPr>
        <p:txBody>
          <a:bodyPr>
            <a:normAutofit/>
          </a:bodyPr>
          <a:lstStyle/>
          <a:p>
            <a:r>
              <a:rPr lang="en-US" sz="3600" dirty="0">
                <a:solidFill>
                  <a:schemeClr val="tx1"/>
                </a:solidFill>
                <a:latin typeface="Times New Roman" pitchFamily="18" charset="0"/>
                <a:cs typeface="Times New Roman" pitchFamily="18" charset="0"/>
              </a:rPr>
              <a:t>Public-key encryption from TDFs </a:t>
            </a:r>
          </a:p>
        </p:txBody>
      </p:sp>
      <p:sp>
        <p:nvSpPr>
          <p:cNvPr id="4" name="Content Placeholder 3"/>
          <p:cNvSpPr>
            <a:spLocks noGrp="1"/>
          </p:cNvSpPr>
          <p:nvPr>
            <p:ph sz="half" idx="1"/>
          </p:nvPr>
        </p:nvSpPr>
        <p:spPr>
          <a:xfrm>
            <a:off x="457200" y="3429000"/>
            <a:ext cx="3886200" cy="2539999"/>
          </a:xfrm>
          <a:ln>
            <a:solidFill>
              <a:srgbClr val="008000"/>
            </a:solidFill>
          </a:ln>
        </p:spPr>
        <p:txBody>
          <a:bodyPr>
            <a:normAutofit/>
          </a:bodyPr>
          <a:lstStyle/>
          <a:p>
            <a:pPr marL="0" indent="0">
              <a:buNone/>
            </a:pPr>
            <a:r>
              <a:rPr lang="en-US" sz="2400" b="1" u="sng" dirty="0" smtClean="0">
                <a:latin typeface="Times New Roman" pitchFamily="18" charset="0"/>
                <a:cs typeface="Times New Roman" pitchFamily="18" charset="0"/>
              </a:rPr>
              <a:t>E</a:t>
            </a:r>
            <a:r>
              <a:rPr lang="en-US"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pk</a:t>
            </a:r>
            <a:r>
              <a:rPr lang="en-US" sz="2400" b="1" u="sng" dirty="0" smtClean="0">
                <a:latin typeface="Times New Roman" pitchFamily="18" charset="0"/>
                <a:cs typeface="Times New Roman" pitchFamily="18" charset="0"/>
              </a:rPr>
              <a:t>, m</a:t>
            </a:r>
            <a:r>
              <a:rPr lang="en-US" b="1" u="sng"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p>
          <a:p>
            <a:pPr marL="0" indent="0">
              <a:buNone/>
              <a:tabLst>
                <a:tab pos="455613" algn="l"/>
                <a:tab pos="194786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x ⟵ X,    	y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F(</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x)</a:t>
            </a:r>
          </a:p>
          <a:p>
            <a:pPr marL="0" indent="0" defTabSz="1033463">
              <a:buNone/>
              <a:tabLst>
                <a:tab pos="455613" algn="l"/>
                <a:tab pos="1947863" algn="l"/>
              </a:tabLst>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k ⟵ H(x),  	c </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a:t>
            </a:r>
            <a:r>
              <a:rPr lang="en-US" sz="2200" baseline="-25000" dirty="0" err="1" smtClean="0">
                <a:latin typeface="Times New Roman" pitchFamily="18" charset="0"/>
                <a:cs typeface="Times New Roman" pitchFamily="18" charset="0"/>
              </a:rPr>
              <a:t>s</a:t>
            </a:r>
            <a:r>
              <a:rPr lang="en-US" sz="2200" dirty="0" smtClean="0">
                <a:latin typeface="Times New Roman" pitchFamily="18" charset="0"/>
                <a:cs typeface="Times New Roman" pitchFamily="18" charset="0"/>
              </a:rPr>
              <a:t>(k, m)</a:t>
            </a:r>
          </a:p>
          <a:p>
            <a:pPr marL="0" indent="0">
              <a:buNone/>
              <a:tabLst>
                <a:tab pos="455613" algn="l"/>
              </a:tabLst>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output   (y, c)</a:t>
            </a:r>
            <a:endParaRPr lang="en-US" sz="2200" dirty="0">
              <a:latin typeface="Times New Roman" pitchFamily="18" charset="0"/>
              <a:cs typeface="Times New Roman" pitchFamily="18" charset="0"/>
            </a:endParaRPr>
          </a:p>
        </p:txBody>
      </p:sp>
      <p:sp>
        <p:nvSpPr>
          <p:cNvPr id="5" name="Content Placeholder 4"/>
          <p:cNvSpPr>
            <a:spLocks noGrp="1"/>
          </p:cNvSpPr>
          <p:nvPr>
            <p:ph sz="half" idx="2"/>
          </p:nvPr>
        </p:nvSpPr>
        <p:spPr>
          <a:xfrm>
            <a:off x="4648200" y="3429000"/>
            <a:ext cx="3810000" cy="2539999"/>
          </a:xfrm>
          <a:ln>
            <a:solidFill>
              <a:srgbClr val="008000"/>
            </a:solidFill>
          </a:ln>
        </p:spPr>
        <p:txBody>
          <a:bodyPr>
            <a:normAutofit/>
          </a:bodyPr>
          <a:lstStyle/>
          <a:p>
            <a:pPr marL="0" indent="0">
              <a:buNone/>
              <a:tabLst>
                <a:tab pos="455613" algn="l"/>
              </a:tabLst>
            </a:pPr>
            <a:r>
              <a:rPr lang="en-US" sz="2400" b="1" u="sng" dirty="0" smtClean="0">
                <a:latin typeface="Times New Roman" pitchFamily="18" charset="0"/>
                <a:cs typeface="Times New Roman" pitchFamily="18" charset="0"/>
              </a:rPr>
              <a:t>D</a:t>
            </a:r>
            <a:r>
              <a:rPr lang="en-US"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sk</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y,c</a:t>
            </a:r>
            <a:r>
              <a:rPr lang="en-US" sz="2400" b="1" u="sng"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p>
          <a:p>
            <a:pPr marL="0" indent="0">
              <a:buNone/>
              <a:tabLst>
                <a:tab pos="455613" algn="l"/>
                <a:tab pos="1947863" algn="l"/>
              </a:tabLst>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x ⟵ </a:t>
            </a:r>
            <a:r>
              <a:rPr lang="en-US" sz="2200" dirty="0" smtClean="0">
                <a:latin typeface="Times New Roman" pitchFamily="18" charset="0"/>
                <a:cs typeface="Times New Roman" pitchFamily="18" charset="0"/>
              </a:rPr>
              <a:t>F</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y),</a:t>
            </a:r>
          </a:p>
          <a:p>
            <a:pPr marL="0" indent="0">
              <a:buNone/>
              <a:tabLst>
                <a:tab pos="455613" algn="l"/>
                <a:tab pos="1947863" algn="l"/>
              </a:tabLst>
            </a:pPr>
            <a:r>
              <a:rPr lang="en-US" sz="2200" dirty="0">
                <a:latin typeface="Times New Roman" pitchFamily="18" charset="0"/>
                <a:cs typeface="Times New Roman" pitchFamily="18" charset="0"/>
              </a:rPr>
              <a:t>	k ⟵ H(x),  	</a:t>
            </a:r>
            <a:r>
              <a:rPr lang="en-US" sz="2200" dirty="0" smtClean="0">
                <a:latin typeface="Times New Roman" pitchFamily="18" charset="0"/>
                <a:cs typeface="Times New Roman" pitchFamily="18" charset="0"/>
              </a:rPr>
              <a:t>m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D</a:t>
            </a:r>
            <a:r>
              <a:rPr lang="en-US" sz="2200" baseline="-25000" dirty="0" smtClean="0">
                <a:latin typeface="Times New Roman" pitchFamily="18" charset="0"/>
                <a:cs typeface="Times New Roman" pitchFamily="18" charset="0"/>
              </a:rPr>
              <a:t>s</a:t>
            </a:r>
            <a:r>
              <a:rPr lang="en-US" sz="2200" dirty="0">
                <a:latin typeface="Times New Roman" pitchFamily="18" charset="0"/>
                <a:cs typeface="Times New Roman" pitchFamily="18" charset="0"/>
              </a:rPr>
              <a:t>(k, </a:t>
            </a: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p>
            <a:pPr marL="0" indent="0">
              <a:buNone/>
              <a:tabLst>
                <a:tab pos="455613" algn="l"/>
              </a:tabLst>
            </a:pPr>
            <a:r>
              <a:rPr lang="en-US" sz="2200" dirty="0">
                <a:latin typeface="Times New Roman" pitchFamily="18" charset="0"/>
                <a:cs typeface="Times New Roman" pitchFamily="18" charset="0"/>
              </a:rPr>
              <a:t>	output   </a:t>
            </a:r>
            <a:r>
              <a:rPr lang="en-US" sz="2200" dirty="0" smtClean="0">
                <a:latin typeface="Times New Roman" pitchFamily="18" charset="0"/>
                <a:cs typeface="Times New Roman" pitchFamily="18" charset="0"/>
              </a:rPr>
              <a:t>m</a:t>
            </a:r>
            <a:endParaRPr lang="en-US" sz="2200" dirty="0">
              <a:latin typeface="Times New Roman" pitchFamily="18" charset="0"/>
              <a:cs typeface="Times New Roman" pitchFamily="18" charset="0"/>
            </a:endParaRPr>
          </a:p>
          <a:p>
            <a:pPr marL="0" indent="0">
              <a:buNone/>
              <a:tabLst>
                <a:tab pos="455613" algn="l"/>
              </a:tabLst>
            </a:pPr>
            <a:endParaRPr lang="en-US" sz="2400" dirty="0">
              <a:latin typeface="Times New Roman" pitchFamily="18" charset="0"/>
              <a:cs typeface="Times New Roman" pitchFamily="18" charset="0"/>
            </a:endParaRPr>
          </a:p>
        </p:txBody>
      </p:sp>
      <p:sp>
        <p:nvSpPr>
          <p:cNvPr id="6" name="TextBox 5"/>
          <p:cNvSpPr txBox="1"/>
          <p:nvPr/>
        </p:nvSpPr>
        <p:spPr>
          <a:xfrm>
            <a:off x="304800" y="1295400"/>
            <a:ext cx="7984878" cy="1508105"/>
          </a:xfrm>
          <a:prstGeom prst="rect">
            <a:avLst/>
          </a:prstGeom>
          <a:noFill/>
        </p:spPr>
        <p:txBody>
          <a:bodyPr wrap="none" rtlCol="0">
            <a:spAutoFit/>
          </a:bodyPr>
          <a:lstStyle/>
          <a:p>
            <a:pPr marL="342900" indent="-342900">
              <a:spcBef>
                <a:spcPts val="1176"/>
              </a:spcBef>
              <a:buFont typeface="Arial"/>
              <a:buChar char="•"/>
            </a:pPr>
            <a:r>
              <a:rPr lang="en-US" sz="2400" dirty="0">
                <a:latin typeface="Times New Roman" pitchFamily="18" charset="0"/>
                <a:cs typeface="Times New Roman" pitchFamily="18" charset="0"/>
              </a:rPr>
              <a:t>(G, F, F</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secure TDF   X ⟶ Y       </a:t>
            </a:r>
          </a:p>
          <a:p>
            <a:pPr marL="342900" indent="-342900">
              <a:spcBef>
                <a:spcPts val="1176"/>
              </a:spcBef>
              <a:buFont typeface="Arial"/>
              <a:buChar char="•"/>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D</a:t>
            </a:r>
            <a:r>
              <a:rPr lang="en-US" sz="2400" baseline="-25000" dirty="0">
                <a:latin typeface="Times New Roman" pitchFamily="18" charset="0"/>
                <a:cs typeface="Times New Roman" pitchFamily="18" charset="0"/>
              </a:rPr>
              <a:t>s</a:t>
            </a:r>
            <a:r>
              <a:rPr lang="en-US" sz="2400" dirty="0">
                <a:latin typeface="Times New Roman" pitchFamily="18" charset="0"/>
                <a:cs typeface="Times New Roman" pitchFamily="18" charset="0"/>
              </a:rPr>
              <a:t>) :   symmetric auth. encryption defined over (K,M,C)</a:t>
            </a:r>
          </a:p>
          <a:p>
            <a:pPr marL="342900" indent="-342900">
              <a:spcBef>
                <a:spcPts val="1176"/>
              </a:spcBef>
              <a:buFont typeface="Arial"/>
              <a:buChar char="•"/>
            </a:pPr>
            <a:r>
              <a:rPr lang="en-US" sz="2400" dirty="0">
                <a:latin typeface="Times New Roman" pitchFamily="18" charset="0"/>
                <a:cs typeface="Times New Roman" pitchFamily="18" charset="0"/>
              </a:rPr>
              <a:t>H: X ⟶ K   a hash </a:t>
            </a:r>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p:txBody>
      </p:sp>
      <p:sp>
        <p:nvSpPr>
          <p:cNvPr id="7" name="TextBox 6"/>
          <p:cNvSpPr txBox="1"/>
          <p:nvPr/>
        </p:nvSpPr>
        <p:spPr>
          <a:xfrm>
            <a:off x="1285690" y="3886200"/>
            <a:ext cx="314510"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R</a:t>
            </a:r>
            <a:endParaRPr lang="en-US" sz="1400" dirty="0">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smtClean="0">
                <a:latin typeface="Times New Roman" pitchFamily="18" charset="0"/>
                <a:cs typeface="Times New Roman" pitchFamily="18" charset="0"/>
              </a:rPr>
              <a:t>FAST-NUCES</a:t>
            </a:r>
            <a:endParaRPr lang="en-US">
              <a:latin typeface="Times New Roman" pitchFamily="18" charset="0"/>
              <a:cs typeface="Times New Roman" pitchFamily="18" charset="0"/>
            </a:endParaRPr>
          </a:p>
        </p:txBody>
      </p:sp>
      <p:pic>
        <p:nvPicPr>
          <p:cNvPr id="9" name="Picture 8"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671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17693"/>
            <a:ext cx="8839200" cy="4524315"/>
          </a:xfrm>
          <a:prstGeom prst="rect">
            <a:avLst/>
          </a:prstGeom>
        </p:spPr>
        <p:txBody>
          <a:bodyPr wrap="square">
            <a:spAutoFit/>
          </a:bodyPr>
          <a:lstStyle/>
          <a:p>
            <a:r>
              <a:rPr lang="en-GB" dirty="0">
                <a:latin typeface="OpenSans"/>
              </a:rPr>
              <a:t>And how do we encrypt and decrypt? </a:t>
            </a:r>
            <a:endParaRPr lang="en-GB" dirty="0" smtClean="0">
              <a:latin typeface="OpenSans"/>
            </a:endParaRPr>
          </a:p>
          <a:p>
            <a:r>
              <a:rPr lang="en-GB" dirty="0" smtClean="0">
                <a:latin typeface="OpenSans"/>
              </a:rPr>
              <a:t>Let's</a:t>
            </a:r>
            <a:r>
              <a:rPr lang="en-GB" dirty="0">
                <a:latin typeface="OpenSans"/>
              </a:rPr>
              <a:t> </a:t>
            </a:r>
            <a:r>
              <a:rPr lang="en-GB" dirty="0" smtClean="0">
                <a:latin typeface="OpenSans"/>
              </a:rPr>
              <a:t>start </a:t>
            </a:r>
            <a:r>
              <a:rPr lang="en-GB" dirty="0">
                <a:latin typeface="OpenSans"/>
              </a:rPr>
              <a:t>with encryption. </a:t>
            </a:r>
            <a:endParaRPr lang="en-GB" dirty="0" smtClean="0">
              <a:latin typeface="OpenSans"/>
            </a:endParaRPr>
          </a:p>
          <a:p>
            <a:r>
              <a:rPr lang="en-GB" dirty="0" smtClean="0">
                <a:latin typeface="OpenSans"/>
              </a:rPr>
              <a:t>So </a:t>
            </a:r>
            <a:r>
              <a:rPr lang="en-GB" dirty="0">
                <a:latin typeface="OpenSans"/>
              </a:rPr>
              <a:t>the encryption algorithm takes a public key and a message </a:t>
            </a:r>
            <a:r>
              <a:rPr lang="en-GB" dirty="0" smtClean="0">
                <a:latin typeface="OpenSans"/>
              </a:rPr>
              <a:t>as </a:t>
            </a:r>
            <a:r>
              <a:rPr lang="en-GB" dirty="0">
                <a:latin typeface="OpenSans"/>
              </a:rPr>
              <a:t>input. </a:t>
            </a:r>
            <a:endParaRPr lang="en-GB" dirty="0" smtClean="0">
              <a:latin typeface="OpenSans"/>
            </a:endParaRPr>
          </a:p>
          <a:p>
            <a:r>
              <a:rPr lang="en-GB" dirty="0" smtClean="0">
                <a:latin typeface="OpenSans"/>
              </a:rPr>
              <a:t>So </a:t>
            </a:r>
            <a:r>
              <a:rPr lang="en-GB" dirty="0">
                <a:latin typeface="OpenSans"/>
              </a:rPr>
              <a:t>what it will do is it will generate a random X from the set capital </a:t>
            </a:r>
            <a:r>
              <a:rPr lang="en-GB" dirty="0" smtClean="0">
                <a:latin typeface="OpenSans"/>
              </a:rPr>
              <a:t>X</a:t>
            </a:r>
            <a:r>
              <a:rPr lang="en-GB" dirty="0">
                <a:latin typeface="OpenSans"/>
              </a:rPr>
              <a:t>. It will then apply the trapdoor function to this random X, to obtain Y. </a:t>
            </a:r>
            <a:endParaRPr lang="en-GB" dirty="0" smtClean="0">
              <a:latin typeface="OpenSans"/>
            </a:endParaRPr>
          </a:p>
          <a:p>
            <a:r>
              <a:rPr lang="en-GB" dirty="0" smtClean="0">
                <a:latin typeface="OpenSans"/>
              </a:rPr>
              <a:t>So</a:t>
            </a:r>
            <a:r>
              <a:rPr lang="en-GB" dirty="0">
                <a:latin typeface="OpenSans"/>
              </a:rPr>
              <a:t> </a:t>
            </a:r>
            <a:r>
              <a:rPr lang="en-GB" dirty="0" smtClean="0">
                <a:latin typeface="OpenSans"/>
              </a:rPr>
              <a:t>Y </a:t>
            </a:r>
            <a:r>
              <a:rPr lang="en-GB" dirty="0">
                <a:latin typeface="OpenSans"/>
              </a:rPr>
              <a:t>is the image of X under the trapdoor function. </a:t>
            </a:r>
            <a:endParaRPr lang="en-GB" dirty="0" smtClean="0">
              <a:latin typeface="OpenSans"/>
            </a:endParaRPr>
          </a:p>
          <a:p>
            <a:r>
              <a:rPr lang="en-GB" dirty="0" smtClean="0">
                <a:latin typeface="OpenSans"/>
              </a:rPr>
              <a:t>Then </a:t>
            </a:r>
            <a:r>
              <a:rPr lang="en-GB" dirty="0">
                <a:latin typeface="OpenSans"/>
              </a:rPr>
              <a:t>it will go ahead and </a:t>
            </a:r>
            <a:r>
              <a:rPr lang="en-GB" dirty="0" smtClean="0">
                <a:latin typeface="OpenSans"/>
              </a:rPr>
              <a:t>generate </a:t>
            </a:r>
            <a:r>
              <a:rPr lang="en-GB" dirty="0">
                <a:latin typeface="OpenSans"/>
              </a:rPr>
              <a:t>a symmetric key by hashing X.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this is a symmetric key for the symmetric </a:t>
            </a:r>
            <a:r>
              <a:rPr lang="en-GB" dirty="0" smtClean="0">
                <a:latin typeface="OpenSans"/>
              </a:rPr>
              <a:t>key </a:t>
            </a:r>
            <a:r>
              <a:rPr lang="en-GB" dirty="0">
                <a:latin typeface="OpenSans"/>
              </a:rPr>
              <a:t>system. And then finally it encrypts the plain text message 'm' using this key that was </a:t>
            </a:r>
            <a:r>
              <a:rPr lang="en-GB" dirty="0" smtClean="0">
                <a:latin typeface="OpenSans"/>
              </a:rPr>
              <a:t>just </a:t>
            </a:r>
            <a:r>
              <a:rPr lang="en-GB" dirty="0">
                <a:latin typeface="OpenSans"/>
              </a:rPr>
              <a:t>generated. And then it outputs the value Y that it just computed, which is </a:t>
            </a:r>
          </a:p>
          <a:p>
            <a:r>
              <a:rPr lang="en-GB" dirty="0">
                <a:latin typeface="OpenSans"/>
              </a:rPr>
              <a:t>the image of X, along the encryption under the symmetric system of the message M. So </a:t>
            </a:r>
            <a:r>
              <a:rPr lang="en-GB" dirty="0" smtClean="0">
                <a:latin typeface="OpenSans"/>
              </a:rPr>
              <a:t>that's </a:t>
            </a:r>
            <a:r>
              <a:rPr lang="en-GB" dirty="0">
                <a:latin typeface="OpenSans"/>
              </a:rPr>
              <a:t>how encryption works. </a:t>
            </a:r>
            <a:r>
              <a:rPr lang="en-GB" dirty="0">
                <a:solidFill>
                  <a:srgbClr val="C00000"/>
                </a:solidFill>
                <a:latin typeface="OpenSans"/>
              </a:rPr>
              <a:t>And I want to emphasize again that the trapdoor function </a:t>
            </a:r>
            <a:r>
              <a:rPr lang="en-GB" dirty="0" smtClean="0">
                <a:solidFill>
                  <a:srgbClr val="C00000"/>
                </a:solidFill>
                <a:latin typeface="OpenSans"/>
              </a:rPr>
              <a:t>is </a:t>
            </a:r>
            <a:r>
              <a:rPr lang="en-GB" dirty="0">
                <a:solidFill>
                  <a:srgbClr val="C00000"/>
                </a:solidFill>
                <a:latin typeface="OpenSans"/>
              </a:rPr>
              <a:t>only applied to this random value X, whereas the message itself is encrypted </a:t>
            </a:r>
            <a:r>
              <a:rPr lang="en-GB" dirty="0" smtClean="0">
                <a:solidFill>
                  <a:srgbClr val="C00000"/>
                </a:solidFill>
                <a:latin typeface="OpenSans"/>
              </a:rPr>
              <a:t>using </a:t>
            </a:r>
            <a:r>
              <a:rPr lang="en-GB" dirty="0">
                <a:solidFill>
                  <a:srgbClr val="C00000"/>
                </a:solidFill>
                <a:latin typeface="OpenSans"/>
              </a:rPr>
              <a:t>a symmetric key system using a key that was derived from the value X that we </a:t>
            </a:r>
            <a:r>
              <a:rPr lang="en-GB" dirty="0" smtClean="0">
                <a:solidFill>
                  <a:srgbClr val="C00000"/>
                </a:solidFill>
                <a:latin typeface="OpenSans"/>
              </a:rPr>
              <a:t>chose </a:t>
            </a:r>
            <a:r>
              <a:rPr lang="en-GB" dirty="0">
                <a:solidFill>
                  <a:srgbClr val="C00000"/>
                </a:solidFill>
                <a:latin typeface="OpenSans"/>
              </a:rPr>
              <a:t>at random</a:t>
            </a:r>
            <a:r>
              <a:rPr lang="en-GB" dirty="0">
                <a:latin typeface="OpenSans"/>
              </a:rPr>
              <a:t>. </a:t>
            </a:r>
          </a:p>
        </p:txBody>
      </p:sp>
      <p:sp>
        <p:nvSpPr>
          <p:cNvPr id="4" name="Content Placeholder 3"/>
          <p:cNvSpPr txBox="1">
            <a:spLocks/>
          </p:cNvSpPr>
          <p:nvPr/>
        </p:nvSpPr>
        <p:spPr>
          <a:xfrm>
            <a:off x="3086100" y="4642008"/>
            <a:ext cx="3581400" cy="1930399"/>
          </a:xfrm>
          <a:prstGeom prst="rect">
            <a:avLst/>
          </a:prstGeom>
          <a:ln>
            <a:solidFill>
              <a:srgbClr val="008000"/>
            </a:solidFill>
          </a:ln>
        </p:spPr>
        <p:txBody>
          <a:bodyPr>
            <a:normAutofit fontScale="925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2400" b="1" u="sng" smtClean="0">
                <a:latin typeface="Times New Roman" pitchFamily="18" charset="0"/>
                <a:cs typeface="Times New Roman" pitchFamily="18" charset="0"/>
              </a:rPr>
              <a:t>E</a:t>
            </a:r>
            <a:r>
              <a:rPr lang="en-US" b="1" u="sng"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 pk, m</a:t>
            </a:r>
            <a:r>
              <a:rPr lang="en-US" b="1" u="sng" smtClean="0">
                <a:latin typeface="Times New Roman" pitchFamily="18" charset="0"/>
                <a:cs typeface="Times New Roman" pitchFamily="18" charset="0"/>
              </a:rPr>
              <a:t>)</a:t>
            </a:r>
            <a:r>
              <a:rPr lang="en-US" b="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a:t>
            </a:r>
          </a:p>
          <a:p>
            <a:pPr marL="0" indent="0">
              <a:buFont typeface="Wingdings 2"/>
              <a:buNone/>
              <a:tabLst>
                <a:tab pos="455613" algn="l"/>
                <a:tab pos="1947863" algn="l"/>
              </a:tabLst>
            </a:pPr>
            <a:r>
              <a:rPr lang="en-US" sz="2400" smtClean="0">
                <a:latin typeface="Times New Roman" pitchFamily="18" charset="0"/>
                <a:cs typeface="Times New Roman" pitchFamily="18" charset="0"/>
              </a:rPr>
              <a:t>	</a:t>
            </a:r>
            <a:r>
              <a:rPr lang="en-US" sz="2200" smtClean="0">
                <a:latin typeface="Times New Roman" pitchFamily="18" charset="0"/>
                <a:cs typeface="Times New Roman" pitchFamily="18" charset="0"/>
              </a:rPr>
              <a:t>x ⟵ X,    	y ⟵ F(pk, x)</a:t>
            </a:r>
          </a:p>
          <a:p>
            <a:pPr marL="0" indent="0" defTabSz="1033463">
              <a:buFont typeface="Wingdings 2"/>
              <a:buNone/>
              <a:tabLst>
                <a:tab pos="455613" algn="l"/>
                <a:tab pos="1947863" algn="l"/>
              </a:tabLst>
            </a:pPr>
            <a:r>
              <a:rPr lang="en-US" sz="2200" smtClean="0">
                <a:latin typeface="Times New Roman" pitchFamily="18" charset="0"/>
                <a:cs typeface="Times New Roman" pitchFamily="18" charset="0"/>
              </a:rPr>
              <a:t>	k ⟵ H(x),  	c ⟵ E</a:t>
            </a:r>
            <a:r>
              <a:rPr lang="en-US" sz="2200" baseline="-25000" smtClean="0">
                <a:latin typeface="Times New Roman" pitchFamily="18" charset="0"/>
                <a:cs typeface="Times New Roman" pitchFamily="18" charset="0"/>
              </a:rPr>
              <a:t>s</a:t>
            </a:r>
            <a:r>
              <a:rPr lang="en-US" sz="2200" smtClean="0">
                <a:latin typeface="Times New Roman" pitchFamily="18" charset="0"/>
                <a:cs typeface="Times New Roman" pitchFamily="18" charset="0"/>
              </a:rPr>
              <a:t>(k, m)</a:t>
            </a:r>
          </a:p>
          <a:p>
            <a:pPr marL="0" indent="0">
              <a:buFont typeface="Wingdings 2"/>
              <a:buNone/>
              <a:tabLst>
                <a:tab pos="455613" algn="l"/>
              </a:tabLst>
            </a:pPr>
            <a:r>
              <a:rPr lang="en-US" sz="2200" smtClean="0">
                <a:latin typeface="Times New Roman" pitchFamily="18" charset="0"/>
                <a:cs typeface="Times New Roman" pitchFamily="18" charset="0"/>
              </a:rPr>
              <a:t>	output   (y, c)</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688122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590800"/>
            <a:ext cx="8610600" cy="3970318"/>
          </a:xfrm>
          <a:prstGeom prst="rect">
            <a:avLst/>
          </a:prstGeom>
        </p:spPr>
        <p:txBody>
          <a:bodyPr wrap="square">
            <a:spAutoFit/>
          </a:bodyPr>
          <a:lstStyle/>
          <a:p>
            <a:r>
              <a:rPr lang="en-GB" dirty="0">
                <a:latin typeface="OpenSans"/>
              </a:rPr>
              <a:t>While the decryption algorithm takes a secret key as input, and the </a:t>
            </a:r>
            <a:r>
              <a:rPr lang="en-GB" dirty="0" err="1">
                <a:latin typeface="OpenSans"/>
              </a:rPr>
              <a:t>ciphertext</a:t>
            </a:r>
            <a:r>
              <a:rPr lang="en-GB" dirty="0">
                <a:latin typeface="OpenSans"/>
              </a:rPr>
              <a:t>. </a:t>
            </a:r>
          </a:p>
          <a:p>
            <a:r>
              <a:rPr lang="en-GB" dirty="0">
                <a:latin typeface="OpenSans"/>
              </a:rPr>
              <a:t>The </a:t>
            </a:r>
            <a:r>
              <a:rPr lang="en-GB" dirty="0" err="1">
                <a:latin typeface="OpenSans"/>
              </a:rPr>
              <a:t>ciphertext</a:t>
            </a:r>
            <a:r>
              <a:rPr lang="en-GB" dirty="0">
                <a:latin typeface="OpenSans"/>
              </a:rPr>
              <a:t> itself contains two components, the value Y and the value C. </a:t>
            </a:r>
          </a:p>
          <a:p>
            <a:r>
              <a:rPr lang="en-GB" dirty="0">
                <a:latin typeface="OpenSans"/>
              </a:rPr>
              <a:t>So the first step we're </a:t>
            </a:r>
            <a:r>
              <a:rPr lang="en-GB" dirty="0" err="1">
                <a:latin typeface="OpenSans"/>
              </a:rPr>
              <a:t>gonna</a:t>
            </a:r>
            <a:r>
              <a:rPr lang="en-GB" dirty="0">
                <a:latin typeface="OpenSans"/>
              </a:rPr>
              <a:t> do, is we're </a:t>
            </a:r>
            <a:r>
              <a:rPr lang="en-GB" dirty="0" err="1">
                <a:latin typeface="OpenSans"/>
              </a:rPr>
              <a:t>gonna</a:t>
            </a:r>
            <a:r>
              <a:rPr lang="en-GB" dirty="0">
                <a:latin typeface="OpenSans"/>
              </a:rPr>
              <a:t> apply the inverse transformation, </a:t>
            </a:r>
          </a:p>
          <a:p>
            <a:r>
              <a:rPr lang="en-GB" dirty="0">
                <a:latin typeface="OpenSans"/>
              </a:rPr>
              <a:t>the inverse trap door function to the value Y, and that will give us back the </a:t>
            </a:r>
          </a:p>
          <a:p>
            <a:r>
              <a:rPr lang="en-GB" dirty="0">
                <a:latin typeface="OpenSans"/>
              </a:rPr>
              <a:t>original X that was chosen during encryption. So now let me ask you, how do </a:t>
            </a:r>
          </a:p>
          <a:p>
            <a:r>
              <a:rPr lang="en-GB" dirty="0">
                <a:latin typeface="OpenSans"/>
              </a:rPr>
              <a:t>we derive the symmetric decryption key K from this X that we just obtained? Well, </a:t>
            </a:r>
          </a:p>
          <a:p>
            <a:r>
              <a:rPr lang="en-GB" dirty="0">
                <a:latin typeface="OpenSans"/>
              </a:rPr>
              <a:t>so that's an easy question. We basically hash X again. That gives us K just as </a:t>
            </a:r>
          </a:p>
          <a:p>
            <a:r>
              <a:rPr lang="en-GB" dirty="0">
                <a:latin typeface="OpenSans"/>
              </a:rPr>
              <a:t>during encryption. And now that we have this symmetric encryption key we can apply </a:t>
            </a:r>
          </a:p>
          <a:p>
            <a:r>
              <a:rPr lang="en-GB" dirty="0">
                <a:latin typeface="OpenSans"/>
              </a:rPr>
              <a:t>the, the symmetric decryption algorithm to decrypt the </a:t>
            </a:r>
            <a:r>
              <a:rPr lang="en-GB" dirty="0" err="1">
                <a:latin typeface="OpenSans"/>
              </a:rPr>
              <a:t>ciphertext</a:t>
            </a:r>
            <a:r>
              <a:rPr lang="en-GB" dirty="0">
                <a:latin typeface="OpenSans"/>
              </a:rPr>
              <a:t> C. We get the </a:t>
            </a:r>
          </a:p>
          <a:p>
            <a:r>
              <a:rPr lang="en-GB" dirty="0">
                <a:latin typeface="OpenSans"/>
              </a:rPr>
              <a:t>original message M and that's what we output. So, that's how the public key </a:t>
            </a:r>
          </a:p>
          <a:p>
            <a:r>
              <a:rPr lang="en-GB" dirty="0">
                <a:latin typeface="OpenSans"/>
              </a:rPr>
              <a:t>encryption system works were this trap door function is only used for encrypting </a:t>
            </a:r>
          </a:p>
          <a:p>
            <a:r>
              <a:rPr lang="en-GB" dirty="0">
                <a:latin typeface="OpenSans"/>
              </a:rPr>
              <a:t>some sort of a random value X and the actual message is encrypted using the </a:t>
            </a:r>
          </a:p>
          <a:p>
            <a:r>
              <a:rPr lang="en-GB" dirty="0">
                <a:latin typeface="OpenSans"/>
              </a:rPr>
              <a:t>symmetric system</a:t>
            </a:r>
            <a:endParaRPr lang="en-GB" dirty="0">
              <a:latin typeface="OpenSans"/>
            </a:endParaRPr>
          </a:p>
        </p:txBody>
      </p:sp>
      <p:sp>
        <p:nvSpPr>
          <p:cNvPr id="4" name="Rectangle 3"/>
          <p:cNvSpPr/>
          <p:nvPr/>
        </p:nvSpPr>
        <p:spPr>
          <a:xfrm>
            <a:off x="152400" y="246102"/>
            <a:ext cx="8763000" cy="369332"/>
          </a:xfrm>
          <a:prstGeom prst="rect">
            <a:avLst/>
          </a:prstGeom>
        </p:spPr>
        <p:txBody>
          <a:bodyPr wrap="square">
            <a:spAutoFit/>
          </a:bodyPr>
          <a:lstStyle/>
          <a:p>
            <a:r>
              <a:rPr lang="en-GB" dirty="0">
                <a:latin typeface="OpenSans"/>
              </a:rPr>
              <a:t>So now that we understand encryption, let's see how to decrypt. </a:t>
            </a:r>
            <a:endParaRPr lang="en-GB" dirty="0"/>
          </a:p>
        </p:txBody>
      </p:sp>
      <p:sp>
        <p:nvSpPr>
          <p:cNvPr id="5" name="Content Placeholder 4"/>
          <p:cNvSpPr txBox="1">
            <a:spLocks/>
          </p:cNvSpPr>
          <p:nvPr/>
        </p:nvSpPr>
        <p:spPr>
          <a:xfrm>
            <a:off x="2362200" y="644009"/>
            <a:ext cx="3810000" cy="1946791"/>
          </a:xfrm>
          <a:prstGeom prst="rect">
            <a:avLst/>
          </a:prstGeom>
          <a:ln>
            <a:solidFill>
              <a:srgbClr val="008000"/>
            </a:solidFill>
          </a:ln>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tabLst>
                <a:tab pos="455613" algn="l"/>
              </a:tabLst>
            </a:pPr>
            <a:r>
              <a:rPr lang="en-US" sz="2400" b="1" u="sng" smtClean="0">
                <a:latin typeface="Times New Roman" pitchFamily="18" charset="0"/>
                <a:cs typeface="Times New Roman" pitchFamily="18" charset="0"/>
              </a:rPr>
              <a:t>D</a:t>
            </a:r>
            <a:r>
              <a:rPr lang="en-US" b="1" u="sng"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 sk, (y,c) </a:t>
            </a:r>
            <a:r>
              <a:rPr lang="en-US" b="1" u="sng" smtClean="0">
                <a:latin typeface="Times New Roman" pitchFamily="18" charset="0"/>
                <a:cs typeface="Times New Roman" pitchFamily="18" charset="0"/>
              </a:rPr>
              <a:t>)</a:t>
            </a:r>
            <a:r>
              <a:rPr lang="en-US" b="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a:t>
            </a:r>
          </a:p>
          <a:p>
            <a:pPr marL="0" indent="0">
              <a:buFont typeface="Wingdings 2"/>
              <a:buNone/>
              <a:tabLst>
                <a:tab pos="455613" algn="l"/>
                <a:tab pos="1947863" algn="l"/>
              </a:tabLst>
            </a:pPr>
            <a:r>
              <a:rPr lang="en-US" sz="2400" smtClean="0">
                <a:latin typeface="Times New Roman" pitchFamily="18" charset="0"/>
                <a:cs typeface="Times New Roman" pitchFamily="18" charset="0"/>
              </a:rPr>
              <a:t>	</a:t>
            </a:r>
            <a:r>
              <a:rPr lang="en-US" sz="2200" smtClean="0">
                <a:latin typeface="Times New Roman" pitchFamily="18" charset="0"/>
                <a:cs typeface="Times New Roman" pitchFamily="18" charset="0"/>
              </a:rPr>
              <a:t>x ⟵ F</a:t>
            </a:r>
            <a:r>
              <a:rPr lang="en-US" sz="2200" baseline="30000" smtClean="0">
                <a:latin typeface="Times New Roman" pitchFamily="18" charset="0"/>
                <a:cs typeface="Times New Roman" pitchFamily="18" charset="0"/>
              </a:rPr>
              <a:t>-1</a:t>
            </a:r>
            <a:r>
              <a:rPr lang="en-US" sz="2200" smtClean="0">
                <a:latin typeface="Times New Roman" pitchFamily="18" charset="0"/>
                <a:cs typeface="Times New Roman" pitchFamily="18" charset="0"/>
              </a:rPr>
              <a:t>(sk, y),</a:t>
            </a:r>
          </a:p>
          <a:p>
            <a:pPr marL="0" indent="0">
              <a:buFont typeface="Wingdings 2"/>
              <a:buNone/>
              <a:tabLst>
                <a:tab pos="455613" algn="l"/>
                <a:tab pos="1947863" algn="l"/>
              </a:tabLst>
            </a:pPr>
            <a:r>
              <a:rPr lang="en-US" sz="2200" smtClean="0">
                <a:latin typeface="Times New Roman" pitchFamily="18" charset="0"/>
                <a:cs typeface="Times New Roman" pitchFamily="18" charset="0"/>
              </a:rPr>
              <a:t>	k ⟵ H(x),  	m ⟵ D</a:t>
            </a:r>
            <a:r>
              <a:rPr lang="en-US" sz="2200" baseline="-25000" smtClean="0">
                <a:latin typeface="Times New Roman" pitchFamily="18" charset="0"/>
                <a:cs typeface="Times New Roman" pitchFamily="18" charset="0"/>
              </a:rPr>
              <a:t>s</a:t>
            </a:r>
            <a:r>
              <a:rPr lang="en-US" sz="2200" smtClean="0">
                <a:latin typeface="Times New Roman" pitchFamily="18" charset="0"/>
                <a:cs typeface="Times New Roman" pitchFamily="18" charset="0"/>
              </a:rPr>
              <a:t>(k, c)</a:t>
            </a:r>
          </a:p>
          <a:p>
            <a:pPr marL="0" indent="0">
              <a:buFont typeface="Wingdings 2"/>
              <a:buNone/>
              <a:tabLst>
                <a:tab pos="455613" algn="l"/>
              </a:tabLst>
            </a:pPr>
            <a:r>
              <a:rPr lang="en-US" sz="2200" smtClean="0">
                <a:latin typeface="Times New Roman" pitchFamily="18" charset="0"/>
                <a:cs typeface="Times New Roman" pitchFamily="18" charset="0"/>
              </a:rPr>
              <a:t>	output   m</a:t>
            </a:r>
          </a:p>
          <a:p>
            <a:pPr marL="0" indent="0">
              <a:buFont typeface="Wingdings 2"/>
              <a:buNone/>
              <a:tabLst>
                <a:tab pos="455613" algn="l"/>
              </a:tabLs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0346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808038"/>
          </a:xfrm>
        </p:spPr>
        <p:txBody>
          <a:bodyPr>
            <a:normAutofit/>
          </a:bodyPr>
          <a:lstStyle/>
          <a:p>
            <a:r>
              <a:rPr lang="en-US" sz="3600" dirty="0">
                <a:solidFill>
                  <a:schemeClr val="tx1"/>
                </a:solidFill>
                <a:latin typeface="Times New Roman" pitchFamily="18" charset="0"/>
                <a:cs typeface="Times New Roman" pitchFamily="18" charset="0"/>
              </a:rPr>
              <a:t>Public-key encryption from TDFs </a:t>
            </a:r>
          </a:p>
        </p:txBody>
      </p:sp>
      <p:sp>
        <p:nvSpPr>
          <p:cNvPr id="4" name="Content Placeholder 3"/>
          <p:cNvSpPr>
            <a:spLocks noGrp="1"/>
          </p:cNvSpPr>
          <p:nvPr>
            <p:ph sz="half" idx="1"/>
          </p:nvPr>
        </p:nvSpPr>
        <p:spPr>
          <a:xfrm>
            <a:off x="457200" y="3429000"/>
            <a:ext cx="3886200" cy="2539999"/>
          </a:xfrm>
          <a:ln>
            <a:solidFill>
              <a:srgbClr val="008000"/>
            </a:solidFill>
          </a:ln>
        </p:spPr>
        <p:txBody>
          <a:bodyPr>
            <a:normAutofit/>
          </a:bodyPr>
          <a:lstStyle/>
          <a:p>
            <a:pPr marL="0" indent="0">
              <a:buNone/>
            </a:pPr>
            <a:r>
              <a:rPr lang="en-US" sz="2400" b="1" u="sng" dirty="0" smtClean="0">
                <a:latin typeface="Times New Roman" pitchFamily="18" charset="0"/>
                <a:cs typeface="Times New Roman" pitchFamily="18" charset="0"/>
              </a:rPr>
              <a:t>E</a:t>
            </a:r>
            <a:r>
              <a:rPr lang="en-US"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pk</a:t>
            </a:r>
            <a:r>
              <a:rPr lang="en-US" sz="2400" b="1" u="sng" dirty="0" smtClean="0">
                <a:latin typeface="Times New Roman" pitchFamily="18" charset="0"/>
                <a:cs typeface="Times New Roman" pitchFamily="18" charset="0"/>
              </a:rPr>
              <a:t>, m</a:t>
            </a:r>
            <a:r>
              <a:rPr lang="en-US" b="1" u="sng"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p>
          <a:p>
            <a:pPr marL="0" indent="0">
              <a:buNone/>
              <a:tabLst>
                <a:tab pos="455613" algn="l"/>
                <a:tab pos="194786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x ⟵ X,    	y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F(</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x)</a:t>
            </a:r>
          </a:p>
          <a:p>
            <a:pPr marL="0" indent="0" defTabSz="1033463">
              <a:buNone/>
              <a:tabLst>
                <a:tab pos="455613" algn="l"/>
                <a:tab pos="1947863" algn="l"/>
              </a:tabLst>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k ⟵ H(x),  	c </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a:t>
            </a:r>
            <a:r>
              <a:rPr lang="en-US" sz="2200" baseline="-25000" dirty="0" err="1" smtClean="0">
                <a:latin typeface="Times New Roman" pitchFamily="18" charset="0"/>
                <a:cs typeface="Times New Roman" pitchFamily="18" charset="0"/>
              </a:rPr>
              <a:t>s</a:t>
            </a:r>
            <a:r>
              <a:rPr lang="en-US" sz="2200" dirty="0" smtClean="0">
                <a:latin typeface="Times New Roman" pitchFamily="18" charset="0"/>
                <a:cs typeface="Times New Roman" pitchFamily="18" charset="0"/>
              </a:rPr>
              <a:t>(k, m)</a:t>
            </a:r>
          </a:p>
          <a:p>
            <a:pPr marL="0" indent="0">
              <a:buNone/>
              <a:tabLst>
                <a:tab pos="455613" algn="l"/>
              </a:tabLst>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output   (y, c)</a:t>
            </a:r>
            <a:endParaRPr lang="en-US" sz="2200" dirty="0">
              <a:latin typeface="Times New Roman" pitchFamily="18" charset="0"/>
              <a:cs typeface="Times New Roman" pitchFamily="18" charset="0"/>
            </a:endParaRPr>
          </a:p>
        </p:txBody>
      </p:sp>
      <p:sp>
        <p:nvSpPr>
          <p:cNvPr id="5" name="Content Placeholder 4"/>
          <p:cNvSpPr>
            <a:spLocks noGrp="1"/>
          </p:cNvSpPr>
          <p:nvPr>
            <p:ph sz="half" idx="2"/>
          </p:nvPr>
        </p:nvSpPr>
        <p:spPr>
          <a:xfrm>
            <a:off x="4648200" y="3429000"/>
            <a:ext cx="3810000" cy="2539999"/>
          </a:xfrm>
          <a:ln>
            <a:solidFill>
              <a:srgbClr val="008000"/>
            </a:solidFill>
          </a:ln>
        </p:spPr>
        <p:txBody>
          <a:bodyPr>
            <a:normAutofit/>
          </a:bodyPr>
          <a:lstStyle/>
          <a:p>
            <a:pPr marL="0" indent="0">
              <a:buNone/>
              <a:tabLst>
                <a:tab pos="455613" algn="l"/>
              </a:tabLst>
            </a:pPr>
            <a:r>
              <a:rPr lang="en-US" sz="2400" b="1" u="sng" dirty="0" smtClean="0">
                <a:latin typeface="Times New Roman" pitchFamily="18" charset="0"/>
                <a:cs typeface="Times New Roman" pitchFamily="18" charset="0"/>
              </a:rPr>
              <a:t>D</a:t>
            </a:r>
            <a:r>
              <a:rPr lang="en-US"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sk</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y,c</a:t>
            </a:r>
            <a:r>
              <a:rPr lang="en-US" sz="2400" b="1" u="sng"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p>
          <a:p>
            <a:pPr marL="0" indent="0">
              <a:buNone/>
              <a:tabLst>
                <a:tab pos="455613" algn="l"/>
                <a:tab pos="1947863" algn="l"/>
              </a:tabLst>
            </a:pP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x ⟵ </a:t>
            </a:r>
            <a:r>
              <a:rPr lang="en-US" sz="2200" dirty="0" smtClean="0">
                <a:latin typeface="Times New Roman" pitchFamily="18" charset="0"/>
                <a:cs typeface="Times New Roman" pitchFamily="18" charset="0"/>
              </a:rPr>
              <a:t>F</a:t>
            </a:r>
            <a:r>
              <a:rPr lang="en-US" sz="2200" baseline="30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y),</a:t>
            </a:r>
          </a:p>
          <a:p>
            <a:pPr marL="0" indent="0">
              <a:buNone/>
              <a:tabLst>
                <a:tab pos="455613" algn="l"/>
                <a:tab pos="1947863" algn="l"/>
              </a:tabLst>
            </a:pPr>
            <a:r>
              <a:rPr lang="en-US" sz="2200" dirty="0">
                <a:latin typeface="Times New Roman" pitchFamily="18" charset="0"/>
                <a:cs typeface="Times New Roman" pitchFamily="18" charset="0"/>
              </a:rPr>
              <a:t>	k ⟵ H(x),  	</a:t>
            </a:r>
            <a:r>
              <a:rPr lang="en-US" sz="2200" dirty="0" smtClean="0">
                <a:latin typeface="Times New Roman" pitchFamily="18" charset="0"/>
                <a:cs typeface="Times New Roman" pitchFamily="18" charset="0"/>
              </a:rPr>
              <a:t>m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D</a:t>
            </a:r>
            <a:r>
              <a:rPr lang="en-US" sz="2200" baseline="-25000" dirty="0" smtClean="0">
                <a:latin typeface="Times New Roman" pitchFamily="18" charset="0"/>
                <a:cs typeface="Times New Roman" pitchFamily="18" charset="0"/>
              </a:rPr>
              <a:t>s</a:t>
            </a:r>
            <a:r>
              <a:rPr lang="en-US" sz="2200" dirty="0">
                <a:latin typeface="Times New Roman" pitchFamily="18" charset="0"/>
                <a:cs typeface="Times New Roman" pitchFamily="18" charset="0"/>
              </a:rPr>
              <a:t>(k, </a:t>
            </a: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p>
            <a:pPr marL="0" indent="0">
              <a:buNone/>
              <a:tabLst>
                <a:tab pos="455613" algn="l"/>
              </a:tabLst>
            </a:pPr>
            <a:r>
              <a:rPr lang="en-US" sz="2200" dirty="0">
                <a:latin typeface="Times New Roman" pitchFamily="18" charset="0"/>
                <a:cs typeface="Times New Roman" pitchFamily="18" charset="0"/>
              </a:rPr>
              <a:t>	output   </a:t>
            </a:r>
            <a:r>
              <a:rPr lang="en-US" sz="2200" dirty="0" smtClean="0">
                <a:latin typeface="Times New Roman" pitchFamily="18" charset="0"/>
                <a:cs typeface="Times New Roman" pitchFamily="18" charset="0"/>
              </a:rPr>
              <a:t>m</a:t>
            </a:r>
            <a:endParaRPr lang="en-US" sz="2200" dirty="0">
              <a:latin typeface="Times New Roman" pitchFamily="18" charset="0"/>
              <a:cs typeface="Times New Roman" pitchFamily="18" charset="0"/>
            </a:endParaRPr>
          </a:p>
          <a:p>
            <a:pPr marL="0" indent="0">
              <a:buNone/>
              <a:tabLst>
                <a:tab pos="455613" algn="l"/>
              </a:tabLst>
            </a:pPr>
            <a:endParaRPr lang="en-US" sz="2400" dirty="0">
              <a:latin typeface="Times New Roman" pitchFamily="18" charset="0"/>
              <a:cs typeface="Times New Roman" pitchFamily="18" charset="0"/>
            </a:endParaRPr>
          </a:p>
        </p:txBody>
      </p:sp>
      <p:sp>
        <p:nvSpPr>
          <p:cNvPr id="6" name="TextBox 5"/>
          <p:cNvSpPr txBox="1"/>
          <p:nvPr/>
        </p:nvSpPr>
        <p:spPr>
          <a:xfrm>
            <a:off x="304800" y="1295400"/>
            <a:ext cx="7984878" cy="1508105"/>
          </a:xfrm>
          <a:prstGeom prst="rect">
            <a:avLst/>
          </a:prstGeom>
          <a:noFill/>
        </p:spPr>
        <p:txBody>
          <a:bodyPr wrap="none" rtlCol="0">
            <a:spAutoFit/>
          </a:bodyPr>
          <a:lstStyle/>
          <a:p>
            <a:pPr marL="342900" indent="-342900">
              <a:spcBef>
                <a:spcPts val="1176"/>
              </a:spcBef>
              <a:buFont typeface="Arial"/>
              <a:buChar char="•"/>
            </a:pPr>
            <a:r>
              <a:rPr lang="en-US" sz="2400" dirty="0">
                <a:latin typeface="Times New Roman" pitchFamily="18" charset="0"/>
                <a:cs typeface="Times New Roman" pitchFamily="18" charset="0"/>
              </a:rPr>
              <a:t>(G, F, F</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secure TDF   X ⟶ Y       </a:t>
            </a:r>
          </a:p>
          <a:p>
            <a:pPr marL="342900" indent="-342900">
              <a:spcBef>
                <a:spcPts val="1176"/>
              </a:spcBef>
              <a:buFont typeface="Arial"/>
              <a:buChar char="•"/>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D</a:t>
            </a:r>
            <a:r>
              <a:rPr lang="en-US" sz="2400" baseline="-25000" dirty="0">
                <a:latin typeface="Times New Roman" pitchFamily="18" charset="0"/>
                <a:cs typeface="Times New Roman" pitchFamily="18" charset="0"/>
              </a:rPr>
              <a:t>s</a:t>
            </a:r>
            <a:r>
              <a:rPr lang="en-US" sz="2400" dirty="0">
                <a:latin typeface="Times New Roman" pitchFamily="18" charset="0"/>
                <a:cs typeface="Times New Roman" pitchFamily="18" charset="0"/>
              </a:rPr>
              <a:t>) :   symmetric auth. encryption defined over (K,M,C)</a:t>
            </a:r>
          </a:p>
          <a:p>
            <a:pPr marL="342900" indent="-342900">
              <a:spcBef>
                <a:spcPts val="1176"/>
              </a:spcBef>
              <a:buFont typeface="Arial"/>
              <a:buChar char="•"/>
            </a:pPr>
            <a:r>
              <a:rPr lang="en-US" sz="2400" dirty="0">
                <a:latin typeface="Times New Roman" pitchFamily="18" charset="0"/>
                <a:cs typeface="Times New Roman" pitchFamily="18" charset="0"/>
              </a:rPr>
              <a:t>H: X ⟶ K   a hash </a:t>
            </a:r>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p:txBody>
      </p:sp>
      <p:sp>
        <p:nvSpPr>
          <p:cNvPr id="7" name="TextBox 6"/>
          <p:cNvSpPr txBox="1"/>
          <p:nvPr/>
        </p:nvSpPr>
        <p:spPr>
          <a:xfrm>
            <a:off x="1285690" y="3886200"/>
            <a:ext cx="314510"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R</a:t>
            </a:r>
            <a:endParaRPr lang="en-US" sz="1400" dirty="0">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smtClean="0">
                <a:latin typeface="Times New Roman" pitchFamily="18" charset="0"/>
                <a:cs typeface="Times New Roman" pitchFamily="18" charset="0"/>
              </a:rPr>
              <a:t>FAST-NUCES</a:t>
            </a:r>
            <a:endParaRPr lang="en-US">
              <a:latin typeface="Times New Roman" pitchFamily="18" charset="0"/>
              <a:cs typeface="Times New Roman" pitchFamily="18" charset="0"/>
            </a:endParaRPr>
          </a:p>
        </p:txBody>
      </p:sp>
      <p:pic>
        <p:nvPicPr>
          <p:cNvPr id="9" name="Picture 8"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65563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468923" y="762000"/>
            <a:ext cx="8686800" cy="4801314"/>
          </a:xfrm>
          <a:prstGeom prst="rect">
            <a:avLst/>
          </a:prstGeom>
        </p:spPr>
        <p:txBody>
          <a:bodyPr wrap="square">
            <a:spAutoFit/>
          </a:bodyPr>
          <a:lstStyle/>
          <a:p>
            <a:r>
              <a:rPr lang="en-GB" dirty="0">
                <a:latin typeface="OpenSans"/>
              </a:rPr>
              <a:t>So in pictures here, we have the message M obviously the plain </a:t>
            </a:r>
          </a:p>
          <a:p>
            <a:r>
              <a:rPr lang="en-GB" dirty="0">
                <a:latin typeface="OpenSans"/>
              </a:rPr>
              <a:t>text could be quite large. So, here we have the body of the deciphered text which </a:t>
            </a:r>
          </a:p>
          <a:p>
            <a:r>
              <a:rPr lang="en-GB" dirty="0">
                <a:latin typeface="OpenSans"/>
              </a:rPr>
              <a:t>can be quite long is actually encrypted using the symmetric system. And then again </a:t>
            </a:r>
          </a:p>
          <a:p>
            <a:r>
              <a:rPr lang="en-GB" dirty="0">
                <a:latin typeface="OpenSans"/>
              </a:rPr>
              <a:t>I emphasize that the key for the symmetric system is simply the hash of X. </a:t>
            </a:r>
          </a:p>
          <a:p>
            <a:r>
              <a:rPr lang="en-GB" dirty="0">
                <a:latin typeface="OpenSans"/>
              </a:rPr>
              <a:t>And then the header of </a:t>
            </a:r>
            <a:r>
              <a:rPr lang="en-GB" dirty="0" err="1">
                <a:latin typeface="OpenSans"/>
              </a:rPr>
              <a:t>ciphertext</a:t>
            </a:r>
            <a:r>
              <a:rPr lang="en-GB" dirty="0">
                <a:latin typeface="OpenSans"/>
              </a:rPr>
              <a:t> is simply this application of the trapdoor </a:t>
            </a:r>
          </a:p>
          <a:p>
            <a:r>
              <a:rPr lang="en-GB" dirty="0">
                <a:latin typeface="OpenSans"/>
              </a:rPr>
              <a:t>function to this random X that we picked. And so during decryption what happens is </a:t>
            </a:r>
          </a:p>
          <a:p>
            <a:r>
              <a:rPr lang="en-GB" dirty="0">
                <a:latin typeface="OpenSans"/>
              </a:rPr>
              <a:t>we first decrypt the header to get X and then we decrypt the body using the </a:t>
            </a:r>
          </a:p>
          <a:p>
            <a:r>
              <a:rPr lang="en-GB" dirty="0">
                <a:latin typeface="OpenSans"/>
              </a:rPr>
              <a:t>symmetric system to actually get the original plain text M. So as usual when I </a:t>
            </a:r>
          </a:p>
          <a:p>
            <a:r>
              <a:rPr lang="en-GB" dirty="0">
                <a:latin typeface="OpenSans"/>
              </a:rPr>
              <a:t>show you a system like this, obviously you want to verify that decryption in fact is </a:t>
            </a:r>
          </a:p>
          <a:p>
            <a:r>
              <a:rPr lang="en-GB" dirty="0">
                <a:latin typeface="OpenSans"/>
              </a:rPr>
              <a:t>the inverse of encryption. But more importantly you want to ask why is this </a:t>
            </a:r>
          </a:p>
          <a:p>
            <a:r>
              <a:rPr lang="en-GB" dirty="0">
                <a:latin typeface="OpenSans"/>
              </a:rPr>
              <a:t>system secure. And in fact there's a nice security theorem here that says. That if </a:t>
            </a:r>
          </a:p>
          <a:p>
            <a:r>
              <a:rPr lang="en-GB" dirty="0">
                <a:latin typeface="OpenSans"/>
              </a:rPr>
              <a:t>the trap door function that we started with is secure. In other words, that's a </a:t>
            </a:r>
          </a:p>
          <a:p>
            <a:r>
              <a:rPr lang="en-GB" dirty="0">
                <a:latin typeface="OpenSans"/>
              </a:rPr>
              <a:t>one way function if the adversary doesn't have a secret key. The symmetric </a:t>
            </a:r>
          </a:p>
          <a:p>
            <a:r>
              <a:rPr lang="en-GB" dirty="0">
                <a:latin typeface="OpenSans"/>
              </a:rPr>
              <a:t>encryption system provides authenticated encryption. And the hash function is a </a:t>
            </a:r>
          </a:p>
          <a:p>
            <a:r>
              <a:rPr lang="en-GB" dirty="0">
                <a:latin typeface="OpenSans"/>
              </a:rPr>
              <a:t>random oracle, which simply means that it's a random function from the set X to </a:t>
            </a:r>
          </a:p>
          <a:p>
            <a:r>
              <a:rPr lang="en-GB" dirty="0">
                <a:latin typeface="OpenSans"/>
              </a:rPr>
              <a:t>the set of keys K. So a random oracle is some sort of an idealization of, what a </a:t>
            </a:r>
          </a:p>
          <a:p>
            <a:r>
              <a:rPr lang="en-GB" dirty="0">
                <a:latin typeface="OpenSans"/>
              </a:rPr>
              <a:t>hash function is supposed to be. </a:t>
            </a:r>
            <a:endParaRPr lang="en-GB" b="0" i="0" dirty="0">
              <a:effectLst/>
              <a:latin typeface="OpenSans"/>
            </a:endParaRPr>
          </a:p>
        </p:txBody>
      </p:sp>
    </p:spTree>
    <p:extLst>
      <p:ext uri="{BB962C8B-B14F-4D97-AF65-F5344CB8AC3E}">
        <p14:creationId xmlns:p14="http://schemas.microsoft.com/office/powerpoint/2010/main" val="3640195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610600" cy="4801314"/>
          </a:xfrm>
          <a:prstGeom prst="rect">
            <a:avLst/>
          </a:prstGeom>
        </p:spPr>
        <p:txBody>
          <a:bodyPr wrap="square">
            <a:spAutoFit/>
          </a:bodyPr>
          <a:lstStyle/>
          <a:p>
            <a:r>
              <a:rPr lang="en-GB" dirty="0">
                <a:latin typeface="OpenSans"/>
              </a:rPr>
              <a:t>In practice, of course, when you come to </a:t>
            </a:r>
          </a:p>
          <a:p>
            <a:r>
              <a:rPr lang="en-GB" dirty="0">
                <a:latin typeface="OpenSans"/>
              </a:rPr>
              <a:t>implement a system like this, you would just use, SHA-256, or any of the </a:t>
            </a:r>
          </a:p>
          <a:p>
            <a:r>
              <a:rPr lang="en-GB" dirty="0">
                <a:latin typeface="OpenSans"/>
              </a:rPr>
              <a:t>other hash functions that we discussed in class. So, under those three conditions in </a:t>
            </a:r>
          </a:p>
          <a:p>
            <a:r>
              <a:rPr lang="en-GB" dirty="0">
                <a:latin typeface="OpenSans"/>
              </a:rPr>
              <a:t>fact the system that we just described is chosen cipher text secure so it is CCA </a:t>
            </a:r>
          </a:p>
          <a:p>
            <a:r>
              <a:rPr lang="en-GB" dirty="0">
                <a:latin typeface="OpenSans"/>
              </a:rPr>
              <a:t>secure, the little </a:t>
            </a:r>
            <a:r>
              <a:rPr lang="en-GB" dirty="0" err="1">
                <a:latin typeface="OpenSans"/>
              </a:rPr>
              <a:t>ro</a:t>
            </a:r>
            <a:r>
              <a:rPr lang="en-GB" dirty="0">
                <a:latin typeface="OpenSans"/>
              </a:rPr>
              <a:t> here just denote the fact that security is set in </a:t>
            </a:r>
            <a:r>
              <a:rPr lang="en-GB" dirty="0" err="1">
                <a:latin typeface="OpenSans"/>
              </a:rPr>
              <a:t>whats</a:t>
            </a:r>
            <a:r>
              <a:rPr lang="en-GB" dirty="0">
                <a:latin typeface="OpenSans"/>
              </a:rPr>
              <a:t> called </a:t>
            </a:r>
          </a:p>
          <a:p>
            <a:r>
              <a:rPr lang="en-GB" dirty="0">
                <a:latin typeface="OpenSans"/>
              </a:rPr>
              <a:t>a random oracle model. But, that's a detail that's actually not so important for </a:t>
            </a:r>
          </a:p>
          <a:p>
            <a:r>
              <a:rPr lang="en-GB" dirty="0">
                <a:latin typeface="OpenSans"/>
              </a:rPr>
              <a:t>discussion here, what I want you to remember is that if the trap door function </a:t>
            </a:r>
          </a:p>
          <a:p>
            <a:r>
              <a:rPr lang="en-GB" dirty="0">
                <a:latin typeface="OpenSans"/>
              </a:rPr>
              <a:t>is in fact a secure trap door function. The symmetric encryption system is secure </a:t>
            </a:r>
          </a:p>
          <a:p>
            <a:r>
              <a:rPr lang="en-GB" dirty="0">
                <a:latin typeface="OpenSans"/>
              </a:rPr>
              <a:t>against tampering so it provides authenticated encryption. And H </a:t>
            </a:r>
          </a:p>
          <a:p>
            <a:r>
              <a:rPr lang="en-GB" dirty="0">
                <a:latin typeface="OpenSans"/>
              </a:rPr>
              <a:t>is in some sense a good hash function. It's a random, function, which in practice </a:t>
            </a:r>
          </a:p>
          <a:p>
            <a:r>
              <a:rPr lang="en-GB" dirty="0">
                <a:latin typeface="OpenSans"/>
              </a:rPr>
              <a:t>you would just use SHA-256, then in fact the system that we just showed is CCA </a:t>
            </a:r>
          </a:p>
          <a:p>
            <a:r>
              <a:rPr lang="en-GB" dirty="0">
                <a:latin typeface="OpenSans"/>
              </a:rPr>
              <a:t>secure, is chosen </a:t>
            </a:r>
            <a:r>
              <a:rPr lang="en-GB" dirty="0" err="1">
                <a:latin typeface="OpenSans"/>
              </a:rPr>
              <a:t>ciphertext</a:t>
            </a:r>
            <a:r>
              <a:rPr lang="en-GB" dirty="0">
                <a:latin typeface="OpenSans"/>
              </a:rPr>
              <a:t> secure. I should tell you that there's actually an ISO </a:t>
            </a:r>
          </a:p>
          <a:p>
            <a:r>
              <a:rPr lang="en-GB" dirty="0">
                <a:latin typeface="OpenSans"/>
              </a:rPr>
              <a:t>standard that, defines this mode of encryption, of public encryption. ISO </a:t>
            </a:r>
          </a:p>
          <a:p>
            <a:r>
              <a:rPr lang="en-GB" dirty="0">
                <a:latin typeface="OpenSans"/>
              </a:rPr>
              <a:t>stands for International Standards Organization. So in fact this particular </a:t>
            </a:r>
          </a:p>
          <a:p>
            <a:r>
              <a:rPr lang="en-GB" dirty="0">
                <a:latin typeface="OpenSans"/>
              </a:rPr>
              <a:t>system has actually been standardized, and this is a fine thing to use. I'll refer to </a:t>
            </a:r>
          </a:p>
          <a:p>
            <a:r>
              <a:rPr lang="en-GB" dirty="0">
                <a:latin typeface="OpenSans"/>
              </a:rPr>
              <a:t>this as the ISO encryption in the next few segments. </a:t>
            </a:r>
            <a:endParaRPr lang="en-GB" dirty="0">
              <a:latin typeface="OpenSans"/>
            </a:endParaRPr>
          </a:p>
        </p:txBody>
      </p:sp>
    </p:spTree>
    <p:extLst>
      <p:ext uri="{BB962C8B-B14F-4D97-AF65-F5344CB8AC3E}">
        <p14:creationId xmlns:p14="http://schemas.microsoft.com/office/powerpoint/2010/main" val="1312207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2200"/>
            <a:ext cx="8229600" cy="5461000"/>
          </a:xfrm>
        </p:spPr>
        <p:txBody>
          <a:bodyPr>
            <a:normAutofit/>
          </a:bodyPr>
          <a:lstStyle/>
          <a:p>
            <a:pPr marL="0" indent="0">
              <a:buNone/>
            </a:pPr>
            <a:r>
              <a:rPr lang="en-US" dirty="0" smtClean="0">
                <a:latin typeface="Times New Roman" pitchFamily="18" charset="0"/>
                <a:cs typeface="Times New Roman" pitchFamily="18" charset="0"/>
              </a:rPr>
              <a:t>In pictures:</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lnSpc>
                <a:spcPct val="130000"/>
              </a:lnSpc>
              <a:spcBef>
                <a:spcPts val="1176"/>
              </a:spcBef>
              <a:buNone/>
              <a:tabLst>
                <a:tab pos="912813" algn="l"/>
              </a:tabLst>
            </a:pPr>
            <a:r>
              <a:rPr lang="en-US" b="1" u="sng" dirty="0" smtClean="0">
                <a:latin typeface="Times New Roman" pitchFamily="18" charset="0"/>
                <a:cs typeface="Times New Roman" pitchFamily="18" charset="0"/>
              </a:rPr>
              <a:t>Security Theore</a:t>
            </a:r>
            <a:r>
              <a:rPr lang="en-US" b="1" u="sng" dirty="0">
                <a:latin typeface="Times New Roman" pitchFamily="18" charset="0"/>
                <a:cs typeface="Times New Roman" pitchFamily="18" charset="0"/>
              </a:rPr>
              <a:t>m</a:t>
            </a:r>
            <a:r>
              <a:rPr lang="en-US" dirty="0" smtClean="0">
                <a:latin typeface="Times New Roman" pitchFamily="18" charset="0"/>
                <a:cs typeface="Times New Roman" pitchFamily="18" charset="0"/>
              </a:rPr>
              <a:t>:    </a:t>
            </a:r>
          </a:p>
          <a:p>
            <a:pPr marL="0" indent="0">
              <a:lnSpc>
                <a:spcPct val="130000"/>
              </a:lnSpc>
              <a:spcBef>
                <a:spcPts val="600"/>
              </a:spcBef>
              <a:buNone/>
              <a:tabLst>
                <a:tab pos="912813"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G, F, F</a:t>
            </a:r>
            <a:r>
              <a:rPr lang="en-US" b="1" baseline="30000" dirty="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a:t>
            </a:r>
            <a:r>
              <a:rPr lang="en-US" dirty="0">
                <a:latin typeface="Times New Roman" pitchFamily="18" charset="0"/>
                <a:cs typeface="Times New Roman" pitchFamily="18" charset="0"/>
              </a:rPr>
              <a:t>secure </a:t>
            </a:r>
            <a:r>
              <a:rPr lang="en-US" dirty="0" smtClean="0">
                <a:latin typeface="Times New Roman" pitchFamily="18" charset="0"/>
                <a:cs typeface="Times New Roman" pitchFamily="18" charset="0"/>
              </a:rPr>
              <a:t>TDF,     </a:t>
            </a:r>
            <a:r>
              <a:rPr lang="en-US" b="1" dirty="0" smtClean="0">
                <a:latin typeface="Times New Roman" pitchFamily="18" charset="0"/>
                <a:cs typeface="Times New Roman" pitchFamily="18" charset="0"/>
              </a:rPr>
              <a:t>(</a:t>
            </a:r>
            <a:r>
              <a:rPr lang="en-US" b="1" dirty="0" err="1">
                <a:latin typeface="Times New Roman" pitchFamily="18" charset="0"/>
                <a:cs typeface="Times New Roman" pitchFamily="18" charset="0"/>
              </a:rPr>
              <a:t>E</a:t>
            </a:r>
            <a:r>
              <a:rPr lang="en-US" b="1" baseline="-25000" dirty="0" err="1">
                <a:latin typeface="Times New Roman" pitchFamily="18" charset="0"/>
                <a:cs typeface="Times New Roman" pitchFamily="18" charset="0"/>
              </a:rPr>
              <a:t>s</a:t>
            </a:r>
            <a:r>
              <a:rPr lang="en-US" b="1" dirty="0">
                <a:latin typeface="Times New Roman" pitchFamily="18" charset="0"/>
                <a:cs typeface="Times New Roman" pitchFamily="18" charset="0"/>
              </a:rPr>
              <a:t>, D</a:t>
            </a:r>
            <a:r>
              <a:rPr lang="en-US" b="1" baseline="-25000" dirty="0">
                <a:latin typeface="Times New Roman" pitchFamily="18" charset="0"/>
                <a:cs typeface="Times New Roman" pitchFamily="18" charset="0"/>
              </a:rPr>
              <a:t>s</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provides auth. enc.</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X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K    is a   “random oracle”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then   </a:t>
            </a:r>
            <a:r>
              <a:rPr lang="en-US" b="1" dirty="0" smtClean="0">
                <a:latin typeface="Times New Roman" pitchFamily="18" charset="0"/>
                <a:cs typeface="Times New Roman" pitchFamily="18" charset="0"/>
              </a:rPr>
              <a:t>(G,E,D)</a:t>
            </a:r>
            <a:r>
              <a:rPr lang="en-US" dirty="0" smtClean="0">
                <a:latin typeface="Times New Roman" pitchFamily="18" charset="0"/>
                <a:cs typeface="Times New Roman" pitchFamily="18" charset="0"/>
              </a:rPr>
              <a:t>   is  </a:t>
            </a:r>
            <a:r>
              <a:rPr lang="en-US" dirty="0" err="1" smtClean="0">
                <a:latin typeface="Times New Roman" pitchFamily="18" charset="0"/>
                <a:cs typeface="Times New Roman" pitchFamily="18" charset="0"/>
              </a:rPr>
              <a:t>CCA</a:t>
            </a:r>
            <a:r>
              <a:rPr lang="en-US" baseline="30000" dirty="0" err="1" smtClean="0">
                <a:latin typeface="Times New Roman" pitchFamily="18" charset="0"/>
                <a:cs typeface="Times New Roman" pitchFamily="18" charset="0"/>
              </a:rPr>
              <a:t>ro</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secure.</a:t>
            </a:r>
            <a:endParaRPr lang="en-US" dirty="0">
              <a:latin typeface="Times New Roman" pitchFamily="18" charset="0"/>
              <a:cs typeface="Times New Roman" pitchFamily="18" charset="0"/>
            </a:endParaRPr>
          </a:p>
        </p:txBody>
      </p:sp>
      <p:grpSp>
        <p:nvGrpSpPr>
          <p:cNvPr id="2" name="Group 9"/>
          <p:cNvGrpSpPr/>
          <p:nvPr/>
        </p:nvGrpSpPr>
        <p:grpSpPr>
          <a:xfrm>
            <a:off x="2438400" y="1193800"/>
            <a:ext cx="6248400" cy="1385332"/>
            <a:chOff x="2438400" y="1047750"/>
            <a:chExt cx="6248400" cy="1038999"/>
          </a:xfrm>
        </p:grpSpPr>
        <p:sp>
          <p:nvSpPr>
            <p:cNvPr id="4" name="Rectangle 3"/>
            <p:cNvSpPr/>
            <p:nvPr/>
          </p:nvSpPr>
          <p:spPr>
            <a:xfrm>
              <a:off x="2438400" y="1047750"/>
              <a:ext cx="121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F(</a:t>
              </a:r>
              <a:r>
                <a:rPr lang="en-US" sz="2000" dirty="0" err="1" smtClean="0">
                  <a:latin typeface="Times New Roman" pitchFamily="18" charset="0"/>
                  <a:cs typeface="Times New Roman" pitchFamily="18" charset="0"/>
                </a:rPr>
                <a:t>pk</a:t>
              </a:r>
              <a:r>
                <a:rPr lang="en-US" sz="2000" dirty="0" smtClean="0">
                  <a:latin typeface="Times New Roman" pitchFamily="18" charset="0"/>
                  <a:cs typeface="Times New Roman" pitchFamily="18" charset="0"/>
                </a:rPr>
                <a:t>, x)</a:t>
              </a:r>
              <a:endParaRPr lang="en-US" sz="2000" dirty="0">
                <a:latin typeface="Times New Roman" pitchFamily="18" charset="0"/>
                <a:cs typeface="Times New Roman" pitchFamily="18" charset="0"/>
              </a:endParaRPr>
            </a:p>
          </p:txBody>
        </p:sp>
        <p:sp>
          <p:nvSpPr>
            <p:cNvPr id="5" name="Rectangle 4"/>
            <p:cNvSpPr/>
            <p:nvPr/>
          </p:nvSpPr>
          <p:spPr>
            <a:xfrm>
              <a:off x="3657600" y="1047750"/>
              <a:ext cx="50292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33463">
                <a:tabLst>
                  <a:tab pos="455613" algn="l"/>
                  <a:tab pos="1947863" algn="l"/>
                </a:tabLst>
              </a:pPr>
              <a:r>
                <a:rPr lang="en-US" sz="2000" dirty="0" err="1">
                  <a:latin typeface="Times New Roman" pitchFamily="18" charset="0"/>
                  <a:cs typeface="Times New Roman" pitchFamily="18" charset="0"/>
                </a:rPr>
                <a:t>E</a:t>
              </a:r>
              <a:r>
                <a:rPr lang="en-US" sz="2000" baseline="-25000" dirty="0" err="1">
                  <a:latin typeface="Times New Roman" pitchFamily="18" charset="0"/>
                  <a:cs typeface="Times New Roman" pitchFamily="18" charset="0"/>
                </a:rPr>
                <a:t>s</a:t>
              </a:r>
              <a:r>
                <a:rPr lang="en-US" sz="24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H(x),  m </a:t>
              </a:r>
              <a:r>
                <a:rPr lang="en-US" sz="24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ight Brace 5"/>
            <p:cNvSpPr/>
            <p:nvPr/>
          </p:nvSpPr>
          <p:spPr>
            <a:xfrm rot="5400000">
              <a:off x="2933700" y="1162050"/>
              <a:ext cx="228600" cy="1219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7" name="TextBox 6"/>
            <p:cNvSpPr txBox="1"/>
            <p:nvPr/>
          </p:nvSpPr>
          <p:spPr>
            <a:xfrm>
              <a:off x="2590800" y="1809750"/>
              <a:ext cx="800219" cy="276999"/>
            </a:xfrm>
            <a:prstGeom prst="rect">
              <a:avLst/>
            </a:prstGeom>
            <a:noFill/>
          </p:spPr>
          <p:txBody>
            <a:bodyPr wrap="none" rtlCol="0">
              <a:spAutoFit/>
            </a:bodyPr>
            <a:lstStyle/>
            <a:p>
              <a:r>
                <a:rPr lang="en-US" dirty="0" smtClean="0">
                  <a:latin typeface="Times New Roman" pitchFamily="18" charset="0"/>
                  <a:cs typeface="Times New Roman" pitchFamily="18" charset="0"/>
                </a:rPr>
                <a:t>header</a:t>
              </a:r>
              <a:endParaRPr lang="en-US" dirty="0">
                <a:latin typeface="Times New Roman" pitchFamily="18" charset="0"/>
                <a:cs typeface="Times New Roman" pitchFamily="18" charset="0"/>
              </a:endParaRPr>
            </a:p>
          </p:txBody>
        </p:sp>
        <p:sp>
          <p:nvSpPr>
            <p:cNvPr id="8" name="Right Brace 7"/>
            <p:cNvSpPr/>
            <p:nvPr/>
          </p:nvSpPr>
          <p:spPr>
            <a:xfrm rot="5400000">
              <a:off x="6096000" y="-704850"/>
              <a:ext cx="228600" cy="495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5823568" y="1809750"/>
              <a:ext cx="646331" cy="276999"/>
            </a:xfrm>
            <a:prstGeom prst="rect">
              <a:avLst/>
            </a:prstGeom>
            <a:noFill/>
          </p:spPr>
          <p:txBody>
            <a:bodyPr wrap="none" rtlCol="0">
              <a:spAutoFit/>
            </a:bodyPr>
            <a:lstStyle/>
            <a:p>
              <a:r>
                <a:rPr lang="en-US" dirty="0" smtClean="0">
                  <a:latin typeface="Times New Roman" pitchFamily="18" charset="0"/>
                  <a:cs typeface="Times New Roman" pitchFamily="18" charset="0"/>
                </a:rPr>
                <a:t>body</a:t>
              </a:r>
              <a:endParaRPr lang="en-US" dirty="0">
                <a:latin typeface="Times New Roman" pitchFamily="18" charset="0"/>
                <a:cs typeface="Times New Roman" pitchFamily="18" charset="0"/>
              </a:endParaRPr>
            </a:p>
          </p:txBody>
        </p:sp>
      </p:grpSp>
      <p:sp>
        <p:nvSpPr>
          <p:cNvPr id="10" name="Footer Placeholder 9"/>
          <p:cNvSpPr>
            <a:spLocks noGrp="1"/>
          </p:cNvSpPr>
          <p:nvPr>
            <p:ph type="ftr" sz="quarter" idx="11"/>
          </p:nvPr>
        </p:nvSpPr>
        <p:spPr/>
        <p:txBody>
          <a:bodyPr/>
          <a:lstStyle/>
          <a:p>
            <a:r>
              <a:rPr lang="en-US" smtClean="0"/>
              <a:t>FAST-NUCES</a:t>
            </a:r>
            <a:endParaRPr lang="en-US"/>
          </a:p>
        </p:txBody>
      </p:sp>
      <p:pic>
        <p:nvPicPr>
          <p:cNvPr id="11" name="Picture 1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40860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0500" y="304800"/>
            <a:ext cx="8267700" cy="5355312"/>
          </a:xfrm>
          <a:prstGeom prst="rect">
            <a:avLst/>
          </a:prstGeom>
        </p:spPr>
        <p:txBody>
          <a:bodyPr wrap="square">
            <a:spAutoFit/>
          </a:bodyPr>
          <a:lstStyle/>
          <a:p>
            <a:r>
              <a:rPr lang="en-GB" dirty="0">
                <a:latin typeface="OpenSans"/>
              </a:rPr>
              <a:t>To conclude this segment, I want </a:t>
            </a:r>
          </a:p>
          <a:p>
            <a:r>
              <a:rPr lang="en-GB" dirty="0">
                <a:latin typeface="OpenSans"/>
              </a:rPr>
              <a:t>to warn you about an incorrect way of using a trapdoor function to build a </a:t>
            </a:r>
          </a:p>
          <a:p>
            <a:r>
              <a:rPr lang="en-GB" dirty="0">
                <a:latin typeface="OpenSans"/>
              </a:rPr>
              <a:t>public key encryption system. And in fact this method might be the first thing that </a:t>
            </a:r>
          </a:p>
          <a:p>
            <a:r>
              <a:rPr lang="en-GB" dirty="0">
                <a:latin typeface="OpenSans"/>
              </a:rPr>
              <a:t>comes to mind, and yet it's completely insecure. So let me show you, how not to </a:t>
            </a:r>
          </a:p>
          <a:p>
            <a:r>
              <a:rPr lang="en-GB" dirty="0">
                <a:latin typeface="OpenSans"/>
              </a:rPr>
              <a:t>encrypt using a trapdoor function. Well the first thing that might come to mind </a:t>
            </a:r>
          </a:p>
          <a:p>
            <a:r>
              <a:rPr lang="en-GB" dirty="0">
                <a:latin typeface="OpenSans"/>
              </a:rPr>
              <a:t>is, well, let's apply the trapdoor function directly to the message M. So we </a:t>
            </a:r>
          </a:p>
          <a:p>
            <a:r>
              <a:rPr lang="en-GB" dirty="0">
                <a:latin typeface="OpenSans"/>
              </a:rPr>
              <a:t>encrypt simply by applying a function to the message M, and we decrypt simply by </a:t>
            </a:r>
          </a:p>
          <a:p>
            <a:r>
              <a:rPr lang="en-GB" dirty="0">
                <a:latin typeface="OpenSans"/>
              </a:rPr>
              <a:t>applying F inverse to the </a:t>
            </a:r>
            <a:r>
              <a:rPr lang="en-GB" dirty="0" err="1">
                <a:latin typeface="OpenSans"/>
              </a:rPr>
              <a:t>ciphertext</a:t>
            </a:r>
            <a:r>
              <a:rPr lang="en-GB" dirty="0">
                <a:latin typeface="OpenSans"/>
              </a:rPr>
              <a:t> C to recover the original message M. So </a:t>
            </a:r>
          </a:p>
          <a:p>
            <a:r>
              <a:rPr lang="en-GB" dirty="0">
                <a:latin typeface="OpenSans"/>
              </a:rPr>
              <a:t>functionally, this is in fact, decryption is the inverse of encryption, and yet this </a:t>
            </a:r>
          </a:p>
          <a:p>
            <a:r>
              <a:rPr lang="en-GB" dirty="0">
                <a:latin typeface="OpenSans"/>
              </a:rPr>
              <a:t>is completely insecure for many, many different reasons. The easiest way to see </a:t>
            </a:r>
          </a:p>
          <a:p>
            <a:r>
              <a:rPr lang="en-GB" dirty="0">
                <a:latin typeface="OpenSans"/>
              </a:rPr>
              <a:t>that this is insecure, is that it's simply, this is deterministic encryption. </a:t>
            </a:r>
          </a:p>
          <a:p>
            <a:r>
              <a:rPr lang="en-GB" dirty="0">
                <a:latin typeface="OpenSans"/>
              </a:rPr>
              <a:t>You notice there is no randomness being used here. When we encrypt a message </a:t>
            </a:r>
          </a:p>
          <a:p>
            <a:r>
              <a:rPr lang="en-GB" dirty="0">
                <a:latin typeface="OpenSans"/>
              </a:rPr>
              <a:t>M, and since it is deterministic, it's cannot possibly be </a:t>
            </a:r>
          </a:p>
          <a:p>
            <a:r>
              <a:rPr lang="en-GB" dirty="0">
                <a:latin typeface="OpenSans"/>
              </a:rPr>
              <a:t>semantically secure. </a:t>
            </a:r>
            <a:endParaRPr lang="en-GB" dirty="0">
              <a:latin typeface="OpenSans"/>
            </a:endParaRPr>
          </a:p>
        </p:txBody>
      </p:sp>
    </p:spTree>
    <p:extLst>
      <p:ext uri="{BB962C8B-B14F-4D97-AF65-F5344CB8AC3E}">
        <p14:creationId xmlns:p14="http://schemas.microsoft.com/office/powerpoint/2010/main" val="4021210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Key Exchange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b="1" dirty="0" smtClean="0">
                <a:latin typeface="Times New Roman" pitchFamily="18" charset="0"/>
                <a:cs typeface="Times New Roman" pitchFamily="18" charset="0"/>
              </a:rPr>
              <a:t>Symmetric cryptosystems secure and efficient, but ...</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r>
              <a:rPr lang="en-US" b="1" i="1" dirty="0" smtClean="0">
                <a:latin typeface="Times New Roman" pitchFamily="18" charset="0"/>
                <a:cs typeface="Times New Roman" pitchFamily="18" charset="0"/>
              </a:rPr>
              <a:t>Precondition: secure exchange of keys in advance</a:t>
            </a:r>
          </a:p>
          <a:p>
            <a:pPr lvl="1"/>
            <a:r>
              <a:rPr lang="en-US" dirty="0" smtClean="0">
                <a:latin typeface="Times New Roman" pitchFamily="18" charset="0"/>
                <a:cs typeface="Times New Roman" pitchFamily="18" charset="0"/>
              </a:rPr>
              <a:t>Paradox situation at a first glance</a:t>
            </a:r>
          </a:p>
          <a:p>
            <a:pPr lvl="1"/>
            <a:r>
              <a:rPr lang="en-US" dirty="0" smtClean="0">
                <a:latin typeface="Times New Roman" pitchFamily="18" charset="0"/>
                <a:cs typeface="Times New Roman" pitchFamily="18" charset="0"/>
              </a:rPr>
              <a:t>secure communication depends on secure key exchange</a:t>
            </a: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219200" y="1543050"/>
            <a:ext cx="6753225"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228600"/>
            <a:ext cx="8610600" cy="3970318"/>
          </a:xfrm>
          <a:prstGeom prst="rect">
            <a:avLst/>
          </a:prstGeom>
        </p:spPr>
        <p:txBody>
          <a:bodyPr wrap="square">
            <a:spAutoFit/>
          </a:bodyPr>
          <a:lstStyle/>
          <a:p>
            <a:r>
              <a:rPr lang="en-GB" dirty="0">
                <a:latin typeface="OpenSans"/>
              </a:rPr>
              <a:t>But in fact, as I said, when we instantiate this trap door </a:t>
            </a:r>
          </a:p>
          <a:p>
            <a:r>
              <a:rPr lang="en-GB" dirty="0">
                <a:latin typeface="OpenSans"/>
              </a:rPr>
              <a:t>function with particular implementations, for example with the RSA trap door </a:t>
            </a:r>
          </a:p>
          <a:p>
            <a:r>
              <a:rPr lang="en-GB" dirty="0">
                <a:latin typeface="OpenSans"/>
              </a:rPr>
              <a:t>function, then there are many, many attacks that are possible on this </a:t>
            </a:r>
          </a:p>
          <a:p>
            <a:r>
              <a:rPr lang="en-GB" dirty="0">
                <a:latin typeface="OpenSans"/>
              </a:rPr>
              <a:t>particular construction, and so you should never, ever, ever use it, and I'm </a:t>
            </a:r>
            <a:r>
              <a:rPr lang="en-GB" dirty="0" err="1">
                <a:latin typeface="OpenSans"/>
              </a:rPr>
              <a:t>gonna</a:t>
            </a:r>
            <a:r>
              <a:rPr lang="en-GB" dirty="0">
                <a:latin typeface="OpenSans"/>
              </a:rPr>
              <a:t> </a:t>
            </a:r>
          </a:p>
          <a:p>
            <a:r>
              <a:rPr lang="en-GB" dirty="0">
                <a:latin typeface="OpenSans"/>
              </a:rPr>
              <a:t>repeat this throughout this module, and in fact in the next segment I'll show you a </a:t>
            </a:r>
          </a:p>
          <a:p>
            <a:r>
              <a:rPr lang="en-GB" dirty="0">
                <a:latin typeface="OpenSans"/>
              </a:rPr>
              <a:t>number of attacks on this particular implementation. Okay so, what I would like </a:t>
            </a:r>
          </a:p>
          <a:p>
            <a:r>
              <a:rPr lang="en-GB" dirty="0">
                <a:latin typeface="OpenSans"/>
              </a:rPr>
              <a:t>you to remember is that you should be using an encryption system like the ISO </a:t>
            </a:r>
          </a:p>
          <a:p>
            <a:r>
              <a:rPr lang="en-GB" dirty="0">
                <a:latin typeface="OpenSans"/>
              </a:rPr>
              <a:t>standard, and you should never apply the trap door function directly to the message M. </a:t>
            </a:r>
          </a:p>
          <a:p>
            <a:r>
              <a:rPr lang="en-GB" dirty="0">
                <a:latin typeface="OpenSans"/>
              </a:rPr>
              <a:t>Although in the next segment we'll see other ways to encrypt using a trap </a:t>
            </a:r>
          </a:p>
          <a:p>
            <a:r>
              <a:rPr lang="en-GB" dirty="0">
                <a:latin typeface="OpenSans"/>
              </a:rPr>
              <a:t>door function that are also correct, but this particular method is clearly, clearly </a:t>
            </a:r>
          </a:p>
          <a:p>
            <a:r>
              <a:rPr lang="en-GB" dirty="0">
                <a:latin typeface="OpenSans"/>
              </a:rPr>
              <a:t>incorrect. Okay, so now that we understand how to build public key encryption </a:t>
            </a:r>
          </a:p>
          <a:p>
            <a:r>
              <a:rPr lang="en-GB" dirty="0">
                <a:latin typeface="OpenSans"/>
              </a:rPr>
              <a:t>given a trap door function, the next question is how to construct trap door </a:t>
            </a:r>
          </a:p>
          <a:p>
            <a:r>
              <a:rPr lang="en-GB" dirty="0">
                <a:latin typeface="OpenSans"/>
              </a:rPr>
              <a:t>functions</a:t>
            </a:r>
            <a:endParaRPr lang="en-GB" dirty="0">
              <a:latin typeface="OpenSans"/>
            </a:endParaRPr>
          </a:p>
        </p:txBody>
      </p:sp>
    </p:spTree>
    <p:extLst>
      <p:ext uri="{BB962C8B-B14F-4D97-AF65-F5344CB8AC3E}">
        <p14:creationId xmlns:p14="http://schemas.microsoft.com/office/powerpoint/2010/main" val="281940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660400"/>
          </a:xfrm>
        </p:spPr>
        <p:txBody>
          <a:bodyPr>
            <a:normAutofit fontScale="90000"/>
          </a:bodyPr>
          <a:lstStyle/>
          <a:p>
            <a:r>
              <a:rPr lang="en-US" sz="3600" dirty="0" smtClean="0">
                <a:solidFill>
                  <a:schemeClr val="tx1"/>
                </a:solidFill>
                <a:latin typeface="Times New Roman" pitchFamily="18" charset="0"/>
                <a:cs typeface="Times New Roman" pitchFamily="18" charset="0"/>
              </a:rPr>
              <a:t>Incorrect use of a Trapdoor Function (TDF)</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itchFamily="18" charset="0"/>
                <a:cs typeface="Times New Roman" pitchFamily="18" charset="0"/>
              </a:rPr>
              <a:t>Never</a:t>
            </a:r>
            <a:r>
              <a:rPr lang="en-US" dirty="0" smtClean="0">
                <a:latin typeface="Times New Roman" pitchFamily="18" charset="0"/>
                <a:cs typeface="Times New Roman" pitchFamily="18" charset="0"/>
              </a:rPr>
              <a:t> encrypt by applying F directly to plaintext:</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Problems:</a:t>
            </a:r>
          </a:p>
          <a:p>
            <a:r>
              <a:rPr lang="en-US" dirty="0" smtClean="0">
                <a:latin typeface="Times New Roman" pitchFamily="18" charset="0"/>
                <a:cs typeface="Times New Roman" pitchFamily="18" charset="0"/>
              </a:rPr>
              <a:t>Deterministic:    cannot be semantically secure !!</a:t>
            </a:r>
          </a:p>
          <a:p>
            <a:r>
              <a:rPr lang="en-US" dirty="0" smtClean="0">
                <a:latin typeface="Times New Roman" pitchFamily="18" charset="0"/>
                <a:cs typeface="Times New Roman" pitchFamily="18" charset="0"/>
              </a:rPr>
              <a:t>Many attacks </a:t>
            </a:r>
            <a:r>
              <a:rPr lang="en-US" smtClean="0">
                <a:latin typeface="Times New Roman" pitchFamily="18" charset="0"/>
                <a:cs typeface="Times New Roman" pitchFamily="18" charset="0"/>
              </a:rPr>
              <a:t>exist </a:t>
            </a:r>
            <a:endParaRPr lang="en-US" dirty="0">
              <a:latin typeface="Times New Roman" pitchFamily="18" charset="0"/>
              <a:cs typeface="Times New Roman" pitchFamily="18" charset="0"/>
            </a:endParaRPr>
          </a:p>
        </p:txBody>
      </p:sp>
      <p:sp>
        <p:nvSpPr>
          <p:cNvPr id="4" name="Content Placeholder 3"/>
          <p:cNvSpPr txBox="1">
            <a:spLocks/>
          </p:cNvSpPr>
          <p:nvPr/>
        </p:nvSpPr>
        <p:spPr>
          <a:xfrm>
            <a:off x="990600" y="2209801"/>
            <a:ext cx="3581400" cy="1422399"/>
          </a:xfrm>
          <a:prstGeom prst="rect">
            <a:avLst/>
          </a:prstGeom>
          <a:ln>
            <a:solidFill>
              <a:srgbClr val="008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u="sng" dirty="0" smtClean="0">
                <a:latin typeface="Times New Roman" pitchFamily="18" charset="0"/>
                <a:cs typeface="Times New Roman" pitchFamily="18" charset="0"/>
              </a:rPr>
              <a:t>E( </a:t>
            </a:r>
            <a:r>
              <a:rPr lang="en-US" b="1" u="sng" dirty="0" err="1" smtClean="0">
                <a:latin typeface="Times New Roman" pitchFamily="18" charset="0"/>
                <a:cs typeface="Times New Roman" pitchFamily="18" charset="0"/>
              </a:rPr>
              <a:t>pk</a:t>
            </a:r>
            <a:r>
              <a:rPr lang="en-US" b="1" u="sng" dirty="0" smtClean="0">
                <a:latin typeface="Times New Roman" pitchFamily="18" charset="0"/>
                <a:cs typeface="Times New Roman" pitchFamily="18" charset="0"/>
              </a:rPr>
              <a:t>, m)</a:t>
            </a:r>
            <a:r>
              <a:rPr lang="en-US" b="1" dirty="0" smtClean="0">
                <a:latin typeface="Times New Roman" pitchFamily="18" charset="0"/>
                <a:cs typeface="Times New Roman" pitchFamily="18" charset="0"/>
              </a:rPr>
              <a:t> :</a:t>
            </a:r>
          </a:p>
          <a:p>
            <a:pPr marL="0" indent="0">
              <a:buNone/>
              <a:tabLst>
                <a:tab pos="455613" algn="l"/>
                <a:tab pos="1947863" algn="l"/>
              </a:tabLst>
            </a:pPr>
            <a:r>
              <a:rPr lang="en-US" dirty="0" smtClean="0">
                <a:latin typeface="Times New Roman" pitchFamily="18" charset="0"/>
                <a:cs typeface="Times New Roman" pitchFamily="18" charset="0"/>
              </a:rPr>
              <a:t>	output    c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a:t>
            </a:r>
            <a:r>
              <a:rPr lang="en-US" dirty="0" err="1" smtClean="0">
                <a:latin typeface="Times New Roman" pitchFamily="18" charset="0"/>
                <a:cs typeface="Times New Roman" pitchFamily="18" charset="0"/>
              </a:rPr>
              <a:t>pk</a:t>
            </a:r>
            <a:r>
              <a:rPr lang="en-US" dirty="0" smtClean="0">
                <a:latin typeface="Times New Roman" pitchFamily="18" charset="0"/>
                <a:cs typeface="Times New Roman" pitchFamily="18" charset="0"/>
              </a:rPr>
              <a:t>, m)</a:t>
            </a:r>
            <a:endParaRPr lang="en-US" dirty="0">
              <a:latin typeface="Times New Roman" pitchFamily="18" charset="0"/>
              <a:cs typeface="Times New Roman" pitchFamily="18" charset="0"/>
            </a:endParaRPr>
          </a:p>
        </p:txBody>
      </p:sp>
      <p:sp>
        <p:nvSpPr>
          <p:cNvPr id="5" name="Content Placeholder 4"/>
          <p:cNvSpPr txBox="1">
            <a:spLocks/>
          </p:cNvSpPr>
          <p:nvPr/>
        </p:nvSpPr>
        <p:spPr>
          <a:xfrm>
            <a:off x="4876800" y="2209801"/>
            <a:ext cx="3429000" cy="1422399"/>
          </a:xfrm>
          <a:prstGeom prst="rect">
            <a:avLst/>
          </a:prstGeom>
          <a:ln>
            <a:solidFill>
              <a:srgbClr val="008000"/>
            </a:solidFill>
          </a:ln>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455613" algn="l"/>
              </a:tabLst>
            </a:pPr>
            <a:r>
              <a:rPr lang="en-US" b="1" u="sng" dirty="0" smtClean="0">
                <a:latin typeface="Times New Roman" pitchFamily="18" charset="0"/>
                <a:cs typeface="Times New Roman" pitchFamily="18" charset="0"/>
              </a:rPr>
              <a:t>D( </a:t>
            </a:r>
            <a:r>
              <a:rPr lang="en-US" b="1" u="sng" dirty="0" err="1" smtClean="0">
                <a:latin typeface="Times New Roman" pitchFamily="18" charset="0"/>
                <a:cs typeface="Times New Roman" pitchFamily="18" charset="0"/>
              </a:rPr>
              <a:t>sk</a:t>
            </a:r>
            <a:r>
              <a:rPr lang="en-US" b="1" u="sng" dirty="0" smtClean="0">
                <a:latin typeface="Times New Roman" pitchFamily="18" charset="0"/>
                <a:cs typeface="Times New Roman" pitchFamily="18" charset="0"/>
              </a:rPr>
              <a:t>,  c )</a:t>
            </a:r>
            <a:r>
              <a:rPr lang="en-US" b="1" dirty="0" smtClean="0">
                <a:latin typeface="Times New Roman" pitchFamily="18" charset="0"/>
                <a:cs typeface="Times New Roman" pitchFamily="18" charset="0"/>
              </a:rPr>
              <a:t> :</a:t>
            </a:r>
          </a:p>
          <a:p>
            <a:pPr marL="0" indent="0">
              <a:buFont typeface="Arial" pitchFamily="34" charset="0"/>
              <a:buNone/>
              <a:tabLst>
                <a:tab pos="455613" algn="l"/>
                <a:tab pos="1947863" algn="l"/>
              </a:tabLst>
            </a:pPr>
            <a:r>
              <a:rPr lang="en-US" dirty="0" smtClean="0">
                <a:latin typeface="Times New Roman" pitchFamily="18" charset="0"/>
                <a:cs typeface="Times New Roman" pitchFamily="18" charset="0"/>
              </a:rPr>
              <a:t>	output   F</a:t>
            </a:r>
            <a:r>
              <a:rPr lang="en-US" baseline="30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s</a:t>
            </a:r>
            <a:r>
              <a:rPr lang="en-US"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 c)</a:t>
            </a:r>
          </a:p>
          <a:p>
            <a:pPr marL="0" indent="0">
              <a:buFont typeface="Arial" pitchFamily="34" charset="0"/>
              <a:buNone/>
              <a:tabLst>
                <a:tab pos="455613" algn="l"/>
              </a:tabLst>
            </a:pPr>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17913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2590800"/>
            <a:ext cx="8686800" cy="1107996"/>
          </a:xfrm>
          <a:prstGeom prst="rect">
            <a:avLst/>
          </a:prstGeom>
        </p:spPr>
        <p:txBody>
          <a:bodyPr wrap="square">
            <a:spAutoFit/>
          </a:bodyPr>
          <a:lstStyle/>
          <a:p>
            <a:r>
              <a:rPr lang="en-GB" dirty="0">
                <a:latin typeface="OpenSans"/>
              </a:rPr>
              <a:t>In the previous </a:t>
            </a:r>
            <a:r>
              <a:rPr lang="en-GB" dirty="0" smtClean="0">
                <a:latin typeface="OpenSans"/>
              </a:rPr>
              <a:t>Slides </a:t>
            </a:r>
            <a:r>
              <a:rPr lang="en-GB" dirty="0">
                <a:latin typeface="OpenSans"/>
              </a:rPr>
              <a:t>we saw how to build public key encryption from trapdoor </a:t>
            </a:r>
          </a:p>
          <a:p>
            <a:r>
              <a:rPr lang="en-GB" dirty="0">
                <a:latin typeface="OpenSans"/>
              </a:rPr>
              <a:t>functions, in this segment we're going to build a </a:t>
            </a:r>
            <a:r>
              <a:rPr lang="en-GB" sz="2400" dirty="0">
                <a:solidFill>
                  <a:srgbClr val="C00000"/>
                </a:solidFill>
                <a:latin typeface="OpenSans"/>
              </a:rPr>
              <a:t>classic trapdoor function </a:t>
            </a:r>
            <a:r>
              <a:rPr lang="en-GB" sz="2400" dirty="0" smtClean="0">
                <a:solidFill>
                  <a:srgbClr val="C00000"/>
                </a:solidFill>
                <a:latin typeface="OpenSans"/>
              </a:rPr>
              <a:t>called RSA</a:t>
            </a:r>
            <a:endParaRPr lang="en-GB" sz="2400" b="0" i="0" dirty="0">
              <a:solidFill>
                <a:srgbClr val="C00000"/>
              </a:solidFill>
              <a:effectLst/>
              <a:latin typeface="OpenSans"/>
            </a:endParaRPr>
          </a:p>
        </p:txBody>
      </p:sp>
    </p:spTree>
    <p:extLst>
      <p:ext uri="{BB962C8B-B14F-4D97-AF65-F5344CB8AC3E}">
        <p14:creationId xmlns:p14="http://schemas.microsoft.com/office/powerpoint/2010/main" val="1277089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a:xfrm>
            <a:off x="3810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The RSA </a:t>
            </a:r>
            <a:r>
              <a:rPr lang="en-US" dirty="0" smtClean="0">
                <a:solidFill>
                  <a:schemeClr val="tx1"/>
                </a:solidFill>
                <a:latin typeface="Times New Roman" pitchFamily="18" charset="0"/>
                <a:cs typeface="Times New Roman" pitchFamily="18" charset="0"/>
              </a:rPr>
              <a:t>trapdoor permutation</a:t>
            </a:r>
            <a:endParaRPr lang="en-US" dirty="0">
              <a:solidFill>
                <a:schemeClr val="tx1"/>
              </a:solidFill>
              <a:latin typeface="Times New Roman" pitchFamily="18" charset="0"/>
              <a:cs typeface="Times New Roman" pitchFamily="18" charset="0"/>
            </a:endParaRPr>
          </a:p>
        </p:txBody>
      </p:sp>
      <p:sp>
        <p:nvSpPr>
          <p:cNvPr id="578563" name="Rectangle 1027"/>
          <p:cNvSpPr>
            <a:spLocks noGrp="1" noChangeArrowheads="1"/>
          </p:cNvSpPr>
          <p:nvPr>
            <p:ph type="body" idx="1"/>
          </p:nvPr>
        </p:nvSpPr>
        <p:spPr>
          <a:xfrm>
            <a:off x="457200" y="1219200"/>
            <a:ext cx="8178800" cy="4318000"/>
          </a:xfrm>
        </p:spPr>
        <p:txBody>
          <a:bodyPr>
            <a:normAutofit/>
          </a:bodyPr>
          <a:lstStyle/>
          <a:p>
            <a:pPr marL="0" indent="0">
              <a:buNone/>
            </a:pP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published: </a:t>
            </a:r>
            <a:r>
              <a:rPr lang="en-US" dirty="0" smtClean="0">
                <a:latin typeface="Times New Roman" pitchFamily="18" charset="0"/>
                <a:cs typeface="Times New Roman" pitchFamily="18" charset="0"/>
              </a:rPr>
              <a:t>     Scientific </a:t>
            </a:r>
            <a:r>
              <a:rPr lang="en-US" dirty="0">
                <a:latin typeface="Times New Roman" pitchFamily="18" charset="0"/>
                <a:cs typeface="Times New Roman" pitchFamily="18" charset="0"/>
              </a:rPr>
              <a:t>American, Aug. 1977.</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Very widely used:</a:t>
            </a:r>
            <a:endParaRPr lang="en-US" dirty="0">
              <a:latin typeface="Times New Roman" pitchFamily="18" charset="0"/>
              <a:cs typeface="Times New Roman" pitchFamily="18" charset="0"/>
            </a:endParaRPr>
          </a:p>
          <a:p>
            <a:pPr lvl="1">
              <a:spcBef>
                <a:spcPts val="1776"/>
              </a:spcBef>
            </a:pPr>
            <a:r>
              <a:rPr lang="en-US" dirty="0" smtClean="0">
                <a:latin typeface="Times New Roman" pitchFamily="18" charset="0"/>
                <a:cs typeface="Times New Roman" pitchFamily="18" charset="0"/>
              </a:rPr>
              <a:t>SSL/TLS:  certificates and key-exchange</a:t>
            </a:r>
          </a:p>
          <a:p>
            <a:pPr lvl="1">
              <a:spcBef>
                <a:spcPts val="1776"/>
              </a:spcBef>
            </a:pPr>
            <a:r>
              <a:rPr lang="en-US" dirty="0" smtClean="0">
                <a:latin typeface="Times New Roman" pitchFamily="18" charset="0"/>
                <a:cs typeface="Times New Roman" pitchFamily="18" charset="0"/>
              </a:rPr>
              <a:t>Secure e-mail and file systems</a:t>
            </a:r>
          </a:p>
          <a:p>
            <a:pPr marL="457200" lvl="1" indent="0">
              <a:spcBef>
                <a:spcPts val="1776"/>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many others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15887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GB"/>
          </a:p>
        </p:txBody>
      </p:sp>
      <p:pic>
        <p:nvPicPr>
          <p:cNvPr id="5" name="Picture 4"/>
          <p:cNvPicPr>
            <a:picLocks noChangeAspect="1"/>
          </p:cNvPicPr>
          <p:nvPr/>
        </p:nvPicPr>
        <p:blipFill>
          <a:blip r:embed="rId2"/>
          <a:stretch>
            <a:fillRect/>
          </a:stretch>
        </p:blipFill>
        <p:spPr>
          <a:xfrm>
            <a:off x="76200" y="152400"/>
            <a:ext cx="8915400" cy="6477000"/>
          </a:xfrm>
          <a:prstGeom prst="rect">
            <a:avLst/>
          </a:prstGeom>
        </p:spPr>
      </p:pic>
    </p:spTree>
    <p:extLst>
      <p:ext uri="{BB962C8B-B14F-4D97-AF65-F5344CB8AC3E}">
        <p14:creationId xmlns:p14="http://schemas.microsoft.com/office/powerpoint/2010/main" val="16168744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04800" y="228600"/>
            <a:ext cx="7772400" cy="808038"/>
          </a:xfrm>
        </p:spPr>
        <p:txBody>
          <a:bodyPr>
            <a:normAutofit/>
          </a:bodyPr>
          <a:lstStyle/>
          <a:p>
            <a:r>
              <a:rPr lang="en-US" sz="3600" dirty="0">
                <a:solidFill>
                  <a:schemeClr val="tx1"/>
                </a:solidFill>
                <a:latin typeface="Times New Roman" pitchFamily="18" charset="0"/>
                <a:cs typeface="Times New Roman" pitchFamily="18" charset="0"/>
              </a:rPr>
              <a:t>The RSA </a:t>
            </a:r>
            <a:r>
              <a:rPr lang="en-US" sz="3600" dirty="0" smtClean="0">
                <a:solidFill>
                  <a:schemeClr val="tx1"/>
                </a:solidFill>
                <a:latin typeface="Times New Roman" pitchFamily="18" charset="0"/>
                <a:cs typeface="Times New Roman" pitchFamily="18" charset="0"/>
              </a:rPr>
              <a:t>Algorithm Example</a:t>
            </a:r>
            <a:endParaRPr lang="en-US" sz="3600" dirty="0">
              <a:solidFill>
                <a:schemeClr val="tx1"/>
              </a:solidFill>
              <a:latin typeface="Times New Roman" pitchFamily="18" charset="0"/>
              <a:cs typeface="Times New Roman" pitchFamily="18" charset="0"/>
            </a:endParaRPr>
          </a:p>
        </p:txBody>
      </p:sp>
      <p:sp>
        <p:nvSpPr>
          <p:cNvPr id="550915" name="Rectangle 3"/>
          <p:cNvSpPr>
            <a:spLocks noGrp="1" noChangeArrowheads="1"/>
          </p:cNvSpPr>
          <p:nvPr>
            <p:ph type="body" idx="1"/>
          </p:nvPr>
        </p:nvSpPr>
        <p:spPr>
          <a:xfrm>
            <a:off x="457200" y="1193800"/>
            <a:ext cx="8458200" cy="4292600"/>
          </a:xfrm>
        </p:spPr>
        <p:txBody>
          <a:bodyPr>
            <a:normAutofit fontScale="92500" lnSpcReduction="10000"/>
          </a:bodyPr>
          <a:lstStyle/>
          <a:p>
            <a:r>
              <a:rPr lang="en-US" dirty="0" smtClean="0">
                <a:latin typeface="Times New Roman" pitchFamily="18" charset="0"/>
                <a:cs typeface="Times New Roman" pitchFamily="18" charset="0"/>
              </a:rPr>
              <a:t>Choose p = 3 and q = 11</a:t>
            </a:r>
          </a:p>
          <a:p>
            <a:r>
              <a:rPr lang="en-US" dirty="0" smtClean="0">
                <a:latin typeface="Times New Roman" pitchFamily="18" charset="0"/>
                <a:cs typeface="Times New Roman" pitchFamily="18" charset="0"/>
              </a:rPr>
              <a:t>Compute n = p * q = 3 * 11 = 33</a:t>
            </a:r>
          </a:p>
          <a:p>
            <a:r>
              <a:rPr lang="en-US" dirty="0" smtClean="0">
                <a:latin typeface="Times New Roman" pitchFamily="18" charset="0"/>
                <a:cs typeface="Times New Roman" pitchFamily="18" charset="0"/>
              </a:rPr>
              <a:t>Compute φ(n) = (p - 1) * (q - 1) = 2 * 10 = 20</a:t>
            </a:r>
          </a:p>
          <a:p>
            <a:r>
              <a:rPr lang="en-US" dirty="0" smtClean="0">
                <a:latin typeface="Times New Roman" pitchFamily="18" charset="0"/>
                <a:cs typeface="Times New Roman" pitchFamily="18" charset="0"/>
              </a:rPr>
              <a:t>Choose e such that 1 &lt; e &lt; φ(n). Let e = 7</a:t>
            </a:r>
          </a:p>
          <a:p>
            <a:r>
              <a:rPr lang="en-US" dirty="0" smtClean="0">
                <a:latin typeface="Times New Roman" pitchFamily="18" charset="0"/>
                <a:cs typeface="Times New Roman" pitchFamily="18" charset="0"/>
              </a:rPr>
              <a:t>Compute a value for d such that (d * e) % φ(n) = 1. One solution is d = 3 [(3 * 7) % 20 = 1]</a:t>
            </a:r>
          </a:p>
          <a:p>
            <a:r>
              <a:rPr lang="en-US" dirty="0" smtClean="0">
                <a:latin typeface="Times New Roman" pitchFamily="18" charset="0"/>
                <a:cs typeface="Times New Roman" pitchFamily="18" charset="0"/>
              </a:rPr>
              <a:t>Public key is (e, n) =&gt; (7, 33)</a:t>
            </a:r>
          </a:p>
          <a:p>
            <a:r>
              <a:rPr lang="en-US" dirty="0" smtClean="0">
                <a:latin typeface="Times New Roman" pitchFamily="18" charset="0"/>
                <a:cs typeface="Times New Roman" pitchFamily="18" charset="0"/>
              </a:rPr>
              <a:t>Private key is (d, n) =&gt; (3, 33)</a:t>
            </a:r>
          </a:p>
          <a:p>
            <a:r>
              <a:rPr lang="en-US" dirty="0" smtClean="0">
                <a:latin typeface="Times New Roman" pitchFamily="18" charset="0"/>
                <a:cs typeface="Times New Roman" pitchFamily="18" charset="0"/>
              </a:rPr>
              <a:t>The encryption of </a:t>
            </a:r>
            <a:r>
              <a:rPr lang="en-US" i="1" dirty="0" smtClean="0">
                <a:latin typeface="Times New Roman" pitchFamily="18" charset="0"/>
                <a:cs typeface="Times New Roman" pitchFamily="18" charset="0"/>
              </a:rPr>
              <a:t>m = 2</a:t>
            </a:r>
            <a:r>
              <a:rPr lang="en-US" dirty="0" smtClean="0">
                <a:latin typeface="Times New Roman" pitchFamily="18" charset="0"/>
                <a:cs typeface="Times New Roman" pitchFamily="18" charset="0"/>
              </a:rPr>
              <a:t> is </a:t>
            </a:r>
            <a:r>
              <a:rPr lang="en-US" i="1" dirty="0" smtClean="0">
                <a:latin typeface="Times New Roman" pitchFamily="18" charset="0"/>
                <a:cs typeface="Times New Roman" pitchFamily="18" charset="0"/>
              </a:rPr>
              <a:t>c = 2</a:t>
            </a:r>
            <a:r>
              <a:rPr lang="en-US" i="1" baseline="30000" dirty="0" smtClean="0">
                <a:latin typeface="Times New Roman" pitchFamily="18" charset="0"/>
                <a:cs typeface="Times New Roman" pitchFamily="18" charset="0"/>
              </a:rPr>
              <a:t>7</a:t>
            </a:r>
            <a:r>
              <a:rPr lang="en-US" i="1" dirty="0" smtClean="0">
                <a:latin typeface="Times New Roman" pitchFamily="18" charset="0"/>
                <a:cs typeface="Times New Roman" pitchFamily="18" charset="0"/>
              </a:rPr>
              <a:t> % 33 = 29</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decryption of </a:t>
            </a:r>
            <a:r>
              <a:rPr lang="en-US" i="1" dirty="0" smtClean="0">
                <a:latin typeface="Times New Roman" pitchFamily="18" charset="0"/>
                <a:cs typeface="Times New Roman" pitchFamily="18" charset="0"/>
              </a:rPr>
              <a:t>c = 29</a:t>
            </a:r>
            <a:r>
              <a:rPr lang="en-US" dirty="0" smtClean="0">
                <a:latin typeface="Times New Roman" pitchFamily="18" charset="0"/>
                <a:cs typeface="Times New Roman" pitchFamily="18" charset="0"/>
              </a:rPr>
              <a:t> is </a:t>
            </a:r>
            <a:r>
              <a:rPr lang="en-US" i="1" dirty="0" smtClean="0">
                <a:latin typeface="Times New Roman" pitchFamily="18" charset="0"/>
                <a:cs typeface="Times New Roman" pitchFamily="18" charset="0"/>
              </a:rPr>
              <a:t>m = 29</a:t>
            </a:r>
            <a:r>
              <a:rPr lang="en-US" i="1" baseline="30000" dirty="0" smtClean="0">
                <a:latin typeface="Times New Roman" pitchFamily="18" charset="0"/>
                <a:cs typeface="Times New Roman" pitchFamily="18" charset="0"/>
              </a:rPr>
              <a:t>3</a:t>
            </a:r>
            <a:r>
              <a:rPr lang="en-US" i="1" dirty="0" smtClean="0">
                <a:latin typeface="Times New Roman" pitchFamily="18" charset="0"/>
                <a:cs typeface="Times New Roman" pitchFamily="18" charset="0"/>
              </a:rPr>
              <a:t> % 33 = 2</a:t>
            </a:r>
            <a:endParaRPr 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6983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04800" y="228600"/>
            <a:ext cx="7772400" cy="808038"/>
          </a:xfrm>
        </p:spPr>
        <p:txBody>
          <a:bodyPr>
            <a:normAutofit/>
          </a:bodyPr>
          <a:lstStyle/>
          <a:p>
            <a:r>
              <a:rPr lang="en-US" sz="3600" dirty="0">
                <a:solidFill>
                  <a:schemeClr val="tx1"/>
                </a:solidFill>
                <a:latin typeface="Times New Roman" pitchFamily="18" charset="0"/>
                <a:cs typeface="Times New Roman" pitchFamily="18" charset="0"/>
              </a:rPr>
              <a:t>The RSA trapdoor </a:t>
            </a:r>
            <a:r>
              <a:rPr lang="en-US" sz="3600" dirty="0" smtClean="0">
                <a:solidFill>
                  <a:schemeClr val="tx1"/>
                </a:solidFill>
                <a:latin typeface="Times New Roman" pitchFamily="18" charset="0"/>
                <a:cs typeface="Times New Roman" pitchFamily="18" charset="0"/>
              </a:rPr>
              <a:t>permutation</a:t>
            </a:r>
            <a:endParaRPr lang="en-US" sz="3600" dirty="0">
              <a:solidFill>
                <a:schemeClr val="tx1"/>
              </a:solidFill>
              <a:latin typeface="Times New Roman" pitchFamily="18" charset="0"/>
              <a:cs typeface="Times New Roman" pitchFamily="18" charset="0"/>
            </a:endParaRPr>
          </a:p>
        </p:txBody>
      </p:sp>
      <p:sp>
        <p:nvSpPr>
          <p:cNvPr id="550915" name="Rectangle 3"/>
          <p:cNvSpPr>
            <a:spLocks noGrp="1" noChangeArrowheads="1"/>
          </p:cNvSpPr>
          <p:nvPr>
            <p:ph type="body" idx="1"/>
          </p:nvPr>
        </p:nvSpPr>
        <p:spPr>
          <a:xfrm>
            <a:off x="457200" y="1193800"/>
            <a:ext cx="8458200" cy="2743200"/>
          </a:xfrm>
        </p:spPr>
        <p:txBody>
          <a:bodyPr>
            <a:normAutofit fontScale="92500" lnSpcReduction="20000"/>
          </a:bodyPr>
          <a:lstStyle/>
          <a:p>
            <a:r>
              <a:rPr lang="en-US" dirty="0" smtClean="0">
                <a:latin typeface="Times New Roman" pitchFamily="18" charset="0"/>
                <a:cs typeface="Times New Roman" pitchFamily="18" charset="0"/>
              </a:rPr>
              <a:t>Choose random primes </a:t>
            </a:r>
            <a:r>
              <a:rPr lang="en-US" b="1" i="1" dirty="0" smtClean="0">
                <a:latin typeface="Times New Roman" pitchFamily="18" charset="0"/>
                <a:cs typeface="Times New Roman" pitchFamily="18" charset="0"/>
              </a:rPr>
              <a:t>p, q </a:t>
            </a:r>
            <a:r>
              <a:rPr lang="en-US" i="1" dirty="0" smtClean="0">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sym typeface="Symbol" pitchFamily="18" charset="2"/>
              </a:rPr>
              <a:t>1024 bits</a:t>
            </a:r>
            <a:r>
              <a:rPr lang="en-US" i="1" dirty="0" smtClean="0">
                <a:latin typeface="Times New Roman" pitchFamily="18" charset="0"/>
                <a:cs typeface="Times New Roman" pitchFamily="18" charset="0"/>
              </a:rPr>
              <a:t>) and compute </a:t>
            </a:r>
            <a:r>
              <a:rPr lang="en-US" b="1" i="1" dirty="0" smtClean="0">
                <a:latin typeface="Times New Roman" pitchFamily="18" charset="0"/>
                <a:cs typeface="Times New Roman" pitchFamily="18" charset="0"/>
              </a:rPr>
              <a:t>N = </a:t>
            </a:r>
            <a:r>
              <a:rPr lang="en-US" b="1" i="1" dirty="0" err="1" smtClean="0">
                <a:latin typeface="Times New Roman" pitchFamily="18" charset="0"/>
                <a:cs typeface="Times New Roman" pitchFamily="18" charset="0"/>
              </a:rPr>
              <a:t>p.q</a:t>
            </a:r>
            <a:endParaRPr lang="en-US" b="1"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Compute Euler function </a:t>
            </a:r>
            <a:r>
              <a:rPr lang="en-US" b="1" dirty="0" smtClean="0">
                <a:solidFill>
                  <a:srgbClr val="000000"/>
                </a:solidFill>
                <a:latin typeface="Times New Roman" pitchFamily="18" charset="0"/>
                <a:cs typeface="Times New Roman" pitchFamily="18" charset="0"/>
                <a:sym typeface="Symbol" pitchFamily="18" charset="2"/>
              </a:rPr>
              <a:t>(N) = (p-1)(q-1)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Choose random encryption key </a:t>
            </a:r>
            <a:r>
              <a:rPr lang="en-US" b="1" i="1" dirty="0" smtClean="0">
                <a:latin typeface="Times New Roman" pitchFamily="18" charset="0"/>
                <a:cs typeface="Times New Roman" pitchFamily="18" charset="0"/>
              </a:rPr>
              <a:t>e</a:t>
            </a:r>
            <a:r>
              <a:rPr lang="en-US" i="1" dirty="0" smtClean="0">
                <a:latin typeface="Times New Roman" pitchFamily="18" charset="0"/>
                <a:cs typeface="Times New Roman" pitchFamily="18" charset="0"/>
              </a:rPr>
              <a:t> with </a:t>
            </a:r>
            <a:r>
              <a:rPr lang="en-US" b="1" i="1" dirty="0" err="1" smtClean="0">
                <a:latin typeface="Times New Roman" pitchFamily="18" charset="0"/>
                <a:cs typeface="Times New Roman" pitchFamily="18" charset="0"/>
              </a:rPr>
              <a:t>gcd</a:t>
            </a:r>
            <a:r>
              <a:rPr lang="en-US" b="1" i="1" dirty="0" smtClean="0">
                <a:latin typeface="Times New Roman" pitchFamily="18" charset="0"/>
                <a:cs typeface="Times New Roman" pitchFamily="18" charset="0"/>
              </a:rPr>
              <a:t> (e, </a:t>
            </a:r>
            <a:r>
              <a:rPr lang="en-US" b="1" dirty="0" smtClean="0">
                <a:solidFill>
                  <a:srgbClr val="000000"/>
                </a:solidFill>
                <a:latin typeface="Times New Roman" pitchFamily="18" charset="0"/>
                <a:cs typeface="Times New Roman" pitchFamily="18" charset="0"/>
                <a:sym typeface="Symbol" pitchFamily="18" charset="2"/>
              </a:rPr>
              <a:t>(N)</a:t>
            </a:r>
            <a:r>
              <a:rPr lang="en-US" b="1" i="1" dirty="0" smtClean="0">
                <a:latin typeface="Times New Roman" pitchFamily="18" charset="0"/>
                <a:cs typeface="Times New Roman" pitchFamily="18" charset="0"/>
              </a:rPr>
              <a:t>) = 1</a:t>
            </a:r>
          </a:p>
          <a:p>
            <a:r>
              <a:rPr lang="en-US" dirty="0" smtClean="0">
                <a:latin typeface="Times New Roman" pitchFamily="18" charset="0"/>
                <a:cs typeface="Times New Roman" pitchFamily="18" charset="0"/>
              </a:rPr>
              <a:t>Compute decryption key </a:t>
            </a:r>
            <a:r>
              <a:rPr lang="en-US" b="1" dirty="0" smtClean="0">
                <a:latin typeface="Times New Roman" pitchFamily="18" charset="0"/>
                <a:cs typeface="Times New Roman" pitchFamily="18" charset="0"/>
              </a:rPr>
              <a:t>d = e</a:t>
            </a:r>
            <a:r>
              <a:rPr lang="en-US" b="1" baseline="30000"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mod </a:t>
            </a:r>
            <a:r>
              <a:rPr lang="en-US" b="1" dirty="0" smtClean="0">
                <a:solidFill>
                  <a:srgbClr val="000000"/>
                </a:solidFill>
                <a:latin typeface="Times New Roman" pitchFamily="18" charset="0"/>
                <a:cs typeface="Times New Roman" pitchFamily="18" charset="0"/>
                <a:sym typeface="Symbol" pitchFamily="18" charset="2"/>
              </a:rPr>
              <a:t>(N)</a:t>
            </a:r>
            <a:r>
              <a:rPr lang="en-US" b="1" i="1" dirty="0" smtClean="0">
                <a:latin typeface="Times New Roman" pitchFamily="18" charset="0"/>
                <a:cs typeface="Times New Roman" pitchFamily="18" charset="0"/>
                <a:sym typeface="Symbol" pitchFamily="18" charset="2"/>
              </a:rPr>
              <a:t> </a:t>
            </a:r>
          </a:p>
          <a:p>
            <a:pPr lvl="1"/>
            <a:r>
              <a:rPr lang="en-US" sz="2400" dirty="0" err="1" smtClean="0">
                <a:solidFill>
                  <a:srgbClr val="000000"/>
                </a:solidFill>
                <a:latin typeface="Times New Roman" pitchFamily="18" charset="0"/>
                <a:cs typeface="Times New Roman" pitchFamily="18" charset="0"/>
                <a:sym typeface="Symbol" pitchFamily="18" charset="2"/>
              </a:rPr>
              <a:t>s.t</a:t>
            </a:r>
            <a:r>
              <a:rPr lang="en-US" sz="2400" dirty="0" smtClean="0">
                <a:solidFill>
                  <a:srgbClr val="000000"/>
                </a:solidFill>
                <a:latin typeface="Times New Roman" pitchFamily="18" charset="0"/>
                <a:cs typeface="Times New Roman" pitchFamily="18" charset="0"/>
                <a:sym typeface="Symbol" pitchFamily="18" charset="2"/>
              </a:rPr>
              <a:t>.   </a:t>
            </a:r>
            <a:r>
              <a:rPr lang="en-US" sz="2400" b="1" dirty="0" err="1" smtClean="0">
                <a:solidFill>
                  <a:srgbClr val="000000"/>
                </a:solidFill>
                <a:latin typeface="Times New Roman" pitchFamily="18" charset="0"/>
                <a:cs typeface="Times New Roman" pitchFamily="18" charset="0"/>
                <a:sym typeface="Symbol" pitchFamily="18" charset="2"/>
              </a:rPr>
              <a:t>e⋅d</a:t>
            </a:r>
            <a:r>
              <a:rPr lang="en-US" sz="2400" b="1" dirty="0" smtClean="0">
                <a:solidFill>
                  <a:srgbClr val="000000"/>
                </a:solidFill>
                <a:latin typeface="Times New Roman" pitchFamily="18" charset="0"/>
                <a:cs typeface="Times New Roman" pitchFamily="18" charset="0"/>
                <a:sym typeface="Symbol" pitchFamily="18" charset="2"/>
              </a:rPr>
              <a:t> = 1   (mod </a:t>
            </a:r>
            <a:r>
              <a:rPr lang="en-US" sz="2400" b="1" dirty="0">
                <a:solidFill>
                  <a:srgbClr val="000000"/>
                </a:solidFill>
                <a:latin typeface="Times New Roman" pitchFamily="18" charset="0"/>
                <a:cs typeface="Times New Roman" pitchFamily="18" charset="0"/>
                <a:sym typeface="Symbol" pitchFamily="18" charset="2"/>
              </a:rPr>
              <a:t>(N) ) </a:t>
            </a:r>
            <a:r>
              <a:rPr lang="en-US" sz="2400" b="1" dirty="0" smtClean="0">
                <a:solidFill>
                  <a:srgbClr val="000000"/>
                </a:solidFill>
                <a:latin typeface="Times New Roman" pitchFamily="18" charset="0"/>
                <a:cs typeface="Times New Roman" pitchFamily="18" charset="0"/>
                <a:sym typeface="Symbol" pitchFamily="18" charset="2"/>
              </a:rPr>
              <a:t> </a:t>
            </a:r>
          </a:p>
          <a:p>
            <a:pPr lvl="1"/>
            <a:r>
              <a:rPr lang="en-US" sz="2600" dirty="0" smtClean="0">
                <a:solidFill>
                  <a:srgbClr val="000000"/>
                </a:solidFill>
                <a:latin typeface="Times New Roman" pitchFamily="18" charset="0"/>
                <a:cs typeface="Times New Roman" pitchFamily="18" charset="0"/>
                <a:sym typeface="Symbol" pitchFamily="18" charset="2"/>
              </a:rPr>
              <a:t>	 </a:t>
            </a:r>
          </a:p>
          <a:p>
            <a:pPr marL="0" indent="0">
              <a:lnSpc>
                <a:spcPct val="110000"/>
              </a:lnSpc>
              <a:buNone/>
              <a:tabLst>
                <a:tab pos="681038" algn="l"/>
              </a:tabLst>
            </a:pPr>
            <a:r>
              <a:rPr lang="en-US" dirty="0" smtClean="0">
                <a:solidFill>
                  <a:srgbClr val="000000"/>
                </a:solidFill>
                <a:latin typeface="Times New Roman" pitchFamily="18" charset="0"/>
                <a:cs typeface="Times New Roman" pitchFamily="18" charset="0"/>
                <a:sym typeface="Symbol" pitchFamily="18" charset="2"/>
              </a:rPr>
              <a:t>		</a:t>
            </a:r>
            <a:r>
              <a:rPr lang="en-US" sz="2600" dirty="0" smtClean="0">
                <a:solidFill>
                  <a:srgbClr val="000000"/>
                </a:solidFill>
                <a:latin typeface="Times New Roman" pitchFamily="18" charset="0"/>
                <a:cs typeface="Times New Roman" pitchFamily="18" charset="0"/>
                <a:sym typeface="Symbol" pitchFamily="18" charset="2"/>
              </a:rPr>
              <a:t>output    </a:t>
            </a:r>
            <a:r>
              <a:rPr lang="en-US" sz="2600" dirty="0" err="1" smtClean="0">
                <a:solidFill>
                  <a:srgbClr val="000000"/>
                </a:solidFill>
                <a:latin typeface="Times New Roman" pitchFamily="18" charset="0"/>
                <a:cs typeface="Times New Roman" pitchFamily="18" charset="0"/>
                <a:sym typeface="Symbol" pitchFamily="18" charset="2"/>
              </a:rPr>
              <a:t>pk</a:t>
            </a:r>
            <a:r>
              <a:rPr lang="en-US" sz="2600" dirty="0" smtClean="0">
                <a:solidFill>
                  <a:srgbClr val="000000"/>
                </a:solidFill>
                <a:latin typeface="Times New Roman" pitchFamily="18" charset="0"/>
                <a:cs typeface="Times New Roman" pitchFamily="18" charset="0"/>
                <a:sym typeface="Symbol" pitchFamily="18" charset="2"/>
              </a:rPr>
              <a:t> = (N, e)    ,     </a:t>
            </a:r>
            <a:r>
              <a:rPr lang="en-US" sz="2600" dirty="0" err="1" smtClean="0">
                <a:solidFill>
                  <a:srgbClr val="000000"/>
                </a:solidFill>
                <a:latin typeface="Times New Roman" pitchFamily="18" charset="0"/>
                <a:cs typeface="Times New Roman" pitchFamily="18" charset="0"/>
                <a:sym typeface="Symbol" pitchFamily="18" charset="2"/>
              </a:rPr>
              <a:t>sk</a:t>
            </a:r>
            <a:r>
              <a:rPr lang="en-US" sz="2600" dirty="0" smtClean="0">
                <a:solidFill>
                  <a:srgbClr val="000000"/>
                </a:solidFill>
                <a:latin typeface="Times New Roman" pitchFamily="18" charset="0"/>
                <a:cs typeface="Times New Roman" pitchFamily="18" charset="0"/>
                <a:sym typeface="Symbol" pitchFamily="18" charset="2"/>
              </a:rPr>
              <a:t> = (N, d)</a:t>
            </a:r>
          </a:p>
          <a:p>
            <a:endParaRPr lang="en-US" sz="2000" dirty="0" smtClean="0">
              <a:solidFill>
                <a:srgbClr val="000000"/>
              </a:solidFill>
              <a:latin typeface="Times New Roman" pitchFamily="18" charset="0"/>
              <a:cs typeface="Times New Roman" pitchFamily="18" charset="0"/>
              <a:sym typeface="Symbol" pitchFamily="18" charset="2"/>
            </a:endParaRPr>
          </a:p>
          <a:p>
            <a:pPr>
              <a:lnSpc>
                <a:spcPct val="110000"/>
              </a:lnSpc>
              <a:spcBef>
                <a:spcPct val="60000"/>
              </a:spcBef>
            </a:pPr>
            <a:endParaRPr lang="en-US" dirty="0">
              <a:solidFill>
                <a:srgbClr val="000000"/>
              </a:solidFill>
              <a:latin typeface="Times New Roman" pitchFamily="18" charset="0"/>
              <a:cs typeface="Times New Roman" pitchFamily="18" charset="0"/>
              <a:sym typeface="Symbol" pitchFamily="18" charset="2"/>
            </a:endParaRPr>
          </a:p>
          <a:p>
            <a:pPr>
              <a:lnSpc>
                <a:spcPct val="110000"/>
              </a:lnSpc>
              <a:spcBef>
                <a:spcPct val="60000"/>
              </a:spcBef>
            </a:pPr>
            <a:endParaRPr lang="en-US" dirty="0">
              <a:solidFill>
                <a:srgbClr val="000000"/>
              </a:solidFill>
              <a:latin typeface="Times New Roman" pitchFamily="18" charset="0"/>
              <a:cs typeface="Times New Roman" pitchFamily="18" charset="0"/>
              <a:sym typeface="Symbol" pitchFamily="18" charset="2"/>
            </a:endParaRPr>
          </a:p>
        </p:txBody>
      </p:sp>
      <p:sp>
        <p:nvSpPr>
          <p:cNvPr id="550917" name="Line 5"/>
          <p:cNvSpPr>
            <a:spLocks noChangeShapeType="1"/>
          </p:cNvSpPr>
          <p:nvPr/>
        </p:nvSpPr>
        <p:spPr bwMode="auto">
          <a:xfrm>
            <a:off x="338138" y="4724400"/>
            <a:ext cx="8348662" cy="0"/>
          </a:xfrm>
          <a:prstGeom prst="line">
            <a:avLst/>
          </a:prstGeom>
          <a:noFill/>
          <a:ln w="12700">
            <a:solidFill>
              <a:schemeClr val="tx1"/>
            </a:solidFill>
            <a:round/>
            <a:headEnd/>
            <a:tailEnd/>
          </a:ln>
          <a:effectLst/>
        </p:spPr>
        <p:txBody>
          <a:bodyPr wrap="none" anchor="ctr"/>
          <a:lstStyle/>
          <a:p>
            <a:endParaRPr lang="en-US">
              <a:solidFill>
                <a:srgbClr val="000000"/>
              </a:solidFill>
            </a:endParaRPr>
          </a:p>
        </p:txBody>
      </p:sp>
      <p:sp>
        <p:nvSpPr>
          <p:cNvPr id="550918" name="Line 6"/>
          <p:cNvSpPr>
            <a:spLocks noChangeShapeType="1"/>
          </p:cNvSpPr>
          <p:nvPr/>
        </p:nvSpPr>
        <p:spPr bwMode="auto">
          <a:xfrm>
            <a:off x="304800" y="3810000"/>
            <a:ext cx="8348662" cy="0"/>
          </a:xfrm>
          <a:prstGeom prst="line">
            <a:avLst/>
          </a:prstGeom>
          <a:noFill/>
          <a:ln w="12700">
            <a:solidFill>
              <a:schemeClr val="tx1"/>
            </a:solidFill>
            <a:round/>
            <a:headEnd/>
            <a:tailEnd/>
          </a:ln>
          <a:effectLst/>
        </p:spPr>
        <p:txBody>
          <a:bodyPr wrap="none" anchor="ctr"/>
          <a:lstStyle/>
          <a:p>
            <a:endParaRPr lang="en-US">
              <a:solidFill>
                <a:srgbClr val="000000"/>
              </a:solidFill>
            </a:endParaRPr>
          </a:p>
        </p:txBody>
      </p:sp>
      <p:sp>
        <p:nvSpPr>
          <p:cNvPr id="550919" name="Text Box 7"/>
          <p:cNvSpPr txBox="1">
            <a:spLocks noChangeArrowheads="1"/>
          </p:cNvSpPr>
          <p:nvPr/>
        </p:nvSpPr>
        <p:spPr bwMode="auto">
          <a:xfrm>
            <a:off x="533400" y="5359401"/>
            <a:ext cx="8382000" cy="363176"/>
          </a:xfrm>
          <a:prstGeom prst="rect">
            <a:avLst/>
          </a:prstGeom>
          <a:noFill/>
          <a:ln w="19050">
            <a:noFill/>
            <a:miter lim="800000"/>
            <a:headEnd/>
            <a:tailEnd/>
          </a:ln>
          <a:effectLst/>
        </p:spPr>
        <p:txBody>
          <a:bodyPr wrap="square">
            <a:spAutoFit/>
          </a:bodyPr>
          <a:lstStyle/>
          <a:p>
            <a:pPr algn="l">
              <a:lnSpc>
                <a:spcPct val="80000"/>
              </a:lnSpc>
              <a:spcBef>
                <a:spcPct val="80000"/>
              </a:spcBef>
              <a:buClr>
                <a:schemeClr val="accent2"/>
              </a:buClr>
              <a:buSzPct val="70000"/>
            </a:pPr>
            <a:r>
              <a:rPr kumimoji="1" lang="en-US" sz="2200" b="1" dirty="0" smtClean="0">
                <a:solidFill>
                  <a:srgbClr val="000000"/>
                </a:solidFill>
                <a:latin typeface="Times New Roman" pitchFamily="18" charset="0"/>
                <a:cs typeface="Times New Roman" pitchFamily="18" charset="0"/>
                <a:sym typeface="Symbol" pitchFamily="18" charset="2"/>
              </a:rPr>
              <a:t>F</a:t>
            </a:r>
            <a:r>
              <a:rPr kumimoji="1" lang="en-US" sz="2200" b="1" baseline="30000" dirty="0" smtClean="0">
                <a:solidFill>
                  <a:srgbClr val="000000"/>
                </a:solidFill>
                <a:latin typeface="Times New Roman" pitchFamily="18" charset="0"/>
                <a:cs typeface="Times New Roman" pitchFamily="18" charset="0"/>
                <a:sym typeface="Symbol" pitchFamily="18" charset="2"/>
              </a:rPr>
              <a:t>-1</a:t>
            </a:r>
            <a:r>
              <a:rPr kumimoji="1" lang="en-US" sz="2200" b="1" dirty="0" smtClean="0">
                <a:solidFill>
                  <a:srgbClr val="000000"/>
                </a:solidFill>
                <a:latin typeface="Times New Roman" pitchFamily="18" charset="0"/>
                <a:cs typeface="Times New Roman" pitchFamily="18" charset="0"/>
                <a:sym typeface="Symbol" pitchFamily="18" charset="2"/>
              </a:rPr>
              <a:t>( </a:t>
            </a:r>
            <a:r>
              <a:rPr kumimoji="1" lang="en-US" sz="2200" b="1" dirty="0" err="1" smtClean="0">
                <a:solidFill>
                  <a:srgbClr val="000000"/>
                </a:solidFill>
                <a:latin typeface="Times New Roman" pitchFamily="18" charset="0"/>
                <a:cs typeface="Times New Roman" pitchFamily="18" charset="0"/>
                <a:sym typeface="Symbol" pitchFamily="18" charset="2"/>
              </a:rPr>
              <a:t>sk</a:t>
            </a:r>
            <a:r>
              <a:rPr kumimoji="1" lang="en-US" sz="2200" b="1" dirty="0" smtClean="0">
                <a:solidFill>
                  <a:srgbClr val="000000"/>
                </a:solidFill>
                <a:latin typeface="Times New Roman" pitchFamily="18" charset="0"/>
                <a:cs typeface="Times New Roman" pitchFamily="18" charset="0"/>
                <a:sym typeface="Symbol" pitchFamily="18" charset="2"/>
              </a:rPr>
              <a:t>, y)</a:t>
            </a:r>
            <a:r>
              <a:rPr kumimoji="1" lang="en-US" sz="2200" dirty="0">
                <a:solidFill>
                  <a:srgbClr val="000000"/>
                </a:solidFill>
                <a:latin typeface="Times New Roman" pitchFamily="18" charset="0"/>
                <a:cs typeface="Times New Roman" pitchFamily="18" charset="0"/>
                <a:sym typeface="Symbol" pitchFamily="18" charset="2"/>
              </a:rPr>
              <a:t> </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err="1" smtClean="0">
                <a:solidFill>
                  <a:srgbClr val="000000"/>
                </a:solidFill>
                <a:latin typeface="Times New Roman" pitchFamily="18" charset="0"/>
                <a:cs typeface="Times New Roman" pitchFamily="18" charset="0"/>
                <a:sym typeface="Symbol" pitchFamily="18" charset="2"/>
              </a:rPr>
              <a:t>y</a:t>
            </a:r>
            <a:r>
              <a:rPr kumimoji="1" lang="en-US" sz="2200" baseline="30000" dirty="0" err="1" smtClean="0">
                <a:solidFill>
                  <a:srgbClr val="000000"/>
                </a:solidFill>
                <a:latin typeface="Times New Roman" pitchFamily="18" charset="0"/>
                <a:cs typeface="Times New Roman" pitchFamily="18" charset="0"/>
                <a:sym typeface="Symbol" pitchFamily="18" charset="2"/>
              </a:rPr>
              <a:t>d</a:t>
            </a:r>
            <a:r>
              <a:rPr kumimoji="1" lang="en-US" sz="2200" dirty="0" smtClean="0">
                <a:solidFill>
                  <a:srgbClr val="000000"/>
                </a:solidFill>
                <a:latin typeface="Times New Roman" pitchFamily="18" charset="0"/>
                <a:cs typeface="Times New Roman" pitchFamily="18" charset="0"/>
                <a:sym typeface="Symbol" pitchFamily="18" charset="2"/>
              </a:rPr>
              <a:t> ;      </a:t>
            </a:r>
            <a:r>
              <a:rPr kumimoji="1" lang="en-US" sz="2200" dirty="0" err="1" smtClean="0">
                <a:solidFill>
                  <a:srgbClr val="000000"/>
                </a:solidFill>
                <a:latin typeface="Times New Roman" pitchFamily="18" charset="0"/>
                <a:cs typeface="Times New Roman" pitchFamily="18" charset="0"/>
                <a:sym typeface="Symbol" pitchFamily="18" charset="2"/>
              </a:rPr>
              <a:t>y</a:t>
            </a:r>
            <a:r>
              <a:rPr kumimoji="1" lang="en-US" sz="2200" baseline="30000" dirty="0" err="1" smtClean="0">
                <a:solidFill>
                  <a:srgbClr val="000000"/>
                </a:solidFill>
                <a:latin typeface="Times New Roman" pitchFamily="18" charset="0"/>
                <a:cs typeface="Times New Roman" pitchFamily="18" charset="0"/>
                <a:sym typeface="Symbol" pitchFamily="18" charset="2"/>
              </a:rPr>
              <a:t>d</a:t>
            </a:r>
            <a:r>
              <a:rPr kumimoji="1" lang="en-US" sz="2200" dirty="0" smtClean="0">
                <a:solidFill>
                  <a:srgbClr val="000000"/>
                </a:solidFill>
                <a:latin typeface="Times New Roman" pitchFamily="18" charset="0"/>
                <a:cs typeface="Times New Roman" pitchFamily="18" charset="0"/>
                <a:sym typeface="Symbol" pitchFamily="18" charset="2"/>
              </a:rPr>
              <a:t>  =  </a:t>
            </a:r>
            <a:r>
              <a:rPr kumimoji="1" lang="en-US" sz="2200" b="1" dirty="0" smtClean="0">
                <a:solidFill>
                  <a:srgbClr val="000000"/>
                </a:solidFill>
                <a:latin typeface="Times New Roman" pitchFamily="18" charset="0"/>
                <a:cs typeface="Times New Roman" pitchFamily="18" charset="0"/>
                <a:sym typeface="Symbol" pitchFamily="18" charset="2"/>
              </a:rPr>
              <a:t>RSA(x)</a:t>
            </a:r>
            <a:r>
              <a:rPr kumimoji="1" lang="en-US" sz="2200" b="1" baseline="50000" dirty="0" smtClean="0">
                <a:solidFill>
                  <a:srgbClr val="000000"/>
                </a:solidFill>
                <a:latin typeface="Times New Roman" pitchFamily="18" charset="0"/>
                <a:cs typeface="Times New Roman" pitchFamily="18" charset="0"/>
                <a:sym typeface="Symbol" pitchFamily="18" charset="2"/>
              </a:rPr>
              <a:t>d</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smtClean="0">
                <a:solidFill>
                  <a:srgbClr val="000000"/>
                </a:solidFill>
                <a:latin typeface="Times New Roman" pitchFamily="18" charset="0"/>
                <a:ea typeface="Tahoma" pitchFamily="34" charset="0"/>
                <a:cs typeface="Times New Roman" pitchFamily="18" charset="0"/>
                <a:sym typeface="Symbol" pitchFamily="18" charset="2"/>
              </a:rPr>
              <a:t>=</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err="1">
                <a:solidFill>
                  <a:srgbClr val="000000"/>
                </a:solidFill>
                <a:latin typeface="Times New Roman" pitchFamily="18" charset="0"/>
                <a:cs typeface="Times New Roman" pitchFamily="18" charset="0"/>
                <a:sym typeface="Symbol" pitchFamily="18" charset="2"/>
              </a:rPr>
              <a:t>x</a:t>
            </a:r>
            <a:r>
              <a:rPr kumimoji="1" lang="en-US" sz="2200" baseline="50000" dirty="0" err="1" smtClean="0">
                <a:solidFill>
                  <a:srgbClr val="000000"/>
                </a:solidFill>
                <a:latin typeface="Times New Roman" pitchFamily="18" charset="0"/>
                <a:cs typeface="Times New Roman" pitchFamily="18" charset="0"/>
                <a:sym typeface="Symbol" pitchFamily="18" charset="2"/>
              </a:rPr>
              <a:t>ed</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smtClean="0">
                <a:solidFill>
                  <a:srgbClr val="000000"/>
                </a:solidFill>
                <a:latin typeface="Times New Roman" pitchFamily="18" charset="0"/>
                <a:ea typeface="Tahoma" pitchFamily="34" charset="0"/>
                <a:cs typeface="Times New Roman" pitchFamily="18" charset="0"/>
                <a:sym typeface="Symbol" pitchFamily="18" charset="2"/>
              </a:rPr>
              <a:t>=</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err="1">
                <a:solidFill>
                  <a:srgbClr val="000000"/>
                </a:solidFill>
                <a:latin typeface="Times New Roman" pitchFamily="18" charset="0"/>
                <a:cs typeface="Times New Roman" pitchFamily="18" charset="0"/>
                <a:sym typeface="Symbol" pitchFamily="18" charset="2"/>
              </a:rPr>
              <a:t>x</a:t>
            </a:r>
            <a:r>
              <a:rPr kumimoji="1" lang="en-US" sz="2200" baseline="50000" dirty="0" err="1" smtClean="0">
                <a:solidFill>
                  <a:srgbClr val="000000"/>
                </a:solidFill>
                <a:latin typeface="Times New Roman" pitchFamily="18" charset="0"/>
                <a:cs typeface="Times New Roman" pitchFamily="18" charset="0"/>
                <a:sym typeface="Symbol" pitchFamily="18" charset="2"/>
              </a:rPr>
              <a:t>k</a:t>
            </a:r>
            <a:r>
              <a:rPr kumimoji="1" lang="en-US" sz="2200" baseline="50000" dirty="0">
                <a:solidFill>
                  <a:srgbClr val="000000"/>
                </a:solidFill>
                <a:latin typeface="Times New Roman" pitchFamily="18" charset="0"/>
                <a:cs typeface="Times New Roman" pitchFamily="18" charset="0"/>
                <a:sym typeface="Symbol" pitchFamily="18" charset="2"/>
              </a:rPr>
              <a:t>(N)+</a:t>
            </a:r>
            <a:r>
              <a:rPr kumimoji="1" lang="en-US" sz="2200" baseline="55000" dirty="0" smtClean="0">
                <a:solidFill>
                  <a:srgbClr val="000000"/>
                </a:solidFill>
                <a:latin typeface="Times New Roman" pitchFamily="18" charset="0"/>
                <a:cs typeface="Times New Roman" pitchFamily="18" charset="0"/>
                <a:sym typeface="Symbol" pitchFamily="18" charset="2"/>
              </a:rPr>
              <a:t>1 </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a:solidFill>
                  <a:srgbClr val="000000"/>
                </a:solidFill>
                <a:latin typeface="Times New Roman" pitchFamily="18" charset="0"/>
                <a:cs typeface="Times New Roman" pitchFamily="18" charset="0"/>
                <a:sym typeface="Symbol" pitchFamily="18" charset="2"/>
              </a:rPr>
              <a:t>= </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a:solidFill>
                  <a:srgbClr val="000000"/>
                </a:solidFill>
                <a:latin typeface="Times New Roman" pitchFamily="18" charset="0"/>
                <a:cs typeface="Times New Roman" pitchFamily="18" charset="0"/>
                <a:sym typeface="Symbol" pitchFamily="18" charset="2"/>
              </a:rPr>
              <a:t>x</a:t>
            </a:r>
            <a:r>
              <a:rPr kumimoji="1" lang="en-US" sz="2200" baseline="50000" dirty="0" smtClean="0">
                <a:solidFill>
                  <a:srgbClr val="000000"/>
                </a:solidFill>
                <a:latin typeface="Times New Roman" pitchFamily="18" charset="0"/>
                <a:cs typeface="Times New Roman" pitchFamily="18" charset="0"/>
                <a:sym typeface="Symbol" pitchFamily="18" charset="2"/>
              </a:rPr>
              <a:t>(N)</a:t>
            </a:r>
            <a:r>
              <a:rPr kumimoji="1" lang="en-US" sz="2200" dirty="0" smtClean="0">
                <a:solidFill>
                  <a:srgbClr val="000000"/>
                </a:solidFill>
                <a:latin typeface="Times New Roman" pitchFamily="18" charset="0"/>
                <a:cs typeface="Times New Roman" pitchFamily="18" charset="0"/>
                <a:sym typeface="Symbol" pitchFamily="18" charset="2"/>
              </a:rPr>
              <a:t>)</a:t>
            </a:r>
            <a:r>
              <a:rPr kumimoji="1" lang="en-US" sz="2200" baseline="80000" dirty="0" smtClean="0">
                <a:solidFill>
                  <a:srgbClr val="000000"/>
                </a:solidFill>
                <a:latin typeface="Times New Roman" pitchFamily="18" charset="0"/>
                <a:cs typeface="Times New Roman" pitchFamily="18" charset="0"/>
                <a:sym typeface="Symbol" pitchFamily="18" charset="2"/>
              </a:rPr>
              <a:t>k </a:t>
            </a:r>
            <a:r>
              <a:rPr kumimoji="1" lang="en-US" sz="2200" dirty="0" smtClean="0">
                <a:solidFill>
                  <a:srgbClr val="000000"/>
                </a:solidFill>
                <a:latin typeface="Times New Roman" pitchFamily="18" charset="0"/>
                <a:cs typeface="Times New Roman" pitchFamily="18" charset="0"/>
                <a:sym typeface="Symbol"/>
              </a:rPr>
              <a:t> </a:t>
            </a:r>
            <a:r>
              <a:rPr kumimoji="1" lang="en-US" sz="2200" b="1" dirty="0">
                <a:solidFill>
                  <a:srgbClr val="000000"/>
                </a:solidFill>
                <a:latin typeface="Times New Roman" pitchFamily="18" charset="0"/>
                <a:cs typeface="Times New Roman" pitchFamily="18" charset="0"/>
                <a:sym typeface="Symbol" pitchFamily="18" charset="2"/>
              </a:rPr>
              <a:t>x</a:t>
            </a:r>
            <a:r>
              <a:rPr kumimoji="1" lang="en-US" sz="2200" dirty="0" smtClean="0">
                <a:solidFill>
                  <a:srgbClr val="000000"/>
                </a:solidFill>
                <a:latin typeface="Times New Roman" pitchFamily="18" charset="0"/>
                <a:cs typeface="Times New Roman" pitchFamily="18" charset="0"/>
                <a:sym typeface="Symbol" pitchFamily="18" charset="2"/>
              </a:rPr>
              <a:t>  </a:t>
            </a:r>
            <a:r>
              <a:rPr kumimoji="1" lang="en-US" sz="2200" dirty="0" smtClean="0">
                <a:solidFill>
                  <a:srgbClr val="000000"/>
                </a:solidFill>
                <a:latin typeface="Times New Roman" pitchFamily="18" charset="0"/>
                <a:ea typeface="Tahoma" pitchFamily="34" charset="0"/>
                <a:cs typeface="Times New Roman" pitchFamily="18" charset="0"/>
                <a:sym typeface="Symbol" pitchFamily="18" charset="2"/>
              </a:rPr>
              <a:t>=</a:t>
            </a:r>
            <a:r>
              <a:rPr kumimoji="1" lang="en-US" sz="2200" dirty="0" smtClean="0">
                <a:solidFill>
                  <a:srgbClr val="000000"/>
                </a:solidFill>
                <a:latin typeface="Times New Roman" pitchFamily="18" charset="0"/>
                <a:cs typeface="Times New Roman" pitchFamily="18" charset="0"/>
                <a:sym typeface="Symbol" pitchFamily="18" charset="2"/>
              </a:rPr>
              <a:t>  x</a:t>
            </a:r>
            <a:endParaRPr kumimoji="1" lang="en-US" sz="2200" dirty="0">
              <a:solidFill>
                <a:srgbClr val="000000"/>
              </a:solidFill>
              <a:latin typeface="Times New Roman" pitchFamily="18" charset="0"/>
              <a:cs typeface="Times New Roman" pitchFamily="18" charset="0"/>
              <a:sym typeface="Symbol" pitchFamily="18" charset="2"/>
            </a:endParaRPr>
          </a:p>
        </p:txBody>
      </p:sp>
      <p:sp>
        <p:nvSpPr>
          <p:cNvPr id="2" name="TextBox 1"/>
          <p:cNvSpPr txBox="1"/>
          <p:nvPr/>
        </p:nvSpPr>
        <p:spPr>
          <a:xfrm>
            <a:off x="533400" y="3880248"/>
            <a:ext cx="7848600" cy="461665"/>
          </a:xfrm>
          <a:prstGeom prst="rect">
            <a:avLst/>
          </a:prstGeom>
          <a:noFill/>
        </p:spPr>
        <p:txBody>
          <a:bodyPr wrap="square" rtlCol="0">
            <a:spAutoFit/>
          </a:bodyPr>
          <a:lstStyle/>
          <a:p>
            <a:r>
              <a:rPr lang="en-US" sz="2400" b="1" dirty="0" smtClean="0">
                <a:solidFill>
                  <a:srgbClr val="000000"/>
                </a:solidFill>
                <a:latin typeface="Times New Roman" pitchFamily="18" charset="0"/>
                <a:cs typeface="Times New Roman" pitchFamily="18" charset="0"/>
                <a:sym typeface="Symbol" pitchFamily="18" charset="2"/>
              </a:rPr>
              <a:t>F</a:t>
            </a:r>
            <a:r>
              <a:rPr lang="en-US" sz="2400" b="1" dirty="0">
                <a:solidFill>
                  <a:srgbClr val="000000"/>
                </a:solidFill>
                <a:latin typeface="Times New Roman" pitchFamily="18" charset="0"/>
                <a:cs typeface="Times New Roman" pitchFamily="18" charset="0"/>
                <a:sym typeface="Symbol" pitchFamily="18" charset="2"/>
              </a:rPr>
              <a:t>( </a:t>
            </a:r>
            <a:r>
              <a:rPr lang="en-US" sz="2400" b="1" dirty="0" err="1">
                <a:solidFill>
                  <a:srgbClr val="000000"/>
                </a:solidFill>
                <a:latin typeface="Times New Roman" pitchFamily="18" charset="0"/>
                <a:cs typeface="Times New Roman" pitchFamily="18" charset="0"/>
                <a:sym typeface="Symbol" pitchFamily="18" charset="2"/>
              </a:rPr>
              <a:t>p</a:t>
            </a:r>
            <a:r>
              <a:rPr lang="en-US" sz="2400" b="1" dirty="0" err="1" smtClean="0">
                <a:solidFill>
                  <a:srgbClr val="000000"/>
                </a:solidFill>
                <a:latin typeface="Times New Roman" pitchFamily="18" charset="0"/>
                <a:cs typeface="Times New Roman" pitchFamily="18" charset="0"/>
                <a:sym typeface="Symbol" pitchFamily="18" charset="2"/>
              </a:rPr>
              <a:t>k</a:t>
            </a:r>
            <a:r>
              <a:rPr lang="en-US" sz="2400" b="1" dirty="0" smtClean="0">
                <a:solidFill>
                  <a:srgbClr val="000000"/>
                </a:solidFill>
                <a:latin typeface="Times New Roman" pitchFamily="18" charset="0"/>
                <a:cs typeface="Times New Roman" pitchFamily="18" charset="0"/>
                <a:sym typeface="Symbol" pitchFamily="18" charset="2"/>
              </a:rPr>
              <a:t>, x )</a:t>
            </a:r>
            <a:r>
              <a:rPr lang="en-US" sz="2400" dirty="0" smtClean="0">
                <a:solidFill>
                  <a:srgbClr val="000000"/>
                </a:solidFill>
                <a:latin typeface="Times New Roman" pitchFamily="18" charset="0"/>
                <a:cs typeface="Times New Roman" pitchFamily="18" charset="0"/>
                <a:sym typeface="Symbol" pitchFamily="18" charset="2"/>
              </a:rPr>
              <a:t>:              </a:t>
            </a:r>
            <a:r>
              <a:rPr lang="en-US" sz="2400" b="1" dirty="0" smtClean="0">
                <a:solidFill>
                  <a:srgbClr val="000000"/>
                </a:solidFill>
                <a:latin typeface="Times New Roman" pitchFamily="18" charset="0"/>
                <a:cs typeface="Times New Roman" pitchFamily="18" charset="0"/>
                <a:sym typeface="Symbol" pitchFamily="18" charset="2"/>
              </a:rPr>
              <a:t>RSA</a:t>
            </a:r>
            <a:r>
              <a:rPr lang="en-US" sz="2400" b="1" dirty="0">
                <a:solidFill>
                  <a:srgbClr val="000000"/>
                </a:solidFill>
                <a:latin typeface="Times New Roman" pitchFamily="18" charset="0"/>
                <a:cs typeface="Times New Roman" pitchFamily="18" charset="0"/>
                <a:sym typeface="Symbol" pitchFamily="18" charset="2"/>
              </a:rPr>
              <a:t>(x) = </a:t>
            </a:r>
            <a:r>
              <a:rPr lang="en-US" sz="2400" b="1" dirty="0" err="1">
                <a:solidFill>
                  <a:srgbClr val="000000"/>
                </a:solidFill>
                <a:latin typeface="Times New Roman" pitchFamily="18" charset="0"/>
                <a:cs typeface="Times New Roman" pitchFamily="18" charset="0"/>
                <a:sym typeface="Symbol" pitchFamily="18" charset="2"/>
              </a:rPr>
              <a:t>x</a:t>
            </a:r>
            <a:r>
              <a:rPr lang="en-US" sz="2400" b="1" baseline="40000" dirty="0" err="1">
                <a:solidFill>
                  <a:srgbClr val="000000"/>
                </a:solidFill>
                <a:latin typeface="Times New Roman" pitchFamily="18" charset="0"/>
                <a:ea typeface="Tahoma" pitchFamily="34" charset="0"/>
                <a:cs typeface="Times New Roman" pitchFamily="18" charset="0"/>
                <a:sym typeface="Symbol" pitchFamily="18" charset="2"/>
              </a:rPr>
              <a:t>e</a:t>
            </a:r>
            <a:r>
              <a:rPr lang="en-US" sz="2400" b="1" dirty="0">
                <a:solidFill>
                  <a:srgbClr val="000000"/>
                </a:solidFill>
                <a:latin typeface="Times New Roman" pitchFamily="18" charset="0"/>
                <a:ea typeface="Tahoma" pitchFamily="34" charset="0"/>
                <a:cs typeface="Times New Roman" pitchFamily="18" charset="0"/>
                <a:sym typeface="Symbol" pitchFamily="18" charset="2"/>
              </a:rPr>
              <a:t>  </a:t>
            </a:r>
            <a:r>
              <a:rPr lang="en-US" sz="2400" dirty="0" smtClean="0">
                <a:solidFill>
                  <a:srgbClr val="000000"/>
                </a:solidFill>
                <a:latin typeface="Times New Roman" pitchFamily="18" charset="0"/>
                <a:ea typeface="Tahoma" pitchFamily="34" charset="0"/>
                <a:cs typeface="Times New Roman" pitchFamily="18" charset="0"/>
                <a:sym typeface="Symbol" pitchFamily="18" charset="2"/>
              </a:rPr>
              <a:t>(in  Z</a:t>
            </a:r>
            <a:r>
              <a:rPr lang="en-US" sz="2400" baseline="-25000" dirty="0" smtClean="0">
                <a:solidFill>
                  <a:srgbClr val="000000"/>
                </a:solidFill>
                <a:latin typeface="Times New Roman" pitchFamily="18" charset="0"/>
                <a:ea typeface="Tahoma" pitchFamily="34" charset="0"/>
                <a:cs typeface="Times New Roman" pitchFamily="18" charset="0"/>
                <a:sym typeface="Symbol" pitchFamily="18" charset="2"/>
              </a:rPr>
              <a:t>N</a:t>
            </a:r>
            <a:r>
              <a:rPr lang="en-US" sz="2400" dirty="0" smtClean="0">
                <a:solidFill>
                  <a:srgbClr val="000000"/>
                </a:solidFill>
                <a:latin typeface="Times New Roman" pitchFamily="18" charset="0"/>
                <a:ea typeface="Tahoma" pitchFamily="34" charset="0"/>
                <a:cs typeface="Times New Roman" pitchFamily="18" charset="0"/>
                <a:sym typeface="Symbol" pitchFamily="18" charset="2"/>
              </a:rPr>
              <a:t>) = y  </a:t>
            </a:r>
            <a:endParaRPr lang="en-US" sz="2400" dirty="0">
              <a:solidFill>
                <a:srgbClr val="000000"/>
              </a:solidFill>
              <a:latin typeface="Times New Roman" pitchFamily="18" charset="0"/>
              <a:cs typeface="Times New Roman" pitchFamily="18" charset="0"/>
              <a:sym typeface="Symbol" pitchFamily="18" charset="2"/>
            </a:endParaRPr>
          </a:p>
        </p:txBody>
      </p:sp>
      <p:sp>
        <p:nvSpPr>
          <p:cNvPr id="9" name="Footer Placeholder 8"/>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69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0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9"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Security of RSA</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143000"/>
            <a:ext cx="8305800" cy="4876800"/>
          </a:xfrm>
        </p:spPr>
        <p:txBody>
          <a:bodyPr>
            <a:normAutofit/>
          </a:bodyPr>
          <a:lstStyle/>
          <a:p>
            <a:r>
              <a:rPr lang="en-US" b="1" dirty="0" smtClean="0">
                <a:latin typeface="Times New Roman" pitchFamily="18" charset="0"/>
                <a:cs typeface="Times New Roman" pitchFamily="18" charset="0"/>
              </a:rPr>
              <a:t>Main attack vectors against RSA</a:t>
            </a:r>
          </a:p>
          <a:p>
            <a:pPr lvl="1"/>
            <a:r>
              <a:rPr lang="en-US" sz="2200" dirty="0" smtClean="0">
                <a:latin typeface="Times New Roman" pitchFamily="18" charset="0"/>
                <a:cs typeface="Times New Roman" pitchFamily="18" charset="0"/>
              </a:rPr>
              <a:t>Decrypting </a:t>
            </a:r>
            <a:r>
              <a:rPr lang="en-US" sz="2200" dirty="0" err="1" smtClean="0">
                <a:latin typeface="Times New Roman" pitchFamily="18" charset="0"/>
                <a:cs typeface="Times New Roman" pitchFamily="18" charset="0"/>
              </a:rPr>
              <a:t>ciphertext</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c directly:</a:t>
            </a:r>
          </a:p>
          <a:p>
            <a:pPr lvl="1"/>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Difficulty of computing roots in modular arithmetic</a:t>
            </a:r>
          </a:p>
          <a:p>
            <a:pPr lvl="1"/>
            <a:r>
              <a:rPr lang="en-US" sz="2200" dirty="0" smtClean="0">
                <a:latin typeface="Times New Roman" pitchFamily="18" charset="0"/>
                <a:cs typeface="Times New Roman" pitchFamily="18" charset="0"/>
              </a:rPr>
              <a:t>Deriving private key</a:t>
            </a:r>
            <a:endParaRPr lang="en-US" sz="2200" i="1"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Difficulty of computing prime factors from n</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Security (difficulty) depends on size of prime numbers</a:t>
            </a:r>
          </a:p>
          <a:p>
            <a:pPr lvl="1"/>
            <a:r>
              <a:rPr lang="en-US" sz="2200" dirty="0" smtClean="0">
                <a:latin typeface="Times New Roman" pitchFamily="18" charset="0"/>
                <a:cs typeface="Times New Roman" pitchFamily="18" charset="0"/>
              </a:rPr>
              <a:t>Factorization of numbers up to 768 bits feasible</a:t>
            </a:r>
          </a:p>
          <a:p>
            <a:pPr lvl="1"/>
            <a:r>
              <a:rPr lang="en-US" sz="2200" dirty="0" smtClean="0">
                <a:latin typeface="Times New Roman" pitchFamily="18" charset="0"/>
                <a:cs typeface="Times New Roman" pitchFamily="18" charset="0"/>
              </a:rPr>
              <a:t>Keys with 2048 and more bits deemed secure</a:t>
            </a:r>
          </a:p>
          <a:p>
            <a:pPr lvl="2"/>
            <a:r>
              <a:rPr lang="en-US" sz="2200" i="1" dirty="0" smtClean="0">
                <a:latin typeface="Times New Roman" pitchFamily="18" charset="0"/>
                <a:cs typeface="Times New Roman" pitchFamily="18" charset="0"/>
              </a:rPr>
              <a:t>(that is, ~600 decimal digits)</a:t>
            </a:r>
          </a:p>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4648200" y="1676400"/>
            <a:ext cx="1590675" cy="3048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429000" y="2362200"/>
            <a:ext cx="4095750" cy="447675"/>
          </a:xfrm>
          <a:prstGeom prst="rect">
            <a:avLst/>
          </a:prstGeom>
          <a:noFill/>
          <a:ln w="9525">
            <a:noFill/>
            <a:miter lim="800000"/>
            <a:headEnd/>
            <a:tailEnd/>
          </a:ln>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06400" y="533400"/>
            <a:ext cx="8229600" cy="457200"/>
          </a:xfrm>
        </p:spPr>
        <p:txBody>
          <a:bodyPr>
            <a:normAutofit fontScale="90000"/>
          </a:bodyPr>
          <a:lstStyle/>
          <a:p>
            <a:r>
              <a:rPr lang="en-US" dirty="0">
                <a:solidFill>
                  <a:schemeClr val="tx1"/>
                </a:solidFill>
                <a:latin typeface="Times New Roman" pitchFamily="18" charset="0"/>
                <a:cs typeface="Times New Roman" pitchFamily="18" charset="0"/>
              </a:rPr>
              <a:t>Textbook RSA is insecure</a:t>
            </a:r>
          </a:p>
        </p:txBody>
      </p:sp>
      <p:sp>
        <p:nvSpPr>
          <p:cNvPr id="565251" name="Rectangle 3"/>
          <p:cNvSpPr>
            <a:spLocks noGrp="1" noChangeArrowheads="1"/>
          </p:cNvSpPr>
          <p:nvPr>
            <p:ph type="body" idx="1"/>
          </p:nvPr>
        </p:nvSpPr>
        <p:spPr>
          <a:xfrm>
            <a:off x="457200" y="1447800"/>
            <a:ext cx="8458200" cy="4419600"/>
          </a:xfrm>
        </p:spPr>
        <p:txBody>
          <a:bodyPr>
            <a:normAutofit/>
          </a:bodyPr>
          <a:lstStyle/>
          <a:p>
            <a:pPr marL="0" indent="0">
              <a:lnSpc>
                <a:spcPct val="90000"/>
              </a:lnSpc>
              <a:buNone/>
            </a:pPr>
            <a:r>
              <a:rPr lang="en-US" dirty="0">
                <a:latin typeface="Times New Roman" pitchFamily="18" charset="0"/>
                <a:cs typeface="Times New Roman" pitchFamily="18" charset="0"/>
              </a:rPr>
              <a:t>Textbook RSA encryption:</a:t>
            </a:r>
          </a:p>
          <a:p>
            <a:pPr lvl="1">
              <a:lnSpc>
                <a:spcPct val="90000"/>
              </a:lnSpc>
              <a:spcBef>
                <a:spcPct val="45000"/>
              </a:spcBef>
              <a:tabLst>
                <a:tab pos="4111625" algn="l"/>
              </a:tabLst>
            </a:pPr>
            <a:r>
              <a:rPr lang="en-US" dirty="0">
                <a:latin typeface="Times New Roman" pitchFamily="18" charset="0"/>
                <a:cs typeface="Times New Roman" pitchFamily="18" charset="0"/>
              </a:rPr>
              <a:t>public key: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N,e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Encrypt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 ⟵ m</a:t>
            </a:r>
            <a:r>
              <a:rPr lang="en-US" b="1" baseline="50000" dirty="0" smtClean="0">
                <a:latin typeface="Times New Roman" pitchFamily="18" charset="0"/>
                <a:cs typeface="Times New Roman" pitchFamily="18" charset="0"/>
              </a:rPr>
              <a:t>e          </a:t>
            </a:r>
            <a:r>
              <a:rPr lang="en-US" dirty="0" smtClean="0">
                <a:solidFill>
                  <a:srgbClr val="000000"/>
                </a:solidFill>
                <a:latin typeface="Times New Roman" pitchFamily="18" charset="0"/>
                <a:ea typeface="Tahoma" pitchFamily="34" charset="0"/>
                <a:cs typeface="Times New Roman" pitchFamily="18" charset="0"/>
                <a:sym typeface="Symbol" pitchFamily="18" charset="2"/>
              </a:rPr>
              <a:t>(</a:t>
            </a:r>
            <a:r>
              <a:rPr lang="en-US" dirty="0">
                <a:solidFill>
                  <a:srgbClr val="000000"/>
                </a:solidFill>
                <a:latin typeface="Times New Roman" pitchFamily="18" charset="0"/>
                <a:ea typeface="Tahoma" pitchFamily="34" charset="0"/>
                <a:cs typeface="Times New Roman" pitchFamily="18" charset="0"/>
                <a:sym typeface="Symbol" pitchFamily="18" charset="2"/>
              </a:rPr>
              <a:t>in  Z</a:t>
            </a:r>
            <a:r>
              <a:rPr lang="en-US" baseline="-25000" dirty="0">
                <a:solidFill>
                  <a:srgbClr val="000000"/>
                </a:solidFill>
                <a:latin typeface="Times New Roman" pitchFamily="18" charset="0"/>
                <a:ea typeface="Tahoma" pitchFamily="34" charset="0"/>
                <a:cs typeface="Times New Roman" pitchFamily="18" charset="0"/>
                <a:sym typeface="Symbol" pitchFamily="18" charset="2"/>
              </a:rPr>
              <a:t>N</a:t>
            </a:r>
            <a:r>
              <a:rPr lang="en-US" dirty="0">
                <a:solidFill>
                  <a:srgbClr val="000000"/>
                </a:solidFill>
                <a:latin typeface="Times New Roman" pitchFamily="18" charset="0"/>
                <a:ea typeface="Tahoma" pitchFamily="34" charset="0"/>
                <a:cs typeface="Times New Roman" pitchFamily="18" charset="0"/>
                <a:sym typeface="Symbol" pitchFamily="18" charset="2"/>
              </a:rPr>
              <a:t>)   </a:t>
            </a:r>
            <a:endParaRPr lang="en-US" dirty="0">
              <a:latin typeface="Times New Roman" pitchFamily="18" charset="0"/>
              <a:cs typeface="Times New Roman" pitchFamily="18" charset="0"/>
            </a:endParaRPr>
          </a:p>
          <a:p>
            <a:pPr lvl="1">
              <a:lnSpc>
                <a:spcPct val="90000"/>
              </a:lnSpc>
              <a:spcBef>
                <a:spcPct val="45000"/>
              </a:spcBef>
              <a:tabLst>
                <a:tab pos="4111625" algn="l"/>
              </a:tabLst>
            </a:pPr>
            <a:r>
              <a:rPr lang="en-US" dirty="0" smtClean="0">
                <a:latin typeface="Times New Roman" pitchFamily="18" charset="0"/>
                <a:cs typeface="Times New Roman" pitchFamily="18" charset="0"/>
              </a:rPr>
              <a:t>secret </a:t>
            </a:r>
            <a:r>
              <a:rPr lang="en-US" dirty="0">
                <a:latin typeface="Times New Roman" pitchFamily="18" charset="0"/>
                <a:cs typeface="Times New Roman" pitchFamily="18" charset="0"/>
              </a:rPr>
              <a:t>key: </a:t>
            </a:r>
            <a:r>
              <a:rPr lang="en-US" dirty="0" smtClean="0">
                <a:latin typeface="Times New Roman" pitchFamily="18" charset="0"/>
                <a:cs typeface="Times New Roman" pitchFamily="18" charset="0"/>
              </a:rPr>
              <a:t>  </a:t>
            </a:r>
            <a:r>
              <a:rPr lang="en-US" b="1" dirty="0" smtClean="0">
                <a:solidFill>
                  <a:srgbClr val="000000"/>
                </a:solidFill>
                <a:latin typeface="Times New Roman" pitchFamily="18" charset="0"/>
                <a:cs typeface="Times New Roman" pitchFamily="18" charset="0"/>
              </a:rPr>
              <a:t>(</a:t>
            </a:r>
            <a:r>
              <a:rPr lang="en-US" b="1" dirty="0" err="1" smtClean="0">
                <a:solidFill>
                  <a:srgbClr val="000000"/>
                </a:solidFill>
                <a:latin typeface="Times New Roman" pitchFamily="18" charset="0"/>
                <a:cs typeface="Times New Roman" pitchFamily="18" charset="0"/>
              </a:rPr>
              <a:t>N,d</a:t>
            </a:r>
            <a:r>
              <a:rPr lang="en-US" b="1" dirty="0" smtClean="0">
                <a:solidFill>
                  <a:srgbClr val="000000"/>
                </a:solidFill>
                <a:latin typeface="Times New Roman" pitchFamily="18" charset="0"/>
                <a:cs typeface="Times New Roman" pitchFamily="18" charset="0"/>
              </a:rPr>
              <a:t>)</a:t>
            </a:r>
            <a:r>
              <a:rPr lang="en-US" b="1" dirty="0">
                <a:solidFill>
                  <a:srgbClr val="00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Decrypt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a:t>
            </a:r>
            <a:r>
              <a:rPr lang="en-US" b="1" baseline="46000" dirty="0" smtClean="0">
                <a:solidFill>
                  <a:srgbClr val="000000"/>
                </a:solidFill>
                <a:latin typeface="Times New Roman" pitchFamily="18" charset="0"/>
                <a:cs typeface="Times New Roman" pitchFamily="18" charset="0"/>
              </a:rPr>
              <a:t>d</a:t>
            </a:r>
            <a:r>
              <a:rPr lang="en-US" b="1" dirty="0" smtClean="0">
                <a:latin typeface="Times New Roman" pitchFamily="18" charset="0"/>
                <a:cs typeface="Times New Roman" pitchFamily="18" charset="0"/>
              </a:rPr>
              <a:t> ⟶ m</a:t>
            </a:r>
            <a:endParaRPr lang="en-US" dirty="0">
              <a:latin typeface="Times New Roman" pitchFamily="18" charset="0"/>
              <a:cs typeface="Times New Roman" pitchFamily="18" charset="0"/>
            </a:endParaRPr>
          </a:p>
          <a:p>
            <a:pPr lvl="1">
              <a:lnSpc>
                <a:spcPct val="90000"/>
              </a:lnSpc>
              <a:spcBef>
                <a:spcPct val="45000"/>
              </a:spcBef>
              <a:buFontTx/>
              <a:buNone/>
            </a:pPr>
            <a:r>
              <a:rPr lang="en-US" dirty="0">
                <a:latin typeface="Times New Roman" pitchFamily="18" charset="0"/>
                <a:cs typeface="Times New Roman" pitchFamily="18" charset="0"/>
              </a:rPr>
              <a:t>							</a:t>
            </a:r>
            <a:endParaRPr lang="en-US" sz="2000" baseline="-25000" dirty="0">
              <a:latin typeface="Times New Roman" pitchFamily="18" charset="0"/>
              <a:cs typeface="Times New Roman" pitchFamily="18" charset="0"/>
            </a:endParaRPr>
          </a:p>
          <a:p>
            <a:pPr marL="0" indent="0">
              <a:lnSpc>
                <a:spcPct val="90000"/>
              </a:lnSpc>
              <a:spcBef>
                <a:spcPct val="45000"/>
              </a:spcBef>
              <a:buNone/>
            </a:pP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nsecure cryptosystem</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1">
              <a:lnSpc>
                <a:spcPct val="90000"/>
              </a:lnSpc>
              <a:spcBef>
                <a:spcPct val="45000"/>
              </a:spcBef>
            </a:pPr>
            <a:r>
              <a:rPr lang="en-US" dirty="0" smtClean="0">
                <a:latin typeface="Times New Roman" pitchFamily="18" charset="0"/>
                <a:cs typeface="Times New Roman" pitchFamily="18" charset="0"/>
              </a:rPr>
              <a:t>Is not semantically secure and many attacks exist</a:t>
            </a:r>
            <a:endParaRPr lang="en-US" dirty="0">
              <a:latin typeface="Times New Roman" pitchFamily="18" charset="0"/>
              <a:cs typeface="Times New Roman" pitchFamily="18" charset="0"/>
            </a:endParaRPr>
          </a:p>
          <a:p>
            <a:pPr marL="0" indent="0">
              <a:lnSpc>
                <a:spcPct val="90000"/>
              </a:lnSpc>
              <a:spcBef>
                <a:spcPct val="45000"/>
              </a:spcBef>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RSA trapdoor permutation is not </a:t>
            </a:r>
            <a:r>
              <a:rPr lang="en-US" dirty="0" smtClean="0">
                <a:latin typeface="Times New Roman" pitchFamily="18" charset="0"/>
                <a:cs typeface="Times New Roman" pitchFamily="18" charset="0"/>
              </a:rPr>
              <a:t>an encryption scheme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857851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1026"/>
          <p:cNvSpPr>
            <a:spLocks noGrp="1" noChangeArrowheads="1"/>
          </p:cNvSpPr>
          <p:nvPr>
            <p:ph type="title"/>
          </p:nvPr>
        </p:nvSpPr>
        <p:spPr>
          <a:xfrm>
            <a:off x="304800" y="2286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Key lengths</a:t>
            </a:r>
          </a:p>
        </p:txBody>
      </p:sp>
      <p:sp>
        <p:nvSpPr>
          <p:cNvPr id="561155" name="Rectangle 1027"/>
          <p:cNvSpPr>
            <a:spLocks noGrp="1" noChangeArrowheads="1"/>
          </p:cNvSpPr>
          <p:nvPr>
            <p:ph type="body" idx="1"/>
          </p:nvPr>
        </p:nvSpPr>
        <p:spPr>
          <a:xfrm>
            <a:off x="457200" y="1600200"/>
            <a:ext cx="8178800" cy="3962400"/>
          </a:xfrm>
        </p:spPr>
        <p:txBody>
          <a:bodyPr>
            <a:normAutofit/>
          </a:bodyPr>
          <a:lstStyle/>
          <a:p>
            <a:pPr marL="0" indent="0">
              <a:lnSpc>
                <a:spcPct val="90000"/>
              </a:lnSpc>
              <a:buNone/>
            </a:pPr>
            <a:r>
              <a:rPr lang="en-US" dirty="0">
                <a:latin typeface="Times New Roman" pitchFamily="18" charset="0"/>
                <a:cs typeface="Times New Roman" pitchFamily="18" charset="0"/>
              </a:rPr>
              <a:t>Security of public key system should be comparable to security of </a:t>
            </a:r>
            <a:r>
              <a:rPr lang="en-US" dirty="0" smtClean="0">
                <a:latin typeface="Times New Roman" pitchFamily="18" charset="0"/>
                <a:cs typeface="Times New Roman" pitchFamily="18" charset="0"/>
              </a:rPr>
              <a:t>symmetric cipher</a:t>
            </a:r>
            <a:r>
              <a:rPr lang="en-US" dirty="0">
                <a:latin typeface="Times New Roman" pitchFamily="18" charset="0"/>
                <a:cs typeface="Times New Roman" pitchFamily="18" charset="0"/>
              </a:rPr>
              <a:t>:</a:t>
            </a:r>
          </a:p>
          <a:p>
            <a:pPr>
              <a:lnSpc>
                <a:spcPct val="90000"/>
              </a:lnSpc>
              <a:buFont typeface="Wingdings" pitchFamily="2" charset="2"/>
              <a:buNone/>
            </a:pPr>
            <a:r>
              <a:rPr lang="en-US" dirty="0" smtClean="0">
                <a:latin typeface="Times New Roman" pitchFamily="18" charset="0"/>
                <a:cs typeface="Times New Roman" pitchFamily="18" charset="0"/>
              </a:rPr>
              <a:t>						    RSA</a:t>
            </a:r>
            <a:endParaRPr lang="en-US" dirty="0">
              <a:latin typeface="Times New Roman" pitchFamily="18" charset="0"/>
              <a:cs typeface="Times New Roman" pitchFamily="18" charset="0"/>
            </a:endParaRPr>
          </a:p>
          <a:p>
            <a:pPr>
              <a:lnSpc>
                <a:spcPct val="90000"/>
              </a:lnSpc>
              <a:spcBef>
                <a:spcPts val="0"/>
              </a:spcBef>
              <a:buFont typeface="Wingdings" pitchFamily="2" charset="2"/>
              <a:buNone/>
            </a:pPr>
            <a:r>
              <a:rPr lang="en-US" dirty="0">
                <a:latin typeface="Times New Roman" pitchFamily="18" charset="0"/>
                <a:cs typeface="Times New Roman" pitchFamily="18" charset="0"/>
              </a:rPr>
              <a:t>		</a:t>
            </a:r>
            <a:r>
              <a:rPr lang="en-US" u="sng" dirty="0">
                <a:solidFill>
                  <a:srgbClr val="000000"/>
                </a:solidFill>
                <a:latin typeface="Times New Roman" pitchFamily="18" charset="0"/>
                <a:cs typeface="Times New Roman" pitchFamily="18" charset="0"/>
              </a:rPr>
              <a:t>Cipher key-size</a:t>
            </a:r>
            <a:r>
              <a:rPr lang="en-US" dirty="0">
                <a:solidFill>
                  <a:srgbClr val="000000"/>
                </a:solidFill>
                <a:latin typeface="Times New Roman" pitchFamily="18" charset="0"/>
                <a:cs typeface="Times New Roman" pitchFamily="18" charset="0"/>
              </a:rPr>
              <a:t>		</a:t>
            </a:r>
            <a:r>
              <a:rPr lang="en-US" u="sng" dirty="0" smtClean="0">
                <a:solidFill>
                  <a:srgbClr val="000000"/>
                </a:solidFill>
                <a:latin typeface="Times New Roman" pitchFamily="18" charset="0"/>
                <a:cs typeface="Times New Roman" pitchFamily="18" charset="0"/>
              </a:rPr>
              <a:t>Modulus </a:t>
            </a:r>
            <a:r>
              <a:rPr lang="en-US" u="sng" dirty="0">
                <a:solidFill>
                  <a:srgbClr val="000000"/>
                </a:solidFill>
                <a:latin typeface="Times New Roman" pitchFamily="18" charset="0"/>
                <a:cs typeface="Times New Roman" pitchFamily="18" charset="0"/>
              </a:rPr>
              <a:t>size</a:t>
            </a:r>
          </a:p>
          <a:p>
            <a:pPr>
              <a:lnSpc>
                <a:spcPct val="120000"/>
              </a:lnSpc>
              <a:buFont typeface="Wingdings" pitchFamily="2" charset="2"/>
              <a:buNone/>
            </a:pPr>
            <a:r>
              <a:rPr lang="en-US" dirty="0">
                <a:solidFill>
                  <a:srgbClr val="000000"/>
                </a:solidFill>
                <a:latin typeface="Times New Roman" pitchFamily="18" charset="0"/>
                <a:cs typeface="Times New Roman" pitchFamily="18" charset="0"/>
              </a:rPr>
              <a:t>		   80 bits			</a:t>
            </a:r>
            <a:r>
              <a:rPr lang="en-US" dirty="0" smtClean="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1024 bits</a:t>
            </a:r>
          </a:p>
          <a:p>
            <a:pPr>
              <a:lnSpc>
                <a:spcPct val="120000"/>
              </a:lnSpc>
              <a:buFont typeface="Wingdings" pitchFamily="2" charset="2"/>
              <a:buNone/>
            </a:pPr>
            <a:r>
              <a:rPr lang="en-US" dirty="0">
                <a:solidFill>
                  <a:srgbClr val="000000"/>
                </a:solidFill>
                <a:latin typeface="Times New Roman" pitchFamily="18" charset="0"/>
                <a:cs typeface="Times New Roman" pitchFamily="18" charset="0"/>
              </a:rPr>
              <a:t>		  128 bits			</a:t>
            </a:r>
            <a:r>
              <a:rPr lang="en-US" dirty="0" smtClean="0">
                <a:solidFill>
                  <a:srgbClr val="000000"/>
                </a:solidFill>
                <a:latin typeface="Times New Roman" pitchFamily="18" charset="0"/>
                <a:cs typeface="Times New Roman" pitchFamily="18" charset="0"/>
              </a:rPr>
              <a:t>  3072 bits</a:t>
            </a:r>
            <a:endParaRPr lang="en-US" dirty="0">
              <a:solidFill>
                <a:srgbClr val="000000"/>
              </a:solidFill>
              <a:latin typeface="Times New Roman" pitchFamily="18" charset="0"/>
              <a:cs typeface="Times New Roman" pitchFamily="18" charset="0"/>
            </a:endParaRPr>
          </a:p>
          <a:p>
            <a:pPr>
              <a:lnSpc>
                <a:spcPct val="120000"/>
              </a:lnSpc>
              <a:buFont typeface="Wingdings" pitchFamily="2" charset="2"/>
              <a:buNone/>
            </a:pPr>
            <a:r>
              <a:rPr lang="en-US" dirty="0">
                <a:solidFill>
                  <a:srgbClr val="000000"/>
                </a:solidFill>
                <a:latin typeface="Times New Roman" pitchFamily="18" charset="0"/>
                <a:cs typeface="Times New Roman" pitchFamily="18" charset="0"/>
              </a:rPr>
              <a:t>		  256 bits (AES)		</a:t>
            </a:r>
            <a:r>
              <a:rPr lang="en-US" dirty="0" smtClean="0">
                <a:solidFill>
                  <a:srgbClr val="000000"/>
                </a:solidFill>
                <a:latin typeface="Times New Roman" pitchFamily="18" charset="0"/>
                <a:cs typeface="Times New Roman" pitchFamily="18" charset="0"/>
              </a:rPr>
              <a:t>  </a:t>
            </a:r>
            <a:r>
              <a:rPr lang="en-US" b="1" u="sng" dirty="0" smtClean="0">
                <a:solidFill>
                  <a:srgbClr val="000000"/>
                </a:solidFill>
                <a:latin typeface="Times New Roman" pitchFamily="18" charset="0"/>
                <a:cs typeface="Times New Roman" pitchFamily="18" charset="0"/>
              </a:rPr>
              <a:t>15360</a:t>
            </a:r>
            <a:r>
              <a:rPr lang="en-US" dirty="0" smtClean="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bits </a:t>
            </a:r>
          </a:p>
          <a:p>
            <a:pPr>
              <a:lnSpc>
                <a:spcPct val="90000"/>
              </a:lnSpc>
              <a:buFont typeface="Wingdings" pitchFamily="2" charset="2"/>
              <a:buNone/>
            </a:pPr>
            <a:endParaRPr lang="en-US" dirty="0">
              <a:solidFill>
                <a:schemeClr val="bg2"/>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85516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Multi-party Key Exchange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Involved multi-party key exchange with symmetric keys</a:t>
            </a:r>
          </a:p>
          <a:p>
            <a:pPr lvl="1"/>
            <a:r>
              <a:rPr lang="pt-BR" sz="2200" dirty="0" smtClean="0">
                <a:latin typeface="Times New Roman" pitchFamily="18" charset="0"/>
                <a:cs typeface="Times New Roman" pitchFamily="18" charset="0"/>
              </a:rPr>
              <a:t>Quadratic growths: </a:t>
            </a:r>
            <a:r>
              <a:rPr lang="pt-BR" sz="2200" i="1" dirty="0" smtClean="0">
                <a:latin typeface="Times New Roman" pitchFamily="18" charset="0"/>
                <a:cs typeface="Times New Roman" pitchFamily="18" charset="0"/>
              </a:rPr>
              <a:t>n parties → (n2 - n) / 2 keys</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Problem rooted in symmetry (shared keys). </a:t>
            </a:r>
            <a:r>
              <a:rPr lang="en-US" sz="2400" b="1" i="1" dirty="0" smtClean="0">
                <a:latin typeface="Times New Roman" pitchFamily="18" charset="0"/>
                <a:cs typeface="Times New Roman" pitchFamily="18" charset="0"/>
              </a:rPr>
              <a:t>Alternatives?</a:t>
            </a: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676400" y="1752600"/>
            <a:ext cx="5657850" cy="270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4572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Implementation attacks</a:t>
            </a:r>
          </a:p>
        </p:txBody>
      </p:sp>
      <p:sp>
        <p:nvSpPr>
          <p:cNvPr id="574467" name="Rectangle 3"/>
          <p:cNvSpPr>
            <a:spLocks noGrp="1" noChangeArrowheads="1"/>
          </p:cNvSpPr>
          <p:nvPr>
            <p:ph type="body" idx="1"/>
          </p:nvPr>
        </p:nvSpPr>
        <p:spPr>
          <a:xfrm>
            <a:off x="381000" y="990600"/>
            <a:ext cx="8458200" cy="5181600"/>
          </a:xfrm>
        </p:spPr>
        <p:txBody>
          <a:bodyPr>
            <a:normAutofit/>
          </a:bodyPr>
          <a:lstStyle/>
          <a:p>
            <a:pPr marL="0" indent="0">
              <a:lnSpc>
                <a:spcPts val="3320"/>
              </a:lnSpc>
              <a:spcBef>
                <a:spcPct val="60000"/>
              </a:spcBef>
              <a:buNone/>
            </a:pPr>
            <a:r>
              <a:rPr lang="en-US" b="1" dirty="0" smtClean="0">
                <a:latin typeface="Times New Roman" pitchFamily="18" charset="0"/>
                <a:cs typeface="Times New Roman" pitchFamily="18" charset="0"/>
              </a:rPr>
              <a:t>Timing </a:t>
            </a:r>
            <a:r>
              <a:rPr lang="en-US" b="1" dirty="0">
                <a:latin typeface="Times New Roman" pitchFamily="18" charset="0"/>
                <a:cs typeface="Times New Roman" pitchFamily="18" charset="0"/>
              </a:rPr>
              <a:t>attack</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[Kocher et al. 1997]   ,   </a:t>
            </a:r>
            <a:r>
              <a:rPr lang="en-US" sz="2000" dirty="0" smtClean="0">
                <a:latin typeface="Times New Roman" pitchFamily="18" charset="0"/>
                <a:cs typeface="Times New Roman" pitchFamily="18" charset="0"/>
              </a:rPr>
              <a:t>[BB’04]</a:t>
            </a:r>
            <a:br>
              <a:rPr lang="en-US" sz="2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time it takes to compute   c</a:t>
            </a:r>
            <a:r>
              <a:rPr lang="en-US" baseline="50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(mod N)    can expose   d</a:t>
            </a:r>
          </a:p>
          <a:p>
            <a:pPr marL="0" indent="0">
              <a:spcBef>
                <a:spcPct val="100000"/>
              </a:spcBef>
              <a:buNone/>
            </a:pPr>
            <a:r>
              <a:rPr lang="en-US" b="1" dirty="0" smtClean="0">
                <a:solidFill>
                  <a:srgbClr val="000000"/>
                </a:solidFill>
                <a:latin typeface="Times New Roman" pitchFamily="18" charset="0"/>
                <a:cs typeface="Times New Roman" pitchFamily="18" charset="0"/>
              </a:rPr>
              <a:t>Power </a:t>
            </a:r>
            <a:r>
              <a:rPr lang="en-US" b="1" dirty="0">
                <a:solidFill>
                  <a:srgbClr val="000000"/>
                </a:solidFill>
                <a:latin typeface="Times New Roman" pitchFamily="18" charset="0"/>
                <a:cs typeface="Times New Roman" pitchFamily="18" charset="0"/>
              </a:rPr>
              <a:t>attack</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[Kocher  et al. 1999</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power consumption of a smartcard </a:t>
            </a:r>
            <a:r>
              <a:rPr lang="en-US" dirty="0" smtClean="0">
                <a:latin typeface="Times New Roman" pitchFamily="18" charset="0"/>
                <a:cs typeface="Times New Roman" pitchFamily="18" charset="0"/>
              </a:rPr>
              <a:t>while it </a:t>
            </a:r>
            <a:r>
              <a:rPr lang="en-US" dirty="0">
                <a:latin typeface="Times New Roman" pitchFamily="18" charset="0"/>
                <a:cs typeface="Times New Roman" pitchFamily="18" charset="0"/>
              </a:rPr>
              <a:t>is computing  </a:t>
            </a:r>
            <a:r>
              <a:rPr lang="en-US" dirty="0" smtClean="0">
                <a:latin typeface="Times New Roman" pitchFamily="18" charset="0"/>
                <a:cs typeface="Times New Roman" pitchFamily="18" charset="0"/>
              </a:rPr>
              <a:t>c</a:t>
            </a:r>
            <a:r>
              <a:rPr lang="en-US" baseline="50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 N) </a:t>
            </a:r>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expose  d.</a:t>
            </a:r>
          </a:p>
          <a:p>
            <a:pPr marL="0" indent="0">
              <a:spcBef>
                <a:spcPct val="100000"/>
              </a:spcBef>
              <a:buNone/>
            </a:pPr>
            <a:r>
              <a:rPr lang="en-US" b="1" dirty="0">
                <a:solidFill>
                  <a:srgbClr val="000000"/>
                </a:solidFill>
                <a:latin typeface="Times New Roman" pitchFamily="18" charset="0"/>
                <a:cs typeface="Times New Roman" pitchFamily="18" charset="0"/>
              </a:rPr>
              <a:t>Faults attack</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[BDL’97</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computer error during   </a:t>
            </a:r>
            <a:r>
              <a:rPr lang="en-US" dirty="0" smtClean="0">
                <a:latin typeface="Times New Roman" pitchFamily="18" charset="0"/>
                <a:cs typeface="Times New Roman" pitchFamily="18" charset="0"/>
              </a:rPr>
              <a:t>c</a:t>
            </a:r>
            <a:r>
              <a:rPr lang="en-US" baseline="50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 N)  </a:t>
            </a:r>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expose   d.   </a:t>
            </a:r>
            <a:r>
              <a:rPr lang="en-US" sz="1800" dirty="0">
                <a:latin typeface="Times New Roman" pitchFamily="18" charset="0"/>
                <a:cs typeface="Times New Roman" pitchFamily="18" charset="0"/>
              </a:rPr>
              <a:t>   </a:t>
            </a:r>
          </a:p>
        </p:txBody>
      </p:sp>
      <p:sp>
        <p:nvSpPr>
          <p:cNvPr id="574468" name="Text Box 4"/>
          <p:cNvSpPr txBox="1">
            <a:spLocks noChangeArrowheads="1"/>
          </p:cNvSpPr>
          <p:nvPr/>
        </p:nvSpPr>
        <p:spPr bwMode="auto">
          <a:xfrm>
            <a:off x="1524000" y="5410200"/>
            <a:ext cx="6209200" cy="430887"/>
          </a:xfrm>
          <a:prstGeom prst="rect">
            <a:avLst/>
          </a:prstGeom>
          <a:noFill/>
          <a:ln w="19050">
            <a:noFill/>
            <a:miter lim="800000"/>
            <a:headEnd/>
            <a:tailEnd/>
          </a:ln>
          <a:effectLst/>
        </p:spPr>
        <p:txBody>
          <a:bodyPr wrap="none">
            <a:spAutoFit/>
          </a:bodyPr>
          <a:lstStyle/>
          <a:p>
            <a:pPr algn="l">
              <a:spcBef>
                <a:spcPct val="20000"/>
              </a:spcBef>
              <a:buClr>
                <a:schemeClr val="accent2"/>
              </a:buClr>
              <a:buSzPct val="70000"/>
              <a:buFont typeface="Wingdings" pitchFamily="2" charset="2"/>
              <a:buNone/>
            </a:pPr>
            <a:r>
              <a:rPr kumimoji="1" lang="en-US" sz="2200" dirty="0" smtClean="0">
                <a:solidFill>
                  <a:srgbClr val="000000"/>
                </a:solidFill>
                <a:latin typeface="Times New Roman" pitchFamily="18" charset="0"/>
                <a:cs typeface="Times New Roman" pitchFamily="18" charset="0"/>
              </a:rPr>
              <a:t>A common defense:</a:t>
            </a:r>
            <a:r>
              <a:rPr kumimoji="1" lang="en-US" sz="2200" dirty="0" smtClean="0">
                <a:solidFill>
                  <a:schemeClr val="bg2"/>
                </a:solidFill>
                <a:latin typeface="Times New Roman" pitchFamily="18" charset="0"/>
                <a:cs typeface="Times New Roman" pitchFamily="18" charset="0"/>
              </a:rPr>
              <a:t>: </a:t>
            </a:r>
            <a:r>
              <a:rPr kumimoji="1" lang="en-US" sz="2200" dirty="0" smtClean="0">
                <a:latin typeface="Times New Roman" pitchFamily="18" charset="0"/>
                <a:cs typeface="Times New Roman" pitchFamily="18" charset="0"/>
              </a:rPr>
              <a:t>check </a:t>
            </a:r>
            <a:r>
              <a:rPr kumimoji="1" lang="en-US" sz="2200" dirty="0">
                <a:latin typeface="Times New Roman" pitchFamily="18" charset="0"/>
                <a:cs typeface="Times New Roman" pitchFamily="18" charset="0"/>
              </a:rPr>
              <a:t>output. </a:t>
            </a:r>
            <a:r>
              <a:rPr kumimoji="1" lang="en-US" sz="2200" dirty="0" smtClean="0">
                <a:latin typeface="Times New Roman" pitchFamily="18" charset="0"/>
                <a:cs typeface="Times New Roman" pitchFamily="18" charset="0"/>
              </a:rPr>
              <a:t>   10% </a:t>
            </a:r>
            <a:r>
              <a:rPr kumimoji="1" lang="en-US" sz="2200" dirty="0">
                <a:latin typeface="Times New Roman" pitchFamily="18" charset="0"/>
                <a:cs typeface="Times New Roman" pitchFamily="18" charset="0"/>
              </a:rPr>
              <a:t>slowdown.</a:t>
            </a:r>
            <a:endParaRPr lang="en-US" sz="2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7311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4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Key Exchange with Public Key Encryption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0192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normAutofit/>
          </a:bodyPr>
          <a:lstStyle/>
          <a:p>
            <a:r>
              <a:rPr lang="en-US" sz="3600" dirty="0" smtClean="0">
                <a:solidFill>
                  <a:schemeClr val="tx1"/>
                </a:solidFill>
                <a:latin typeface="Times New Roman" pitchFamily="18" charset="0"/>
                <a:cs typeface="Times New Roman" pitchFamily="18" charset="0"/>
              </a:rPr>
              <a:t>Public key encryption</a:t>
            </a:r>
            <a:endParaRPr lang="en-US" sz="3600" dirty="0">
              <a:solidFill>
                <a:schemeClr val="tx1"/>
              </a:solidFill>
              <a:latin typeface="Times New Roman" pitchFamily="18" charset="0"/>
              <a:cs typeface="Times New Roman" pitchFamily="18" charset="0"/>
            </a:endParaRPr>
          </a:p>
        </p:txBody>
      </p:sp>
      <p:sp>
        <p:nvSpPr>
          <p:cNvPr id="3" name="Rectangle 2"/>
          <p:cNvSpPr/>
          <p:nvPr/>
        </p:nvSpPr>
        <p:spPr>
          <a:xfrm>
            <a:off x="1905000" y="2001000"/>
            <a:ext cx="1143000" cy="1422400"/>
          </a:xfrm>
          <a:prstGeom prst="rect">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chemeClr val="tx1"/>
                </a:solidFill>
              </a:rPr>
              <a:t>E</a:t>
            </a:r>
          </a:p>
        </p:txBody>
      </p:sp>
      <p:sp>
        <p:nvSpPr>
          <p:cNvPr id="4" name="Rectangle 3"/>
          <p:cNvSpPr/>
          <p:nvPr/>
        </p:nvSpPr>
        <p:spPr>
          <a:xfrm>
            <a:off x="6096000" y="2001000"/>
            <a:ext cx="1143000" cy="1422400"/>
          </a:xfrm>
          <a:prstGeom prst="rect">
            <a:avLst/>
          </a:prstGeom>
          <a:solidFill>
            <a:srgbClr val="CC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solidFill>
                  <a:srgbClr val="000000"/>
                </a:solidFill>
              </a:rPr>
              <a:t>D</a:t>
            </a:r>
            <a:endParaRPr lang="en-US" sz="4000" b="1" dirty="0">
              <a:solidFill>
                <a:srgbClr val="000000"/>
              </a:solidFill>
            </a:endParaRPr>
          </a:p>
        </p:txBody>
      </p:sp>
      <p:sp>
        <p:nvSpPr>
          <p:cNvPr id="5" name="TextBox 4"/>
          <p:cNvSpPr txBox="1"/>
          <p:nvPr/>
        </p:nvSpPr>
        <p:spPr>
          <a:xfrm>
            <a:off x="2182763" y="1416800"/>
            <a:ext cx="742511" cy="400110"/>
          </a:xfrm>
          <a:prstGeom prst="rect">
            <a:avLst/>
          </a:prstGeom>
          <a:noFill/>
        </p:spPr>
        <p:txBody>
          <a:bodyPr wrap="none" rtlCol="0">
            <a:spAutoFit/>
          </a:bodyPr>
          <a:lstStyle/>
          <a:p>
            <a:r>
              <a:rPr lang="en-US" sz="2000" dirty="0" smtClean="0"/>
              <a:t>Alice</a:t>
            </a:r>
            <a:endParaRPr lang="en-US" sz="2000" dirty="0"/>
          </a:p>
        </p:txBody>
      </p:sp>
      <p:sp>
        <p:nvSpPr>
          <p:cNvPr id="6" name="TextBox 5"/>
          <p:cNvSpPr txBox="1"/>
          <p:nvPr/>
        </p:nvSpPr>
        <p:spPr>
          <a:xfrm>
            <a:off x="6400801" y="1416800"/>
            <a:ext cx="641522" cy="400110"/>
          </a:xfrm>
          <a:prstGeom prst="rect">
            <a:avLst/>
          </a:prstGeom>
          <a:noFill/>
        </p:spPr>
        <p:txBody>
          <a:bodyPr wrap="none" rtlCol="0">
            <a:spAutoFit/>
          </a:bodyPr>
          <a:lstStyle/>
          <a:p>
            <a:r>
              <a:rPr lang="en-US" sz="2000" dirty="0" smtClean="0"/>
              <a:t>Bob</a:t>
            </a:r>
            <a:endParaRPr lang="en-US" sz="2000" dirty="0"/>
          </a:p>
        </p:txBody>
      </p:sp>
      <p:pic>
        <p:nvPicPr>
          <p:cNvPr id="7" name="Ink 6"/>
          <p:cNvPicPr/>
          <p:nvPr/>
        </p:nvPicPr>
        <p:blipFill>
          <a:blip r:embed="rId3" cstate="print"/>
          <a:stretch>
            <a:fillRect/>
          </a:stretch>
        </p:blipFill>
        <p:spPr>
          <a:xfrm>
            <a:off x="828720" y="2229600"/>
            <a:ext cx="7392960" cy="3256800"/>
          </a:xfrm>
          <a:prstGeom prst="rect">
            <a:avLst/>
          </a:prstGeom>
        </p:spPr>
      </p:pic>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3250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Public key encryption</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534400" cy="5461000"/>
          </a:xfrm>
        </p:spPr>
        <p:txBody>
          <a:bodyPr>
            <a:normAutofit/>
          </a:bodyPr>
          <a:lstStyle/>
          <a:p>
            <a:pPr marL="0" indent="0">
              <a:buNone/>
            </a:pPr>
            <a:r>
              <a:rPr lang="en-US" b="1" u="sng" dirty="0" err="1" smtClean="0">
                <a:latin typeface="Times New Roman" pitchFamily="18" charset="0"/>
                <a:cs typeface="Times New Roman" pitchFamily="18" charset="0"/>
              </a:rPr>
              <a:t>Def</a:t>
            </a: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public-key encryption system is a triple of </a:t>
            </a:r>
            <a:r>
              <a:rPr lang="en-US" sz="2200" dirty="0" err="1" smtClean="0">
                <a:latin typeface="Times New Roman" pitchFamily="18" charset="0"/>
                <a:cs typeface="Times New Roman" pitchFamily="18" charset="0"/>
              </a:rPr>
              <a:t>algs</a:t>
            </a:r>
            <a:r>
              <a:rPr lang="en-US" sz="2200" dirty="0" smtClean="0">
                <a:latin typeface="Times New Roman" pitchFamily="18" charset="0"/>
                <a:cs typeface="Times New Roman" pitchFamily="18" charset="0"/>
              </a:rPr>
              <a:t>.   (G, E, D)</a:t>
            </a:r>
          </a:p>
          <a:p>
            <a:pPr>
              <a:spcBef>
                <a:spcPts val="1800"/>
              </a:spcBef>
            </a:pPr>
            <a:r>
              <a:rPr lang="en-US" sz="2200" dirty="0" smtClean="0">
                <a:latin typeface="Times New Roman" pitchFamily="18" charset="0"/>
                <a:cs typeface="Times New Roman" pitchFamily="18" charset="0"/>
              </a:rPr>
              <a:t>G():   randomized alg. outputs a key pair    (</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a:t>
            </a:r>
          </a:p>
          <a:p>
            <a:pPr>
              <a:spcBef>
                <a:spcPts val="1800"/>
              </a:spcBef>
            </a:pPr>
            <a:r>
              <a:rPr lang="en-US" sz="2200" dirty="0">
                <a:latin typeface="Times New Roman" pitchFamily="18" charset="0"/>
                <a:cs typeface="Times New Roman" pitchFamily="18" charset="0"/>
              </a:rPr>
              <a:t>E</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m):  randomized alg. that takes  </a:t>
            </a:r>
            <a:r>
              <a:rPr lang="en-US" sz="2200" dirty="0" err="1" smtClean="0">
                <a:latin typeface="Times New Roman" pitchFamily="18" charset="0"/>
                <a:cs typeface="Times New Roman" pitchFamily="18" charset="0"/>
              </a:rPr>
              <a:t>m∈M</a:t>
            </a:r>
            <a:r>
              <a:rPr lang="en-US" sz="2200" dirty="0" smtClean="0">
                <a:latin typeface="Times New Roman" pitchFamily="18" charset="0"/>
                <a:cs typeface="Times New Roman" pitchFamily="18" charset="0"/>
              </a:rPr>
              <a:t> and outputs </a:t>
            </a:r>
            <a:r>
              <a:rPr lang="en-US" sz="2200" dirty="0">
                <a:latin typeface="Times New Roman" pitchFamily="18" charset="0"/>
                <a:cs typeface="Times New Roman" pitchFamily="18" charset="0"/>
              </a:rPr>
              <a:t>c </a:t>
            </a:r>
            <a:r>
              <a:rPr lang="en-US" sz="2200" dirty="0" smtClean="0">
                <a:latin typeface="Times New Roman" pitchFamily="18" charset="0"/>
                <a:cs typeface="Times New Roman" pitchFamily="18" charset="0"/>
              </a:rPr>
              <a:t>∈C</a:t>
            </a:r>
          </a:p>
          <a:p>
            <a:pPr>
              <a:spcBef>
                <a:spcPts val="1800"/>
              </a:spcBef>
            </a:pPr>
            <a:r>
              <a:rPr lang="en-US" sz="2200" dirty="0">
                <a:latin typeface="Times New Roman" pitchFamily="18" charset="0"/>
                <a:cs typeface="Times New Roman" pitchFamily="18" charset="0"/>
              </a:rPr>
              <a:t>D</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sk,c</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det.  </a:t>
            </a:r>
            <a:r>
              <a:rPr lang="en-US" sz="2200" dirty="0">
                <a:latin typeface="Times New Roman" pitchFamily="18" charset="0"/>
                <a:cs typeface="Times New Roman" pitchFamily="18" charset="0"/>
              </a:rPr>
              <a:t>alg. that takes  </a:t>
            </a:r>
            <a:r>
              <a:rPr lang="en-US" sz="2200" dirty="0" err="1" smtClean="0">
                <a:latin typeface="Times New Roman" pitchFamily="18" charset="0"/>
                <a:cs typeface="Times New Roman" pitchFamily="18" charset="0"/>
              </a:rPr>
              <a:t>c∈C</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and outputs </a:t>
            </a:r>
            <a:r>
              <a:rPr lang="en-US" sz="2200" dirty="0" err="1">
                <a:latin typeface="Times New Roman" pitchFamily="18" charset="0"/>
                <a:cs typeface="Times New Roman" pitchFamily="18" charset="0"/>
              </a:rPr>
              <a:t>m</a:t>
            </a:r>
            <a:r>
              <a:rPr lang="en-US" sz="2200" dirty="0" err="1"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or ⊥</a:t>
            </a:r>
          </a:p>
          <a:p>
            <a:pPr marL="0" indent="0">
              <a:spcBef>
                <a:spcPts val="4200"/>
              </a:spcBef>
              <a:buNone/>
            </a:pPr>
            <a:r>
              <a:rPr lang="en-US" sz="2200" dirty="0" smtClean="0">
                <a:latin typeface="Times New Roman" pitchFamily="18" charset="0"/>
                <a:cs typeface="Times New Roman" pitchFamily="18" charset="0"/>
              </a:rPr>
              <a:t>Consistency: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pk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sk</a:t>
            </a:r>
            <a:r>
              <a:rPr lang="en-US" sz="2200" dirty="0" smtClean="0">
                <a:latin typeface="Times New Roman" pitchFamily="18" charset="0"/>
                <a:cs typeface="Times New Roman" pitchFamily="18" charset="0"/>
              </a:rPr>
              <a:t>) output by G :    </a:t>
            </a:r>
          </a:p>
          <a:p>
            <a:pPr marL="0" indent="0">
              <a:spcBef>
                <a:spcPts val="1824"/>
              </a:spcBef>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a:t>
            </a:r>
            <a:r>
              <a:rPr lang="en-US" sz="2200" dirty="0" err="1" smtClean="0">
                <a:latin typeface="Times New Roman" pitchFamily="18" charset="0"/>
                <a:cs typeface="Times New Roman" pitchFamily="18" charset="0"/>
              </a:rPr>
              <a:t>∈</a:t>
            </a:r>
            <a:r>
              <a:rPr lang="en-US" sz="2200" dirty="0" err="1">
                <a:latin typeface="Times New Roman" pitchFamily="18" charset="0"/>
                <a:cs typeface="Times New Roman" pitchFamily="18" charset="0"/>
              </a:rPr>
              <a:t>M</a:t>
            </a:r>
            <a:r>
              <a:rPr lang="en-US" sz="2200" dirty="0" smtClean="0">
                <a:latin typeface="Times New Roman" pitchFamily="18" charset="0"/>
                <a:cs typeface="Times New Roman" pitchFamily="18" charset="0"/>
              </a:rPr>
              <a:t>:     D(</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E</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m) ) = m</a:t>
            </a:r>
            <a:endParaRPr lang="en-US" sz="22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099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731838"/>
          </a:xfrm>
        </p:spPr>
        <p:txBody>
          <a:bodyPr>
            <a:normAutofit/>
          </a:bodyPr>
          <a:lstStyle/>
          <a:p>
            <a:r>
              <a:rPr lang="en-US" sz="3600" dirty="0">
                <a:solidFill>
                  <a:schemeClr val="tx1"/>
                </a:solidFill>
                <a:latin typeface="Times New Roman" pitchFamily="18" charset="0"/>
                <a:cs typeface="Times New Roman" pitchFamily="18" charset="0"/>
              </a:rPr>
              <a:t>Establishing a shared secret</a:t>
            </a:r>
          </a:p>
        </p:txBody>
      </p:sp>
      <p:sp>
        <p:nvSpPr>
          <p:cNvPr id="4" name="TextBox 3"/>
          <p:cNvSpPr txBox="1"/>
          <p:nvPr/>
        </p:nvSpPr>
        <p:spPr>
          <a:xfrm>
            <a:off x="457200" y="1498601"/>
            <a:ext cx="849913"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Alice</a:t>
            </a:r>
            <a:endParaRPr lang="en-US" sz="2400" b="1" u="sng" dirty="0">
              <a:latin typeface="Times New Roman" pitchFamily="18" charset="0"/>
              <a:cs typeface="Times New Roman" pitchFamily="18" charset="0"/>
            </a:endParaRPr>
          </a:p>
        </p:txBody>
      </p:sp>
      <p:sp>
        <p:nvSpPr>
          <p:cNvPr id="5" name="TextBox 4"/>
          <p:cNvSpPr txBox="1"/>
          <p:nvPr/>
        </p:nvSpPr>
        <p:spPr>
          <a:xfrm>
            <a:off x="7620000" y="1498601"/>
            <a:ext cx="715260"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Bob</a:t>
            </a:r>
            <a:endParaRPr lang="en-US" sz="2400" b="1" u="sng" dirty="0">
              <a:latin typeface="Times New Roman" pitchFamily="18" charset="0"/>
              <a:cs typeface="Times New Roman" pitchFamily="18" charset="0"/>
            </a:endParaRPr>
          </a:p>
        </p:txBody>
      </p:sp>
      <p:sp>
        <p:nvSpPr>
          <p:cNvPr id="6" name="TextBox 5"/>
          <p:cNvSpPr txBox="1"/>
          <p:nvPr/>
        </p:nvSpPr>
        <p:spPr>
          <a:xfrm>
            <a:off x="457200" y="2209801"/>
            <a:ext cx="206979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 ⟵ G()</a:t>
            </a:r>
            <a:endParaRPr lang="en-US" sz="2400" dirty="0">
              <a:latin typeface="Times New Roman" pitchFamily="18" charset="0"/>
              <a:cs typeface="Times New Roman" pitchFamily="18" charset="0"/>
            </a:endParaRPr>
          </a:p>
        </p:txBody>
      </p:sp>
      <p:grpSp>
        <p:nvGrpSpPr>
          <p:cNvPr id="9" name="Group 10"/>
          <p:cNvGrpSpPr/>
          <p:nvPr/>
        </p:nvGrpSpPr>
        <p:grpSpPr>
          <a:xfrm>
            <a:off x="1066800" y="2921003"/>
            <a:ext cx="6781800" cy="609600"/>
            <a:chOff x="1066800" y="2190750"/>
            <a:chExt cx="6781800" cy="457200"/>
          </a:xfrm>
        </p:grpSpPr>
        <p:cxnSp>
          <p:nvCxnSpPr>
            <p:cNvPr id="7" name="Straight Arrow Connector 6"/>
            <p:cNvCxnSpPr/>
            <p:nvPr/>
          </p:nvCxnSpPr>
          <p:spPr>
            <a:xfrm>
              <a:off x="1066800" y="2647950"/>
              <a:ext cx="678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505200" y="2190750"/>
              <a:ext cx="1723549" cy="346249"/>
            </a:xfrm>
            <a:prstGeom prst="rect">
              <a:avLst/>
            </a:prstGeom>
            <a:noFill/>
          </p:spPr>
          <p:txBody>
            <a:bodyPr wrap="none" rtlCol="0">
              <a:spAutoFit/>
            </a:bodyPr>
            <a:lstStyle/>
            <a:p>
              <a:r>
                <a:rPr lang="en-US" sz="2400" dirty="0" smtClean="0">
                  <a:latin typeface="Times New Roman" pitchFamily="18" charset="0"/>
                  <a:cs typeface="Times New Roman" pitchFamily="18" charset="0"/>
                </a:rPr>
                <a:t>“Alice”,   </a:t>
              </a:r>
              <a:r>
                <a:rPr lang="en-US" sz="2400" dirty="0" err="1" smtClean="0">
                  <a:latin typeface="Times New Roman" pitchFamily="18" charset="0"/>
                  <a:cs typeface="Times New Roman" pitchFamily="18" charset="0"/>
                </a:rPr>
                <a:t>pk</a:t>
              </a:r>
              <a:endParaRPr lang="en-US" sz="2400" dirty="0">
                <a:latin typeface="Times New Roman" pitchFamily="18" charset="0"/>
                <a:cs typeface="Times New Roman" pitchFamily="18" charset="0"/>
              </a:endParaRPr>
            </a:p>
          </p:txBody>
        </p:sp>
      </p:grpSp>
      <p:sp>
        <p:nvSpPr>
          <p:cNvPr id="10" name="TextBox 9"/>
          <p:cNvSpPr txBox="1"/>
          <p:nvPr/>
        </p:nvSpPr>
        <p:spPr>
          <a:xfrm>
            <a:off x="7162450" y="3530600"/>
            <a:ext cx="1806905" cy="707886"/>
          </a:xfrm>
          <a:prstGeom prst="rect">
            <a:avLst/>
          </a:prstGeom>
          <a:noFill/>
        </p:spPr>
        <p:txBody>
          <a:bodyPr wrap="none" rtlCol="0">
            <a:spAutoFit/>
          </a:bodyPr>
          <a:lstStyle/>
          <a:p>
            <a:pPr algn="ct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hoose random </a:t>
            </a:r>
          </a:p>
          <a:p>
            <a:pPr algn="ctr"/>
            <a:r>
              <a:rPr lang="en-US" sz="2000"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 ∈ {0,1}</a:t>
            </a:r>
            <a:r>
              <a:rPr lang="en-US" sz="2000" baseline="30000" dirty="0" smtClean="0">
                <a:latin typeface="Times New Roman" pitchFamily="18" charset="0"/>
                <a:cs typeface="Times New Roman" pitchFamily="18" charset="0"/>
              </a:rPr>
              <a:t>128</a:t>
            </a:r>
            <a:endParaRPr lang="en-US" sz="2400" baseline="30000" dirty="0">
              <a:latin typeface="Times New Roman" pitchFamily="18" charset="0"/>
              <a:cs typeface="Times New Roman" pitchFamily="18" charset="0"/>
            </a:endParaRPr>
          </a:p>
        </p:txBody>
      </p:sp>
      <p:cxnSp>
        <p:nvCxnSpPr>
          <p:cNvPr id="12" name="Straight Arrow Connector 11"/>
          <p:cNvCxnSpPr/>
          <p:nvPr/>
        </p:nvCxnSpPr>
        <p:spPr>
          <a:xfrm flipH="1">
            <a:off x="1066800" y="5054600"/>
            <a:ext cx="678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 name="Ink 2"/>
          <p:cNvPicPr/>
          <p:nvPr/>
        </p:nvPicPr>
        <p:blipFill>
          <a:blip r:embed="rId2" cstate="print"/>
          <a:stretch>
            <a:fillRect/>
          </a:stretch>
        </p:blipFill>
        <p:spPr>
          <a:xfrm>
            <a:off x="257400" y="4430400"/>
            <a:ext cx="5815080" cy="1926240"/>
          </a:xfrm>
          <a:prstGeom prst="rect">
            <a:avLst/>
          </a:prstGeom>
        </p:spPr>
      </p:pic>
      <p:sp>
        <p:nvSpPr>
          <p:cNvPr id="13" name="Footer Placeholder 12"/>
          <p:cNvSpPr>
            <a:spLocks noGrp="1"/>
          </p:cNvSpPr>
          <p:nvPr>
            <p:ph type="ftr" sz="quarter" idx="11"/>
          </p:nvPr>
        </p:nvSpPr>
        <p:spPr/>
        <p:txBody>
          <a:bodyPr/>
          <a:lstStyle/>
          <a:p>
            <a:r>
              <a:rPr lang="en-US" smtClean="0">
                <a:latin typeface="Times New Roman" pitchFamily="18" charset="0"/>
                <a:cs typeface="Times New Roman" pitchFamily="18" charset="0"/>
              </a:rPr>
              <a:t>FAST-NUCES</a:t>
            </a:r>
            <a:endParaRPr lang="en-US">
              <a:latin typeface="Times New Roman" pitchFamily="18" charset="0"/>
              <a:cs typeface="Times New Roman" pitchFamily="18" charset="0"/>
            </a:endParaRPr>
          </a:p>
        </p:txBody>
      </p:sp>
      <p:pic>
        <p:nvPicPr>
          <p:cNvPr id="14" name="Picture 1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957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solidFill>
                  <a:schemeClr val="tx1"/>
                </a:solidFill>
                <a:latin typeface="Times New Roman" pitchFamily="18" charset="0"/>
                <a:cs typeface="Times New Roman" pitchFamily="18" charset="0"/>
              </a:rPr>
              <a:t>Security  </a:t>
            </a:r>
            <a:r>
              <a:rPr lang="en-US" sz="2800" dirty="0" smtClean="0">
                <a:solidFill>
                  <a:schemeClr val="tx1"/>
                </a:solidFill>
                <a:latin typeface="Times New Roman" pitchFamily="18" charset="0"/>
                <a:cs typeface="Times New Roman" pitchFamily="18" charset="0"/>
              </a:rPr>
              <a:t>(eavesdropping)</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193800"/>
            <a:ext cx="8077200" cy="4749800"/>
          </a:xfrm>
        </p:spPr>
        <p:txBody>
          <a:bodyPr>
            <a:normAutofit/>
          </a:bodyPr>
          <a:lstStyle/>
          <a:p>
            <a:pPr marL="0" indent="0">
              <a:buNone/>
            </a:pPr>
            <a:r>
              <a:rPr lang="en-US" dirty="0" smtClean="0">
                <a:latin typeface="Times New Roman" pitchFamily="18" charset="0"/>
                <a:cs typeface="Times New Roman" pitchFamily="18" charset="0"/>
              </a:rPr>
              <a:t>Adversary sees     </a:t>
            </a:r>
            <a:r>
              <a:rPr lang="en-US" b="1" dirty="0" err="1" smtClean="0">
                <a:solidFill>
                  <a:srgbClr val="FF0000"/>
                </a:solidFill>
                <a:latin typeface="Times New Roman" pitchFamily="18" charset="0"/>
                <a:cs typeface="Times New Roman" pitchFamily="18" charset="0"/>
              </a:rPr>
              <a:t>pk</a:t>
            </a:r>
            <a:r>
              <a:rPr lang="en-US" b="1" dirty="0" smtClean="0">
                <a:solidFill>
                  <a:srgbClr val="FF0000"/>
                </a:solidFill>
                <a:latin typeface="Times New Roman" pitchFamily="18" charset="0"/>
                <a:cs typeface="Times New Roman" pitchFamily="18" charset="0"/>
              </a:rPr>
              <a:t>,    E(</a:t>
            </a:r>
            <a:r>
              <a:rPr lang="en-US" b="1" dirty="0" err="1" smtClean="0">
                <a:solidFill>
                  <a:srgbClr val="FF0000"/>
                </a:solidFill>
                <a:latin typeface="Times New Roman" pitchFamily="18" charset="0"/>
                <a:cs typeface="Times New Roman" pitchFamily="18" charset="0"/>
              </a:rPr>
              <a:t>pk</a:t>
            </a:r>
            <a:r>
              <a:rPr lang="en-US" b="1" dirty="0" smtClean="0">
                <a:solidFill>
                  <a:srgbClr val="FF0000"/>
                </a:solidFill>
                <a:latin typeface="Times New Roman" pitchFamily="18" charset="0"/>
                <a:cs typeface="Times New Roman" pitchFamily="18" charset="0"/>
              </a:rPr>
              <a:t>, x) </a:t>
            </a:r>
            <a:r>
              <a:rPr lang="en-US" dirty="0" smtClean="0">
                <a:latin typeface="Times New Roman" pitchFamily="18" charset="0"/>
                <a:cs typeface="Times New Roman" pitchFamily="18" charset="0"/>
              </a:rPr>
              <a:t>       and wants    </a:t>
            </a:r>
            <a:r>
              <a:rPr lang="en-US" b="1" dirty="0" smtClean="0">
                <a:solidFill>
                  <a:srgbClr val="FF0000"/>
                </a:solidFill>
                <a:latin typeface="Times New Roman" pitchFamily="18" charset="0"/>
                <a:cs typeface="Times New Roman" pitchFamily="18" charset="0"/>
              </a:rPr>
              <a:t>x </a:t>
            </a:r>
            <a:r>
              <a:rPr lang="en-US" dirty="0">
                <a:solidFill>
                  <a:srgbClr val="FF0000"/>
                </a:solidFill>
                <a:latin typeface="Times New Roman" pitchFamily="18" charset="0"/>
                <a:cs typeface="Times New Roman" pitchFamily="18" charset="0"/>
              </a:rPr>
              <a:t>∈M</a:t>
            </a:r>
            <a:endParaRPr lang="en-US" b="1" dirty="0" smtClean="0">
              <a:solidFill>
                <a:srgbClr val="FF0000"/>
              </a:solidFill>
              <a:latin typeface="Times New Roman" pitchFamily="18" charset="0"/>
              <a:cs typeface="Times New Roman" pitchFamily="18" charset="0"/>
            </a:endParaRPr>
          </a:p>
          <a:p>
            <a:pPr marL="0" indent="0">
              <a:buNone/>
            </a:pPr>
            <a:endParaRPr lang="en-US" b="1" dirty="0" smtClean="0">
              <a:solidFill>
                <a:srgbClr val="FF0000"/>
              </a:solidFill>
              <a:latin typeface="Times New Roman" pitchFamily="18" charset="0"/>
              <a:cs typeface="Times New Roman" pitchFamily="18" charset="0"/>
            </a:endParaRPr>
          </a:p>
          <a:p>
            <a:pPr marL="0" indent="0">
              <a:buNone/>
            </a:pPr>
            <a:r>
              <a:rPr lang="en-US" dirty="0" smtClean="0">
                <a:solidFill>
                  <a:srgbClr val="000000"/>
                </a:solidFill>
                <a:latin typeface="Times New Roman" pitchFamily="18" charset="0"/>
                <a:cs typeface="Times New Roman" pitchFamily="18" charset="0"/>
              </a:rPr>
              <a:t>Semantic security    ⇒</a:t>
            </a:r>
          </a:p>
          <a:p>
            <a:pPr marL="0" indent="0">
              <a:buNone/>
            </a:pPr>
            <a:r>
              <a:rPr lang="en-US" dirty="0" smtClean="0">
                <a:solidFill>
                  <a:srgbClr val="000000"/>
                </a:solidFill>
                <a:latin typeface="Times New Roman" pitchFamily="18" charset="0"/>
                <a:cs typeface="Times New Roman" pitchFamily="18" charset="0"/>
              </a:rPr>
              <a:t>adversary cannot distinguish</a:t>
            </a:r>
          </a:p>
          <a:p>
            <a:pPr marL="0" indent="0">
              <a:buNone/>
            </a:pPr>
            <a:r>
              <a:rPr lang="en-US" sz="2800" dirty="0" smtClean="0">
                <a:solidFill>
                  <a:srgbClr val="000000"/>
                </a:solidFill>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pk</a:t>
            </a:r>
            <a:r>
              <a:rPr lang="en-US" dirty="0" smtClean="0">
                <a:solidFill>
                  <a:srgbClr val="000000"/>
                </a:solidFill>
                <a:latin typeface="Times New Roman" pitchFamily="18" charset="0"/>
                <a:cs typeface="Times New Roman" pitchFamily="18" charset="0"/>
              </a:rPr>
              <a:t>,  E(</a:t>
            </a:r>
            <a:r>
              <a:rPr lang="en-US" dirty="0" err="1" smtClean="0">
                <a:solidFill>
                  <a:srgbClr val="000000"/>
                </a:solidFill>
                <a:latin typeface="Times New Roman" pitchFamily="18" charset="0"/>
                <a:cs typeface="Times New Roman" pitchFamily="18" charset="0"/>
              </a:rPr>
              <a:t>pk</a:t>
            </a:r>
            <a:r>
              <a:rPr lang="en-US" dirty="0" smtClean="0">
                <a:solidFill>
                  <a:srgbClr val="000000"/>
                </a:solidFill>
                <a:latin typeface="Times New Roman" pitchFamily="18" charset="0"/>
                <a:cs typeface="Times New Roman" pitchFamily="18" charset="0"/>
              </a:rPr>
              <a:t>, x),  x </a:t>
            </a:r>
            <a:r>
              <a:rPr lang="en-US" sz="2800" dirty="0" smtClean="0">
                <a:solidFill>
                  <a:srgbClr val="000000"/>
                </a:solidFill>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rPr>
              <a:t>     from    </a:t>
            </a:r>
            <a:r>
              <a:rPr lang="en-US" sz="2800" dirty="0" smtClean="0">
                <a:solidFill>
                  <a:srgbClr val="000000"/>
                </a:solidFill>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pk</a:t>
            </a:r>
            <a:r>
              <a:rPr lang="en-US" dirty="0" smtClean="0">
                <a:solidFill>
                  <a:srgbClr val="000000"/>
                </a:solidFill>
                <a:latin typeface="Times New Roman" pitchFamily="18" charset="0"/>
                <a:cs typeface="Times New Roman" pitchFamily="18" charset="0"/>
              </a:rPr>
              <a:t>,  E(</a:t>
            </a:r>
            <a:r>
              <a:rPr lang="en-US" dirty="0" err="1" smtClean="0">
                <a:solidFill>
                  <a:srgbClr val="000000"/>
                </a:solidFill>
                <a:latin typeface="Times New Roman" pitchFamily="18" charset="0"/>
                <a:cs typeface="Times New Roman" pitchFamily="18" charset="0"/>
              </a:rPr>
              <a:t>pk</a:t>
            </a:r>
            <a:r>
              <a:rPr lang="en-US" dirty="0" smtClean="0">
                <a:solidFill>
                  <a:srgbClr val="000000"/>
                </a:solidFill>
                <a:latin typeface="Times New Roman" pitchFamily="18" charset="0"/>
                <a:cs typeface="Times New Roman" pitchFamily="18" charset="0"/>
              </a:rPr>
              <a:t>, x),  </a:t>
            </a:r>
            <a:r>
              <a:rPr lang="en-US" dirty="0" err="1" smtClean="0">
                <a:solidFill>
                  <a:srgbClr val="000000"/>
                </a:solidFill>
                <a:latin typeface="Times New Roman" pitchFamily="18" charset="0"/>
                <a:cs typeface="Times New Roman" pitchFamily="18" charset="0"/>
              </a:rPr>
              <a:t>rand</a:t>
            </a:r>
            <a:r>
              <a:rPr lang="en-US" dirty="0" err="1">
                <a:latin typeface="Times New Roman" pitchFamily="18" charset="0"/>
                <a:cs typeface="Times New Roman" pitchFamily="18" charset="0"/>
              </a:rPr>
              <a:t>∈M</a:t>
            </a:r>
            <a:r>
              <a:rPr lang="en-US" dirty="0" smtClean="0">
                <a:solidFill>
                  <a:srgbClr val="000000"/>
                </a:solidFill>
                <a:latin typeface="Times New Roman" pitchFamily="18" charset="0"/>
                <a:cs typeface="Times New Roman" pitchFamily="18" charset="0"/>
              </a:rPr>
              <a:t> </a:t>
            </a:r>
            <a:r>
              <a:rPr lang="en-US" sz="2800" dirty="0" smtClean="0">
                <a:solidFill>
                  <a:srgbClr val="000000"/>
                </a:solidFill>
                <a:latin typeface="Times New Roman" pitchFamily="18" charset="0"/>
                <a:cs typeface="Times New Roman" pitchFamily="18" charset="0"/>
              </a:rPr>
              <a:t>}</a:t>
            </a:r>
            <a:endParaRPr lang="en-US" dirty="0" smtClean="0">
              <a:solidFill>
                <a:srgbClr val="000000"/>
              </a:solidFill>
              <a:latin typeface="Times New Roman" pitchFamily="18" charset="0"/>
              <a:cs typeface="Times New Roman" pitchFamily="18" charset="0"/>
            </a:endParaRPr>
          </a:p>
          <a:p>
            <a:pPr marL="0" indent="0">
              <a:buNone/>
            </a:pPr>
            <a:endParaRPr lang="en-US" dirty="0">
              <a:solidFill>
                <a:srgbClr val="000000"/>
              </a:solidFill>
              <a:latin typeface="Times New Roman" pitchFamily="18" charset="0"/>
              <a:cs typeface="Times New Roman" pitchFamily="18" charset="0"/>
            </a:endParaRPr>
          </a:p>
          <a:p>
            <a:pPr marL="0" indent="0">
              <a:buNone/>
            </a:pPr>
            <a:r>
              <a:rPr lang="en-US" dirty="0" smtClean="0">
                <a:solidFill>
                  <a:srgbClr val="000000"/>
                </a:solidFill>
                <a:latin typeface="Times New Roman" pitchFamily="18" charset="0"/>
                <a:cs typeface="Times New Roman" pitchFamily="18" charset="0"/>
              </a:rPr>
              <a:t>⇒   can derive session key from  x.</a:t>
            </a:r>
            <a:endParaRPr lang="en-US" dirty="0">
              <a:solidFill>
                <a:srgbClr val="000000"/>
              </a:solidFill>
              <a:latin typeface="Times New Roman" pitchFamily="18" charset="0"/>
              <a:cs typeface="Times New Roman" pitchFamily="18" charset="0"/>
            </a:endParaRPr>
          </a:p>
          <a:p>
            <a:pPr marL="0" indent="0">
              <a:spcBef>
                <a:spcPts val="2976"/>
              </a:spcBef>
              <a:buNone/>
            </a:pPr>
            <a:r>
              <a:rPr lang="en-US" dirty="0" smtClean="0">
                <a:solidFill>
                  <a:srgbClr val="000000"/>
                </a:solidFill>
                <a:latin typeface="Times New Roman" pitchFamily="18" charset="0"/>
                <a:cs typeface="Times New Roman" pitchFamily="18" charset="0"/>
              </a:rPr>
              <a:t>Note:   protocol is vulnerable to man-in-the-middle</a:t>
            </a:r>
            <a:endParaRPr lang="en-US"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859029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Insecure against man in the middle</a:t>
            </a:r>
            <a:endParaRPr lang="en-US" dirty="0">
              <a:solidFill>
                <a:schemeClr val="tx1"/>
              </a:solidFill>
              <a:latin typeface="Times New Roman" pitchFamily="18" charset="0"/>
              <a:cs typeface="Times New Roman" pitchFamily="18" charset="0"/>
            </a:endParaRPr>
          </a:p>
        </p:txBody>
      </p:sp>
      <p:sp>
        <p:nvSpPr>
          <p:cNvPr id="4" name="Content Placeholder 2"/>
          <p:cNvSpPr txBox="1">
            <a:spLocks/>
          </p:cNvSpPr>
          <p:nvPr/>
        </p:nvSpPr>
        <p:spPr>
          <a:xfrm>
            <a:off x="457200" y="1397000"/>
            <a:ext cx="8229600" cy="81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mtClean="0">
                <a:latin typeface="Times New Roman" pitchFamily="18" charset="0"/>
                <a:cs typeface="Times New Roman" pitchFamily="18" charset="0"/>
              </a:rPr>
              <a:t>As described, the protocol is insecure against </a:t>
            </a:r>
            <a:r>
              <a:rPr lang="en-US" b="1" smtClean="0">
                <a:latin typeface="Times New Roman" pitchFamily="18" charset="0"/>
                <a:cs typeface="Times New Roman" pitchFamily="18" charset="0"/>
              </a:rPr>
              <a:t>active</a:t>
            </a:r>
            <a:r>
              <a:rPr lang="en-US" smtClean="0">
                <a:latin typeface="Times New Roman" pitchFamily="18" charset="0"/>
                <a:cs typeface="Times New Roman" pitchFamily="18" charset="0"/>
              </a:rPr>
              <a:t> attacks</a:t>
            </a:r>
            <a:endParaRPr lang="en-US" dirty="0">
              <a:latin typeface="Times New Roman" pitchFamily="18" charset="0"/>
              <a:cs typeface="Times New Roman" pitchFamily="18" charset="0"/>
            </a:endParaRPr>
          </a:p>
        </p:txBody>
      </p:sp>
      <p:sp>
        <p:nvSpPr>
          <p:cNvPr id="5" name="TextBox 4"/>
          <p:cNvSpPr txBox="1"/>
          <p:nvPr/>
        </p:nvSpPr>
        <p:spPr>
          <a:xfrm>
            <a:off x="457200" y="2407048"/>
            <a:ext cx="849913"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Alice</a:t>
            </a:r>
            <a:endParaRPr lang="en-US" sz="2400" b="1" u="sng" dirty="0">
              <a:latin typeface="Times New Roman" pitchFamily="18" charset="0"/>
              <a:cs typeface="Times New Roman" pitchFamily="18" charset="0"/>
            </a:endParaRPr>
          </a:p>
        </p:txBody>
      </p:sp>
      <p:sp>
        <p:nvSpPr>
          <p:cNvPr id="6" name="TextBox 5"/>
          <p:cNvSpPr txBox="1"/>
          <p:nvPr/>
        </p:nvSpPr>
        <p:spPr>
          <a:xfrm>
            <a:off x="7620000" y="2407048"/>
            <a:ext cx="715260"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Bob</a:t>
            </a:r>
            <a:endParaRPr lang="en-US" sz="2400" b="1" u="sng" dirty="0">
              <a:latin typeface="Times New Roman" pitchFamily="18" charset="0"/>
              <a:cs typeface="Times New Roman" pitchFamily="18" charset="0"/>
            </a:endParaRPr>
          </a:p>
        </p:txBody>
      </p:sp>
      <p:sp>
        <p:nvSpPr>
          <p:cNvPr id="7" name="TextBox 6"/>
          <p:cNvSpPr txBox="1"/>
          <p:nvPr/>
        </p:nvSpPr>
        <p:spPr>
          <a:xfrm>
            <a:off x="3962401" y="2413001"/>
            <a:ext cx="1055097" cy="461665"/>
          </a:xfrm>
          <a:prstGeom prst="rect">
            <a:avLst/>
          </a:prstGeom>
          <a:noFill/>
        </p:spPr>
        <p:txBody>
          <a:bodyPr wrap="none" rtlCol="0">
            <a:spAutoFit/>
          </a:bodyPr>
          <a:lstStyle/>
          <a:p>
            <a:r>
              <a:rPr lang="en-US" sz="2400" b="1" u="sng" dirty="0" err="1" smtClean="0">
                <a:latin typeface="Times New Roman" pitchFamily="18" charset="0"/>
                <a:cs typeface="Times New Roman" pitchFamily="18" charset="0"/>
              </a:rPr>
              <a:t>MiTM</a:t>
            </a:r>
            <a:endParaRPr lang="en-US" sz="2400" b="1" u="sng" dirty="0">
              <a:latin typeface="Times New Roman" pitchFamily="18" charset="0"/>
              <a:cs typeface="Times New Roman" pitchFamily="18" charset="0"/>
            </a:endParaRPr>
          </a:p>
        </p:txBody>
      </p:sp>
      <p:sp>
        <p:nvSpPr>
          <p:cNvPr id="8" name="TextBox 7"/>
          <p:cNvSpPr txBox="1"/>
          <p:nvPr/>
        </p:nvSpPr>
        <p:spPr>
          <a:xfrm>
            <a:off x="228600" y="3022601"/>
            <a:ext cx="206979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 ⟵ G()</a:t>
            </a:r>
            <a:endParaRPr lang="en-US" sz="2400" dirty="0">
              <a:latin typeface="Times New Roman" pitchFamily="18" charset="0"/>
              <a:cs typeface="Times New Roman" pitchFamily="18" charset="0"/>
            </a:endParaRPr>
          </a:p>
        </p:txBody>
      </p:sp>
      <p:grpSp>
        <p:nvGrpSpPr>
          <p:cNvPr id="9" name="Group 8"/>
          <p:cNvGrpSpPr/>
          <p:nvPr/>
        </p:nvGrpSpPr>
        <p:grpSpPr>
          <a:xfrm>
            <a:off x="914400" y="3829448"/>
            <a:ext cx="7162800" cy="615553"/>
            <a:chOff x="1066800" y="2190750"/>
            <a:chExt cx="7010400" cy="461665"/>
          </a:xfrm>
        </p:grpSpPr>
        <p:cxnSp>
          <p:nvCxnSpPr>
            <p:cNvPr id="10" name="Straight Arrow Connector 9"/>
            <p:cNvCxnSpPr/>
            <p:nvPr/>
          </p:nvCxnSpPr>
          <p:spPr>
            <a:xfrm>
              <a:off x="1066800" y="2647950"/>
              <a:ext cx="7010400" cy="4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52600" y="2190750"/>
              <a:ext cx="1625691" cy="346249"/>
            </a:xfrm>
            <a:prstGeom prst="rect">
              <a:avLst/>
            </a:prstGeom>
            <a:noFill/>
          </p:spPr>
          <p:txBody>
            <a:bodyPr wrap="none" rtlCol="0">
              <a:spAutoFit/>
            </a:bodyPr>
            <a:lstStyle/>
            <a:p>
              <a:r>
                <a:rPr lang="en-US" sz="2400" dirty="0" smtClean="0">
                  <a:latin typeface="Times New Roman" pitchFamily="18" charset="0"/>
                  <a:cs typeface="Times New Roman" pitchFamily="18" charset="0"/>
                </a:rPr>
                <a:t>“Alice”,  </a:t>
              </a:r>
              <a:r>
                <a:rPr lang="en-US" sz="2400" dirty="0" err="1" smtClean="0">
                  <a:latin typeface="Times New Roman" pitchFamily="18" charset="0"/>
                  <a:cs typeface="Times New Roman" pitchFamily="18" charset="0"/>
                </a:rPr>
                <a:t>pk</a:t>
              </a:r>
              <a:endParaRPr lang="en-US" sz="2400" dirty="0">
                <a:latin typeface="Times New Roman" pitchFamily="18" charset="0"/>
                <a:cs typeface="Times New Roman" pitchFamily="18" charset="0"/>
              </a:endParaRPr>
            </a:p>
          </p:txBody>
        </p:sp>
      </p:grpSp>
      <p:sp>
        <p:nvSpPr>
          <p:cNvPr id="12" name="TextBox 11"/>
          <p:cNvSpPr txBox="1"/>
          <p:nvPr/>
        </p:nvSpPr>
        <p:spPr>
          <a:xfrm>
            <a:off x="3505200" y="3022601"/>
            <a:ext cx="230704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a:t>
            </a:r>
            <a:r>
              <a:rPr lang="en-US" sz="2400" dirty="0" smtClean="0">
                <a:latin typeface="Times New Roman" pitchFamily="18" charset="0"/>
                <a:cs typeface="Times New Roman" pitchFamily="18" charset="0"/>
              </a:rPr>
              <a:t>’) ⟵ G()</a:t>
            </a:r>
            <a:endParaRPr lang="en-US" sz="2400" dirty="0">
              <a:latin typeface="Times New Roman" pitchFamily="18" charset="0"/>
              <a:cs typeface="Times New Roman" pitchFamily="18" charset="0"/>
            </a:endParaRPr>
          </a:p>
        </p:txBody>
      </p:sp>
      <p:sp>
        <p:nvSpPr>
          <p:cNvPr id="15" name="TextBox 14"/>
          <p:cNvSpPr txBox="1"/>
          <p:nvPr/>
        </p:nvSpPr>
        <p:spPr>
          <a:xfrm>
            <a:off x="7185046" y="4415552"/>
            <a:ext cx="1806905" cy="707886"/>
          </a:xfrm>
          <a:prstGeom prst="rect">
            <a:avLst/>
          </a:prstGeom>
          <a:noFill/>
        </p:spPr>
        <p:txBody>
          <a:bodyPr wrap="none" rtlCol="0">
            <a:spAutoFit/>
          </a:bodyPr>
          <a:lstStyle/>
          <a:p>
            <a:pPr algn="ct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hoose random </a:t>
            </a:r>
          </a:p>
          <a:p>
            <a:pPr algn="ctr"/>
            <a:r>
              <a:rPr lang="en-US" sz="2000" dirty="0">
                <a:latin typeface="Times New Roman" pitchFamily="18" charset="0"/>
                <a:cs typeface="Times New Roman" pitchFamily="18" charset="0"/>
              </a:rPr>
              <a:t>x</a:t>
            </a:r>
            <a:r>
              <a:rPr lang="en-US" sz="2000" dirty="0" smtClean="0">
                <a:latin typeface="Times New Roman" pitchFamily="18" charset="0"/>
                <a:cs typeface="Times New Roman" pitchFamily="18" charset="0"/>
              </a:rPr>
              <a:t> ∈ {0,1}</a:t>
            </a:r>
            <a:r>
              <a:rPr lang="en-US" sz="2000" baseline="30000" dirty="0" smtClean="0">
                <a:latin typeface="Times New Roman" pitchFamily="18" charset="0"/>
                <a:cs typeface="Times New Roman" pitchFamily="18" charset="0"/>
              </a:rPr>
              <a:t>128</a:t>
            </a:r>
            <a:endParaRPr lang="en-US" sz="2400" baseline="30000" dirty="0">
              <a:latin typeface="Times New Roman" pitchFamily="18" charset="0"/>
              <a:cs typeface="Times New Roman" pitchFamily="18" charset="0"/>
            </a:endParaRPr>
          </a:p>
        </p:txBody>
      </p:sp>
      <p:grpSp>
        <p:nvGrpSpPr>
          <p:cNvPr id="16" name="Group 18"/>
          <p:cNvGrpSpPr/>
          <p:nvPr/>
        </p:nvGrpSpPr>
        <p:grpSpPr>
          <a:xfrm>
            <a:off x="914400" y="5359404"/>
            <a:ext cx="7162800" cy="609600"/>
            <a:chOff x="914400" y="4019550"/>
            <a:chExt cx="7162800" cy="457200"/>
          </a:xfrm>
        </p:grpSpPr>
        <p:cxnSp>
          <p:nvCxnSpPr>
            <p:cNvPr id="13" name="Straight Arrow Connector 12"/>
            <p:cNvCxnSpPr/>
            <p:nvPr/>
          </p:nvCxnSpPr>
          <p:spPr>
            <a:xfrm flipH="1">
              <a:off x="914400" y="4476750"/>
              <a:ext cx="7162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410200" y="4019550"/>
              <a:ext cx="2321469" cy="346249"/>
            </a:xfrm>
            <a:prstGeom prst="rect">
              <a:avLst/>
            </a:prstGeom>
            <a:noFill/>
          </p:spPr>
          <p:txBody>
            <a:bodyPr wrap="none" rtlCol="0">
              <a:spAutoFit/>
            </a:bodyPr>
            <a:lstStyle/>
            <a:p>
              <a:r>
                <a:rPr lang="en-US" sz="2400" dirty="0" smtClean="0">
                  <a:latin typeface="Times New Roman" pitchFamily="18" charset="0"/>
                  <a:cs typeface="Times New Roman" pitchFamily="18" charset="0"/>
                </a:rPr>
                <a:t>“Bob”,  E(</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x)</a:t>
              </a:r>
              <a:endParaRPr lang="en-US" sz="2400" dirty="0">
                <a:latin typeface="Times New Roman" pitchFamily="18" charset="0"/>
                <a:cs typeface="Times New Roman" pitchFamily="18" charset="0"/>
              </a:endParaRPr>
            </a:p>
          </p:txBody>
        </p:sp>
        <p:sp>
          <p:nvSpPr>
            <p:cNvPr id="18" name="TextBox 17"/>
            <p:cNvSpPr txBox="1"/>
            <p:nvPr/>
          </p:nvSpPr>
          <p:spPr>
            <a:xfrm>
              <a:off x="1295400" y="4019550"/>
              <a:ext cx="2252540" cy="346249"/>
            </a:xfrm>
            <a:prstGeom prst="rect">
              <a:avLst/>
            </a:prstGeom>
            <a:noFill/>
          </p:spPr>
          <p:txBody>
            <a:bodyPr wrap="none" rtlCol="0">
              <a:spAutoFit/>
            </a:bodyPr>
            <a:lstStyle/>
            <a:p>
              <a:r>
                <a:rPr lang="en-US" sz="2400" dirty="0" smtClean="0">
                  <a:latin typeface="Times New Roman" pitchFamily="18" charset="0"/>
                  <a:cs typeface="Times New Roman" pitchFamily="18" charset="0"/>
                </a:rPr>
                <a:t>“Bob”,  E(</a:t>
              </a:r>
              <a:r>
                <a:rPr lang="en-US" sz="2400" dirty="0" err="1" smtClean="0">
                  <a:latin typeface="Times New Roman" pitchFamily="18" charset="0"/>
                  <a:cs typeface="Times New Roman" pitchFamily="18" charset="0"/>
                </a:rPr>
                <a:t>pk</a:t>
              </a:r>
              <a:r>
                <a:rPr lang="en-US" sz="2400" dirty="0" smtClean="0">
                  <a:latin typeface="Times New Roman" pitchFamily="18" charset="0"/>
                  <a:cs typeface="Times New Roman" pitchFamily="18" charset="0"/>
                </a:rPr>
                <a:t>, x)</a:t>
              </a:r>
              <a:endParaRPr lang="en-US" sz="2400" dirty="0">
                <a:latin typeface="Times New Roman" pitchFamily="18" charset="0"/>
                <a:cs typeface="Times New Roman" pitchFamily="18" charset="0"/>
              </a:endParaRPr>
            </a:p>
          </p:txBody>
        </p:sp>
      </p:grpSp>
      <p:pic>
        <p:nvPicPr>
          <p:cNvPr id="3" name="Ink 2"/>
          <p:cNvPicPr/>
          <p:nvPr/>
        </p:nvPicPr>
        <p:blipFill>
          <a:blip r:embed="rId2" cstate="print"/>
          <a:stretch>
            <a:fillRect/>
          </a:stretch>
        </p:blipFill>
        <p:spPr>
          <a:xfrm>
            <a:off x="414360" y="3876480"/>
            <a:ext cx="6526440" cy="2630880"/>
          </a:xfrm>
          <a:prstGeom prst="rect">
            <a:avLst/>
          </a:prstGeom>
        </p:spPr>
      </p:pic>
      <p:sp>
        <p:nvSpPr>
          <p:cNvPr id="19" name="Footer Placeholder 18"/>
          <p:cNvSpPr>
            <a:spLocks noGrp="1"/>
          </p:cNvSpPr>
          <p:nvPr>
            <p:ph type="ftr" sz="quarter" idx="11"/>
          </p:nvPr>
        </p:nvSpPr>
        <p:spPr/>
        <p:txBody>
          <a:bodyPr/>
          <a:lstStyle/>
          <a:p>
            <a:r>
              <a:rPr lang="en-US" smtClean="0">
                <a:latin typeface="Times New Roman" pitchFamily="18" charset="0"/>
                <a:cs typeface="Times New Roman" pitchFamily="18" charset="0"/>
              </a:rPr>
              <a:t>FAST-NUCES</a:t>
            </a:r>
            <a:endParaRPr lang="en-US">
              <a:latin typeface="Times New Roman" pitchFamily="18" charset="0"/>
              <a:cs typeface="Times New Roman" pitchFamily="18" charset="0"/>
            </a:endParaRPr>
          </a:p>
        </p:txBody>
      </p:sp>
      <p:pic>
        <p:nvPicPr>
          <p:cNvPr id="20" name="Picture 1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488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Public key encryption:  constructions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7772400" cy="4572000"/>
          </a:xfrm>
        </p:spPr>
        <p:txBody>
          <a:bodyPr/>
          <a:lstStyle/>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Constructions generally rely on hard problems from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number theory and algebra</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Next module:   </a:t>
            </a:r>
          </a:p>
          <a:p>
            <a:r>
              <a:rPr lang="en-US" dirty="0" smtClean="0">
                <a:latin typeface="Times New Roman" pitchFamily="18" charset="0"/>
                <a:cs typeface="Times New Roman" pitchFamily="18" charset="0"/>
              </a:rPr>
              <a:t>Brief detour to catch up on the relevant background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6779312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Standford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Prof. Dr. Konrad </a:t>
            </a:r>
            <a:r>
              <a:rPr lang="en-US" dirty="0" err="1" smtClean="0">
                <a:latin typeface="Times New Roman" pitchFamily="18" charset="0"/>
                <a:cs typeface="Times New Roman" pitchFamily="18" charset="0"/>
              </a:rPr>
              <a:t>Rieck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Uni-Göttingen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Edited by </a:t>
            </a:r>
          </a:p>
          <a:p>
            <a:pPr marL="0" indent="0">
              <a:buNone/>
            </a:pPr>
            <a:r>
              <a:rPr lang="en-US" dirty="0" smtClean="0">
                <a:latin typeface="Times New Roman" pitchFamily="18" charset="0"/>
                <a:cs typeface="Times New Roman" pitchFamily="18" charset="0"/>
              </a:rPr>
              <a:t>Abdullah Bin Zarshaid</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Asymmetric Keys </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Solution: Two types of keys</a:t>
            </a:r>
          </a:p>
          <a:p>
            <a:pPr lvl="1"/>
            <a:r>
              <a:rPr lang="en-US" sz="2200" dirty="0" smtClean="0">
                <a:latin typeface="Times New Roman" pitchFamily="18" charset="0"/>
                <a:cs typeface="Times New Roman" pitchFamily="18" charset="0"/>
              </a:rPr>
              <a:t>public key </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(K+) = enables encryption but no decryption</a:t>
            </a:r>
          </a:p>
          <a:p>
            <a:pPr lvl="1"/>
            <a:r>
              <a:rPr lang="en-US" sz="2200" dirty="0" smtClean="0">
                <a:latin typeface="Times New Roman" pitchFamily="18" charset="0"/>
                <a:cs typeface="Times New Roman" pitchFamily="18" charset="0"/>
              </a:rPr>
              <a:t>Private/secret key </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(K–) = used for decryption only</a:t>
            </a:r>
          </a:p>
          <a:p>
            <a:r>
              <a:rPr lang="en-US" sz="2400" dirty="0" smtClean="0">
                <a:latin typeface="Times New Roman" pitchFamily="18" charset="0"/>
                <a:cs typeface="Times New Roman" pitchFamily="18" charset="0"/>
              </a:rPr>
              <a:t>Hard to deduce secret from public key</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similar to a classic mailbox</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600200" y="3733800"/>
            <a:ext cx="5867400"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Asymmetric Cryptosystem</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sz="2400" b="1" dirty="0" smtClean="0">
                <a:latin typeface="Times New Roman" pitchFamily="18" charset="0"/>
                <a:cs typeface="Times New Roman" pitchFamily="18" charset="0"/>
              </a:rPr>
              <a:t>Asymmetric cryptosystems</a:t>
            </a:r>
          </a:p>
          <a:p>
            <a:pPr lvl="1"/>
            <a:r>
              <a:rPr lang="en-US" sz="2200" dirty="0" smtClean="0">
                <a:latin typeface="Times New Roman" pitchFamily="18" charset="0"/>
                <a:cs typeface="Times New Roman" pitchFamily="18" charset="0"/>
              </a:rPr>
              <a:t>Asymmetric encryption and decryption</a:t>
            </a:r>
          </a:p>
          <a:p>
            <a:pPr lvl="1"/>
            <a:r>
              <a:rPr lang="en-US" sz="2200" dirty="0" smtClean="0">
                <a:latin typeface="Times New Roman" pitchFamily="18" charset="0"/>
                <a:cs typeface="Times New Roman" pitchFamily="18" charset="0"/>
              </a:rPr>
              <a:t>K+ (</a:t>
            </a:r>
            <a:r>
              <a:rPr lang="en-US" sz="2200" dirty="0" err="1" smtClean="0">
                <a:latin typeface="Times New Roman" pitchFamily="18" charset="0"/>
                <a:cs typeface="Times New Roman" pitchFamily="18" charset="0"/>
              </a:rPr>
              <a:t>pk</a:t>
            </a:r>
            <a:r>
              <a:rPr lang="en-US" sz="2200" dirty="0" smtClean="0">
                <a:latin typeface="Times New Roman" pitchFamily="18" charset="0"/>
                <a:cs typeface="Times New Roman" pitchFamily="18" charset="0"/>
              </a:rPr>
              <a:t>) = public key of Bob K– (</a:t>
            </a:r>
            <a:r>
              <a:rPr lang="en-US" sz="2200" dirty="0" err="1" smtClean="0">
                <a:latin typeface="Times New Roman" pitchFamily="18" charset="0"/>
                <a:cs typeface="Times New Roman" pitchFamily="18" charset="0"/>
              </a:rPr>
              <a:t>sk</a:t>
            </a:r>
            <a:r>
              <a:rPr lang="en-US" sz="2200" dirty="0" smtClean="0">
                <a:latin typeface="Times New Roman" pitchFamily="18" charset="0"/>
                <a:cs typeface="Times New Roman" pitchFamily="18" charset="0"/>
              </a:rPr>
              <a:t>) = secret key of Bob</a:t>
            </a:r>
          </a:p>
          <a:p>
            <a:pPr lvl="1"/>
            <a:r>
              <a:rPr lang="en-US" sz="2200" dirty="0" smtClean="0">
                <a:latin typeface="Times New Roman" pitchFamily="18" charset="0"/>
                <a:cs typeface="Times New Roman" pitchFamily="18" charset="0"/>
              </a:rPr>
              <a:t>No secure key exchange necessary</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1143000" y="2905125"/>
            <a:ext cx="6600825"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Key Exchange with Public Keys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Scalable communication with multiple parties</a:t>
            </a:r>
          </a:p>
          <a:p>
            <a:pPr lvl="1"/>
            <a:r>
              <a:rPr lang="en-US" sz="2200" dirty="0" smtClean="0">
                <a:latin typeface="Times New Roman" pitchFamily="18" charset="0"/>
                <a:cs typeface="Times New Roman" pitchFamily="18" charset="0"/>
              </a:rPr>
              <a:t>Linear number of exchanges: n parties → n public keys</a:t>
            </a:r>
          </a:p>
          <a:p>
            <a:pPr lvl="1"/>
            <a:r>
              <a:rPr lang="en-US" sz="2200" dirty="0" smtClean="0">
                <a:latin typeface="Times New Roman" pitchFamily="18" charset="0"/>
                <a:cs typeface="Times New Roman" pitchFamily="18" charset="0"/>
              </a:rPr>
              <a:t>Real-world systems with millions of keys (e.g. PGP)</a:t>
            </a:r>
          </a:p>
          <a:p>
            <a:pPr lvl="1"/>
            <a:r>
              <a:rPr lang="en-US" sz="2200" dirty="0" smtClean="0">
                <a:latin typeface="Times New Roman" pitchFamily="18" charset="0"/>
                <a:cs typeface="Times New Roman" pitchFamily="18" charset="0"/>
              </a:rPr>
              <a:t>... for the moment everything is fine</a:t>
            </a:r>
          </a:p>
          <a:p>
            <a:endParaRPr lang="en-US" b="1"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2"/>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1295400" y="1295400"/>
            <a:ext cx="5895975"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Applications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495800"/>
          </a:xfrm>
        </p:spPr>
        <p:txBody>
          <a:bodyPr>
            <a:normAutofit/>
          </a:bodyPr>
          <a:lstStyle/>
          <a:p>
            <a:pPr marL="0" indent="0">
              <a:buNone/>
            </a:pPr>
            <a:r>
              <a:rPr lang="en-US" b="1" dirty="0" smtClean="0">
                <a:latin typeface="Times New Roman" pitchFamily="18" charset="0"/>
                <a:cs typeface="Times New Roman" pitchFamily="18" charset="0"/>
              </a:rPr>
              <a:t>Session setup    </a:t>
            </a:r>
            <a:r>
              <a:rPr lang="en-US" dirty="0" smtClean="0">
                <a:latin typeface="Times New Roman" pitchFamily="18" charset="0"/>
                <a:cs typeface="Times New Roman" pitchFamily="18" charset="0"/>
              </a:rPr>
              <a:t>(for now, only eavesdropping security)</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Non-interactive applications</a:t>
            </a:r>
            <a:r>
              <a:rPr lang="en-US" dirty="0" smtClean="0">
                <a:latin typeface="Times New Roman" pitchFamily="18" charset="0"/>
                <a:cs typeface="Times New Roman" pitchFamily="18" charset="0"/>
              </a:rPr>
              <a:t>:  (e.g.  Email)</a:t>
            </a:r>
          </a:p>
          <a:p>
            <a:r>
              <a:rPr lang="en-US" dirty="0" smtClean="0">
                <a:latin typeface="Times New Roman" pitchFamily="18" charset="0"/>
                <a:cs typeface="Times New Roman" pitchFamily="18" charset="0"/>
              </a:rPr>
              <a:t>Bob sends email to Alice encrypted using  </a:t>
            </a:r>
            <a:r>
              <a:rPr lang="en-US" dirty="0" err="1" smtClean="0">
                <a:latin typeface="Times New Roman" pitchFamily="18" charset="0"/>
                <a:cs typeface="Times New Roman" pitchFamily="18" charset="0"/>
              </a:rPr>
              <a:t>pk</a:t>
            </a:r>
            <a:r>
              <a:rPr lang="en-US" baseline="-25000" dirty="0" err="1" smtClean="0">
                <a:latin typeface="Times New Roman" pitchFamily="18" charset="0"/>
                <a:cs typeface="Times New Roman" pitchFamily="18" charset="0"/>
              </a:rPr>
              <a:t>alice</a:t>
            </a:r>
            <a:endParaRPr lang="en-US" baseline="-25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Note:   Bob needs  </a:t>
            </a:r>
            <a:r>
              <a:rPr lang="en-US" dirty="0" err="1" smtClean="0">
                <a:latin typeface="Times New Roman" pitchFamily="18" charset="0"/>
                <a:cs typeface="Times New Roman" pitchFamily="18" charset="0"/>
              </a:rPr>
              <a:t>pk</a:t>
            </a:r>
            <a:r>
              <a:rPr lang="en-US" baseline="-25000" dirty="0" err="1" smtClean="0">
                <a:latin typeface="Times New Roman" pitchFamily="18" charset="0"/>
                <a:cs typeface="Times New Roman" pitchFamily="18" charset="0"/>
              </a:rPr>
              <a:t>alice</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(public key management)</a:t>
            </a:r>
            <a:endParaRPr lang="en-US" sz="2000" baseline="-25000" dirty="0">
              <a:latin typeface="Times New Roman" pitchFamily="18" charset="0"/>
              <a:cs typeface="Times New Roman" pitchFamily="18" charset="0"/>
            </a:endParaRPr>
          </a:p>
        </p:txBody>
      </p:sp>
      <p:sp>
        <p:nvSpPr>
          <p:cNvPr id="4" name="Rounded Rectangle 3"/>
          <p:cNvSpPr/>
          <p:nvPr/>
        </p:nvSpPr>
        <p:spPr>
          <a:xfrm>
            <a:off x="914400" y="2413000"/>
            <a:ext cx="2209800" cy="1422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smtClean="0">
                <a:latin typeface="Times New Roman" pitchFamily="18" charset="0"/>
                <a:cs typeface="Times New Roman" pitchFamily="18" charset="0"/>
              </a:rPr>
              <a:t>Generate  (</a:t>
            </a:r>
            <a:r>
              <a:rPr lang="en-US" sz="2000" dirty="0" err="1" smtClean="0">
                <a:latin typeface="Times New Roman" pitchFamily="18" charset="0"/>
                <a:cs typeface="Times New Roman" pitchFamily="18" charset="0"/>
              </a:rPr>
              <a:t>pk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sk</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TextBox 4"/>
          <p:cNvSpPr txBox="1"/>
          <p:nvPr/>
        </p:nvSpPr>
        <p:spPr>
          <a:xfrm>
            <a:off x="1676401" y="1957276"/>
            <a:ext cx="742511" cy="400110"/>
          </a:xfrm>
          <a:prstGeom prst="rect">
            <a:avLst/>
          </a:prstGeom>
          <a:noFill/>
        </p:spPr>
        <p:txBody>
          <a:bodyPr wrap="none" rtlCol="0">
            <a:spAutoFit/>
          </a:bodyPr>
          <a:lstStyle/>
          <a:p>
            <a:r>
              <a:rPr lang="en-US" sz="2000" dirty="0" smtClean="0"/>
              <a:t>Alice</a:t>
            </a:r>
            <a:endParaRPr lang="en-US" sz="2000" dirty="0"/>
          </a:p>
        </p:txBody>
      </p:sp>
      <p:sp>
        <p:nvSpPr>
          <p:cNvPr id="6" name="Rounded Rectangle 5"/>
          <p:cNvSpPr/>
          <p:nvPr/>
        </p:nvSpPr>
        <p:spPr>
          <a:xfrm>
            <a:off x="6248400" y="2413000"/>
            <a:ext cx="2209800" cy="1422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choose random x</a:t>
            </a:r>
          </a:p>
          <a:p>
            <a:pPr algn="ctr"/>
            <a:r>
              <a:rPr lang="en-US" sz="2000" dirty="0" smtClean="0">
                <a:latin typeface="Times New Roman" pitchFamily="18" charset="0"/>
                <a:cs typeface="Times New Roman" pitchFamily="18" charset="0"/>
              </a:rPr>
              <a:t>(e.g.  48 bytes) </a:t>
            </a:r>
            <a:endParaRPr lang="en-US" sz="2000" dirty="0">
              <a:latin typeface="Times New Roman" pitchFamily="18" charset="0"/>
              <a:cs typeface="Times New Roman" pitchFamily="18" charset="0"/>
            </a:endParaRPr>
          </a:p>
        </p:txBody>
      </p:sp>
      <p:sp>
        <p:nvSpPr>
          <p:cNvPr id="7" name="TextBox 6"/>
          <p:cNvSpPr txBox="1"/>
          <p:nvPr/>
        </p:nvSpPr>
        <p:spPr>
          <a:xfrm>
            <a:off x="7010401" y="1905000"/>
            <a:ext cx="641522" cy="400110"/>
          </a:xfrm>
          <a:prstGeom prst="rect">
            <a:avLst/>
          </a:prstGeom>
          <a:noFill/>
        </p:spPr>
        <p:txBody>
          <a:bodyPr wrap="none" rtlCol="0">
            <a:spAutoFit/>
          </a:bodyPr>
          <a:lstStyle/>
          <a:p>
            <a:r>
              <a:rPr lang="en-US" sz="2000" dirty="0" smtClean="0"/>
              <a:t>Bob</a:t>
            </a:r>
            <a:endParaRPr lang="en-US" sz="2000" dirty="0"/>
          </a:p>
        </p:txBody>
      </p:sp>
      <p:grpSp>
        <p:nvGrpSpPr>
          <p:cNvPr id="13" name="Group 12"/>
          <p:cNvGrpSpPr/>
          <p:nvPr/>
        </p:nvGrpSpPr>
        <p:grpSpPr>
          <a:xfrm>
            <a:off x="3200400" y="2000648"/>
            <a:ext cx="2971800" cy="615553"/>
            <a:chOff x="3505200" y="1652885"/>
            <a:chExt cx="2971800" cy="461665"/>
          </a:xfrm>
        </p:grpSpPr>
        <p:cxnSp>
          <p:nvCxnSpPr>
            <p:cNvPr id="9" name="Straight Arrow Connector 8"/>
            <p:cNvCxnSpPr/>
            <p:nvPr/>
          </p:nvCxnSpPr>
          <p:spPr>
            <a:xfrm>
              <a:off x="3505200" y="2114550"/>
              <a:ext cx="297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72000" y="1652885"/>
              <a:ext cx="510076" cy="346249"/>
            </a:xfrm>
            <a:prstGeom prst="rect">
              <a:avLst/>
            </a:prstGeom>
            <a:noFill/>
          </p:spPr>
          <p:txBody>
            <a:bodyPr wrap="none" rtlCol="0">
              <a:spAutoFit/>
            </a:bodyPr>
            <a:lstStyle/>
            <a:p>
              <a:r>
                <a:rPr lang="en-US" sz="2400" dirty="0" err="1" smtClean="0"/>
                <a:t>pk</a:t>
              </a:r>
              <a:endParaRPr lang="en-US" sz="2400" dirty="0"/>
            </a:p>
          </p:txBody>
        </p:sp>
      </p:grpSp>
      <p:grpSp>
        <p:nvGrpSpPr>
          <p:cNvPr id="14" name="Group 13"/>
          <p:cNvGrpSpPr/>
          <p:nvPr/>
        </p:nvGrpSpPr>
        <p:grpSpPr>
          <a:xfrm>
            <a:off x="3200400" y="2921003"/>
            <a:ext cx="2971800" cy="546836"/>
            <a:chOff x="3505200" y="2237823"/>
            <a:chExt cx="2971800" cy="410127"/>
          </a:xfrm>
        </p:grpSpPr>
        <p:cxnSp>
          <p:nvCxnSpPr>
            <p:cNvPr id="11" name="Straight Arrow Connector 10"/>
            <p:cNvCxnSpPr/>
            <p:nvPr/>
          </p:nvCxnSpPr>
          <p:spPr>
            <a:xfrm flipH="1">
              <a:off x="3505200" y="2647950"/>
              <a:ext cx="2971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67200" y="2237823"/>
              <a:ext cx="1244251" cy="346249"/>
            </a:xfrm>
            <a:prstGeom prst="rect">
              <a:avLst/>
            </a:prstGeom>
            <a:noFill/>
          </p:spPr>
          <p:txBody>
            <a:bodyPr wrap="none" rtlCol="0">
              <a:spAutoFit/>
            </a:bodyPr>
            <a:lstStyle/>
            <a:p>
              <a:r>
                <a:rPr lang="en-US" sz="2400" dirty="0" smtClean="0"/>
                <a:t>E(</a:t>
              </a:r>
              <a:r>
                <a:rPr lang="en-US" sz="2400" dirty="0" err="1" smtClean="0"/>
                <a:t>pk</a:t>
              </a:r>
              <a:r>
                <a:rPr lang="en-US" sz="2400" dirty="0" smtClean="0"/>
                <a:t>, x)</a:t>
              </a:r>
              <a:endParaRPr lang="en-US" sz="2400" dirty="0"/>
            </a:p>
          </p:txBody>
        </p:sp>
      </p:grpSp>
      <p:sp>
        <p:nvSpPr>
          <p:cNvPr id="8" name="TextBox 7"/>
          <p:cNvSpPr txBox="1"/>
          <p:nvPr/>
        </p:nvSpPr>
        <p:spPr>
          <a:xfrm>
            <a:off x="1752600" y="3225801"/>
            <a:ext cx="338554" cy="461665"/>
          </a:xfrm>
          <a:prstGeom prst="rect">
            <a:avLst/>
          </a:prstGeom>
          <a:noFill/>
        </p:spPr>
        <p:txBody>
          <a:bodyPr wrap="none" rtlCol="0">
            <a:spAutoFit/>
          </a:bodyPr>
          <a:lstStyle/>
          <a:p>
            <a:r>
              <a:rPr lang="en-US" sz="2400" dirty="0" smtClean="0">
                <a:solidFill>
                  <a:schemeClr val="bg1"/>
                </a:solidFill>
                <a:latin typeface="Times New Roman" pitchFamily="18" charset="0"/>
                <a:cs typeface="Times New Roman" pitchFamily="18" charset="0"/>
              </a:rPr>
              <a:t>x</a:t>
            </a:r>
            <a:endParaRPr lang="en-US" sz="2400" dirty="0">
              <a:solidFill>
                <a:schemeClr val="bg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FAST-NUCES</a:t>
            </a:r>
            <a:endParaRPr lang="en-US"/>
          </a:p>
        </p:txBody>
      </p:sp>
      <p:pic>
        <p:nvPicPr>
          <p:cNvPr id="16" name="Picture 1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2698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2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838200"/>
            <a:ext cx="8763000" cy="4093428"/>
          </a:xfrm>
          <a:prstGeom prst="rect">
            <a:avLst/>
          </a:prstGeom>
        </p:spPr>
        <p:txBody>
          <a:bodyPr wrap="square">
            <a:spAutoFit/>
          </a:bodyPr>
          <a:lstStyle/>
          <a:p>
            <a:r>
              <a:rPr lang="en-GB" dirty="0">
                <a:solidFill>
                  <a:srgbClr val="C00000"/>
                </a:solidFill>
                <a:latin typeface="arial" panose="020B0604020202020204" pitchFamily="34" charset="0"/>
              </a:rPr>
              <a:t>Security of several cryptosystems rests on different computational </a:t>
            </a:r>
            <a:r>
              <a:rPr lang="en-GB" b="1" dirty="0">
                <a:solidFill>
                  <a:srgbClr val="C00000"/>
                </a:solidFill>
                <a:latin typeface="arial" panose="020B0604020202020204" pitchFamily="34" charset="0"/>
              </a:rPr>
              <a:t>hard problems</a:t>
            </a:r>
            <a:r>
              <a:rPr lang="en-GB" dirty="0">
                <a:solidFill>
                  <a:srgbClr val="C00000"/>
                </a:solidFill>
                <a:latin typeface="arial" panose="020B0604020202020204" pitchFamily="34" charset="0"/>
              </a:rPr>
              <a:t>. </a:t>
            </a:r>
            <a:endParaRPr lang="en-GB" dirty="0" smtClean="0">
              <a:solidFill>
                <a:srgbClr val="C00000"/>
              </a:solidFill>
              <a:latin typeface="arial" panose="020B0604020202020204" pitchFamily="34" charset="0"/>
            </a:endParaRPr>
          </a:p>
          <a:p>
            <a:endParaRPr lang="en-GB" dirty="0">
              <a:solidFill>
                <a:srgbClr val="202124"/>
              </a:solidFill>
              <a:latin typeface="arial" panose="020B0604020202020204" pitchFamily="34" charset="0"/>
            </a:endParaRPr>
          </a:p>
          <a:p>
            <a:r>
              <a:rPr lang="en-GB" dirty="0" smtClean="0">
                <a:solidFill>
                  <a:srgbClr val="202124"/>
                </a:solidFill>
                <a:latin typeface="arial" panose="020B0604020202020204" pitchFamily="34" charset="0"/>
              </a:rPr>
              <a:t>Many </a:t>
            </a:r>
            <a:r>
              <a:rPr lang="en-GB" dirty="0">
                <a:solidFill>
                  <a:srgbClr val="202124"/>
                </a:solidFill>
                <a:latin typeface="arial" panose="020B0604020202020204" pitchFamily="34" charset="0"/>
              </a:rPr>
              <a:t>popular </a:t>
            </a:r>
            <a:r>
              <a:rPr lang="en-GB" b="1" dirty="0">
                <a:solidFill>
                  <a:srgbClr val="202124"/>
                </a:solidFill>
                <a:latin typeface="arial" panose="020B0604020202020204" pitchFamily="34" charset="0"/>
              </a:rPr>
              <a:t>cryptographic</a:t>
            </a:r>
            <a:r>
              <a:rPr lang="en-GB" dirty="0">
                <a:solidFill>
                  <a:srgbClr val="202124"/>
                </a:solidFill>
                <a:latin typeface="arial" panose="020B0604020202020204" pitchFamily="34" charset="0"/>
              </a:rPr>
              <a:t> schemes are based on the intractability of number theoretic </a:t>
            </a:r>
            <a:r>
              <a:rPr lang="en-GB" b="1" dirty="0">
                <a:solidFill>
                  <a:srgbClr val="202124"/>
                </a:solidFill>
                <a:latin typeface="arial" panose="020B0604020202020204" pitchFamily="34" charset="0"/>
              </a:rPr>
              <a:t>problems</a:t>
            </a:r>
            <a:r>
              <a:rPr lang="en-GB" dirty="0">
                <a:solidFill>
                  <a:srgbClr val="202124"/>
                </a:solidFill>
                <a:latin typeface="arial" panose="020B0604020202020204" pitchFamily="34" charset="0"/>
              </a:rPr>
              <a:t> such as factoring and discrete logarithms. These </a:t>
            </a:r>
            <a:r>
              <a:rPr lang="en-GB" b="1" dirty="0">
                <a:solidFill>
                  <a:srgbClr val="202124"/>
                </a:solidFill>
                <a:latin typeface="arial" panose="020B0604020202020204" pitchFamily="34" charset="0"/>
              </a:rPr>
              <a:t>hard problems</a:t>
            </a:r>
            <a:r>
              <a:rPr lang="en-GB" dirty="0">
                <a:solidFill>
                  <a:srgbClr val="202124"/>
                </a:solidFill>
                <a:latin typeface="arial" panose="020B0604020202020204" pitchFamily="34" charset="0"/>
              </a:rPr>
              <a:t> are widely believed to be intractable for classical </a:t>
            </a:r>
            <a:r>
              <a:rPr lang="en-GB" dirty="0" smtClean="0">
                <a:solidFill>
                  <a:srgbClr val="202124"/>
                </a:solidFill>
                <a:latin typeface="arial" panose="020B0604020202020204" pitchFamily="34" charset="0"/>
              </a:rPr>
              <a:t>algorithms.</a:t>
            </a:r>
          </a:p>
          <a:p>
            <a:endParaRPr lang="en-GB" dirty="0">
              <a:solidFill>
                <a:srgbClr val="202124"/>
              </a:solidFill>
              <a:latin typeface="arial" panose="020B0604020202020204" pitchFamily="34" charset="0"/>
            </a:endParaRPr>
          </a:p>
          <a:p>
            <a:endParaRPr lang="en-GB" dirty="0" smtClean="0">
              <a:solidFill>
                <a:srgbClr val="202124"/>
              </a:solidFill>
              <a:latin typeface="arial" panose="020B0604020202020204" pitchFamily="34" charset="0"/>
            </a:endParaRPr>
          </a:p>
          <a:p>
            <a:endParaRPr lang="en-GB" dirty="0">
              <a:solidFill>
                <a:srgbClr val="202124"/>
              </a:solidFill>
              <a:latin typeface="arial" panose="020B0604020202020204" pitchFamily="34" charset="0"/>
            </a:endParaRPr>
          </a:p>
          <a:p>
            <a:endParaRPr lang="en-GB" dirty="0" smtClean="0">
              <a:solidFill>
                <a:srgbClr val="202124"/>
              </a:solidFill>
              <a:latin typeface="arial" panose="020B0604020202020204" pitchFamily="34" charset="0"/>
            </a:endParaRPr>
          </a:p>
          <a:p>
            <a:r>
              <a:rPr lang="en-GB" sz="2000" dirty="0">
                <a:solidFill>
                  <a:srgbClr val="C00000"/>
                </a:solidFill>
              </a:rPr>
              <a:t>What is computationally hard problem</a:t>
            </a:r>
            <a:r>
              <a:rPr lang="en-GB" sz="2000" dirty="0" smtClean="0">
                <a:solidFill>
                  <a:srgbClr val="C00000"/>
                </a:solidFill>
              </a:rPr>
              <a:t>?</a:t>
            </a:r>
          </a:p>
          <a:p>
            <a:endParaRPr lang="en-GB" sz="2000" dirty="0"/>
          </a:p>
          <a:p>
            <a:r>
              <a:rPr lang="en-GB" sz="2000" b="1" dirty="0"/>
              <a:t>Computationally hard</a:t>
            </a:r>
            <a:r>
              <a:rPr lang="en-GB" sz="2000" dirty="0"/>
              <a:t>: a </a:t>
            </a:r>
            <a:r>
              <a:rPr lang="en-GB" sz="2000" b="1" dirty="0"/>
              <a:t>problem</a:t>
            </a:r>
            <a:r>
              <a:rPr lang="en-GB" sz="2000" dirty="0"/>
              <a:t> for which there is no proven algorithm for solving in a reasonable time. The larger the </a:t>
            </a:r>
            <a:r>
              <a:rPr lang="en-GB" sz="2000" b="1" dirty="0"/>
              <a:t>problem</a:t>
            </a:r>
            <a:r>
              <a:rPr lang="en-GB" sz="2000" dirty="0"/>
              <a:t> set, the harder it is to solve by any means</a:t>
            </a:r>
          </a:p>
          <a:p>
            <a:endParaRPr lang="en-GB" dirty="0"/>
          </a:p>
        </p:txBody>
      </p:sp>
    </p:spTree>
    <p:extLst>
      <p:ext uri="{BB962C8B-B14F-4D97-AF65-F5344CB8AC3E}">
        <p14:creationId xmlns:p14="http://schemas.microsoft.com/office/powerpoint/2010/main" val="8545297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2563</TotalTime>
  <Words>5217</Words>
  <Application>Microsoft Office PowerPoint</Application>
  <PresentationFormat>On-screen Show (4:3)</PresentationFormat>
  <Paragraphs>564</Paragraphs>
  <Slides>48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Arial</vt:lpstr>
      <vt:lpstr>Arial</vt:lpstr>
      <vt:lpstr>Calibri</vt:lpstr>
      <vt:lpstr>charter</vt:lpstr>
      <vt:lpstr>Franklin Gothic Book</vt:lpstr>
      <vt:lpstr>OpenSans</vt:lpstr>
      <vt:lpstr>Perpetua</vt:lpstr>
      <vt:lpstr>Symbol</vt:lpstr>
      <vt:lpstr>Tahoma</vt:lpstr>
      <vt:lpstr>Times New Roman</vt:lpstr>
      <vt:lpstr>Wingdings</vt:lpstr>
      <vt:lpstr>Wingdings 2</vt:lpstr>
      <vt:lpstr>Equity</vt:lpstr>
      <vt:lpstr>CS-446: Information Systems Security</vt:lpstr>
      <vt:lpstr>Overview </vt:lpstr>
      <vt:lpstr>Key Exchange </vt:lpstr>
      <vt:lpstr>Multi-party Key Exchange </vt:lpstr>
      <vt:lpstr>Asymmetric Keys </vt:lpstr>
      <vt:lpstr>Asymmetric Cryptosystem</vt:lpstr>
      <vt:lpstr>Key Exchange with Public Keys</vt:lpstr>
      <vt:lpstr>Applications</vt:lpstr>
      <vt:lpstr>PowerPoint Presentation</vt:lpstr>
      <vt:lpstr>Hard Problems</vt:lpstr>
      <vt:lpstr>PowerPoint Presentation</vt:lpstr>
      <vt:lpstr>PowerPoint Presentation</vt:lpstr>
      <vt:lpstr>PowerPoint Presentation</vt:lpstr>
      <vt:lpstr>PowerPoint Presentation</vt:lpstr>
      <vt:lpstr>Trapdoor One-way Functions</vt:lpstr>
      <vt:lpstr>Public Key Encryption</vt:lpstr>
      <vt:lpstr>Trapdoor functions (TDF)</vt:lpstr>
      <vt:lpstr>PowerPoint Presentation</vt:lpstr>
      <vt:lpstr>PowerPoint Presentation</vt:lpstr>
      <vt:lpstr>PowerPoint Presentation</vt:lpstr>
      <vt:lpstr>Public-key encryption from TDFs </vt:lpstr>
      <vt:lpstr>Public-key encryption from TDFs </vt:lpstr>
      <vt:lpstr>PowerPoint Presentation</vt:lpstr>
      <vt:lpstr>PowerPoint Presentation</vt:lpstr>
      <vt:lpstr>Public-key encryption from TDFs </vt:lpstr>
      <vt:lpstr>PowerPoint Presentation</vt:lpstr>
      <vt:lpstr>PowerPoint Presentation</vt:lpstr>
      <vt:lpstr>PowerPoint Presentation</vt:lpstr>
      <vt:lpstr>PowerPoint Presentation</vt:lpstr>
      <vt:lpstr>PowerPoint Presentation</vt:lpstr>
      <vt:lpstr>Incorrect use of a Trapdoor Function (TDF)</vt:lpstr>
      <vt:lpstr>PowerPoint Presentation</vt:lpstr>
      <vt:lpstr>The RSA trapdoor permutation</vt:lpstr>
      <vt:lpstr>PowerPoint Presentation</vt:lpstr>
      <vt:lpstr>The RSA Algorithm Example</vt:lpstr>
      <vt:lpstr>The RSA trapdoor permutation</vt:lpstr>
      <vt:lpstr>Security of RSA</vt:lpstr>
      <vt:lpstr>Textbook RSA is insecure</vt:lpstr>
      <vt:lpstr>Key lengths</vt:lpstr>
      <vt:lpstr>Implementation attacks</vt:lpstr>
      <vt:lpstr>Key Exchange with Public Key Encryption</vt:lpstr>
      <vt:lpstr>Public key encryption</vt:lpstr>
      <vt:lpstr>Public key encryption</vt:lpstr>
      <vt:lpstr>Establishing a shared secret</vt:lpstr>
      <vt:lpstr>Security  (eavesdropping)</vt:lpstr>
      <vt:lpstr>Insecure against man in the middle</vt:lpstr>
      <vt:lpstr>Public key encryption:  constructions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727</cp:revision>
  <dcterms:created xsi:type="dcterms:W3CDTF">2006-08-16T00:00:00Z</dcterms:created>
  <dcterms:modified xsi:type="dcterms:W3CDTF">2020-11-18T08:41:48Z</dcterms:modified>
</cp:coreProperties>
</file>