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4" r:id="rId5"/>
    <p:sldId id="275" r:id="rId6"/>
    <p:sldId id="274" r:id="rId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0000" autoAdjust="0"/>
  </p:normalViewPr>
  <p:slideViewPr>
    <p:cSldViewPr>
      <p:cViewPr varScale="1">
        <p:scale>
          <a:sx n="67" d="100"/>
          <a:sy n="67" d="100"/>
        </p:scale>
        <p:origin x="145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0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C2D2-FF37-4D03-B2D4-FC058971E286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8AC7-0B93-452B-8B73-2FCA7AA19245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AB2-E3AB-445A-A56C-58DF447BF13C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5BF1-AF21-4361-947D-41884B5E92A6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AD60-5C43-4C7D-A846-6646800C916C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C321-38AF-4E86-851A-0B552400484D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6F81-A3D9-4A34-B076-6BE7DC05D31B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0682-2470-459C-BB52-3E36B05D79D8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5E4F-3275-43F8-8F2B-F19076DFB8B2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D41E-885D-4494-835A-AFE501038C7E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442B-D16A-4CA2-AA50-AFBCC63360F1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AA683A-EA8E-455E-ABBC-4F513239ED04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# 0: Course Organization and Content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CS-446: Information Systems Security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Course Organization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Course: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Information Systems Security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Credits: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 hrs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Webpage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Lectures slides will be uploaded before the lecture (from next week) 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Literature (No text book compulsory)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and Network Security: Principles and Practice, William Stallings, 7</a:t>
            </a:r>
            <a:r>
              <a:rPr lang="en-US" sz="2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Edition, Pearson Publication, 2017. </a:t>
            </a:r>
          </a:p>
          <a:p>
            <a:pPr lvl="1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Security, A Hands-On Approach, Wenliang Du, Create  Space Publications,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</a:p>
          <a:p>
            <a:pPr lvl="1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Security, Principles and Practice, William Stallings, 4</a:t>
            </a:r>
            <a:r>
              <a:rPr lang="en-US" sz="2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Edition, Pearson Publication, 2018</a:t>
            </a:r>
            <a:endParaRPr lang="en-US" sz="25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M. Bishop: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Computer Security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- Art and Science, 2002</a:t>
            </a:r>
            <a:endParaRPr lang="de-DE" sz="25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Gollmann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Computer Security.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Wiley &amp; Sons, 2011</a:t>
            </a:r>
            <a:endParaRPr lang="de-DE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94360" lvl="2" indent="0">
              <a:buNone/>
            </a:pP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* It won’t be a problem if the reference books are not available. All the contents of this course can be covered through different tutorial available on the Internet.</a:t>
            </a:r>
            <a:endParaRPr lang="en-US" sz="16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Course Organization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Grading Policy</a:t>
            </a:r>
          </a:p>
          <a:p>
            <a:pPr lvl="1"/>
            <a:r>
              <a:rPr lang="en-US" dirty="0"/>
              <a:t>Quizzes </a:t>
            </a:r>
            <a:r>
              <a:rPr lang="en-US" dirty="0" smtClean="0"/>
              <a:t>/ </a:t>
            </a:r>
            <a:r>
              <a:rPr lang="en-US" dirty="0" smtClean="0"/>
              <a:t>Labs </a:t>
            </a:r>
            <a:r>
              <a:rPr lang="en-US" dirty="0"/>
              <a:t>/ Assignments / </a:t>
            </a:r>
            <a:r>
              <a:rPr lang="en-US"/>
              <a:t>Project </a:t>
            </a:r>
            <a:r>
              <a:rPr lang="en-US" smtClean="0"/>
              <a:t>– 40 </a:t>
            </a:r>
            <a:r>
              <a:rPr lang="en-US" dirty="0" smtClean="0"/>
              <a:t>%</a:t>
            </a:r>
            <a:endParaRPr lang="en-US" dirty="0"/>
          </a:p>
          <a:p>
            <a:pPr lvl="1"/>
            <a:r>
              <a:rPr lang="en-US" dirty="0"/>
              <a:t>Mid-Term 1 Exam – </a:t>
            </a:r>
            <a:r>
              <a:rPr lang="en-US" dirty="0" smtClean="0"/>
              <a:t>10%</a:t>
            </a:r>
            <a:endParaRPr lang="en-US" dirty="0"/>
          </a:p>
          <a:p>
            <a:pPr lvl="1"/>
            <a:r>
              <a:rPr lang="en-US" dirty="0"/>
              <a:t>Mid-Term 2 Exam – </a:t>
            </a:r>
            <a:r>
              <a:rPr lang="en-US" dirty="0" smtClean="0"/>
              <a:t>10%</a:t>
            </a:r>
            <a:endParaRPr lang="en-US" dirty="0"/>
          </a:p>
          <a:p>
            <a:pPr lvl="1"/>
            <a:r>
              <a:rPr lang="en-US" dirty="0" smtClean="0"/>
              <a:t>Final-Term </a:t>
            </a:r>
            <a:r>
              <a:rPr lang="en-US" dirty="0"/>
              <a:t>Exam – 40%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032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Course Log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280942"/>
              </p:ext>
            </p:extLst>
          </p:nvPr>
        </p:nvGraphicFramePr>
        <p:xfrm>
          <a:off x="2438400" y="739458"/>
          <a:ext cx="5399396" cy="57454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{5FD0F851-EC5A-4D38-B0AD-8093EC10F338}</a:tableStyleId>
              </a:tblPr>
              <a:tblGrid>
                <a:gridCol w="1058159"/>
                <a:gridCol w="4341237"/>
              </a:tblGrid>
              <a:tr h="7449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Week 1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/>
                        <a:t>Introduction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/>
                        <a:t>Course Organization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/>
                        <a:t>History of Attacks and Underground Economy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/>
                        <a:t>Classical Cryptography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</a:tr>
              <a:tr h="5586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Week 2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/>
                        <a:t>Stream Ciphers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/>
                        <a:t>Block Ciphers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/>
                        <a:t>Using Block Ciphers: Modes of Operations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</a:tr>
              <a:tr h="1862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Week 3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/>
                        <a:t>Message Integrity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</a:tr>
              <a:tr h="3724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Week 4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/>
                        <a:t>Basic Key Exchange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/>
                        <a:t>Public Key Cryptography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</a:tr>
              <a:tr h="1862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Week 5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/>
                        <a:t>Digital Signatures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</a:tr>
              <a:tr h="186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 </a:t>
                      </a:r>
                      <a:r>
                        <a:rPr lang="en-US" sz="1300" dirty="0" smtClean="0"/>
                        <a:t>Week 6</a:t>
                      </a:r>
                      <a:endParaRPr lang="en-US" sz="13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/>
                        <a:t>Mid 1 Week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</a:tr>
              <a:tr h="1862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Week 7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/>
                        <a:t>Authentication and Access Control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</a:tr>
              <a:tr h="3724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Week 8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/>
                        <a:t>Web Security (HTTPS, Session Management) &amp; Email Security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</a:tr>
              <a:tr h="3724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Week 9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/>
                        <a:t>Web Security (HTTPS, Session Management) &amp; Email Security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</a:tr>
              <a:tr h="3724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Week 10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/>
                        <a:t>Web Application Security (SQLi, XSS, CSRF, Command Injection)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</a:tr>
              <a:tr h="186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Week 11</a:t>
                      </a:r>
                      <a:r>
                        <a:rPr lang="en-US" sz="1300" dirty="0"/>
                        <a:t> 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/>
                        <a:t>Mid 2 Week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</a:tr>
              <a:tr h="3724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Week 12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/>
                        <a:t>Network Security Protocols, Attacks and Defense (IPSEC, VPN, Firewall, DDoS, IDS)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</a:tr>
              <a:tr h="3724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Week 13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/>
                        <a:t>Software Security (Control Hijacking like buffer and integer overflows, setuid)  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</a:tr>
              <a:tr h="3724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Week 14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/>
                        <a:t>Software Security (Control Hijacking like buffer and integer overflows, setuid)  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</a:tr>
              <a:tr h="3724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Week 15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/>
                        <a:t>User Security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/>
                        <a:t>Cyber Laws and Ethics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</a:tr>
              <a:tr h="1862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Week 16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/>
                        <a:t>Topics of Current Interests (Research Topics)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Course Policy and Ethics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Final grade = (ethics grade) * (academic grade)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Ethics grade will normally be 1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Ways to get a 0 ethics grade:</a:t>
            </a:r>
          </a:p>
          <a:p>
            <a:pPr lvl="1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Plagiarism (copying) assignments and academic reports.</a:t>
            </a:r>
          </a:p>
          <a:p>
            <a:pPr lvl="1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Cheating in quizzes and examinations as per Universities policy.</a:t>
            </a:r>
          </a:p>
          <a:p>
            <a:pPr lvl="1"/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49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03238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305800" cy="4572000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Assignments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Projects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Labs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81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2624</TotalTime>
  <Words>422</Words>
  <Application>Microsoft Office PowerPoint</Application>
  <PresentationFormat>On-screen Show (4:3)</PresentationFormat>
  <Paragraphs>82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Franklin Gothic Book</vt:lpstr>
      <vt:lpstr>Perpetua</vt:lpstr>
      <vt:lpstr>Times New Roman</vt:lpstr>
      <vt:lpstr>Wingdings 2</vt:lpstr>
      <vt:lpstr>Equity</vt:lpstr>
      <vt:lpstr>CS-446: Information Systems Security</vt:lpstr>
      <vt:lpstr>Course Organization</vt:lpstr>
      <vt:lpstr>Course Organization</vt:lpstr>
      <vt:lpstr>Course Log</vt:lpstr>
      <vt:lpstr>Course Policy and Ethics</vt:lpstr>
      <vt:lpstr>Semester Activity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Windows User</cp:lastModifiedBy>
  <cp:revision>820</cp:revision>
  <dcterms:created xsi:type="dcterms:W3CDTF">2006-08-16T00:00:00Z</dcterms:created>
  <dcterms:modified xsi:type="dcterms:W3CDTF">2020-08-31T06:59:50Z</dcterms:modified>
</cp:coreProperties>
</file>