
<file path=[Content_Types].xml><?xml version="1.0" encoding="utf-8"?>
<Types xmlns="http://schemas.openxmlformats.org/package/2006/content-types">
  <Default Extension="png" ContentType="image/png"/>
  <Default Extension="tmp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6" r:id="rId2"/>
    <p:sldId id="259" r:id="rId3"/>
    <p:sldId id="592" r:id="rId4"/>
    <p:sldId id="593" r:id="rId5"/>
    <p:sldId id="594" r:id="rId6"/>
    <p:sldId id="595" r:id="rId7"/>
    <p:sldId id="596" r:id="rId8"/>
    <p:sldId id="581" r:id="rId9"/>
    <p:sldId id="582" r:id="rId10"/>
    <p:sldId id="583" r:id="rId11"/>
    <p:sldId id="584" r:id="rId12"/>
    <p:sldId id="585" r:id="rId13"/>
    <p:sldId id="586" r:id="rId14"/>
    <p:sldId id="587" r:id="rId15"/>
    <p:sldId id="588" r:id="rId16"/>
    <p:sldId id="589" r:id="rId17"/>
    <p:sldId id="590" r:id="rId18"/>
    <p:sldId id="591" r:id="rId19"/>
    <p:sldId id="548" r:id="rId20"/>
    <p:sldId id="549" r:id="rId21"/>
    <p:sldId id="577" r:id="rId22"/>
    <p:sldId id="551" r:id="rId23"/>
    <p:sldId id="552" r:id="rId24"/>
    <p:sldId id="553" r:id="rId25"/>
    <p:sldId id="554" r:id="rId26"/>
    <p:sldId id="555" r:id="rId27"/>
    <p:sldId id="556" r:id="rId28"/>
    <p:sldId id="557" r:id="rId29"/>
    <p:sldId id="576" r:id="rId30"/>
    <p:sldId id="559" r:id="rId31"/>
    <p:sldId id="560" r:id="rId32"/>
    <p:sldId id="561" r:id="rId33"/>
    <p:sldId id="562" r:id="rId34"/>
    <p:sldId id="563" r:id="rId35"/>
    <p:sldId id="564" r:id="rId36"/>
    <p:sldId id="565" r:id="rId37"/>
    <p:sldId id="566" r:id="rId38"/>
    <p:sldId id="567" r:id="rId39"/>
    <p:sldId id="568" r:id="rId40"/>
    <p:sldId id="569" r:id="rId41"/>
    <p:sldId id="571" r:id="rId42"/>
    <p:sldId id="572" r:id="rId43"/>
    <p:sldId id="574" r:id="rId44"/>
    <p:sldId id="579" r:id="rId45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9" autoAdjust="0"/>
    <p:restoredTop sz="89928" autoAdjust="0"/>
  </p:normalViewPr>
  <p:slideViewPr>
    <p:cSldViewPr>
      <p:cViewPr varScale="1">
        <p:scale>
          <a:sx n="67" d="100"/>
          <a:sy n="67" d="100"/>
        </p:scale>
        <p:origin x="145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38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4AE3314-9DCB-49FD-B20E-AFE426E32EF5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D506D70-4FDC-464B-81DF-79C5C4B28E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09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315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dirty="0" smtClean="0"/>
              <a:t>Applications invoke </a:t>
            </a:r>
            <a:r>
              <a:rPr lang="en-US" sz="900" i="1" dirty="0" err="1" smtClean="0"/>
              <a:t>SSL_write</a:t>
            </a:r>
            <a:r>
              <a:rPr lang="en-US" sz="900" i="1" dirty="0" smtClean="0"/>
              <a:t>() </a:t>
            </a:r>
            <a:r>
              <a:rPr lang="en-US" sz="900" dirty="0" smtClean="0"/>
              <a:t>to send data over TLS.</a:t>
            </a:r>
          </a:p>
          <a:p>
            <a:r>
              <a:rPr lang="en-US" sz="900" dirty="0" smtClean="0"/>
              <a:t>This API breaks data into blocks and generates MAC for each block before encrypting the block</a:t>
            </a:r>
          </a:p>
          <a:p>
            <a:r>
              <a:rPr lang="en-US" sz="900" dirty="0" smtClean="0"/>
              <a:t>TLS puts the encrypted block into the payload field of the TLS record, and gives it to the transport layer for transmission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B53B7-307D-4EBF-AD19-37FF267B60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06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dirty="0" smtClean="0"/>
              <a:t>Applications invoke </a:t>
            </a:r>
            <a:r>
              <a:rPr lang="en-US" sz="900" i="1" dirty="0" err="1" smtClean="0"/>
              <a:t>SSL_read</a:t>
            </a:r>
            <a:r>
              <a:rPr lang="en-US" sz="900" i="1" dirty="0" smtClean="0"/>
              <a:t>() </a:t>
            </a:r>
            <a:r>
              <a:rPr lang="en-US" sz="900" dirty="0" smtClean="0"/>
              <a:t>to read data over TLS which calls the system </a:t>
            </a:r>
            <a:r>
              <a:rPr lang="en-US" sz="900" i="1" dirty="0" smtClean="0"/>
              <a:t>read()</a:t>
            </a:r>
            <a:r>
              <a:rPr lang="en-US" sz="900" dirty="0" smtClean="0"/>
              <a:t> to read one or multiple records from the TCP stream</a:t>
            </a:r>
          </a:p>
          <a:p>
            <a:r>
              <a:rPr lang="en-US" sz="900" dirty="0" smtClean="0"/>
              <a:t>After reading, the packet is decrypted, MAC is verified, data is decompressed (if needed) and then data is given to the application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sz="900" i="1" dirty="0" smtClean="0"/>
              <a:t>When </a:t>
            </a:r>
            <a:r>
              <a:rPr lang="en-US" sz="900" i="1" dirty="0" err="1" smtClean="0"/>
              <a:t>SSL_read</a:t>
            </a:r>
            <a:r>
              <a:rPr lang="en-US" sz="900" i="1" dirty="0" smtClean="0"/>
              <a:t>() is called and TLS buffer is empty:</a:t>
            </a:r>
          </a:p>
          <a:p>
            <a:r>
              <a:rPr lang="en-US" sz="900" dirty="0" smtClean="0"/>
              <a:t>one TLS record is retrieved from the TCP buffer and processed</a:t>
            </a:r>
          </a:p>
          <a:p>
            <a:r>
              <a:rPr lang="en-US" sz="900" dirty="0" smtClean="0"/>
              <a:t>If the number of bytes is not enough to satisfy the request, another TLS record is retrieved.</a:t>
            </a:r>
          </a:p>
          <a:p>
            <a:r>
              <a:rPr lang="en-US" sz="900" dirty="0" smtClean="0"/>
              <a:t>This will repeat until the request is satisfied or no more data is available</a:t>
            </a:r>
          </a:p>
          <a:p>
            <a:r>
              <a:rPr lang="en-US" sz="900" dirty="0" smtClean="0"/>
              <a:t>If the total number of processed bytes exceeds the required number, leftover is stored in the TLS buffer for later read requests</a:t>
            </a:r>
          </a:p>
          <a:p>
            <a:pPr marL="0" indent="0">
              <a:buNone/>
            </a:pPr>
            <a:endParaRPr lang="en-US" sz="900" dirty="0" smtClean="0"/>
          </a:p>
          <a:p>
            <a:pPr marL="0" indent="0">
              <a:buNone/>
            </a:pPr>
            <a:r>
              <a:rPr lang="en-US" sz="900" i="1" dirty="0" smtClean="0"/>
              <a:t>When </a:t>
            </a:r>
            <a:r>
              <a:rPr lang="en-US" sz="900" i="1" dirty="0" err="1" smtClean="0"/>
              <a:t>SSL_read</a:t>
            </a:r>
            <a:r>
              <a:rPr lang="en-US" sz="900" i="1" dirty="0" smtClean="0"/>
              <a:t>() is called and TLS buffer is not empty:</a:t>
            </a:r>
          </a:p>
          <a:p>
            <a:r>
              <a:rPr lang="en-US" sz="900" dirty="0" smtClean="0"/>
              <a:t>TLS tries to get the requested amount of data from the TLS buffer</a:t>
            </a:r>
          </a:p>
          <a:p>
            <a:r>
              <a:rPr lang="en-US" sz="900" dirty="0" smtClean="0"/>
              <a:t>If the buffer contains enough data, TLS returns the required amount to the application</a:t>
            </a:r>
          </a:p>
          <a:p>
            <a:r>
              <a:rPr lang="en-US" sz="900" dirty="0" smtClean="0"/>
              <a:t>If the buffer does not contain enough data, TLS returns all the amount to the application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B53B7-307D-4EBF-AD19-37FF267B60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69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SNI:   server name indication</a:t>
            </a:r>
          </a:p>
          <a:p>
            <a:r>
              <a:rPr lang="en-US" dirty="0" smtClean="0"/>
              <a:t>http://en.wikipedia.org/wiki/HTTP_tunnel</a:t>
            </a:r>
          </a:p>
          <a:p>
            <a:r>
              <a:rPr lang="en-US" dirty="0" smtClean="0"/>
              <a:t>https://www.igvita.com/2011/12/01/web-vpn-secure-proxies-with-spdy-chrome/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4BD22D-C71C-4A5B-A1AA-396BEFD6955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272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Network attacker:    controls routers,  DNS;   can inject, delete, and modify packets</a:t>
            </a: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063681-6466-403A-82BB-BA32AF0EA2DD}" type="slidenum">
              <a:rPr lang="en-US" smtClean="0"/>
              <a:pPr/>
              <a:t>22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064939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DD08DA-5068-4416-B171-B03E4DCF3165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Both inner and outer windows are focused</a:t>
            </a:r>
          </a:p>
        </p:txBody>
      </p:sp>
    </p:spTree>
    <p:extLst>
      <p:ext uri="{BB962C8B-B14F-4D97-AF65-F5344CB8AC3E}">
        <p14:creationId xmlns:p14="http://schemas.microsoft.com/office/powerpoint/2010/main" val="40717266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has no way to tell that his password is sent over HTTPS</a:t>
            </a:r>
            <a:r>
              <a:rPr lang="en-US" baseline="0" dirty="0" smtClean="0"/>
              <a:t> to site.   </a:t>
            </a:r>
            <a:br>
              <a:rPr lang="en-US" baseline="0" dirty="0" smtClean="0"/>
            </a:br>
            <a:r>
              <a:rPr lang="en-US" baseline="0" dirty="0" smtClean="0"/>
              <a:t>Also has no way to tell that page wasn’t modified </a:t>
            </a:r>
            <a:r>
              <a:rPr lang="en-US" baseline="0" dirty="0" err="1" smtClean="0"/>
              <a:t>enroute</a:t>
            </a:r>
            <a:r>
              <a:rPr lang="en-US" baseline="0" dirty="0" smtClean="0"/>
              <a:t> (e.g. change form action).</a:t>
            </a:r>
          </a:p>
          <a:p>
            <a:r>
              <a:rPr lang="en-US" baseline="0" dirty="0" smtClean="0"/>
              <a:t>Note the confusing lock next to “LOGIN” that suggests this is HTTPS.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4BD22D-C71C-4A5B-A1AA-396BEFD6955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28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ssl_strip</a:t>
            </a:r>
            <a:r>
              <a:rPr lang="en-US" dirty="0" smtClean="0"/>
              <a:t>:    prevents</a:t>
            </a:r>
            <a:r>
              <a:rPr lang="en-US" baseline="0" dirty="0" smtClean="0"/>
              <a:t> browser from upgrading,  but does the SSL upgrade when communicating with the server.    Server has no idea this is taking place.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4BD22D-C71C-4A5B-A1AA-396BEFD6955F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886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max-age</a:t>
            </a:r>
            <a:r>
              <a:rPr lang="en-US" baseline="0" dirty="0" smtClean="0"/>
              <a:t> is given in seconds  (31.10^6) is one year.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4BD22D-C71C-4A5B-A1AA-396BEFD6955F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639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759A1F-732D-488F-829B-42E4AB88323B}" type="slidenum">
              <a:rPr lang="en-US" smtClean="0"/>
              <a:pPr/>
              <a:t>36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648481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95239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en-US" dirty="0" err="1" smtClean="0"/>
              <a:t>Etisalat</a:t>
            </a:r>
            <a:r>
              <a:rPr lang="en-US" dirty="0" smtClean="0"/>
              <a:t>:  cert. issued by </a:t>
            </a:r>
            <a:r>
              <a:rPr lang="en-US" dirty="0" err="1" smtClean="0"/>
              <a:t>Cybertrust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64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TLS evolved from its predecessor SSL and is gradually replacing SSL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When SSL was standardized by IETF, it was renamed to TLS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SSL version 3.0 was deprecated and replaced by TLS in June 2015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TLS is designed to run on top of TCP but can be implemented with other protocols such as UDP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B53B7-307D-4EBF-AD19-37FF267B60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80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B53B7-307D-4EBF-AD19-37FF267B60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71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Explanation in further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B53B7-307D-4EBF-AD19-37FF267B60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79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B53B7-307D-4EBF-AD19-37FF267B60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22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Client programs, such as browsers, need to load a list of trusted CA certificated beforehand, or they will not be able to verify any certificate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If the signing CA is on the list, the certificate can be directly verified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B53B7-307D-4EBF-AD19-37FF267B60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37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B53B7-307D-4EBF-AD19-37FF267B60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10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Pre master secret : The length of the number depends on the key exchange algorithm. Secret is encrypted with the servers public key and sent to the server.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Session keys: the </a:t>
            </a:r>
            <a:r>
              <a:rPr lang="en-US" baseline="0" dirty="0" err="1"/>
              <a:t>client_write</a:t>
            </a:r>
            <a:r>
              <a:rPr lang="en-US" baseline="0" dirty="0"/>
              <a:t> keys are used to secure the data from the client to the server which the </a:t>
            </a:r>
            <a:r>
              <a:rPr lang="en-US" baseline="0" dirty="0" err="1"/>
              <a:t>server_write</a:t>
            </a:r>
            <a:r>
              <a:rPr lang="en-US" baseline="0" dirty="0"/>
              <a:t> keys are used to secure data from the server to the client. The communication is bi-directional so both directions use separate keys.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figure assumes we are using AES_256_CBC_SHA so each key is 32 bytes long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B53B7-307D-4EBF-AD19-37FF267B60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92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In </a:t>
            </a:r>
            <a:r>
              <a:rPr lang="en-US" baseline="0" dirty="0"/>
              <a:t>this </a:t>
            </a:r>
            <a:r>
              <a:rPr lang="en-US" baseline="0" dirty="0" smtClean="0"/>
              <a:t>section</a:t>
            </a:r>
            <a:r>
              <a:rPr lang="en-US" baseline="0" dirty="0"/>
              <a:t>, we focus on the application record type, which is used to transfer application data between a client and a </a:t>
            </a:r>
            <a:r>
              <a:rPr lang="en-US" baseline="0" dirty="0" smtClean="0"/>
              <a:t>server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lvl="0"/>
            <a:r>
              <a:rPr lang="en-US" sz="1350" dirty="0" smtClean="0"/>
              <a:t>Content Type: Indicates the type of protocol data carried by current record (handshake, alert, application, heartbeat or </a:t>
            </a:r>
            <a:r>
              <a:rPr lang="en-US" sz="1350" dirty="0" err="1" smtClean="0"/>
              <a:t>ChangeCipherSpec</a:t>
            </a:r>
            <a:r>
              <a:rPr lang="en-US" sz="1350" dirty="0" smtClean="0"/>
              <a:t>) </a:t>
            </a:r>
          </a:p>
          <a:p>
            <a:pPr lvl="0"/>
            <a:r>
              <a:rPr lang="en-US" sz="1350" dirty="0" smtClean="0"/>
              <a:t>Version: This field identifies major and minor version of TLS being used</a:t>
            </a:r>
          </a:p>
          <a:p>
            <a:pPr lvl="0"/>
            <a:r>
              <a:rPr lang="en-US" sz="1350" dirty="0" smtClean="0"/>
              <a:t>Length: The length of the payload field.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B53B7-307D-4EBF-AD19-37FF267B60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76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D3475-E83E-460E-A8B1-F1C3CB79689B}" type="datetime1">
              <a:rPr lang="en-US" smtClean="0"/>
              <a:pPr/>
              <a:t>10/16/2018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0B29-7FC3-4100-A48B-7AB0D5546AFF}" type="datetime1">
              <a:rPr lang="en-US" smtClean="0"/>
              <a:pPr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B357-1D00-4694-8738-8ED716C2E81F}" type="datetime1">
              <a:rPr lang="en-US" smtClean="0"/>
              <a:pPr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765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616700"/>
            <a:ext cx="355600" cy="2413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C2EE7D-01F6-4F93-9B7B-B4021A6FD2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0A01-70E6-4926-832C-B874336DEDEA}" type="datetime1">
              <a:rPr lang="en-US" smtClean="0"/>
              <a:pPr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3DEC6-832B-4FA5-8DD3-3BBDCF3B5B6C}" type="datetime1">
              <a:rPr lang="en-US" smtClean="0"/>
              <a:pPr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FC79-8668-4331-8C98-9775F95BC53C}" type="datetime1">
              <a:rPr lang="en-US" smtClean="0"/>
              <a:pPr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14A2-B7D1-4B56-A5D7-2C929AD78F83}" type="datetime1">
              <a:rPr lang="en-US" smtClean="0"/>
              <a:pPr/>
              <a:t>10/16/2018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44E7-9D76-4158-9AC8-40FA12ACE1E4}" type="datetime1">
              <a:rPr lang="en-US" smtClean="0"/>
              <a:pPr/>
              <a:t>10/16/2018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96169-F30D-4C6F-A608-D0A2997A2EFC}" type="datetime1">
              <a:rPr lang="en-US" smtClean="0"/>
              <a:pPr/>
              <a:t>10/16/2018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CBDC-69AD-4835-A972-C7FCE991787B}" type="datetime1">
              <a:rPr lang="en-US" smtClean="0"/>
              <a:pPr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9BAB-F09C-4006-85D6-004928518FFB}" type="datetime1">
              <a:rPr lang="en-US" smtClean="0"/>
              <a:pPr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00BD2F2-38E5-44DF-9B56-CDB5DD331D2C}" type="datetime1">
              <a:rPr lang="en-US" smtClean="0"/>
              <a:pPr/>
              <a:t>10/16/2018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0.png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bank.com/accounts/login.php?q=me.badguy.cn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200400"/>
            <a:ext cx="7391400" cy="2286000"/>
          </a:xfrm>
        </p:spPr>
        <p:txBody>
          <a:bodyPr>
            <a:normAutofit fontScale="92500"/>
          </a:bodyPr>
          <a:lstStyle/>
          <a:p>
            <a:r>
              <a:rPr lang="en-US" sz="3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Lecture </a:t>
            </a:r>
            <a:r>
              <a:rPr lang="en-US" sz="34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sz="34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12: </a:t>
            </a:r>
            <a:r>
              <a:rPr lang="en-US" sz="3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HTTPS: Goals and Pitfalls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Prof. Dr.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Sufian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Hameed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Computer Science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FAST-NUCES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1470025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CS-446: Information Systems Security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52400"/>
            <a:ext cx="116460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172200" cy="85725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TLS Handshake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815" y="2032907"/>
            <a:ext cx="7690757" cy="3380014"/>
          </a:xfrm>
        </p:spPr>
        <p:txBody>
          <a:bodyPr>
            <a:normAutofit/>
          </a:bodyPr>
          <a:lstStyle/>
          <a:p>
            <a:pPr marL="128588" indent="-128588"/>
            <a:r>
              <a:rPr lang="en-US" sz="2000" dirty="0"/>
              <a:t>Before a client and server can communicate securely, several things need to be set up first: </a:t>
            </a:r>
          </a:p>
          <a:p>
            <a:pPr marL="471488" lvl="1" indent="-128588">
              <a:buFont typeface="Arial" panose="020B0604020202020204" pitchFamily="34" charset="0"/>
              <a:buChar char="•"/>
            </a:pPr>
            <a:r>
              <a:rPr lang="en-US" sz="1600" dirty="0"/>
              <a:t>Encryption algorithm and key</a:t>
            </a:r>
          </a:p>
          <a:p>
            <a:pPr marL="471488" lvl="1" indent="-128588">
              <a:buFont typeface="Arial" panose="020B0604020202020204" pitchFamily="34" charset="0"/>
              <a:buChar char="•"/>
            </a:pPr>
            <a:r>
              <a:rPr lang="en-US" sz="1600" dirty="0"/>
              <a:t>MAC algorithm </a:t>
            </a:r>
          </a:p>
          <a:p>
            <a:pPr marL="471488" lvl="1" indent="-128588">
              <a:buFont typeface="Arial" panose="020B0604020202020204" pitchFamily="34" charset="0"/>
              <a:buChar char="•"/>
            </a:pPr>
            <a:r>
              <a:rPr lang="en-US" sz="1600" dirty="0"/>
              <a:t>Algorithm for key exchange</a:t>
            </a:r>
          </a:p>
          <a:p>
            <a:pPr marL="128588" indent="-128588"/>
            <a:endParaRPr lang="en-US" sz="1800" dirty="0"/>
          </a:p>
          <a:p>
            <a:pPr marL="128588" indent="-128588"/>
            <a:r>
              <a:rPr lang="en-US" sz="2000" dirty="0"/>
              <a:t>These cryptographic parameters need to be agreed upon by the client and server</a:t>
            </a:r>
          </a:p>
          <a:p>
            <a:pPr marL="128588" indent="-128588"/>
            <a:endParaRPr lang="en-US" sz="2000" dirty="0"/>
          </a:p>
          <a:p>
            <a:pPr marL="128588" indent="-128588"/>
            <a:r>
              <a:rPr lang="en-US" sz="2000" dirty="0"/>
              <a:t>This is the primary purpose of the handshake protocol</a:t>
            </a:r>
          </a:p>
          <a:p>
            <a:pPr marL="511969" indent="-255985" algn="just"/>
            <a:endParaRPr lang="en-US" sz="1500" dirty="0"/>
          </a:p>
          <a:p>
            <a:pPr marL="255984" indent="0" algn="just">
              <a:buNone/>
            </a:pPr>
            <a:endParaRPr lang="en-US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57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172200" cy="85725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TLS Handshake Protocol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88C5ACF-6A3B-4BA2-B893-F9CFE2D9DB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33" t="30001" r="22500" b="7333"/>
          <a:stretch/>
        </p:blipFill>
        <p:spPr>
          <a:xfrm>
            <a:off x="1648750" y="2196192"/>
            <a:ext cx="5311303" cy="32419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3516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664" y="353804"/>
            <a:ext cx="7478487" cy="85725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Traffics During TLS Handshake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664" y="1804308"/>
            <a:ext cx="7796893" cy="13144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Since TLS runs top of TCP,  a TCP connection needs to be established before the handshake protocol. This is how the packet exchange looks between a client and server during a TLS handshake protocol captured using Wireshark:</a:t>
            </a:r>
          </a:p>
          <a:p>
            <a:pPr marL="0" indent="0">
              <a:buNone/>
            </a:pPr>
            <a:endParaRPr lang="en-US" sz="1650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08" y="3419440"/>
            <a:ext cx="7225394" cy="166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97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530" y="381000"/>
            <a:ext cx="6172200" cy="85725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Certificate Verification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530" y="2170533"/>
            <a:ext cx="7709417" cy="2824843"/>
          </a:xfrm>
        </p:spPr>
        <p:txBody>
          <a:bodyPr>
            <a:noAutofit/>
          </a:bodyPr>
          <a:lstStyle/>
          <a:p>
            <a:r>
              <a:rPr lang="en-US" sz="2200" dirty="0"/>
              <a:t>The client first does a validation check of the certificate </a:t>
            </a:r>
          </a:p>
          <a:p>
            <a:pPr lvl="1"/>
            <a:r>
              <a:rPr lang="en-US" sz="1900" dirty="0"/>
              <a:t>Check expiration date, signature validity, etc.</a:t>
            </a:r>
          </a:p>
          <a:p>
            <a:pPr lvl="1"/>
            <a:r>
              <a:rPr lang="en-US" sz="1900" dirty="0"/>
              <a:t>Hostname and certificate’s common name match</a:t>
            </a:r>
          </a:p>
          <a:p>
            <a:r>
              <a:rPr lang="en-US" sz="2200" dirty="0"/>
              <a:t>The client needs to have the singing CA’s public-key certificate.</a:t>
            </a:r>
          </a:p>
        </p:txBody>
      </p:sp>
    </p:spTree>
    <p:extLst>
      <p:ext uri="{BB962C8B-B14F-4D97-AF65-F5344CB8AC3E}">
        <p14:creationId xmlns:p14="http://schemas.microsoft.com/office/powerpoint/2010/main" val="378967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364" y="381000"/>
            <a:ext cx="6172200" cy="85725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Generation and Exchange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364" y="2277835"/>
            <a:ext cx="7512309" cy="3375351"/>
          </a:xfrm>
        </p:spPr>
        <p:txBody>
          <a:bodyPr>
            <a:normAutofit/>
          </a:bodyPr>
          <a:lstStyle/>
          <a:p>
            <a:r>
              <a:rPr lang="en-US" sz="2000" dirty="0"/>
              <a:t>Although public-key algorithms can be used to encrypt data, it is much more expensive than secret-key algorithms. </a:t>
            </a:r>
          </a:p>
          <a:p>
            <a:pPr lvl="1"/>
            <a:r>
              <a:rPr lang="en-US" sz="1700" dirty="0"/>
              <a:t>TLS uses PKI for key exchange. </a:t>
            </a:r>
          </a:p>
          <a:p>
            <a:pPr lvl="1"/>
            <a:r>
              <a:rPr lang="en-US" sz="1700" dirty="0"/>
              <a:t>After that, server and client switch to secret-key encryption algorithm</a:t>
            </a:r>
          </a:p>
          <a:p>
            <a:pPr marL="0" indent="0">
              <a:buNone/>
            </a:pPr>
            <a:endParaRPr lang="en-US" sz="1650" dirty="0"/>
          </a:p>
          <a:p>
            <a:r>
              <a:rPr lang="en-US" sz="2000" dirty="0"/>
              <a:t>The entire key generation consists of three steps:</a:t>
            </a:r>
          </a:p>
          <a:p>
            <a:pPr lvl="1"/>
            <a:r>
              <a:rPr lang="en-US" sz="1700" dirty="0"/>
              <a:t>Step 1: Generating pre-master secret</a:t>
            </a:r>
          </a:p>
          <a:p>
            <a:pPr lvl="1"/>
            <a:r>
              <a:rPr lang="en-US" sz="1700" dirty="0"/>
              <a:t>Step 2: Generating master secret</a:t>
            </a:r>
          </a:p>
          <a:p>
            <a:pPr lvl="1"/>
            <a:r>
              <a:rPr lang="en-US" sz="1700" dirty="0"/>
              <a:t>Step 3: Generating session keys</a:t>
            </a:r>
          </a:p>
        </p:txBody>
      </p:sp>
    </p:spTree>
    <p:extLst>
      <p:ext uri="{BB962C8B-B14F-4D97-AF65-F5344CB8AC3E}">
        <p14:creationId xmlns:p14="http://schemas.microsoft.com/office/powerpoint/2010/main" val="288867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172200" cy="85725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Generation and Exchange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450DFE3-1EC7-4D80-AD92-C1532216FD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00" t="39334" r="7500" b="14000"/>
          <a:stretch/>
        </p:blipFill>
        <p:spPr>
          <a:xfrm>
            <a:off x="870030" y="2189160"/>
            <a:ext cx="6908078" cy="259981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9ACAE4F5-FDD9-4BDD-AC3B-5EB1B32ADEE1}"/>
              </a:ext>
            </a:extLst>
          </p:cNvPr>
          <p:cNvCxnSpPr>
            <a:cxnSpLocks/>
          </p:cNvCxnSpPr>
          <p:nvPr/>
        </p:nvCxnSpPr>
        <p:spPr>
          <a:xfrm flipH="1" flipV="1">
            <a:off x="6246330" y="4667383"/>
            <a:ext cx="5181" cy="3233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00105" y="5087230"/>
            <a:ext cx="476276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These keys are used to protect an SSL session</a:t>
            </a:r>
          </a:p>
        </p:txBody>
      </p:sp>
    </p:spTree>
    <p:extLst>
      <p:ext uri="{BB962C8B-B14F-4D97-AF65-F5344CB8AC3E}">
        <p14:creationId xmlns:p14="http://schemas.microsoft.com/office/powerpoint/2010/main" val="92615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289" y="304800"/>
            <a:ext cx="6172200" cy="85725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TLS Data Transmission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527" y="2107552"/>
            <a:ext cx="7991669" cy="1474238"/>
          </a:xfrm>
        </p:spPr>
        <p:txBody>
          <a:bodyPr>
            <a:normAutofit/>
          </a:bodyPr>
          <a:lstStyle/>
          <a:p>
            <a:r>
              <a:rPr lang="en-US" sz="2000" dirty="0"/>
              <a:t>Once the handshake protocol is finished, client and server can start exchanging data.</a:t>
            </a:r>
          </a:p>
          <a:p>
            <a:r>
              <a:rPr lang="en-US" sz="2000" dirty="0"/>
              <a:t>Data is transferred using records.</a:t>
            </a:r>
          </a:p>
          <a:p>
            <a:r>
              <a:rPr lang="en-US" sz="2000" dirty="0"/>
              <a:t>Each record contains a header and a payload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9" y="3724862"/>
            <a:ext cx="7682396" cy="150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08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865" y="381000"/>
            <a:ext cx="7627776" cy="857250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Sending Data with the TLS Record Protocol</a:t>
            </a:r>
            <a:endParaRPr lang="en-US" sz="3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865" y="2014246"/>
            <a:ext cx="2624236" cy="371517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50" i="1" dirty="0"/>
          </a:p>
          <a:p>
            <a:pPr marL="0" indent="0">
              <a:buNone/>
            </a:pPr>
            <a:endParaRPr lang="en-US" sz="1650" i="1" dirty="0"/>
          </a:p>
          <a:p>
            <a:pPr marL="0" indent="0">
              <a:buNone/>
            </a:pPr>
            <a:endParaRPr lang="en-US" sz="1500" i="1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996" y="2014246"/>
            <a:ext cx="6563223" cy="369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865" y="381000"/>
            <a:ext cx="7627776" cy="857250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Receiving Data with the TLS Record Protocol</a:t>
            </a:r>
            <a:endParaRPr lang="en-US" sz="3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865" y="2014246"/>
            <a:ext cx="2624236" cy="371517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50" i="1" dirty="0"/>
          </a:p>
          <a:p>
            <a:pPr marL="0" indent="0">
              <a:buNone/>
            </a:pPr>
            <a:endParaRPr lang="en-US" sz="1650" i="1" dirty="0"/>
          </a:p>
          <a:p>
            <a:pPr marL="0" indent="0">
              <a:buNone/>
            </a:pPr>
            <a:endParaRPr lang="en-US" sz="1500" i="1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357" y="2014246"/>
            <a:ext cx="5674852" cy="347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7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772400" cy="655638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Integrating SSL/TLS with HTTP  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  HTTPS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6781800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Two complications</a:t>
            </a:r>
          </a:p>
          <a:p>
            <a:pPr>
              <a:spcBef>
                <a:spcPts val="2000"/>
              </a:spcBef>
            </a:pP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Web proxies</a:t>
            </a:r>
          </a:p>
          <a:p>
            <a:pPr lvl="1">
              <a:spcBef>
                <a:spcPts val="2000"/>
              </a:spcBef>
            </a:pP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solution:  browser sends </a:t>
            </a:r>
            <a:r>
              <a:rPr lang="en-US" sz="1600" b="0" dirty="0" smtClean="0">
                <a:latin typeface="Times New Roman" pitchFamily="18" charset="0"/>
                <a:cs typeface="Times New Roman" pitchFamily="18" charset="0"/>
              </a:rPr>
              <a:t>CONNECT domain-name</a:t>
            </a:r>
          </a:p>
          <a:p>
            <a:pPr lvl="2">
              <a:spcBef>
                <a:spcPts val="2000"/>
              </a:spcBef>
            </a:pPr>
            <a:r>
              <a:rPr lang="en-US" sz="1600" b="0" dirty="0" smtClean="0">
                <a:latin typeface="Times New Roman" pitchFamily="18" charset="0"/>
                <a:cs typeface="Times New Roman" pitchFamily="18" charset="0"/>
              </a:rPr>
              <a:t>before client-hello  (dropped by proxy)</a:t>
            </a:r>
          </a:p>
          <a:p>
            <a:pPr>
              <a:spcBef>
                <a:spcPts val="600"/>
              </a:spcBef>
            </a:pP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Virtual hosting</a:t>
            </a:r>
          </a:p>
          <a:p>
            <a:pPr lvl="1">
              <a:spcBef>
                <a:spcPts val="600"/>
              </a:spcBef>
            </a:pP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two sites hosted at same IP address.</a:t>
            </a:r>
          </a:p>
          <a:p>
            <a:pPr lvl="1">
              <a:spcBef>
                <a:spcPts val="600"/>
              </a:spcBef>
            </a:pP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solution in </a:t>
            </a:r>
            <a:r>
              <a:rPr lang="en-US" sz="1800" b="0" dirty="0" smtClean="0">
                <a:latin typeface="Times New Roman" pitchFamily="18" charset="0"/>
                <a:cs typeface="Times New Roman" pitchFamily="18" charset="0"/>
              </a:rPr>
              <a:t>TLS 1.1: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SNI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400" b="0" dirty="0" smtClean="0">
                <a:latin typeface="Times New Roman" pitchFamily="18" charset="0"/>
                <a:cs typeface="Times New Roman" pitchFamily="18" charset="0"/>
              </a:rPr>
              <a:t>(RFC 4366)</a:t>
            </a:r>
            <a:endParaRPr lang="en-US" sz="1800" b="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spcBef>
                <a:spcPts val="600"/>
              </a:spcBef>
            </a:pPr>
            <a:r>
              <a:rPr lang="en-US" sz="1600" b="0" dirty="0" err="1" smtClean="0">
                <a:latin typeface="Times New Roman" pitchFamily="18" charset="0"/>
                <a:cs typeface="Times New Roman" pitchFamily="18" charset="0"/>
              </a:rPr>
              <a:t>client_hello_extension</a:t>
            </a:r>
            <a:r>
              <a:rPr lang="en-US" sz="1600" b="0" dirty="0" smtClean="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sz="1600" b="0" dirty="0" err="1" smtClean="0">
                <a:latin typeface="Times New Roman" pitchFamily="18" charset="0"/>
                <a:cs typeface="Times New Roman" pitchFamily="18" charset="0"/>
              </a:rPr>
              <a:t>server_name</a:t>
            </a:r>
            <a:r>
              <a:rPr lang="en-US" sz="1600" b="0" dirty="0" smtClean="0">
                <a:latin typeface="Times New Roman" pitchFamily="18" charset="0"/>
                <a:cs typeface="Times New Roman" pitchFamily="18" charset="0"/>
              </a:rPr>
              <a:t>=cnn.com</a:t>
            </a:r>
          </a:p>
          <a:p>
            <a:pPr lvl="2">
              <a:spcBef>
                <a:spcPts val="600"/>
              </a:spcBef>
            </a:pPr>
            <a:r>
              <a:rPr lang="en-US" sz="1600" b="0" dirty="0" smtClean="0">
                <a:latin typeface="Times New Roman" pitchFamily="18" charset="0"/>
                <a:cs typeface="Times New Roman" pitchFamily="18" charset="0"/>
              </a:rPr>
              <a:t>implemented since FF2 and IE7 (vista)</a:t>
            </a:r>
            <a:endParaRPr lang="en-US" sz="1600" b="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Group 14"/>
          <p:cNvGrpSpPr/>
          <p:nvPr/>
        </p:nvGrpSpPr>
        <p:grpSpPr>
          <a:xfrm>
            <a:off x="4572000" y="685800"/>
            <a:ext cx="4483467" cy="1740932"/>
            <a:chOff x="3352800" y="1676400"/>
            <a:chExt cx="4483467" cy="1740932"/>
          </a:xfrm>
        </p:grpSpPr>
        <p:sp>
          <p:nvSpPr>
            <p:cNvPr id="11" name="Rounded Rectangle 10"/>
            <p:cNvSpPr/>
            <p:nvPr/>
          </p:nvSpPr>
          <p:spPr bwMode="auto">
            <a:xfrm>
              <a:off x="3352800" y="2133600"/>
              <a:ext cx="2743200" cy="9906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endParaRPr>
            </a:p>
          </p:txBody>
        </p:sp>
        <p:pic>
          <p:nvPicPr>
            <p:cNvPr id="69634" name="Picture 2" descr="C:\Program Files\Microsoft Office\MEDIA\CAGCAT10\j0195384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3581400" y="2286000"/>
              <a:ext cx="669341" cy="683314"/>
            </a:xfrm>
            <a:prstGeom prst="rect">
              <a:avLst/>
            </a:prstGeom>
            <a:noFill/>
          </p:spPr>
        </p:pic>
        <p:sp>
          <p:nvSpPr>
            <p:cNvPr id="69635" name="tower"/>
            <p:cNvSpPr>
              <a:spLocks noEditPoints="1" noChangeArrowheads="1"/>
            </p:cNvSpPr>
            <p:nvPr/>
          </p:nvSpPr>
          <p:spPr bwMode="auto">
            <a:xfrm>
              <a:off x="5334000" y="2286000"/>
              <a:ext cx="381000" cy="685800"/>
            </a:xfrm>
            <a:custGeom>
              <a:avLst/>
              <a:gdLst>
                <a:gd name="T0" fmla="*/ 0 w 21600"/>
                <a:gd name="T1" fmla="*/ 2184 h 21600"/>
                <a:gd name="T2" fmla="*/ 6664 w 21600"/>
                <a:gd name="T3" fmla="*/ 0 h 21600"/>
                <a:gd name="T4" fmla="*/ 10800 w 21600"/>
                <a:gd name="T5" fmla="*/ 0 h 21600"/>
                <a:gd name="T6" fmla="*/ 21600 w 21600"/>
                <a:gd name="T7" fmla="*/ 0 h 21600"/>
                <a:gd name="T8" fmla="*/ 21600 w 21600"/>
                <a:gd name="T9" fmla="*/ 11649 h 21600"/>
                <a:gd name="T10" fmla="*/ 21600 w 21600"/>
                <a:gd name="T11" fmla="*/ 19416 h 21600"/>
                <a:gd name="T12" fmla="*/ 15166 w 21600"/>
                <a:gd name="T13" fmla="*/ 21600 h 21600"/>
                <a:gd name="T14" fmla="*/ 10570 w 21600"/>
                <a:gd name="T15" fmla="*/ 21600 h 21600"/>
                <a:gd name="T16" fmla="*/ 0 w 21600"/>
                <a:gd name="T17" fmla="*/ 21600 h 21600"/>
                <a:gd name="T18" fmla="*/ 0 w 21600"/>
                <a:gd name="T19" fmla="*/ 11528 h 21600"/>
                <a:gd name="T20" fmla="*/ 459 w 21600"/>
                <a:gd name="T21" fmla="*/ 22540 h 21600"/>
                <a:gd name="T22" fmla="*/ 21485 w 21600"/>
                <a:gd name="T23" fmla="*/ 27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636" name="server"/>
            <p:cNvSpPr>
              <a:spLocks noEditPoints="1" noChangeArrowheads="1"/>
            </p:cNvSpPr>
            <p:nvPr/>
          </p:nvSpPr>
          <p:spPr bwMode="auto">
            <a:xfrm>
              <a:off x="7145338" y="2362200"/>
              <a:ext cx="474662" cy="530225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1600 w 21600"/>
                <a:gd name="T9" fmla="*/ 2160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0 w 21600"/>
                <a:gd name="T15" fmla="*/ 10800 h 21600"/>
                <a:gd name="T16" fmla="*/ 761 w 21600"/>
                <a:gd name="T17" fmla="*/ 22454 h 21600"/>
                <a:gd name="T18" fmla="*/ 21069 w 21600"/>
                <a:gd name="T19" fmla="*/ 2828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  <a:path w="21600" h="21600" extrusionOk="0">
                  <a:moveTo>
                    <a:pt x="1662" y="1709"/>
                  </a:moveTo>
                  <a:lnTo>
                    <a:pt x="9046" y="1709"/>
                  </a:lnTo>
                  <a:lnTo>
                    <a:pt x="9046" y="2331"/>
                  </a:lnTo>
                  <a:lnTo>
                    <a:pt x="1662" y="2331"/>
                  </a:lnTo>
                  <a:lnTo>
                    <a:pt x="1662" y="1709"/>
                  </a:lnTo>
                  <a:moveTo>
                    <a:pt x="0" y="4351"/>
                  </a:moveTo>
                  <a:lnTo>
                    <a:pt x="10892" y="4351"/>
                  </a:lnTo>
                  <a:lnTo>
                    <a:pt x="10892" y="14141"/>
                  </a:lnTo>
                  <a:lnTo>
                    <a:pt x="21600" y="14141"/>
                  </a:lnTo>
                  <a:moveTo>
                    <a:pt x="11631" y="1243"/>
                  </a:moveTo>
                  <a:lnTo>
                    <a:pt x="20492" y="1243"/>
                  </a:lnTo>
                  <a:lnTo>
                    <a:pt x="20492" y="1554"/>
                  </a:lnTo>
                  <a:lnTo>
                    <a:pt x="11631" y="1554"/>
                  </a:lnTo>
                  <a:lnTo>
                    <a:pt x="11631" y="1243"/>
                  </a:lnTo>
                  <a:moveTo>
                    <a:pt x="11631" y="3263"/>
                  </a:moveTo>
                  <a:lnTo>
                    <a:pt x="20492" y="3263"/>
                  </a:lnTo>
                  <a:lnTo>
                    <a:pt x="20492" y="3574"/>
                  </a:lnTo>
                  <a:lnTo>
                    <a:pt x="11631" y="3574"/>
                  </a:lnTo>
                  <a:lnTo>
                    <a:pt x="11631" y="3263"/>
                  </a:lnTo>
                  <a:moveTo>
                    <a:pt x="11631" y="6060"/>
                  </a:moveTo>
                  <a:lnTo>
                    <a:pt x="20492" y="6060"/>
                  </a:lnTo>
                  <a:lnTo>
                    <a:pt x="20492" y="6371"/>
                  </a:lnTo>
                  <a:lnTo>
                    <a:pt x="11631" y="6371"/>
                  </a:lnTo>
                  <a:lnTo>
                    <a:pt x="11631" y="6060"/>
                  </a:lnTo>
                  <a:moveTo>
                    <a:pt x="11631" y="8081"/>
                  </a:moveTo>
                  <a:lnTo>
                    <a:pt x="20308" y="8081"/>
                  </a:lnTo>
                  <a:lnTo>
                    <a:pt x="20308" y="8391"/>
                  </a:lnTo>
                  <a:lnTo>
                    <a:pt x="11631" y="8391"/>
                  </a:lnTo>
                  <a:lnTo>
                    <a:pt x="11631" y="8081"/>
                  </a:lnTo>
                  <a:moveTo>
                    <a:pt x="11631" y="4196"/>
                  </a:moveTo>
                  <a:lnTo>
                    <a:pt x="12369" y="4196"/>
                  </a:lnTo>
                  <a:lnTo>
                    <a:pt x="12369" y="4817"/>
                  </a:lnTo>
                  <a:lnTo>
                    <a:pt x="11631" y="4817"/>
                  </a:lnTo>
                  <a:lnTo>
                    <a:pt x="11631" y="4196"/>
                  </a:lnTo>
                  <a:moveTo>
                    <a:pt x="14400" y="4196"/>
                  </a:moveTo>
                  <a:lnTo>
                    <a:pt x="15138" y="4196"/>
                  </a:lnTo>
                  <a:lnTo>
                    <a:pt x="15138" y="4817"/>
                  </a:lnTo>
                  <a:lnTo>
                    <a:pt x="14400" y="4817"/>
                  </a:lnTo>
                  <a:lnTo>
                    <a:pt x="14400" y="4196"/>
                  </a:lnTo>
                  <a:moveTo>
                    <a:pt x="16985" y="4196"/>
                  </a:moveTo>
                  <a:lnTo>
                    <a:pt x="17723" y="4196"/>
                  </a:lnTo>
                  <a:lnTo>
                    <a:pt x="17723" y="4817"/>
                  </a:lnTo>
                  <a:lnTo>
                    <a:pt x="16985" y="4817"/>
                  </a:lnTo>
                  <a:lnTo>
                    <a:pt x="16985" y="4196"/>
                  </a:lnTo>
                  <a:moveTo>
                    <a:pt x="19754" y="4196"/>
                  </a:moveTo>
                  <a:lnTo>
                    <a:pt x="20492" y="4196"/>
                  </a:lnTo>
                  <a:lnTo>
                    <a:pt x="20492" y="4817"/>
                  </a:lnTo>
                  <a:lnTo>
                    <a:pt x="19754" y="4817"/>
                  </a:lnTo>
                  <a:lnTo>
                    <a:pt x="19754" y="4196"/>
                  </a:lnTo>
                  <a:moveTo>
                    <a:pt x="11631" y="9635"/>
                  </a:moveTo>
                  <a:lnTo>
                    <a:pt x="12369" y="9635"/>
                  </a:lnTo>
                  <a:lnTo>
                    <a:pt x="12369" y="10256"/>
                  </a:lnTo>
                  <a:lnTo>
                    <a:pt x="11631" y="10256"/>
                  </a:lnTo>
                  <a:lnTo>
                    <a:pt x="11631" y="9635"/>
                  </a:lnTo>
                  <a:moveTo>
                    <a:pt x="14400" y="9635"/>
                  </a:moveTo>
                  <a:lnTo>
                    <a:pt x="15138" y="9635"/>
                  </a:lnTo>
                  <a:lnTo>
                    <a:pt x="15138" y="10256"/>
                  </a:lnTo>
                  <a:lnTo>
                    <a:pt x="14400" y="10256"/>
                  </a:lnTo>
                  <a:lnTo>
                    <a:pt x="14400" y="9635"/>
                  </a:lnTo>
                  <a:moveTo>
                    <a:pt x="16985" y="9635"/>
                  </a:moveTo>
                  <a:lnTo>
                    <a:pt x="17723" y="9635"/>
                  </a:lnTo>
                  <a:lnTo>
                    <a:pt x="17723" y="10256"/>
                  </a:lnTo>
                  <a:lnTo>
                    <a:pt x="16985" y="10256"/>
                  </a:lnTo>
                  <a:lnTo>
                    <a:pt x="16985" y="9635"/>
                  </a:lnTo>
                  <a:moveTo>
                    <a:pt x="19754" y="9635"/>
                  </a:moveTo>
                  <a:lnTo>
                    <a:pt x="20492" y="9635"/>
                  </a:lnTo>
                  <a:lnTo>
                    <a:pt x="20492" y="10256"/>
                  </a:lnTo>
                  <a:lnTo>
                    <a:pt x="19754" y="10256"/>
                  </a:lnTo>
                  <a:lnTo>
                    <a:pt x="19754" y="9635"/>
                  </a:lnTo>
                  <a:moveTo>
                    <a:pt x="10892" y="14141"/>
                  </a:moveTo>
                  <a:lnTo>
                    <a:pt x="10892" y="15384"/>
                  </a:lnTo>
                  <a:lnTo>
                    <a:pt x="10892" y="20046"/>
                  </a:lnTo>
                  <a:lnTo>
                    <a:pt x="10892" y="21600"/>
                  </a:lnTo>
                  <a:lnTo>
                    <a:pt x="10892" y="14141"/>
                  </a:lnTo>
                  <a:moveTo>
                    <a:pt x="10892" y="4351"/>
                  </a:moveTo>
                  <a:lnTo>
                    <a:pt x="10892" y="3574"/>
                  </a:lnTo>
                  <a:lnTo>
                    <a:pt x="10892" y="932"/>
                  </a:lnTo>
                  <a:lnTo>
                    <a:pt x="10892" y="0"/>
                  </a:lnTo>
                  <a:lnTo>
                    <a:pt x="10892" y="4351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>
              <a:off x="4343400" y="2590800"/>
              <a:ext cx="8382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5867400" y="2590801"/>
              <a:ext cx="1103026" cy="207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>
              <a:off x="5211580" y="1676400"/>
              <a:ext cx="74892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sz="1800" dirty="0" smtClean="0">
                  <a:latin typeface="+mn-lt"/>
                </a:rPr>
                <a:t>web</a:t>
              </a:r>
              <a:br>
                <a:rPr lang="en-US" sz="1800" dirty="0" smtClean="0">
                  <a:latin typeface="+mn-lt"/>
                </a:rPr>
              </a:br>
              <a:r>
                <a:rPr lang="en-US" sz="1800" dirty="0" smtClean="0">
                  <a:latin typeface="+mn-lt"/>
                </a:rPr>
                <a:t>proxy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10400" y="1808202"/>
              <a:ext cx="8258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sz="1800" dirty="0" smtClean="0">
                  <a:latin typeface="+mn-lt"/>
                </a:rPr>
                <a:t>web</a:t>
              </a:r>
              <a:br>
                <a:rPr lang="en-US" sz="1800" dirty="0" smtClean="0">
                  <a:latin typeface="+mn-lt"/>
                </a:rPr>
              </a:br>
              <a:r>
                <a:rPr lang="en-US" sz="1800" dirty="0" smtClean="0">
                  <a:latin typeface="+mn-lt"/>
                </a:rPr>
                <a:t>server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57600" y="3048000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+mn-lt"/>
                </a:rPr>
                <a:t>corporate network</a:t>
              </a:r>
            </a:p>
          </p:txBody>
        </p:sp>
      </p:grpSp>
      <p:grpSp>
        <p:nvGrpSpPr>
          <p:cNvPr id="5" name="Group 35"/>
          <p:cNvGrpSpPr/>
          <p:nvPr/>
        </p:nvGrpSpPr>
        <p:grpSpPr>
          <a:xfrm>
            <a:off x="8162641" y="4267200"/>
            <a:ext cx="981359" cy="1838806"/>
            <a:chOff x="8162641" y="4419600"/>
            <a:chExt cx="981359" cy="1838806"/>
          </a:xfrm>
        </p:grpSpPr>
        <p:grpSp>
          <p:nvGrpSpPr>
            <p:cNvPr id="6" name="Group 21"/>
            <p:cNvGrpSpPr/>
            <p:nvPr/>
          </p:nvGrpSpPr>
          <p:grpSpPr>
            <a:xfrm>
              <a:off x="8238841" y="4419600"/>
              <a:ext cx="825867" cy="1066800"/>
              <a:chOff x="8229600" y="4419600"/>
              <a:chExt cx="825867" cy="1066800"/>
            </a:xfrm>
          </p:grpSpPr>
          <p:sp>
            <p:nvSpPr>
              <p:cNvPr id="20" name="server"/>
              <p:cNvSpPr>
                <a:spLocks noEditPoints="1" noChangeArrowheads="1"/>
              </p:cNvSpPr>
              <p:nvPr/>
            </p:nvSpPr>
            <p:spPr bwMode="auto">
              <a:xfrm>
                <a:off x="8382000" y="4956175"/>
                <a:ext cx="474662" cy="530225"/>
              </a:xfrm>
              <a:custGeom>
                <a:avLst/>
                <a:gdLst>
                  <a:gd name="T0" fmla="*/ 0 w 21600"/>
                  <a:gd name="T1" fmla="*/ 0 h 21600"/>
                  <a:gd name="T2" fmla="*/ 10800 w 21600"/>
                  <a:gd name="T3" fmla="*/ 0 h 21600"/>
                  <a:gd name="T4" fmla="*/ 21600 w 21600"/>
                  <a:gd name="T5" fmla="*/ 0 h 21600"/>
                  <a:gd name="T6" fmla="*/ 21600 w 21600"/>
                  <a:gd name="T7" fmla="*/ 10800 h 21600"/>
                  <a:gd name="T8" fmla="*/ 21600 w 21600"/>
                  <a:gd name="T9" fmla="*/ 2160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0 w 21600"/>
                  <a:gd name="T15" fmla="*/ 10800 h 21600"/>
                  <a:gd name="T16" fmla="*/ 761 w 21600"/>
                  <a:gd name="T17" fmla="*/ 22454 h 21600"/>
                  <a:gd name="T18" fmla="*/ 21069 w 21600"/>
                  <a:gd name="T19" fmla="*/ 28282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  <a:path w="21600" h="21600" extrusionOk="0">
                    <a:moveTo>
                      <a:pt x="1662" y="1709"/>
                    </a:moveTo>
                    <a:lnTo>
                      <a:pt x="9046" y="1709"/>
                    </a:lnTo>
                    <a:lnTo>
                      <a:pt x="9046" y="2331"/>
                    </a:lnTo>
                    <a:lnTo>
                      <a:pt x="1662" y="2331"/>
                    </a:lnTo>
                    <a:lnTo>
                      <a:pt x="1662" y="1709"/>
                    </a:lnTo>
                    <a:moveTo>
                      <a:pt x="0" y="4351"/>
                    </a:moveTo>
                    <a:lnTo>
                      <a:pt x="10892" y="4351"/>
                    </a:lnTo>
                    <a:lnTo>
                      <a:pt x="10892" y="14141"/>
                    </a:lnTo>
                    <a:lnTo>
                      <a:pt x="21600" y="14141"/>
                    </a:lnTo>
                    <a:moveTo>
                      <a:pt x="11631" y="1243"/>
                    </a:moveTo>
                    <a:lnTo>
                      <a:pt x="20492" y="1243"/>
                    </a:lnTo>
                    <a:lnTo>
                      <a:pt x="20492" y="1554"/>
                    </a:lnTo>
                    <a:lnTo>
                      <a:pt x="11631" y="1554"/>
                    </a:lnTo>
                    <a:lnTo>
                      <a:pt x="11631" y="1243"/>
                    </a:lnTo>
                    <a:moveTo>
                      <a:pt x="11631" y="3263"/>
                    </a:moveTo>
                    <a:lnTo>
                      <a:pt x="20492" y="3263"/>
                    </a:lnTo>
                    <a:lnTo>
                      <a:pt x="20492" y="3574"/>
                    </a:lnTo>
                    <a:lnTo>
                      <a:pt x="11631" y="3574"/>
                    </a:lnTo>
                    <a:lnTo>
                      <a:pt x="11631" y="3263"/>
                    </a:lnTo>
                    <a:moveTo>
                      <a:pt x="11631" y="6060"/>
                    </a:moveTo>
                    <a:lnTo>
                      <a:pt x="20492" y="6060"/>
                    </a:lnTo>
                    <a:lnTo>
                      <a:pt x="20492" y="6371"/>
                    </a:lnTo>
                    <a:lnTo>
                      <a:pt x="11631" y="6371"/>
                    </a:lnTo>
                    <a:lnTo>
                      <a:pt x="11631" y="6060"/>
                    </a:lnTo>
                    <a:moveTo>
                      <a:pt x="11631" y="8081"/>
                    </a:moveTo>
                    <a:lnTo>
                      <a:pt x="20308" y="8081"/>
                    </a:lnTo>
                    <a:lnTo>
                      <a:pt x="20308" y="8391"/>
                    </a:lnTo>
                    <a:lnTo>
                      <a:pt x="11631" y="8391"/>
                    </a:lnTo>
                    <a:lnTo>
                      <a:pt x="11631" y="8081"/>
                    </a:lnTo>
                    <a:moveTo>
                      <a:pt x="11631" y="4196"/>
                    </a:moveTo>
                    <a:lnTo>
                      <a:pt x="12369" y="4196"/>
                    </a:lnTo>
                    <a:lnTo>
                      <a:pt x="12369" y="4817"/>
                    </a:lnTo>
                    <a:lnTo>
                      <a:pt x="11631" y="4817"/>
                    </a:lnTo>
                    <a:lnTo>
                      <a:pt x="11631" y="4196"/>
                    </a:lnTo>
                    <a:moveTo>
                      <a:pt x="14400" y="4196"/>
                    </a:moveTo>
                    <a:lnTo>
                      <a:pt x="15138" y="4196"/>
                    </a:lnTo>
                    <a:lnTo>
                      <a:pt x="15138" y="4817"/>
                    </a:lnTo>
                    <a:lnTo>
                      <a:pt x="14400" y="4817"/>
                    </a:lnTo>
                    <a:lnTo>
                      <a:pt x="14400" y="4196"/>
                    </a:lnTo>
                    <a:moveTo>
                      <a:pt x="16985" y="4196"/>
                    </a:moveTo>
                    <a:lnTo>
                      <a:pt x="17723" y="4196"/>
                    </a:lnTo>
                    <a:lnTo>
                      <a:pt x="17723" y="4817"/>
                    </a:lnTo>
                    <a:lnTo>
                      <a:pt x="16985" y="4817"/>
                    </a:lnTo>
                    <a:lnTo>
                      <a:pt x="16985" y="4196"/>
                    </a:lnTo>
                    <a:moveTo>
                      <a:pt x="19754" y="4196"/>
                    </a:moveTo>
                    <a:lnTo>
                      <a:pt x="20492" y="4196"/>
                    </a:lnTo>
                    <a:lnTo>
                      <a:pt x="20492" y="4817"/>
                    </a:lnTo>
                    <a:lnTo>
                      <a:pt x="19754" y="4817"/>
                    </a:lnTo>
                    <a:lnTo>
                      <a:pt x="19754" y="4196"/>
                    </a:lnTo>
                    <a:moveTo>
                      <a:pt x="11631" y="9635"/>
                    </a:moveTo>
                    <a:lnTo>
                      <a:pt x="12369" y="9635"/>
                    </a:lnTo>
                    <a:lnTo>
                      <a:pt x="12369" y="10256"/>
                    </a:lnTo>
                    <a:lnTo>
                      <a:pt x="11631" y="10256"/>
                    </a:lnTo>
                    <a:lnTo>
                      <a:pt x="11631" y="9635"/>
                    </a:lnTo>
                    <a:moveTo>
                      <a:pt x="14400" y="9635"/>
                    </a:moveTo>
                    <a:lnTo>
                      <a:pt x="15138" y="9635"/>
                    </a:lnTo>
                    <a:lnTo>
                      <a:pt x="15138" y="10256"/>
                    </a:lnTo>
                    <a:lnTo>
                      <a:pt x="14400" y="10256"/>
                    </a:lnTo>
                    <a:lnTo>
                      <a:pt x="14400" y="9635"/>
                    </a:lnTo>
                    <a:moveTo>
                      <a:pt x="16985" y="9635"/>
                    </a:moveTo>
                    <a:lnTo>
                      <a:pt x="17723" y="9635"/>
                    </a:lnTo>
                    <a:lnTo>
                      <a:pt x="17723" y="10256"/>
                    </a:lnTo>
                    <a:lnTo>
                      <a:pt x="16985" y="10256"/>
                    </a:lnTo>
                    <a:lnTo>
                      <a:pt x="16985" y="9635"/>
                    </a:lnTo>
                    <a:moveTo>
                      <a:pt x="19754" y="9635"/>
                    </a:moveTo>
                    <a:lnTo>
                      <a:pt x="20492" y="9635"/>
                    </a:lnTo>
                    <a:lnTo>
                      <a:pt x="20492" y="10256"/>
                    </a:lnTo>
                    <a:lnTo>
                      <a:pt x="19754" y="10256"/>
                    </a:lnTo>
                    <a:lnTo>
                      <a:pt x="19754" y="9635"/>
                    </a:lnTo>
                    <a:moveTo>
                      <a:pt x="10892" y="14141"/>
                    </a:moveTo>
                    <a:lnTo>
                      <a:pt x="10892" y="15384"/>
                    </a:lnTo>
                    <a:lnTo>
                      <a:pt x="10892" y="20046"/>
                    </a:lnTo>
                    <a:lnTo>
                      <a:pt x="10892" y="21600"/>
                    </a:lnTo>
                    <a:lnTo>
                      <a:pt x="10892" y="14141"/>
                    </a:lnTo>
                    <a:moveTo>
                      <a:pt x="10892" y="4351"/>
                    </a:moveTo>
                    <a:lnTo>
                      <a:pt x="10892" y="3574"/>
                    </a:lnTo>
                    <a:lnTo>
                      <a:pt x="10892" y="932"/>
                    </a:lnTo>
                    <a:lnTo>
                      <a:pt x="10892" y="0"/>
                    </a:lnTo>
                    <a:lnTo>
                      <a:pt x="10892" y="4351"/>
                    </a:lnTo>
                  </a:path>
                </a:pathLst>
              </a:cu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229600" y="4419600"/>
                <a:ext cx="8258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00"/>
                  </a:lnSpc>
                </a:pPr>
                <a:r>
                  <a:rPr lang="en-US" sz="1800" dirty="0" smtClean="0">
                    <a:latin typeface="+mn-lt"/>
                  </a:rPr>
                  <a:t>web</a:t>
                </a:r>
                <a:br>
                  <a:rPr lang="en-US" sz="1800" dirty="0" smtClean="0">
                    <a:latin typeface="+mn-lt"/>
                  </a:rPr>
                </a:br>
                <a:r>
                  <a:rPr lang="en-US" sz="1800" dirty="0" smtClean="0">
                    <a:latin typeface="+mn-lt"/>
                  </a:rPr>
                  <a:t>server</a:t>
                </a: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8162641" y="5486400"/>
              <a:ext cx="981359" cy="772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cert</a:t>
              </a:r>
              <a:r>
                <a:rPr lang="en-US" sz="2000" baseline="-25000" dirty="0" err="1" smtClean="0">
                  <a:latin typeface="+mn-lt"/>
                </a:rPr>
                <a:t>CNN</a:t>
              </a:r>
              <a:endParaRPr lang="en-US" sz="2000" baseline="-25000" dirty="0" smtClean="0">
                <a:latin typeface="+mn-lt"/>
              </a:endParaRPr>
            </a:p>
            <a:p>
              <a:pPr>
                <a:spcBef>
                  <a:spcPts val="500"/>
                </a:spcBef>
              </a:pPr>
              <a:r>
                <a:rPr lang="en-US" sz="2000" dirty="0" err="1" smtClean="0">
                  <a:latin typeface="+mn-lt"/>
                </a:rPr>
                <a:t>cert</a:t>
              </a:r>
              <a:r>
                <a:rPr lang="en-US" sz="2000" baseline="-25000" dirty="0" err="1" smtClean="0">
                  <a:latin typeface="+mn-lt"/>
                </a:rPr>
                <a:t>FOX</a:t>
              </a:r>
              <a:endParaRPr lang="en-US" sz="2000" dirty="0" smtClean="0">
                <a:latin typeface="+mn-lt"/>
              </a:endParaRPr>
            </a:p>
          </p:txBody>
        </p:sp>
      </p:grpSp>
      <p:grpSp>
        <p:nvGrpSpPr>
          <p:cNvPr id="7" name="Group 33"/>
          <p:cNvGrpSpPr/>
          <p:nvPr/>
        </p:nvGrpSpPr>
        <p:grpSpPr>
          <a:xfrm>
            <a:off x="6126480" y="4598610"/>
            <a:ext cx="2255520" cy="400110"/>
            <a:chOff x="6126480" y="4751010"/>
            <a:chExt cx="2255520" cy="400110"/>
          </a:xfrm>
        </p:grpSpPr>
        <p:cxnSp>
          <p:nvCxnSpPr>
            <p:cNvPr id="25" name="Straight Arrow Connector 24"/>
            <p:cNvCxnSpPr/>
            <p:nvPr/>
          </p:nvCxnSpPr>
          <p:spPr bwMode="auto">
            <a:xfrm>
              <a:off x="6126480" y="5074920"/>
              <a:ext cx="225552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6141720" y="4751010"/>
              <a:ext cx="14125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client-hello</a:t>
              </a:r>
            </a:p>
          </p:txBody>
        </p:sp>
      </p:grpSp>
      <p:grpSp>
        <p:nvGrpSpPr>
          <p:cNvPr id="9" name="Group 34"/>
          <p:cNvGrpSpPr/>
          <p:nvPr/>
        </p:nvGrpSpPr>
        <p:grpSpPr>
          <a:xfrm>
            <a:off x="6096000" y="5151120"/>
            <a:ext cx="2209800" cy="400110"/>
            <a:chOff x="6096000" y="5303520"/>
            <a:chExt cx="2209800" cy="400110"/>
          </a:xfrm>
        </p:grpSpPr>
        <p:cxnSp>
          <p:nvCxnSpPr>
            <p:cNvPr id="29" name="Straight Arrow Connector 28"/>
            <p:cNvCxnSpPr/>
            <p:nvPr/>
          </p:nvCxnSpPr>
          <p:spPr bwMode="auto">
            <a:xfrm rot="10800000">
              <a:off x="6096000" y="5366068"/>
              <a:ext cx="2209800" cy="1365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6126480" y="5303520"/>
              <a:ext cx="19062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server-cert ???</a:t>
              </a:r>
            </a:p>
          </p:txBody>
        </p:sp>
      </p:grp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FAST-NUCES</a:t>
            </a:r>
            <a:endParaRPr lang="en-US" dirty="0"/>
          </a:p>
        </p:txBody>
      </p:sp>
      <p:pic>
        <p:nvPicPr>
          <p:cNvPr id="28" name="Picture 27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Overview </a:t>
            </a:r>
            <a:endParaRPr 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838200"/>
            <a:ext cx="8534400" cy="5334000"/>
          </a:xfrm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HTTPS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SSL/TLS Overview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HTTPS in the Browser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Problems with HTTPS and the Lock Icon</a:t>
            </a: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248400"/>
            <a:ext cx="4876800" cy="3810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772400" cy="503238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Why HTTPS is not used for all web traffic?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7772400" cy="4572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Slows down web servers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Breaks Internet caching</a:t>
            </a:r>
          </a:p>
          <a:p>
            <a:pPr lvl="1"/>
            <a:r>
              <a:rPr lang="en-US" sz="2200" b="0" dirty="0" smtClean="0">
                <a:latin typeface="Times New Roman" pitchFamily="18" charset="0"/>
                <a:cs typeface="Times New Roman" pitchFamily="18" charset="0"/>
              </a:rPr>
              <a:t>ISPs cannot cache HTTPS traffic</a:t>
            </a:r>
          </a:p>
          <a:p>
            <a:pPr lvl="1"/>
            <a:r>
              <a:rPr lang="en-US" sz="2200" b="0" dirty="0" smtClean="0">
                <a:latin typeface="Times New Roman" pitchFamily="18" charset="0"/>
                <a:cs typeface="Times New Roman" pitchFamily="18" charset="0"/>
              </a:rPr>
              <a:t>Results in increased traffic at web site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Incompatible with virtual hosting  </a:t>
            </a: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(older browsers)</a:t>
            </a:r>
          </a:p>
          <a:p>
            <a:pPr lvl="1"/>
            <a:r>
              <a:rPr lang="en-US" sz="2200" b="0" dirty="0" smtClean="0">
                <a:latin typeface="Times New Roman" pitchFamily="18" charset="0"/>
                <a:cs typeface="Times New Roman" pitchFamily="18" charset="0"/>
              </a:rPr>
              <a:t>May. 2012:   IE6 ≈ 6.7%	  (ie6countdown.com)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27660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HTTPS in the Browser</a:t>
            </a:r>
            <a:endParaRPr lang="en-US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lock icon:    SSL indicator</a:t>
            </a:r>
          </a:p>
        </p:txBody>
      </p:sp>
      <p:sp>
        <p:nvSpPr>
          <p:cNvPr id="21509" name="Content Placeholder 10"/>
          <p:cNvSpPr>
            <a:spLocks noGrp="1"/>
          </p:cNvSpPr>
          <p:nvPr>
            <p:ph idx="1"/>
          </p:nvPr>
        </p:nvSpPr>
        <p:spPr>
          <a:xfrm>
            <a:off x="533400" y="2209800"/>
            <a:ext cx="6858000" cy="3886200"/>
          </a:xfrm>
        </p:spPr>
        <p:txBody>
          <a:bodyPr>
            <a:normAutofit lnSpcReduction="10000"/>
          </a:bodyPr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Intended goal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>
              <a:spcBef>
                <a:spcPts val="1200"/>
              </a:spcBef>
              <a:buFont typeface="Arial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Provide user with identity of page origin</a:t>
            </a:r>
          </a:p>
          <a:p>
            <a:pPr lvl="1"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Indicate to user that page contents were not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viewed or modified by 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network attacker</a:t>
            </a:r>
          </a:p>
          <a:p>
            <a:pPr>
              <a:spcBef>
                <a:spcPts val="2400"/>
              </a:spcBef>
            </a:pP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In reality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Origin ID is not always helpful</a:t>
            </a:r>
          </a:p>
          <a:p>
            <a:pPr lvl="2">
              <a:spcBef>
                <a:spcPts val="120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Company’s page can be hosted some where else   </a:t>
            </a:r>
          </a:p>
          <a:p>
            <a:pPr lvl="1">
              <a:spcBef>
                <a:spcPts val="60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Many other problems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(next few slides)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510" name="Picture 4"/>
          <p:cNvPicPr>
            <a:picLocks noChangeAspect="1" noChangeArrowheads="1"/>
          </p:cNvPicPr>
          <p:nvPr/>
        </p:nvPicPr>
        <p:blipFill>
          <a:blip r:embed="rId3" cstate="print"/>
          <a:srcRect r="33815" b="88667"/>
          <a:stretch>
            <a:fillRect/>
          </a:stretch>
        </p:blipFill>
        <p:spPr bwMode="auto">
          <a:xfrm>
            <a:off x="1593850" y="1066800"/>
            <a:ext cx="56451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Oval 12"/>
          <p:cNvSpPr/>
          <p:nvPr/>
        </p:nvSpPr>
        <p:spPr bwMode="auto">
          <a:xfrm>
            <a:off x="5943600" y="1371600"/>
            <a:ext cx="457200" cy="53340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+mn-lt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2743200" y="1371600"/>
            <a:ext cx="685800" cy="53340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+mn-lt"/>
            </a:endParaRPr>
          </a:p>
        </p:txBody>
      </p:sp>
      <p:pic>
        <p:nvPicPr>
          <p:cNvPr id="21513" name="Picture 16" descr="evil-rout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91400" y="2514600"/>
            <a:ext cx="1263650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When is the (basic) lock icon displayed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514600"/>
            <a:ext cx="7772400" cy="37338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All elements on the page fetched using HTTPS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(with some exceptions)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3400"/>
              </a:spcBef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all elements:</a:t>
            </a:r>
          </a:p>
          <a:p>
            <a:pPr lvl="2">
              <a:spcBef>
                <a:spcPts val="1000"/>
              </a:spcBef>
              <a:buFont typeface="Arial" pitchFamily="34" charset="0"/>
              <a:buChar char="•"/>
            </a:pP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HTTPS cert issued by a CA trusted by browser</a:t>
            </a:r>
          </a:p>
          <a:p>
            <a:pPr lvl="2">
              <a:spcBef>
                <a:spcPts val="1000"/>
              </a:spcBef>
              <a:buFont typeface="Arial" pitchFamily="34" charset="0"/>
              <a:buChar char="•"/>
            </a:pP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HTTPS cert is valid   (e.g. not expired)</a:t>
            </a:r>
          </a:p>
          <a:p>
            <a:pPr lvl="2">
              <a:spcBef>
                <a:spcPts val="1000"/>
              </a:spcBef>
              <a:buFont typeface="Arial" pitchFamily="34" charset="0"/>
              <a:buChar char="•"/>
            </a:pPr>
            <a:r>
              <a:rPr lang="en-US" sz="2400" b="0" dirty="0" err="1" smtClean="0">
                <a:latin typeface="Times New Roman" pitchFamily="18" charset="0"/>
                <a:cs typeface="Times New Roman" pitchFamily="18" charset="0"/>
              </a:rPr>
              <a:t>CommonName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 in cert matches domain in URL</a:t>
            </a:r>
          </a:p>
          <a:p>
            <a:pPr lvl="2">
              <a:buFont typeface="Arial" pitchFamily="34" charset="0"/>
              <a:buChar char="•"/>
            </a:pPr>
            <a:endParaRPr lang="en-US" sz="2400" b="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Network Security at Stanford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295400"/>
            <a:ext cx="6134100" cy="3556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 bwMode="auto">
          <a:xfrm>
            <a:off x="2971800" y="1219200"/>
            <a:ext cx="914400" cy="53340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772400" cy="579438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lock UI: helps users authenticate site</a:t>
            </a:r>
          </a:p>
        </p:txBody>
      </p:sp>
      <p:pic>
        <p:nvPicPr>
          <p:cNvPr id="3" name="Picture 2" descr="Screen Shot 2011-11-02 at 12.06.26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295400"/>
            <a:ext cx="4800600" cy="462280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 bwMode="auto">
          <a:xfrm>
            <a:off x="1143000" y="4800600"/>
            <a:ext cx="5334000" cy="6858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5" name="Right Brace 4"/>
          <p:cNvSpPr/>
          <p:nvPr/>
        </p:nvSpPr>
        <p:spPr bwMode="auto">
          <a:xfrm>
            <a:off x="6400800" y="3733800"/>
            <a:ext cx="228600" cy="53340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29400" y="3733800"/>
            <a:ext cx="2032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uninformative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7772400" cy="62865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lock UI:   Extended Validation (EV) </a:t>
            </a:r>
            <a:r>
              <a:rPr lang="en-US" sz="3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Certs</a:t>
            </a:r>
            <a:endParaRPr lang="en-US" sz="3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066800"/>
            <a:ext cx="8534400" cy="5029200"/>
          </a:xfrm>
        </p:spPr>
        <p:txBody>
          <a:bodyPr>
            <a:normAutofit/>
          </a:bodyPr>
          <a:lstStyle/>
          <a:p>
            <a:pPr marL="0" indent="0">
              <a:buFontTx/>
              <a:buChar char="•"/>
            </a:pPr>
            <a:r>
              <a:rPr lang="en-US" altLang="ko-KR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  Harder to obtain than regular </a:t>
            </a:r>
            <a:r>
              <a:rPr lang="en-US" altLang="ko-KR" dirty="0" err="1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certs</a:t>
            </a:r>
            <a:endParaRPr lang="en-US" altLang="ko-KR" dirty="0" smtClean="0">
              <a:latin typeface="Times New Roman" pitchFamily="18" charset="0"/>
              <a:ea typeface="굴림" pitchFamily="34" charset="-127"/>
              <a:cs typeface="Times New Roman" pitchFamily="18" charset="0"/>
            </a:endParaRPr>
          </a:p>
          <a:p>
            <a:pPr marL="685800" lvl="3" indent="0">
              <a:buFontTx/>
              <a:buChar char="•"/>
            </a:pPr>
            <a:r>
              <a:rPr lang="en-US" altLang="ko-KR" sz="2000" b="0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  requires human lawyer at CA to approve cert request</a:t>
            </a:r>
          </a:p>
          <a:p>
            <a:pPr marL="0" indent="0">
              <a:buFontTx/>
              <a:buChar char="•"/>
            </a:pPr>
            <a:r>
              <a:rPr lang="en-US" altLang="ko-KR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  Designed for banks and large e-commerce sites</a:t>
            </a:r>
          </a:p>
          <a:p>
            <a:pPr marL="0" indent="0">
              <a:buFontTx/>
              <a:buChar char="•"/>
            </a:pPr>
            <a:endParaRPr lang="en-US" altLang="ko-KR" dirty="0" smtClean="0">
              <a:latin typeface="Times New Roman" pitchFamily="18" charset="0"/>
              <a:ea typeface="굴림" pitchFamily="34" charset="-127"/>
              <a:cs typeface="Times New Roman" pitchFamily="18" charset="0"/>
            </a:endParaRPr>
          </a:p>
          <a:p>
            <a:pPr marL="0" indent="0">
              <a:buFontTx/>
              <a:buChar char="•"/>
            </a:pPr>
            <a:endParaRPr lang="en-US" altLang="ko-KR" dirty="0" smtClean="0">
              <a:latin typeface="Times New Roman" pitchFamily="18" charset="0"/>
              <a:ea typeface="굴림" pitchFamily="34" charset="-127"/>
              <a:cs typeface="Times New Roman" pitchFamily="18" charset="0"/>
            </a:endParaRPr>
          </a:p>
          <a:p>
            <a:pPr marL="0" indent="0">
              <a:buFontTx/>
              <a:buChar char="•"/>
            </a:pPr>
            <a:endParaRPr lang="en-US" altLang="ko-KR" dirty="0" smtClean="0">
              <a:latin typeface="Times New Roman" pitchFamily="18" charset="0"/>
              <a:ea typeface="굴림" pitchFamily="34" charset="-127"/>
              <a:cs typeface="Times New Roman" pitchFamily="18" charset="0"/>
            </a:endParaRPr>
          </a:p>
          <a:p>
            <a:pPr marL="0" indent="0">
              <a:buFontTx/>
              <a:buChar char="•"/>
            </a:pPr>
            <a:endParaRPr lang="en-US" altLang="ko-KR" dirty="0" smtClean="0">
              <a:latin typeface="Times New Roman" pitchFamily="18" charset="0"/>
              <a:ea typeface="굴림" pitchFamily="34" charset="-127"/>
              <a:cs typeface="Times New Roman" pitchFamily="18" charset="0"/>
            </a:endParaRPr>
          </a:p>
          <a:p>
            <a:pPr marL="0" indent="0">
              <a:buFontTx/>
              <a:buChar char="•"/>
            </a:pPr>
            <a:endParaRPr lang="en-US" altLang="ko-KR" dirty="0" smtClean="0">
              <a:latin typeface="Times New Roman" pitchFamily="18" charset="0"/>
              <a:ea typeface="굴림" pitchFamily="34" charset="-127"/>
              <a:cs typeface="Times New Roman" pitchFamily="18" charset="0"/>
            </a:endParaRPr>
          </a:p>
          <a:p>
            <a:pPr marL="0" indent="0">
              <a:buFontTx/>
              <a:buChar char="•"/>
            </a:pPr>
            <a:r>
              <a:rPr lang="en-US" altLang="ko-KR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  Helps block “semantic attacks”:    </a:t>
            </a:r>
            <a:r>
              <a:rPr lang="en-US" altLang="ko-KR" sz="2000" b="0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www.bankofthe</a:t>
            </a:r>
            <a:r>
              <a:rPr lang="en-US" altLang="ko-KR" sz="2000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vv</a:t>
            </a:r>
            <a:r>
              <a:rPr lang="en-US" altLang="ko-KR" sz="2000" b="0" dirty="0" smtClean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est.com</a:t>
            </a:r>
          </a:p>
          <a:p>
            <a:pPr marL="0" indent="0">
              <a:buFont typeface="Wingdings" pitchFamily="2" charset="2"/>
              <a:buNone/>
            </a:pPr>
            <a:endParaRPr lang="en-US" altLang="ko-KR" dirty="0" smtClean="0">
              <a:latin typeface="Times New Roman" pitchFamily="18" charset="0"/>
              <a:ea typeface="굴림" pitchFamily="34" charset="-127"/>
              <a:cs typeface="Times New Roman" pitchFamily="18" charset="0"/>
            </a:endParaRPr>
          </a:p>
        </p:txBody>
      </p:sp>
      <p:pic>
        <p:nvPicPr>
          <p:cNvPr id="1029" name="Picture 2" descr="D:\HOME\abarth\svn\papers\https\screenshots\ev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590800"/>
            <a:ext cx="75152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Object 2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34523817"/>
              </p:ext>
            </p:extLst>
          </p:nvPr>
        </p:nvGraphicFramePr>
        <p:xfrm>
          <a:off x="609600" y="3429000"/>
          <a:ext cx="73914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Image" r:id="rId4" imgW="8101587" imgH="1079365" progId="">
                  <p:embed/>
                </p:oleObj>
              </mc:Choice>
              <mc:Fallback>
                <p:oleObj name="Image" r:id="rId4" imgW="8101587" imgH="1079365" progId="">
                  <p:embed/>
                  <p:pic>
                    <p:nvPicPr>
                      <p:cNvPr id="0" name="Picture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429000"/>
                        <a:ext cx="739140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772400" cy="6858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general UI attack:  picture-in-picture</a:t>
            </a:r>
          </a:p>
        </p:txBody>
      </p:sp>
      <p:sp>
        <p:nvSpPr>
          <p:cNvPr id="14622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5486400"/>
            <a:ext cx="8458200" cy="5222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Trained users are more likely to fall victim to this  </a:t>
            </a:r>
            <a:r>
              <a:rPr lang="en-US" sz="1800" b="0" dirty="0" smtClean="0">
                <a:latin typeface="Times New Roman" pitchFamily="18" charset="0"/>
                <a:cs typeface="Times New Roman" pitchFamily="18" charset="0"/>
              </a:rPr>
              <a:t>[JSTB’07]</a:t>
            </a:r>
            <a:endParaRPr lang="en-US" sz="2000" b="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 cstate="print"/>
          <a:srcRect l="4688" t="7292" r="7275" b="30208"/>
          <a:stretch>
            <a:fillRect/>
          </a:stretch>
        </p:blipFill>
        <p:spPr bwMode="auto">
          <a:xfrm>
            <a:off x="609600" y="1066800"/>
            <a:ext cx="7871222" cy="4191000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FAST-NUCES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227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229600" cy="62865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HTTPS and login pages: incorrect version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"/>
          </p:nvPr>
        </p:nvSpPr>
        <p:spPr>
          <a:xfrm>
            <a:off x="152400" y="1447800"/>
            <a:ext cx="4038600" cy="4419600"/>
          </a:xfrm>
        </p:spPr>
        <p:txBody>
          <a:bodyPr/>
          <a:lstStyle/>
          <a:p>
            <a:pPr marL="58738" indent="-58738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Users often land on login page over HTTP:</a:t>
            </a:r>
          </a:p>
          <a:p>
            <a:pPr marL="274320" lvl="3" indent="339725">
              <a:spcBef>
                <a:spcPts val="2400"/>
              </a:spcBef>
              <a:tabLst>
                <a:tab pos="339725" algn="l"/>
              </a:tabLst>
            </a:pP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Type site’s HTTP URL </a:t>
            </a:r>
            <a:br>
              <a:rPr lang="en-US" sz="2400" b="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	    into address bar, or</a:t>
            </a:r>
          </a:p>
          <a:p>
            <a:pPr lvl="1">
              <a:spcBef>
                <a:spcPts val="2400"/>
              </a:spcBef>
            </a:pP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Google links to the HTTP page</a:t>
            </a:r>
          </a:p>
          <a:p>
            <a:pPr>
              <a:spcBef>
                <a:spcPts val="2400"/>
              </a:spcBef>
              <a:buFont typeface="Arial" pitchFamily="34" charset="0"/>
              <a:buChar char="•"/>
            </a:pPr>
            <a:endParaRPr lang="en-US" b="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 cstate="print"/>
          <a:srcRect r="21713" b="22231"/>
          <a:stretch>
            <a:fillRect/>
          </a:stretch>
        </p:blipFill>
        <p:spPr bwMode="auto">
          <a:xfrm>
            <a:off x="4343400" y="1143000"/>
            <a:ext cx="4419600" cy="4061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62000" y="15240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9245" y="5105400"/>
            <a:ext cx="7684155" cy="9105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 smtClean="0">
                <a:solidFill>
                  <a:srgbClr val="7030A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&lt;form method="post" </a:t>
            </a:r>
          </a:p>
          <a:p>
            <a:r>
              <a:rPr lang="en-US" dirty="0" smtClean="0">
                <a:solidFill>
                  <a:srgbClr val="7030A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action="</a:t>
            </a:r>
            <a:r>
              <a:rPr lang="en-US" b="1" dirty="0" smtClean="0">
                <a:solidFill>
                  <a:srgbClr val="7030A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https</a:t>
            </a:r>
            <a:r>
              <a:rPr lang="en-US" dirty="0" smtClean="0">
                <a:solidFill>
                  <a:srgbClr val="7030A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://onlineservices.wachovia.com/..."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0" y="4800600"/>
            <a:ext cx="15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View source: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6019800" y="1447800"/>
            <a:ext cx="609600" cy="457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4876800" y="2667000"/>
            <a:ext cx="609600" cy="457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0" y="4648200"/>
            <a:ext cx="3810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1000" y="3048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HTTPS and login pages:   guidelines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95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General guideline: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  <a:tabLst>
                <a:tab pos="914400" algn="l"/>
                <a:tab pos="3200400" algn="l"/>
              </a:tabLst>
            </a:pP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Response to	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http:</a:t>
            </a:r>
            <a:r>
              <a:rPr lang="en-US" sz="2400" b="0" dirty="0" smtClean="0">
                <a:solidFill>
                  <a:srgbClr val="0070C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//login.site.com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	should be	</a:t>
            </a:r>
            <a:r>
              <a:rPr lang="en-US" sz="2400" b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Redirect:  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https:</a:t>
            </a:r>
            <a:r>
              <a:rPr lang="en-US" sz="2400" b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//login.site.com  </a:t>
            </a:r>
            <a:endParaRPr lang="en-US" sz="2400" b="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 r="21865" b="70909"/>
          <a:stretch>
            <a:fillRect/>
          </a:stretch>
        </p:blipFill>
        <p:spPr bwMode="auto">
          <a:xfrm>
            <a:off x="3505200" y="3810000"/>
            <a:ext cx="530975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Oval 9"/>
          <p:cNvSpPr/>
          <p:nvPr/>
        </p:nvSpPr>
        <p:spPr bwMode="auto">
          <a:xfrm>
            <a:off x="5562600" y="4267200"/>
            <a:ext cx="1066800" cy="4572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27660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Problems with HTTPS and the Lock Icon</a:t>
            </a:r>
            <a:endParaRPr lang="en-US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Threat Model:   Network Attacker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7244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Network Attacker: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Controls network infrastructure:   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Routers,   DNS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Passive attacker</a:t>
            </a: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:    only eavesdrops on net traffic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Active attacker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:   eavesdrops, injects, blocks, and modifies packets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20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Examples: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Wireless network at Internet Café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Internet access at hotels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untrusted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ISP)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486" name="Picture 16" descr="evil-rou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4419600"/>
            <a:ext cx="1263650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0166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Problems with HTTPS and the Lock Icon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153400" cy="4572000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2000"/>
              </a:spcBef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Upgrade from HTTP to HTTPS</a:t>
            </a:r>
          </a:p>
          <a:p>
            <a:pPr marL="457200" indent="-457200">
              <a:spcBef>
                <a:spcPts val="2000"/>
              </a:spcBef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Semantic attacks on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certs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2000"/>
              </a:spcBef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Invalid certs and forged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certs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2000"/>
              </a:spcBef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Certificate Issuance Woes</a:t>
            </a:r>
          </a:p>
          <a:p>
            <a:pPr marL="457200" indent="-457200">
              <a:spcBef>
                <a:spcPts val="2000"/>
              </a:spcBef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Mixed content</a:t>
            </a:r>
          </a:p>
          <a:p>
            <a:pPr marL="1143000" lvl="3" indent="-45720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HTTP and HTTPS on the same page</a:t>
            </a:r>
          </a:p>
          <a:p>
            <a:pPr marL="514350" indent="-514350">
              <a:spcBef>
                <a:spcPts val="2000"/>
              </a:spcBef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Does HTTPS hide web traffic?  </a:t>
            </a:r>
          </a:p>
          <a:p>
            <a:pPr marL="1143000" lvl="3" indent="-457200">
              <a:buFont typeface="Arial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  HTTP 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  HTTPS  upgrade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8915400" cy="51816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Common use pattern:</a:t>
            </a:r>
          </a:p>
          <a:p>
            <a:pPr lvl="2">
              <a:buFont typeface="Arial" pitchFamily="34" charset="0"/>
              <a:buChar char="•"/>
            </a:pP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browse site over HTTP;  move to HTTPS for checkout</a:t>
            </a:r>
          </a:p>
          <a:p>
            <a:pPr lvl="2">
              <a:buFont typeface="Arial" pitchFamily="34" charset="0"/>
              <a:buChar char="•"/>
            </a:pP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connect to bank over HTTP;   move to HTTPS for login</a:t>
            </a:r>
          </a:p>
          <a:p>
            <a:endParaRPr lang="en-US" b="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Easy attack:   prevent the upgrade  (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ssl_strip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)       </a:t>
            </a:r>
            <a:r>
              <a:rPr lang="en-US" sz="1800" b="0" dirty="0" smtClean="0">
                <a:latin typeface="Times New Roman" pitchFamily="18" charset="0"/>
                <a:cs typeface="Times New Roman" pitchFamily="18" charset="0"/>
              </a:rPr>
              <a:t>[Moxie’08]</a:t>
            </a:r>
          </a:p>
          <a:p>
            <a:endParaRPr lang="en-US" sz="1800" b="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b="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b="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4800"/>
              </a:spcBef>
              <a:buNone/>
            </a:pP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&lt;a </a:t>
            </a:r>
            <a:r>
              <a:rPr lang="en-US" sz="2000" b="0" dirty="0" err="1" smtClean="0">
                <a:latin typeface="Arial" pitchFamily="34" charset="0"/>
                <a:cs typeface="Arial" pitchFamily="34" charset="0"/>
              </a:rPr>
              <a:t>href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https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://…&gt;           </a:t>
            </a:r>
            <a:r>
              <a:rPr lang="en-US" sz="2800" b="0" dirty="0" smtClean="0">
                <a:latin typeface="Arial" pitchFamily="34" charset="0"/>
                <a:cs typeface="Arial" pitchFamily="34" charset="0"/>
                <a:sym typeface="Symbol"/>
              </a:rPr>
              <a:t></a:t>
            </a:r>
            <a:r>
              <a:rPr lang="en-US" sz="2000" b="0" dirty="0" smtClean="0">
                <a:latin typeface="Arial" pitchFamily="34" charset="0"/>
                <a:cs typeface="Arial" pitchFamily="34" charset="0"/>
                <a:sym typeface="Symbol"/>
              </a:rPr>
              <a:t>       &lt;a </a:t>
            </a:r>
            <a:r>
              <a:rPr lang="en-US" sz="2000" b="0" dirty="0" err="1" smtClean="0">
                <a:latin typeface="Arial" pitchFamily="34" charset="0"/>
                <a:cs typeface="Arial" pitchFamily="34" charset="0"/>
                <a:sym typeface="Symbol"/>
              </a:rPr>
              <a:t>href</a:t>
            </a:r>
            <a:r>
              <a:rPr lang="en-US" sz="2000" b="0" dirty="0" smtClean="0">
                <a:latin typeface="Arial" pitchFamily="34" charset="0"/>
                <a:cs typeface="Arial" pitchFamily="34" charset="0"/>
                <a:sym typeface="Symbol"/>
              </a:rPr>
              <a:t>=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/>
              </a:rPr>
              <a:t>http</a:t>
            </a:r>
            <a:r>
              <a:rPr lang="en-US" sz="2000" b="0" dirty="0" smtClean="0">
                <a:latin typeface="Arial" pitchFamily="34" charset="0"/>
                <a:cs typeface="Arial" pitchFamily="34" charset="0"/>
                <a:sym typeface="Symbol"/>
              </a:rPr>
              <a:t>://…&gt;</a:t>
            </a:r>
          </a:p>
          <a:p>
            <a:pPr>
              <a:buNone/>
            </a:pP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Location: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https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://...           </a:t>
            </a:r>
            <a:r>
              <a:rPr lang="en-US" sz="2800" b="0" dirty="0" smtClean="0">
                <a:latin typeface="Arial" pitchFamily="34" charset="0"/>
                <a:cs typeface="Arial" pitchFamily="34" charset="0"/>
                <a:sym typeface="Symbol"/>
              </a:rPr>
              <a:t></a:t>
            </a:r>
            <a:r>
              <a:rPr lang="en-US" sz="2000" b="0" dirty="0" smtClean="0">
                <a:latin typeface="Arial" pitchFamily="34" charset="0"/>
                <a:cs typeface="Arial" pitchFamily="34" charset="0"/>
                <a:sym typeface="Symbol"/>
              </a:rPr>
              <a:t>       Location: 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/>
              </a:rPr>
              <a:t>http</a:t>
            </a:r>
            <a:r>
              <a:rPr lang="en-US" sz="2000" b="0" dirty="0" smtClean="0">
                <a:latin typeface="Arial" pitchFamily="34" charset="0"/>
                <a:cs typeface="Arial" pitchFamily="34" charset="0"/>
                <a:sym typeface="Symbol"/>
              </a:rPr>
              <a:t>://...               (redirect)</a:t>
            </a:r>
          </a:p>
          <a:p>
            <a:pPr>
              <a:buNone/>
            </a:pPr>
            <a:r>
              <a:rPr lang="en-US" sz="2000" b="0" dirty="0" smtClean="0">
                <a:latin typeface="Arial" pitchFamily="34" charset="0"/>
                <a:cs typeface="Arial" pitchFamily="34" charset="0"/>
                <a:sym typeface="Symbol"/>
              </a:rPr>
              <a:t>	&lt;form action=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/>
              </a:rPr>
              <a:t>https</a:t>
            </a:r>
            <a:r>
              <a:rPr lang="en-US" sz="2000" b="0" dirty="0" smtClean="0">
                <a:latin typeface="Arial" pitchFamily="34" charset="0"/>
                <a:cs typeface="Arial" pitchFamily="34" charset="0"/>
                <a:sym typeface="Symbol"/>
              </a:rPr>
              <a:t>://… &gt; </a:t>
            </a:r>
            <a:r>
              <a:rPr lang="en-US" sz="2800" b="0" dirty="0" smtClean="0">
                <a:latin typeface="Arial" pitchFamily="34" charset="0"/>
                <a:cs typeface="Arial" pitchFamily="34" charset="0"/>
                <a:sym typeface="Symbol"/>
              </a:rPr>
              <a:t>     </a:t>
            </a:r>
            <a:r>
              <a:rPr lang="en-US" sz="2000" b="0" dirty="0" smtClean="0">
                <a:latin typeface="Arial" pitchFamily="34" charset="0"/>
                <a:cs typeface="Arial" pitchFamily="34" charset="0"/>
                <a:sym typeface="Symbol"/>
              </a:rPr>
              <a:t>&lt;form action=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/>
              </a:rPr>
              <a:t>http</a:t>
            </a:r>
            <a:r>
              <a:rPr lang="en-US" sz="2000" b="0" dirty="0" smtClean="0">
                <a:latin typeface="Arial" pitchFamily="34" charset="0"/>
                <a:cs typeface="Arial" pitchFamily="34" charset="0"/>
                <a:sym typeface="Symbol"/>
              </a:rPr>
              <a:t>://…&gt;</a:t>
            </a:r>
            <a:endParaRPr lang="en-US" sz="2800" b="0" dirty="0" smtClean="0">
              <a:latin typeface="Arial" pitchFamily="34" charset="0"/>
              <a:cs typeface="Arial" pitchFamily="34" charset="0"/>
            </a:endParaRPr>
          </a:p>
          <a:p>
            <a:endParaRPr lang="en-US" sz="2800" b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2133600" y="3547348"/>
            <a:ext cx="669341" cy="683314"/>
          </a:xfrm>
          <a:prstGeom prst="rect">
            <a:avLst/>
          </a:prstGeom>
          <a:noFill/>
        </p:spPr>
      </p:pic>
      <p:sp>
        <p:nvSpPr>
          <p:cNvPr id="7" name="tower"/>
          <p:cNvSpPr>
            <a:spLocks noEditPoints="1" noChangeArrowheads="1"/>
          </p:cNvSpPr>
          <p:nvPr/>
        </p:nvSpPr>
        <p:spPr bwMode="auto">
          <a:xfrm>
            <a:off x="5361641" y="3547348"/>
            <a:ext cx="381000" cy="68580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server"/>
          <p:cNvSpPr>
            <a:spLocks noEditPoints="1" noChangeArrowheads="1"/>
          </p:cNvSpPr>
          <p:nvPr/>
        </p:nvSpPr>
        <p:spPr bwMode="auto">
          <a:xfrm>
            <a:off x="7754938" y="3623548"/>
            <a:ext cx="474662" cy="530225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61 w 21600"/>
              <a:gd name="T17" fmla="*/ 22454 h 21600"/>
              <a:gd name="T18" fmla="*/ 21069 w 21600"/>
              <a:gd name="T19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2959467" y="3840480"/>
            <a:ext cx="2209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6007467" y="3840480"/>
            <a:ext cx="1524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7620000" y="4136350"/>
            <a:ext cx="8258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800" dirty="0" smtClean="0">
                <a:latin typeface="+mn-lt"/>
              </a:rPr>
              <a:t>web</a:t>
            </a:r>
            <a:br>
              <a:rPr lang="en-US" sz="1800" dirty="0" smtClean="0">
                <a:latin typeface="+mn-lt"/>
              </a:rPr>
            </a:br>
            <a:r>
              <a:rPr lang="en-US" sz="1800" dirty="0" smtClean="0">
                <a:latin typeface="+mn-lt"/>
              </a:rPr>
              <a:t>server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34215" y="4182070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attacker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40867" y="3505200"/>
            <a:ext cx="670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SSL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99547" y="3505200"/>
            <a:ext cx="856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HTTP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14" name="Picture 13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Tricks and Details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77200" cy="48768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Tricks:    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drop-in a clever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fav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icon   </a:t>
            </a: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(older browsers)</a:t>
            </a:r>
            <a:endParaRPr lang="en-US" b="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Details:</a:t>
            </a:r>
          </a:p>
          <a:p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Erase existing session and force user to login:</a:t>
            </a:r>
          </a:p>
          <a:p>
            <a:pPr lvl="1"/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ssl_strip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injects “Set-cookie” headers to delete existing session cookies in browser. </a:t>
            </a:r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 cstate="print"/>
          <a:srcRect l="24289" r="40112" b="88364"/>
          <a:stretch>
            <a:fillRect/>
          </a:stretch>
        </p:blipFill>
        <p:spPr bwMode="auto">
          <a:xfrm>
            <a:off x="320038" y="1981200"/>
            <a:ext cx="3657600" cy="104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3" cstate="print"/>
          <a:srcRect l="23300" r="44067" b="88364"/>
          <a:stretch>
            <a:fillRect/>
          </a:stretch>
        </p:blipFill>
        <p:spPr bwMode="auto">
          <a:xfrm>
            <a:off x="5196838" y="1981201"/>
            <a:ext cx="341376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358638" y="2433936"/>
            <a:ext cx="487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  <a:sym typeface="Symbol"/>
              </a:rPr>
              <a:t></a:t>
            </a:r>
            <a:endParaRPr lang="en-US" dirty="0" smtClean="0">
              <a:latin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8" name="Picture 7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808038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Defense:   Strict Transport Security (HSTS)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590800"/>
            <a:ext cx="8305800" cy="3733800"/>
          </a:xfrm>
        </p:spPr>
        <p:txBody>
          <a:bodyPr/>
          <a:lstStyle/>
          <a:p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Header tells browser to always connect over HTTPS</a:t>
            </a:r>
          </a:p>
          <a:p>
            <a:pPr>
              <a:lnSpc>
                <a:spcPct val="140000"/>
              </a:lnSpc>
            </a:pP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After first visit, subsequent visits are over HTTPS</a:t>
            </a:r>
          </a:p>
          <a:p>
            <a:pPr lvl="2">
              <a:lnSpc>
                <a:spcPct val="140000"/>
              </a:lnSpc>
              <a:buFont typeface="Arial"/>
              <a:buChar char="•"/>
            </a:pP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elf signed cert results in an error</a:t>
            </a:r>
          </a:p>
          <a:p>
            <a:pPr>
              <a:lnSpc>
                <a:spcPct val="140000"/>
              </a:lnSpc>
            </a:pP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STS flag 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deleted when user “clears private data”   (chrome)</a:t>
            </a:r>
          </a:p>
          <a:p>
            <a:pPr lvl="2">
              <a:lnSpc>
                <a:spcPct val="140000"/>
              </a:lnSpc>
              <a:buFont typeface="Arial"/>
              <a:buChar char="•"/>
            </a:pPr>
            <a:r>
              <a:rPr lang="en-US" sz="2200" b="0" dirty="0" smtClean="0">
                <a:latin typeface="Times New Roman" pitchFamily="18" charset="0"/>
                <a:cs typeface="Times New Roman" pitchFamily="18" charset="0"/>
              </a:rPr>
              <a:t>Compromise:   security vs. privacy</a:t>
            </a:r>
          </a:p>
        </p:txBody>
      </p:sp>
      <p:pic>
        <p:nvPicPr>
          <p:cNvPr id="6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914400" y="1704692"/>
            <a:ext cx="669341" cy="683314"/>
          </a:xfrm>
          <a:prstGeom prst="rect">
            <a:avLst/>
          </a:prstGeom>
          <a:noFill/>
        </p:spPr>
      </p:pic>
      <p:sp>
        <p:nvSpPr>
          <p:cNvPr id="7" name="tower"/>
          <p:cNvSpPr>
            <a:spLocks noEditPoints="1" noChangeArrowheads="1"/>
          </p:cNvSpPr>
          <p:nvPr/>
        </p:nvSpPr>
        <p:spPr bwMode="auto">
          <a:xfrm>
            <a:off x="7784608" y="1704692"/>
            <a:ext cx="381000" cy="68580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1752600" y="2009492"/>
            <a:ext cx="594360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7670742" y="1066800"/>
            <a:ext cx="7489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web</a:t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server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28800" y="1471627"/>
            <a:ext cx="4264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Strict-Transport-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Security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max-age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=31⋅10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12" name="Picture 11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0978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1371600" y="4648200"/>
            <a:ext cx="5715000" cy="381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 Semantic attacks on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certs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International domains:     xyz.cn</a:t>
            </a:r>
          </a:p>
          <a:p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Rendered using international character set</a:t>
            </a:r>
          </a:p>
          <a:p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Observation:   Chinese character set contains chars that look like “/” and “?”  and “.” and “=”</a:t>
            </a:r>
          </a:p>
          <a:p>
            <a:pPr>
              <a:buFont typeface="Arial" pitchFamily="34" charset="0"/>
              <a:buChar char="•"/>
            </a:pPr>
            <a:endParaRPr lang="en-US" b="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Attack: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buy domain cert for     *.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badguy.cn</a:t>
            </a:r>
            <a:endParaRPr lang="en-US" b="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setup domain called:</a:t>
            </a:r>
          </a:p>
          <a:p>
            <a:pPr lvl="1"/>
            <a:r>
              <a:rPr lang="en-US" b="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www.bank.com/accounts/login.php?q=me</a:t>
            </a: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.badguy.cn</a:t>
            </a:r>
            <a:endParaRPr lang="en-US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note:    single cert    </a:t>
            </a:r>
            <a:r>
              <a:rPr lang="en-US" b="0" dirty="0" smtClean="0">
                <a:solidFill>
                  <a:srgbClr val="7030A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*</a:t>
            </a:r>
            <a:r>
              <a:rPr lang="en-US" b="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b="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badguy.cn</a:t>
            </a:r>
            <a:r>
              <a:rPr lang="en-US" b="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works for all sites</a:t>
            </a:r>
          </a:p>
          <a:p>
            <a:endParaRPr lang="en-US" b="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Extended validation (EV) </a:t>
            </a:r>
            <a:r>
              <a:rPr lang="en-US" sz="2000" b="0" dirty="0" err="1" smtClean="0">
                <a:latin typeface="Times New Roman" pitchFamily="18" charset="0"/>
                <a:cs typeface="Times New Roman" pitchFamily="18" charset="0"/>
              </a:rPr>
              <a:t>certs</a:t>
            </a: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 may help defeat this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8" name="Picture 7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25" y="152400"/>
            <a:ext cx="7143750" cy="598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 bwMode="auto">
          <a:xfrm>
            <a:off x="4419600" y="5581650"/>
            <a:ext cx="3657600" cy="6858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FAST-NUCES</a:t>
            </a:r>
            <a:endParaRPr lang="en-US" dirty="0"/>
          </a:p>
        </p:txBody>
      </p:sp>
      <p:pic>
        <p:nvPicPr>
          <p:cNvPr id="8" name="Picture 7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5"/>
          <p:cNvSpPr>
            <a:spLocks noGrp="1"/>
          </p:cNvSpPr>
          <p:nvPr>
            <p:ph type="title"/>
          </p:nvPr>
        </p:nvSpPr>
        <p:spPr>
          <a:xfrm>
            <a:off x="304800" y="2286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 Invalid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certs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627" name="Content Placeholder 6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5334000"/>
          </a:xfrm>
        </p:spPr>
        <p:txBody>
          <a:bodyPr/>
          <a:lstStyle/>
          <a:p>
            <a:pPr marL="800100" indent="-80010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Examples of invalid certificates:</a:t>
            </a:r>
          </a:p>
          <a:p>
            <a:pPr marL="1074420" lvl="1" indent="-80010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expired:        current-date &gt; date-in-cert</a:t>
            </a:r>
          </a:p>
          <a:p>
            <a:pPr marL="1074420" lvl="1" indent="-800100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CommonName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 cert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does not match domain in URL</a:t>
            </a:r>
          </a:p>
          <a:p>
            <a:pPr marL="1074420" lvl="1" indent="-800100"/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unknown CA 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(e.g.   self signed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certs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endParaRPr lang="en-US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1348740" lvl="2" indent="-800100"/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Small sites may not want to pay for cert</a:t>
            </a:r>
          </a:p>
          <a:p>
            <a:pPr marL="914400" lvl="1" indent="-914400">
              <a:spcBef>
                <a:spcPts val="2000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Users often ignore warning:</a:t>
            </a:r>
          </a:p>
          <a:p>
            <a:pPr marL="1188720" lvl="2" indent="-914400">
              <a:spcBef>
                <a:spcPts val="2000"/>
              </a:spcBef>
            </a:pPr>
            <a:r>
              <a:rPr lang="en-US" sz="2400" b="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Is it a </a:t>
            </a:r>
            <a:r>
              <a:rPr lang="en-US" sz="2400" b="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mis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-configuration or an attack? User can’t tell.</a:t>
            </a:r>
          </a:p>
          <a:p>
            <a:pPr marL="1188720" lvl="2" indent="-914400">
              <a:spcBef>
                <a:spcPts val="2000"/>
              </a:spcBef>
            </a:pPr>
            <a:r>
              <a:rPr lang="en-US" sz="2400" b="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Accepting invalid cert enables man-in-middle attacks</a:t>
            </a:r>
            <a:br>
              <a:rPr lang="en-US" sz="2400" b="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</a:br>
            <a:r>
              <a:rPr lang="en-US" sz="2400" b="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     (see   http://crypto.stanford.edu/ssl-mitm 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534400" cy="5794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 in the middle attack using invalid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certs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5410200"/>
            <a:ext cx="7772400" cy="685800"/>
          </a:xfrm>
        </p:spPr>
        <p:txBody>
          <a:bodyPr>
            <a:normAutofit fontScale="92500" lnSpcReduction="20000"/>
          </a:bodyPr>
          <a:lstStyle/>
          <a:p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Attacker proxies data between user and bank. Sees all traffic and can modify data at will.</a:t>
            </a:r>
            <a:endParaRPr lang="en-US" b="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990600" y="2099548"/>
            <a:ext cx="669341" cy="683314"/>
          </a:xfrm>
          <a:prstGeom prst="rect">
            <a:avLst/>
          </a:prstGeom>
          <a:noFill/>
        </p:spPr>
      </p:pic>
      <p:sp>
        <p:nvSpPr>
          <p:cNvPr id="5" name="tower"/>
          <p:cNvSpPr>
            <a:spLocks noEditPoints="1" noChangeArrowheads="1"/>
          </p:cNvSpPr>
          <p:nvPr/>
        </p:nvSpPr>
        <p:spPr bwMode="auto">
          <a:xfrm>
            <a:off x="4495800" y="2099548"/>
            <a:ext cx="381000" cy="68580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erver"/>
          <p:cNvSpPr>
            <a:spLocks noEditPoints="1" noChangeArrowheads="1"/>
          </p:cNvSpPr>
          <p:nvPr/>
        </p:nvSpPr>
        <p:spPr bwMode="auto">
          <a:xfrm>
            <a:off x="7844468" y="2175748"/>
            <a:ext cx="474662" cy="530225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61 w 21600"/>
              <a:gd name="T17" fmla="*/ 22454 h 21600"/>
              <a:gd name="T18" fmla="*/ 21069 w 21600"/>
              <a:gd name="T19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22845" y="1828800"/>
            <a:ext cx="6335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bank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91000" y="1676400"/>
            <a:ext cx="994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attacker</a:t>
            </a:r>
          </a:p>
        </p:txBody>
      </p:sp>
      <p:grpSp>
        <p:nvGrpSpPr>
          <p:cNvPr id="7" name="Group 42"/>
          <p:cNvGrpSpPr/>
          <p:nvPr/>
        </p:nvGrpSpPr>
        <p:grpSpPr>
          <a:xfrm>
            <a:off x="1828800" y="1890252"/>
            <a:ext cx="5715000" cy="414858"/>
            <a:chOff x="1600200" y="2271252"/>
            <a:chExt cx="5715000" cy="414858"/>
          </a:xfrm>
        </p:grpSpPr>
        <p:cxnSp>
          <p:nvCxnSpPr>
            <p:cNvPr id="14" name="Straight Arrow Connector 13"/>
            <p:cNvCxnSpPr/>
            <p:nvPr/>
          </p:nvCxnSpPr>
          <p:spPr bwMode="auto">
            <a:xfrm>
              <a:off x="1600200" y="2590800"/>
              <a:ext cx="25146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>
              <a:off x="2118852" y="2271252"/>
              <a:ext cx="14285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ClientHello</a:t>
              </a:r>
              <a:endParaRPr lang="en-US" sz="20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 bwMode="auto">
            <a:xfrm>
              <a:off x="4800600" y="2605548"/>
              <a:ext cx="25146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5319252" y="2286000"/>
              <a:ext cx="14285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ClientHello</a:t>
              </a:r>
              <a:endParaRPr lang="en-US" sz="20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9" name="Rectangle 18"/>
          <p:cNvSpPr/>
          <p:nvPr/>
        </p:nvSpPr>
        <p:spPr bwMode="auto">
          <a:xfrm>
            <a:off x="7543800" y="1295400"/>
            <a:ext cx="1295400" cy="381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BankCert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962400" y="1295400"/>
            <a:ext cx="1600200" cy="381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Badguy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Cert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" name="Group 43"/>
          <p:cNvGrpSpPr/>
          <p:nvPr/>
        </p:nvGrpSpPr>
        <p:grpSpPr>
          <a:xfrm>
            <a:off x="5181600" y="2495490"/>
            <a:ext cx="2514600" cy="400110"/>
            <a:chOff x="4953000" y="2876490"/>
            <a:chExt cx="2514600" cy="400110"/>
          </a:xfrm>
        </p:grpSpPr>
        <p:cxnSp>
          <p:nvCxnSpPr>
            <p:cNvPr id="21" name="Straight Arrow Connector 20"/>
            <p:cNvCxnSpPr/>
            <p:nvPr/>
          </p:nvCxnSpPr>
          <p:spPr bwMode="auto">
            <a:xfrm flipH="1">
              <a:off x="4953000" y="3196038"/>
              <a:ext cx="25146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 flipH="1">
              <a:off x="5065866" y="2876490"/>
              <a:ext cx="21130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ServerCert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(</a:t>
              </a:r>
              <a:r>
                <a:rPr lang="en-US" sz="2000" b="1" dirty="0" smtClean="0">
                  <a:latin typeface="Times New Roman" pitchFamily="18" charset="0"/>
                  <a:cs typeface="Times New Roman" pitchFamily="18" charset="0"/>
                </a:rPr>
                <a:t>Bank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)</a:t>
              </a:r>
            </a:p>
          </p:txBody>
        </p:sp>
      </p:grpSp>
      <p:grpSp>
        <p:nvGrpSpPr>
          <p:cNvPr id="11" name="Group 44"/>
          <p:cNvGrpSpPr/>
          <p:nvPr/>
        </p:nvGrpSpPr>
        <p:grpSpPr>
          <a:xfrm>
            <a:off x="1828800" y="2514600"/>
            <a:ext cx="2514600" cy="400110"/>
            <a:chOff x="1600200" y="2895600"/>
            <a:chExt cx="2514600" cy="400110"/>
          </a:xfrm>
        </p:grpSpPr>
        <p:cxnSp>
          <p:nvCxnSpPr>
            <p:cNvPr id="23" name="Straight Arrow Connector 22"/>
            <p:cNvCxnSpPr/>
            <p:nvPr/>
          </p:nvCxnSpPr>
          <p:spPr bwMode="auto">
            <a:xfrm flipH="1">
              <a:off x="1600200" y="3215148"/>
              <a:ext cx="25146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 flipH="1">
              <a:off x="1676400" y="2895600"/>
              <a:ext cx="23695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ServerCert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(</a:t>
              </a:r>
              <a:r>
                <a:rPr lang="en-US" sz="2000" b="1" dirty="0" err="1" smtClean="0">
                  <a:latin typeface="Times New Roman" pitchFamily="18" charset="0"/>
                  <a:cs typeface="Times New Roman" pitchFamily="18" charset="0"/>
                </a:rPr>
                <a:t>Badguy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)</a:t>
              </a:r>
            </a:p>
          </p:txBody>
        </p:sp>
      </p:grpSp>
      <p:sp>
        <p:nvSpPr>
          <p:cNvPr id="26" name="Rounded Rectangular Callout 25"/>
          <p:cNvSpPr/>
          <p:nvPr/>
        </p:nvSpPr>
        <p:spPr bwMode="auto">
          <a:xfrm>
            <a:off x="228600" y="1143000"/>
            <a:ext cx="2819400" cy="457200"/>
          </a:xfrm>
          <a:prstGeom prst="wedgeRoundRectCallout">
            <a:avLst>
              <a:gd name="adj1" fmla="val -10371"/>
              <a:gd name="adj2" fmla="val 15604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GET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https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://bank.com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5511" y="2826603"/>
            <a:ext cx="101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bad cert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warning!</a:t>
            </a:r>
          </a:p>
        </p:txBody>
      </p:sp>
      <p:grpSp>
        <p:nvGrpSpPr>
          <p:cNvPr id="12" name="Group 45"/>
          <p:cNvGrpSpPr/>
          <p:nvPr/>
        </p:nvGrpSpPr>
        <p:grpSpPr>
          <a:xfrm>
            <a:off x="1143000" y="3733800"/>
            <a:ext cx="7163658" cy="750332"/>
            <a:chOff x="914400" y="4114800"/>
            <a:chExt cx="7163658" cy="750332"/>
          </a:xfrm>
        </p:grpSpPr>
        <p:cxnSp>
          <p:nvCxnSpPr>
            <p:cNvPr id="29" name="Straight Arrow Connector 28"/>
            <p:cNvCxnSpPr/>
            <p:nvPr/>
          </p:nvCxnSpPr>
          <p:spPr bwMode="auto">
            <a:xfrm>
              <a:off x="1295400" y="4419600"/>
              <a:ext cx="2971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>
              <a:off x="4800600" y="4419600"/>
              <a:ext cx="31242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1828800" y="4114800"/>
              <a:ext cx="20843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SSL key exchange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230218" y="4114800"/>
              <a:ext cx="20843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SSL key exchange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14400" y="449580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962400" y="449580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724400" y="449580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701032" y="4491335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3" name="Group 46"/>
          <p:cNvGrpSpPr/>
          <p:nvPr/>
        </p:nvGrpSpPr>
        <p:grpSpPr>
          <a:xfrm>
            <a:off x="1219200" y="4629090"/>
            <a:ext cx="3429000" cy="400110"/>
            <a:chOff x="990600" y="5010090"/>
            <a:chExt cx="3429000" cy="400110"/>
          </a:xfrm>
        </p:grpSpPr>
        <p:cxnSp>
          <p:nvCxnSpPr>
            <p:cNvPr id="39" name="Straight Arrow Connector 38"/>
            <p:cNvCxnSpPr/>
            <p:nvPr/>
          </p:nvCxnSpPr>
          <p:spPr bwMode="auto">
            <a:xfrm>
              <a:off x="990600" y="5334000"/>
              <a:ext cx="3429000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0" name="TextBox 39"/>
            <p:cNvSpPr txBox="1"/>
            <p:nvPr/>
          </p:nvSpPr>
          <p:spPr>
            <a:xfrm>
              <a:off x="1389182" y="5010090"/>
              <a:ext cx="25251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HTTP data enc with k</a:t>
              </a:r>
              <a:r>
                <a:rPr lang="en-US" sz="2000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20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8" name="Group 47"/>
          <p:cNvGrpSpPr/>
          <p:nvPr/>
        </p:nvGrpSpPr>
        <p:grpSpPr>
          <a:xfrm>
            <a:off x="4953000" y="4648200"/>
            <a:ext cx="3429000" cy="400110"/>
            <a:chOff x="4724400" y="5029200"/>
            <a:chExt cx="3429000" cy="400110"/>
          </a:xfrm>
        </p:grpSpPr>
        <p:cxnSp>
          <p:nvCxnSpPr>
            <p:cNvPr id="41" name="Straight Arrow Connector 40"/>
            <p:cNvCxnSpPr/>
            <p:nvPr/>
          </p:nvCxnSpPr>
          <p:spPr bwMode="auto">
            <a:xfrm>
              <a:off x="4724400" y="5353110"/>
              <a:ext cx="3429000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2" name="TextBox 41"/>
            <p:cNvSpPr txBox="1"/>
            <p:nvPr/>
          </p:nvSpPr>
          <p:spPr>
            <a:xfrm>
              <a:off x="5122982" y="5029200"/>
              <a:ext cx="25251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HTTP data enc with k</a:t>
              </a:r>
              <a:r>
                <a:rPr lang="en-US" sz="2000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sz="20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3" name="Footer Placeholder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44" name="Picture 43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6" grpId="0" animBg="1"/>
      <p:bldP spid="2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Statistics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2971800"/>
          </a:xfrm>
        </p:spPr>
        <p:txBody>
          <a:bodyPr>
            <a:normAutofit/>
          </a:bodyPr>
          <a:lstStyle/>
          <a:p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25% of active web sites support HTTPS    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(port 443)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1800"/>
              </a:spcAf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Only 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3%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of HTTPS sites have proper cert: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97% of sites domain name does not match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Common Name in cert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03373" y="6320135"/>
            <a:ext cx="3740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  </a:t>
            </a:r>
            <a:r>
              <a:rPr lang="en-US" dirty="0" err="1" smtClean="0"/>
              <a:t>Qualys</a:t>
            </a:r>
            <a:r>
              <a:rPr lang="en-US" dirty="0"/>
              <a:t>, June </a:t>
            </a:r>
            <a:r>
              <a:rPr lang="en-US" dirty="0" smtClean="0"/>
              <a:t>2010</a:t>
            </a:r>
            <a:endParaRPr lang="en-US" dirty="0" smtClean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2755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5"/>
          <p:cNvSpPr>
            <a:spLocks noGrp="1"/>
          </p:cNvSpPr>
          <p:nvPr>
            <p:ph type="title"/>
          </p:nvPr>
        </p:nvSpPr>
        <p:spPr>
          <a:xfrm>
            <a:off x="304800" y="2286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Invalid cert dialog</a:t>
            </a:r>
          </a:p>
        </p:txBody>
      </p:sp>
      <p:pic>
        <p:nvPicPr>
          <p:cNvPr id="4" name="Picture 3" descr="Screen Shot 2011-11-02 at 1.55.59 PM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45" b="20565"/>
          <a:stretch/>
        </p:blipFill>
        <p:spPr>
          <a:xfrm>
            <a:off x="0" y="2405000"/>
            <a:ext cx="9144000" cy="3614800"/>
          </a:xfrm>
          <a:prstGeom prst="rect">
            <a:avLst/>
          </a:prstGeom>
        </p:spPr>
      </p:pic>
      <p:pic>
        <p:nvPicPr>
          <p:cNvPr id="11" name="Picture 10" descr="Screen Shot 2011-11-02 at 1.55.59 PM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84" b="94257"/>
          <a:stretch/>
        </p:blipFill>
        <p:spPr>
          <a:xfrm>
            <a:off x="0" y="1981200"/>
            <a:ext cx="9144000" cy="4187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7860" y="1143000"/>
            <a:ext cx="6437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3656013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difficult security prompt:	user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wants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to proceed and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doesn’t understand warning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1371600" y="1905000"/>
            <a:ext cx="1066800" cy="685800"/>
          </a:xfrm>
          <a:prstGeom prst="ellipse">
            <a:avLst/>
          </a:prstGeom>
          <a:noFill/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8" name="Picture 7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SSL/TLS overview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271713" y="2133600"/>
            <a:ext cx="808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Alice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317750" y="2633663"/>
            <a:ext cx="762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latin typeface="Tahoma" pitchFamily="34" charset="0"/>
              </a:rPr>
              <a:t>Enc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1403350" y="3090863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570200" y="2613025"/>
            <a:ext cx="442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latin typeface="Tahoma" pitchFamily="34" charset="0"/>
              </a:rPr>
              <a:t>m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285817" y="2663825"/>
            <a:ext cx="3273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latin typeface="Tahoma" pitchFamily="34" charset="0"/>
              </a:rPr>
              <a:t>c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6584950" y="2155825"/>
            <a:ext cx="6969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Bob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6553200" y="2655888"/>
            <a:ext cx="762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latin typeface="Tahoma" pitchFamily="34" charset="0"/>
              </a:rPr>
              <a:t>Dec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5822950" y="3113088"/>
            <a:ext cx="730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6029016" y="2663159"/>
            <a:ext cx="32733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latin typeface="Tahoma" pitchFamily="34" charset="0"/>
              </a:rPr>
              <a:t>c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7513800" y="2642521"/>
            <a:ext cx="442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latin typeface="Tahoma" pitchFamily="34" charset="0"/>
              </a:rPr>
              <a:t>m</a:t>
            </a:r>
            <a:endParaRPr lang="en-US" dirty="0">
              <a:latin typeface="Tahoma" pitchFamily="34" charset="0"/>
            </a:endParaRPr>
          </a:p>
        </p:txBody>
      </p:sp>
      <p:cxnSp>
        <p:nvCxnSpPr>
          <p:cNvPr id="17" name="Straight Arrow Connector 20"/>
          <p:cNvCxnSpPr>
            <a:cxnSpLocks noChangeShapeType="1"/>
            <a:endCxn id="6" idx="2"/>
          </p:cNvCxnSpPr>
          <p:nvPr/>
        </p:nvCxnSpPr>
        <p:spPr bwMode="auto">
          <a:xfrm rot="5400000" flipH="1" flipV="1">
            <a:off x="2528888" y="3716338"/>
            <a:ext cx="339725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8" name="Straight Arrow Connector 21"/>
          <p:cNvCxnSpPr>
            <a:cxnSpLocks noChangeShapeType="1"/>
          </p:cNvCxnSpPr>
          <p:nvPr/>
        </p:nvCxnSpPr>
        <p:spPr bwMode="auto">
          <a:xfrm rot="5400000" flipH="1" flipV="1">
            <a:off x="6797675" y="3749675"/>
            <a:ext cx="338138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9" name="TextBox 18"/>
          <p:cNvSpPr txBox="1"/>
          <p:nvPr/>
        </p:nvSpPr>
        <p:spPr>
          <a:xfrm>
            <a:off x="2393950" y="3810000"/>
            <a:ext cx="108876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 err="1" smtClean="0">
                <a:latin typeface="+mn-lt"/>
              </a:rPr>
              <a:t>PK</a:t>
            </a:r>
            <a:r>
              <a:rPr lang="en-US" sz="2800" baseline="-25000" dirty="0" err="1" smtClean="0">
                <a:latin typeface="+mn-lt"/>
              </a:rPr>
              <a:t>Bob</a:t>
            </a:r>
            <a:endParaRPr lang="en-US" sz="28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84950" y="3805238"/>
            <a:ext cx="108876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 err="1" smtClean="0">
                <a:latin typeface="+mn-lt"/>
              </a:rPr>
              <a:t>SK</a:t>
            </a:r>
            <a:r>
              <a:rPr lang="en-US" sz="2800" baseline="-25000" dirty="0" err="1" smtClean="0">
                <a:latin typeface="+mn-lt"/>
              </a:rPr>
              <a:t>Bob</a:t>
            </a:r>
            <a:endParaRPr lang="en-US" sz="2800" dirty="0">
              <a:latin typeface="+mn-lt"/>
            </a:endParaRPr>
          </a:p>
        </p:txBody>
      </p:sp>
      <p:cxnSp>
        <p:nvCxnSpPr>
          <p:cNvPr id="21" name="Straight Arrow Connector 27"/>
          <p:cNvCxnSpPr>
            <a:cxnSpLocks noChangeShapeType="1"/>
          </p:cNvCxnSpPr>
          <p:nvPr/>
        </p:nvCxnSpPr>
        <p:spPr bwMode="auto">
          <a:xfrm>
            <a:off x="3079750" y="3124200"/>
            <a:ext cx="914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6" name="Line 14"/>
          <p:cNvSpPr>
            <a:spLocks noChangeShapeType="1"/>
          </p:cNvSpPr>
          <p:nvPr/>
        </p:nvSpPr>
        <p:spPr bwMode="auto">
          <a:xfrm>
            <a:off x="7346950" y="3124200"/>
            <a:ext cx="730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Content Placeholder 39"/>
          <p:cNvSpPr>
            <a:spLocks noGrp="1"/>
          </p:cNvSpPr>
          <p:nvPr>
            <p:ph idx="1"/>
          </p:nvPr>
        </p:nvSpPr>
        <p:spPr>
          <a:xfrm>
            <a:off x="838200" y="4495800"/>
            <a:ext cx="7772400" cy="19812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Bob generates   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SK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Bob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PK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Bob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)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Alice:   using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PK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Bob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encrypts messages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and only Bob can decrypt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Content Placeholder 39"/>
          <p:cNvSpPr txBox="1">
            <a:spLocks/>
          </p:cNvSpPr>
          <p:nvPr/>
        </p:nvSpPr>
        <p:spPr bwMode="auto">
          <a:xfrm>
            <a:off x="457200" y="15240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Public-key encryption: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23" name="Picture 22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0369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4.  Certificate Issuance Woes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303" y="1143000"/>
            <a:ext cx="8636181" cy="5349825"/>
          </a:xfrm>
        </p:spPr>
        <p:txBody>
          <a:bodyPr>
            <a:normAutofit lnSpcReduction="10000"/>
          </a:bodyPr>
          <a:lstStyle/>
          <a:p>
            <a:pPr marL="349250" indent="-292100">
              <a:buNone/>
            </a:pP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Wrong issuance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7150" indent="0">
              <a:lnSpc>
                <a:spcPct val="130000"/>
              </a:lnSpc>
              <a:buNone/>
            </a:pP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2011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:   </a:t>
            </a: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Comodo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DigiNotar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RAs 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hacked, 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issue 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certs for </a:t>
            </a:r>
            <a:br>
              <a:rPr lang="en-US" b="0" dirty="0">
                <a:latin typeface="Times New Roman" pitchFamily="18" charset="0"/>
                <a:cs typeface="Times New Roman" pitchFamily="18" charset="0"/>
              </a:rPr>
            </a:br>
            <a:r>
              <a:rPr lang="en-US" b="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Gmail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 Yahoo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! Mail, 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US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Rogue CA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>
              <a:lnSpc>
                <a:spcPct val="130000"/>
              </a:lnSpc>
              <a:buFont typeface="Wingdings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2009: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Etisalat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CA  in  UAE</a:t>
            </a:r>
          </a:p>
          <a:p>
            <a:pPr marL="45720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Signs software patch on behalf of RIM</a:t>
            </a:r>
          </a:p>
          <a:p>
            <a:pPr marL="457200" lvl="1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PacketForensics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HTTPS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MiTM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for law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enforcement</a:t>
            </a:r>
          </a:p>
          <a:p>
            <a:pPr marL="5715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see also   </a:t>
            </a:r>
            <a:r>
              <a:rPr lang="en-US" sz="2000" b="0" dirty="0" err="1" smtClean="0">
                <a:latin typeface="Times New Roman" pitchFamily="18" charset="0"/>
                <a:cs typeface="Times New Roman" pitchFamily="18" charset="0"/>
              </a:rPr>
              <a:t>crypto.stanford.edu</a:t>
            </a: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000" b="0" dirty="0" err="1">
                <a:latin typeface="Times New Roman" pitchFamily="18" charset="0"/>
                <a:cs typeface="Times New Roman" pitchFamily="18" charset="0"/>
              </a:rPr>
              <a:t>ssl-</a:t>
            </a:r>
            <a:r>
              <a:rPr lang="en-US" sz="2000" b="0" dirty="0" err="1" smtClean="0">
                <a:latin typeface="Times New Roman" pitchFamily="18" charset="0"/>
                <a:cs typeface="Times New Roman" pitchFamily="18" charset="0"/>
              </a:rPr>
              <a:t>mitm</a:t>
            </a: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   )</a:t>
            </a:r>
          </a:p>
          <a:p>
            <a:pPr marL="57150" indent="0">
              <a:buNone/>
            </a:pPr>
            <a:endParaRPr lang="en-US" sz="2000" b="0" dirty="0">
              <a:latin typeface="Times New Roman" pitchFamily="18" charset="0"/>
              <a:cs typeface="Times New Roman" pitchFamily="18" charset="0"/>
            </a:endParaRPr>
          </a:p>
          <a:p>
            <a:pPr marL="57150" indent="0">
              <a:buNone/>
            </a:pP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⇒  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enables eavesdropping w/o a warning in user’s browser</a:t>
            </a:r>
            <a:endParaRPr lang="en-US" sz="2000" b="0" dirty="0">
              <a:latin typeface="Times New Roman" pitchFamily="18" charset="0"/>
              <a:cs typeface="Times New Roman" pitchFamily="18" charset="0"/>
            </a:endParaRPr>
          </a:p>
          <a:p>
            <a:pPr marL="57150" indent="0">
              <a:buNone/>
            </a:pPr>
            <a:endParaRPr lang="en-US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5625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772400" cy="655638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Mixed Content:  HTTP and HTTPS</a:t>
            </a:r>
          </a:p>
        </p:txBody>
      </p:sp>
      <p:sp>
        <p:nvSpPr>
          <p:cNvPr id="286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534400" cy="5257800"/>
          </a:xfrm>
        </p:spPr>
        <p:txBody>
          <a:bodyPr>
            <a:normAutofit/>
          </a:bodyPr>
          <a:lstStyle/>
          <a:p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Page loads over HTTPS, but contains content over HTTP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(e.g.     &lt;script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=“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http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://.../script.js&gt;  )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0" dirty="0">
                <a:latin typeface="Times New Roman" pitchFamily="18" charset="0"/>
                <a:cs typeface="Times New Roman" pitchFamily="18" charset="0"/>
              </a:rPr>
              <a:t>Active network attacker can 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hijack session</a:t>
            </a:r>
          </a:p>
          <a:p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Modifies script en-route to browser</a:t>
            </a:r>
          </a:p>
          <a:p>
            <a:pPr marL="0" indent="0"/>
            <a:endParaRPr lang="en-US" b="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14300" lvl="1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5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Mixed Content:  HTTP and HTTPS</a:t>
            </a:r>
          </a:p>
        </p:txBody>
      </p:sp>
      <p:pic>
        <p:nvPicPr>
          <p:cNvPr id="29699" name="Picture 8"/>
          <p:cNvPicPr>
            <a:picLocks noChangeAspect="1" noChangeArrowheads="1"/>
          </p:cNvPicPr>
          <p:nvPr/>
        </p:nvPicPr>
        <p:blipFill>
          <a:blip r:embed="rId2" cstate="print"/>
          <a:srcRect l="33594" t="37500" r="32813" b="40625"/>
          <a:stretch>
            <a:fillRect/>
          </a:stretch>
        </p:blipFill>
        <p:spPr bwMode="auto">
          <a:xfrm>
            <a:off x="868362" y="1752600"/>
            <a:ext cx="3276600" cy="1600200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</p:spPr>
      </p:pic>
      <p:sp>
        <p:nvSpPr>
          <p:cNvPr id="12" name="TextBox 11"/>
          <p:cNvSpPr txBox="1"/>
          <p:nvPr/>
        </p:nvSpPr>
        <p:spPr>
          <a:xfrm>
            <a:off x="152400" y="2038350"/>
            <a:ext cx="639762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n-lt"/>
              </a:rPr>
              <a:t>IE7:</a:t>
            </a:r>
          </a:p>
        </p:txBody>
      </p:sp>
      <p:pic>
        <p:nvPicPr>
          <p:cNvPr id="29702" name="Picture 1"/>
          <p:cNvPicPr>
            <a:picLocks noChangeAspect="1" noChangeArrowheads="1"/>
          </p:cNvPicPr>
          <p:nvPr/>
        </p:nvPicPr>
        <p:blipFill>
          <a:blip r:embed="rId3" cstate="print"/>
          <a:srcRect b="72667"/>
          <a:stretch>
            <a:fillRect/>
          </a:stretch>
        </p:blipFill>
        <p:spPr bwMode="auto">
          <a:xfrm>
            <a:off x="914400" y="4305300"/>
            <a:ext cx="65913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533400" y="3657600"/>
            <a:ext cx="398938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No SSL lock in address bar: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1752600" y="4419600"/>
            <a:ext cx="685800" cy="53340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+mn-lt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4191000" y="4495800"/>
            <a:ext cx="457200" cy="53340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48200" y="2133600"/>
            <a:ext cx="1168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C</a:t>
            </a:r>
            <a:r>
              <a:rPr lang="en-US" sz="2000" dirty="0" smtClean="0">
                <a:latin typeface="+mn-lt"/>
              </a:rPr>
              <a:t>hrome:</a:t>
            </a:r>
          </a:p>
        </p:txBody>
      </p:sp>
      <p:pic>
        <p:nvPicPr>
          <p:cNvPr id="4" name="Picture 3" descr="Screen Shot 2011-11-02 at 2.22.17 PM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233" b="-732"/>
          <a:stretch/>
        </p:blipFill>
        <p:spPr>
          <a:xfrm>
            <a:off x="4419600" y="2590800"/>
            <a:ext cx="4357679" cy="457200"/>
          </a:xfrm>
          <a:prstGeom prst="rect">
            <a:avLst/>
          </a:prstGeom>
        </p:spPr>
      </p:pic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13" name="Picture 12" descr="http://study.result.pk/wp-content/uploads/2011/07/National-University-of-Computer-and-Emerging-Sciences-NUCES-300x300.pn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7.  Peeking through SSL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3886200"/>
          </a:xfrm>
        </p:spPr>
        <p:txBody>
          <a:bodyPr/>
          <a:lstStyle/>
          <a:p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Network traffic reveals length of HTTPS packets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TLS supports up to 256 bytes of padding</a:t>
            </a:r>
          </a:p>
          <a:p>
            <a:pPr>
              <a:spcAft>
                <a:spcPts val="3000"/>
              </a:spcAft>
            </a:pP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AJAX-rich pages have lots and lots of interactions with the server</a:t>
            </a:r>
          </a:p>
          <a:p>
            <a:pPr>
              <a:spcAft>
                <a:spcPts val="3000"/>
              </a:spcAft>
            </a:pP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These interactions expose specific internal state of the page</a:t>
            </a:r>
            <a:endParaRPr lang="en-US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xplosion 2 3"/>
          <p:cNvSpPr/>
          <p:nvPr/>
        </p:nvSpPr>
        <p:spPr>
          <a:xfrm>
            <a:off x="6248400" y="4495800"/>
            <a:ext cx="2438400" cy="1143000"/>
          </a:xfrm>
          <a:prstGeom prst="irregularSeal2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BAM!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6000690"/>
            <a:ext cx="3962400" cy="707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Side-Channel Leaks in Web Applications Chen, Wang, Wang, Zhang, 2010</a:t>
            </a:r>
            <a:endParaRPr lang="en-US" sz="2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374987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Acknowledgements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Material in this lecture are taken from the slides prepared by: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Prof. Dan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Boneh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(Stanford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Certificates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7772400" cy="8382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 does Alice (browser)  obtain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PK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Bob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086600" y="2295525"/>
            <a:ext cx="1066800" cy="2514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6200" y="2295525"/>
            <a:ext cx="990600" cy="2514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15200" y="1971615"/>
            <a:ext cx="542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CA</a:t>
            </a:r>
            <a:endParaRPr lang="en-US" sz="2000" dirty="0">
              <a:latin typeface="+mn-lt"/>
            </a:endParaRPr>
          </a:p>
        </p:txBody>
      </p:sp>
      <p:grpSp>
        <p:nvGrpSpPr>
          <p:cNvPr id="9" name="Group 35"/>
          <p:cNvGrpSpPr/>
          <p:nvPr/>
        </p:nvGrpSpPr>
        <p:grpSpPr>
          <a:xfrm>
            <a:off x="4275348" y="2507885"/>
            <a:ext cx="2811252" cy="707886"/>
            <a:chOff x="4275348" y="3193685"/>
            <a:chExt cx="2811252" cy="707886"/>
          </a:xfrm>
        </p:grpSpPr>
        <p:cxnSp>
          <p:nvCxnSpPr>
            <p:cNvPr id="10" name="Straight Arrow Connector 9"/>
            <p:cNvCxnSpPr/>
            <p:nvPr/>
          </p:nvCxnSpPr>
          <p:spPr bwMode="auto">
            <a:xfrm>
              <a:off x="4275348" y="3559841"/>
              <a:ext cx="27432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4495800" y="3193685"/>
              <a:ext cx="259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PK     and</a:t>
              </a:r>
            </a:p>
            <a:p>
              <a:r>
                <a:rPr lang="en-US" sz="2000" dirty="0" smtClean="0">
                  <a:latin typeface="+mn-lt"/>
                </a:rPr>
                <a:t>proof “I am Bob”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0" y="1685925"/>
            <a:ext cx="1125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+mn-lt"/>
              </a:rPr>
              <a:t>Browser</a:t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Alice</a:t>
            </a:r>
            <a:endParaRPr lang="en-US" sz="2000" dirty="0"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8153400" y="3362325"/>
            <a:ext cx="762000" cy="4572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+mn-lt"/>
              </a:rPr>
              <a:t>SK</a:t>
            </a:r>
            <a:r>
              <a: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+mn-lt"/>
              </a:rPr>
              <a:t>CA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07489" y="3042535"/>
            <a:ext cx="8547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+mn-lt"/>
              </a:rPr>
              <a:t>check</a:t>
            </a:r>
          </a:p>
          <a:p>
            <a:pPr algn="ctr"/>
            <a:r>
              <a:rPr lang="en-US" sz="2000" dirty="0" smtClean="0">
                <a:latin typeface="+mn-lt"/>
              </a:rPr>
              <a:t>proof</a:t>
            </a:r>
          </a:p>
        </p:txBody>
      </p:sp>
      <p:grpSp>
        <p:nvGrpSpPr>
          <p:cNvPr id="12" name="Group 36"/>
          <p:cNvGrpSpPr/>
          <p:nvPr/>
        </p:nvGrpSpPr>
        <p:grpSpPr>
          <a:xfrm>
            <a:off x="4302384" y="3743325"/>
            <a:ext cx="2819400" cy="1427750"/>
            <a:chOff x="4302384" y="4429125"/>
            <a:chExt cx="2819400" cy="1427750"/>
          </a:xfrm>
        </p:grpSpPr>
        <p:cxnSp>
          <p:nvCxnSpPr>
            <p:cNvPr id="21" name="Straight Arrow Connector 20"/>
            <p:cNvCxnSpPr/>
            <p:nvPr/>
          </p:nvCxnSpPr>
          <p:spPr bwMode="auto">
            <a:xfrm rot="10800000">
              <a:off x="4302384" y="4798011"/>
              <a:ext cx="28194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4419600" y="4429125"/>
              <a:ext cx="26262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issue Cert with SK</a:t>
              </a:r>
              <a:r>
                <a:rPr lang="en-US" sz="2000" baseline="-25000" dirty="0" smtClean="0">
                  <a:latin typeface="+mn-lt"/>
                </a:rPr>
                <a:t>CA </a:t>
              </a:r>
              <a:r>
                <a:rPr lang="en-US" sz="2000" dirty="0" smtClean="0">
                  <a:latin typeface="+mn-lt"/>
                </a:rPr>
                <a:t>:</a:t>
              </a:r>
            </a:p>
          </p:txBody>
        </p:sp>
        <p:grpSp>
          <p:nvGrpSpPr>
            <p:cNvPr id="16" name="Group 25"/>
            <p:cNvGrpSpPr/>
            <p:nvPr/>
          </p:nvGrpSpPr>
          <p:grpSpPr>
            <a:xfrm>
              <a:off x="5257800" y="4875800"/>
              <a:ext cx="1752600" cy="981075"/>
              <a:chOff x="5257800" y="4682645"/>
              <a:chExt cx="1752600" cy="981075"/>
            </a:xfrm>
          </p:grpSpPr>
          <p:pic>
            <p:nvPicPr>
              <p:cNvPr id="9217" name="Picture 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257800" y="4682645"/>
                <a:ext cx="1752600" cy="9810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5562600" y="4758845"/>
                <a:ext cx="132440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+mn-lt"/>
                  </a:rPr>
                  <a:t>Bob’s </a:t>
                </a:r>
                <a:br>
                  <a:rPr lang="en-US" sz="2000" b="1" dirty="0" smtClean="0">
                    <a:latin typeface="+mn-lt"/>
                  </a:rPr>
                </a:br>
                <a:r>
                  <a:rPr lang="en-US" sz="2000" b="1" dirty="0" smtClean="0">
                    <a:latin typeface="+mn-lt"/>
                  </a:rPr>
                  <a:t>key is PK</a:t>
                </a:r>
              </a:p>
            </p:txBody>
          </p:sp>
        </p:grpSp>
      </p:grpSp>
      <p:grpSp>
        <p:nvGrpSpPr>
          <p:cNvPr id="17" name="Group 37"/>
          <p:cNvGrpSpPr/>
          <p:nvPr/>
        </p:nvGrpSpPr>
        <p:grpSpPr>
          <a:xfrm>
            <a:off x="1066800" y="4429125"/>
            <a:ext cx="1783830" cy="1057275"/>
            <a:chOff x="1066800" y="5114925"/>
            <a:chExt cx="1783830" cy="1057275"/>
          </a:xfrm>
        </p:grpSpPr>
        <p:cxnSp>
          <p:nvCxnSpPr>
            <p:cNvPr id="28" name="Straight Arrow Connector 27"/>
            <p:cNvCxnSpPr/>
            <p:nvPr/>
          </p:nvCxnSpPr>
          <p:spPr bwMode="auto">
            <a:xfrm rot="10800000">
              <a:off x="1295400" y="5623405"/>
              <a:ext cx="15240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18" name="Group 28"/>
            <p:cNvGrpSpPr/>
            <p:nvPr/>
          </p:nvGrpSpPr>
          <p:grpSpPr>
            <a:xfrm>
              <a:off x="1098030" y="5191125"/>
              <a:ext cx="1752600" cy="981075"/>
              <a:chOff x="5257800" y="4682645"/>
              <a:chExt cx="1752600" cy="981075"/>
            </a:xfrm>
          </p:grpSpPr>
          <p:pic>
            <p:nvPicPr>
              <p:cNvPr id="30" name="Picture 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257800" y="4682645"/>
                <a:ext cx="1752600" cy="9810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5562600" y="4758845"/>
                <a:ext cx="132440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+mn-lt"/>
                  </a:rPr>
                  <a:t>Bob’s </a:t>
                </a:r>
                <a:br>
                  <a:rPr lang="en-US" sz="2000" b="1" dirty="0" smtClean="0">
                    <a:latin typeface="+mn-lt"/>
                  </a:rPr>
                </a:br>
                <a:r>
                  <a:rPr lang="en-US" sz="2000" b="1" dirty="0" smtClean="0">
                    <a:latin typeface="+mn-lt"/>
                  </a:rPr>
                  <a:t>key is PK</a:t>
                </a:r>
              </a:p>
            </p:txBody>
          </p:sp>
        </p:grpSp>
        <p:cxnSp>
          <p:nvCxnSpPr>
            <p:cNvPr id="33" name="Straight Arrow Connector 32"/>
            <p:cNvCxnSpPr/>
            <p:nvPr/>
          </p:nvCxnSpPr>
          <p:spPr bwMode="auto">
            <a:xfrm rot="10800000">
              <a:off x="1066800" y="5114925"/>
              <a:ext cx="16764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" name="Rectangle 3"/>
          <p:cNvSpPr/>
          <p:nvPr/>
        </p:nvSpPr>
        <p:spPr bwMode="auto">
          <a:xfrm>
            <a:off x="2743200" y="2295525"/>
            <a:ext cx="1524000" cy="2514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95600" y="2364284"/>
            <a:ext cx="14253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choose</a:t>
            </a:r>
          </a:p>
          <a:p>
            <a:r>
              <a:rPr lang="en-US" sz="2000" dirty="0" smtClean="0">
                <a:latin typeface="+mn-lt"/>
              </a:rPr>
              <a:t>   (SK,PK</a:t>
            </a:r>
            <a:r>
              <a:rPr lang="en-US" dirty="0" smtClean="0">
                <a:latin typeface="+mn-lt"/>
              </a:rPr>
              <a:t>)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54584" y="1990725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Server Bob</a:t>
            </a:r>
            <a:endParaRPr lang="en-US" sz="2000" dirty="0">
              <a:latin typeface="+mn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2380" y="3419415"/>
            <a:ext cx="764953" cy="4001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PK</a:t>
            </a:r>
            <a:r>
              <a:rPr lang="en-US" sz="2000" baseline="-25000" dirty="0" smtClean="0">
                <a:latin typeface="+mn-lt"/>
              </a:rPr>
              <a:t>CA</a:t>
            </a:r>
            <a:endParaRPr lang="en-US" sz="2000" dirty="0" smtClean="0"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1138" y="4102239"/>
            <a:ext cx="7970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+mn-lt"/>
              </a:rPr>
              <a:t>verify</a:t>
            </a:r>
          </a:p>
          <a:p>
            <a:pPr algn="ctr"/>
            <a:r>
              <a:rPr lang="en-US" sz="2000" dirty="0" smtClean="0">
                <a:latin typeface="+mn-lt"/>
              </a:rPr>
              <a:t>Cert</a:t>
            </a:r>
          </a:p>
        </p:txBody>
      </p:sp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685800" y="5638800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Bob uses</a:t>
            </a:r>
            <a:r>
              <a:rPr kumimoji="0" 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Cert for an extended period  </a:t>
            </a:r>
            <a:r>
              <a:rPr kumimoji="0" lang="en-US" sz="20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sz="200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e.g</a:t>
            </a:r>
            <a:r>
              <a:rPr lang="en-US" sz="2000" kern="0" dirty="0" smtClean="0">
                <a:latin typeface="Times New Roman" pitchFamily="18" charset="0"/>
                <a:cs typeface="Times New Roman" pitchFamily="18" charset="0"/>
              </a:rPr>
              <a:t>. one year)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endParaRPr kumimoji="0" lang="en-US" sz="24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24200" y="3438525"/>
            <a:ext cx="764953" cy="4001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PK</a:t>
            </a:r>
            <a:r>
              <a:rPr lang="en-US" sz="2000" baseline="-25000" dirty="0" smtClean="0">
                <a:latin typeface="+mn-lt"/>
              </a:rPr>
              <a:t>CA</a:t>
            </a:r>
            <a:endParaRPr lang="en-US" sz="2000" dirty="0" smtClean="0">
              <a:latin typeface="+mn-lt"/>
            </a:endParaRPr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FAST-NUCES</a:t>
            </a:r>
            <a:endParaRPr lang="en-US" dirty="0"/>
          </a:p>
        </p:txBody>
      </p:sp>
      <p:pic>
        <p:nvPicPr>
          <p:cNvPr id="36" name="Picture 3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6821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8" grpId="0"/>
      <p:bldP spid="35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Certificates: example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3048000" cy="1676400"/>
          </a:xfrm>
        </p:spPr>
        <p:txBody>
          <a:bodyPr/>
          <a:lstStyle/>
          <a:p>
            <a:r>
              <a:rPr lang="en-US" dirty="0" smtClean="0"/>
              <a:t>Important fields:</a:t>
            </a:r>
            <a:endParaRPr lang="en-US" dirty="0"/>
          </a:p>
        </p:txBody>
      </p:sp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2" cstate="print"/>
          <a:srcRect b="30275"/>
          <a:stretch>
            <a:fillRect/>
          </a:stretch>
        </p:blipFill>
        <p:spPr bwMode="auto">
          <a:xfrm>
            <a:off x="3810000" y="1600200"/>
            <a:ext cx="5181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8614" name="Picture 6"/>
          <p:cNvPicPr>
            <a:picLocks noChangeAspect="1" noChangeArrowheads="1"/>
          </p:cNvPicPr>
          <p:nvPr/>
        </p:nvPicPr>
        <p:blipFill>
          <a:blip r:embed="rId3" cstate="print"/>
          <a:srcRect l="5882" t="31651" r="27941" b="15749"/>
          <a:stretch>
            <a:fillRect/>
          </a:stretch>
        </p:blipFill>
        <p:spPr bwMode="auto">
          <a:xfrm>
            <a:off x="228600" y="2362200"/>
            <a:ext cx="34290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7436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Certificate Authorities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75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038600" y="2057400"/>
            <a:ext cx="482398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304800" y="2362200"/>
            <a:ext cx="3441968" cy="2278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Browsers accept certificates from a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large number of CAs</a:t>
            </a:r>
          </a:p>
          <a:p>
            <a:pPr>
              <a:lnSpc>
                <a:spcPts val="35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5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top level CAs ≈ 600</a:t>
            </a:r>
          </a:p>
          <a:p>
            <a:pPr>
              <a:lnSpc>
                <a:spcPts val="35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Intermediate CAs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≈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1200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7046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415" y="381000"/>
            <a:ext cx="6172200" cy="85725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415" y="2110933"/>
            <a:ext cx="7815805" cy="3515087"/>
          </a:xfrm>
        </p:spPr>
        <p:txBody>
          <a:bodyPr>
            <a:normAutofit/>
          </a:bodyPr>
          <a:lstStyle/>
          <a:p>
            <a:pPr marL="339328"/>
            <a:r>
              <a:rPr lang="en-US" sz="2100" dirty="0"/>
              <a:t>Transport Layer Security (TLS) is a protocol that provides a secure channel between two communicating applications. The secure channel has 3 properties:</a:t>
            </a:r>
          </a:p>
          <a:p>
            <a:pPr marL="639366" lvl="1"/>
            <a:r>
              <a:rPr lang="en-US" sz="1700" dirty="0">
                <a:solidFill>
                  <a:srgbClr val="0070C0"/>
                </a:solidFill>
              </a:rPr>
              <a:t>Confidentiality</a:t>
            </a:r>
            <a:r>
              <a:rPr lang="en-US" sz="1700" dirty="0"/>
              <a:t>: Nobody other than the two ends of the channel can see the actual content of the data transmitted.</a:t>
            </a:r>
          </a:p>
          <a:p>
            <a:pPr marL="639366" lvl="1"/>
            <a:r>
              <a:rPr lang="en-US" sz="1700" dirty="0">
                <a:solidFill>
                  <a:srgbClr val="0070C0"/>
                </a:solidFill>
              </a:rPr>
              <a:t>Integrity</a:t>
            </a:r>
            <a:r>
              <a:rPr lang="en-US" sz="1700" dirty="0"/>
              <a:t>: Channel can detect any changes made to the data during transmission</a:t>
            </a:r>
          </a:p>
          <a:p>
            <a:pPr marL="639366" lvl="1"/>
            <a:r>
              <a:rPr lang="en-US" sz="1700" dirty="0">
                <a:solidFill>
                  <a:srgbClr val="0070C0"/>
                </a:solidFill>
              </a:rPr>
              <a:t>Authentication</a:t>
            </a:r>
            <a:r>
              <a:rPr lang="en-US" sz="1700" dirty="0"/>
              <a:t>: At least one end of the channel needs to be authenticated, so the other end knows who it is talking to.</a:t>
            </a:r>
          </a:p>
          <a:p>
            <a:pPr marL="82153" indent="0" algn="just">
              <a:buNone/>
            </a:pPr>
            <a:endParaRPr lang="en-US" sz="2000" dirty="0"/>
          </a:p>
          <a:p>
            <a:pPr marL="82153" indent="0">
              <a:buNone/>
            </a:pPr>
            <a:endParaRPr lang="en-US" sz="2100" dirty="0"/>
          </a:p>
          <a:p>
            <a:pPr marL="511969" indent="-255985" algn="just"/>
            <a:endParaRPr lang="en-US" sz="1500" dirty="0"/>
          </a:p>
          <a:p>
            <a:pPr marL="255984" indent="0" algn="just">
              <a:buNone/>
            </a:pPr>
            <a:endParaRPr lang="en-US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58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772400" cy="731838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TLS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1"/>
            <a:ext cx="4485190" cy="3394472"/>
          </a:xfrm>
        </p:spPr>
        <p:txBody>
          <a:bodyPr/>
          <a:lstStyle/>
          <a:p>
            <a:pPr marL="425053" indent="-342900"/>
            <a:r>
              <a:rPr lang="en-US" sz="2000" dirty="0"/>
              <a:t>TLS sits between the Transport and Application layer</a:t>
            </a:r>
          </a:p>
          <a:p>
            <a:pPr marL="725091" lvl="1" indent="-342900"/>
            <a:r>
              <a:rPr lang="en-US" sz="1800" dirty="0"/>
              <a:t>Unprotected data is given to TLS by Application layer</a:t>
            </a:r>
          </a:p>
          <a:p>
            <a:pPr marL="725091" lvl="1" indent="-342900"/>
            <a:r>
              <a:rPr lang="en-US" sz="1800" dirty="0"/>
              <a:t>TLS handles encryption, decryption and integrity checks</a:t>
            </a:r>
          </a:p>
          <a:p>
            <a:pPr marL="725091" lvl="1" indent="-342900"/>
            <a:r>
              <a:rPr lang="en-US" sz="1800" dirty="0"/>
              <a:t>TLS gives protected data to Transport layer</a:t>
            </a:r>
          </a:p>
          <a:p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999" y="2057401"/>
            <a:ext cx="3359478" cy="339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18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206</TotalTime>
  <Words>2053</Words>
  <Application>Microsoft Office PowerPoint</Application>
  <PresentationFormat>On-screen Show (4:3)</PresentationFormat>
  <Paragraphs>403</Paragraphs>
  <Slides>44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7" baseType="lpstr">
      <vt:lpstr>Arial</vt:lpstr>
      <vt:lpstr>Calibri</vt:lpstr>
      <vt:lpstr>Franklin Gothic Book</vt:lpstr>
      <vt:lpstr>굴림</vt:lpstr>
      <vt:lpstr>Perpetua</vt:lpstr>
      <vt:lpstr>Symbol</vt:lpstr>
      <vt:lpstr>Tahoma</vt:lpstr>
      <vt:lpstr>Times</vt:lpstr>
      <vt:lpstr>Times New Roman</vt:lpstr>
      <vt:lpstr>Wingdings</vt:lpstr>
      <vt:lpstr>Wingdings 2</vt:lpstr>
      <vt:lpstr>Equity</vt:lpstr>
      <vt:lpstr>Image</vt:lpstr>
      <vt:lpstr>CS-446: Information Systems Security</vt:lpstr>
      <vt:lpstr>Overview </vt:lpstr>
      <vt:lpstr>Threat Model:   Network Attacker</vt:lpstr>
      <vt:lpstr>SSL/TLS overview</vt:lpstr>
      <vt:lpstr>Certificates</vt:lpstr>
      <vt:lpstr>Certificates: example</vt:lpstr>
      <vt:lpstr>Certificate Authorities</vt:lpstr>
      <vt:lpstr>Overview of TLS</vt:lpstr>
      <vt:lpstr>TLS Layer</vt:lpstr>
      <vt:lpstr>TLS Handshake</vt:lpstr>
      <vt:lpstr>TLS Handshake Protocol</vt:lpstr>
      <vt:lpstr>Network Traffics During TLS Handshake</vt:lpstr>
      <vt:lpstr>Certificate Verification</vt:lpstr>
      <vt:lpstr>Key Generation and Exchange</vt:lpstr>
      <vt:lpstr>Key Generation and Exchange</vt:lpstr>
      <vt:lpstr>TLS Data Transmission</vt:lpstr>
      <vt:lpstr>Sending Data with the TLS Record Protocol</vt:lpstr>
      <vt:lpstr>Receiving Data with the TLS Record Protocol</vt:lpstr>
      <vt:lpstr>Integrating SSL/TLS with HTTP    HTTPS</vt:lpstr>
      <vt:lpstr>Why HTTPS is not used for all web traffic?</vt:lpstr>
      <vt:lpstr>HTTPS in the Browser</vt:lpstr>
      <vt:lpstr>The lock icon:    SSL indicator</vt:lpstr>
      <vt:lpstr>When is the (basic) lock icon displayed</vt:lpstr>
      <vt:lpstr>The lock UI: helps users authenticate site</vt:lpstr>
      <vt:lpstr>The lock UI:   Extended Validation (EV) Certs</vt:lpstr>
      <vt:lpstr>A general UI attack:  picture-in-picture</vt:lpstr>
      <vt:lpstr>HTTPS and login pages: incorrect version</vt:lpstr>
      <vt:lpstr>HTTPS and login pages:   guidelines</vt:lpstr>
      <vt:lpstr>Problems with HTTPS and the Lock Icon</vt:lpstr>
      <vt:lpstr>Problems with HTTPS and the Lock Icon</vt:lpstr>
      <vt:lpstr>1.  HTTP    HTTPS  upgrade</vt:lpstr>
      <vt:lpstr>Tricks and Details</vt:lpstr>
      <vt:lpstr>Defense:   Strict Transport Security (HSTS)</vt:lpstr>
      <vt:lpstr>2. Semantic attacks on certs</vt:lpstr>
      <vt:lpstr>PowerPoint Presentation</vt:lpstr>
      <vt:lpstr>3. Invalid certs</vt:lpstr>
      <vt:lpstr>Man in the middle attack using invalid certs</vt:lpstr>
      <vt:lpstr>Statistics</vt:lpstr>
      <vt:lpstr>Invalid cert dialog</vt:lpstr>
      <vt:lpstr>4.  Certificate Issuance Woes</vt:lpstr>
      <vt:lpstr>5. Mixed Content:  HTTP and HTTPS</vt:lpstr>
      <vt:lpstr>Mixed Content:  HTTP and HTTPS</vt:lpstr>
      <vt:lpstr>7.  Peeking through SSL</vt:lpstr>
      <vt:lpstr>Acknowledgements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Sufian Hameed</dc:creator>
  <cp:lastModifiedBy>Windows User</cp:lastModifiedBy>
  <cp:revision>790</cp:revision>
  <dcterms:created xsi:type="dcterms:W3CDTF">2006-08-16T00:00:00Z</dcterms:created>
  <dcterms:modified xsi:type="dcterms:W3CDTF">2018-10-16T05:33:28Z</dcterms:modified>
</cp:coreProperties>
</file>