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9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8" r:id="rId29"/>
    <p:sldId id="529" r:id="rId30"/>
    <p:sldId id="530" r:id="rId31"/>
    <p:sldId id="531" r:id="rId32"/>
    <p:sldId id="532" r:id="rId33"/>
    <p:sldId id="533" r:id="rId34"/>
    <p:sldId id="538" r:id="rId35"/>
    <p:sldId id="534" r:id="rId3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0000" autoAdjust="0"/>
  </p:normalViewPr>
  <p:slideViewPr>
    <p:cSldViewPr>
      <p:cViewPr varScale="1">
        <p:scale>
          <a:sx n="67" d="100"/>
          <a:sy n="67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3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7CA7F-2007-4532-AC58-59AA46B74EC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836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7CA7F-2007-4532-AC58-59AA46B74EC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764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7CA7F-2007-4532-AC58-59AA46B74EC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828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7CA7F-2007-4532-AC58-59AA46B74EC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16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7CA7F-2007-4532-AC58-59AA46B74EC4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2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DA92-2F38-41AA-B5B9-B1326D25D78A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06AE-A273-40B7-9F2B-84DF96354BCF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C8B6-3D67-4014-9CF0-D05F1021D661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F9D7-76C8-44D1-BDDF-0B221FA2DE1C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1F87-4B56-4149-8EF9-4AAA13C243EB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6501-5BC5-46B4-82C9-89E64D3A6E32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A413-DA0A-4D58-BCB4-238ED2C47F9B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79C8-670B-45C6-B014-4E02816CF838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AA9E-048D-4A1A-9104-47C75D89EE5F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E1C4-CF25-4624-8C61-07148405B846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0518-18AA-4FC5-8172-43CB98C4DBDF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494D9D-4517-4D03-82B3-1C0377517FAA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13: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 Sender Authentication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CS-446: Information Systems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 of SMTP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SMTP is continuously evolving, but when it was designed, in the early 1980s, there was no cause to consider security.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original SMTP specification did not include a facility for authentication of senders, making SMTP vulnerable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address forgery.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Modifying SMTP extensively, or replacing it completely, is not believed to be practical, due to the network effects of the huge installed base of SMTP.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 Spam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Spam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emails is still an open problem largely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outnumbering legitimate ones.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2010, 89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emails were spams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262 billion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spam messages daily)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[1].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rojections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show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spam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will incur a cost of $338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billion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2013 [2].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de-DE" sz="2200" b="1" dirty="0">
                <a:latin typeface="Times New Roman" pitchFamily="18" charset="0"/>
                <a:cs typeface="Times New Roman" pitchFamily="18" charset="0"/>
              </a:rPr>
              <a:t>Why Spam </a:t>
            </a:r>
            <a:r>
              <a:rPr lang="de-DE" sz="2200" b="1" dirty="0" smtClean="0">
                <a:latin typeface="Times New Roman" pitchFamily="18" charset="0"/>
                <a:cs typeface="Times New Roman" pitchFamily="18" charset="0"/>
              </a:rPr>
              <a:t>works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de-DE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exploited MTAs (i.e., botnets) and with forged  From: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addresses.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88.2% of the total spam are sent by botnets using forged addresses (Symantec 2010).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marginal infrastructural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cost.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ownership, spammer remains anonymous, hence no action legal action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possible.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88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390525"/>
            <a:ext cx="801052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25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Sender Authentication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Industry Standards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-- Sender Policy Framework (SPF) --- started in mid 2005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Hotmail/MSN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SenderID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--- started in 2006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Yahoo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Domain Key Identified Mail (DKIM) --- started in 2006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 descr="C:\Users\shameed\AppData\Local\Microsoft\Windows\Temporary Internet Files\Content.IE5\G5XX2LXP\MC90043156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907" y="1808163"/>
            <a:ext cx="720725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323528" y="2357438"/>
            <a:ext cx="9128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eaLnBrk="0" hangingPunct="0"/>
            <a:r>
              <a:rPr lang="de-DE" sz="1100" b="1" dirty="0">
                <a:solidFill>
                  <a:schemeClr val="tx2"/>
                </a:solidFill>
                <a:latin typeface="Franklin Gothic Book" pitchFamily="34" charset="0"/>
              </a:rPr>
              <a:t>Gmail.com</a:t>
            </a:r>
          </a:p>
        </p:txBody>
      </p:sp>
      <p:pic>
        <p:nvPicPr>
          <p:cNvPr id="8" name="Picture 4" descr="C:\Users\shameed\AppData\Local\Microsoft\Windows\Temporary Internet Files\Content.IE5\G5XX2LXP\MC90043156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8713" y="1879600"/>
            <a:ext cx="719137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7429500" y="2430463"/>
            <a:ext cx="110294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eaLnBrk="0" hangingPunct="0"/>
            <a:r>
              <a:rPr lang="de-DE" sz="1100" b="1" dirty="0">
                <a:solidFill>
                  <a:schemeClr val="tx2"/>
                </a:solidFill>
                <a:latin typeface="Franklin Gothic Book" pitchFamily="34" charset="0"/>
              </a:rPr>
              <a:t>Yahoo.com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2605088" y="1879600"/>
            <a:ext cx="2879725" cy="901700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b="1" dirty="0">
                <a:solidFill>
                  <a:schemeClr val="tx1"/>
                </a:solidFill>
              </a:rPr>
              <a:t>Internet</a:t>
            </a:r>
          </a:p>
        </p:txBody>
      </p:sp>
      <p:pic>
        <p:nvPicPr>
          <p:cNvPr id="11" name="Picture 4" descr="C:\Users\shameed\AppData\Local\Microsoft\Windows\Temporary Internet Files\Content.IE5\G5XX2LXP\MC900431564[1]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6" y="3175696"/>
            <a:ext cx="720452" cy="72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395288" y="3725863"/>
            <a:ext cx="9128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0" hangingPunct="0"/>
            <a:r>
              <a:rPr lang="de-DE" sz="1100" b="1">
                <a:solidFill>
                  <a:schemeClr val="tx2"/>
                </a:solidFill>
                <a:latin typeface="Franklin Gothic Book" pitchFamily="34" charset="0"/>
              </a:rPr>
              <a:t>Spammer</a:t>
            </a:r>
          </a:p>
        </p:txBody>
      </p:sp>
      <p:sp>
        <p:nvSpPr>
          <p:cNvPr id="13" name="Right Arrow 12"/>
          <p:cNvSpPr/>
          <p:nvPr/>
        </p:nvSpPr>
        <p:spPr>
          <a:xfrm rot="20227197">
            <a:off x="1135063" y="2974975"/>
            <a:ext cx="1392237" cy="182563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ight Arrow 13"/>
          <p:cNvSpPr/>
          <p:nvPr/>
        </p:nvSpPr>
        <p:spPr>
          <a:xfrm>
            <a:off x="1230313" y="2024063"/>
            <a:ext cx="1392237" cy="18256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46250" y="1962150"/>
            <a:ext cx="3619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144" y="2912217"/>
            <a:ext cx="361981" cy="30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 bwMode="auto">
          <a:xfrm rot="20075543">
            <a:off x="1278687" y="3283962"/>
            <a:ext cx="166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eaLnBrk="0" hangingPunct="0"/>
            <a:r>
              <a:rPr lang="de-DE" sz="1100" dirty="0" err="1">
                <a:solidFill>
                  <a:schemeClr val="tx2"/>
                </a:solidFill>
                <a:latin typeface="Franklin Gothic Book" pitchFamily="34" charset="0"/>
              </a:rPr>
              <a:t>TO:abc@yahoo.com</a:t>
            </a:r>
            <a:endParaRPr lang="de-DE" sz="1100" dirty="0">
              <a:solidFill>
                <a:schemeClr val="tx2"/>
              </a:solidFill>
              <a:latin typeface="Franklin Gothic Book" pitchFamily="34" charset="0"/>
            </a:endParaRPr>
          </a:p>
          <a:p>
            <a:pPr eaLnBrk="0" hangingPunct="0"/>
            <a:r>
              <a:rPr lang="de-DE" sz="1100" dirty="0" err="1">
                <a:solidFill>
                  <a:schemeClr val="tx2"/>
                </a:solidFill>
                <a:latin typeface="Franklin Gothic Book" pitchFamily="34" charset="0"/>
              </a:rPr>
              <a:t>From</a:t>
            </a:r>
            <a:r>
              <a:rPr lang="de-DE" sz="1100" dirty="0">
                <a:solidFill>
                  <a:schemeClr val="tx2"/>
                </a:solidFill>
                <a:latin typeface="Franklin Gothic Book" pitchFamily="34" charset="0"/>
              </a:rPr>
              <a:t>: xyz@gmail.com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1115616" y="2251720"/>
            <a:ext cx="16561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eaLnBrk="0" hangingPunct="0"/>
            <a:r>
              <a:rPr lang="de-DE" sz="1100" dirty="0" err="1">
                <a:solidFill>
                  <a:schemeClr val="tx2"/>
                </a:solidFill>
                <a:latin typeface="Franklin Gothic Book" pitchFamily="34" charset="0"/>
              </a:rPr>
              <a:t>TO:abc@yahoo.com</a:t>
            </a:r>
            <a:endParaRPr lang="de-DE" sz="1100" dirty="0">
              <a:solidFill>
                <a:schemeClr val="tx2"/>
              </a:solidFill>
              <a:latin typeface="Franklin Gothic Book" pitchFamily="34" charset="0"/>
            </a:endParaRPr>
          </a:p>
          <a:p>
            <a:pPr eaLnBrk="0" hangingPunct="0"/>
            <a:r>
              <a:rPr lang="de-DE" sz="1100" dirty="0" err="1">
                <a:solidFill>
                  <a:schemeClr val="tx2"/>
                </a:solidFill>
                <a:latin typeface="Franklin Gothic Book" pitchFamily="34" charset="0"/>
              </a:rPr>
              <a:t>From</a:t>
            </a:r>
            <a:r>
              <a:rPr lang="de-DE" sz="1100" dirty="0">
                <a:solidFill>
                  <a:schemeClr val="tx2"/>
                </a:solidFill>
                <a:latin typeface="Franklin Gothic Book" pitchFamily="34" charset="0"/>
              </a:rPr>
              <a:t>: xyz@gmail.com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605463" y="2014538"/>
            <a:ext cx="1392237" cy="18097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9813" y="1951038"/>
            <a:ext cx="361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ight Arrow 20"/>
          <p:cNvSpPr/>
          <p:nvPr/>
        </p:nvSpPr>
        <p:spPr>
          <a:xfrm>
            <a:off x="5605463" y="2303463"/>
            <a:ext cx="1392237" cy="18097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902" y="2239592"/>
            <a:ext cx="361981" cy="30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6637338" y="1439863"/>
            <a:ext cx="2149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600" b="1"/>
              <a:t>Sender Authentication</a:t>
            </a:r>
          </a:p>
          <a:p>
            <a:pPr algn="ctr"/>
            <a:r>
              <a:rPr lang="de-DE" sz="1600" b="1"/>
              <a:t> Enabled</a:t>
            </a:r>
          </a:p>
        </p:txBody>
      </p:sp>
      <p:pic>
        <p:nvPicPr>
          <p:cNvPr id="24" name="Picture 9" descr="C:\Users\shameed\AppData\Local\Microsoft\Windows\Temporary Internet Files\Content.IE5\RTB2EIMD\MC90043253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04050" y="1951038"/>
            <a:ext cx="4254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7" descr="mark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97700" y="2224088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7" name="Picture 26" descr="http://study.result.pk/wp-content/uploads/2011/07/National-University-of-Computer-and-Emerging-Sciences-NUCES-300x300.pn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48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Sender Policy Framework (SPF)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91000" cy="4525963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SPF is an IP-based sender authentication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Operates on SMTP Envelope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Allows domain admins to publish IP(s) for their valid servers as SPF record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receiving side can query the DNS to validate the senders’ IP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Adopted (60% of prominent domains)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95400"/>
            <a:ext cx="452437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07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Sender Policy Framework (SPF)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 SPF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spf-a.hotmail.com text "v=spf1 ip4:209.240.192.0/19 ip4:65.52.0.0/14 ip4:131.107.0.0/16 ip4:157.54.0.0/15 ip4:157.56.0.0/14 ip4:157.60.0.0/16 ip4:167.220.0.0/16 ip4:204.79.135.0/24 ip4:204.79.188.0/24 ip4:204.79.252.0/24 ip4:207.46.0.0/16 ip4:199.2.137.0/24„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SPF validation results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Pass – the host is authorized by the domain to send its e-mail.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Fail – the domain forbids the host to send its e-mail.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Neutral – the domain owner explicitly states that they cannot or do not want to assert whether the IP is authorized or not.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None – no SPF record found or no checkable sender’s domain found.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Sender Policy Framework (SPF)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SPF is also easily adopted by Spammers.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20% of Spamming domains already adopted SPF.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5% of legitimate messages can potentially fail SPF test.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Message forwarding is also a limitation.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64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SenderID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Heavily based on SPF, with only a few additions.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Receiving MTA validates the Purported Responsible Address (PRA) i.e the From Address in the message header.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Validation is not at the SMTP time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Published record is almost identical to SPF, except</a:t>
            </a:r>
          </a:p>
          <a:p>
            <a:pPr lvl="1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v=spf1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is replaced by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spf2.0/mfrom, spf2.0/mfrom,pra or spf2.0/pra,mfrom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spf2.0/pra</a:t>
            </a: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Domain Key Identified Mail (DKIM)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661988" lvl="1" indent="-342900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Header Based Approach (don't work at SMTP time)</a:t>
            </a:r>
          </a:p>
          <a:p>
            <a:pPr marL="661988" lvl="1" indent="-342900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Defines a domain level digital signature authentication</a:t>
            </a:r>
          </a:p>
          <a:p>
            <a:pPr marL="661988" lvl="1" indent="-342900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MTAs sign all the outbound mail (email header, body, etc)</a:t>
            </a:r>
          </a:p>
          <a:p>
            <a:pPr marL="661988" lvl="1" indent="-342900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Public key cryptography</a:t>
            </a:r>
          </a:p>
          <a:p>
            <a:pPr marL="661988" lvl="1" indent="-342900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 are used as key server technology (public keys are publish on the DNS). Receiver query the DNS for public key to verify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signature.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15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Domain Key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Identified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Mail (DKIM)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* </a:t>
            </a:r>
            <a:r>
              <a:rPr lang="en-US" sz="1600" b="1" dirty="0" smtClean="0"/>
              <a:t>Via DKIM.org</a:t>
            </a:r>
            <a:endParaRPr lang="en-US" sz="1600" b="1" dirty="0"/>
          </a:p>
        </p:txBody>
      </p:sp>
      <p:pic>
        <p:nvPicPr>
          <p:cNvPr id="4" name="Picture 6" descr="http://knol.google.com/k/-/-/52sals25geua/utrjb0/clipimage00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447800"/>
            <a:ext cx="3829050" cy="451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 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Intro to Email and SMTP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Sender Authentication Problem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Email Sender Authentication Standards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Sender Policy Framework (SPF)</a:t>
            </a:r>
          </a:p>
          <a:p>
            <a:pPr lvl="1"/>
            <a:r>
              <a:rPr lang="en-US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SenderID</a:t>
            </a:r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Domain Key Identified Mail (DKIM)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Improvements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Domain Key Identified Mail (DKIM)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89000" y="1143000"/>
            <a:ext cx="7112000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ourier" pitchFamily="49" charset="0"/>
              </a:rPr>
              <a:t>DKIM-Signature: a=</a:t>
            </a:r>
            <a:r>
              <a:rPr lang="en-US" sz="2400" b="1" dirty="0">
                <a:solidFill>
                  <a:srgbClr val="00A900"/>
                </a:solidFill>
                <a:latin typeface="Courier" pitchFamily="49" charset="0"/>
              </a:rPr>
              <a:t>rsa-sha1</a:t>
            </a:r>
            <a:r>
              <a:rPr lang="en-US" sz="2400" b="1" dirty="0">
                <a:latin typeface="Courier" pitchFamily="49" charset="0"/>
              </a:rPr>
              <a:t>; q=</a:t>
            </a:r>
            <a:r>
              <a:rPr lang="en-US" sz="2400" b="1" dirty="0" err="1">
                <a:solidFill>
                  <a:srgbClr val="00A900"/>
                </a:solidFill>
                <a:latin typeface="Courier" pitchFamily="49" charset="0"/>
              </a:rPr>
              <a:t>dns</a:t>
            </a:r>
            <a:r>
              <a:rPr lang="en-US" sz="2400" b="1" dirty="0">
                <a:latin typeface="Courier" pitchFamily="49" charset="0"/>
              </a:rPr>
              <a:t>;</a:t>
            </a:r>
          </a:p>
          <a:p>
            <a:pPr eaLnBrk="1" hangingPunct="1"/>
            <a:r>
              <a:rPr lang="en-US" sz="2400" b="1" dirty="0">
                <a:latin typeface="Courier" pitchFamily="49" charset="0"/>
              </a:rPr>
              <a:t>	d=</a:t>
            </a:r>
            <a:r>
              <a:rPr lang="en-US" sz="2400" b="1" dirty="0">
                <a:solidFill>
                  <a:srgbClr val="0000A1"/>
                </a:solidFill>
                <a:latin typeface="Courier" pitchFamily="49" charset="0"/>
              </a:rPr>
              <a:t>example.com</a:t>
            </a:r>
            <a:r>
              <a:rPr lang="en-US" sz="2400" b="1" dirty="0">
                <a:latin typeface="Courier" pitchFamily="49" charset="0"/>
              </a:rPr>
              <a:t>;</a:t>
            </a:r>
          </a:p>
          <a:p>
            <a:pPr eaLnBrk="1" hangingPunct="1"/>
            <a:r>
              <a:rPr lang="en-US" sz="2400" b="1" dirty="0">
                <a:latin typeface="Courier" pitchFamily="49" charset="0"/>
              </a:rPr>
              <a:t>	</a:t>
            </a:r>
            <a:r>
              <a:rPr lang="en-US" sz="2400" b="1" dirty="0" err="1">
                <a:latin typeface="Courier" pitchFamily="49" charset="0"/>
              </a:rPr>
              <a:t>i</a:t>
            </a:r>
            <a:r>
              <a:rPr lang="en-US" sz="2400" b="1" dirty="0">
                <a:latin typeface="Courier" pitchFamily="49" charset="0"/>
              </a:rPr>
              <a:t>=user@eng.example.com;</a:t>
            </a:r>
          </a:p>
          <a:p>
            <a:pPr eaLnBrk="1" hangingPunct="1"/>
            <a:r>
              <a:rPr lang="en-US" sz="2400" b="1" dirty="0">
                <a:latin typeface="Courier" pitchFamily="49" charset="0"/>
              </a:rPr>
              <a:t>	s=</a:t>
            </a:r>
            <a:r>
              <a:rPr lang="en-US" sz="2400" b="1" dirty="0">
                <a:solidFill>
                  <a:srgbClr val="FF4614"/>
                </a:solidFill>
                <a:latin typeface="Courier" pitchFamily="49" charset="0"/>
              </a:rPr>
              <a:t>jun2005.eng</a:t>
            </a:r>
            <a:r>
              <a:rPr lang="en-US" sz="2400" b="1" dirty="0">
                <a:latin typeface="Courier" pitchFamily="49" charset="0"/>
              </a:rPr>
              <a:t>; c=</a:t>
            </a:r>
            <a:r>
              <a:rPr lang="en-US" sz="2400" b="1" dirty="0">
                <a:solidFill>
                  <a:srgbClr val="00A900"/>
                </a:solidFill>
                <a:latin typeface="Courier" pitchFamily="49" charset="0"/>
              </a:rPr>
              <a:t>relaxed/simple</a:t>
            </a:r>
            <a:r>
              <a:rPr lang="en-US" sz="2400" b="1" dirty="0">
                <a:latin typeface="Courier" pitchFamily="49" charset="0"/>
              </a:rPr>
              <a:t>;</a:t>
            </a:r>
          </a:p>
          <a:p>
            <a:pPr eaLnBrk="1" hangingPunct="1"/>
            <a:r>
              <a:rPr lang="en-US" sz="2400" b="1" dirty="0">
                <a:latin typeface="Courier" pitchFamily="49" charset="0"/>
              </a:rPr>
              <a:t>	t=1117574938; x=1118006938;</a:t>
            </a:r>
          </a:p>
          <a:p>
            <a:pPr eaLnBrk="1" hangingPunct="1"/>
            <a:r>
              <a:rPr lang="en-US" sz="2400" b="1" dirty="0">
                <a:latin typeface="Courier" pitchFamily="49" charset="0"/>
              </a:rPr>
              <a:t>	h=</a:t>
            </a:r>
            <a:r>
              <a:rPr lang="en-US" sz="2400" b="1" dirty="0" err="1">
                <a:latin typeface="Courier" pitchFamily="49" charset="0"/>
              </a:rPr>
              <a:t>from:to:subject:date</a:t>
            </a:r>
            <a:r>
              <a:rPr lang="en-US" sz="2400" b="1" dirty="0">
                <a:latin typeface="Courier" pitchFamily="49" charset="0"/>
              </a:rPr>
              <a:t>;</a:t>
            </a:r>
          </a:p>
          <a:p>
            <a:pPr eaLnBrk="1" hangingPunct="1"/>
            <a:r>
              <a:rPr lang="en-US" sz="2400" b="1" dirty="0">
                <a:latin typeface="Courier" pitchFamily="49" charset="0"/>
              </a:rPr>
              <a:t>	b=dzdVyOfAKCdLXdJOc9G2q8LoXSlEniSb</a:t>
            </a:r>
          </a:p>
          <a:p>
            <a:pPr eaLnBrk="1" hangingPunct="1"/>
            <a:r>
              <a:rPr lang="en-US" sz="2400" b="1" dirty="0">
                <a:latin typeface="Courier" pitchFamily="49" charset="0"/>
              </a:rPr>
              <a:t>		av+yuU4zGeeruD00lszZVoG4ZHRNiYzR</a:t>
            </a:r>
            <a:endParaRPr lang="en-US" sz="2400" dirty="0">
              <a:latin typeface="Courier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133600"/>
          </a:xfrm>
        </p:spPr>
        <p:txBody>
          <a:bodyPr/>
          <a:lstStyle/>
          <a:p>
            <a:pPr marL="319088" lvl="1" indent="0">
              <a:buNone/>
            </a:pPr>
            <a:r>
              <a:rPr lang="en-US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Problems:</a:t>
            </a:r>
          </a:p>
          <a:p>
            <a:pPr marL="661988" lvl="1" indent="-342900"/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 Transmission: signature can only be validated after the entire message content is received</a:t>
            </a:r>
          </a:p>
          <a:p>
            <a:pPr marL="661988" lvl="1" indent="-342900"/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Prone to content munging (common problem with lists)</a:t>
            </a:r>
          </a:p>
          <a:p>
            <a:pPr marL="661988" lvl="1" indent="-342900"/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Spammer can also adopt it to sign their messages</a:t>
            </a: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12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of SPF and DKIM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76400"/>
            <a:ext cx="91440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Required Improvements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827088" y="1844675"/>
            <a:ext cx="7772400" cy="280828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Email Sender Authentication at the SMTP time.</a:t>
            </a:r>
          </a:p>
          <a:p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Bind the identity of the domain owner to its domain and make it hard for the spammer to adopt iSATS</a:t>
            </a:r>
            <a:endParaRPr lang="en-US" sz="3200" b="1" i="1" u="sng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03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808038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iSATS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Leveraging Identity based Email Sender Authentication for Spam Mitigation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Crypto based sender authentication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Leverages Identity-based signature (IBS) under Identity-based cryptography (IBC)</a:t>
            </a: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IBC saves the burden of PKI required for managing and distributing public keys</a:t>
            </a: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Required establishment of Trusted Authority (TA) also called Public Key Generator (PKG)</a:t>
            </a: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PKG issues Secret Key (SK) and System Parameters</a:t>
            </a: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TA is responsible for verifying the identitiy of a domain before issuing the SK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0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8080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Identity Based Encryption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1615281"/>
            <a:ext cx="64293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Identity Based Signing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400175"/>
            <a:ext cx="74866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32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iSATS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(Four Functional Steps)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0480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Setup</a:t>
            </a:r>
          </a:p>
          <a:p>
            <a:pPr marL="857250" lvl="1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Executed once in the beginning by TA/PKG.</a:t>
            </a:r>
          </a:p>
          <a:p>
            <a:pPr marL="857250" lvl="1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Generated Master Key and System Parameters.</a:t>
            </a:r>
          </a:p>
          <a:p>
            <a:pPr marL="514350" indent="-51435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Identity Verification and Secret Key Extraction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iSATS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closed system and domains are not added automatically.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 verifies the identity of the domain. TA is envisioned to provide extended validation (organizational identity) for domain‘s identity.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 issues system parameters and SK.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343400"/>
            <a:ext cx="6400800" cy="16097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35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iSATS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(Four Functional Steps)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3. Signature Generation</a:t>
            </a:r>
          </a:p>
          <a:p>
            <a:pPr marL="0" indent="0">
              <a:buNone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4. Signature Varification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2743200"/>
            <a:ext cx="7019925" cy="32956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02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Prototype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The basic prototype implementation includes: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Server Implemention for TA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System setup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Extraction and distribution of SK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iSATS based email processing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Signature generation and verification </a:t>
            </a:r>
          </a:p>
          <a:p>
            <a:pPr marL="0" indent="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The prototype utilized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Cha-Cheon IBS scheme (pairing based cryptography)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Mail Avenger (SMTP Daemon)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Postfix (MTA)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62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Prototype Architecture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000125"/>
            <a:ext cx="64293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84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Electronic Mail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Email or Electronic mail is the biggest service being used over the Internet today.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44 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Years since the first email was sent, in 1971.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de facto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standard for e-mail transmissions across the Internet is Simple Mail Transfer Protocol (SMTP).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SMTP is defined in RFC 821 and it is a relatively simple, text-based protocol.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entirely secure thus vulnerable to SPAM.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Potential bottlenecks of iSATS are computionally expensive tasks like: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Signature Generation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Signature Verification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Extraction of SKs</a:t>
            </a:r>
          </a:p>
          <a:p>
            <a:pPr marL="0" indent="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Analyzed the above key functionalities on systems with varying computational specs as follows</a:t>
            </a:r>
          </a:p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Workstation: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2 GHz intel core2duo, 3 GB RAM</a:t>
            </a:r>
          </a:p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Netbook: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1.6 GHz intel Atom, 1 GB RAM</a:t>
            </a:r>
          </a:p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Virtual Machine: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2.4 GHz quad-core, 256 MB RAM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03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 of TA in SK Extraction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34004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45" y="2286000"/>
            <a:ext cx="34194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02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50323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 of Email Processing with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iSATS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14400"/>
            <a:ext cx="63436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44481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304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Memory and CPU Usage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44481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38400"/>
            <a:ext cx="42291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97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iSATS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new email sender authentication scheme based on Identity based cryptography 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iSATS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forms a closed system that provide reliable and easy ways to bind identity of a legitimate sender.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hard for the spammer to adopt the system without getting noticed.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73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1. http://royal.pingdom.com/2011/01/19/email-spam-statistics/</a:t>
            </a:r>
          </a:p>
          <a:p>
            <a:pPr marL="0" indent="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2. http://www.redcondor.com/company/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99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 Statistics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 2010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107 trillion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– The number of emails sent on the Internet.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294 billion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– Avg. number of email messages per day.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1.88 billion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– The number of email users worldwide.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480 million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– New email users since the year before.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89.1%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– The share of emails that were spam.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262 billion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– The number of spam emails per day (assuming 89% are spam).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royal.pingdom.com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 Statistics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 2011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3.146 billion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– The number of email accounts worldwide.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25%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– Share of email accounts that are corporate.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27.6% –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Microsoft Outlook was the most popular email client.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19% –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Percentage of spam emails delivered to corporate email inboxes despite spam filters.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112 –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Number of emails sent and received per day by the average corporate user.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425 million –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Total number of Gmail users (largest email service in the world as of June 2012).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$44.25 –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The estimated return on $1 invested in email marketing in 2011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royal.pingdom.com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Basic SMTP Architecture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343400"/>
            <a:ext cx="8458200" cy="175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SMTP clients and servers have two main components</a:t>
            </a:r>
          </a:p>
          <a:p>
            <a:pPr lvl="1">
              <a:lnSpc>
                <a:spcPct val="8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Mail User Agent (MUA)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Prepares the message, encloses it in an envelope (ex. MS-Outlook, Thunderbird).</a:t>
            </a:r>
          </a:p>
          <a:p>
            <a:pPr lvl="1">
              <a:lnSpc>
                <a:spcPct val="8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Mail Transfer Agent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(MTA)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Transfers the mail across the internet (ex.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Sendmail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29018"/>
            <a:ext cx="8453438" cy="331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Basic SMTP Commands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HELO/ELHO: sender’s host domain name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VRFY: name to be verified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MAIL FROM: email address of sender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RCPT TO: email of Indented recipient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DATA: header and body of message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QUIT: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SMTP Works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424583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Format of an Email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Consists of two parts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SMTP Envelope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Header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Body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0525" y="2514600"/>
            <a:ext cx="5832475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119</TotalTime>
  <Words>1110</Words>
  <Application>Microsoft Office PowerPoint</Application>
  <PresentationFormat>On-screen Show (4:3)</PresentationFormat>
  <Paragraphs>261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Courier</vt:lpstr>
      <vt:lpstr>Franklin Gothic Book</vt:lpstr>
      <vt:lpstr>Perpetua</vt:lpstr>
      <vt:lpstr>Times New Roman</vt:lpstr>
      <vt:lpstr>Wingdings 2</vt:lpstr>
      <vt:lpstr>Equity</vt:lpstr>
      <vt:lpstr>CS-446: Information Systems Security</vt:lpstr>
      <vt:lpstr>Overview </vt:lpstr>
      <vt:lpstr>Electronic Mail</vt:lpstr>
      <vt:lpstr>Email Statistics</vt:lpstr>
      <vt:lpstr>Email Statistics</vt:lpstr>
      <vt:lpstr>Basic SMTP Architecture</vt:lpstr>
      <vt:lpstr>Basic SMTP Commands</vt:lpstr>
      <vt:lpstr>How SMTP Works</vt:lpstr>
      <vt:lpstr>Format of an Email</vt:lpstr>
      <vt:lpstr>Limitations of SMTP</vt:lpstr>
      <vt:lpstr>Email Spam</vt:lpstr>
      <vt:lpstr>PowerPoint Presentation</vt:lpstr>
      <vt:lpstr>Sender Authentication</vt:lpstr>
      <vt:lpstr>Sender Policy Framework (SPF)</vt:lpstr>
      <vt:lpstr>Sender Policy Framework (SPF)</vt:lpstr>
      <vt:lpstr>Sender Policy Framework (SPF)</vt:lpstr>
      <vt:lpstr>SenderID</vt:lpstr>
      <vt:lpstr>Domain Key Identified Mail (DKIM)</vt:lpstr>
      <vt:lpstr>Domain Key Identified Mail (DKIM)</vt:lpstr>
      <vt:lpstr>Domain Key Identified Mail (DKIM)</vt:lpstr>
      <vt:lpstr>Example of SPF and DKIM</vt:lpstr>
      <vt:lpstr>Required Improvements</vt:lpstr>
      <vt:lpstr>iSATS: Leveraging Identity based Email Sender Authentication for Spam Mitigation </vt:lpstr>
      <vt:lpstr>Identity Based Encryption</vt:lpstr>
      <vt:lpstr>Identity Based Signing </vt:lpstr>
      <vt:lpstr>iSATS (Four Functional Steps)</vt:lpstr>
      <vt:lpstr>iSATS (Four Functional Steps)</vt:lpstr>
      <vt:lpstr>Prototype</vt:lpstr>
      <vt:lpstr>Prototype Architecture</vt:lpstr>
      <vt:lpstr>Evaluation</vt:lpstr>
      <vt:lpstr>Performance of TA in SK Extraction</vt:lpstr>
      <vt:lpstr>Performance of Email Processing with iSATS</vt:lpstr>
      <vt:lpstr>Memory and CPU Usage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Windows User</cp:lastModifiedBy>
  <cp:revision>739</cp:revision>
  <dcterms:created xsi:type="dcterms:W3CDTF">2006-08-16T00:00:00Z</dcterms:created>
  <dcterms:modified xsi:type="dcterms:W3CDTF">2018-10-16T18:02:43Z</dcterms:modified>
</cp:coreProperties>
</file>