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6" r:id="rId2"/>
    <p:sldId id="259" r:id="rId3"/>
    <p:sldId id="574" r:id="rId4"/>
    <p:sldId id="540" r:id="rId5"/>
    <p:sldId id="541" r:id="rId6"/>
    <p:sldId id="542" r:id="rId7"/>
    <p:sldId id="545" r:id="rId8"/>
    <p:sldId id="546" r:id="rId9"/>
    <p:sldId id="575" r:id="rId10"/>
    <p:sldId id="547" r:id="rId11"/>
    <p:sldId id="576" r:id="rId12"/>
    <p:sldId id="577" r:id="rId13"/>
    <p:sldId id="578" r:id="rId14"/>
    <p:sldId id="579" r:id="rId15"/>
    <p:sldId id="582" r:id="rId16"/>
    <p:sldId id="580" r:id="rId17"/>
    <p:sldId id="604" r:id="rId18"/>
    <p:sldId id="605" r:id="rId19"/>
    <p:sldId id="606" r:id="rId20"/>
    <p:sldId id="607" r:id="rId21"/>
    <p:sldId id="548" r:id="rId22"/>
    <p:sldId id="581" r:id="rId23"/>
    <p:sldId id="589" r:id="rId24"/>
    <p:sldId id="590" r:id="rId25"/>
    <p:sldId id="553" r:id="rId26"/>
    <p:sldId id="557" r:id="rId27"/>
    <p:sldId id="592" r:id="rId28"/>
    <p:sldId id="593" r:id="rId29"/>
    <p:sldId id="595" r:id="rId30"/>
    <p:sldId id="601" r:id="rId31"/>
    <p:sldId id="602" r:id="rId32"/>
    <p:sldId id="603" r:id="rId33"/>
    <p:sldId id="596" r:id="rId34"/>
    <p:sldId id="563" r:id="rId35"/>
    <p:sldId id="564" r:id="rId36"/>
    <p:sldId id="565" r:id="rId37"/>
    <p:sldId id="566" r:id="rId38"/>
    <p:sldId id="572" r:id="rId39"/>
    <p:sldId id="573" r:id="rId40"/>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39" autoAdjust="0"/>
    <p:restoredTop sz="90000" autoAdjust="0"/>
  </p:normalViewPr>
  <p:slideViewPr>
    <p:cSldViewPr>
      <p:cViewPr varScale="1">
        <p:scale>
          <a:sx n="67" d="100"/>
          <a:sy n="67" d="100"/>
        </p:scale>
        <p:origin x="1458"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021294" y="0"/>
            <a:ext cx="3076363" cy="511731"/>
          </a:xfrm>
          <a:prstGeom prst="rect">
            <a:avLst/>
          </a:prstGeom>
        </p:spPr>
        <p:txBody>
          <a:bodyPr vert="horz" lIns="96661" tIns="48331" rIns="96661" bIns="48331" rtlCol="0"/>
          <a:lstStyle>
            <a:lvl1pPr algn="r">
              <a:defRPr sz="1300"/>
            </a:lvl1pPr>
          </a:lstStyle>
          <a:p>
            <a:fld id="{24AE3314-9DCB-49FD-B20E-AFE426E32EF5}" type="datetimeFigureOut">
              <a:rPr lang="en-US" smtClean="0"/>
              <a:pPr/>
              <a:t>10/18/2018</a:t>
            </a:fld>
            <a:endParaRPr lang="en-US"/>
          </a:p>
        </p:txBody>
      </p:sp>
      <p:sp>
        <p:nvSpPr>
          <p:cNvPr id="4" name="Slide Image Placeholder 3"/>
          <p:cNvSpPr>
            <a:spLocks noGrp="1" noRot="1" noChangeAspect="1"/>
          </p:cNvSpPr>
          <p:nvPr>
            <p:ph type="sldImg" idx="2"/>
          </p:nvPr>
        </p:nvSpPr>
        <p:spPr>
          <a:xfrm>
            <a:off x="990600" y="768350"/>
            <a:ext cx="5118100" cy="3838575"/>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1106"/>
            <a:ext cx="3076363" cy="511731"/>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6661" tIns="48331" rIns="96661" bIns="48331" rtlCol="0" anchor="b"/>
          <a:lstStyle>
            <a:lvl1pPr algn="r">
              <a:defRPr sz="1300"/>
            </a:lvl1pPr>
          </a:lstStyle>
          <a:p>
            <a:fld id="{FD506D70-4FDC-464B-81DF-79C5C4B28E23}" type="slidenum">
              <a:rPr lang="en-US" smtClean="0"/>
              <a:pPr/>
              <a:t>‹#›</a:t>
            </a:fld>
            <a:endParaRPr lang="en-US"/>
          </a:p>
        </p:txBody>
      </p:sp>
    </p:spTree>
    <p:extLst>
      <p:ext uri="{BB962C8B-B14F-4D97-AF65-F5344CB8AC3E}">
        <p14:creationId xmlns:p14="http://schemas.microsoft.com/office/powerpoint/2010/main" val="3059345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506D70-4FDC-464B-81DF-79C5C4B28E23}" type="slidenum">
              <a:rPr lang="en-US" smtClean="0"/>
              <a:pPr/>
              <a:t>1</a:t>
            </a:fld>
            <a:endParaRPr lang="en-US"/>
          </a:p>
        </p:txBody>
      </p:sp>
    </p:spTree>
    <p:extLst>
      <p:ext uri="{BB962C8B-B14F-4D97-AF65-F5344CB8AC3E}">
        <p14:creationId xmlns:p14="http://schemas.microsoft.com/office/powerpoint/2010/main" val="30111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8226061F-E49C-4575-B252-6F4E1D2AA868}" type="slidenum">
              <a:rPr lang="en-AU" smtClean="0">
                <a:latin typeface="Arial" charset="0"/>
              </a:rPr>
              <a:pPr/>
              <a:t>31</a:t>
            </a:fld>
            <a:endParaRPr lang="en-AU" smtClean="0">
              <a:latin typeface="Arial"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r>
              <a:rPr lang="en-US" dirty="0" smtClean="0">
                <a:latin typeface="Arial" charset="0"/>
              </a:rPr>
              <a:t>Since many public/private keys may be in use with PGP, there is a need to identify which key is actually used to encrypt the session key for any specific message. You could just send the full public-key with every message, but this is inefficient. Rather PGP use a key identifier based on the least significant 64-bits of the key, which will very likely be unique. Then only the much shorter key ID would need to be transmitted with any message. A key ID is also required for the PGP digital signature.</a:t>
            </a:r>
          </a:p>
          <a:p>
            <a:pPr eaLnBrk="1" hangingPunct="1"/>
            <a:endParaRPr lang="en-US" dirty="0" smtClean="0">
              <a:latin typeface="Arial" charset="0"/>
            </a:endParaRPr>
          </a:p>
        </p:txBody>
      </p:sp>
    </p:spTree>
    <p:extLst>
      <p:ext uri="{BB962C8B-B14F-4D97-AF65-F5344CB8AC3E}">
        <p14:creationId xmlns:p14="http://schemas.microsoft.com/office/powerpoint/2010/main" val="30964933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32EF1D65-869A-492E-BCBB-4CF47CFCA250}" type="slidenum">
              <a:rPr lang="en-AU" smtClean="0">
                <a:latin typeface="Arial" charset="0"/>
              </a:rPr>
              <a:pPr/>
              <a:t>32</a:t>
            </a:fld>
            <a:endParaRPr lang="en-AU" smtClean="0">
              <a:latin typeface="Arial" charset="0"/>
            </a:endParaRPr>
          </a:p>
        </p:txBody>
      </p:sp>
      <p:sp>
        <p:nvSpPr>
          <p:cNvPr id="37891" name="Rectangle 2"/>
          <p:cNvSpPr>
            <a:spLocks noGrp="1" noRot="1" noChangeAspect="1" noChangeArrowheads="1" noTextEdit="1"/>
          </p:cNvSpPr>
          <p:nvPr>
            <p:ph type="sldImg"/>
          </p:nvPr>
        </p:nvSpPr>
        <p:spPr>
          <a:solidFill>
            <a:srgbClr val="FFFFFF"/>
          </a:solidFill>
          <a:ln/>
        </p:spPr>
      </p:sp>
      <p:sp>
        <p:nvSpPr>
          <p:cNvPr id="37892"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dirty="0" smtClean="0">
                <a:latin typeface="Arial" charset="0"/>
              </a:rPr>
              <a:t>Stallings Figure 15.3 shows the format of a transmitted PGP message. A message consists of three components: the message component, a signature (optional), and a session key component (optional). </a:t>
            </a:r>
            <a:endParaRPr lang="en-AU" dirty="0" smtClean="0">
              <a:latin typeface="Arial" charset="0"/>
            </a:endParaRPr>
          </a:p>
        </p:txBody>
      </p:sp>
    </p:spTree>
    <p:extLst>
      <p:ext uri="{BB962C8B-B14F-4D97-AF65-F5344CB8AC3E}">
        <p14:creationId xmlns:p14="http://schemas.microsoft.com/office/powerpoint/2010/main" val="19155478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274320" indent="-274320" eaLnBrk="1" fontAlgn="auto" hangingPunct="1">
              <a:spcBef>
                <a:spcPts val="580"/>
              </a:spcBef>
              <a:spcAft>
                <a:spcPts val="0"/>
              </a:spcAft>
              <a:buFont typeface="Wingdings 2"/>
              <a:buChar char=""/>
              <a:defRPr/>
            </a:pPr>
            <a:r>
              <a:rPr lang="en-US" sz="2800" dirty="0" smtClean="0"/>
              <a:t>when using PGP will have binary data (8-bit octets) to send (encrypted message, etc)</a:t>
            </a:r>
          </a:p>
          <a:p>
            <a:pPr marL="274320" indent="-274320" eaLnBrk="1" fontAlgn="auto" hangingPunct="1">
              <a:spcBef>
                <a:spcPts val="580"/>
              </a:spcBef>
              <a:spcAft>
                <a:spcPts val="0"/>
              </a:spcAft>
              <a:buFont typeface="Wingdings 2"/>
              <a:buChar char=""/>
              <a:defRPr/>
            </a:pPr>
            <a:r>
              <a:rPr lang="en-US" sz="2800" dirty="0" smtClean="0"/>
              <a:t>however email was designed only for text</a:t>
            </a:r>
          </a:p>
          <a:p>
            <a:pPr marL="274320" indent="-274320" eaLnBrk="1" fontAlgn="auto" hangingPunct="1">
              <a:spcBef>
                <a:spcPts val="580"/>
              </a:spcBef>
              <a:spcAft>
                <a:spcPts val="0"/>
              </a:spcAft>
              <a:buFont typeface="Wingdings 2"/>
              <a:buChar char=""/>
              <a:defRPr/>
            </a:pPr>
            <a:r>
              <a:rPr lang="en-US" sz="2800" dirty="0" smtClean="0"/>
              <a:t>hence PGP must encode raw binary data into printable ASCII characters</a:t>
            </a:r>
          </a:p>
          <a:p>
            <a:pPr marL="274320" indent="-274320" eaLnBrk="1" fontAlgn="auto" hangingPunct="1">
              <a:spcBef>
                <a:spcPts val="580"/>
              </a:spcBef>
              <a:spcAft>
                <a:spcPts val="0"/>
              </a:spcAft>
              <a:buFont typeface="Wingdings 2"/>
              <a:buChar char=""/>
              <a:defRPr/>
            </a:pPr>
            <a:r>
              <a:rPr lang="en-US" sz="2800" dirty="0" smtClean="0"/>
              <a:t>uses radix-64 algorithm</a:t>
            </a:r>
          </a:p>
          <a:p>
            <a:pPr marL="548640" lvl="1" eaLnBrk="1" fontAlgn="auto" hangingPunct="1">
              <a:spcBef>
                <a:spcPts val="370"/>
              </a:spcBef>
              <a:spcAft>
                <a:spcPts val="0"/>
              </a:spcAft>
              <a:buFont typeface="Wingdings 2"/>
              <a:buChar char=""/>
              <a:defRPr/>
            </a:pPr>
            <a:r>
              <a:rPr lang="en-US" dirty="0" smtClean="0"/>
              <a:t>maps 3 bytes to 4 printable chars</a:t>
            </a:r>
          </a:p>
          <a:p>
            <a:pPr marL="548640" lvl="1" eaLnBrk="1" fontAlgn="auto" hangingPunct="1">
              <a:spcBef>
                <a:spcPts val="370"/>
              </a:spcBef>
              <a:spcAft>
                <a:spcPts val="0"/>
              </a:spcAft>
              <a:buFont typeface="Wingdings 2"/>
              <a:buChar char=""/>
              <a:defRPr/>
            </a:pPr>
            <a:r>
              <a:rPr lang="en-US" dirty="0" smtClean="0"/>
              <a:t>also appends a CRC</a:t>
            </a:r>
          </a:p>
          <a:p>
            <a:pPr marL="274320" indent="-274320" eaLnBrk="1" fontAlgn="auto" hangingPunct="1">
              <a:spcBef>
                <a:spcPts val="580"/>
              </a:spcBef>
              <a:spcAft>
                <a:spcPts val="0"/>
              </a:spcAft>
              <a:buFont typeface="Wingdings 2"/>
              <a:buChar char=""/>
              <a:defRPr/>
            </a:pPr>
            <a:r>
              <a:rPr lang="en-US" sz="2800" dirty="0" smtClean="0"/>
              <a:t>PGP also segments messages if too big</a:t>
            </a:r>
          </a:p>
          <a:p>
            <a:pPr marL="274320" indent="-274320" eaLnBrk="1" fontAlgn="auto" hangingPunct="1">
              <a:spcBef>
                <a:spcPts val="580"/>
              </a:spcBef>
              <a:spcAft>
                <a:spcPts val="0"/>
              </a:spcAft>
              <a:buFontTx/>
              <a:buNone/>
              <a:defRPr/>
            </a:pPr>
            <a:r>
              <a:rPr lang="en-AU" sz="2800" dirty="0" smtClean="0"/>
              <a:t>    (maximum length 50,000 octets)</a:t>
            </a:r>
          </a:p>
          <a:p>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33</a:t>
            </a:fld>
            <a:endParaRPr lang="en-US"/>
          </a:p>
        </p:txBody>
      </p:sp>
    </p:spTree>
    <p:extLst>
      <p:ext uri="{BB962C8B-B14F-4D97-AF65-F5344CB8AC3E}">
        <p14:creationId xmlns:p14="http://schemas.microsoft.com/office/powerpoint/2010/main" val="622488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914EFBF9-47DC-4C6B-AA0B-F32397428731}" type="slidenum">
              <a:rPr lang="en-AU" smtClean="0">
                <a:latin typeface="Arial" charset="0"/>
              </a:rPr>
              <a:pPr/>
              <a:t>3</a:t>
            </a:fld>
            <a:endParaRPr lang="en-AU" smtClean="0">
              <a:latin typeface="Arial"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r>
              <a:rPr lang="en-US" smtClean="0">
                <a:latin typeface="Arial" charset="0"/>
              </a:rPr>
              <a:t>In virtually all distributed environments, electronic mail is the most heavily used network-based application. But </a:t>
            </a:r>
            <a:r>
              <a:rPr lang="en-AU" smtClean="0">
                <a:latin typeface="Arial" charset="0"/>
              </a:rPr>
              <a:t>current email services are roughly like "postcards”, anyone who wants could pick it up and have a look as its in transit or sitting in the recipients mailbox.</a:t>
            </a:r>
          </a:p>
        </p:txBody>
      </p:sp>
    </p:spTree>
    <p:extLst>
      <p:ext uri="{BB962C8B-B14F-4D97-AF65-F5344CB8AC3E}">
        <p14:creationId xmlns:p14="http://schemas.microsoft.com/office/powerpoint/2010/main" val="1169545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Comic Sans MS" panose="030F0702030302020204" pitchFamily="66" charset="0"/>
                <a:ea typeface="MS PGothic" panose="020B0600070205080204" pitchFamily="34" charset="-128"/>
              </a:defRPr>
            </a:lvl1pPr>
            <a:lvl2pPr marL="742950" indent="-285750" defTabSz="966788">
              <a:defRPr sz="2000">
                <a:solidFill>
                  <a:schemeClr val="tx1"/>
                </a:solidFill>
                <a:latin typeface="Comic Sans MS" panose="030F0702030302020204" pitchFamily="66" charset="0"/>
                <a:ea typeface="MS PGothic" panose="020B0600070205080204" pitchFamily="34" charset="-128"/>
              </a:defRPr>
            </a:lvl2pPr>
            <a:lvl3pPr marL="1143000" indent="-228600" defTabSz="966788">
              <a:defRPr sz="2000">
                <a:solidFill>
                  <a:schemeClr val="tx1"/>
                </a:solidFill>
                <a:latin typeface="Comic Sans MS" panose="030F0702030302020204" pitchFamily="66" charset="0"/>
                <a:ea typeface="MS PGothic" panose="020B0600070205080204" pitchFamily="34" charset="-128"/>
              </a:defRPr>
            </a:lvl3pPr>
            <a:lvl4pPr marL="1600200" indent="-228600" defTabSz="966788">
              <a:defRPr sz="2000">
                <a:solidFill>
                  <a:schemeClr val="tx1"/>
                </a:solidFill>
                <a:latin typeface="Comic Sans MS" panose="030F0702030302020204" pitchFamily="66" charset="0"/>
                <a:ea typeface="MS PGothic" panose="020B0600070205080204" pitchFamily="34" charset="-128"/>
              </a:defRPr>
            </a:lvl4pPr>
            <a:lvl5pPr marL="2057400" indent="-228600" defTabSz="966788">
              <a:defRPr sz="2000">
                <a:solidFill>
                  <a:schemeClr val="tx1"/>
                </a:solidFill>
                <a:latin typeface="Comic Sans MS" panose="030F0702030302020204" pitchFamily="66" charset="0"/>
                <a:ea typeface="MS PGothic" panose="020B0600070205080204" pitchFamily="34" charset="-128"/>
              </a:defRPr>
            </a:lvl5pPr>
            <a:lvl6pPr marL="2514600" indent="-228600" defTabSz="966788"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defTabSz="966788"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defTabSz="966788"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defTabSz="966788"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fld id="{58D70D32-DD02-4A5C-9125-775C0B053B78}" type="slidenum">
              <a:rPr lang="en-US" altLang="en-US" sz="1300" smtClean="0">
                <a:latin typeface="Times New Roman" panose="02020603050405020304" pitchFamily="18" charset="0"/>
              </a:rPr>
              <a:pPr/>
              <a:t>17</a:t>
            </a:fld>
            <a:endParaRPr lang="en-US" altLang="en-US" sz="1300" smtClean="0">
              <a:latin typeface="Times New Roman" panose="02020603050405020304"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80979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Comic Sans MS" panose="030F0702030302020204" pitchFamily="66" charset="0"/>
                <a:ea typeface="MS PGothic" panose="020B0600070205080204" pitchFamily="34" charset="-128"/>
              </a:defRPr>
            </a:lvl1pPr>
            <a:lvl2pPr marL="742950" indent="-285750" defTabSz="966788">
              <a:defRPr sz="2000">
                <a:solidFill>
                  <a:schemeClr val="tx1"/>
                </a:solidFill>
                <a:latin typeface="Comic Sans MS" panose="030F0702030302020204" pitchFamily="66" charset="0"/>
                <a:ea typeface="MS PGothic" panose="020B0600070205080204" pitchFamily="34" charset="-128"/>
              </a:defRPr>
            </a:lvl2pPr>
            <a:lvl3pPr marL="1143000" indent="-228600" defTabSz="966788">
              <a:defRPr sz="2000">
                <a:solidFill>
                  <a:schemeClr val="tx1"/>
                </a:solidFill>
                <a:latin typeface="Comic Sans MS" panose="030F0702030302020204" pitchFamily="66" charset="0"/>
                <a:ea typeface="MS PGothic" panose="020B0600070205080204" pitchFamily="34" charset="-128"/>
              </a:defRPr>
            </a:lvl3pPr>
            <a:lvl4pPr marL="1600200" indent="-228600" defTabSz="966788">
              <a:defRPr sz="2000">
                <a:solidFill>
                  <a:schemeClr val="tx1"/>
                </a:solidFill>
                <a:latin typeface="Comic Sans MS" panose="030F0702030302020204" pitchFamily="66" charset="0"/>
                <a:ea typeface="MS PGothic" panose="020B0600070205080204" pitchFamily="34" charset="-128"/>
              </a:defRPr>
            </a:lvl4pPr>
            <a:lvl5pPr marL="2057400" indent="-228600" defTabSz="966788">
              <a:defRPr sz="2000">
                <a:solidFill>
                  <a:schemeClr val="tx1"/>
                </a:solidFill>
                <a:latin typeface="Comic Sans MS" panose="030F0702030302020204" pitchFamily="66" charset="0"/>
                <a:ea typeface="MS PGothic" panose="020B0600070205080204" pitchFamily="34" charset="-128"/>
              </a:defRPr>
            </a:lvl5pPr>
            <a:lvl6pPr marL="2514600" indent="-228600" defTabSz="966788"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defTabSz="966788"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defTabSz="966788"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defTabSz="966788"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fld id="{300B4EA3-9CD8-4734-9FB7-FBB5B62C6846}" type="slidenum">
              <a:rPr lang="en-US" altLang="en-US" sz="1300" smtClean="0">
                <a:latin typeface="Times New Roman" panose="02020603050405020304" pitchFamily="18" charset="0"/>
              </a:rPr>
              <a:pPr/>
              <a:t>18</a:t>
            </a:fld>
            <a:endParaRPr lang="en-US" altLang="en-US" sz="1300" smtClean="0">
              <a:latin typeface="Times New Roman" panose="02020603050405020304"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9799720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Comic Sans MS" panose="030F0702030302020204" pitchFamily="66" charset="0"/>
                <a:ea typeface="MS PGothic" panose="020B0600070205080204" pitchFamily="34" charset="-128"/>
              </a:defRPr>
            </a:lvl1pPr>
            <a:lvl2pPr marL="742950" indent="-285750" defTabSz="966788">
              <a:defRPr sz="2000">
                <a:solidFill>
                  <a:schemeClr val="tx1"/>
                </a:solidFill>
                <a:latin typeface="Comic Sans MS" panose="030F0702030302020204" pitchFamily="66" charset="0"/>
                <a:ea typeface="MS PGothic" panose="020B0600070205080204" pitchFamily="34" charset="-128"/>
              </a:defRPr>
            </a:lvl2pPr>
            <a:lvl3pPr marL="1143000" indent="-228600" defTabSz="966788">
              <a:defRPr sz="2000">
                <a:solidFill>
                  <a:schemeClr val="tx1"/>
                </a:solidFill>
                <a:latin typeface="Comic Sans MS" panose="030F0702030302020204" pitchFamily="66" charset="0"/>
                <a:ea typeface="MS PGothic" panose="020B0600070205080204" pitchFamily="34" charset="-128"/>
              </a:defRPr>
            </a:lvl3pPr>
            <a:lvl4pPr marL="1600200" indent="-228600" defTabSz="966788">
              <a:defRPr sz="2000">
                <a:solidFill>
                  <a:schemeClr val="tx1"/>
                </a:solidFill>
                <a:latin typeface="Comic Sans MS" panose="030F0702030302020204" pitchFamily="66" charset="0"/>
                <a:ea typeface="MS PGothic" panose="020B0600070205080204" pitchFamily="34" charset="-128"/>
              </a:defRPr>
            </a:lvl4pPr>
            <a:lvl5pPr marL="2057400" indent="-228600" defTabSz="966788">
              <a:defRPr sz="2000">
                <a:solidFill>
                  <a:schemeClr val="tx1"/>
                </a:solidFill>
                <a:latin typeface="Comic Sans MS" panose="030F0702030302020204" pitchFamily="66" charset="0"/>
                <a:ea typeface="MS PGothic" panose="020B0600070205080204" pitchFamily="34" charset="-128"/>
              </a:defRPr>
            </a:lvl5pPr>
            <a:lvl6pPr marL="2514600" indent="-228600" defTabSz="966788"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defTabSz="966788"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defTabSz="966788"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defTabSz="966788"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fld id="{9E106F63-EAD2-4484-9CAE-77539798F0A8}" type="slidenum">
              <a:rPr lang="en-US" altLang="en-US" sz="1300" smtClean="0">
                <a:latin typeface="Times New Roman" panose="02020603050405020304" pitchFamily="18" charset="0"/>
              </a:rPr>
              <a:pPr/>
              <a:t>19</a:t>
            </a:fld>
            <a:endParaRPr lang="en-US" altLang="en-US" sz="1300" smtClean="0">
              <a:latin typeface="Times New Roman" panose="02020603050405020304" pitchFamily="18"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80108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Comic Sans MS" panose="030F0702030302020204" pitchFamily="66" charset="0"/>
                <a:ea typeface="MS PGothic" panose="020B0600070205080204" pitchFamily="34" charset="-128"/>
              </a:defRPr>
            </a:lvl1pPr>
            <a:lvl2pPr marL="742950" indent="-285750" defTabSz="966788">
              <a:defRPr sz="2000">
                <a:solidFill>
                  <a:schemeClr val="tx1"/>
                </a:solidFill>
                <a:latin typeface="Comic Sans MS" panose="030F0702030302020204" pitchFamily="66" charset="0"/>
                <a:ea typeface="MS PGothic" panose="020B0600070205080204" pitchFamily="34" charset="-128"/>
              </a:defRPr>
            </a:lvl2pPr>
            <a:lvl3pPr marL="1143000" indent="-228600" defTabSz="966788">
              <a:defRPr sz="2000">
                <a:solidFill>
                  <a:schemeClr val="tx1"/>
                </a:solidFill>
                <a:latin typeface="Comic Sans MS" panose="030F0702030302020204" pitchFamily="66" charset="0"/>
                <a:ea typeface="MS PGothic" panose="020B0600070205080204" pitchFamily="34" charset="-128"/>
              </a:defRPr>
            </a:lvl3pPr>
            <a:lvl4pPr marL="1600200" indent="-228600" defTabSz="966788">
              <a:defRPr sz="2000">
                <a:solidFill>
                  <a:schemeClr val="tx1"/>
                </a:solidFill>
                <a:latin typeface="Comic Sans MS" panose="030F0702030302020204" pitchFamily="66" charset="0"/>
                <a:ea typeface="MS PGothic" panose="020B0600070205080204" pitchFamily="34" charset="-128"/>
              </a:defRPr>
            </a:lvl4pPr>
            <a:lvl5pPr marL="2057400" indent="-228600" defTabSz="966788">
              <a:defRPr sz="2000">
                <a:solidFill>
                  <a:schemeClr val="tx1"/>
                </a:solidFill>
                <a:latin typeface="Comic Sans MS" panose="030F0702030302020204" pitchFamily="66" charset="0"/>
                <a:ea typeface="MS PGothic" panose="020B0600070205080204" pitchFamily="34" charset="-128"/>
              </a:defRPr>
            </a:lvl5pPr>
            <a:lvl6pPr marL="2514600" indent="-228600" defTabSz="966788"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defTabSz="966788"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defTabSz="966788"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defTabSz="966788"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fld id="{36980FC1-3279-4BE4-BBA3-6535E951466F}" type="slidenum">
              <a:rPr lang="en-US" altLang="en-US" sz="1300" smtClean="0">
                <a:latin typeface="Times New Roman" panose="02020603050405020304" pitchFamily="18" charset="0"/>
              </a:rPr>
              <a:pPr/>
              <a:t>20</a:t>
            </a:fld>
            <a:endParaRPr lang="en-US" altLang="en-US" sz="1300" smtClean="0">
              <a:latin typeface="Times New Roman" panose="02020603050405020304" pitchFamily="18"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671330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90B3B1D6-FF3E-4D90-BF55-D33FD755641F}" type="slidenum">
              <a:rPr lang="en-AU" smtClean="0">
                <a:latin typeface="Arial" charset="0"/>
              </a:rPr>
              <a:pPr/>
              <a:t>24</a:t>
            </a:fld>
            <a:endParaRPr lang="en-AU" smtClean="0">
              <a:latin typeface="Arial"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r>
              <a:rPr lang="en-US" smtClean="0">
                <a:latin typeface="Arial" charset="0"/>
              </a:rPr>
              <a:t>The </a:t>
            </a:r>
            <a:r>
              <a:rPr lang="en-AU" smtClean="0">
                <a:latin typeface="Arial" charset="0"/>
              </a:rPr>
              <a:t>Pretty Good Privacy (PGP) secure email program,</a:t>
            </a:r>
            <a:r>
              <a:rPr lang="en-US" smtClean="0">
                <a:latin typeface="Arial" charset="0"/>
              </a:rPr>
              <a:t> is a remarkable phenomenon, has grown explosively and is now widely used. Largely the effort of a single person, Phil Zimmermann, who selected the best available crypto algorithms to use &amp; integrated them into a single program, PGP provides a confidentiality and authentication service that can be used for electronic mail and file storage applications. It runs on a wide range of systems, in both free &amp; commercial versions.</a:t>
            </a:r>
          </a:p>
        </p:txBody>
      </p:sp>
    </p:spTree>
    <p:extLst>
      <p:ext uri="{BB962C8B-B14F-4D97-AF65-F5344CB8AC3E}">
        <p14:creationId xmlns:p14="http://schemas.microsoft.com/office/powerpoint/2010/main" val="7946076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e-DE" sz="1200" b="1" i="0" kern="1200" dirty="0" smtClean="0">
                <a:solidFill>
                  <a:schemeClr val="tx1"/>
                </a:solidFill>
                <a:latin typeface="+mn-lt"/>
                <a:ea typeface="+mn-ea"/>
                <a:cs typeface="+mn-cs"/>
              </a:rPr>
              <a:t>Digital </a:t>
            </a:r>
            <a:r>
              <a:rPr lang="de-DE" sz="1200" b="1" i="0" kern="1200" dirty="0" err="1" smtClean="0">
                <a:solidFill>
                  <a:schemeClr val="tx1"/>
                </a:solidFill>
                <a:latin typeface="+mn-lt"/>
                <a:ea typeface="+mn-ea"/>
                <a:cs typeface="+mn-cs"/>
              </a:rPr>
              <a:t>Signature</a:t>
            </a:r>
            <a:r>
              <a:rPr lang="de-DE" sz="1200" b="1" i="0" kern="1200" dirty="0" smtClean="0">
                <a:solidFill>
                  <a:schemeClr val="tx1"/>
                </a:solidFill>
                <a:latin typeface="+mn-lt"/>
                <a:ea typeface="+mn-ea"/>
                <a:cs typeface="+mn-cs"/>
              </a:rPr>
              <a:t> Standard</a:t>
            </a:r>
            <a:r>
              <a:rPr lang="de-DE" sz="1200" b="0" i="0" kern="1200" dirty="0" smtClean="0">
                <a:solidFill>
                  <a:schemeClr val="tx1"/>
                </a:solidFill>
                <a:latin typeface="+mn-lt"/>
                <a:ea typeface="+mn-ea"/>
                <a:cs typeface="+mn-cs"/>
              </a:rPr>
              <a:t> (DSS)</a:t>
            </a:r>
          </a:p>
          <a:p>
            <a:r>
              <a:rPr lang="fr-FR" sz="1200" b="1" i="0" kern="1200" dirty="0" err="1" smtClean="0">
                <a:solidFill>
                  <a:schemeClr val="tx1"/>
                </a:solidFill>
                <a:latin typeface="+mn-lt"/>
                <a:ea typeface="+mn-ea"/>
                <a:cs typeface="+mn-cs"/>
              </a:rPr>
              <a:t>Elliptic</a:t>
            </a:r>
            <a:r>
              <a:rPr lang="fr-FR" sz="1200" b="1" i="0" kern="1200" dirty="0" smtClean="0">
                <a:solidFill>
                  <a:schemeClr val="tx1"/>
                </a:solidFill>
                <a:latin typeface="+mn-lt"/>
                <a:ea typeface="+mn-ea"/>
                <a:cs typeface="+mn-cs"/>
              </a:rPr>
              <a:t> </a:t>
            </a:r>
            <a:r>
              <a:rPr lang="fr-FR" sz="1200" b="1" i="0" kern="1200" dirty="0" err="1" smtClean="0">
                <a:solidFill>
                  <a:schemeClr val="tx1"/>
                </a:solidFill>
                <a:latin typeface="+mn-lt"/>
                <a:ea typeface="+mn-ea"/>
                <a:cs typeface="+mn-cs"/>
              </a:rPr>
              <a:t>Curve</a:t>
            </a:r>
            <a:r>
              <a:rPr lang="fr-FR" sz="1200" b="1" i="0" kern="1200" dirty="0" smtClean="0">
                <a:solidFill>
                  <a:schemeClr val="tx1"/>
                </a:solidFill>
                <a:latin typeface="+mn-lt"/>
                <a:ea typeface="+mn-ea"/>
                <a:cs typeface="+mn-cs"/>
              </a:rPr>
              <a:t> Digital Signature </a:t>
            </a:r>
            <a:r>
              <a:rPr lang="fr-FR" sz="1200" b="1" i="0" kern="1200" dirty="0" err="1" smtClean="0">
                <a:solidFill>
                  <a:schemeClr val="tx1"/>
                </a:solidFill>
                <a:latin typeface="+mn-lt"/>
                <a:ea typeface="+mn-ea"/>
                <a:cs typeface="+mn-cs"/>
              </a:rPr>
              <a:t>Algorithm</a:t>
            </a:r>
            <a:r>
              <a:rPr lang="fr-FR" sz="1200" b="0" i="0" kern="1200" dirty="0" smtClean="0">
                <a:solidFill>
                  <a:schemeClr val="tx1"/>
                </a:solidFill>
                <a:latin typeface="+mn-lt"/>
                <a:ea typeface="+mn-ea"/>
                <a:cs typeface="+mn-cs"/>
              </a:rPr>
              <a:t> (</a:t>
            </a:r>
            <a:r>
              <a:rPr lang="fr-FR" sz="1200" b="1" i="0" kern="1200" dirty="0" smtClean="0">
                <a:solidFill>
                  <a:schemeClr val="tx1"/>
                </a:solidFill>
                <a:latin typeface="+mn-lt"/>
                <a:ea typeface="+mn-ea"/>
                <a:cs typeface="+mn-cs"/>
              </a:rPr>
              <a:t>ECDSA</a:t>
            </a:r>
            <a:r>
              <a:rPr lang="fr-FR" sz="1200" b="0" i="0" kern="120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26</a:t>
            </a:fld>
            <a:endParaRPr lang="en-US"/>
          </a:p>
        </p:txBody>
      </p:sp>
    </p:spTree>
    <p:extLst>
      <p:ext uri="{BB962C8B-B14F-4D97-AF65-F5344CB8AC3E}">
        <p14:creationId xmlns:p14="http://schemas.microsoft.com/office/powerpoint/2010/main" val="36216053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E09ACA5D-8C2F-4294-8E39-86A7E862775E}" type="slidenum">
              <a:rPr lang="en-AU" smtClean="0">
                <a:latin typeface="Arial" charset="0"/>
              </a:rPr>
              <a:pPr/>
              <a:t>30</a:t>
            </a:fld>
            <a:endParaRPr lang="en-AU" smtClean="0">
              <a:latin typeface="Arial"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r>
              <a:rPr lang="en-US" smtClean="0">
                <a:latin typeface="Arial" charset="0"/>
              </a:rPr>
              <a:t>PGP makes use of four types of keys: one-time session symmetric keys, public keys, private keys, and passphrase-based symmetric keys.</a:t>
            </a:r>
          </a:p>
          <a:p>
            <a:pPr eaLnBrk="1" hangingPunct="1"/>
            <a:r>
              <a:rPr lang="en-US" smtClean="0">
                <a:latin typeface="Arial" charset="0"/>
              </a:rPr>
              <a:t>Each session key is associated with a single message and is used only for the purpose of encrypting and decrypting that message. Random numbers are generated using the ANSI X12.17 generator, with inputs based on keystroke input from the user, where both the keystroke timing and the actual keys struck are used to generate a randomized stream of numbers. Stallings Appendix 15C discusses PGP random number generation techniques in more detail.</a:t>
            </a:r>
          </a:p>
        </p:txBody>
      </p:sp>
    </p:spTree>
    <p:extLst>
      <p:ext uri="{BB962C8B-B14F-4D97-AF65-F5344CB8AC3E}">
        <p14:creationId xmlns:p14="http://schemas.microsoft.com/office/powerpoint/2010/main" val="2849714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FEAACE3F-4DF8-48F2-A66E-70F4D2F7735B}" type="datetime1">
              <a:rPr lang="en-US" smtClean="0"/>
              <a:pPr/>
              <a:t>10/18/2018</a:t>
            </a:fld>
            <a:endParaRPr lang="en-US"/>
          </a:p>
        </p:txBody>
      </p:sp>
      <p:sp>
        <p:nvSpPr>
          <p:cNvPr id="17" name="Footer Placeholder 16"/>
          <p:cNvSpPr>
            <a:spLocks noGrp="1"/>
          </p:cNvSpPr>
          <p:nvPr>
            <p:ph type="ftr" sz="quarter" idx="11"/>
          </p:nvPr>
        </p:nvSpPr>
        <p:spPr/>
        <p:txBody>
          <a:bodyPr/>
          <a:lstStyle/>
          <a:p>
            <a:r>
              <a:rPr lang="en-US" smtClean="0"/>
              <a:t>FAST-NUCES</a:t>
            </a: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FDD270B-03BD-44C2-8ACF-2D2A2349FF26}" type="datetime1">
              <a:rPr lang="en-US" smtClean="0"/>
              <a:pPr/>
              <a:t>10/18/2018</a:t>
            </a:fld>
            <a:endParaRPr lang="en-US"/>
          </a:p>
        </p:txBody>
      </p:sp>
      <p:sp>
        <p:nvSpPr>
          <p:cNvPr id="5" name="Footer Placeholder 4"/>
          <p:cNvSpPr>
            <a:spLocks noGrp="1"/>
          </p:cNvSpPr>
          <p:nvPr>
            <p:ph type="ftr" sz="quarter" idx="11"/>
          </p:nvPr>
        </p:nvSpPr>
        <p:spPr/>
        <p:txBody>
          <a:bodyPr/>
          <a:lstStyle/>
          <a:p>
            <a:r>
              <a:rPr lang="en-US" smtClean="0"/>
              <a:t>FAST-NUCES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BD8415-E608-4047-861A-D716A8C958A9}" type="datetime1">
              <a:rPr lang="en-US" smtClean="0"/>
              <a:pPr/>
              <a:t>10/18/2018</a:t>
            </a:fld>
            <a:endParaRPr lang="en-US"/>
          </a:p>
        </p:txBody>
      </p:sp>
      <p:sp>
        <p:nvSpPr>
          <p:cNvPr id="5" name="Footer Placeholder 4"/>
          <p:cNvSpPr>
            <a:spLocks noGrp="1"/>
          </p:cNvSpPr>
          <p:nvPr>
            <p:ph type="ftr" sz="quarter" idx="11"/>
          </p:nvPr>
        </p:nvSpPr>
        <p:spPr/>
        <p:txBody>
          <a:bodyPr/>
          <a:lstStyle/>
          <a:p>
            <a:r>
              <a:rPr lang="en-US" smtClean="0"/>
              <a:t>FAST-NUCES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0" y="190500"/>
            <a:ext cx="7010400" cy="15271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524000" y="1905000"/>
            <a:ext cx="3429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5400" y="1905000"/>
            <a:ext cx="3429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113F2FC8-1D16-4F3F-9672-D9DA3608FD7A}" type="datetime1">
              <a:rPr lang="en-US" smtClean="0"/>
              <a:pPr>
                <a:defRPr/>
              </a:pPr>
              <a:t>10/18/2018</a:t>
            </a:fld>
            <a:endParaRPr lang="en-GB"/>
          </a:p>
        </p:txBody>
      </p:sp>
      <p:sp>
        <p:nvSpPr>
          <p:cNvPr id="6" name="Rectangle 5"/>
          <p:cNvSpPr>
            <a:spLocks noGrp="1" noChangeArrowheads="1"/>
          </p:cNvSpPr>
          <p:nvPr>
            <p:ph type="ftr" sz="quarter" idx="11"/>
          </p:nvPr>
        </p:nvSpPr>
        <p:spPr>
          <a:ln/>
        </p:spPr>
        <p:txBody>
          <a:bodyPr/>
          <a:lstStyle>
            <a:lvl1pPr>
              <a:defRPr/>
            </a:lvl1pPr>
          </a:lstStyle>
          <a:p>
            <a:pPr>
              <a:defRPr/>
            </a:pPr>
            <a:r>
              <a:rPr lang="en-GB" smtClean="0"/>
              <a:t>FAST-NUCES</a:t>
            </a: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70D3A86C-C032-4D99-90C8-B217C28026C1}"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93273FB-F1EA-4B75-B81E-484F0F42E2E2}" type="datetime1">
              <a:rPr lang="en-US" smtClean="0"/>
              <a:pPr/>
              <a:t>10/18/2018</a:t>
            </a:fld>
            <a:endParaRPr lang="en-US"/>
          </a:p>
        </p:txBody>
      </p:sp>
      <p:sp>
        <p:nvSpPr>
          <p:cNvPr id="5" name="Footer Placeholder 4"/>
          <p:cNvSpPr>
            <a:spLocks noGrp="1"/>
          </p:cNvSpPr>
          <p:nvPr>
            <p:ph type="ftr" sz="quarter" idx="11"/>
          </p:nvPr>
        </p:nvSpPr>
        <p:spPr/>
        <p:txBody>
          <a:bodyPr/>
          <a:lstStyle/>
          <a:p>
            <a:r>
              <a:rPr lang="en-US" smtClean="0"/>
              <a:t>FAST-NUCES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D24F76-391D-4A51-BFA8-AD2FE58BDED7}" type="datetime1">
              <a:rPr lang="en-US" smtClean="0"/>
              <a:pPr/>
              <a:t>10/18/2018</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smtClean="0"/>
              <a:t>FAST-NUCES</a:t>
            </a: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763DF19-47C2-437F-A672-715ECFB0051C}" type="datetime1">
              <a:rPr lang="en-US" smtClean="0"/>
              <a:pPr/>
              <a:t>10/18/2018</a:t>
            </a:fld>
            <a:endParaRPr lang="en-US"/>
          </a:p>
        </p:txBody>
      </p:sp>
      <p:sp>
        <p:nvSpPr>
          <p:cNvPr id="6" name="Footer Placeholder 5"/>
          <p:cNvSpPr>
            <a:spLocks noGrp="1"/>
          </p:cNvSpPr>
          <p:nvPr>
            <p:ph type="ftr" sz="quarter" idx="11"/>
          </p:nvPr>
        </p:nvSpPr>
        <p:spPr/>
        <p:txBody>
          <a:bodyPr/>
          <a:lstStyle/>
          <a:p>
            <a:r>
              <a:rPr lang="en-US" smtClean="0"/>
              <a:t>FAST-NUCES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80C1046-99AA-4A99-A3CF-AE71923264DA}" type="datetime1">
              <a:rPr lang="en-US" smtClean="0"/>
              <a:pPr/>
              <a:t>10/18/2018</a:t>
            </a:fld>
            <a:endParaRPr lang="en-US"/>
          </a:p>
        </p:txBody>
      </p:sp>
      <p:sp>
        <p:nvSpPr>
          <p:cNvPr id="8" name="Footer Placeholder 7"/>
          <p:cNvSpPr>
            <a:spLocks noGrp="1"/>
          </p:cNvSpPr>
          <p:nvPr>
            <p:ph type="ftr" sz="quarter" idx="11"/>
          </p:nvPr>
        </p:nvSpPr>
        <p:spPr/>
        <p:txBody>
          <a:bodyPr/>
          <a:lstStyle/>
          <a:p>
            <a:r>
              <a:rPr lang="en-US" smtClean="0"/>
              <a:t>FAST-NUCES</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B53B6E7-9882-416A-9364-59AC8A84A2CF}" type="datetime1">
              <a:rPr lang="en-US" smtClean="0"/>
              <a:pPr/>
              <a:t>10/18/2018</a:t>
            </a:fld>
            <a:endParaRPr lang="en-US"/>
          </a:p>
        </p:txBody>
      </p:sp>
      <p:sp>
        <p:nvSpPr>
          <p:cNvPr id="4" name="Footer Placeholder 3"/>
          <p:cNvSpPr>
            <a:spLocks noGrp="1"/>
          </p:cNvSpPr>
          <p:nvPr>
            <p:ph type="ftr" sz="quarter" idx="11"/>
          </p:nvPr>
        </p:nvSpPr>
        <p:spPr/>
        <p:txBody>
          <a:bodyPr/>
          <a:lstStyle/>
          <a:p>
            <a:r>
              <a:rPr lang="en-US" smtClean="0"/>
              <a:t>FAST-NUCES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40449F-8EDF-482F-86F1-24412B81EB7B}" type="datetime1">
              <a:rPr lang="en-US" smtClean="0"/>
              <a:pPr/>
              <a:t>10/18/2018</a:t>
            </a:fld>
            <a:endParaRPr lang="en-US"/>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087CCEC-F56E-49D9-882D-71C4F731DF47}" type="datetime1">
              <a:rPr lang="en-US" smtClean="0"/>
              <a:pPr/>
              <a:t>10/18/2018</a:t>
            </a:fld>
            <a:endParaRPr lang="en-US"/>
          </a:p>
        </p:txBody>
      </p:sp>
      <p:sp>
        <p:nvSpPr>
          <p:cNvPr id="6" name="Footer Placeholder 5"/>
          <p:cNvSpPr>
            <a:spLocks noGrp="1"/>
          </p:cNvSpPr>
          <p:nvPr>
            <p:ph type="ftr" sz="quarter" idx="11"/>
          </p:nvPr>
        </p:nvSpPr>
        <p:spPr/>
        <p:txBody>
          <a:bodyPr/>
          <a:lstStyle/>
          <a:p>
            <a:r>
              <a:rPr lang="en-US" smtClean="0"/>
              <a:t>FAST-NUCES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E1700BC-3ADA-4E3A-AEA8-266D82A9229F}" type="datetime1">
              <a:rPr lang="en-US" smtClean="0"/>
              <a:pPr/>
              <a:t>10/18/2018</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smtClean="0"/>
              <a:t>FAST-NUCES</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4C91044B-C923-4FEF-8868-CBBB942E5132}" type="datetime1">
              <a:rPr lang="en-US" smtClean="0"/>
              <a:pPr/>
              <a:t>10/18/2018</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FAST-NUCES</a:t>
            </a: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wmf"/><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wmf"/></Relationships>
</file>

<file path=ppt/slides/_rels/slide18.xml.rels><?xml version="1.0" encoding="UTF-8" standalone="yes"?>
<Relationships xmlns="http://schemas.openxmlformats.org/package/2006/relationships"><Relationship Id="rId3" Type="http://schemas.openxmlformats.org/officeDocument/2006/relationships/image" Target="../media/image6.wmf"/><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wmf"/></Relationships>
</file>

<file path=ppt/slides/_rels/slide19.xml.rels><?xml version="1.0" encoding="UTF-8" standalone="yes"?>
<Relationships xmlns="http://schemas.openxmlformats.org/package/2006/relationships"><Relationship Id="rId3" Type="http://schemas.openxmlformats.org/officeDocument/2006/relationships/image" Target="../media/image7.wmf"/><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6.wmf"/></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7.wmf"/><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pgpi.org/doc/faq/"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wmf"/><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3200400"/>
            <a:ext cx="7391400" cy="2286000"/>
          </a:xfrm>
        </p:spPr>
        <p:txBody>
          <a:bodyPr>
            <a:normAutofit fontScale="92500" lnSpcReduction="10000"/>
          </a:bodyPr>
          <a:lstStyle/>
          <a:p>
            <a:r>
              <a:rPr lang="en-US" sz="3400" b="1" dirty="0" smtClean="0">
                <a:solidFill>
                  <a:schemeClr val="tx1"/>
                </a:solidFill>
                <a:latin typeface="Times New Roman" pitchFamily="18" charset="0"/>
                <a:cs typeface="Times New Roman" pitchFamily="18" charset="0"/>
              </a:rPr>
              <a:t>Lecture # 14: Email Security (PGP S/MIME) </a:t>
            </a:r>
          </a:p>
          <a:p>
            <a:r>
              <a:rPr lang="en-US" dirty="0" smtClean="0">
                <a:solidFill>
                  <a:schemeClr val="tx1"/>
                </a:solidFill>
                <a:latin typeface="Times New Roman" pitchFamily="18" charset="0"/>
                <a:cs typeface="Times New Roman" pitchFamily="18" charset="0"/>
              </a:rPr>
              <a:t>Prof. Dr. </a:t>
            </a:r>
            <a:r>
              <a:rPr lang="en-US" dirty="0" err="1" smtClean="0">
                <a:solidFill>
                  <a:schemeClr val="tx1"/>
                </a:solidFill>
                <a:latin typeface="Times New Roman" pitchFamily="18" charset="0"/>
                <a:cs typeface="Times New Roman" pitchFamily="18" charset="0"/>
              </a:rPr>
              <a:t>Sufian</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Hameed</a:t>
            </a:r>
            <a:endParaRPr lang="en-US" dirty="0" smtClean="0">
              <a:solidFill>
                <a:schemeClr val="tx1"/>
              </a:solidFill>
              <a:latin typeface="Times New Roman" pitchFamily="18" charset="0"/>
              <a:cs typeface="Times New Roman" pitchFamily="18" charset="0"/>
            </a:endParaRPr>
          </a:p>
          <a:p>
            <a:r>
              <a:rPr lang="en-US" dirty="0" smtClean="0">
                <a:solidFill>
                  <a:schemeClr val="tx1"/>
                </a:solidFill>
                <a:latin typeface="Times New Roman" pitchFamily="18" charset="0"/>
                <a:cs typeface="Times New Roman" pitchFamily="18" charset="0"/>
              </a:rPr>
              <a:t>Department of Computer Science</a:t>
            </a:r>
          </a:p>
          <a:p>
            <a:r>
              <a:rPr lang="en-US" dirty="0" smtClean="0">
                <a:solidFill>
                  <a:schemeClr val="tx1"/>
                </a:solidFill>
                <a:latin typeface="Times New Roman" pitchFamily="18" charset="0"/>
                <a:cs typeface="Times New Roman" pitchFamily="18" charset="0"/>
              </a:rPr>
              <a:t>FAST-NUCES</a:t>
            </a:r>
            <a:endParaRPr lang="en-US" dirty="0">
              <a:solidFill>
                <a:schemeClr val="tx1"/>
              </a:solidFill>
              <a:latin typeface="Times New Roman" pitchFamily="18" charset="0"/>
              <a:cs typeface="Times New Roman" pitchFamily="18" charset="0"/>
            </a:endParaRPr>
          </a:p>
        </p:txBody>
      </p:sp>
      <p:sp>
        <p:nvSpPr>
          <p:cNvPr id="2" name="Title 1"/>
          <p:cNvSpPr>
            <a:spLocks noGrp="1"/>
          </p:cNvSpPr>
          <p:nvPr>
            <p:ph type="ctrTitle"/>
          </p:nvPr>
        </p:nvSpPr>
        <p:spPr>
          <a:xfrm>
            <a:off x="457200" y="1600200"/>
            <a:ext cx="8229600" cy="1470025"/>
          </a:xfrm>
        </p:spPr>
        <p:txBody>
          <a:bodyPr/>
          <a:lstStyle/>
          <a:p>
            <a:r>
              <a:rPr lang="en-US" dirty="0">
                <a:latin typeface="Times New Roman" pitchFamily="18" charset="0"/>
                <a:cs typeface="Times New Roman" pitchFamily="18" charset="0"/>
              </a:rPr>
              <a:t>CS-446: Information Systems Security</a:t>
            </a:r>
            <a:endParaRPr lang="en-US" dirty="0"/>
          </a:p>
        </p:txBody>
      </p:sp>
      <p:sp>
        <p:nvSpPr>
          <p:cNvPr id="5" name="Footer Placeholder 4"/>
          <p:cNvSpPr>
            <a:spLocks noGrp="1"/>
          </p:cNvSpPr>
          <p:nvPr>
            <p:ph type="ftr" sz="quarter" idx="11"/>
          </p:nvPr>
        </p:nvSpPr>
        <p:spPr/>
        <p:txBody>
          <a:bodyPr/>
          <a:lstStyle/>
          <a:p>
            <a:r>
              <a:rPr lang="en-US" dirty="0" smtClean="0"/>
              <a:t>FAST-NUCES</a:t>
            </a:r>
            <a:endParaRPr lang="en-US" dirty="0"/>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304800" y="152400"/>
            <a:ext cx="1164608" cy="1219200"/>
          </a:xfrm>
          <a:prstGeom prst="rect">
            <a:avLst/>
          </a:prstGeom>
          <a:noFill/>
          <a:ln w="9525">
            <a:noFill/>
            <a:miter lim="800000"/>
            <a:headEnd/>
            <a:tailEnd/>
          </a:ln>
        </p:spPr>
      </p:pic>
      <p:pic>
        <p:nvPicPr>
          <p:cNvPr id="9" name="Picture 8"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81000" y="304800"/>
            <a:ext cx="7772400" cy="731838"/>
          </a:xfrm>
        </p:spPr>
        <p:txBody>
          <a:bodyPr>
            <a:normAutofit fontScale="90000"/>
          </a:bodyPr>
          <a:lstStyle/>
          <a:p>
            <a:pPr eaLnBrk="1" hangingPunct="1"/>
            <a:r>
              <a:rPr lang="en-US" dirty="0" smtClean="0">
                <a:solidFill>
                  <a:schemeClr val="tx1"/>
                </a:solidFill>
                <a:latin typeface="Times New Roman" pitchFamily="18" charset="0"/>
                <a:cs typeface="Times New Roman" pitchFamily="18" charset="0"/>
              </a:rPr>
              <a:t>How does Secure Email works ?</a:t>
            </a:r>
            <a:endParaRPr lang="en-GB" dirty="0" smtClean="0">
              <a:solidFill>
                <a:schemeClr val="tx1"/>
              </a:solidFill>
              <a:latin typeface="Times New Roman" pitchFamily="18" charset="0"/>
              <a:cs typeface="Times New Roman" pitchFamily="18" charset="0"/>
            </a:endParaRPr>
          </a:p>
        </p:txBody>
      </p:sp>
      <p:sp>
        <p:nvSpPr>
          <p:cNvPr id="12291" name="Rectangle 3"/>
          <p:cNvSpPr>
            <a:spLocks noGrp="1" noChangeArrowheads="1"/>
          </p:cNvSpPr>
          <p:nvPr>
            <p:ph type="body" idx="1"/>
          </p:nvPr>
        </p:nvSpPr>
        <p:spPr>
          <a:xfrm>
            <a:off x="609600" y="1524000"/>
            <a:ext cx="7772400" cy="4572000"/>
          </a:xfrm>
        </p:spPr>
        <p:txBody>
          <a:bodyPr/>
          <a:lstStyle/>
          <a:p>
            <a:r>
              <a:rPr lang="en-US" dirty="0" smtClean="0">
                <a:latin typeface="Times New Roman" pitchFamily="18" charset="0"/>
                <a:cs typeface="Times New Roman" pitchFamily="18" charset="0"/>
              </a:rPr>
              <a:t>Secure email uses a set cryptographic tools to encapsulate a message into a specially formatted envelope.</a:t>
            </a: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81000" y="304800"/>
            <a:ext cx="7772400" cy="731838"/>
          </a:xfrm>
        </p:spPr>
        <p:txBody>
          <a:bodyPr>
            <a:normAutofit fontScale="90000"/>
          </a:bodyPr>
          <a:lstStyle/>
          <a:p>
            <a:pPr eaLnBrk="1" hangingPunct="1"/>
            <a:r>
              <a:rPr lang="en-US" dirty="0" smtClean="0">
                <a:solidFill>
                  <a:schemeClr val="tx1"/>
                </a:solidFill>
                <a:latin typeface="Times New Roman" pitchFamily="18" charset="0"/>
                <a:cs typeface="Times New Roman" pitchFamily="18" charset="0"/>
              </a:rPr>
              <a:t>Encryption</a:t>
            </a:r>
            <a:endParaRPr lang="en-GB" dirty="0" smtClean="0">
              <a:solidFill>
                <a:schemeClr val="tx1"/>
              </a:solidFill>
              <a:latin typeface="Times New Roman" pitchFamily="18" charset="0"/>
              <a:cs typeface="Times New Roman" pitchFamily="18" charset="0"/>
            </a:endParaRPr>
          </a:p>
        </p:txBody>
      </p:sp>
      <p:sp>
        <p:nvSpPr>
          <p:cNvPr id="12291" name="Rectangle 3"/>
          <p:cNvSpPr>
            <a:spLocks noGrp="1" noChangeArrowheads="1"/>
          </p:cNvSpPr>
          <p:nvPr>
            <p:ph type="body" idx="1"/>
          </p:nvPr>
        </p:nvSpPr>
        <p:spPr>
          <a:xfrm>
            <a:off x="609600" y="1524000"/>
            <a:ext cx="7772400" cy="4572000"/>
          </a:xfrm>
        </p:spPr>
        <p:txBody>
          <a:bodyPr/>
          <a:lstStyle/>
          <a:p>
            <a:r>
              <a:rPr lang="en-US" dirty="0" smtClean="0">
                <a:latin typeface="Times New Roman" pitchFamily="18" charset="0"/>
                <a:cs typeface="Times New Roman" pitchFamily="18" charset="0"/>
              </a:rPr>
              <a:t>Means of hiding a message through substitution or rearranging letters</a:t>
            </a:r>
          </a:p>
          <a:p>
            <a:r>
              <a:rPr lang="en-US" dirty="0" smtClean="0">
                <a:latin typeface="Times New Roman" pitchFamily="18" charset="0"/>
                <a:cs typeface="Times New Roman" pitchFamily="18" charset="0"/>
              </a:rPr>
              <a:t>Requires a “key” to unlock the original message</a:t>
            </a: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81000" y="304800"/>
            <a:ext cx="7772400" cy="731838"/>
          </a:xfrm>
        </p:spPr>
        <p:txBody>
          <a:bodyPr>
            <a:normAutofit fontScale="90000"/>
          </a:bodyPr>
          <a:lstStyle/>
          <a:p>
            <a:pPr eaLnBrk="1" hangingPunct="1"/>
            <a:r>
              <a:rPr lang="en-US" dirty="0" smtClean="0">
                <a:solidFill>
                  <a:schemeClr val="tx1"/>
                </a:solidFill>
                <a:latin typeface="Times New Roman" pitchFamily="18" charset="0"/>
                <a:cs typeface="Times New Roman" pitchFamily="18" charset="0"/>
              </a:rPr>
              <a:t>Digital Signature</a:t>
            </a:r>
            <a:endParaRPr lang="en-GB" dirty="0" smtClean="0">
              <a:solidFill>
                <a:schemeClr val="tx1"/>
              </a:solidFill>
              <a:latin typeface="Times New Roman" pitchFamily="18" charset="0"/>
              <a:cs typeface="Times New Roman" pitchFamily="18" charset="0"/>
            </a:endParaRPr>
          </a:p>
        </p:txBody>
      </p:sp>
      <p:sp>
        <p:nvSpPr>
          <p:cNvPr id="12291" name="Rectangle 3"/>
          <p:cNvSpPr>
            <a:spLocks noGrp="1" noChangeArrowheads="1"/>
          </p:cNvSpPr>
          <p:nvPr>
            <p:ph type="body" idx="1"/>
          </p:nvPr>
        </p:nvSpPr>
        <p:spPr>
          <a:xfrm>
            <a:off x="609600" y="1524000"/>
            <a:ext cx="7772400" cy="4572000"/>
          </a:xfrm>
        </p:spPr>
        <p:txBody>
          <a:bodyPr/>
          <a:lstStyle/>
          <a:p>
            <a:r>
              <a:rPr lang="en-US" dirty="0" smtClean="0">
                <a:latin typeface="Times New Roman" pitchFamily="18" charset="0"/>
                <a:cs typeface="Times New Roman" pitchFamily="18" charset="0"/>
              </a:rPr>
              <a:t>A string of characters that uniquely identifies the signer of an electronic message.</a:t>
            </a:r>
          </a:p>
          <a:p>
            <a:r>
              <a:rPr lang="en-US" dirty="0" smtClean="0">
                <a:latin typeface="Times New Roman" pitchFamily="18" charset="0"/>
                <a:cs typeface="Times New Roman" pitchFamily="18" charset="0"/>
              </a:rPr>
              <a:t>Recipients are able to</a:t>
            </a:r>
          </a:p>
          <a:p>
            <a:pPr lvl="1"/>
            <a:r>
              <a:rPr lang="en-US" sz="2000" dirty="0" smtClean="0">
                <a:latin typeface="Times New Roman" pitchFamily="18" charset="0"/>
                <a:cs typeface="Times New Roman" pitchFamily="18" charset="0"/>
              </a:rPr>
              <a:t>Verify message was from purported sender</a:t>
            </a:r>
          </a:p>
          <a:p>
            <a:pPr lvl="1"/>
            <a:r>
              <a:rPr lang="en-US" sz="2000" dirty="0" smtClean="0">
                <a:latin typeface="Times New Roman" pitchFamily="18" charset="0"/>
                <a:cs typeface="Times New Roman" pitchFamily="18" charset="0"/>
              </a:rPr>
              <a:t>Verify message was not modified in transit</a:t>
            </a:r>
          </a:p>
          <a:p>
            <a:r>
              <a:rPr lang="en-US" dirty="0" smtClean="0">
                <a:latin typeface="Times New Roman" pitchFamily="18" charset="0"/>
                <a:cs typeface="Times New Roman" pitchFamily="18" charset="0"/>
              </a:rPr>
              <a:t>Sender cannot deny being originator of message</a:t>
            </a:r>
          </a:p>
          <a:p>
            <a:endParaRPr lang="en-US" dirty="0" smtClean="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81000" y="304800"/>
            <a:ext cx="7772400" cy="731838"/>
          </a:xfrm>
        </p:spPr>
        <p:txBody>
          <a:bodyPr>
            <a:normAutofit fontScale="90000"/>
          </a:bodyPr>
          <a:lstStyle/>
          <a:p>
            <a:pPr eaLnBrk="1" hangingPunct="1"/>
            <a:r>
              <a:rPr lang="en-US" dirty="0" smtClean="0">
                <a:solidFill>
                  <a:schemeClr val="tx1"/>
                </a:solidFill>
                <a:latin typeface="Times New Roman" pitchFamily="18" charset="0"/>
                <a:cs typeface="Times New Roman" pitchFamily="18" charset="0"/>
              </a:rPr>
              <a:t>Pick your poison</a:t>
            </a:r>
            <a:endParaRPr lang="en-GB" dirty="0" smtClean="0">
              <a:solidFill>
                <a:schemeClr val="tx1"/>
              </a:solidFill>
              <a:latin typeface="Times New Roman" pitchFamily="18" charset="0"/>
              <a:cs typeface="Times New Roman" pitchFamily="18" charset="0"/>
            </a:endParaRPr>
          </a:p>
        </p:txBody>
      </p:sp>
      <p:sp>
        <p:nvSpPr>
          <p:cNvPr id="12291" name="Rectangle 3"/>
          <p:cNvSpPr>
            <a:spLocks noGrp="1" noChangeArrowheads="1"/>
          </p:cNvSpPr>
          <p:nvPr>
            <p:ph type="body" idx="1"/>
          </p:nvPr>
        </p:nvSpPr>
        <p:spPr>
          <a:xfrm>
            <a:off x="609600" y="1524000"/>
            <a:ext cx="7772400" cy="4572000"/>
          </a:xfrm>
        </p:spPr>
        <p:txBody>
          <a:bodyPr/>
          <a:lstStyle/>
          <a:p>
            <a:r>
              <a:rPr lang="en-US" dirty="0" smtClean="0">
                <a:latin typeface="Times New Roman" pitchFamily="18" charset="0"/>
                <a:cs typeface="Times New Roman" pitchFamily="18" charset="0"/>
              </a:rPr>
              <a:t>Most popular secure email standards</a:t>
            </a:r>
          </a:p>
          <a:p>
            <a:pPr lvl="1"/>
            <a:r>
              <a:rPr lang="en-US" sz="2000" dirty="0" smtClean="0">
                <a:latin typeface="Times New Roman" pitchFamily="18" charset="0"/>
                <a:cs typeface="Times New Roman" pitchFamily="18" charset="0"/>
              </a:rPr>
              <a:t>S/MIME</a:t>
            </a:r>
          </a:p>
          <a:p>
            <a:pPr lvl="1"/>
            <a:r>
              <a:rPr lang="en-US" sz="2000" dirty="0" smtClean="0">
                <a:latin typeface="Times New Roman" pitchFamily="18" charset="0"/>
                <a:cs typeface="Times New Roman" pitchFamily="18" charset="0"/>
              </a:rPr>
              <a:t>PGP (</a:t>
            </a:r>
            <a:r>
              <a:rPr lang="en-US" sz="2000" dirty="0" err="1" smtClean="0">
                <a:latin typeface="Times New Roman" pitchFamily="18" charset="0"/>
                <a:cs typeface="Times New Roman" pitchFamily="18" charset="0"/>
              </a:rPr>
              <a:t>OpenPGP</a:t>
            </a:r>
            <a:r>
              <a:rPr lang="en-US" sz="2000" dirty="0" smtClean="0">
                <a:latin typeface="Times New Roman" pitchFamily="18" charset="0"/>
                <a:cs typeface="Times New Roman" pitchFamily="18" charset="0"/>
              </a:rPr>
              <a:t>)</a:t>
            </a:r>
          </a:p>
          <a:p>
            <a:pPr lvl="1"/>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How are these different?</a:t>
            </a:r>
          </a:p>
          <a:p>
            <a:pPr lvl="1"/>
            <a:r>
              <a:rPr lang="en-US" sz="2000" dirty="0" smtClean="0">
                <a:latin typeface="Times New Roman" pitchFamily="18" charset="0"/>
                <a:cs typeface="Times New Roman" pitchFamily="18" charset="0"/>
              </a:rPr>
              <a:t>Similar services</a:t>
            </a:r>
          </a:p>
          <a:p>
            <a:pPr lvl="1"/>
            <a:r>
              <a:rPr lang="en-US" sz="2000" dirty="0" smtClean="0">
                <a:latin typeface="Times New Roman" pitchFamily="18" charset="0"/>
                <a:cs typeface="Times New Roman" pitchFamily="18" charset="0"/>
              </a:rPr>
              <a:t>Different trust models</a:t>
            </a: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81000" y="304800"/>
            <a:ext cx="7772400" cy="731838"/>
          </a:xfrm>
        </p:spPr>
        <p:txBody>
          <a:bodyPr>
            <a:normAutofit fontScale="90000"/>
          </a:bodyPr>
          <a:lstStyle/>
          <a:p>
            <a:r>
              <a:rPr lang="en-US" dirty="0" smtClean="0">
                <a:solidFill>
                  <a:schemeClr val="tx1"/>
                </a:solidFill>
                <a:latin typeface="Times New Roman" pitchFamily="18" charset="0"/>
                <a:cs typeface="Times New Roman" pitchFamily="18" charset="0"/>
              </a:rPr>
              <a:t>Hierarchical Trusts</a:t>
            </a:r>
            <a:endParaRPr lang="en-GB" dirty="0" smtClean="0">
              <a:solidFill>
                <a:schemeClr val="tx1"/>
              </a:solidFill>
              <a:latin typeface="Times New Roman" pitchFamily="18" charset="0"/>
              <a:cs typeface="Times New Roman" pitchFamily="18" charset="0"/>
            </a:endParaRPr>
          </a:p>
        </p:txBody>
      </p:sp>
      <p:sp>
        <p:nvSpPr>
          <p:cNvPr id="12291" name="Rectangle 3"/>
          <p:cNvSpPr>
            <a:spLocks noGrp="1" noChangeArrowheads="1"/>
          </p:cNvSpPr>
          <p:nvPr>
            <p:ph type="body" idx="1"/>
          </p:nvPr>
        </p:nvSpPr>
        <p:spPr>
          <a:xfrm>
            <a:off x="609600" y="1524000"/>
            <a:ext cx="7772400" cy="4572000"/>
          </a:xfrm>
        </p:spPr>
        <p:txBody>
          <a:bodyPr/>
          <a:lstStyle/>
          <a:p>
            <a:r>
              <a:rPr lang="en-US" dirty="0" smtClean="0">
                <a:latin typeface="Times New Roman" pitchFamily="18" charset="0"/>
                <a:cs typeface="Times New Roman" pitchFamily="18" charset="0"/>
              </a:rPr>
              <a:t>All users directly trust some central authority (CA) and the CA issue them a Digital Certificate</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Alice trusts Bob if Bob’s “chain of trust” traces back to the central authority</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Example: driver’s license</a:t>
            </a:r>
          </a:p>
          <a:p>
            <a:pPr lvl="1"/>
            <a:r>
              <a:rPr lang="en-US" sz="2000" dirty="0" smtClean="0">
                <a:latin typeface="Times New Roman" pitchFamily="18" charset="0"/>
                <a:cs typeface="Times New Roman" pitchFamily="18" charset="0"/>
              </a:rPr>
              <a:t>Issued by state authority to prove identity to others</a:t>
            </a: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81000" y="304800"/>
            <a:ext cx="7772400" cy="731838"/>
          </a:xfrm>
        </p:spPr>
        <p:txBody>
          <a:bodyPr>
            <a:normAutofit fontScale="90000"/>
          </a:bodyPr>
          <a:lstStyle/>
          <a:p>
            <a:r>
              <a:rPr lang="en-US" dirty="0" smtClean="0">
                <a:solidFill>
                  <a:schemeClr val="tx1"/>
                </a:solidFill>
                <a:latin typeface="Times New Roman" pitchFamily="18" charset="0"/>
                <a:cs typeface="Times New Roman" pitchFamily="18" charset="0"/>
              </a:rPr>
              <a:t>Getting a Digital Certificate</a:t>
            </a:r>
            <a:endParaRPr lang="en-GB" dirty="0" smtClean="0">
              <a:solidFill>
                <a:schemeClr val="tx1"/>
              </a:solidFill>
              <a:latin typeface="Times New Roman" pitchFamily="18" charset="0"/>
              <a:cs typeface="Times New Roman" pitchFamily="18" charset="0"/>
            </a:endParaRPr>
          </a:p>
        </p:txBody>
      </p:sp>
      <p:sp>
        <p:nvSpPr>
          <p:cNvPr id="12291" name="Rectangle 3"/>
          <p:cNvSpPr>
            <a:spLocks noGrp="1" noChangeArrowheads="1"/>
          </p:cNvSpPr>
          <p:nvPr>
            <p:ph type="body" idx="1"/>
          </p:nvPr>
        </p:nvSpPr>
        <p:spPr>
          <a:xfrm>
            <a:off x="609600" y="1524000"/>
            <a:ext cx="7772400" cy="4572000"/>
          </a:xfrm>
        </p:spPr>
        <p:txBody>
          <a:bodyPr/>
          <a:lstStyle/>
          <a:p>
            <a:r>
              <a:rPr lang="en-US" dirty="0" smtClean="0">
                <a:latin typeface="Times New Roman" pitchFamily="18" charset="0"/>
                <a:cs typeface="Times New Roman" pitchFamily="18" charset="0"/>
              </a:rPr>
              <a:t>Must be issued by an authority</a:t>
            </a:r>
          </a:p>
          <a:p>
            <a:pPr lvl="1"/>
            <a:r>
              <a:rPr lang="en-US" dirty="0" smtClean="0">
                <a:latin typeface="Times New Roman" pitchFamily="18" charset="0"/>
                <a:cs typeface="Times New Roman" pitchFamily="18" charset="0"/>
              </a:rPr>
              <a:t>Organizational PKI</a:t>
            </a:r>
          </a:p>
          <a:p>
            <a:pPr lvl="1"/>
            <a:r>
              <a:rPr lang="en-US" dirty="0" smtClean="0">
                <a:latin typeface="Times New Roman" pitchFamily="18" charset="0"/>
                <a:cs typeface="Times New Roman" pitchFamily="18" charset="0"/>
              </a:rPr>
              <a:t>Third-party vendor</a:t>
            </a:r>
          </a:p>
          <a:p>
            <a:r>
              <a:rPr lang="en-US" dirty="0" smtClean="0">
                <a:latin typeface="Times New Roman" pitchFamily="18" charset="0"/>
                <a:cs typeface="Times New Roman" pitchFamily="18" charset="0"/>
              </a:rPr>
              <a:t>Free personal certificates available</a:t>
            </a:r>
          </a:p>
          <a:p>
            <a:pPr lvl="1"/>
            <a:r>
              <a:rPr lang="en-US" dirty="0" smtClean="0">
                <a:latin typeface="Times New Roman" pitchFamily="18" charset="0"/>
                <a:cs typeface="Times New Roman" pitchFamily="18" charset="0"/>
              </a:rPr>
              <a:t>VeriSign</a:t>
            </a:r>
          </a:p>
          <a:p>
            <a:pPr lvl="1"/>
            <a:r>
              <a:rPr lang="en-US" dirty="0" err="1" smtClean="0">
                <a:latin typeface="Times New Roman" pitchFamily="18" charset="0"/>
                <a:cs typeface="Times New Roman" pitchFamily="18" charset="0"/>
              </a:rPr>
              <a:t>GeoTrust</a:t>
            </a:r>
            <a:endParaRPr lang="en-US" dirty="0" smtClean="0">
              <a:latin typeface="Times New Roman" pitchFamily="18" charset="0"/>
              <a:cs typeface="Times New Roman" pitchFamily="18" charset="0"/>
            </a:endParaRPr>
          </a:p>
          <a:p>
            <a:pPr lvl="1"/>
            <a:r>
              <a:rPr lang="en-US" dirty="0" err="1" smtClean="0">
                <a:latin typeface="Times New Roman" pitchFamily="18" charset="0"/>
                <a:cs typeface="Times New Roman" pitchFamily="18" charset="0"/>
              </a:rPr>
              <a:t>Startcom</a:t>
            </a:r>
            <a:endParaRPr lang="en-US" dirty="0" smtClean="0">
              <a:latin typeface="Times New Roman" pitchFamily="18" charset="0"/>
              <a:cs typeface="Times New Roman" pitchFamily="18" charset="0"/>
            </a:endParaRPr>
          </a:p>
          <a:p>
            <a:pPr lvl="1"/>
            <a:r>
              <a:rPr lang="en-US" dirty="0" err="1" smtClean="0">
                <a:latin typeface="Times New Roman" pitchFamily="18" charset="0"/>
                <a:cs typeface="Times New Roman" pitchFamily="18" charset="0"/>
              </a:rPr>
              <a:t>CACert</a:t>
            </a:r>
            <a:endParaRPr lang="en-US" dirty="0" smtClean="0">
              <a:latin typeface="Times New Roman" pitchFamily="18" charset="0"/>
              <a:cs typeface="Times New Roman" pitchFamily="18" charset="0"/>
            </a:endParaRPr>
          </a:p>
          <a:p>
            <a:pPr lvl="1"/>
            <a:r>
              <a:rPr lang="en-US" dirty="0" err="1" smtClean="0">
                <a:latin typeface="Times New Roman" pitchFamily="18" charset="0"/>
                <a:cs typeface="Times New Roman" pitchFamily="18" charset="0"/>
              </a:rPr>
              <a:t>Comodo</a:t>
            </a:r>
            <a:endParaRPr lang="en-US" dirty="0" smtClean="0">
              <a:latin typeface="Times New Roman" pitchFamily="18" charset="0"/>
              <a:cs typeface="Times New Roman" pitchFamily="18" charset="0"/>
            </a:endParaRPr>
          </a:p>
        </p:txBody>
      </p:sp>
      <p:sp>
        <p:nvSpPr>
          <p:cNvPr id="4" name="TextBox 3"/>
          <p:cNvSpPr txBox="1"/>
          <p:nvPr/>
        </p:nvSpPr>
        <p:spPr>
          <a:xfrm>
            <a:off x="4343400" y="6324600"/>
            <a:ext cx="4495911"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http://www.sslshopper.com/email-certificates-smime-certificates.html</a:t>
            </a:r>
            <a:endParaRPr lang="en-US" sz="1200"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smtClean="0"/>
              <a:t>FAST-NUCES</a:t>
            </a:r>
            <a:endParaRPr lang="en-US" dirty="0"/>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81000" y="304800"/>
            <a:ext cx="7772400" cy="731838"/>
          </a:xfrm>
        </p:spPr>
        <p:txBody>
          <a:bodyPr>
            <a:normAutofit fontScale="90000"/>
          </a:bodyPr>
          <a:lstStyle/>
          <a:p>
            <a:r>
              <a:rPr lang="en-US" dirty="0" smtClean="0">
                <a:solidFill>
                  <a:schemeClr val="tx1"/>
                </a:solidFill>
                <a:latin typeface="Times New Roman" pitchFamily="18" charset="0"/>
                <a:cs typeface="Times New Roman" pitchFamily="18" charset="0"/>
              </a:rPr>
              <a:t>Web of Trust</a:t>
            </a:r>
            <a:endParaRPr lang="en-GB" dirty="0" smtClean="0">
              <a:solidFill>
                <a:schemeClr val="tx1"/>
              </a:solidFill>
              <a:latin typeface="Times New Roman" pitchFamily="18" charset="0"/>
              <a:cs typeface="Times New Roman" pitchFamily="18" charset="0"/>
            </a:endParaRPr>
          </a:p>
        </p:txBody>
      </p:sp>
      <p:sp>
        <p:nvSpPr>
          <p:cNvPr id="12291" name="Rectangle 3"/>
          <p:cNvSpPr>
            <a:spLocks noGrp="1" noChangeArrowheads="1"/>
          </p:cNvSpPr>
          <p:nvPr>
            <p:ph type="body" idx="1"/>
          </p:nvPr>
        </p:nvSpPr>
        <p:spPr>
          <a:xfrm>
            <a:off x="609600" y="1524000"/>
            <a:ext cx="7772400" cy="4572000"/>
          </a:xfrm>
        </p:spPr>
        <p:txBody>
          <a:bodyPr/>
          <a:lstStyle/>
          <a:p>
            <a:r>
              <a:rPr lang="en-US" dirty="0" smtClean="0">
                <a:latin typeface="Times New Roman" pitchFamily="18" charset="0"/>
                <a:cs typeface="Times New Roman" pitchFamily="18" charset="0"/>
              </a:rPr>
              <a:t>Incorporates user perception of trust</a:t>
            </a:r>
          </a:p>
          <a:p>
            <a:r>
              <a:rPr lang="en-US" dirty="0" smtClean="0">
                <a:latin typeface="Times New Roman" pitchFamily="18" charset="0"/>
                <a:cs typeface="Times New Roman" pitchFamily="18" charset="0"/>
              </a:rPr>
              <a:t>Any user can be an authority to verify others</a:t>
            </a:r>
          </a:p>
          <a:p>
            <a:r>
              <a:rPr lang="en-US" dirty="0" smtClean="0">
                <a:latin typeface="Times New Roman" pitchFamily="18" charset="0"/>
                <a:cs typeface="Times New Roman" pitchFamily="18" charset="0"/>
              </a:rPr>
              <a:t>Users can assign levels of trust</a:t>
            </a:r>
          </a:p>
          <a:p>
            <a:pPr lvl="1"/>
            <a:r>
              <a:rPr lang="en-US" sz="2000" dirty="0" smtClean="0">
                <a:latin typeface="Times New Roman" pitchFamily="18" charset="0"/>
                <a:cs typeface="Times New Roman" pitchFamily="18" charset="0"/>
              </a:rPr>
              <a:t>Not all authorities are equal</a:t>
            </a:r>
          </a:p>
          <a:p>
            <a:r>
              <a:rPr lang="en-US" dirty="0" smtClean="0">
                <a:latin typeface="Times New Roman" pitchFamily="18" charset="0"/>
                <a:cs typeface="Times New Roman" pitchFamily="18" charset="0"/>
              </a:rPr>
              <a:t>“Alice and Bob think she is Carol, and that’s good enough for me.”</a:t>
            </a: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5"/>
          <p:cNvSpPr>
            <a:spLocks noGrp="1" noChangeArrowheads="1"/>
          </p:cNvSpPr>
          <p:nvPr>
            <p:ph type="ftr" sz="quarter" idx="10"/>
          </p:nvPr>
        </p:nvSpPr>
        <p:spPr>
          <a:noFill/>
        </p:spPr>
        <p:txBody>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1200" smtClean="0">
                <a:latin typeface="Arial" panose="020B0604020202020204" pitchFamily="34" charset="0"/>
              </a:rPr>
              <a:t>Network Security</a:t>
            </a:r>
          </a:p>
        </p:txBody>
      </p:sp>
      <p:sp>
        <p:nvSpPr>
          <p:cNvPr id="71683" name="Rectangle 2"/>
          <p:cNvSpPr>
            <a:spLocks noGrp="1" noChangeArrowheads="1"/>
          </p:cNvSpPr>
          <p:nvPr>
            <p:ph type="title"/>
          </p:nvPr>
        </p:nvSpPr>
        <p:spPr/>
        <p:txBody>
          <a:bodyPr/>
          <a:lstStyle/>
          <a:p>
            <a:r>
              <a:rPr lang="en-US" altLang="en-US" sz="4800" smtClean="0"/>
              <a:t>Secure e-mail </a:t>
            </a:r>
          </a:p>
        </p:txBody>
      </p:sp>
      <p:sp>
        <p:nvSpPr>
          <p:cNvPr id="71684" name="Text Box 3"/>
          <p:cNvSpPr txBox="1">
            <a:spLocks noChangeArrowheads="1"/>
          </p:cNvSpPr>
          <p:nvPr/>
        </p:nvSpPr>
        <p:spPr bwMode="auto">
          <a:xfrm>
            <a:off x="528638" y="4719638"/>
            <a:ext cx="5788025"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2400" i="1">
                <a:solidFill>
                  <a:srgbClr val="C00000"/>
                </a:solidFill>
              </a:rPr>
              <a:t>Alice:</a:t>
            </a:r>
          </a:p>
          <a:p>
            <a:pPr>
              <a:spcBef>
                <a:spcPct val="0"/>
              </a:spcBef>
              <a:buSzPct val="75000"/>
            </a:pPr>
            <a:r>
              <a:rPr lang="en-US" altLang="en-US" sz="2000"/>
              <a:t> </a:t>
            </a:r>
            <a:r>
              <a:rPr lang="en-US" altLang="en-US" sz="2400"/>
              <a:t>generates random </a:t>
            </a:r>
            <a:r>
              <a:rPr lang="en-US" altLang="en-US" sz="2400" i="1"/>
              <a:t>symmetric</a:t>
            </a:r>
            <a:r>
              <a:rPr lang="en-US" altLang="en-US" sz="2400"/>
              <a:t> private key, K</a:t>
            </a:r>
            <a:r>
              <a:rPr lang="en-US" altLang="en-US" sz="2400" baseline="-25000"/>
              <a:t>S</a:t>
            </a:r>
            <a:endParaRPr lang="en-US" altLang="en-US" sz="2400"/>
          </a:p>
          <a:p>
            <a:pPr>
              <a:spcBef>
                <a:spcPct val="0"/>
              </a:spcBef>
              <a:buSzPct val="75000"/>
            </a:pPr>
            <a:r>
              <a:rPr lang="en-US" altLang="en-US" sz="2400"/>
              <a:t> encrypts message with K</a:t>
            </a:r>
            <a:r>
              <a:rPr lang="en-US" altLang="en-US" sz="2400" baseline="-25000"/>
              <a:t>S  </a:t>
            </a:r>
            <a:r>
              <a:rPr lang="en-US" altLang="en-US" sz="2400"/>
              <a:t>(for efficiency)</a:t>
            </a:r>
          </a:p>
          <a:p>
            <a:pPr>
              <a:spcBef>
                <a:spcPct val="0"/>
              </a:spcBef>
              <a:buSzPct val="75000"/>
            </a:pPr>
            <a:r>
              <a:rPr lang="en-US" altLang="en-US" sz="2400"/>
              <a:t> also encrypts K</a:t>
            </a:r>
            <a:r>
              <a:rPr lang="en-US" altLang="en-US" sz="2400" baseline="-25000"/>
              <a:t>S</a:t>
            </a:r>
            <a:r>
              <a:rPr lang="en-US" altLang="en-US" sz="2400"/>
              <a:t> with Bob</a:t>
            </a:r>
            <a:r>
              <a:rPr lang="ja-JP" altLang="en-US" sz="2400"/>
              <a:t>’</a:t>
            </a:r>
            <a:r>
              <a:rPr lang="en-US" altLang="ja-JP" sz="2400"/>
              <a:t>s public key</a:t>
            </a:r>
          </a:p>
          <a:p>
            <a:pPr>
              <a:spcBef>
                <a:spcPct val="0"/>
              </a:spcBef>
              <a:buSzPct val="75000"/>
            </a:pPr>
            <a:r>
              <a:rPr lang="en-US" altLang="en-US" sz="2400"/>
              <a:t> sends both K</a:t>
            </a:r>
            <a:r>
              <a:rPr lang="en-US" altLang="en-US" sz="2400" baseline="-25000"/>
              <a:t>S</a:t>
            </a:r>
            <a:r>
              <a:rPr lang="en-US" altLang="en-US" sz="2400"/>
              <a:t>(m) and K</a:t>
            </a:r>
            <a:r>
              <a:rPr lang="en-US" altLang="en-US" sz="2400" baseline="-25000"/>
              <a:t>B</a:t>
            </a:r>
            <a:r>
              <a:rPr lang="en-US" altLang="en-US" sz="2400"/>
              <a:t>(K</a:t>
            </a:r>
            <a:r>
              <a:rPr lang="en-US" altLang="en-US" sz="2400" baseline="-25000"/>
              <a:t>S</a:t>
            </a:r>
            <a:r>
              <a:rPr lang="en-US" altLang="en-US" sz="2400"/>
              <a:t>) to Bob</a:t>
            </a:r>
          </a:p>
        </p:txBody>
      </p:sp>
      <p:sp>
        <p:nvSpPr>
          <p:cNvPr id="71685" name="Text Box 4"/>
          <p:cNvSpPr txBox="1">
            <a:spLocks noChangeArrowheads="1"/>
          </p:cNvSpPr>
          <p:nvPr/>
        </p:nvSpPr>
        <p:spPr bwMode="auto">
          <a:xfrm>
            <a:off x="522288" y="1341438"/>
            <a:ext cx="66468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SzPct val="75000"/>
            </a:pPr>
            <a:r>
              <a:rPr lang="en-US" altLang="en-US" sz="2400"/>
              <a:t> Alice wants to send confidential e-mail, m, to Bob.</a:t>
            </a:r>
          </a:p>
        </p:txBody>
      </p:sp>
      <p:grpSp>
        <p:nvGrpSpPr>
          <p:cNvPr id="71686" name="Group 5"/>
          <p:cNvGrpSpPr>
            <a:grpSpLocks/>
          </p:cNvGrpSpPr>
          <p:nvPr/>
        </p:nvGrpSpPr>
        <p:grpSpPr bwMode="auto">
          <a:xfrm>
            <a:off x="517525" y="1831975"/>
            <a:ext cx="8112125" cy="2827338"/>
            <a:chOff x="289" y="1749"/>
            <a:chExt cx="5110" cy="1781"/>
          </a:xfrm>
        </p:grpSpPr>
        <p:sp>
          <p:nvSpPr>
            <p:cNvPr id="71688" name="Freeform 6"/>
            <p:cNvSpPr>
              <a:spLocks/>
            </p:cNvSpPr>
            <p:nvPr/>
          </p:nvSpPr>
          <p:spPr bwMode="auto">
            <a:xfrm>
              <a:off x="2457" y="2479"/>
              <a:ext cx="841" cy="493"/>
            </a:xfrm>
            <a:custGeom>
              <a:avLst/>
              <a:gdLst>
                <a:gd name="T0" fmla="*/ 0 w 2135"/>
                <a:gd name="T1" fmla="*/ 0 h 1662"/>
                <a:gd name="T2" fmla="*/ 0 w 2135"/>
                <a:gd name="T3" fmla="*/ 0 h 1662"/>
                <a:gd name="T4" fmla="*/ 0 w 2135"/>
                <a:gd name="T5" fmla="*/ 0 h 1662"/>
                <a:gd name="T6" fmla="*/ 0 w 2135"/>
                <a:gd name="T7" fmla="*/ 0 h 1662"/>
                <a:gd name="T8" fmla="*/ 0 w 2135"/>
                <a:gd name="T9" fmla="*/ 0 h 1662"/>
                <a:gd name="T10" fmla="*/ 0 w 2135"/>
                <a:gd name="T11" fmla="*/ 0 h 1662"/>
                <a:gd name="T12" fmla="*/ 0 w 2135"/>
                <a:gd name="T13" fmla="*/ 0 h 1662"/>
                <a:gd name="T14" fmla="*/ 0 w 2135"/>
                <a:gd name="T15" fmla="*/ 0 h 1662"/>
                <a:gd name="T16" fmla="*/ 0 w 2135"/>
                <a:gd name="T17" fmla="*/ 0 h 1662"/>
                <a:gd name="T18" fmla="*/ 0 w 2135"/>
                <a:gd name="T19" fmla="*/ 0 h 1662"/>
                <a:gd name="T20" fmla="*/ 0 w 2135"/>
                <a:gd name="T21" fmla="*/ 0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1689" name="Line 7"/>
            <p:cNvSpPr>
              <a:spLocks noChangeShapeType="1"/>
            </p:cNvSpPr>
            <p:nvPr/>
          </p:nvSpPr>
          <p:spPr bwMode="auto">
            <a:xfrm>
              <a:off x="637" y="2280"/>
              <a:ext cx="319"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71690" name="Picture 8" descr="BS00768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1219" y="1818"/>
              <a:ext cx="252"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91" name="Picture 9" descr="BS00592_[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22" y="2428"/>
              <a:ext cx="343"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1692" name="Group 10"/>
            <p:cNvGrpSpPr>
              <a:grpSpLocks/>
            </p:cNvGrpSpPr>
            <p:nvPr/>
          </p:nvGrpSpPr>
          <p:grpSpPr bwMode="auto">
            <a:xfrm>
              <a:off x="950" y="1974"/>
              <a:ext cx="475" cy="466"/>
              <a:chOff x="1645" y="256"/>
              <a:chExt cx="475" cy="466"/>
            </a:xfrm>
          </p:grpSpPr>
          <p:sp>
            <p:nvSpPr>
              <p:cNvPr id="71751" name="Rectangle 11"/>
              <p:cNvSpPr>
                <a:spLocks noChangeArrowheads="1"/>
              </p:cNvSpPr>
              <p:nvPr/>
            </p:nvSpPr>
            <p:spPr bwMode="auto">
              <a:xfrm>
                <a:off x="1645" y="439"/>
                <a:ext cx="475" cy="283"/>
              </a:xfrm>
              <a:prstGeom prst="rect">
                <a:avLst/>
              </a:prstGeom>
              <a:solidFill>
                <a:schemeClr val="bg1"/>
              </a:solidFill>
              <a:ln w="9525">
                <a:solidFill>
                  <a:schemeClr val="tx1"/>
                </a:solidFill>
                <a:miter lim="800000"/>
                <a:headEnd/>
                <a:tailEnd/>
              </a:ln>
            </p:spPr>
            <p:txBody>
              <a:bodyPr wrap="none" anchor="ct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endParaRPr lang="en-US" altLang="en-US" sz="2000">
                  <a:latin typeface="Arial" panose="020B0604020202020204" pitchFamily="34" charset="0"/>
                  <a:cs typeface="Arial" panose="020B0604020202020204" pitchFamily="34" charset="0"/>
                </a:endParaRPr>
              </a:p>
            </p:txBody>
          </p:sp>
          <p:sp>
            <p:nvSpPr>
              <p:cNvPr id="71752" name="Text Box 12"/>
              <p:cNvSpPr txBox="1">
                <a:spLocks noChangeArrowheads="1"/>
              </p:cNvSpPr>
              <p:nvPr/>
            </p:nvSpPr>
            <p:spPr bwMode="auto">
              <a:xfrm>
                <a:off x="1654" y="456"/>
                <a:ext cx="42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1800">
                    <a:latin typeface="Arial" panose="020B0604020202020204" pitchFamily="34" charset="0"/>
                    <a:cs typeface="Arial" panose="020B0604020202020204" pitchFamily="34" charset="0"/>
                  </a:rPr>
                  <a:t>K</a:t>
                </a:r>
                <a:r>
                  <a:rPr lang="en-US" altLang="en-US" sz="2000" baseline="-25000">
                    <a:latin typeface="Arial" panose="020B0604020202020204" pitchFamily="34" charset="0"/>
                    <a:cs typeface="Arial" panose="020B0604020202020204" pitchFamily="34" charset="0"/>
                  </a:rPr>
                  <a:t>S</a:t>
                </a:r>
                <a:r>
                  <a:rPr lang="en-US" altLang="en-US" sz="1800">
                    <a:latin typeface="Arial" panose="020B0604020202020204" pitchFamily="34" charset="0"/>
                    <a:cs typeface="Arial" panose="020B0604020202020204" pitchFamily="34" charset="0"/>
                  </a:rPr>
                  <a:t>( )</a:t>
                </a:r>
              </a:p>
            </p:txBody>
          </p:sp>
          <p:sp>
            <p:nvSpPr>
              <p:cNvPr id="71753" name="Text Box 13"/>
              <p:cNvSpPr txBox="1">
                <a:spLocks noChangeArrowheads="1"/>
              </p:cNvSpPr>
              <p:nvPr/>
            </p:nvSpPr>
            <p:spPr bwMode="auto">
              <a:xfrm>
                <a:off x="1876" y="256"/>
                <a:ext cx="206"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4000">
                    <a:latin typeface="Arial" panose="020B0604020202020204" pitchFamily="34" charset="0"/>
                    <a:cs typeface="Arial" panose="020B0604020202020204" pitchFamily="34" charset="0"/>
                  </a:rPr>
                  <a:t>.</a:t>
                </a:r>
              </a:p>
            </p:txBody>
          </p:sp>
        </p:grpSp>
        <p:grpSp>
          <p:nvGrpSpPr>
            <p:cNvPr id="71693" name="Group 14"/>
            <p:cNvGrpSpPr>
              <a:grpSpLocks/>
            </p:cNvGrpSpPr>
            <p:nvPr/>
          </p:nvGrpSpPr>
          <p:grpSpPr bwMode="auto">
            <a:xfrm>
              <a:off x="965" y="2730"/>
              <a:ext cx="475" cy="466"/>
              <a:chOff x="2144" y="3214"/>
              <a:chExt cx="475" cy="466"/>
            </a:xfrm>
          </p:grpSpPr>
          <p:sp>
            <p:nvSpPr>
              <p:cNvPr id="71747" name="Rectangle 15"/>
              <p:cNvSpPr>
                <a:spLocks noChangeArrowheads="1"/>
              </p:cNvSpPr>
              <p:nvPr/>
            </p:nvSpPr>
            <p:spPr bwMode="auto">
              <a:xfrm>
                <a:off x="2144" y="3397"/>
                <a:ext cx="475" cy="283"/>
              </a:xfrm>
              <a:prstGeom prst="rect">
                <a:avLst/>
              </a:prstGeom>
              <a:solidFill>
                <a:schemeClr val="bg1"/>
              </a:solidFill>
              <a:ln w="9525">
                <a:solidFill>
                  <a:schemeClr val="tx1"/>
                </a:solidFill>
                <a:miter lim="800000"/>
                <a:headEnd/>
                <a:tailEnd/>
              </a:ln>
            </p:spPr>
            <p:txBody>
              <a:bodyPr wrap="none" anchor="ct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endParaRPr lang="en-US" altLang="en-US" sz="2000">
                  <a:latin typeface="Arial" panose="020B0604020202020204" pitchFamily="34" charset="0"/>
                  <a:cs typeface="Arial" panose="020B0604020202020204" pitchFamily="34" charset="0"/>
                </a:endParaRPr>
              </a:p>
            </p:txBody>
          </p:sp>
          <p:sp>
            <p:nvSpPr>
              <p:cNvPr id="71748" name="Text Box 16"/>
              <p:cNvSpPr txBox="1">
                <a:spLocks noChangeArrowheads="1"/>
              </p:cNvSpPr>
              <p:nvPr/>
            </p:nvSpPr>
            <p:spPr bwMode="auto">
              <a:xfrm>
                <a:off x="2148" y="3432"/>
                <a:ext cx="43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1800">
                    <a:latin typeface="Arial" panose="020B0604020202020204" pitchFamily="34" charset="0"/>
                    <a:cs typeface="Arial" panose="020B0604020202020204" pitchFamily="34" charset="0"/>
                  </a:rPr>
                  <a:t>K</a:t>
                </a:r>
                <a:r>
                  <a:rPr lang="en-US" altLang="en-US" sz="2000" baseline="-25000">
                    <a:latin typeface="Arial" panose="020B0604020202020204" pitchFamily="34" charset="0"/>
                    <a:cs typeface="Arial" panose="020B0604020202020204" pitchFamily="34" charset="0"/>
                  </a:rPr>
                  <a:t>B</a:t>
                </a:r>
                <a:r>
                  <a:rPr lang="en-US" altLang="en-US" sz="1800">
                    <a:latin typeface="Arial" panose="020B0604020202020204" pitchFamily="34" charset="0"/>
                    <a:cs typeface="Arial" panose="020B0604020202020204" pitchFamily="34" charset="0"/>
                  </a:rPr>
                  <a:t>( )</a:t>
                </a:r>
              </a:p>
            </p:txBody>
          </p:sp>
          <p:sp>
            <p:nvSpPr>
              <p:cNvPr id="71749" name="Text Box 17"/>
              <p:cNvSpPr txBox="1">
                <a:spLocks noChangeArrowheads="1"/>
              </p:cNvSpPr>
              <p:nvPr/>
            </p:nvSpPr>
            <p:spPr bwMode="auto">
              <a:xfrm>
                <a:off x="2356" y="3214"/>
                <a:ext cx="206"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4000">
                    <a:latin typeface="Arial" panose="020B0604020202020204" pitchFamily="34" charset="0"/>
                    <a:cs typeface="Arial" panose="020B0604020202020204" pitchFamily="34" charset="0"/>
                  </a:rPr>
                  <a:t>.</a:t>
                </a:r>
              </a:p>
            </p:txBody>
          </p:sp>
          <p:sp>
            <p:nvSpPr>
              <p:cNvPr id="71750" name="Text Box 18"/>
              <p:cNvSpPr txBox="1">
                <a:spLocks noChangeArrowheads="1"/>
              </p:cNvSpPr>
              <p:nvPr/>
            </p:nvSpPr>
            <p:spPr bwMode="auto">
              <a:xfrm>
                <a:off x="2234" y="3331"/>
                <a:ext cx="21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2000">
                    <a:latin typeface="Arial" panose="020B0604020202020204" pitchFamily="34" charset="0"/>
                    <a:cs typeface="Arial" panose="020B0604020202020204" pitchFamily="34" charset="0"/>
                  </a:rPr>
                  <a:t>+</a:t>
                </a:r>
              </a:p>
            </p:txBody>
          </p:sp>
        </p:grpSp>
        <p:grpSp>
          <p:nvGrpSpPr>
            <p:cNvPr id="71694" name="Group 19"/>
            <p:cNvGrpSpPr>
              <a:grpSpLocks/>
            </p:cNvGrpSpPr>
            <p:nvPr/>
          </p:nvGrpSpPr>
          <p:grpSpPr bwMode="auto">
            <a:xfrm>
              <a:off x="1792" y="2496"/>
              <a:ext cx="410" cy="327"/>
              <a:chOff x="2935" y="1573"/>
              <a:chExt cx="410" cy="327"/>
            </a:xfrm>
          </p:grpSpPr>
          <p:sp>
            <p:nvSpPr>
              <p:cNvPr id="71745" name="Oval 20"/>
              <p:cNvSpPr>
                <a:spLocks noChangeArrowheads="1"/>
              </p:cNvSpPr>
              <p:nvPr/>
            </p:nvSpPr>
            <p:spPr bwMode="auto">
              <a:xfrm>
                <a:off x="2935" y="1637"/>
                <a:ext cx="238" cy="211"/>
              </a:xfrm>
              <a:prstGeom prst="ellipse">
                <a:avLst/>
              </a:prstGeom>
              <a:solidFill>
                <a:schemeClr val="bg1"/>
              </a:solidFill>
              <a:ln w="9525">
                <a:solidFill>
                  <a:schemeClr val="tx1"/>
                </a:solidFill>
                <a:round/>
                <a:headEnd/>
                <a:tailEnd/>
              </a:ln>
            </p:spPr>
            <p:txBody>
              <a:bodyPr wrap="none" anchor="ct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endParaRPr lang="en-US" altLang="en-US" sz="2000">
                  <a:latin typeface="Arial" panose="020B0604020202020204" pitchFamily="34" charset="0"/>
                  <a:cs typeface="Arial" panose="020B0604020202020204" pitchFamily="34" charset="0"/>
                </a:endParaRPr>
              </a:p>
            </p:txBody>
          </p:sp>
          <p:sp>
            <p:nvSpPr>
              <p:cNvPr id="71746" name="Text Box 21"/>
              <p:cNvSpPr txBox="1">
                <a:spLocks noChangeArrowheads="1"/>
              </p:cNvSpPr>
              <p:nvPr/>
            </p:nvSpPr>
            <p:spPr bwMode="auto">
              <a:xfrm>
                <a:off x="2943" y="1573"/>
                <a:ext cx="4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50000"/>
                  </a:spcBef>
                  <a:buClrTx/>
                  <a:buSzTx/>
                  <a:buFontTx/>
                  <a:buNone/>
                </a:pPr>
                <a:r>
                  <a:rPr lang="en-US" altLang="en-US">
                    <a:latin typeface="Arial" panose="020B0604020202020204" pitchFamily="34" charset="0"/>
                    <a:cs typeface="Arial" panose="020B0604020202020204" pitchFamily="34" charset="0"/>
                  </a:rPr>
                  <a:t>+</a:t>
                </a:r>
              </a:p>
            </p:txBody>
          </p:sp>
        </p:grpSp>
        <p:grpSp>
          <p:nvGrpSpPr>
            <p:cNvPr id="71695" name="Group 22"/>
            <p:cNvGrpSpPr>
              <a:grpSpLocks/>
            </p:cNvGrpSpPr>
            <p:nvPr/>
          </p:nvGrpSpPr>
          <p:grpSpPr bwMode="auto">
            <a:xfrm>
              <a:off x="3688" y="2464"/>
              <a:ext cx="428" cy="327"/>
              <a:chOff x="2935" y="1555"/>
              <a:chExt cx="428" cy="327"/>
            </a:xfrm>
          </p:grpSpPr>
          <p:sp>
            <p:nvSpPr>
              <p:cNvPr id="71743" name="Oval 23"/>
              <p:cNvSpPr>
                <a:spLocks noChangeArrowheads="1"/>
              </p:cNvSpPr>
              <p:nvPr/>
            </p:nvSpPr>
            <p:spPr bwMode="auto">
              <a:xfrm>
                <a:off x="2935" y="1637"/>
                <a:ext cx="238" cy="211"/>
              </a:xfrm>
              <a:prstGeom prst="ellipse">
                <a:avLst/>
              </a:prstGeom>
              <a:solidFill>
                <a:schemeClr val="bg1"/>
              </a:solidFill>
              <a:ln w="9525">
                <a:solidFill>
                  <a:schemeClr val="tx1"/>
                </a:solidFill>
                <a:round/>
                <a:headEnd/>
                <a:tailEnd/>
              </a:ln>
            </p:spPr>
            <p:txBody>
              <a:bodyPr wrap="none" anchor="ct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endParaRPr lang="en-US" altLang="en-US" sz="2000">
                  <a:latin typeface="Arial" panose="020B0604020202020204" pitchFamily="34" charset="0"/>
                  <a:cs typeface="Arial" panose="020B0604020202020204" pitchFamily="34" charset="0"/>
                </a:endParaRPr>
              </a:p>
            </p:txBody>
          </p:sp>
          <p:sp>
            <p:nvSpPr>
              <p:cNvPr id="71744" name="Text Box 24"/>
              <p:cNvSpPr txBox="1">
                <a:spLocks noChangeArrowheads="1"/>
              </p:cNvSpPr>
              <p:nvPr/>
            </p:nvSpPr>
            <p:spPr bwMode="auto">
              <a:xfrm>
                <a:off x="2961" y="1555"/>
                <a:ext cx="4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50000"/>
                  </a:spcBef>
                  <a:buClrTx/>
                  <a:buSzTx/>
                  <a:buFontTx/>
                  <a:buNone/>
                </a:pPr>
                <a:r>
                  <a:rPr lang="en-US" altLang="en-US">
                    <a:latin typeface="Arial" panose="020B0604020202020204" pitchFamily="34" charset="0"/>
                    <a:cs typeface="Arial" panose="020B0604020202020204" pitchFamily="34" charset="0"/>
                  </a:rPr>
                  <a:t>-</a:t>
                </a:r>
              </a:p>
            </p:txBody>
          </p:sp>
        </p:grpSp>
        <p:sp>
          <p:nvSpPr>
            <p:cNvPr id="71696" name="Line 25"/>
            <p:cNvSpPr>
              <a:spLocks noChangeShapeType="1"/>
            </p:cNvSpPr>
            <p:nvPr/>
          </p:nvSpPr>
          <p:spPr bwMode="auto">
            <a:xfrm>
              <a:off x="669" y="3053"/>
              <a:ext cx="319"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697" name="Text Box 26"/>
            <p:cNvSpPr txBox="1">
              <a:spLocks noChangeArrowheads="1"/>
            </p:cNvSpPr>
            <p:nvPr/>
          </p:nvSpPr>
          <p:spPr bwMode="auto">
            <a:xfrm>
              <a:off x="1419" y="2041"/>
              <a:ext cx="55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1800">
                  <a:latin typeface="Arial" panose="020B0604020202020204" pitchFamily="34" charset="0"/>
                  <a:cs typeface="Arial" panose="020B0604020202020204" pitchFamily="34" charset="0"/>
                </a:rPr>
                <a:t>K</a:t>
              </a:r>
              <a:r>
                <a:rPr lang="en-US" altLang="en-US" sz="2000" baseline="-25000">
                  <a:latin typeface="Arial" panose="020B0604020202020204" pitchFamily="34" charset="0"/>
                  <a:cs typeface="Arial" panose="020B0604020202020204" pitchFamily="34" charset="0"/>
                </a:rPr>
                <a:t>S</a:t>
              </a:r>
              <a:r>
                <a:rPr lang="en-US" altLang="en-US" sz="1800">
                  <a:latin typeface="Arial" panose="020B0604020202020204" pitchFamily="34" charset="0"/>
                  <a:cs typeface="Arial" panose="020B0604020202020204" pitchFamily="34" charset="0"/>
                </a:rPr>
                <a:t>(m )</a:t>
              </a:r>
            </a:p>
          </p:txBody>
        </p:sp>
        <p:grpSp>
          <p:nvGrpSpPr>
            <p:cNvPr id="71698" name="Group 27"/>
            <p:cNvGrpSpPr>
              <a:grpSpLocks/>
            </p:cNvGrpSpPr>
            <p:nvPr/>
          </p:nvGrpSpPr>
          <p:grpSpPr bwMode="auto">
            <a:xfrm>
              <a:off x="1435" y="2979"/>
              <a:ext cx="611" cy="332"/>
              <a:chOff x="3501" y="648"/>
              <a:chExt cx="611" cy="332"/>
            </a:xfrm>
          </p:grpSpPr>
          <p:sp>
            <p:nvSpPr>
              <p:cNvPr id="71741" name="Text Box 28"/>
              <p:cNvSpPr txBox="1">
                <a:spLocks noChangeArrowheads="1"/>
              </p:cNvSpPr>
              <p:nvPr/>
            </p:nvSpPr>
            <p:spPr bwMode="auto">
              <a:xfrm>
                <a:off x="3501" y="749"/>
                <a:ext cx="61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1800">
                    <a:latin typeface="Arial" panose="020B0604020202020204" pitchFamily="34" charset="0"/>
                    <a:cs typeface="Arial" panose="020B0604020202020204" pitchFamily="34" charset="0"/>
                  </a:rPr>
                  <a:t>K</a:t>
                </a:r>
                <a:r>
                  <a:rPr lang="en-US" altLang="en-US" sz="2000" baseline="-25000">
                    <a:latin typeface="Arial" panose="020B0604020202020204" pitchFamily="34" charset="0"/>
                    <a:cs typeface="Arial" panose="020B0604020202020204" pitchFamily="34" charset="0"/>
                  </a:rPr>
                  <a:t>B</a:t>
                </a:r>
                <a:r>
                  <a:rPr lang="en-US" altLang="en-US" sz="1800">
                    <a:latin typeface="Arial" panose="020B0604020202020204" pitchFamily="34" charset="0"/>
                    <a:cs typeface="Arial" panose="020B0604020202020204" pitchFamily="34" charset="0"/>
                  </a:rPr>
                  <a:t>(K</a:t>
                </a:r>
                <a:r>
                  <a:rPr lang="en-US" altLang="en-US" sz="2000" baseline="-25000">
                    <a:latin typeface="Arial" panose="020B0604020202020204" pitchFamily="34" charset="0"/>
                    <a:cs typeface="Arial" panose="020B0604020202020204" pitchFamily="34" charset="0"/>
                  </a:rPr>
                  <a:t>S</a:t>
                </a:r>
                <a:r>
                  <a:rPr lang="en-US" altLang="en-US" sz="1800">
                    <a:latin typeface="Arial" panose="020B0604020202020204" pitchFamily="34" charset="0"/>
                    <a:cs typeface="Arial" panose="020B0604020202020204" pitchFamily="34" charset="0"/>
                  </a:rPr>
                  <a:t> )</a:t>
                </a:r>
              </a:p>
            </p:txBody>
          </p:sp>
          <p:sp>
            <p:nvSpPr>
              <p:cNvPr id="71742" name="Text Box 29"/>
              <p:cNvSpPr txBox="1">
                <a:spLocks noChangeArrowheads="1"/>
              </p:cNvSpPr>
              <p:nvPr/>
            </p:nvSpPr>
            <p:spPr bwMode="auto">
              <a:xfrm>
                <a:off x="3584" y="648"/>
                <a:ext cx="21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2000">
                    <a:latin typeface="Arial" panose="020B0604020202020204" pitchFamily="34" charset="0"/>
                    <a:cs typeface="Arial" panose="020B0604020202020204" pitchFamily="34" charset="0"/>
                  </a:rPr>
                  <a:t>+</a:t>
                </a:r>
              </a:p>
            </p:txBody>
          </p:sp>
        </p:grpSp>
        <p:sp>
          <p:nvSpPr>
            <p:cNvPr id="71699" name="Freeform 30"/>
            <p:cNvSpPr>
              <a:spLocks/>
            </p:cNvSpPr>
            <p:nvPr/>
          </p:nvSpPr>
          <p:spPr bwMode="auto">
            <a:xfrm>
              <a:off x="1426" y="2285"/>
              <a:ext cx="476" cy="247"/>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700" name="Freeform 31"/>
            <p:cNvSpPr>
              <a:spLocks/>
            </p:cNvSpPr>
            <p:nvPr/>
          </p:nvSpPr>
          <p:spPr bwMode="auto">
            <a:xfrm flipV="1">
              <a:off x="1440" y="2802"/>
              <a:ext cx="476" cy="247"/>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701" name="Text Box 32"/>
            <p:cNvSpPr txBox="1">
              <a:spLocks noChangeArrowheads="1"/>
            </p:cNvSpPr>
            <p:nvPr/>
          </p:nvSpPr>
          <p:spPr bwMode="auto">
            <a:xfrm>
              <a:off x="400" y="2141"/>
              <a:ext cx="25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2000">
                  <a:latin typeface="Arial" panose="020B0604020202020204" pitchFamily="34" charset="0"/>
                  <a:cs typeface="Arial" panose="020B0604020202020204" pitchFamily="34" charset="0"/>
                </a:rPr>
                <a:t>m</a:t>
              </a:r>
            </a:p>
          </p:txBody>
        </p:sp>
        <p:sp>
          <p:nvSpPr>
            <p:cNvPr id="71702" name="Text Box 33"/>
            <p:cNvSpPr txBox="1">
              <a:spLocks noChangeArrowheads="1"/>
            </p:cNvSpPr>
            <p:nvPr/>
          </p:nvSpPr>
          <p:spPr bwMode="auto">
            <a:xfrm>
              <a:off x="4325" y="2568"/>
              <a:ext cx="3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2000">
                  <a:latin typeface="Arial" panose="020B0604020202020204" pitchFamily="34" charset="0"/>
                  <a:cs typeface="Arial" panose="020B0604020202020204" pitchFamily="34" charset="0"/>
                </a:rPr>
                <a:t>K</a:t>
              </a:r>
              <a:r>
                <a:rPr lang="en-US" altLang="en-US" sz="2000" baseline="-25000">
                  <a:latin typeface="Arial" panose="020B0604020202020204" pitchFamily="34" charset="0"/>
                  <a:cs typeface="Arial" panose="020B0604020202020204" pitchFamily="34" charset="0"/>
                </a:rPr>
                <a:t>S</a:t>
              </a:r>
            </a:p>
          </p:txBody>
        </p:sp>
        <p:sp>
          <p:nvSpPr>
            <p:cNvPr id="71703" name="Text Box 34"/>
            <p:cNvSpPr txBox="1">
              <a:spLocks noChangeArrowheads="1"/>
            </p:cNvSpPr>
            <p:nvPr/>
          </p:nvSpPr>
          <p:spPr bwMode="auto">
            <a:xfrm>
              <a:off x="947" y="1749"/>
              <a:ext cx="3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2000">
                  <a:latin typeface="Arial" panose="020B0604020202020204" pitchFamily="34" charset="0"/>
                  <a:cs typeface="Arial" panose="020B0604020202020204" pitchFamily="34" charset="0"/>
                </a:rPr>
                <a:t>K</a:t>
              </a:r>
              <a:r>
                <a:rPr lang="en-US" altLang="en-US" sz="2000" baseline="-25000">
                  <a:latin typeface="Arial" panose="020B0604020202020204" pitchFamily="34" charset="0"/>
                  <a:cs typeface="Arial" panose="020B0604020202020204" pitchFamily="34" charset="0"/>
                </a:rPr>
                <a:t>S</a:t>
              </a:r>
            </a:p>
          </p:txBody>
        </p:sp>
        <p:sp>
          <p:nvSpPr>
            <p:cNvPr id="71704" name="Line 35"/>
            <p:cNvSpPr>
              <a:spLocks noChangeShapeType="1"/>
            </p:cNvSpPr>
            <p:nvPr/>
          </p:nvSpPr>
          <p:spPr bwMode="auto">
            <a:xfrm>
              <a:off x="1207" y="1929"/>
              <a:ext cx="9" cy="228"/>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71705" name="Group 36"/>
            <p:cNvGrpSpPr>
              <a:grpSpLocks/>
            </p:cNvGrpSpPr>
            <p:nvPr/>
          </p:nvGrpSpPr>
          <p:grpSpPr bwMode="auto">
            <a:xfrm>
              <a:off x="943" y="3231"/>
              <a:ext cx="297" cy="299"/>
              <a:chOff x="2643" y="716"/>
              <a:chExt cx="297" cy="299"/>
            </a:xfrm>
          </p:grpSpPr>
          <p:sp>
            <p:nvSpPr>
              <p:cNvPr id="71739" name="Text Box 37"/>
              <p:cNvSpPr txBox="1">
                <a:spLocks noChangeArrowheads="1"/>
              </p:cNvSpPr>
              <p:nvPr/>
            </p:nvSpPr>
            <p:spPr bwMode="auto">
              <a:xfrm>
                <a:off x="2643" y="763"/>
                <a:ext cx="28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1800">
                    <a:latin typeface="Arial" panose="020B0604020202020204" pitchFamily="34" charset="0"/>
                    <a:cs typeface="Arial" panose="020B0604020202020204" pitchFamily="34" charset="0"/>
                  </a:rPr>
                  <a:t>K</a:t>
                </a:r>
                <a:r>
                  <a:rPr lang="en-US" altLang="en-US" sz="2000" baseline="-25000">
                    <a:latin typeface="Arial" panose="020B0604020202020204" pitchFamily="34" charset="0"/>
                    <a:cs typeface="Arial" panose="020B0604020202020204" pitchFamily="34" charset="0"/>
                  </a:rPr>
                  <a:t>B</a:t>
                </a:r>
                <a:endParaRPr lang="en-US" altLang="en-US" sz="1800">
                  <a:latin typeface="Arial" panose="020B0604020202020204" pitchFamily="34" charset="0"/>
                  <a:cs typeface="Arial" panose="020B0604020202020204" pitchFamily="34" charset="0"/>
                </a:endParaRPr>
              </a:p>
            </p:txBody>
          </p:sp>
          <p:sp>
            <p:nvSpPr>
              <p:cNvPr id="71740" name="Text Box 38"/>
              <p:cNvSpPr txBox="1">
                <a:spLocks noChangeArrowheads="1"/>
              </p:cNvSpPr>
              <p:nvPr/>
            </p:nvSpPr>
            <p:spPr bwMode="auto">
              <a:xfrm>
                <a:off x="2730" y="716"/>
                <a:ext cx="21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2000">
                    <a:latin typeface="Arial" panose="020B0604020202020204" pitchFamily="34" charset="0"/>
                    <a:cs typeface="Arial" panose="020B0604020202020204" pitchFamily="34" charset="0"/>
                  </a:rPr>
                  <a:t>+</a:t>
                </a:r>
              </a:p>
            </p:txBody>
          </p:sp>
        </p:grpSp>
        <p:sp>
          <p:nvSpPr>
            <p:cNvPr id="71706" name="Line 39"/>
            <p:cNvSpPr>
              <a:spLocks noChangeShapeType="1"/>
            </p:cNvSpPr>
            <p:nvPr/>
          </p:nvSpPr>
          <p:spPr bwMode="auto">
            <a:xfrm>
              <a:off x="1194" y="3213"/>
              <a:ext cx="9" cy="228"/>
            </a:xfrm>
            <a:prstGeom prst="line">
              <a:avLst/>
            </a:prstGeom>
            <a:noFill/>
            <a:ln w="9525">
              <a:solidFill>
                <a:schemeClr val="tx1"/>
              </a:solidFill>
              <a:prstDash val="dash"/>
              <a:round/>
              <a:headEnd type="triangle" w="med" len="med"/>
              <a:tailEnd/>
            </a:ln>
            <a:extLst>
              <a:ext uri="{909E8E84-426E-40DD-AFC4-6F175D3DCCD1}">
                <a14:hiddenFill xmlns:a14="http://schemas.microsoft.com/office/drawing/2010/main">
                  <a:noFill/>
                </a14:hiddenFill>
              </a:ext>
            </a:extLst>
          </p:spPr>
          <p:txBody>
            <a:bodyPr/>
            <a:lstStyle/>
            <a:p>
              <a:endParaRPr lang="en-US"/>
            </a:p>
          </p:txBody>
        </p:sp>
        <p:pic>
          <p:nvPicPr>
            <p:cNvPr id="71707" name="Picture 40" descr="BS00768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1250" y="3386"/>
              <a:ext cx="252"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08" name="Picture 41" descr="Alic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 y="2471"/>
              <a:ext cx="332"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09" name="Line 42"/>
            <p:cNvSpPr>
              <a:spLocks noChangeShapeType="1"/>
            </p:cNvSpPr>
            <p:nvPr/>
          </p:nvSpPr>
          <p:spPr bwMode="auto">
            <a:xfrm flipV="1">
              <a:off x="2058" y="2660"/>
              <a:ext cx="484" cy="9"/>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710" name="Line 43"/>
            <p:cNvSpPr>
              <a:spLocks noChangeShapeType="1"/>
            </p:cNvSpPr>
            <p:nvPr/>
          </p:nvSpPr>
          <p:spPr bwMode="auto">
            <a:xfrm flipV="1">
              <a:off x="3242" y="2655"/>
              <a:ext cx="48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71711" name="Picture 44" descr="BS00592_[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14" y="2414"/>
              <a:ext cx="343"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2" name="Text Box 45"/>
            <p:cNvSpPr txBox="1">
              <a:spLocks noChangeArrowheads="1"/>
            </p:cNvSpPr>
            <p:nvPr/>
          </p:nvSpPr>
          <p:spPr bwMode="auto">
            <a:xfrm>
              <a:off x="2528" y="2632"/>
              <a:ext cx="60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1800">
                  <a:latin typeface="Arial" panose="020B0604020202020204" pitchFamily="34" charset="0"/>
                  <a:cs typeface="Arial" panose="020B0604020202020204" pitchFamily="34" charset="0"/>
                </a:rPr>
                <a:t>Internet</a:t>
              </a:r>
            </a:p>
          </p:txBody>
        </p:sp>
        <p:sp>
          <p:nvSpPr>
            <p:cNvPr id="71713" name="Freeform 46"/>
            <p:cNvSpPr>
              <a:spLocks/>
            </p:cNvSpPr>
            <p:nvPr/>
          </p:nvSpPr>
          <p:spPr bwMode="auto">
            <a:xfrm flipH="1">
              <a:off x="3799" y="2281"/>
              <a:ext cx="476" cy="247"/>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71714" name="Group 47"/>
            <p:cNvGrpSpPr>
              <a:grpSpLocks/>
            </p:cNvGrpSpPr>
            <p:nvPr/>
          </p:nvGrpSpPr>
          <p:grpSpPr bwMode="auto">
            <a:xfrm>
              <a:off x="4255" y="1961"/>
              <a:ext cx="475" cy="466"/>
              <a:chOff x="1645" y="256"/>
              <a:chExt cx="475" cy="466"/>
            </a:xfrm>
          </p:grpSpPr>
          <p:sp>
            <p:nvSpPr>
              <p:cNvPr id="71736" name="Rectangle 48"/>
              <p:cNvSpPr>
                <a:spLocks noChangeArrowheads="1"/>
              </p:cNvSpPr>
              <p:nvPr/>
            </p:nvSpPr>
            <p:spPr bwMode="auto">
              <a:xfrm>
                <a:off x="1645" y="439"/>
                <a:ext cx="475" cy="283"/>
              </a:xfrm>
              <a:prstGeom prst="rect">
                <a:avLst/>
              </a:prstGeom>
              <a:solidFill>
                <a:schemeClr val="bg1"/>
              </a:solidFill>
              <a:ln w="9525">
                <a:solidFill>
                  <a:schemeClr val="tx1"/>
                </a:solidFill>
                <a:miter lim="800000"/>
                <a:headEnd/>
                <a:tailEnd/>
              </a:ln>
            </p:spPr>
            <p:txBody>
              <a:bodyPr wrap="none" anchor="ct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endParaRPr lang="en-US" altLang="en-US" sz="2000">
                  <a:latin typeface="Arial" panose="020B0604020202020204" pitchFamily="34" charset="0"/>
                  <a:cs typeface="Arial" panose="020B0604020202020204" pitchFamily="34" charset="0"/>
                </a:endParaRPr>
              </a:p>
            </p:txBody>
          </p:sp>
          <p:sp>
            <p:nvSpPr>
              <p:cNvPr id="71737" name="Text Box 49"/>
              <p:cNvSpPr txBox="1">
                <a:spLocks noChangeArrowheads="1"/>
              </p:cNvSpPr>
              <p:nvPr/>
            </p:nvSpPr>
            <p:spPr bwMode="auto">
              <a:xfrm>
                <a:off x="1654" y="456"/>
                <a:ext cx="42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1800">
                    <a:latin typeface="Arial" panose="020B0604020202020204" pitchFamily="34" charset="0"/>
                    <a:cs typeface="Arial" panose="020B0604020202020204" pitchFamily="34" charset="0"/>
                  </a:rPr>
                  <a:t>K</a:t>
                </a:r>
                <a:r>
                  <a:rPr lang="en-US" altLang="en-US" sz="2000" baseline="-25000">
                    <a:latin typeface="Arial" panose="020B0604020202020204" pitchFamily="34" charset="0"/>
                    <a:cs typeface="Arial" panose="020B0604020202020204" pitchFamily="34" charset="0"/>
                  </a:rPr>
                  <a:t>S</a:t>
                </a:r>
                <a:r>
                  <a:rPr lang="en-US" altLang="en-US" sz="1800">
                    <a:latin typeface="Arial" panose="020B0604020202020204" pitchFamily="34" charset="0"/>
                    <a:cs typeface="Arial" panose="020B0604020202020204" pitchFamily="34" charset="0"/>
                  </a:rPr>
                  <a:t>( )</a:t>
                </a:r>
              </a:p>
            </p:txBody>
          </p:sp>
          <p:sp>
            <p:nvSpPr>
              <p:cNvPr id="71738" name="Text Box 50"/>
              <p:cNvSpPr txBox="1">
                <a:spLocks noChangeArrowheads="1"/>
              </p:cNvSpPr>
              <p:nvPr/>
            </p:nvSpPr>
            <p:spPr bwMode="auto">
              <a:xfrm>
                <a:off x="1876" y="256"/>
                <a:ext cx="206"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4000">
                    <a:latin typeface="Arial" panose="020B0604020202020204" pitchFamily="34" charset="0"/>
                    <a:cs typeface="Arial" panose="020B0604020202020204" pitchFamily="34" charset="0"/>
                  </a:rPr>
                  <a:t>.</a:t>
                </a:r>
              </a:p>
            </p:txBody>
          </p:sp>
        </p:grpSp>
        <p:sp>
          <p:nvSpPr>
            <p:cNvPr id="71715" name="Freeform 51"/>
            <p:cNvSpPr>
              <a:spLocks/>
            </p:cNvSpPr>
            <p:nvPr/>
          </p:nvSpPr>
          <p:spPr bwMode="auto">
            <a:xfrm flipH="1" flipV="1">
              <a:off x="3813" y="2807"/>
              <a:ext cx="476" cy="247"/>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71716" name="Group 52"/>
            <p:cNvGrpSpPr>
              <a:grpSpLocks/>
            </p:cNvGrpSpPr>
            <p:nvPr/>
          </p:nvGrpSpPr>
          <p:grpSpPr bwMode="auto">
            <a:xfrm>
              <a:off x="4270" y="2725"/>
              <a:ext cx="475" cy="466"/>
              <a:chOff x="2144" y="3214"/>
              <a:chExt cx="475" cy="466"/>
            </a:xfrm>
          </p:grpSpPr>
          <p:sp>
            <p:nvSpPr>
              <p:cNvPr id="71732" name="Rectangle 53"/>
              <p:cNvSpPr>
                <a:spLocks noChangeArrowheads="1"/>
              </p:cNvSpPr>
              <p:nvPr/>
            </p:nvSpPr>
            <p:spPr bwMode="auto">
              <a:xfrm>
                <a:off x="2144" y="3397"/>
                <a:ext cx="475" cy="283"/>
              </a:xfrm>
              <a:prstGeom prst="rect">
                <a:avLst/>
              </a:prstGeom>
              <a:solidFill>
                <a:schemeClr val="bg1"/>
              </a:solidFill>
              <a:ln w="9525">
                <a:solidFill>
                  <a:schemeClr val="tx1"/>
                </a:solidFill>
                <a:miter lim="800000"/>
                <a:headEnd/>
                <a:tailEnd/>
              </a:ln>
            </p:spPr>
            <p:txBody>
              <a:bodyPr wrap="none" anchor="ct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endParaRPr lang="en-US" altLang="en-US" sz="2000">
                  <a:latin typeface="Arial" panose="020B0604020202020204" pitchFamily="34" charset="0"/>
                  <a:cs typeface="Arial" panose="020B0604020202020204" pitchFamily="34" charset="0"/>
                </a:endParaRPr>
              </a:p>
            </p:txBody>
          </p:sp>
          <p:sp>
            <p:nvSpPr>
              <p:cNvPr id="71733" name="Text Box 54"/>
              <p:cNvSpPr txBox="1">
                <a:spLocks noChangeArrowheads="1"/>
              </p:cNvSpPr>
              <p:nvPr/>
            </p:nvSpPr>
            <p:spPr bwMode="auto">
              <a:xfrm>
                <a:off x="2148" y="3432"/>
                <a:ext cx="43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1800">
                    <a:latin typeface="Arial" panose="020B0604020202020204" pitchFamily="34" charset="0"/>
                    <a:cs typeface="Arial" panose="020B0604020202020204" pitchFamily="34" charset="0"/>
                  </a:rPr>
                  <a:t>K</a:t>
                </a:r>
                <a:r>
                  <a:rPr lang="en-US" altLang="en-US" sz="2000" baseline="-25000">
                    <a:latin typeface="Arial" panose="020B0604020202020204" pitchFamily="34" charset="0"/>
                    <a:cs typeface="Arial" panose="020B0604020202020204" pitchFamily="34" charset="0"/>
                  </a:rPr>
                  <a:t>B</a:t>
                </a:r>
                <a:r>
                  <a:rPr lang="en-US" altLang="en-US" sz="1800">
                    <a:latin typeface="Arial" panose="020B0604020202020204" pitchFamily="34" charset="0"/>
                    <a:cs typeface="Arial" panose="020B0604020202020204" pitchFamily="34" charset="0"/>
                  </a:rPr>
                  <a:t>( )</a:t>
                </a:r>
              </a:p>
            </p:txBody>
          </p:sp>
          <p:sp>
            <p:nvSpPr>
              <p:cNvPr id="71734" name="Text Box 55"/>
              <p:cNvSpPr txBox="1">
                <a:spLocks noChangeArrowheads="1"/>
              </p:cNvSpPr>
              <p:nvPr/>
            </p:nvSpPr>
            <p:spPr bwMode="auto">
              <a:xfrm>
                <a:off x="2356" y="3214"/>
                <a:ext cx="206"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4000">
                    <a:latin typeface="Arial" panose="020B0604020202020204" pitchFamily="34" charset="0"/>
                    <a:cs typeface="Arial" panose="020B0604020202020204" pitchFamily="34" charset="0"/>
                  </a:rPr>
                  <a:t>.</a:t>
                </a:r>
              </a:p>
            </p:txBody>
          </p:sp>
          <p:sp>
            <p:nvSpPr>
              <p:cNvPr id="71735" name="Text Box 56"/>
              <p:cNvSpPr txBox="1">
                <a:spLocks noChangeArrowheads="1"/>
              </p:cNvSpPr>
              <p:nvPr/>
            </p:nvSpPr>
            <p:spPr bwMode="auto">
              <a:xfrm>
                <a:off x="2239" y="3331"/>
                <a:ext cx="1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2000">
                    <a:latin typeface="Arial" panose="020B0604020202020204" pitchFamily="34" charset="0"/>
                    <a:cs typeface="Arial" panose="020B0604020202020204" pitchFamily="34" charset="0"/>
                  </a:rPr>
                  <a:t>-</a:t>
                </a:r>
              </a:p>
            </p:txBody>
          </p:sp>
        </p:grpSp>
        <p:sp>
          <p:nvSpPr>
            <p:cNvPr id="71717" name="Line 57"/>
            <p:cNvSpPr>
              <a:spLocks noChangeShapeType="1"/>
            </p:cNvSpPr>
            <p:nvPr/>
          </p:nvSpPr>
          <p:spPr bwMode="auto">
            <a:xfrm>
              <a:off x="4353" y="2450"/>
              <a:ext cx="18" cy="484"/>
            </a:xfrm>
            <a:prstGeom prst="line">
              <a:avLst/>
            </a:prstGeom>
            <a:noFill/>
            <a:ln w="9525">
              <a:solidFill>
                <a:schemeClr val="tx1"/>
              </a:solidFill>
              <a:prstDash val="dash"/>
              <a:round/>
              <a:headEnd type="triangle" w="med" len="med"/>
              <a:tailEnd/>
            </a:ln>
            <a:extLst>
              <a:ext uri="{909E8E84-426E-40DD-AFC4-6F175D3DCCD1}">
                <a14:hiddenFill xmlns:a14="http://schemas.microsoft.com/office/drawing/2010/main">
                  <a:noFill/>
                </a14:hiddenFill>
              </a:ext>
            </a:extLst>
          </p:spPr>
          <p:txBody>
            <a:bodyPr/>
            <a:lstStyle/>
            <a:p>
              <a:endParaRPr lang="en-US"/>
            </a:p>
          </p:txBody>
        </p:sp>
        <p:pic>
          <p:nvPicPr>
            <p:cNvPr id="71718" name="Picture 58" descr="BS00768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4583" y="2633"/>
              <a:ext cx="252"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1719" name="Group 59"/>
            <p:cNvGrpSpPr>
              <a:grpSpLocks/>
            </p:cNvGrpSpPr>
            <p:nvPr/>
          </p:nvGrpSpPr>
          <p:grpSpPr bwMode="auto">
            <a:xfrm>
              <a:off x="4119" y="3226"/>
              <a:ext cx="285" cy="299"/>
              <a:chOff x="2643" y="716"/>
              <a:chExt cx="285" cy="299"/>
            </a:xfrm>
          </p:grpSpPr>
          <p:sp>
            <p:nvSpPr>
              <p:cNvPr id="71730" name="Text Box 60"/>
              <p:cNvSpPr txBox="1">
                <a:spLocks noChangeArrowheads="1"/>
              </p:cNvSpPr>
              <p:nvPr/>
            </p:nvSpPr>
            <p:spPr bwMode="auto">
              <a:xfrm>
                <a:off x="2643" y="763"/>
                <a:ext cx="28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1800">
                    <a:latin typeface="Arial" panose="020B0604020202020204" pitchFamily="34" charset="0"/>
                    <a:cs typeface="Arial" panose="020B0604020202020204" pitchFamily="34" charset="0"/>
                  </a:rPr>
                  <a:t>K</a:t>
                </a:r>
                <a:r>
                  <a:rPr lang="en-US" altLang="en-US" sz="2000" baseline="-25000">
                    <a:latin typeface="Arial" panose="020B0604020202020204" pitchFamily="34" charset="0"/>
                    <a:cs typeface="Arial" panose="020B0604020202020204" pitchFamily="34" charset="0"/>
                  </a:rPr>
                  <a:t>B</a:t>
                </a:r>
                <a:endParaRPr lang="en-US" altLang="en-US" sz="1800">
                  <a:latin typeface="Arial" panose="020B0604020202020204" pitchFamily="34" charset="0"/>
                  <a:cs typeface="Arial" panose="020B0604020202020204" pitchFamily="34" charset="0"/>
                </a:endParaRPr>
              </a:p>
            </p:txBody>
          </p:sp>
          <p:sp>
            <p:nvSpPr>
              <p:cNvPr id="71731" name="Text Box 61"/>
              <p:cNvSpPr txBox="1">
                <a:spLocks noChangeArrowheads="1"/>
              </p:cNvSpPr>
              <p:nvPr/>
            </p:nvSpPr>
            <p:spPr bwMode="auto">
              <a:xfrm>
                <a:off x="2735" y="716"/>
                <a:ext cx="1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2000">
                    <a:latin typeface="Arial" panose="020B0604020202020204" pitchFamily="34" charset="0"/>
                    <a:cs typeface="Arial" panose="020B0604020202020204" pitchFamily="34" charset="0"/>
                  </a:rPr>
                  <a:t>-</a:t>
                </a:r>
              </a:p>
            </p:txBody>
          </p:sp>
        </p:grpSp>
        <p:sp>
          <p:nvSpPr>
            <p:cNvPr id="71720" name="Line 62"/>
            <p:cNvSpPr>
              <a:spLocks noChangeShapeType="1"/>
            </p:cNvSpPr>
            <p:nvPr/>
          </p:nvSpPr>
          <p:spPr bwMode="auto">
            <a:xfrm>
              <a:off x="4370" y="3208"/>
              <a:ext cx="9" cy="228"/>
            </a:xfrm>
            <a:prstGeom prst="line">
              <a:avLst/>
            </a:prstGeom>
            <a:noFill/>
            <a:ln w="9525">
              <a:solidFill>
                <a:schemeClr val="tx1"/>
              </a:solidFill>
              <a:prstDash val="dash"/>
              <a:round/>
              <a:headEnd type="triangle" w="med" len="med"/>
              <a:tailEnd/>
            </a:ln>
            <a:extLst>
              <a:ext uri="{909E8E84-426E-40DD-AFC4-6F175D3DCCD1}">
                <a14:hiddenFill xmlns:a14="http://schemas.microsoft.com/office/drawing/2010/main">
                  <a:noFill/>
                </a14:hiddenFill>
              </a:ext>
            </a:extLst>
          </p:spPr>
          <p:txBody>
            <a:bodyPr/>
            <a:lstStyle/>
            <a:p>
              <a:endParaRPr lang="en-US"/>
            </a:p>
          </p:txBody>
        </p:sp>
        <p:pic>
          <p:nvPicPr>
            <p:cNvPr id="71721" name="Picture 63" descr="BS00768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4426" y="3381"/>
              <a:ext cx="252"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2" name="Text Box 64"/>
            <p:cNvSpPr txBox="1">
              <a:spLocks noChangeArrowheads="1"/>
            </p:cNvSpPr>
            <p:nvPr/>
          </p:nvSpPr>
          <p:spPr bwMode="auto">
            <a:xfrm>
              <a:off x="425" y="2938"/>
              <a:ext cx="3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2000">
                  <a:latin typeface="Arial" panose="020B0604020202020204" pitchFamily="34" charset="0"/>
                  <a:cs typeface="Arial" panose="020B0604020202020204" pitchFamily="34" charset="0"/>
                </a:rPr>
                <a:t>K</a:t>
              </a:r>
              <a:r>
                <a:rPr lang="en-US" altLang="en-US" sz="2000" baseline="-25000">
                  <a:latin typeface="Arial" panose="020B0604020202020204" pitchFamily="34" charset="0"/>
                  <a:cs typeface="Arial" panose="020B0604020202020204" pitchFamily="34" charset="0"/>
                </a:rPr>
                <a:t>S</a:t>
              </a:r>
            </a:p>
          </p:txBody>
        </p:sp>
        <p:sp>
          <p:nvSpPr>
            <p:cNvPr id="71723" name="Line 65"/>
            <p:cNvSpPr>
              <a:spLocks noChangeShapeType="1"/>
            </p:cNvSpPr>
            <p:nvPr/>
          </p:nvSpPr>
          <p:spPr bwMode="auto">
            <a:xfrm>
              <a:off x="4737" y="2284"/>
              <a:ext cx="319"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724" name="Text Box 66"/>
            <p:cNvSpPr txBox="1">
              <a:spLocks noChangeArrowheads="1"/>
            </p:cNvSpPr>
            <p:nvPr/>
          </p:nvSpPr>
          <p:spPr bwMode="auto">
            <a:xfrm>
              <a:off x="5048" y="2154"/>
              <a:ext cx="25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2000">
                  <a:latin typeface="Arial" panose="020B0604020202020204" pitchFamily="34" charset="0"/>
                  <a:cs typeface="Arial" panose="020B0604020202020204" pitchFamily="34" charset="0"/>
                </a:rPr>
                <a:t>m</a:t>
              </a:r>
            </a:p>
          </p:txBody>
        </p:sp>
        <p:pic>
          <p:nvPicPr>
            <p:cNvPr id="71725" name="Picture 67" descr="Bob"/>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94" y="2560"/>
              <a:ext cx="405"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6" name="Text Box 68"/>
            <p:cNvSpPr txBox="1">
              <a:spLocks noChangeArrowheads="1"/>
            </p:cNvSpPr>
            <p:nvPr/>
          </p:nvSpPr>
          <p:spPr bwMode="auto">
            <a:xfrm>
              <a:off x="3664" y="2036"/>
              <a:ext cx="55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1800">
                  <a:latin typeface="Arial" panose="020B0604020202020204" pitchFamily="34" charset="0"/>
                  <a:cs typeface="Arial" panose="020B0604020202020204" pitchFamily="34" charset="0"/>
                </a:rPr>
                <a:t>K</a:t>
              </a:r>
              <a:r>
                <a:rPr lang="en-US" altLang="en-US" sz="2000" baseline="-25000">
                  <a:latin typeface="Arial" panose="020B0604020202020204" pitchFamily="34" charset="0"/>
                  <a:cs typeface="Arial" panose="020B0604020202020204" pitchFamily="34" charset="0"/>
                </a:rPr>
                <a:t>S</a:t>
              </a:r>
              <a:r>
                <a:rPr lang="en-US" altLang="en-US" sz="1800">
                  <a:latin typeface="Arial" panose="020B0604020202020204" pitchFamily="34" charset="0"/>
                  <a:cs typeface="Arial" panose="020B0604020202020204" pitchFamily="34" charset="0"/>
                </a:rPr>
                <a:t>(m )</a:t>
              </a:r>
            </a:p>
          </p:txBody>
        </p:sp>
        <p:grpSp>
          <p:nvGrpSpPr>
            <p:cNvPr id="71727" name="Group 69"/>
            <p:cNvGrpSpPr>
              <a:grpSpLocks/>
            </p:cNvGrpSpPr>
            <p:nvPr/>
          </p:nvGrpSpPr>
          <p:grpSpPr bwMode="auto">
            <a:xfrm>
              <a:off x="3533" y="2965"/>
              <a:ext cx="611" cy="332"/>
              <a:chOff x="3501" y="648"/>
              <a:chExt cx="611" cy="332"/>
            </a:xfrm>
          </p:grpSpPr>
          <p:sp>
            <p:nvSpPr>
              <p:cNvPr id="71728" name="Text Box 70"/>
              <p:cNvSpPr txBox="1">
                <a:spLocks noChangeArrowheads="1"/>
              </p:cNvSpPr>
              <p:nvPr/>
            </p:nvSpPr>
            <p:spPr bwMode="auto">
              <a:xfrm>
                <a:off x="3501" y="749"/>
                <a:ext cx="61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1800">
                    <a:latin typeface="Arial" panose="020B0604020202020204" pitchFamily="34" charset="0"/>
                    <a:cs typeface="Arial" panose="020B0604020202020204" pitchFamily="34" charset="0"/>
                  </a:rPr>
                  <a:t>K</a:t>
                </a:r>
                <a:r>
                  <a:rPr lang="en-US" altLang="en-US" sz="2000" baseline="-25000">
                    <a:latin typeface="Arial" panose="020B0604020202020204" pitchFamily="34" charset="0"/>
                    <a:cs typeface="Arial" panose="020B0604020202020204" pitchFamily="34" charset="0"/>
                  </a:rPr>
                  <a:t>B</a:t>
                </a:r>
                <a:r>
                  <a:rPr lang="en-US" altLang="en-US" sz="1800">
                    <a:latin typeface="Arial" panose="020B0604020202020204" pitchFamily="34" charset="0"/>
                    <a:cs typeface="Arial" panose="020B0604020202020204" pitchFamily="34" charset="0"/>
                  </a:rPr>
                  <a:t>(K</a:t>
                </a:r>
                <a:r>
                  <a:rPr lang="en-US" altLang="en-US" sz="2000" baseline="-25000">
                    <a:latin typeface="Arial" panose="020B0604020202020204" pitchFamily="34" charset="0"/>
                    <a:cs typeface="Arial" panose="020B0604020202020204" pitchFamily="34" charset="0"/>
                  </a:rPr>
                  <a:t>S</a:t>
                </a:r>
                <a:r>
                  <a:rPr lang="en-US" altLang="en-US" sz="1800">
                    <a:latin typeface="Arial" panose="020B0604020202020204" pitchFamily="34" charset="0"/>
                    <a:cs typeface="Arial" panose="020B0604020202020204" pitchFamily="34" charset="0"/>
                  </a:rPr>
                  <a:t> )</a:t>
                </a:r>
              </a:p>
            </p:txBody>
          </p:sp>
          <p:sp>
            <p:nvSpPr>
              <p:cNvPr id="71729" name="Text Box 71"/>
              <p:cNvSpPr txBox="1">
                <a:spLocks noChangeArrowheads="1"/>
              </p:cNvSpPr>
              <p:nvPr/>
            </p:nvSpPr>
            <p:spPr bwMode="auto">
              <a:xfrm>
                <a:off x="3584" y="648"/>
                <a:ext cx="21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2000">
                    <a:latin typeface="Arial" panose="020B0604020202020204" pitchFamily="34" charset="0"/>
                    <a:cs typeface="Arial" panose="020B0604020202020204" pitchFamily="34" charset="0"/>
                  </a:rPr>
                  <a:t>+</a:t>
                </a:r>
              </a:p>
            </p:txBody>
          </p:sp>
        </p:grpSp>
      </p:grpSp>
      <p:pic>
        <p:nvPicPr>
          <p:cNvPr id="71687" name="Picture 24" descr="underline_bas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7582" y="1271589"/>
            <a:ext cx="3656012"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25346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5"/>
          <p:cNvSpPr>
            <a:spLocks noGrp="1" noChangeArrowheads="1"/>
          </p:cNvSpPr>
          <p:nvPr>
            <p:ph type="ftr" sz="quarter" idx="10"/>
          </p:nvPr>
        </p:nvSpPr>
        <p:spPr>
          <a:noFill/>
        </p:spPr>
        <p:txBody>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1200" smtClean="0">
                <a:latin typeface="Arial" panose="020B0604020202020204" pitchFamily="34" charset="0"/>
              </a:rPr>
              <a:t>Network Security</a:t>
            </a:r>
          </a:p>
        </p:txBody>
      </p:sp>
      <p:sp>
        <p:nvSpPr>
          <p:cNvPr id="73731" name="Rectangle 2"/>
          <p:cNvSpPr>
            <a:spLocks noGrp="1" noChangeArrowheads="1"/>
          </p:cNvSpPr>
          <p:nvPr>
            <p:ph type="title"/>
          </p:nvPr>
        </p:nvSpPr>
        <p:spPr/>
        <p:txBody>
          <a:bodyPr/>
          <a:lstStyle/>
          <a:p>
            <a:r>
              <a:rPr lang="en-US" altLang="en-US" sz="4800" smtClean="0"/>
              <a:t>Secure e-mail </a:t>
            </a:r>
          </a:p>
        </p:txBody>
      </p:sp>
      <p:sp>
        <p:nvSpPr>
          <p:cNvPr id="73732" name="Text Box 3"/>
          <p:cNvSpPr txBox="1">
            <a:spLocks noChangeArrowheads="1"/>
          </p:cNvSpPr>
          <p:nvPr/>
        </p:nvSpPr>
        <p:spPr bwMode="auto">
          <a:xfrm>
            <a:off x="603250" y="4805363"/>
            <a:ext cx="65293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2400" i="1">
                <a:solidFill>
                  <a:srgbClr val="C00000"/>
                </a:solidFill>
              </a:rPr>
              <a:t>Bob:</a:t>
            </a:r>
          </a:p>
          <a:p>
            <a:pPr>
              <a:spcBef>
                <a:spcPct val="0"/>
              </a:spcBef>
              <a:buSzPct val="75000"/>
            </a:pPr>
            <a:r>
              <a:rPr lang="en-US" altLang="en-US" sz="2400"/>
              <a:t>  uses his private key to decrypt and recover K</a:t>
            </a:r>
            <a:r>
              <a:rPr lang="en-US" altLang="en-US" sz="2400" baseline="-25000"/>
              <a:t>S</a:t>
            </a:r>
          </a:p>
          <a:p>
            <a:pPr>
              <a:spcBef>
                <a:spcPct val="0"/>
              </a:spcBef>
              <a:buSzPct val="75000"/>
            </a:pPr>
            <a:r>
              <a:rPr lang="en-US" altLang="en-US" sz="2400"/>
              <a:t>  uses K</a:t>
            </a:r>
            <a:r>
              <a:rPr lang="en-US" altLang="en-US" sz="2400" baseline="-25000"/>
              <a:t>S</a:t>
            </a:r>
            <a:r>
              <a:rPr lang="en-US" altLang="en-US" sz="2400"/>
              <a:t> to decrypt K</a:t>
            </a:r>
            <a:r>
              <a:rPr lang="en-US" altLang="en-US" sz="2400" baseline="-25000"/>
              <a:t>S</a:t>
            </a:r>
            <a:r>
              <a:rPr lang="en-US" altLang="en-US" sz="2400"/>
              <a:t>(m) to recover m</a:t>
            </a:r>
          </a:p>
        </p:txBody>
      </p:sp>
      <p:sp>
        <p:nvSpPr>
          <p:cNvPr id="73733" name="Text Box 4"/>
          <p:cNvSpPr txBox="1">
            <a:spLocks noChangeArrowheads="1"/>
          </p:cNvSpPr>
          <p:nvPr/>
        </p:nvSpPr>
        <p:spPr bwMode="auto">
          <a:xfrm>
            <a:off x="522288" y="1341438"/>
            <a:ext cx="66468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SzPct val="75000"/>
            </a:pPr>
            <a:r>
              <a:rPr lang="en-US" altLang="en-US" sz="2400"/>
              <a:t> Alice wants to send confidential e-mail, m, to Bob</a:t>
            </a:r>
            <a:r>
              <a:rPr lang="en-US" altLang="en-US" sz="2000">
                <a:latin typeface="Comic Sans MS" panose="030F0702030302020204" pitchFamily="66" charset="0"/>
              </a:rPr>
              <a:t>.</a:t>
            </a:r>
          </a:p>
        </p:txBody>
      </p:sp>
      <p:grpSp>
        <p:nvGrpSpPr>
          <p:cNvPr id="73734" name="Group 5"/>
          <p:cNvGrpSpPr>
            <a:grpSpLocks/>
          </p:cNvGrpSpPr>
          <p:nvPr/>
        </p:nvGrpSpPr>
        <p:grpSpPr bwMode="auto">
          <a:xfrm>
            <a:off x="517525" y="1831975"/>
            <a:ext cx="8112125" cy="2805113"/>
            <a:chOff x="289" y="1749"/>
            <a:chExt cx="5110" cy="1767"/>
          </a:xfrm>
        </p:grpSpPr>
        <p:sp>
          <p:nvSpPr>
            <p:cNvPr id="73736" name="Freeform 6"/>
            <p:cNvSpPr>
              <a:spLocks/>
            </p:cNvSpPr>
            <p:nvPr/>
          </p:nvSpPr>
          <p:spPr bwMode="auto">
            <a:xfrm>
              <a:off x="2457" y="2479"/>
              <a:ext cx="841" cy="493"/>
            </a:xfrm>
            <a:custGeom>
              <a:avLst/>
              <a:gdLst>
                <a:gd name="T0" fmla="*/ 0 w 2135"/>
                <a:gd name="T1" fmla="*/ 0 h 1662"/>
                <a:gd name="T2" fmla="*/ 0 w 2135"/>
                <a:gd name="T3" fmla="*/ 0 h 1662"/>
                <a:gd name="T4" fmla="*/ 0 w 2135"/>
                <a:gd name="T5" fmla="*/ 0 h 1662"/>
                <a:gd name="T6" fmla="*/ 0 w 2135"/>
                <a:gd name="T7" fmla="*/ 0 h 1662"/>
                <a:gd name="T8" fmla="*/ 0 w 2135"/>
                <a:gd name="T9" fmla="*/ 0 h 1662"/>
                <a:gd name="T10" fmla="*/ 0 w 2135"/>
                <a:gd name="T11" fmla="*/ 0 h 1662"/>
                <a:gd name="T12" fmla="*/ 0 w 2135"/>
                <a:gd name="T13" fmla="*/ 0 h 1662"/>
                <a:gd name="T14" fmla="*/ 0 w 2135"/>
                <a:gd name="T15" fmla="*/ 0 h 1662"/>
                <a:gd name="T16" fmla="*/ 0 w 2135"/>
                <a:gd name="T17" fmla="*/ 0 h 1662"/>
                <a:gd name="T18" fmla="*/ 0 w 2135"/>
                <a:gd name="T19" fmla="*/ 0 h 1662"/>
                <a:gd name="T20" fmla="*/ 0 w 2135"/>
                <a:gd name="T21" fmla="*/ 0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3737" name="Line 7"/>
            <p:cNvSpPr>
              <a:spLocks noChangeShapeType="1"/>
            </p:cNvSpPr>
            <p:nvPr/>
          </p:nvSpPr>
          <p:spPr bwMode="auto">
            <a:xfrm>
              <a:off x="637" y="2280"/>
              <a:ext cx="319"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73738" name="Picture 8" descr="BS00768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1219" y="1818"/>
              <a:ext cx="252"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9" name="Picture 9" descr="BS00592_[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22" y="2428"/>
              <a:ext cx="343"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3740" name="Group 10"/>
            <p:cNvGrpSpPr>
              <a:grpSpLocks/>
            </p:cNvGrpSpPr>
            <p:nvPr/>
          </p:nvGrpSpPr>
          <p:grpSpPr bwMode="auto">
            <a:xfrm>
              <a:off x="950" y="1974"/>
              <a:ext cx="475" cy="466"/>
              <a:chOff x="1645" y="256"/>
              <a:chExt cx="475" cy="466"/>
            </a:xfrm>
          </p:grpSpPr>
          <p:sp>
            <p:nvSpPr>
              <p:cNvPr id="73799" name="Rectangle 11"/>
              <p:cNvSpPr>
                <a:spLocks noChangeArrowheads="1"/>
              </p:cNvSpPr>
              <p:nvPr/>
            </p:nvSpPr>
            <p:spPr bwMode="auto">
              <a:xfrm>
                <a:off x="1645" y="439"/>
                <a:ext cx="475" cy="283"/>
              </a:xfrm>
              <a:prstGeom prst="rect">
                <a:avLst/>
              </a:prstGeom>
              <a:solidFill>
                <a:schemeClr val="bg1"/>
              </a:solidFill>
              <a:ln w="9525">
                <a:solidFill>
                  <a:schemeClr val="tx1"/>
                </a:solidFill>
                <a:miter lim="800000"/>
                <a:headEnd/>
                <a:tailEnd/>
              </a:ln>
            </p:spPr>
            <p:txBody>
              <a:bodyPr wrap="none" anchor="ct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endParaRPr lang="en-US" altLang="en-US" sz="2000">
                  <a:latin typeface="Arial" panose="020B0604020202020204" pitchFamily="34" charset="0"/>
                  <a:cs typeface="Arial" panose="020B0604020202020204" pitchFamily="34" charset="0"/>
                </a:endParaRPr>
              </a:p>
            </p:txBody>
          </p:sp>
          <p:sp>
            <p:nvSpPr>
              <p:cNvPr id="73800" name="Text Box 12"/>
              <p:cNvSpPr txBox="1">
                <a:spLocks noChangeArrowheads="1"/>
              </p:cNvSpPr>
              <p:nvPr/>
            </p:nvSpPr>
            <p:spPr bwMode="auto">
              <a:xfrm>
                <a:off x="1654" y="456"/>
                <a:ext cx="42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1800">
                    <a:latin typeface="Arial" panose="020B0604020202020204" pitchFamily="34" charset="0"/>
                    <a:cs typeface="Arial" panose="020B0604020202020204" pitchFamily="34" charset="0"/>
                  </a:rPr>
                  <a:t>K</a:t>
                </a:r>
                <a:r>
                  <a:rPr lang="en-US" altLang="en-US" sz="2000" baseline="-25000">
                    <a:latin typeface="Arial" panose="020B0604020202020204" pitchFamily="34" charset="0"/>
                    <a:cs typeface="Arial" panose="020B0604020202020204" pitchFamily="34" charset="0"/>
                  </a:rPr>
                  <a:t>S</a:t>
                </a:r>
                <a:r>
                  <a:rPr lang="en-US" altLang="en-US" sz="1800">
                    <a:latin typeface="Arial" panose="020B0604020202020204" pitchFamily="34" charset="0"/>
                    <a:cs typeface="Arial" panose="020B0604020202020204" pitchFamily="34" charset="0"/>
                  </a:rPr>
                  <a:t>( )</a:t>
                </a:r>
              </a:p>
            </p:txBody>
          </p:sp>
          <p:sp>
            <p:nvSpPr>
              <p:cNvPr id="73801" name="Text Box 13"/>
              <p:cNvSpPr txBox="1">
                <a:spLocks noChangeArrowheads="1"/>
              </p:cNvSpPr>
              <p:nvPr/>
            </p:nvSpPr>
            <p:spPr bwMode="auto">
              <a:xfrm>
                <a:off x="1876" y="256"/>
                <a:ext cx="206"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4000">
                    <a:latin typeface="Arial" panose="020B0604020202020204" pitchFamily="34" charset="0"/>
                    <a:cs typeface="Arial" panose="020B0604020202020204" pitchFamily="34" charset="0"/>
                  </a:rPr>
                  <a:t>.</a:t>
                </a:r>
              </a:p>
            </p:txBody>
          </p:sp>
        </p:grpSp>
        <p:grpSp>
          <p:nvGrpSpPr>
            <p:cNvPr id="73741" name="Group 14"/>
            <p:cNvGrpSpPr>
              <a:grpSpLocks/>
            </p:cNvGrpSpPr>
            <p:nvPr/>
          </p:nvGrpSpPr>
          <p:grpSpPr bwMode="auto">
            <a:xfrm>
              <a:off x="965" y="2730"/>
              <a:ext cx="475" cy="466"/>
              <a:chOff x="2144" y="3214"/>
              <a:chExt cx="475" cy="466"/>
            </a:xfrm>
          </p:grpSpPr>
          <p:sp>
            <p:nvSpPr>
              <p:cNvPr id="73795" name="Rectangle 15"/>
              <p:cNvSpPr>
                <a:spLocks noChangeArrowheads="1"/>
              </p:cNvSpPr>
              <p:nvPr/>
            </p:nvSpPr>
            <p:spPr bwMode="auto">
              <a:xfrm>
                <a:off x="2144" y="3397"/>
                <a:ext cx="475" cy="283"/>
              </a:xfrm>
              <a:prstGeom prst="rect">
                <a:avLst/>
              </a:prstGeom>
              <a:solidFill>
                <a:schemeClr val="bg1"/>
              </a:solidFill>
              <a:ln w="9525">
                <a:solidFill>
                  <a:schemeClr val="tx1"/>
                </a:solidFill>
                <a:miter lim="800000"/>
                <a:headEnd/>
                <a:tailEnd/>
              </a:ln>
            </p:spPr>
            <p:txBody>
              <a:bodyPr wrap="none" anchor="ct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endParaRPr lang="en-US" altLang="en-US" sz="2000">
                  <a:latin typeface="Arial" panose="020B0604020202020204" pitchFamily="34" charset="0"/>
                  <a:cs typeface="Arial" panose="020B0604020202020204" pitchFamily="34" charset="0"/>
                </a:endParaRPr>
              </a:p>
            </p:txBody>
          </p:sp>
          <p:sp>
            <p:nvSpPr>
              <p:cNvPr id="73796" name="Text Box 16"/>
              <p:cNvSpPr txBox="1">
                <a:spLocks noChangeArrowheads="1"/>
              </p:cNvSpPr>
              <p:nvPr/>
            </p:nvSpPr>
            <p:spPr bwMode="auto">
              <a:xfrm>
                <a:off x="2148" y="3432"/>
                <a:ext cx="43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1800">
                    <a:latin typeface="Arial" panose="020B0604020202020204" pitchFamily="34" charset="0"/>
                    <a:cs typeface="Arial" panose="020B0604020202020204" pitchFamily="34" charset="0"/>
                  </a:rPr>
                  <a:t>K</a:t>
                </a:r>
                <a:r>
                  <a:rPr lang="en-US" altLang="en-US" sz="2000" baseline="-25000">
                    <a:latin typeface="Arial" panose="020B0604020202020204" pitchFamily="34" charset="0"/>
                    <a:cs typeface="Arial" panose="020B0604020202020204" pitchFamily="34" charset="0"/>
                  </a:rPr>
                  <a:t>B</a:t>
                </a:r>
                <a:r>
                  <a:rPr lang="en-US" altLang="en-US" sz="1800">
                    <a:latin typeface="Arial" panose="020B0604020202020204" pitchFamily="34" charset="0"/>
                    <a:cs typeface="Arial" panose="020B0604020202020204" pitchFamily="34" charset="0"/>
                  </a:rPr>
                  <a:t>( )</a:t>
                </a:r>
              </a:p>
            </p:txBody>
          </p:sp>
          <p:sp>
            <p:nvSpPr>
              <p:cNvPr id="73797" name="Text Box 17"/>
              <p:cNvSpPr txBox="1">
                <a:spLocks noChangeArrowheads="1"/>
              </p:cNvSpPr>
              <p:nvPr/>
            </p:nvSpPr>
            <p:spPr bwMode="auto">
              <a:xfrm>
                <a:off x="2356" y="3214"/>
                <a:ext cx="206"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4000">
                    <a:latin typeface="Arial" panose="020B0604020202020204" pitchFamily="34" charset="0"/>
                    <a:cs typeface="Arial" panose="020B0604020202020204" pitchFamily="34" charset="0"/>
                  </a:rPr>
                  <a:t>.</a:t>
                </a:r>
              </a:p>
            </p:txBody>
          </p:sp>
          <p:sp>
            <p:nvSpPr>
              <p:cNvPr id="73798" name="Text Box 18"/>
              <p:cNvSpPr txBox="1">
                <a:spLocks noChangeArrowheads="1"/>
              </p:cNvSpPr>
              <p:nvPr/>
            </p:nvSpPr>
            <p:spPr bwMode="auto">
              <a:xfrm>
                <a:off x="2234" y="3331"/>
                <a:ext cx="21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2000">
                    <a:latin typeface="Arial" panose="020B0604020202020204" pitchFamily="34" charset="0"/>
                    <a:cs typeface="Arial" panose="020B0604020202020204" pitchFamily="34" charset="0"/>
                  </a:rPr>
                  <a:t>+</a:t>
                </a:r>
              </a:p>
            </p:txBody>
          </p:sp>
        </p:grpSp>
        <p:grpSp>
          <p:nvGrpSpPr>
            <p:cNvPr id="73742" name="Group 19"/>
            <p:cNvGrpSpPr>
              <a:grpSpLocks/>
            </p:cNvGrpSpPr>
            <p:nvPr/>
          </p:nvGrpSpPr>
          <p:grpSpPr bwMode="auto">
            <a:xfrm>
              <a:off x="1791" y="2496"/>
              <a:ext cx="402" cy="327"/>
              <a:chOff x="2934" y="1573"/>
              <a:chExt cx="402" cy="327"/>
            </a:xfrm>
          </p:grpSpPr>
          <p:sp>
            <p:nvSpPr>
              <p:cNvPr id="73793" name="Oval 20"/>
              <p:cNvSpPr>
                <a:spLocks noChangeArrowheads="1"/>
              </p:cNvSpPr>
              <p:nvPr/>
            </p:nvSpPr>
            <p:spPr bwMode="auto">
              <a:xfrm>
                <a:off x="2935" y="1637"/>
                <a:ext cx="238" cy="211"/>
              </a:xfrm>
              <a:prstGeom prst="ellipse">
                <a:avLst/>
              </a:prstGeom>
              <a:solidFill>
                <a:schemeClr val="bg1"/>
              </a:solidFill>
              <a:ln w="9525">
                <a:solidFill>
                  <a:schemeClr val="tx1"/>
                </a:solidFill>
                <a:round/>
                <a:headEnd/>
                <a:tailEnd/>
              </a:ln>
            </p:spPr>
            <p:txBody>
              <a:bodyPr wrap="none" anchor="ct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endParaRPr lang="en-US" altLang="en-US" sz="2000">
                  <a:latin typeface="Arial" panose="020B0604020202020204" pitchFamily="34" charset="0"/>
                  <a:cs typeface="Arial" panose="020B0604020202020204" pitchFamily="34" charset="0"/>
                </a:endParaRPr>
              </a:p>
            </p:txBody>
          </p:sp>
          <p:sp>
            <p:nvSpPr>
              <p:cNvPr id="73794" name="Text Box 21"/>
              <p:cNvSpPr txBox="1">
                <a:spLocks noChangeArrowheads="1"/>
              </p:cNvSpPr>
              <p:nvPr/>
            </p:nvSpPr>
            <p:spPr bwMode="auto">
              <a:xfrm>
                <a:off x="2934" y="1573"/>
                <a:ext cx="4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50000"/>
                  </a:spcBef>
                  <a:buClrTx/>
                  <a:buSzTx/>
                  <a:buFontTx/>
                  <a:buNone/>
                </a:pPr>
                <a:r>
                  <a:rPr lang="en-US" altLang="en-US">
                    <a:latin typeface="Arial" panose="020B0604020202020204" pitchFamily="34" charset="0"/>
                    <a:cs typeface="Arial" panose="020B0604020202020204" pitchFamily="34" charset="0"/>
                  </a:rPr>
                  <a:t>+</a:t>
                </a:r>
              </a:p>
            </p:txBody>
          </p:sp>
        </p:grpSp>
        <p:grpSp>
          <p:nvGrpSpPr>
            <p:cNvPr id="73743" name="Group 22"/>
            <p:cNvGrpSpPr>
              <a:grpSpLocks/>
            </p:cNvGrpSpPr>
            <p:nvPr/>
          </p:nvGrpSpPr>
          <p:grpSpPr bwMode="auto">
            <a:xfrm>
              <a:off x="3688" y="2455"/>
              <a:ext cx="428" cy="327"/>
              <a:chOff x="2935" y="1546"/>
              <a:chExt cx="428" cy="327"/>
            </a:xfrm>
          </p:grpSpPr>
          <p:sp>
            <p:nvSpPr>
              <p:cNvPr id="73791" name="Oval 23"/>
              <p:cNvSpPr>
                <a:spLocks noChangeArrowheads="1"/>
              </p:cNvSpPr>
              <p:nvPr/>
            </p:nvSpPr>
            <p:spPr bwMode="auto">
              <a:xfrm>
                <a:off x="2935" y="1637"/>
                <a:ext cx="238" cy="211"/>
              </a:xfrm>
              <a:prstGeom prst="ellipse">
                <a:avLst/>
              </a:prstGeom>
              <a:solidFill>
                <a:schemeClr val="bg1"/>
              </a:solidFill>
              <a:ln w="9525">
                <a:solidFill>
                  <a:schemeClr val="tx1"/>
                </a:solidFill>
                <a:round/>
                <a:headEnd/>
                <a:tailEnd/>
              </a:ln>
            </p:spPr>
            <p:txBody>
              <a:bodyPr wrap="none" anchor="ct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endParaRPr lang="en-US" altLang="en-US" sz="2000">
                  <a:latin typeface="Arial" panose="020B0604020202020204" pitchFamily="34" charset="0"/>
                  <a:cs typeface="Arial" panose="020B0604020202020204" pitchFamily="34" charset="0"/>
                </a:endParaRPr>
              </a:p>
            </p:txBody>
          </p:sp>
          <p:sp>
            <p:nvSpPr>
              <p:cNvPr id="73792" name="Text Box 24"/>
              <p:cNvSpPr txBox="1">
                <a:spLocks noChangeArrowheads="1"/>
              </p:cNvSpPr>
              <p:nvPr/>
            </p:nvSpPr>
            <p:spPr bwMode="auto">
              <a:xfrm>
                <a:off x="2961" y="1546"/>
                <a:ext cx="4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50000"/>
                  </a:spcBef>
                  <a:buClrTx/>
                  <a:buSzTx/>
                  <a:buFontTx/>
                  <a:buNone/>
                </a:pPr>
                <a:r>
                  <a:rPr lang="en-US" altLang="en-US">
                    <a:latin typeface="Arial" panose="020B0604020202020204" pitchFamily="34" charset="0"/>
                    <a:cs typeface="Arial" panose="020B0604020202020204" pitchFamily="34" charset="0"/>
                  </a:rPr>
                  <a:t>-</a:t>
                </a:r>
              </a:p>
            </p:txBody>
          </p:sp>
        </p:grpSp>
        <p:sp>
          <p:nvSpPr>
            <p:cNvPr id="73744" name="Line 25"/>
            <p:cNvSpPr>
              <a:spLocks noChangeShapeType="1"/>
            </p:cNvSpPr>
            <p:nvPr/>
          </p:nvSpPr>
          <p:spPr bwMode="auto">
            <a:xfrm>
              <a:off x="669" y="3053"/>
              <a:ext cx="319"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3745" name="Text Box 26"/>
            <p:cNvSpPr txBox="1">
              <a:spLocks noChangeArrowheads="1"/>
            </p:cNvSpPr>
            <p:nvPr/>
          </p:nvSpPr>
          <p:spPr bwMode="auto">
            <a:xfrm>
              <a:off x="1419" y="2041"/>
              <a:ext cx="55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1800">
                  <a:latin typeface="Arial" panose="020B0604020202020204" pitchFamily="34" charset="0"/>
                  <a:cs typeface="Arial" panose="020B0604020202020204" pitchFamily="34" charset="0"/>
                </a:rPr>
                <a:t>K</a:t>
              </a:r>
              <a:r>
                <a:rPr lang="en-US" altLang="en-US" sz="2000" baseline="-25000">
                  <a:latin typeface="Arial" panose="020B0604020202020204" pitchFamily="34" charset="0"/>
                  <a:cs typeface="Arial" panose="020B0604020202020204" pitchFamily="34" charset="0"/>
                </a:rPr>
                <a:t>S</a:t>
              </a:r>
              <a:r>
                <a:rPr lang="en-US" altLang="en-US" sz="1800">
                  <a:latin typeface="Arial" panose="020B0604020202020204" pitchFamily="34" charset="0"/>
                  <a:cs typeface="Arial" panose="020B0604020202020204" pitchFamily="34" charset="0"/>
                </a:rPr>
                <a:t>(m )</a:t>
              </a:r>
            </a:p>
          </p:txBody>
        </p:sp>
        <p:grpSp>
          <p:nvGrpSpPr>
            <p:cNvPr id="73746" name="Group 27"/>
            <p:cNvGrpSpPr>
              <a:grpSpLocks/>
            </p:cNvGrpSpPr>
            <p:nvPr/>
          </p:nvGrpSpPr>
          <p:grpSpPr bwMode="auto">
            <a:xfrm>
              <a:off x="1435" y="2979"/>
              <a:ext cx="611" cy="332"/>
              <a:chOff x="3501" y="648"/>
              <a:chExt cx="611" cy="332"/>
            </a:xfrm>
          </p:grpSpPr>
          <p:sp>
            <p:nvSpPr>
              <p:cNvPr id="73789" name="Text Box 28"/>
              <p:cNvSpPr txBox="1">
                <a:spLocks noChangeArrowheads="1"/>
              </p:cNvSpPr>
              <p:nvPr/>
            </p:nvSpPr>
            <p:spPr bwMode="auto">
              <a:xfrm>
                <a:off x="3501" y="749"/>
                <a:ext cx="61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1800">
                    <a:latin typeface="Arial" panose="020B0604020202020204" pitchFamily="34" charset="0"/>
                    <a:cs typeface="Arial" panose="020B0604020202020204" pitchFamily="34" charset="0"/>
                  </a:rPr>
                  <a:t>K</a:t>
                </a:r>
                <a:r>
                  <a:rPr lang="en-US" altLang="en-US" sz="2000" baseline="-25000">
                    <a:latin typeface="Arial" panose="020B0604020202020204" pitchFamily="34" charset="0"/>
                    <a:cs typeface="Arial" panose="020B0604020202020204" pitchFamily="34" charset="0"/>
                  </a:rPr>
                  <a:t>B</a:t>
                </a:r>
                <a:r>
                  <a:rPr lang="en-US" altLang="en-US" sz="1800">
                    <a:latin typeface="Arial" panose="020B0604020202020204" pitchFamily="34" charset="0"/>
                    <a:cs typeface="Arial" panose="020B0604020202020204" pitchFamily="34" charset="0"/>
                  </a:rPr>
                  <a:t>(K</a:t>
                </a:r>
                <a:r>
                  <a:rPr lang="en-US" altLang="en-US" sz="2000" baseline="-25000">
                    <a:latin typeface="Arial" panose="020B0604020202020204" pitchFamily="34" charset="0"/>
                    <a:cs typeface="Arial" panose="020B0604020202020204" pitchFamily="34" charset="0"/>
                  </a:rPr>
                  <a:t>S</a:t>
                </a:r>
                <a:r>
                  <a:rPr lang="en-US" altLang="en-US" sz="1800">
                    <a:latin typeface="Arial" panose="020B0604020202020204" pitchFamily="34" charset="0"/>
                    <a:cs typeface="Arial" panose="020B0604020202020204" pitchFamily="34" charset="0"/>
                  </a:rPr>
                  <a:t> )</a:t>
                </a:r>
              </a:p>
            </p:txBody>
          </p:sp>
          <p:sp>
            <p:nvSpPr>
              <p:cNvPr id="73790" name="Text Box 29"/>
              <p:cNvSpPr txBox="1">
                <a:spLocks noChangeArrowheads="1"/>
              </p:cNvSpPr>
              <p:nvPr/>
            </p:nvSpPr>
            <p:spPr bwMode="auto">
              <a:xfrm>
                <a:off x="3584" y="648"/>
                <a:ext cx="21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2000">
                    <a:latin typeface="Arial" panose="020B0604020202020204" pitchFamily="34" charset="0"/>
                    <a:cs typeface="Arial" panose="020B0604020202020204" pitchFamily="34" charset="0"/>
                  </a:rPr>
                  <a:t>+</a:t>
                </a:r>
              </a:p>
            </p:txBody>
          </p:sp>
        </p:grpSp>
        <p:sp>
          <p:nvSpPr>
            <p:cNvPr id="73747" name="Freeform 30"/>
            <p:cNvSpPr>
              <a:spLocks/>
            </p:cNvSpPr>
            <p:nvPr/>
          </p:nvSpPr>
          <p:spPr bwMode="auto">
            <a:xfrm>
              <a:off x="1426" y="2285"/>
              <a:ext cx="476" cy="247"/>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3748" name="Freeform 31"/>
            <p:cNvSpPr>
              <a:spLocks/>
            </p:cNvSpPr>
            <p:nvPr/>
          </p:nvSpPr>
          <p:spPr bwMode="auto">
            <a:xfrm flipV="1">
              <a:off x="1440" y="2802"/>
              <a:ext cx="476" cy="247"/>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3749" name="Text Box 32"/>
            <p:cNvSpPr txBox="1">
              <a:spLocks noChangeArrowheads="1"/>
            </p:cNvSpPr>
            <p:nvPr/>
          </p:nvSpPr>
          <p:spPr bwMode="auto">
            <a:xfrm>
              <a:off x="400" y="2141"/>
              <a:ext cx="25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2000">
                  <a:latin typeface="Arial" panose="020B0604020202020204" pitchFamily="34" charset="0"/>
                  <a:cs typeface="Arial" panose="020B0604020202020204" pitchFamily="34" charset="0"/>
                </a:rPr>
                <a:t>m</a:t>
              </a:r>
            </a:p>
          </p:txBody>
        </p:sp>
        <p:sp>
          <p:nvSpPr>
            <p:cNvPr id="73750" name="Text Box 33"/>
            <p:cNvSpPr txBox="1">
              <a:spLocks noChangeArrowheads="1"/>
            </p:cNvSpPr>
            <p:nvPr/>
          </p:nvSpPr>
          <p:spPr bwMode="auto">
            <a:xfrm>
              <a:off x="4325" y="2568"/>
              <a:ext cx="3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2000">
                  <a:latin typeface="Arial" panose="020B0604020202020204" pitchFamily="34" charset="0"/>
                  <a:cs typeface="Arial" panose="020B0604020202020204" pitchFamily="34" charset="0"/>
                </a:rPr>
                <a:t>K</a:t>
              </a:r>
              <a:r>
                <a:rPr lang="en-US" altLang="en-US" sz="2000" baseline="-25000">
                  <a:latin typeface="Arial" panose="020B0604020202020204" pitchFamily="34" charset="0"/>
                  <a:cs typeface="Arial" panose="020B0604020202020204" pitchFamily="34" charset="0"/>
                </a:rPr>
                <a:t>S</a:t>
              </a:r>
            </a:p>
          </p:txBody>
        </p:sp>
        <p:sp>
          <p:nvSpPr>
            <p:cNvPr id="73751" name="Text Box 34"/>
            <p:cNvSpPr txBox="1">
              <a:spLocks noChangeArrowheads="1"/>
            </p:cNvSpPr>
            <p:nvPr/>
          </p:nvSpPr>
          <p:spPr bwMode="auto">
            <a:xfrm>
              <a:off x="947" y="1749"/>
              <a:ext cx="3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2000">
                  <a:latin typeface="Arial" panose="020B0604020202020204" pitchFamily="34" charset="0"/>
                  <a:cs typeface="Arial" panose="020B0604020202020204" pitchFamily="34" charset="0"/>
                </a:rPr>
                <a:t>K</a:t>
              </a:r>
              <a:r>
                <a:rPr lang="en-US" altLang="en-US" sz="2000" baseline="-25000">
                  <a:latin typeface="Arial" panose="020B0604020202020204" pitchFamily="34" charset="0"/>
                  <a:cs typeface="Arial" panose="020B0604020202020204" pitchFamily="34" charset="0"/>
                </a:rPr>
                <a:t>S</a:t>
              </a:r>
            </a:p>
          </p:txBody>
        </p:sp>
        <p:sp>
          <p:nvSpPr>
            <p:cNvPr id="73752" name="Line 35"/>
            <p:cNvSpPr>
              <a:spLocks noChangeShapeType="1"/>
            </p:cNvSpPr>
            <p:nvPr/>
          </p:nvSpPr>
          <p:spPr bwMode="auto">
            <a:xfrm>
              <a:off x="1207" y="1929"/>
              <a:ext cx="9" cy="228"/>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73753" name="Group 36"/>
            <p:cNvGrpSpPr>
              <a:grpSpLocks/>
            </p:cNvGrpSpPr>
            <p:nvPr/>
          </p:nvGrpSpPr>
          <p:grpSpPr bwMode="auto">
            <a:xfrm>
              <a:off x="943" y="3231"/>
              <a:ext cx="298" cy="280"/>
              <a:chOff x="2643" y="716"/>
              <a:chExt cx="298" cy="280"/>
            </a:xfrm>
          </p:grpSpPr>
          <p:sp>
            <p:nvSpPr>
              <p:cNvPr id="73787" name="Text Box 37"/>
              <p:cNvSpPr txBox="1">
                <a:spLocks noChangeArrowheads="1"/>
              </p:cNvSpPr>
              <p:nvPr/>
            </p:nvSpPr>
            <p:spPr bwMode="auto">
              <a:xfrm>
                <a:off x="2643" y="763"/>
                <a:ext cx="28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1800">
                    <a:latin typeface="Arial" panose="020B0604020202020204" pitchFamily="34" charset="0"/>
                    <a:cs typeface="Arial" panose="020B0604020202020204" pitchFamily="34" charset="0"/>
                  </a:rPr>
                  <a:t>K</a:t>
                </a:r>
                <a:r>
                  <a:rPr lang="en-US" altLang="en-US" sz="2000" baseline="-25000">
                    <a:latin typeface="Arial" panose="020B0604020202020204" pitchFamily="34" charset="0"/>
                    <a:cs typeface="Arial" panose="020B0604020202020204" pitchFamily="34" charset="0"/>
                  </a:rPr>
                  <a:t>B</a:t>
                </a:r>
                <a:endParaRPr lang="en-US" altLang="en-US" sz="1800">
                  <a:latin typeface="Arial" panose="020B0604020202020204" pitchFamily="34" charset="0"/>
                  <a:cs typeface="Arial" panose="020B0604020202020204" pitchFamily="34" charset="0"/>
                </a:endParaRPr>
              </a:p>
            </p:txBody>
          </p:sp>
          <p:sp>
            <p:nvSpPr>
              <p:cNvPr id="73788" name="Text Box 38"/>
              <p:cNvSpPr txBox="1">
                <a:spLocks noChangeArrowheads="1"/>
              </p:cNvSpPr>
              <p:nvPr/>
            </p:nvSpPr>
            <p:spPr bwMode="auto">
              <a:xfrm>
                <a:off x="2730" y="716"/>
                <a:ext cx="21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2000">
                    <a:latin typeface="Arial" panose="020B0604020202020204" pitchFamily="34" charset="0"/>
                    <a:cs typeface="Arial" panose="020B0604020202020204" pitchFamily="34" charset="0"/>
                  </a:rPr>
                  <a:t>+</a:t>
                </a:r>
              </a:p>
            </p:txBody>
          </p:sp>
        </p:grpSp>
        <p:sp>
          <p:nvSpPr>
            <p:cNvPr id="73754" name="Line 39"/>
            <p:cNvSpPr>
              <a:spLocks noChangeShapeType="1"/>
            </p:cNvSpPr>
            <p:nvPr/>
          </p:nvSpPr>
          <p:spPr bwMode="auto">
            <a:xfrm>
              <a:off x="1194" y="3213"/>
              <a:ext cx="9" cy="228"/>
            </a:xfrm>
            <a:prstGeom prst="line">
              <a:avLst/>
            </a:prstGeom>
            <a:noFill/>
            <a:ln w="9525">
              <a:solidFill>
                <a:schemeClr val="tx1"/>
              </a:solidFill>
              <a:prstDash val="dash"/>
              <a:round/>
              <a:headEnd type="triangle" w="med" len="med"/>
              <a:tailEnd/>
            </a:ln>
            <a:extLst>
              <a:ext uri="{909E8E84-426E-40DD-AFC4-6F175D3DCCD1}">
                <a14:hiddenFill xmlns:a14="http://schemas.microsoft.com/office/drawing/2010/main">
                  <a:noFill/>
                </a14:hiddenFill>
              </a:ext>
            </a:extLst>
          </p:spPr>
          <p:txBody>
            <a:bodyPr/>
            <a:lstStyle/>
            <a:p>
              <a:endParaRPr lang="en-US"/>
            </a:p>
          </p:txBody>
        </p:sp>
        <p:pic>
          <p:nvPicPr>
            <p:cNvPr id="73755" name="Picture 40" descr="BS00768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1250" y="3386"/>
              <a:ext cx="252"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56" name="Picture 41" descr="Alic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 y="2471"/>
              <a:ext cx="332"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57" name="Line 42"/>
            <p:cNvSpPr>
              <a:spLocks noChangeShapeType="1"/>
            </p:cNvSpPr>
            <p:nvPr/>
          </p:nvSpPr>
          <p:spPr bwMode="auto">
            <a:xfrm flipV="1">
              <a:off x="2058" y="2660"/>
              <a:ext cx="484" cy="9"/>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3758" name="Line 43"/>
            <p:cNvSpPr>
              <a:spLocks noChangeShapeType="1"/>
            </p:cNvSpPr>
            <p:nvPr/>
          </p:nvSpPr>
          <p:spPr bwMode="auto">
            <a:xfrm flipV="1">
              <a:off x="3242" y="2655"/>
              <a:ext cx="48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73759" name="Picture 44" descr="BS00592_[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14" y="2414"/>
              <a:ext cx="343"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60" name="Text Box 45"/>
            <p:cNvSpPr txBox="1">
              <a:spLocks noChangeArrowheads="1"/>
            </p:cNvSpPr>
            <p:nvPr/>
          </p:nvSpPr>
          <p:spPr bwMode="auto">
            <a:xfrm>
              <a:off x="2528" y="2632"/>
              <a:ext cx="60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1800">
                  <a:latin typeface="Arial" panose="020B0604020202020204" pitchFamily="34" charset="0"/>
                  <a:cs typeface="Arial" panose="020B0604020202020204" pitchFamily="34" charset="0"/>
                </a:rPr>
                <a:t>Internet</a:t>
              </a:r>
            </a:p>
          </p:txBody>
        </p:sp>
        <p:sp>
          <p:nvSpPr>
            <p:cNvPr id="73761" name="Freeform 46"/>
            <p:cNvSpPr>
              <a:spLocks/>
            </p:cNvSpPr>
            <p:nvPr/>
          </p:nvSpPr>
          <p:spPr bwMode="auto">
            <a:xfrm flipH="1">
              <a:off x="3799" y="2281"/>
              <a:ext cx="476" cy="247"/>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73762" name="Group 47"/>
            <p:cNvGrpSpPr>
              <a:grpSpLocks/>
            </p:cNvGrpSpPr>
            <p:nvPr/>
          </p:nvGrpSpPr>
          <p:grpSpPr bwMode="auto">
            <a:xfrm>
              <a:off x="4255" y="1961"/>
              <a:ext cx="475" cy="466"/>
              <a:chOff x="1645" y="256"/>
              <a:chExt cx="475" cy="466"/>
            </a:xfrm>
          </p:grpSpPr>
          <p:sp>
            <p:nvSpPr>
              <p:cNvPr id="73784" name="Rectangle 48"/>
              <p:cNvSpPr>
                <a:spLocks noChangeArrowheads="1"/>
              </p:cNvSpPr>
              <p:nvPr/>
            </p:nvSpPr>
            <p:spPr bwMode="auto">
              <a:xfrm>
                <a:off x="1645" y="439"/>
                <a:ext cx="475" cy="283"/>
              </a:xfrm>
              <a:prstGeom prst="rect">
                <a:avLst/>
              </a:prstGeom>
              <a:solidFill>
                <a:schemeClr val="bg1"/>
              </a:solidFill>
              <a:ln w="9525">
                <a:solidFill>
                  <a:schemeClr val="tx1"/>
                </a:solidFill>
                <a:miter lim="800000"/>
                <a:headEnd/>
                <a:tailEnd/>
              </a:ln>
            </p:spPr>
            <p:txBody>
              <a:bodyPr wrap="none" anchor="ct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endParaRPr lang="en-US" altLang="en-US" sz="2000">
                  <a:latin typeface="Arial" panose="020B0604020202020204" pitchFamily="34" charset="0"/>
                  <a:cs typeface="Arial" panose="020B0604020202020204" pitchFamily="34" charset="0"/>
                </a:endParaRPr>
              </a:p>
            </p:txBody>
          </p:sp>
          <p:sp>
            <p:nvSpPr>
              <p:cNvPr id="73785" name="Text Box 49"/>
              <p:cNvSpPr txBox="1">
                <a:spLocks noChangeArrowheads="1"/>
              </p:cNvSpPr>
              <p:nvPr/>
            </p:nvSpPr>
            <p:spPr bwMode="auto">
              <a:xfrm>
                <a:off x="1654" y="456"/>
                <a:ext cx="42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1800">
                    <a:latin typeface="Arial" panose="020B0604020202020204" pitchFamily="34" charset="0"/>
                    <a:cs typeface="Arial" panose="020B0604020202020204" pitchFamily="34" charset="0"/>
                  </a:rPr>
                  <a:t>K</a:t>
                </a:r>
                <a:r>
                  <a:rPr lang="en-US" altLang="en-US" sz="2000" baseline="-25000">
                    <a:latin typeface="Arial" panose="020B0604020202020204" pitchFamily="34" charset="0"/>
                    <a:cs typeface="Arial" panose="020B0604020202020204" pitchFamily="34" charset="0"/>
                  </a:rPr>
                  <a:t>S</a:t>
                </a:r>
                <a:r>
                  <a:rPr lang="en-US" altLang="en-US" sz="1800">
                    <a:latin typeface="Arial" panose="020B0604020202020204" pitchFamily="34" charset="0"/>
                    <a:cs typeface="Arial" panose="020B0604020202020204" pitchFamily="34" charset="0"/>
                  </a:rPr>
                  <a:t>( )</a:t>
                </a:r>
              </a:p>
            </p:txBody>
          </p:sp>
          <p:sp>
            <p:nvSpPr>
              <p:cNvPr id="73786" name="Text Box 50"/>
              <p:cNvSpPr txBox="1">
                <a:spLocks noChangeArrowheads="1"/>
              </p:cNvSpPr>
              <p:nvPr/>
            </p:nvSpPr>
            <p:spPr bwMode="auto">
              <a:xfrm>
                <a:off x="1876" y="256"/>
                <a:ext cx="206"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4000">
                    <a:latin typeface="Arial" panose="020B0604020202020204" pitchFamily="34" charset="0"/>
                    <a:cs typeface="Arial" panose="020B0604020202020204" pitchFamily="34" charset="0"/>
                  </a:rPr>
                  <a:t>.</a:t>
                </a:r>
              </a:p>
            </p:txBody>
          </p:sp>
        </p:grpSp>
        <p:sp>
          <p:nvSpPr>
            <p:cNvPr id="73763" name="Freeform 51"/>
            <p:cNvSpPr>
              <a:spLocks/>
            </p:cNvSpPr>
            <p:nvPr/>
          </p:nvSpPr>
          <p:spPr bwMode="auto">
            <a:xfrm flipH="1" flipV="1">
              <a:off x="3813" y="2807"/>
              <a:ext cx="476" cy="247"/>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73764" name="Group 52"/>
            <p:cNvGrpSpPr>
              <a:grpSpLocks/>
            </p:cNvGrpSpPr>
            <p:nvPr/>
          </p:nvGrpSpPr>
          <p:grpSpPr bwMode="auto">
            <a:xfrm>
              <a:off x="4270" y="2725"/>
              <a:ext cx="475" cy="466"/>
              <a:chOff x="2144" y="3214"/>
              <a:chExt cx="475" cy="466"/>
            </a:xfrm>
          </p:grpSpPr>
          <p:sp>
            <p:nvSpPr>
              <p:cNvPr id="73780" name="Rectangle 53"/>
              <p:cNvSpPr>
                <a:spLocks noChangeArrowheads="1"/>
              </p:cNvSpPr>
              <p:nvPr/>
            </p:nvSpPr>
            <p:spPr bwMode="auto">
              <a:xfrm>
                <a:off x="2144" y="3397"/>
                <a:ext cx="475" cy="283"/>
              </a:xfrm>
              <a:prstGeom prst="rect">
                <a:avLst/>
              </a:prstGeom>
              <a:solidFill>
                <a:schemeClr val="bg1"/>
              </a:solidFill>
              <a:ln w="9525">
                <a:solidFill>
                  <a:schemeClr val="tx1"/>
                </a:solidFill>
                <a:miter lim="800000"/>
                <a:headEnd/>
                <a:tailEnd/>
              </a:ln>
            </p:spPr>
            <p:txBody>
              <a:bodyPr wrap="none" anchor="ct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endParaRPr lang="en-US" altLang="en-US" sz="2000">
                  <a:latin typeface="Arial" panose="020B0604020202020204" pitchFamily="34" charset="0"/>
                  <a:cs typeface="Arial" panose="020B0604020202020204" pitchFamily="34" charset="0"/>
                </a:endParaRPr>
              </a:p>
            </p:txBody>
          </p:sp>
          <p:sp>
            <p:nvSpPr>
              <p:cNvPr id="73781" name="Text Box 54"/>
              <p:cNvSpPr txBox="1">
                <a:spLocks noChangeArrowheads="1"/>
              </p:cNvSpPr>
              <p:nvPr/>
            </p:nvSpPr>
            <p:spPr bwMode="auto">
              <a:xfrm>
                <a:off x="2148" y="3432"/>
                <a:ext cx="43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1800">
                    <a:latin typeface="Arial" panose="020B0604020202020204" pitchFamily="34" charset="0"/>
                    <a:cs typeface="Arial" panose="020B0604020202020204" pitchFamily="34" charset="0"/>
                  </a:rPr>
                  <a:t>K</a:t>
                </a:r>
                <a:r>
                  <a:rPr lang="en-US" altLang="en-US" sz="2000" baseline="-25000">
                    <a:latin typeface="Arial" panose="020B0604020202020204" pitchFamily="34" charset="0"/>
                    <a:cs typeface="Arial" panose="020B0604020202020204" pitchFamily="34" charset="0"/>
                  </a:rPr>
                  <a:t>B</a:t>
                </a:r>
                <a:r>
                  <a:rPr lang="en-US" altLang="en-US" sz="1800">
                    <a:latin typeface="Arial" panose="020B0604020202020204" pitchFamily="34" charset="0"/>
                    <a:cs typeface="Arial" panose="020B0604020202020204" pitchFamily="34" charset="0"/>
                  </a:rPr>
                  <a:t>( )</a:t>
                </a:r>
              </a:p>
            </p:txBody>
          </p:sp>
          <p:sp>
            <p:nvSpPr>
              <p:cNvPr id="73782" name="Text Box 55"/>
              <p:cNvSpPr txBox="1">
                <a:spLocks noChangeArrowheads="1"/>
              </p:cNvSpPr>
              <p:nvPr/>
            </p:nvSpPr>
            <p:spPr bwMode="auto">
              <a:xfrm>
                <a:off x="2356" y="3214"/>
                <a:ext cx="206"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4000">
                    <a:latin typeface="Arial" panose="020B0604020202020204" pitchFamily="34" charset="0"/>
                    <a:cs typeface="Arial" panose="020B0604020202020204" pitchFamily="34" charset="0"/>
                  </a:rPr>
                  <a:t>.</a:t>
                </a:r>
              </a:p>
            </p:txBody>
          </p:sp>
          <p:sp>
            <p:nvSpPr>
              <p:cNvPr id="73783" name="Text Box 56"/>
              <p:cNvSpPr txBox="1">
                <a:spLocks noChangeArrowheads="1"/>
              </p:cNvSpPr>
              <p:nvPr/>
            </p:nvSpPr>
            <p:spPr bwMode="auto">
              <a:xfrm>
                <a:off x="2239" y="3331"/>
                <a:ext cx="1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2000">
                    <a:latin typeface="Arial" panose="020B0604020202020204" pitchFamily="34" charset="0"/>
                    <a:cs typeface="Arial" panose="020B0604020202020204" pitchFamily="34" charset="0"/>
                  </a:rPr>
                  <a:t>-</a:t>
                </a:r>
              </a:p>
            </p:txBody>
          </p:sp>
        </p:grpSp>
        <p:sp>
          <p:nvSpPr>
            <p:cNvPr id="73765" name="Line 57"/>
            <p:cNvSpPr>
              <a:spLocks noChangeShapeType="1"/>
            </p:cNvSpPr>
            <p:nvPr/>
          </p:nvSpPr>
          <p:spPr bwMode="auto">
            <a:xfrm>
              <a:off x="4353" y="2450"/>
              <a:ext cx="18" cy="484"/>
            </a:xfrm>
            <a:prstGeom prst="line">
              <a:avLst/>
            </a:prstGeom>
            <a:noFill/>
            <a:ln w="9525">
              <a:solidFill>
                <a:schemeClr val="tx1"/>
              </a:solidFill>
              <a:prstDash val="dash"/>
              <a:round/>
              <a:headEnd type="triangle" w="med" len="med"/>
              <a:tailEnd/>
            </a:ln>
            <a:extLst>
              <a:ext uri="{909E8E84-426E-40DD-AFC4-6F175D3DCCD1}">
                <a14:hiddenFill xmlns:a14="http://schemas.microsoft.com/office/drawing/2010/main">
                  <a:noFill/>
                </a14:hiddenFill>
              </a:ext>
            </a:extLst>
          </p:spPr>
          <p:txBody>
            <a:bodyPr/>
            <a:lstStyle/>
            <a:p>
              <a:endParaRPr lang="en-US"/>
            </a:p>
          </p:txBody>
        </p:sp>
        <p:pic>
          <p:nvPicPr>
            <p:cNvPr id="73766" name="Picture 58" descr="BS00768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4583" y="2633"/>
              <a:ext cx="252"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3767" name="Group 59"/>
            <p:cNvGrpSpPr>
              <a:grpSpLocks/>
            </p:cNvGrpSpPr>
            <p:nvPr/>
          </p:nvGrpSpPr>
          <p:grpSpPr bwMode="auto">
            <a:xfrm>
              <a:off x="4119" y="3226"/>
              <a:ext cx="285" cy="280"/>
              <a:chOff x="2643" y="716"/>
              <a:chExt cx="285" cy="280"/>
            </a:xfrm>
          </p:grpSpPr>
          <p:sp>
            <p:nvSpPr>
              <p:cNvPr id="73778" name="Text Box 60"/>
              <p:cNvSpPr txBox="1">
                <a:spLocks noChangeArrowheads="1"/>
              </p:cNvSpPr>
              <p:nvPr/>
            </p:nvSpPr>
            <p:spPr bwMode="auto">
              <a:xfrm>
                <a:off x="2643" y="763"/>
                <a:ext cx="28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1800">
                    <a:latin typeface="Arial" panose="020B0604020202020204" pitchFamily="34" charset="0"/>
                    <a:cs typeface="Arial" panose="020B0604020202020204" pitchFamily="34" charset="0"/>
                  </a:rPr>
                  <a:t>K</a:t>
                </a:r>
                <a:r>
                  <a:rPr lang="en-US" altLang="en-US" sz="2000" baseline="-25000">
                    <a:latin typeface="Arial" panose="020B0604020202020204" pitchFamily="34" charset="0"/>
                    <a:cs typeface="Arial" panose="020B0604020202020204" pitchFamily="34" charset="0"/>
                  </a:rPr>
                  <a:t>B</a:t>
                </a:r>
                <a:endParaRPr lang="en-US" altLang="en-US" sz="1800">
                  <a:latin typeface="Arial" panose="020B0604020202020204" pitchFamily="34" charset="0"/>
                  <a:cs typeface="Arial" panose="020B0604020202020204" pitchFamily="34" charset="0"/>
                </a:endParaRPr>
              </a:p>
            </p:txBody>
          </p:sp>
          <p:sp>
            <p:nvSpPr>
              <p:cNvPr id="73779" name="Text Box 61"/>
              <p:cNvSpPr txBox="1">
                <a:spLocks noChangeArrowheads="1"/>
              </p:cNvSpPr>
              <p:nvPr/>
            </p:nvSpPr>
            <p:spPr bwMode="auto">
              <a:xfrm>
                <a:off x="2735" y="716"/>
                <a:ext cx="1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2000">
                    <a:latin typeface="Arial" panose="020B0604020202020204" pitchFamily="34" charset="0"/>
                    <a:cs typeface="Arial" panose="020B0604020202020204" pitchFamily="34" charset="0"/>
                  </a:rPr>
                  <a:t>-</a:t>
                </a:r>
              </a:p>
            </p:txBody>
          </p:sp>
        </p:grpSp>
        <p:sp>
          <p:nvSpPr>
            <p:cNvPr id="73768" name="Line 62"/>
            <p:cNvSpPr>
              <a:spLocks noChangeShapeType="1"/>
            </p:cNvSpPr>
            <p:nvPr/>
          </p:nvSpPr>
          <p:spPr bwMode="auto">
            <a:xfrm>
              <a:off x="4370" y="3208"/>
              <a:ext cx="9" cy="228"/>
            </a:xfrm>
            <a:prstGeom prst="line">
              <a:avLst/>
            </a:prstGeom>
            <a:noFill/>
            <a:ln w="9525">
              <a:solidFill>
                <a:schemeClr val="tx1"/>
              </a:solidFill>
              <a:prstDash val="dash"/>
              <a:round/>
              <a:headEnd type="triangle" w="med" len="med"/>
              <a:tailEnd/>
            </a:ln>
            <a:extLst>
              <a:ext uri="{909E8E84-426E-40DD-AFC4-6F175D3DCCD1}">
                <a14:hiddenFill xmlns:a14="http://schemas.microsoft.com/office/drawing/2010/main">
                  <a:noFill/>
                </a14:hiddenFill>
              </a:ext>
            </a:extLst>
          </p:spPr>
          <p:txBody>
            <a:bodyPr/>
            <a:lstStyle/>
            <a:p>
              <a:endParaRPr lang="en-US"/>
            </a:p>
          </p:txBody>
        </p:sp>
        <p:pic>
          <p:nvPicPr>
            <p:cNvPr id="73769" name="Picture 63" descr="BS00768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4426" y="3381"/>
              <a:ext cx="252"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70" name="Text Box 64"/>
            <p:cNvSpPr txBox="1">
              <a:spLocks noChangeArrowheads="1"/>
            </p:cNvSpPr>
            <p:nvPr/>
          </p:nvSpPr>
          <p:spPr bwMode="auto">
            <a:xfrm>
              <a:off x="425" y="2938"/>
              <a:ext cx="3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2000">
                  <a:latin typeface="Arial" panose="020B0604020202020204" pitchFamily="34" charset="0"/>
                  <a:cs typeface="Arial" panose="020B0604020202020204" pitchFamily="34" charset="0"/>
                </a:rPr>
                <a:t>K</a:t>
              </a:r>
              <a:r>
                <a:rPr lang="en-US" altLang="en-US" sz="2000" baseline="-25000">
                  <a:latin typeface="Arial" panose="020B0604020202020204" pitchFamily="34" charset="0"/>
                  <a:cs typeface="Arial" panose="020B0604020202020204" pitchFamily="34" charset="0"/>
                </a:rPr>
                <a:t>S</a:t>
              </a:r>
            </a:p>
          </p:txBody>
        </p:sp>
        <p:sp>
          <p:nvSpPr>
            <p:cNvPr id="73771" name="Line 65"/>
            <p:cNvSpPr>
              <a:spLocks noChangeShapeType="1"/>
            </p:cNvSpPr>
            <p:nvPr/>
          </p:nvSpPr>
          <p:spPr bwMode="auto">
            <a:xfrm>
              <a:off x="4737" y="2284"/>
              <a:ext cx="319"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3772" name="Text Box 66"/>
            <p:cNvSpPr txBox="1">
              <a:spLocks noChangeArrowheads="1"/>
            </p:cNvSpPr>
            <p:nvPr/>
          </p:nvSpPr>
          <p:spPr bwMode="auto">
            <a:xfrm>
              <a:off x="5048" y="2154"/>
              <a:ext cx="25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2000">
                  <a:latin typeface="Arial" panose="020B0604020202020204" pitchFamily="34" charset="0"/>
                  <a:cs typeface="Arial" panose="020B0604020202020204" pitchFamily="34" charset="0"/>
                </a:rPr>
                <a:t>m</a:t>
              </a:r>
            </a:p>
          </p:txBody>
        </p:sp>
        <p:pic>
          <p:nvPicPr>
            <p:cNvPr id="73773" name="Picture 67" descr="Bob"/>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94" y="2560"/>
              <a:ext cx="405"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74" name="Text Box 68"/>
            <p:cNvSpPr txBox="1">
              <a:spLocks noChangeArrowheads="1"/>
            </p:cNvSpPr>
            <p:nvPr/>
          </p:nvSpPr>
          <p:spPr bwMode="auto">
            <a:xfrm>
              <a:off x="3664" y="2036"/>
              <a:ext cx="55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1800">
                  <a:latin typeface="Arial" panose="020B0604020202020204" pitchFamily="34" charset="0"/>
                  <a:cs typeface="Arial" panose="020B0604020202020204" pitchFamily="34" charset="0"/>
                </a:rPr>
                <a:t>K</a:t>
              </a:r>
              <a:r>
                <a:rPr lang="en-US" altLang="en-US" sz="2000" baseline="-25000">
                  <a:latin typeface="Arial" panose="020B0604020202020204" pitchFamily="34" charset="0"/>
                  <a:cs typeface="Arial" panose="020B0604020202020204" pitchFamily="34" charset="0"/>
                </a:rPr>
                <a:t>S</a:t>
              </a:r>
              <a:r>
                <a:rPr lang="en-US" altLang="en-US" sz="1800">
                  <a:latin typeface="Arial" panose="020B0604020202020204" pitchFamily="34" charset="0"/>
                  <a:cs typeface="Arial" panose="020B0604020202020204" pitchFamily="34" charset="0"/>
                </a:rPr>
                <a:t>(m )</a:t>
              </a:r>
            </a:p>
          </p:txBody>
        </p:sp>
        <p:grpSp>
          <p:nvGrpSpPr>
            <p:cNvPr id="73775" name="Group 69"/>
            <p:cNvGrpSpPr>
              <a:grpSpLocks/>
            </p:cNvGrpSpPr>
            <p:nvPr/>
          </p:nvGrpSpPr>
          <p:grpSpPr bwMode="auto">
            <a:xfrm>
              <a:off x="3533" y="2965"/>
              <a:ext cx="611" cy="332"/>
              <a:chOff x="3501" y="648"/>
              <a:chExt cx="611" cy="332"/>
            </a:xfrm>
          </p:grpSpPr>
          <p:sp>
            <p:nvSpPr>
              <p:cNvPr id="73776" name="Text Box 70"/>
              <p:cNvSpPr txBox="1">
                <a:spLocks noChangeArrowheads="1"/>
              </p:cNvSpPr>
              <p:nvPr/>
            </p:nvSpPr>
            <p:spPr bwMode="auto">
              <a:xfrm>
                <a:off x="3501" y="749"/>
                <a:ext cx="61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1800">
                    <a:latin typeface="Arial" panose="020B0604020202020204" pitchFamily="34" charset="0"/>
                    <a:cs typeface="Arial" panose="020B0604020202020204" pitchFamily="34" charset="0"/>
                  </a:rPr>
                  <a:t>K</a:t>
                </a:r>
                <a:r>
                  <a:rPr lang="en-US" altLang="en-US" sz="2000" baseline="-25000">
                    <a:latin typeface="Arial" panose="020B0604020202020204" pitchFamily="34" charset="0"/>
                    <a:cs typeface="Arial" panose="020B0604020202020204" pitchFamily="34" charset="0"/>
                  </a:rPr>
                  <a:t>B</a:t>
                </a:r>
                <a:r>
                  <a:rPr lang="en-US" altLang="en-US" sz="1800">
                    <a:latin typeface="Arial" panose="020B0604020202020204" pitchFamily="34" charset="0"/>
                    <a:cs typeface="Arial" panose="020B0604020202020204" pitchFamily="34" charset="0"/>
                  </a:rPr>
                  <a:t>(K</a:t>
                </a:r>
                <a:r>
                  <a:rPr lang="en-US" altLang="en-US" sz="2000" baseline="-25000">
                    <a:latin typeface="Arial" panose="020B0604020202020204" pitchFamily="34" charset="0"/>
                    <a:cs typeface="Arial" panose="020B0604020202020204" pitchFamily="34" charset="0"/>
                  </a:rPr>
                  <a:t>S</a:t>
                </a:r>
                <a:r>
                  <a:rPr lang="en-US" altLang="en-US" sz="1800">
                    <a:latin typeface="Arial" panose="020B0604020202020204" pitchFamily="34" charset="0"/>
                    <a:cs typeface="Arial" panose="020B0604020202020204" pitchFamily="34" charset="0"/>
                  </a:rPr>
                  <a:t> )</a:t>
                </a:r>
              </a:p>
            </p:txBody>
          </p:sp>
          <p:sp>
            <p:nvSpPr>
              <p:cNvPr id="73777" name="Text Box 71"/>
              <p:cNvSpPr txBox="1">
                <a:spLocks noChangeArrowheads="1"/>
              </p:cNvSpPr>
              <p:nvPr/>
            </p:nvSpPr>
            <p:spPr bwMode="auto">
              <a:xfrm>
                <a:off x="3584" y="648"/>
                <a:ext cx="21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2000">
                    <a:latin typeface="Arial" panose="020B0604020202020204" pitchFamily="34" charset="0"/>
                    <a:cs typeface="Arial" panose="020B0604020202020204" pitchFamily="34" charset="0"/>
                  </a:rPr>
                  <a:t>+</a:t>
                </a:r>
              </a:p>
            </p:txBody>
          </p:sp>
        </p:grpSp>
      </p:grpSp>
      <p:pic>
        <p:nvPicPr>
          <p:cNvPr id="73735" name="Picture 24" descr="underline_bas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5187" y="1229520"/>
            <a:ext cx="3656012"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36297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5"/>
          <p:cNvSpPr>
            <a:spLocks noGrp="1" noChangeArrowheads="1"/>
          </p:cNvSpPr>
          <p:nvPr>
            <p:ph type="ftr" sz="quarter" idx="10"/>
          </p:nvPr>
        </p:nvSpPr>
        <p:spPr>
          <a:noFill/>
        </p:spPr>
        <p:txBody>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1200" smtClean="0">
                <a:latin typeface="Arial" panose="020B0604020202020204" pitchFamily="34" charset="0"/>
              </a:rPr>
              <a:t>Network Security</a:t>
            </a:r>
          </a:p>
        </p:txBody>
      </p:sp>
      <p:sp>
        <p:nvSpPr>
          <p:cNvPr id="75779" name="Rectangle 2"/>
          <p:cNvSpPr>
            <a:spLocks noGrp="1" noChangeArrowheads="1"/>
          </p:cNvSpPr>
          <p:nvPr>
            <p:ph type="title"/>
          </p:nvPr>
        </p:nvSpPr>
        <p:spPr/>
        <p:txBody>
          <a:bodyPr/>
          <a:lstStyle/>
          <a:p>
            <a:r>
              <a:rPr lang="en-US" altLang="en-US" sz="4800" smtClean="0"/>
              <a:t>Secure e-mail </a:t>
            </a:r>
            <a:r>
              <a:rPr lang="en-US" altLang="en-US" sz="4000" smtClean="0"/>
              <a:t>(continued)</a:t>
            </a:r>
          </a:p>
        </p:txBody>
      </p:sp>
      <p:sp>
        <p:nvSpPr>
          <p:cNvPr id="75780" name="Text Box 3"/>
          <p:cNvSpPr txBox="1">
            <a:spLocks noChangeArrowheads="1"/>
          </p:cNvSpPr>
          <p:nvPr/>
        </p:nvSpPr>
        <p:spPr bwMode="auto">
          <a:xfrm>
            <a:off x="517525" y="1358900"/>
            <a:ext cx="84439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SzPct val="75000"/>
            </a:pPr>
            <a:r>
              <a:rPr lang="en-US" altLang="en-US" sz="2400"/>
              <a:t> Alice wants to provide sender authentication message integrity</a:t>
            </a:r>
          </a:p>
        </p:txBody>
      </p:sp>
      <p:sp>
        <p:nvSpPr>
          <p:cNvPr id="75781" name="Text Box 4"/>
          <p:cNvSpPr txBox="1">
            <a:spLocks noChangeArrowheads="1"/>
          </p:cNvSpPr>
          <p:nvPr/>
        </p:nvSpPr>
        <p:spPr bwMode="auto">
          <a:xfrm>
            <a:off x="504825" y="4805363"/>
            <a:ext cx="72644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SzPct val="75000"/>
            </a:pPr>
            <a:r>
              <a:rPr lang="en-US" altLang="en-US" sz="2400"/>
              <a:t>  Alice digitally signs message</a:t>
            </a:r>
          </a:p>
          <a:p>
            <a:pPr>
              <a:spcBef>
                <a:spcPct val="0"/>
              </a:spcBef>
              <a:buSzPct val="75000"/>
            </a:pPr>
            <a:r>
              <a:rPr lang="en-US" altLang="en-US" sz="2400"/>
              <a:t>  sends both message (in the clear) and digital signature</a:t>
            </a:r>
          </a:p>
        </p:txBody>
      </p:sp>
      <p:grpSp>
        <p:nvGrpSpPr>
          <p:cNvPr id="75782" name="Group 5"/>
          <p:cNvGrpSpPr>
            <a:grpSpLocks/>
          </p:cNvGrpSpPr>
          <p:nvPr/>
        </p:nvGrpSpPr>
        <p:grpSpPr bwMode="auto">
          <a:xfrm>
            <a:off x="385763" y="2043113"/>
            <a:ext cx="8575675" cy="2509837"/>
            <a:chOff x="161" y="2202"/>
            <a:chExt cx="5402" cy="1581"/>
          </a:xfrm>
        </p:grpSpPr>
        <p:sp>
          <p:nvSpPr>
            <p:cNvPr id="75784" name="Freeform 6"/>
            <p:cNvSpPr>
              <a:spLocks/>
            </p:cNvSpPr>
            <p:nvPr/>
          </p:nvSpPr>
          <p:spPr bwMode="auto">
            <a:xfrm>
              <a:off x="1151" y="2769"/>
              <a:ext cx="623" cy="256"/>
            </a:xfrm>
            <a:custGeom>
              <a:avLst/>
              <a:gdLst>
                <a:gd name="T0" fmla="*/ 0 w 476"/>
                <a:gd name="T1" fmla="*/ 0 h 247"/>
                <a:gd name="T2" fmla="*/ 7022 w 476"/>
                <a:gd name="T3" fmla="*/ 0 h 247"/>
                <a:gd name="T4" fmla="*/ 7022 w 476"/>
                <a:gd name="T5" fmla="*/ 353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5785" name="Freeform 7"/>
            <p:cNvSpPr>
              <a:spLocks/>
            </p:cNvSpPr>
            <p:nvPr/>
          </p:nvSpPr>
          <p:spPr bwMode="auto">
            <a:xfrm>
              <a:off x="2329" y="2972"/>
              <a:ext cx="841" cy="493"/>
            </a:xfrm>
            <a:custGeom>
              <a:avLst/>
              <a:gdLst>
                <a:gd name="T0" fmla="*/ 0 w 2135"/>
                <a:gd name="T1" fmla="*/ 0 h 1662"/>
                <a:gd name="T2" fmla="*/ 0 w 2135"/>
                <a:gd name="T3" fmla="*/ 0 h 1662"/>
                <a:gd name="T4" fmla="*/ 0 w 2135"/>
                <a:gd name="T5" fmla="*/ 0 h 1662"/>
                <a:gd name="T6" fmla="*/ 0 w 2135"/>
                <a:gd name="T7" fmla="*/ 0 h 1662"/>
                <a:gd name="T8" fmla="*/ 0 w 2135"/>
                <a:gd name="T9" fmla="*/ 0 h 1662"/>
                <a:gd name="T10" fmla="*/ 0 w 2135"/>
                <a:gd name="T11" fmla="*/ 0 h 1662"/>
                <a:gd name="T12" fmla="*/ 0 w 2135"/>
                <a:gd name="T13" fmla="*/ 0 h 1662"/>
                <a:gd name="T14" fmla="*/ 0 w 2135"/>
                <a:gd name="T15" fmla="*/ 0 h 1662"/>
                <a:gd name="T16" fmla="*/ 0 w 2135"/>
                <a:gd name="T17" fmla="*/ 0 h 1662"/>
                <a:gd name="T18" fmla="*/ 0 w 2135"/>
                <a:gd name="T19" fmla="*/ 0 h 1662"/>
                <a:gd name="T20" fmla="*/ 0 w 2135"/>
                <a:gd name="T21" fmla="*/ 0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5786" name="Line 8"/>
            <p:cNvSpPr>
              <a:spLocks noChangeShapeType="1"/>
            </p:cNvSpPr>
            <p:nvPr/>
          </p:nvSpPr>
          <p:spPr bwMode="auto">
            <a:xfrm flipV="1">
              <a:off x="473" y="2772"/>
              <a:ext cx="227" cy="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75787" name="Picture 9" descr="BS00592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94" y="2921"/>
              <a:ext cx="343"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5788" name="Group 10"/>
            <p:cNvGrpSpPr>
              <a:grpSpLocks/>
            </p:cNvGrpSpPr>
            <p:nvPr/>
          </p:nvGrpSpPr>
          <p:grpSpPr bwMode="auto">
            <a:xfrm>
              <a:off x="694" y="2457"/>
              <a:ext cx="475" cy="457"/>
              <a:chOff x="694" y="2457"/>
              <a:chExt cx="475" cy="457"/>
            </a:xfrm>
          </p:grpSpPr>
          <p:sp>
            <p:nvSpPr>
              <p:cNvPr id="75842" name="Rectangle 11"/>
              <p:cNvSpPr>
                <a:spLocks noChangeArrowheads="1"/>
              </p:cNvSpPr>
              <p:nvPr/>
            </p:nvSpPr>
            <p:spPr bwMode="auto">
              <a:xfrm>
                <a:off x="694" y="2631"/>
                <a:ext cx="475" cy="283"/>
              </a:xfrm>
              <a:prstGeom prst="rect">
                <a:avLst/>
              </a:prstGeom>
              <a:solidFill>
                <a:schemeClr val="bg1"/>
              </a:solidFill>
              <a:ln w="9525">
                <a:solidFill>
                  <a:schemeClr val="tx1"/>
                </a:solidFill>
                <a:miter lim="800000"/>
                <a:headEnd/>
                <a:tailEnd/>
              </a:ln>
            </p:spPr>
            <p:txBody>
              <a:bodyPr wrap="none" anchor="ct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endParaRPr lang="en-US" altLang="en-US" sz="2000">
                  <a:latin typeface="Arial" panose="020B0604020202020204" pitchFamily="34" charset="0"/>
                  <a:cs typeface="Arial" panose="020B0604020202020204" pitchFamily="34" charset="0"/>
                </a:endParaRPr>
              </a:p>
            </p:txBody>
          </p:sp>
          <p:sp>
            <p:nvSpPr>
              <p:cNvPr id="75843" name="Text Box 12"/>
              <p:cNvSpPr txBox="1">
                <a:spLocks noChangeArrowheads="1"/>
              </p:cNvSpPr>
              <p:nvPr/>
            </p:nvSpPr>
            <p:spPr bwMode="auto">
              <a:xfrm>
                <a:off x="754" y="2657"/>
                <a:ext cx="35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1800">
                    <a:latin typeface="Arial" panose="020B0604020202020204" pitchFamily="34" charset="0"/>
                    <a:cs typeface="Arial" panose="020B0604020202020204" pitchFamily="34" charset="0"/>
                  </a:rPr>
                  <a:t>H( )</a:t>
                </a:r>
              </a:p>
            </p:txBody>
          </p:sp>
          <p:sp>
            <p:nvSpPr>
              <p:cNvPr id="75844" name="Text Box 13"/>
              <p:cNvSpPr txBox="1">
                <a:spLocks noChangeArrowheads="1"/>
              </p:cNvSpPr>
              <p:nvPr/>
            </p:nvSpPr>
            <p:spPr bwMode="auto">
              <a:xfrm>
                <a:off x="907" y="2457"/>
                <a:ext cx="206"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4000">
                    <a:latin typeface="Arial" panose="020B0604020202020204" pitchFamily="34" charset="0"/>
                    <a:cs typeface="Arial" panose="020B0604020202020204" pitchFamily="34" charset="0"/>
                  </a:rPr>
                  <a:t>.</a:t>
                </a:r>
              </a:p>
            </p:txBody>
          </p:sp>
        </p:grpSp>
        <p:grpSp>
          <p:nvGrpSpPr>
            <p:cNvPr id="75789" name="Group 14"/>
            <p:cNvGrpSpPr>
              <a:grpSpLocks/>
            </p:cNvGrpSpPr>
            <p:nvPr/>
          </p:nvGrpSpPr>
          <p:grpSpPr bwMode="auto">
            <a:xfrm>
              <a:off x="1240" y="2437"/>
              <a:ext cx="477" cy="466"/>
              <a:chOff x="1541" y="1971"/>
              <a:chExt cx="477" cy="466"/>
            </a:xfrm>
          </p:grpSpPr>
          <p:sp>
            <p:nvSpPr>
              <p:cNvPr id="75838" name="Rectangle 15"/>
              <p:cNvSpPr>
                <a:spLocks noChangeArrowheads="1"/>
              </p:cNvSpPr>
              <p:nvPr/>
            </p:nvSpPr>
            <p:spPr bwMode="auto">
              <a:xfrm>
                <a:off x="1543" y="2154"/>
                <a:ext cx="475" cy="283"/>
              </a:xfrm>
              <a:prstGeom prst="rect">
                <a:avLst/>
              </a:prstGeom>
              <a:solidFill>
                <a:schemeClr val="bg1"/>
              </a:solidFill>
              <a:ln w="9525">
                <a:solidFill>
                  <a:schemeClr val="tx1"/>
                </a:solidFill>
                <a:miter lim="800000"/>
                <a:headEnd/>
                <a:tailEnd/>
              </a:ln>
            </p:spPr>
            <p:txBody>
              <a:bodyPr wrap="none" anchor="ct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endParaRPr lang="en-US" altLang="en-US" sz="2000">
                  <a:latin typeface="Arial" panose="020B0604020202020204" pitchFamily="34" charset="0"/>
                  <a:cs typeface="Arial" panose="020B0604020202020204" pitchFamily="34" charset="0"/>
                </a:endParaRPr>
              </a:p>
            </p:txBody>
          </p:sp>
          <p:sp>
            <p:nvSpPr>
              <p:cNvPr id="75839" name="Text Box 16"/>
              <p:cNvSpPr txBox="1">
                <a:spLocks noChangeArrowheads="1"/>
              </p:cNvSpPr>
              <p:nvPr/>
            </p:nvSpPr>
            <p:spPr bwMode="auto">
              <a:xfrm>
                <a:off x="1541" y="2189"/>
                <a:ext cx="42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1800">
                    <a:latin typeface="Arial" panose="020B0604020202020204" pitchFamily="34" charset="0"/>
                    <a:cs typeface="Arial" panose="020B0604020202020204" pitchFamily="34" charset="0"/>
                  </a:rPr>
                  <a:t>K</a:t>
                </a:r>
                <a:r>
                  <a:rPr lang="en-US" altLang="en-US" sz="2000" baseline="-25000">
                    <a:latin typeface="Arial" panose="020B0604020202020204" pitchFamily="34" charset="0"/>
                    <a:cs typeface="Arial" panose="020B0604020202020204" pitchFamily="34" charset="0"/>
                  </a:rPr>
                  <a:t>A</a:t>
                </a:r>
                <a:r>
                  <a:rPr lang="en-US" altLang="en-US" sz="1800">
                    <a:latin typeface="Arial" panose="020B0604020202020204" pitchFamily="34" charset="0"/>
                    <a:cs typeface="Arial" panose="020B0604020202020204" pitchFamily="34" charset="0"/>
                  </a:rPr>
                  <a:t>( )</a:t>
                </a:r>
              </a:p>
            </p:txBody>
          </p:sp>
          <p:sp>
            <p:nvSpPr>
              <p:cNvPr id="75840" name="Text Box 17"/>
              <p:cNvSpPr txBox="1">
                <a:spLocks noChangeArrowheads="1"/>
              </p:cNvSpPr>
              <p:nvPr/>
            </p:nvSpPr>
            <p:spPr bwMode="auto">
              <a:xfrm>
                <a:off x="1755" y="1971"/>
                <a:ext cx="206"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4000">
                    <a:latin typeface="Arial" panose="020B0604020202020204" pitchFamily="34" charset="0"/>
                    <a:cs typeface="Arial" panose="020B0604020202020204" pitchFamily="34" charset="0"/>
                  </a:rPr>
                  <a:t>.</a:t>
                </a:r>
              </a:p>
            </p:txBody>
          </p:sp>
          <p:sp>
            <p:nvSpPr>
              <p:cNvPr id="75841" name="Text Box 18"/>
              <p:cNvSpPr txBox="1">
                <a:spLocks noChangeArrowheads="1"/>
              </p:cNvSpPr>
              <p:nvPr/>
            </p:nvSpPr>
            <p:spPr bwMode="auto">
              <a:xfrm>
                <a:off x="1638" y="2088"/>
                <a:ext cx="1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2000">
                    <a:latin typeface="Arial" panose="020B0604020202020204" pitchFamily="34" charset="0"/>
                    <a:cs typeface="Arial" panose="020B0604020202020204" pitchFamily="34" charset="0"/>
                  </a:rPr>
                  <a:t>-</a:t>
                </a:r>
              </a:p>
            </p:txBody>
          </p:sp>
        </p:grpSp>
        <p:grpSp>
          <p:nvGrpSpPr>
            <p:cNvPr id="75790" name="Group 19"/>
            <p:cNvGrpSpPr>
              <a:grpSpLocks/>
            </p:cNvGrpSpPr>
            <p:nvPr/>
          </p:nvGrpSpPr>
          <p:grpSpPr bwMode="auto">
            <a:xfrm>
              <a:off x="1664" y="2989"/>
              <a:ext cx="410" cy="327"/>
              <a:chOff x="2935" y="1573"/>
              <a:chExt cx="410" cy="327"/>
            </a:xfrm>
          </p:grpSpPr>
          <p:sp>
            <p:nvSpPr>
              <p:cNvPr id="75836" name="Oval 20"/>
              <p:cNvSpPr>
                <a:spLocks noChangeArrowheads="1"/>
              </p:cNvSpPr>
              <p:nvPr/>
            </p:nvSpPr>
            <p:spPr bwMode="auto">
              <a:xfrm>
                <a:off x="2935" y="1637"/>
                <a:ext cx="238" cy="211"/>
              </a:xfrm>
              <a:prstGeom prst="ellipse">
                <a:avLst/>
              </a:prstGeom>
              <a:solidFill>
                <a:schemeClr val="bg1"/>
              </a:solidFill>
              <a:ln w="9525">
                <a:solidFill>
                  <a:schemeClr val="tx1"/>
                </a:solidFill>
                <a:round/>
                <a:headEnd/>
                <a:tailEnd/>
              </a:ln>
            </p:spPr>
            <p:txBody>
              <a:bodyPr wrap="none" anchor="ct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endParaRPr lang="en-US" altLang="en-US" sz="2000">
                  <a:latin typeface="Arial" panose="020B0604020202020204" pitchFamily="34" charset="0"/>
                  <a:cs typeface="Arial" panose="020B0604020202020204" pitchFamily="34" charset="0"/>
                </a:endParaRPr>
              </a:p>
            </p:txBody>
          </p:sp>
          <p:sp>
            <p:nvSpPr>
              <p:cNvPr id="75837" name="Text Box 21"/>
              <p:cNvSpPr txBox="1">
                <a:spLocks noChangeArrowheads="1"/>
              </p:cNvSpPr>
              <p:nvPr/>
            </p:nvSpPr>
            <p:spPr bwMode="auto">
              <a:xfrm>
                <a:off x="2943" y="1573"/>
                <a:ext cx="4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50000"/>
                  </a:spcBef>
                  <a:buClrTx/>
                  <a:buSzTx/>
                  <a:buFontTx/>
                  <a:buNone/>
                </a:pPr>
                <a:r>
                  <a:rPr lang="en-US" altLang="en-US">
                    <a:latin typeface="Arial" panose="020B0604020202020204" pitchFamily="34" charset="0"/>
                    <a:cs typeface="Arial" panose="020B0604020202020204" pitchFamily="34" charset="0"/>
                  </a:rPr>
                  <a:t>+</a:t>
                </a:r>
              </a:p>
            </p:txBody>
          </p:sp>
        </p:grpSp>
        <p:grpSp>
          <p:nvGrpSpPr>
            <p:cNvPr id="75791" name="Group 22"/>
            <p:cNvGrpSpPr>
              <a:grpSpLocks/>
            </p:cNvGrpSpPr>
            <p:nvPr/>
          </p:nvGrpSpPr>
          <p:grpSpPr bwMode="auto">
            <a:xfrm>
              <a:off x="3560" y="2948"/>
              <a:ext cx="437" cy="327"/>
              <a:chOff x="2935" y="1546"/>
              <a:chExt cx="437" cy="327"/>
            </a:xfrm>
          </p:grpSpPr>
          <p:sp>
            <p:nvSpPr>
              <p:cNvPr id="75834" name="Oval 23"/>
              <p:cNvSpPr>
                <a:spLocks noChangeArrowheads="1"/>
              </p:cNvSpPr>
              <p:nvPr/>
            </p:nvSpPr>
            <p:spPr bwMode="auto">
              <a:xfrm>
                <a:off x="2935" y="1637"/>
                <a:ext cx="238" cy="211"/>
              </a:xfrm>
              <a:prstGeom prst="ellipse">
                <a:avLst/>
              </a:prstGeom>
              <a:solidFill>
                <a:schemeClr val="bg1"/>
              </a:solidFill>
              <a:ln w="9525">
                <a:solidFill>
                  <a:schemeClr val="tx1"/>
                </a:solidFill>
                <a:round/>
                <a:headEnd/>
                <a:tailEnd/>
              </a:ln>
            </p:spPr>
            <p:txBody>
              <a:bodyPr wrap="none" anchor="ct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endParaRPr lang="en-US" altLang="en-US" sz="2000">
                  <a:latin typeface="Arial" panose="020B0604020202020204" pitchFamily="34" charset="0"/>
                  <a:cs typeface="Arial" panose="020B0604020202020204" pitchFamily="34" charset="0"/>
                </a:endParaRPr>
              </a:p>
            </p:txBody>
          </p:sp>
          <p:sp>
            <p:nvSpPr>
              <p:cNvPr id="75835" name="Text Box 24"/>
              <p:cNvSpPr txBox="1">
                <a:spLocks noChangeArrowheads="1"/>
              </p:cNvSpPr>
              <p:nvPr/>
            </p:nvSpPr>
            <p:spPr bwMode="auto">
              <a:xfrm>
                <a:off x="2970" y="1546"/>
                <a:ext cx="4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50000"/>
                  </a:spcBef>
                  <a:buClrTx/>
                  <a:buSzTx/>
                  <a:buFontTx/>
                  <a:buNone/>
                </a:pPr>
                <a:r>
                  <a:rPr lang="en-US" altLang="en-US">
                    <a:latin typeface="Arial" panose="020B0604020202020204" pitchFamily="34" charset="0"/>
                    <a:cs typeface="Arial" panose="020B0604020202020204" pitchFamily="34" charset="0"/>
                  </a:rPr>
                  <a:t>-</a:t>
                </a:r>
              </a:p>
            </p:txBody>
          </p:sp>
        </p:grpSp>
        <p:sp>
          <p:nvSpPr>
            <p:cNvPr id="75792" name="Text Box 25"/>
            <p:cNvSpPr txBox="1">
              <a:spLocks noChangeArrowheads="1"/>
            </p:cNvSpPr>
            <p:nvPr/>
          </p:nvSpPr>
          <p:spPr bwMode="auto">
            <a:xfrm>
              <a:off x="4776" y="2598"/>
              <a:ext cx="55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1800">
                  <a:latin typeface="Arial" panose="020B0604020202020204" pitchFamily="34" charset="0"/>
                  <a:cs typeface="Arial" panose="020B0604020202020204" pitchFamily="34" charset="0"/>
                </a:rPr>
                <a:t>H(m )</a:t>
              </a:r>
            </a:p>
          </p:txBody>
        </p:sp>
        <p:grpSp>
          <p:nvGrpSpPr>
            <p:cNvPr id="75793" name="Group 26"/>
            <p:cNvGrpSpPr>
              <a:grpSpLocks/>
            </p:cNvGrpSpPr>
            <p:nvPr/>
          </p:nvGrpSpPr>
          <p:grpSpPr bwMode="auto">
            <a:xfrm>
              <a:off x="1705" y="2439"/>
              <a:ext cx="715" cy="333"/>
              <a:chOff x="1778" y="2485"/>
              <a:chExt cx="715" cy="333"/>
            </a:xfrm>
          </p:grpSpPr>
          <p:sp>
            <p:nvSpPr>
              <p:cNvPr id="75832" name="Text Box 27"/>
              <p:cNvSpPr txBox="1">
                <a:spLocks noChangeArrowheads="1"/>
              </p:cNvSpPr>
              <p:nvPr/>
            </p:nvSpPr>
            <p:spPr bwMode="auto">
              <a:xfrm>
                <a:off x="1778" y="2587"/>
                <a:ext cx="71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1800">
                    <a:latin typeface="Arial" panose="020B0604020202020204" pitchFamily="34" charset="0"/>
                    <a:cs typeface="Arial" panose="020B0604020202020204" pitchFamily="34" charset="0"/>
                  </a:rPr>
                  <a:t>K</a:t>
                </a:r>
                <a:r>
                  <a:rPr lang="en-US" altLang="en-US" sz="2000" baseline="-25000">
                    <a:latin typeface="Arial" panose="020B0604020202020204" pitchFamily="34" charset="0"/>
                    <a:cs typeface="Arial" panose="020B0604020202020204" pitchFamily="34" charset="0"/>
                  </a:rPr>
                  <a:t>A</a:t>
                </a:r>
                <a:r>
                  <a:rPr lang="en-US" altLang="en-US" sz="1800">
                    <a:latin typeface="Arial" panose="020B0604020202020204" pitchFamily="34" charset="0"/>
                    <a:cs typeface="Arial" panose="020B0604020202020204" pitchFamily="34" charset="0"/>
                  </a:rPr>
                  <a:t>(H(m))</a:t>
                </a:r>
              </a:p>
            </p:txBody>
          </p:sp>
          <p:sp>
            <p:nvSpPr>
              <p:cNvPr id="75833" name="Text Box 28"/>
              <p:cNvSpPr txBox="1">
                <a:spLocks noChangeArrowheads="1"/>
              </p:cNvSpPr>
              <p:nvPr/>
            </p:nvSpPr>
            <p:spPr bwMode="auto">
              <a:xfrm>
                <a:off x="1870" y="2485"/>
                <a:ext cx="1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2000">
                    <a:latin typeface="Arial" panose="020B0604020202020204" pitchFamily="34" charset="0"/>
                    <a:cs typeface="Arial" panose="020B0604020202020204" pitchFamily="34" charset="0"/>
                  </a:rPr>
                  <a:t>-</a:t>
                </a:r>
              </a:p>
            </p:txBody>
          </p:sp>
        </p:grpSp>
        <p:sp>
          <p:nvSpPr>
            <p:cNvPr id="75794" name="Freeform 29"/>
            <p:cNvSpPr>
              <a:spLocks/>
            </p:cNvSpPr>
            <p:nvPr/>
          </p:nvSpPr>
          <p:spPr bwMode="auto">
            <a:xfrm flipV="1">
              <a:off x="554" y="3295"/>
              <a:ext cx="1234" cy="247"/>
            </a:xfrm>
            <a:custGeom>
              <a:avLst/>
              <a:gdLst>
                <a:gd name="T0" fmla="*/ 0 w 476"/>
                <a:gd name="T1" fmla="*/ 0 h 247"/>
                <a:gd name="T2" fmla="*/ 6526312 w 476"/>
                <a:gd name="T3" fmla="*/ 0 h 247"/>
                <a:gd name="T4" fmla="*/ 6526312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rot="10800000"/>
            <a:lstStyle/>
            <a:p>
              <a:endParaRPr lang="en-US"/>
            </a:p>
          </p:txBody>
        </p:sp>
        <p:sp>
          <p:nvSpPr>
            <p:cNvPr id="75795" name="Text Box 30"/>
            <p:cNvSpPr txBox="1">
              <a:spLocks noChangeArrowheads="1"/>
            </p:cNvSpPr>
            <p:nvPr/>
          </p:nvSpPr>
          <p:spPr bwMode="auto">
            <a:xfrm>
              <a:off x="272" y="2634"/>
              <a:ext cx="25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2000">
                  <a:latin typeface="Arial" panose="020B0604020202020204" pitchFamily="34" charset="0"/>
                  <a:cs typeface="Arial" panose="020B0604020202020204" pitchFamily="34" charset="0"/>
                </a:rPr>
                <a:t>m</a:t>
              </a:r>
            </a:p>
          </p:txBody>
        </p:sp>
        <p:grpSp>
          <p:nvGrpSpPr>
            <p:cNvPr id="75796" name="Group 31"/>
            <p:cNvGrpSpPr>
              <a:grpSpLocks/>
            </p:cNvGrpSpPr>
            <p:nvPr/>
          </p:nvGrpSpPr>
          <p:grpSpPr bwMode="auto">
            <a:xfrm>
              <a:off x="1193" y="2216"/>
              <a:ext cx="285" cy="299"/>
              <a:chOff x="2637" y="716"/>
              <a:chExt cx="285" cy="299"/>
            </a:xfrm>
          </p:grpSpPr>
          <p:sp>
            <p:nvSpPr>
              <p:cNvPr id="75830" name="Text Box 32"/>
              <p:cNvSpPr txBox="1">
                <a:spLocks noChangeArrowheads="1"/>
              </p:cNvSpPr>
              <p:nvPr/>
            </p:nvSpPr>
            <p:spPr bwMode="auto">
              <a:xfrm>
                <a:off x="2637" y="763"/>
                <a:ext cx="28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1800">
                    <a:latin typeface="Arial" panose="020B0604020202020204" pitchFamily="34" charset="0"/>
                    <a:cs typeface="Arial" panose="020B0604020202020204" pitchFamily="34" charset="0"/>
                  </a:rPr>
                  <a:t>K</a:t>
                </a:r>
                <a:r>
                  <a:rPr lang="en-US" altLang="en-US" sz="2000" baseline="-25000">
                    <a:latin typeface="Arial" panose="020B0604020202020204" pitchFamily="34" charset="0"/>
                    <a:cs typeface="Arial" panose="020B0604020202020204" pitchFamily="34" charset="0"/>
                  </a:rPr>
                  <a:t>A</a:t>
                </a:r>
                <a:endParaRPr lang="en-US" altLang="en-US" sz="1800">
                  <a:latin typeface="Arial" panose="020B0604020202020204" pitchFamily="34" charset="0"/>
                  <a:cs typeface="Arial" panose="020B0604020202020204" pitchFamily="34" charset="0"/>
                </a:endParaRPr>
              </a:p>
            </p:txBody>
          </p:sp>
          <p:sp>
            <p:nvSpPr>
              <p:cNvPr id="75831" name="Text Box 33"/>
              <p:cNvSpPr txBox="1">
                <a:spLocks noChangeArrowheads="1"/>
              </p:cNvSpPr>
              <p:nvPr/>
            </p:nvSpPr>
            <p:spPr bwMode="auto">
              <a:xfrm>
                <a:off x="2735" y="716"/>
                <a:ext cx="1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2000">
                    <a:latin typeface="Arial" panose="020B0604020202020204" pitchFamily="34" charset="0"/>
                    <a:cs typeface="Arial" panose="020B0604020202020204" pitchFamily="34" charset="0"/>
                  </a:rPr>
                  <a:t>-</a:t>
                </a:r>
              </a:p>
            </p:txBody>
          </p:sp>
        </p:grpSp>
        <p:sp>
          <p:nvSpPr>
            <p:cNvPr id="75797" name="Line 34"/>
            <p:cNvSpPr>
              <a:spLocks noChangeShapeType="1"/>
            </p:cNvSpPr>
            <p:nvPr/>
          </p:nvSpPr>
          <p:spPr bwMode="auto">
            <a:xfrm>
              <a:off x="1477" y="2389"/>
              <a:ext cx="9" cy="228"/>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75798" name="Picture 35" descr="BS00768_[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493" y="2264"/>
              <a:ext cx="252"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99" name="Picture 36" descr="Alic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 y="2964"/>
              <a:ext cx="332"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800" name="Line 37"/>
            <p:cNvSpPr>
              <a:spLocks noChangeShapeType="1"/>
            </p:cNvSpPr>
            <p:nvPr/>
          </p:nvSpPr>
          <p:spPr bwMode="auto">
            <a:xfrm flipV="1">
              <a:off x="1930" y="3153"/>
              <a:ext cx="484" cy="9"/>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5801" name="Line 38"/>
            <p:cNvSpPr>
              <a:spLocks noChangeShapeType="1"/>
            </p:cNvSpPr>
            <p:nvPr/>
          </p:nvSpPr>
          <p:spPr bwMode="auto">
            <a:xfrm flipV="1">
              <a:off x="3114" y="3148"/>
              <a:ext cx="48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75802" name="Picture 39" descr="BS00592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86" y="2907"/>
              <a:ext cx="343"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803" name="Text Box 40"/>
            <p:cNvSpPr txBox="1">
              <a:spLocks noChangeArrowheads="1"/>
            </p:cNvSpPr>
            <p:nvPr/>
          </p:nvSpPr>
          <p:spPr bwMode="auto">
            <a:xfrm>
              <a:off x="2400" y="3125"/>
              <a:ext cx="60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1800">
                  <a:latin typeface="Arial" panose="020B0604020202020204" pitchFamily="34" charset="0"/>
                  <a:cs typeface="Arial" panose="020B0604020202020204" pitchFamily="34" charset="0"/>
                </a:rPr>
                <a:t>Internet</a:t>
              </a:r>
            </a:p>
          </p:txBody>
        </p:sp>
        <p:sp>
          <p:nvSpPr>
            <p:cNvPr id="75804" name="Freeform 41"/>
            <p:cNvSpPr>
              <a:spLocks/>
            </p:cNvSpPr>
            <p:nvPr/>
          </p:nvSpPr>
          <p:spPr bwMode="auto">
            <a:xfrm flipH="1">
              <a:off x="3671" y="2774"/>
              <a:ext cx="476" cy="247"/>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5805" name="Freeform 42"/>
            <p:cNvSpPr>
              <a:spLocks/>
            </p:cNvSpPr>
            <p:nvPr/>
          </p:nvSpPr>
          <p:spPr bwMode="auto">
            <a:xfrm flipH="1" flipV="1">
              <a:off x="3685" y="3300"/>
              <a:ext cx="476" cy="247"/>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rot="10800000"/>
            <a:lstStyle/>
            <a:p>
              <a:endParaRPr lang="en-US"/>
            </a:p>
          </p:txBody>
        </p:sp>
        <p:pic>
          <p:nvPicPr>
            <p:cNvPr id="75806" name="Picture 43" descr="Bob"/>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58" y="2916"/>
              <a:ext cx="405"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807" name="Text Box 44"/>
            <p:cNvSpPr txBox="1">
              <a:spLocks noChangeArrowheads="1"/>
            </p:cNvSpPr>
            <p:nvPr/>
          </p:nvSpPr>
          <p:spPr bwMode="auto">
            <a:xfrm>
              <a:off x="323" y="3435"/>
              <a:ext cx="25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2000">
                  <a:latin typeface="Arial" panose="020B0604020202020204" pitchFamily="34" charset="0"/>
                  <a:cs typeface="Arial" panose="020B0604020202020204" pitchFamily="34" charset="0"/>
                </a:rPr>
                <a:t>m</a:t>
              </a:r>
            </a:p>
          </p:txBody>
        </p:sp>
        <p:grpSp>
          <p:nvGrpSpPr>
            <p:cNvPr id="75808" name="Group 45"/>
            <p:cNvGrpSpPr>
              <a:grpSpLocks/>
            </p:cNvGrpSpPr>
            <p:nvPr/>
          </p:nvGrpSpPr>
          <p:grpSpPr bwMode="auto">
            <a:xfrm>
              <a:off x="4152" y="2424"/>
              <a:ext cx="477" cy="466"/>
              <a:chOff x="1541" y="1971"/>
              <a:chExt cx="477" cy="466"/>
            </a:xfrm>
          </p:grpSpPr>
          <p:sp>
            <p:nvSpPr>
              <p:cNvPr id="75826" name="Rectangle 46"/>
              <p:cNvSpPr>
                <a:spLocks noChangeArrowheads="1"/>
              </p:cNvSpPr>
              <p:nvPr/>
            </p:nvSpPr>
            <p:spPr bwMode="auto">
              <a:xfrm>
                <a:off x="1543" y="2154"/>
                <a:ext cx="475" cy="283"/>
              </a:xfrm>
              <a:prstGeom prst="rect">
                <a:avLst/>
              </a:prstGeom>
              <a:solidFill>
                <a:schemeClr val="bg1"/>
              </a:solidFill>
              <a:ln w="9525">
                <a:solidFill>
                  <a:schemeClr val="tx1"/>
                </a:solidFill>
                <a:miter lim="800000"/>
                <a:headEnd/>
                <a:tailEnd/>
              </a:ln>
            </p:spPr>
            <p:txBody>
              <a:bodyPr wrap="none" anchor="ct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endParaRPr lang="en-US" altLang="en-US" sz="2000">
                  <a:latin typeface="Arial" panose="020B0604020202020204" pitchFamily="34" charset="0"/>
                  <a:cs typeface="Arial" panose="020B0604020202020204" pitchFamily="34" charset="0"/>
                </a:endParaRPr>
              </a:p>
            </p:txBody>
          </p:sp>
          <p:sp>
            <p:nvSpPr>
              <p:cNvPr id="75827" name="Text Box 47"/>
              <p:cNvSpPr txBox="1">
                <a:spLocks noChangeArrowheads="1"/>
              </p:cNvSpPr>
              <p:nvPr/>
            </p:nvSpPr>
            <p:spPr bwMode="auto">
              <a:xfrm>
                <a:off x="1541" y="2189"/>
                <a:ext cx="42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1800">
                    <a:latin typeface="Arial" panose="020B0604020202020204" pitchFamily="34" charset="0"/>
                    <a:cs typeface="Arial" panose="020B0604020202020204" pitchFamily="34" charset="0"/>
                  </a:rPr>
                  <a:t>K</a:t>
                </a:r>
                <a:r>
                  <a:rPr lang="en-US" altLang="en-US" sz="2000" baseline="-25000">
                    <a:latin typeface="Arial" panose="020B0604020202020204" pitchFamily="34" charset="0"/>
                    <a:cs typeface="Arial" panose="020B0604020202020204" pitchFamily="34" charset="0"/>
                  </a:rPr>
                  <a:t>A</a:t>
                </a:r>
                <a:r>
                  <a:rPr lang="en-US" altLang="en-US" sz="1800">
                    <a:latin typeface="Arial" panose="020B0604020202020204" pitchFamily="34" charset="0"/>
                    <a:cs typeface="Arial" panose="020B0604020202020204" pitchFamily="34" charset="0"/>
                  </a:rPr>
                  <a:t>( )</a:t>
                </a:r>
              </a:p>
            </p:txBody>
          </p:sp>
          <p:sp>
            <p:nvSpPr>
              <p:cNvPr id="75828" name="Text Box 48"/>
              <p:cNvSpPr txBox="1">
                <a:spLocks noChangeArrowheads="1"/>
              </p:cNvSpPr>
              <p:nvPr/>
            </p:nvSpPr>
            <p:spPr bwMode="auto">
              <a:xfrm>
                <a:off x="1755" y="1971"/>
                <a:ext cx="206"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4000">
                    <a:latin typeface="Arial" panose="020B0604020202020204" pitchFamily="34" charset="0"/>
                    <a:cs typeface="Arial" panose="020B0604020202020204" pitchFamily="34" charset="0"/>
                  </a:rPr>
                  <a:t>.</a:t>
                </a:r>
              </a:p>
            </p:txBody>
          </p:sp>
          <p:sp>
            <p:nvSpPr>
              <p:cNvPr id="75829" name="Text Box 49"/>
              <p:cNvSpPr txBox="1">
                <a:spLocks noChangeArrowheads="1"/>
              </p:cNvSpPr>
              <p:nvPr/>
            </p:nvSpPr>
            <p:spPr bwMode="auto">
              <a:xfrm>
                <a:off x="1633" y="2088"/>
                <a:ext cx="21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2000">
                    <a:latin typeface="Arial" panose="020B0604020202020204" pitchFamily="34" charset="0"/>
                    <a:cs typeface="Arial" panose="020B0604020202020204" pitchFamily="34" charset="0"/>
                  </a:rPr>
                  <a:t>+</a:t>
                </a:r>
              </a:p>
            </p:txBody>
          </p:sp>
        </p:grpSp>
        <p:sp>
          <p:nvSpPr>
            <p:cNvPr id="75809" name="Line 50"/>
            <p:cNvSpPr>
              <a:spLocks noChangeShapeType="1"/>
            </p:cNvSpPr>
            <p:nvPr/>
          </p:nvSpPr>
          <p:spPr bwMode="auto">
            <a:xfrm>
              <a:off x="4562" y="2375"/>
              <a:ext cx="9" cy="228"/>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75810" name="Picture 51" descr="BS00768_[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4610" y="2321"/>
              <a:ext cx="252"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5811" name="Group 52"/>
            <p:cNvGrpSpPr>
              <a:grpSpLocks/>
            </p:cNvGrpSpPr>
            <p:nvPr/>
          </p:nvGrpSpPr>
          <p:grpSpPr bwMode="auto">
            <a:xfrm>
              <a:off x="4279" y="2202"/>
              <a:ext cx="303" cy="299"/>
              <a:chOff x="2637" y="716"/>
              <a:chExt cx="303" cy="299"/>
            </a:xfrm>
          </p:grpSpPr>
          <p:sp>
            <p:nvSpPr>
              <p:cNvPr id="75824" name="Text Box 53"/>
              <p:cNvSpPr txBox="1">
                <a:spLocks noChangeArrowheads="1"/>
              </p:cNvSpPr>
              <p:nvPr/>
            </p:nvSpPr>
            <p:spPr bwMode="auto">
              <a:xfrm>
                <a:off x="2637" y="763"/>
                <a:ext cx="28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1800">
                    <a:latin typeface="Arial" panose="020B0604020202020204" pitchFamily="34" charset="0"/>
                    <a:cs typeface="Arial" panose="020B0604020202020204" pitchFamily="34" charset="0"/>
                  </a:rPr>
                  <a:t>K</a:t>
                </a:r>
                <a:r>
                  <a:rPr lang="en-US" altLang="en-US" sz="2000" baseline="-25000">
                    <a:latin typeface="Arial" panose="020B0604020202020204" pitchFamily="34" charset="0"/>
                    <a:cs typeface="Arial" panose="020B0604020202020204" pitchFamily="34" charset="0"/>
                  </a:rPr>
                  <a:t>A</a:t>
                </a:r>
                <a:endParaRPr lang="en-US" altLang="en-US" sz="1800">
                  <a:latin typeface="Arial" panose="020B0604020202020204" pitchFamily="34" charset="0"/>
                  <a:cs typeface="Arial" panose="020B0604020202020204" pitchFamily="34" charset="0"/>
                </a:endParaRPr>
              </a:p>
            </p:txBody>
          </p:sp>
          <p:sp>
            <p:nvSpPr>
              <p:cNvPr id="75825" name="Text Box 54"/>
              <p:cNvSpPr txBox="1">
                <a:spLocks noChangeArrowheads="1"/>
              </p:cNvSpPr>
              <p:nvPr/>
            </p:nvSpPr>
            <p:spPr bwMode="auto">
              <a:xfrm>
                <a:off x="2730" y="716"/>
                <a:ext cx="21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2000">
                    <a:latin typeface="Arial" panose="020B0604020202020204" pitchFamily="34" charset="0"/>
                    <a:cs typeface="Arial" panose="020B0604020202020204" pitchFamily="34" charset="0"/>
                  </a:rPr>
                  <a:t>+</a:t>
                </a:r>
              </a:p>
            </p:txBody>
          </p:sp>
        </p:grpSp>
        <p:grpSp>
          <p:nvGrpSpPr>
            <p:cNvPr id="75812" name="Group 55"/>
            <p:cNvGrpSpPr>
              <a:grpSpLocks/>
            </p:cNvGrpSpPr>
            <p:nvPr/>
          </p:nvGrpSpPr>
          <p:grpSpPr bwMode="auto">
            <a:xfrm>
              <a:off x="3419" y="2434"/>
              <a:ext cx="715" cy="333"/>
              <a:chOff x="1778" y="2485"/>
              <a:chExt cx="715" cy="333"/>
            </a:xfrm>
          </p:grpSpPr>
          <p:sp>
            <p:nvSpPr>
              <p:cNvPr id="75822" name="Text Box 56"/>
              <p:cNvSpPr txBox="1">
                <a:spLocks noChangeArrowheads="1"/>
              </p:cNvSpPr>
              <p:nvPr/>
            </p:nvSpPr>
            <p:spPr bwMode="auto">
              <a:xfrm>
                <a:off x="1778" y="2587"/>
                <a:ext cx="71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1800">
                    <a:latin typeface="Arial" panose="020B0604020202020204" pitchFamily="34" charset="0"/>
                    <a:cs typeface="Arial" panose="020B0604020202020204" pitchFamily="34" charset="0"/>
                  </a:rPr>
                  <a:t>K</a:t>
                </a:r>
                <a:r>
                  <a:rPr lang="en-US" altLang="en-US" sz="2000" baseline="-25000">
                    <a:latin typeface="Arial" panose="020B0604020202020204" pitchFamily="34" charset="0"/>
                    <a:cs typeface="Arial" panose="020B0604020202020204" pitchFamily="34" charset="0"/>
                  </a:rPr>
                  <a:t>A</a:t>
                </a:r>
                <a:r>
                  <a:rPr lang="en-US" altLang="en-US" sz="1800">
                    <a:latin typeface="Arial" panose="020B0604020202020204" pitchFamily="34" charset="0"/>
                    <a:cs typeface="Arial" panose="020B0604020202020204" pitchFamily="34" charset="0"/>
                  </a:rPr>
                  <a:t>(H(m))</a:t>
                </a:r>
              </a:p>
            </p:txBody>
          </p:sp>
          <p:sp>
            <p:nvSpPr>
              <p:cNvPr id="75823" name="Text Box 57"/>
              <p:cNvSpPr txBox="1">
                <a:spLocks noChangeArrowheads="1"/>
              </p:cNvSpPr>
              <p:nvPr/>
            </p:nvSpPr>
            <p:spPr bwMode="auto">
              <a:xfrm>
                <a:off x="1870" y="2485"/>
                <a:ext cx="1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2000">
                    <a:latin typeface="Arial" panose="020B0604020202020204" pitchFamily="34" charset="0"/>
                    <a:cs typeface="Arial" panose="020B0604020202020204" pitchFamily="34" charset="0"/>
                  </a:rPr>
                  <a:t>-</a:t>
                </a:r>
              </a:p>
            </p:txBody>
          </p:sp>
        </p:grpSp>
        <p:sp>
          <p:nvSpPr>
            <p:cNvPr id="75813" name="Text Box 58"/>
            <p:cNvSpPr txBox="1">
              <a:spLocks noChangeArrowheads="1"/>
            </p:cNvSpPr>
            <p:nvPr/>
          </p:nvSpPr>
          <p:spPr bwMode="auto">
            <a:xfrm>
              <a:off x="3664" y="3531"/>
              <a:ext cx="25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2000">
                  <a:latin typeface="Arial" panose="020B0604020202020204" pitchFamily="34" charset="0"/>
                  <a:cs typeface="Arial" panose="020B0604020202020204" pitchFamily="34" charset="0"/>
                </a:rPr>
                <a:t>m</a:t>
              </a:r>
            </a:p>
          </p:txBody>
        </p:sp>
        <p:grpSp>
          <p:nvGrpSpPr>
            <p:cNvPr id="75814" name="Group 59"/>
            <p:cNvGrpSpPr>
              <a:grpSpLocks/>
            </p:cNvGrpSpPr>
            <p:nvPr/>
          </p:nvGrpSpPr>
          <p:grpSpPr bwMode="auto">
            <a:xfrm>
              <a:off x="4165" y="3202"/>
              <a:ext cx="475" cy="457"/>
              <a:chOff x="694" y="2457"/>
              <a:chExt cx="475" cy="457"/>
            </a:xfrm>
          </p:grpSpPr>
          <p:sp>
            <p:nvSpPr>
              <p:cNvPr id="75819" name="Rectangle 60"/>
              <p:cNvSpPr>
                <a:spLocks noChangeArrowheads="1"/>
              </p:cNvSpPr>
              <p:nvPr/>
            </p:nvSpPr>
            <p:spPr bwMode="auto">
              <a:xfrm>
                <a:off x="694" y="2631"/>
                <a:ext cx="475" cy="283"/>
              </a:xfrm>
              <a:prstGeom prst="rect">
                <a:avLst/>
              </a:prstGeom>
              <a:solidFill>
                <a:schemeClr val="bg1"/>
              </a:solidFill>
              <a:ln w="9525">
                <a:solidFill>
                  <a:schemeClr val="tx1"/>
                </a:solidFill>
                <a:miter lim="800000"/>
                <a:headEnd/>
                <a:tailEnd/>
              </a:ln>
            </p:spPr>
            <p:txBody>
              <a:bodyPr wrap="none" anchor="ct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endParaRPr lang="en-US" altLang="en-US" sz="2000">
                  <a:latin typeface="Arial" panose="020B0604020202020204" pitchFamily="34" charset="0"/>
                  <a:cs typeface="Arial" panose="020B0604020202020204" pitchFamily="34" charset="0"/>
                </a:endParaRPr>
              </a:p>
            </p:txBody>
          </p:sp>
          <p:sp>
            <p:nvSpPr>
              <p:cNvPr id="75820" name="Text Box 61"/>
              <p:cNvSpPr txBox="1">
                <a:spLocks noChangeArrowheads="1"/>
              </p:cNvSpPr>
              <p:nvPr/>
            </p:nvSpPr>
            <p:spPr bwMode="auto">
              <a:xfrm>
                <a:off x="754" y="2657"/>
                <a:ext cx="35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1800">
                    <a:latin typeface="Arial" panose="020B0604020202020204" pitchFamily="34" charset="0"/>
                    <a:cs typeface="Arial" panose="020B0604020202020204" pitchFamily="34" charset="0"/>
                  </a:rPr>
                  <a:t>H( )</a:t>
                </a:r>
              </a:p>
            </p:txBody>
          </p:sp>
          <p:sp>
            <p:nvSpPr>
              <p:cNvPr id="75821" name="Text Box 62"/>
              <p:cNvSpPr txBox="1">
                <a:spLocks noChangeArrowheads="1"/>
              </p:cNvSpPr>
              <p:nvPr/>
            </p:nvSpPr>
            <p:spPr bwMode="auto">
              <a:xfrm>
                <a:off x="907" y="2457"/>
                <a:ext cx="206"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4000">
                    <a:latin typeface="Arial" panose="020B0604020202020204" pitchFamily="34" charset="0"/>
                    <a:cs typeface="Arial" panose="020B0604020202020204" pitchFamily="34" charset="0"/>
                  </a:rPr>
                  <a:t>.</a:t>
                </a:r>
              </a:p>
            </p:txBody>
          </p:sp>
        </p:grpSp>
        <p:sp>
          <p:nvSpPr>
            <p:cNvPr id="75815" name="Freeform 63"/>
            <p:cNvSpPr>
              <a:spLocks/>
            </p:cNvSpPr>
            <p:nvPr/>
          </p:nvSpPr>
          <p:spPr bwMode="auto">
            <a:xfrm flipV="1">
              <a:off x="4657" y="3295"/>
              <a:ext cx="192" cy="247"/>
            </a:xfrm>
            <a:custGeom>
              <a:avLst/>
              <a:gdLst>
                <a:gd name="T0" fmla="*/ 0 w 476"/>
                <a:gd name="T1" fmla="*/ 0 h 247"/>
                <a:gd name="T2" fmla="*/ 0 w 476"/>
                <a:gd name="T3" fmla="*/ 0 h 247"/>
                <a:gd name="T4" fmla="*/ 0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rot="10800000"/>
            <a:lstStyle/>
            <a:p>
              <a:endParaRPr lang="en-US"/>
            </a:p>
          </p:txBody>
        </p:sp>
        <p:sp>
          <p:nvSpPr>
            <p:cNvPr id="75816" name="Freeform 64"/>
            <p:cNvSpPr>
              <a:spLocks/>
            </p:cNvSpPr>
            <p:nvPr/>
          </p:nvSpPr>
          <p:spPr bwMode="auto">
            <a:xfrm>
              <a:off x="4644" y="2743"/>
              <a:ext cx="192" cy="247"/>
            </a:xfrm>
            <a:custGeom>
              <a:avLst/>
              <a:gdLst>
                <a:gd name="T0" fmla="*/ 0 w 476"/>
                <a:gd name="T1" fmla="*/ 0 h 247"/>
                <a:gd name="T2" fmla="*/ 0 w 476"/>
                <a:gd name="T3" fmla="*/ 0 h 247"/>
                <a:gd name="T4" fmla="*/ 0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5817" name="Text Box 65"/>
            <p:cNvSpPr txBox="1">
              <a:spLocks noChangeArrowheads="1"/>
            </p:cNvSpPr>
            <p:nvPr/>
          </p:nvSpPr>
          <p:spPr bwMode="auto">
            <a:xfrm>
              <a:off x="4809" y="3471"/>
              <a:ext cx="55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1800">
                  <a:latin typeface="Arial" panose="020B0604020202020204" pitchFamily="34" charset="0"/>
                  <a:cs typeface="Arial" panose="020B0604020202020204" pitchFamily="34" charset="0"/>
                </a:rPr>
                <a:t>H(m )</a:t>
              </a:r>
            </a:p>
          </p:txBody>
        </p:sp>
        <p:sp>
          <p:nvSpPr>
            <p:cNvPr id="75818" name="Text Box 66"/>
            <p:cNvSpPr txBox="1">
              <a:spLocks noChangeArrowheads="1"/>
            </p:cNvSpPr>
            <p:nvPr/>
          </p:nvSpPr>
          <p:spPr bwMode="auto">
            <a:xfrm>
              <a:off x="4383" y="3019"/>
              <a:ext cx="8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1800">
                  <a:solidFill>
                    <a:srgbClr val="FF0000"/>
                  </a:solidFill>
                  <a:latin typeface="Arial" panose="020B0604020202020204" pitchFamily="34" charset="0"/>
                  <a:cs typeface="Arial" panose="020B0604020202020204" pitchFamily="34" charset="0"/>
                </a:rPr>
                <a:t>compare</a:t>
              </a:r>
            </a:p>
          </p:txBody>
        </p:sp>
      </p:grpSp>
      <p:pic>
        <p:nvPicPr>
          <p:cNvPr id="75783" name="Picture 19" descr="underline_bas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28714" y="1250156"/>
            <a:ext cx="5942012"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54686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7772400" cy="579438"/>
          </a:xfrm>
        </p:spPr>
        <p:txBody>
          <a:bodyPr>
            <a:normAutofit fontScale="90000"/>
          </a:bodyPr>
          <a:lstStyle/>
          <a:p>
            <a:r>
              <a:rPr lang="en-US" sz="3200" b="1" dirty="0" smtClean="0">
                <a:solidFill>
                  <a:schemeClr val="tx1"/>
                </a:solidFill>
                <a:latin typeface="Times New Roman" pitchFamily="18" charset="0"/>
                <a:cs typeface="Times New Roman" pitchFamily="18" charset="0"/>
              </a:rPr>
              <a:t>Overview </a:t>
            </a:r>
            <a:endParaRPr lang="en-US" sz="3200"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304800" y="838200"/>
            <a:ext cx="8534400" cy="5334000"/>
          </a:xfrm>
        </p:spPr>
        <p:txBody>
          <a:bodyPr>
            <a:normAutofit/>
          </a:bodyPr>
          <a:lstStyle/>
          <a:p>
            <a:r>
              <a:rPr lang="en-US" i="1" dirty="0" smtClean="0">
                <a:solidFill>
                  <a:schemeClr val="accent1"/>
                </a:solidFill>
                <a:latin typeface="Times New Roman" pitchFamily="18" charset="0"/>
                <a:cs typeface="Times New Roman" pitchFamily="18" charset="0"/>
              </a:rPr>
              <a:t>Email Security</a:t>
            </a:r>
          </a:p>
          <a:p>
            <a:pPr lvl="1"/>
            <a:r>
              <a:rPr lang="en-US" i="1" dirty="0" smtClean="0">
                <a:solidFill>
                  <a:schemeClr val="accent1"/>
                </a:solidFill>
                <a:latin typeface="Times New Roman" pitchFamily="18" charset="0"/>
                <a:cs typeface="Times New Roman" pitchFamily="18" charset="0"/>
              </a:rPr>
              <a:t>S/MIME</a:t>
            </a:r>
          </a:p>
          <a:p>
            <a:pPr lvl="1"/>
            <a:r>
              <a:rPr lang="en-US" i="1" dirty="0" smtClean="0">
                <a:solidFill>
                  <a:schemeClr val="accent1"/>
                </a:solidFill>
                <a:latin typeface="Times New Roman" pitchFamily="18" charset="0"/>
                <a:cs typeface="Times New Roman" pitchFamily="18" charset="0"/>
              </a:rPr>
              <a:t>PGP</a:t>
            </a:r>
          </a:p>
          <a:p>
            <a:pPr lvl="1"/>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914400" y="6248400"/>
            <a:ext cx="4876800" cy="381000"/>
          </a:xfrm>
        </p:spPr>
        <p:txBody>
          <a:bodyPr/>
          <a:lstStyle/>
          <a:p>
            <a:r>
              <a:rPr lang="en-US" smtClean="0"/>
              <a:t>FAST-NUCES</a:t>
            </a:r>
            <a:endParaRPr lang="en-US" dirty="0"/>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5"/>
          <p:cNvSpPr>
            <a:spLocks noGrp="1" noChangeArrowheads="1"/>
          </p:cNvSpPr>
          <p:nvPr>
            <p:ph type="ftr" sz="quarter" idx="10"/>
          </p:nvPr>
        </p:nvSpPr>
        <p:spPr>
          <a:noFill/>
        </p:spPr>
        <p:txBody>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1200" smtClean="0">
                <a:latin typeface="Arial" panose="020B0604020202020204" pitchFamily="34" charset="0"/>
              </a:rPr>
              <a:t>Network Security</a:t>
            </a:r>
          </a:p>
        </p:txBody>
      </p:sp>
      <p:sp>
        <p:nvSpPr>
          <p:cNvPr id="77827" name="Rectangle 2"/>
          <p:cNvSpPr>
            <a:spLocks noGrp="1" noChangeArrowheads="1"/>
          </p:cNvSpPr>
          <p:nvPr>
            <p:ph type="title"/>
          </p:nvPr>
        </p:nvSpPr>
        <p:spPr/>
        <p:txBody>
          <a:bodyPr/>
          <a:lstStyle/>
          <a:p>
            <a:r>
              <a:rPr lang="en-US" altLang="en-US" sz="4800" smtClean="0"/>
              <a:t>Secure e-mail </a:t>
            </a:r>
            <a:r>
              <a:rPr lang="en-US" altLang="en-US" sz="4000" smtClean="0"/>
              <a:t>(continued)</a:t>
            </a:r>
          </a:p>
        </p:txBody>
      </p:sp>
      <p:sp>
        <p:nvSpPr>
          <p:cNvPr id="77828" name="Text Box 3"/>
          <p:cNvSpPr txBox="1">
            <a:spLocks noChangeArrowheads="1"/>
          </p:cNvSpPr>
          <p:nvPr/>
        </p:nvSpPr>
        <p:spPr bwMode="auto">
          <a:xfrm>
            <a:off x="527050" y="1314450"/>
            <a:ext cx="72040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SzPct val="75000"/>
            </a:pPr>
            <a:r>
              <a:rPr lang="en-US" altLang="en-US" sz="2400"/>
              <a:t> Alice wants to provide secrecy, sender authentication, </a:t>
            </a:r>
            <a:br>
              <a:rPr lang="en-US" altLang="en-US" sz="2400"/>
            </a:br>
            <a:r>
              <a:rPr lang="en-US" altLang="en-US" sz="2400"/>
              <a:t>   message integrity.</a:t>
            </a:r>
          </a:p>
        </p:txBody>
      </p:sp>
      <p:sp>
        <p:nvSpPr>
          <p:cNvPr id="77829" name="Text Box 4"/>
          <p:cNvSpPr txBox="1">
            <a:spLocks noChangeArrowheads="1"/>
          </p:cNvSpPr>
          <p:nvPr/>
        </p:nvSpPr>
        <p:spPr bwMode="auto">
          <a:xfrm>
            <a:off x="885825" y="5605463"/>
            <a:ext cx="75914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2400" i="1">
                <a:solidFill>
                  <a:srgbClr val="C00000"/>
                </a:solidFill>
              </a:rPr>
              <a:t>Alice uses three keys: </a:t>
            </a:r>
            <a:r>
              <a:rPr lang="en-US" altLang="en-US" sz="2400"/>
              <a:t>her private key, Bob</a:t>
            </a:r>
            <a:r>
              <a:rPr lang="ja-JP" altLang="en-US" sz="2400"/>
              <a:t>’</a:t>
            </a:r>
            <a:r>
              <a:rPr lang="en-US" altLang="ja-JP" sz="2400"/>
              <a:t>s public key, newly created symmetric key</a:t>
            </a:r>
            <a:endParaRPr lang="en-US" altLang="en-US" sz="2400"/>
          </a:p>
        </p:txBody>
      </p:sp>
      <p:grpSp>
        <p:nvGrpSpPr>
          <p:cNvPr id="77830" name="Group 5"/>
          <p:cNvGrpSpPr>
            <a:grpSpLocks/>
          </p:cNvGrpSpPr>
          <p:nvPr/>
        </p:nvGrpSpPr>
        <p:grpSpPr bwMode="auto">
          <a:xfrm>
            <a:off x="1023938" y="1936750"/>
            <a:ext cx="6983412" cy="3552825"/>
            <a:chOff x="819" y="1470"/>
            <a:chExt cx="4399" cy="2238"/>
          </a:xfrm>
        </p:grpSpPr>
        <p:sp>
          <p:nvSpPr>
            <p:cNvPr id="77832" name="Freeform 6"/>
            <p:cNvSpPr>
              <a:spLocks/>
            </p:cNvSpPr>
            <p:nvPr/>
          </p:nvSpPr>
          <p:spPr bwMode="auto">
            <a:xfrm>
              <a:off x="1809" y="2083"/>
              <a:ext cx="623" cy="256"/>
            </a:xfrm>
            <a:custGeom>
              <a:avLst/>
              <a:gdLst>
                <a:gd name="T0" fmla="*/ 0 w 476"/>
                <a:gd name="T1" fmla="*/ 0 h 247"/>
                <a:gd name="T2" fmla="*/ 7022 w 476"/>
                <a:gd name="T3" fmla="*/ 0 h 247"/>
                <a:gd name="T4" fmla="*/ 7022 w 476"/>
                <a:gd name="T5" fmla="*/ 353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7833" name="Line 7"/>
            <p:cNvSpPr>
              <a:spLocks noChangeShapeType="1"/>
            </p:cNvSpPr>
            <p:nvPr/>
          </p:nvSpPr>
          <p:spPr bwMode="auto">
            <a:xfrm flipV="1">
              <a:off x="1131" y="2086"/>
              <a:ext cx="227" cy="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77834" name="Group 8"/>
            <p:cNvGrpSpPr>
              <a:grpSpLocks/>
            </p:cNvGrpSpPr>
            <p:nvPr/>
          </p:nvGrpSpPr>
          <p:grpSpPr bwMode="auto">
            <a:xfrm>
              <a:off x="1352" y="1771"/>
              <a:ext cx="475" cy="457"/>
              <a:chOff x="694" y="2457"/>
              <a:chExt cx="475" cy="457"/>
            </a:xfrm>
          </p:grpSpPr>
          <p:sp>
            <p:nvSpPr>
              <p:cNvPr id="77887" name="Rectangle 9"/>
              <p:cNvSpPr>
                <a:spLocks noChangeArrowheads="1"/>
              </p:cNvSpPr>
              <p:nvPr/>
            </p:nvSpPr>
            <p:spPr bwMode="auto">
              <a:xfrm>
                <a:off x="694" y="2631"/>
                <a:ext cx="475" cy="283"/>
              </a:xfrm>
              <a:prstGeom prst="rect">
                <a:avLst/>
              </a:prstGeom>
              <a:solidFill>
                <a:schemeClr val="bg1"/>
              </a:solidFill>
              <a:ln w="9525">
                <a:solidFill>
                  <a:schemeClr val="tx1"/>
                </a:solidFill>
                <a:miter lim="800000"/>
                <a:headEnd/>
                <a:tailEnd/>
              </a:ln>
            </p:spPr>
            <p:txBody>
              <a:bodyPr wrap="none" anchor="ct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endParaRPr lang="en-US" altLang="en-US" sz="2000">
                  <a:latin typeface="Arial" panose="020B0604020202020204" pitchFamily="34" charset="0"/>
                  <a:cs typeface="Arial" panose="020B0604020202020204" pitchFamily="34" charset="0"/>
                </a:endParaRPr>
              </a:p>
            </p:txBody>
          </p:sp>
          <p:sp>
            <p:nvSpPr>
              <p:cNvPr id="77888" name="Text Box 10"/>
              <p:cNvSpPr txBox="1">
                <a:spLocks noChangeArrowheads="1"/>
              </p:cNvSpPr>
              <p:nvPr/>
            </p:nvSpPr>
            <p:spPr bwMode="auto">
              <a:xfrm>
                <a:off x="754" y="2657"/>
                <a:ext cx="35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1800">
                    <a:latin typeface="Arial" panose="020B0604020202020204" pitchFamily="34" charset="0"/>
                    <a:cs typeface="Arial" panose="020B0604020202020204" pitchFamily="34" charset="0"/>
                  </a:rPr>
                  <a:t>H( )</a:t>
                </a:r>
              </a:p>
            </p:txBody>
          </p:sp>
          <p:sp>
            <p:nvSpPr>
              <p:cNvPr id="77889" name="Text Box 11"/>
              <p:cNvSpPr txBox="1">
                <a:spLocks noChangeArrowheads="1"/>
              </p:cNvSpPr>
              <p:nvPr/>
            </p:nvSpPr>
            <p:spPr bwMode="auto">
              <a:xfrm>
                <a:off x="907" y="2457"/>
                <a:ext cx="206"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4000">
                    <a:latin typeface="Arial" panose="020B0604020202020204" pitchFamily="34" charset="0"/>
                    <a:cs typeface="Arial" panose="020B0604020202020204" pitchFamily="34" charset="0"/>
                  </a:rPr>
                  <a:t>.</a:t>
                </a:r>
              </a:p>
            </p:txBody>
          </p:sp>
        </p:grpSp>
        <p:grpSp>
          <p:nvGrpSpPr>
            <p:cNvPr id="77835" name="Group 12"/>
            <p:cNvGrpSpPr>
              <a:grpSpLocks/>
            </p:cNvGrpSpPr>
            <p:nvPr/>
          </p:nvGrpSpPr>
          <p:grpSpPr bwMode="auto">
            <a:xfrm>
              <a:off x="1898" y="1751"/>
              <a:ext cx="477" cy="466"/>
              <a:chOff x="1541" y="1971"/>
              <a:chExt cx="477" cy="466"/>
            </a:xfrm>
          </p:grpSpPr>
          <p:sp>
            <p:nvSpPr>
              <p:cNvPr id="77883" name="Rectangle 13"/>
              <p:cNvSpPr>
                <a:spLocks noChangeArrowheads="1"/>
              </p:cNvSpPr>
              <p:nvPr/>
            </p:nvSpPr>
            <p:spPr bwMode="auto">
              <a:xfrm>
                <a:off x="1543" y="2154"/>
                <a:ext cx="475" cy="283"/>
              </a:xfrm>
              <a:prstGeom prst="rect">
                <a:avLst/>
              </a:prstGeom>
              <a:solidFill>
                <a:schemeClr val="bg1"/>
              </a:solidFill>
              <a:ln w="9525">
                <a:solidFill>
                  <a:schemeClr val="tx1"/>
                </a:solidFill>
                <a:miter lim="800000"/>
                <a:headEnd/>
                <a:tailEnd/>
              </a:ln>
            </p:spPr>
            <p:txBody>
              <a:bodyPr wrap="none" anchor="ct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endParaRPr lang="en-US" altLang="en-US" sz="2000">
                  <a:latin typeface="Arial" panose="020B0604020202020204" pitchFamily="34" charset="0"/>
                  <a:cs typeface="Arial" panose="020B0604020202020204" pitchFamily="34" charset="0"/>
                </a:endParaRPr>
              </a:p>
            </p:txBody>
          </p:sp>
          <p:sp>
            <p:nvSpPr>
              <p:cNvPr id="77884" name="Text Box 14"/>
              <p:cNvSpPr txBox="1">
                <a:spLocks noChangeArrowheads="1"/>
              </p:cNvSpPr>
              <p:nvPr/>
            </p:nvSpPr>
            <p:spPr bwMode="auto">
              <a:xfrm>
                <a:off x="1541" y="2189"/>
                <a:ext cx="42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1800">
                    <a:latin typeface="Arial" panose="020B0604020202020204" pitchFamily="34" charset="0"/>
                    <a:cs typeface="Arial" panose="020B0604020202020204" pitchFamily="34" charset="0"/>
                  </a:rPr>
                  <a:t>K</a:t>
                </a:r>
                <a:r>
                  <a:rPr lang="en-US" altLang="en-US" sz="2000" baseline="-25000">
                    <a:latin typeface="Arial" panose="020B0604020202020204" pitchFamily="34" charset="0"/>
                    <a:cs typeface="Arial" panose="020B0604020202020204" pitchFamily="34" charset="0"/>
                  </a:rPr>
                  <a:t>A</a:t>
                </a:r>
                <a:r>
                  <a:rPr lang="en-US" altLang="en-US" sz="1800">
                    <a:latin typeface="Arial" panose="020B0604020202020204" pitchFamily="34" charset="0"/>
                    <a:cs typeface="Arial" panose="020B0604020202020204" pitchFamily="34" charset="0"/>
                  </a:rPr>
                  <a:t>( )</a:t>
                </a:r>
              </a:p>
            </p:txBody>
          </p:sp>
          <p:sp>
            <p:nvSpPr>
              <p:cNvPr id="77885" name="Text Box 15"/>
              <p:cNvSpPr txBox="1">
                <a:spLocks noChangeArrowheads="1"/>
              </p:cNvSpPr>
              <p:nvPr/>
            </p:nvSpPr>
            <p:spPr bwMode="auto">
              <a:xfrm>
                <a:off x="1755" y="1971"/>
                <a:ext cx="206"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4000">
                    <a:latin typeface="Arial" panose="020B0604020202020204" pitchFamily="34" charset="0"/>
                    <a:cs typeface="Arial" panose="020B0604020202020204" pitchFamily="34" charset="0"/>
                  </a:rPr>
                  <a:t>.</a:t>
                </a:r>
              </a:p>
            </p:txBody>
          </p:sp>
          <p:sp>
            <p:nvSpPr>
              <p:cNvPr id="77886" name="Text Box 16"/>
              <p:cNvSpPr txBox="1">
                <a:spLocks noChangeArrowheads="1"/>
              </p:cNvSpPr>
              <p:nvPr/>
            </p:nvSpPr>
            <p:spPr bwMode="auto">
              <a:xfrm>
                <a:off x="1638" y="2088"/>
                <a:ext cx="1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2000">
                    <a:latin typeface="Arial" panose="020B0604020202020204" pitchFamily="34" charset="0"/>
                    <a:cs typeface="Arial" panose="020B0604020202020204" pitchFamily="34" charset="0"/>
                  </a:rPr>
                  <a:t>-</a:t>
                </a:r>
              </a:p>
            </p:txBody>
          </p:sp>
        </p:grpSp>
        <p:grpSp>
          <p:nvGrpSpPr>
            <p:cNvPr id="77836" name="Group 17"/>
            <p:cNvGrpSpPr>
              <a:grpSpLocks/>
            </p:cNvGrpSpPr>
            <p:nvPr/>
          </p:nvGrpSpPr>
          <p:grpSpPr bwMode="auto">
            <a:xfrm>
              <a:off x="2321" y="2303"/>
              <a:ext cx="402" cy="327"/>
              <a:chOff x="2934" y="1573"/>
              <a:chExt cx="402" cy="327"/>
            </a:xfrm>
          </p:grpSpPr>
          <p:sp>
            <p:nvSpPr>
              <p:cNvPr id="77881" name="Oval 18"/>
              <p:cNvSpPr>
                <a:spLocks noChangeArrowheads="1"/>
              </p:cNvSpPr>
              <p:nvPr/>
            </p:nvSpPr>
            <p:spPr bwMode="auto">
              <a:xfrm>
                <a:off x="2935" y="1637"/>
                <a:ext cx="238" cy="211"/>
              </a:xfrm>
              <a:prstGeom prst="ellipse">
                <a:avLst/>
              </a:prstGeom>
              <a:solidFill>
                <a:schemeClr val="bg1"/>
              </a:solidFill>
              <a:ln w="9525">
                <a:solidFill>
                  <a:schemeClr val="tx1"/>
                </a:solidFill>
                <a:round/>
                <a:headEnd/>
                <a:tailEnd/>
              </a:ln>
            </p:spPr>
            <p:txBody>
              <a:bodyPr wrap="none" anchor="ct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endParaRPr lang="en-US" altLang="en-US" sz="2000">
                  <a:latin typeface="Arial" panose="020B0604020202020204" pitchFamily="34" charset="0"/>
                  <a:cs typeface="Arial" panose="020B0604020202020204" pitchFamily="34" charset="0"/>
                </a:endParaRPr>
              </a:p>
            </p:txBody>
          </p:sp>
          <p:sp>
            <p:nvSpPr>
              <p:cNvPr id="77882" name="Text Box 19"/>
              <p:cNvSpPr txBox="1">
                <a:spLocks noChangeArrowheads="1"/>
              </p:cNvSpPr>
              <p:nvPr/>
            </p:nvSpPr>
            <p:spPr bwMode="auto">
              <a:xfrm>
                <a:off x="2934" y="1573"/>
                <a:ext cx="4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50000"/>
                  </a:spcBef>
                  <a:buClrTx/>
                  <a:buSzTx/>
                  <a:buFontTx/>
                  <a:buNone/>
                </a:pPr>
                <a:r>
                  <a:rPr lang="en-US" altLang="en-US">
                    <a:latin typeface="Arial" panose="020B0604020202020204" pitchFamily="34" charset="0"/>
                    <a:cs typeface="Arial" panose="020B0604020202020204" pitchFamily="34" charset="0"/>
                  </a:rPr>
                  <a:t>+</a:t>
                </a:r>
              </a:p>
            </p:txBody>
          </p:sp>
        </p:grpSp>
        <p:grpSp>
          <p:nvGrpSpPr>
            <p:cNvPr id="77837" name="Group 20"/>
            <p:cNvGrpSpPr>
              <a:grpSpLocks/>
            </p:cNvGrpSpPr>
            <p:nvPr/>
          </p:nvGrpSpPr>
          <p:grpSpPr bwMode="auto">
            <a:xfrm>
              <a:off x="2363" y="1753"/>
              <a:ext cx="715" cy="333"/>
              <a:chOff x="1778" y="2485"/>
              <a:chExt cx="715" cy="333"/>
            </a:xfrm>
          </p:grpSpPr>
          <p:sp>
            <p:nvSpPr>
              <p:cNvPr id="77879" name="Text Box 21"/>
              <p:cNvSpPr txBox="1">
                <a:spLocks noChangeArrowheads="1"/>
              </p:cNvSpPr>
              <p:nvPr/>
            </p:nvSpPr>
            <p:spPr bwMode="auto">
              <a:xfrm>
                <a:off x="1778" y="2587"/>
                <a:ext cx="71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1800">
                    <a:latin typeface="Arial" panose="020B0604020202020204" pitchFamily="34" charset="0"/>
                    <a:cs typeface="Arial" panose="020B0604020202020204" pitchFamily="34" charset="0"/>
                  </a:rPr>
                  <a:t>K</a:t>
                </a:r>
                <a:r>
                  <a:rPr lang="en-US" altLang="en-US" sz="2000" baseline="-25000">
                    <a:latin typeface="Arial" panose="020B0604020202020204" pitchFamily="34" charset="0"/>
                    <a:cs typeface="Arial" panose="020B0604020202020204" pitchFamily="34" charset="0"/>
                  </a:rPr>
                  <a:t>A</a:t>
                </a:r>
                <a:r>
                  <a:rPr lang="en-US" altLang="en-US" sz="1800">
                    <a:latin typeface="Arial" panose="020B0604020202020204" pitchFamily="34" charset="0"/>
                    <a:cs typeface="Arial" panose="020B0604020202020204" pitchFamily="34" charset="0"/>
                  </a:rPr>
                  <a:t>(H(m))</a:t>
                </a:r>
              </a:p>
            </p:txBody>
          </p:sp>
          <p:sp>
            <p:nvSpPr>
              <p:cNvPr id="77880" name="Text Box 22"/>
              <p:cNvSpPr txBox="1">
                <a:spLocks noChangeArrowheads="1"/>
              </p:cNvSpPr>
              <p:nvPr/>
            </p:nvSpPr>
            <p:spPr bwMode="auto">
              <a:xfrm>
                <a:off x="1870" y="2485"/>
                <a:ext cx="1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2000">
                    <a:latin typeface="Arial" panose="020B0604020202020204" pitchFamily="34" charset="0"/>
                    <a:cs typeface="Arial" panose="020B0604020202020204" pitchFamily="34" charset="0"/>
                  </a:rPr>
                  <a:t>-</a:t>
                </a:r>
              </a:p>
            </p:txBody>
          </p:sp>
        </p:grpSp>
        <p:sp>
          <p:nvSpPr>
            <p:cNvPr id="77838" name="Freeform 23"/>
            <p:cNvSpPr>
              <a:spLocks/>
            </p:cNvSpPr>
            <p:nvPr/>
          </p:nvSpPr>
          <p:spPr bwMode="auto">
            <a:xfrm flipV="1">
              <a:off x="1212" y="2609"/>
              <a:ext cx="1234" cy="247"/>
            </a:xfrm>
            <a:custGeom>
              <a:avLst/>
              <a:gdLst>
                <a:gd name="T0" fmla="*/ 0 w 476"/>
                <a:gd name="T1" fmla="*/ 0 h 247"/>
                <a:gd name="T2" fmla="*/ 6526312 w 476"/>
                <a:gd name="T3" fmla="*/ 0 h 247"/>
                <a:gd name="T4" fmla="*/ 6526312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7839" name="Text Box 24"/>
            <p:cNvSpPr txBox="1">
              <a:spLocks noChangeArrowheads="1"/>
            </p:cNvSpPr>
            <p:nvPr/>
          </p:nvSpPr>
          <p:spPr bwMode="auto">
            <a:xfrm>
              <a:off x="930" y="1948"/>
              <a:ext cx="25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2000">
                  <a:latin typeface="Arial" panose="020B0604020202020204" pitchFamily="34" charset="0"/>
                  <a:cs typeface="Arial" panose="020B0604020202020204" pitchFamily="34" charset="0"/>
                </a:rPr>
                <a:t>m</a:t>
              </a:r>
            </a:p>
          </p:txBody>
        </p:sp>
        <p:grpSp>
          <p:nvGrpSpPr>
            <p:cNvPr id="77840" name="Group 25"/>
            <p:cNvGrpSpPr>
              <a:grpSpLocks/>
            </p:cNvGrpSpPr>
            <p:nvPr/>
          </p:nvGrpSpPr>
          <p:grpSpPr bwMode="auto">
            <a:xfrm>
              <a:off x="1866" y="1470"/>
              <a:ext cx="285" cy="359"/>
              <a:chOff x="2652" y="656"/>
              <a:chExt cx="285" cy="359"/>
            </a:xfrm>
          </p:grpSpPr>
          <p:sp>
            <p:nvSpPr>
              <p:cNvPr id="77877" name="Text Box 26"/>
              <p:cNvSpPr txBox="1">
                <a:spLocks noChangeArrowheads="1"/>
              </p:cNvSpPr>
              <p:nvPr/>
            </p:nvSpPr>
            <p:spPr bwMode="auto">
              <a:xfrm>
                <a:off x="2652" y="763"/>
                <a:ext cx="28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1800">
                    <a:latin typeface="Arial" panose="020B0604020202020204" pitchFamily="34" charset="0"/>
                    <a:cs typeface="Arial" panose="020B0604020202020204" pitchFamily="34" charset="0"/>
                  </a:rPr>
                  <a:t>K</a:t>
                </a:r>
                <a:r>
                  <a:rPr lang="en-US" altLang="en-US" sz="2000" baseline="-25000">
                    <a:latin typeface="Arial" panose="020B0604020202020204" pitchFamily="34" charset="0"/>
                    <a:cs typeface="Arial" panose="020B0604020202020204" pitchFamily="34" charset="0"/>
                  </a:rPr>
                  <a:t>A</a:t>
                </a:r>
                <a:endParaRPr lang="en-US" altLang="en-US" sz="1800">
                  <a:latin typeface="Arial" panose="020B0604020202020204" pitchFamily="34" charset="0"/>
                  <a:cs typeface="Arial" panose="020B0604020202020204" pitchFamily="34" charset="0"/>
                </a:endParaRPr>
              </a:p>
            </p:txBody>
          </p:sp>
          <p:sp>
            <p:nvSpPr>
              <p:cNvPr id="77878" name="Text Box 27"/>
              <p:cNvSpPr txBox="1">
                <a:spLocks noChangeArrowheads="1"/>
              </p:cNvSpPr>
              <p:nvPr/>
            </p:nvSpPr>
            <p:spPr bwMode="auto">
              <a:xfrm>
                <a:off x="2756" y="656"/>
                <a:ext cx="1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2000">
                    <a:latin typeface="Arial" panose="020B0604020202020204" pitchFamily="34" charset="0"/>
                    <a:cs typeface="Arial" panose="020B0604020202020204" pitchFamily="34" charset="0"/>
                  </a:rPr>
                  <a:t>-</a:t>
                </a:r>
              </a:p>
            </p:txBody>
          </p:sp>
        </p:grpSp>
        <p:sp>
          <p:nvSpPr>
            <p:cNvPr id="77841" name="Line 28"/>
            <p:cNvSpPr>
              <a:spLocks noChangeShapeType="1"/>
            </p:cNvSpPr>
            <p:nvPr/>
          </p:nvSpPr>
          <p:spPr bwMode="auto">
            <a:xfrm>
              <a:off x="2135" y="1703"/>
              <a:ext cx="9" cy="228"/>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77842" name="Picture 29" descr="BS00768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2177" y="1559"/>
              <a:ext cx="269"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43" name="Picture 30" descr="Ali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9" y="2278"/>
              <a:ext cx="332"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44" name="Text Box 31"/>
            <p:cNvSpPr txBox="1">
              <a:spLocks noChangeArrowheads="1"/>
            </p:cNvSpPr>
            <p:nvPr/>
          </p:nvSpPr>
          <p:spPr bwMode="auto">
            <a:xfrm>
              <a:off x="981" y="2749"/>
              <a:ext cx="25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2000">
                  <a:latin typeface="Arial" panose="020B0604020202020204" pitchFamily="34" charset="0"/>
                  <a:cs typeface="Arial" panose="020B0604020202020204" pitchFamily="34" charset="0"/>
                </a:rPr>
                <a:t>m</a:t>
              </a:r>
            </a:p>
          </p:txBody>
        </p:sp>
        <p:sp>
          <p:nvSpPr>
            <p:cNvPr id="77845" name="Freeform 32"/>
            <p:cNvSpPr>
              <a:spLocks/>
            </p:cNvSpPr>
            <p:nvPr/>
          </p:nvSpPr>
          <p:spPr bwMode="auto">
            <a:xfrm>
              <a:off x="4377" y="2657"/>
              <a:ext cx="841" cy="493"/>
            </a:xfrm>
            <a:custGeom>
              <a:avLst/>
              <a:gdLst>
                <a:gd name="T0" fmla="*/ 0 w 2135"/>
                <a:gd name="T1" fmla="*/ 0 h 1662"/>
                <a:gd name="T2" fmla="*/ 0 w 2135"/>
                <a:gd name="T3" fmla="*/ 0 h 1662"/>
                <a:gd name="T4" fmla="*/ 0 w 2135"/>
                <a:gd name="T5" fmla="*/ 0 h 1662"/>
                <a:gd name="T6" fmla="*/ 0 w 2135"/>
                <a:gd name="T7" fmla="*/ 0 h 1662"/>
                <a:gd name="T8" fmla="*/ 0 w 2135"/>
                <a:gd name="T9" fmla="*/ 0 h 1662"/>
                <a:gd name="T10" fmla="*/ 0 w 2135"/>
                <a:gd name="T11" fmla="*/ 0 h 1662"/>
                <a:gd name="T12" fmla="*/ 0 w 2135"/>
                <a:gd name="T13" fmla="*/ 0 h 1662"/>
                <a:gd name="T14" fmla="*/ 0 w 2135"/>
                <a:gd name="T15" fmla="*/ 0 h 1662"/>
                <a:gd name="T16" fmla="*/ 0 w 2135"/>
                <a:gd name="T17" fmla="*/ 0 h 1662"/>
                <a:gd name="T18" fmla="*/ 0 w 2135"/>
                <a:gd name="T19" fmla="*/ 0 h 1662"/>
                <a:gd name="T20" fmla="*/ 0 w 2135"/>
                <a:gd name="T21" fmla="*/ 0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7846" name="Line 33"/>
            <p:cNvSpPr>
              <a:spLocks noChangeShapeType="1"/>
            </p:cNvSpPr>
            <p:nvPr/>
          </p:nvSpPr>
          <p:spPr bwMode="auto">
            <a:xfrm>
              <a:off x="2557" y="2458"/>
              <a:ext cx="319"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77847" name="Picture 34" descr="BS00768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3505" y="1977"/>
              <a:ext cx="252"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48" name="Picture 35" descr="BS00592_[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42" y="2606"/>
              <a:ext cx="343"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7849" name="Group 36"/>
            <p:cNvGrpSpPr>
              <a:grpSpLocks/>
            </p:cNvGrpSpPr>
            <p:nvPr/>
          </p:nvGrpSpPr>
          <p:grpSpPr bwMode="auto">
            <a:xfrm>
              <a:off x="2870" y="2152"/>
              <a:ext cx="475" cy="466"/>
              <a:chOff x="1645" y="256"/>
              <a:chExt cx="475" cy="466"/>
            </a:xfrm>
          </p:grpSpPr>
          <p:sp>
            <p:nvSpPr>
              <p:cNvPr id="77874" name="Rectangle 37"/>
              <p:cNvSpPr>
                <a:spLocks noChangeArrowheads="1"/>
              </p:cNvSpPr>
              <p:nvPr/>
            </p:nvSpPr>
            <p:spPr bwMode="auto">
              <a:xfrm>
                <a:off x="1645" y="439"/>
                <a:ext cx="475" cy="283"/>
              </a:xfrm>
              <a:prstGeom prst="rect">
                <a:avLst/>
              </a:prstGeom>
              <a:solidFill>
                <a:schemeClr val="bg1"/>
              </a:solidFill>
              <a:ln w="9525">
                <a:solidFill>
                  <a:schemeClr val="tx1"/>
                </a:solidFill>
                <a:miter lim="800000"/>
                <a:headEnd/>
                <a:tailEnd/>
              </a:ln>
            </p:spPr>
            <p:txBody>
              <a:bodyPr wrap="none" anchor="ct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endParaRPr lang="en-US" altLang="en-US" sz="2000">
                  <a:latin typeface="Arial" panose="020B0604020202020204" pitchFamily="34" charset="0"/>
                  <a:cs typeface="Arial" panose="020B0604020202020204" pitchFamily="34" charset="0"/>
                </a:endParaRPr>
              </a:p>
            </p:txBody>
          </p:sp>
          <p:sp>
            <p:nvSpPr>
              <p:cNvPr id="77875" name="Text Box 38"/>
              <p:cNvSpPr txBox="1">
                <a:spLocks noChangeArrowheads="1"/>
              </p:cNvSpPr>
              <p:nvPr/>
            </p:nvSpPr>
            <p:spPr bwMode="auto">
              <a:xfrm>
                <a:off x="1654" y="456"/>
                <a:ext cx="42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1800">
                    <a:latin typeface="Arial" panose="020B0604020202020204" pitchFamily="34" charset="0"/>
                    <a:cs typeface="Arial" panose="020B0604020202020204" pitchFamily="34" charset="0"/>
                  </a:rPr>
                  <a:t>K</a:t>
                </a:r>
                <a:r>
                  <a:rPr lang="en-US" altLang="en-US" sz="2000" baseline="-25000">
                    <a:latin typeface="Arial" panose="020B0604020202020204" pitchFamily="34" charset="0"/>
                    <a:cs typeface="Arial" panose="020B0604020202020204" pitchFamily="34" charset="0"/>
                  </a:rPr>
                  <a:t>S</a:t>
                </a:r>
                <a:r>
                  <a:rPr lang="en-US" altLang="en-US" sz="1800">
                    <a:latin typeface="Arial" panose="020B0604020202020204" pitchFamily="34" charset="0"/>
                    <a:cs typeface="Arial" panose="020B0604020202020204" pitchFamily="34" charset="0"/>
                  </a:rPr>
                  <a:t>( )</a:t>
                </a:r>
              </a:p>
            </p:txBody>
          </p:sp>
          <p:sp>
            <p:nvSpPr>
              <p:cNvPr id="77876" name="Text Box 39"/>
              <p:cNvSpPr txBox="1">
                <a:spLocks noChangeArrowheads="1"/>
              </p:cNvSpPr>
              <p:nvPr/>
            </p:nvSpPr>
            <p:spPr bwMode="auto">
              <a:xfrm>
                <a:off x="1876" y="256"/>
                <a:ext cx="206"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4000">
                    <a:latin typeface="Arial" panose="020B0604020202020204" pitchFamily="34" charset="0"/>
                    <a:cs typeface="Arial" panose="020B0604020202020204" pitchFamily="34" charset="0"/>
                  </a:rPr>
                  <a:t>.</a:t>
                </a:r>
              </a:p>
            </p:txBody>
          </p:sp>
        </p:grpSp>
        <p:grpSp>
          <p:nvGrpSpPr>
            <p:cNvPr id="77850" name="Group 40"/>
            <p:cNvGrpSpPr>
              <a:grpSpLocks/>
            </p:cNvGrpSpPr>
            <p:nvPr/>
          </p:nvGrpSpPr>
          <p:grpSpPr bwMode="auto">
            <a:xfrm>
              <a:off x="2885" y="2908"/>
              <a:ext cx="475" cy="466"/>
              <a:chOff x="2144" y="3214"/>
              <a:chExt cx="475" cy="466"/>
            </a:xfrm>
          </p:grpSpPr>
          <p:sp>
            <p:nvSpPr>
              <p:cNvPr id="77870" name="Rectangle 41"/>
              <p:cNvSpPr>
                <a:spLocks noChangeArrowheads="1"/>
              </p:cNvSpPr>
              <p:nvPr/>
            </p:nvSpPr>
            <p:spPr bwMode="auto">
              <a:xfrm>
                <a:off x="2144" y="3397"/>
                <a:ext cx="475" cy="283"/>
              </a:xfrm>
              <a:prstGeom prst="rect">
                <a:avLst/>
              </a:prstGeom>
              <a:solidFill>
                <a:schemeClr val="bg1"/>
              </a:solidFill>
              <a:ln w="9525">
                <a:solidFill>
                  <a:schemeClr val="tx1"/>
                </a:solidFill>
                <a:miter lim="800000"/>
                <a:headEnd/>
                <a:tailEnd/>
              </a:ln>
            </p:spPr>
            <p:txBody>
              <a:bodyPr wrap="none" anchor="ct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endParaRPr lang="en-US" altLang="en-US" sz="2000">
                  <a:latin typeface="Arial" panose="020B0604020202020204" pitchFamily="34" charset="0"/>
                  <a:cs typeface="Arial" panose="020B0604020202020204" pitchFamily="34" charset="0"/>
                </a:endParaRPr>
              </a:p>
            </p:txBody>
          </p:sp>
          <p:sp>
            <p:nvSpPr>
              <p:cNvPr id="77871" name="Text Box 42"/>
              <p:cNvSpPr txBox="1">
                <a:spLocks noChangeArrowheads="1"/>
              </p:cNvSpPr>
              <p:nvPr/>
            </p:nvSpPr>
            <p:spPr bwMode="auto">
              <a:xfrm>
                <a:off x="2148" y="3432"/>
                <a:ext cx="43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1800">
                    <a:latin typeface="Arial" panose="020B0604020202020204" pitchFamily="34" charset="0"/>
                    <a:cs typeface="Arial" panose="020B0604020202020204" pitchFamily="34" charset="0"/>
                  </a:rPr>
                  <a:t>K</a:t>
                </a:r>
                <a:r>
                  <a:rPr lang="en-US" altLang="en-US" sz="2000" baseline="-25000">
                    <a:latin typeface="Arial" panose="020B0604020202020204" pitchFamily="34" charset="0"/>
                    <a:cs typeface="Arial" panose="020B0604020202020204" pitchFamily="34" charset="0"/>
                  </a:rPr>
                  <a:t>B</a:t>
                </a:r>
                <a:r>
                  <a:rPr lang="en-US" altLang="en-US" sz="1800">
                    <a:latin typeface="Arial" panose="020B0604020202020204" pitchFamily="34" charset="0"/>
                    <a:cs typeface="Arial" panose="020B0604020202020204" pitchFamily="34" charset="0"/>
                  </a:rPr>
                  <a:t>( )</a:t>
                </a:r>
              </a:p>
            </p:txBody>
          </p:sp>
          <p:sp>
            <p:nvSpPr>
              <p:cNvPr id="77872" name="Text Box 43"/>
              <p:cNvSpPr txBox="1">
                <a:spLocks noChangeArrowheads="1"/>
              </p:cNvSpPr>
              <p:nvPr/>
            </p:nvSpPr>
            <p:spPr bwMode="auto">
              <a:xfrm>
                <a:off x="2356" y="3214"/>
                <a:ext cx="206"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4000">
                    <a:latin typeface="Arial" panose="020B0604020202020204" pitchFamily="34" charset="0"/>
                    <a:cs typeface="Arial" panose="020B0604020202020204" pitchFamily="34" charset="0"/>
                  </a:rPr>
                  <a:t>.</a:t>
                </a:r>
              </a:p>
            </p:txBody>
          </p:sp>
          <p:sp>
            <p:nvSpPr>
              <p:cNvPr id="77873" name="Text Box 44"/>
              <p:cNvSpPr txBox="1">
                <a:spLocks noChangeArrowheads="1"/>
              </p:cNvSpPr>
              <p:nvPr/>
            </p:nvSpPr>
            <p:spPr bwMode="auto">
              <a:xfrm>
                <a:off x="2234" y="3331"/>
                <a:ext cx="21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2000">
                    <a:latin typeface="Arial" panose="020B0604020202020204" pitchFamily="34" charset="0"/>
                    <a:cs typeface="Arial" panose="020B0604020202020204" pitchFamily="34" charset="0"/>
                  </a:rPr>
                  <a:t>+</a:t>
                </a:r>
              </a:p>
            </p:txBody>
          </p:sp>
        </p:grpSp>
        <p:grpSp>
          <p:nvGrpSpPr>
            <p:cNvPr id="77851" name="Group 45"/>
            <p:cNvGrpSpPr>
              <a:grpSpLocks/>
            </p:cNvGrpSpPr>
            <p:nvPr/>
          </p:nvGrpSpPr>
          <p:grpSpPr bwMode="auto">
            <a:xfrm>
              <a:off x="3712" y="2674"/>
              <a:ext cx="410" cy="327"/>
              <a:chOff x="2935" y="1573"/>
              <a:chExt cx="410" cy="327"/>
            </a:xfrm>
          </p:grpSpPr>
          <p:sp>
            <p:nvSpPr>
              <p:cNvPr id="77868" name="Oval 46"/>
              <p:cNvSpPr>
                <a:spLocks noChangeArrowheads="1"/>
              </p:cNvSpPr>
              <p:nvPr/>
            </p:nvSpPr>
            <p:spPr bwMode="auto">
              <a:xfrm>
                <a:off x="2935" y="1637"/>
                <a:ext cx="238" cy="211"/>
              </a:xfrm>
              <a:prstGeom prst="ellipse">
                <a:avLst/>
              </a:prstGeom>
              <a:solidFill>
                <a:schemeClr val="bg1"/>
              </a:solidFill>
              <a:ln w="9525">
                <a:solidFill>
                  <a:schemeClr val="tx1"/>
                </a:solidFill>
                <a:round/>
                <a:headEnd/>
                <a:tailEnd/>
              </a:ln>
            </p:spPr>
            <p:txBody>
              <a:bodyPr wrap="none" anchor="ct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endParaRPr lang="en-US" altLang="en-US" sz="2000">
                  <a:latin typeface="Arial" panose="020B0604020202020204" pitchFamily="34" charset="0"/>
                  <a:cs typeface="Arial" panose="020B0604020202020204" pitchFamily="34" charset="0"/>
                </a:endParaRPr>
              </a:p>
            </p:txBody>
          </p:sp>
          <p:sp>
            <p:nvSpPr>
              <p:cNvPr id="77869" name="Text Box 47"/>
              <p:cNvSpPr txBox="1">
                <a:spLocks noChangeArrowheads="1"/>
              </p:cNvSpPr>
              <p:nvPr/>
            </p:nvSpPr>
            <p:spPr bwMode="auto">
              <a:xfrm>
                <a:off x="2943" y="1573"/>
                <a:ext cx="4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50000"/>
                  </a:spcBef>
                  <a:buClrTx/>
                  <a:buSzTx/>
                  <a:buFontTx/>
                  <a:buNone/>
                </a:pPr>
                <a:r>
                  <a:rPr lang="en-US" altLang="en-US">
                    <a:latin typeface="Arial" panose="020B0604020202020204" pitchFamily="34" charset="0"/>
                    <a:cs typeface="Arial" panose="020B0604020202020204" pitchFamily="34" charset="0"/>
                  </a:rPr>
                  <a:t>+</a:t>
                </a:r>
              </a:p>
            </p:txBody>
          </p:sp>
        </p:grpSp>
        <p:sp>
          <p:nvSpPr>
            <p:cNvPr id="77852" name="Line 48"/>
            <p:cNvSpPr>
              <a:spLocks noChangeShapeType="1"/>
            </p:cNvSpPr>
            <p:nvPr/>
          </p:nvSpPr>
          <p:spPr bwMode="auto">
            <a:xfrm>
              <a:off x="2589" y="3231"/>
              <a:ext cx="319"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77853" name="Group 49"/>
            <p:cNvGrpSpPr>
              <a:grpSpLocks/>
            </p:cNvGrpSpPr>
            <p:nvPr/>
          </p:nvGrpSpPr>
          <p:grpSpPr bwMode="auto">
            <a:xfrm>
              <a:off x="3355" y="3157"/>
              <a:ext cx="611" cy="332"/>
              <a:chOff x="3501" y="648"/>
              <a:chExt cx="611" cy="332"/>
            </a:xfrm>
          </p:grpSpPr>
          <p:sp>
            <p:nvSpPr>
              <p:cNvPr id="77866" name="Text Box 50"/>
              <p:cNvSpPr txBox="1">
                <a:spLocks noChangeArrowheads="1"/>
              </p:cNvSpPr>
              <p:nvPr/>
            </p:nvSpPr>
            <p:spPr bwMode="auto">
              <a:xfrm>
                <a:off x="3501" y="749"/>
                <a:ext cx="61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1800">
                    <a:latin typeface="Arial" panose="020B0604020202020204" pitchFamily="34" charset="0"/>
                    <a:cs typeface="Arial" panose="020B0604020202020204" pitchFamily="34" charset="0"/>
                  </a:rPr>
                  <a:t>K</a:t>
                </a:r>
                <a:r>
                  <a:rPr lang="en-US" altLang="en-US" sz="2000" baseline="-25000">
                    <a:latin typeface="Arial" panose="020B0604020202020204" pitchFamily="34" charset="0"/>
                    <a:cs typeface="Arial" panose="020B0604020202020204" pitchFamily="34" charset="0"/>
                  </a:rPr>
                  <a:t>B</a:t>
                </a:r>
                <a:r>
                  <a:rPr lang="en-US" altLang="en-US" sz="1800">
                    <a:latin typeface="Arial" panose="020B0604020202020204" pitchFamily="34" charset="0"/>
                    <a:cs typeface="Arial" panose="020B0604020202020204" pitchFamily="34" charset="0"/>
                  </a:rPr>
                  <a:t>(K</a:t>
                </a:r>
                <a:r>
                  <a:rPr lang="en-US" altLang="en-US" sz="2000" baseline="-25000">
                    <a:latin typeface="Arial" panose="020B0604020202020204" pitchFamily="34" charset="0"/>
                    <a:cs typeface="Arial" panose="020B0604020202020204" pitchFamily="34" charset="0"/>
                  </a:rPr>
                  <a:t>S</a:t>
                </a:r>
                <a:r>
                  <a:rPr lang="en-US" altLang="en-US" sz="1800">
                    <a:latin typeface="Arial" panose="020B0604020202020204" pitchFamily="34" charset="0"/>
                    <a:cs typeface="Arial" panose="020B0604020202020204" pitchFamily="34" charset="0"/>
                  </a:rPr>
                  <a:t> )</a:t>
                </a:r>
              </a:p>
            </p:txBody>
          </p:sp>
          <p:sp>
            <p:nvSpPr>
              <p:cNvPr id="77867" name="Text Box 51"/>
              <p:cNvSpPr txBox="1">
                <a:spLocks noChangeArrowheads="1"/>
              </p:cNvSpPr>
              <p:nvPr/>
            </p:nvSpPr>
            <p:spPr bwMode="auto">
              <a:xfrm>
                <a:off x="3584" y="648"/>
                <a:ext cx="21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2000">
                    <a:latin typeface="Arial" panose="020B0604020202020204" pitchFamily="34" charset="0"/>
                    <a:cs typeface="Arial" panose="020B0604020202020204" pitchFamily="34" charset="0"/>
                  </a:rPr>
                  <a:t>+</a:t>
                </a:r>
              </a:p>
            </p:txBody>
          </p:sp>
        </p:grpSp>
        <p:sp>
          <p:nvSpPr>
            <p:cNvPr id="77854" name="Freeform 52"/>
            <p:cNvSpPr>
              <a:spLocks/>
            </p:cNvSpPr>
            <p:nvPr/>
          </p:nvSpPr>
          <p:spPr bwMode="auto">
            <a:xfrm>
              <a:off x="3346" y="2463"/>
              <a:ext cx="476" cy="247"/>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7855" name="Freeform 53"/>
            <p:cNvSpPr>
              <a:spLocks/>
            </p:cNvSpPr>
            <p:nvPr/>
          </p:nvSpPr>
          <p:spPr bwMode="auto">
            <a:xfrm flipV="1">
              <a:off x="3360" y="2980"/>
              <a:ext cx="476" cy="247"/>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7856" name="Text Box 54"/>
            <p:cNvSpPr txBox="1">
              <a:spLocks noChangeArrowheads="1"/>
            </p:cNvSpPr>
            <p:nvPr/>
          </p:nvSpPr>
          <p:spPr bwMode="auto">
            <a:xfrm>
              <a:off x="3233" y="1936"/>
              <a:ext cx="3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2000">
                  <a:latin typeface="Arial" panose="020B0604020202020204" pitchFamily="34" charset="0"/>
                  <a:cs typeface="Arial" panose="020B0604020202020204" pitchFamily="34" charset="0"/>
                </a:rPr>
                <a:t>K</a:t>
              </a:r>
              <a:r>
                <a:rPr lang="en-US" altLang="en-US" sz="2000" baseline="-25000">
                  <a:latin typeface="Arial" panose="020B0604020202020204" pitchFamily="34" charset="0"/>
                  <a:cs typeface="Arial" panose="020B0604020202020204" pitchFamily="34" charset="0"/>
                </a:rPr>
                <a:t>S</a:t>
              </a:r>
            </a:p>
          </p:txBody>
        </p:sp>
        <p:sp>
          <p:nvSpPr>
            <p:cNvPr id="77857" name="Line 55"/>
            <p:cNvSpPr>
              <a:spLocks noChangeShapeType="1"/>
            </p:cNvSpPr>
            <p:nvPr/>
          </p:nvSpPr>
          <p:spPr bwMode="auto">
            <a:xfrm>
              <a:off x="3264" y="2107"/>
              <a:ext cx="9" cy="228"/>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77858" name="Group 56"/>
            <p:cNvGrpSpPr>
              <a:grpSpLocks/>
            </p:cNvGrpSpPr>
            <p:nvPr/>
          </p:nvGrpSpPr>
          <p:grpSpPr bwMode="auto">
            <a:xfrm>
              <a:off x="2863" y="3409"/>
              <a:ext cx="297" cy="299"/>
              <a:chOff x="2643" y="716"/>
              <a:chExt cx="297" cy="299"/>
            </a:xfrm>
          </p:grpSpPr>
          <p:sp>
            <p:nvSpPr>
              <p:cNvPr id="77864" name="Text Box 57"/>
              <p:cNvSpPr txBox="1">
                <a:spLocks noChangeArrowheads="1"/>
              </p:cNvSpPr>
              <p:nvPr/>
            </p:nvSpPr>
            <p:spPr bwMode="auto">
              <a:xfrm>
                <a:off x="2643" y="763"/>
                <a:ext cx="28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1800">
                    <a:latin typeface="Arial" panose="020B0604020202020204" pitchFamily="34" charset="0"/>
                    <a:cs typeface="Arial" panose="020B0604020202020204" pitchFamily="34" charset="0"/>
                  </a:rPr>
                  <a:t>K</a:t>
                </a:r>
                <a:r>
                  <a:rPr lang="en-US" altLang="en-US" sz="2000" baseline="-25000">
                    <a:latin typeface="Arial" panose="020B0604020202020204" pitchFamily="34" charset="0"/>
                    <a:cs typeface="Arial" panose="020B0604020202020204" pitchFamily="34" charset="0"/>
                  </a:rPr>
                  <a:t>B</a:t>
                </a:r>
                <a:endParaRPr lang="en-US" altLang="en-US" sz="1800">
                  <a:latin typeface="Arial" panose="020B0604020202020204" pitchFamily="34" charset="0"/>
                  <a:cs typeface="Arial" panose="020B0604020202020204" pitchFamily="34" charset="0"/>
                </a:endParaRPr>
              </a:p>
            </p:txBody>
          </p:sp>
          <p:sp>
            <p:nvSpPr>
              <p:cNvPr id="77865" name="Text Box 58"/>
              <p:cNvSpPr txBox="1">
                <a:spLocks noChangeArrowheads="1"/>
              </p:cNvSpPr>
              <p:nvPr/>
            </p:nvSpPr>
            <p:spPr bwMode="auto">
              <a:xfrm>
                <a:off x="2730" y="716"/>
                <a:ext cx="21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2000">
                    <a:latin typeface="Arial" panose="020B0604020202020204" pitchFamily="34" charset="0"/>
                    <a:cs typeface="Arial" panose="020B0604020202020204" pitchFamily="34" charset="0"/>
                  </a:rPr>
                  <a:t>+</a:t>
                </a:r>
              </a:p>
            </p:txBody>
          </p:sp>
        </p:grpSp>
        <p:sp>
          <p:nvSpPr>
            <p:cNvPr id="77859" name="Line 59"/>
            <p:cNvSpPr>
              <a:spLocks noChangeShapeType="1"/>
            </p:cNvSpPr>
            <p:nvPr/>
          </p:nvSpPr>
          <p:spPr bwMode="auto">
            <a:xfrm>
              <a:off x="3114" y="3391"/>
              <a:ext cx="9" cy="228"/>
            </a:xfrm>
            <a:prstGeom prst="line">
              <a:avLst/>
            </a:prstGeom>
            <a:noFill/>
            <a:ln w="9525">
              <a:solidFill>
                <a:schemeClr val="tx1"/>
              </a:solidFill>
              <a:prstDash val="dash"/>
              <a:round/>
              <a:headEnd type="triangle" w="med" len="med"/>
              <a:tailEnd/>
            </a:ln>
            <a:extLst>
              <a:ext uri="{909E8E84-426E-40DD-AFC4-6F175D3DCCD1}">
                <a14:hiddenFill xmlns:a14="http://schemas.microsoft.com/office/drawing/2010/main">
                  <a:noFill/>
                </a14:hiddenFill>
              </a:ext>
            </a:extLst>
          </p:spPr>
          <p:txBody>
            <a:bodyPr/>
            <a:lstStyle/>
            <a:p>
              <a:endParaRPr lang="en-US"/>
            </a:p>
          </p:txBody>
        </p:sp>
        <p:pic>
          <p:nvPicPr>
            <p:cNvPr id="77860" name="Picture 60" descr="BS00768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3170" y="3564"/>
              <a:ext cx="252"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61" name="Line 61"/>
            <p:cNvSpPr>
              <a:spLocks noChangeShapeType="1"/>
            </p:cNvSpPr>
            <p:nvPr/>
          </p:nvSpPr>
          <p:spPr bwMode="auto">
            <a:xfrm flipV="1">
              <a:off x="3978" y="2838"/>
              <a:ext cx="484" cy="9"/>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7862" name="Text Box 62"/>
            <p:cNvSpPr txBox="1">
              <a:spLocks noChangeArrowheads="1"/>
            </p:cNvSpPr>
            <p:nvPr/>
          </p:nvSpPr>
          <p:spPr bwMode="auto">
            <a:xfrm>
              <a:off x="4448" y="2810"/>
              <a:ext cx="60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1800">
                  <a:latin typeface="Arial" panose="020B0604020202020204" pitchFamily="34" charset="0"/>
                  <a:cs typeface="Arial" panose="020B0604020202020204" pitchFamily="34" charset="0"/>
                </a:rPr>
                <a:t>Internet</a:t>
              </a:r>
            </a:p>
          </p:txBody>
        </p:sp>
        <p:sp>
          <p:nvSpPr>
            <p:cNvPr id="77863" name="Text Box 63"/>
            <p:cNvSpPr txBox="1">
              <a:spLocks noChangeArrowheads="1"/>
            </p:cNvSpPr>
            <p:nvPr/>
          </p:nvSpPr>
          <p:spPr bwMode="auto">
            <a:xfrm>
              <a:off x="2345" y="3116"/>
              <a:ext cx="3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0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2000">
                  <a:latin typeface="Arial" panose="020B0604020202020204" pitchFamily="34" charset="0"/>
                  <a:cs typeface="Arial" panose="020B0604020202020204" pitchFamily="34" charset="0"/>
                </a:rPr>
                <a:t>K</a:t>
              </a:r>
              <a:r>
                <a:rPr lang="en-US" altLang="en-US" sz="2000" baseline="-25000">
                  <a:latin typeface="Arial" panose="020B0604020202020204" pitchFamily="34" charset="0"/>
                  <a:cs typeface="Arial" panose="020B0604020202020204" pitchFamily="34" charset="0"/>
                </a:rPr>
                <a:t>S</a:t>
              </a:r>
            </a:p>
          </p:txBody>
        </p:sp>
      </p:grpSp>
      <p:pic>
        <p:nvPicPr>
          <p:cNvPr id="77831" name="Picture 19" descr="underline_bas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0082" y="1306512"/>
            <a:ext cx="5942012"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7703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04800" y="274638"/>
            <a:ext cx="8382000" cy="1143000"/>
          </a:xfrm>
        </p:spPr>
        <p:txBody>
          <a:bodyPr>
            <a:normAutofit/>
          </a:bodyPr>
          <a:lstStyle/>
          <a:p>
            <a:pPr eaLnBrk="1" hangingPunct="1"/>
            <a:r>
              <a:rPr lang="en-GB" sz="3800" dirty="0" smtClean="0">
                <a:solidFill>
                  <a:schemeClr val="tx1"/>
                </a:solidFill>
                <a:latin typeface="Times New Roman" pitchFamily="18" charset="0"/>
                <a:cs typeface="Times New Roman" pitchFamily="18" charset="0"/>
              </a:rPr>
              <a:t>S/MIME </a:t>
            </a:r>
            <a:r>
              <a:rPr lang="en-GB" sz="2600" dirty="0" smtClean="0">
                <a:solidFill>
                  <a:schemeClr val="tx1"/>
                </a:solidFill>
                <a:latin typeface="Times New Roman" pitchFamily="18" charset="0"/>
                <a:cs typeface="Times New Roman" pitchFamily="18" charset="0"/>
              </a:rPr>
              <a:t>(Secure/Multipurpose Internet Mail Extension)</a:t>
            </a:r>
            <a:r>
              <a:rPr lang="en-GB" sz="3800" dirty="0" smtClean="0">
                <a:solidFill>
                  <a:schemeClr val="tx1"/>
                </a:solidFill>
                <a:latin typeface="Times New Roman" pitchFamily="18" charset="0"/>
                <a:cs typeface="Times New Roman" pitchFamily="18" charset="0"/>
              </a:rPr>
              <a:t> </a:t>
            </a:r>
          </a:p>
        </p:txBody>
      </p:sp>
      <p:sp>
        <p:nvSpPr>
          <p:cNvPr id="13315" name="Rectangle 3"/>
          <p:cNvSpPr>
            <a:spLocks noGrp="1" noChangeArrowheads="1"/>
          </p:cNvSpPr>
          <p:nvPr>
            <p:ph type="body" idx="1"/>
          </p:nvPr>
        </p:nvSpPr>
        <p:spPr>
          <a:xfrm>
            <a:off x="457200" y="1905001"/>
            <a:ext cx="8382000" cy="3962400"/>
          </a:xfrm>
        </p:spPr>
        <p:txBody>
          <a:bodyPr>
            <a:normAutofit/>
          </a:bodyPr>
          <a:lstStyle/>
          <a:p>
            <a:pPr eaLnBrk="1" hangingPunct="1"/>
            <a:r>
              <a:rPr lang="en-GB" sz="2600" dirty="0" smtClean="0">
                <a:latin typeface="Times New Roman" pitchFamily="18" charset="0"/>
                <a:cs typeface="Times New Roman" pitchFamily="18" charset="0"/>
              </a:rPr>
              <a:t>Originated from RSA Data Security Inc. in 1995.</a:t>
            </a:r>
          </a:p>
          <a:p>
            <a:pPr eaLnBrk="1" hangingPunct="1"/>
            <a:r>
              <a:rPr lang="en-GB" sz="2600" dirty="0" smtClean="0">
                <a:latin typeface="Times New Roman" pitchFamily="18" charset="0"/>
                <a:cs typeface="Times New Roman" pitchFamily="18" charset="0"/>
              </a:rPr>
              <a:t>Further development by IETF S/MIME working group at: w</a:t>
            </a:r>
            <a:r>
              <a:rPr lang="en-GB" sz="2400" dirty="0" smtClean="0">
                <a:latin typeface="Times New Roman" pitchFamily="18" charset="0"/>
                <a:cs typeface="Times New Roman" pitchFamily="18" charset="0"/>
              </a:rPr>
              <a:t>ww.ietf.org/html.charters/smime-charter.html.</a:t>
            </a:r>
          </a:p>
          <a:p>
            <a:pPr eaLnBrk="1" hangingPunct="1"/>
            <a:r>
              <a:rPr lang="en-GB" sz="2600" dirty="0" smtClean="0">
                <a:latin typeface="Times New Roman" pitchFamily="18" charset="0"/>
                <a:cs typeface="Times New Roman" pitchFamily="18" charset="0"/>
              </a:rPr>
              <a:t>Version 3.2 specified in RFC 5751.</a:t>
            </a:r>
          </a:p>
          <a:p>
            <a:pPr eaLnBrk="1" hangingPunct="1"/>
            <a:r>
              <a:rPr lang="en-GB" sz="2600" dirty="0" smtClean="0">
                <a:latin typeface="Times New Roman" pitchFamily="18" charset="0"/>
                <a:cs typeface="Times New Roman" pitchFamily="18" charset="0"/>
              </a:rPr>
              <a:t>Allows flexible client-client security through encryption and signatures.</a:t>
            </a:r>
          </a:p>
          <a:p>
            <a:pPr eaLnBrk="1" hangingPunct="1"/>
            <a:r>
              <a:rPr lang="en-GB" sz="2600" dirty="0" smtClean="0">
                <a:latin typeface="Times New Roman" pitchFamily="18" charset="0"/>
                <a:cs typeface="Times New Roman" pitchFamily="18" charset="0"/>
              </a:rPr>
              <a:t>Widely supported, e.g. in Microsoft Outlook, Thunderbird, Lotus Notes.</a:t>
            </a: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04800" y="304800"/>
            <a:ext cx="8382000" cy="579438"/>
          </a:xfrm>
        </p:spPr>
        <p:txBody>
          <a:bodyPr>
            <a:normAutofit fontScale="90000"/>
          </a:bodyPr>
          <a:lstStyle/>
          <a:p>
            <a:r>
              <a:rPr lang="en-US" sz="3600" dirty="0" smtClean="0">
                <a:solidFill>
                  <a:schemeClr val="tx1"/>
                </a:solidFill>
                <a:latin typeface="Times New Roman" pitchFamily="18" charset="0"/>
                <a:cs typeface="Times New Roman" pitchFamily="18" charset="0"/>
              </a:rPr>
              <a:t>Understanding What S/MIME Does</a:t>
            </a:r>
            <a:endParaRPr lang="en-US" sz="3600" dirty="0">
              <a:solidFill>
                <a:schemeClr val="tx1"/>
              </a:solidFill>
              <a:latin typeface="Times New Roman" pitchFamily="18" charset="0"/>
              <a:cs typeface="Times New Roman" pitchFamily="18" charset="0"/>
            </a:endParaRPr>
          </a:p>
        </p:txBody>
      </p:sp>
      <p:sp>
        <p:nvSpPr>
          <p:cNvPr id="13315" name="Rectangle 3"/>
          <p:cNvSpPr>
            <a:spLocks noGrp="1" noChangeArrowheads="1"/>
          </p:cNvSpPr>
          <p:nvPr>
            <p:ph type="body" idx="1"/>
          </p:nvPr>
        </p:nvSpPr>
        <p:spPr>
          <a:xfrm>
            <a:off x="381000" y="1143000"/>
            <a:ext cx="8382000" cy="3962400"/>
          </a:xfrm>
        </p:spPr>
        <p:txBody>
          <a:bodyPr>
            <a:normAutofit/>
          </a:bodyPr>
          <a:lstStyle/>
          <a:p>
            <a:r>
              <a:rPr lang="en-US" dirty="0" smtClean="0">
                <a:latin typeface="Times New Roman" pitchFamily="18" charset="0"/>
                <a:cs typeface="Times New Roman" pitchFamily="18" charset="0"/>
              </a:rPr>
              <a:t>S/MIME provides two security services:</a:t>
            </a:r>
          </a:p>
          <a:p>
            <a:pPr lvl="1"/>
            <a:r>
              <a:rPr lang="en-US" dirty="0" smtClean="0">
                <a:latin typeface="Times New Roman" pitchFamily="18" charset="0"/>
                <a:cs typeface="Times New Roman" pitchFamily="18" charset="0"/>
              </a:rPr>
              <a:t>Digital signatures</a:t>
            </a:r>
          </a:p>
          <a:p>
            <a:pPr lvl="1"/>
            <a:r>
              <a:rPr lang="en-US" dirty="0" smtClean="0">
                <a:latin typeface="Times New Roman" pitchFamily="18" charset="0"/>
                <a:cs typeface="Times New Roman" pitchFamily="18" charset="0"/>
              </a:rPr>
              <a:t>Message encryption</a:t>
            </a:r>
          </a:p>
          <a:p>
            <a:pPr eaLnBrk="1" hangingPunct="1"/>
            <a:endParaRPr lang="en-GB" sz="2600" dirty="0" smtClean="0">
              <a:latin typeface="Times New Roman" pitchFamily="18" charset="0"/>
              <a:cs typeface="Times New Roman" pitchFamily="18" charset="0"/>
            </a:endParaRPr>
          </a:p>
        </p:txBody>
      </p:sp>
      <p:sp>
        <p:nvSpPr>
          <p:cNvPr id="4" name="TextBox 3"/>
          <p:cNvSpPr txBox="1"/>
          <p:nvPr/>
        </p:nvSpPr>
        <p:spPr>
          <a:xfrm>
            <a:off x="4267200" y="6400800"/>
            <a:ext cx="4559261"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http://technet.microsoft.com/en-us/library/aa995740(v=exchg.65).aspx</a:t>
            </a:r>
            <a:endParaRPr lang="en-US" sz="1200"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smtClean="0"/>
              <a:t>FAST-NUCES</a:t>
            </a:r>
            <a:endParaRPr lang="en-US"/>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04800" y="304800"/>
            <a:ext cx="8382000" cy="884238"/>
          </a:xfrm>
        </p:spPr>
        <p:txBody>
          <a:bodyPr>
            <a:noAutofit/>
          </a:bodyPr>
          <a:lstStyle/>
          <a:p>
            <a:r>
              <a:rPr lang="en-US" sz="3200" dirty="0" smtClean="0">
                <a:solidFill>
                  <a:schemeClr val="tx1"/>
                </a:solidFill>
                <a:latin typeface="Times New Roman" pitchFamily="18" charset="0"/>
                <a:cs typeface="Times New Roman" pitchFamily="18" charset="0"/>
              </a:rPr>
              <a:t>Key Wrapping and Content Encryption in S/MIME</a:t>
            </a:r>
            <a:r>
              <a:rPr lang="en-GB" sz="3200" dirty="0" smtClean="0">
                <a:solidFill>
                  <a:schemeClr val="tx1"/>
                </a:solidFill>
                <a:latin typeface="Times New Roman" pitchFamily="18" charset="0"/>
                <a:cs typeface="Times New Roman" pitchFamily="18" charset="0"/>
              </a:rPr>
              <a:t> </a:t>
            </a:r>
          </a:p>
        </p:txBody>
      </p:sp>
      <p:sp>
        <p:nvSpPr>
          <p:cNvPr id="13315" name="Rectangle 3"/>
          <p:cNvSpPr>
            <a:spLocks noGrp="1" noChangeArrowheads="1"/>
          </p:cNvSpPr>
          <p:nvPr>
            <p:ph type="body" idx="1"/>
          </p:nvPr>
        </p:nvSpPr>
        <p:spPr>
          <a:xfrm>
            <a:off x="457200" y="1371600"/>
            <a:ext cx="8382000" cy="3200399"/>
          </a:xfrm>
        </p:spPr>
        <p:txBody>
          <a:bodyPr>
            <a:normAutofit/>
          </a:bodyPr>
          <a:lstStyle/>
          <a:p>
            <a:r>
              <a:rPr lang="en-US" sz="2400" dirty="0" smtClean="0">
                <a:latin typeface="Times New Roman" pitchFamily="18" charset="0"/>
                <a:cs typeface="Times New Roman" pitchFamily="18" charset="0"/>
              </a:rPr>
              <a:t>RSA is used as Key wrapping algorithm</a:t>
            </a:r>
          </a:p>
          <a:p>
            <a:r>
              <a:rPr lang="en-US" sz="2400" dirty="0" smtClean="0">
                <a:latin typeface="Times New Roman" pitchFamily="18" charset="0"/>
                <a:cs typeface="Times New Roman" pitchFamily="18" charset="0"/>
              </a:rPr>
              <a:t>Content encryption is based on session keys.</a:t>
            </a:r>
          </a:p>
          <a:p>
            <a:pPr lvl="1"/>
            <a:r>
              <a:rPr lang="en-US" sz="1800" dirty="0" smtClean="0">
                <a:latin typeface="Times New Roman" pitchFamily="18" charset="0"/>
                <a:cs typeface="Times New Roman" pitchFamily="18" charset="0"/>
              </a:rPr>
              <a:t>AES-128 CBC added as MUST, AES-192 and AES-256 CBC are optional</a:t>
            </a:r>
            <a:endParaRPr lang="en-US" sz="1800"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smtClean="0"/>
              <a:t>FAST-NUCES</a:t>
            </a:r>
            <a:endParaRPr lang="en-US"/>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sz="quarter" idx="1"/>
          </p:nvPr>
        </p:nvSpPr>
        <p:spPr/>
        <p:txBody>
          <a:bodyPr/>
          <a:lstStyle/>
          <a:p>
            <a:pPr eaLnBrk="1" hangingPunct="1">
              <a:lnSpc>
                <a:spcPct val="90000"/>
              </a:lnSpc>
            </a:pPr>
            <a:r>
              <a:rPr lang="en-AU" dirty="0" smtClean="0">
                <a:latin typeface="Times New Roman" pitchFamily="18" charset="0"/>
                <a:cs typeface="Times New Roman" pitchFamily="18" charset="0"/>
              </a:rPr>
              <a:t>Open source, freely available software package for secure e-mail</a:t>
            </a:r>
          </a:p>
          <a:p>
            <a:pPr eaLnBrk="1" hangingPunct="1">
              <a:lnSpc>
                <a:spcPct val="90000"/>
              </a:lnSpc>
            </a:pPr>
            <a:r>
              <a:rPr lang="en-AU" dirty="0" smtClean="0">
                <a:latin typeface="Times New Roman" pitchFamily="18" charset="0"/>
                <a:cs typeface="Times New Roman" pitchFamily="18" charset="0"/>
              </a:rPr>
              <a:t>De facto standard for secure email</a:t>
            </a:r>
          </a:p>
          <a:p>
            <a:pPr eaLnBrk="1" hangingPunct="1">
              <a:lnSpc>
                <a:spcPct val="90000"/>
              </a:lnSpc>
            </a:pPr>
            <a:r>
              <a:rPr lang="en-AU" dirty="0" smtClean="0">
                <a:latin typeface="Times New Roman" pitchFamily="18" charset="0"/>
                <a:cs typeface="Times New Roman" pitchFamily="18" charset="0"/>
              </a:rPr>
              <a:t>Developed by Phil Zimmermann</a:t>
            </a:r>
          </a:p>
          <a:p>
            <a:pPr eaLnBrk="1" hangingPunct="1">
              <a:lnSpc>
                <a:spcPct val="90000"/>
              </a:lnSpc>
            </a:pPr>
            <a:r>
              <a:rPr lang="en-US" dirty="0" smtClean="0">
                <a:latin typeface="Times New Roman" pitchFamily="18" charset="0"/>
                <a:cs typeface="Times New Roman" pitchFamily="18" charset="0"/>
              </a:rPr>
              <a:t>Selected best available crypto </a:t>
            </a:r>
            <a:r>
              <a:rPr lang="en-US" dirty="0" err="1" smtClean="0">
                <a:latin typeface="Times New Roman" pitchFamily="18" charset="0"/>
                <a:cs typeface="Times New Roman" pitchFamily="18" charset="0"/>
              </a:rPr>
              <a:t>algos</a:t>
            </a:r>
            <a:r>
              <a:rPr lang="en-US" dirty="0" smtClean="0">
                <a:latin typeface="Times New Roman" pitchFamily="18" charset="0"/>
                <a:cs typeface="Times New Roman" pitchFamily="18" charset="0"/>
              </a:rPr>
              <a:t> to use</a:t>
            </a:r>
            <a:endParaRPr lang="en-AU" dirty="0" smtClean="0">
              <a:latin typeface="Times New Roman" pitchFamily="18" charset="0"/>
              <a:cs typeface="Times New Roman" pitchFamily="18" charset="0"/>
            </a:endParaRPr>
          </a:p>
          <a:p>
            <a:pPr eaLnBrk="1" hangingPunct="1">
              <a:lnSpc>
                <a:spcPct val="90000"/>
              </a:lnSpc>
            </a:pPr>
            <a:r>
              <a:rPr lang="en-AU" dirty="0" smtClean="0">
                <a:latin typeface="Times New Roman" pitchFamily="18" charset="0"/>
                <a:cs typeface="Times New Roman" pitchFamily="18" charset="0"/>
              </a:rPr>
              <a:t>Runs on a variety of platforms like Unix, PC, Macintosh and other systems </a:t>
            </a:r>
          </a:p>
          <a:p>
            <a:pPr eaLnBrk="1" hangingPunct="1">
              <a:lnSpc>
                <a:spcPct val="90000"/>
              </a:lnSpc>
            </a:pPr>
            <a:r>
              <a:rPr lang="en-AU" dirty="0" smtClean="0">
                <a:latin typeface="Times New Roman" pitchFamily="18" charset="0"/>
                <a:cs typeface="Times New Roman" pitchFamily="18" charset="0"/>
              </a:rPr>
              <a:t>Originally free (now also have commercial versions available)</a:t>
            </a:r>
          </a:p>
          <a:p>
            <a:pPr eaLnBrk="1" hangingPunct="1">
              <a:lnSpc>
                <a:spcPct val="90000"/>
              </a:lnSpc>
            </a:pPr>
            <a:endParaRPr lang="en-AU" dirty="0" smtClean="0">
              <a:latin typeface="Times New Roman" pitchFamily="18" charset="0"/>
              <a:cs typeface="Times New Roman" pitchFamily="18" charset="0"/>
            </a:endParaRPr>
          </a:p>
        </p:txBody>
      </p:sp>
      <p:sp>
        <p:nvSpPr>
          <p:cNvPr id="7" name="Rectangle 2"/>
          <p:cNvSpPr txBox="1">
            <a:spLocks noChangeArrowheads="1"/>
          </p:cNvSpPr>
          <p:nvPr/>
        </p:nvSpPr>
        <p:spPr>
          <a:xfrm>
            <a:off x="381000" y="228600"/>
            <a:ext cx="7010400" cy="879475"/>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GB" sz="40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PGP (Pretty Good Privacy)</a:t>
            </a:r>
          </a:p>
        </p:txBody>
      </p:sp>
      <p:sp>
        <p:nvSpPr>
          <p:cNvPr id="8" name="Footer Placeholder 7"/>
          <p:cNvSpPr>
            <a:spLocks noGrp="1"/>
          </p:cNvSpPr>
          <p:nvPr>
            <p:ph type="ftr" sz="quarter" idx="11"/>
          </p:nvPr>
        </p:nvSpPr>
        <p:spPr/>
        <p:txBody>
          <a:bodyPr/>
          <a:lstStyle/>
          <a:p>
            <a:r>
              <a:rPr lang="en-US" smtClean="0"/>
              <a:t>FAST-NUCES</a:t>
            </a:r>
            <a:endParaRPr lang="en-US"/>
          </a:p>
        </p:txBody>
      </p:sp>
      <p:pic>
        <p:nvPicPr>
          <p:cNvPr id="9" name="Picture 8"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sz="half" idx="1"/>
          </p:nvPr>
        </p:nvSpPr>
        <p:spPr>
          <a:xfrm>
            <a:off x="2735263" y="1371600"/>
            <a:ext cx="6408737" cy="3168650"/>
          </a:xfrm>
        </p:spPr>
        <p:txBody>
          <a:bodyPr/>
          <a:lstStyle/>
          <a:p>
            <a:pPr eaLnBrk="1" hangingPunct="1"/>
            <a:r>
              <a:rPr lang="en-GB" sz="2600" dirty="0" smtClean="0">
                <a:latin typeface="Times New Roman" pitchFamily="18" charset="0"/>
                <a:cs typeface="Times New Roman" pitchFamily="18" charset="0"/>
              </a:rPr>
              <a:t>PGP is an open-source freely available software package for e-mail security. It provides authentication; confidentiality; compression; e-mail compatibility; and segmentation and reassembly.</a:t>
            </a:r>
          </a:p>
        </p:txBody>
      </p:sp>
      <p:pic>
        <p:nvPicPr>
          <p:cNvPr id="18436" name="Picture 4"/>
          <p:cNvPicPr>
            <a:picLocks noGrp="1" noChangeAspect="1" noChangeArrowheads="1"/>
          </p:cNvPicPr>
          <p:nvPr>
            <p:ph sz="half" idx="2"/>
          </p:nvPr>
        </p:nvPicPr>
        <p:blipFill>
          <a:blip r:embed="rId2" cstate="print"/>
          <a:srcRect/>
          <a:stretch>
            <a:fillRect/>
          </a:stretch>
        </p:blipFill>
        <p:spPr>
          <a:xfrm>
            <a:off x="0" y="1371600"/>
            <a:ext cx="2484438" cy="4292600"/>
          </a:xfrm>
          <a:noFill/>
        </p:spPr>
      </p:pic>
      <p:sp>
        <p:nvSpPr>
          <p:cNvPr id="6" name="Rectangle 2"/>
          <p:cNvSpPr txBox="1">
            <a:spLocks noChangeArrowheads="1"/>
          </p:cNvSpPr>
          <p:nvPr/>
        </p:nvSpPr>
        <p:spPr>
          <a:xfrm>
            <a:off x="381000" y="533400"/>
            <a:ext cx="7010400" cy="574675"/>
          </a:xfrm>
          <a:prstGeom prst="rect">
            <a:avLst/>
          </a:prstGeom>
        </p:spPr>
        <p:txBody>
          <a:bodyPr bIns="91440" anchor="b"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GB" sz="36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PGP (Pretty Good Privacy)</a:t>
            </a:r>
          </a:p>
        </p:txBody>
      </p:sp>
      <p:sp>
        <p:nvSpPr>
          <p:cNvPr id="7" name="Footer Placeholder 6"/>
          <p:cNvSpPr>
            <a:spLocks noGrp="1"/>
          </p:cNvSpPr>
          <p:nvPr>
            <p:ph type="ftr" sz="quarter" idx="11"/>
          </p:nvPr>
        </p:nvSpPr>
        <p:spPr/>
        <p:txBody>
          <a:bodyPr/>
          <a:lstStyle/>
          <a:p>
            <a:pPr>
              <a:defRPr/>
            </a:pPr>
            <a:r>
              <a:rPr lang="en-GB" smtClean="0"/>
              <a:t>FAST-NUCES</a:t>
            </a:r>
            <a:endParaRPr lang="en-GB"/>
          </a:p>
        </p:txBody>
      </p:sp>
      <p:pic>
        <p:nvPicPr>
          <p:cNvPr id="8" name="Picture 7"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body" idx="1"/>
          </p:nvPr>
        </p:nvSpPr>
        <p:spPr/>
        <p:txBody>
          <a:bodyPr/>
          <a:lstStyle/>
          <a:p>
            <a:pPr eaLnBrk="1" hangingPunct="1">
              <a:lnSpc>
                <a:spcPct val="90000"/>
              </a:lnSpc>
            </a:pPr>
            <a:r>
              <a:rPr lang="en-GB" b="1" dirty="0" smtClean="0">
                <a:latin typeface="Times New Roman" pitchFamily="18" charset="0"/>
                <a:cs typeface="Times New Roman" pitchFamily="18" charset="0"/>
              </a:rPr>
              <a:t>PGP Algorithms</a:t>
            </a:r>
          </a:p>
          <a:p>
            <a:pPr lvl="1" eaLnBrk="1" hangingPunct="1">
              <a:lnSpc>
                <a:spcPct val="90000"/>
              </a:lnSpc>
            </a:pPr>
            <a:r>
              <a:rPr lang="en-GB" b="1" dirty="0" smtClean="0">
                <a:latin typeface="Times New Roman" pitchFamily="18" charset="0"/>
                <a:cs typeface="Times New Roman" pitchFamily="18" charset="0"/>
              </a:rPr>
              <a:t>Symmetric encryption:</a:t>
            </a:r>
          </a:p>
          <a:p>
            <a:pPr lvl="2" eaLnBrk="1" hangingPunct="1">
              <a:lnSpc>
                <a:spcPct val="90000"/>
              </a:lnSpc>
            </a:pPr>
            <a:r>
              <a:rPr lang="en-GB" dirty="0" smtClean="0">
                <a:latin typeface="Times New Roman" pitchFamily="18" charset="0"/>
                <a:cs typeface="Times New Roman" pitchFamily="18" charset="0"/>
              </a:rPr>
              <a:t>DES, 3DES, AES and others.</a:t>
            </a:r>
          </a:p>
          <a:p>
            <a:pPr lvl="1" eaLnBrk="1" hangingPunct="1">
              <a:lnSpc>
                <a:spcPct val="90000"/>
              </a:lnSpc>
            </a:pPr>
            <a:r>
              <a:rPr lang="en-GB" b="1" dirty="0" smtClean="0">
                <a:latin typeface="Times New Roman" pitchFamily="18" charset="0"/>
                <a:cs typeface="Times New Roman" pitchFamily="18" charset="0"/>
              </a:rPr>
              <a:t>Public key encryption of session keys:</a:t>
            </a:r>
          </a:p>
          <a:p>
            <a:pPr lvl="2" eaLnBrk="1" hangingPunct="1">
              <a:lnSpc>
                <a:spcPct val="90000"/>
              </a:lnSpc>
            </a:pPr>
            <a:r>
              <a:rPr lang="en-GB" dirty="0" smtClean="0">
                <a:latin typeface="Times New Roman" pitchFamily="18" charset="0"/>
                <a:cs typeface="Times New Roman" pitchFamily="18" charset="0"/>
              </a:rPr>
              <a:t>RSA or </a:t>
            </a:r>
            <a:r>
              <a:rPr lang="en-GB" dirty="0" err="1" smtClean="0">
                <a:latin typeface="Times New Roman" pitchFamily="18" charset="0"/>
                <a:cs typeface="Times New Roman" pitchFamily="18" charset="0"/>
              </a:rPr>
              <a:t>ElGamal</a:t>
            </a:r>
            <a:r>
              <a:rPr lang="en-GB" dirty="0" smtClean="0">
                <a:latin typeface="Times New Roman" pitchFamily="18" charset="0"/>
                <a:cs typeface="Times New Roman" pitchFamily="18" charset="0"/>
              </a:rPr>
              <a:t>.</a:t>
            </a:r>
          </a:p>
          <a:p>
            <a:pPr lvl="1" eaLnBrk="1" hangingPunct="1">
              <a:lnSpc>
                <a:spcPct val="90000"/>
              </a:lnSpc>
            </a:pPr>
            <a:r>
              <a:rPr lang="en-GB" b="1" dirty="0" smtClean="0">
                <a:latin typeface="Times New Roman" pitchFamily="18" charset="0"/>
                <a:cs typeface="Times New Roman" pitchFamily="18" charset="0"/>
              </a:rPr>
              <a:t>Hashing:</a:t>
            </a:r>
          </a:p>
          <a:p>
            <a:pPr lvl="2" eaLnBrk="1" hangingPunct="1">
              <a:lnSpc>
                <a:spcPct val="90000"/>
              </a:lnSpc>
            </a:pPr>
            <a:r>
              <a:rPr lang="en-GB" dirty="0" smtClean="0">
                <a:latin typeface="Times New Roman" pitchFamily="18" charset="0"/>
                <a:cs typeface="Times New Roman" pitchFamily="18" charset="0"/>
              </a:rPr>
              <a:t>SHA-1, MD-5 and others.</a:t>
            </a:r>
          </a:p>
          <a:p>
            <a:pPr lvl="1" eaLnBrk="1" hangingPunct="1">
              <a:lnSpc>
                <a:spcPct val="90000"/>
              </a:lnSpc>
            </a:pPr>
            <a:r>
              <a:rPr lang="en-GB" b="1" dirty="0" smtClean="0">
                <a:latin typeface="Times New Roman" pitchFamily="18" charset="0"/>
                <a:cs typeface="Times New Roman" pitchFamily="18" charset="0"/>
              </a:rPr>
              <a:t>Signature:</a:t>
            </a:r>
          </a:p>
          <a:p>
            <a:pPr lvl="2" eaLnBrk="1" hangingPunct="1">
              <a:lnSpc>
                <a:spcPct val="90000"/>
              </a:lnSpc>
            </a:pPr>
            <a:r>
              <a:rPr lang="en-GB" dirty="0" smtClean="0">
                <a:latin typeface="Times New Roman" pitchFamily="18" charset="0"/>
                <a:cs typeface="Times New Roman" pitchFamily="18" charset="0"/>
              </a:rPr>
              <a:t>RSA, DSS, ECDSA and others.</a:t>
            </a:r>
          </a:p>
        </p:txBody>
      </p:sp>
      <p:sp>
        <p:nvSpPr>
          <p:cNvPr id="5" name="Rectangle 2"/>
          <p:cNvSpPr>
            <a:spLocks noGrp="1" noChangeArrowheads="1"/>
          </p:cNvSpPr>
          <p:nvPr>
            <p:ph type="title"/>
          </p:nvPr>
        </p:nvSpPr>
        <p:spPr>
          <a:xfrm>
            <a:off x="381000" y="457200"/>
            <a:ext cx="7010400" cy="650875"/>
          </a:xfrm>
        </p:spPr>
        <p:txBody>
          <a:bodyPr>
            <a:normAutofit fontScale="90000"/>
          </a:bodyPr>
          <a:lstStyle/>
          <a:p>
            <a:pPr eaLnBrk="1" hangingPunct="1"/>
            <a:r>
              <a:rPr lang="en-GB" dirty="0" smtClean="0">
                <a:solidFill>
                  <a:schemeClr val="tx1"/>
                </a:solidFill>
                <a:latin typeface="Times New Roman" pitchFamily="18" charset="0"/>
                <a:cs typeface="Times New Roman" pitchFamily="18" charset="0"/>
              </a:rPr>
              <a:t>PGP (Pretty Good Privacy)</a:t>
            </a:r>
          </a:p>
        </p:txBody>
      </p:sp>
      <p:sp>
        <p:nvSpPr>
          <p:cNvPr id="6" name="Footer Placeholder 5"/>
          <p:cNvSpPr>
            <a:spLocks noGrp="1"/>
          </p:cNvSpPr>
          <p:nvPr>
            <p:ph type="ftr" sz="quarter" idx="11"/>
          </p:nvPr>
        </p:nvSpPr>
        <p:spPr/>
        <p:txBody>
          <a:bodyPr/>
          <a:lstStyle/>
          <a:p>
            <a:r>
              <a:rPr lang="en-US" smtClean="0"/>
              <a:t>FAST-NUCES</a:t>
            </a:r>
            <a:endParaRPr lang="en-US"/>
          </a:p>
        </p:txBody>
      </p:sp>
      <p:pic>
        <p:nvPicPr>
          <p:cNvPr id="7" name="Picture 6"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81000" y="381000"/>
            <a:ext cx="7772400" cy="503238"/>
          </a:xfrm>
        </p:spPr>
        <p:txBody>
          <a:bodyPr>
            <a:normAutofit fontScale="90000"/>
          </a:bodyPr>
          <a:lstStyle/>
          <a:p>
            <a:pPr eaLnBrk="1" hangingPunct="1"/>
            <a:r>
              <a:rPr lang="en-GB" dirty="0" smtClean="0">
                <a:solidFill>
                  <a:schemeClr val="tx1"/>
                </a:solidFill>
                <a:latin typeface="Times New Roman" pitchFamily="18" charset="0"/>
                <a:cs typeface="Times New Roman" pitchFamily="18" charset="0"/>
              </a:rPr>
              <a:t>Key Management and Web of Trust</a:t>
            </a:r>
          </a:p>
        </p:txBody>
      </p:sp>
      <p:sp>
        <p:nvSpPr>
          <p:cNvPr id="33795" name="Rectangle 3"/>
          <p:cNvSpPr>
            <a:spLocks noGrp="1" noChangeArrowheads="1"/>
          </p:cNvSpPr>
          <p:nvPr>
            <p:ph type="body" idx="1"/>
          </p:nvPr>
        </p:nvSpPr>
        <p:spPr/>
        <p:txBody>
          <a:bodyPr>
            <a:normAutofit lnSpcReduction="10000"/>
          </a:bodyPr>
          <a:lstStyle/>
          <a:p>
            <a:pPr lvl="1">
              <a:buNone/>
            </a:pPr>
            <a:r>
              <a:rPr lang="en-GB" sz="2800" dirty="0" smtClean="0">
                <a:latin typeface="Times New Roman" pitchFamily="18" charset="0"/>
                <a:cs typeface="Times New Roman" pitchFamily="18" charset="0"/>
              </a:rPr>
              <a:t>PGP use:</a:t>
            </a:r>
          </a:p>
          <a:p>
            <a:pPr lvl="2"/>
            <a:r>
              <a:rPr lang="en-GB" sz="2800" b="1" dirty="0" smtClean="0">
                <a:latin typeface="Times New Roman" pitchFamily="18" charset="0"/>
                <a:cs typeface="Times New Roman" pitchFamily="18" charset="0"/>
              </a:rPr>
              <a:t>public keys</a:t>
            </a:r>
            <a:r>
              <a:rPr lang="en-GB" sz="2800" dirty="0" smtClean="0">
                <a:latin typeface="Times New Roman" pitchFamily="18" charset="0"/>
                <a:cs typeface="Times New Roman" pitchFamily="18" charset="0"/>
              </a:rPr>
              <a:t> for encrypting session keys / verifying signatures.</a:t>
            </a:r>
          </a:p>
          <a:p>
            <a:pPr lvl="2"/>
            <a:r>
              <a:rPr lang="en-GB" sz="2800" b="1" dirty="0" smtClean="0">
                <a:latin typeface="Times New Roman" pitchFamily="18" charset="0"/>
                <a:cs typeface="Times New Roman" pitchFamily="18" charset="0"/>
              </a:rPr>
              <a:t>private keys</a:t>
            </a:r>
            <a:r>
              <a:rPr lang="en-GB" sz="2800" dirty="0" smtClean="0">
                <a:latin typeface="Times New Roman" pitchFamily="18" charset="0"/>
                <a:cs typeface="Times New Roman" pitchFamily="18" charset="0"/>
              </a:rPr>
              <a:t> for decrypting session keys / creating signatures</a:t>
            </a:r>
            <a:r>
              <a:rPr lang="en-GB" sz="2800" dirty="0" smtClean="0"/>
              <a:t>.</a:t>
            </a:r>
          </a:p>
          <a:p>
            <a:pPr eaLnBrk="1" hangingPunct="1"/>
            <a:endParaRPr lang="en-GB" sz="2600" dirty="0" smtClean="0"/>
          </a:p>
          <a:p>
            <a:pPr eaLnBrk="1" hangingPunct="1"/>
            <a:r>
              <a:rPr lang="en-GB" sz="2600" dirty="0" smtClean="0">
                <a:latin typeface="Times New Roman" pitchFamily="18" charset="0"/>
                <a:cs typeface="Times New Roman" pitchFamily="18" charset="0"/>
              </a:rPr>
              <a:t>PGP adopts a trust model  called the </a:t>
            </a:r>
            <a:r>
              <a:rPr lang="en-GB" sz="2600" i="1" dirty="0" smtClean="0">
                <a:latin typeface="Times New Roman" pitchFamily="18" charset="0"/>
                <a:cs typeface="Times New Roman" pitchFamily="18" charset="0"/>
              </a:rPr>
              <a:t>web of trust.</a:t>
            </a:r>
          </a:p>
          <a:p>
            <a:pPr eaLnBrk="1" hangingPunct="1"/>
            <a:r>
              <a:rPr lang="en-GB" sz="2600" dirty="0" smtClean="0">
                <a:latin typeface="Times New Roman" pitchFamily="18" charset="0"/>
                <a:cs typeface="Times New Roman" pitchFamily="18" charset="0"/>
              </a:rPr>
              <a:t>No centralised authority </a:t>
            </a:r>
          </a:p>
          <a:p>
            <a:pPr eaLnBrk="1" hangingPunct="1"/>
            <a:r>
              <a:rPr lang="en-GB" sz="2600" dirty="0" smtClean="0">
                <a:latin typeface="Times New Roman" pitchFamily="18" charset="0"/>
                <a:cs typeface="Times New Roman" pitchFamily="18" charset="0"/>
              </a:rPr>
              <a:t>Individuals sign one another’s public keys, these “certificates” are stored along with keys in key rings.</a:t>
            </a: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304800"/>
            <a:ext cx="7772400" cy="731838"/>
          </a:xfrm>
        </p:spPr>
        <p:txBody>
          <a:bodyPr>
            <a:normAutofit fontScale="90000"/>
          </a:bodyPr>
          <a:lstStyle/>
          <a:p>
            <a:pPr eaLnBrk="1" hangingPunct="1"/>
            <a:r>
              <a:rPr lang="en-GB" dirty="0" smtClean="0">
                <a:solidFill>
                  <a:schemeClr val="tx1"/>
                </a:solidFill>
                <a:latin typeface="Times New Roman" pitchFamily="18" charset="0"/>
                <a:cs typeface="Times New Roman" pitchFamily="18" charset="0"/>
              </a:rPr>
              <a:t>Trust Level for Public Key</a:t>
            </a:r>
          </a:p>
        </p:txBody>
      </p:sp>
      <p:sp>
        <p:nvSpPr>
          <p:cNvPr id="34819" name="Rectangle 3"/>
          <p:cNvSpPr>
            <a:spLocks noGrp="1" noChangeArrowheads="1"/>
          </p:cNvSpPr>
          <p:nvPr>
            <p:ph type="body" idx="1"/>
          </p:nvPr>
        </p:nvSpPr>
        <p:spPr/>
        <p:txBody>
          <a:bodyPr/>
          <a:lstStyle/>
          <a:p>
            <a:r>
              <a:rPr lang="en-GB" dirty="0" smtClean="0">
                <a:latin typeface="Times New Roman" pitchFamily="18" charset="0"/>
                <a:cs typeface="Times New Roman" pitchFamily="18" charset="0"/>
              </a:rPr>
              <a:t>PGP computes a </a:t>
            </a:r>
            <a:r>
              <a:rPr lang="en-GB" i="1" dirty="0" smtClean="0">
                <a:latin typeface="Times New Roman" pitchFamily="18" charset="0"/>
                <a:cs typeface="Times New Roman" pitchFamily="18" charset="0"/>
              </a:rPr>
              <a:t>trust level</a:t>
            </a:r>
            <a:r>
              <a:rPr lang="en-GB" dirty="0" smtClean="0">
                <a:latin typeface="Times New Roman" pitchFamily="18" charset="0"/>
                <a:cs typeface="Times New Roman" pitchFamily="18" charset="0"/>
              </a:rPr>
              <a:t> for each public key in key ring.</a:t>
            </a:r>
          </a:p>
          <a:p>
            <a:r>
              <a:rPr lang="en-GB" dirty="0" smtClean="0">
                <a:latin typeface="Times New Roman" pitchFamily="18" charset="0"/>
                <a:cs typeface="Times New Roman" pitchFamily="18" charset="0"/>
              </a:rPr>
              <a:t>Users interpret trust level for themselves.</a:t>
            </a:r>
          </a:p>
          <a:p>
            <a:pPr eaLnBrk="1" hangingPunct="1"/>
            <a:r>
              <a:rPr lang="en-GB" dirty="0" smtClean="0">
                <a:latin typeface="Times New Roman" pitchFamily="18" charset="0"/>
                <a:cs typeface="Times New Roman" pitchFamily="18" charset="0"/>
              </a:rPr>
              <a:t>Trust levels for public keys dependent on:</a:t>
            </a:r>
          </a:p>
          <a:p>
            <a:pPr lvl="1" eaLnBrk="1" hangingPunct="1"/>
            <a:r>
              <a:rPr lang="en-GB" dirty="0" smtClean="0">
                <a:latin typeface="Times New Roman" pitchFamily="18" charset="0"/>
                <a:cs typeface="Times New Roman" pitchFamily="18" charset="0"/>
              </a:rPr>
              <a:t> Number of signatures on the key;</a:t>
            </a:r>
          </a:p>
          <a:p>
            <a:pPr lvl="1" eaLnBrk="1" hangingPunct="1"/>
            <a:r>
              <a:rPr lang="en-GB" dirty="0" smtClean="0">
                <a:latin typeface="Times New Roman" pitchFamily="18" charset="0"/>
                <a:cs typeface="Times New Roman" pitchFamily="18" charset="0"/>
              </a:rPr>
              <a:t>Trust level assigned to each of those signatures.</a:t>
            </a:r>
          </a:p>
          <a:p>
            <a:pPr eaLnBrk="1" hangingPunct="1"/>
            <a:r>
              <a:rPr lang="en-GB" dirty="0" smtClean="0">
                <a:latin typeface="Times New Roman" pitchFamily="18" charset="0"/>
                <a:cs typeface="Times New Roman" pitchFamily="18" charset="0"/>
              </a:rPr>
              <a:t>Trust levels recomputed from time to time.</a:t>
            </a: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81000" y="228600"/>
            <a:ext cx="7772400" cy="731838"/>
          </a:xfrm>
        </p:spPr>
        <p:txBody>
          <a:bodyPr>
            <a:normAutofit fontScale="90000"/>
          </a:bodyPr>
          <a:lstStyle/>
          <a:p>
            <a:pPr eaLnBrk="1" hangingPunct="1"/>
            <a:r>
              <a:rPr lang="en-GB" dirty="0" smtClean="0">
                <a:solidFill>
                  <a:schemeClr val="tx1"/>
                </a:solidFill>
                <a:latin typeface="Times New Roman" pitchFamily="18" charset="0"/>
                <a:cs typeface="Times New Roman" pitchFamily="18" charset="0"/>
              </a:rPr>
              <a:t>PGP Key Rings</a:t>
            </a:r>
          </a:p>
        </p:txBody>
      </p:sp>
      <p:sp>
        <p:nvSpPr>
          <p:cNvPr id="27651" name="Rectangle 3"/>
          <p:cNvSpPr>
            <a:spLocks noGrp="1" noChangeArrowheads="1"/>
          </p:cNvSpPr>
          <p:nvPr>
            <p:ph type="body" idx="1"/>
          </p:nvPr>
        </p:nvSpPr>
        <p:spPr/>
        <p:txBody>
          <a:bodyPr/>
          <a:lstStyle/>
          <a:p>
            <a:pPr eaLnBrk="1" hangingPunct="1"/>
            <a:r>
              <a:rPr lang="en-GB" dirty="0" smtClean="0">
                <a:latin typeface="Times New Roman" pitchFamily="18" charset="0"/>
                <a:cs typeface="Times New Roman" pitchFamily="18" charset="0"/>
              </a:rPr>
              <a:t>PGP Key Rings</a:t>
            </a:r>
          </a:p>
          <a:p>
            <a:pPr lvl="1" eaLnBrk="1" hangingPunct="1"/>
            <a:r>
              <a:rPr lang="en-GB" dirty="0" smtClean="0">
                <a:latin typeface="Times New Roman" pitchFamily="18" charset="0"/>
                <a:cs typeface="Times New Roman" pitchFamily="18" charset="0"/>
              </a:rPr>
              <a:t>PGP supports multiple public/private keys pairs per sender/recipient.</a:t>
            </a:r>
          </a:p>
          <a:p>
            <a:pPr lvl="1" eaLnBrk="1" hangingPunct="1"/>
            <a:r>
              <a:rPr lang="en-GB" dirty="0" smtClean="0">
                <a:latin typeface="Times New Roman" pitchFamily="18" charset="0"/>
                <a:cs typeface="Times New Roman" pitchFamily="18" charset="0"/>
              </a:rPr>
              <a:t>Keys stored locally in a </a:t>
            </a:r>
            <a:r>
              <a:rPr lang="en-GB" i="1" dirty="0" smtClean="0">
                <a:latin typeface="Times New Roman" pitchFamily="18" charset="0"/>
                <a:cs typeface="Times New Roman" pitchFamily="18" charset="0"/>
              </a:rPr>
              <a:t>PGP Key Ring</a:t>
            </a:r>
            <a:r>
              <a:rPr lang="en-GB" dirty="0" smtClean="0">
                <a:latin typeface="Times New Roman" pitchFamily="18" charset="0"/>
                <a:cs typeface="Times New Roman" pitchFamily="18" charset="0"/>
              </a:rPr>
              <a:t> – essentially a database of keys.</a:t>
            </a:r>
          </a:p>
          <a:p>
            <a:pPr lvl="1" eaLnBrk="1" hangingPunct="1"/>
            <a:r>
              <a:rPr lang="en-GB" dirty="0" smtClean="0">
                <a:latin typeface="Times New Roman" pitchFamily="18" charset="0"/>
                <a:cs typeface="Times New Roman" pitchFamily="18" charset="0"/>
              </a:rPr>
              <a:t>Private keys stored in encrypted form; decryption key determined by user-entered pass-phrase.</a:t>
            </a:r>
          </a:p>
          <a:p>
            <a:pPr eaLnBrk="1" hangingPunct="1"/>
            <a:endParaRPr lang="en-GB" dirty="0" smtClean="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81000" y="381000"/>
            <a:ext cx="7772400" cy="579438"/>
          </a:xfrm>
        </p:spPr>
        <p:txBody>
          <a:bodyPr>
            <a:normAutofit fontScale="90000"/>
          </a:bodyPr>
          <a:lstStyle/>
          <a:p>
            <a:pPr eaLnBrk="1" hangingPunct="1"/>
            <a:r>
              <a:rPr lang="en-AU" dirty="0" smtClean="0">
                <a:solidFill>
                  <a:schemeClr val="tx1"/>
                </a:solidFill>
                <a:latin typeface="Times New Roman" pitchFamily="18" charset="0"/>
                <a:cs typeface="Times New Roman" pitchFamily="18" charset="0"/>
              </a:rPr>
              <a:t>Email Security</a:t>
            </a:r>
          </a:p>
        </p:txBody>
      </p:sp>
      <p:sp>
        <p:nvSpPr>
          <p:cNvPr id="7172" name="Rectangle 3"/>
          <p:cNvSpPr>
            <a:spLocks noGrp="1" noChangeArrowheads="1"/>
          </p:cNvSpPr>
          <p:nvPr>
            <p:ph sz="quarter" idx="1"/>
          </p:nvPr>
        </p:nvSpPr>
        <p:spPr/>
        <p:txBody>
          <a:bodyPr/>
          <a:lstStyle/>
          <a:p>
            <a:pPr eaLnBrk="1" hangingPunct="1"/>
            <a:r>
              <a:rPr lang="en-AU" dirty="0" smtClean="0">
                <a:latin typeface="Times New Roman" pitchFamily="18" charset="0"/>
                <a:cs typeface="Times New Roman" pitchFamily="18" charset="0"/>
              </a:rPr>
              <a:t>Email is one of the most widely used and regarded network services </a:t>
            </a:r>
          </a:p>
          <a:p>
            <a:pPr eaLnBrk="1" hangingPunct="1"/>
            <a:r>
              <a:rPr lang="en-AU" dirty="0" smtClean="0">
                <a:latin typeface="Times New Roman" pitchFamily="18" charset="0"/>
                <a:cs typeface="Times New Roman" pitchFamily="18" charset="0"/>
              </a:rPr>
              <a:t>Currently message contents are not secure </a:t>
            </a:r>
          </a:p>
          <a:p>
            <a:pPr lvl="1" eaLnBrk="1" hangingPunct="1"/>
            <a:r>
              <a:rPr lang="en-AU" dirty="0" smtClean="0">
                <a:latin typeface="Times New Roman" pitchFamily="18" charset="0"/>
                <a:cs typeface="Times New Roman" pitchFamily="18" charset="0"/>
              </a:rPr>
              <a:t>may be inspected either in transit </a:t>
            </a:r>
          </a:p>
          <a:p>
            <a:pPr lvl="1" eaLnBrk="1" hangingPunct="1"/>
            <a:r>
              <a:rPr lang="en-AU" dirty="0" smtClean="0">
                <a:latin typeface="Times New Roman" pitchFamily="18" charset="0"/>
                <a:cs typeface="Times New Roman" pitchFamily="18" charset="0"/>
              </a:rPr>
              <a:t>or by suitably privileged users on destination system</a:t>
            </a:r>
          </a:p>
        </p:txBody>
      </p:sp>
      <p:sp>
        <p:nvSpPr>
          <p:cNvPr id="5" name="Footer Placeholder 4"/>
          <p:cNvSpPr>
            <a:spLocks noGrp="1"/>
          </p:cNvSpPr>
          <p:nvPr>
            <p:ph type="ftr" sz="quarter" idx="11"/>
          </p:nvPr>
        </p:nvSpPr>
        <p:spPr/>
        <p:txBody>
          <a:bodyPr/>
          <a:lstStyle/>
          <a:p>
            <a:r>
              <a:rPr lang="en-US" smtClean="0"/>
              <a:t>FAST-NUCES</a:t>
            </a:r>
            <a:endParaRPr lang="en-US"/>
          </a:p>
        </p:txBody>
      </p:sp>
      <p:pic>
        <p:nvPicPr>
          <p:cNvPr id="7" name="Picture 6"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228600"/>
            <a:ext cx="7772400" cy="731838"/>
          </a:xfrm>
        </p:spPr>
        <p:txBody>
          <a:bodyPr>
            <a:normAutofit fontScale="90000"/>
          </a:bodyPr>
          <a:lstStyle/>
          <a:p>
            <a:pPr eaLnBrk="1" hangingPunct="1"/>
            <a:r>
              <a:rPr lang="en-US" dirty="0" smtClean="0">
                <a:solidFill>
                  <a:schemeClr val="tx1"/>
                </a:solidFill>
                <a:latin typeface="Times New Roman" pitchFamily="18" charset="0"/>
                <a:cs typeface="Times New Roman" pitchFamily="18" charset="0"/>
              </a:rPr>
              <a:t>PGP Session Keys</a:t>
            </a:r>
            <a:endParaRPr lang="en-AU" dirty="0" smtClean="0">
              <a:solidFill>
                <a:schemeClr val="tx1"/>
              </a:solidFill>
              <a:latin typeface="Times New Roman" pitchFamily="18" charset="0"/>
              <a:cs typeface="Times New Roman" pitchFamily="18" charset="0"/>
            </a:endParaRPr>
          </a:p>
        </p:txBody>
      </p:sp>
      <p:sp>
        <p:nvSpPr>
          <p:cNvPr id="17412" name="Rectangle 3"/>
          <p:cNvSpPr>
            <a:spLocks noGrp="1" noChangeArrowheads="1"/>
          </p:cNvSpPr>
          <p:nvPr>
            <p:ph sz="quarter" idx="1"/>
          </p:nvPr>
        </p:nvSpPr>
        <p:spPr/>
        <p:txBody>
          <a:bodyPr/>
          <a:lstStyle/>
          <a:p>
            <a:pPr eaLnBrk="1" hangingPunct="1"/>
            <a:r>
              <a:rPr lang="en-US" dirty="0" smtClean="0">
                <a:latin typeface="Times New Roman" pitchFamily="18" charset="0"/>
                <a:cs typeface="Times New Roman" pitchFamily="18" charset="0"/>
              </a:rPr>
              <a:t>Need a session key for each message</a:t>
            </a:r>
          </a:p>
          <a:p>
            <a:pPr lvl="1" eaLnBrk="1" hangingPunct="1"/>
            <a:r>
              <a:rPr lang="en-US" dirty="0" smtClean="0">
                <a:latin typeface="Times New Roman" pitchFamily="18" charset="0"/>
                <a:cs typeface="Times New Roman" pitchFamily="18" charset="0"/>
              </a:rPr>
              <a:t>Varying sizes: 56-bit DES, 128-bit CAST or IDEA, 168-bit Triple-DES, 128, 192, 256 bits AES</a:t>
            </a:r>
          </a:p>
          <a:p>
            <a:pPr eaLnBrk="1" hangingPunct="1"/>
            <a:r>
              <a:rPr lang="en-US" dirty="0" smtClean="0">
                <a:latin typeface="Times New Roman" pitchFamily="18" charset="0"/>
                <a:cs typeface="Times New Roman" pitchFamily="18" charset="0"/>
              </a:rPr>
              <a:t>Uses random inputs taken from </a:t>
            </a:r>
          </a:p>
          <a:p>
            <a:pPr eaLnBrk="1" hangingPunct="1">
              <a:buFontTx/>
              <a:buNone/>
            </a:pPr>
            <a:r>
              <a:rPr lang="en-US" dirty="0" smtClean="0">
                <a:latin typeface="Times New Roman" pitchFamily="18" charset="0"/>
                <a:cs typeface="Times New Roman" pitchFamily="18" charset="0"/>
              </a:rPr>
              <a:t>     -actual keys hit </a:t>
            </a:r>
          </a:p>
          <a:p>
            <a:pPr eaLnBrk="1" hangingPunct="1">
              <a:buFontTx/>
              <a:buNone/>
            </a:pPr>
            <a:r>
              <a:rPr lang="en-US" dirty="0" smtClean="0">
                <a:latin typeface="Times New Roman" pitchFamily="18" charset="0"/>
                <a:cs typeface="Times New Roman" pitchFamily="18" charset="0"/>
              </a:rPr>
              <a:t>     -keystroke timing of a user</a:t>
            </a:r>
            <a:endParaRPr lang="en-AU" dirty="0" smtClean="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smtClean="0"/>
              <a:t>FAST-NUCES</a:t>
            </a:r>
            <a:endParaRPr lang="en-US"/>
          </a:p>
        </p:txBody>
      </p:sp>
      <p:pic>
        <p:nvPicPr>
          <p:cNvPr id="7" name="Picture 6"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304800"/>
            <a:ext cx="7772400" cy="655638"/>
          </a:xfrm>
        </p:spPr>
        <p:txBody>
          <a:bodyPr>
            <a:normAutofit fontScale="90000"/>
          </a:bodyPr>
          <a:lstStyle/>
          <a:p>
            <a:pPr eaLnBrk="1" hangingPunct="1"/>
            <a:r>
              <a:rPr lang="en-US" dirty="0" smtClean="0">
                <a:solidFill>
                  <a:schemeClr val="tx1"/>
                </a:solidFill>
                <a:latin typeface="Times New Roman" pitchFamily="18" charset="0"/>
                <a:cs typeface="Times New Roman" pitchFamily="18" charset="0"/>
              </a:rPr>
              <a:t>PGP Public &amp; Private Keys</a:t>
            </a:r>
            <a:endParaRPr lang="en-AU" dirty="0" smtClean="0">
              <a:solidFill>
                <a:schemeClr val="tx1"/>
              </a:solidFill>
              <a:latin typeface="Times New Roman" pitchFamily="18" charset="0"/>
              <a:cs typeface="Times New Roman" pitchFamily="18" charset="0"/>
            </a:endParaRPr>
          </a:p>
        </p:txBody>
      </p:sp>
      <p:sp>
        <p:nvSpPr>
          <p:cNvPr id="18436" name="Rectangle 3"/>
          <p:cNvSpPr>
            <a:spLocks noGrp="1" noChangeArrowheads="1"/>
          </p:cNvSpPr>
          <p:nvPr>
            <p:ph sz="quarter" idx="1"/>
          </p:nvPr>
        </p:nvSpPr>
        <p:spPr/>
        <p:txBody>
          <a:bodyPr/>
          <a:lstStyle/>
          <a:p>
            <a:pPr eaLnBrk="1" hangingPunct="1">
              <a:lnSpc>
                <a:spcPct val="90000"/>
              </a:lnSpc>
            </a:pPr>
            <a:r>
              <a:rPr lang="en-US" sz="2800" dirty="0" smtClean="0">
                <a:latin typeface="Times New Roman" pitchFamily="18" charset="0"/>
                <a:cs typeface="Times New Roman" pitchFamily="18" charset="0"/>
              </a:rPr>
              <a:t>Since many public/private keys may be in use, need to identify which is actually used to encrypt session key in a message</a:t>
            </a:r>
          </a:p>
          <a:p>
            <a:pPr lvl="1" eaLnBrk="1" hangingPunct="1">
              <a:lnSpc>
                <a:spcPct val="90000"/>
              </a:lnSpc>
            </a:pPr>
            <a:r>
              <a:rPr lang="en-US" dirty="0" smtClean="0">
                <a:latin typeface="Times New Roman" pitchFamily="18" charset="0"/>
                <a:cs typeface="Times New Roman" pitchFamily="18" charset="0"/>
              </a:rPr>
              <a:t>Could send full public-key with every message</a:t>
            </a:r>
          </a:p>
          <a:p>
            <a:pPr lvl="1" eaLnBrk="1" hangingPunct="1">
              <a:lnSpc>
                <a:spcPct val="90000"/>
              </a:lnSpc>
            </a:pPr>
            <a:r>
              <a:rPr lang="en-US" dirty="0" smtClean="0">
                <a:latin typeface="Times New Roman" pitchFamily="18" charset="0"/>
                <a:cs typeface="Times New Roman" pitchFamily="18" charset="0"/>
              </a:rPr>
              <a:t>but this is inefficient</a:t>
            </a:r>
          </a:p>
          <a:p>
            <a:pPr eaLnBrk="1" hangingPunct="1">
              <a:lnSpc>
                <a:spcPct val="90000"/>
              </a:lnSpc>
            </a:pPr>
            <a:r>
              <a:rPr lang="en-US" sz="2800" dirty="0" smtClean="0">
                <a:latin typeface="Times New Roman" pitchFamily="18" charset="0"/>
                <a:cs typeface="Times New Roman" pitchFamily="18" charset="0"/>
              </a:rPr>
              <a:t>Rather use a key identifier based on key</a:t>
            </a:r>
          </a:p>
          <a:p>
            <a:pPr lvl="1" eaLnBrk="1" hangingPunct="1">
              <a:lnSpc>
                <a:spcPct val="90000"/>
              </a:lnSpc>
            </a:pPr>
            <a:r>
              <a:rPr lang="en-US" dirty="0" smtClean="0">
                <a:latin typeface="Times New Roman" pitchFamily="18" charset="0"/>
                <a:cs typeface="Times New Roman" pitchFamily="18" charset="0"/>
              </a:rPr>
              <a:t>is least significant 64-bits of the key</a:t>
            </a:r>
          </a:p>
          <a:p>
            <a:pPr lvl="1" eaLnBrk="1" hangingPunct="1">
              <a:lnSpc>
                <a:spcPct val="90000"/>
              </a:lnSpc>
            </a:pPr>
            <a:r>
              <a:rPr lang="en-US" dirty="0" smtClean="0">
                <a:latin typeface="Times New Roman" pitchFamily="18" charset="0"/>
                <a:cs typeface="Times New Roman" pitchFamily="18" charset="0"/>
              </a:rPr>
              <a:t>will very likely be unique</a:t>
            </a:r>
          </a:p>
          <a:p>
            <a:pPr eaLnBrk="1" hangingPunct="1">
              <a:lnSpc>
                <a:spcPct val="90000"/>
              </a:lnSpc>
            </a:pPr>
            <a:r>
              <a:rPr lang="en-US" sz="2800" dirty="0" smtClean="0">
                <a:latin typeface="Times New Roman" pitchFamily="18" charset="0"/>
                <a:cs typeface="Times New Roman" pitchFamily="18" charset="0"/>
              </a:rPr>
              <a:t>Also use key ID in signatures</a:t>
            </a:r>
          </a:p>
          <a:p>
            <a:pPr eaLnBrk="1" hangingPunct="1">
              <a:lnSpc>
                <a:spcPct val="90000"/>
              </a:lnSpc>
            </a:pPr>
            <a:endParaRPr lang="en-AU" sz="2800" dirty="0" smtClean="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smtClean="0"/>
              <a:t>FAST-NUCES</a:t>
            </a:r>
            <a:endParaRPr lang="en-US"/>
          </a:p>
        </p:txBody>
      </p:sp>
      <p:pic>
        <p:nvPicPr>
          <p:cNvPr id="7" name="Picture 6"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81000" y="152400"/>
            <a:ext cx="7772400" cy="731838"/>
          </a:xfrm>
        </p:spPr>
        <p:txBody>
          <a:bodyPr>
            <a:normAutofit fontScale="90000"/>
          </a:bodyPr>
          <a:lstStyle/>
          <a:p>
            <a:pPr eaLnBrk="1" hangingPunct="1"/>
            <a:r>
              <a:rPr lang="en-US" dirty="0" smtClean="0">
                <a:solidFill>
                  <a:schemeClr val="tx1"/>
                </a:solidFill>
                <a:latin typeface="Times New Roman" pitchFamily="18" charset="0"/>
                <a:cs typeface="Times New Roman" pitchFamily="18" charset="0"/>
              </a:rPr>
              <a:t>PGP Message Format</a:t>
            </a:r>
            <a:endParaRPr lang="en-AU" dirty="0" smtClean="0">
              <a:solidFill>
                <a:schemeClr val="tx1"/>
              </a:solidFill>
              <a:latin typeface="Times New Roman" pitchFamily="18" charset="0"/>
              <a:cs typeface="Times New Roman" pitchFamily="18" charset="0"/>
            </a:endParaRPr>
          </a:p>
        </p:txBody>
      </p:sp>
      <p:pic>
        <p:nvPicPr>
          <p:cNvPr id="19460" name="Picture 3"/>
          <p:cNvPicPr>
            <a:picLocks noChangeAspect="1" noChangeArrowheads="1"/>
          </p:cNvPicPr>
          <p:nvPr/>
        </p:nvPicPr>
        <p:blipFill>
          <a:blip r:embed="rId3" cstate="print"/>
          <a:srcRect t="5370" b="28636"/>
          <a:stretch>
            <a:fillRect/>
          </a:stretch>
        </p:blipFill>
        <p:spPr bwMode="auto">
          <a:xfrm>
            <a:off x="1676400" y="1447800"/>
            <a:ext cx="5826125" cy="4975225"/>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r>
              <a:rPr lang="en-US" smtClean="0"/>
              <a:t>FAST-NUCES</a:t>
            </a:r>
            <a:endParaRPr lang="en-US"/>
          </a:p>
        </p:txBody>
      </p:sp>
      <p:pic>
        <p:nvPicPr>
          <p:cNvPr id="7" name="Picture 6"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28600" y="304800"/>
            <a:ext cx="7772400" cy="655638"/>
          </a:xfrm>
        </p:spPr>
        <p:txBody>
          <a:bodyPr>
            <a:normAutofit fontScale="90000"/>
          </a:bodyPr>
          <a:lstStyle/>
          <a:p>
            <a:pPr eaLnBrk="1" hangingPunct="1"/>
            <a:r>
              <a:rPr lang="en-US" sz="3600" dirty="0" smtClean="0">
                <a:solidFill>
                  <a:schemeClr val="tx1"/>
                </a:solidFill>
                <a:latin typeface="Times New Roman" pitchFamily="18" charset="0"/>
                <a:cs typeface="Times New Roman" pitchFamily="18" charset="0"/>
              </a:rPr>
              <a:t>PGP services</a:t>
            </a:r>
          </a:p>
        </p:txBody>
      </p:sp>
      <p:sp>
        <p:nvSpPr>
          <p:cNvPr id="10243" name="Rectangle 3"/>
          <p:cNvSpPr>
            <a:spLocks noGrp="1" noChangeArrowheads="1"/>
          </p:cNvSpPr>
          <p:nvPr>
            <p:ph type="body" idx="1"/>
          </p:nvPr>
        </p:nvSpPr>
        <p:spPr/>
        <p:txBody>
          <a:bodyPr>
            <a:normAutofit lnSpcReduction="10000"/>
          </a:bodyPr>
          <a:lstStyle/>
          <a:p>
            <a:pPr eaLnBrk="1" hangingPunct="1"/>
            <a:r>
              <a:rPr lang="en-US" b="1" dirty="0" smtClean="0">
                <a:latin typeface="Times New Roman" pitchFamily="18" charset="0"/>
                <a:cs typeface="Times New Roman" pitchFamily="18" charset="0"/>
              </a:rPr>
              <a:t>Messages</a:t>
            </a:r>
          </a:p>
          <a:p>
            <a:pPr lvl="1" eaLnBrk="1" hangingPunct="1"/>
            <a:r>
              <a:rPr lang="en-US" dirty="0" smtClean="0">
                <a:latin typeface="Times New Roman" pitchFamily="18" charset="0"/>
                <a:cs typeface="Times New Roman" pitchFamily="18" charset="0"/>
              </a:rPr>
              <a:t>authentication</a:t>
            </a:r>
          </a:p>
          <a:p>
            <a:pPr lvl="1" eaLnBrk="1" hangingPunct="1"/>
            <a:r>
              <a:rPr lang="en-US" dirty="0" smtClean="0">
                <a:latin typeface="Times New Roman" pitchFamily="18" charset="0"/>
                <a:cs typeface="Times New Roman" pitchFamily="18" charset="0"/>
              </a:rPr>
              <a:t>confidentiality</a:t>
            </a:r>
          </a:p>
          <a:p>
            <a:pPr lvl="1" eaLnBrk="1" hangingPunct="1"/>
            <a:r>
              <a:rPr lang="en-US" dirty="0" smtClean="0">
                <a:latin typeface="Times New Roman" pitchFamily="18" charset="0"/>
                <a:cs typeface="Times New Roman" pitchFamily="18" charset="0"/>
              </a:rPr>
              <a:t>compression</a:t>
            </a:r>
          </a:p>
          <a:p>
            <a:pPr lvl="1" eaLnBrk="1" hangingPunct="1"/>
            <a:r>
              <a:rPr lang="en-US" dirty="0" smtClean="0">
                <a:latin typeface="Times New Roman" pitchFamily="18" charset="0"/>
                <a:cs typeface="Times New Roman" pitchFamily="18" charset="0"/>
              </a:rPr>
              <a:t>e-mail compatibility</a:t>
            </a:r>
          </a:p>
          <a:p>
            <a:pPr lvl="1" eaLnBrk="1" hangingPunct="1"/>
            <a:r>
              <a:rPr lang="en-US" dirty="0" smtClean="0">
                <a:latin typeface="Times New Roman" pitchFamily="18" charset="0"/>
                <a:cs typeface="Times New Roman" pitchFamily="18" charset="0"/>
              </a:rPr>
              <a:t>segmentation and reassembly</a:t>
            </a:r>
          </a:p>
          <a:p>
            <a:pPr eaLnBrk="1" hangingPunct="1"/>
            <a:endParaRPr lang="en-US" dirty="0" smtClean="0">
              <a:latin typeface="Times New Roman" pitchFamily="18" charset="0"/>
              <a:cs typeface="Times New Roman" pitchFamily="18" charset="0"/>
            </a:endParaRPr>
          </a:p>
          <a:p>
            <a:pPr eaLnBrk="1" hangingPunct="1"/>
            <a:r>
              <a:rPr lang="en-US" b="1" dirty="0" smtClean="0">
                <a:latin typeface="Times New Roman" pitchFamily="18" charset="0"/>
                <a:cs typeface="Times New Roman" pitchFamily="18" charset="0"/>
              </a:rPr>
              <a:t>Key Management</a:t>
            </a:r>
          </a:p>
          <a:p>
            <a:pPr lvl="1" eaLnBrk="1" hangingPunct="1"/>
            <a:r>
              <a:rPr lang="en-US" dirty="0" smtClean="0">
                <a:latin typeface="Times New Roman" pitchFamily="18" charset="0"/>
                <a:cs typeface="Times New Roman" pitchFamily="18" charset="0"/>
              </a:rPr>
              <a:t>generation, distribution, and revocation of public/private keys</a:t>
            </a:r>
          </a:p>
          <a:p>
            <a:pPr lvl="1" eaLnBrk="1" hangingPunct="1"/>
            <a:r>
              <a:rPr lang="en-US" dirty="0" smtClean="0">
                <a:latin typeface="Times New Roman" pitchFamily="18" charset="0"/>
                <a:cs typeface="Times New Roman" pitchFamily="18" charset="0"/>
              </a:rPr>
              <a:t>generation and transport of session keys and IVs</a:t>
            </a:r>
          </a:p>
          <a:p>
            <a:pPr eaLnBrk="1" hangingPunct="1">
              <a:buFont typeface="Wingdings" pitchFamily="2" charset="2"/>
              <a:buNone/>
            </a:pPr>
            <a:endParaRPr lang="en-US" dirty="0" smtClean="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04800" y="304800"/>
            <a:ext cx="7772400" cy="655638"/>
          </a:xfrm>
        </p:spPr>
        <p:txBody>
          <a:bodyPr>
            <a:normAutofit fontScale="90000"/>
          </a:bodyPr>
          <a:lstStyle/>
          <a:p>
            <a:pPr eaLnBrk="1" hangingPunct="1"/>
            <a:r>
              <a:rPr lang="en-US" sz="3600" dirty="0" smtClean="0">
                <a:solidFill>
                  <a:schemeClr val="tx1"/>
                </a:solidFill>
                <a:latin typeface="Times New Roman" pitchFamily="18" charset="0"/>
                <a:cs typeface="Times New Roman" pitchFamily="18" charset="0"/>
              </a:rPr>
              <a:t>PGP Message Generation</a:t>
            </a:r>
            <a:endParaRPr lang="en-GB" sz="3600" dirty="0" smtClean="0">
              <a:solidFill>
                <a:schemeClr val="tx1"/>
              </a:solidFill>
              <a:latin typeface="Times New Roman" pitchFamily="18" charset="0"/>
              <a:cs typeface="Times New Roman" pitchFamily="18" charset="0"/>
            </a:endParaRPr>
          </a:p>
        </p:txBody>
      </p:sp>
      <p:pic>
        <p:nvPicPr>
          <p:cNvPr id="28675" name="Picture 4"/>
          <p:cNvPicPr>
            <a:picLocks noGrp="1" noChangeAspect="1" noChangeArrowheads="1"/>
          </p:cNvPicPr>
          <p:nvPr>
            <p:ph idx="1"/>
          </p:nvPr>
        </p:nvPicPr>
        <p:blipFill>
          <a:blip r:embed="rId2" cstate="print"/>
          <a:srcRect/>
          <a:stretch>
            <a:fillRect/>
          </a:stretch>
        </p:blipFill>
        <p:spPr>
          <a:xfrm>
            <a:off x="533400" y="1219200"/>
            <a:ext cx="8229600" cy="4900613"/>
          </a:xfrm>
          <a:noFill/>
        </p:spPr>
      </p:pic>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28600" y="381000"/>
            <a:ext cx="7772400" cy="579438"/>
          </a:xfrm>
        </p:spPr>
        <p:txBody>
          <a:bodyPr>
            <a:normAutofit fontScale="90000"/>
          </a:bodyPr>
          <a:lstStyle/>
          <a:p>
            <a:pPr eaLnBrk="1" hangingPunct="1"/>
            <a:r>
              <a:rPr lang="en-US" sz="3600" dirty="0" smtClean="0">
                <a:solidFill>
                  <a:schemeClr val="tx1"/>
                </a:solidFill>
                <a:latin typeface="Times New Roman" pitchFamily="18" charset="0"/>
                <a:cs typeface="Times New Roman" pitchFamily="18" charset="0"/>
              </a:rPr>
              <a:t>PGP Message Generation</a:t>
            </a:r>
            <a:endParaRPr lang="en-GB" sz="3600" dirty="0" smtClean="0">
              <a:solidFill>
                <a:schemeClr val="tx1"/>
              </a:solidFill>
              <a:latin typeface="Times New Roman" pitchFamily="18" charset="0"/>
              <a:cs typeface="Times New Roman" pitchFamily="18" charset="0"/>
            </a:endParaRPr>
          </a:p>
        </p:txBody>
      </p:sp>
      <p:sp>
        <p:nvSpPr>
          <p:cNvPr id="29699" name="Rectangle 3"/>
          <p:cNvSpPr>
            <a:spLocks noGrp="1" noChangeArrowheads="1"/>
          </p:cNvSpPr>
          <p:nvPr>
            <p:ph type="body" idx="1"/>
          </p:nvPr>
        </p:nvSpPr>
        <p:spPr>
          <a:xfrm>
            <a:off x="457200" y="1219200"/>
            <a:ext cx="8305800" cy="4953000"/>
          </a:xfrm>
        </p:spPr>
        <p:txBody>
          <a:bodyPr/>
          <a:lstStyle/>
          <a:p>
            <a:pPr eaLnBrk="1" hangingPunct="1"/>
            <a:r>
              <a:rPr lang="en-US" sz="2000" dirty="0" smtClean="0">
                <a:latin typeface="Times New Roman" pitchFamily="18" charset="0"/>
                <a:cs typeface="Times New Roman" pitchFamily="18" charset="0"/>
              </a:rPr>
              <a:t>The sending PGP entity performs the following steps:</a:t>
            </a:r>
          </a:p>
          <a:p>
            <a:pPr lvl="1" eaLnBrk="1" hangingPunct="1"/>
            <a:r>
              <a:rPr lang="en-US" sz="2000" dirty="0" smtClean="0">
                <a:latin typeface="Times New Roman" pitchFamily="18" charset="0"/>
                <a:cs typeface="Times New Roman" pitchFamily="18" charset="0"/>
              </a:rPr>
              <a:t>Signs the message:</a:t>
            </a:r>
          </a:p>
          <a:p>
            <a:pPr lvl="2" eaLnBrk="1" hangingPunct="1"/>
            <a:r>
              <a:rPr lang="en-US" sz="2000" dirty="0" smtClean="0">
                <a:latin typeface="Times New Roman" pitchFamily="18" charset="0"/>
                <a:cs typeface="Times New Roman" pitchFamily="18" charset="0"/>
              </a:rPr>
              <a:t>PGP gets sender’s private key from key ring using its user id as an index.</a:t>
            </a:r>
          </a:p>
          <a:p>
            <a:pPr lvl="2" eaLnBrk="1" hangingPunct="1"/>
            <a:r>
              <a:rPr lang="en-US" sz="2000" dirty="0" smtClean="0">
                <a:latin typeface="Times New Roman" pitchFamily="18" charset="0"/>
                <a:cs typeface="Times New Roman" pitchFamily="18" charset="0"/>
              </a:rPr>
              <a:t>PGP prompts user for passphrase to decrypt private key.</a:t>
            </a:r>
          </a:p>
          <a:p>
            <a:pPr lvl="2" eaLnBrk="1" hangingPunct="1"/>
            <a:r>
              <a:rPr lang="en-US" sz="2000" dirty="0" smtClean="0">
                <a:latin typeface="Times New Roman" pitchFamily="18" charset="0"/>
                <a:cs typeface="Times New Roman" pitchFamily="18" charset="0"/>
              </a:rPr>
              <a:t>PGP constructs the signature component of the message.</a:t>
            </a:r>
          </a:p>
          <a:p>
            <a:pPr lvl="1" eaLnBrk="1" hangingPunct="1"/>
            <a:r>
              <a:rPr lang="en-US" sz="2000" dirty="0" smtClean="0">
                <a:latin typeface="Times New Roman" pitchFamily="18" charset="0"/>
                <a:cs typeface="Times New Roman" pitchFamily="18" charset="0"/>
              </a:rPr>
              <a:t>Encrypts the message:</a:t>
            </a:r>
          </a:p>
          <a:p>
            <a:pPr lvl="2" eaLnBrk="1" hangingPunct="1"/>
            <a:r>
              <a:rPr lang="en-US" sz="2000" dirty="0" smtClean="0">
                <a:latin typeface="Times New Roman" pitchFamily="18" charset="0"/>
                <a:cs typeface="Times New Roman" pitchFamily="18" charset="0"/>
              </a:rPr>
              <a:t>PGP generates a session key and encrypts the message.</a:t>
            </a:r>
          </a:p>
          <a:p>
            <a:pPr lvl="2" eaLnBrk="1" hangingPunct="1"/>
            <a:r>
              <a:rPr lang="en-US" sz="2000" dirty="0" smtClean="0">
                <a:latin typeface="Times New Roman" pitchFamily="18" charset="0"/>
                <a:cs typeface="Times New Roman" pitchFamily="18" charset="0"/>
              </a:rPr>
              <a:t>PGP retrieves the receiver public key from the key ring using its user id as an index.</a:t>
            </a:r>
          </a:p>
          <a:p>
            <a:pPr lvl="2" eaLnBrk="1" hangingPunct="1"/>
            <a:r>
              <a:rPr lang="en-US" sz="2000" dirty="0" smtClean="0">
                <a:latin typeface="Times New Roman" pitchFamily="18" charset="0"/>
                <a:cs typeface="Times New Roman" pitchFamily="18" charset="0"/>
              </a:rPr>
              <a:t>PGP constructs session component of message</a:t>
            </a:r>
            <a:endParaRPr lang="en-GB" sz="2000" dirty="0" smtClean="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04800" y="304800"/>
            <a:ext cx="7772400" cy="731838"/>
          </a:xfrm>
        </p:spPr>
        <p:txBody>
          <a:bodyPr/>
          <a:lstStyle/>
          <a:p>
            <a:pPr eaLnBrk="1" hangingPunct="1"/>
            <a:r>
              <a:rPr lang="en-US" sz="3600" dirty="0" smtClean="0">
                <a:solidFill>
                  <a:schemeClr val="tx1"/>
                </a:solidFill>
                <a:latin typeface="Times New Roman" pitchFamily="18" charset="0"/>
                <a:cs typeface="Times New Roman" pitchFamily="18" charset="0"/>
              </a:rPr>
              <a:t>PGP Message Reception</a:t>
            </a:r>
            <a:endParaRPr lang="en-GB" sz="3600" dirty="0" smtClean="0">
              <a:solidFill>
                <a:schemeClr val="tx1"/>
              </a:solidFill>
              <a:latin typeface="Times New Roman" pitchFamily="18" charset="0"/>
              <a:cs typeface="Times New Roman" pitchFamily="18" charset="0"/>
            </a:endParaRPr>
          </a:p>
        </p:txBody>
      </p:sp>
      <p:pic>
        <p:nvPicPr>
          <p:cNvPr id="30723" name="Picture 4"/>
          <p:cNvPicPr>
            <a:picLocks noGrp="1" noChangeAspect="1" noChangeArrowheads="1"/>
          </p:cNvPicPr>
          <p:nvPr>
            <p:ph idx="1"/>
          </p:nvPr>
        </p:nvPicPr>
        <p:blipFill>
          <a:blip r:embed="rId2" cstate="print"/>
          <a:srcRect/>
          <a:stretch>
            <a:fillRect/>
          </a:stretch>
        </p:blipFill>
        <p:spPr>
          <a:xfrm>
            <a:off x="609600" y="1219200"/>
            <a:ext cx="8153400" cy="4855236"/>
          </a:xfrm>
          <a:noFill/>
        </p:spPr>
      </p:pic>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04800" y="381000"/>
            <a:ext cx="7772400" cy="655638"/>
          </a:xfrm>
        </p:spPr>
        <p:txBody>
          <a:bodyPr>
            <a:normAutofit fontScale="90000"/>
          </a:bodyPr>
          <a:lstStyle/>
          <a:p>
            <a:pPr eaLnBrk="1" hangingPunct="1"/>
            <a:r>
              <a:rPr lang="en-US" sz="3600" dirty="0" smtClean="0">
                <a:solidFill>
                  <a:schemeClr val="tx1"/>
                </a:solidFill>
                <a:latin typeface="Times New Roman" pitchFamily="18" charset="0"/>
                <a:cs typeface="Times New Roman" pitchFamily="18" charset="0"/>
              </a:rPr>
              <a:t>PGP Message Reception</a:t>
            </a:r>
            <a:endParaRPr lang="en-GB" sz="3600" dirty="0" smtClean="0">
              <a:solidFill>
                <a:schemeClr val="tx1"/>
              </a:solidFill>
              <a:latin typeface="Times New Roman" pitchFamily="18" charset="0"/>
              <a:cs typeface="Times New Roman" pitchFamily="18" charset="0"/>
            </a:endParaRPr>
          </a:p>
        </p:txBody>
      </p:sp>
      <p:sp>
        <p:nvSpPr>
          <p:cNvPr id="31747" name="Rectangle 3"/>
          <p:cNvSpPr>
            <a:spLocks noGrp="1" noChangeArrowheads="1"/>
          </p:cNvSpPr>
          <p:nvPr>
            <p:ph type="body" idx="1"/>
          </p:nvPr>
        </p:nvSpPr>
        <p:spPr>
          <a:xfrm>
            <a:off x="228600" y="1676400"/>
            <a:ext cx="8458200" cy="4548188"/>
          </a:xfrm>
        </p:spPr>
        <p:txBody>
          <a:bodyPr/>
          <a:lstStyle/>
          <a:p>
            <a:pPr eaLnBrk="1" hangingPunct="1">
              <a:lnSpc>
                <a:spcPct val="80000"/>
              </a:lnSpc>
            </a:pPr>
            <a:r>
              <a:rPr lang="en-US" sz="2000" dirty="0" smtClean="0">
                <a:latin typeface="Times New Roman" pitchFamily="18" charset="0"/>
                <a:cs typeface="Times New Roman" pitchFamily="18" charset="0"/>
              </a:rPr>
              <a:t>The receiving PGP entity performs the following steps:</a:t>
            </a:r>
          </a:p>
          <a:p>
            <a:pPr lvl="1" eaLnBrk="1" hangingPunct="1">
              <a:lnSpc>
                <a:spcPct val="80000"/>
              </a:lnSpc>
            </a:pPr>
            <a:r>
              <a:rPr lang="en-US" sz="2000" dirty="0" smtClean="0">
                <a:latin typeface="Times New Roman" pitchFamily="18" charset="0"/>
                <a:cs typeface="Times New Roman" pitchFamily="18" charset="0"/>
              </a:rPr>
              <a:t>Decrypting the message:</a:t>
            </a:r>
          </a:p>
          <a:p>
            <a:pPr lvl="2" eaLnBrk="1" hangingPunct="1">
              <a:lnSpc>
                <a:spcPct val="80000"/>
              </a:lnSpc>
            </a:pPr>
            <a:r>
              <a:rPr lang="en-US" sz="2000" dirty="0" smtClean="0">
                <a:latin typeface="Times New Roman" pitchFamily="18" charset="0"/>
                <a:cs typeface="Times New Roman" pitchFamily="18" charset="0"/>
              </a:rPr>
              <a:t>PGP get private key from private-key ring using Key ID field in session key component of message as an index.</a:t>
            </a:r>
          </a:p>
          <a:p>
            <a:pPr lvl="2" eaLnBrk="1" hangingPunct="1">
              <a:lnSpc>
                <a:spcPct val="80000"/>
              </a:lnSpc>
            </a:pPr>
            <a:r>
              <a:rPr lang="en-US" sz="2000" dirty="0" smtClean="0">
                <a:latin typeface="Times New Roman" pitchFamily="18" charset="0"/>
                <a:cs typeface="Times New Roman" pitchFamily="18" charset="0"/>
              </a:rPr>
              <a:t>PGP prompts user for passphrase to decrypt private key.</a:t>
            </a:r>
          </a:p>
          <a:p>
            <a:pPr lvl="2" eaLnBrk="1" hangingPunct="1">
              <a:lnSpc>
                <a:spcPct val="80000"/>
              </a:lnSpc>
            </a:pPr>
            <a:r>
              <a:rPr lang="en-US" sz="2000" dirty="0" smtClean="0">
                <a:latin typeface="Times New Roman" pitchFamily="18" charset="0"/>
                <a:cs typeface="Times New Roman" pitchFamily="18" charset="0"/>
              </a:rPr>
              <a:t>PGP recovers the session key and decrypts the message.</a:t>
            </a:r>
          </a:p>
          <a:p>
            <a:pPr lvl="1" eaLnBrk="1" hangingPunct="1">
              <a:lnSpc>
                <a:spcPct val="80000"/>
              </a:lnSpc>
            </a:pPr>
            <a:r>
              <a:rPr lang="en-US" sz="2000" dirty="0" smtClean="0">
                <a:latin typeface="Times New Roman" pitchFamily="18" charset="0"/>
                <a:cs typeface="Times New Roman" pitchFamily="18" charset="0"/>
              </a:rPr>
              <a:t>Authenticating the message:</a:t>
            </a:r>
          </a:p>
          <a:p>
            <a:pPr lvl="2" eaLnBrk="1" hangingPunct="1">
              <a:lnSpc>
                <a:spcPct val="80000"/>
              </a:lnSpc>
            </a:pPr>
            <a:r>
              <a:rPr lang="en-US" sz="2000" dirty="0" smtClean="0">
                <a:latin typeface="Times New Roman" pitchFamily="18" charset="0"/>
                <a:cs typeface="Times New Roman" pitchFamily="18" charset="0"/>
              </a:rPr>
              <a:t>PGP retrieves the sender’s public key from the public-key ring using the Key ID field in the signature key component as index.</a:t>
            </a:r>
          </a:p>
          <a:p>
            <a:pPr lvl="2" eaLnBrk="1" hangingPunct="1">
              <a:lnSpc>
                <a:spcPct val="80000"/>
              </a:lnSpc>
            </a:pPr>
            <a:r>
              <a:rPr lang="en-US" sz="2000" dirty="0" smtClean="0">
                <a:latin typeface="Times New Roman" pitchFamily="18" charset="0"/>
                <a:cs typeface="Times New Roman" pitchFamily="18" charset="0"/>
              </a:rPr>
              <a:t>PGP recovers the transmitted message digest.</a:t>
            </a:r>
          </a:p>
          <a:p>
            <a:pPr lvl="2" eaLnBrk="1" hangingPunct="1">
              <a:lnSpc>
                <a:spcPct val="80000"/>
              </a:lnSpc>
            </a:pPr>
            <a:r>
              <a:rPr lang="en-US" sz="2000" dirty="0" smtClean="0">
                <a:latin typeface="Times New Roman" pitchFamily="18" charset="0"/>
                <a:cs typeface="Times New Roman" pitchFamily="18" charset="0"/>
              </a:rPr>
              <a:t>PGP computes the message for the received message and compares it to the transmitted version for authentication.</a:t>
            </a:r>
            <a:endParaRPr lang="en-GB" sz="2000" dirty="0" smtClean="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04800" y="304800"/>
            <a:ext cx="7772400" cy="655638"/>
          </a:xfrm>
        </p:spPr>
        <p:txBody>
          <a:bodyPr>
            <a:normAutofit fontScale="90000"/>
          </a:bodyPr>
          <a:lstStyle/>
          <a:p>
            <a:pPr eaLnBrk="1" hangingPunct="1"/>
            <a:r>
              <a:rPr lang="en-GB" dirty="0" smtClean="0">
                <a:solidFill>
                  <a:schemeClr val="tx1"/>
                </a:solidFill>
                <a:latin typeface="Times New Roman" pitchFamily="18" charset="0"/>
                <a:cs typeface="Times New Roman" pitchFamily="18" charset="0"/>
              </a:rPr>
              <a:t>Resources</a:t>
            </a:r>
          </a:p>
        </p:txBody>
      </p:sp>
      <p:sp>
        <p:nvSpPr>
          <p:cNvPr id="37891" name="Rectangle 3"/>
          <p:cNvSpPr>
            <a:spLocks noGrp="1" noChangeArrowheads="1"/>
          </p:cNvSpPr>
          <p:nvPr>
            <p:ph type="body" idx="1"/>
          </p:nvPr>
        </p:nvSpPr>
        <p:spPr/>
        <p:txBody>
          <a:bodyPr/>
          <a:lstStyle/>
          <a:p>
            <a:pPr eaLnBrk="1" hangingPunct="1">
              <a:lnSpc>
                <a:spcPct val="90000"/>
              </a:lnSpc>
            </a:pPr>
            <a:r>
              <a:rPr lang="en-GB" sz="2600" dirty="0" smtClean="0">
                <a:latin typeface="Times New Roman" pitchFamily="18" charset="0"/>
                <a:cs typeface="Times New Roman" pitchFamily="18" charset="0"/>
                <a:hlinkClick r:id="rId2"/>
              </a:rPr>
              <a:t>http://www.pgpi.org/doc/faq/</a:t>
            </a:r>
            <a:endParaRPr lang="en-GB" sz="2600" dirty="0" smtClean="0">
              <a:latin typeface="Times New Roman" pitchFamily="18" charset="0"/>
              <a:cs typeface="Times New Roman" pitchFamily="18" charset="0"/>
            </a:endParaRPr>
          </a:p>
          <a:p>
            <a:pPr eaLnBrk="1" hangingPunct="1">
              <a:lnSpc>
                <a:spcPct val="90000"/>
              </a:lnSpc>
            </a:pPr>
            <a:r>
              <a:rPr lang="en-GB" sz="2600" dirty="0" smtClean="0">
                <a:latin typeface="Times New Roman" pitchFamily="18" charset="0"/>
                <a:cs typeface="Times New Roman" pitchFamily="18" charset="0"/>
              </a:rPr>
              <a:t>www.gnupg.org</a:t>
            </a:r>
            <a:endParaRPr lang="en-GB" sz="2200" dirty="0" smtClean="0">
              <a:latin typeface="Times New Roman" pitchFamily="18" charset="0"/>
              <a:cs typeface="Times New Roman" pitchFamily="18" charset="0"/>
            </a:endParaRPr>
          </a:p>
          <a:p>
            <a:pPr eaLnBrk="1" hangingPunct="1">
              <a:lnSpc>
                <a:spcPct val="90000"/>
              </a:lnSpc>
            </a:pPr>
            <a:r>
              <a:rPr lang="en-GB" sz="2200" dirty="0" smtClean="0">
                <a:latin typeface="Times New Roman" pitchFamily="18" charset="0"/>
                <a:cs typeface="Times New Roman" pitchFamily="18" charset="0"/>
              </a:rPr>
              <a:t>William Stallings,” </a:t>
            </a:r>
            <a:r>
              <a:rPr lang="en-GB" sz="2200" b="1" dirty="0" smtClean="0">
                <a:latin typeface="Times New Roman" pitchFamily="18" charset="0"/>
                <a:cs typeface="Times New Roman" pitchFamily="18" charset="0"/>
              </a:rPr>
              <a:t>Cryptography and Network Security Principles and Practices”, </a:t>
            </a:r>
            <a:r>
              <a:rPr lang="en-GB" sz="2200" dirty="0" smtClean="0">
                <a:latin typeface="Times New Roman" pitchFamily="18" charset="0"/>
                <a:cs typeface="Times New Roman" pitchFamily="18" charset="0"/>
              </a:rPr>
              <a:t>Fourth Edition ” Prentice Hall , 2005 </a:t>
            </a:r>
          </a:p>
          <a:p>
            <a:pPr eaLnBrk="1" hangingPunct="1">
              <a:lnSpc>
                <a:spcPct val="90000"/>
              </a:lnSpc>
            </a:pPr>
            <a:r>
              <a:rPr lang="en-GB" sz="2200" dirty="0" smtClean="0">
                <a:latin typeface="Times New Roman" pitchFamily="18" charset="0"/>
                <a:cs typeface="Times New Roman" pitchFamily="18" charset="0"/>
              </a:rPr>
              <a:t>GITA</a:t>
            </a:r>
            <a:r>
              <a:rPr lang="en-GB" dirty="0" smtClean="0">
                <a:latin typeface="Times New Roman" pitchFamily="18" charset="0"/>
                <a:cs typeface="Times New Roman" pitchFamily="18" charset="0"/>
              </a:rPr>
              <a:t>” </a:t>
            </a:r>
            <a:r>
              <a:rPr lang="en-GB" sz="2200" b="1" dirty="0" smtClean="0">
                <a:latin typeface="Times New Roman" pitchFamily="18" charset="0"/>
                <a:cs typeface="Times New Roman" pitchFamily="18" charset="0"/>
              </a:rPr>
              <a:t>Encryption Technologies</a:t>
            </a:r>
            <a:r>
              <a:rPr lang="en-GB" dirty="0" smtClean="0">
                <a:latin typeface="Times New Roman" pitchFamily="18" charset="0"/>
                <a:cs typeface="Times New Roman" pitchFamily="18" charset="0"/>
              </a:rPr>
              <a:t>”, </a:t>
            </a:r>
            <a:r>
              <a:rPr lang="en-GB" sz="2200" dirty="0" smtClean="0">
                <a:latin typeface="Times New Roman" pitchFamily="18" charset="0"/>
                <a:cs typeface="Times New Roman" pitchFamily="18" charset="0"/>
              </a:rPr>
              <a:t>Standard P800-S850 V2.0, April 5, 2004</a:t>
            </a:r>
          </a:p>
          <a:p>
            <a:pPr eaLnBrk="1" hangingPunct="1">
              <a:lnSpc>
                <a:spcPct val="90000"/>
              </a:lnSpc>
            </a:pPr>
            <a:r>
              <a:rPr lang="en-GB" sz="2200" dirty="0" err="1" smtClean="0">
                <a:latin typeface="Times New Roman" pitchFamily="18" charset="0"/>
                <a:cs typeface="Times New Roman" pitchFamily="18" charset="0"/>
              </a:rPr>
              <a:t>Sieuwert</a:t>
            </a:r>
            <a:r>
              <a:rPr lang="en-GB" sz="2200" dirty="0" smtClean="0">
                <a:latin typeface="Times New Roman" pitchFamily="18" charset="0"/>
                <a:cs typeface="Times New Roman" pitchFamily="18" charset="0"/>
              </a:rPr>
              <a:t> van </a:t>
            </a:r>
            <a:r>
              <a:rPr lang="en-GB" sz="2200" dirty="0" err="1" smtClean="0">
                <a:latin typeface="Times New Roman" pitchFamily="18" charset="0"/>
                <a:cs typeface="Times New Roman" pitchFamily="18" charset="0"/>
              </a:rPr>
              <a:t>Otterloo</a:t>
            </a:r>
            <a:r>
              <a:rPr lang="en-GB" dirty="0" smtClean="0">
                <a:latin typeface="Times New Roman" pitchFamily="18" charset="0"/>
                <a:cs typeface="Times New Roman" pitchFamily="18" charset="0"/>
              </a:rPr>
              <a:t>” </a:t>
            </a:r>
            <a:r>
              <a:rPr lang="en-GB" sz="2200" b="1" dirty="0" smtClean="0">
                <a:latin typeface="Times New Roman" pitchFamily="18" charset="0"/>
                <a:cs typeface="Times New Roman" pitchFamily="18" charset="0"/>
              </a:rPr>
              <a:t>A security analysis of Pretty Good Privacy</a:t>
            </a:r>
            <a:r>
              <a:rPr lang="en-GB" dirty="0" smtClean="0">
                <a:latin typeface="Times New Roman" pitchFamily="18" charset="0"/>
                <a:cs typeface="Times New Roman" pitchFamily="18" charset="0"/>
              </a:rPr>
              <a:t>”, </a:t>
            </a:r>
            <a:r>
              <a:rPr lang="en-GB" sz="2200" dirty="0" smtClean="0">
                <a:latin typeface="Times New Roman" pitchFamily="18" charset="0"/>
                <a:cs typeface="Times New Roman" pitchFamily="18" charset="0"/>
              </a:rPr>
              <a:t>September 7, 2001</a:t>
            </a:r>
          </a:p>
          <a:p>
            <a:pPr eaLnBrk="1" hangingPunct="1">
              <a:lnSpc>
                <a:spcPct val="90000"/>
              </a:lnSpc>
            </a:pPr>
            <a:r>
              <a:rPr lang="en-US" sz="2200" dirty="0" err="1" smtClean="0">
                <a:latin typeface="Times New Roman" pitchFamily="18" charset="0"/>
                <a:cs typeface="Times New Roman" pitchFamily="18" charset="0"/>
              </a:rPr>
              <a:t>Amr</a:t>
            </a:r>
            <a:r>
              <a:rPr lang="en-US" sz="2200" dirty="0" smtClean="0">
                <a:latin typeface="Times New Roman" pitchFamily="18" charset="0"/>
                <a:cs typeface="Times New Roman" pitchFamily="18" charset="0"/>
              </a:rPr>
              <a:t> el-</a:t>
            </a:r>
            <a:r>
              <a:rPr lang="en-US" sz="2200" dirty="0" err="1" smtClean="0">
                <a:latin typeface="Times New Roman" pitchFamily="18" charset="0"/>
                <a:cs typeface="Times New Roman" pitchFamily="18" charset="0"/>
              </a:rPr>
              <a:t>kadi</a:t>
            </a:r>
            <a:r>
              <a:rPr lang="en-US" sz="2200" dirty="0" smtClean="0">
                <a:latin typeface="Times New Roman" pitchFamily="18" charset="0"/>
                <a:cs typeface="Times New Roman" pitchFamily="18" charset="0"/>
              </a:rPr>
              <a:t>” what is computer security”2005</a:t>
            </a:r>
            <a:endParaRPr lang="en-GB" sz="2200" dirty="0" smtClean="0">
              <a:latin typeface="Times New Roman" pitchFamily="18" charset="0"/>
              <a:cs typeface="Times New Roman" pitchFamily="18" charset="0"/>
            </a:endParaRPr>
          </a:p>
          <a:p>
            <a:pPr eaLnBrk="1" hangingPunct="1">
              <a:lnSpc>
                <a:spcPct val="90000"/>
              </a:lnSpc>
            </a:pPr>
            <a:endParaRPr lang="en-GB" sz="2200" dirty="0" smtClean="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7772400" cy="579438"/>
          </a:xfrm>
        </p:spPr>
        <p:txBody>
          <a:bodyPr>
            <a:normAutofit fontScale="90000"/>
          </a:bodyPr>
          <a:lstStyle/>
          <a:p>
            <a:r>
              <a:rPr lang="en-US" dirty="0" smtClean="0">
                <a:solidFill>
                  <a:schemeClr val="tx1"/>
                </a:solidFill>
                <a:latin typeface="Times New Roman" pitchFamily="18" charset="0"/>
                <a:cs typeface="Times New Roman" pitchFamily="18" charset="0"/>
              </a:rPr>
              <a:t>Acknowledgements</a:t>
            </a:r>
            <a:endParaRPr lang="en-US" dirty="0">
              <a:solidFill>
                <a:schemeClr val="tx1"/>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Content Placeholder 3"/>
          <p:cNvSpPr>
            <a:spLocks noGrp="1"/>
          </p:cNvSpPr>
          <p:nvPr>
            <p:ph sz="quarter" idx="1"/>
          </p:nvPr>
        </p:nvSpPr>
        <p:spPr/>
        <p:txBody>
          <a:bodyPr/>
          <a:lstStyle/>
          <a:p>
            <a:pPr>
              <a:buNone/>
            </a:pPr>
            <a:r>
              <a:rPr lang="en-US" dirty="0" smtClean="0">
                <a:latin typeface="Times New Roman" pitchFamily="18" charset="0"/>
                <a:cs typeface="Times New Roman" pitchFamily="18" charset="0"/>
              </a:rPr>
              <a:t>Material in this lecture </a:t>
            </a:r>
            <a:r>
              <a:rPr lang="en-US" smtClean="0">
                <a:latin typeface="Times New Roman" pitchFamily="18" charset="0"/>
                <a:cs typeface="Times New Roman" pitchFamily="18" charset="0"/>
              </a:rPr>
              <a:t>are taken </a:t>
            </a:r>
            <a:r>
              <a:rPr lang="en-US" dirty="0" smtClean="0">
                <a:latin typeface="Times New Roman" pitchFamily="18" charset="0"/>
                <a:cs typeface="Times New Roman" pitchFamily="18" charset="0"/>
              </a:rPr>
              <a:t>from the slides prepared by:</a:t>
            </a:r>
          </a:p>
          <a:p>
            <a:r>
              <a:rPr lang="en-US" dirty="0" err="1" smtClean="0">
                <a:latin typeface="Times New Roman" pitchFamily="18" charset="0"/>
                <a:cs typeface="Times New Roman" pitchFamily="18" charset="0"/>
              </a:rPr>
              <a:t>Hussain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Awad</a:t>
            </a:r>
            <a:r>
              <a:rPr lang="en-US" dirty="0" smtClean="0">
                <a:latin typeface="Times New Roman" pitchFamily="18" charset="0"/>
                <a:cs typeface="Times New Roman" pitchFamily="18" charset="0"/>
              </a:rPr>
              <a:t> and Dr. </a:t>
            </a:r>
            <a:r>
              <a:rPr lang="en-US" dirty="0" err="1" smtClean="0">
                <a:latin typeface="Times New Roman" pitchFamily="18" charset="0"/>
                <a:cs typeface="Times New Roman" pitchFamily="18" charset="0"/>
              </a:rPr>
              <a:t>Lo’ai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Tawalbeh</a:t>
            </a:r>
            <a:endParaRPr lang="en-US"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Lawrie</a:t>
            </a:r>
            <a:r>
              <a:rPr lang="en-US" dirty="0" smtClean="0">
                <a:latin typeface="Times New Roman" pitchFamily="18" charset="0"/>
                <a:cs typeface="Times New Roman" pitchFamily="18" charset="0"/>
              </a:rPr>
              <a:t> Brown (University of Kentucky)</a:t>
            </a:r>
          </a:p>
          <a:p>
            <a:r>
              <a:rPr lang="en-US" dirty="0" smtClean="0">
                <a:latin typeface="Times New Roman" pitchFamily="18" charset="0"/>
                <a:cs typeface="Times New Roman" pitchFamily="18" charset="0"/>
              </a:rPr>
              <a:t>M. </a:t>
            </a:r>
            <a:r>
              <a:rPr lang="en-US" dirty="0" err="1" smtClean="0">
                <a:latin typeface="Times New Roman" pitchFamily="18" charset="0"/>
                <a:cs typeface="Times New Roman" pitchFamily="18" charset="0"/>
              </a:rPr>
              <a:t>Singhal</a:t>
            </a:r>
            <a:r>
              <a:rPr lang="en-US" dirty="0" smtClean="0">
                <a:latin typeface="Times New Roman" pitchFamily="18" charset="0"/>
                <a:cs typeface="Times New Roman" pitchFamily="18" charset="0"/>
              </a:rPr>
              <a:t> (University of Kentucky)</a:t>
            </a:r>
          </a:p>
          <a:p>
            <a:r>
              <a:rPr lang="en-US" dirty="0" err="1" smtClean="0">
                <a:latin typeface="Times New Roman" pitchFamily="18" charset="0"/>
                <a:cs typeface="Times New Roman" pitchFamily="18" charset="0"/>
              </a:rPr>
              <a:t>Addam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Schroll</a:t>
            </a:r>
            <a:r>
              <a:rPr lang="en-US" dirty="0" smtClean="0">
                <a:latin typeface="Times New Roman" pitchFamily="18" charset="0"/>
                <a:cs typeface="Times New Roman" pitchFamily="18" charset="0"/>
              </a:rPr>
              <a:t> (Purdue University)</a:t>
            </a:r>
          </a:p>
          <a:p>
            <a:endParaRPr lang="en-US" dirty="0">
              <a:latin typeface="Times New Roman" pitchFamily="18" charset="0"/>
              <a:cs typeface="Times New Roman" pitchFamily="18" charset="0"/>
            </a:endParaRPr>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04800" y="381000"/>
            <a:ext cx="7010400" cy="727075"/>
          </a:xfrm>
        </p:spPr>
        <p:txBody>
          <a:bodyPr>
            <a:normAutofit fontScale="90000"/>
          </a:bodyPr>
          <a:lstStyle/>
          <a:p>
            <a:pPr eaLnBrk="1" hangingPunct="1"/>
            <a:r>
              <a:rPr lang="en-GB" dirty="0" smtClean="0">
                <a:solidFill>
                  <a:schemeClr val="tx1"/>
                </a:solidFill>
                <a:latin typeface="Times New Roman" pitchFamily="18" charset="0"/>
                <a:cs typeface="Times New Roman" pitchFamily="18" charset="0"/>
              </a:rPr>
              <a:t>Threats to E-mail</a:t>
            </a:r>
          </a:p>
        </p:txBody>
      </p:sp>
      <p:sp>
        <p:nvSpPr>
          <p:cNvPr id="5123" name="Rectangle 3"/>
          <p:cNvSpPr>
            <a:spLocks noGrp="1" noChangeArrowheads="1"/>
          </p:cNvSpPr>
          <p:nvPr>
            <p:ph type="body" sz="half" idx="1"/>
          </p:nvPr>
        </p:nvSpPr>
        <p:spPr>
          <a:xfrm>
            <a:off x="519112" y="1905000"/>
            <a:ext cx="8396288" cy="4114800"/>
          </a:xfrm>
        </p:spPr>
        <p:txBody>
          <a:bodyPr/>
          <a:lstStyle/>
          <a:p>
            <a:pPr eaLnBrk="1" hangingPunct="1">
              <a:lnSpc>
                <a:spcPct val="90000"/>
              </a:lnSpc>
            </a:pPr>
            <a:r>
              <a:rPr lang="en-GB" dirty="0" smtClean="0">
                <a:latin typeface="Times New Roman" pitchFamily="18" charset="0"/>
                <a:cs typeface="Times New Roman" pitchFamily="18" charset="0"/>
              </a:rPr>
              <a:t>Loss of confidentiality.</a:t>
            </a:r>
          </a:p>
          <a:p>
            <a:pPr lvl="1" eaLnBrk="1" hangingPunct="1">
              <a:lnSpc>
                <a:spcPct val="90000"/>
              </a:lnSpc>
            </a:pPr>
            <a:r>
              <a:rPr lang="en-GB" dirty="0" smtClean="0">
                <a:latin typeface="Times New Roman" pitchFamily="18" charset="0"/>
                <a:cs typeface="Times New Roman" pitchFamily="18" charset="0"/>
              </a:rPr>
              <a:t>E-mails are sent in clear over open networks.</a:t>
            </a:r>
          </a:p>
          <a:p>
            <a:pPr lvl="1" eaLnBrk="1" hangingPunct="1">
              <a:lnSpc>
                <a:spcPct val="90000"/>
              </a:lnSpc>
            </a:pPr>
            <a:r>
              <a:rPr lang="en-GB" dirty="0" smtClean="0">
                <a:latin typeface="Times New Roman" pitchFamily="18" charset="0"/>
                <a:cs typeface="Times New Roman" pitchFamily="18" charset="0"/>
              </a:rPr>
              <a:t>E-mails stored on potentially insecure clients and mail servers.</a:t>
            </a:r>
          </a:p>
          <a:p>
            <a:pPr lvl="1" eaLnBrk="1" hangingPunct="1">
              <a:lnSpc>
                <a:spcPct val="90000"/>
              </a:lnSpc>
              <a:buNone/>
            </a:pPr>
            <a:endParaRPr lang="en-GB" dirty="0" smtClean="0">
              <a:latin typeface="Times New Roman" pitchFamily="18" charset="0"/>
              <a:cs typeface="Times New Roman" pitchFamily="18" charset="0"/>
            </a:endParaRPr>
          </a:p>
          <a:p>
            <a:pPr eaLnBrk="1" hangingPunct="1">
              <a:lnSpc>
                <a:spcPct val="90000"/>
              </a:lnSpc>
            </a:pPr>
            <a:r>
              <a:rPr lang="en-GB" dirty="0" smtClean="0">
                <a:latin typeface="Times New Roman" pitchFamily="18" charset="0"/>
                <a:cs typeface="Times New Roman" pitchFamily="18" charset="0"/>
              </a:rPr>
              <a:t>Loss of integrity.</a:t>
            </a:r>
          </a:p>
          <a:p>
            <a:pPr lvl="1" eaLnBrk="1" hangingPunct="1">
              <a:lnSpc>
                <a:spcPct val="90000"/>
              </a:lnSpc>
            </a:pPr>
            <a:r>
              <a:rPr lang="en-GB" dirty="0" smtClean="0">
                <a:latin typeface="Times New Roman" pitchFamily="18" charset="0"/>
                <a:cs typeface="Times New Roman" pitchFamily="18" charset="0"/>
              </a:rPr>
              <a:t>No integrity protection on e-mails; anybody be altered in transit or on mail server.</a:t>
            </a:r>
          </a:p>
        </p:txBody>
      </p:sp>
      <p:pic>
        <p:nvPicPr>
          <p:cNvPr id="5124" name="Picture 4"/>
          <p:cNvPicPr>
            <a:picLocks noGrp="1" noChangeAspect="1" noChangeArrowheads="1"/>
          </p:cNvPicPr>
          <p:nvPr>
            <p:ph sz="half" idx="2"/>
          </p:nvPr>
        </p:nvPicPr>
        <p:blipFill>
          <a:blip r:embed="rId2" cstate="print"/>
          <a:srcRect/>
          <a:stretch>
            <a:fillRect/>
          </a:stretch>
        </p:blipFill>
        <p:spPr>
          <a:xfrm>
            <a:off x="6691313" y="180975"/>
            <a:ext cx="2224087" cy="1800225"/>
          </a:xfrm>
          <a:noFill/>
        </p:spPr>
      </p:pic>
      <p:sp>
        <p:nvSpPr>
          <p:cNvPr id="5" name="Footer Placeholder 4"/>
          <p:cNvSpPr>
            <a:spLocks noGrp="1"/>
          </p:cNvSpPr>
          <p:nvPr>
            <p:ph type="ftr" sz="quarter" idx="11"/>
          </p:nvPr>
        </p:nvSpPr>
        <p:spPr/>
        <p:txBody>
          <a:bodyPr/>
          <a:lstStyle/>
          <a:p>
            <a:pPr>
              <a:defRPr/>
            </a:pPr>
            <a:r>
              <a:rPr lang="en-GB" smtClean="0"/>
              <a:t>FAST-NUCES</a:t>
            </a:r>
            <a:endParaRPr lang="en-GB"/>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304800"/>
            <a:ext cx="7772400" cy="655638"/>
          </a:xfrm>
        </p:spPr>
        <p:txBody>
          <a:bodyPr>
            <a:normAutofit fontScale="90000"/>
          </a:bodyPr>
          <a:lstStyle/>
          <a:p>
            <a:pPr eaLnBrk="1" hangingPunct="1"/>
            <a:r>
              <a:rPr lang="en-GB" dirty="0" smtClean="0">
                <a:solidFill>
                  <a:schemeClr val="tx1"/>
                </a:solidFill>
                <a:latin typeface="Times New Roman" pitchFamily="18" charset="0"/>
                <a:cs typeface="Times New Roman" pitchFamily="18" charset="0"/>
              </a:rPr>
              <a:t>Threats to E-mail</a:t>
            </a:r>
          </a:p>
        </p:txBody>
      </p:sp>
      <p:sp>
        <p:nvSpPr>
          <p:cNvPr id="6147" name="Rectangle 3"/>
          <p:cNvSpPr>
            <a:spLocks noGrp="1" noChangeArrowheads="1"/>
          </p:cNvSpPr>
          <p:nvPr>
            <p:ph type="body" idx="1"/>
          </p:nvPr>
        </p:nvSpPr>
        <p:spPr>
          <a:xfrm>
            <a:off x="304800" y="1447800"/>
            <a:ext cx="8458200" cy="4572000"/>
          </a:xfrm>
        </p:spPr>
        <p:txBody>
          <a:bodyPr/>
          <a:lstStyle/>
          <a:p>
            <a:pPr eaLnBrk="1" hangingPunct="1"/>
            <a:r>
              <a:rPr lang="en-GB" dirty="0" smtClean="0">
                <a:latin typeface="Times New Roman" pitchFamily="18" charset="0"/>
                <a:cs typeface="Times New Roman" pitchFamily="18" charset="0"/>
              </a:rPr>
              <a:t>Lack of data origin authentication.</a:t>
            </a:r>
          </a:p>
          <a:p>
            <a:pPr lvl="1" eaLnBrk="1" hangingPunct="1"/>
            <a:r>
              <a:rPr lang="en-GB" dirty="0" smtClean="0">
                <a:latin typeface="Times New Roman" pitchFamily="18" charset="0"/>
                <a:cs typeface="Times New Roman" pitchFamily="18" charset="0"/>
              </a:rPr>
              <a:t>Is this e-mail really from the person named in the </a:t>
            </a:r>
            <a:r>
              <a:rPr lang="en-GB" dirty="0" err="1" smtClean="0">
                <a:latin typeface="Times New Roman" pitchFamily="18" charset="0"/>
                <a:cs typeface="Times New Roman" pitchFamily="18" charset="0"/>
              </a:rPr>
              <a:t>From:field</a:t>
            </a:r>
            <a:r>
              <a:rPr lang="en-GB" dirty="0" smtClean="0">
                <a:latin typeface="Times New Roman" pitchFamily="18" charset="0"/>
                <a:cs typeface="Times New Roman" pitchFamily="18" charset="0"/>
              </a:rPr>
              <a:t>?</a:t>
            </a:r>
          </a:p>
          <a:p>
            <a:pPr lvl="1" eaLnBrk="1" hangingPunct="1"/>
            <a:endParaRPr lang="en-GB" dirty="0" smtClean="0">
              <a:latin typeface="Times New Roman" pitchFamily="18" charset="0"/>
              <a:cs typeface="Times New Roman" pitchFamily="18" charset="0"/>
            </a:endParaRPr>
          </a:p>
          <a:p>
            <a:pPr eaLnBrk="1" hangingPunct="1"/>
            <a:r>
              <a:rPr lang="en-GB" dirty="0" smtClean="0">
                <a:latin typeface="Times New Roman" pitchFamily="18" charset="0"/>
                <a:cs typeface="Times New Roman" pitchFamily="18" charset="0"/>
              </a:rPr>
              <a:t>Lack of non-repudiation.</a:t>
            </a:r>
          </a:p>
          <a:p>
            <a:pPr lvl="1" eaLnBrk="1" hangingPunct="1"/>
            <a:r>
              <a:rPr lang="en-GB" dirty="0" smtClean="0">
                <a:latin typeface="Times New Roman" pitchFamily="18" charset="0"/>
                <a:cs typeface="Times New Roman" pitchFamily="18" charset="0"/>
              </a:rPr>
              <a:t>Can I rely and act on the content? (integrity)</a:t>
            </a:r>
          </a:p>
          <a:p>
            <a:pPr lvl="1" eaLnBrk="1" hangingPunct="1"/>
            <a:r>
              <a:rPr lang="en-GB" dirty="0" smtClean="0">
                <a:latin typeface="Times New Roman" pitchFamily="18" charset="0"/>
                <a:cs typeface="Times New Roman" pitchFamily="18" charset="0"/>
              </a:rPr>
              <a:t>If so, can the sender later deny having sent it? Who is liable if I have acted?</a:t>
            </a:r>
          </a:p>
          <a:p>
            <a:pPr eaLnBrk="1" hangingPunct="1"/>
            <a:endParaRPr lang="en-GB" dirty="0" smtClean="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04800" y="304800"/>
            <a:ext cx="7772400" cy="655638"/>
          </a:xfrm>
        </p:spPr>
        <p:txBody>
          <a:bodyPr>
            <a:normAutofit fontScale="90000"/>
          </a:bodyPr>
          <a:lstStyle/>
          <a:p>
            <a:pPr eaLnBrk="1" hangingPunct="1"/>
            <a:r>
              <a:rPr lang="en-GB" dirty="0" smtClean="0">
                <a:solidFill>
                  <a:schemeClr val="tx1"/>
                </a:solidFill>
                <a:latin typeface="Times New Roman" pitchFamily="18" charset="0"/>
                <a:cs typeface="Times New Roman" pitchFamily="18" charset="0"/>
              </a:rPr>
              <a:t>Threats to E-mail</a:t>
            </a:r>
          </a:p>
        </p:txBody>
      </p:sp>
      <p:sp>
        <p:nvSpPr>
          <p:cNvPr id="7171" name="Rectangle 3"/>
          <p:cNvSpPr>
            <a:spLocks noGrp="1" noChangeArrowheads="1"/>
          </p:cNvSpPr>
          <p:nvPr>
            <p:ph type="body" idx="1"/>
          </p:nvPr>
        </p:nvSpPr>
        <p:spPr>
          <a:xfrm>
            <a:off x="304800" y="1219200"/>
            <a:ext cx="7772400" cy="4572000"/>
          </a:xfrm>
        </p:spPr>
        <p:txBody>
          <a:bodyPr/>
          <a:lstStyle/>
          <a:p>
            <a:pPr eaLnBrk="1" hangingPunct="1"/>
            <a:endParaRPr lang="en-GB" dirty="0" smtClean="0">
              <a:latin typeface="Times New Roman" pitchFamily="18" charset="0"/>
              <a:cs typeface="Times New Roman" pitchFamily="18" charset="0"/>
            </a:endParaRPr>
          </a:p>
          <a:p>
            <a:pPr eaLnBrk="1" hangingPunct="1"/>
            <a:r>
              <a:rPr lang="en-GB" dirty="0" smtClean="0">
                <a:latin typeface="Times New Roman" pitchFamily="18" charset="0"/>
                <a:cs typeface="Times New Roman" pitchFamily="18" charset="0"/>
              </a:rPr>
              <a:t>Lack of notification of receipt.</a:t>
            </a:r>
          </a:p>
          <a:p>
            <a:pPr lvl="1" eaLnBrk="1" hangingPunct="1"/>
            <a:r>
              <a:rPr lang="en-GB" dirty="0" smtClean="0">
                <a:latin typeface="Times New Roman" pitchFamily="18" charset="0"/>
                <a:cs typeface="Times New Roman" pitchFamily="18" charset="0"/>
              </a:rPr>
              <a:t>Has the intended recipient received my e-mail and acted on it?</a:t>
            </a:r>
          </a:p>
          <a:p>
            <a:pPr lvl="1" eaLnBrk="1" hangingPunct="1"/>
            <a:r>
              <a:rPr lang="en-GB" dirty="0" smtClean="0">
                <a:latin typeface="Times New Roman" pitchFamily="18" charset="0"/>
                <a:cs typeface="Times New Roman" pitchFamily="18" charset="0"/>
              </a:rPr>
              <a:t>A message locally marked as ‘sent’ may not have been delivered.</a:t>
            </a:r>
          </a:p>
          <a:p>
            <a:pPr eaLnBrk="1" hangingPunct="1"/>
            <a:endParaRPr lang="en-GB" dirty="0" smtClean="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04800" y="304800"/>
            <a:ext cx="7010400" cy="650875"/>
          </a:xfrm>
        </p:spPr>
        <p:txBody>
          <a:bodyPr>
            <a:normAutofit fontScale="90000"/>
          </a:bodyPr>
          <a:lstStyle/>
          <a:p>
            <a:pPr eaLnBrk="1" hangingPunct="1"/>
            <a:r>
              <a:rPr lang="en-US" dirty="0" smtClean="0">
                <a:solidFill>
                  <a:schemeClr val="tx1"/>
                </a:solidFill>
                <a:latin typeface="Times New Roman" pitchFamily="18" charset="0"/>
                <a:cs typeface="Times New Roman" pitchFamily="18" charset="0"/>
              </a:rPr>
              <a:t>E-mail security</a:t>
            </a:r>
            <a:endParaRPr lang="en-GB" dirty="0" smtClean="0">
              <a:solidFill>
                <a:schemeClr val="tx1"/>
              </a:solidFill>
              <a:latin typeface="Times New Roman" pitchFamily="18" charset="0"/>
              <a:cs typeface="Times New Roman" pitchFamily="18" charset="0"/>
            </a:endParaRPr>
          </a:p>
        </p:txBody>
      </p:sp>
      <p:sp>
        <p:nvSpPr>
          <p:cNvPr id="10243" name="Rectangle 3"/>
          <p:cNvSpPr>
            <a:spLocks noGrp="1" noChangeArrowheads="1"/>
          </p:cNvSpPr>
          <p:nvPr>
            <p:ph type="body" sz="half" idx="1"/>
          </p:nvPr>
        </p:nvSpPr>
        <p:spPr>
          <a:xfrm>
            <a:off x="381000" y="1371600"/>
            <a:ext cx="8077200" cy="4114800"/>
          </a:xfrm>
        </p:spPr>
        <p:txBody>
          <a:bodyPr/>
          <a:lstStyle/>
          <a:p>
            <a:pPr eaLnBrk="1" hangingPunct="1"/>
            <a:r>
              <a:rPr lang="en-US" sz="2800" dirty="0" smtClean="0">
                <a:latin typeface="Times New Roman" pitchFamily="18" charset="0"/>
                <a:cs typeface="Times New Roman" pitchFamily="18" charset="0"/>
              </a:rPr>
              <a:t>Software for encrypting email messages has been widely available for more than 20 years, but the email-using public has failed to adopt secure messaging. This failure can be explained through a combination of:</a:t>
            </a:r>
          </a:p>
          <a:p>
            <a:pPr lvl="1" eaLnBrk="1" hangingPunct="1"/>
            <a:r>
              <a:rPr lang="en-US" sz="2600" dirty="0" smtClean="0">
                <a:latin typeface="Times New Roman" pitchFamily="18" charset="0"/>
                <a:cs typeface="Times New Roman" pitchFamily="18" charset="0"/>
              </a:rPr>
              <a:t>technical, </a:t>
            </a:r>
          </a:p>
          <a:p>
            <a:pPr lvl="1" eaLnBrk="1" hangingPunct="1"/>
            <a:r>
              <a:rPr lang="en-US" sz="2600" dirty="0" smtClean="0">
                <a:latin typeface="Times New Roman" pitchFamily="18" charset="0"/>
                <a:cs typeface="Times New Roman" pitchFamily="18" charset="0"/>
              </a:rPr>
              <a:t>community, </a:t>
            </a:r>
          </a:p>
          <a:p>
            <a:pPr lvl="1" eaLnBrk="1" hangingPunct="1"/>
            <a:r>
              <a:rPr lang="en-US" sz="2600" dirty="0" smtClean="0">
                <a:latin typeface="Times New Roman" pitchFamily="18" charset="0"/>
                <a:cs typeface="Times New Roman" pitchFamily="18" charset="0"/>
              </a:rPr>
              <a:t>and usability factors</a:t>
            </a:r>
            <a:r>
              <a:rPr lang="en-GB" sz="2000" dirty="0" smtClean="0">
                <a:latin typeface="Times New Roman" pitchFamily="18" charset="0"/>
                <a:cs typeface="Times New Roman" pitchFamily="18" charset="0"/>
              </a:rPr>
              <a:t> </a:t>
            </a:r>
          </a:p>
        </p:txBody>
      </p:sp>
      <p:pic>
        <p:nvPicPr>
          <p:cNvPr id="10244" name="Picture 10" descr="j0079055"/>
          <p:cNvPicPr>
            <a:picLocks noGrp="1" noChangeAspect="1" noChangeArrowheads="1"/>
          </p:cNvPicPr>
          <p:nvPr>
            <p:ph sz="half" idx="2"/>
          </p:nvPr>
        </p:nvPicPr>
        <p:blipFill>
          <a:blip r:embed="rId2" cstate="print"/>
          <a:srcRect/>
          <a:stretch>
            <a:fillRect/>
          </a:stretch>
        </p:blipFill>
        <p:spPr>
          <a:xfrm>
            <a:off x="6300788" y="4092575"/>
            <a:ext cx="2843212" cy="2765425"/>
          </a:xfrm>
          <a:noFill/>
        </p:spPr>
      </p:pic>
      <p:sp>
        <p:nvSpPr>
          <p:cNvPr id="5" name="Footer Placeholder 4"/>
          <p:cNvSpPr>
            <a:spLocks noGrp="1"/>
          </p:cNvSpPr>
          <p:nvPr>
            <p:ph type="ftr" sz="quarter" idx="11"/>
          </p:nvPr>
        </p:nvSpPr>
        <p:spPr/>
        <p:txBody>
          <a:bodyPr/>
          <a:lstStyle/>
          <a:p>
            <a:pPr>
              <a:defRPr/>
            </a:pPr>
            <a:r>
              <a:rPr lang="en-GB" smtClean="0"/>
              <a:t>FAST-NUCES</a:t>
            </a:r>
            <a:endParaRPr lang="en-GB"/>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81000" y="304800"/>
            <a:ext cx="7772400" cy="731838"/>
          </a:xfrm>
        </p:spPr>
        <p:txBody>
          <a:bodyPr>
            <a:normAutofit fontScale="90000"/>
          </a:bodyPr>
          <a:lstStyle/>
          <a:p>
            <a:pPr eaLnBrk="1" hangingPunct="1"/>
            <a:r>
              <a:rPr lang="en-US" dirty="0" smtClean="0">
                <a:solidFill>
                  <a:schemeClr val="tx1"/>
                </a:solidFill>
                <a:latin typeface="Times New Roman" pitchFamily="18" charset="0"/>
                <a:cs typeface="Times New Roman" pitchFamily="18" charset="0"/>
              </a:rPr>
              <a:t>E-mail Security</a:t>
            </a:r>
            <a:endParaRPr lang="en-GB" dirty="0" smtClean="0">
              <a:solidFill>
                <a:schemeClr val="tx1"/>
              </a:solidFill>
              <a:latin typeface="Times New Roman" pitchFamily="18" charset="0"/>
              <a:cs typeface="Times New Roman" pitchFamily="18" charset="0"/>
            </a:endParaRPr>
          </a:p>
        </p:txBody>
      </p:sp>
      <p:sp>
        <p:nvSpPr>
          <p:cNvPr id="11267" name="Rectangle 3"/>
          <p:cNvSpPr>
            <a:spLocks noGrp="1" noChangeArrowheads="1"/>
          </p:cNvSpPr>
          <p:nvPr>
            <p:ph type="body" idx="1"/>
          </p:nvPr>
        </p:nvSpPr>
        <p:spPr>
          <a:xfrm>
            <a:off x="381000" y="1447800"/>
            <a:ext cx="8305800" cy="4572000"/>
          </a:xfrm>
        </p:spPr>
        <p:txBody>
          <a:bodyPr/>
          <a:lstStyle/>
          <a:p>
            <a:pPr eaLnBrk="1" hangingPunct="1">
              <a:lnSpc>
                <a:spcPct val="80000"/>
              </a:lnSpc>
            </a:pPr>
            <a:r>
              <a:rPr lang="en-GB" sz="2600" b="1" dirty="0" smtClean="0">
                <a:latin typeface="Times New Roman" pitchFamily="18" charset="0"/>
                <a:cs typeface="Times New Roman" pitchFamily="18" charset="0"/>
              </a:rPr>
              <a:t>Why Don’t People Use Email Security?</a:t>
            </a:r>
          </a:p>
          <a:p>
            <a:pPr lvl="1" eaLnBrk="1" hangingPunct="1">
              <a:lnSpc>
                <a:spcPct val="80000"/>
              </a:lnSpc>
            </a:pPr>
            <a:r>
              <a:rPr lang="en-GB" sz="2600" dirty="0" smtClean="0">
                <a:latin typeface="Times New Roman" pitchFamily="18" charset="0"/>
                <a:cs typeface="Times New Roman" pitchFamily="18" charset="0"/>
              </a:rPr>
              <a:t>I don’t because I don’t care.</a:t>
            </a:r>
          </a:p>
          <a:p>
            <a:pPr lvl="1" eaLnBrk="1" hangingPunct="1">
              <a:lnSpc>
                <a:spcPct val="80000"/>
              </a:lnSpc>
            </a:pPr>
            <a:r>
              <a:rPr lang="en-GB" sz="2600" dirty="0" smtClean="0">
                <a:latin typeface="Times New Roman" pitchFamily="18" charset="0"/>
                <a:cs typeface="Times New Roman" pitchFamily="18" charset="0"/>
              </a:rPr>
              <a:t>I doubt any of my usual recipients would understand</a:t>
            </a:r>
          </a:p>
          <a:p>
            <a:pPr lvl="1" eaLnBrk="1" hangingPunct="1">
              <a:lnSpc>
                <a:spcPct val="80000"/>
              </a:lnSpc>
            </a:pPr>
            <a:r>
              <a:rPr lang="en-GB" sz="2600" dirty="0" smtClean="0">
                <a:latin typeface="Times New Roman" pitchFamily="18" charset="0"/>
                <a:cs typeface="Times New Roman" pitchFamily="18" charset="0"/>
              </a:rPr>
              <a:t>the significance of the signature.</a:t>
            </a:r>
          </a:p>
          <a:p>
            <a:pPr lvl="1" eaLnBrk="1" hangingPunct="1">
              <a:lnSpc>
                <a:spcPct val="80000"/>
              </a:lnSpc>
            </a:pPr>
            <a:r>
              <a:rPr lang="en-GB" sz="2600" dirty="0" smtClean="0">
                <a:latin typeface="Times New Roman" pitchFamily="18" charset="0"/>
                <a:cs typeface="Times New Roman" pitchFamily="18" charset="0"/>
              </a:rPr>
              <a:t>Never had the need to send these kinds of emails.</a:t>
            </a:r>
          </a:p>
          <a:p>
            <a:pPr lvl="1" eaLnBrk="1" hangingPunct="1">
              <a:lnSpc>
                <a:spcPct val="80000"/>
              </a:lnSpc>
            </a:pPr>
            <a:r>
              <a:rPr lang="en-GB" sz="2600" dirty="0" smtClean="0">
                <a:latin typeface="Times New Roman" pitchFamily="18" charset="0"/>
                <a:cs typeface="Times New Roman" pitchFamily="18" charset="0"/>
              </a:rPr>
              <a:t>I don’t think it’s necessary to encrypt my email.</a:t>
            </a:r>
          </a:p>
          <a:p>
            <a:pPr lvl="1" eaLnBrk="1" hangingPunct="1">
              <a:lnSpc>
                <a:spcPct val="80000"/>
              </a:lnSpc>
            </a:pPr>
            <a:r>
              <a:rPr lang="en-GB" sz="2600" dirty="0" smtClean="0">
                <a:latin typeface="Times New Roman" pitchFamily="18" charset="0"/>
                <a:cs typeface="Times New Roman" pitchFamily="18" charset="0"/>
              </a:rPr>
              <a:t>it’s just another step &amp; something else I don’t have time</a:t>
            </a: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81000" y="304800"/>
            <a:ext cx="7772400" cy="731838"/>
          </a:xfrm>
        </p:spPr>
        <p:txBody>
          <a:bodyPr>
            <a:normAutofit fontScale="90000"/>
          </a:bodyPr>
          <a:lstStyle/>
          <a:p>
            <a:pPr eaLnBrk="1" hangingPunct="1"/>
            <a:r>
              <a:rPr lang="en-US" dirty="0" smtClean="0">
                <a:solidFill>
                  <a:schemeClr val="tx1"/>
                </a:solidFill>
                <a:latin typeface="Times New Roman" pitchFamily="18" charset="0"/>
                <a:cs typeface="Times New Roman" pitchFamily="18" charset="0"/>
              </a:rPr>
              <a:t>Why do I want secure email ?</a:t>
            </a:r>
            <a:endParaRPr lang="en-GB" dirty="0" smtClean="0">
              <a:solidFill>
                <a:schemeClr val="tx1"/>
              </a:solidFill>
              <a:latin typeface="Times New Roman" pitchFamily="18" charset="0"/>
              <a:cs typeface="Times New Roman" pitchFamily="18" charset="0"/>
            </a:endParaRPr>
          </a:p>
        </p:txBody>
      </p:sp>
      <p:sp>
        <p:nvSpPr>
          <p:cNvPr id="11267" name="Rectangle 3"/>
          <p:cNvSpPr>
            <a:spLocks noGrp="1" noChangeArrowheads="1"/>
          </p:cNvSpPr>
          <p:nvPr>
            <p:ph type="body" idx="1"/>
          </p:nvPr>
        </p:nvSpPr>
        <p:spPr>
          <a:xfrm>
            <a:off x="381000" y="1447800"/>
            <a:ext cx="8305800" cy="4572000"/>
          </a:xfrm>
        </p:spPr>
        <p:txBody>
          <a:bodyPr/>
          <a:lstStyle/>
          <a:p>
            <a:r>
              <a:rPr lang="en-US" dirty="0" smtClean="0">
                <a:latin typeface="Times New Roman" pitchFamily="18" charset="0"/>
                <a:cs typeface="Times New Roman" pitchFamily="18" charset="0"/>
              </a:rPr>
              <a:t>Protect sensitive data</a:t>
            </a:r>
          </a:p>
          <a:p>
            <a:r>
              <a:rPr lang="en-US" dirty="0" smtClean="0">
                <a:latin typeface="Times New Roman" pitchFamily="18" charset="0"/>
                <a:cs typeface="Times New Roman" pitchFamily="18" charset="0"/>
              </a:rPr>
              <a:t>Prove authenticity to recipients</a:t>
            </a:r>
          </a:p>
          <a:p>
            <a:r>
              <a:rPr lang="en-US" dirty="0" smtClean="0">
                <a:latin typeface="Times New Roman" pitchFamily="18" charset="0"/>
                <a:cs typeface="Times New Roman" pitchFamily="18" charset="0"/>
              </a:rPr>
              <a:t>Send attachments normally filtered</a:t>
            </a:r>
          </a:p>
          <a:p>
            <a:r>
              <a:rPr lang="en-US" dirty="0" smtClean="0">
                <a:latin typeface="Times New Roman" pitchFamily="18" charset="0"/>
                <a:cs typeface="Times New Roman" pitchFamily="18" charset="0"/>
              </a:rPr>
              <a:t>Avoid the junk folder!</a:t>
            </a: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3127</TotalTime>
  <Words>2179</Words>
  <Application>Microsoft Office PowerPoint</Application>
  <PresentationFormat>On-screen Show (4:3)</PresentationFormat>
  <Paragraphs>403</Paragraphs>
  <Slides>39</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39</vt:i4>
      </vt:variant>
    </vt:vector>
  </HeadingPairs>
  <TitlesOfParts>
    <vt:vector size="50" baseType="lpstr">
      <vt:lpstr>MS PGothic</vt:lpstr>
      <vt:lpstr>Arial</vt:lpstr>
      <vt:lpstr>Calibri</vt:lpstr>
      <vt:lpstr>Comic Sans MS</vt:lpstr>
      <vt:lpstr>Franklin Gothic Book</vt:lpstr>
      <vt:lpstr>Gill Sans MT</vt:lpstr>
      <vt:lpstr>Perpetua</vt:lpstr>
      <vt:lpstr>Times New Roman</vt:lpstr>
      <vt:lpstr>Wingdings</vt:lpstr>
      <vt:lpstr>Wingdings 2</vt:lpstr>
      <vt:lpstr>Equity</vt:lpstr>
      <vt:lpstr>CS-446: Information Systems Security</vt:lpstr>
      <vt:lpstr>Overview </vt:lpstr>
      <vt:lpstr>Email Security</vt:lpstr>
      <vt:lpstr>Threats to E-mail</vt:lpstr>
      <vt:lpstr>Threats to E-mail</vt:lpstr>
      <vt:lpstr>Threats to E-mail</vt:lpstr>
      <vt:lpstr>E-mail security</vt:lpstr>
      <vt:lpstr>E-mail Security</vt:lpstr>
      <vt:lpstr>Why do I want secure email ?</vt:lpstr>
      <vt:lpstr>How does Secure Email works ?</vt:lpstr>
      <vt:lpstr>Encryption</vt:lpstr>
      <vt:lpstr>Digital Signature</vt:lpstr>
      <vt:lpstr>Pick your poison</vt:lpstr>
      <vt:lpstr>Hierarchical Trusts</vt:lpstr>
      <vt:lpstr>Getting a Digital Certificate</vt:lpstr>
      <vt:lpstr>Web of Trust</vt:lpstr>
      <vt:lpstr>Secure e-mail </vt:lpstr>
      <vt:lpstr>Secure e-mail </vt:lpstr>
      <vt:lpstr>Secure e-mail (continued)</vt:lpstr>
      <vt:lpstr>Secure e-mail (continued)</vt:lpstr>
      <vt:lpstr>S/MIME (Secure/Multipurpose Internet Mail Extension) </vt:lpstr>
      <vt:lpstr>Understanding What S/MIME Does</vt:lpstr>
      <vt:lpstr>Key Wrapping and Content Encryption in S/MIME </vt:lpstr>
      <vt:lpstr>PowerPoint Presentation</vt:lpstr>
      <vt:lpstr>PowerPoint Presentation</vt:lpstr>
      <vt:lpstr>PGP (Pretty Good Privacy)</vt:lpstr>
      <vt:lpstr>Key Management and Web of Trust</vt:lpstr>
      <vt:lpstr>Trust Level for Public Key</vt:lpstr>
      <vt:lpstr>PGP Key Rings</vt:lpstr>
      <vt:lpstr>PGP Session Keys</vt:lpstr>
      <vt:lpstr>PGP Public &amp; Private Keys</vt:lpstr>
      <vt:lpstr>PGP Message Format</vt:lpstr>
      <vt:lpstr>PGP services</vt:lpstr>
      <vt:lpstr>PGP Message Generation</vt:lpstr>
      <vt:lpstr>PGP Message Generation</vt:lpstr>
      <vt:lpstr>PGP Message Reception</vt:lpstr>
      <vt:lpstr>PGP Message Reception</vt:lpstr>
      <vt:lpstr>Resources</vt:lpstr>
      <vt:lpstr>Acknowledgements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Sufian Hameed</dc:creator>
  <cp:lastModifiedBy>Windows User</cp:lastModifiedBy>
  <cp:revision>829</cp:revision>
  <dcterms:created xsi:type="dcterms:W3CDTF">2006-08-16T00:00:00Z</dcterms:created>
  <dcterms:modified xsi:type="dcterms:W3CDTF">2018-10-20T05:45:19Z</dcterms:modified>
</cp:coreProperties>
</file>