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518" r:id="rId3"/>
    <p:sldId id="521" r:id="rId4"/>
    <p:sldId id="522" r:id="rId5"/>
    <p:sldId id="523" r:id="rId6"/>
    <p:sldId id="527" r:id="rId7"/>
    <p:sldId id="528" r:id="rId8"/>
    <p:sldId id="529" r:id="rId9"/>
    <p:sldId id="530" r:id="rId10"/>
    <p:sldId id="531" r:id="rId11"/>
    <p:sldId id="534" r:id="rId12"/>
    <p:sldId id="535" r:id="rId13"/>
    <p:sldId id="525" r:id="rId14"/>
    <p:sldId id="536"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0000" autoAdjust="0"/>
  </p:normalViewPr>
  <p:slideViewPr>
    <p:cSldViewPr>
      <p:cViewPr varScale="1">
        <p:scale>
          <a:sx n="67" d="100"/>
          <a:sy n="67" d="100"/>
        </p:scale>
        <p:origin x="14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8" y="1"/>
            <a:ext cx="3169920" cy="480060"/>
          </a:xfrm>
          <a:prstGeom prst="rect">
            <a:avLst/>
          </a:prstGeom>
        </p:spPr>
        <p:txBody>
          <a:bodyPr vert="horz" lIns="96661" tIns="48331" rIns="96661" bIns="48331" rtlCol="0"/>
          <a:lstStyle>
            <a:lvl1pPr algn="r">
              <a:defRPr sz="1300"/>
            </a:lvl1pPr>
          </a:lstStyle>
          <a:p>
            <a:fld id="{24AE3314-9DCB-49FD-B20E-AFE426E32EF5}" type="datetimeFigureOut">
              <a:rPr lang="en-US" smtClean="0"/>
              <a:pPr/>
              <a:t>10/29/2018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205256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418259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1119E051-E038-466E-8941-0229F95877EA}" type="slidenum">
              <a:rPr lang="en-AU" smtClean="0"/>
              <a:pPr/>
              <a:t>10</a:t>
            </a:fld>
            <a:endParaRPr lang="en-AU"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AU" dirty="0" smtClean="0">
              <a:latin typeface="Times-Roman" charset="0"/>
            </a:endParaRPr>
          </a:p>
        </p:txBody>
      </p:sp>
    </p:spTree>
    <p:extLst>
      <p:ext uri="{BB962C8B-B14F-4D97-AF65-F5344CB8AC3E}">
        <p14:creationId xmlns:p14="http://schemas.microsoft.com/office/powerpoint/2010/main" val="46770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B29E2D8D-8AC7-48E5-BEAA-31FAC402B82F}" type="slidenum">
              <a:rPr lang="en-AU" smtClean="0"/>
              <a:pPr/>
              <a:t>11</a:t>
            </a:fld>
            <a:endParaRPr lang="en-AU"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Times-Roman"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a:t>
            </a:r>
            <a:r>
              <a:rPr lang="en-US" smtClean="0"/>
              <a:t>f have multiple realms, their Kerberos servers must share keys and trust each other. </a:t>
            </a:r>
          </a:p>
        </p:txBody>
      </p:sp>
    </p:spTree>
    <p:extLst>
      <p:ext uri="{BB962C8B-B14F-4D97-AF65-F5344CB8AC3E}">
        <p14:creationId xmlns:p14="http://schemas.microsoft.com/office/powerpoint/2010/main" val="59318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B29E2D8D-8AC7-48E5-BEAA-31FAC402B82F}" type="slidenum">
              <a:rPr lang="en-AU" smtClean="0"/>
              <a:pPr/>
              <a:t>12</a:t>
            </a:fld>
            <a:endParaRPr lang="en-AU"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Times-Roman"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a:t>
            </a:r>
            <a:r>
              <a:rPr lang="en-US" smtClean="0"/>
              <a:t>f have multiple realms, their Kerberos servers must share keys and trust each other. </a:t>
            </a:r>
          </a:p>
        </p:txBody>
      </p:sp>
    </p:spTree>
    <p:extLst>
      <p:ext uri="{BB962C8B-B14F-4D97-AF65-F5344CB8AC3E}">
        <p14:creationId xmlns:p14="http://schemas.microsoft.com/office/powerpoint/2010/main" val="1024875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9D1EA7A1-8A3F-4E3E-81E9-62845705F7A6}" type="slidenum">
              <a:rPr lang="en-AU" smtClean="0"/>
              <a:pPr/>
              <a:t>13</a:t>
            </a:fld>
            <a:endParaRPr lang="en-AU"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t>Stallings Figure 14.2 shows the authentication messages where service is being requested from another domain. </a:t>
            </a:r>
            <a:r>
              <a:rPr lang="en-US" smtClean="0">
                <a:latin typeface="Times-Roman" charset="0"/>
              </a:rPr>
              <a:t>The ticket presented to the remote server indicates the realm in which the user was originally authenticated. The server chooses whether to honor the remote request. One problem presented by the foregoing approach is that it does not scale well to many realms, as each pair of realms need to share a key.</a:t>
            </a:r>
            <a:endParaRPr lang="en-US" smtClean="0">
              <a:latin typeface="Helvetica" charset="0"/>
            </a:endParaRPr>
          </a:p>
        </p:txBody>
      </p:sp>
    </p:spTree>
    <p:extLst>
      <p:ext uri="{BB962C8B-B14F-4D97-AF65-F5344CB8AC3E}">
        <p14:creationId xmlns:p14="http://schemas.microsoft.com/office/powerpoint/2010/main" val="289832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1119E051-E038-466E-8941-0229F95877EA}" type="slidenum">
              <a:rPr lang="en-AU" smtClean="0"/>
              <a:pPr/>
              <a:t>2</a:t>
            </a:fld>
            <a:endParaRPr lang="en-AU"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latin typeface="Times-Roman" charset="0"/>
              </a:rPr>
              <a:t>Kerberos is an authentication service developed as part of Project Athena at MIT, and is </a:t>
            </a:r>
            <a:r>
              <a:rPr lang="en-AU" dirty="0" smtClean="0"/>
              <a:t>one of the best known and most widely implemented </a:t>
            </a:r>
            <a:r>
              <a:rPr lang="en-AU" b="1" dirty="0" smtClean="0"/>
              <a:t>trusted third party</a:t>
            </a:r>
            <a:r>
              <a:rPr lang="en-AU" dirty="0" smtClean="0"/>
              <a:t> key distribution systems.</a:t>
            </a:r>
          </a:p>
          <a:p>
            <a:pPr eaLnBrk="1" hangingPunct="1"/>
            <a:r>
              <a:rPr lang="en-US" dirty="0" smtClean="0">
                <a:latin typeface="Times-Roman"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dirty="0" smtClean="0">
              <a:latin typeface="Times-Roman" charset="0"/>
            </a:endParaRPr>
          </a:p>
        </p:txBody>
      </p:sp>
    </p:spTree>
    <p:extLst>
      <p:ext uri="{BB962C8B-B14F-4D97-AF65-F5344CB8AC3E}">
        <p14:creationId xmlns:p14="http://schemas.microsoft.com/office/powerpoint/2010/main" val="420853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3E4386F7-8BFC-47E6-9614-F13F2F3AF5B9}" type="slidenum">
              <a:rPr lang="en-AU" smtClean="0"/>
              <a:pPr/>
              <a:t>3</a:t>
            </a:fld>
            <a:endParaRPr lang="en-AU"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t>The core of Kerberos is the Authentication and Ticket Granting Servers – these are trusted by all users and servers and must be securely administered. The protocol includes a sequence of interactions between the client, AS, TGT and desired server.</a:t>
            </a:r>
            <a:endParaRPr lang="en-AU" smtClean="0"/>
          </a:p>
        </p:txBody>
      </p:sp>
    </p:spTree>
    <p:extLst>
      <p:ext uri="{BB962C8B-B14F-4D97-AF65-F5344CB8AC3E}">
        <p14:creationId xmlns:p14="http://schemas.microsoft.com/office/powerpoint/2010/main" val="60589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p:spPr>
        <p:txBody>
          <a:bodyPr/>
          <a:lstStyle/>
          <a:p>
            <a:fld id="{207E7050-148A-481F-B299-527035664D95}" type="slidenum">
              <a:rPr lang="en-AU" smtClean="0"/>
              <a:pPr/>
              <a:t>4</a:t>
            </a:fld>
            <a:endParaRPr lang="en-AU" smtClean="0"/>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AU" smtClean="0"/>
              <a:t>The full Kerberos v4 authentication dialogue is shown in Stallings Table 14.1, divided into the 3 phases shown above. The justification for each item in the messages is given in Stallings Table 14.2.</a:t>
            </a:r>
          </a:p>
        </p:txBody>
      </p:sp>
    </p:spTree>
    <p:extLst>
      <p:ext uri="{BB962C8B-B14F-4D97-AF65-F5344CB8AC3E}">
        <p14:creationId xmlns:p14="http://schemas.microsoft.com/office/powerpoint/2010/main" val="257159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DD954D4D-2578-4BB0-B551-2C9D23C75F7F}" type="slidenum">
              <a:rPr lang="en-AU" smtClean="0"/>
              <a:pPr/>
              <a:t>5</a:t>
            </a:fld>
            <a:endParaRPr lang="en-AU"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t>Stallings Figure 14.1 diagrammatically summarizes the </a:t>
            </a:r>
            <a:r>
              <a:rPr lang="en-AU" smtClean="0"/>
              <a:t>Kerberos v4 authentication dialogue, with 3 pairs of messages, for each phase listed previously.</a:t>
            </a:r>
          </a:p>
        </p:txBody>
      </p:sp>
    </p:spTree>
    <p:extLst>
      <p:ext uri="{BB962C8B-B14F-4D97-AF65-F5344CB8AC3E}">
        <p14:creationId xmlns:p14="http://schemas.microsoft.com/office/powerpoint/2010/main" val="193024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DD954D4D-2578-4BB0-B551-2C9D23C75F7F}" type="slidenum">
              <a:rPr lang="en-AU" smtClean="0"/>
              <a:pPr/>
              <a:t>6</a:t>
            </a:fld>
            <a:endParaRPr lang="en-AU"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t>Stallings Figure 14.1 diagrammatically summarizes the </a:t>
            </a:r>
            <a:r>
              <a:rPr lang="en-AU" smtClean="0"/>
              <a:t>Kerberos v4 authentication dialogue, with 3 pairs of messages, for each phase listed previously.</a:t>
            </a:r>
          </a:p>
        </p:txBody>
      </p:sp>
    </p:spTree>
    <p:extLst>
      <p:ext uri="{BB962C8B-B14F-4D97-AF65-F5344CB8AC3E}">
        <p14:creationId xmlns:p14="http://schemas.microsoft.com/office/powerpoint/2010/main" val="241286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1119E051-E038-466E-8941-0229F95877EA}" type="slidenum">
              <a:rPr lang="en-AU" smtClean="0"/>
              <a:pPr/>
              <a:t>7</a:t>
            </a:fld>
            <a:endParaRPr lang="en-AU"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AU" dirty="0" smtClean="0">
              <a:latin typeface="Times-Roman" charset="0"/>
            </a:endParaRPr>
          </a:p>
        </p:txBody>
      </p:sp>
    </p:spTree>
    <p:extLst>
      <p:ext uri="{BB962C8B-B14F-4D97-AF65-F5344CB8AC3E}">
        <p14:creationId xmlns:p14="http://schemas.microsoft.com/office/powerpoint/2010/main" val="2281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1119E051-E038-466E-8941-0229F95877EA}" type="slidenum">
              <a:rPr lang="en-AU" smtClean="0"/>
              <a:pPr/>
              <a:t>8</a:t>
            </a:fld>
            <a:endParaRPr lang="en-AU"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dirty="0" smtClean="0">
                <a:latin typeface="Times New Roman" pitchFamily="18" charset="0"/>
                <a:cs typeface="Times New Roman" pitchFamily="18" charset="0"/>
              </a:rPr>
              <a:t>The client sends a cleartext message of the user ID to the AS requesting services on behalf of the user. (Note: Neither the secret key nor the password is sent to the AS.) The AS generates the secret key by hashing the password of the user found at the database (e.g. Active Directory in Windows Server).</a:t>
            </a:r>
          </a:p>
          <a:p>
            <a:r>
              <a:rPr lang="en-US" dirty="0" smtClean="0">
                <a:latin typeface="Times New Roman" pitchFamily="18" charset="0"/>
                <a:cs typeface="Times New Roman" pitchFamily="18" charset="0"/>
              </a:rPr>
              <a:t>The AS checks to see if the client is in its database. If it is, the AS sends back the following two messages to the client:</a:t>
            </a:r>
          </a:p>
          <a:p>
            <a:pPr lvl="1"/>
            <a:r>
              <a:rPr lang="en-US"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Client/TGS Session Key</a:t>
            </a:r>
            <a:r>
              <a:rPr lang="en-US" dirty="0" smtClean="0">
                <a:latin typeface="Times New Roman" pitchFamily="18" charset="0"/>
                <a:cs typeface="Times New Roman" pitchFamily="18" charset="0"/>
              </a:rPr>
              <a:t> encrypted using the secret key of the client/user.</a:t>
            </a:r>
          </a:p>
          <a:p>
            <a:pPr lvl="1"/>
            <a:r>
              <a:rPr lang="en-US" dirty="0" smtClean="0">
                <a:latin typeface="Times New Roman" pitchFamily="18" charset="0"/>
                <a:cs typeface="Times New Roman" pitchFamily="18" charset="0"/>
              </a:rPr>
              <a:t>B: </a:t>
            </a:r>
            <a:r>
              <a:rPr lang="en-US" i="1" dirty="0" smtClean="0">
                <a:latin typeface="Times New Roman" pitchFamily="18" charset="0"/>
                <a:cs typeface="Times New Roman" pitchFamily="18" charset="0"/>
              </a:rPr>
              <a:t>Ticket-Granting-Ticket</a:t>
            </a:r>
            <a:r>
              <a:rPr lang="en-US" dirty="0" smtClean="0">
                <a:latin typeface="Times New Roman" pitchFamily="18" charset="0"/>
                <a:cs typeface="Times New Roman" pitchFamily="18" charset="0"/>
              </a:rPr>
              <a:t> (which includes the client ID, client network address, ticket validity period, and the </a:t>
            </a:r>
            <a:r>
              <a:rPr lang="en-US" i="1" dirty="0" smtClean="0">
                <a:latin typeface="Times New Roman" pitchFamily="18" charset="0"/>
                <a:cs typeface="Times New Roman" pitchFamily="18" charset="0"/>
              </a:rPr>
              <a:t>client/TGS session key</a:t>
            </a:r>
            <a:r>
              <a:rPr lang="en-US" dirty="0" smtClean="0">
                <a:latin typeface="Times New Roman" pitchFamily="18" charset="0"/>
                <a:cs typeface="Times New Roman" pitchFamily="18" charset="0"/>
              </a:rPr>
              <a:t>) encrypted using the secret key of the TGS.</a:t>
            </a:r>
          </a:p>
          <a:p>
            <a:r>
              <a:rPr lang="en-US" dirty="0" smtClean="0">
                <a:latin typeface="Times New Roman" pitchFamily="18" charset="0"/>
                <a:cs typeface="Times New Roman" pitchFamily="18" charset="0"/>
              </a:rPr>
              <a:t>Once the client receives messages A and B, it attempts to decrypt message A with the secret key generated from the password entered by the user. If the user entered password does not match the password in the AS database, the client's secret key will be different and thus unable to decrypt message A. With a valid password and secret key the client decrypts message A to obtain </a:t>
            </a:r>
            <a:r>
              <a:rPr lang="en-US" dirty="0" err="1" smtClean="0">
                <a:latin typeface="Times New Roman" pitchFamily="18" charset="0"/>
                <a:cs typeface="Times New Roman" pitchFamily="18" charset="0"/>
              </a:rPr>
              <a:t>the</a:t>
            </a:r>
            <a:r>
              <a:rPr lang="en-US" i="1" dirty="0" err="1" smtClean="0">
                <a:latin typeface="Times New Roman" pitchFamily="18" charset="0"/>
                <a:cs typeface="Times New Roman" pitchFamily="18" charset="0"/>
              </a:rPr>
              <a:t>Client</a:t>
            </a:r>
            <a:r>
              <a:rPr lang="en-US" i="1" dirty="0" smtClean="0">
                <a:latin typeface="Times New Roman" pitchFamily="18" charset="0"/>
                <a:cs typeface="Times New Roman" pitchFamily="18" charset="0"/>
              </a:rPr>
              <a:t>/TGS Session Key</a:t>
            </a:r>
            <a:r>
              <a:rPr lang="en-US" dirty="0" smtClean="0">
                <a:latin typeface="Times New Roman" pitchFamily="18" charset="0"/>
                <a:cs typeface="Times New Roman" pitchFamily="18" charset="0"/>
              </a:rPr>
              <a:t>. This session key is used for further communications with the TGS. (Note: The client cannot decrypt Message B, as it is encrypted using TGS's secret key.) At this point, the client has enough information to authenticate itself to the TGS.</a:t>
            </a:r>
          </a:p>
          <a:p>
            <a:pPr eaLnBrk="1" hangingPunct="1"/>
            <a:endParaRPr lang="en-AU" dirty="0" smtClean="0">
              <a:latin typeface="Times-Roman" charset="0"/>
            </a:endParaRPr>
          </a:p>
        </p:txBody>
      </p:sp>
    </p:spTree>
    <p:extLst>
      <p:ext uri="{BB962C8B-B14F-4D97-AF65-F5344CB8AC3E}">
        <p14:creationId xmlns:p14="http://schemas.microsoft.com/office/powerpoint/2010/main" val="14496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1119E051-E038-466E-8941-0229F95877EA}" type="slidenum">
              <a:rPr lang="en-AU" smtClean="0"/>
              <a:pPr/>
              <a:t>9</a:t>
            </a:fld>
            <a:endParaRPr lang="en-AU"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dirty="0" smtClean="0">
                <a:latin typeface="Times New Roman" pitchFamily="18" charset="0"/>
                <a:cs typeface="Times New Roman" pitchFamily="18" charset="0"/>
              </a:rPr>
              <a:t>When requesting services, the client sends the following two messages to the TGS:</a:t>
            </a:r>
          </a:p>
          <a:p>
            <a:pPr lvl="1"/>
            <a:r>
              <a:rPr lang="en-US" dirty="0" smtClean="0">
                <a:latin typeface="Times New Roman" pitchFamily="18" charset="0"/>
                <a:cs typeface="Times New Roman" pitchFamily="18" charset="0"/>
              </a:rPr>
              <a:t>Message C: Composed of the TGT from message B and the ID of the requested service.</a:t>
            </a:r>
          </a:p>
          <a:p>
            <a:pPr lvl="1"/>
            <a:r>
              <a:rPr lang="en-US" dirty="0" smtClean="0">
                <a:latin typeface="Times New Roman" pitchFamily="18" charset="0"/>
                <a:cs typeface="Times New Roman" pitchFamily="18" charset="0"/>
              </a:rPr>
              <a:t>Message D: Authenticator (which is composed of the client ID and the timestamp), encrypted using the </a:t>
            </a:r>
            <a:r>
              <a:rPr lang="en-US" i="1" dirty="0" smtClean="0">
                <a:latin typeface="Times New Roman" pitchFamily="18" charset="0"/>
                <a:cs typeface="Times New Roman" pitchFamily="18" charset="0"/>
              </a:rPr>
              <a:t>Client/TGS Session Key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Upon receiving messages C and D, the TGS retrieves message B out of message C. It decrypts message B using the TGS secret key. This gives it the "client/TGS session key". Using this key, the TGS decrypts message D (Authenticator) and sends the following two messages to the client:</a:t>
            </a:r>
          </a:p>
          <a:p>
            <a:pPr lvl="1"/>
            <a:r>
              <a:rPr lang="en-US" dirty="0" smtClean="0">
                <a:latin typeface="Times New Roman" pitchFamily="18" charset="0"/>
                <a:cs typeface="Times New Roman" pitchFamily="18" charset="0"/>
              </a:rPr>
              <a:t>Message E: </a:t>
            </a:r>
            <a:r>
              <a:rPr lang="en-US" i="1" dirty="0" smtClean="0">
                <a:latin typeface="Times New Roman" pitchFamily="18" charset="0"/>
                <a:cs typeface="Times New Roman" pitchFamily="18" charset="0"/>
              </a:rPr>
              <a:t>Client-to-server ticket</a:t>
            </a:r>
            <a:r>
              <a:rPr lang="en-US" dirty="0" smtClean="0">
                <a:latin typeface="Times New Roman" pitchFamily="18" charset="0"/>
                <a:cs typeface="Times New Roman" pitchFamily="18" charset="0"/>
              </a:rPr>
              <a:t> (which includes the client ID, client network address, validity period and </a:t>
            </a:r>
            <a:r>
              <a:rPr lang="en-US" i="1" dirty="0" smtClean="0">
                <a:latin typeface="Times New Roman" pitchFamily="18" charset="0"/>
                <a:cs typeface="Times New Roman" pitchFamily="18" charset="0"/>
              </a:rPr>
              <a:t>Client/Server Session Key</a:t>
            </a:r>
            <a:r>
              <a:rPr lang="en-US" dirty="0" smtClean="0">
                <a:latin typeface="Times New Roman" pitchFamily="18" charset="0"/>
                <a:cs typeface="Times New Roman" pitchFamily="18" charset="0"/>
              </a:rPr>
              <a:t>) encrypted using the service's secret key.</a:t>
            </a:r>
          </a:p>
          <a:p>
            <a:pPr lvl="1"/>
            <a:r>
              <a:rPr lang="en-US" dirty="0" smtClean="0">
                <a:latin typeface="Times New Roman" pitchFamily="18" charset="0"/>
                <a:cs typeface="Times New Roman" pitchFamily="18" charset="0"/>
              </a:rPr>
              <a:t>Message F: </a:t>
            </a:r>
            <a:r>
              <a:rPr lang="en-US" i="1" dirty="0" smtClean="0">
                <a:latin typeface="Times New Roman" pitchFamily="18" charset="0"/>
                <a:cs typeface="Times New Roman" pitchFamily="18" charset="0"/>
              </a:rPr>
              <a:t>Client/Server Session Key</a:t>
            </a:r>
            <a:r>
              <a:rPr lang="en-US" dirty="0" smtClean="0">
                <a:latin typeface="Times New Roman" pitchFamily="18" charset="0"/>
                <a:cs typeface="Times New Roman" pitchFamily="18" charset="0"/>
              </a:rPr>
              <a:t> encrypted with the </a:t>
            </a:r>
            <a:r>
              <a:rPr lang="en-US" i="1" dirty="0" smtClean="0">
                <a:latin typeface="Times New Roman" pitchFamily="18" charset="0"/>
                <a:cs typeface="Times New Roman" pitchFamily="18" charset="0"/>
              </a:rPr>
              <a:t>Client/TGS Session Key</a:t>
            </a:r>
            <a:r>
              <a:rPr lang="en-US" dirty="0" smtClean="0">
                <a:latin typeface="Times New Roman" pitchFamily="18" charset="0"/>
                <a:cs typeface="Times New Roman" pitchFamily="18" charset="0"/>
              </a:rPr>
              <a:t>.</a:t>
            </a:r>
          </a:p>
          <a:p>
            <a:pPr eaLnBrk="1" hangingPunct="1"/>
            <a:endParaRPr lang="en-AU" dirty="0" smtClean="0">
              <a:latin typeface="Times-Roman" charset="0"/>
            </a:endParaRPr>
          </a:p>
        </p:txBody>
      </p:sp>
    </p:spTree>
    <p:extLst>
      <p:ext uri="{BB962C8B-B14F-4D97-AF65-F5344CB8AC3E}">
        <p14:creationId xmlns:p14="http://schemas.microsoft.com/office/powerpoint/2010/main" val="192588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FA53E74-4C71-40EE-B95E-6A29BE2E4D28}" type="datetime1">
              <a:rPr lang="en-US" smtClean="0"/>
              <a:pPr/>
              <a:t>10/29/2018</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CEB63F-CFD0-49DD-ACA1-3D61D7834AD1}" type="datetime1">
              <a:rPr lang="en-US" smtClean="0"/>
              <a:pPr/>
              <a:t>10/29/2018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7AF8A2-1EA9-4CA9-B660-2289D0319D52}" type="datetime1">
              <a:rPr lang="en-US" smtClean="0"/>
              <a:pPr/>
              <a:t>10/29/2018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F4CE974-5CBF-42F2-820A-E536CE3431A5}" type="datetime1">
              <a:rPr lang="en-US" smtClean="0"/>
              <a:pPr/>
              <a:t>10/29/2018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B376DA-0FDA-451F-9F08-2A0A2FA982D6}" type="datetime1">
              <a:rPr lang="en-US" smtClean="0"/>
              <a:pPr/>
              <a:t>10/29/2018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5F3B52B-42C6-4169-BE18-F2EFDBD87A00}" type="datetime1">
              <a:rPr lang="en-US" smtClean="0"/>
              <a:pPr/>
              <a:t>10/29/2018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F49D104-DB09-4E20-BEB0-AB88164B9F9A}" type="datetime1">
              <a:rPr lang="en-US" smtClean="0"/>
              <a:pPr/>
              <a:t>10/29/2018</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A95C52-498E-40FC-AB1C-3BA7D2D9D601}" type="datetime1">
              <a:rPr lang="en-US" smtClean="0"/>
              <a:pPr/>
              <a:t>10/29/2018</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60E26-F9CC-4519-93C6-2E09772A2899}" type="datetime1">
              <a:rPr lang="en-US" smtClean="0"/>
              <a:pPr/>
              <a:t>10/29/2018</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6ABE81-A0A0-49FF-9673-B0B9EEA02428}" type="datetime1">
              <a:rPr lang="en-US" smtClean="0"/>
              <a:pPr/>
              <a:t>10/29/2018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421FA5-0ABA-49F7-8FCF-447D98341425}" type="datetime1">
              <a:rPr lang="en-US" smtClean="0"/>
              <a:pPr/>
              <a:t>10/29/2018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BF11F3F-64A4-499F-8243-9A0E4B7C67F5}" type="datetime1">
              <a:rPr lang="en-US" smtClean="0"/>
              <a:pPr/>
              <a:t>10/29/2018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a:bodyPr>
          <a:lstStyle/>
          <a:p>
            <a:r>
              <a:rPr lang="en-US" sz="3400" b="1" dirty="0" smtClean="0">
                <a:solidFill>
                  <a:schemeClr val="tx1"/>
                </a:solidFill>
                <a:latin typeface="Times New Roman" pitchFamily="18" charset="0"/>
                <a:cs typeface="Times New Roman" pitchFamily="18" charset="0"/>
              </a:rPr>
              <a:t>Lecture </a:t>
            </a:r>
            <a:r>
              <a:rPr lang="en-US" sz="3400" b="1" smtClean="0">
                <a:solidFill>
                  <a:schemeClr val="tx1"/>
                </a:solidFill>
                <a:latin typeface="Times New Roman" pitchFamily="18" charset="0"/>
                <a:cs typeface="Times New Roman" pitchFamily="18" charset="0"/>
              </a:rPr>
              <a:t># </a:t>
            </a:r>
            <a:r>
              <a:rPr lang="en-US" sz="3400" b="1" smtClean="0">
                <a:solidFill>
                  <a:schemeClr val="tx1"/>
                </a:solidFill>
                <a:latin typeface="Times New Roman" pitchFamily="18" charset="0"/>
                <a:cs typeface="Times New Roman" pitchFamily="18" charset="0"/>
              </a:rPr>
              <a:t>16: </a:t>
            </a:r>
            <a:r>
              <a:rPr lang="en-US" sz="3400" b="1" dirty="0" smtClean="0">
                <a:solidFill>
                  <a:schemeClr val="tx1"/>
                </a:solidFill>
                <a:latin typeface="Times New Roman" pitchFamily="18" charset="0"/>
                <a:cs typeface="Times New Roman" pitchFamily="18" charset="0"/>
              </a:rPr>
              <a:t>Kerberos</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dirty="0">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3810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 Protocol Description</a:t>
            </a:r>
          </a:p>
        </p:txBody>
      </p:sp>
      <p:sp>
        <p:nvSpPr>
          <p:cNvPr id="4099" name="Rectangle 3"/>
          <p:cNvSpPr>
            <a:spLocks noGrp="1" noChangeArrowheads="1"/>
          </p:cNvSpPr>
          <p:nvPr>
            <p:ph type="body" idx="1"/>
          </p:nvPr>
        </p:nvSpPr>
        <p:spPr>
          <a:xfrm>
            <a:off x="457200" y="1295400"/>
            <a:ext cx="4419600" cy="4800600"/>
          </a:xfrm>
        </p:spPr>
        <p:txBody>
          <a:bodyPr>
            <a:normAutofit fontScale="62500" lnSpcReduction="20000"/>
          </a:bodyPr>
          <a:lstStyle/>
          <a:p>
            <a:pPr>
              <a:lnSpc>
                <a:spcPct val="90000"/>
              </a:lnSpc>
              <a:buNone/>
            </a:pPr>
            <a:r>
              <a:rPr lang="de-DE" b="1" dirty="0" smtClean="0">
                <a:latin typeface="Times New Roman" pitchFamily="18" charset="0"/>
                <a:cs typeface="Times New Roman" pitchFamily="18" charset="0"/>
              </a:rPr>
              <a:t>4. Client Service Request</a:t>
            </a:r>
          </a:p>
          <a:p>
            <a:r>
              <a:rPr lang="en-US" dirty="0" smtClean="0">
                <a:latin typeface="Times New Roman" pitchFamily="18" charset="0"/>
                <a:cs typeface="Times New Roman" pitchFamily="18" charset="0"/>
              </a:rPr>
              <a:t>Upon receiving messages E and F from TGS, the client has enough information to authenticate itself to the SS. The client connects to the SS and sends the following two messages:</a:t>
            </a:r>
          </a:p>
          <a:p>
            <a:pPr lvl="1"/>
            <a:r>
              <a:rPr lang="en-US" dirty="0" smtClean="0">
                <a:latin typeface="Times New Roman" pitchFamily="18" charset="0"/>
                <a:cs typeface="Times New Roman" pitchFamily="18" charset="0"/>
              </a:rPr>
              <a:t>E: </a:t>
            </a:r>
            <a:r>
              <a:rPr lang="en-US" b="1" dirty="0" smtClean="0">
                <a:latin typeface="Times New Roman" pitchFamily="18" charset="0"/>
                <a:cs typeface="Times New Roman" pitchFamily="18" charset="0"/>
              </a:rPr>
              <a:t>CTS</a:t>
            </a:r>
            <a:r>
              <a:rPr lang="en-US" b="1" baseline="-25000"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 K</a:t>
            </a:r>
            <a:r>
              <a:rPr lang="en-US" b="1" baseline="-25000" dirty="0" smtClean="0">
                <a:latin typeface="Times New Roman" pitchFamily="18" charset="0"/>
                <a:cs typeface="Times New Roman" pitchFamily="18" charset="0"/>
              </a:rPr>
              <a:t>SS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clientID</a:t>
            </a:r>
            <a:r>
              <a:rPr lang="en-US" b="1" dirty="0" smtClean="0">
                <a:latin typeface="Times New Roman" pitchFamily="18" charset="0"/>
                <a:cs typeface="Times New Roman" pitchFamily="18" charset="0"/>
              </a:rPr>
              <a:t>, ……, SS</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G: A new Authenticator (client ID and the timestamp encrypted with S</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S</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(timestamp, </a:t>
            </a:r>
            <a:r>
              <a:rPr lang="en-US" dirty="0" err="1" smtClean="0">
                <a:latin typeface="Times New Roman" pitchFamily="18" charset="0"/>
                <a:cs typeface="Times New Roman" pitchFamily="18" charset="0"/>
              </a:rPr>
              <a:t>ClientID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SS decrypts the Authenticator and sends the following message:</a:t>
            </a:r>
          </a:p>
          <a:p>
            <a:pPr lvl="1"/>
            <a:r>
              <a:rPr lang="en-US" dirty="0" smtClean="0">
                <a:latin typeface="Times New Roman" pitchFamily="18" charset="0"/>
                <a:cs typeface="Times New Roman" pitchFamily="18" charset="0"/>
              </a:rPr>
              <a:t>H: </a:t>
            </a:r>
            <a:r>
              <a:rPr lang="en-US" b="1" dirty="0" smtClean="0">
                <a:latin typeface="Times New Roman" pitchFamily="18" charset="0"/>
                <a:cs typeface="Times New Roman" pitchFamily="18" charset="0"/>
              </a:rPr>
              <a:t>SS</a:t>
            </a:r>
            <a:r>
              <a:rPr lang="en-US" b="1" baseline="-25000"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(timestamp +1).</a:t>
            </a:r>
          </a:p>
          <a:p>
            <a:r>
              <a:rPr lang="en-US" dirty="0" smtClean="0">
                <a:latin typeface="Times New Roman" pitchFamily="18" charset="0"/>
                <a:cs typeface="Times New Roman" pitchFamily="18" charset="0"/>
              </a:rPr>
              <a:t>The client decrypts the confirmation using the </a:t>
            </a:r>
            <a:r>
              <a:rPr lang="en-US" i="1" dirty="0" smtClean="0">
                <a:latin typeface="Times New Roman" pitchFamily="18" charset="0"/>
                <a:cs typeface="Times New Roman" pitchFamily="18" charset="0"/>
              </a:rPr>
              <a:t>Client/Server Session Key</a:t>
            </a:r>
            <a:r>
              <a:rPr lang="en-US" dirty="0" smtClean="0">
                <a:latin typeface="Times New Roman" pitchFamily="18" charset="0"/>
                <a:cs typeface="Times New Roman" pitchFamily="18" charset="0"/>
              </a:rPr>
              <a:t> and checks whether the timestamp is correctly updated. If so, then the client can trust the server and can start issuing service requests to the server.</a:t>
            </a:r>
          </a:p>
          <a:p>
            <a:r>
              <a:rPr lang="en-US" dirty="0" smtClean="0">
                <a:latin typeface="Times New Roman" pitchFamily="18" charset="0"/>
                <a:cs typeface="Times New Roman" pitchFamily="18" charset="0"/>
              </a:rPr>
              <a:t>The server provides the requested services to the client.</a:t>
            </a:r>
            <a:endParaRPr lang="en-US" dirty="0">
              <a:latin typeface="Times New Roman" pitchFamily="18" charset="0"/>
              <a:cs typeface="Times New Roman" pitchFamily="18" charset="0"/>
            </a:endParaRPr>
          </a:p>
        </p:txBody>
      </p:sp>
      <p:pic>
        <p:nvPicPr>
          <p:cNvPr id="5" name="Picture 2" descr="File:Kerberos.svg"/>
          <p:cNvPicPr>
            <a:picLocks noChangeAspect="1" noChangeArrowheads="1"/>
          </p:cNvPicPr>
          <p:nvPr/>
        </p:nvPicPr>
        <p:blipFill>
          <a:blip r:embed="rId3" cstate="print"/>
          <a:srcRect/>
          <a:stretch>
            <a:fillRect/>
          </a:stretch>
        </p:blipFill>
        <p:spPr bwMode="auto">
          <a:xfrm>
            <a:off x="4800600" y="1600200"/>
            <a:ext cx="4229100" cy="3333750"/>
          </a:xfrm>
          <a:prstGeom prst="rect">
            <a:avLst/>
          </a:prstGeom>
          <a:noFill/>
        </p:spPr>
      </p:pic>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152400" y="3048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Replicated KDCs (AS + TGS)</a:t>
            </a:r>
          </a:p>
        </p:txBody>
      </p:sp>
      <p:sp>
        <p:nvSpPr>
          <p:cNvPr id="10243" name="Rectangle 1027"/>
          <p:cNvSpPr>
            <a:spLocks noGrp="1" noChangeArrowheads="1"/>
          </p:cNvSpPr>
          <p:nvPr>
            <p:ph type="body" idx="1"/>
          </p:nvPr>
        </p:nvSpPr>
        <p:spPr>
          <a:xfrm>
            <a:off x="381000" y="1143000"/>
            <a:ext cx="8382000" cy="4953000"/>
          </a:xfrm>
        </p:spPr>
        <p:txBody>
          <a:bodyPr>
            <a:normAutofit fontScale="77500" lnSpcReduction="20000"/>
          </a:bodyPr>
          <a:lstStyle/>
          <a:p>
            <a:pPr>
              <a:buNone/>
            </a:pPr>
            <a:r>
              <a:rPr lang="en-US" sz="3100" b="1" dirty="0" smtClean="0">
                <a:latin typeface="Times New Roman" pitchFamily="18" charset="0"/>
                <a:cs typeface="Times New Roman" pitchFamily="18" charset="0"/>
              </a:rPr>
              <a:t>Problem: The KDC is a bottleneck</a:t>
            </a:r>
          </a:p>
          <a:p>
            <a:r>
              <a:rPr lang="en-US" dirty="0" smtClean="0">
                <a:latin typeface="Times New Roman" pitchFamily="18" charset="0"/>
                <a:cs typeface="Times New Roman" pitchFamily="18" charset="0"/>
              </a:rPr>
              <a:t>If the KDC is down, it will not be possible to access remote resources (single-point-of-failure)</a:t>
            </a:r>
          </a:p>
          <a:p>
            <a:r>
              <a:rPr lang="en-US" dirty="0" smtClean="0">
                <a:latin typeface="Times New Roman" pitchFamily="18" charset="0"/>
                <a:cs typeface="Times New Roman" pitchFamily="18" charset="0"/>
              </a:rPr>
              <a:t>If the KDC is overloaded, the whole network performance will be affected</a:t>
            </a:r>
          </a:p>
          <a:p>
            <a:endParaRPr lang="en-US" dirty="0" smtClean="0">
              <a:latin typeface="Times New Roman" pitchFamily="18" charset="0"/>
              <a:cs typeface="Times New Roman" pitchFamily="18" charset="0"/>
            </a:endParaRPr>
          </a:p>
          <a:p>
            <a:pPr>
              <a:buNone/>
            </a:pPr>
            <a:r>
              <a:rPr lang="en-US" sz="3100" b="1" dirty="0" smtClean="0">
                <a:latin typeface="Times New Roman" pitchFamily="18" charset="0"/>
                <a:cs typeface="Times New Roman" pitchFamily="18" charset="0"/>
              </a:rPr>
              <a:t>Solution: Replicated KDCs</a:t>
            </a:r>
          </a:p>
          <a:p>
            <a:r>
              <a:rPr lang="en-US" dirty="0" smtClean="0">
                <a:latin typeface="Times New Roman" pitchFamily="18" charset="0"/>
                <a:cs typeface="Times New Roman" pitchFamily="18" charset="0"/>
              </a:rPr>
              <a:t> Multiple, interchangeable KDCs</a:t>
            </a:r>
          </a:p>
          <a:p>
            <a:r>
              <a:rPr lang="en-US" dirty="0" smtClean="0">
                <a:latin typeface="Times New Roman" pitchFamily="18" charset="0"/>
                <a:cs typeface="Times New Roman" pitchFamily="18" charset="0"/>
              </a:rPr>
              <a:t> All share the same master KDC key</a:t>
            </a:r>
          </a:p>
          <a:p>
            <a:r>
              <a:rPr lang="en-US" dirty="0" smtClean="0">
                <a:latin typeface="Times New Roman" pitchFamily="18" charset="0"/>
                <a:cs typeface="Times New Roman" pitchFamily="18" charset="0"/>
              </a:rPr>
              <a:t> Have identical databases</a:t>
            </a:r>
          </a:p>
          <a:p>
            <a:r>
              <a:rPr lang="en-US" dirty="0" smtClean="0">
                <a:latin typeface="Times New Roman" pitchFamily="18" charset="0"/>
                <a:cs typeface="Times New Roman" pitchFamily="18" charset="0"/>
              </a:rPr>
              <a:t> Use of one master copy to keep all KDCs identical</a:t>
            </a:r>
          </a:p>
          <a:p>
            <a:r>
              <a:rPr lang="en-US" dirty="0" smtClean="0">
                <a:latin typeface="Times New Roman" pitchFamily="18" charset="0"/>
                <a:cs typeface="Times New Roman" pitchFamily="18" charset="0"/>
              </a:rPr>
              <a:t> All updates are done only on this master copy</a:t>
            </a:r>
          </a:p>
          <a:p>
            <a:r>
              <a:rPr lang="en-US" dirty="0" smtClean="0">
                <a:latin typeface="Times New Roman" pitchFamily="18" charset="0"/>
                <a:cs typeface="Times New Roman" pitchFamily="18" charset="0"/>
              </a:rPr>
              <a:t> All other KDCs are read-only slaves which update from the master copy (periodically or initiated by a human)</a:t>
            </a:r>
          </a:p>
          <a:p>
            <a:r>
              <a:rPr lang="en-US" dirty="0" smtClean="0">
                <a:latin typeface="Times New Roman" pitchFamily="18" charset="0"/>
                <a:cs typeface="Times New Roman" pitchFamily="18" charset="0"/>
              </a:rPr>
              <a:t> If the master copy fails, no new entries can be created, but authentication of principals still is possible with read-only KDCs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152400" y="3048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Realms</a:t>
            </a:r>
          </a:p>
        </p:txBody>
      </p:sp>
      <p:sp>
        <p:nvSpPr>
          <p:cNvPr id="10243" name="Rectangle 1027"/>
          <p:cNvSpPr>
            <a:spLocks noGrp="1" noChangeArrowheads="1"/>
          </p:cNvSpPr>
          <p:nvPr>
            <p:ph type="body" idx="1"/>
          </p:nvPr>
        </p:nvSpPr>
        <p:spPr>
          <a:xfrm>
            <a:off x="381000" y="1143000"/>
            <a:ext cx="8382000" cy="4953000"/>
          </a:xfrm>
        </p:spPr>
        <p:txBody>
          <a:bodyPr>
            <a:normAutofit fontScale="85000" lnSpcReduction="20000"/>
          </a:bodyPr>
          <a:lstStyle/>
          <a:p>
            <a:pPr>
              <a:buNone/>
            </a:pPr>
            <a:r>
              <a:rPr lang="en-US" sz="2800" dirty="0" smtClean="0">
                <a:latin typeface="Times New Roman" pitchFamily="18" charset="0"/>
                <a:cs typeface="Times New Roman" pitchFamily="18" charset="0"/>
              </a:rPr>
              <a:t>Remaining problem with replicated KDCs: consider several companies, banks, governments, ... in a big network:</a:t>
            </a:r>
          </a:p>
          <a:p>
            <a:r>
              <a:rPr lang="en-US" dirty="0" smtClean="0">
                <a:latin typeface="Times New Roman" pitchFamily="18" charset="0"/>
                <a:cs typeface="Times New Roman" pitchFamily="18" charset="0"/>
              </a:rPr>
              <a:t>Whoever manages the KDC can access all user master keys</a:t>
            </a:r>
          </a:p>
          <a:p>
            <a:r>
              <a:rPr lang="en-US" dirty="0" smtClean="0">
                <a:latin typeface="Times New Roman" pitchFamily="18" charset="0"/>
                <a:cs typeface="Times New Roman" pitchFamily="18" charset="0"/>
              </a:rPr>
              <a:t>It is hard to find an organization to manage the KDC that anybody would trust</a:t>
            </a:r>
          </a:p>
          <a:p>
            <a:r>
              <a:rPr lang="en-US" dirty="0" smtClean="0">
                <a:latin typeface="Times New Roman" pitchFamily="18" charset="0"/>
                <a:cs typeface="Times New Roman" pitchFamily="18" charset="0"/>
              </a:rPr>
              <a:t>Replicated KDCs are physically located at the different stakeholders’ sites, and all of them need to be secure and trusted by all stakeholders</a:t>
            </a:r>
          </a:p>
          <a:p>
            <a:endParaRPr lang="en-US"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Solution: split network into </a:t>
            </a:r>
            <a:r>
              <a:rPr lang="en-US" sz="2800" b="1" i="1" dirty="0" smtClean="0">
                <a:latin typeface="Times New Roman" pitchFamily="18" charset="0"/>
                <a:cs typeface="Times New Roman" pitchFamily="18" charset="0"/>
              </a:rPr>
              <a:t>realms</a:t>
            </a:r>
          </a:p>
          <a:p>
            <a:r>
              <a:rPr lang="en-US" dirty="0" smtClean="0">
                <a:latin typeface="Times New Roman" pitchFamily="18" charset="0"/>
                <a:cs typeface="Times New Roman" pitchFamily="18" charset="0"/>
              </a:rPr>
              <a:t>Each realm has its own trusted master KDC database</a:t>
            </a:r>
          </a:p>
          <a:p>
            <a:pPr lvl="1"/>
            <a:r>
              <a:rPr lang="en-US" dirty="0" smtClean="0">
                <a:latin typeface="Times New Roman" pitchFamily="18" charset="0"/>
                <a:cs typeface="Times New Roman" pitchFamily="18" charset="0"/>
              </a:rPr>
              <a:t>typically a single administrative domain</a:t>
            </a:r>
          </a:p>
          <a:p>
            <a:r>
              <a:rPr lang="en-US" dirty="0" smtClean="0">
                <a:latin typeface="Times New Roman" pitchFamily="18" charset="0"/>
                <a:cs typeface="Times New Roman" pitchFamily="18" charset="0"/>
              </a:rPr>
              <a:t>KDCs in the same realm are equivalent</a:t>
            </a:r>
          </a:p>
          <a:p>
            <a:r>
              <a:rPr lang="en-US" dirty="0" smtClean="0">
                <a:latin typeface="Times New Roman" pitchFamily="18" charset="0"/>
                <a:cs typeface="Times New Roman" pitchFamily="18" charset="0"/>
              </a:rPr>
              <a:t>KDCs of different realms are different:</a:t>
            </a:r>
          </a:p>
          <a:p>
            <a:pPr lvl="1"/>
            <a:r>
              <a:rPr lang="en-US" dirty="0" smtClean="0">
                <a:latin typeface="Times New Roman" pitchFamily="18" charset="0"/>
                <a:cs typeface="Times New Roman" pitchFamily="18" charset="0"/>
              </a:rPr>
              <a:t>Different KDC master key</a:t>
            </a:r>
          </a:p>
          <a:p>
            <a:pPr lvl="1"/>
            <a:r>
              <a:rPr lang="en-US" dirty="0" smtClean="0">
                <a:latin typeface="Times New Roman" pitchFamily="18" charset="0"/>
                <a:cs typeface="Times New Roman" pitchFamily="18" charset="0"/>
              </a:rPr>
              <a:t>Different principals (and also keys)</a:t>
            </a:r>
          </a:p>
          <a:p>
            <a:pPr>
              <a:buNone/>
            </a:pPr>
            <a:endParaRPr lang="en-US" dirty="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810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 Realms</a:t>
            </a:r>
          </a:p>
        </p:txBody>
      </p:sp>
      <p:pic>
        <p:nvPicPr>
          <p:cNvPr id="11267" name="Picture 5"/>
          <p:cNvPicPr>
            <a:picLocks noChangeAspect="1" noChangeArrowheads="1"/>
          </p:cNvPicPr>
          <p:nvPr/>
        </p:nvPicPr>
        <p:blipFill>
          <a:blip r:embed="rId3" cstate="print"/>
          <a:srcRect t="3580" b="12529"/>
          <a:stretch>
            <a:fillRect/>
          </a:stretch>
        </p:blipFill>
        <p:spPr bwMode="auto">
          <a:xfrm>
            <a:off x="2286000" y="1447800"/>
            <a:ext cx="4660900" cy="505936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pPr>
              <a:buNone/>
            </a:pPr>
            <a:r>
              <a:rPr lang="en-US" dirty="0" smtClean="0">
                <a:latin typeface="Times New Roman" pitchFamily="18" charset="0"/>
                <a:cs typeface="Times New Roman" pitchFamily="18" charset="0"/>
              </a:rPr>
              <a:t>Material in this lecture </a:t>
            </a:r>
            <a:r>
              <a:rPr lang="en-US" smtClean="0">
                <a:latin typeface="Times New Roman" pitchFamily="18" charset="0"/>
                <a:cs typeface="Times New Roman" pitchFamily="18" charset="0"/>
              </a:rPr>
              <a:t>are taken </a:t>
            </a:r>
            <a:r>
              <a:rPr lang="en-US" dirty="0" smtClean="0">
                <a:latin typeface="Times New Roman" pitchFamily="18" charset="0"/>
                <a:cs typeface="Times New Roman" pitchFamily="18" charset="0"/>
              </a:rPr>
              <a:t>from the slides prepared by:</a:t>
            </a:r>
          </a:p>
          <a:p>
            <a:r>
              <a:rPr lang="en-US" dirty="0" smtClean="0">
                <a:latin typeface="Times New Roman" pitchFamily="18" charset="0"/>
                <a:cs typeface="Times New Roman" pitchFamily="18" charset="0"/>
              </a:rPr>
              <a:t>Prof. Dr. </a:t>
            </a:r>
            <a:r>
              <a:rPr lang="en-US" dirty="0" err="1" smtClean="0">
                <a:latin typeface="Times New Roman" pitchFamily="18" charset="0"/>
                <a:cs typeface="Times New Roman" pitchFamily="18" charset="0"/>
              </a:rPr>
              <a:t>Spaniol</a:t>
            </a:r>
            <a:r>
              <a:rPr lang="en-US" dirty="0" smtClean="0">
                <a:latin typeface="Times New Roman" pitchFamily="18" charset="0"/>
                <a:cs typeface="Times New Roman" pitchFamily="18" charset="0"/>
              </a:rPr>
              <a:t> (RWTH-Aachen)</a:t>
            </a:r>
          </a:p>
          <a:p>
            <a:r>
              <a:rPr lang="en-US" dirty="0" smtClean="0">
                <a:latin typeface="Times New Roman" pitchFamily="18" charset="0"/>
                <a:cs typeface="Times New Roman" pitchFamily="18" charset="0"/>
              </a:rPr>
              <a:t>Network Security Essentials by William Stallings</a:t>
            </a:r>
          </a:p>
          <a:p>
            <a:pPr>
              <a:buNone/>
            </a:pPr>
            <a:r>
              <a:rPr lang="en-US" dirty="0" smtClean="0">
                <a:latin typeface="Times New Roman" pitchFamily="18" charset="0"/>
                <a:cs typeface="Times New Roman" pitchFamily="18" charset="0"/>
              </a:rPr>
              <a:t>And </a:t>
            </a:r>
          </a:p>
          <a:p>
            <a:r>
              <a:rPr lang="en-US" dirty="0" smtClean="0">
                <a:latin typeface="Times New Roman" pitchFamily="18" charset="0"/>
                <a:cs typeface="Times New Roman" pitchFamily="18" charset="0"/>
              </a:rPr>
              <a:t>http://en.wikipedia.org/wiki/Kerberos_(protocol)</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3810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a:t>
            </a:r>
          </a:p>
        </p:txBody>
      </p:sp>
      <p:sp>
        <p:nvSpPr>
          <p:cNvPr id="4099" name="Rectangle 3"/>
          <p:cNvSpPr>
            <a:spLocks noGrp="1" noChangeArrowheads="1"/>
          </p:cNvSpPr>
          <p:nvPr>
            <p:ph type="body" idx="1"/>
          </p:nvPr>
        </p:nvSpPr>
        <p:spPr>
          <a:xfrm>
            <a:off x="533400" y="1447800"/>
            <a:ext cx="7772400" cy="4572000"/>
          </a:xfrm>
        </p:spPr>
        <p:txBody>
          <a:bodyPr/>
          <a:lstStyle/>
          <a:p>
            <a:pPr eaLnBrk="1" hangingPunct="1">
              <a:lnSpc>
                <a:spcPct val="90000"/>
              </a:lnSpc>
            </a:pPr>
            <a:r>
              <a:rPr lang="en-AU" dirty="0" smtClean="0">
                <a:latin typeface="Times New Roman" pitchFamily="18" charset="0"/>
                <a:cs typeface="Times New Roman" pitchFamily="18" charset="0"/>
              </a:rPr>
              <a:t>Authentication service developed as a part of MIT’s Athena project</a:t>
            </a:r>
          </a:p>
          <a:p>
            <a:pPr eaLnBrk="1" hangingPunct="1">
              <a:lnSpc>
                <a:spcPct val="90000"/>
              </a:lnSpc>
            </a:pPr>
            <a:r>
              <a:rPr lang="en-AU" dirty="0" smtClean="0">
                <a:latin typeface="Times New Roman" pitchFamily="18" charset="0"/>
                <a:cs typeface="Times New Roman" pitchFamily="18" charset="0"/>
              </a:rPr>
              <a:t>Provides centralized private-key third-party authentication in a distributed network</a:t>
            </a:r>
          </a:p>
          <a:p>
            <a:pPr lvl="1" eaLnBrk="1" hangingPunct="1">
              <a:lnSpc>
                <a:spcPct val="90000"/>
              </a:lnSpc>
            </a:pPr>
            <a:r>
              <a:rPr lang="en-AU" dirty="0" smtClean="0">
                <a:latin typeface="Times New Roman" pitchFamily="18" charset="0"/>
                <a:cs typeface="Times New Roman" pitchFamily="18" charset="0"/>
              </a:rPr>
              <a:t>allows users access to services distributed through network</a:t>
            </a:r>
          </a:p>
          <a:p>
            <a:pPr lvl="1" eaLnBrk="1" hangingPunct="1">
              <a:lnSpc>
                <a:spcPct val="90000"/>
              </a:lnSpc>
            </a:pPr>
            <a:r>
              <a:rPr lang="en-AU" dirty="0" smtClean="0">
                <a:latin typeface="Times New Roman" pitchFamily="18" charset="0"/>
                <a:cs typeface="Times New Roman" pitchFamily="18" charset="0"/>
              </a:rPr>
              <a:t>without needing to trust all workstations</a:t>
            </a:r>
          </a:p>
          <a:p>
            <a:pPr lvl="1" eaLnBrk="1" hangingPunct="1">
              <a:lnSpc>
                <a:spcPct val="90000"/>
              </a:lnSpc>
            </a:pPr>
            <a:r>
              <a:rPr lang="en-AU" dirty="0" smtClean="0">
                <a:latin typeface="Times New Roman" pitchFamily="18" charset="0"/>
                <a:cs typeface="Times New Roman" pitchFamily="18" charset="0"/>
              </a:rPr>
              <a:t>rather all trust a central authentication server</a:t>
            </a:r>
          </a:p>
          <a:p>
            <a:pPr eaLnBrk="1" hangingPunct="1">
              <a:lnSpc>
                <a:spcPct val="90000"/>
              </a:lnSpc>
            </a:pPr>
            <a:r>
              <a:rPr lang="en-AU" dirty="0" smtClean="0">
                <a:latin typeface="Times New Roman" pitchFamily="18" charset="0"/>
                <a:cs typeface="Times New Roman" pitchFamily="18" charset="0"/>
              </a:rPr>
              <a:t>Current version in use: 5</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 Overview</a:t>
            </a:r>
          </a:p>
        </p:txBody>
      </p:sp>
      <p:sp>
        <p:nvSpPr>
          <p:cNvPr id="7171" name="Rectangle 3"/>
          <p:cNvSpPr>
            <a:spLocks noGrp="1" noChangeArrowheads="1"/>
          </p:cNvSpPr>
          <p:nvPr>
            <p:ph type="body" idx="1"/>
          </p:nvPr>
        </p:nvSpPr>
        <p:spPr>
          <a:xfrm>
            <a:off x="685800" y="1447800"/>
            <a:ext cx="7772400" cy="4572000"/>
          </a:xfrm>
        </p:spPr>
        <p:txBody>
          <a:bodyPr/>
          <a:lstStyle/>
          <a:p>
            <a:pPr eaLnBrk="1" hangingPunct="1"/>
            <a:r>
              <a:rPr lang="en-AU" dirty="0" smtClean="0">
                <a:latin typeface="Times New Roman" pitchFamily="18" charset="0"/>
                <a:cs typeface="Times New Roman" pitchFamily="18" charset="0"/>
              </a:rPr>
              <a:t>A basic third-party authentication scheme</a:t>
            </a:r>
          </a:p>
          <a:p>
            <a:pPr eaLnBrk="1" hangingPunct="1"/>
            <a:r>
              <a:rPr lang="en-AU" dirty="0" smtClean="0">
                <a:latin typeface="Times New Roman" pitchFamily="18" charset="0"/>
                <a:cs typeface="Times New Roman" pitchFamily="18" charset="0"/>
              </a:rPr>
              <a:t>Have an Authentication Server (AS) </a:t>
            </a:r>
          </a:p>
          <a:p>
            <a:pPr lvl="1" eaLnBrk="1" hangingPunct="1"/>
            <a:r>
              <a:rPr lang="en-AU" dirty="0" smtClean="0">
                <a:latin typeface="Times New Roman" pitchFamily="18" charset="0"/>
                <a:cs typeface="Times New Roman" pitchFamily="18" charset="0"/>
              </a:rPr>
              <a:t>users initially negotiate with AS to identify himself </a:t>
            </a:r>
          </a:p>
          <a:p>
            <a:pPr lvl="1" eaLnBrk="1" hangingPunct="1"/>
            <a:r>
              <a:rPr lang="en-AU" dirty="0" smtClean="0">
                <a:latin typeface="Times New Roman" pitchFamily="18" charset="0"/>
                <a:cs typeface="Times New Roman" pitchFamily="18" charset="0"/>
              </a:rPr>
              <a:t>AS provides a non-corruptible authentication credential (ticket granting ticket TGT) </a:t>
            </a:r>
          </a:p>
          <a:p>
            <a:pPr eaLnBrk="1" hangingPunct="1"/>
            <a:r>
              <a:rPr lang="en-US" dirty="0" smtClean="0">
                <a:latin typeface="Times New Roman" pitchFamily="18" charset="0"/>
                <a:cs typeface="Times New Roman" pitchFamily="18" charset="0"/>
              </a:rPr>
              <a:t>Have a Ticket Granting server (TGS)</a:t>
            </a:r>
            <a:endParaRPr lang="en-AU" dirty="0" smtClean="0">
              <a:latin typeface="Times New Roman" pitchFamily="18" charset="0"/>
              <a:cs typeface="Times New Roman" pitchFamily="18" charset="0"/>
            </a:endParaRPr>
          </a:p>
          <a:p>
            <a:pPr lvl="1" eaLnBrk="1" hangingPunct="1"/>
            <a:r>
              <a:rPr lang="en-AU" dirty="0" smtClean="0">
                <a:latin typeface="Times New Roman" pitchFamily="18" charset="0"/>
                <a:cs typeface="Times New Roman" pitchFamily="18" charset="0"/>
              </a:rPr>
              <a:t>users subsequently request access to other services from TGS on basis of users TGT</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457200" y="304800"/>
            <a:ext cx="7772400" cy="685800"/>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 Dialogue</a:t>
            </a:r>
          </a:p>
        </p:txBody>
      </p:sp>
      <p:sp>
        <p:nvSpPr>
          <p:cNvPr id="8195" name="Rectangle 1027"/>
          <p:cNvSpPr>
            <a:spLocks noGrp="1" noChangeArrowheads="1"/>
          </p:cNvSpPr>
          <p:nvPr>
            <p:ph type="body" idx="1"/>
          </p:nvPr>
        </p:nvSpPr>
        <p:spPr/>
        <p:txBody>
          <a:bodyPr/>
          <a:lstStyle/>
          <a:p>
            <a:pPr marL="609600" indent="-609600" eaLnBrk="1" hangingPunct="1">
              <a:buFont typeface="Times" charset="0"/>
              <a:buAutoNum type="arabicPeriod"/>
            </a:pPr>
            <a:r>
              <a:rPr lang="en-AU" dirty="0" smtClean="0">
                <a:latin typeface="Times New Roman" pitchFamily="18" charset="0"/>
                <a:cs typeface="Times New Roman" pitchFamily="18" charset="0"/>
              </a:rPr>
              <a:t>Obtain ticket granting ticket (TGT) from AS</a:t>
            </a:r>
          </a:p>
          <a:p>
            <a:pPr marL="990600" lvl="1" indent="-533400" eaLnBrk="1" hangingPunct="1">
              <a:buFont typeface="Times" charset="0"/>
              <a:buChar char="•"/>
            </a:pPr>
            <a:r>
              <a:rPr lang="en-AU" dirty="0" smtClean="0">
                <a:latin typeface="Times New Roman" pitchFamily="18" charset="0"/>
                <a:cs typeface="Times New Roman" pitchFamily="18" charset="0"/>
              </a:rPr>
              <a:t>once per session</a:t>
            </a:r>
          </a:p>
          <a:p>
            <a:pPr marL="609600" indent="-609600" eaLnBrk="1" hangingPunct="1">
              <a:buFont typeface="Times" charset="0"/>
              <a:buAutoNum type="arabicPeriod"/>
            </a:pPr>
            <a:r>
              <a:rPr lang="en-AU" dirty="0" smtClean="0">
                <a:latin typeface="Times New Roman" pitchFamily="18" charset="0"/>
                <a:cs typeface="Times New Roman" pitchFamily="18" charset="0"/>
              </a:rPr>
              <a:t>Obtain service granting ticket from TGT</a:t>
            </a:r>
          </a:p>
          <a:p>
            <a:pPr marL="990600" lvl="1" indent="-533400" eaLnBrk="1" hangingPunct="1">
              <a:buFont typeface="Times" charset="0"/>
              <a:buChar char="•"/>
            </a:pPr>
            <a:r>
              <a:rPr lang="en-AU" dirty="0" smtClean="0">
                <a:latin typeface="Times New Roman" pitchFamily="18" charset="0"/>
                <a:cs typeface="Times New Roman" pitchFamily="18" charset="0"/>
              </a:rPr>
              <a:t>for each distinct service required</a:t>
            </a:r>
          </a:p>
          <a:p>
            <a:pPr marL="609600" indent="-609600" eaLnBrk="1" hangingPunct="1">
              <a:buFont typeface="Times" charset="0"/>
              <a:buAutoNum type="arabicPeriod"/>
            </a:pPr>
            <a:r>
              <a:rPr lang="en-AU" dirty="0" smtClean="0">
                <a:latin typeface="Times New Roman" pitchFamily="18" charset="0"/>
                <a:cs typeface="Times New Roman" pitchFamily="18" charset="0"/>
              </a:rPr>
              <a:t>client/server exchange to obtain service</a:t>
            </a:r>
          </a:p>
          <a:p>
            <a:pPr marL="990600" lvl="1" indent="-533400" eaLnBrk="1" hangingPunct="1">
              <a:buFont typeface="Times" charset="0"/>
              <a:buChar char="•"/>
            </a:pPr>
            <a:r>
              <a:rPr lang="en-AU" dirty="0" smtClean="0">
                <a:latin typeface="Times New Roman" pitchFamily="18" charset="0"/>
                <a:cs typeface="Times New Roman" pitchFamily="18" charset="0"/>
              </a:rPr>
              <a:t>on every service request</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304800"/>
            <a:ext cx="8229600" cy="762000"/>
          </a:xfrm>
        </p:spPr>
        <p:txBody>
          <a:bodyPr/>
          <a:lstStyle/>
          <a:p>
            <a:pPr eaLnBrk="1" hangingPunct="1"/>
            <a:r>
              <a:rPr lang="en-AU" dirty="0" smtClean="0">
                <a:solidFill>
                  <a:schemeClr val="tx1"/>
                </a:solidFill>
                <a:latin typeface="Times New Roman" pitchFamily="18" charset="0"/>
                <a:cs typeface="Times New Roman" pitchFamily="18" charset="0"/>
              </a:rPr>
              <a:t>Kerberos Basic Overview</a:t>
            </a:r>
          </a:p>
        </p:txBody>
      </p:sp>
      <p:pic>
        <p:nvPicPr>
          <p:cNvPr id="12290" name="Picture 2" descr="http://technet.microsoft.com/en-us/Bb742516.kerb01_big(l=en-us).gif"/>
          <p:cNvPicPr>
            <a:picLocks noChangeAspect="1" noChangeArrowheads="1"/>
          </p:cNvPicPr>
          <p:nvPr/>
        </p:nvPicPr>
        <p:blipFill>
          <a:blip r:embed="rId3" cstate="print"/>
          <a:srcRect/>
          <a:stretch>
            <a:fillRect/>
          </a:stretch>
        </p:blipFill>
        <p:spPr bwMode="auto">
          <a:xfrm>
            <a:off x="1600200" y="1263396"/>
            <a:ext cx="6057900" cy="4604004"/>
          </a:xfrm>
          <a:prstGeom prst="rect">
            <a:avLst/>
          </a:prstGeom>
          <a:noFill/>
        </p:spPr>
      </p:pic>
      <p:sp>
        <p:nvSpPr>
          <p:cNvPr id="6" name="TextBox 5"/>
          <p:cNvSpPr txBox="1"/>
          <p:nvPr/>
        </p:nvSpPr>
        <p:spPr>
          <a:xfrm>
            <a:off x="6096000" y="6172200"/>
            <a:ext cx="2595582" cy="369332"/>
          </a:xfrm>
          <a:prstGeom prst="rect">
            <a:avLst/>
          </a:prstGeom>
          <a:noFill/>
        </p:spPr>
        <p:txBody>
          <a:bodyPr wrap="none" rtlCol="0">
            <a:spAutoFit/>
          </a:bodyPr>
          <a:lstStyle/>
          <a:p>
            <a:r>
              <a:rPr lang="en-US" dirty="0" smtClean="0"/>
              <a:t>*</a:t>
            </a:r>
            <a:r>
              <a:rPr lang="en-US" dirty="0" err="1" smtClean="0"/>
              <a:t>technet.microsoft.com</a:t>
            </a:r>
            <a:endParaRPr lang="en-US" dirty="0"/>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304800"/>
            <a:ext cx="8229600" cy="762000"/>
          </a:xfrm>
        </p:spPr>
        <p:txBody>
          <a:bodyPr/>
          <a:lstStyle/>
          <a:p>
            <a:pPr eaLnBrk="1" hangingPunct="1"/>
            <a:r>
              <a:rPr lang="en-AU" dirty="0" smtClean="0">
                <a:solidFill>
                  <a:schemeClr val="tx1"/>
                </a:solidFill>
                <a:latin typeface="Times New Roman" pitchFamily="18" charset="0"/>
                <a:cs typeface="Times New Roman" pitchFamily="18" charset="0"/>
              </a:rPr>
              <a:t>Kerberos Elaborated </a:t>
            </a:r>
          </a:p>
        </p:txBody>
      </p:sp>
      <p:pic>
        <p:nvPicPr>
          <p:cNvPr id="9219" name="Picture 6"/>
          <p:cNvPicPr>
            <a:picLocks noChangeAspect="1" noChangeArrowheads="1"/>
          </p:cNvPicPr>
          <p:nvPr/>
        </p:nvPicPr>
        <p:blipFill>
          <a:blip r:embed="rId3" cstate="print"/>
          <a:srcRect t="4633" b="9265"/>
          <a:stretch>
            <a:fillRect/>
          </a:stretch>
        </p:blipFill>
        <p:spPr bwMode="auto">
          <a:xfrm>
            <a:off x="838200" y="1079500"/>
            <a:ext cx="7539038" cy="50165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3810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 Protocol Description</a:t>
            </a:r>
          </a:p>
        </p:txBody>
      </p:sp>
      <p:sp>
        <p:nvSpPr>
          <p:cNvPr id="4099" name="Rectangle 3"/>
          <p:cNvSpPr>
            <a:spLocks noGrp="1" noChangeArrowheads="1"/>
          </p:cNvSpPr>
          <p:nvPr>
            <p:ph type="body" idx="1"/>
          </p:nvPr>
        </p:nvSpPr>
        <p:spPr>
          <a:xfrm>
            <a:off x="457200" y="1295400"/>
            <a:ext cx="4114800" cy="4800600"/>
          </a:xfrm>
        </p:spPr>
        <p:txBody>
          <a:bodyPr/>
          <a:lstStyle/>
          <a:p>
            <a:pPr>
              <a:lnSpc>
                <a:spcPct val="90000"/>
              </a:lnSpc>
              <a:buNone/>
            </a:pPr>
            <a:r>
              <a:rPr lang="de-DE" b="1" dirty="0" smtClean="0">
                <a:latin typeface="Times New Roman" pitchFamily="18" charset="0"/>
                <a:cs typeface="Times New Roman" pitchFamily="18" charset="0"/>
              </a:rPr>
              <a:t>1. User Client-</a:t>
            </a:r>
            <a:r>
              <a:rPr lang="de-DE" b="1" dirty="0" err="1" smtClean="0">
                <a:latin typeface="Times New Roman" pitchFamily="18" charset="0"/>
                <a:cs typeface="Times New Roman" pitchFamily="18" charset="0"/>
              </a:rPr>
              <a:t>based</a:t>
            </a:r>
            <a:r>
              <a:rPr lang="de-DE" b="1" dirty="0" smtClean="0">
                <a:latin typeface="Times New Roman" pitchFamily="18" charset="0"/>
                <a:cs typeface="Times New Roman" pitchFamily="18" charset="0"/>
              </a:rPr>
              <a:t> </a:t>
            </a:r>
            <a:r>
              <a:rPr lang="de-DE" b="1" dirty="0" err="1" smtClean="0">
                <a:latin typeface="Times New Roman" pitchFamily="18" charset="0"/>
                <a:cs typeface="Times New Roman" pitchFamily="18" charset="0"/>
              </a:rPr>
              <a:t>Logon</a:t>
            </a:r>
            <a:endParaRPr lang="de-DE"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 user enters a username and password on the client machines.</a:t>
            </a:r>
          </a:p>
          <a:p>
            <a:r>
              <a:rPr lang="en-US" sz="2000" dirty="0" smtClean="0">
                <a:latin typeface="Times New Roman" pitchFamily="18" charset="0"/>
                <a:cs typeface="Times New Roman" pitchFamily="18" charset="0"/>
              </a:rPr>
              <a:t>The client performs a one-way function (hash usually) on the entered password, and this becomes the secret key of the client/user.</a:t>
            </a:r>
            <a:endParaRPr lang="en-US" sz="2000" dirty="0">
              <a:latin typeface="Times New Roman" pitchFamily="18" charset="0"/>
              <a:cs typeface="Times New Roman" pitchFamily="18" charset="0"/>
            </a:endParaRPr>
          </a:p>
        </p:txBody>
      </p:sp>
      <p:pic>
        <p:nvPicPr>
          <p:cNvPr id="52226" name="Picture 2" descr="File:Kerberos.svg"/>
          <p:cNvPicPr>
            <a:picLocks noChangeAspect="1" noChangeArrowheads="1"/>
          </p:cNvPicPr>
          <p:nvPr/>
        </p:nvPicPr>
        <p:blipFill>
          <a:blip r:embed="rId3" cstate="print"/>
          <a:srcRect/>
          <a:stretch>
            <a:fillRect/>
          </a:stretch>
        </p:blipFill>
        <p:spPr bwMode="auto">
          <a:xfrm>
            <a:off x="4572000" y="1600200"/>
            <a:ext cx="4229100" cy="3333750"/>
          </a:xfrm>
          <a:prstGeom prst="rect">
            <a:avLst/>
          </a:prstGeom>
          <a:noFill/>
        </p:spPr>
      </p:pic>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
        <p:nvSpPr>
          <p:cNvPr id="8" name="TextBox 7"/>
          <p:cNvSpPr txBox="1"/>
          <p:nvPr/>
        </p:nvSpPr>
        <p:spPr>
          <a:xfrm>
            <a:off x="6096000" y="6172200"/>
            <a:ext cx="2254656" cy="369332"/>
          </a:xfrm>
          <a:prstGeom prst="rect">
            <a:avLst/>
          </a:prstGeom>
          <a:noFill/>
        </p:spPr>
        <p:txBody>
          <a:bodyPr wrap="none" rtlCol="0">
            <a:spAutoFit/>
          </a:bodyPr>
          <a:lstStyle/>
          <a:p>
            <a:r>
              <a:rPr lang="en-US" dirty="0" smtClean="0"/>
              <a:t>AS and TGS are the same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3810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 Protocol Description</a:t>
            </a:r>
          </a:p>
        </p:txBody>
      </p:sp>
      <p:sp>
        <p:nvSpPr>
          <p:cNvPr id="4099" name="Rectangle 3"/>
          <p:cNvSpPr>
            <a:spLocks noGrp="1" noChangeArrowheads="1"/>
          </p:cNvSpPr>
          <p:nvPr>
            <p:ph type="body" idx="1"/>
          </p:nvPr>
        </p:nvSpPr>
        <p:spPr>
          <a:xfrm>
            <a:off x="457200" y="1295400"/>
            <a:ext cx="4191000" cy="4800600"/>
          </a:xfrm>
        </p:spPr>
        <p:txBody>
          <a:bodyPr>
            <a:normAutofit fontScale="70000" lnSpcReduction="20000"/>
          </a:bodyPr>
          <a:lstStyle/>
          <a:p>
            <a:pPr>
              <a:buNone/>
            </a:pPr>
            <a:r>
              <a:rPr lang="de-DE" b="1" dirty="0" smtClean="0">
                <a:latin typeface="Times New Roman" pitchFamily="18" charset="0"/>
                <a:cs typeface="Times New Roman" pitchFamily="18" charset="0"/>
              </a:rPr>
              <a:t>2. Client Authentication</a:t>
            </a:r>
          </a:p>
          <a:p>
            <a:r>
              <a:rPr lang="en-US" dirty="0" smtClean="0">
                <a:latin typeface="Times New Roman" pitchFamily="18" charset="0"/>
                <a:cs typeface="Times New Roman" pitchFamily="18" charset="0"/>
              </a:rPr>
              <a:t>Client sends user ID (lets assume A) to the AS in </a:t>
            </a:r>
            <a:r>
              <a:rPr lang="en-US" dirty="0" err="1" smtClean="0">
                <a:latin typeface="Times New Roman" pitchFamily="18" charset="0"/>
                <a:cs typeface="Times New Roman" pitchFamily="18" charset="0"/>
              </a:rPr>
              <a:t>cleartext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AS generates the secret key  by hashing the password of the user found at the database (K</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AS sends back the following two encrypted messages to the client:</a:t>
            </a:r>
          </a:p>
          <a:p>
            <a:pPr lvl="1"/>
            <a:r>
              <a:rPr lang="en-US"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Client/TGS Session Key </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B: </a:t>
            </a:r>
            <a:r>
              <a:rPr lang="en-US" i="1" dirty="0" smtClean="0">
                <a:latin typeface="Times New Roman" pitchFamily="18" charset="0"/>
                <a:cs typeface="Times New Roman" pitchFamily="18" charset="0"/>
              </a:rPr>
              <a:t>Ticket-Granting-Ticket</a:t>
            </a:r>
            <a:r>
              <a:rPr lang="en-US" dirty="0" smtClean="0">
                <a:latin typeface="Times New Roman" pitchFamily="18" charset="0"/>
                <a:cs typeface="Times New Roman" pitchFamily="18" charset="0"/>
              </a:rPr>
              <a:t> (which includes the client ID, client network address, ticket validity period, and the </a:t>
            </a:r>
            <a:r>
              <a:rPr lang="en-US" i="1" dirty="0" smtClean="0">
                <a:latin typeface="Times New Roman" pitchFamily="18" charset="0"/>
                <a:cs typeface="Times New Roman" pitchFamily="18" charset="0"/>
              </a:rPr>
              <a:t>client/TGS session key</a:t>
            </a:r>
            <a:r>
              <a:rPr lang="en-US" dirty="0" smtClean="0">
                <a:latin typeface="Times New Roman" pitchFamily="18" charset="0"/>
                <a:cs typeface="Times New Roman" pitchFamily="18" charset="0"/>
              </a:rPr>
              <a:t>) encrypted using the secret key of the TGS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a:t>
            </a:r>
            <a:r>
              <a:rPr lang="en-US" b="1" dirty="0" smtClean="0">
                <a:latin typeface="Times New Roman" pitchFamily="18" charset="0"/>
                <a:cs typeface="Times New Roman" pitchFamily="18" charset="0"/>
              </a:rPr>
              <a:t>TGT</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 = K</a:t>
            </a:r>
            <a:r>
              <a:rPr lang="en-US" b="1" baseline="-25000" dirty="0" smtClean="0">
                <a:latin typeface="Times New Roman" pitchFamily="18" charset="0"/>
                <a:cs typeface="Times New Roman" pitchFamily="18" charset="0"/>
              </a:rPr>
              <a:t>TGS</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clientID</a:t>
            </a:r>
            <a:r>
              <a:rPr lang="en-US" b="1" dirty="0" smtClean="0">
                <a:latin typeface="Times New Roman" pitchFamily="18" charset="0"/>
                <a:cs typeface="Times New Roman" pitchFamily="18" charset="0"/>
              </a:rPr>
              <a:t>, ……, S</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p>
          <a:p>
            <a:pPr lvl="1"/>
            <a:r>
              <a:rPr lang="en-US" b="1" dirty="0" smtClean="0">
                <a:latin typeface="Times New Roman" pitchFamily="18" charset="0"/>
                <a:cs typeface="Times New Roman" pitchFamily="18" charset="0"/>
              </a:rPr>
              <a:t>K</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(A, B)  </a:t>
            </a:r>
            <a:r>
              <a:rPr lang="en-US" b="1" dirty="0" smtClean="0">
                <a:latin typeface="Times New Roman" pitchFamily="18" charset="0"/>
                <a:cs typeface="Times New Roman" pitchFamily="18" charset="0"/>
                <a:sym typeface="Wingdings" pitchFamily="2" charset="2"/>
              </a:rPr>
              <a:t> K</a:t>
            </a:r>
            <a:r>
              <a:rPr lang="en-US" b="1" baseline="-25000" dirty="0" smtClean="0">
                <a:latin typeface="Times New Roman" pitchFamily="18" charset="0"/>
                <a:cs typeface="Times New Roman" pitchFamily="18" charset="0"/>
                <a:sym typeface="Wingdings" pitchFamily="2" charset="2"/>
              </a:rPr>
              <a:t>A</a:t>
            </a:r>
            <a:r>
              <a:rPr lang="en-US" b="1" dirty="0" smtClean="0">
                <a:latin typeface="Times New Roman" pitchFamily="18" charset="0"/>
                <a:cs typeface="Times New Roman" pitchFamily="18" charset="0"/>
                <a:sym typeface="Wingdings" pitchFamily="2" charset="2"/>
              </a:rPr>
              <a:t>(S</a:t>
            </a:r>
            <a:r>
              <a:rPr lang="en-US" b="1" baseline="-25000" dirty="0" smtClean="0">
                <a:latin typeface="Times New Roman" pitchFamily="18" charset="0"/>
                <a:cs typeface="Times New Roman" pitchFamily="18" charset="0"/>
                <a:sym typeface="Wingdings" pitchFamily="2" charset="2"/>
              </a:rPr>
              <a:t>A</a:t>
            </a:r>
            <a:r>
              <a:rPr lang="en-US" b="1" dirty="0" smtClean="0">
                <a:latin typeface="Times New Roman" pitchFamily="18" charset="0"/>
                <a:cs typeface="Times New Roman" pitchFamily="18" charset="0"/>
                <a:sym typeface="Wingdings" pitchFamily="2" charset="2"/>
              </a:rPr>
              <a:t>, TGT</a:t>
            </a:r>
            <a:r>
              <a:rPr lang="en-US" b="1" baseline="-25000" dirty="0" smtClean="0">
                <a:latin typeface="Times New Roman" pitchFamily="18" charset="0"/>
                <a:cs typeface="Times New Roman" pitchFamily="18" charset="0"/>
                <a:sym typeface="Wingdings" pitchFamily="2" charset="2"/>
              </a:rPr>
              <a:t>A</a:t>
            </a:r>
            <a:r>
              <a:rPr lang="en-US" b="1" dirty="0" smtClean="0">
                <a:latin typeface="Times New Roman" pitchFamily="18" charset="0"/>
                <a:cs typeface="Times New Roman" pitchFamily="18" charset="0"/>
                <a:sym typeface="Wingdings" pitchFamily="2" charset="2"/>
              </a:rPr>
              <a:t>)</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this point, the client has enough information to authenticate itself to the TGS.</a:t>
            </a:r>
          </a:p>
          <a:p>
            <a:pPr>
              <a:lnSpc>
                <a:spcPct val="90000"/>
              </a:lnSpc>
              <a:buNone/>
            </a:pPr>
            <a:endParaRPr lang="de-DE" b="1" dirty="0" smtClean="0">
              <a:latin typeface="Times New Roman" pitchFamily="18" charset="0"/>
              <a:cs typeface="Times New Roman" pitchFamily="18" charset="0"/>
            </a:endParaRPr>
          </a:p>
        </p:txBody>
      </p:sp>
      <p:pic>
        <p:nvPicPr>
          <p:cNvPr id="5" name="Picture 2" descr="File:Kerberos.svg"/>
          <p:cNvPicPr>
            <a:picLocks noChangeAspect="1" noChangeArrowheads="1"/>
          </p:cNvPicPr>
          <p:nvPr/>
        </p:nvPicPr>
        <p:blipFill>
          <a:blip r:embed="rId3" cstate="print"/>
          <a:srcRect/>
          <a:stretch>
            <a:fillRect/>
          </a:stretch>
        </p:blipFill>
        <p:spPr bwMode="auto">
          <a:xfrm>
            <a:off x="4572000" y="1600200"/>
            <a:ext cx="4229100" cy="3333750"/>
          </a:xfrm>
          <a:prstGeom prst="rect">
            <a:avLst/>
          </a:prstGeom>
          <a:noFill/>
        </p:spPr>
      </p:pic>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381000"/>
            <a:ext cx="7772400" cy="655638"/>
          </a:xfrm>
        </p:spPr>
        <p:txBody>
          <a:bodyPr>
            <a:normAutofit fontScale="90000"/>
          </a:bodyPr>
          <a:lstStyle/>
          <a:p>
            <a:pPr eaLnBrk="1" hangingPunct="1"/>
            <a:r>
              <a:rPr lang="en-AU" dirty="0" smtClean="0">
                <a:solidFill>
                  <a:schemeClr val="tx1"/>
                </a:solidFill>
                <a:latin typeface="Times New Roman" pitchFamily="18" charset="0"/>
                <a:cs typeface="Times New Roman" pitchFamily="18" charset="0"/>
              </a:rPr>
              <a:t>Kerberos Protocol Description</a:t>
            </a:r>
          </a:p>
        </p:txBody>
      </p:sp>
      <p:sp>
        <p:nvSpPr>
          <p:cNvPr id="4099" name="Rectangle 3"/>
          <p:cNvSpPr>
            <a:spLocks noGrp="1" noChangeArrowheads="1"/>
          </p:cNvSpPr>
          <p:nvPr>
            <p:ph type="body" idx="1"/>
          </p:nvPr>
        </p:nvSpPr>
        <p:spPr>
          <a:xfrm>
            <a:off x="457200" y="1295400"/>
            <a:ext cx="4648200" cy="4800600"/>
          </a:xfrm>
        </p:spPr>
        <p:txBody>
          <a:bodyPr>
            <a:normAutofit fontScale="70000" lnSpcReduction="20000"/>
          </a:bodyPr>
          <a:lstStyle/>
          <a:p>
            <a:pPr>
              <a:lnSpc>
                <a:spcPct val="90000"/>
              </a:lnSpc>
              <a:buNone/>
            </a:pPr>
            <a:r>
              <a:rPr lang="de-DE" b="1" dirty="0" smtClean="0">
                <a:latin typeface="Times New Roman" pitchFamily="18" charset="0"/>
                <a:cs typeface="Times New Roman" pitchFamily="18" charset="0"/>
              </a:rPr>
              <a:t>3. Client Service </a:t>
            </a:r>
            <a:r>
              <a:rPr lang="en-US" b="1" dirty="0" smtClean="0">
                <a:latin typeface="Times New Roman" pitchFamily="18" charset="0"/>
                <a:cs typeface="Times New Roman" pitchFamily="18" charset="0"/>
              </a:rPr>
              <a:t>Authorization</a:t>
            </a:r>
          </a:p>
          <a:p>
            <a:r>
              <a:rPr lang="en-US" dirty="0" smtClean="0">
                <a:latin typeface="Times New Roman" pitchFamily="18" charset="0"/>
                <a:cs typeface="Times New Roman" pitchFamily="18" charset="0"/>
              </a:rPr>
              <a:t>For Service request the following messages are sent to TGS:</a:t>
            </a:r>
          </a:p>
          <a:p>
            <a:pPr lvl="1"/>
            <a:r>
              <a:rPr lang="en-US" dirty="0" smtClean="0">
                <a:latin typeface="Times New Roman" pitchFamily="18" charset="0"/>
                <a:cs typeface="Times New Roman" pitchFamily="18" charset="0"/>
              </a:rPr>
              <a:t>C: Composed of the </a:t>
            </a:r>
            <a:r>
              <a:rPr lang="en-US" b="1" dirty="0" smtClean="0">
                <a:latin typeface="Times New Roman" pitchFamily="18" charset="0"/>
                <a:cs typeface="Times New Roman" pitchFamily="18" charset="0"/>
              </a:rPr>
              <a:t>TGT</a:t>
            </a:r>
            <a:r>
              <a:rPr lang="en-US" b="1" baseline="-25000"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 and service ID.</a:t>
            </a:r>
          </a:p>
          <a:p>
            <a:pPr lvl="1"/>
            <a:r>
              <a:rPr lang="en-US" dirty="0" smtClean="0">
                <a:latin typeface="Times New Roman" pitchFamily="18" charset="0"/>
                <a:cs typeface="Times New Roman" pitchFamily="18" charset="0"/>
              </a:rPr>
              <a:t>D: Authenticator (client ID and the timestamp encrypted with </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(timestamp, </a:t>
            </a:r>
            <a:r>
              <a:rPr lang="en-US" dirty="0" err="1" smtClean="0">
                <a:latin typeface="Times New Roman" pitchFamily="18" charset="0"/>
                <a:cs typeface="Times New Roman" pitchFamily="18" charset="0"/>
              </a:rPr>
              <a:t>ClientID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TGS decrypts D (Authenticator) and sends the following two messages to the client after encryption:</a:t>
            </a:r>
          </a:p>
          <a:p>
            <a:pPr lvl="1"/>
            <a:r>
              <a:rPr lang="en-US" dirty="0" smtClean="0">
                <a:latin typeface="Times New Roman" pitchFamily="18" charset="0"/>
                <a:cs typeface="Times New Roman" pitchFamily="18" charset="0"/>
              </a:rPr>
              <a:t>E: </a:t>
            </a:r>
            <a:r>
              <a:rPr lang="en-US" i="1" dirty="0" smtClean="0">
                <a:latin typeface="Times New Roman" pitchFamily="18" charset="0"/>
                <a:cs typeface="Times New Roman" pitchFamily="18" charset="0"/>
              </a:rPr>
              <a:t>Client-to-server ticket</a:t>
            </a:r>
            <a:r>
              <a:rPr lang="en-US" dirty="0" smtClean="0">
                <a:latin typeface="Times New Roman" pitchFamily="18" charset="0"/>
                <a:cs typeface="Times New Roman" pitchFamily="18" charset="0"/>
              </a:rPr>
              <a:t> (which includes the client ID, client network address, validity period and </a:t>
            </a:r>
            <a:r>
              <a:rPr lang="en-US" i="1" dirty="0" smtClean="0">
                <a:latin typeface="Times New Roman" pitchFamily="18" charset="0"/>
                <a:cs typeface="Times New Roman" pitchFamily="18" charset="0"/>
              </a:rPr>
              <a:t>Client/Server Session Key</a:t>
            </a:r>
            <a:r>
              <a:rPr lang="en-US" dirty="0" smtClean="0">
                <a:latin typeface="Times New Roman" pitchFamily="18" charset="0"/>
                <a:cs typeface="Times New Roman" pitchFamily="18" charset="0"/>
              </a:rPr>
              <a:t>) encrypted using the service server's secret key i.e. </a:t>
            </a:r>
            <a:r>
              <a:rPr lang="en-US" b="1" dirty="0" smtClean="0">
                <a:latin typeface="Times New Roman" pitchFamily="18" charset="0"/>
                <a:cs typeface="Times New Roman" pitchFamily="18" charset="0"/>
              </a:rPr>
              <a:t>CTS</a:t>
            </a:r>
            <a:r>
              <a:rPr lang="en-US" b="1" baseline="-25000"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 K</a:t>
            </a:r>
            <a:r>
              <a:rPr lang="en-US" b="1" baseline="-25000" dirty="0" smtClean="0">
                <a:latin typeface="Times New Roman" pitchFamily="18" charset="0"/>
                <a:cs typeface="Times New Roman" pitchFamily="18" charset="0"/>
              </a:rPr>
              <a:t>SS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clientID</a:t>
            </a:r>
            <a:r>
              <a:rPr lang="en-US" b="1" dirty="0" smtClean="0">
                <a:latin typeface="Times New Roman" pitchFamily="18" charset="0"/>
                <a:cs typeface="Times New Roman" pitchFamily="18" charset="0"/>
              </a:rPr>
              <a:t>, ……, SS</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a:t>
            </a:r>
            <a:endParaRPr lang="en-US" b="1" baseline="-25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 </a:t>
            </a:r>
            <a:r>
              <a:rPr lang="en-US" i="1" dirty="0" smtClean="0">
                <a:latin typeface="Times New Roman" pitchFamily="18" charset="0"/>
                <a:cs typeface="Times New Roman" pitchFamily="18" charset="0"/>
              </a:rPr>
              <a:t>Client/Server Session Key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SS</a:t>
            </a:r>
            <a:r>
              <a:rPr lang="en-US" b="1"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p>
          <a:p>
            <a:pPr lvl="1"/>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rPr>
              <a:t>(E, F)  </a:t>
            </a:r>
            <a:r>
              <a:rPr lang="en-US" b="1" dirty="0" smtClean="0">
                <a:latin typeface="Times New Roman" pitchFamily="18" charset="0"/>
                <a:cs typeface="Times New Roman" pitchFamily="18" charset="0"/>
                <a:sym typeface="Wingdings" pitchFamily="2" charset="2"/>
              </a:rPr>
              <a:t> S</a:t>
            </a:r>
            <a:r>
              <a:rPr lang="en-US" b="1" baseline="-25000" dirty="0" smtClean="0">
                <a:latin typeface="Times New Roman" pitchFamily="18" charset="0"/>
                <a:cs typeface="Times New Roman" pitchFamily="18" charset="0"/>
                <a:sym typeface="Wingdings" pitchFamily="2" charset="2"/>
              </a:rPr>
              <a:t>A</a:t>
            </a:r>
            <a:r>
              <a:rPr lang="en-US" b="1" dirty="0" smtClean="0">
                <a:latin typeface="Times New Roman" pitchFamily="18" charset="0"/>
                <a:cs typeface="Times New Roman" pitchFamily="18" charset="0"/>
                <a:sym typeface="Wingdings" pitchFamily="2" charset="2"/>
              </a:rPr>
              <a:t>(</a:t>
            </a:r>
            <a:r>
              <a:rPr lang="en-US" b="1" dirty="0" smtClean="0">
                <a:latin typeface="Times New Roman" pitchFamily="18" charset="0"/>
                <a:cs typeface="Times New Roman" pitchFamily="18" charset="0"/>
              </a:rPr>
              <a:t>CTS</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sym typeface="Wingdings" pitchFamily="2" charset="2"/>
              </a:rPr>
              <a:t>, </a:t>
            </a:r>
            <a:r>
              <a:rPr lang="en-US" b="1" dirty="0" smtClean="0">
                <a:latin typeface="Times New Roman" pitchFamily="18" charset="0"/>
                <a:cs typeface="Times New Roman" pitchFamily="18" charset="0"/>
              </a:rPr>
              <a:t>SS</a:t>
            </a:r>
            <a:r>
              <a:rPr lang="en-US" b="1" baseline="-25000" dirty="0" smtClean="0">
                <a:latin typeface="Times New Roman" pitchFamily="18" charset="0"/>
                <a:cs typeface="Times New Roman" pitchFamily="18" charset="0"/>
              </a:rPr>
              <a:t>A</a:t>
            </a:r>
            <a:r>
              <a:rPr lang="en-US" b="1" dirty="0" smtClean="0">
                <a:latin typeface="Times New Roman" pitchFamily="18" charset="0"/>
                <a:cs typeface="Times New Roman" pitchFamily="18" charset="0"/>
                <a:sym typeface="Wingdings" pitchFamily="2" charset="2"/>
              </a:rPr>
              <a:t>)</a:t>
            </a:r>
            <a:endParaRPr lang="en-US" b="1"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a:lnSpc>
                <a:spcPct val="90000"/>
              </a:lnSpc>
              <a:buNone/>
            </a:pPr>
            <a:endParaRPr lang="de-DE" b="1" dirty="0" smtClean="0">
              <a:latin typeface="Times New Roman" pitchFamily="18" charset="0"/>
              <a:cs typeface="Times New Roman" pitchFamily="18" charset="0"/>
            </a:endParaRPr>
          </a:p>
        </p:txBody>
      </p:sp>
      <p:pic>
        <p:nvPicPr>
          <p:cNvPr id="5" name="Picture 2" descr="File:Kerberos.svg"/>
          <p:cNvPicPr>
            <a:picLocks noChangeAspect="1" noChangeArrowheads="1"/>
          </p:cNvPicPr>
          <p:nvPr/>
        </p:nvPicPr>
        <p:blipFill>
          <a:blip r:embed="rId3" cstate="print"/>
          <a:srcRect/>
          <a:stretch>
            <a:fillRect/>
          </a:stretch>
        </p:blipFill>
        <p:spPr bwMode="auto">
          <a:xfrm>
            <a:off x="4876800" y="1600200"/>
            <a:ext cx="4229100" cy="3333750"/>
          </a:xfrm>
          <a:prstGeom prst="rect">
            <a:avLst/>
          </a:prstGeom>
          <a:noFill/>
        </p:spPr>
      </p:pic>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120</TotalTime>
  <Words>1198</Words>
  <Application>Microsoft Office PowerPoint</Application>
  <PresentationFormat>On-screen Show (4:3)</PresentationFormat>
  <Paragraphs>141</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vt:lpstr>
      <vt:lpstr>Franklin Gothic Book</vt:lpstr>
      <vt:lpstr>Helvetica</vt:lpstr>
      <vt:lpstr>Perpetua</vt:lpstr>
      <vt:lpstr>Times</vt:lpstr>
      <vt:lpstr>Times New Roman</vt:lpstr>
      <vt:lpstr>Times-Roman</vt:lpstr>
      <vt:lpstr>Wingdings</vt:lpstr>
      <vt:lpstr>Wingdings 2</vt:lpstr>
      <vt:lpstr>Equity</vt:lpstr>
      <vt:lpstr>CS-446: Information Systems Security</vt:lpstr>
      <vt:lpstr>Kerberos</vt:lpstr>
      <vt:lpstr>Kerberos Overview</vt:lpstr>
      <vt:lpstr>Kerberos Dialogue</vt:lpstr>
      <vt:lpstr>Kerberos Basic Overview</vt:lpstr>
      <vt:lpstr>Kerberos Elaborated </vt:lpstr>
      <vt:lpstr>Kerberos Protocol Description</vt:lpstr>
      <vt:lpstr>Kerberos Protocol Description</vt:lpstr>
      <vt:lpstr>Kerberos Protocol Description</vt:lpstr>
      <vt:lpstr>Kerberos Protocol Description</vt:lpstr>
      <vt:lpstr>Replicated KDCs (AS + TGS)</vt:lpstr>
      <vt:lpstr>Realms</vt:lpstr>
      <vt:lpstr>Kerberos Realms</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Windows User</cp:lastModifiedBy>
  <cp:revision>781</cp:revision>
  <dcterms:created xsi:type="dcterms:W3CDTF">2006-08-16T00:00:00Z</dcterms:created>
  <dcterms:modified xsi:type="dcterms:W3CDTF">2018-10-28T19:29:45Z</dcterms:modified>
</cp:coreProperties>
</file>