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80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42" d="100"/>
          <a:sy n="42" d="100"/>
        </p:scale>
        <p:origin x="131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9T18:55:30.9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8563 3045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7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1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8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875-71B1-4584-BA65-3B3C934F860B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B2D1-C14F-419E-B7C0-988E6FF5677D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95-DA5F-43DB-84F3-540633420D9C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EB4-2C86-4BBD-AD32-F76A01400ACD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F28-FAB5-4B33-8404-F65F193A4B74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A4BE-B7B7-4641-BB55-0C59C7FE0663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DBE2-4C0F-416F-904B-34C2A75828CB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095-806C-4246-9C3B-33C281A385F3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5BAD-32D1-4CE5-8274-28D49C49A9D6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5D2-3757-4F86-A5AA-B7EFBD267E13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041-B25D-41C9-9002-E20FFB78C933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2B66B9-0174-4F4C-856E-FC3451671705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2: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Cryptography and Classical Cryptography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Historical Cryptosystems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cipher: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alphabetic character is mapped onto a unique alphabetic character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Examples: Shift Cipher, Substitution Cipher, Affine Cipher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Polyalphabetic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cipher: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alphabetic character is mapped onto various alphabetic characters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Cipher, Hill Cipher, Permutation Cipher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89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Symmetric Cryptosystems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920" y="990600"/>
            <a:ext cx="7682760" cy="37804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4473476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Formal Definition: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Cryptosystem is defined over (K,M,C) and a pair of “efficient” algorithms 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k∈K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= c, 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) = 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Efficient means run in polynomial time</a:t>
            </a: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Shift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Cipher in which each letter in the plaintext is replaced by a letter some fixed number of positions down the alphabet. Example includes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Ceasar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cipher, ROT13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Ceasar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Cipher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letter is replaced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with a fixed shift of 3 letters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Ceasar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cipher using left rotation of 3 places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de-DE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Plain</a:t>
            </a:r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   ABCDEFGHIJKLMNOPQRSTUVWXYZ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de-DE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Cipher</a:t>
            </a:r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DEFGHIJKLMNOPQRSTUVWXYZABC</a:t>
            </a: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File:Caesar3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648200"/>
            <a:ext cx="3798693" cy="1600200"/>
          </a:xfrm>
          <a:prstGeom prst="rect">
            <a:avLst/>
          </a:prstGeom>
          <a:noFill/>
        </p:spPr>
      </p:pic>
      <p:pic>
        <p:nvPicPr>
          <p:cNvPr id="21508" name="Picture 4" descr="File:Ciphrds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200525"/>
            <a:ext cx="2447925" cy="24288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781800" y="6477000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Shift Cipher (ROT13)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6324600" cy="4953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ROT13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letter is replaced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with a fixed shift of 13 letters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transformation can be done as follows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Plain:    ABCDEFGHIJKLMNOPQRSTUVWXYZ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Cipher: NOPQRSTUVWXYZABCDEFGHIJKLM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Modular arithmetic representation: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of a letter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a shift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can be described mathematically as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 = (</a:t>
            </a:r>
            <a:r>
              <a:rPr lang="en-US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x+n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 mod 26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Decryption is performed in a similar manner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 = (x-n) mod 26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Key space is ridiculously small, very easy to break</a:t>
            </a: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6477000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 descr="File:ROT13 table with exampl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524000"/>
            <a:ext cx="3152775" cy="18252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Substitution Cipher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use a permutation over the set of characters as key to get a more flexible scheme as in the shift cipher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Keyspace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significantly larger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Character frequencies are preserved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352800"/>
            <a:ext cx="6162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87401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size of key space in the substitution cipher assuming 26 letters?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173355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26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311401"/>
                <a:ext cx="1447800" cy="61555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33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0" y="310515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140201"/>
                <a:ext cx="1447800" cy="61555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3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2419350"/>
                <a:ext cx="359265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=26!          (</m:t>
                    </m:r>
                  </m:oMath>
                </a14:m>
                <a:r>
                  <a:rPr lang="en-US" sz="2000" dirty="0" smtClean="0"/>
                  <a:t>26 factorial)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225801"/>
                <a:ext cx="3592650" cy="604183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r="-118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3999" y="3790950"/>
                <a:ext cx="1796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26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54601"/>
                <a:ext cx="1796325" cy="615553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27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k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09320" y="3429000"/>
            <a:ext cx="1702080" cy="1545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05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ciphers preserve the frequency of alphabetic characters, pairs, etc.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→ </a:t>
            </a: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Identify alphabetic characters due to their frequency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to decipher natural languages: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frequency of alphabetic characters of the cipher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alphabetic characters according to their frequency: </a:t>
            </a:r>
            <a:r>
              <a:rPr lang="pt-BR" sz="2000" i="1" dirty="0" smtClean="0">
                <a:latin typeface="Times New Roman" pitchFamily="18" charset="0"/>
                <a:cs typeface="Times New Roman" pitchFamily="18" charset="0"/>
              </a:rPr>
              <a:t>e, n, i, s, r, a, t (in Germany: e, n, r, i, s, t, u, d, a, g, l, o, 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frequency of pairs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e.g.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he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Look at identified text, re-substitute, guess, ...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219200"/>
            <a:ext cx="87439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Popular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polyalphabetic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substitution cipher</a:t>
            </a:r>
          </a:p>
          <a:p>
            <a:endParaRPr lang="en-US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Known as “le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chiffre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indéchiffrable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(‘the indecipherable cipher’ );-)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Combination of simple substitution ciphers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Rotations determined by a word (key)</a:t>
            </a:r>
          </a:p>
          <a:p>
            <a:endParaRPr lang="de-DE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B C D E F G H I J K   L   M  N  O   P  Q  R   S   T  U  V  W  X   Y   Z</a:t>
            </a:r>
          </a:p>
          <a:p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0  1  2  3  4 5  6  7 8 9 10  11 12  13 14  15 16 17 18 19 20 21  22 23  24 25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1" i="0" u="none" strike="noStrike" kern="1200" cap="none" spc="0" normalizeH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038600"/>
            <a:ext cx="6772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Frequency analysis trivial if period can be guessed</a:t>
            </a:r>
          </a:p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Kasiski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test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Repeated words may, by chance, sometimes be encrypted using the same key letters, leading to repeated groups in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Consider the following encryption using the keyword ABCD</a:t>
            </a:r>
          </a:p>
          <a:p>
            <a:pPr lvl="1">
              <a:buNone/>
            </a:pPr>
            <a:r>
              <a:rPr lang="de-DE" sz="2000" dirty="0" smtClean="0"/>
              <a:t>	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Key: 	ABCD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Plaintext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de-DE" sz="2000" b="1" dirty="0" smtClean="0">
                <a:latin typeface="Times New Roman" pitchFamily="18" charset="0"/>
                <a:cs typeface="Times New Roman" pitchFamily="18" charset="0"/>
              </a:rPr>
              <a:t>CRYP TO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IS  SHOR  TFOR </a:t>
            </a:r>
            <a:r>
              <a:rPr lang="de-DE" sz="2000" b="1" dirty="0" smtClean="0">
                <a:latin typeface="Times New Roman" pitchFamily="18" charset="0"/>
                <a:cs typeface="Times New Roman" pitchFamily="18" charset="0"/>
              </a:rPr>
              <a:t>CRYP TO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GR APHY </a:t>
            </a:r>
          </a:p>
          <a:p>
            <a:pPr lvl="1">
              <a:buNone/>
            </a:pP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de-DE" sz="2000" b="1" i="1" dirty="0" smtClean="0">
                <a:latin typeface="Times New Roman" pitchFamily="18" charset="0"/>
                <a:cs typeface="Times New Roman" pitchFamily="18" charset="0"/>
              </a:rPr>
              <a:t>CSAS TP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KV SIQU TGQU </a:t>
            </a:r>
            <a:r>
              <a:rPr lang="de-DE" sz="2000" b="1" i="1" dirty="0" smtClean="0">
                <a:latin typeface="Times New Roman" pitchFamily="18" charset="0"/>
                <a:cs typeface="Times New Roman" pitchFamily="18" charset="0"/>
              </a:rPr>
              <a:t>CSAS  TP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IU   AQJB		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Repetitions of CSASTP is at a distance16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Assuming that the repeated segments represent the same plaintext segments, this implies that the key is 16, 8, 4, 2, or 1 characters long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6200" y="6400800"/>
            <a:ext cx="130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790700"/>
            <a:ext cx="65913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Rotor Machines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(1870-1943)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1"/>
            <a:ext cx="8382000" cy="5003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Hebern</a:t>
            </a:r>
            <a:r>
              <a:rPr lang="en-US" dirty="0" smtClean="0"/>
              <a:t> Machine (single rotor)</a:t>
            </a:r>
          </a:p>
          <a:p>
            <a:pPr lvl="1"/>
            <a:r>
              <a:rPr lang="en-US" dirty="0" smtClean="0"/>
              <a:t>Easily broken (CT only) using letter frequency, diagram frequency, trigram frequency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3000352"/>
            <a:ext cx="2667000" cy="28416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Can 11"/>
          <p:cNvSpPr/>
          <p:nvPr/>
        </p:nvSpPr>
        <p:spPr>
          <a:xfrm rot="5400000">
            <a:off x="876300" y="3771900"/>
            <a:ext cx="2133600" cy="990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6800" y="3098800"/>
            <a:ext cx="457200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6800" y="35052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6800" y="38100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66800" y="4927600"/>
            <a:ext cx="381000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000125" y="5273675"/>
            <a:ext cx="5334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38400" y="3098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438400" y="3505200"/>
            <a:ext cx="381000" cy="20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438400" y="3911600"/>
            <a:ext cx="381000" cy="10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2374900" y="4889500"/>
            <a:ext cx="5080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2328334" y="5249333"/>
            <a:ext cx="575733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81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43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9" name="Straight Connector 38"/>
          <p:cNvCxnSpPr>
            <a:endCxn id="12" idx="3"/>
          </p:cNvCxnSpPr>
          <p:nvPr/>
        </p:nvCxnSpPr>
        <p:spPr>
          <a:xfrm>
            <a:off x="1066800" y="4114800"/>
            <a:ext cx="3810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066800" y="4622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66800" y="4478867"/>
            <a:ext cx="355600" cy="42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438400" y="4622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38400" y="4419600"/>
            <a:ext cx="381000" cy="10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1"/>
          </p:cNvCxnSpPr>
          <p:nvPr/>
        </p:nvCxnSpPr>
        <p:spPr>
          <a:xfrm flipV="1">
            <a:off x="2438400" y="4114800"/>
            <a:ext cx="3810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00200" y="5334000"/>
            <a:ext cx="46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9" name="Picture 2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Rotor Machines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5003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famous:   the Enigma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(3-5 rotors)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upload.wikimedia.org/wikipedia/commons/thumb/7/7b/Bundesarchiv_Bild_183-2007-0705-502%2C_Chiffriermaschine_%22Enigma%22.jpg/170px-Bundesarchiv_Bild_183-2007-0705-502%2C_Chiffriermaschine_%22Enigma%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54299"/>
            <a:ext cx="16192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5791200"/>
            <a:ext cx="746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4 rotors keys = 26</a:t>
            </a:r>
            <a:r>
              <a:rPr lang="en-US" baseline="30000" dirty="0" smtClean="0"/>
              <a:t>4</a:t>
            </a:r>
            <a:r>
              <a:rPr lang="en-US" dirty="0" smtClean="0"/>
              <a:t> = 2</a:t>
            </a:r>
            <a:r>
              <a:rPr lang="en-US" baseline="30000" dirty="0" smtClean="0"/>
              <a:t>18   </a:t>
            </a:r>
            <a:r>
              <a:rPr lang="en-US" dirty="0" smtClean="0"/>
              <a:t>  (actually 2</a:t>
            </a:r>
            <a:r>
              <a:rPr lang="en-US" baseline="30000" dirty="0" smtClean="0"/>
              <a:t>36 </a:t>
            </a:r>
            <a:r>
              <a:rPr lang="en-US" dirty="0" smtClean="0"/>
              <a:t>due to optional </a:t>
            </a:r>
            <a:r>
              <a:rPr lang="en-US" dirty="0" err="1" smtClean="0"/>
              <a:t>plugboard</a:t>
            </a:r>
            <a:r>
              <a:rPr lang="en-US" dirty="0" smtClean="0"/>
              <a:t>) 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108201"/>
            <a:ext cx="2362200" cy="357990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35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Turing Bombe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news.bbcimg.co.uk/media/images/60957000/jpg/_60957552_bombemach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962400"/>
            <a:ext cx="2895600" cy="2095501"/>
          </a:xfrm>
          <a:prstGeom prst="rect">
            <a:avLst/>
          </a:prstGeom>
          <a:noFill/>
        </p:spPr>
      </p:pic>
      <p:pic>
        <p:nvPicPr>
          <p:cNvPr id="1028" name="Picture 4" descr="http://blogs.telegraph.co.uk/news/files/2012/12/CMNM1D_2250180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156" y="1600200"/>
            <a:ext cx="4638944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watch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“The Man Who Cracked Enigma”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676400"/>
            <a:ext cx="72009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Cryptosystem	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600200"/>
            <a:ext cx="6486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Attacks against Cryptosystems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1.) Cipher text-only: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possesses a string y of the cipher text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2.) Known plaintext: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possesses a string x of the plaintext and the corresponding cipher text y. The problem now is to find out the key which produces y from x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3.) Chosen plaintext: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has access to the encryption machinery. Hence he can chose a plaintext string x and construct the corresponding cipher text string y.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4.) Chosen cipher text: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has access to the decryption machinery. Hence,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can chose a cipher text string y and construct the corresponding plaintext string x.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of Keys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1524000"/>
            <a:ext cx="68199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Cryptography is everywhere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086600" cy="469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Secure communication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traffic:    HTTPS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wireless traffic: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802.11i WPA2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(and WEP)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  GSM,   Bluetooth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Encrypting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files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EFS (Encrypting File System)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TrueCrypt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(open-source disk encryption software)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 protection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DVD --- Content Scramble System 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is a Digital Rights Management (DRM) and encryption system employed on almost all commercially produced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DVD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-Video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Easy to break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Blu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-Ray ---  Advance Access Content System (AACS)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authentication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   and much much more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Things to remember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334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Cryptography is: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tremendous tool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basis for many security mechanisms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Cryptography is not: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solution to all security problems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bugs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engineering attacks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Reliable unless implemented and used properly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Wired Equivalent Privacy (WEP -- good example on how not to use cryptography)</a:t>
            </a:r>
          </a:p>
          <a:p>
            <a:pPr lvl="1" eaLnBrk="1" hangingPunct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Something you should try to invent yourself</a:t>
            </a:r>
          </a:p>
          <a:p>
            <a:pPr lvl="2" indent="0" eaLnBrk="1" hangingPunct="1">
              <a:buFontTx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many examples of broken ad-hoc designs</a:t>
            </a:r>
          </a:p>
          <a:p>
            <a:pPr lvl="2" indent="0" eaLnBrk="1" hangingPunct="1">
              <a:buFontTx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Propriety ciphers, once re-engineered are easily broken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6601"/>
            <a:ext cx="8229600" cy="39163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David Kahn,   “The code breakers”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(1996)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1" y="2683933"/>
            <a:ext cx="1694923" cy="3259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082680" y="109620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73320" y="1449120"/>
                <a:ext cx="19080" cy="25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19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781</Words>
  <Application>Microsoft Office PowerPoint</Application>
  <PresentationFormat>On-screen Show (4:3)</PresentationFormat>
  <Paragraphs>199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CS-446: Information Systems Security</vt:lpstr>
      <vt:lpstr>Cryptography</vt:lpstr>
      <vt:lpstr>Examples</vt:lpstr>
      <vt:lpstr>Cryptosystem </vt:lpstr>
      <vt:lpstr>Attacks against Cryptosystems</vt:lpstr>
      <vt:lpstr>Security of Keys</vt:lpstr>
      <vt:lpstr>Cryptography is everywhere</vt:lpstr>
      <vt:lpstr>Things to remember</vt:lpstr>
      <vt:lpstr>History</vt:lpstr>
      <vt:lpstr>Historical Cryptosystems</vt:lpstr>
      <vt:lpstr>Symmetric Cryptosystems</vt:lpstr>
      <vt:lpstr>Shift Cipher</vt:lpstr>
      <vt:lpstr>Shift Cipher (ROT13)</vt:lpstr>
      <vt:lpstr>Substitution Cipher</vt:lpstr>
      <vt:lpstr>PowerPoint Presentation</vt:lpstr>
      <vt:lpstr>Breaking Monoalphabetic Ciphers</vt:lpstr>
      <vt:lpstr>Breaking Monoalphabetic Ciphers</vt:lpstr>
      <vt:lpstr>Vigenere Cipher</vt:lpstr>
      <vt:lpstr>Breaking Vigenere Cipher</vt:lpstr>
      <vt:lpstr>Rotor Machines   (1870-1943)</vt:lpstr>
      <vt:lpstr>Rotor Machines   (cont.)</vt:lpstr>
      <vt:lpstr>Turing Bombe</vt:lpstr>
      <vt:lpstr>Must watch 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810</cp:revision>
  <dcterms:created xsi:type="dcterms:W3CDTF">2006-08-16T00:00:00Z</dcterms:created>
  <dcterms:modified xsi:type="dcterms:W3CDTF">2018-09-02T09:10:18Z</dcterms:modified>
</cp:coreProperties>
</file>