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0" r:id="rId3"/>
    <p:sldId id="265" r:id="rId4"/>
    <p:sldId id="266" r:id="rId5"/>
    <p:sldId id="260" r:id="rId6"/>
    <p:sldId id="262" r:id="rId7"/>
    <p:sldId id="263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75" autoAdjust="0"/>
  </p:normalViewPr>
  <p:slideViewPr>
    <p:cSldViewPr>
      <p:cViewPr varScale="1">
        <p:scale>
          <a:sx n="51" d="100"/>
          <a:sy n="51" d="100"/>
        </p:scale>
        <p:origin x="14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FD506D70-4FDC-464B-81DF-79C5C4B28E23}" type="slidenum">
              <a:rPr lang="en-US" sz="1400" kern="0" smtClean="0">
                <a:solidFill>
                  <a:prstClr val="black"/>
                </a:solidFill>
                <a:cs typeface="Arial"/>
                <a:sym typeface="Arial"/>
              </a:rPr>
              <a:pPr/>
              <a:t>1</a:t>
            </a:fld>
            <a:endParaRPr lang="en-US" sz="1400" kern="0">
              <a:solidFill>
                <a:prstClr val="black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44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/>
              <a:t>is a commercial grade toolkit for the TLS/SSL protocols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</a:t>
            </a:r>
            <a:r>
              <a:rPr lang="en-US" baseline="0" dirty="0"/>
              <a:t> secure web servers are built on top of OpenSSL.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client and server are not sending data to each other for a period of time, either side or firewall in between may break the 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protocol: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sender send a Heartbeat packet to receiver.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Inside the packet there is payload, payload length field. (Actual content of payload is</a:t>
            </a:r>
            <a:r>
              <a:rPr lang="en-US" sz="1600" baseline="0" dirty="0"/>
              <a:t> not important)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receiver constructs a response packet and should carry same payload data as in request.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the receiver gets a heartbeat request, it retrieves payload length value (n) from the packet, copies n bytes of data to the response packet, starting from the beginning of the payload field in the request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To launch a Heartbleed attack, an attacked sends a specially crafted </a:t>
            </a:r>
            <a:r>
              <a:rPr lang="en-US" sz="1200" dirty="0" err="1" smtClean="0"/>
              <a:t>Heartbeet</a:t>
            </a:r>
            <a:r>
              <a:rPr lang="en-US" sz="1200" dirty="0" smtClean="0"/>
              <a:t> request packet to the victim</a:t>
            </a:r>
          </a:p>
          <a:p>
            <a:r>
              <a:rPr lang="en-US" sz="1200" dirty="0" smtClean="0"/>
              <a:t>Inside this packet, the number put in the payload size field is larger than the actual payload size</a:t>
            </a:r>
          </a:p>
          <a:p>
            <a:r>
              <a:rPr lang="en-US" sz="1200" dirty="0" smtClean="0"/>
              <a:t>When the packet arrives on receiver side, </a:t>
            </a:r>
            <a:r>
              <a:rPr lang="en-US" sz="1200" dirty="0" err="1" smtClean="0"/>
              <a:t>memcpy</a:t>
            </a:r>
            <a:r>
              <a:rPr lang="en-US" sz="1200" dirty="0" smtClean="0"/>
              <a:t>() will copy more data into the response packet than the request packet.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affected memory</a:t>
            </a:r>
            <a:r>
              <a:rPr lang="en-US" baseline="0" dirty="0"/>
              <a:t> may store sensitive information, such as passwords, credit card info or other user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will be copied into the response packet and sent to the attacker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sending a heartbeat request to a vulnerable remote server, attackers can dump the server’s memory and steal sensitive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originally written by Jared </a:t>
            </a:r>
            <a:r>
              <a:rPr lang="en-US" dirty="0" err="1"/>
              <a:t>Stafforf</a:t>
            </a:r>
            <a:r>
              <a:rPr lang="en-US" dirty="0"/>
              <a:t> [</a:t>
            </a:r>
            <a:r>
              <a:rPr lang="en-US" dirty="0" err="1"/>
              <a:t>Staffoed</a:t>
            </a:r>
            <a:r>
              <a:rPr lang="en-US" dirty="0"/>
              <a:t>, 2014].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attack code constructs a Heartbeat request packet after having established a TLS connection with the target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From the code snippet we can see that: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record’s size = 0x0029 (not including the record header), which is the size of the payload in the TLS record.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payoad</a:t>
            </a:r>
            <a:r>
              <a:rPr lang="en-US" baseline="0" dirty="0"/>
              <a:t> contains a Heartbeat request packet, and has its own header (3 bytes) payload (22 bytes) and paddings (16 bytes).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value 0x0016 is the value that exactly matches with the actual payload, so we will not be able to get any additional data from the server.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increase this value to higher values (e.g. 0x4000 i.e., 16K; much larger than the actual payload size -&gt; 22 bytes) and start getting larger packets back.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attack.py program prints out the payload data in the response packet.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Analyzing the result: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find some data return from server like password </a:t>
            </a:r>
            <a:r>
              <a:rPr lang="en-US" b="1" baseline="0" dirty="0" err="1"/>
              <a:t>seedadmin</a:t>
            </a:r>
            <a:r>
              <a:rPr lang="en-US" b="1" baseline="0" dirty="0"/>
              <a:t> </a:t>
            </a:r>
            <a:r>
              <a:rPr lang="en-US" b="0" baseline="0" dirty="0"/>
              <a:t>for </a:t>
            </a:r>
            <a:r>
              <a:rPr lang="en-US" b="1" baseline="0" dirty="0"/>
              <a:t>admin</a:t>
            </a:r>
            <a:r>
              <a:rPr lang="en-US" b="0" baseline="0" dirty="0"/>
              <a:t>. The </a:t>
            </a:r>
            <a:r>
              <a:rPr lang="en-US" b="1" baseline="0" dirty="0"/>
              <a:t>admin </a:t>
            </a:r>
            <a:r>
              <a:rPr lang="en-US" b="0" baseline="0" dirty="0"/>
              <a:t>user has logged into the webserver. Hence, the username and password are still in the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server constructs the Heartbeat response packet, due to the attack, the server end up sending a lot of data from its memory to the attacker.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no user has logged into the server yet before the attack, there will not be much useful data stored in memory.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running the attack multiple times, we may get back different data, because each request packet might be stored at a different memory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Comparing the shown code with the vulnerable version shown earlier,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if statement is added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s -&gt; s3 -&gt; </a:t>
            </a:r>
            <a:r>
              <a:rPr lang="en-US" baseline="0" dirty="0" err="1"/>
              <a:t>rrec.length</a:t>
            </a:r>
            <a:r>
              <a:rPr lang="en-US" baseline="0" dirty="0"/>
              <a:t> is the total number of bytes in the request packet; this is the actual length and not the one declared in the request packet.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1 -&gt; size of type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2 -&gt; size of length field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Constant 16 -&gt; minimum padding length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if statement compares whether the declared payload length plus a constant (19) is larger than the actual size of the request packet.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larger, the packet is discarded and there will be no reply.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attacker send a request packet with larger declared length value, the packet won’t have any effect.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7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DB01-65A7-462B-A5B7-FDBE949753D7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10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10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10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2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429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E8C8-7DEC-4D41-A800-23347A586168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070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7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F50-744E-41A0-B18B-29DEB3AFA07B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1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7" y="2341477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7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6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0E4A-3680-407F-96FB-EB7846AF7AB0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8124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4AF6-5EC9-4963-B460-C7317B4FA97D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3643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61B-0CAC-4A16-BD7D-7C07E793C9A8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1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CD4-ADDD-4AD2-9F00-147CB46A9B86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3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4171-6BB6-44F0-9B3D-D8259FB842E1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84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5EBD-2EFF-4E69-9D80-F77F35FEA137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6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9" y="4773226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1754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195-17FA-4C46-8E55-96B825C0D3A2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88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F9B3-3666-4B1F-94B9-49F22433B8D5}" type="datetime1">
              <a:rPr lang="en-US" smtClean="0">
                <a:solidFill>
                  <a:srgbClr val="696464"/>
                </a:solidFill>
              </a:rPr>
              <a:pPr/>
              <a:t>11/27/2018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2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363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08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892800" y="1371600"/>
            <a:ext cx="5080000" cy="5029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51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49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E24486-A16D-49C0-895C-0C826082A2A1}" type="datetime1">
              <a:rPr lang="en-US" smtClean="0">
                <a:solidFill>
                  <a:srgbClr val="696464"/>
                </a:solidFill>
                <a:cs typeface="Arial"/>
                <a:sym typeface="Arial"/>
              </a:rPr>
              <a:pPr/>
              <a:t>11/27/2018</a:t>
            </a:fld>
            <a:endParaRPr lang="en-US">
              <a:solidFill>
                <a:srgbClr val="696464"/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696464"/>
                </a:solidFill>
                <a:cs typeface="Arial"/>
                <a:sym typeface="Arial"/>
              </a:rPr>
              <a:t>FAST-NUCES</a:t>
            </a:r>
            <a:endParaRPr lang="en-US">
              <a:solidFill>
                <a:srgbClr val="696464"/>
              </a:solidFill>
              <a:cs typeface="Arial"/>
              <a:sym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>
                <a:sym typeface="Arial"/>
              </a:rPr>
              <a:pPr/>
              <a:t>‹#›</a:t>
            </a:fld>
            <a:endParaRPr lang="en-US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3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indent="-228594" algn="l" rtl="0" eaLnBrk="1" latinLnBrk="0" hangingPunct="1">
        <a:spcBef>
          <a:spcPts val="371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indent="-228594" algn="l" rtl="0" eaLnBrk="1" latinLnBrk="0" hangingPunct="1">
        <a:spcBef>
          <a:spcPts val="371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3" indent="-228594" algn="l" rtl="0" eaLnBrk="1" latinLnBrk="0" hangingPunct="1">
        <a:spcBef>
          <a:spcPts val="371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28594" algn="l" rtl="0" eaLnBrk="1" latinLnBrk="0" hangingPunct="1">
        <a:spcBef>
          <a:spcPts val="371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79" indent="-228594" algn="l" rtl="0" eaLnBrk="1" latinLnBrk="0" hangingPunct="1">
        <a:spcBef>
          <a:spcPts val="371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228594" algn="l" rtl="0" eaLnBrk="1" latinLnBrk="0" hangingPunct="1">
        <a:spcBef>
          <a:spcPts val="371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228594" algn="l" rtl="0" eaLnBrk="1" latinLnBrk="0" hangingPunct="1">
        <a:spcBef>
          <a:spcPts val="371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8" indent="-228594" algn="l" rtl="0" eaLnBrk="1" latinLnBrk="0" hangingPunct="1">
        <a:spcBef>
          <a:spcPts val="371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20: The Heartbleed Bug and Attack</a:t>
            </a:r>
            <a:endParaRPr lang="en-US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600201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96464"/>
                </a:solidFill>
              </a:rPr>
              <a:t>FAST-NUCES</a:t>
            </a: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Background: the Heartbeat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TLS/SSL </a:t>
            </a:r>
            <a:r>
              <a:rPr lang="en-US" dirty="0"/>
              <a:t>protocols provide a secure channel between two communicating applications</a:t>
            </a:r>
          </a:p>
          <a:p>
            <a:r>
              <a:rPr lang="en-US" dirty="0" smtClean="0"/>
              <a:t>TLS/SSL is widely used</a:t>
            </a:r>
          </a:p>
          <a:p>
            <a:r>
              <a:rPr lang="en-US" dirty="0" smtClean="0"/>
              <a:t>Heartbeat extension: implement </a:t>
            </a:r>
            <a:r>
              <a:rPr lang="en-US" dirty="0"/>
              <a:t>keep-alive feature of TLS</a:t>
            </a:r>
            <a:r>
              <a:rPr lang="en-US" dirty="0" smtClean="0"/>
              <a:t>.</a:t>
            </a:r>
          </a:p>
          <a:p>
            <a:r>
              <a:rPr lang="en-US" dirty="0"/>
              <a:t>Heartbleed bug is an implementation flaw in TLS/SSL heartbeat extension</a:t>
            </a:r>
            <a:r>
              <a:rPr lang="en-US" dirty="0" smtClean="0"/>
              <a:t>.</a:t>
            </a:r>
            <a:endParaRPr lang="en-US" dirty="0"/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Response Packet is Constructed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800"/>
            <a:ext cx="8534400" cy="4339177"/>
          </a:xfrm>
        </p:spPr>
      </p:pic>
      <p:sp>
        <p:nvSpPr>
          <p:cNvPr id="5" name="TextBox 4"/>
          <p:cNvSpPr txBox="1"/>
          <p:nvPr/>
        </p:nvSpPr>
        <p:spPr>
          <a:xfrm>
            <a:off x="9296400" y="1582342"/>
            <a:ext cx="251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: how much is copied depends on the value contained in the payload length field.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What if </a:t>
            </a:r>
            <a:r>
              <a:rPr lang="en-US" sz="2800" dirty="0" smtClean="0"/>
              <a:t>this value is larger than the actual payload size?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67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Launch the Attack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71600"/>
            <a:ext cx="8001000" cy="4748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0200" y="2133600"/>
            <a:ext cx="26670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Attack results: </a:t>
            </a:r>
            <a:r>
              <a:rPr lang="en-US" sz="2800" dirty="0" smtClean="0"/>
              <a:t>Some data from the server’s memory also got copied into the response packet, which will be sent out</a:t>
            </a:r>
            <a:endParaRPr lang="en-US" sz="2800" dirty="0"/>
          </a:p>
        </p:txBody>
      </p:sp>
      <p:sp>
        <p:nvSpPr>
          <p:cNvPr id="7" name="Right Brace 6"/>
          <p:cNvSpPr/>
          <p:nvPr/>
        </p:nvSpPr>
        <p:spPr>
          <a:xfrm>
            <a:off x="8153400" y="2667000"/>
            <a:ext cx="228600" cy="2590800"/>
          </a:xfrm>
          <a:prstGeom prst="rightBrace">
            <a:avLst>
              <a:gd name="adj1" fmla="val 9198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77250" y="37719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81400" cy="51435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0x0016 </a:t>
            </a:r>
            <a:r>
              <a:rPr lang="en-US" sz="2800" dirty="0"/>
              <a:t>(22) is placed in the length field. Which exactly matches with the actual length of the payload.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We play with this length field to perform our attack in the next slide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itchFamily="49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71625"/>
            <a:ext cx="7635902" cy="4752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95800" y="4648200"/>
            <a:ext cx="1371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895600"/>
            <a:ext cx="1066800" cy="1524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Launch the Heartbleed Attack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6400"/>
            <a:ext cx="9144000" cy="4413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3907011"/>
            <a:ext cx="1905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We got some secret from the server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5029200"/>
            <a:ext cx="3810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1524000"/>
            <a:ext cx="7543800" cy="533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27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Fixing the Heartbleed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744200" cy="5029200"/>
          </a:xfrm>
        </p:spPr>
        <p:txBody>
          <a:bodyPr>
            <a:normAutofit/>
          </a:bodyPr>
          <a:lstStyle/>
          <a:p>
            <a:r>
              <a:rPr lang="en-US" dirty="0"/>
              <a:t>Simply update your system’s </a:t>
            </a:r>
            <a:r>
              <a:rPr lang="en-US" dirty="0" err="1"/>
              <a:t>OpenSSL</a:t>
            </a:r>
            <a:r>
              <a:rPr lang="en-US" dirty="0"/>
              <a:t> library. The following two commands can be used for it: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itchFamily="49" charset="0"/>
            </a:endParaRPr>
          </a:p>
          <a:p>
            <a:endParaRPr lang="en-US" sz="1100" dirty="0" smtClean="0"/>
          </a:p>
          <a:p>
            <a:r>
              <a:rPr lang="en-US" dirty="0" smtClean="0"/>
              <a:t>The </a:t>
            </a:r>
            <a:r>
              <a:rPr lang="en-US" dirty="0"/>
              <a:t>following code shows how the </a:t>
            </a:r>
            <a:r>
              <a:rPr lang="en-US" dirty="0" err="1"/>
              <a:t>OpenSSL</a:t>
            </a:r>
            <a:r>
              <a:rPr lang="en-US" dirty="0"/>
              <a:t> library is fixed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4622771" cy="80580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4800600"/>
            <a:ext cx="7749325" cy="13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Heartbeat protocol</a:t>
            </a:r>
          </a:p>
          <a:p>
            <a:r>
              <a:rPr lang="en-US" dirty="0" smtClean="0"/>
              <a:t>The flaw in the heartbeat protocol</a:t>
            </a:r>
          </a:p>
          <a:p>
            <a:r>
              <a:rPr lang="en-US" dirty="0" smtClean="0"/>
              <a:t>Heartbleed bug</a:t>
            </a:r>
          </a:p>
          <a:p>
            <a:r>
              <a:rPr lang="en-US" dirty="0" smtClean="0"/>
              <a:t>How to launch the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1"/>
            <a:ext cx="7772400" cy="5794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05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Wenliang Du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912</Words>
  <Application>Microsoft Office PowerPoint</Application>
  <PresentationFormat>Widescreen</PresentationFormat>
  <Paragraphs>82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Perpetua</vt:lpstr>
      <vt:lpstr>Times New Roman</vt:lpstr>
      <vt:lpstr>Wingdings 2</vt:lpstr>
      <vt:lpstr>Office Theme</vt:lpstr>
      <vt:lpstr>Equity</vt:lpstr>
      <vt:lpstr>CS-446: Information Systems Security</vt:lpstr>
      <vt:lpstr>Background: the Heartbeat Protocol</vt:lpstr>
      <vt:lpstr>How Response Packet is Constructed</vt:lpstr>
      <vt:lpstr>Launch the Attack</vt:lpstr>
      <vt:lpstr>Launch the Heartbleed Attack</vt:lpstr>
      <vt:lpstr>Launch the Heartbleed Attack</vt:lpstr>
      <vt:lpstr>Fixing the Heartbleed Bug</vt:lpstr>
      <vt:lpstr>Summary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Windows User</cp:lastModifiedBy>
  <cp:revision>36</cp:revision>
  <dcterms:created xsi:type="dcterms:W3CDTF">2017-11-22T15:54:43Z</dcterms:created>
  <dcterms:modified xsi:type="dcterms:W3CDTF">2018-11-27T18:36:10Z</dcterms:modified>
</cp:coreProperties>
</file>