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699" r:id="rId3"/>
    <p:sldId id="631" r:id="rId4"/>
    <p:sldId id="711" r:id="rId5"/>
    <p:sldId id="694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10" r:id="rId15"/>
    <p:sldId id="709" r:id="rId16"/>
    <p:sldId id="635" r:id="rId17"/>
    <p:sldId id="695" r:id="rId18"/>
    <p:sldId id="692" r:id="rId19"/>
    <p:sldId id="715" r:id="rId20"/>
    <p:sldId id="716" r:id="rId21"/>
    <p:sldId id="717" r:id="rId22"/>
    <p:sldId id="725" r:id="rId23"/>
    <p:sldId id="718" r:id="rId24"/>
    <p:sldId id="719" r:id="rId25"/>
    <p:sldId id="720" r:id="rId26"/>
    <p:sldId id="721" r:id="rId27"/>
    <p:sldId id="722" r:id="rId28"/>
    <p:sldId id="723" r:id="rId29"/>
    <p:sldId id="579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5763" autoAdjust="0"/>
  </p:normalViewPr>
  <p:slideViewPr>
    <p:cSldViewPr>
      <p:cViewPr varScale="1">
        <p:scale>
          <a:sx n="64" d="100"/>
          <a:sy n="64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0E2-91AD-466C-A17D-A72DE2A25B61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48CC-325B-4806-A706-F045E5F64927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835-0736-43C8-BA6B-46F5104ACC5D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1DC8-1BE9-4183-95EB-119C33F6F0A8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F8BB-D04E-4425-842E-CAC6D960B23C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894-EADC-4559-9073-81974C917A50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CA3-94FD-4F02-AE08-1332C5759B43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0167-333D-40F0-91B7-7FB3FCD390C2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BF7E-AF69-4AD5-82BB-34182997F8CF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90C9-7E0A-498A-A5BF-3F002CD76DAD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2755-4AE8-48B3-B84C-C3AF91A7848D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CF811B-D484-48E1-A434-12652924B793}" type="datetime1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Security Protocols and Defensive Mechanisms (IPSEC, VPN)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 Check Value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authentication data mostly is computed by using a cryptographic authentication algorithm and a corresponding secret key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 a one-way hash function, MD5 is default in IPSec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ICV in case of MD 5 is a 128-bit hash value from the concatenation of the key, the message, and the key again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Alternative: use digital signatures from public key cryptography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general, the authentication algorithm is negotiated as part of the SA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receiver uses the same algorithm to test the ICV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some fields of the IP packet header change in transit, e.g. the TTL field in IPv4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ICV is computed for a whole IP packet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With another TTL, the receiver comes to another ICV as the sender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Thus, the receiver has to set such information like TTL back to the initial value before computing and testing the ICV value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AH does not encrypt the payload!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Authentication Header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can be used in two ways: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general, AH has the following characteristics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Advantage: AH mechanism does not significantly increase implementation costs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Disadvantage: AH increases IP processing costs and communication latency in participating systems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61536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Encapsulating Security Payload (ESP)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 provides data confidentiality by using encryption and encapsulation and adding an ESP header/trailer to an IP packet: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SPI, Sequence Number, and ICV (only if integrity is also checked): as in AH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data: encrypted with an algorithm defined in the SA (default: DES in CBC mode)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Padding: filled with random bits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Length: indicates the total length of the Padding field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header: identifies the following header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04950"/>
            <a:ext cx="4057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Encapsulating Security Payload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 can be used in two ways, as AH: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receiver processes the IP header and plaintext part of the ESP to obtain the SPI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value is used as an index for a local SPI table to find the negotiated SA parameters and cryptographic keys to decrypt the rest of the packet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14475"/>
            <a:ext cx="5953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Encapsulating Security Payload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tunnel mode, an encrypted tunnel between two security gateways is installed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e.g. between two LANs which should communicate in a secure manner (as in VPN, Virtual private Network)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14400"/>
            <a:ext cx="72199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Key Exchange (IKE)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applying AH and/or ESP, a SA has to be established – this is done using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 Key Exchange (IKEv2) in two phases: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1: negotiate a SA in two steps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Purpose: mutual authentication, establish secret keys for phase 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2: create multiple SAs used for one communication each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Purpose: from the results of phase 1, several SAs can be generated, which gives a speedup (if several SAs are needed)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IKE Phases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half of phase 1: establish a common secret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-Hellman key exchange: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Second half of phase 1: mutual authentication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key negotiated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-Hellman, now encrypted mutual authentication is done – optionally by using certificates, if requested before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authentication messages, also IP addresses and TCP ports of communication partners are included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IKE phase 2: applied after mutual authentication.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negotiated key to propose/accept SAs – maybe also by doing a new key exchange with every SA proposal to generate new session keys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90725"/>
            <a:ext cx="7620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Virtual Private Networks (VPN)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Private Networks (VPNs)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as closed (private) networks on Internet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IPSEC to secure messages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3381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572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best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send to any other host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worst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host can send packets to you!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There’s nasty stuff out there …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3381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Lecture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Private Network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(2)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Often desirable to separate network from the Internet, e.g., a company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network with leased lines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Physically separated from Internet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62400"/>
            <a:ext cx="5029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(3)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Idea: Use the public Internet instead of leased lines – cheaper!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Logically separated from Internet …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Virtual Private Network (VPN)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86200"/>
            <a:ext cx="488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 is to keep a logical network (VPN) separate from the Internet while using it for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may access VPN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intercept or tamper with messages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886200"/>
            <a:ext cx="4800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can we build a virtual link? With tunneling!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Hosts in private network send to each other normally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cross virtual link (tunnel), endpoints encapsulate packet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654208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(2)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Tunnel endpoints encapsulate IP packets (“IP in IP”)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Add/modify outer IP header for delivery to remote endpoint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81613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(3)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Simplest encapsulation wraps packet with another IP header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Outer (tunnel) IP header has tunnel endpoints as source/destination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Inner packet has private network IP addresses as source/destination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67200"/>
            <a:ext cx="49339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(4)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Tunneling alone is not secure …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confidentiality, integrity/ authenticity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read, inject her own messages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require cryptographic protections!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 (IP Security) is often used to secure VPN tunnels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IPSEC (IP Security)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Longstanding effort to secure the IP layer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Adds confidentiality, integrity/authenticity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 operation: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are set up for communicating host pairs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 becomes more connection-oriented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 and trailer added to protect IP packets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8428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VPNs are useful for building networks on top of the Internet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links encapsulate packets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Alters IP connectivity for hosts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VPNs need crypto to secure messages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IPSEC is used for confidentiality, integrity/authenticity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O.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Spaniol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(RWTH Aachen)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David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Wetheral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(University of Washington)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0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35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5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81009" y="3641725"/>
            <a:ext cx="1319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4403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3625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302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0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148009" y="3641725"/>
            <a:ext cx="1319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0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4405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2" name="Down Arrow 1"/>
          <p:cNvSpPr/>
          <p:nvPr/>
        </p:nvSpPr>
        <p:spPr bwMode="auto">
          <a:xfrm flipV="1">
            <a:off x="152400" y="1905000"/>
            <a:ext cx="304800" cy="3505200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7" name="Picture 2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0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800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886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 packet formats and layers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4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14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248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391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848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572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5486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638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53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629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772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413125" y="19399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248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334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624263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897188" y="54070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248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162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495800" y="540702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Link (Ethernet)</a:t>
            </a:r>
          </a:p>
          <a:p>
            <a:pPr eaLnBrk="0" hangingPunct="0"/>
            <a:r>
              <a:rPr lang="en-US" sz="1800">
                <a:latin typeface="Arial Narrow" pitchFamily="34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858000" y="540702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Link (Ethernet)</a:t>
            </a:r>
          </a:p>
          <a:p>
            <a:pPr eaLnBrk="0" hangingPunct="0"/>
            <a:r>
              <a:rPr lang="en-US" sz="1800">
                <a:latin typeface="Arial Narrow" pitchFamily="34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7391400" y="4953000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9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16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667000" y="3197225"/>
            <a:ext cx="95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667000" y="38068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packet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667000" y="4568825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667000" y="2511425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message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5" name="Picture 4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IPSEC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IETF IPSec Working Group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basic Internet Protocol (IP) has absolutely no security concepts integrated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are transferred in plain text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is not possible, everybody can fake the IP sender address or modify the payload of a packet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Thus: specification of a security architecture for IP that comprises authentication and encryption mechanism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mechanisms should be algorithm-independent, cryptographic algorithms can be altered without effecting other parts of the protocol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Wide variety of security policies should be supported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Compatibility with the Internet structure as given by IPv4 was needed to introduce security functions earlier than the “rest” of IPv6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Thus: in 1992 the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IP Security Protocol (IPSec) was standardized, together with </a:t>
            </a:r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theInternet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Key Exchange (IKE)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 Security Protocol (IPSec)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design goal: authentication and encryption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 Header (AH): </a:t>
            </a:r>
            <a:r>
              <a:rPr lang="en-US" dirty="0"/>
              <a:t>provides connectionless data integrity and data origin authentication for IP datagrams and provides protection against replay </a:t>
            </a:r>
            <a:r>
              <a:rPr lang="en-US" dirty="0" smtClean="0"/>
              <a:t>attacks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Payload (ESP): </a:t>
            </a:r>
            <a:r>
              <a:rPr lang="en-US" dirty="0"/>
              <a:t>provides confidentiality, connectionless integrity, data-origin authentication, an anti-replay service (a form of partial sequence integrity), and limited traffic-flow confidentiality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mechanism are based on the concept of a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association (SA)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may be used together or separately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modes: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Transport mode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a point-to-point connection between two hosts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Tunnel mode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 two “security gateways”, i.e. whole networks. Security gateways can be integrated with the access routers of the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181600"/>
            <a:ext cx="5629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810000"/>
            <a:ext cx="1828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Associations (SA)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066800"/>
            <a:ext cx="7772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association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agreement between two or more parties regarding security services that they want to use and how they are going to provide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agreement is established through a common set of security related parameters like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Authentication algorithm, mode and keys for the AH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Encryption algorithm, mode, and keys for the ESP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initialization vector (IV), if necessary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Lifetime of the keys and the SA as a whole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Source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Security level of the protected data, such as confidential, secret or unclassified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an IP packet is received, it can only be authenticated and/or decrypted if the receiver can link it with an appropriate SA. Hence the IP packet must convey a reference that points to the SA on the receiver's side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IPSec this reference is called a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parameter index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(SPI)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SA is uniquely identified by a destination address and a SPI value negotiated before communication by the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Internet Key Exchange (IKE)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 Header (AH)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provides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sender authentication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integrity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IP packets by enhancing the IP header with some additional fields: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Header: type of the following header after the AH (as the protocol field in IPv4)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Length: length of the integrity check value (ICV) in 32-bit words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Reserved: for future use, currently set to zero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SPI: identifies the SA for the IP packet on receiver side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number: assign each packet an unique identifier to protect against replay attacks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ICV: the assigned authentication/integrity value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229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1378</TotalTime>
  <Words>1560</Words>
  <Application>Microsoft Office PowerPoint</Application>
  <PresentationFormat>On-screen Show (4:3)</PresentationFormat>
  <Paragraphs>282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 Narrow</vt:lpstr>
      <vt:lpstr>Calibri</vt:lpstr>
      <vt:lpstr>Franklin Gothic Book</vt:lpstr>
      <vt:lpstr>Perpetua</vt:lpstr>
      <vt:lpstr>Times New Roman</vt:lpstr>
      <vt:lpstr>Wingdings 2</vt:lpstr>
      <vt:lpstr>Equity</vt:lpstr>
      <vt:lpstr>CS-446: Information Systems Security</vt:lpstr>
      <vt:lpstr>This Lecture</vt:lpstr>
      <vt:lpstr>TCP Protocol Stack</vt:lpstr>
      <vt:lpstr>Recall packet formats and layers</vt:lpstr>
      <vt:lpstr>IPSEC</vt:lpstr>
      <vt:lpstr>IETF IPSec Working Group</vt:lpstr>
      <vt:lpstr>IP Security Protocol (IPSec)</vt:lpstr>
      <vt:lpstr>Security Associations (SA)</vt:lpstr>
      <vt:lpstr>Authentication Header (AH)</vt:lpstr>
      <vt:lpstr>Integrity Check Value</vt:lpstr>
      <vt:lpstr>Use of the Authentication Header</vt:lpstr>
      <vt:lpstr>Encapsulating Security Payload (ESP)</vt:lpstr>
      <vt:lpstr>Use of the Encapsulating Security Payload</vt:lpstr>
      <vt:lpstr>Use of the Encapsulating Security Payload</vt:lpstr>
      <vt:lpstr>Internet Key Exchange (IKE)</vt:lpstr>
      <vt:lpstr>IKE Phases</vt:lpstr>
      <vt:lpstr>Virtual Private Networks (VPN)</vt:lpstr>
      <vt:lpstr>Topic</vt:lpstr>
      <vt:lpstr>Motivation</vt:lpstr>
      <vt:lpstr>Motivation (2)</vt:lpstr>
      <vt:lpstr>Motivation (3)</vt:lpstr>
      <vt:lpstr>Goal and Threat Model</vt:lpstr>
      <vt:lpstr>Tunneling</vt:lpstr>
      <vt:lpstr>Tunneling (2)</vt:lpstr>
      <vt:lpstr>Tunneling (3)</vt:lpstr>
      <vt:lpstr>Tunneling (4)</vt:lpstr>
      <vt:lpstr>IPSEC (IP Security)</vt:lpstr>
      <vt:lpstr>Summary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833</cp:revision>
  <dcterms:created xsi:type="dcterms:W3CDTF">2006-08-16T00:00:00Z</dcterms:created>
  <dcterms:modified xsi:type="dcterms:W3CDTF">2018-12-05T17:38:22Z</dcterms:modified>
</cp:coreProperties>
</file>