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32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26" r:id="rId20"/>
    <p:sldId id="327" r:id="rId21"/>
    <p:sldId id="328" r:id="rId22"/>
    <p:sldId id="329" r:id="rId23"/>
    <p:sldId id="330" r:id="rId24"/>
    <p:sldId id="33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3" r:id="rId6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9964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3:29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 10606 5925,'0'0'1794,"-19"0"-225,19 0-127,0 0-97,0 0-512,-20 0-609,20 0 288,20 0 353,-20 0 160,19 0-128,22 20-192,19-20-1,-2 0-63,21-20-64,1 20-129,19-20-64,2 1-384,-3-1 96,21-1-64,-21 21 33,23-19-98,-3-1 194,2 20-289,-2 0 31,2-20-415,-1 20-417,-21 0-608,-18 20-930,-20-20-1537</inkml:trace>
  <inkml:trace contextRef="#ctx0" brushRef="#br0" timeOffset="423.0242">448 10785 10858,'19'20'1729,"0"-20"-1729,41 0 673,1-20 288,18 20 352,20-20 0,0 0-512,1 20-288,-1-20-289,20 0-96,1 20-32,17 0-96,-17-19-32,-1 19 224,1 0-352,-2-20-64,-19 20-321,-39 0-768,-19 0-1281,-22 0-385,0 0-2434</inkml:trace>
  <inkml:trace contextRef="#ctx0" brushRef="#br0" timeOffset="871.0498">1818 10208 15054,'-60'0'-64,"40"0"-257,20 0-255,0 0 704,0 0 993,20 0 32,20 21-416,19-21-257,1 20-191,19-2-161,20 3-32,0 20 0,-20-3 0,1 2-32,-1 1-32,-38-22 0,-22 21 32,1-21 32,-40 22 96,-19-22 193,-21 1 63,0 19-384,-39 2 225,20-2-193,0-19 160,18 0-352,1 0 128,2 0 128,-2 0-352,0-1-353,-19 1-1248,20 20-2500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rthday_attack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Hash_function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Cascade (</a:t>
            </a:r>
            <a:r>
              <a:rPr lang="en-US" dirty="0" err="1" smtClean="0"/>
              <a:t>k,m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 cascade</a:t>
            </a:r>
            <a:r>
              <a:rPr lang="en-US" baseline="0" dirty="0" smtClean="0">
                <a:sym typeface="Wingdings" pitchFamily="2" charset="2"/>
              </a:rPr>
              <a:t> (k, m||w)</a:t>
            </a:r>
          </a:p>
          <a:p>
            <a:r>
              <a:rPr lang="en-US" baseline="0" dirty="0" smtClean="0">
                <a:sym typeface="Wingdings" pitchFamily="2" charset="2"/>
              </a:rPr>
              <a:t>If you give me a cascade function (</a:t>
            </a:r>
            <a:r>
              <a:rPr lang="en-US" baseline="0" dirty="0" err="1" smtClean="0">
                <a:sym typeface="Wingdings" pitchFamily="2" charset="2"/>
              </a:rPr>
              <a:t>k,m</a:t>
            </a:r>
            <a:r>
              <a:rPr lang="en-US" baseline="0" dirty="0" smtClean="0">
                <a:sym typeface="Wingdings" pitchFamily="2" charset="2"/>
              </a:rPr>
              <a:t>) the adversary can derive from it cascade (k, m||w) for any w which is enough to have </a:t>
            </a:r>
            <a:r>
              <a:rPr lang="en-US" baseline="0" dirty="0" err="1" smtClean="0">
                <a:sym typeface="Wingdings" pitchFamily="2" charset="2"/>
              </a:rPr>
              <a:t>existantial</a:t>
            </a:r>
            <a:r>
              <a:rPr lang="en-US" baseline="0" dirty="0" smtClean="0">
                <a:sym typeface="Wingdings" pitchFamily="2" charset="2"/>
              </a:rPr>
              <a:t> forgery. This means that we can mount a attack for a longer message.</a:t>
            </a:r>
          </a:p>
          <a:p>
            <a:r>
              <a:rPr lang="en-US" baseline="0" dirty="0" smtClean="0">
                <a:sym typeface="Wingdings" pitchFamily="2" charset="2"/>
              </a:rPr>
              <a:t>This is called Extension attack. Where given a tag of message m I can use it for extension of m.</a:t>
            </a:r>
          </a:p>
          <a:p>
            <a:r>
              <a:rPr lang="en-US" baseline="0" dirty="0" smtClean="0">
                <a:sym typeface="Wingdings" pitchFamily="2" charset="2"/>
              </a:rPr>
              <a:t>Extension attacks are the only attacks on cascade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forgery</a:t>
            </a:r>
            <a:r>
              <a:rPr lang="en-US" baseline="0" dirty="0" smtClean="0"/>
              <a:t> is an extension of query.   </a:t>
            </a:r>
            <a:r>
              <a:rPr lang="en-US" baseline="0" dirty="0" err="1" smtClean="0"/>
              <a:t>rawCBC</a:t>
            </a:r>
            <a:r>
              <a:rPr lang="en-US" baseline="0" dirty="0" smtClean="0"/>
              <a:t> is a secure PRF if no message is a prefix of another (e.g. if all messages are same length).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3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gives a possibility to extend</a:t>
            </a:r>
            <a:r>
              <a:rPr lang="en-US" baseline="0" dirty="0" smtClean="0"/>
              <a:t> the message without changing the tag</a:t>
            </a:r>
          </a:p>
          <a:p>
            <a:r>
              <a:rPr lang="en-US" baseline="0" dirty="0" smtClean="0"/>
              <a:t>If Alice has a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of 100$ eve change extend it to 1000$ without changing the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1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Padding function must be one</a:t>
            </a:r>
            <a:r>
              <a:rPr lang="en-US" baseline="0" dirty="0" smtClean="0"/>
              <a:t> to one function.</a:t>
            </a:r>
          </a:p>
          <a:p>
            <a:r>
              <a:rPr lang="en-US" baseline="0" dirty="0" smtClean="0"/>
              <a:t>Padding function must be invertible.</a:t>
            </a:r>
            <a:endParaRPr lang="en-US" dirty="0" smtClean="0"/>
          </a:p>
          <a:p>
            <a:r>
              <a:rPr lang="en-US" dirty="0" smtClean="0"/>
              <a:t>What will happen if dummy block is not added ? Message actually ending at 100 and one have padding</a:t>
            </a:r>
            <a:r>
              <a:rPr lang="en-US" baseline="0" dirty="0" smtClean="0"/>
              <a:t> of 100 will collide and produce the same tag</a:t>
            </a:r>
            <a:endParaRPr lang="en-US" dirty="0" smtClean="0"/>
          </a:p>
          <a:p>
            <a:r>
              <a:rPr lang="en-US" dirty="0" smtClean="0"/>
              <a:t>The tag wont</a:t>
            </a:r>
            <a:r>
              <a:rPr lang="en-US" baseline="0" dirty="0" smtClean="0"/>
              <a:t> be invertible</a:t>
            </a:r>
          </a:p>
          <a:p>
            <a:r>
              <a:rPr lang="en-US" baseline="0" dirty="0" smtClean="0"/>
              <a:t>There are standards and products that don’t use a dummy block and make the MAC Insecure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4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k1, k2 are derived from k</a:t>
            </a:r>
          </a:p>
          <a:p>
            <a:r>
              <a:rPr lang="en-US" dirty="0" smtClean="0"/>
              <a:t>Uses 3 key and sometimes 3 key standard</a:t>
            </a:r>
          </a:p>
          <a:p>
            <a:endParaRPr lang="en-US" dirty="0" smtClean="0"/>
          </a:p>
          <a:p>
            <a:r>
              <a:rPr lang="en-US" dirty="0" smtClean="0"/>
              <a:t>This standard show how</a:t>
            </a:r>
            <a:r>
              <a:rPr lang="en-US" baseline="0" dirty="0" smtClean="0"/>
              <a:t> we can avoid the dummy padding block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CMAC Is standard adopted my NIST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1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message</a:t>
            </a:r>
            <a:r>
              <a:rPr lang="en-US" baseline="0" dirty="0" smtClean="0"/>
              <a:t> and divide it into blocks</a:t>
            </a:r>
          </a:p>
          <a:p>
            <a:r>
              <a:rPr lang="en-US" baseline="0" dirty="0" smtClean="0"/>
              <a:t>	compute each block independently</a:t>
            </a:r>
          </a:p>
          <a:p>
            <a:r>
              <a:rPr lang="en-US" baseline="0" dirty="0" smtClean="0"/>
              <a:t>	evaluate some function P and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with m0</a:t>
            </a:r>
          </a:p>
          <a:p>
            <a:r>
              <a:rPr lang="en-US" baseline="0" dirty="0" smtClean="0"/>
              <a:t>	For technical reason we don’t apply F on last block and I am going to ignore that</a:t>
            </a:r>
          </a:p>
          <a:p>
            <a:r>
              <a:rPr lang="en-US" baseline="0" dirty="0" smtClean="0"/>
              <a:t>Without the Function P the MAC is insecure----- No order is enforced between the message block. In particular if I swap m1 and m2 the final tag will remain the same. Block Swapping attack is prevented.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2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3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recap where we are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24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concept of</a:t>
            </a:r>
            <a:r>
              <a:rPr lang="en-US" baseline="0" dirty="0" smtClean="0"/>
              <a:t> collision resistance is very useful, lets have a look at a quick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9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talking about Encryption and start discussing integrity</a:t>
            </a:r>
          </a:p>
          <a:p>
            <a:r>
              <a:rPr lang="en-US" dirty="0" smtClean="0"/>
              <a:t>Later we will talk about encryption and see how we can provide both encryption</a:t>
            </a:r>
            <a:r>
              <a:rPr lang="en-US" baseline="0" dirty="0" smtClean="0"/>
              <a:t> and 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Exhaustive Search in Block Cipher</a:t>
            </a:r>
          </a:p>
          <a:p>
            <a:r>
              <a:rPr lang="en-US" dirty="0" smtClean="0"/>
              <a:t>On collision</a:t>
            </a:r>
            <a:r>
              <a:rPr lang="en-US" baseline="0" dirty="0" smtClean="0"/>
              <a:t> resistance there is a generic attack call the birthday attack</a:t>
            </a:r>
          </a:p>
          <a:p>
            <a:r>
              <a:rPr lang="en-US" baseline="0" dirty="0" smtClean="0"/>
              <a:t>Distinct with high probability. </a:t>
            </a:r>
          </a:p>
          <a:p>
            <a:r>
              <a:rPr lang="en-US" baseline="0" dirty="0" smtClean="0"/>
              <a:t>So the question is how many time to we have to Iterate the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? And the is not very much. And we will see this in Birthday Paradox.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0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mathematics behind this problem led to a well-known cryptographic attack called the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irthday attack"/>
              </a:rPr>
              <a:t>birthday attack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uses this probabilistic model to reduce the complexity of cracking a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Hash function"/>
              </a:rPr>
              <a:t>hash function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Surprising result: for 23 people already 50% With 57 people the probability reach 99%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Link to hash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Collisions more likely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pairwise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matching</a:t>
            </a:r>
          </a:p>
          <a:p>
            <a:endParaRPr lang="en-US" dirty="0" smtClean="0"/>
          </a:p>
          <a:p>
            <a:r>
              <a:rPr lang="en-US" dirty="0" smtClean="0"/>
              <a:t>Here we have listed the Birthday</a:t>
            </a:r>
            <a:r>
              <a:rPr lang="en-US" baseline="0" dirty="0" smtClean="0"/>
              <a:t> attack as a theorem. Imagine we have n random variables r1 ---- </a:t>
            </a:r>
            <a:r>
              <a:rPr lang="en-US" baseline="0" dirty="0" err="1" smtClean="0"/>
              <a:t>rn</a:t>
            </a:r>
            <a:r>
              <a:rPr lang="en-US" baseline="0" dirty="0" smtClean="0"/>
              <a:t> in the interval 1 …. B. and only thing I am going to assume is that they are independent  of each other.</a:t>
            </a:r>
          </a:p>
          <a:p>
            <a:r>
              <a:rPr lang="en-US" baseline="0" dirty="0" smtClean="0"/>
              <a:t>For Uniform distribution is the worse case i.e. 1.2 * B^(1/2). Else it would be else less for non-uniform distribution.</a:t>
            </a:r>
          </a:p>
          <a:p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uniform distribution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probability distribution whereby a finite number of values are equally likely to be observed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m1 , … , m2^{n/2} are distinct with </a:t>
            </a:r>
            <a:r>
              <a:rPr lang="en-US" dirty="0" err="1" smtClean="0"/>
              <a:t>w.h.p</a:t>
            </a:r>
            <a:endParaRPr lang="en-US" dirty="0" smtClean="0"/>
          </a:p>
          <a:p>
            <a:r>
              <a:rPr lang="en-US" dirty="0" smtClean="0"/>
              <a:t>Now we analyze our</a:t>
            </a:r>
            <a:r>
              <a:rPr lang="en-US" baseline="0" dirty="0" smtClean="0"/>
              <a:t> attack algorithm</a:t>
            </a:r>
          </a:p>
          <a:p>
            <a:r>
              <a:rPr lang="en-US" baseline="0" dirty="0" smtClean="0"/>
              <a:t>One iteration produce 50% probability so we will run it 2 times</a:t>
            </a:r>
          </a:p>
          <a:p>
            <a:r>
              <a:rPr lang="en-US" baseline="0" dirty="0" smtClean="0"/>
              <a:t>2^64 are not 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1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Appending of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is not clear. And why is it important to have the </a:t>
            </a:r>
            <a:r>
              <a:rPr lang="en-US" dirty="0" err="1" smtClean="0"/>
              <a:t>msglen</a:t>
            </a:r>
            <a:endParaRPr lang="en-US" dirty="0" smtClean="0"/>
          </a:p>
          <a:p>
            <a:r>
              <a:rPr lang="en-US" dirty="0" smtClean="0"/>
              <a:t>All standard</a:t>
            </a:r>
            <a:r>
              <a:rPr lang="en-US" baseline="0" dirty="0" smtClean="0"/>
              <a:t> hash function follow this paradigm for the construction of collision resistant Hash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H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collison</a:t>
            </a:r>
            <a:r>
              <a:rPr lang="en-US" baseline="0" dirty="0" smtClean="0">
                <a:sym typeface="Wingdings" pitchFamily="2" charset="2"/>
              </a:rPr>
              <a:t> resistant hash function also called the compression function</a:t>
            </a:r>
          </a:p>
          <a:p>
            <a:r>
              <a:rPr lang="en-US" baseline="0" dirty="0" smtClean="0">
                <a:sym typeface="Wingdings" pitchFamily="2" charset="2"/>
              </a:rPr>
              <a:t>IV is fixed, embedded in code and part of definition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5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paradigm is famous for this Theorem.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say that if the little compression function is Hash resistant then the big </a:t>
            </a:r>
            <a:r>
              <a:rPr lang="en-US" baseline="0" dirty="0" err="1" smtClean="0"/>
              <a:t>Merkal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Damgard</a:t>
            </a:r>
            <a:r>
              <a:rPr lang="en-US" baseline="0" dirty="0" smtClean="0"/>
              <a:t> H function is also Collision Resistant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for this section is to built Secure Compression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SHA use Davies-Meyer</a:t>
            </a:r>
          </a:p>
          <a:p>
            <a:r>
              <a:rPr lang="en-US" dirty="0" smtClean="0"/>
              <a:t>Can we build compression function from block cipher ? Yes</a:t>
            </a:r>
          </a:p>
          <a:p>
            <a:r>
              <a:rPr lang="en-US" dirty="0" smtClean="0"/>
              <a:t>Given message block m and chaining variable H</a:t>
            </a:r>
          </a:p>
          <a:p>
            <a:r>
              <a:rPr lang="en-US" dirty="0" smtClean="0"/>
              <a:t>Message block</a:t>
            </a:r>
            <a:r>
              <a:rPr lang="en-US" baseline="0" dirty="0" smtClean="0"/>
              <a:t> is used as a Key</a:t>
            </a:r>
            <a:endParaRPr lang="en-US" dirty="0" smtClean="0"/>
          </a:p>
          <a:p>
            <a:r>
              <a:rPr lang="en-US" dirty="0" smtClean="0"/>
              <a:t>This theorem say that</a:t>
            </a:r>
            <a:r>
              <a:rPr lang="en-US" baseline="0" dirty="0" smtClean="0"/>
              <a:t> this function is as collision resistant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0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512</a:t>
            </a:r>
            <a:r>
              <a:rPr lang="en-US" baseline="0" dirty="0" smtClean="0"/>
              <a:t> bit key is taken from the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0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said one</a:t>
            </a:r>
            <a:r>
              <a:rPr lang="en-US" baseline="0" dirty="0" smtClean="0"/>
              <a:t> class of Compression functions are built from Block Ciphers.</a:t>
            </a:r>
          </a:p>
          <a:p>
            <a:r>
              <a:rPr lang="en-US" baseline="0" dirty="0" smtClean="0"/>
              <a:t>Similarly we can built compression function from hard problems in Number Theory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discrete logarithm problem is as follows: given an element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a finite group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another element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find an integer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0" i="1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the solution to the problem 3</a:t>
            </a:r>
            <a:r>
              <a:rPr lang="en-US" sz="1200" b="0" i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º 13 (mod 17) is 4, because 3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 81 º 13 (mod 17).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Discrete logarithm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Given integers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Find exponent x such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Example:</a:t>
            </a:r>
          </a:p>
          <a:p>
            <a:r>
              <a:rPr lang="pt-B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a^x = b (mod n) with x €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1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construct</a:t>
            </a:r>
            <a:r>
              <a:rPr lang="en-US" baseline="0" dirty="0" smtClean="0"/>
              <a:t> a …….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KEY</a:t>
            </a:r>
            <a:r>
              <a:rPr lang="en-US" baseline="0" dirty="0" smtClean="0"/>
              <a:t> K </a:t>
            </a:r>
          </a:p>
          <a:p>
            <a:r>
              <a:rPr lang="en-US" baseline="0" dirty="0" smtClean="0"/>
              <a:t>MAC signing algorithm S</a:t>
            </a:r>
          </a:p>
          <a:p>
            <a:r>
              <a:rPr lang="en-US" baseline="0" dirty="0" smtClean="0"/>
              <a:t>MAC Verification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88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4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arrows to show  k1  and </a:t>
            </a:r>
            <a:r>
              <a:rPr lang="en-US" baseline="0" dirty="0" smtClean="0"/>
              <a:t> k2.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86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example with pen</a:t>
            </a:r>
            <a:r>
              <a:rPr lang="en-US" baseline="0" dirty="0" smtClean="0"/>
              <a:t> and eraser.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3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cannot produce a new valid</a:t>
            </a:r>
            <a:r>
              <a:rPr lang="en-US" baseline="0" dirty="0" smtClean="0"/>
              <a:t> tag for any new message, tag 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Adv[A,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] = 1/2^10</a:t>
            </a:r>
            <a:r>
              <a:rPr lang="en-US" baseline="0" dirty="0" smtClean="0"/>
              <a:t> = 1/1024 and that is non-negligible, Easy to guess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ANSI (Automatics Clearing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AES is a secure</a:t>
            </a:r>
            <a:r>
              <a:rPr lang="en-US" baseline="0" dirty="0" smtClean="0"/>
              <a:t> PRF so it can give us a Secure MAC, only problem is that it can process only 16-bytes.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the notation   X^{&lt;L},</a:t>
            </a:r>
            <a:r>
              <a:rPr lang="en-US" baseline="0" dirty="0" smtClean="0"/>
              <a:t> this means very long message. The block are of arbitrary length</a:t>
            </a:r>
          </a:p>
          <a:p>
            <a:r>
              <a:rPr lang="en-US" baseline="0" dirty="0" smtClean="0"/>
              <a:t>L can be million or Billion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both MACs use a final encryption step.    The internal PRFs are only secure for prefix free messages --- simply say fixed length messages. </a:t>
            </a:r>
          </a:p>
          <a:p>
            <a:r>
              <a:rPr lang="en-US" baseline="0" dirty="0" smtClean="0"/>
              <a:t>Cascade is a generalization of GGM.   Is the basis of HMAC.</a:t>
            </a:r>
          </a:p>
          <a:p>
            <a:r>
              <a:rPr lang="en-US" baseline="0" dirty="0" smtClean="0"/>
              <a:t>In cascade the K &lt;&lt; m (m is input to F) so we need to concatenate it with fix pad (</a:t>
            </a:r>
            <a:r>
              <a:rPr lang="en-US" baseline="0" dirty="0" err="1" smtClean="0"/>
              <a:t>fpad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NMAC are typically used with PRF where block length X is &gt;&gt;&gt; than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875-71B1-4584-BA65-3B3C934F860B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B2D1-C14F-419E-B7C0-988E6FF5677D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95-DA5F-43DB-84F3-540633420D9C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EB4-2C86-4BBD-AD32-F76A01400ACD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F28-FAB5-4B33-8404-F65F193A4B74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A4BE-B7B7-4641-BB55-0C59C7FE0663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DBE2-4C0F-416F-904B-34C2A75828CB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095-806C-4246-9C3B-33C281A385F3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5BAD-32D1-4CE5-8274-28D49C49A9D6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5D2-3757-4F86-A5AA-B7EFBD267E13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041-B25D-41C9-9002-E20FFB78C933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2B66B9-0174-4F4C-856E-FC3451671705}" type="datetime1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3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5: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Integrity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MACs,  Collision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Resistant HMAC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7772400" cy="8683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AES (a secure PRF):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MAC for 16-byte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 question: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convert Small-MAC into a Big-MAC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Two main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constructions used in practice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CBC-MAC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(banking – ANSI X9.9, X9.19,   FIPS 186-3)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HMAC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(Internet protocols:  SSL,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IPSEC,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SSH, …)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convert a small-PRF into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big-PRF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0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Truncating MACs based on PRFs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86800" cy="5461000"/>
          </a:xfrm>
        </p:spPr>
        <p:txBody>
          <a:bodyPr>
            <a:normAutofit/>
          </a:bodyPr>
          <a:lstStyle/>
          <a:p>
            <a:pPr marL="57150" indent="0">
              <a:spcBef>
                <a:spcPct val="4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lemma:    suppose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X  ⟶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secure PRF.</a:t>
            </a:r>
          </a:p>
          <a:p>
            <a:pPr marL="57150" indent="0">
              <a:spcBef>
                <a:spcPct val="400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so is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F(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)[1…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all    1 ≤ 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spcBef>
                <a:spcPct val="40000"/>
              </a:spcBef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spcBef>
                <a:spcPct val="4000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spcBef>
                <a:spcPct val="4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⇒  if  (S,V)  is a MAC based on a secure PRF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outputting n-bit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spcBef>
                <a:spcPct val="4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 truncated MAC outputting   w   bits is secure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     … as long as  1/2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is still negligible   (say  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64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286000"/>
            <a:ext cx="1673640" cy="11342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59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CBC-MAC and NMAC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MACs and PRFs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Recall:  secure PRF 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   ⇒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secure MAC,      as long as |Y| is large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S(k, m) =  F(k, m)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goal: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given a PRF for short messages  (AES)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construct a PRF for long messages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here on let   X =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(e.g.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=128)</a:t>
            </a:r>
            <a:endParaRPr lang="en-US" baseline="30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2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457199" y="985838"/>
            <a:ext cx="7391400" cy="3509963"/>
            <a:chOff x="192" y="717"/>
            <a:chExt cx="4656" cy="2211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56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717"/>
              <a:ext cx="9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r</a:t>
              </a:r>
              <a:r>
                <a:rPr lang="en-US" sz="2400" b="1" dirty="0" smtClean="0"/>
                <a:t>aw </a:t>
              </a:r>
              <a:r>
                <a:rPr lang="en-US" sz="2400" b="1" dirty="0"/>
                <a:t>CBC</a:t>
              </a: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Construction 1: 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encrypted</a:t>
            </a:r>
            <a:r>
              <a:rPr lang="en-US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CBC-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19199" y="3124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895599" y="3124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5999" y="3124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14399" y="16764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438399" y="16764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114799" y="16764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714999" y="16764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324599" y="21920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124199" y="21920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352799" y="20891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553199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352799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553199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600199" y="21590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600199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600199" y="25908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352799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571999" y="3124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352799" y="25908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5029199" y="2590800"/>
            <a:ext cx="1371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837113" y="21920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5065712" y="20891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5065712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5029199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551614" y="3962400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172199" y="5181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7086599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543800" y="52070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81000" y="4888671"/>
            <a:ext cx="5715000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K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⟶ X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PRF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7" name="Picture 3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1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81000" y="984251"/>
            <a:ext cx="6858000" cy="3663951"/>
            <a:chOff x="192" y="620"/>
            <a:chExt cx="441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32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9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cascade</a:t>
              </a:r>
              <a:endParaRPr lang="en-US" sz="2400" b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2:   NMAC 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(nested MAC)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8288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8288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524000" y="2243667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8077201" y="4038600"/>
            <a:ext cx="1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7620000" y="4893733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flipH="1">
            <a:off x="8077200" y="573193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620001" y="583353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561085" y="4800600"/>
            <a:ext cx="5915915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⟶ </a:t>
            </a:r>
            <a:r>
              <a:rPr lang="en-US" sz="2400" b="1" dirty="0" smtClean="0">
                <a:solidFill>
                  <a:srgbClr val="FF0000"/>
                </a:solidFill>
              </a:rPr>
              <a:t>K   </a:t>
            </a:r>
            <a:r>
              <a:rPr lang="en-US" sz="2400" dirty="0"/>
              <a:t>be </a:t>
            </a:r>
            <a:r>
              <a:rPr lang="en-US" sz="2400" dirty="0" smtClean="0"/>
              <a:t>a PRF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</a:t>
            </a:r>
            <a:r>
              <a:rPr lang="en-US" sz="2400" dirty="0" smtClean="0"/>
              <a:t>PRF 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NMAC 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3124200" y="2243667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4876800" y="22098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6400800" y="22098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16389" idx="3"/>
            <a:endCxn id="16390" idx="1"/>
          </p:cNvCxnSpPr>
          <p:nvPr/>
        </p:nvCxnSpPr>
        <p:spPr>
          <a:xfrm>
            <a:off x="1981200" y="36957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57600" y="36830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34000" y="3661833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8600" y="3699933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5200" y="34120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46318" y="34120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22718" y="33951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42000" y="33782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01" y="31690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endParaRPr lang="en-US" sz="2400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58000" y="3632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67600" y="3378200"/>
            <a:ext cx="1295400" cy="660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/>
              <a:t>t </a:t>
            </a:r>
            <a:r>
              <a:rPr lang="en-US" sz="3200" dirty="0" err="1" smtClean="0"/>
              <a:t>ll</a:t>
            </a:r>
            <a:r>
              <a:rPr lang="en-US" sz="2400" dirty="0" smtClean="0"/>
              <a:t> </a:t>
            </a:r>
            <a:r>
              <a:rPr lang="en-US" sz="2400" dirty="0" err="1" smtClean="0"/>
              <a:t>fpad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07200" y="5325533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31100" y="50376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05601" y="521798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309033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1" name="Picture 4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8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5400"/>
            <a:ext cx="8229600" cy="787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the last encryption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in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CBC-MAC and NMAC?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22400"/>
            <a:ext cx="8686800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NMAC:    suppose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define a MAC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 (S,V)     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S(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cascade(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300" y="281940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is secure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299" y="3429000"/>
            <a:ext cx="727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can be forged without any chosen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299" y="4038600"/>
            <a:ext cx="669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can be forged with one chosen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7142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can be forged, but only with two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queries</a:t>
            </a:r>
          </a:p>
        </p:txBody>
      </p:sp>
      <p:pic>
        <p:nvPicPr>
          <p:cNvPr id="3" name="Ink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040" y="5334000"/>
            <a:ext cx="7162560" cy="621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162425"/>
            <a:ext cx="676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6858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FAST-NUCES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0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60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the last encryption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in ECBC-MAC?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89000"/>
            <a:ext cx="8686800" cy="596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define a MAC    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 (S,V)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rawCBC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easily broken using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1-chosen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attack.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Adversary works as follows:</a:t>
            </a:r>
          </a:p>
          <a:p>
            <a:pPr lvl="1">
              <a:spcBef>
                <a:spcPct val="4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arbitrary one-block message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X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lvl="1">
              <a:spcBef>
                <a:spcPct val="4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Request tag for m.    Get   t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F(k, 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Output  t  as MAC forgery for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2-block message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(m,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tm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 marL="0" indent="0">
              <a:spcBef>
                <a:spcPct val="9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Indeed: 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awCBC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k, (m,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tm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F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k,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F(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)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tm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	     F(k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t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tm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= t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581400"/>
            <a:ext cx="8458200" cy="16002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ECBC-MAC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commonly used as an AES-based MAC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CCM encryption mode  (used in 802.11i)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NIST standard called CMAC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 usually used with AES or 3DES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reason: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change AES key on every block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requires re-computing AES key expansion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NMAC is the basis for a popular MAC called HMAC (next)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00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MAC Padding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Integrity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Goal: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  no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There are Scenarios where integrity is important and confidentiality is not required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Examples:</a:t>
            </a: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Protecting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public binaries 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disk</a:t>
            </a:r>
          </a:p>
          <a:p>
            <a:pPr lvl="2">
              <a:lnSpc>
                <a:spcPct val="120000"/>
              </a:lnSpc>
              <a:tabLst>
                <a:tab pos="3200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To prevent malicious manipulation   </a:t>
            </a: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Protecting banner ads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on web pages.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03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Recall:   ECBC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8288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8288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722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718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200400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00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200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400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447800" y="23114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47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4478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200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2004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4876800" y="2743200"/>
            <a:ext cx="1371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684714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913313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4913313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4876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399215" y="4114800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019800" y="533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69342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391401" y="53594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136805" y="5029200"/>
            <a:ext cx="5730595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K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⟶ X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PRF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540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if msg.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is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multiple of block-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size?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432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43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620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86000" y="18288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62400" y="18288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562600" y="1828800"/>
            <a:ext cx="1524000" cy="38100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1722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9718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3200400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6400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00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6400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1447800" y="23114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1447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8"/>
          <p:cNvSpPr>
            <a:spLocks/>
          </p:cNvSpPr>
          <p:nvPr/>
        </p:nvSpPr>
        <p:spPr bwMode="auto">
          <a:xfrm>
            <a:off x="14478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3200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4419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23" name="Freeform 37"/>
          <p:cNvSpPr>
            <a:spLocks/>
          </p:cNvSpPr>
          <p:nvPr/>
        </p:nvSpPr>
        <p:spPr bwMode="auto">
          <a:xfrm>
            <a:off x="32004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8"/>
          <p:cNvSpPr>
            <a:spLocks/>
          </p:cNvSpPr>
          <p:nvPr/>
        </p:nvSpPr>
        <p:spPr bwMode="auto">
          <a:xfrm>
            <a:off x="4876800" y="2743200"/>
            <a:ext cx="1371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4684714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>
            <a:off x="4913313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4913313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>
            <a:off x="4876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399215" y="4114800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6019800" y="533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1" name="Line 52"/>
          <p:cNvSpPr>
            <a:spLocks noChangeShapeType="1"/>
          </p:cNvSpPr>
          <p:nvPr/>
        </p:nvSpPr>
        <p:spPr bwMode="auto">
          <a:xfrm>
            <a:off x="69342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7391401" y="53594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562600" y="1837267"/>
            <a:ext cx="838200" cy="377952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m[4]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5" name="Picture 3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37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2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CBC MAC padding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632201"/>
            <a:ext cx="3085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the MAC is secure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4777713"/>
            <a:ext cx="705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given tag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attacker obtains tag 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mll0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0250" y="4235848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depends on the underlying MAC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295400" y="21082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895600" y="2116667"/>
            <a:ext cx="838200" cy="377952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029200" y="2116667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629400" y="2116667"/>
            <a:ext cx="1524000" cy="38100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629400" y="2125133"/>
            <a:ext cx="838200" cy="377952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13200" y="2218267"/>
            <a:ext cx="68580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193801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Bad idea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 pad  m  with  0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1" y="2813448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resulting MAC secure?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969001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Problem:    pad(m) = pad(mll0)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840" y="4800600"/>
            <a:ext cx="630360" cy="356160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40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736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CBC MAC padding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3800"/>
            <a:ext cx="8686800" cy="28448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security, padding must be invertible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    </a:t>
            </a:r>
          </a:p>
          <a:p>
            <a:pPr marL="0" indent="0">
              <a:spcBef>
                <a:spcPts val="17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≠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⇒     pad(m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pad with  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00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”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.    Add 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dummy block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if needed.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The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”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indicates beginning of 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066800" y="4267200"/>
            <a:ext cx="7315200" cy="1620181"/>
            <a:chOff x="914400" y="3486150"/>
            <a:chExt cx="7315200" cy="1215136"/>
          </a:xfrm>
        </p:grpSpPr>
        <p:grpSp>
          <p:nvGrpSpPr>
            <p:cNvPr id="3" name="Group 1"/>
            <p:cNvGrpSpPr/>
            <p:nvPr/>
          </p:nvGrpSpPr>
          <p:grpSpPr>
            <a:xfrm>
              <a:off x="914400" y="3486150"/>
              <a:ext cx="1676400" cy="349250"/>
              <a:chOff x="609600" y="2552700"/>
              <a:chExt cx="2438400" cy="292100"/>
            </a:xfrm>
          </p:grpSpPr>
          <p:sp>
            <p:nvSpPr>
              <p:cNvPr id="4" name="Rectangle 12"/>
              <p:cNvSpPr>
                <a:spLocks noChangeArrowheads="1"/>
              </p:cNvSpPr>
              <p:nvPr/>
            </p:nvSpPr>
            <p:spPr bwMode="auto">
              <a:xfrm>
                <a:off x="609600" y="25590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2209800" y="2552700"/>
                <a:ext cx="838200" cy="283464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[1]</a:t>
                </a:r>
                <a:endParaRPr lang="en-US" dirty="0"/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>
              <a:off x="4953000" y="3486150"/>
              <a:ext cx="2057400" cy="359664"/>
              <a:chOff x="4648200" y="2565400"/>
              <a:chExt cx="3124200" cy="289814"/>
            </a:xfrm>
          </p:grpSpPr>
          <p:sp>
            <p:nvSpPr>
              <p:cNvPr id="6" name="Rectangle 12"/>
              <p:cNvSpPr>
                <a:spLocks noChangeArrowheads="1"/>
              </p:cNvSpPr>
              <p:nvPr/>
            </p:nvSpPr>
            <p:spPr bwMode="auto">
              <a:xfrm>
                <a:off x="4648200" y="256540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6248400" y="2565401"/>
                <a:ext cx="1524000" cy="285750"/>
              </a:xfrm>
              <a:prstGeom prst="rect">
                <a:avLst/>
              </a:prstGeom>
              <a:solidFill>
                <a:srgbClr val="E46C0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6248400" y="2571750"/>
                <a:ext cx="838200" cy="283464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[1]</a:t>
                </a:r>
                <a:endParaRPr lang="en-US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3505200" y="3632200"/>
              <a:ext cx="6858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05200" y="4491736"/>
              <a:ext cx="6858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2"/>
            <p:cNvGrpSpPr/>
            <p:nvPr/>
          </p:nvGrpSpPr>
          <p:grpSpPr>
            <a:xfrm>
              <a:off x="914400" y="4324350"/>
              <a:ext cx="2209800" cy="374650"/>
              <a:chOff x="609600" y="3418586"/>
              <a:chExt cx="3200400" cy="289814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609600" y="3418586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’[0]</a:t>
                </a:r>
                <a:endParaRPr lang="en-US" dirty="0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2098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’[1]</a:t>
                </a:r>
                <a:endParaRPr lang="en-US" dirty="0"/>
              </a:p>
            </p:txBody>
          </p:sp>
        </p:grpSp>
        <p:grpSp>
          <p:nvGrpSpPr>
            <p:cNvPr id="14" name="Group 20"/>
            <p:cNvGrpSpPr/>
            <p:nvPr/>
          </p:nvGrpSpPr>
          <p:grpSpPr>
            <a:xfrm>
              <a:off x="4953000" y="4324350"/>
              <a:ext cx="3276600" cy="376936"/>
              <a:chOff x="5181600" y="3422650"/>
              <a:chExt cx="4762500" cy="288036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5181600" y="3424936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’[0]</a:t>
                </a:r>
                <a:endParaRPr lang="en-US" dirty="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7818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’[1]</a:t>
                </a:r>
                <a:endParaRPr lang="en-US" dirty="0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83439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1000…000</a:t>
                </a:r>
                <a:endParaRPr lang="en-US" dirty="0"/>
              </a:p>
            </p:txBody>
          </p:sp>
        </p:grpSp>
      </p:grp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2" name="Picture 21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60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CMAC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(NIST standard)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5200"/>
            <a:ext cx="8686800" cy="20574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Variant of CBC-MAC where      key = (k,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,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No final encryption step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(extension attack thwarted by last keyed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xor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No dummy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(ambiguity resolved by use of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or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002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10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828800" y="37922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057400" y="36893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057400" y="436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914400" y="37592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914400" y="566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914400" y="4292600"/>
            <a:ext cx="990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2057400" y="566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3716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6670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anchor="ctr"/>
          <a:lstStyle/>
          <a:p>
            <a:r>
              <a:rPr lang="en-US" dirty="0"/>
              <a:t>m</a:t>
            </a:r>
            <a:r>
              <a:rPr lang="en-US" dirty="0" smtClean="0"/>
              <a:t>[w]</a:t>
            </a:r>
            <a:endParaRPr lang="en-US" dirty="0"/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2057400" y="4292600"/>
            <a:ext cx="990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7432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971800" y="37922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3200400" y="36893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3200400" y="436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3200400" y="56642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2350" y="31690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⋯</a:t>
            </a:r>
            <a:endParaRPr lang="en-US" sz="2400" b="1" dirty="0"/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3149601" y="57658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3200400" y="3344333"/>
            <a:ext cx="457200" cy="30480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52800" y="4241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6228" y="4066514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1054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2484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50292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477000" y="37922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6705600" y="36893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705600" y="436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5562600" y="37592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5562600" y="566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8"/>
          <p:cNvSpPr>
            <a:spLocks/>
          </p:cNvSpPr>
          <p:nvPr/>
        </p:nvSpPr>
        <p:spPr bwMode="auto">
          <a:xfrm>
            <a:off x="5562600" y="4292600"/>
            <a:ext cx="990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6705600" y="566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60198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73152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[w]</a:t>
            </a:r>
            <a:endParaRPr lang="en-US" dirty="0"/>
          </a:p>
        </p:txBody>
      </p:sp>
      <p:sp>
        <p:nvSpPr>
          <p:cNvPr id="55" name="Freeform 28"/>
          <p:cNvSpPr>
            <a:spLocks/>
          </p:cNvSpPr>
          <p:nvPr/>
        </p:nvSpPr>
        <p:spPr bwMode="auto">
          <a:xfrm>
            <a:off x="6705600" y="4292600"/>
            <a:ext cx="990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73914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7620000" y="37922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7848600" y="36893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7848600" y="436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7848600" y="56642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40550" y="3183468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⋯</a:t>
            </a:r>
            <a:endParaRPr lang="en-US" sz="2400" b="1" dirty="0"/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auto">
          <a:xfrm>
            <a:off x="7797801" y="57658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001000" y="4241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34428" y="4066514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/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495800" y="3327400"/>
            <a:ext cx="0" cy="29464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nk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7120" y="838200"/>
            <a:ext cx="1595880" cy="713760"/>
          </a:xfrm>
          <a:prstGeom prst="rect">
            <a:avLst/>
          </a:prstGeom>
        </p:spPr>
      </p:pic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6" name="Picture 6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2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Parallel- MAC (PMAC)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ECBC and NMAC are sequential.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build a parallel MAC from a small PRF 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2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3:  PMAC – parallel MAC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1117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P(k,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   an easy to compute function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2209800"/>
            <a:ext cx="152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2209800"/>
            <a:ext cx="1676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2209800"/>
            <a:ext cx="1600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m[2]</a:t>
            </a:r>
            <a:endParaRPr lang="en-US" dirty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2209800"/>
            <a:ext cx="152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mtClean="0"/>
              <a:t>m[3]</a:t>
            </a:r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844225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86342" y="2819400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844225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2622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705600" y="2819400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2622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2000" y="3378200"/>
            <a:ext cx="28575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5943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640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4" y="606266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4983164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4800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4800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4800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48006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568113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405065" y="2871791"/>
            <a:ext cx="947737" cy="369889"/>
            <a:chOff x="603" y="1791"/>
            <a:chExt cx="597" cy="233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P(k,0)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057650" y="2906711"/>
            <a:ext cx="985838" cy="369889"/>
            <a:chOff x="579" y="1799"/>
            <a:chExt cx="621" cy="233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P(k,1)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829300" y="2868615"/>
            <a:ext cx="966788" cy="369889"/>
            <a:chOff x="591" y="1795"/>
            <a:chExt cx="609" cy="233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P(k,2)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353301" y="2884489"/>
            <a:ext cx="938213" cy="369887"/>
            <a:chOff x="609" y="1790"/>
            <a:chExt cx="591" cy="233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P(k,3)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152400" y="5181600"/>
            <a:ext cx="4746941" cy="769441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K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X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⟶ X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PRF </a:t>
            </a:r>
          </a:p>
          <a:p>
            <a:pPr>
              <a:spcBef>
                <a:spcPct val="2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PRF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PMAC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⟶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304" y="3530600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 similar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CMAC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1" y="2407048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ey = (k,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2" name="Picture 51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6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PMAC is incremental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93800"/>
            <a:ext cx="4191000" cy="233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F is a PRP.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  m[1]  ⟶ m’[1] 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can we quickly update tag?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9600" y="1397000"/>
            <a:ext cx="4300536" cy="2133600"/>
            <a:chOff x="2405064" y="1657350"/>
            <a:chExt cx="6662736" cy="3429000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27432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m[0]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267200" y="165735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m[1]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943600" y="165735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m[3]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75438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m[4]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236914" y="2038351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8153399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4953000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47345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5181600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838200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665913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6894513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0765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529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52101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 flipH="1">
              <a:off x="8381999" y="2533650"/>
              <a:ext cx="28575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4575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57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52101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64293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6923088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6886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5643563" y="44577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F(</a:t>
              </a:r>
              <a:r>
                <a:rPr lang="en-US" sz="1200" b="1"/>
                <a:t>k</a:t>
              </a:r>
              <a:r>
                <a:rPr lang="en-US" sz="1200" b="1" baseline="-25000"/>
                <a:t>1</a:t>
              </a:r>
              <a:r>
                <a:rPr lang="en-US" sz="1200"/>
                <a:t>,</a:t>
              </a:r>
              <a:r>
                <a:rPr lang="en-US" sz="1200">
                  <a:sym typeface="Symbol" charset="0"/>
                </a:rPr>
                <a:t>)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6557963" y="4800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7275513" y="4546998"/>
              <a:ext cx="576670" cy="408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50"/>
                <a:t>tag</a:t>
              </a: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8382000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5827714" y="3737372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charset="0"/>
                </a:rPr>
                <a:t></a:t>
              </a: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3429000" y="3600450"/>
              <a:ext cx="25146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5181600" y="3600450"/>
              <a:ext cx="8382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>
              <a:off x="6096000" y="3600450"/>
              <a:ext cx="7620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H="1">
              <a:off x="6172200" y="3600450"/>
              <a:ext cx="22098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6067425" y="426085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405064" y="2153839"/>
              <a:ext cx="947737" cy="408385"/>
              <a:chOff x="603" y="1791"/>
              <a:chExt cx="597" cy="343"/>
            </a:xfrm>
          </p:grpSpPr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59" name="Text Box 39"/>
              <p:cNvSpPr txBox="1">
                <a:spLocks noChangeArrowheads="1"/>
              </p:cNvSpPr>
              <p:nvPr/>
            </p:nvSpPr>
            <p:spPr bwMode="auto">
              <a:xfrm>
                <a:off x="603" y="1791"/>
                <a:ext cx="531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P(k,0)</a:t>
                </a:r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4057650" y="2163364"/>
              <a:ext cx="985838" cy="408385"/>
              <a:chOff x="579" y="1799"/>
              <a:chExt cx="621" cy="343"/>
            </a:xfrm>
          </p:grpSpPr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579" y="1799"/>
                <a:ext cx="531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P(k,1)</a:t>
                </a:r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5829300" y="2151457"/>
              <a:ext cx="966788" cy="408385"/>
              <a:chOff x="591" y="1795"/>
              <a:chExt cx="609" cy="343"/>
            </a:xfrm>
          </p:grpSpPr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6" name="Text Box 46"/>
              <p:cNvSpPr txBox="1">
                <a:spLocks noChangeArrowheads="1"/>
              </p:cNvSpPr>
              <p:nvPr/>
            </p:nvSpPr>
            <p:spPr bwMode="auto">
              <a:xfrm>
                <a:off x="591" y="1795"/>
                <a:ext cx="531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P(k,2)</a:t>
                </a:r>
              </a:p>
            </p:txBody>
          </p:sp>
        </p:grp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7353300" y="2163368"/>
              <a:ext cx="938213" cy="408384"/>
              <a:chOff x="609" y="1790"/>
              <a:chExt cx="591" cy="343"/>
            </a:xfrm>
          </p:grpSpPr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9" name="Text Box 49"/>
              <p:cNvSpPr txBox="1">
                <a:spLocks noChangeArrowheads="1"/>
              </p:cNvSpPr>
              <p:nvPr/>
            </p:nvSpPr>
            <p:spPr bwMode="auto">
              <a:xfrm>
                <a:off x="609" y="1790"/>
                <a:ext cx="531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P(k,3)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95400" y="3352800"/>
            <a:ext cx="215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o, it can’t be done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5400" y="4436533"/>
            <a:ext cx="680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  F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⨁ F(k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m[1]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⨁ P(k,1))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⨁ F(k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m’[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1] ⨁ P(k,1))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5401" y="3843866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  F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⨁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m’[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1] ⨁ P(k,1))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5062298"/>
            <a:ext cx="6131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  tag ⨁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1] ⨁ P(k,1)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⨁ F(k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m’[1] ⨁ P(k,1))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58"/>
          <p:cNvGrpSpPr/>
          <p:nvPr/>
        </p:nvGrpSpPr>
        <p:grpSpPr>
          <a:xfrm>
            <a:off x="785442" y="3881734"/>
            <a:ext cx="2795958" cy="2290466"/>
            <a:chOff x="381000" y="4343400"/>
            <a:chExt cx="2795958" cy="2290466"/>
          </a:xfrm>
        </p:grpSpPr>
        <p:sp>
          <p:nvSpPr>
            <p:cNvPr id="2" name="TextBox 1"/>
            <p:cNvSpPr txBox="1"/>
            <p:nvPr/>
          </p:nvSpPr>
          <p:spPr>
            <a:xfrm>
              <a:off x="381000" y="6172201"/>
              <a:ext cx="2795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Then apply  F(k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, ⋅)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685800" y="4343400"/>
              <a:ext cx="152400" cy="15240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urved Connector 6"/>
            <p:cNvCxnSpPr>
              <a:stCxn id="2" idx="1"/>
              <a:endCxn id="5" idx="1"/>
            </p:cNvCxnSpPr>
            <p:nvPr/>
          </p:nvCxnSpPr>
          <p:spPr>
            <a:xfrm rot="10800000" flipH="1">
              <a:off x="381000" y="5105400"/>
              <a:ext cx="304800" cy="1297634"/>
            </a:xfrm>
            <a:prstGeom prst="curvedConnector3">
              <a:avLst>
                <a:gd name="adj1" fmla="val -75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886200"/>
            <a:ext cx="838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685800"/>
            <a:ext cx="942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1" name="Picture 60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96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4:  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HMAC   (Hash-MAC)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9022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widely used MAC on the Internet.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…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but,  we first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discuss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hash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34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integrity:   MACs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352800"/>
            <a:ext cx="7696200" cy="3124200"/>
          </a:xfrm>
        </p:spPr>
        <p:txBody>
          <a:bodyPr>
            <a:normAutofit fontScale="85000" lnSpcReduction="20000"/>
          </a:bodyPr>
          <a:lstStyle/>
          <a:p>
            <a:pPr marL="57150" indent="0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MAC is short information </a:t>
            </a:r>
          </a:p>
          <a:p>
            <a:pPr marL="331470" lvl="1" indent="0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 integrity and authenticity assurances on the message. </a:t>
            </a:r>
          </a:p>
          <a:p>
            <a:pPr marL="331470" lvl="1" indent="0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 assurances detects accidental and intentional message changes</a:t>
            </a:r>
          </a:p>
          <a:p>
            <a:pPr marL="331470" lvl="1" indent="0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Authenticity assurances affirms the message's origin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: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charset="0"/>
              </a:rPr>
              <a:t>MAC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 I = (S,V)  defined over  (K,M,T) is a pair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algs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:	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k,m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outputs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t in T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k,m,t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outputs `yes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’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or `no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’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533400" y="1143000"/>
            <a:ext cx="8347078" cy="2147035"/>
            <a:chOff x="665161" y="1397001"/>
            <a:chExt cx="8347078" cy="2147035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969961" y="1944688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6532561" y="1944688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Bob</a:t>
              </a: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1182686" y="139700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k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6781800" y="139700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k</a:t>
              </a: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808161" y="2249488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417761" y="1716088"/>
              <a:ext cx="2590800" cy="3810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essage  </a:t>
              </a:r>
              <a:r>
                <a:rPr lang="en-US" dirty="0"/>
                <a:t>m </a:t>
              </a: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5105400" y="1716088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/>
                <a:t>tag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665161" y="2713039"/>
              <a:ext cx="32766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Generate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 tag 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 S(k, m)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5694363" y="2706689"/>
              <a:ext cx="3317876" cy="830263"/>
              <a:chOff x="3504" y="2448"/>
              <a:chExt cx="2090" cy="523"/>
            </a:xfrm>
          </p:grpSpPr>
          <p:sp>
            <p:nvSpPr>
              <p:cNvPr id="5132" name="Text Box 12"/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209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0090"/>
                    </a:solidFill>
                  </a:rPr>
                  <a:t>Verify tag:</a:t>
                </a:r>
              </a:p>
              <a:p>
                <a:r>
                  <a:rPr lang="en-US" sz="2400" b="1" dirty="0">
                    <a:solidFill>
                      <a:srgbClr val="000090"/>
                    </a:solidFill>
                  </a:rPr>
                  <a:t>    V</a:t>
                </a:r>
                <a:r>
                  <a:rPr lang="en-US" sz="2400" b="1" dirty="0">
                    <a:solidFill>
                      <a:srgbClr val="000090"/>
                    </a:solidFill>
                    <a:sym typeface="Symbol" charset="0"/>
                  </a:rPr>
                  <a:t>(k, m, tag)  = `yes</a:t>
                </a:r>
                <a:r>
                  <a:rPr lang="ja-JP" altLang="en-US" sz="2400" b="1" dirty="0">
                    <a:solidFill>
                      <a:srgbClr val="000090"/>
                    </a:solidFill>
                    <a:latin typeface="Arial"/>
                    <a:sym typeface="Symbol" charset="0"/>
                  </a:rPr>
                  <a:t>’</a:t>
                </a:r>
                <a:endParaRPr lang="en-US" sz="2400" b="1" dirty="0">
                  <a:solidFill>
                    <a:srgbClr val="000090"/>
                  </a:solidFill>
                  <a:sym typeface="Symbol" charset="0"/>
                </a:endParaRPr>
              </a:p>
            </p:txBody>
          </p:sp>
          <p:sp>
            <p:nvSpPr>
              <p:cNvPr id="5133" name="Text Box 13"/>
              <p:cNvSpPr txBox="1">
                <a:spLocks noChangeArrowheads="1"/>
              </p:cNvSpPr>
              <p:nvPr/>
            </p:nvSpPr>
            <p:spPr bwMode="auto">
              <a:xfrm>
                <a:off x="4848" y="258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18" name="Picture 1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20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reading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Black,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Rogaway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CBC MACs for Arbitrary-Length Messages: The Three-Key Constructions. J. Cryptology 18(2): 111-131 (2005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68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Pietrzak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Tight Bound for EMAC. ICALP (2) 2006: 168-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179</a:t>
            </a:r>
          </a:p>
          <a:p>
            <a:pPr>
              <a:spcBef>
                <a:spcPts val="168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Black,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Rogaway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Block-Cipher Mode of Operation for Parallelizable Message Authentication. EUROCRYPT 2002: 384-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397</a:t>
            </a:r>
          </a:p>
          <a:p>
            <a:pPr>
              <a:spcBef>
                <a:spcPts val="168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Bellare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New Proofs for NMAC and HMAC: Security Without Collision-Resistance.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CRYPTO 2006: 602-619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8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Dodis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Pietrzak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Puniya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New Mode of Operation for Block Ciphers and Length-Preserving MACs. EUROCRYPT 2008: 198-219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3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Recap: message integrity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far, four MAC constructions: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ECBC-MAC,  CMAC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  commonly used with AES  (e.g. 802.11i)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NMAC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:   basis of HMAC  (this segment)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PMAC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a parallel MAC 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191000"/>
            <a:ext cx="604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module:   MACs from collision resistance.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4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Collision Resistance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 H: M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T  be a hash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   (  |M| &gt;&gt; |T|  )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A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  <a:sym typeface="Symbol" charset="0"/>
              </a:rPr>
              <a:t>collision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for H is a pair 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,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			H(m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)  =  H(m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)    and   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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function H is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  <a:sym typeface="Symbol" charset="0"/>
              </a:rPr>
              <a:t>collision resistant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if for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(explicit) 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eff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algs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. A: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		  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Adv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CR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A,H]  = 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Pr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[ A outputs collision for H]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		       is 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neg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”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.</a:t>
            </a:r>
          </a:p>
          <a:p>
            <a:pPr>
              <a:spcBef>
                <a:spcPts val="2376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Example:   SHA-256  (outputs 256 bits)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MACs from Collision Resistance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92200"/>
            <a:ext cx="8610600" cy="462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I = (S,V)  be a MAC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short messages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 (K,M,T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(e.g. AES)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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   over   (K,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T)   as: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S(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(m))    ;    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k,m,t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V(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(m),t)</a:t>
            </a:r>
          </a:p>
          <a:p>
            <a:pPr marL="0" indent="0">
              <a:lnSpc>
                <a:spcPct val="130000"/>
              </a:lnSpc>
              <a:spcBef>
                <a:spcPct val="80000"/>
              </a:spcBef>
              <a:buNone/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If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 is a secure MAC and  H  is collision resistant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secure MAC.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S(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2-block-cbc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-256(m))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secure MAC.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5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MACs from 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56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ollision resistance is necessary for security: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Suppose adversary can find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s.t.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H(m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 = H(m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Then: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insecure under a 1-chosen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step 1:  adversary asks for  t ⟵S(k,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step 2:   output   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, t)   as forgery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397001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80000"/>
              </a:spcBef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S(k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(m))    ;    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m, t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V(k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rotecting file integrity using C.R. hash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37000"/>
            <a:ext cx="8458200" cy="193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user downloads package, can verify that contents are valid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 collision resistant   ⇒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attacker cannot modify package without detection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key needed (public verifiability),   but requires read-only space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4384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209800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4201" y="20574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ackage name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6934200" y="1092200"/>
            <a:ext cx="2068890" cy="2743200"/>
            <a:chOff x="6934200" y="1047750"/>
            <a:chExt cx="2068890" cy="2057400"/>
          </a:xfrm>
        </p:grpSpPr>
        <p:sp>
          <p:nvSpPr>
            <p:cNvPr id="16" name="Rounded Rectangle 15"/>
            <p:cNvSpPr/>
            <p:nvPr/>
          </p:nvSpPr>
          <p:spPr>
            <a:xfrm>
              <a:off x="6934200" y="1047750"/>
              <a:ext cx="2057400" cy="2057400"/>
            </a:xfrm>
            <a:prstGeom prst="round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rgbClr val="000090"/>
                  </a:solidFill>
                </a:rPr>
                <a:t>r</a:t>
              </a:r>
              <a:r>
                <a:rPr lang="en-US" sz="2400" b="1" dirty="0" smtClean="0">
                  <a:solidFill>
                    <a:srgbClr val="000090"/>
                  </a:solidFill>
                </a:rPr>
                <a:t>ead-only</a:t>
              </a:r>
              <a:r>
                <a:rPr lang="en-US" sz="2400" b="1" dirty="0">
                  <a:solidFill>
                    <a:srgbClr val="000090"/>
                  </a:solidFill>
                </a:rPr>
                <a:t/>
              </a:r>
              <a:br>
                <a:rPr lang="en-US" sz="2400" b="1" dirty="0">
                  <a:solidFill>
                    <a:srgbClr val="000090"/>
                  </a:solidFill>
                </a:rPr>
              </a:br>
              <a:r>
                <a:rPr lang="en-US" sz="2400" b="1" dirty="0" smtClean="0">
                  <a:solidFill>
                    <a:srgbClr val="000090"/>
                  </a:solidFill>
                </a:rPr>
                <a:t>public space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190750"/>
              <a:ext cx="7922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H(F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10885" y="2038350"/>
              <a:ext cx="7922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H(F</a:t>
              </a:r>
              <a:r>
                <a:rPr lang="en-US" sz="2000" baseline="-25000" dirty="0"/>
                <a:t>2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4800" y="2571750"/>
              <a:ext cx="7922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</a:t>
              </a:r>
              <a:r>
                <a:rPr lang="en-US" sz="2000" dirty="0" err="1" smtClean="0"/>
                <a:t>F</a:t>
              </a:r>
              <a:r>
                <a:rPr lang="en-US" sz="2000" baseline="-25000" dirty="0" err="1" smtClean="0"/>
                <a:t>n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1092201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packages: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5989" y="20574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ackage name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5789" y="20574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ackage name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1" name="Picture 2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65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Generic Birthday Attack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Generic attack on C.R. functions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868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  H: 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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be a hash 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( |M| &gt;&gt;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eneric alg.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o find a collision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in time   O(2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n/2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hashes</a:t>
            </a:r>
            <a:endParaRPr lang="en-US" baseline="30000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Algorithm: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Choose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/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random messages in M:     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, …, 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sz="2400" baseline="9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n/2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(distinct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w.h.p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)</a:t>
            </a:r>
            <a:endParaRPr lang="en-US" sz="2400" baseline="9000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= 1, …, 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n/2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compute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= H(m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)    ∈{0,1}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Look for a collision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).    If not found, go back to step 1.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How well will this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86868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398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birthday paradox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4582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 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∈ {1,…,B}  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identically distributed integers.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when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1.2 ×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then   Pr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i≠j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 ½ </a:t>
            </a:r>
          </a:p>
          <a:p>
            <a:pPr marL="0" indent="0">
              <a:spcBef>
                <a:spcPts val="1824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Birthday Problem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there be n people in a room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what value of n two people will share the same birthday or What is the probability of two people sharing the same birthday?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 to hash functions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Collisions more likely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pairwise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matching</a:t>
            </a:r>
          </a:p>
          <a:p>
            <a:pPr marL="0" indent="0">
              <a:spcBef>
                <a:spcPts val="1824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7772400" cy="8080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Generic Attack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M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 {0,1}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.      Collision finding algorithm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Choose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/2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random elements in M:   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, …,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baseline="9000" dirty="0">
                <a:latin typeface="Times New Roman" pitchFamily="18" charset="0"/>
                <a:cs typeface="Times New Roman" pitchFamily="18" charset="0"/>
                <a:sym typeface="Symbol" charset="0"/>
              </a:rPr>
              <a:t>n/2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1, …, 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n/2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compute 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H(m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∈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{0,1}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Look for a collision  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).    If not found, got back to step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Expected number of iteration ≈   2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Running time: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charset="0"/>
              </a:rPr>
              <a:t>O(2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n/2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(space  O(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n/2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 )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9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MAC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296025" cy="3895725"/>
          </a:xfrm>
          <a:prstGeom prst="rect">
            <a:avLst/>
          </a:prstGeom>
          <a:noFill/>
        </p:spPr>
      </p:pic>
      <p:sp>
        <p:nvSpPr>
          <p:cNvPr id="6" name="Footer Placeholder 2"/>
          <p:cNvSpPr txBox="1">
            <a:spLocks/>
          </p:cNvSpPr>
          <p:nvPr/>
        </p:nvSpPr>
        <p:spPr>
          <a:xfrm>
            <a:off x="6934200" y="6172200"/>
            <a:ext cx="17526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*Source = Wiki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-25400"/>
            <a:ext cx="86868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C.R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hash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1680"/>
              </a:spcBef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		   </a:t>
            </a:r>
            <a:r>
              <a:rPr lang="en-US" dirty="0" smtClean="0"/>
              <a:t>digest</a:t>
            </a:r>
            <a:r>
              <a:rPr lang="en-US" sz="1600" dirty="0" smtClean="0"/>
              <a:t>					   </a:t>
            </a:r>
            <a:r>
              <a:rPr lang="en-US" sz="2000" dirty="0" smtClean="0"/>
              <a:t>generic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8641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function</a:t>
            </a:r>
            <a:r>
              <a:rPr lang="en-US" dirty="0" smtClean="0"/>
              <a:t>	</a:t>
            </a:r>
            <a:r>
              <a:rPr lang="en-US" u="sng" dirty="0" smtClean="0"/>
              <a:t>size (bits)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  <a:r>
              <a:rPr lang="en-US" sz="2000" dirty="0" smtClean="0"/>
              <a:t>	</a:t>
            </a:r>
            <a:r>
              <a:rPr lang="en-US" sz="2000" u="sng" dirty="0" smtClean="0"/>
              <a:t>attack time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/>
              <a:t>SHA-1</a:t>
            </a:r>
            <a:r>
              <a:rPr lang="en-US" dirty="0"/>
              <a:t>		</a:t>
            </a:r>
            <a:r>
              <a:rPr lang="en-US" dirty="0" smtClean="0"/>
              <a:t>160</a:t>
            </a:r>
            <a:r>
              <a:rPr lang="en-US" dirty="0"/>
              <a:t>	</a:t>
            </a:r>
            <a:r>
              <a:rPr lang="en-US" dirty="0" smtClean="0"/>
              <a:t>	153	2</a:t>
            </a:r>
            <a:r>
              <a:rPr lang="en-US" baseline="30000" dirty="0" smtClean="0"/>
              <a:t>80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SHA-256		256		111	2</a:t>
            </a:r>
            <a:r>
              <a:rPr lang="en-US" baseline="30000" dirty="0" smtClean="0"/>
              <a:t>128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/>
              <a:t>SHA-512		512		99	2</a:t>
            </a:r>
            <a:r>
              <a:rPr lang="en-US" baseline="30000" dirty="0" smtClean="0"/>
              <a:t>256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23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Whirlpool		512		57	2</a:t>
            </a:r>
            <a:r>
              <a:rPr lang="en-US" baseline="30000" dirty="0" smtClean="0"/>
              <a:t>256</a:t>
            </a:r>
          </a:p>
        </p:txBody>
      </p:sp>
      <p:sp>
        <p:nvSpPr>
          <p:cNvPr id="8" name="Left Brace 7"/>
          <p:cNvSpPr/>
          <p:nvPr/>
        </p:nvSpPr>
        <p:spPr>
          <a:xfrm>
            <a:off x="1219200" y="2653890"/>
            <a:ext cx="152400" cy="152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131114" y="3221685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NIST standards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1942" y="4953000"/>
            <a:ext cx="7877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known collision (</a:t>
            </a:r>
            <a:r>
              <a:rPr lang="en-US" sz="2000" dirty="0" err="1" smtClean="0"/>
              <a:t>theoratical</a:t>
            </a:r>
            <a:r>
              <a:rPr lang="en-US" sz="2000" dirty="0" smtClean="0"/>
              <a:t>) finder for SHA-1 requires </a:t>
            </a:r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51</a:t>
            </a:r>
            <a:r>
              <a:rPr lang="en-US" sz="2000" dirty="0" smtClean="0"/>
              <a:t> hash evaluations. Other than that there are no known collisions  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1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Paradigm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Collision resistance:  Review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462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  H: M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T  be a hash function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 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M| &gt;&gt; |T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| )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spcBef>
                <a:spcPts val="429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A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  <a:sym typeface="Symbol" charset="0"/>
              </a:rPr>
              <a:t>collision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for H is a pair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,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			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H(m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)  =  H(m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)    and    m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 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Goal:   collision resistant (C.R.) hash functions</a:t>
            </a: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Step 1:  given C.R. function for </a:t>
            </a:r>
            <a:r>
              <a:rPr 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 messages,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	construct C.R. function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for </a:t>
            </a:r>
            <a:r>
              <a:rPr 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 messages 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0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1534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h: T × X ⟶ T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compression function)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obtain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⟶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          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  chaining variables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</a:t>
            </a: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PB</a:t>
            </a:r>
            <a:endParaRPr lang="en-US" sz="18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238845" y="2328336"/>
            <a:ext cx="1431165" cy="646331"/>
            <a:chOff x="16635" y="2908445"/>
            <a:chExt cx="1431165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6635" y="2908445"/>
              <a:ext cx="82586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14" name="Group 47"/>
          <p:cNvGrpSpPr/>
          <p:nvPr/>
        </p:nvGrpSpPr>
        <p:grpSpPr>
          <a:xfrm>
            <a:off x="1364416" y="1677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4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5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5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817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22673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19" name="Group 73"/>
          <p:cNvGrpSpPr/>
          <p:nvPr/>
        </p:nvGrpSpPr>
        <p:grpSpPr>
          <a:xfrm>
            <a:off x="3346410" y="23452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76"/>
          <p:cNvGrpSpPr/>
          <p:nvPr/>
        </p:nvGrpSpPr>
        <p:grpSpPr>
          <a:xfrm>
            <a:off x="5022810" y="23452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79"/>
          <p:cNvGrpSpPr/>
          <p:nvPr/>
        </p:nvGrpSpPr>
        <p:grpSpPr>
          <a:xfrm>
            <a:off x="6623010" y="23452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57"/>
          <p:cNvGrpSpPr/>
          <p:nvPr/>
        </p:nvGrpSpPr>
        <p:grpSpPr>
          <a:xfrm flipV="1">
            <a:off x="1670010" y="28341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63"/>
          <p:cNvGrpSpPr/>
          <p:nvPr/>
        </p:nvGrpSpPr>
        <p:grpSpPr>
          <a:xfrm flipV="1">
            <a:off x="3346410" y="28341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70"/>
          <p:cNvGrpSpPr/>
          <p:nvPr/>
        </p:nvGrpSpPr>
        <p:grpSpPr>
          <a:xfrm flipV="1">
            <a:off x="5022810" y="28341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84"/>
          <p:cNvGrpSpPr/>
          <p:nvPr/>
        </p:nvGrpSpPr>
        <p:grpSpPr>
          <a:xfrm flipV="1">
            <a:off x="6623010" y="28341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87"/>
          <p:cNvGrpSpPr/>
          <p:nvPr/>
        </p:nvGrpSpPr>
        <p:grpSpPr>
          <a:xfrm>
            <a:off x="1670010" y="23452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17"/>
          <p:cNvGrpSpPr/>
          <p:nvPr/>
        </p:nvGrpSpPr>
        <p:grpSpPr>
          <a:xfrm>
            <a:off x="1060410" y="2814935"/>
            <a:ext cx="7074497" cy="461665"/>
            <a:chOff x="1060410" y="1924050"/>
            <a:chExt cx="7074497" cy="346249"/>
          </a:xfrm>
        </p:grpSpPr>
        <p:sp>
          <p:nvSpPr>
            <p:cNvPr id="4" name="TextBox 3"/>
            <p:cNvSpPr txBox="1"/>
            <p:nvPr/>
          </p:nvSpPr>
          <p:spPr>
            <a:xfrm>
              <a:off x="1060410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3646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0046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96446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3610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43600" y="5388114"/>
            <a:ext cx="2289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no space for PB </a:t>
            </a:r>
            <a:br>
              <a:rPr lang="en-US" sz="2000" dirty="0" smtClean="0"/>
            </a:br>
            <a:r>
              <a:rPr lang="en-US" sz="2000" dirty="0" smtClean="0"/>
              <a:t>add</a:t>
            </a:r>
            <a:r>
              <a:rPr lang="en-US" sz="2000" dirty="0"/>
              <a:t> </a:t>
            </a:r>
            <a:r>
              <a:rPr lang="en-US" sz="2000" dirty="0" smtClean="0"/>
              <a:t>another block</a:t>
            </a:r>
            <a:endParaRPr lang="en-US" sz="2000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1" name="Picture 7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2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 collision resistance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h </a:t>
            </a:r>
            <a:r>
              <a:rPr lang="en-US" dirty="0"/>
              <a:t> </a:t>
            </a:r>
            <a:r>
              <a:rPr lang="en-US" dirty="0" smtClean="0"/>
              <a:t>is collision resistant then so is  H.</a:t>
            </a:r>
          </a:p>
          <a:p>
            <a:pPr marL="0" indent="0">
              <a:buNone/>
            </a:pPr>
            <a:r>
              <a:rPr lang="en-US" dirty="0" smtClean="0"/>
              <a:t>		collision on H   ⇒   collision on 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16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Constructing Compression Function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h collision resistant   ⇒    H collision resistant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Goal:   construct compression function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h: 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× X ⟶ T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238845" y="2328336"/>
            <a:ext cx="1431165" cy="646331"/>
            <a:chOff x="16635" y="2908445"/>
            <a:chExt cx="1431165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6635" y="2908445"/>
              <a:ext cx="82586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IV</a:t>
              </a:r>
            </a:p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(fixed)</a:t>
              </a:r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1364416" y="1677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4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5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5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817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22673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H(m)</a:t>
            </a:r>
          </a:p>
        </p:txBody>
      </p:sp>
      <p:grpSp>
        <p:nvGrpSpPr>
          <p:cNvPr id="17" name="Group 73"/>
          <p:cNvGrpSpPr/>
          <p:nvPr/>
        </p:nvGrpSpPr>
        <p:grpSpPr>
          <a:xfrm>
            <a:off x="3346410" y="23452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76"/>
          <p:cNvGrpSpPr/>
          <p:nvPr/>
        </p:nvGrpSpPr>
        <p:grpSpPr>
          <a:xfrm>
            <a:off x="5022810" y="23452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79"/>
          <p:cNvGrpSpPr/>
          <p:nvPr/>
        </p:nvGrpSpPr>
        <p:grpSpPr>
          <a:xfrm>
            <a:off x="6623010" y="23452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57"/>
          <p:cNvGrpSpPr/>
          <p:nvPr/>
        </p:nvGrpSpPr>
        <p:grpSpPr>
          <a:xfrm flipV="1">
            <a:off x="1670010" y="28341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63"/>
          <p:cNvGrpSpPr/>
          <p:nvPr/>
        </p:nvGrpSpPr>
        <p:grpSpPr>
          <a:xfrm flipV="1">
            <a:off x="3346410" y="28341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70"/>
          <p:cNvGrpSpPr/>
          <p:nvPr/>
        </p:nvGrpSpPr>
        <p:grpSpPr>
          <a:xfrm flipV="1">
            <a:off x="5022810" y="28341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84"/>
          <p:cNvGrpSpPr/>
          <p:nvPr/>
        </p:nvGrpSpPr>
        <p:grpSpPr>
          <a:xfrm flipV="1">
            <a:off x="6623010" y="28341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87"/>
          <p:cNvGrpSpPr/>
          <p:nvPr/>
        </p:nvGrpSpPr>
        <p:grpSpPr>
          <a:xfrm>
            <a:off x="1670010" y="23452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4" name="Picture 6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7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Compression.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unc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from a block cipher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92200"/>
            <a:ext cx="8915400" cy="497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E: K× {0,1}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⟶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block cipher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Davies-Meyer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compression function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 h(H,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E(m, H)⨁H</a:t>
            </a:r>
          </a:p>
          <a:p>
            <a:pPr marL="0" indent="0">
              <a:spcBef>
                <a:spcPts val="2376"/>
              </a:spcBef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Suppose E is an ideal cipher (collection of |K| random perms.).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inding a collision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H,m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)=h(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H’,m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’)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evaluations of (E,D).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2514600" y="2413002"/>
            <a:ext cx="3784600" cy="1862668"/>
            <a:chOff x="558800" y="2546350"/>
            <a:chExt cx="3784600" cy="1397000"/>
          </a:xfrm>
        </p:grpSpPr>
        <p:grpSp>
          <p:nvGrpSpPr>
            <p:cNvPr id="5" name="Group 25"/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  <a:sym typeface="Symbol" pitchFamily="18" charset="2"/>
                  </a:rPr>
                  <a:t>E</a:t>
                </a:r>
                <a:endParaRPr lang="en-US" dirty="0"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5700" y="2927350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82700" y="2546350"/>
              <a:ext cx="4860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8800" y="3465469"/>
              <a:ext cx="40908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r>
                <a:rPr lang="en-US" sz="2000" baseline="-25000" dirty="0" smtClean="0"/>
                <a:t>i</a:t>
              </a:r>
              <a:endParaRPr lang="en-US" sz="2000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9800" y="3022597"/>
              <a:ext cx="49725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⨁</a:t>
              </a:r>
              <a:endParaRPr lang="en-US" sz="2800" dirty="0"/>
            </a:p>
          </p:txBody>
        </p:sp>
        <p:grpSp>
          <p:nvGrpSpPr>
            <p:cNvPr id="6" name="Group 43"/>
            <p:cNvGrpSpPr/>
            <p:nvPr/>
          </p:nvGrpSpPr>
          <p:grpSpPr>
            <a:xfrm>
              <a:off x="1905000" y="3415012"/>
              <a:ext cx="1828801" cy="528338"/>
              <a:chOff x="1905000" y="3415012"/>
              <a:chExt cx="1828801" cy="528338"/>
            </a:xfrm>
          </p:grpSpPr>
          <p:cxnSp>
            <p:nvCxnSpPr>
              <p:cNvPr id="34" name="Elbow Connector 33"/>
              <p:cNvCxnSpPr/>
              <p:nvPr/>
            </p:nvCxnSpPr>
            <p:spPr>
              <a:xfrm>
                <a:off x="1905000" y="3486150"/>
                <a:ext cx="1828800" cy="457200"/>
              </a:xfrm>
              <a:prstGeom prst="bentConnector3">
                <a:avLst>
                  <a:gd name="adj1" fmla="val 694"/>
                </a:avLst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32" idx="2"/>
              </p:cNvCxnSpPr>
              <p:nvPr/>
            </p:nvCxnSpPr>
            <p:spPr>
              <a:xfrm flipH="1" flipV="1">
                <a:off x="3728426" y="3415012"/>
                <a:ext cx="5375" cy="5219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5867400" y="6096000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possible !!</a:t>
            </a:r>
            <a:endParaRPr lang="en-US" sz="24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78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block cipher constructions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4064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Miyaguchi-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Preneel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h(H, m) = E(m, H)⨁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H⨁m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(Whirlpool)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  h(H,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m) =  E(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H⨁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m)⨁m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 of 12 variants like this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69921"/>
            <a:ext cx="621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E: {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0,1}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⟶ {0,1}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n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simplicity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44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study:   SHA-256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Davies-Meyer compression 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cipher:   SHACAL-2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14"/>
          <p:cNvGrpSpPr/>
          <p:nvPr/>
        </p:nvGrpSpPr>
        <p:grpSpPr>
          <a:xfrm>
            <a:off x="1868004" y="3733797"/>
            <a:ext cx="5142396" cy="2362202"/>
            <a:chOff x="1868004" y="2800350"/>
            <a:chExt cx="5142396" cy="1771652"/>
          </a:xfrm>
        </p:grpSpPr>
        <p:sp>
          <p:nvSpPr>
            <p:cNvPr id="4" name="Rectangle 3"/>
            <p:cNvSpPr/>
            <p:nvPr/>
          </p:nvSpPr>
          <p:spPr>
            <a:xfrm>
              <a:off x="2667000" y="2800350"/>
              <a:ext cx="2743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512-bit key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5400" y="357505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SHACAL-2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57505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8" name="Elbow Connector 7"/>
            <p:cNvCxnSpPr/>
            <p:nvPr/>
          </p:nvCxnSpPr>
          <p:spPr>
            <a:xfrm rot="16200000" flipH="1">
              <a:off x="3200400" y="3181350"/>
              <a:ext cx="685800" cy="533400"/>
            </a:xfrm>
            <a:prstGeom prst="bentConnector3">
              <a:avLst>
                <a:gd name="adj1" fmla="val 9814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05000" y="42481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68004" y="4295003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05400" y="40195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4066404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62200" y="51816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48768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3276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 requires a secret key 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2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 easily modify message m and re-compute CRC.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CRC designed to detect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not malicious errors.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665161" y="1716088"/>
            <a:ext cx="8005765" cy="1827948"/>
            <a:chOff x="665161" y="1716088"/>
            <a:chExt cx="8005765" cy="182794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969961" y="1944688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Alice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532561" y="1944688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Bob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808161" y="2249488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17761" y="1716088"/>
              <a:ext cx="2590800" cy="3810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essage  </a:t>
              </a:r>
              <a:r>
                <a:rPr lang="en-US" dirty="0"/>
                <a:t>m 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5105400" y="1716088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/>
                <a:t>tag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65161" y="2713039"/>
              <a:ext cx="32766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Generate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 tag 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 </a:t>
              </a:r>
              <a:r>
                <a:rPr lang="en-US" sz="2400" b="1" dirty="0" smtClean="0">
                  <a:solidFill>
                    <a:srgbClr val="000090"/>
                  </a:solidFill>
                  <a:sym typeface="Symbol" charset="0"/>
                </a:rPr>
                <a:t>CRC(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m</a:t>
              </a:r>
              <a:r>
                <a:rPr lang="en-US" sz="2400" b="1" dirty="0" smtClean="0">
                  <a:solidFill>
                    <a:srgbClr val="000090"/>
                  </a:solidFill>
                  <a:sym typeface="Symbol" charset="0"/>
                </a:rPr>
                <a:t>)</a:t>
              </a:r>
              <a:endParaRPr lang="en-US" sz="2400" b="1" dirty="0">
                <a:solidFill>
                  <a:srgbClr val="000090"/>
                </a:solidFill>
                <a:sym typeface="Symbol" charset="0"/>
              </a:endParaRPr>
            </a:p>
          </p:txBody>
        </p: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5694363" y="2706689"/>
              <a:ext cx="2976563" cy="830263"/>
              <a:chOff x="3504" y="2448"/>
              <a:chExt cx="1875" cy="523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1875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0090"/>
                    </a:solidFill>
                  </a:rPr>
                  <a:t>Verify tag:</a:t>
                </a:r>
              </a:p>
              <a:p>
                <a:r>
                  <a:rPr lang="en-US" sz="2400" b="1" dirty="0">
                    <a:solidFill>
                      <a:srgbClr val="000090"/>
                    </a:solidFill>
                  </a:rPr>
                  <a:t>    V</a:t>
                </a:r>
                <a:r>
                  <a:rPr lang="en-US" sz="2400" b="1" dirty="0" smtClean="0">
                    <a:solidFill>
                      <a:srgbClr val="000090"/>
                    </a:solidFill>
                    <a:sym typeface="Symbol" charset="0"/>
                  </a:rPr>
                  <a:t>(m</a:t>
                </a:r>
                <a:r>
                  <a:rPr lang="en-US" sz="2400" b="1" dirty="0">
                    <a:solidFill>
                      <a:srgbClr val="000090"/>
                    </a:solidFill>
                    <a:sym typeface="Symbol" charset="0"/>
                  </a:rPr>
                  <a:t>, tag)  = `yes</a:t>
                </a:r>
                <a:r>
                  <a:rPr lang="ja-JP" altLang="en-US" sz="2400" b="1" dirty="0">
                    <a:solidFill>
                      <a:srgbClr val="000090"/>
                    </a:solidFill>
                    <a:latin typeface="Arial"/>
                    <a:sym typeface="Symbol" charset="0"/>
                  </a:rPr>
                  <a:t>’</a:t>
                </a:r>
                <a:endParaRPr lang="en-US" sz="2400" b="1" dirty="0">
                  <a:solidFill>
                    <a:srgbClr val="000090"/>
                  </a:solidFill>
                  <a:sym typeface="Symbol" charset="0"/>
                </a:endParaRP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4509" y="256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26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46600" y="2497667"/>
            <a:ext cx="3886200" cy="81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Provable compression functions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a random 2000-bit prime  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random  1 ≤ u, v  ≤ 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m,h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∈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{0,…,p-1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define 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H,m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⋅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(mod p)</a:t>
            </a:r>
          </a:p>
          <a:p>
            <a:pPr marL="0" indent="0">
              <a:buNone/>
            </a:pPr>
            <a:endParaRPr lang="en-US" b="1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Compression is 2:1</a:t>
            </a:r>
            <a:endParaRPr lang="en-US" b="1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Fact: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finding collision for h(.,.) is as hard as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solving “discrete-log” modulo p.</a:t>
            </a:r>
          </a:p>
          <a:p>
            <a:pPr marL="0" indent="0"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   slow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7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HMAC: a MAC from SHA-256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1534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 h collision resistant   ⇒    H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use  H(.)  to directly build a MAC?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238845" y="2328336"/>
            <a:ext cx="1431165" cy="646331"/>
            <a:chOff x="16635" y="2908445"/>
            <a:chExt cx="1431165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6635" y="2908445"/>
              <a:ext cx="82586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1364416" y="1677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4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5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5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817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22673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17" name="Group 73"/>
          <p:cNvGrpSpPr/>
          <p:nvPr/>
        </p:nvGrpSpPr>
        <p:grpSpPr>
          <a:xfrm>
            <a:off x="3346410" y="23452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76"/>
          <p:cNvGrpSpPr/>
          <p:nvPr/>
        </p:nvGrpSpPr>
        <p:grpSpPr>
          <a:xfrm>
            <a:off x="5022810" y="23452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79"/>
          <p:cNvGrpSpPr/>
          <p:nvPr/>
        </p:nvGrpSpPr>
        <p:grpSpPr>
          <a:xfrm>
            <a:off x="6623010" y="23452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57"/>
          <p:cNvGrpSpPr/>
          <p:nvPr/>
        </p:nvGrpSpPr>
        <p:grpSpPr>
          <a:xfrm flipV="1">
            <a:off x="1670010" y="28341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63"/>
          <p:cNvGrpSpPr/>
          <p:nvPr/>
        </p:nvGrpSpPr>
        <p:grpSpPr>
          <a:xfrm flipV="1">
            <a:off x="3346410" y="28341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70"/>
          <p:cNvGrpSpPr/>
          <p:nvPr/>
        </p:nvGrpSpPr>
        <p:grpSpPr>
          <a:xfrm flipV="1">
            <a:off x="5022810" y="28341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84"/>
          <p:cNvGrpSpPr/>
          <p:nvPr/>
        </p:nvGrpSpPr>
        <p:grpSpPr>
          <a:xfrm flipV="1">
            <a:off x="6623010" y="28341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87"/>
          <p:cNvGrpSpPr/>
          <p:nvPr/>
        </p:nvGrpSpPr>
        <p:grpSpPr>
          <a:xfrm>
            <a:off x="1670010" y="23452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4" name="Picture 6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4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 from a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Hash Function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92200"/>
            <a:ext cx="822960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X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⟶ 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C.R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Attempt #1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S(k, m) = H( k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is insecure because: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299" y="4800601"/>
            <a:ext cx="829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iven  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m)   can compute   H(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 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899" y="4191001"/>
            <a:ext cx="758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iven  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m)   can compute   H(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 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98334"/>
            <a:ext cx="821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iven  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m)   can compute   H(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PB)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 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299" y="5455048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Anyone 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  H(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)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96840" y="3674880"/>
              <a:ext cx="807840" cy="250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560" y="4886880"/>
                <a:ext cx="826560" cy="358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51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Standardized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method:   HMAC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(Hash-MAC)</a:t>
            </a: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4600"/>
            <a:ext cx="8305800" cy="5334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widely used MAC on the Internet.</a:t>
            </a:r>
          </a:p>
          <a:p>
            <a:pPr marL="0" indent="0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	H:   hash function.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SHA-256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;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output is 256 bits</a:t>
            </a:r>
            <a:endParaRPr lang="en-US" b="0" baseline="30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eaLnBrk="1" hangingPunct="1"/>
            <a:endParaRPr lang="en-US" baseline="30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Building a MAC out of a hash function:</a:t>
            </a:r>
          </a:p>
          <a:p>
            <a:pPr marL="0" indent="0" eaLnBrk="1" hangingPunct="1"/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HMAC: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k, 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 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kopad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H(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kipad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 )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0" indent="0"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066800" y="2614612"/>
            <a:ext cx="7315200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58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HMAC in pictures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62600"/>
            <a:ext cx="8458200" cy="45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imilar to the NMAC PRF.      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difference:  the two keys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dependent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4368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64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623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[0]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[1]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[2]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0228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13" name="Group 1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2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2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8" name="Straight Arrow Connector 27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7537410" y="2817813"/>
            <a:ext cx="311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22" name="Group 32"/>
          <p:cNvGrpSpPr/>
          <p:nvPr/>
        </p:nvGrpSpPr>
        <p:grpSpPr>
          <a:xfrm>
            <a:off x="3346410" y="2345267"/>
            <a:ext cx="1066800" cy="381000"/>
            <a:chOff x="1524000" y="2819400"/>
            <a:chExt cx="1066800" cy="381000"/>
          </a:xfrm>
        </p:grpSpPr>
        <p:sp>
          <p:nvSpPr>
            <p:cNvPr id="34" name="Right Triangle 3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35"/>
          <p:cNvGrpSpPr/>
          <p:nvPr/>
        </p:nvGrpSpPr>
        <p:grpSpPr>
          <a:xfrm>
            <a:off x="5022810" y="2345267"/>
            <a:ext cx="1066800" cy="381000"/>
            <a:chOff x="1524000" y="2819400"/>
            <a:chExt cx="1066800" cy="381000"/>
          </a:xfrm>
        </p:grpSpPr>
        <p:sp>
          <p:nvSpPr>
            <p:cNvPr id="37" name="Right Triangle 3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8"/>
          <p:cNvGrpSpPr/>
          <p:nvPr/>
        </p:nvGrpSpPr>
        <p:grpSpPr>
          <a:xfrm>
            <a:off x="6623010" y="2345267"/>
            <a:ext cx="1066800" cy="381000"/>
            <a:chOff x="1524000" y="2819400"/>
            <a:chExt cx="1066800" cy="381000"/>
          </a:xfrm>
        </p:grpSpPr>
        <p:sp>
          <p:nvSpPr>
            <p:cNvPr id="40" name="Right Triangle 3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1" name="Straight Connector 40"/>
            <p:cNvCxnSpPr>
              <a:stCxn id="4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44"/>
          <p:cNvGrpSpPr/>
          <p:nvPr/>
        </p:nvGrpSpPr>
        <p:grpSpPr>
          <a:xfrm flipV="1">
            <a:off x="3346410" y="2834148"/>
            <a:ext cx="1066800" cy="381000"/>
            <a:chOff x="1524000" y="2819400"/>
            <a:chExt cx="1066800" cy="381000"/>
          </a:xfrm>
        </p:grpSpPr>
        <p:sp>
          <p:nvSpPr>
            <p:cNvPr id="46" name="Right Triangle 4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7" name="Straight Connector 46"/>
            <p:cNvCxnSpPr>
              <a:stCxn id="4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47"/>
          <p:cNvGrpSpPr/>
          <p:nvPr/>
        </p:nvGrpSpPr>
        <p:grpSpPr>
          <a:xfrm flipV="1">
            <a:off x="5022810" y="2834148"/>
            <a:ext cx="1066800" cy="381000"/>
            <a:chOff x="1524000" y="2819400"/>
            <a:chExt cx="1066800" cy="381000"/>
          </a:xfrm>
        </p:grpSpPr>
        <p:sp>
          <p:nvSpPr>
            <p:cNvPr id="49" name="Right Triangle 4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50"/>
          <p:cNvGrpSpPr/>
          <p:nvPr/>
        </p:nvGrpSpPr>
        <p:grpSpPr>
          <a:xfrm flipV="1">
            <a:off x="6623010" y="2834148"/>
            <a:ext cx="1066800" cy="381000"/>
            <a:chOff x="1524000" y="2819400"/>
            <a:chExt cx="1066800" cy="381000"/>
          </a:xfrm>
        </p:grpSpPr>
        <p:sp>
          <p:nvSpPr>
            <p:cNvPr id="52" name="Right Triangle 51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6781800" y="4157133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6400800" y="3632200"/>
            <a:ext cx="381794" cy="678128"/>
            <a:chOff x="1218406" y="2134394"/>
            <a:chExt cx="305594" cy="838994"/>
          </a:xfrm>
        </p:grpSpPr>
        <p:cxnSp>
          <p:nvCxnSpPr>
            <p:cNvPr id="59" name="Straight Connector 58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1" name="Straight Arrow Connector 60"/>
          <p:cNvCxnSpPr/>
          <p:nvPr/>
        </p:nvCxnSpPr>
        <p:spPr bwMode="auto">
          <a:xfrm>
            <a:off x="7696200" y="4612746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293100" y="4021667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tag</a:t>
            </a:r>
          </a:p>
        </p:txBody>
      </p:sp>
      <p:grpSp>
        <p:nvGrpSpPr>
          <p:cNvPr id="45" name="Group 62"/>
          <p:cNvGrpSpPr/>
          <p:nvPr/>
        </p:nvGrpSpPr>
        <p:grpSpPr>
          <a:xfrm>
            <a:off x="6781800" y="4140200"/>
            <a:ext cx="1066800" cy="381000"/>
            <a:chOff x="1524000" y="2819400"/>
            <a:chExt cx="1066800" cy="381000"/>
          </a:xfrm>
        </p:grpSpPr>
        <p:sp>
          <p:nvSpPr>
            <p:cNvPr id="64" name="Right Triangle 6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5" name="Straight Connector 64"/>
            <p:cNvCxnSpPr>
              <a:stCxn id="6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65"/>
          <p:cNvGrpSpPr/>
          <p:nvPr/>
        </p:nvGrpSpPr>
        <p:grpSpPr>
          <a:xfrm flipV="1">
            <a:off x="6781800" y="4629081"/>
            <a:ext cx="1066800" cy="381000"/>
            <a:chOff x="1524000" y="2819400"/>
            <a:chExt cx="1066800" cy="381000"/>
          </a:xfrm>
        </p:grpSpPr>
        <p:sp>
          <p:nvSpPr>
            <p:cNvPr id="67" name="Right Triangle 6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8" name="Straight Connector 67"/>
            <p:cNvCxnSpPr>
              <a:stCxn id="6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Straight Arrow Connector 82"/>
          <p:cNvCxnSpPr/>
          <p:nvPr/>
        </p:nvCxnSpPr>
        <p:spPr bwMode="auto">
          <a:xfrm>
            <a:off x="6019800" y="46466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Elbow Connector 86"/>
          <p:cNvCxnSpPr/>
          <p:nvPr/>
        </p:nvCxnSpPr>
        <p:spPr>
          <a:xfrm rot="10800000" flipV="1">
            <a:off x="6400800" y="2819400"/>
            <a:ext cx="1447800" cy="812800"/>
          </a:xfrm>
          <a:prstGeom prst="bentConnector3">
            <a:avLst>
              <a:gd name="adj1" fmla="val 0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51200" y="2514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27600" y="24976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527800" y="25315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51" name="Group 31"/>
          <p:cNvGrpSpPr/>
          <p:nvPr/>
        </p:nvGrpSpPr>
        <p:grpSpPr>
          <a:xfrm>
            <a:off x="238845" y="1295401"/>
            <a:ext cx="2497965" cy="1919748"/>
            <a:chOff x="238845" y="971550"/>
            <a:chExt cx="2497965" cy="143981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670010" y="1771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136610" y="9715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⨁ipad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54" name="Group 12"/>
            <p:cNvGrpSpPr/>
            <p:nvPr/>
          </p:nvGrpSpPr>
          <p:grpSpPr>
            <a:xfrm>
              <a:off x="238845" y="1600198"/>
              <a:ext cx="1431165" cy="489259"/>
              <a:chOff x="16635" y="2713709"/>
              <a:chExt cx="1431165" cy="652347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16635" y="2713709"/>
                <a:ext cx="82586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grpSp>
          <p:nvGrpSpPr>
            <p:cNvPr id="58" name="Group 15"/>
            <p:cNvGrpSpPr/>
            <p:nvPr/>
          </p:nvGrpSpPr>
          <p:grpSpPr>
            <a:xfrm>
              <a:off x="1364416" y="1257895"/>
              <a:ext cx="305594" cy="629246"/>
              <a:chOff x="1218406" y="2134394"/>
              <a:chExt cx="305594" cy="838994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3" name="Group 41"/>
            <p:cNvGrpSpPr/>
            <p:nvPr/>
          </p:nvGrpSpPr>
          <p:grpSpPr>
            <a:xfrm flipV="1">
              <a:off x="1670010" y="2125611"/>
              <a:ext cx="1066800" cy="285750"/>
              <a:chOff x="1524000" y="2819400"/>
              <a:chExt cx="1066800" cy="381000"/>
            </a:xfrm>
          </p:grpSpPr>
          <p:sp>
            <p:nvSpPr>
              <p:cNvPr id="43" name="Right Triangle 42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53"/>
            <p:cNvGrpSpPr/>
            <p:nvPr/>
          </p:nvGrpSpPr>
          <p:grpSpPr>
            <a:xfrm>
              <a:off x="1670010" y="1758950"/>
              <a:ext cx="1066800" cy="285750"/>
              <a:chOff x="1524000" y="2819400"/>
              <a:chExt cx="1066800" cy="381000"/>
            </a:xfrm>
          </p:grpSpPr>
          <p:sp>
            <p:nvSpPr>
              <p:cNvPr id="55" name="Right Triangle 54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5" name="TextBox 94"/>
            <p:cNvSpPr txBox="1"/>
            <p:nvPr/>
          </p:nvSpPr>
          <p:spPr>
            <a:xfrm>
              <a:off x="1574800" y="167005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92900" y="4343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69" name="Group 81"/>
          <p:cNvGrpSpPr/>
          <p:nvPr/>
        </p:nvGrpSpPr>
        <p:grpSpPr>
          <a:xfrm>
            <a:off x="3200400" y="3733800"/>
            <a:ext cx="2971800" cy="1600200"/>
            <a:chOff x="3200400" y="2800350"/>
            <a:chExt cx="2971800" cy="1200150"/>
          </a:xfrm>
        </p:grpSpPr>
        <p:grpSp>
          <p:nvGrpSpPr>
            <p:cNvPr id="73" name="Group 68"/>
            <p:cNvGrpSpPr/>
            <p:nvPr/>
          </p:nvGrpSpPr>
          <p:grpSpPr>
            <a:xfrm>
              <a:off x="3898532" y="3515752"/>
              <a:ext cx="1168768" cy="484748"/>
              <a:chOff x="279032" y="3098488"/>
              <a:chExt cx="1168768" cy="646332"/>
            </a:xfrm>
          </p:grpSpPr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>
                <a:off x="279032" y="3098488"/>
                <a:ext cx="82586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105400" y="3151239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grpSp>
          <p:nvGrpSpPr>
            <p:cNvPr id="76" name="Group 72"/>
            <p:cNvGrpSpPr/>
            <p:nvPr/>
          </p:nvGrpSpPr>
          <p:grpSpPr>
            <a:xfrm flipV="1">
              <a:off x="5105400" y="3505200"/>
              <a:ext cx="1066800" cy="285750"/>
              <a:chOff x="1524000" y="2819400"/>
              <a:chExt cx="1066800" cy="381000"/>
            </a:xfrm>
          </p:grpSpPr>
          <p:sp>
            <p:nvSpPr>
              <p:cNvPr id="74" name="Right Triangle 73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5" name="Straight Connector 74"/>
              <p:cNvCxnSpPr>
                <a:stCxn id="74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5"/>
            <p:cNvGrpSpPr/>
            <p:nvPr/>
          </p:nvGrpSpPr>
          <p:grpSpPr>
            <a:xfrm>
              <a:off x="5105400" y="3138539"/>
              <a:ext cx="1066800" cy="285750"/>
              <a:chOff x="1524000" y="2819400"/>
              <a:chExt cx="1066800" cy="381000"/>
            </a:xfrm>
          </p:grpSpPr>
          <p:sp>
            <p:nvSpPr>
              <p:cNvPr id="77" name="Right Triangle 76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8" name="Straight Connector 77"/>
              <p:cNvCxnSpPr>
                <a:stCxn id="77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2" name="Group 78"/>
            <p:cNvGrpSpPr/>
            <p:nvPr/>
          </p:nvGrpSpPr>
          <p:grpSpPr>
            <a:xfrm>
              <a:off x="4000500" y="2964421"/>
              <a:ext cx="1104900" cy="343207"/>
              <a:chOff x="304800" y="2908446"/>
              <a:chExt cx="1143000" cy="457610"/>
            </a:xfrm>
          </p:grpSpPr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334017" y="2908446"/>
                <a:ext cx="1911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016500" y="3079751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101" name="Rectangle 10"/>
            <p:cNvSpPr>
              <a:spLocks noChangeArrowheads="1"/>
            </p:cNvSpPr>
            <p:nvPr/>
          </p:nvSpPr>
          <p:spPr bwMode="auto">
            <a:xfrm>
              <a:off x="3200400" y="28003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⨁opad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5" name="Group 101"/>
            <p:cNvGrpSpPr/>
            <p:nvPr/>
          </p:nvGrpSpPr>
          <p:grpSpPr>
            <a:xfrm>
              <a:off x="3810000" y="3105150"/>
              <a:ext cx="228600" cy="203200"/>
              <a:chOff x="1218406" y="2134394"/>
              <a:chExt cx="305594" cy="838994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>
          <a:xfrm>
            <a:off x="838200" y="6324600"/>
            <a:ext cx="3962400" cy="457200"/>
          </a:xfr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84" name="Ink 8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4280" y="2877480"/>
            <a:ext cx="4376520" cy="2989920"/>
          </a:xfrm>
          <a:prstGeom prst="rect">
            <a:avLst/>
          </a:prstGeom>
        </p:spPr>
      </p:pic>
      <p:pic>
        <p:nvPicPr>
          <p:cNvPr id="99" name="Picture 9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2" y="64008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5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Timing Attacks on MAC Verification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5400"/>
            <a:ext cx="8610600" cy="86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Warning:  verification timing attacks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[L’09]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534400" cy="378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Keyczar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crypto library  (Python)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[simplified]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Verify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HMAC(key, 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 == 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endParaRPr lang="en-US" b="1" dirty="0" smtClean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problem: ‘==‘ implemented as a byte-by-byte comparison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Comparator returns false when first inequality found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8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5400"/>
            <a:ext cx="8534400" cy="863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Warning:  verification timing attacks 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[L’09]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2600"/>
            <a:ext cx="82296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Timing attack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 to compute tag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target message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 do: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  Query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 with random tag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  Loop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 all possible first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bytes and query server.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stop when verification takes a little longer than in step 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3:   repeat for all tag bytes until valid tag found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096000" y="990600"/>
            <a:ext cx="1282446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1307613"/>
            <a:ext cx="863600" cy="12069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86000" y="14986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1" y="1041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,  tag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1193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86000" y="231140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1" y="187113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ccept or reject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1" y="1378466"/>
            <a:ext cx="10230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/>
              <a:t>t</a:t>
            </a:r>
            <a:r>
              <a:rPr lang="en-US" dirty="0" smtClean="0"/>
              <a:t>arget </a:t>
            </a:r>
            <a:br>
              <a:rPr lang="en-US" dirty="0" smtClean="0"/>
            </a:br>
            <a:r>
              <a:rPr lang="en-US" dirty="0" err="1" smtClean="0"/>
              <a:t>msg</a:t>
            </a:r>
            <a:r>
              <a:rPr lang="en-US" dirty="0" smtClean="0"/>
              <a:t>  </a:t>
            </a:r>
            <a:r>
              <a:rPr lang="en-US" sz="2400" b="1" dirty="0" smtClean="0"/>
              <a:t>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43200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4825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8225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1625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0" name="Picture 19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Defense #1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string comparator always take same time   (Python) 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has wrong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result = 0        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x, y in zip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 HMAC(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key,msg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 ,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       result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|=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(x) ^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result ==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be difficult to ensure due to optimizing compiler.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4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 MACs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92200"/>
            <a:ext cx="8001000" cy="469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MAC:   </a:t>
            </a:r>
          </a:p>
          <a:p>
            <a:pPr marL="0" indent="0"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Signing Alg.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)⟶t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and </a:t>
            </a:r>
          </a:p>
          <a:p>
            <a:pPr marL="0" indent="0"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Verification alg.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k,m,t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⟶0,1</a:t>
            </a:r>
          </a:p>
          <a:p>
            <a:pPr marL="0" indent="0">
              <a:buNone/>
              <a:tabLst>
                <a:tab pos="1493838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Attacker’s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power: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chosen message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4938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for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attacker is given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tabLst>
                <a:tab pos="1493838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Attacker’s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goal: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existential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forgery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4938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produce some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valid message/tag pair 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m,t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m,t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  { (m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,t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, … , 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m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q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,t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⇒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attacker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cannot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produce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a valid tag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a new message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⇒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given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m,t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   attacker cannot even produce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m,t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’)  for   t’ ≠ t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" y="4648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Defense #2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386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string comparator always take same time   (Python) 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Verify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sz="2400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    mac = HMAC(key, </a:t>
            </a:r>
            <a:r>
              <a:rPr lang="en-US" sz="2400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     return HMAC(key, mac) =</a:t>
            </a: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HMAC(key, </a:t>
            </a:r>
            <a:r>
              <a:rPr lang="en-US" sz="2400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Attacker doesn’t know values being compared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Don’t implement crypto yourself !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5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0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Lets Make Secure MACs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36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bad example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4294967295"/>
          </p:nvPr>
        </p:nvSpPr>
        <p:spPr>
          <a:xfrm>
            <a:off x="152400" y="1600201"/>
            <a:ext cx="8763000" cy="259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× X  ⟶ 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secure PRF with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Y = {0,1}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marL="0" indent="0">
              <a:buNone/>
            </a:pP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derived MAC  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 secure MAC system?</a:t>
            </a:r>
          </a:p>
          <a:p>
            <a:pPr marL="274320" lvl="1" indent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Yes, the MAC is secure because the PRF is secure </a:t>
            </a:r>
          </a:p>
          <a:p>
            <a:pPr marL="274320" lvl="1" indent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tags are too short:  anyone can guess the tag for any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depends on the function   F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76600"/>
            <a:ext cx="676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5029200"/>
            <a:ext cx="25717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5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362200"/>
            <a:ext cx="85344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F: K×X⟶Y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secure PRF  and  1/|Y|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negligible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(i.e.  |Y| is large)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a secure MAC.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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 is secure as long as  |Y|  is large,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say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|Y| =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80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0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830</TotalTime>
  <Words>3387</Words>
  <Application>Microsoft Office PowerPoint</Application>
  <PresentationFormat>On-screen Show (4:3)</PresentationFormat>
  <Paragraphs>769</Paragraphs>
  <Slides>62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Franklin Gothic Book</vt:lpstr>
      <vt:lpstr>HG創英ﾌﾟﾚｾﾞﾝｽEB</vt:lpstr>
      <vt:lpstr>Perpetua</vt:lpstr>
      <vt:lpstr>Symbol</vt:lpstr>
      <vt:lpstr>Times New Roman</vt:lpstr>
      <vt:lpstr>Wingdings</vt:lpstr>
      <vt:lpstr>Wingdings 2</vt:lpstr>
      <vt:lpstr>Equity</vt:lpstr>
      <vt:lpstr>CS-446: Information Systems Security</vt:lpstr>
      <vt:lpstr>Message Integrity</vt:lpstr>
      <vt:lpstr>Message integrity:   MACs</vt:lpstr>
      <vt:lpstr>MAC</vt:lpstr>
      <vt:lpstr>Integrity requires a secret key ?</vt:lpstr>
      <vt:lpstr>Secure MACs</vt:lpstr>
      <vt:lpstr>Lets Make Secure MACs</vt:lpstr>
      <vt:lpstr>A bad example</vt:lpstr>
      <vt:lpstr>Security</vt:lpstr>
      <vt:lpstr>Examples</vt:lpstr>
      <vt:lpstr>Truncating MACs based on PRFs</vt:lpstr>
      <vt:lpstr>CBC-MAC and NMAC</vt:lpstr>
      <vt:lpstr>MACs and PRFs</vt:lpstr>
      <vt:lpstr>Construction 1:   encrypted CBC-MAC</vt:lpstr>
      <vt:lpstr>Construction 2:   NMAC   (nested MAC)</vt:lpstr>
      <vt:lpstr>Why the last encryption step in ECBC-MAC and NMAC?</vt:lpstr>
      <vt:lpstr>Why the last encryption step in ECBC-MAC?</vt:lpstr>
      <vt:lpstr>Comparison</vt:lpstr>
      <vt:lpstr>MAC Padding</vt:lpstr>
      <vt:lpstr>Recall:   ECBC-MAC</vt:lpstr>
      <vt:lpstr>What if msg. len. is not multiple of block-size? </vt:lpstr>
      <vt:lpstr>CBC MAC padding</vt:lpstr>
      <vt:lpstr>CBC MAC padding</vt:lpstr>
      <vt:lpstr>CMAC   (NIST standard)</vt:lpstr>
      <vt:lpstr>Parallel- MAC (PMAC)</vt:lpstr>
      <vt:lpstr>PowerPoint Presentation</vt:lpstr>
      <vt:lpstr>Construction 3:  PMAC – parallel MAC</vt:lpstr>
      <vt:lpstr>PMAC is incremental</vt:lpstr>
      <vt:lpstr>Construction 4:   HMAC   (Hash-MAC)</vt:lpstr>
      <vt:lpstr>Further reading</vt:lpstr>
      <vt:lpstr>Recap: message integrity</vt:lpstr>
      <vt:lpstr>Collision Resistance</vt:lpstr>
      <vt:lpstr>MACs from Collision Resistance</vt:lpstr>
      <vt:lpstr>MACs from Collision Resistance</vt:lpstr>
      <vt:lpstr>Protecting file integrity using C.R. hash</vt:lpstr>
      <vt:lpstr>Generic Birthday Attack</vt:lpstr>
      <vt:lpstr>Generic attack on C.R. functions</vt:lpstr>
      <vt:lpstr>The birthday paradox</vt:lpstr>
      <vt:lpstr>Generic Attack</vt:lpstr>
      <vt:lpstr>Sample C.R. hash functions:</vt:lpstr>
      <vt:lpstr>The Merkle-Damgard Paradigm</vt:lpstr>
      <vt:lpstr>Collision resistance:  Review</vt:lpstr>
      <vt:lpstr>The Merkle-Damgard iterated construction</vt:lpstr>
      <vt:lpstr>MD collision resistance</vt:lpstr>
      <vt:lpstr>Constructing Compression Function</vt:lpstr>
      <vt:lpstr>The Merkle-Damgard iterated construction</vt:lpstr>
      <vt:lpstr>Compression. func. from a block cipher</vt:lpstr>
      <vt:lpstr>Other block cipher constructions</vt:lpstr>
      <vt:lpstr>Case study:   SHA-256</vt:lpstr>
      <vt:lpstr>Provable compression functions</vt:lpstr>
      <vt:lpstr>HMAC: a MAC from SHA-256</vt:lpstr>
      <vt:lpstr>The Merkle-Damgard iterated construction</vt:lpstr>
      <vt:lpstr>MAC from a Merkle-Damgard Hash Function</vt:lpstr>
      <vt:lpstr>Standardized method:   HMAC  (Hash-MAC)</vt:lpstr>
      <vt:lpstr>HMAC in pictures</vt:lpstr>
      <vt:lpstr>Timing Attacks on MAC Verification</vt:lpstr>
      <vt:lpstr>Warning:  verification timing attacks  [L’09]</vt:lpstr>
      <vt:lpstr>Warning:  verification timing attacks  [L’09]</vt:lpstr>
      <vt:lpstr>Defense #1</vt:lpstr>
      <vt:lpstr>Defense #2</vt:lpstr>
      <vt:lpstr>Lesson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824</cp:revision>
  <dcterms:created xsi:type="dcterms:W3CDTF">2006-08-16T00:00:00Z</dcterms:created>
  <dcterms:modified xsi:type="dcterms:W3CDTF">2018-09-11T16:47:01Z</dcterms:modified>
</cp:coreProperties>
</file>