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414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413" r:id="rId11"/>
    <p:sldId id="362" r:id="rId12"/>
    <p:sldId id="363" r:id="rId13"/>
    <p:sldId id="364" r:id="rId14"/>
    <p:sldId id="365" r:id="rId15"/>
    <p:sldId id="366" r:id="rId16"/>
    <p:sldId id="415" r:id="rId17"/>
    <p:sldId id="369" r:id="rId18"/>
    <p:sldId id="370" r:id="rId19"/>
    <p:sldId id="375" r:id="rId20"/>
    <p:sldId id="416" r:id="rId21"/>
    <p:sldId id="378" r:id="rId22"/>
    <p:sldId id="379" r:id="rId23"/>
    <p:sldId id="380" r:id="rId24"/>
    <p:sldId id="381" r:id="rId25"/>
    <p:sldId id="385" r:id="rId26"/>
    <p:sldId id="41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418" r:id="rId35"/>
    <p:sldId id="397" r:id="rId36"/>
    <p:sldId id="398" r:id="rId37"/>
    <p:sldId id="399" r:id="rId38"/>
    <p:sldId id="400" r:id="rId39"/>
    <p:sldId id="401" r:id="rId40"/>
    <p:sldId id="402" r:id="rId41"/>
    <p:sldId id="403" r:id="rId42"/>
    <p:sldId id="404" r:id="rId43"/>
    <p:sldId id="405" r:id="rId44"/>
    <p:sldId id="406" r:id="rId45"/>
    <p:sldId id="419" r:id="rId46"/>
    <p:sldId id="409" r:id="rId47"/>
    <p:sldId id="410" r:id="rId48"/>
    <p:sldId id="411" r:id="rId49"/>
    <p:sldId id="412" r:id="rId50"/>
    <p:sldId id="420" r:id="rId5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0000" autoAdjust="0"/>
  </p:normalViewPr>
  <p:slideViewPr>
    <p:cSldViewPr>
      <p:cViewPr varScale="1">
        <p:scale>
          <a:sx n="67" d="100"/>
          <a:sy n="67" d="100"/>
        </p:scale>
        <p:origin x="145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5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02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pathological example where CPA Secure Encryption and secure MAC results in CCA. There are some schemes where</a:t>
            </a:r>
            <a:r>
              <a:rPr lang="en-US" baseline="0" dirty="0" smtClean="0"/>
              <a:t> there are bad interactions with Encryption and MAC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36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r>
              <a:rPr lang="en-US" baseline="0" dirty="0" smtClean="0"/>
              <a:t> associated data:   input to MAC signing is   (key,   </a:t>
            </a:r>
            <a:r>
              <a:rPr lang="en-US" baseline="0" dirty="0" err="1" smtClean="0"/>
              <a:t>AssocData</a:t>
            </a:r>
            <a:r>
              <a:rPr lang="en-US" baseline="0" dirty="0" smtClean="0"/>
              <a:t> ||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 )</a:t>
            </a:r>
          </a:p>
          <a:p>
            <a:r>
              <a:rPr lang="en-US" baseline="0" dirty="0" smtClean="0"/>
              <a:t>CW-MAC   Carter </a:t>
            </a:r>
            <a:r>
              <a:rPr lang="en-US" baseline="0" dirty="0" err="1" smtClean="0"/>
              <a:t>Wagman</a:t>
            </a:r>
            <a:endParaRPr lang="en-US" baseline="0" dirty="0" smtClean="0"/>
          </a:p>
          <a:p>
            <a:r>
              <a:rPr lang="en-US" baseline="0" dirty="0" smtClean="0"/>
              <a:t>AEAD is an extension of AE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75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Shuo</a:t>
            </a:r>
            <a:r>
              <a:rPr lang="en-US" dirty="0" smtClean="0"/>
              <a:t> Chen, </a:t>
            </a:r>
            <a:r>
              <a:rPr lang="en-US" dirty="0" err="1" smtClean="0"/>
              <a:t>Rui</a:t>
            </a:r>
            <a:r>
              <a:rPr lang="en-US" dirty="0" smtClean="0"/>
              <a:t> Wang, </a:t>
            </a:r>
            <a:r>
              <a:rPr lang="en-US" dirty="0" err="1" smtClean="0"/>
              <a:t>XiaoFeng</a:t>
            </a:r>
            <a:r>
              <a:rPr lang="en-US" dirty="0" smtClean="0"/>
              <a:t> Wang, and </a:t>
            </a:r>
            <a:r>
              <a:rPr lang="en-US" dirty="0" err="1" smtClean="0"/>
              <a:t>Kehuan</a:t>
            </a:r>
            <a:r>
              <a:rPr lang="en-US" dirty="0" smtClean="0"/>
              <a:t> Zhang, Side-Channel Leaks in Web Applications: a Reality Today, a Challenge Tomorrow, in Proceedings of the IEEE Symposium on Security and Privacy (Oakland), IEEE Computer Society, May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149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use of linearity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62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try to implement Authenticated Encryption Yourself, use GCM, CCM, EAX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08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16x255 query we can learn a message</a:t>
            </a:r>
            <a:r>
              <a:rPr lang="en-US" baseline="0" dirty="0" smtClean="0"/>
              <a:t>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31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 smtClean="0"/>
              <a:t>IMAP gives attacker new </a:t>
            </a:r>
            <a:r>
              <a:rPr lang="en-US" sz="1300" dirty="0" err="1" smtClean="0"/>
              <a:t>ciphertexts</a:t>
            </a:r>
            <a:r>
              <a:rPr lang="en-US" sz="1300" dirty="0" smtClean="0"/>
              <a:t> to play with, so changing keys doesn’t help.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15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Decryption</a:t>
            </a:r>
            <a:r>
              <a:rPr lang="en-US" baseline="0" dirty="0" smtClean="0"/>
              <a:t> is non-atomic means that it partially perform decryption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3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7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Witout</a:t>
            </a:r>
            <a:r>
              <a:rPr lang="en-US" dirty="0" smtClean="0"/>
              <a:t> providing</a:t>
            </a:r>
            <a:r>
              <a:rPr lang="en-US" baseline="0" dirty="0" smtClean="0"/>
              <a:t> integrity the confidentiality can also be destroyed. The two must go together.</a:t>
            </a:r>
          </a:p>
          <a:p>
            <a:r>
              <a:rPr lang="en-US" baseline="0" dirty="0" err="1" smtClean="0"/>
              <a:t>Simplied</a:t>
            </a:r>
            <a:r>
              <a:rPr lang="en-US" baseline="0" dirty="0" smtClean="0"/>
              <a:t> version of TCP/IP so we can focus on the attack and not bogged down by the details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2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integrity,</a:t>
            </a:r>
            <a:r>
              <a:rPr lang="en-US" baseline="0" dirty="0" smtClean="0"/>
              <a:t> one cannot ensure confidentiality.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68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 </a:t>
            </a:r>
            <a:r>
              <a:rPr lang="en-US" dirty="0" err="1" smtClean="0"/>
              <a:t>Hdr</a:t>
            </a:r>
            <a:r>
              <a:rPr lang="en-US" dirty="0" smtClean="0"/>
              <a:t>, TCP </a:t>
            </a:r>
            <a:r>
              <a:rPr lang="en-US" dirty="0" err="1" smtClean="0"/>
              <a:t>hdr</a:t>
            </a:r>
            <a:r>
              <a:rPr lang="en-US" dirty="0" smtClean="0"/>
              <a:t>, TCP checksum</a:t>
            </a:r>
            <a:r>
              <a:rPr lang="en-US" baseline="0" dirty="0" smtClean="0"/>
              <a:t> and Keystroke are encrypted using counter mode.</a:t>
            </a:r>
          </a:p>
          <a:p>
            <a:r>
              <a:rPr lang="en-US" baseline="0" dirty="0" smtClean="0"/>
              <a:t>Classical example of Chosen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 Attack, </a:t>
            </a:r>
          </a:p>
          <a:p>
            <a:endParaRPr lang="en-US" dirty="0" smtClean="0"/>
          </a:p>
          <a:p>
            <a:r>
              <a:rPr lang="en-US" dirty="0" smtClean="0"/>
              <a:t>Bottom equation will be true</a:t>
            </a:r>
            <a:r>
              <a:rPr lang="en-US" baseline="0" dirty="0" smtClean="0"/>
              <a:t> for some checksums, though it may not be true for the TCP checksum.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57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 = </a:t>
            </a:r>
            <a:r>
              <a:rPr lang="en-US" dirty="0" err="1" smtClean="0"/>
              <a:t>Nounce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58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nonce-based</a:t>
            </a:r>
            <a:r>
              <a:rPr lang="en-US" baseline="0" dirty="0" smtClean="0"/>
              <a:t> encryption adversary also specified </a:t>
            </a:r>
            <a:r>
              <a:rPr lang="en-US" baseline="0" dirty="0" err="1" smtClean="0"/>
              <a:t>nonces</a:t>
            </a:r>
            <a:r>
              <a:rPr lang="en-US" baseline="0" dirty="0" smtClean="0"/>
              <a:t> in queries.</a:t>
            </a:r>
          </a:p>
          <a:p>
            <a:r>
              <a:rPr lang="en-US" baseline="0" dirty="0" smtClean="0"/>
              <a:t>After having |q| </a:t>
            </a:r>
            <a:r>
              <a:rPr lang="en-US" baseline="0" dirty="0" err="1" smtClean="0"/>
              <a:t>ciphertexts</a:t>
            </a:r>
            <a:r>
              <a:rPr lang="en-US" baseline="0" dirty="0" smtClean="0"/>
              <a:t> for |q| number of messages. If Adv can create a valid C which can decrypt correctly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21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(conservative modeling of real life)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Common Problem in Software was to combine Encryption</a:t>
            </a:r>
            <a:r>
              <a:rPr lang="en-US" baseline="0" dirty="0" smtClean="0"/>
              <a:t> and MAC incorrectly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9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7A64-C356-4A9A-A651-A31B2629A0E7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4111-4079-4D1B-AC7A-312DCF9B9A57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4D22-A290-4556-99B7-02B093D94672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23CA-2BDB-4221-B8AD-7D6FB045C63C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A09E-0FF7-4F4C-84D6-79CED11744E9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DB02-174D-4118-A3CC-5AC20995F523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85E6-AEB4-4ADD-9FFF-595A474E040D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F114-6662-40D3-9746-135F8765DAC7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63E1-3E3E-4B61-8C9E-4CBA5F1CC07E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E544-996A-4A35-AE96-9BEC50C09A93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D98E-CAB5-4DB8-919C-81D6FFF22369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7BFB46A-2A32-4C8A-AB7F-789756094001}" type="datetime1">
              <a:rPr lang="en-US" smtClean="0"/>
              <a:pPr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# 6: Authenticated Encryption</a:t>
            </a: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CS-446: Information Systems Security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Goals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authenticated encryption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(E,D) is a cipher where 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As usual:     E:  K × M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⟶ 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		but               D: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 ×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× 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⟶  M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∪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{⊥}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  the system must provide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176"/>
              </a:spcBef>
              <a:tabLst>
                <a:tab pos="4572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em. security under a CPA attack,  and</a:t>
            </a:r>
          </a:p>
          <a:p>
            <a:pPr>
              <a:spcBef>
                <a:spcPts val="1176"/>
              </a:spcBef>
              <a:tabLst>
                <a:tab pos="457200" algn="l"/>
              </a:tabLst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iphertext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integrity: 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attacker cannot create new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ciphertexts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decrypt properly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11"/>
          <p:cNvGrpSpPr/>
          <p:nvPr/>
        </p:nvGrpSpPr>
        <p:grpSpPr>
          <a:xfrm>
            <a:off x="6339624" y="3200400"/>
            <a:ext cx="2347176" cy="1154331"/>
            <a:chOff x="5943600" y="2647950"/>
            <a:chExt cx="2347176" cy="865748"/>
          </a:xfrm>
        </p:grpSpPr>
        <p:sp>
          <p:nvSpPr>
            <p:cNvPr id="4" name="TextBox 3"/>
            <p:cNvSpPr txBox="1"/>
            <p:nvPr/>
          </p:nvSpPr>
          <p:spPr>
            <a:xfrm>
              <a:off x="7054540" y="3028950"/>
              <a:ext cx="1236236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iphertext</a:t>
              </a:r>
              <a:endParaRPr lang="en-US" dirty="0" smtClean="0"/>
            </a:p>
            <a:p>
              <a:pPr algn="ctr"/>
              <a:r>
                <a:rPr lang="en-US" dirty="0"/>
                <a:t>i</a:t>
              </a:r>
              <a:r>
                <a:rPr lang="en-US" dirty="0" smtClean="0"/>
                <a:t>s rejected</a:t>
              </a:r>
              <a:endParaRPr lang="en-US" dirty="0"/>
            </a:p>
          </p:txBody>
        </p:sp>
        <p:cxnSp>
          <p:nvCxnSpPr>
            <p:cNvPr id="6" name="Curved Connector 5"/>
            <p:cNvCxnSpPr/>
            <p:nvPr/>
          </p:nvCxnSpPr>
          <p:spPr>
            <a:xfrm rot="10800000">
              <a:off x="5943600" y="2647950"/>
              <a:ext cx="1143000" cy="685800"/>
            </a:xfrm>
            <a:prstGeom prst="curvedConnector3">
              <a:avLst>
                <a:gd name="adj1" fmla="val 101111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242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integrity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 (E,D)  be a cipher with message space M.  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824"/>
              </a:spcBef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(E,D)  has </a:t>
            </a: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 integrity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all 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efficient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Adv</a:t>
            </a:r>
            <a:r>
              <a:rPr lang="en-US" baseline="-25000" dirty="0" err="1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[A,E]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 Pr[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outputs 1]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negligible.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1447800" y="2108200"/>
            <a:ext cx="1295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6629400" y="2108200"/>
            <a:ext cx="1295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Adv.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1752601" y="2462213"/>
            <a:ext cx="7377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k</a:t>
            </a:r>
            <a:r>
              <a:rPr lang="en-US" sz="2000">
                <a:sym typeface="Symbol" charset="0"/>
              </a:rPr>
              <a:t>K</a:t>
            </a:r>
            <a:endParaRPr lang="en-US" sz="2000" b="1">
              <a:cs typeface="Arial" charset="0"/>
              <a:sym typeface="Symbol" charset="0"/>
            </a:endParaRPr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2819400" y="2997200"/>
            <a:ext cx="3810000" cy="441325"/>
            <a:chOff x="1776" y="1968"/>
            <a:chExt cx="2400" cy="278"/>
          </a:xfrm>
        </p:grpSpPr>
        <p:sp>
          <p:nvSpPr>
            <p:cNvPr id="8" name="Line 24"/>
            <p:cNvSpPr>
              <a:spLocks noChangeShapeType="1"/>
            </p:cNvSpPr>
            <p:nvPr/>
          </p:nvSpPr>
          <p:spPr bwMode="auto">
            <a:xfrm flipH="1">
              <a:off x="1776" y="224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25"/>
            <p:cNvSpPr txBox="1">
              <a:spLocks noChangeArrowheads="1"/>
            </p:cNvSpPr>
            <p:nvPr/>
          </p:nvSpPr>
          <p:spPr bwMode="auto">
            <a:xfrm>
              <a:off x="2725" y="1968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charset="0"/>
                </a:rPr>
                <a:t>c</a:t>
              </a:r>
            </a:p>
          </p:txBody>
        </p:sp>
      </p:grpSp>
      <p:sp>
        <p:nvSpPr>
          <p:cNvPr id="10" name="Rectangle 31"/>
          <p:cNvSpPr>
            <a:spLocks noChangeArrowheads="1"/>
          </p:cNvSpPr>
          <p:nvPr/>
        </p:nvSpPr>
        <p:spPr bwMode="auto">
          <a:xfrm>
            <a:off x="762000" y="1752600"/>
            <a:ext cx="7924800" cy="20574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2743200" y="1803400"/>
            <a:ext cx="3810000" cy="508000"/>
            <a:chOff x="1776" y="1968"/>
            <a:chExt cx="2400" cy="320"/>
          </a:xfrm>
        </p:grpSpPr>
        <p:sp>
          <p:nvSpPr>
            <p:cNvPr id="12" name="Line 33"/>
            <p:cNvSpPr>
              <a:spLocks noChangeShapeType="1"/>
            </p:cNvSpPr>
            <p:nvPr/>
          </p:nvSpPr>
          <p:spPr bwMode="auto">
            <a:xfrm flipH="1">
              <a:off x="1776" y="22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34"/>
            <p:cNvSpPr txBox="1">
              <a:spLocks noChangeArrowheads="1"/>
            </p:cNvSpPr>
            <p:nvPr/>
          </p:nvSpPr>
          <p:spPr bwMode="auto">
            <a:xfrm>
              <a:off x="2160" y="1968"/>
              <a:ext cx="6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m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charset="0"/>
                </a:rPr>
                <a:t> M</a:t>
              </a:r>
            </a:p>
          </p:txBody>
        </p:sp>
      </p:grp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2743200" y="2336800"/>
            <a:ext cx="3733800" cy="501650"/>
            <a:chOff x="1728" y="1854"/>
            <a:chExt cx="2352" cy="316"/>
          </a:xfrm>
        </p:grpSpPr>
        <p:sp>
          <p:nvSpPr>
            <p:cNvPr id="15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37"/>
            <p:cNvSpPr txBox="1">
              <a:spLocks noChangeArrowheads="1"/>
            </p:cNvSpPr>
            <p:nvPr/>
          </p:nvSpPr>
          <p:spPr bwMode="auto">
            <a:xfrm>
              <a:off x="2016" y="1854"/>
              <a:ext cx="103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charset="0"/>
                </a:rPr>
                <a:t></a:t>
              </a:r>
              <a:r>
                <a:rPr lang="en-US" sz="2000" dirty="0"/>
                <a:t> </a:t>
              </a:r>
              <a:r>
                <a:rPr lang="en-US" sz="2000" dirty="0" smtClean="0"/>
                <a:t>E(</a:t>
              </a:r>
              <a:r>
                <a:rPr lang="en-US" sz="2000" dirty="0"/>
                <a:t>k,</a:t>
              </a:r>
              <a:r>
                <a:rPr lang="en-US" sz="2000" dirty="0" smtClean="0"/>
                <a:t>m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</p:grpSp>
      <p:grpSp>
        <p:nvGrpSpPr>
          <p:cNvPr id="17" name="Group 44"/>
          <p:cNvGrpSpPr>
            <a:grpSpLocks/>
          </p:cNvGrpSpPr>
          <p:nvPr/>
        </p:nvGrpSpPr>
        <p:grpSpPr bwMode="auto">
          <a:xfrm>
            <a:off x="944563" y="3886200"/>
            <a:ext cx="5175251" cy="1069974"/>
            <a:chOff x="595" y="2638"/>
            <a:chExt cx="3260" cy="674"/>
          </a:xfrm>
        </p:grpSpPr>
        <p:sp>
          <p:nvSpPr>
            <p:cNvPr id="18" name="Text Box 41"/>
            <p:cNvSpPr txBox="1">
              <a:spLocks noChangeArrowheads="1"/>
            </p:cNvSpPr>
            <p:nvPr/>
          </p:nvSpPr>
          <p:spPr bwMode="auto">
            <a:xfrm>
              <a:off x="624" y="2638"/>
              <a:ext cx="3231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b</a:t>
              </a:r>
              <a:r>
                <a:rPr lang="en-US" sz="2000" dirty="0"/>
                <a:t>=1    </a:t>
              </a:r>
              <a:r>
                <a:rPr lang="en-US" sz="2000" dirty="0" smtClean="0"/>
                <a:t>if  D(</a:t>
              </a:r>
              <a:r>
                <a:rPr lang="en-US" sz="2000" dirty="0" err="1"/>
                <a:t>k</a:t>
              </a:r>
              <a:r>
                <a:rPr lang="en-US" sz="2000" dirty="0" err="1" smtClean="0"/>
                <a:t>,</a:t>
              </a:r>
              <a:r>
                <a:rPr lang="en-US" sz="2000" dirty="0" err="1"/>
                <a:t>c</a:t>
              </a:r>
              <a:r>
                <a:rPr lang="en-US" sz="2000" dirty="0" smtClean="0"/>
                <a:t>) ≠⊥    </a:t>
              </a:r>
              <a:r>
                <a:rPr lang="en-US" sz="2000" dirty="0"/>
                <a:t>and  c</a:t>
              </a:r>
              <a:r>
                <a:rPr lang="en-US" sz="2000" dirty="0" smtClean="0"/>
                <a:t>  </a:t>
              </a:r>
              <a:r>
                <a:rPr lang="en-US" sz="2000" dirty="0">
                  <a:sym typeface="Symbol" charset="0"/>
                </a:rPr>
                <a:t>  { </a:t>
              </a:r>
              <a:r>
                <a:rPr lang="en-US" sz="2000" dirty="0" smtClean="0">
                  <a:sym typeface="Symbol" charset="0"/>
                </a:rPr>
                <a:t>c</a:t>
              </a:r>
              <a:r>
                <a:rPr lang="en-US" sz="2000" baseline="-25000" dirty="0" smtClean="0">
                  <a:sym typeface="Symbol" charset="0"/>
                </a:rPr>
                <a:t>1</a:t>
              </a:r>
              <a:r>
                <a:rPr lang="en-US" sz="2000" dirty="0" smtClean="0">
                  <a:sym typeface="Symbol" charset="0"/>
                </a:rPr>
                <a:t> </a:t>
              </a:r>
              <a:r>
                <a:rPr lang="en-US" sz="2000" dirty="0">
                  <a:sym typeface="Symbol" charset="0"/>
                </a:rPr>
                <a:t>, … , </a:t>
              </a:r>
              <a:r>
                <a:rPr lang="en-US" sz="2000" dirty="0" err="1" smtClean="0">
                  <a:sym typeface="Symbol" charset="0"/>
                </a:rPr>
                <a:t>c</a:t>
              </a:r>
              <a:r>
                <a:rPr lang="en-US" sz="2000" baseline="-25000" dirty="0" err="1" smtClean="0">
                  <a:sym typeface="Symbol" charset="0"/>
                </a:rPr>
                <a:t>q</a:t>
              </a:r>
              <a:r>
                <a:rPr lang="en-US" sz="2000" dirty="0" smtClean="0">
                  <a:sym typeface="Symbol" charset="0"/>
                </a:rPr>
                <a:t> </a:t>
              </a:r>
              <a:r>
                <a:rPr lang="en-US" sz="2000" dirty="0">
                  <a:sym typeface="Symbol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sz="2000" b="1" dirty="0">
                  <a:sym typeface="Symbol" charset="0"/>
                </a:rPr>
                <a:t>b</a:t>
              </a:r>
              <a:r>
                <a:rPr lang="en-US" sz="2000" dirty="0">
                  <a:sym typeface="Symbol" charset="0"/>
                </a:rPr>
                <a:t>=0   otherwise</a:t>
              </a:r>
              <a:endParaRPr lang="en-US" dirty="0"/>
            </a:p>
          </p:txBody>
        </p:sp>
        <p:sp>
          <p:nvSpPr>
            <p:cNvPr id="19" name="AutoShape 42"/>
            <p:cNvSpPr>
              <a:spLocks/>
            </p:cNvSpPr>
            <p:nvPr/>
          </p:nvSpPr>
          <p:spPr bwMode="auto">
            <a:xfrm>
              <a:off x="595" y="2718"/>
              <a:ext cx="29" cy="59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81201" y="3327400"/>
            <a:ext cx="372218" cy="727075"/>
            <a:chOff x="1981200" y="2419350"/>
            <a:chExt cx="372218" cy="545306"/>
          </a:xfrm>
        </p:grpSpPr>
        <p:sp>
          <p:nvSpPr>
            <p:cNvPr id="21" name="Line 40"/>
            <p:cNvSpPr>
              <a:spLocks noChangeShapeType="1"/>
            </p:cNvSpPr>
            <p:nvPr/>
          </p:nvSpPr>
          <p:spPr bwMode="auto">
            <a:xfrm>
              <a:off x="2057400" y="2590800"/>
              <a:ext cx="0" cy="373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45"/>
            <p:cNvSpPr txBox="1">
              <a:spLocks noChangeArrowheads="1"/>
            </p:cNvSpPr>
            <p:nvPr/>
          </p:nvSpPr>
          <p:spPr bwMode="auto">
            <a:xfrm>
              <a:off x="1981200" y="2419350"/>
              <a:ext cx="372218" cy="346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</p:grp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4857788" y="1803400"/>
            <a:ext cx="4924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ym typeface="Symbol" charset="0"/>
              </a:rPr>
              <a:t>m</a:t>
            </a:r>
            <a:r>
              <a:rPr lang="en-US" sz="2000" baseline="-25000" dirty="0" smtClean="0">
                <a:sym typeface="Symbol" charset="0"/>
              </a:rPr>
              <a:t>2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5334001" y="1803400"/>
            <a:ext cx="10310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ym typeface="Symbol" charset="0"/>
              </a:rPr>
              <a:t>, …, </a:t>
            </a:r>
            <a:r>
              <a:rPr lang="en-US" sz="2000" dirty="0" err="1" smtClean="0">
                <a:sym typeface="Symbol" charset="0"/>
              </a:rPr>
              <a:t>m</a:t>
            </a:r>
            <a:r>
              <a:rPr lang="en-US" sz="2000" baseline="-25000" dirty="0" err="1">
                <a:sym typeface="Symbol" charset="0"/>
              </a:rPr>
              <a:t>q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876801" y="2311400"/>
            <a:ext cx="4074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ym typeface="Symbol" charset="0"/>
              </a:rPr>
              <a:t>c</a:t>
            </a:r>
            <a:r>
              <a:rPr lang="en-US" sz="2000" baseline="-25000" dirty="0" smtClean="0">
                <a:sym typeface="Symbol" charset="0"/>
              </a:rPr>
              <a:t>2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5410201" y="2311400"/>
            <a:ext cx="9460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sym typeface="Symbol" charset="0"/>
              </a:rPr>
              <a:t>, …, </a:t>
            </a:r>
            <a:r>
              <a:rPr lang="en-US" sz="2000" dirty="0" err="1">
                <a:sym typeface="Symbol" charset="0"/>
              </a:rPr>
              <a:t>c</a:t>
            </a:r>
            <a:r>
              <a:rPr lang="en-US" sz="2000" baseline="-25000" dirty="0" err="1" smtClean="0">
                <a:sym typeface="Symbol" charset="0"/>
              </a:rPr>
              <a:t>q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8" name="Picture 27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074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8080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Authenticated encryption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382000" cy="4978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cipher  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E,D)  provides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authenticated encryption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(AE)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it is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(1)   semantically secure under CPA, and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(2)   has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integrity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Bad example:    CBC with rand. IV does not provide AE</a:t>
            </a:r>
          </a:p>
          <a:p>
            <a:pPr>
              <a:spcBef>
                <a:spcPts val="1776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D(k,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⋅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never outputs  ⊥,  hence adv. easily wins CI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Integrity) game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99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Implication 1:   Authenticity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Attacker cannot fool Bob into thinking a message was sent from Alice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2819400"/>
            <a:ext cx="685800" cy="9584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2717800"/>
            <a:ext cx="1219200" cy="121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543800" y="2616200"/>
            <a:ext cx="1219200" cy="121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1" y="39370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29601" y="38354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9" name="Group 22"/>
          <p:cNvGrpSpPr/>
          <p:nvPr/>
        </p:nvGrpSpPr>
        <p:grpSpPr>
          <a:xfrm>
            <a:off x="1676400" y="2413003"/>
            <a:ext cx="2286000" cy="609600"/>
            <a:chOff x="1676400" y="2266950"/>
            <a:chExt cx="2286000" cy="457200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676400" y="2724150"/>
              <a:ext cx="228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09800" y="2266950"/>
              <a:ext cx="161133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1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, …,  </a:t>
              </a:r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400" baseline="-25000" dirty="0" err="1" smtClean="0">
                  <a:latin typeface="Times New Roman" pitchFamily="18" charset="0"/>
                  <a:cs typeface="Times New Roman" pitchFamily="18" charset="0"/>
                </a:rPr>
                <a:t>q</a:t>
              </a:r>
              <a:endParaRPr lang="en-US" sz="24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23"/>
          <p:cNvGrpSpPr/>
          <p:nvPr/>
        </p:nvGrpSpPr>
        <p:grpSpPr>
          <a:xfrm>
            <a:off x="1676400" y="3530600"/>
            <a:ext cx="2209800" cy="461665"/>
            <a:chOff x="1676400" y="3105150"/>
            <a:chExt cx="2209800" cy="346249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676400" y="3181350"/>
              <a:ext cx="2209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133600" y="3105150"/>
              <a:ext cx="174118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i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= E(k, m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24"/>
          <p:cNvGrpSpPr/>
          <p:nvPr/>
        </p:nvGrpSpPr>
        <p:grpSpPr>
          <a:xfrm>
            <a:off x="4953000" y="2616203"/>
            <a:ext cx="2362200" cy="609600"/>
            <a:chOff x="4953000" y="2419350"/>
            <a:chExt cx="2362200" cy="45720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953000" y="287655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2419350"/>
              <a:ext cx="32092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Group 25"/>
          <p:cNvGrpSpPr/>
          <p:nvPr/>
        </p:nvGrpSpPr>
        <p:grpSpPr>
          <a:xfrm>
            <a:off x="4509599" y="3077868"/>
            <a:ext cx="3153427" cy="1791730"/>
            <a:chOff x="4509598" y="2765601"/>
            <a:chExt cx="3153427" cy="1343797"/>
          </a:xfrm>
        </p:grpSpPr>
        <p:sp>
          <p:nvSpPr>
            <p:cNvPr id="19" name="TextBox 18"/>
            <p:cNvSpPr txBox="1"/>
            <p:nvPr/>
          </p:nvSpPr>
          <p:spPr>
            <a:xfrm>
              <a:off x="4509598" y="3486150"/>
              <a:ext cx="3153427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Cannot create </a:t>
              </a:r>
              <a:br>
                <a:rPr lang="en-US" sz="2400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valid   c ∉ { c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, …, </a:t>
              </a:r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400" baseline="-25000" dirty="0" err="1" smtClean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}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Curved Connector 20"/>
            <p:cNvCxnSpPr>
              <a:stCxn id="19" idx="0"/>
              <a:endCxn id="18" idx="2"/>
            </p:cNvCxnSpPr>
            <p:nvPr/>
          </p:nvCxnSpPr>
          <p:spPr>
            <a:xfrm rot="16200000" flipV="1">
              <a:off x="5696812" y="3096650"/>
              <a:ext cx="720549" cy="584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72066" y="5105400"/>
            <a:ext cx="79223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⇒  if  D(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k,c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≠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⊥ Bob knows message is from someone who knows k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(but message could be a replay)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3" name="Picture 22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819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Implication 2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Authenticated encryption    ⇒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Security against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chosen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attacks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(next segment)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37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Chosen </a:t>
            </a:r>
            <a:r>
              <a:rPr lang="en-US" u="sng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Attacks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chosen </a:t>
            </a:r>
            <a:r>
              <a:rPr lang="en-US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attacks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dversary has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  that it wants to decrypt</a:t>
            </a:r>
          </a:p>
          <a:p>
            <a:pPr marL="228600" indent="-228600">
              <a:spcBef>
                <a:spcPts val="1824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Often, adv. can fool server into decrypting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certain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ciphertexts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(not c)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Often, adversary can learn partial information about plaintext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1" y="2514600"/>
            <a:ext cx="816591" cy="14224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295400" y="2819400"/>
            <a:ext cx="3733800" cy="609600"/>
            <a:chOff x="1371600" y="3486150"/>
            <a:chExt cx="3733800" cy="457200"/>
          </a:xfrm>
        </p:grpSpPr>
        <p:grpSp>
          <p:nvGrpSpPr>
            <p:cNvPr id="6" name="Group 5"/>
            <p:cNvGrpSpPr/>
            <p:nvPr/>
          </p:nvGrpSpPr>
          <p:grpSpPr>
            <a:xfrm>
              <a:off x="2057400" y="3486150"/>
              <a:ext cx="2209800" cy="381000"/>
              <a:chOff x="2057400" y="3257550"/>
              <a:chExt cx="2209800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057400" y="3257550"/>
                <a:ext cx="2209800" cy="381000"/>
              </a:xfrm>
              <a:prstGeom prst="rect">
                <a:avLst/>
              </a:prstGeom>
              <a:pattFill prst="horzBrick">
                <a:fgClr>
                  <a:schemeClr val="accent1">
                    <a:shade val="51000"/>
                    <a:satMod val="130000"/>
                  </a:schemeClr>
                </a:fgClr>
                <a:bgClr>
                  <a:srgbClr val="FF0000"/>
                </a:bgClr>
              </a:patt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 </a:t>
                </a:r>
                <a:r>
                  <a:rPr lang="en-US" dirty="0" err="1" smtClean="0"/>
                  <a:t>dest</a:t>
                </a:r>
                <a:r>
                  <a:rPr lang="en-US" dirty="0" smtClean="0"/>
                  <a:t> = 25        data</a:t>
                </a:r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3352800" y="3257550"/>
                <a:ext cx="0" cy="381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1371600" y="39433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6324600" y="2819400"/>
            <a:ext cx="990600" cy="508000"/>
          </a:xfrm>
          <a:prstGeom prst="rect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96000" y="3429000"/>
            <a:ext cx="1752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2921000"/>
            <a:ext cx="685800" cy="9584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2921000"/>
            <a:ext cx="685800" cy="9584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1" y="5181600"/>
            <a:ext cx="816591" cy="1422400"/>
          </a:xfrm>
          <a:prstGeom prst="rect">
            <a:avLst/>
          </a:prstGeom>
        </p:spPr>
      </p:pic>
      <p:grpSp>
        <p:nvGrpSpPr>
          <p:cNvPr id="10" name="Group 16"/>
          <p:cNvGrpSpPr/>
          <p:nvPr/>
        </p:nvGrpSpPr>
        <p:grpSpPr>
          <a:xfrm>
            <a:off x="1219200" y="5283200"/>
            <a:ext cx="3733800" cy="609600"/>
            <a:chOff x="1371600" y="3486150"/>
            <a:chExt cx="3733800" cy="457200"/>
          </a:xfrm>
        </p:grpSpPr>
        <p:sp>
          <p:nvSpPr>
            <p:cNvPr id="20" name="Rectangle 19"/>
            <p:cNvSpPr/>
            <p:nvPr/>
          </p:nvSpPr>
          <p:spPr>
            <a:xfrm>
              <a:off x="2057400" y="34861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TCP/IP packet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371600" y="39433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>
            <a:off x="6019800" y="5892800"/>
            <a:ext cx="1752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5384800"/>
            <a:ext cx="685800" cy="95849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5384800"/>
            <a:ext cx="685800" cy="95849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553200" y="5283200"/>
            <a:ext cx="685800" cy="508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10144" y="5818426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f valid </a:t>
            </a:r>
            <a:br>
              <a:rPr lang="en-US" dirty="0" smtClean="0"/>
            </a:br>
            <a:r>
              <a:rPr lang="en-US" dirty="0" smtClean="0"/>
              <a:t>checksum</a:t>
            </a:r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9" name="Picture 2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964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Chosen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security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9800"/>
            <a:ext cx="8229600" cy="5461000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Adversary’s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power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both CPA and CCA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Can obtain the encryption of arbitrary messages of 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choice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decrypt any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his choice, other than challenge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Adversary’s goal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   Break sematic security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69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what?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Authenticated encryption: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776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nsures confidentiality against an active adversary that can decrypt some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ciphertexts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Limitations:    </a:t>
            </a:r>
          </a:p>
          <a:p>
            <a:pPr>
              <a:spcBef>
                <a:spcPts val="1776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does not prevent replay attacks</a:t>
            </a:r>
          </a:p>
          <a:p>
            <a:pPr>
              <a:spcBef>
                <a:spcPts val="1776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does not account for side channels (timing)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57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8001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Active Attacks on CPA-Secure Encryption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Construction from Ciphers and MACs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 but first,  some history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193800"/>
            <a:ext cx="86106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Authenticated Encryption (AE): introduced in 2000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[KY’00, BN’00]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Crypto APIs before then:     (e.g.   MS-CAPI)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 API for CPA-secure encryption  (e.g. CBC with rand. IV)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 API for MAC  (e.g. HMAC)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project had to combine the two itself without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well defined goal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 all combinations provide AE …</a:t>
            </a:r>
          </a:p>
        </p:txBody>
      </p:sp>
      <p:pic>
        <p:nvPicPr>
          <p:cNvPr id="2" name="Ink 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5400" y="1752600"/>
            <a:ext cx="1828080" cy="585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292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152400" y="3327400"/>
            <a:ext cx="8991600" cy="1524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Combining MAC and ENC   (CCA)</a:t>
            </a: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178800" cy="5740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Encryption key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     MAC key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ct val="90000"/>
              </a:spcBef>
              <a:buNone/>
            </a:pP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Option 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  (SSL) ---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-then-enc</a:t>
            </a:r>
          </a:p>
          <a:p>
            <a:pPr marL="461963" indent="-461963" eaLnBrk="1" hangingPunct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ct val="60000"/>
              </a:spcBef>
              <a:buNone/>
            </a:pP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Option 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 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IPsec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--- enc-then-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mac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61963" indent="-461963" eaLnBrk="1" hangingPunct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3000"/>
              </a:spcBef>
              <a:buNone/>
            </a:pPr>
            <a:endParaRPr lang="en-US" sz="20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3000"/>
              </a:spcBef>
              <a:buNone/>
            </a:pP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Option 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  (SSH) --- enc-and-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mac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1928813" y="2106612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dirty="0" err="1">
                <a:latin typeface="Tahoma" pitchFamily="34" charset="0"/>
              </a:rPr>
              <a:t>m</a:t>
            </a:r>
            <a:r>
              <a:rPr lang="en-US" dirty="0" err="1" smtClean="0">
                <a:latin typeface="Tahoma" pitchFamily="34" charset="0"/>
              </a:rPr>
              <a:t>sg</a:t>
            </a:r>
            <a:r>
              <a:rPr lang="en-US" dirty="0" smtClean="0">
                <a:latin typeface="Tahoma" pitchFamily="34" charset="0"/>
              </a:rPr>
              <a:t>  </a:t>
            </a:r>
            <a:r>
              <a:rPr lang="en-US" dirty="0">
                <a:latin typeface="Tahoma" pitchFamily="34" charset="0"/>
              </a:rPr>
              <a:t>m</a:t>
            </a:r>
          </a:p>
        </p:txBody>
      </p:sp>
      <p:sp>
        <p:nvSpPr>
          <p:cNvPr id="33800" name="AutoShape 6"/>
          <p:cNvSpPr>
            <a:spLocks noChangeArrowheads="1"/>
          </p:cNvSpPr>
          <p:nvPr/>
        </p:nvSpPr>
        <p:spPr bwMode="auto">
          <a:xfrm>
            <a:off x="3452813" y="2182812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3986213" y="2106612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dirty="0" err="1">
                <a:latin typeface="Tahoma" pitchFamily="34" charset="0"/>
              </a:rPr>
              <a:t>m</a:t>
            </a:r>
            <a:r>
              <a:rPr lang="en-US" dirty="0" err="1" smtClean="0">
                <a:latin typeface="Tahoma" pitchFamily="34" charset="0"/>
              </a:rPr>
              <a:t>sg</a:t>
            </a:r>
            <a:r>
              <a:rPr lang="en-US" dirty="0" smtClean="0">
                <a:latin typeface="Tahoma" pitchFamily="34" charset="0"/>
              </a:rPr>
              <a:t>  </a:t>
            </a:r>
            <a:r>
              <a:rPr lang="en-US" dirty="0">
                <a:latin typeface="Tahoma" pitchFamily="34" charset="0"/>
              </a:rPr>
              <a:t>m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5357813" y="2106612"/>
            <a:ext cx="8382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 smtClean="0">
                <a:latin typeface="Tahoma" pitchFamily="34" charset="0"/>
              </a:rPr>
              <a:t>tag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33803" name="AutoShape 9"/>
          <p:cNvSpPr>
            <a:spLocks noChangeArrowheads="1"/>
          </p:cNvSpPr>
          <p:nvPr/>
        </p:nvSpPr>
        <p:spPr bwMode="auto">
          <a:xfrm>
            <a:off x="6348413" y="2182812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0" descr="Horizontal brick"/>
          <p:cNvSpPr>
            <a:spLocks noChangeArrowheads="1"/>
          </p:cNvSpPr>
          <p:nvPr/>
        </p:nvSpPr>
        <p:spPr bwMode="auto">
          <a:xfrm>
            <a:off x="6881813" y="2106612"/>
            <a:ext cx="1752600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7011185" y="1524000"/>
            <a:ext cx="1553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E(</a:t>
            </a:r>
            <a:r>
              <a:rPr lang="en-US" dirty="0" err="1" smtClean="0"/>
              <a:t>k</a:t>
            </a:r>
            <a:r>
              <a:rPr kumimoji="1" lang="en-US" baseline="-25000" dirty="0" err="1" smtClean="0"/>
              <a:t>E</a:t>
            </a:r>
            <a:r>
              <a:rPr kumimoji="1" lang="en-US" dirty="0" smtClean="0"/>
              <a:t> , </a:t>
            </a:r>
            <a:r>
              <a:rPr kumimoji="1" lang="en-US" dirty="0" err="1" smtClean="0"/>
              <a:t>m</a:t>
            </a:r>
            <a:r>
              <a:rPr kumimoji="1" lang="en-US" sz="2400" dirty="0" err="1" smtClean="0"/>
              <a:t>ll</a:t>
            </a:r>
            <a:r>
              <a:rPr kumimoji="1" lang="en-US" dirty="0" err="1" smtClean="0"/>
              <a:t>tag</a:t>
            </a:r>
            <a:r>
              <a:rPr kumimoji="1" lang="en-US" dirty="0" smtClean="0"/>
              <a:t>)</a:t>
            </a:r>
            <a:endParaRPr kumimoji="1" lang="en-US" sz="2800" baseline="-25000" dirty="0"/>
          </a:p>
        </p:txBody>
      </p:sp>
      <p:sp>
        <p:nvSpPr>
          <p:cNvPr id="33806" name="Text Box 12"/>
          <p:cNvSpPr txBox="1">
            <a:spLocks noChangeArrowheads="1"/>
          </p:cNvSpPr>
          <p:nvPr/>
        </p:nvSpPr>
        <p:spPr bwMode="auto">
          <a:xfrm>
            <a:off x="5239491" y="1539556"/>
            <a:ext cx="1011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S(</a:t>
            </a:r>
            <a:r>
              <a:rPr lang="en-US" dirty="0" err="1" smtClean="0"/>
              <a:t>k</a:t>
            </a:r>
            <a:r>
              <a:rPr kumimoji="1" lang="en-US" baseline="-25000" dirty="0" err="1" smtClean="0">
                <a:latin typeface="Comic Sans MS" pitchFamily="66" charset="0"/>
                <a:cs typeface="Arial" pitchFamily="34" charset="0"/>
              </a:rPr>
              <a:t>I</a:t>
            </a:r>
            <a:r>
              <a:rPr kumimoji="1" lang="en-US" dirty="0" smtClean="0"/>
              <a:t>, m)</a:t>
            </a:r>
            <a:endParaRPr kumimoji="1" lang="en-US" sz="2800" baseline="-25000" dirty="0"/>
          </a:p>
        </p:txBody>
      </p:sp>
      <p:sp>
        <p:nvSpPr>
          <p:cNvPr id="33807" name="Rectangle 13"/>
          <p:cNvSpPr>
            <a:spLocks noChangeArrowheads="1"/>
          </p:cNvSpPr>
          <p:nvPr/>
        </p:nvSpPr>
        <p:spPr bwMode="auto">
          <a:xfrm>
            <a:off x="1928813" y="41656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dirty="0" err="1">
                <a:latin typeface="Tahoma" pitchFamily="34" charset="0"/>
              </a:rPr>
              <a:t>m</a:t>
            </a:r>
            <a:r>
              <a:rPr lang="en-US" dirty="0" err="1" smtClean="0">
                <a:latin typeface="Tahoma" pitchFamily="34" charset="0"/>
              </a:rPr>
              <a:t>sg</a:t>
            </a:r>
            <a:r>
              <a:rPr lang="en-US" dirty="0" smtClean="0">
                <a:latin typeface="Tahoma" pitchFamily="34" charset="0"/>
              </a:rPr>
              <a:t>  </a:t>
            </a:r>
            <a:r>
              <a:rPr lang="en-US" dirty="0">
                <a:latin typeface="Tahoma" pitchFamily="34" charset="0"/>
              </a:rPr>
              <a:t>m</a:t>
            </a:r>
          </a:p>
        </p:txBody>
      </p:sp>
      <p:sp>
        <p:nvSpPr>
          <p:cNvPr id="33808" name="AutoShape 14"/>
          <p:cNvSpPr>
            <a:spLocks noChangeArrowheads="1"/>
          </p:cNvSpPr>
          <p:nvPr/>
        </p:nvSpPr>
        <p:spPr bwMode="auto">
          <a:xfrm>
            <a:off x="3452813" y="4241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AutoShape 15"/>
          <p:cNvSpPr>
            <a:spLocks noChangeArrowheads="1"/>
          </p:cNvSpPr>
          <p:nvPr/>
        </p:nvSpPr>
        <p:spPr bwMode="auto">
          <a:xfrm>
            <a:off x="5662613" y="4241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6" descr="Horizontal brick"/>
          <p:cNvSpPr>
            <a:spLocks noChangeArrowheads="1"/>
          </p:cNvSpPr>
          <p:nvPr/>
        </p:nvSpPr>
        <p:spPr bwMode="auto">
          <a:xfrm>
            <a:off x="3987802" y="4165600"/>
            <a:ext cx="137001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Text Box 17"/>
          <p:cNvSpPr txBox="1">
            <a:spLocks noChangeArrowheads="1"/>
          </p:cNvSpPr>
          <p:nvPr/>
        </p:nvSpPr>
        <p:spPr bwMode="auto">
          <a:xfrm>
            <a:off x="4233484" y="3647757"/>
            <a:ext cx="1031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E(</a:t>
            </a:r>
            <a:r>
              <a:rPr lang="en-US" dirty="0" err="1" smtClean="0"/>
              <a:t>k</a:t>
            </a:r>
            <a:r>
              <a:rPr kumimoji="1" lang="en-US" baseline="-25000" dirty="0" err="1" smtClean="0"/>
              <a:t>E</a:t>
            </a:r>
            <a:r>
              <a:rPr kumimoji="1" lang="en-US" dirty="0" smtClean="0"/>
              <a:t>, m)</a:t>
            </a:r>
            <a:endParaRPr kumimoji="1" lang="en-US" sz="2800" baseline="-25000" dirty="0"/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 flipH="1">
            <a:off x="7720013" y="4151313"/>
            <a:ext cx="8382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 smtClean="0">
                <a:latin typeface="Tahoma" pitchFamily="34" charset="0"/>
              </a:rPr>
              <a:t>tag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33813" name="Text Box 19"/>
          <p:cNvSpPr txBox="1">
            <a:spLocks noChangeArrowheads="1"/>
          </p:cNvSpPr>
          <p:nvPr/>
        </p:nvSpPr>
        <p:spPr bwMode="auto">
          <a:xfrm flipH="1">
            <a:off x="7638312" y="3580024"/>
            <a:ext cx="936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S(</a:t>
            </a:r>
            <a:r>
              <a:rPr lang="en-US" dirty="0" err="1" smtClean="0">
                <a:latin typeface="Tahoma" pitchFamily="34" charset="0"/>
              </a:rPr>
              <a:t>k</a:t>
            </a:r>
            <a:r>
              <a:rPr kumimoji="1" lang="en-US" baseline="-25000" dirty="0" err="1" smtClean="0">
                <a:latin typeface="Comic Sans MS" pitchFamily="66" charset="0"/>
              </a:rPr>
              <a:t>I</a:t>
            </a:r>
            <a:r>
              <a:rPr kumimoji="1" lang="en-US" dirty="0" smtClean="0">
                <a:latin typeface="Comic Sans MS" pitchFamily="66" charset="0"/>
              </a:rPr>
              <a:t>, c)</a:t>
            </a:r>
            <a:endParaRPr kumimoji="1" lang="en-US" sz="2800" baseline="-25000" dirty="0">
              <a:latin typeface="Comic Sans MS" pitchFamily="66" charset="0"/>
            </a:endParaRPr>
          </a:p>
        </p:txBody>
      </p:sp>
      <p:sp>
        <p:nvSpPr>
          <p:cNvPr id="33814" name="Rectangle 20" descr="Horizontal brick"/>
          <p:cNvSpPr>
            <a:spLocks noChangeArrowheads="1"/>
          </p:cNvSpPr>
          <p:nvPr/>
        </p:nvSpPr>
        <p:spPr bwMode="auto">
          <a:xfrm>
            <a:off x="6272213" y="4152900"/>
            <a:ext cx="1370012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Rectangle 21"/>
          <p:cNvSpPr>
            <a:spLocks noChangeArrowheads="1"/>
          </p:cNvSpPr>
          <p:nvPr/>
        </p:nvSpPr>
        <p:spPr bwMode="auto">
          <a:xfrm>
            <a:off x="1928813" y="5689600"/>
            <a:ext cx="1447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dirty="0" err="1">
                <a:latin typeface="Tahoma" pitchFamily="34" charset="0"/>
              </a:rPr>
              <a:t>m</a:t>
            </a:r>
            <a:r>
              <a:rPr lang="en-US" dirty="0" err="1" smtClean="0">
                <a:latin typeface="Tahoma" pitchFamily="34" charset="0"/>
              </a:rPr>
              <a:t>sg</a:t>
            </a:r>
            <a:r>
              <a:rPr lang="en-US" dirty="0" smtClean="0">
                <a:latin typeface="Tahoma" pitchFamily="34" charset="0"/>
              </a:rPr>
              <a:t>  </a:t>
            </a:r>
            <a:r>
              <a:rPr lang="en-US" dirty="0">
                <a:latin typeface="Tahoma" pitchFamily="34" charset="0"/>
              </a:rPr>
              <a:t>m</a:t>
            </a:r>
          </a:p>
        </p:txBody>
      </p:sp>
      <p:sp>
        <p:nvSpPr>
          <p:cNvPr id="33816" name="AutoShape 22"/>
          <p:cNvSpPr>
            <a:spLocks noChangeArrowheads="1"/>
          </p:cNvSpPr>
          <p:nvPr/>
        </p:nvSpPr>
        <p:spPr bwMode="auto">
          <a:xfrm>
            <a:off x="3452813" y="5765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AutoShape 23"/>
          <p:cNvSpPr>
            <a:spLocks noChangeArrowheads="1"/>
          </p:cNvSpPr>
          <p:nvPr/>
        </p:nvSpPr>
        <p:spPr bwMode="auto">
          <a:xfrm>
            <a:off x="5662613" y="57658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Rectangle 24" descr="Horizontal brick"/>
          <p:cNvSpPr>
            <a:spLocks noChangeArrowheads="1"/>
          </p:cNvSpPr>
          <p:nvPr/>
        </p:nvSpPr>
        <p:spPr bwMode="auto">
          <a:xfrm>
            <a:off x="3987802" y="5689600"/>
            <a:ext cx="137001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4106880" y="5164667"/>
            <a:ext cx="1095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E(</a:t>
            </a:r>
            <a:r>
              <a:rPr lang="en-US" dirty="0" err="1" smtClean="0"/>
              <a:t>k</a:t>
            </a:r>
            <a:r>
              <a:rPr kumimoji="1" lang="en-US" baseline="-25000" dirty="0" err="1" smtClean="0"/>
              <a:t>E</a:t>
            </a:r>
            <a:r>
              <a:rPr kumimoji="1" lang="en-US" dirty="0" smtClean="0"/>
              <a:t> , m)</a:t>
            </a:r>
            <a:endParaRPr kumimoji="1" lang="en-US" sz="2800" baseline="-25000" dirty="0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 flipH="1">
            <a:off x="7720013" y="5675313"/>
            <a:ext cx="8382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 smtClean="0">
                <a:latin typeface="Tahoma" pitchFamily="34" charset="0"/>
              </a:rPr>
              <a:t>tag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 flipH="1">
            <a:off x="7595175" y="5105400"/>
            <a:ext cx="997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S(</a:t>
            </a:r>
            <a:r>
              <a:rPr lang="en-US" dirty="0" err="1" smtClean="0">
                <a:latin typeface="Tahoma" pitchFamily="34" charset="0"/>
              </a:rPr>
              <a:t>k</a:t>
            </a:r>
            <a:r>
              <a:rPr kumimoji="1" lang="en-US" baseline="-25000" dirty="0" err="1" smtClean="0">
                <a:latin typeface="Comic Sans MS" pitchFamily="66" charset="0"/>
              </a:rPr>
              <a:t>I</a:t>
            </a:r>
            <a:r>
              <a:rPr kumimoji="1" lang="en-US" dirty="0" smtClean="0">
                <a:latin typeface="Comic Sans MS" pitchFamily="66" charset="0"/>
              </a:rPr>
              <a:t>, m)</a:t>
            </a:r>
            <a:endParaRPr kumimoji="1" lang="en-US" sz="2800" baseline="-25000" dirty="0">
              <a:latin typeface="Comic Sans MS" pitchFamily="66" charset="0"/>
            </a:endParaRPr>
          </a:p>
        </p:txBody>
      </p:sp>
      <p:sp>
        <p:nvSpPr>
          <p:cNvPr id="33822" name="Rectangle 28" descr="Horizontal brick"/>
          <p:cNvSpPr>
            <a:spLocks noChangeArrowheads="1"/>
          </p:cNvSpPr>
          <p:nvPr/>
        </p:nvSpPr>
        <p:spPr bwMode="auto">
          <a:xfrm>
            <a:off x="6272213" y="5676900"/>
            <a:ext cx="1370012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3400" y="3352800"/>
            <a:ext cx="1229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a</a:t>
            </a:r>
            <a:r>
              <a:rPr lang="en-US" sz="2400" b="1" dirty="0" smtClean="0">
                <a:solidFill>
                  <a:srgbClr val="008000"/>
                </a:solidFill>
              </a:rPr>
              <a:t>lways</a:t>
            </a:r>
            <a:br>
              <a:rPr lang="en-US" sz="2400" b="1" dirty="0" smtClean="0">
                <a:solidFill>
                  <a:srgbClr val="008000"/>
                </a:solidFill>
              </a:rPr>
            </a:br>
            <a:r>
              <a:rPr lang="en-US" sz="2400" b="1" dirty="0" smtClean="0">
                <a:solidFill>
                  <a:srgbClr val="008000"/>
                </a:solidFill>
              </a:rPr>
              <a:t>correct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31" name="Picture 30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060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8" grpId="0" animBg="1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A.E.   Theorems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46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  (E,D)   be CPA secure cipher   and   (S,V) secure MAC.    Then: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Encrypt-then-MAC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always provides  A.E.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MAC-then-encrypt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may be insecure against CCA attacks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however: when  (E,D)  is  rand-CTR mode or rand-CBC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M-then-E  provides  A.E.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532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Standards 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(at a high level)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8077200" cy="2743200"/>
          </a:xfrm>
        </p:spPr>
        <p:txBody>
          <a:bodyPr>
            <a:normAutofit/>
          </a:bodyPr>
          <a:lstStyle/>
          <a:p>
            <a:pPr>
              <a:spcBef>
                <a:spcPts val="1776"/>
              </a:spcBef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GCM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 CTR mode encryption  then   CW-MAC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accelerated via Intel’s PCLMULQDQ instruction)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24"/>
              </a:spcBef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CCM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 CBC-MAC(AES)   then   CTR mode encryption (AED)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(802.11i)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776"/>
              </a:spcBef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EAX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   CTR mode encryption  then  CMAC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4216320"/>
            <a:ext cx="7946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 support AEAD:  (auth. enc. with associated data).  All are nonce-based.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0" descr="Horizontal brick"/>
          <p:cNvSpPr>
            <a:spLocks noChangeArrowheads="1"/>
          </p:cNvSpPr>
          <p:nvPr/>
        </p:nvSpPr>
        <p:spPr bwMode="auto">
          <a:xfrm>
            <a:off x="3581400" y="5457111"/>
            <a:ext cx="3276600" cy="4064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ncrypted data</a:t>
            </a:r>
            <a:endParaRPr lang="en-US" dirty="0">
              <a:solidFill>
                <a:srgbClr val="00009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828800" y="5457111"/>
            <a:ext cx="1752600" cy="3979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ssociated data</a:t>
            </a:r>
            <a:endParaRPr lang="en-US" dirty="0">
              <a:solidFill>
                <a:srgbClr val="00009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ight Brace 8"/>
          <p:cNvSpPr/>
          <p:nvPr/>
        </p:nvSpPr>
        <p:spPr>
          <a:xfrm rot="5400000">
            <a:off x="4292600" y="3501311"/>
            <a:ext cx="101600" cy="5029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5200" y="595526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authenticated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 rot="16200000" flipV="1">
            <a:off x="5118100" y="3590210"/>
            <a:ext cx="203201" cy="3276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1" y="461891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encrypted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32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2" y="228600"/>
            <a:ext cx="8208963" cy="660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Performance:	</a:t>
            </a:r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915400" cy="50292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AMD Opteron,   2.2 GHz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 Linux)</a:t>
            </a:r>
          </a:p>
          <a:p>
            <a:pPr marL="0" indent="0" eaLnBrk="1" hangingPunct="1">
              <a:lnSpc>
                <a:spcPct val="90000"/>
              </a:lnSpc>
              <a:spcBef>
                <a:spcPts val="2376"/>
              </a:spcBef>
              <a:buNone/>
              <a:tabLst>
                <a:tab pos="742950" algn="l"/>
                <a:tab pos="2628900" algn="l"/>
                <a:tab pos="2857500" algn="l"/>
                <a:tab pos="3200400" algn="l"/>
                <a:tab pos="434975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Speed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None/>
              <a:tabLst>
                <a:tab pos="1143000" algn="l"/>
                <a:tab pos="2857500" algn="l"/>
                <a:tab pos="3149600" algn="l"/>
                <a:tab pos="4343400" algn="l"/>
                <a:tab pos="5321300" algn="l"/>
                <a:tab pos="571500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Cipher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(MB/sec)</a:t>
            </a:r>
          </a:p>
          <a:p>
            <a:pPr marL="0" indent="0">
              <a:lnSpc>
                <a:spcPct val="90000"/>
              </a:lnSpc>
              <a:spcBef>
                <a:spcPts val="1776"/>
              </a:spcBef>
              <a:buNone/>
              <a:tabLst>
                <a:tab pos="1143000" algn="l"/>
                <a:tab pos="2857500" algn="l"/>
                <a:tab pos="3149600" algn="l"/>
                <a:tab pos="3492500" algn="l"/>
                <a:tab pos="4572000" algn="l"/>
                <a:tab pos="5321300" algn="l"/>
                <a:tab pos="5715000" algn="l"/>
                <a:tab pos="75438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AES/GCM 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large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**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108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AES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/CTR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139</a:t>
            </a:r>
            <a:endParaRPr lang="en-US" u="sng" dirty="0" smtClean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ts val="1824"/>
              </a:spcBef>
              <a:buNone/>
              <a:tabLst>
                <a:tab pos="1143000" algn="l"/>
                <a:tab pos="2628900" algn="l"/>
                <a:tab pos="2857500" algn="l"/>
                <a:tab pos="3543300" algn="l"/>
                <a:tab pos="4349750" algn="l"/>
                <a:tab pos="4572000" algn="l"/>
                <a:tab pos="5715000" algn="l"/>
                <a:tab pos="75438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AES/CCM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smaller 		 61	</a:t>
            </a:r>
            <a:r>
              <a:rPr lang="en-US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AES</a:t>
            </a:r>
            <a:r>
              <a:rPr lang="en-US" dirty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/CBC	</a:t>
            </a:r>
            <a:r>
              <a:rPr lang="en-US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  109</a:t>
            </a:r>
            <a:endParaRPr lang="en-US" b="0" dirty="0" smtClean="0">
              <a:solidFill>
                <a:srgbClr val="A6A6A6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1224"/>
              </a:spcBef>
              <a:buNone/>
              <a:tabLst>
                <a:tab pos="1143000" algn="l"/>
                <a:tab pos="2628900" algn="l"/>
                <a:tab pos="2857500" algn="l"/>
                <a:tab pos="3543300" algn="l"/>
                <a:tab pos="4349750" algn="l"/>
                <a:tab pos="4572000" algn="l"/>
                <a:tab pos="57150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AES/EAX		smaller 		 61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  <a:tabLst>
                <a:tab pos="1143000" algn="l"/>
                <a:tab pos="3263900" algn="l"/>
                <a:tab pos="3543300" algn="l"/>
                <a:tab pos="4349750" algn="l"/>
                <a:tab pos="5715000" algn="l"/>
                <a:tab pos="75438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AES/CMAC	  109</a:t>
            </a:r>
          </a:p>
          <a:p>
            <a:pPr marL="0" indent="0" eaLnBrk="1" hangingPunct="1">
              <a:spcBef>
                <a:spcPts val="1224"/>
              </a:spcBef>
              <a:buNone/>
              <a:tabLst>
                <a:tab pos="1143000" algn="l"/>
                <a:tab pos="3263900" algn="l"/>
                <a:tab pos="3543300" algn="l"/>
                <a:tab pos="4349750" algn="l"/>
                <a:tab pos="4572000" algn="l"/>
                <a:tab pos="5715000" algn="l"/>
                <a:tab pos="75438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AES/OCB		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129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HMAC/SHA1 147</a:t>
            </a:r>
          </a:p>
        </p:txBody>
      </p:sp>
      <p:sp>
        <p:nvSpPr>
          <p:cNvPr id="8" name="Left Brace 7"/>
          <p:cNvSpPr/>
          <p:nvPr/>
        </p:nvSpPr>
        <p:spPr>
          <a:xfrm>
            <a:off x="1143000" y="2540000"/>
            <a:ext cx="152400" cy="1727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5638800"/>
            <a:ext cx="5432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 extrapolated from Ted </a:t>
            </a:r>
            <a:r>
              <a:rPr lang="en-US" sz="1400" dirty="0" err="1" smtClean="0"/>
              <a:t>Kravitz’s</a:t>
            </a:r>
            <a:r>
              <a:rPr lang="en-US" sz="1400" dirty="0" smtClean="0"/>
              <a:t> results        ** non-Intel machines</a:t>
            </a:r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28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Case Study: TLS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TLS Record Protocol 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(TLS 1.2)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686800" cy="274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Unidirectional keys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</a:rPr>
              <a:t>⇾s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and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</a:rPr>
              <a:t>⇾b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Stateful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encryption: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side maintains two 64-bit counters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ctr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</a:rPr>
              <a:t>⇾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ctr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s⇾b</a:t>
            </a:r>
            <a:endParaRPr lang="en-US" sz="28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Init.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0 when session started.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++ for every record.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Purpose:    replay defense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1" y="1092200"/>
            <a:ext cx="976993" cy="17018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447800" y="1905000"/>
            <a:ext cx="6019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52400" y="1295400"/>
            <a:ext cx="1009650" cy="1346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0410" y="241300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b⇾s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s⇾b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67601" y="2616201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b⇾s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s⇾b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7000" y="1295400"/>
            <a:ext cx="34290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TLS record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7000" y="1295400"/>
            <a:ext cx="609600" cy="508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HDR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6" name="Picture 1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522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458200" cy="736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TLS record:  encryption  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(CBC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AES-128,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HMAC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-SHA1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6868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b⇾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mac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enc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Browser side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enc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="1" baseline="-25000" dirty="0" err="1">
                <a:latin typeface="Times New Roman" pitchFamily="18" charset="0"/>
                <a:cs typeface="Times New Roman" pitchFamily="18" charset="0"/>
              </a:rPr>
              <a:t>b⇾</a:t>
            </a:r>
            <a:r>
              <a:rPr lang="en-US" b="1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data,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ctr</a:t>
            </a:r>
            <a:r>
              <a:rPr lang="en-US" sz="2800" b="1" baseline="-25000" dirty="0" err="1">
                <a:latin typeface="Times New Roman" pitchFamily="18" charset="0"/>
                <a:cs typeface="Times New Roman" pitchFamily="18" charset="0"/>
              </a:rPr>
              <a:t>b⇾s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 : 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step 1:    tag ⟵  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mac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ctr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</a:rPr>
              <a:t>⇾s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header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data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step 2:     pad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header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tag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to AES block size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step 3:     CBC encrypt with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enc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random IV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step 4:     prepend header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15"/>
          <p:cNvGrpSpPr/>
          <p:nvPr/>
        </p:nvGrpSpPr>
        <p:grpSpPr>
          <a:xfrm>
            <a:off x="4114800" y="939800"/>
            <a:ext cx="3886200" cy="2032000"/>
            <a:chOff x="4114800" y="895350"/>
            <a:chExt cx="3886200" cy="1524000"/>
          </a:xfrm>
        </p:grpSpPr>
        <p:sp>
          <p:nvSpPr>
            <p:cNvPr id="5" name="Rectangle 4"/>
            <p:cNvSpPr/>
            <p:nvPr/>
          </p:nvSpPr>
          <p:spPr>
            <a:xfrm>
              <a:off x="4114800" y="895350"/>
              <a:ext cx="3886200" cy="1524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/>
                <a:t>               data</a:t>
              </a:r>
            </a:p>
            <a:p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14800" y="895350"/>
              <a:ext cx="1905000" cy="304800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3716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t</a:t>
              </a:r>
              <a:r>
                <a:rPr lang="en-US" dirty="0" smtClean="0">
                  <a:solidFill>
                    <a:srgbClr val="000000"/>
                  </a:solidFill>
                </a:rPr>
                <a:t>ype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ll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</a:rPr>
                <a:t>ver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ll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</a:rPr>
                <a:t>len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8" name="Elbow Connector 7"/>
            <p:cNvCxnSpPr/>
            <p:nvPr/>
          </p:nvCxnSpPr>
          <p:spPr>
            <a:xfrm flipV="1">
              <a:off x="4114800" y="1504950"/>
              <a:ext cx="3886200" cy="381000"/>
            </a:xfrm>
            <a:prstGeom prst="bentConnector3">
              <a:avLst>
                <a:gd name="adj1" fmla="val 705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257800" y="1885950"/>
              <a:ext cx="61266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tag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62800" y="2114550"/>
              <a:ext cx="838200" cy="304800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pad</a:t>
              </a:r>
              <a:endParaRPr lang="en-US" dirty="0"/>
            </a:p>
          </p:txBody>
        </p:sp>
      </p:grpSp>
      <p:pic>
        <p:nvPicPr>
          <p:cNvPr id="7" name="Ink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9280" y="3075960"/>
            <a:ext cx="2486520" cy="810240"/>
          </a:xfrm>
          <a:prstGeom prst="rect">
            <a:avLst/>
          </a:prstGeom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5" name="Picture 1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02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458200" cy="812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TLS record:  decryption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(CBC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AES-128,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HMAC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-SHA1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534400" cy="3784600"/>
          </a:xfrm>
        </p:spPr>
        <p:txBody>
          <a:bodyPr>
            <a:normAutofit/>
          </a:bodyPr>
          <a:lstStyle/>
          <a:p>
            <a:pPr marL="0" indent="0">
              <a:spcBef>
                <a:spcPts val="2376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Server side 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dec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b⇾</a:t>
            </a:r>
            <a:r>
              <a:rPr lang="en-US" sz="2400" b="1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record,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ctr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b⇾s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step 1:     CBC decrypt record using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enc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step 2:     check pad format:  send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bad_record_mac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if invalid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step 3:     check tag on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 ++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ctr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b⇾s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header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data]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send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bad_record_mac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invalid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Provides authenticated encryption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(provided no other info. is leaked during decryption)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830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Recap:  the story so far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5461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Confidentiality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semantic security against a CPA attack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ncryption secure against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eavesdropping only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Integrity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Existential un-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forgeability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under a chosen message attack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ECBC-MAC, CMAC, NMAC, PMAC,  HMAC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424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module:   encryption secure against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tampering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Ensuring both confidentiality and integrity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nk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7600" y="3733800"/>
            <a:ext cx="1453680" cy="79968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15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792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Bugs in older versions 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(prior to TLS 1.1)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97000"/>
            <a:ext cx="8686800" cy="462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IV for CBC is predictable: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(chained IV)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IV for next record is last cipher text block of current record.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 CPA secure.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 practical exploit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BEAST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attack)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Padding oracle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 during decryption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pad is invalid send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decryption failed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alert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mac is invalid send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bad_record_mac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alert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⇒   attacker learns info. about plaintext   (attack in next 	      segment)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Lesson:   when decryption fails, do not explain why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647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Leaking the length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92200"/>
            <a:ext cx="8534400" cy="5003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TLS header leaks the length of TLS records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Lengths can also be inferred by observing network traffic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many web applications, leaking lengths reveals sensitive info: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tax preparation sites, lengths indicate the type of return being filed which leaks information about the user’s income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healthcare sites, lengths leaks what page the user is viewing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Google maps, lengths leaks the location being requested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976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easy solution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399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9445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802.11b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WEP:   how not to do it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802.11b WEP: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Previously discussed problems:  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two time pad and related PRG seeds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914401" y="2514600"/>
            <a:ext cx="1076739" cy="132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26162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37270" y="27118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2604685"/>
            <a:ext cx="1041400" cy="102751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286000" y="3327400"/>
            <a:ext cx="487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24200" y="2108200"/>
            <a:ext cx="2209800" cy="406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10200" y="2108200"/>
            <a:ext cx="9144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CRC(m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24200" y="2717800"/>
            <a:ext cx="32766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PRG(  IV  </a:t>
            </a:r>
            <a:r>
              <a:rPr lang="en-US" dirty="0" err="1" smtClean="0"/>
              <a:t>ll</a:t>
            </a:r>
            <a:r>
              <a:rPr lang="en-US" dirty="0" smtClean="0"/>
              <a:t>  k )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24200" y="3530600"/>
            <a:ext cx="32766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ciphetext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90800" y="3530600"/>
            <a:ext cx="4572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7" name="Picture 1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8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Active attacks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Fact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CRC is linear, i.e.   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∀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m,p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CRC( m ⨁ p) = CRC(m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⨁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F(p)</a:t>
            </a:r>
            <a:endParaRPr lang="en-US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0" y="2751667"/>
            <a:ext cx="3886200" cy="474133"/>
          </a:xfrm>
          <a:prstGeom prst="rect">
            <a:avLst/>
          </a:prstGeom>
          <a:pattFill prst="diagBrick">
            <a:fgClr>
              <a:srgbClr val="0000FF"/>
            </a:fgClr>
            <a:bgClr>
              <a:schemeClr val="accent6">
                <a:lumMod val="75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-port = 80     data              CRC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08300" y="2751667"/>
            <a:ext cx="4572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IV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616201"/>
            <a:ext cx="2212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WEP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362700" y="2853267"/>
            <a:ext cx="0" cy="304800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19"/>
          <p:cNvGrpSpPr/>
          <p:nvPr/>
        </p:nvGrpSpPr>
        <p:grpSpPr>
          <a:xfrm>
            <a:off x="317664" y="2853267"/>
            <a:ext cx="7759536" cy="1286933"/>
            <a:chOff x="317664" y="2139950"/>
            <a:chExt cx="7759536" cy="965200"/>
          </a:xfrm>
        </p:grpSpPr>
        <p:sp>
          <p:nvSpPr>
            <p:cNvPr id="7" name="TextBox 6"/>
            <p:cNvSpPr txBox="1"/>
            <p:nvPr/>
          </p:nvSpPr>
          <p:spPr>
            <a:xfrm>
              <a:off x="317664" y="2414885"/>
              <a:ext cx="1241045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ttacker: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9000" y="2495550"/>
              <a:ext cx="3886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000…….00…..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XX</a:t>
              </a:r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…0000</a:t>
              </a:r>
              <a:r>
                <a:rPr lang="en-US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…    </a:t>
              </a:r>
              <a:r>
                <a:rPr lang="en-US" sz="2000" b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F(XX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375400" y="2559050"/>
              <a:ext cx="0" cy="228600"/>
            </a:xfrm>
            <a:prstGeom prst="line">
              <a:avLst/>
            </a:prstGeom>
            <a:ln w="57150" cmpd="sng"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315200" y="2139950"/>
              <a:ext cx="497252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⨁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743200" y="3105150"/>
              <a:ext cx="533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8"/>
          <p:cNvGrpSpPr/>
          <p:nvPr/>
        </p:nvGrpSpPr>
        <p:grpSpPr>
          <a:xfrm>
            <a:off x="2895600" y="4292600"/>
            <a:ext cx="4470400" cy="474133"/>
            <a:chOff x="2895600" y="3219450"/>
            <a:chExt cx="4470400" cy="355600"/>
          </a:xfrm>
        </p:grpSpPr>
        <p:sp>
          <p:nvSpPr>
            <p:cNvPr id="15" name="Rectangle 14"/>
            <p:cNvSpPr/>
            <p:nvPr/>
          </p:nvSpPr>
          <p:spPr>
            <a:xfrm>
              <a:off x="2895600" y="3257550"/>
              <a:ext cx="4572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IV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79800" y="3219450"/>
              <a:ext cx="3886200" cy="355600"/>
            </a:xfrm>
            <a:prstGeom prst="rect">
              <a:avLst/>
            </a:prstGeom>
            <a:pattFill prst="diagBrick">
              <a:fgClr>
                <a:srgbClr val="0000FF"/>
              </a:fgClr>
              <a:bgClr>
                <a:schemeClr val="accent6">
                  <a:lumMod val="75000"/>
                </a:schemeClr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dest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-port = 25     data              CRC’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6413500" y="3295650"/>
              <a:ext cx="0" cy="22860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04800" y="4140200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XX = 25⨁80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5562601"/>
            <a:ext cx="7989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Upon decryption:    CRC is valid,   but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changed  !!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Picture 20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032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CBC </a:t>
            </a:r>
            <a:r>
              <a:rPr lang="en-US" u="sng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Paddings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Recap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Authenticated encryption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 CPA security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integrity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onfidentiality in presence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active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adversary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Prevents chosen-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attacks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Limitation:  cannot help bad implementations …   (this segment)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Authenticated encryption modes: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Standards:    GCM,  CCM,  EAX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General construction:    encrypt-then-MAC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853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82000" cy="660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TLS record protocol   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(CBC encryption)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92200"/>
            <a:ext cx="8077200" cy="3327400"/>
          </a:xfrm>
        </p:spPr>
        <p:txBody>
          <a:bodyPr>
            <a:normAutofit/>
          </a:bodyPr>
          <a:lstStyle/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Decryption: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dec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="1" baseline="-25000" dirty="0" err="1">
                <a:latin typeface="Times New Roman" pitchFamily="18" charset="0"/>
                <a:cs typeface="Times New Roman" pitchFamily="18" charset="0"/>
              </a:rPr>
              <a:t>b⇾s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record,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ctr</a:t>
            </a:r>
            <a:r>
              <a:rPr lang="en-US" sz="2800" b="1" baseline="-25000" dirty="0" err="1">
                <a:latin typeface="Times New Roman" pitchFamily="18" charset="0"/>
                <a:cs typeface="Times New Roman" pitchFamily="18" charset="0"/>
              </a:rPr>
              <a:t>b⇾s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spcBef>
                <a:spcPts val="2400"/>
              </a:spcBef>
              <a:buNone/>
              <a:tabLst>
                <a:tab pos="4572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step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1: CBC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decrypt record using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enc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400"/>
              </a:spcBef>
              <a:buNone/>
              <a:tabLst>
                <a:tab pos="4572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step 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check pad format: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abort 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invalid</a:t>
            </a:r>
          </a:p>
          <a:p>
            <a:pPr marL="0" indent="0">
              <a:spcBef>
                <a:spcPts val="2400"/>
              </a:spcBef>
              <a:buNone/>
              <a:tabLst>
                <a:tab pos="4572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step 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check tag on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++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ctr</a:t>
            </a:r>
            <a:r>
              <a:rPr lang="en-US" sz="2800" baseline="-25000" dirty="0" err="1">
                <a:latin typeface="Times New Roman" pitchFamily="18" charset="0"/>
                <a:cs typeface="Times New Roman" pitchFamily="18" charset="0"/>
              </a:rPr>
              <a:t>b⇾s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header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abort 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invalid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05400" y="4445000"/>
            <a:ext cx="3886200" cy="2032000"/>
            <a:chOff x="4114800" y="895350"/>
            <a:chExt cx="3886200" cy="1524000"/>
          </a:xfrm>
        </p:grpSpPr>
        <p:sp>
          <p:nvSpPr>
            <p:cNvPr id="5" name="Rectangle 4"/>
            <p:cNvSpPr/>
            <p:nvPr/>
          </p:nvSpPr>
          <p:spPr>
            <a:xfrm>
              <a:off x="4114800" y="895350"/>
              <a:ext cx="3886200" cy="1524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/>
                <a:t>               data</a:t>
              </a:r>
            </a:p>
            <a:p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14800" y="895350"/>
              <a:ext cx="1905000" cy="304800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3716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t</a:t>
              </a:r>
              <a:r>
                <a:rPr lang="en-US" dirty="0" smtClean="0">
                  <a:solidFill>
                    <a:srgbClr val="000000"/>
                  </a:solidFill>
                </a:rPr>
                <a:t>ype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ll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</a:rPr>
                <a:t>ver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ll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</a:rPr>
                <a:t>len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7" name="Elbow Connector 6"/>
            <p:cNvCxnSpPr/>
            <p:nvPr/>
          </p:nvCxnSpPr>
          <p:spPr>
            <a:xfrm flipV="1">
              <a:off x="4114800" y="1504950"/>
              <a:ext cx="3886200" cy="381000"/>
            </a:xfrm>
            <a:prstGeom prst="bentConnector3">
              <a:avLst>
                <a:gd name="adj1" fmla="val 705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257800" y="1885950"/>
              <a:ext cx="61266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tag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162800" y="2114550"/>
              <a:ext cx="838200" cy="304800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pad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04801" y="4360783"/>
            <a:ext cx="278396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types of error:</a:t>
            </a: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adding error</a:t>
            </a: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MAC error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3" name="Picture 12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23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36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Padding oracle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5105400" y="4343400"/>
            <a:ext cx="3886200" cy="2032000"/>
            <a:chOff x="4114800" y="895350"/>
            <a:chExt cx="3886200" cy="1524000"/>
          </a:xfrm>
        </p:grpSpPr>
        <p:sp>
          <p:nvSpPr>
            <p:cNvPr id="5" name="Rectangle 4"/>
            <p:cNvSpPr/>
            <p:nvPr/>
          </p:nvSpPr>
          <p:spPr>
            <a:xfrm>
              <a:off x="4114800" y="895350"/>
              <a:ext cx="3886200" cy="1524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/>
                <a:t>               data</a:t>
              </a:r>
            </a:p>
            <a:p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14800" y="895350"/>
              <a:ext cx="1905000" cy="304800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3716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t</a:t>
              </a:r>
              <a:r>
                <a:rPr lang="en-US" dirty="0" smtClean="0">
                  <a:solidFill>
                    <a:srgbClr val="000000"/>
                  </a:solidFill>
                </a:rPr>
                <a:t>ype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ll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</a:rPr>
                <a:t>ver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ll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</a:rPr>
                <a:t>len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7" name="Elbow Connector 6"/>
            <p:cNvCxnSpPr/>
            <p:nvPr/>
          </p:nvCxnSpPr>
          <p:spPr>
            <a:xfrm flipV="1">
              <a:off x="4114800" y="1504950"/>
              <a:ext cx="3886200" cy="381000"/>
            </a:xfrm>
            <a:prstGeom prst="bentConnector3">
              <a:avLst>
                <a:gd name="adj1" fmla="val 705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257800" y="1885950"/>
              <a:ext cx="61266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tag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162800" y="2114550"/>
              <a:ext cx="838200" cy="304800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pad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1000" y="1092200"/>
            <a:ext cx="853440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Suppose attacker can differentiate the two errors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(pad error, MAC error):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⇒   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Padding oracle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attacker submits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learns if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last bytes of plaintext are a valid pad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48768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Nice example of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chosen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attack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4" name="Picture 13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2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Padding oracle via timing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OpenSSL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t="82" b="-3451"/>
          <a:stretch/>
        </p:blipFill>
        <p:spPr>
          <a:xfrm>
            <a:off x="533400" y="2040467"/>
            <a:ext cx="3962400" cy="3826933"/>
          </a:xfrm>
        </p:spPr>
      </p:pic>
      <p:sp>
        <p:nvSpPr>
          <p:cNvPr id="5" name="TextBox 4"/>
          <p:cNvSpPr txBox="1"/>
          <p:nvPr/>
        </p:nvSpPr>
        <p:spPr>
          <a:xfrm>
            <a:off x="4953000" y="3733800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Credit: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Brice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Canvel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1" y="4343400"/>
            <a:ext cx="261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(fixed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OpenSSL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0.9.7a)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1" y="5765801"/>
            <a:ext cx="625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older TLS 1.0:   padding oracle due to different alert messages.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Ink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680" y="1438680"/>
            <a:ext cx="2841120" cy="153312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268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a padding oracle   </a:t>
            </a:r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(CBC encryption)</a:t>
            </a:r>
            <a:endParaRPr lang="en-US" sz="3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1905000" y="3683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(</a:t>
            </a:r>
            <a:r>
              <a:rPr lang="en-US" sz="2400" dirty="0"/>
              <a:t>k,</a:t>
            </a:r>
            <a:r>
              <a:rPr lang="en-US" sz="2400" dirty="0">
                <a:sym typeface="Symbol" pitchFamily="18" charset="2"/>
              </a:rPr>
              <a:t>)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3581400" y="3683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(</a:t>
            </a:r>
            <a:r>
              <a:rPr lang="en-US" sz="2400" dirty="0"/>
              <a:t>k,</a:t>
            </a:r>
            <a:r>
              <a:rPr lang="en-US" sz="2400" dirty="0">
                <a:sym typeface="Symbol" pitchFamily="18" charset="2"/>
              </a:rPr>
              <a:t>)</a:t>
            </a: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1600200" y="5588000"/>
            <a:ext cx="15240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3124200" y="5588000"/>
            <a:ext cx="16764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m[1]</a:t>
            </a:r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4800600" y="5588000"/>
            <a:ext cx="16002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  m[2]   </a:t>
            </a:r>
            <a:r>
              <a:rPr lang="en-US" dirty="0" err="1" smtClean="0"/>
              <a:t>ll</a:t>
            </a:r>
            <a:r>
              <a:rPr lang="en-US" dirty="0" smtClean="0"/>
              <a:t>   </a:t>
            </a:r>
            <a:r>
              <a:rPr lang="en-US" sz="2000" b="1" dirty="0" smtClean="0">
                <a:solidFill>
                  <a:srgbClr val="000090"/>
                </a:solidFill>
              </a:rPr>
              <a:t>pad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 flipV="1">
            <a:off x="2093914" y="4673600"/>
            <a:ext cx="5004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</a:t>
            </a: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 flipV="1">
            <a:off x="3810000" y="4673600"/>
            <a:ext cx="5004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</a:t>
            </a:r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>
            <a:off x="2330450" y="520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20"/>
          <p:cNvSpPr>
            <a:spLocks noChangeShapeType="1"/>
          </p:cNvSpPr>
          <p:nvPr/>
        </p:nvSpPr>
        <p:spPr bwMode="auto">
          <a:xfrm>
            <a:off x="4038600" y="51752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22"/>
          <p:cNvSpPr>
            <a:spLocks noChangeShapeType="1"/>
          </p:cNvSpPr>
          <p:nvPr/>
        </p:nvSpPr>
        <p:spPr bwMode="auto">
          <a:xfrm>
            <a:off x="4038600" y="452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24"/>
          <p:cNvSpPr>
            <a:spLocks noChangeShapeType="1"/>
          </p:cNvSpPr>
          <p:nvPr/>
        </p:nvSpPr>
        <p:spPr bwMode="auto">
          <a:xfrm>
            <a:off x="2286000" y="452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Freeform 26"/>
          <p:cNvSpPr>
            <a:spLocks/>
          </p:cNvSpPr>
          <p:nvPr/>
        </p:nvSpPr>
        <p:spPr bwMode="auto">
          <a:xfrm>
            <a:off x="838200" y="3048000"/>
            <a:ext cx="1371600" cy="1955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6"/>
              </a:cxn>
              <a:cxn ang="0">
                <a:pos x="864" y="336"/>
              </a:cxn>
            </a:cxnLst>
            <a:rect l="0" t="0" r="r" b="b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27"/>
          <p:cNvSpPr>
            <a:spLocks noChangeShapeType="1"/>
          </p:cNvSpPr>
          <p:nvPr/>
        </p:nvSpPr>
        <p:spPr bwMode="auto">
          <a:xfrm>
            <a:off x="2286000" y="30734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Freeform 28"/>
          <p:cNvSpPr>
            <a:spLocks/>
          </p:cNvSpPr>
          <p:nvPr/>
        </p:nvSpPr>
        <p:spPr bwMode="auto">
          <a:xfrm flipV="1">
            <a:off x="2286000" y="3378200"/>
            <a:ext cx="1600200" cy="16764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576" y="1056"/>
              </a:cxn>
              <a:cxn ang="0">
                <a:pos x="576" y="0"/>
              </a:cxn>
              <a:cxn ang="0">
                <a:pos x="1008" y="0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>
            <a:off x="4038600" y="30734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Rectangle 36"/>
          <p:cNvSpPr>
            <a:spLocks noChangeArrowheads="1"/>
          </p:cNvSpPr>
          <p:nvPr/>
        </p:nvSpPr>
        <p:spPr bwMode="auto">
          <a:xfrm>
            <a:off x="5257800" y="3683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(</a:t>
            </a:r>
            <a:r>
              <a:rPr lang="en-US" sz="2400" dirty="0"/>
              <a:t>k,</a:t>
            </a:r>
            <a:r>
              <a:rPr lang="en-US" sz="2400" dirty="0">
                <a:sym typeface="Symbol" pitchFamily="18" charset="2"/>
              </a:rPr>
              <a:t>)</a:t>
            </a:r>
          </a:p>
        </p:txBody>
      </p:sp>
      <p:sp>
        <p:nvSpPr>
          <p:cNvPr id="64" name="Freeform 37"/>
          <p:cNvSpPr>
            <a:spLocks/>
          </p:cNvSpPr>
          <p:nvPr/>
        </p:nvSpPr>
        <p:spPr bwMode="auto">
          <a:xfrm flipV="1">
            <a:off x="4038600" y="3378200"/>
            <a:ext cx="1600200" cy="16764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576" y="1056"/>
              </a:cxn>
              <a:cxn ang="0">
                <a:pos x="576" y="0"/>
              </a:cxn>
              <a:cxn ang="0">
                <a:pos x="1008" y="0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Text Box 39"/>
          <p:cNvSpPr txBox="1">
            <a:spLocks noChangeArrowheads="1"/>
          </p:cNvSpPr>
          <p:nvPr/>
        </p:nvSpPr>
        <p:spPr bwMode="auto">
          <a:xfrm flipV="1">
            <a:off x="5522914" y="4673600"/>
            <a:ext cx="5004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</a:t>
            </a:r>
          </a:p>
        </p:txBody>
      </p:sp>
      <p:sp>
        <p:nvSpPr>
          <p:cNvPr id="67" name="Line 40"/>
          <p:cNvSpPr>
            <a:spLocks noChangeShapeType="1"/>
          </p:cNvSpPr>
          <p:nvPr/>
        </p:nvSpPr>
        <p:spPr bwMode="auto">
          <a:xfrm>
            <a:off x="5751513" y="51752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Line 41"/>
          <p:cNvSpPr>
            <a:spLocks noChangeShapeType="1"/>
          </p:cNvSpPr>
          <p:nvPr/>
        </p:nvSpPr>
        <p:spPr bwMode="auto">
          <a:xfrm>
            <a:off x="5751513" y="452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Line 42"/>
          <p:cNvSpPr>
            <a:spLocks noChangeShapeType="1"/>
          </p:cNvSpPr>
          <p:nvPr/>
        </p:nvSpPr>
        <p:spPr bwMode="auto">
          <a:xfrm>
            <a:off x="5715000" y="30734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Rectangle 44"/>
          <p:cNvSpPr>
            <a:spLocks noChangeArrowheads="1"/>
          </p:cNvSpPr>
          <p:nvPr/>
        </p:nvSpPr>
        <p:spPr bwMode="auto">
          <a:xfrm>
            <a:off x="1600200" y="2692400"/>
            <a:ext cx="1524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c[0]</a:t>
            </a:r>
          </a:p>
        </p:txBody>
      </p:sp>
      <p:sp>
        <p:nvSpPr>
          <p:cNvPr id="72" name="Rectangle 45"/>
          <p:cNvSpPr>
            <a:spLocks noChangeArrowheads="1"/>
          </p:cNvSpPr>
          <p:nvPr/>
        </p:nvSpPr>
        <p:spPr bwMode="auto">
          <a:xfrm>
            <a:off x="3124200" y="2692400"/>
            <a:ext cx="16764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c[1]</a:t>
            </a:r>
          </a:p>
        </p:txBody>
      </p:sp>
      <p:sp>
        <p:nvSpPr>
          <p:cNvPr id="73" name="Rectangle 46"/>
          <p:cNvSpPr>
            <a:spLocks noChangeArrowheads="1"/>
          </p:cNvSpPr>
          <p:nvPr/>
        </p:nvSpPr>
        <p:spPr bwMode="auto">
          <a:xfrm>
            <a:off x="4800600" y="2692400"/>
            <a:ext cx="1600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[2]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5" name="Rectangle 48"/>
          <p:cNvSpPr>
            <a:spLocks noChangeArrowheads="1"/>
          </p:cNvSpPr>
          <p:nvPr/>
        </p:nvSpPr>
        <p:spPr bwMode="auto">
          <a:xfrm>
            <a:off x="457200" y="2692400"/>
            <a:ext cx="838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IV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2400" y="1492648"/>
            <a:ext cx="8138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Attacker has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 = (c[0], c[1], c[2])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wants 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m[1]</a:t>
            </a: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30" name="Picture 29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79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tampering attacks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711200"/>
          </a:xfrm>
        </p:spPr>
        <p:txBody>
          <a:bodyPr/>
          <a:lstStyle/>
          <a:p>
            <a:pPr marL="5715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TCP/IP:   (highly abstracted)</a:t>
            </a:r>
          </a:p>
          <a:p>
            <a:pPr marL="45720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90221" y="4445000"/>
            <a:ext cx="6858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4401" y="3429000"/>
            <a:ext cx="976993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67600" y="2311400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</a:t>
            </a:r>
            <a:br>
              <a:rPr lang="en-US" dirty="0" smtClean="0"/>
            </a:br>
            <a:r>
              <a:rPr lang="en-US" dirty="0" smtClean="0"/>
              <a:t>port = 80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81684" y="5359401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Bob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ort = 25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28800" y="4038600"/>
            <a:ext cx="2743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57400" y="3429000"/>
            <a:ext cx="22098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est</a:t>
            </a:r>
            <a:r>
              <a:rPr lang="en-US" dirty="0" smtClean="0"/>
              <a:t> = 80      data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3528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44558" y="29210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packet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5638800" y="2768600"/>
            <a:ext cx="18288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4" idx="1"/>
          </p:cNvCxnSpPr>
          <p:nvPr/>
        </p:nvCxnSpPr>
        <p:spPr>
          <a:xfrm>
            <a:off x="5701393" y="4279901"/>
            <a:ext cx="1788828" cy="6443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6021232" y="2968320"/>
            <a:ext cx="918043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5997109" y="258013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48200" y="2209800"/>
            <a:ext cx="4343400" cy="4064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8600" y="45466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ource machine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10100" y="6172200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destination machine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88840" y="495482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TCP/IP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228600" y="3124200"/>
            <a:ext cx="1009650" cy="1346200"/>
          </a:xfrm>
          <a:prstGeom prst="rect">
            <a:avLst/>
          </a:prstGeom>
        </p:spPr>
      </p:pic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4" name="Picture 23" descr="http://study.result.pk/wp-content/uploads/2011/07/National-University-of-Computer-and-Emerging-Sciences-NUCES-300x300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947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5344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a padding oracle   (CBC encryption)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1752600" y="3683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(</a:t>
            </a:r>
            <a:r>
              <a:rPr lang="en-US" sz="2400" dirty="0"/>
              <a:t>k,</a:t>
            </a:r>
            <a:r>
              <a:rPr lang="en-US" sz="2400" dirty="0">
                <a:sym typeface="Symbol" pitchFamily="18" charset="2"/>
              </a:rPr>
              <a:t>)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3429000" y="36830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(</a:t>
            </a:r>
            <a:r>
              <a:rPr lang="en-US" sz="2400" dirty="0"/>
              <a:t>k,</a:t>
            </a:r>
            <a:r>
              <a:rPr lang="en-US" sz="2400" dirty="0">
                <a:sym typeface="Symbol" pitchFamily="18" charset="2"/>
              </a:rPr>
              <a:t>)</a:t>
            </a: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1447800" y="5588000"/>
            <a:ext cx="15240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2971800" y="5588000"/>
            <a:ext cx="1676400" cy="38100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m[1]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 flipV="1">
            <a:off x="1941514" y="4673600"/>
            <a:ext cx="5004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</a:t>
            </a: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 flipV="1">
            <a:off x="3657600" y="4673600"/>
            <a:ext cx="5004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</a:t>
            </a:r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>
            <a:off x="2178050" y="520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20"/>
          <p:cNvSpPr>
            <a:spLocks noChangeShapeType="1"/>
          </p:cNvSpPr>
          <p:nvPr/>
        </p:nvSpPr>
        <p:spPr bwMode="auto">
          <a:xfrm>
            <a:off x="3886200" y="51752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22"/>
          <p:cNvSpPr>
            <a:spLocks noChangeShapeType="1"/>
          </p:cNvSpPr>
          <p:nvPr/>
        </p:nvSpPr>
        <p:spPr bwMode="auto">
          <a:xfrm>
            <a:off x="3886200" y="452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24"/>
          <p:cNvSpPr>
            <a:spLocks noChangeShapeType="1"/>
          </p:cNvSpPr>
          <p:nvPr/>
        </p:nvSpPr>
        <p:spPr bwMode="auto">
          <a:xfrm>
            <a:off x="2133600" y="452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Freeform 26"/>
          <p:cNvSpPr>
            <a:spLocks/>
          </p:cNvSpPr>
          <p:nvPr/>
        </p:nvSpPr>
        <p:spPr bwMode="auto">
          <a:xfrm>
            <a:off x="685800" y="3048000"/>
            <a:ext cx="1371600" cy="1955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6"/>
              </a:cxn>
              <a:cxn ang="0">
                <a:pos x="864" y="336"/>
              </a:cxn>
            </a:cxnLst>
            <a:rect l="0" t="0" r="r" b="b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27"/>
          <p:cNvSpPr>
            <a:spLocks noChangeShapeType="1"/>
          </p:cNvSpPr>
          <p:nvPr/>
        </p:nvSpPr>
        <p:spPr bwMode="auto">
          <a:xfrm>
            <a:off x="2133600" y="30734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Freeform 28"/>
          <p:cNvSpPr>
            <a:spLocks/>
          </p:cNvSpPr>
          <p:nvPr/>
        </p:nvSpPr>
        <p:spPr bwMode="auto">
          <a:xfrm flipV="1">
            <a:off x="2133600" y="3378200"/>
            <a:ext cx="1600200" cy="16764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576" y="1056"/>
              </a:cxn>
              <a:cxn ang="0">
                <a:pos x="576" y="0"/>
              </a:cxn>
              <a:cxn ang="0">
                <a:pos x="1008" y="0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>
            <a:off x="3886200" y="30734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Rectangle 44"/>
          <p:cNvSpPr>
            <a:spLocks noChangeArrowheads="1"/>
          </p:cNvSpPr>
          <p:nvPr/>
        </p:nvSpPr>
        <p:spPr bwMode="auto">
          <a:xfrm>
            <a:off x="1447800" y="2692400"/>
            <a:ext cx="1524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c[0]</a:t>
            </a:r>
          </a:p>
        </p:txBody>
      </p:sp>
      <p:sp>
        <p:nvSpPr>
          <p:cNvPr id="72" name="Rectangle 45"/>
          <p:cNvSpPr>
            <a:spLocks noChangeArrowheads="1"/>
          </p:cNvSpPr>
          <p:nvPr/>
        </p:nvSpPr>
        <p:spPr bwMode="auto">
          <a:xfrm>
            <a:off x="2971800" y="2692400"/>
            <a:ext cx="16764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lang="en-US" sz="2000">
                <a:solidFill>
                  <a:schemeClr val="accent3">
                    <a:lumMod val="20000"/>
                    <a:lumOff val="80000"/>
                  </a:schemeClr>
                </a:solidFill>
              </a:rPr>
              <a:t>c[1]</a:t>
            </a:r>
          </a:p>
        </p:txBody>
      </p:sp>
      <p:sp>
        <p:nvSpPr>
          <p:cNvPr id="75" name="Rectangle 48"/>
          <p:cNvSpPr>
            <a:spLocks noChangeArrowheads="1"/>
          </p:cNvSpPr>
          <p:nvPr/>
        </p:nvSpPr>
        <p:spPr bwMode="auto">
          <a:xfrm>
            <a:off x="304800" y="2692400"/>
            <a:ext cx="838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IV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7700" y="1295400"/>
            <a:ext cx="6623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tep 1:    let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be a guess for the last byte of   m[1] 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92400" y="2717800"/>
            <a:ext cx="228600" cy="304800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0" y="2819401"/>
            <a:ext cx="181492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⨁ g ⨁ 0x01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4394200" y="5630333"/>
            <a:ext cx="228600" cy="304800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794000" y="2209800"/>
            <a:ext cx="2908300" cy="584200"/>
          </a:xfrm>
          <a:custGeom>
            <a:avLst/>
            <a:gdLst>
              <a:gd name="connsiteX0" fmla="*/ 2908300 w 2908300"/>
              <a:gd name="connsiteY0" fmla="*/ 553580 h 553580"/>
              <a:gd name="connsiteX1" fmla="*/ 2184400 w 2908300"/>
              <a:gd name="connsiteY1" fmla="*/ 109080 h 553580"/>
              <a:gd name="connsiteX2" fmla="*/ 520700 w 2908300"/>
              <a:gd name="connsiteY2" fmla="*/ 20180 h 553580"/>
              <a:gd name="connsiteX3" fmla="*/ 0 w 2908300"/>
              <a:gd name="connsiteY3" fmla="*/ 413880 h 55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8300" h="553580">
                <a:moveTo>
                  <a:pt x="2908300" y="553580"/>
                </a:moveTo>
                <a:cubicBezTo>
                  <a:pt x="2745316" y="375780"/>
                  <a:pt x="2582333" y="197980"/>
                  <a:pt x="2184400" y="109080"/>
                </a:cubicBezTo>
                <a:cubicBezTo>
                  <a:pt x="1786467" y="20180"/>
                  <a:pt x="884767" y="-30620"/>
                  <a:pt x="520700" y="20180"/>
                </a:cubicBezTo>
                <a:cubicBezTo>
                  <a:pt x="156633" y="70980"/>
                  <a:pt x="78316" y="242430"/>
                  <a:pt x="0" y="41388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16"/>
          <p:cNvGrpSpPr/>
          <p:nvPr/>
        </p:nvGrpSpPr>
        <p:grpSpPr>
          <a:xfrm>
            <a:off x="4572001" y="4038600"/>
            <a:ext cx="4403714" cy="1422400"/>
            <a:chOff x="4572000" y="3028950"/>
            <a:chExt cx="4403714" cy="1066800"/>
          </a:xfrm>
        </p:grpSpPr>
        <p:sp>
          <p:nvSpPr>
            <p:cNvPr id="41" name="TextBox 40"/>
            <p:cNvSpPr txBox="1"/>
            <p:nvPr/>
          </p:nvSpPr>
          <p:spPr>
            <a:xfrm>
              <a:off x="5562600" y="3028950"/>
              <a:ext cx="3413114" cy="34624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last-byte ⨁ </a:t>
              </a:r>
              <a:r>
                <a:rPr lang="en-US" sz="2400" dirty="0"/>
                <a:t>g ⨁ </a:t>
              </a:r>
              <a:r>
                <a:rPr lang="en-US" sz="2400" dirty="0" smtClean="0"/>
                <a:t>0x01 </a:t>
              </a:r>
              <a:endParaRPr lang="en-US" sz="2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4572000" y="3486150"/>
              <a:ext cx="990600" cy="609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029200" y="5257801"/>
            <a:ext cx="3913251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i</a:t>
            </a:r>
            <a:r>
              <a:rPr lang="en-US" sz="2400" dirty="0" smtClean="0"/>
              <a:t>f last-byte = g:   valid pad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    otherwise:      invalid pad</a:t>
            </a:r>
            <a:endParaRPr lang="en-US" sz="2400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30" name="Picture 29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232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39" grpId="0" animBg="1"/>
      <p:bldP spid="13" grpId="0" animBg="1"/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534400" cy="812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a padding oracle   (CBC encryption)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7200" y="1701800"/>
            <a:ext cx="7555273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Attack:   submit 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IV, c’[0],  c[1] )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padding oracle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⇒   attacker learns if  last-byte = g</a:t>
            </a:r>
          </a:p>
          <a:p>
            <a:pPr>
              <a:spcBef>
                <a:spcPts val="120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Repeat  with   g = 0,1, …, 255  to learn last byte of m[1]</a:t>
            </a:r>
          </a:p>
          <a:p>
            <a:pPr>
              <a:spcBef>
                <a:spcPts val="120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use a  (02, 02)  pad to learn the next byte and so on …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854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7318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IMAP over TLS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153400" cy="439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TLS renegotiates key when an invalid record is received 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Enter IMAP over TLS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 (protocol for reading email)</a:t>
            </a:r>
          </a:p>
          <a:p>
            <a:pPr>
              <a:spcBef>
                <a:spcPts val="2376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five minutes client sends login message to server: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LOGIN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username” "password”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2376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Exact same attack works, despite new keys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⇒   recovers password in a few hours.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473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Lesson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 Encrypt-then-MAC would completely avoid this problem: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 is checked first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discarded if invalid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 MAC-then-CBC provides A.E., but padding oracle destroys 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26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193801"/>
            <a:ext cx="881927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Will this attack work if TLS used counter mode instead of CBC?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	</a:t>
            </a:r>
            <a:r>
              <a:rPr lang="en-US" sz="2400" dirty="0" smtClean="0"/>
              <a:t>(i.e.  use  MAC-then-CTR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1" y="3632201"/>
            <a:ext cx="7083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Yes, padding oracles affect all encryption schemes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9517" y="4235848"/>
            <a:ext cx="5577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depends on what block cipher is used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4845448"/>
            <a:ext cx="5681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No, counter </a:t>
            </a:r>
            <a:r>
              <a:rPr lang="en-US" sz="2400" smtClean="0"/>
              <a:t>mode need not </a:t>
            </a:r>
            <a:r>
              <a:rPr lang="en-US" sz="2400" dirty="0" smtClean="0"/>
              <a:t>use padding</a:t>
            </a:r>
          </a:p>
        </p:txBody>
      </p:sp>
      <p:pic>
        <p:nvPicPr>
          <p:cNvPr id="2" name="Ink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800" y="4876800"/>
            <a:ext cx="862200" cy="377280"/>
          </a:xfrm>
          <a:prstGeom prst="rect">
            <a:avLst/>
          </a:prstGeom>
        </p:spPr>
      </p:pic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148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Attacking non-atomic Decryption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SSH Binary Packet Protocol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322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Decryption: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tep 1:  decrypt packet length field only (!)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tep 2:  read as many packets as length specifies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tep 3:  decrypt remaining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blocks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tep 4:  check MAC tag and send error response if invalid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701800"/>
            <a:ext cx="1066800" cy="812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seq.</a:t>
            </a:r>
          </a:p>
          <a:p>
            <a:pPr algn="ctr"/>
            <a:r>
              <a:rPr lang="en-US" dirty="0"/>
              <a:t>n</a:t>
            </a:r>
            <a:r>
              <a:rPr lang="en-US" dirty="0" smtClean="0"/>
              <a:t>um.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1701800"/>
            <a:ext cx="1066800" cy="812800"/>
          </a:xfrm>
          <a:prstGeom prst="rect">
            <a:avLst/>
          </a:prstGeom>
          <a:pattFill prst="horzBrick">
            <a:fgClr>
              <a:srgbClr val="0000FF"/>
            </a:fgClr>
            <a:bgClr>
              <a:schemeClr val="accent6">
                <a:lumMod val="75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acket</a:t>
            </a:r>
          </a:p>
          <a:p>
            <a:pPr algn="ctr"/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19400" y="1701800"/>
            <a:ext cx="762000" cy="812800"/>
          </a:xfrm>
          <a:prstGeom prst="rect">
            <a:avLst/>
          </a:prstGeom>
          <a:pattFill prst="horzBrick">
            <a:fgClr>
              <a:srgbClr val="0000FF"/>
            </a:fgClr>
            <a:bgClr>
              <a:schemeClr val="accent6">
                <a:lumMod val="75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ad</a:t>
            </a:r>
          </a:p>
          <a:p>
            <a:pPr algn="ctr"/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1400" y="1701800"/>
            <a:ext cx="2895600" cy="812800"/>
          </a:xfrm>
          <a:prstGeom prst="rect">
            <a:avLst/>
          </a:prstGeom>
          <a:pattFill prst="horzBrick">
            <a:fgClr>
              <a:srgbClr val="0000FF"/>
            </a:fgClr>
            <a:bgClr>
              <a:schemeClr val="accent6">
                <a:lumMod val="75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00800" y="1701800"/>
            <a:ext cx="685800" cy="812800"/>
          </a:xfrm>
          <a:prstGeom prst="rect">
            <a:avLst/>
          </a:prstGeom>
          <a:pattFill prst="horzBrick">
            <a:fgClr>
              <a:srgbClr val="0000FF"/>
            </a:fgClr>
            <a:bgClr>
              <a:schemeClr val="accent6">
                <a:lumMod val="75000"/>
              </a:schemeClr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39000" y="1701800"/>
            <a:ext cx="1066800" cy="812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</a:t>
            </a:r>
          </a:p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1" y="1168320"/>
            <a:ext cx="3352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CBC encryption   (chained IV)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 15"/>
          <p:cNvGrpSpPr/>
          <p:nvPr/>
        </p:nvGrpSpPr>
        <p:grpSpPr>
          <a:xfrm>
            <a:off x="685801" y="2514601"/>
            <a:ext cx="7086599" cy="508001"/>
            <a:chOff x="1752600" y="1885950"/>
            <a:chExt cx="6063791" cy="381001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4305300" y="-514350"/>
              <a:ext cx="228600" cy="5334000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urved Connector 12"/>
            <p:cNvCxnSpPr>
              <a:stCxn id="11" idx="1"/>
              <a:endCxn id="9" idx="2"/>
            </p:cNvCxnSpPr>
            <p:nvPr/>
          </p:nvCxnSpPr>
          <p:spPr>
            <a:xfrm rot="5400000" flipH="1" flipV="1">
              <a:off x="5927495" y="378055"/>
              <a:ext cx="381001" cy="3396791"/>
            </a:xfrm>
            <a:prstGeom prst="curvedConnector3">
              <a:avLst>
                <a:gd name="adj1" fmla="val -114739"/>
              </a:avLst>
            </a:pr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103566" y="3225800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 computed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plaintext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6" name="Picture 1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87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attack on the enc. length field 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(simplified)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92200"/>
            <a:ext cx="8458200" cy="11176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Attacker has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block 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 =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AES(k, m)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it wants 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4268" y="2819400"/>
            <a:ext cx="1516526" cy="264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83008" y="28194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5" name="Group 20"/>
          <p:cNvGrpSpPr/>
          <p:nvPr/>
        </p:nvGrpSpPr>
        <p:grpSpPr>
          <a:xfrm>
            <a:off x="990600" y="1803400"/>
            <a:ext cx="5486400" cy="1320800"/>
            <a:chOff x="990600" y="1352550"/>
            <a:chExt cx="5486400" cy="9906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990600" y="2343150"/>
              <a:ext cx="5486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819400" y="1657350"/>
              <a:ext cx="10668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seq.</a:t>
              </a:r>
            </a:p>
            <a:p>
              <a:pPr algn="ctr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um.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62400" y="1657350"/>
              <a:ext cx="1295400" cy="609600"/>
            </a:xfrm>
            <a:prstGeom prst="rect">
              <a:avLst/>
            </a:prstGeom>
            <a:solidFill>
              <a:srgbClr val="0000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37160" rtlCol="0" anchor="ctr"/>
            <a:lstStyle/>
            <a:p>
              <a:pPr algn="ctr"/>
              <a:r>
                <a:rPr lang="en-US" sz="28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48100" y="1352550"/>
              <a:ext cx="1569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ne AES block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21"/>
          <p:cNvGrpSpPr/>
          <p:nvPr/>
        </p:nvGrpSpPr>
        <p:grpSpPr>
          <a:xfrm>
            <a:off x="3962400" y="3048000"/>
            <a:ext cx="2883236" cy="1524000"/>
            <a:chOff x="3962400" y="2419350"/>
            <a:chExt cx="2883236" cy="1143000"/>
          </a:xfrm>
        </p:grpSpPr>
        <p:sp>
          <p:nvSpPr>
            <p:cNvPr id="11" name="TextBox 10"/>
            <p:cNvSpPr txBox="1"/>
            <p:nvPr/>
          </p:nvSpPr>
          <p:spPr>
            <a:xfrm>
              <a:off x="5586958" y="2495550"/>
              <a:ext cx="1258678" cy="761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ecrypt</a:t>
              </a:r>
              <a:br>
                <a:rPr lang="en-US" sz="2000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and obtain</a:t>
              </a:r>
              <a:br>
                <a:rPr lang="en-US" sz="2000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“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len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” field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2400" y="2952750"/>
              <a:ext cx="1295400" cy="609600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37160" rtlCol="0" anchor="ctr"/>
            <a:lstStyle/>
            <a:p>
              <a:pPr algn="ctr"/>
              <a:endPara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495800" y="2419350"/>
              <a:ext cx="228600" cy="45720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2400" y="2952750"/>
              <a:ext cx="533400" cy="609600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137160" rtlCol="0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len</a:t>
              </a:r>
              <a:endPara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Group 22"/>
          <p:cNvGrpSpPr/>
          <p:nvPr/>
        </p:nvGrpSpPr>
        <p:grpSpPr>
          <a:xfrm>
            <a:off x="1066800" y="4851400"/>
            <a:ext cx="5486400" cy="508000"/>
            <a:chOff x="1066800" y="3638550"/>
            <a:chExt cx="5486400" cy="38100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1066800" y="4019550"/>
              <a:ext cx="5486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013390" y="3638550"/>
              <a:ext cx="2396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end bytes one at a time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Group 23"/>
          <p:cNvGrpSpPr/>
          <p:nvPr/>
        </p:nvGrpSpPr>
        <p:grpSpPr>
          <a:xfrm>
            <a:off x="1066800" y="5596473"/>
            <a:ext cx="6163699" cy="474134"/>
            <a:chOff x="1066800" y="4197350"/>
            <a:chExt cx="6163699" cy="355600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1066800" y="4552950"/>
              <a:ext cx="5486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86000" y="4197350"/>
              <a:ext cx="4944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hen “</a:t>
              </a:r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len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” bytes read:  server sends “MAC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rror”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819400" y="6172200"/>
            <a:ext cx="3796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ttacker learns 32 LSB bits of m  !!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24" name="Picture 23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299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Lesson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534400" cy="568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problem:   (1) non-atomic decrypt 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(2)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field decrypted and used before it is authenticated</a:t>
            </a:r>
          </a:p>
          <a:p>
            <a:pPr marL="0" indent="0">
              <a:spcBef>
                <a:spcPts val="2976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would you redesign SSH to resist this attack?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3598334"/>
            <a:ext cx="687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the length field unencrypted (but MAC-</a:t>
            </a:r>
            <a:r>
              <a:rPr lang="en-US" sz="2400" dirty="0" err="1" smtClean="0"/>
              <a:t>ed</a:t>
            </a:r>
            <a:r>
              <a:rPr lang="en-US" sz="2400" dirty="0" smtClean="0"/>
              <a:t>)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235848"/>
            <a:ext cx="6809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Replace encrypt-and-MAC by encrypt-then-MAC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4845448"/>
            <a:ext cx="764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 a MAC of (</a:t>
            </a:r>
            <a:r>
              <a:rPr lang="en-US" sz="2400" dirty="0" err="1" smtClean="0"/>
              <a:t>seq-num</a:t>
            </a:r>
            <a:r>
              <a:rPr lang="en-US" sz="2400" dirty="0" smtClean="0"/>
              <a:t>, length) right after the </a:t>
            </a:r>
            <a:r>
              <a:rPr lang="en-US" sz="2400" dirty="0" err="1" smtClean="0"/>
              <a:t>len</a:t>
            </a:r>
            <a:r>
              <a:rPr lang="en-US" sz="2400" dirty="0" smtClean="0"/>
              <a:t> field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9679" y="5455047"/>
            <a:ext cx="74446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Remove the length field and identify packet boundary</a:t>
            </a:r>
            <a:br>
              <a:rPr lang="en-US" sz="2400" dirty="0" smtClean="0"/>
            </a:br>
            <a:r>
              <a:rPr lang="en-US" sz="2400" dirty="0" smtClean="0"/>
              <a:t>by verifying the MAC after every received byte</a:t>
            </a:r>
          </a:p>
        </p:txBody>
      </p:sp>
      <p:pic>
        <p:nvPicPr>
          <p:cNvPr id="8" name="Ink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520" y="3657600"/>
            <a:ext cx="587880" cy="167088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0" name="Picture 9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214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 reading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200"/>
            <a:ext cx="8229600" cy="5461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Order of Encryption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Authentication 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Protecting Communications,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Krawczyk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Crypto 2001.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Authenticated-Encryption with Associated-Data,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Rogaway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Proc. of CCS 2002.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Password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Interception in a SSL/TLS Channel,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Canvel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Hiltgen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Vaudenay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Vuagnoux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Crypto 2003.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Plaintext Recovery Attacks Against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SSH,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M. Albrecht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Paterson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Watson, IEEE S&amp;P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2009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Problem areas for the IP security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protocols,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Bellovin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Usenix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Security 1996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655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tampering attacks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1117600"/>
          </a:xfrm>
        </p:spPr>
        <p:txBody>
          <a:bodyPr/>
          <a:lstStyle/>
          <a:p>
            <a:pPr marL="5715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IPsec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(highly abstracted)</a:t>
            </a:r>
          </a:p>
          <a:p>
            <a:pPr marL="45720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90221" y="4445000"/>
            <a:ext cx="6858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1" y="3429000"/>
            <a:ext cx="976993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67600" y="2311400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</a:t>
            </a:r>
            <a:br>
              <a:rPr lang="en-US" dirty="0" smtClean="0"/>
            </a:br>
            <a:r>
              <a:rPr lang="en-US" dirty="0" smtClean="0"/>
              <a:t>port = 80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47220" y="5359401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Bob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ort = 25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53001" y="49530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1" y="46482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28800" y="4038600"/>
            <a:ext cx="2743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57400" y="3429000"/>
            <a:ext cx="2209800" cy="508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est</a:t>
            </a:r>
            <a:r>
              <a:rPr lang="en-US" dirty="0" smtClean="0"/>
              <a:t> = 80      data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3528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44558" y="29210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packet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5638800" y="2768600"/>
            <a:ext cx="18288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6023014" y="2946392"/>
            <a:ext cx="918043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5997109" y="258013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48200" y="2209800"/>
            <a:ext cx="43434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19437" y="5461000"/>
            <a:ext cx="2026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packets encrypted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using key k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88840" y="261620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TCP/IP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11"/>
          <p:cNvGrpSpPr/>
          <p:nvPr/>
        </p:nvGrpSpPr>
        <p:grpSpPr>
          <a:xfrm>
            <a:off x="1752600" y="4546600"/>
            <a:ext cx="2743200" cy="609600"/>
            <a:chOff x="1752600" y="3409950"/>
            <a:chExt cx="2743200" cy="45720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752600" y="3867150"/>
              <a:ext cx="274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057400" y="3409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    </a:t>
              </a:r>
              <a:r>
                <a:rPr lang="en-US" dirty="0" err="1" smtClean="0"/>
                <a:t>dest</a:t>
              </a:r>
              <a:r>
                <a:rPr lang="en-US" dirty="0" smtClean="0"/>
                <a:t> = 25      stuff</a:t>
              </a:r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352800" y="3409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9"/>
          <p:cNvGrpSpPr/>
          <p:nvPr/>
        </p:nvGrpSpPr>
        <p:grpSpPr>
          <a:xfrm>
            <a:off x="5701393" y="3956110"/>
            <a:ext cx="1788828" cy="968138"/>
            <a:chOff x="5701393" y="2967081"/>
            <a:chExt cx="1788828" cy="726103"/>
          </a:xfrm>
        </p:grpSpPr>
        <p:cxnSp>
          <p:nvCxnSpPr>
            <p:cNvPr id="21" name="Straight Arrow Connector 20"/>
            <p:cNvCxnSpPr>
              <a:stCxn id="5" idx="3"/>
              <a:endCxn id="4" idx="1"/>
            </p:cNvCxnSpPr>
            <p:nvPr/>
          </p:nvCxnSpPr>
          <p:spPr>
            <a:xfrm>
              <a:off x="5701393" y="3209925"/>
              <a:ext cx="1788828" cy="48325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7"/>
            <p:cNvGrpSpPr/>
            <p:nvPr/>
          </p:nvGrpSpPr>
          <p:grpSpPr>
            <a:xfrm rot="2435598">
              <a:off x="6232613" y="2967081"/>
              <a:ext cx="935451" cy="448761"/>
              <a:chOff x="6158005" y="3611499"/>
              <a:chExt cx="935451" cy="448761"/>
            </a:xfrm>
          </p:grpSpPr>
          <p:sp>
            <p:nvSpPr>
              <p:cNvPr id="30" name="Rectangle 29"/>
              <p:cNvSpPr/>
              <p:nvPr/>
            </p:nvSpPr>
            <p:spPr>
              <a:xfrm rot="20081350" flipV="1">
                <a:off x="6175413" y="3886194"/>
                <a:ext cx="918043" cy="17406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20089544">
                <a:off x="6158005" y="3611499"/>
                <a:ext cx="6165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stuff</a:t>
                </a:r>
                <a:endParaRPr lang="en-US" dirty="0"/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609600" y="3327400"/>
            <a:ext cx="1009650" cy="1346200"/>
          </a:xfrm>
          <a:prstGeom prst="rect">
            <a:avLst/>
          </a:prstGeom>
        </p:spPr>
      </p:pic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34" name="Picture 33" descr="http://study.result.pk/wp-content/uploads/2011/07/National-University-of-Computer-and-Emerging-Sciences-NUCES-300x30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854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in this lecture are taken from the slides prepared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Boneh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Standford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Reading someone else’s data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6421" y="4241800"/>
            <a:ext cx="6858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4210" y="3225800"/>
            <a:ext cx="816591" cy="142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43800" y="2108200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</a:t>
            </a:r>
            <a:br>
              <a:rPr lang="en-US" dirty="0" smtClean="0"/>
            </a:br>
            <a:r>
              <a:rPr lang="en-US" dirty="0" smtClean="0"/>
              <a:t>port = 80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3420" y="5156201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Bob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ort = 25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63608" y="45466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1" y="40386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grpSp>
        <p:nvGrpSpPr>
          <p:cNvPr id="3" name="Group 32"/>
          <p:cNvGrpSpPr/>
          <p:nvPr/>
        </p:nvGrpSpPr>
        <p:grpSpPr>
          <a:xfrm>
            <a:off x="1447800" y="2514600"/>
            <a:ext cx="3733800" cy="609600"/>
            <a:chOff x="1371600" y="2266950"/>
            <a:chExt cx="3733800" cy="4572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371600" y="27241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057400" y="2266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</a:t>
              </a:r>
              <a:r>
                <a:rPr lang="en-US" dirty="0" err="1" smtClean="0"/>
                <a:t>est</a:t>
              </a:r>
              <a:r>
                <a:rPr lang="en-US" dirty="0" smtClean="0"/>
                <a:t> = 80      data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352800" y="2266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5334000" y="2006600"/>
            <a:ext cx="37338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1"/>
          <p:cNvGrpSpPr/>
          <p:nvPr/>
        </p:nvGrpSpPr>
        <p:grpSpPr>
          <a:xfrm>
            <a:off x="6477001" y="3653218"/>
            <a:ext cx="1165621" cy="791783"/>
            <a:chOff x="6400800" y="2946947"/>
            <a:chExt cx="1165621" cy="593837"/>
          </a:xfrm>
        </p:grpSpPr>
        <p:cxnSp>
          <p:nvCxnSpPr>
            <p:cNvPr id="21" name="Straight Arrow Connector 20"/>
            <p:cNvCxnSpPr>
              <a:endCxn id="4" idx="1"/>
            </p:cNvCxnSpPr>
            <p:nvPr/>
          </p:nvCxnSpPr>
          <p:spPr>
            <a:xfrm>
              <a:off x="6400800" y="3105150"/>
              <a:ext cx="1165621" cy="4356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273345">
              <a:off x="6661310" y="2946947"/>
              <a:ext cx="748955" cy="3166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04801" y="5233481"/>
            <a:ext cx="433804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Easy to do for CBC with rand. IV</a:t>
            </a:r>
          </a:p>
          <a:p>
            <a:pPr>
              <a:lnSpc>
                <a:spcPts val="2400"/>
              </a:lnSpc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(only IV is changed)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4584" y="990601"/>
            <a:ext cx="5990743" cy="1149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4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ote:  attacker obtains decryption of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beginning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with “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=25”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 2"/>
          <p:cNvGrpSpPr/>
          <p:nvPr/>
        </p:nvGrpSpPr>
        <p:grpSpPr>
          <a:xfrm>
            <a:off x="1447800" y="3632200"/>
            <a:ext cx="3733800" cy="1117600"/>
            <a:chOff x="1371600" y="3105150"/>
            <a:chExt cx="3733800" cy="838200"/>
          </a:xfrm>
        </p:grpSpPr>
        <p:grpSp>
          <p:nvGrpSpPr>
            <p:cNvPr id="17" name="Group 31"/>
            <p:cNvGrpSpPr/>
            <p:nvPr/>
          </p:nvGrpSpPr>
          <p:grpSpPr>
            <a:xfrm>
              <a:off x="1752600" y="3105150"/>
              <a:ext cx="2514600" cy="762000"/>
              <a:chOff x="1752600" y="2876550"/>
              <a:chExt cx="2514600" cy="76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57400" y="3257550"/>
                <a:ext cx="2209800" cy="381000"/>
              </a:xfrm>
              <a:prstGeom prst="rect">
                <a:avLst/>
              </a:prstGeom>
              <a:pattFill prst="horzBrick">
                <a:fgClr>
                  <a:schemeClr val="accent1">
                    <a:shade val="51000"/>
                    <a:satMod val="130000"/>
                  </a:schemeClr>
                </a:fgClr>
                <a:bgClr>
                  <a:srgbClr val="FF0000"/>
                </a:bgClr>
              </a:patt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    </a:t>
                </a:r>
                <a:r>
                  <a:rPr lang="en-US" dirty="0" err="1" smtClean="0"/>
                  <a:t>dest</a:t>
                </a:r>
                <a:r>
                  <a:rPr lang="en-US" dirty="0" smtClean="0"/>
                  <a:t> = 25      data</a:t>
                </a:r>
                <a:endParaRPr lang="en-US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3352800" y="3257550"/>
                <a:ext cx="0" cy="381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752600" y="2876550"/>
                <a:ext cx="6591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Bob:</a:t>
                </a:r>
                <a:endParaRPr lang="en-US" dirty="0"/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1371600" y="39433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own Arrow 10"/>
          <p:cNvSpPr/>
          <p:nvPr/>
        </p:nvSpPr>
        <p:spPr>
          <a:xfrm>
            <a:off x="3060700" y="3344333"/>
            <a:ext cx="228600" cy="609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76400" y="2413000"/>
            <a:ext cx="4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IV,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649397" y="4089400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IV’,</a:t>
            </a:r>
            <a:endParaRPr lang="en-US" sz="20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381000" y="2921000"/>
            <a:ext cx="933450" cy="1244600"/>
          </a:xfrm>
          <a:prstGeom prst="rect">
            <a:avLst/>
          </a:prstGeom>
        </p:spPr>
      </p:pic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33" name="Picture 32" descr="http://study.result.pk/wp-content/uploads/2011/07/National-University-of-Computer-and-Emerging-Sciences-NUCES-300x300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208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 animBg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/>
          <p:nvPr/>
        </p:nvGrpSpPr>
        <p:grpSpPr>
          <a:xfrm>
            <a:off x="1066800" y="584200"/>
            <a:ext cx="2209800" cy="508000"/>
            <a:chOff x="2057400" y="2266950"/>
            <a:chExt cx="2209800" cy="381000"/>
          </a:xfrm>
        </p:grpSpPr>
        <p:sp>
          <p:nvSpPr>
            <p:cNvPr id="7" name="Rectangle 6"/>
            <p:cNvSpPr/>
            <p:nvPr/>
          </p:nvSpPr>
          <p:spPr>
            <a:xfrm>
              <a:off x="2057400" y="2266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</a:t>
              </a:r>
              <a:r>
                <a:rPr lang="en-US" dirty="0" err="1" smtClean="0"/>
                <a:t>est</a:t>
              </a:r>
              <a:r>
                <a:rPr lang="en-US" dirty="0" smtClean="0"/>
                <a:t> = 80      data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352800" y="2266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9"/>
          <p:cNvGrpSpPr/>
          <p:nvPr/>
        </p:nvGrpSpPr>
        <p:grpSpPr>
          <a:xfrm>
            <a:off x="5562600" y="584200"/>
            <a:ext cx="2209800" cy="508000"/>
            <a:chOff x="2057400" y="3257550"/>
            <a:chExt cx="2209800" cy="381000"/>
          </a:xfrm>
        </p:grpSpPr>
        <p:sp>
          <p:nvSpPr>
            <p:cNvPr id="12" name="Rectangle 11"/>
            <p:cNvSpPr/>
            <p:nvPr/>
          </p:nvSpPr>
          <p:spPr>
            <a:xfrm>
              <a:off x="2057400" y="32575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    </a:t>
              </a:r>
              <a:r>
                <a:rPr lang="en-US" dirty="0" err="1" smtClean="0"/>
                <a:t>dest</a:t>
              </a:r>
              <a:r>
                <a:rPr lang="en-US" dirty="0" smtClean="0"/>
                <a:t> = 25      data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352800" y="32575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own Arrow 14"/>
          <p:cNvSpPr/>
          <p:nvPr/>
        </p:nvSpPr>
        <p:spPr>
          <a:xfrm rot="16200000">
            <a:off x="4191000" y="609600"/>
            <a:ext cx="304800" cy="457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8000" y="533400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IV ,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953001" y="533400"/>
            <a:ext cx="616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IV’ ,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1701800"/>
            <a:ext cx="6116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Encryption is done with CBC with a random IV.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should IV’ be?    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0171" y="3506688"/>
            <a:ext cx="2858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IV’ = IV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⨁ (…25…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6800" y="4110335"/>
            <a:ext cx="2773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IV’ = IV ⨁ (…80…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6801" y="4719935"/>
            <a:ext cx="4459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IV’ = IV ⨁ (…80…) ⨁ (…25…)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6800" y="5329535"/>
            <a:ext cx="209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can’t be done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84772" y="2389088"/>
            <a:ext cx="5583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m[0] = D(k, c[0]) ⨁ IV 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=80…”  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Ink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0" y="4800600"/>
            <a:ext cx="5882040" cy="1561920"/>
          </a:xfrm>
          <a:prstGeom prst="rect">
            <a:avLst/>
          </a:prstGeom>
        </p:spPr>
      </p:pic>
      <p:sp>
        <p:nvSpPr>
          <p:cNvPr id="18" name="Footer Placeholder 31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FAST-NUCES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5" name="Picture 2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192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attack using only network access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1400" y="2413001"/>
            <a:ext cx="1403288" cy="24443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00" y="1905001"/>
            <a:ext cx="558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1" y="33274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71600" y="3022600"/>
            <a:ext cx="502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381000" y="2209800"/>
            <a:ext cx="857250" cy="1143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52400" y="1164512"/>
            <a:ext cx="848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emote terminal app.:    each keystroke encrypted with CTR mode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11012" y="1875711"/>
            <a:ext cx="152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TCP/IP packet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86000" y="2345267"/>
            <a:ext cx="2895600" cy="508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D9D9D9"/>
                </a:solidFill>
              </a:rPr>
              <a:t>  IP </a:t>
            </a:r>
            <a:r>
              <a:rPr lang="en-US" dirty="0" err="1" smtClean="0">
                <a:solidFill>
                  <a:srgbClr val="D9D9D9"/>
                </a:solidFill>
              </a:rPr>
              <a:t>hdr</a:t>
            </a:r>
            <a:r>
              <a:rPr lang="en-US" dirty="0" smtClean="0">
                <a:solidFill>
                  <a:srgbClr val="D9D9D9"/>
                </a:solidFill>
              </a:rPr>
              <a:t>    TCP </a:t>
            </a:r>
            <a:r>
              <a:rPr lang="en-US" dirty="0" err="1" smtClean="0">
                <a:solidFill>
                  <a:srgbClr val="D9D9D9"/>
                </a:solidFill>
              </a:rPr>
              <a:t>hdr</a:t>
            </a:r>
            <a:r>
              <a:rPr lang="en-US" dirty="0" smtClean="0">
                <a:solidFill>
                  <a:srgbClr val="D9D9D9"/>
                </a:solidFill>
              </a:rPr>
              <a:t>   </a:t>
            </a:r>
            <a:endParaRPr lang="en-US" dirty="0">
              <a:solidFill>
                <a:srgbClr val="D9D9D9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4673600" y="2311400"/>
            <a:ext cx="0" cy="50800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124200" y="2311400"/>
            <a:ext cx="0" cy="50800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191000" y="2311400"/>
            <a:ext cx="0" cy="50800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62201" y="3399711"/>
            <a:ext cx="2073709" cy="36933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 bit TCP checksum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Curved Connector 43"/>
          <p:cNvCxnSpPr>
            <a:stCxn id="42" idx="3"/>
            <a:endCxn id="85" idx="2"/>
          </p:cNvCxnSpPr>
          <p:nvPr/>
        </p:nvCxnSpPr>
        <p:spPr>
          <a:xfrm flipH="1" flipV="1">
            <a:off x="4425380" y="2719897"/>
            <a:ext cx="10530" cy="864480"/>
          </a:xfrm>
          <a:prstGeom prst="curvedConnector4">
            <a:avLst>
              <a:gd name="adj1" fmla="val -2170940"/>
              <a:gd name="adj2" fmla="val 60681"/>
            </a:avLst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05400" y="3399711"/>
            <a:ext cx="1618392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byte keystroke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16200000" flipV="1">
            <a:off x="4575890" y="3120311"/>
            <a:ext cx="754221" cy="152400"/>
          </a:xfrm>
          <a:prstGeom prst="curvedConnector3">
            <a:avLst>
              <a:gd name="adj1" fmla="val 50000"/>
            </a:avLst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524000" y="4343400"/>
            <a:ext cx="5029200" cy="692891"/>
            <a:chOff x="1524000" y="3257550"/>
            <a:chExt cx="5029200" cy="519668"/>
          </a:xfrm>
        </p:grpSpPr>
        <p:sp>
          <p:nvSpPr>
            <p:cNvPr id="71" name="Rectangle 70"/>
            <p:cNvSpPr/>
            <p:nvPr/>
          </p:nvSpPr>
          <p:spPr>
            <a:xfrm>
              <a:off x="2286000" y="3295650"/>
              <a:ext cx="28956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  </a:t>
              </a:r>
              <a:r>
                <a:rPr lang="en-US" dirty="0" smtClean="0">
                  <a:solidFill>
                    <a:srgbClr val="D9D9D9"/>
                  </a:solidFill>
                </a:rPr>
                <a:t>IP </a:t>
              </a:r>
              <a:r>
                <a:rPr lang="en-US" dirty="0" err="1" smtClean="0">
                  <a:solidFill>
                    <a:srgbClr val="D9D9D9"/>
                  </a:solidFill>
                </a:rPr>
                <a:t>hdr</a:t>
              </a:r>
              <a:r>
                <a:rPr lang="en-US" dirty="0" smtClean="0">
                  <a:solidFill>
                    <a:srgbClr val="D9D9D9"/>
                  </a:solidFill>
                </a:rPr>
                <a:t>    TCP </a:t>
              </a:r>
              <a:r>
                <a:rPr lang="en-US" dirty="0" err="1" smtClean="0">
                  <a:solidFill>
                    <a:srgbClr val="D9D9D9"/>
                  </a:solidFill>
                </a:rPr>
                <a:t>hdr</a:t>
              </a:r>
              <a:r>
                <a:rPr lang="en-US" dirty="0" smtClean="0">
                  <a:solidFill>
                    <a:srgbClr val="D9D9D9"/>
                  </a:solidFill>
                </a:rPr>
                <a:t>   </a:t>
              </a:r>
              <a:endParaRPr lang="en-US" dirty="0">
                <a:solidFill>
                  <a:srgbClr val="D9D9D9"/>
                </a:solidFill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4673600" y="3270250"/>
              <a:ext cx="0" cy="38100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124200" y="3270250"/>
              <a:ext cx="0" cy="38100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191000" y="3270250"/>
              <a:ext cx="0" cy="3810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4152900" y="3257550"/>
              <a:ext cx="55976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FF"/>
                  </a:solidFill>
                </a:rPr>
                <a:t>⨁ t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48200" y="3257550"/>
              <a:ext cx="61747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⨁ s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1524000" y="3777218"/>
              <a:ext cx="5029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204802" y="4431268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all t, s send: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524000" y="5362598"/>
            <a:ext cx="5029200" cy="369332"/>
            <a:chOff x="1524000" y="3967718"/>
            <a:chExt cx="5029200" cy="276999"/>
          </a:xfrm>
        </p:grpSpPr>
        <p:cxnSp>
          <p:nvCxnSpPr>
            <p:cNvPr id="79" name="Straight Arrow Connector 78"/>
            <p:cNvCxnSpPr/>
            <p:nvPr/>
          </p:nvCxnSpPr>
          <p:spPr>
            <a:xfrm flipH="1">
              <a:off x="1524000" y="4003419"/>
              <a:ext cx="5029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095500" y="3967718"/>
              <a:ext cx="42049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ACK if valid checksum,  nothing otherwise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692982" y="5943600"/>
            <a:ext cx="685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   checksum(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hdr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D)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t ⨁ checksum(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hdr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D⨁s)     }    ⇒   can find  D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724400" y="231140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54500" y="231978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39624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34" name="Picture 33" descr="http://study.result.pk/wp-content/uploads/2011/07/National-University-of-Computer-and-Emerging-Sciences-NUCES-300x30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495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lesson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458200" cy="4546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CPA security cannot guarantee secrecy under active attacks.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Only use one of two modes: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message needs integrity but no confidentiality:</a:t>
            </a:r>
          </a:p>
          <a:p>
            <a:pPr marL="274320" lvl="1" inden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message needs both integrity and confidentiality:</a:t>
            </a:r>
          </a:p>
          <a:p>
            <a:pPr marL="274320" lvl="1" indent="0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authenticated encryption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modes (this module)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80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779</TotalTime>
  <Words>2170</Words>
  <Application>Microsoft Office PowerPoint</Application>
  <PresentationFormat>On-screen Show (4:3)</PresentationFormat>
  <Paragraphs>547</Paragraphs>
  <Slides>50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Calibri</vt:lpstr>
      <vt:lpstr>Comic Sans MS</vt:lpstr>
      <vt:lpstr>Franklin Gothic Book</vt:lpstr>
      <vt:lpstr>HG創英ﾌﾟﾚｾﾞﾝｽEB</vt:lpstr>
      <vt:lpstr>Perpetua</vt:lpstr>
      <vt:lpstr>Symbol</vt:lpstr>
      <vt:lpstr>Tahoma</vt:lpstr>
      <vt:lpstr>Times New Roman</vt:lpstr>
      <vt:lpstr>Wingdings 2</vt:lpstr>
      <vt:lpstr>Equity</vt:lpstr>
      <vt:lpstr>CS-446: Information Systems Security</vt:lpstr>
      <vt:lpstr>Active Attacks on CPA-Secure Encryption</vt:lpstr>
      <vt:lpstr>Recap:  the story so far</vt:lpstr>
      <vt:lpstr>Sample tampering attacks</vt:lpstr>
      <vt:lpstr>Sample tampering attacks</vt:lpstr>
      <vt:lpstr>Reading someone else’s data</vt:lpstr>
      <vt:lpstr>PowerPoint Presentation</vt:lpstr>
      <vt:lpstr>An attack using only network access</vt:lpstr>
      <vt:lpstr>The lesson</vt:lpstr>
      <vt:lpstr>Definitions</vt:lpstr>
      <vt:lpstr>Goals</vt:lpstr>
      <vt:lpstr>Ciphertext integrity</vt:lpstr>
      <vt:lpstr>Authenticated encryption</vt:lpstr>
      <vt:lpstr>Implication 1:   Authenticity</vt:lpstr>
      <vt:lpstr>Implication 2</vt:lpstr>
      <vt:lpstr>Chosen Ciphertext Attacks</vt:lpstr>
      <vt:lpstr>Example chosen ciphertext attacks</vt:lpstr>
      <vt:lpstr>Chosen ciphertext security</vt:lpstr>
      <vt:lpstr>So what?</vt:lpstr>
      <vt:lpstr>Construction from Ciphers and MACs</vt:lpstr>
      <vt:lpstr>… but first,  some history</vt:lpstr>
      <vt:lpstr>Combining MAC and ENC   (CCA)</vt:lpstr>
      <vt:lpstr>A.E.   Theorems</vt:lpstr>
      <vt:lpstr>Standards  (at a high level)</vt:lpstr>
      <vt:lpstr>Performance: </vt:lpstr>
      <vt:lpstr>Case Study: TLS</vt:lpstr>
      <vt:lpstr>The TLS Record Protocol  (TLS 1.2)</vt:lpstr>
      <vt:lpstr>TLS record:  encryption   (CBC AES-128,   HMAC-SHA1)</vt:lpstr>
      <vt:lpstr>TLS record:  decryption (CBC AES-128,   HMAC-SHA1)</vt:lpstr>
      <vt:lpstr>Bugs in older versions  (prior to TLS 1.1)</vt:lpstr>
      <vt:lpstr>Leaking the length</vt:lpstr>
      <vt:lpstr>802.11b WEP:   how not to do it</vt:lpstr>
      <vt:lpstr>Active attacks</vt:lpstr>
      <vt:lpstr>CBC Paddings</vt:lpstr>
      <vt:lpstr>Recap</vt:lpstr>
      <vt:lpstr>The TLS record protocol   (CBC encryption)</vt:lpstr>
      <vt:lpstr>Padding oracle</vt:lpstr>
      <vt:lpstr>Padding oracle via timing OpenSSL</vt:lpstr>
      <vt:lpstr>Using a padding oracle   (CBC encryption)</vt:lpstr>
      <vt:lpstr>Using a padding oracle   (CBC encryption)</vt:lpstr>
      <vt:lpstr>Using a padding oracle   (CBC encryption)</vt:lpstr>
      <vt:lpstr>IMAP over TLS</vt:lpstr>
      <vt:lpstr>Lesson</vt:lpstr>
      <vt:lpstr>PowerPoint Presentation</vt:lpstr>
      <vt:lpstr>Attacking non-atomic Decryption</vt:lpstr>
      <vt:lpstr>SSH Binary Packet Protocol</vt:lpstr>
      <vt:lpstr>An attack on the enc. length field  (simplified)</vt:lpstr>
      <vt:lpstr>Lesson</vt:lpstr>
      <vt:lpstr>Further reading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Windows User</cp:lastModifiedBy>
  <cp:revision>616</cp:revision>
  <dcterms:created xsi:type="dcterms:W3CDTF">2006-08-16T00:00:00Z</dcterms:created>
  <dcterms:modified xsi:type="dcterms:W3CDTF">2018-09-18T13:36:10Z</dcterms:modified>
</cp:coreProperties>
</file>