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Nounce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underlying cryptosystem is IND-CPA (and thus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semantically secure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chosen plaintext attack) if the adversary cannot determine which of the two messages was chosen by the oracle, with probability significantly greater than (the success rate of random guessing).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6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Problem in Software was to combine Encryption</a:t>
            </a:r>
            <a:r>
              <a:rPr lang="en-US" baseline="0" dirty="0" smtClean="0"/>
              <a:t> and MAC incorrectly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9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pathological example where CPA Secure Encryption and secure MAC results in CCA. There are some schemes where</a:t>
            </a:r>
            <a:r>
              <a:rPr lang="en-US" baseline="0" dirty="0" smtClean="0"/>
              <a:t> there are bad interactions with Encryption and MAC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21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r>
              <a:rPr lang="en-US" baseline="0" dirty="0" smtClean="0"/>
              <a:t> associated data:   input to MAC signing is   (key,   </a:t>
            </a:r>
            <a:r>
              <a:rPr lang="en-US" baseline="0" dirty="0" err="1" smtClean="0"/>
              <a:t>AssocData</a:t>
            </a:r>
            <a:r>
              <a:rPr lang="en-US" baseline="0" dirty="0" smtClean="0"/>
              <a:t> ||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)</a:t>
            </a:r>
          </a:p>
          <a:p>
            <a:r>
              <a:rPr lang="en-US" baseline="0" dirty="0" smtClean="0"/>
              <a:t>CW-MAC   Carter </a:t>
            </a:r>
            <a:r>
              <a:rPr lang="en-US" baseline="0" dirty="0" err="1" smtClean="0"/>
              <a:t>Wagman</a:t>
            </a:r>
            <a:endParaRPr lang="en-US" baseline="0" dirty="0" smtClean="0"/>
          </a:p>
          <a:p>
            <a:r>
              <a:rPr lang="en-US" baseline="0" dirty="0" smtClean="0"/>
              <a:t>AEAD is an extension of AE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5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A64-C356-4A9A-A651-A31B2629A0E7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111-4079-4D1B-AC7A-312DCF9B9A57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4D22-A290-4556-99B7-02B093D94672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3CA-2BDB-4221-B8AD-7D6FB045C63C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A09E-0FF7-4F4C-84D6-79CED11744E9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DB02-174D-4118-A3CC-5AC20995F523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85E6-AEB4-4ADD-9FFF-595A474E040D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F114-6662-40D3-9746-135F8765DAC7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63E1-3E3E-4B61-8C9E-4CBA5F1CC07E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544-996A-4A35-AE96-9BEC50C09A93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D98E-CAB5-4DB8-919C-81D6FFF22369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BFB46A-2A32-4C8A-AB7F-789756094001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6: Authenticated Encryption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 but first,  some history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193800"/>
            <a:ext cx="8610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 Encryption (AE): introduced in 2000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[KY’00, BN’00]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 APIs before then:     (e.g.   MS-CAPI)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API for CPA-secure encryption  (e.g. CBC with rand. IV)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API for MAC  (e.g. HMAC)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project had to combine the two itself without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well defined goal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all combinations provide AE …</a:t>
            </a:r>
          </a:p>
        </p:txBody>
      </p:sp>
      <p:pic>
        <p:nvPicPr>
          <p:cNvPr id="2" name="Ink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5400" y="1752600"/>
            <a:ext cx="1828080" cy="585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61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152400" y="3327400"/>
            <a:ext cx="89916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Combining MAC and ENC   (CCA)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178800" cy="5740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Encryption key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    MAC key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90000"/>
              </a:spcBef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Option 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 (SSL) ---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-then-enc</a:t>
            </a:r>
          </a:p>
          <a:p>
            <a:pPr marL="461963" indent="-461963"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Option 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IPsec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--- enc-then-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61963" indent="-461963"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0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3000"/>
              </a:spcBef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Option 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 (SSH) --- enc-and-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1928813" y="2106612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3452813" y="2182812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3986213" y="2106612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357813" y="2106612"/>
            <a:ext cx="8382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6348413" y="2182812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6881813" y="2106612"/>
            <a:ext cx="17526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7011185" y="1524000"/>
            <a:ext cx="1553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 , </a:t>
            </a:r>
            <a:r>
              <a:rPr kumimoji="1" lang="en-US" dirty="0" err="1" smtClean="0"/>
              <a:t>m</a:t>
            </a:r>
            <a:r>
              <a:rPr kumimoji="1" lang="en-US" sz="2400" dirty="0" err="1" smtClean="0"/>
              <a:t>ll</a:t>
            </a:r>
            <a:r>
              <a:rPr kumimoji="1" lang="en-US" dirty="0" err="1" smtClean="0"/>
              <a:t>tag</a:t>
            </a:r>
            <a:r>
              <a:rPr kumimoji="1" lang="en-US" dirty="0" smtClean="0"/>
              <a:t>)</a:t>
            </a:r>
            <a:endParaRPr kumimoji="1" lang="en-US" sz="2800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5239491" y="1539556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S(</a:t>
            </a:r>
            <a:r>
              <a:rPr lang="en-US" dirty="0" err="1" smtClean="0"/>
              <a:t>k</a:t>
            </a:r>
            <a:r>
              <a:rPr kumimoji="1" lang="en-US" baseline="-25000" dirty="0" err="1" smtClean="0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dirty="0" smtClean="0"/>
              <a:t>, m)</a:t>
            </a:r>
            <a:endParaRPr kumimoji="1" lang="en-US" sz="2800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1928813" y="4165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3452813" y="4241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5662613" y="4241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3987802" y="41656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4233484" y="3647757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, m)</a:t>
            </a:r>
            <a:endParaRPr kumimoji="1" lang="en-US" sz="2800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7720013" y="4151313"/>
            <a:ext cx="8382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7638312" y="3580024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S(</a:t>
            </a:r>
            <a:r>
              <a:rPr lang="en-US" dirty="0" err="1" smtClean="0">
                <a:latin typeface="Tahoma" pitchFamily="34" charset="0"/>
              </a:rPr>
              <a:t>k</a:t>
            </a:r>
            <a:r>
              <a:rPr kumimoji="1" lang="en-US" baseline="-25000" dirty="0" err="1" smtClean="0">
                <a:latin typeface="Comic Sans MS" pitchFamily="66" charset="0"/>
              </a:rPr>
              <a:t>I</a:t>
            </a:r>
            <a:r>
              <a:rPr kumimoji="1" lang="en-US" dirty="0" smtClean="0">
                <a:latin typeface="Comic Sans MS" pitchFamily="66" charset="0"/>
              </a:rPr>
              <a:t>, c)</a:t>
            </a:r>
            <a:endParaRPr kumimoji="1" lang="en-US" sz="2800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6272213" y="41529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1928813" y="5689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3452813" y="576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5662613" y="576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3987802" y="56896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4106880" y="5164667"/>
            <a:ext cx="1095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 , m)</a:t>
            </a:r>
            <a:endParaRPr kumimoji="1" lang="en-US" sz="2800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7720013" y="5675313"/>
            <a:ext cx="8382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7595175" y="5105400"/>
            <a:ext cx="99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S(</a:t>
            </a:r>
            <a:r>
              <a:rPr lang="en-US" dirty="0" err="1" smtClean="0">
                <a:latin typeface="Tahoma" pitchFamily="34" charset="0"/>
              </a:rPr>
              <a:t>k</a:t>
            </a:r>
            <a:r>
              <a:rPr kumimoji="1" lang="en-US" baseline="-25000" dirty="0" err="1" smtClean="0">
                <a:latin typeface="Comic Sans MS" pitchFamily="66" charset="0"/>
              </a:rPr>
              <a:t>I</a:t>
            </a:r>
            <a:r>
              <a:rPr kumimoji="1" lang="en-US" dirty="0" smtClean="0">
                <a:latin typeface="Comic Sans MS" pitchFamily="66" charset="0"/>
              </a:rPr>
              <a:t>, m)</a:t>
            </a:r>
            <a:endParaRPr kumimoji="1" lang="en-US" sz="2800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6272213" y="56769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3352800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a</a:t>
            </a:r>
            <a:r>
              <a:rPr lang="en-US" sz="2400" b="1" dirty="0" smtClean="0">
                <a:solidFill>
                  <a:srgbClr val="008000"/>
                </a:solidFill>
              </a:rPr>
              <a:t>lways</a:t>
            </a:r>
            <a:br>
              <a:rPr lang="en-US" sz="2400" b="1" dirty="0" smtClean="0">
                <a:solidFill>
                  <a:srgbClr val="008000"/>
                </a:solidFill>
              </a:rPr>
            </a:br>
            <a:r>
              <a:rPr lang="en-US" sz="2400" b="1" dirty="0" smtClean="0">
                <a:solidFill>
                  <a:srgbClr val="008000"/>
                </a:solidFill>
              </a:rPr>
              <a:t>correct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31" name="Picture 3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62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A.E.   Theorems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6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  (E,D)   be CPA secure cipher   and   (S,V) secure MAC.    Then: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Encrypt-then-MAC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always provides  A.E.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MAC-then-encrypt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may be insecure against CCA attacks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however: when  (E,D)  is  rand-CTR mode or rand-CBC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M-then-E  provides  A.E.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435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Standards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(at a high level)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2743200"/>
          </a:xfrm>
        </p:spPr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GCM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CTR mode encryption  then   CW-MAC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accelerated via Intel’s PCLMULQDQ instruction)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24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CCM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CBC-MAC(AES)   then   CTR mode encryption (AED)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(802.11i)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776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  CTR mode encryption  then  CMAC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4216320"/>
            <a:ext cx="794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support AEAD:  (auth. enc. with associated data).  All are nonce-based.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0" descr="Horizontal brick"/>
          <p:cNvSpPr>
            <a:spLocks noChangeArrowheads="1"/>
          </p:cNvSpPr>
          <p:nvPr/>
        </p:nvSpPr>
        <p:spPr bwMode="auto">
          <a:xfrm>
            <a:off x="3581400" y="5457111"/>
            <a:ext cx="3276600" cy="4064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ncrypted data</a:t>
            </a:r>
            <a:endParaRPr lang="en-US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28800" y="5457111"/>
            <a:ext cx="1752600" cy="3979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ssociated data</a:t>
            </a:r>
            <a:endParaRPr lang="en-US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4292600" y="3501311"/>
            <a:ext cx="101600" cy="502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5955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16200000" flipV="1">
            <a:off x="5118100" y="3590210"/>
            <a:ext cx="203201" cy="3276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1" y="46189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69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2" y="228600"/>
            <a:ext cx="8208963" cy="660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Performance:	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0292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AMD Opteron,   2.2 GHz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 Linux)</a:t>
            </a:r>
          </a:p>
          <a:p>
            <a:pPr marL="0" indent="0" eaLnBrk="1" hangingPunct="1">
              <a:lnSpc>
                <a:spcPct val="90000"/>
              </a:lnSpc>
              <a:spcBef>
                <a:spcPts val="2376"/>
              </a:spcBef>
              <a:buNone/>
              <a:tabLst>
                <a:tab pos="742950" algn="l"/>
                <a:tab pos="2628900" algn="l"/>
                <a:tab pos="2857500" algn="l"/>
                <a:tab pos="3200400" algn="l"/>
                <a:tab pos="43497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1143000" algn="l"/>
                <a:tab pos="2857500" algn="l"/>
                <a:tab pos="3149600" algn="l"/>
                <a:tab pos="4343400" algn="l"/>
                <a:tab pos="5321300" algn="l"/>
                <a:tab pos="57150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Cipher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(MB/sec)</a:t>
            </a:r>
          </a:p>
          <a:p>
            <a:pPr marL="0" indent="0">
              <a:lnSpc>
                <a:spcPct val="90000"/>
              </a:lnSpc>
              <a:spcBef>
                <a:spcPts val="1776"/>
              </a:spcBef>
              <a:buNone/>
              <a:tabLst>
                <a:tab pos="1143000" algn="l"/>
                <a:tab pos="2857500" algn="l"/>
                <a:tab pos="3149600" algn="l"/>
                <a:tab pos="3492500" algn="l"/>
                <a:tab pos="4572000" algn="l"/>
                <a:tab pos="5321300" algn="l"/>
                <a:tab pos="5715000" algn="l"/>
                <a:tab pos="75438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AES/GCM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108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/CTR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139</a:t>
            </a:r>
            <a:endParaRPr lang="en-US" u="sng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ts val="1824"/>
              </a:spcBef>
              <a:buNone/>
              <a:tabLst>
                <a:tab pos="1143000" algn="l"/>
                <a:tab pos="2628900" algn="l"/>
                <a:tab pos="2857500" algn="l"/>
                <a:tab pos="3543300" algn="l"/>
                <a:tab pos="4349750" algn="l"/>
                <a:tab pos="4572000" algn="l"/>
                <a:tab pos="5715000" algn="l"/>
                <a:tab pos="75438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AES/CCM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smaller 		 61	</a:t>
            </a:r>
            <a:r>
              <a:rPr lang="en-US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US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/CBC	</a:t>
            </a:r>
            <a:r>
              <a:rPr lang="en-US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 109</a:t>
            </a:r>
            <a:endParaRPr lang="en-US" b="0" dirty="0" smtClean="0">
              <a:solidFill>
                <a:srgbClr val="A6A6A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1224"/>
              </a:spcBef>
              <a:buNone/>
              <a:tabLst>
                <a:tab pos="1143000" algn="l"/>
                <a:tab pos="2628900" algn="l"/>
                <a:tab pos="2857500" algn="l"/>
                <a:tab pos="3543300" algn="l"/>
                <a:tab pos="4349750" algn="l"/>
                <a:tab pos="4572000" algn="l"/>
                <a:tab pos="57150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AES/EAX		smaller 		 61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tabLst>
                <a:tab pos="1143000" algn="l"/>
                <a:tab pos="3263900" algn="l"/>
                <a:tab pos="3543300" algn="l"/>
                <a:tab pos="4349750" algn="l"/>
                <a:tab pos="5715000" algn="l"/>
                <a:tab pos="75438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AES/CMAC	  109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143000" algn="l"/>
                <a:tab pos="3263900" algn="l"/>
                <a:tab pos="3543300" algn="l"/>
                <a:tab pos="4349750" algn="l"/>
                <a:tab pos="4572000" algn="l"/>
                <a:tab pos="5715000" algn="l"/>
                <a:tab pos="75438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AES/OCB	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129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HMAC/SHA1 147</a:t>
            </a:r>
          </a:p>
        </p:txBody>
      </p:sp>
      <p:sp>
        <p:nvSpPr>
          <p:cNvPr id="8" name="Left Brace 7"/>
          <p:cNvSpPr/>
          <p:nvPr/>
        </p:nvSpPr>
        <p:spPr>
          <a:xfrm>
            <a:off x="1143000" y="2540000"/>
            <a:ext cx="152400" cy="1727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5638800"/>
            <a:ext cx="543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extrapolated from Ted </a:t>
            </a:r>
            <a:r>
              <a:rPr lang="en-US" sz="1400" dirty="0" err="1" smtClean="0"/>
              <a:t>Kravitz’s</a:t>
            </a:r>
            <a:r>
              <a:rPr lang="en-US" sz="1400" dirty="0" smtClean="0"/>
              <a:t> results        ** non-Intel machines</a:t>
            </a:r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48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reading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461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Order of Encryption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Authentication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Protecting Communications,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Krawczyk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Crypto 2001.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Authenticated-Encryption with Associated-Data,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Rogaway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Proc. of CCS 2002.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Password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Interception in a SSL/TLS Channel,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Canvel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Hiltgen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Vaudenay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Vuagnoux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Crypto 2003.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Plaintext Recovery Attacks Against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SSH,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M. Albrecht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Paterson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Watson, IEEE S&amp;P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2009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 areas for the IP security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protocols,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Bellovin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Usenix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Security 1996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11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(Stanford)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45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8001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Authenticated Encryption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9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Recap:  the story so far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5461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Confidentiality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semantic security against a CPA attack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ncryption secure against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eavesdropping only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Existential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unforgeability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under a chosen message attack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ECBC-MAC, CMAC, NMAC, PMAC,  HMAC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module:   encryption secure against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tampering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Ensuring both confidentiality and integrity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0" y="3733800"/>
            <a:ext cx="1453680" cy="799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lesson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458200" cy="454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CPA security cannot guarantee secrecy under active attacks.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use one of two modes: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message needs integrity but no confidentiality:</a:t>
            </a:r>
          </a:p>
          <a:p>
            <a:pPr marL="274320" lvl="1" inden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message needs both integrity and confidentiality:</a:t>
            </a:r>
          </a:p>
          <a:p>
            <a:pPr marL="274320" lvl="1" indent="0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authenticated encryption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modes (this module)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52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17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authenticated encryption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(E,D) is a cipher where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As usual:     E:  K × 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⟶ 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		but               D: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 ×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× 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⟶  M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{⊥}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 the system must provide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176"/>
              </a:spcBef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em. security under a CPA attack,  and</a:t>
            </a:r>
          </a:p>
          <a:p>
            <a:pPr>
              <a:spcBef>
                <a:spcPts val="1176"/>
              </a:spcBef>
              <a:tabLst>
                <a:tab pos="457200" algn="l"/>
              </a:tabLst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iphertext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integrity: 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cannot create 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decrypt properly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1"/>
          <p:cNvGrpSpPr/>
          <p:nvPr/>
        </p:nvGrpSpPr>
        <p:grpSpPr>
          <a:xfrm>
            <a:off x="6339624" y="3200400"/>
            <a:ext cx="2347176" cy="1154331"/>
            <a:chOff x="5943600" y="2647950"/>
            <a:chExt cx="2347176" cy="865748"/>
          </a:xfrm>
        </p:grpSpPr>
        <p:sp>
          <p:nvSpPr>
            <p:cNvPr id="4" name="TextBox 3"/>
            <p:cNvSpPr txBox="1"/>
            <p:nvPr/>
          </p:nvSpPr>
          <p:spPr>
            <a:xfrm>
              <a:off x="7054540" y="3028950"/>
              <a:ext cx="123623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iphertext</a:t>
              </a:r>
              <a:endParaRPr lang="en-US" dirty="0" smtClean="0"/>
            </a:p>
            <a:p>
              <a:pPr algn="ctr"/>
              <a:r>
                <a:rPr lang="en-US" dirty="0"/>
                <a:t>i</a:t>
              </a:r>
              <a:r>
                <a:rPr lang="en-US" dirty="0" smtClean="0"/>
                <a:t>s rejected</a:t>
              </a:r>
              <a:endParaRPr lang="en-US" dirty="0"/>
            </a:p>
          </p:txBody>
        </p:sp>
        <p:cxnSp>
          <p:nvCxnSpPr>
            <p:cNvPr id="6" name="Curved Connector 5"/>
            <p:cNvCxnSpPr/>
            <p:nvPr/>
          </p:nvCxnSpPr>
          <p:spPr>
            <a:xfrm rot="10800000">
              <a:off x="5943600" y="2647950"/>
              <a:ext cx="1143000" cy="685800"/>
            </a:xfrm>
            <a:prstGeom prst="curvedConnector3">
              <a:avLst>
                <a:gd name="adj1" fmla="val 10111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214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Authenticated encryption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382000" cy="4978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cipher 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E,D)  provides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authenticated encryption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(AE)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it is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   semantically secure under CPA, and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(2)   has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integrity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Bad example:    CBC with rand. IV does not provide AE</a:t>
            </a:r>
          </a:p>
          <a:p>
            <a:pPr>
              <a:spcBef>
                <a:spcPts val="17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D(k,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never outputs  ⊥,  hence adv. easily wins CI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Integrity) game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34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what?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 encryption: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776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nsures confidentiality against an active adversary that can decrypt some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Limitations:    </a:t>
            </a:r>
          </a:p>
          <a:p>
            <a:pPr>
              <a:spcBef>
                <a:spcPts val="17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not prevent replay attacks</a:t>
            </a:r>
          </a:p>
          <a:p>
            <a:pPr>
              <a:spcBef>
                <a:spcPts val="17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not account for side channels (timing)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77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Construction from Ciphers and MACs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05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779</TotalTime>
  <Words>536</Words>
  <Application>Microsoft Office PowerPoint</Application>
  <PresentationFormat>On-screen Show (4:3)</PresentationFormat>
  <Paragraphs>150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Comic Sans MS</vt:lpstr>
      <vt:lpstr>Franklin Gothic Book</vt:lpstr>
      <vt:lpstr>Perpetua</vt:lpstr>
      <vt:lpstr>Tahoma</vt:lpstr>
      <vt:lpstr>Times New Roman</vt:lpstr>
      <vt:lpstr>Wingdings 2</vt:lpstr>
      <vt:lpstr>Equity</vt:lpstr>
      <vt:lpstr>CS-446: Information Systems Security</vt:lpstr>
      <vt:lpstr>Authenticated Encryption</vt:lpstr>
      <vt:lpstr>Recap:  the story so far</vt:lpstr>
      <vt:lpstr>The lesson</vt:lpstr>
      <vt:lpstr>Definitions</vt:lpstr>
      <vt:lpstr>Goals</vt:lpstr>
      <vt:lpstr>Authenticated encryption</vt:lpstr>
      <vt:lpstr>So what?</vt:lpstr>
      <vt:lpstr>Construction from Ciphers and MACs</vt:lpstr>
      <vt:lpstr>… but first,  some history</vt:lpstr>
      <vt:lpstr>Combining MAC and ENC   (CCA)</vt:lpstr>
      <vt:lpstr>A.E.   Theorems</vt:lpstr>
      <vt:lpstr>Standards  (at a high level)</vt:lpstr>
      <vt:lpstr>Performance: </vt:lpstr>
      <vt:lpstr>Further reading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617</cp:revision>
  <dcterms:created xsi:type="dcterms:W3CDTF">2006-08-16T00:00:00Z</dcterms:created>
  <dcterms:modified xsi:type="dcterms:W3CDTF">2018-09-18T13:36:00Z</dcterms:modified>
</cp:coreProperties>
</file>