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414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60" r:id="rId12"/>
    <p:sldId id="426" r:id="rId13"/>
    <p:sldId id="427" r:id="rId14"/>
    <p:sldId id="428" r:id="rId15"/>
    <p:sldId id="429" r:id="rId16"/>
    <p:sldId id="430" r:id="rId17"/>
    <p:sldId id="431" r:id="rId18"/>
    <p:sldId id="462" r:id="rId19"/>
    <p:sldId id="444" r:id="rId20"/>
    <p:sldId id="446" r:id="rId21"/>
    <p:sldId id="447" r:id="rId22"/>
    <p:sldId id="463" r:id="rId23"/>
    <p:sldId id="464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G^p-1 is already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also applies</a:t>
            </a:r>
            <a:r>
              <a:rPr lang="en-US" baseline="0" dirty="0" smtClean="0"/>
              <a:t> to composites and not just primes.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ϕ (N) = N-p-q+1 = (p-1)(q-1)  remove all element that are not relatively prime by P and relatively prime by Q. we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subtracted </a:t>
            </a:r>
            <a:r>
              <a:rPr lang="en-US" baseline="0" smtClean="0">
                <a:latin typeface="Times New Roman" pitchFamily="18" charset="0"/>
                <a:cs typeface="Times New Roman" pitchFamily="18" charset="0"/>
              </a:rPr>
              <a:t>0 twice so we add 1.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relatively prime to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argument just given is invalid. This is highly improbable (only a proportion of 1/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+ 1/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− 1/(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numbers have this property), but even in this case the desired congruence is still true.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ZN =</a:t>
            </a:r>
            <a:r>
              <a:rPr lang="en-US" baseline="0" dirty="0" smtClean="0"/>
              <a:t> {0,1,…,n-1}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</a:t>
            </a:r>
            <a:r>
              <a:rPr lang="en-US" baseline="0" dirty="0" smtClean="0"/>
              <a:t>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   2*12</a:t>
            </a:r>
            <a:r>
              <a:rPr lang="en-US" baseline="0" dirty="0" smtClean="0"/>
              <a:t> – 18 = 6</a:t>
            </a:r>
          </a:p>
          <a:p>
            <a:r>
              <a:rPr lang="en-US" baseline="0" dirty="0" err="1" smtClean="0"/>
              <a:t>gcd</a:t>
            </a:r>
            <a:r>
              <a:rPr lang="en-US" baseline="0" dirty="0" smtClean="0"/>
              <a:t> of x and y is a linear </a:t>
            </a:r>
            <a:r>
              <a:rPr lang="en-US" baseline="0" dirty="0" err="1" smtClean="0"/>
              <a:t>combonation</a:t>
            </a:r>
            <a:r>
              <a:rPr lang="en-US" baseline="0" dirty="0" smtClean="0"/>
              <a:t> of x and y using the </a:t>
            </a:r>
            <a:r>
              <a:rPr lang="en-US" baseline="0" dirty="0" err="1" smtClean="0"/>
              <a:t>intergers</a:t>
            </a:r>
            <a:r>
              <a:rPr lang="en-US" baseline="0" dirty="0" smtClean="0"/>
              <a:t> a and b</a:t>
            </a:r>
          </a:p>
          <a:p>
            <a:r>
              <a:rPr lang="en-US" baseline="0" dirty="0" smtClean="0"/>
              <a:t>Simplest algorithm from ancient </a:t>
            </a:r>
            <a:r>
              <a:rPr lang="en-US" baseline="0" dirty="0" err="1" smtClean="0"/>
              <a:t>greek</a:t>
            </a:r>
            <a:r>
              <a:rPr lang="en-US" baseline="0" dirty="0" smtClean="0"/>
              <a:t> time from </a:t>
            </a:r>
            <a:r>
              <a:rPr lang="en-US" baseline="0" dirty="0" err="1" smtClean="0"/>
              <a:t>euclid</a:t>
            </a:r>
            <a:r>
              <a:rPr lang="en-US" baseline="0" dirty="0" smtClean="0"/>
              <a:t> off course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0" dirty="0" smtClean="0"/>
              <a:t> . y = 1 in Zn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has an inverse</a:t>
            </a:r>
            <a:r>
              <a:rPr lang="en-US" baseline="0" dirty="0" smtClean="0"/>
              <a:t> in Zn if x and N are relatively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and 18</a:t>
            </a:r>
            <a:r>
              <a:rPr lang="en-US" baseline="30000" dirty="0" smtClean="0"/>
              <a:t>th</a:t>
            </a:r>
            <a:r>
              <a:rPr lang="en-US" dirty="0" smtClean="0"/>
              <a:t> century to discuss Fermat’s and </a:t>
            </a:r>
            <a:r>
              <a:rPr lang="en-US" dirty="0" err="1" smtClean="0"/>
              <a:t>Eular’s</a:t>
            </a:r>
            <a:r>
              <a:rPr lang="en-US" dirty="0" smtClean="0"/>
              <a:t>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proved until Euler</a:t>
            </a:r>
            <a:r>
              <a:rPr lang="en-US" baseline="0" dirty="0" smtClean="0"/>
              <a:t> (1750)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2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way to generate prime. There are efficient </a:t>
            </a:r>
            <a:r>
              <a:rPr lang="en-US" baseline="0" dirty="0" err="1" smtClean="0"/>
              <a:t>algo</a:t>
            </a:r>
            <a:endParaRPr lang="en-US" baseline="0" dirty="0" smtClean="0"/>
          </a:p>
          <a:p>
            <a:r>
              <a:rPr lang="en-US" baseline="0" dirty="0" smtClean="0"/>
              <a:t>If a random number passes this test then it is extremely likely to be a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5BB3-B602-4837-9B32-15470E5C8157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EB7B-88AD-4A97-A895-F780D87EA0CD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6250-F57F-457B-821E-5A44F42A1328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040-D3F4-4606-8F22-291D12800E05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7AF1-A817-4F5D-B71F-2F106C61B4D9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C72F-F7DE-4FE1-A44C-ECAA72AC1781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D727-1006-405D-AF33-71BF5428598A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EB8-1051-441A-9195-E254773C94F9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A21C-E18F-49F4-986B-F0B254CA59FA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ED0D-5034-4C75-8D63-47BFB085C95D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BBE-1619-4FC7-82D6-3BADF42ED8D2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36C0B8-DA46-4EDD-AA92-3ADB24299AF9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Introduction to Number Theory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notation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9163">
              <a:buNone/>
              <a:tabLst>
                <a:tab pos="1833563" algn="l"/>
                <a:tab pos="1885950" algn="l"/>
              </a:tabLst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Def: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(set of invertible elements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)  =</a:t>
            </a:r>
          </a:p>
          <a:p>
            <a:pPr marL="0" indent="0">
              <a:buNone/>
              <a:tabLst>
                <a:tab pos="183356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776"/>
              </a:spcBef>
              <a:buNone/>
              <a:tabLst>
                <a:tab pos="183356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   </a:t>
            </a:r>
          </a:p>
          <a:p>
            <a:pPr marL="857250" lvl="1" indent="-457200">
              <a:spcBef>
                <a:spcPts val="1776"/>
              </a:spcBef>
              <a:buFont typeface="+mj-lt"/>
              <a:buAutoNum type="arabicPeriod"/>
              <a:tabLst>
                <a:tab pos="183356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prime p, </a:t>
            </a:r>
          </a:p>
          <a:p>
            <a:pPr marL="857250" lvl="1" indent="-457200">
              <a:spcBef>
                <a:spcPts val="1776"/>
              </a:spcBef>
              <a:buFont typeface="+mj-lt"/>
              <a:buAutoNum type="arabicPeriod"/>
              <a:tabLst>
                <a:tab pos="1833563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= { 1, 5, 7, 11}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3576"/>
              </a:spcBef>
              <a:buNone/>
              <a:tabLst>
                <a:tab pos="183356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 x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, can find  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using extended Euclid algorithm.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371600"/>
            <a:ext cx="533400" cy="564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2057400"/>
            <a:ext cx="347473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648200"/>
            <a:ext cx="341555" cy="361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3200400"/>
            <a:ext cx="4419600" cy="491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7400" y="3810000"/>
            <a:ext cx="469900" cy="484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524000"/>
            <a:ext cx="347473" cy="3048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65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Fermat and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Eular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1200"/>
          </a:xfrm>
        </p:spPr>
        <p:txBody>
          <a:bodyPr/>
          <a:lstStyle/>
          <a:p>
            <a:pPr marL="0" indent="0" defTabSz="919163">
              <a:buNone/>
              <a:tabLst>
                <a:tab pos="1309688" algn="l"/>
                <a:tab pos="18859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denotes an n-bit positive integer.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denotes a prime.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=    { 0, 1, …, N-1 }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set of invertible elements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marL="0" indent="0">
              <a:buNone/>
              <a:tabLst>
                <a:tab pos="1309688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=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x∈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  <a:tabLst>
                <a:tab pos="1309688" algn="l"/>
              </a:tabLst>
            </a:pP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309688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find inverses efficiently using Euclid alg.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59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Fermat’s theorem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(1640)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534400" cy="462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p be a prime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∀ x ∈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 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  1  in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    p=5.         3</a:t>
            </a:r>
            <a:r>
              <a:rPr lang="en-US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81 = 1    in   Z</a:t>
            </a:r>
            <a:r>
              <a:rPr lang="en-US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0" indent="0">
              <a:buNone/>
            </a:pPr>
            <a:endParaRPr lang="en-US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So:     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∈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⇒    x⋅x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p-2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 1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p-2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424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 way to compute inverses, but less efficient than Euclid</a:t>
            </a:r>
          </a:p>
          <a:p>
            <a:pPr>
              <a:spcBef>
                <a:spcPts val="2424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 work modulo prime not on composite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29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736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Application:  generating random primes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we want to generate a large random prime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say, prime  p  of  length 1024 bits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( i.e. prime of the order  p ≈ 2</a:t>
            </a:r>
            <a:r>
              <a:rPr lang="en-US" sz="1900" baseline="30000" dirty="0" smtClean="0">
                <a:latin typeface="Times New Roman" pitchFamily="18" charset="0"/>
                <a:cs typeface="Times New Roman" pitchFamily="18" charset="0"/>
              </a:rPr>
              <a:t>1024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    choose a random integer  p ∈ [ 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1024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1025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-1 ]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    test if  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  in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  <a:tabLst>
                <a:tab pos="12049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so, output  p  and stop.    If not,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step 1 .</a:t>
            </a:r>
          </a:p>
          <a:p>
            <a:pPr marL="0" indent="0">
              <a:buNone/>
              <a:tabLst>
                <a:tab pos="1204913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204913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204913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tabLst>
                <a:tab pos="120491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algorithm (not the best).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Pr[ p not prime ] &lt; 2</a:t>
            </a:r>
            <a:r>
              <a:rPr lang="en-US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-60</a:t>
            </a:r>
          </a:p>
          <a:p>
            <a:pPr marL="0" indent="0">
              <a:tabLst>
                <a:tab pos="1204913" algn="l"/>
              </a:tabLst>
            </a:pPr>
            <a:r>
              <a:rPr lang="en-US" sz="2800" dirty="0" smtClean="0"/>
              <a:t>If a random number passes this test then it is extremely likely to be   a prime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tabLst>
                <a:tab pos="120491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few hundred iterations of the algorithm you will be able to find a prime</a:t>
            </a:r>
          </a:p>
          <a:p>
            <a:pPr marL="0" indent="0">
              <a:buNone/>
              <a:tabLst>
                <a:tab pos="1204913" algn="l"/>
              </a:tabLst>
            </a:pPr>
            <a:endParaRPr lang="en-US" b="1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2336800"/>
            <a:ext cx="7924800" cy="1930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1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structure of  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6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165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(Euler):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cyclic group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that is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∃ g∈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 g, 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p-2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g is called a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generator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48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p=7. {1, 3,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= {1, 3, 2, 6, 4, 5}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every elem. is a generator: {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2, 2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= {1, 2, 4}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21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0"/>
            <a:ext cx="8229600" cy="4597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 g∈(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set   {1 , g 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is called 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 generated by 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denoted  &lt;g&gt;</a:t>
            </a:r>
          </a:p>
          <a:p>
            <a:pPr marL="0" indent="0">
              <a:lnSpc>
                <a:spcPct val="150000"/>
              </a:lnSpc>
              <a:spcBef>
                <a:spcPts val="1776"/>
              </a:spcBef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  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∈(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is the size of &lt;g&gt;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(g)    =    |&lt;g&gt;|    =   (smallest a&gt;0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 in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Examples:     ord</a:t>
            </a:r>
            <a:r>
              <a:rPr lang="en-US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 = _    ; 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 = _   ;  ord</a:t>
            </a:r>
            <a:r>
              <a:rPr lang="en-US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= _</a:t>
            </a:r>
          </a:p>
          <a:p>
            <a:pPr marL="0" indent="0">
              <a:lnSpc>
                <a:spcPct val="150000"/>
              </a:lnSpc>
              <a:spcBef>
                <a:spcPts val="2424"/>
              </a:spcBef>
              <a:buNone/>
            </a:pPr>
            <a:r>
              <a:rPr lang="en-US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(Lagrange):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∀g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∈(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(g)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divides    p-1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1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Euler’s generalization of Fermat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(1736)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For an integer 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ϕ (N)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Euler’s ϕ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  ϕ (12)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{1,5,7,11}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4;     ϕ (p)  =   p-1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For N=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p⋅q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ϕ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= N-p-q+1 = (p-1)(q-1)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all the elements that are not relatively prime to 		     N i.e. the elements divisible by p and q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(Euler):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∀ x ∈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:   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5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3200" baseline="5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aseline="5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 1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en-US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   5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</a:rPr>
              <a:t>ϕ(12)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625 = 1    in 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Generalization of Fermat.   Basis of the RSA cryptosystem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27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Arithmetic Algorithms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bignums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Skip this section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Representing an n-bit integer  (e.g.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=2048) on a 64-bit machine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 some processors have 128-bit registers (or more)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and support multiplication on them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950448"/>
            <a:ext cx="1066800" cy="4064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950448"/>
            <a:ext cx="1066800" cy="4064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950448"/>
            <a:ext cx="1066800" cy="4064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2950448"/>
            <a:ext cx="1066800" cy="4064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717800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4038600" y="588248"/>
            <a:ext cx="304800" cy="624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386484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n/32   blocks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2833291"/>
            <a:ext cx="6477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" name="Picture 12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25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you learn today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 to Number Theory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Fermat and Euler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Euclidean Algorithm</a:t>
            </a: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Exponentiation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Finite cyclic group  G    (for example  G =        )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Goal:    given   g in G   and   x   compute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relative squaring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suppose  x = 53 = (110101)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32+16+4+1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Then:    g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53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g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32+16+4+1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g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⋅g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2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1143000"/>
            <a:ext cx="329938" cy="50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1" y="5765801"/>
            <a:ext cx="6721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</a:rPr>
              <a:t> ⟶ 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16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32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              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53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grpSp>
        <p:nvGrpSpPr>
          <p:cNvPr id="9" name="Group 12"/>
          <p:cNvGrpSpPr/>
          <p:nvPr/>
        </p:nvGrpSpPr>
        <p:grpSpPr>
          <a:xfrm>
            <a:off x="1584688" y="5310981"/>
            <a:ext cx="5255106" cy="793648"/>
            <a:chOff x="1584688" y="3983236"/>
            <a:chExt cx="5255106" cy="595236"/>
          </a:xfrm>
        </p:grpSpPr>
        <p:grpSp>
          <p:nvGrpSpPr>
            <p:cNvPr id="10" name="Group 10"/>
            <p:cNvGrpSpPr/>
            <p:nvPr/>
          </p:nvGrpSpPr>
          <p:grpSpPr>
            <a:xfrm>
              <a:off x="1584688" y="3983236"/>
              <a:ext cx="5255106" cy="467086"/>
              <a:chOff x="1584688" y="3983236"/>
              <a:chExt cx="5255106" cy="467086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1584688" y="3983236"/>
                <a:ext cx="5255106" cy="467086"/>
              </a:xfrm>
              <a:custGeom>
                <a:avLst/>
                <a:gdLst>
                  <a:gd name="connsiteX0" fmla="*/ 0 w 5255106"/>
                  <a:gd name="connsiteY0" fmla="*/ 467086 h 467086"/>
                  <a:gd name="connsiteX1" fmla="*/ 535998 w 5255106"/>
                  <a:gd name="connsiteY1" fmla="*/ 175834 h 467086"/>
                  <a:gd name="connsiteX2" fmla="*/ 2598423 w 5255106"/>
                  <a:gd name="connsiteY2" fmla="*/ 1083 h 467086"/>
                  <a:gd name="connsiteX3" fmla="*/ 4462762 w 5255106"/>
                  <a:gd name="connsiteY3" fmla="*/ 105934 h 467086"/>
                  <a:gd name="connsiteX4" fmla="*/ 5115280 w 5255106"/>
                  <a:gd name="connsiteY4" fmla="*/ 187484 h 467086"/>
                  <a:gd name="connsiteX5" fmla="*/ 5255106 w 5255106"/>
                  <a:gd name="connsiteY5" fmla="*/ 397185 h 46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5106" h="467086">
                    <a:moveTo>
                      <a:pt x="0" y="467086"/>
                    </a:moveTo>
                    <a:cubicBezTo>
                      <a:pt x="51464" y="360293"/>
                      <a:pt x="102928" y="253501"/>
                      <a:pt x="535998" y="175834"/>
                    </a:cubicBezTo>
                    <a:cubicBezTo>
                      <a:pt x="969068" y="98167"/>
                      <a:pt x="1943962" y="12733"/>
                      <a:pt x="2598423" y="1083"/>
                    </a:cubicBezTo>
                    <a:cubicBezTo>
                      <a:pt x="3252884" y="-10567"/>
                      <a:pt x="4043286" y="74867"/>
                      <a:pt x="4462762" y="105934"/>
                    </a:cubicBezTo>
                    <a:cubicBezTo>
                      <a:pt x="4882238" y="137001"/>
                      <a:pt x="4983223" y="138942"/>
                      <a:pt x="5115280" y="187484"/>
                    </a:cubicBezTo>
                    <a:cubicBezTo>
                      <a:pt x="5247337" y="236026"/>
                      <a:pt x="5255106" y="397185"/>
                      <a:pt x="5255106" y="39718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006247" y="4111797"/>
                <a:ext cx="3694472" cy="315225"/>
              </a:xfrm>
              <a:custGeom>
                <a:avLst/>
                <a:gdLst>
                  <a:gd name="connsiteX0" fmla="*/ 0 w 3694472"/>
                  <a:gd name="connsiteY0" fmla="*/ 187074 h 315225"/>
                  <a:gd name="connsiteX1" fmla="*/ 326259 w 3694472"/>
                  <a:gd name="connsiteY1" fmla="*/ 58923 h 315225"/>
                  <a:gd name="connsiteX2" fmla="*/ 1806078 w 3694472"/>
                  <a:gd name="connsiteY2" fmla="*/ 673 h 315225"/>
                  <a:gd name="connsiteX3" fmla="*/ 3460679 w 3694472"/>
                  <a:gd name="connsiteY3" fmla="*/ 93873 h 315225"/>
                  <a:gd name="connsiteX4" fmla="*/ 3682069 w 3694472"/>
                  <a:gd name="connsiteY4" fmla="*/ 315225 h 315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472" h="315225">
                    <a:moveTo>
                      <a:pt x="0" y="187074"/>
                    </a:moveTo>
                    <a:cubicBezTo>
                      <a:pt x="12623" y="138532"/>
                      <a:pt x="25246" y="89990"/>
                      <a:pt x="326259" y="58923"/>
                    </a:cubicBezTo>
                    <a:cubicBezTo>
                      <a:pt x="627272" y="27856"/>
                      <a:pt x="1283675" y="-5152"/>
                      <a:pt x="1806078" y="673"/>
                    </a:cubicBezTo>
                    <a:cubicBezTo>
                      <a:pt x="2328481" y="6498"/>
                      <a:pt x="3148014" y="41448"/>
                      <a:pt x="3460679" y="93873"/>
                    </a:cubicBezTo>
                    <a:cubicBezTo>
                      <a:pt x="3773344" y="146298"/>
                      <a:pt x="3682069" y="315225"/>
                      <a:pt x="3682069" y="31522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590935" y="4199018"/>
                <a:ext cx="2050773" cy="251304"/>
              </a:xfrm>
              <a:custGeom>
                <a:avLst/>
                <a:gdLst>
                  <a:gd name="connsiteX0" fmla="*/ 0 w 2050773"/>
                  <a:gd name="connsiteY0" fmla="*/ 158103 h 251304"/>
                  <a:gd name="connsiteX1" fmla="*/ 326259 w 2050773"/>
                  <a:gd name="connsiteY1" fmla="*/ 18302 h 251304"/>
                  <a:gd name="connsiteX2" fmla="*/ 1025386 w 2050773"/>
                  <a:gd name="connsiteY2" fmla="*/ 6652 h 251304"/>
                  <a:gd name="connsiteX3" fmla="*/ 1759470 w 2050773"/>
                  <a:gd name="connsiteY3" fmla="*/ 64903 h 251304"/>
                  <a:gd name="connsiteX4" fmla="*/ 2050773 w 2050773"/>
                  <a:gd name="connsiteY4" fmla="*/ 251304 h 25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773" h="251304">
                    <a:moveTo>
                      <a:pt x="0" y="158103"/>
                    </a:moveTo>
                    <a:cubicBezTo>
                      <a:pt x="77680" y="100823"/>
                      <a:pt x="155361" y="43544"/>
                      <a:pt x="326259" y="18302"/>
                    </a:cubicBezTo>
                    <a:cubicBezTo>
                      <a:pt x="497157" y="-6940"/>
                      <a:pt x="786518" y="-1115"/>
                      <a:pt x="1025386" y="6652"/>
                    </a:cubicBezTo>
                    <a:cubicBezTo>
                      <a:pt x="1264254" y="14419"/>
                      <a:pt x="1588572" y="24128"/>
                      <a:pt x="1759470" y="64903"/>
                    </a:cubicBezTo>
                    <a:cubicBezTo>
                      <a:pt x="1930368" y="105678"/>
                      <a:pt x="2050773" y="251304"/>
                      <a:pt x="2050773" y="251304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814407" y="4332077"/>
              <a:ext cx="838953" cy="246395"/>
            </a:xfrm>
            <a:custGeom>
              <a:avLst/>
              <a:gdLst>
                <a:gd name="connsiteX0" fmla="*/ 0 w 838953"/>
                <a:gd name="connsiteY0" fmla="*/ 106595 h 246395"/>
                <a:gd name="connsiteX1" fmla="*/ 163130 w 838953"/>
                <a:gd name="connsiteY1" fmla="*/ 36694 h 246395"/>
                <a:gd name="connsiteX2" fmla="*/ 501041 w 838953"/>
                <a:gd name="connsiteY2" fmla="*/ 13394 h 246395"/>
                <a:gd name="connsiteX3" fmla="*/ 838953 w 838953"/>
                <a:gd name="connsiteY3" fmla="*/ 246395 h 2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953" h="246395">
                  <a:moveTo>
                    <a:pt x="0" y="106595"/>
                  </a:moveTo>
                  <a:cubicBezTo>
                    <a:pt x="39811" y="79411"/>
                    <a:pt x="79623" y="52227"/>
                    <a:pt x="163130" y="36694"/>
                  </a:cubicBezTo>
                  <a:cubicBezTo>
                    <a:pt x="246637" y="21161"/>
                    <a:pt x="388404" y="-21556"/>
                    <a:pt x="501041" y="13394"/>
                  </a:cubicBezTo>
                  <a:cubicBezTo>
                    <a:pt x="613678" y="48344"/>
                    <a:pt x="838953" y="246395"/>
                    <a:pt x="838953" y="246395"/>
                  </a:cubicBezTo>
                </a:path>
              </a:pathLst>
            </a:cu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3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repeated squaring alg.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g in G     and   x&gt;0      ;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   x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y ⟵ g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z ⟵ 1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 to n do:</a:t>
            </a:r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(x[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== 1):      z 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z⋅y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 z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3048000"/>
            <a:ext cx="4191000" cy="325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1368901"/>
            <a:ext cx="2165978" cy="378565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e</a:t>
            </a:r>
            <a:r>
              <a:rPr lang="en-US" sz="2400" u="sng" dirty="0" smtClean="0"/>
              <a:t>xample:   g</a:t>
            </a:r>
            <a:r>
              <a:rPr lang="en-US" sz="3200" u="sng" baseline="30000" dirty="0" smtClean="0"/>
              <a:t>53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    </a:t>
            </a:r>
            <a:r>
              <a:rPr lang="en-US" sz="3200" u="sng" dirty="0" smtClean="0"/>
              <a:t>y</a:t>
            </a:r>
            <a:r>
              <a:rPr lang="en-US" sz="3200" dirty="0" smtClean="0"/>
              <a:t>       </a:t>
            </a:r>
            <a:r>
              <a:rPr lang="en-US" sz="3200" u="sng" dirty="0" smtClean="0"/>
              <a:t>z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       g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        g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8             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5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16          </a:t>
            </a:r>
            <a:r>
              <a:rPr lang="en-US" sz="2400" dirty="0" smtClean="0"/>
              <a:t>g</a:t>
            </a:r>
            <a:r>
              <a:rPr lang="en-US" sz="2400" baseline="30000" dirty="0"/>
              <a:t>5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      g</a:t>
            </a:r>
            <a:r>
              <a:rPr lang="en-US" sz="2400" baseline="30000" dirty="0" smtClean="0"/>
              <a:t>21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53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3962400" cy="4572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4008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91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reading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Computational Introduction to Number Theory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Algebra, V.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2008    (V2),     Chapter 1-4, 11, 12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Available at   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shoup.net/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ntb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/ntb-v2.pdf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3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 a bit of number theory to construct: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exchange protocols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Signatures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Public-key encryption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lecture:   crash course on relevant concepts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5430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ore info:	read parts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Shoup’s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referenced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at end of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here on: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denotes a positive integer.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denote a prime.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Notation: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integer from 0,1,2,….N-1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 a ring where addition and multiplication are done modulo N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2320" y="3380160"/>
            <a:ext cx="2927880" cy="5822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52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Modular arithmetic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      let    N = 12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6862" y="2514601"/>
            <a:ext cx="25394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 + 8  =   5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   </a:t>
            </a:r>
          </a:p>
          <a:p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 7  =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__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   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− 7  =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__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   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1" y="5105400"/>
            <a:ext cx="865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rithmetic in       works as you expect,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x⋅(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y+z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⋅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⋅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in  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0596" y="2514600"/>
            <a:ext cx="413004" cy="34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200400"/>
            <a:ext cx="413004" cy="348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0596" y="3810000"/>
            <a:ext cx="413004" cy="348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5181600"/>
            <a:ext cx="347473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5181600"/>
            <a:ext cx="347473" cy="3048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6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Greatest common divisor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For integers.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(x, y)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greatest common divisor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( 12, 18 )  =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for all integers.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there exist integers.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such that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a⋅x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b⋅y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found efficiently using the extended Euclidean alg. 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)=1 we say that x and y are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relatively prime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2133600"/>
            <a:ext cx="2323800" cy="56592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18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k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120" y="2057400"/>
            <a:ext cx="7319880" cy="3615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Modular inversion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rationals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inverse of 2 is  ½ . What about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of x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is an element y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y is denoted    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  let N be an odd integer. The inverse of 2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1143000"/>
            <a:ext cx="347473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2133600"/>
            <a:ext cx="347473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2133600"/>
            <a:ext cx="347473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352800"/>
            <a:ext cx="347473" cy="3048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0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62425"/>
            <a:ext cx="6229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Modular inversion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elements have an inverse in       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Lemma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in      has an inverse if and only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1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Proof: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)=1 ⇒  ∃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a⋅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⋅N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 (reduce mod N)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)&gt;1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a.x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N) &gt;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a.x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/= 1 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1447800"/>
            <a:ext cx="347473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6727" y="2438400"/>
            <a:ext cx="347473" cy="3048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750" y="5638800"/>
            <a:ext cx="34747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510</TotalTime>
  <Words>923</Words>
  <Application>Microsoft Office PowerPoint</Application>
  <PresentationFormat>On-screen Show (4:3)</PresentationFormat>
  <Paragraphs>225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CS-446: Information Systems Security</vt:lpstr>
      <vt:lpstr>Overview </vt:lpstr>
      <vt:lpstr>Notation</vt:lpstr>
      <vt:lpstr>Background</vt:lpstr>
      <vt:lpstr>Notation</vt:lpstr>
      <vt:lpstr>Modular arithmetic</vt:lpstr>
      <vt:lpstr>Greatest common divisor</vt:lpstr>
      <vt:lpstr>Modular inversion</vt:lpstr>
      <vt:lpstr>Modular inversion</vt:lpstr>
      <vt:lpstr>More notation</vt:lpstr>
      <vt:lpstr>Fermat and Eular</vt:lpstr>
      <vt:lpstr>Review</vt:lpstr>
      <vt:lpstr>Fermat’s theorem    (1640)</vt:lpstr>
      <vt:lpstr>Application:  generating random primes</vt:lpstr>
      <vt:lpstr>The structure of   (Zp)* </vt:lpstr>
      <vt:lpstr>Order</vt:lpstr>
      <vt:lpstr>Euler’s generalization of Fermat  (1736)</vt:lpstr>
      <vt:lpstr>Arithmetic Algorithms</vt:lpstr>
      <vt:lpstr>Representing bignums (Skip this section)</vt:lpstr>
      <vt:lpstr>Exponentiation</vt:lpstr>
      <vt:lpstr>The repeated squaring alg.</vt:lpstr>
      <vt:lpstr>Further reading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720</cp:revision>
  <dcterms:created xsi:type="dcterms:W3CDTF">2006-08-16T00:00:00Z</dcterms:created>
  <dcterms:modified xsi:type="dcterms:W3CDTF">2018-09-23T19:36:00Z</dcterms:modified>
</cp:coreProperties>
</file>