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476" r:id="rId4"/>
    <p:sldId id="477" r:id="rId5"/>
    <p:sldId id="478" r:id="rId6"/>
    <p:sldId id="479" r:id="rId7"/>
    <p:sldId id="480" r:id="rId8"/>
    <p:sldId id="417" r:id="rId9"/>
    <p:sldId id="481" r:id="rId10"/>
    <p:sldId id="482" r:id="rId11"/>
    <p:sldId id="467" r:id="rId12"/>
    <p:sldId id="465" r:id="rId13"/>
    <p:sldId id="436" r:id="rId14"/>
    <p:sldId id="437" r:id="rId15"/>
    <p:sldId id="438" r:id="rId16"/>
    <p:sldId id="485" r:id="rId17"/>
    <p:sldId id="483" r:id="rId18"/>
    <p:sldId id="474" r:id="rId19"/>
    <p:sldId id="468" r:id="rId20"/>
    <p:sldId id="469" r:id="rId21"/>
    <p:sldId id="470" r:id="rId22"/>
    <p:sldId id="471" r:id="rId23"/>
    <p:sldId id="475" r:id="rId24"/>
    <p:sldId id="472" r:id="rId25"/>
    <p:sldId id="473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84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 life G actually takes security parameter like the size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 Algorithm.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lgorithm"/>
              </a:rPr>
              <a:t>algorithm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which, given a particular input, will always produce the same output, with the underlying machine always passing through the same sequence of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 and Q are roughly same size and SQRT (N) or they are on the order of square root of N</a:t>
            </a:r>
          </a:p>
          <a:p>
            <a:endParaRPr lang="en-US" baseline="0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(N) = N – 2SQ(N), which is almost equal to N. </a:t>
            </a:r>
          </a:p>
          <a:p>
            <a:endParaRPr lang="en-US" baseline="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  <a:sym typeface="Symbol"/>
              </a:rPr>
              <a:t>Almost all elements in Zn </a:t>
            </a:r>
            <a:r>
              <a:rPr lang="en-US" baseline="0" smtClean="0">
                <a:latin typeface="Times New Roman" pitchFamily="18" charset="0"/>
                <a:cs typeface="Times New Roman" pitchFamily="18" charset="0"/>
                <a:sym typeface="Symbol"/>
              </a:rPr>
              <a:t>are invertible.</a:t>
            </a:r>
            <a:endParaRPr lang="en-US" baseline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AE-secure:</a:t>
            </a:r>
            <a:r>
              <a:rPr lang="en-US" baseline="0" dirty="0" smtClean="0"/>
              <a:t>  the scheme provides Authenticated Encryption.</a:t>
            </a:r>
          </a:p>
          <a:p>
            <a:r>
              <a:rPr lang="en-US" baseline="0" dirty="0" smtClean="0"/>
              <a:t>Resulting system is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 (in the random oracle model).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BB’04:    Boneh-</a:t>
            </a:r>
            <a:r>
              <a:rPr lang="en-US" dirty="0" err="1" smtClean="0"/>
              <a:t>Brumley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B5CF-A70D-408E-971F-5E5251E8D31F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78-168D-413F-9F74-B88EF134FA54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FD82-9B6C-424C-B691-A80A67F3599E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1901-1C5E-4596-A6DC-3BFDC4E4D6E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071-54BD-40FB-B1BA-5408D0A4FED0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ED0-C479-4717-BE04-37C45F62B9FF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26FF-FFA1-4B11-91ED-5F0FA717E470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EB19-286A-4188-8D4D-8DE870B142DA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476-87A1-4952-A772-C4F6E1ED790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E788-75B6-4C2F-B354-EF738335A6EC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0B7-AA10-496B-BBDF-70A8A443034B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687C-8154-4BEA-9E9C-0250F6D233E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Public Key Encryption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One-way Functions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One-way function F(x) = y based on hard problem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input x: F(x) easy to compute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output y: hard to find input x with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Basis for asymmetry of public-key algorithms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Trapdoor one-way function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y and some secret: easy to find x with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Examples of secrets: prime factors, discrete logarithm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Basis for private key and decryption</a:t>
            </a: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 public-key encryption system is a triple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.(G, E, D)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m):  randomized alg. that takes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outputs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∈C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sk,c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det. alg.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outputs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Consistency:    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m) ) = 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6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functions (TDF)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trapdoor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X⟶Y  is a triplet of efficient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(G, F, 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,⋅):   det.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lg.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hat defines a function    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,⋅):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defines a function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⟶  X    that inverts   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precisely: 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output by G 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x∈X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F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x) ) = 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(G, F, 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secure if   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⋅)   is a “one-way” function: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can be evaluated, but cannot be inverted without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20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Review: arithmetic mod composites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 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q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 where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p,q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are prime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{0,1,2,…,N-1}     ;    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 {invertible elements in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Facts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 x 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is invertible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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x,N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1</a:t>
            </a:r>
          </a:p>
          <a:p>
            <a:pPr lvl="1">
              <a:lnSpc>
                <a:spcPts val="4060"/>
              </a:lnSpc>
              <a:tabLst>
                <a:tab pos="2743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Number of elements in 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is    (N) = (p-1)(q-1) = N-p-q+1</a:t>
            </a: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endParaRPr lang="en-US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Euler’s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      x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x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(N)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 1     </a:t>
            </a:r>
            <a:endParaRPr lang="en-US" baseline="5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tabLst>
                <a:tab pos="2743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590800" y="4419600"/>
            <a:ext cx="3657600" cy="68580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permutation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published: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Scientific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American, Aug. 1977.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widely used: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SSL/TLS:  certificates and key-exchange</a:t>
            </a: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e-mail and file systems</a:t>
            </a:r>
          </a:p>
          <a:p>
            <a:pPr marL="457200" lvl="1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many 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trapdoor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permutation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4582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random primes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p, q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1024 bits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and compute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p.q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Euler function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 = (p-1)(q-1)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random encryption key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(e,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=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decryption 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 = e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e⋅d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  (mod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 )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output   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pk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(N, e)    ,    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sk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(N, d)</a:t>
            </a:r>
          </a:p>
          <a:p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338138" y="47244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304800" y="38100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533400" y="5359401"/>
            <a:ext cx="8382000" cy="3631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sz="22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kumimoji="1" lang="en-US" sz="2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sk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y)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sz="2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sz="22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;      </a:t>
            </a:r>
            <a:r>
              <a:rPr kumimoji="1" lang="en-US" sz="2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sz="22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=  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RSA(x)</a:t>
            </a:r>
            <a:r>
              <a:rPr kumimoji="1" lang="en-US" sz="2200" b="1" baseline="5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en-US" sz="2200" baseline="5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(N)+</a:t>
            </a:r>
            <a:r>
              <a:rPr kumimoji="1" lang="en-US" sz="2200" baseline="5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sz="2200" baseline="8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x</a:t>
            </a:r>
            <a:endParaRPr kumimoji="1"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88024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 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RSA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 =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40000" dirty="0" err="1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(in  Z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) = y 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Example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458200" cy="429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p = 3 and q = 11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n = p * q = 3 * 11 = 33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φ(n) = (p - 1) * (q - 1) = 2 * 10 = 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e such that 1 &lt; e &lt; φ(n). Let e = 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a value for d such that (d * e) % φ(n) = 1. One solution is d = 3 [(3 * 7) % 20 = 1]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 is (e, n) =&gt; (7, 33)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key is (d, n) =&gt; (3, 33)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encryption of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= 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% 33 = 29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decryption of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= 29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= 29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% 33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RSA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attack vectors against RSA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Decrypting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 directly: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Difficulty of computing roots in modular arithmetic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Deriving private key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Difficulty of computing prime factors from n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(difficulty) depends on size of prime numbers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Factorization of numbers up to 768 bits feasible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Keys with 2048 and more bits deemed secure</a:t>
            </a:r>
          </a:p>
          <a:p>
            <a:pPr lvl="2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(that is, ~600 decimal digits)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159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362200"/>
            <a:ext cx="4095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Textbook RSA is insecure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Textbook RSA encryption: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key: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⟵ m</a:t>
            </a:r>
            <a:r>
              <a:rPr lang="en-US" b="1" baseline="50000" dirty="0" smtClean="0">
                <a:latin typeface="Times New Roman" pitchFamily="18" charset="0"/>
                <a:cs typeface="Times New Roman" pitchFamily="18" charset="0"/>
              </a:rPr>
              <a:t>e    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in  Z</a:t>
            </a:r>
            <a:r>
              <a:rPr lang="en-US" baseline="-25000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)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secret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N,d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46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⟶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		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nsecure cryptosystem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!!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not semantically secure and many attacks exist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⇒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RSA trapdoor permutation is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encryption scheme 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7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Public-key encryption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 TDFs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26720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G, F, F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H: X ⟶ K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hash function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construct a pub-key enc.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Key generation G:    same as G for TDF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 and Security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RSA Trapdoor 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ISO Standard for RSA public key encryption</a:t>
            </a: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8862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 ⟵ X,    	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 ⟵ H(x),  	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output   (y, 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8100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y,c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 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k ⟵ H(x), 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561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output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561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798487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(G, F, F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H: X ⟶ K   a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690" y="38862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pictures: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Security Theore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G, F, F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TDF,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auth. enc.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and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   is a   “random oracle”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then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(G,E,D)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CCA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438400" y="1193800"/>
            <a:ext cx="6248400" cy="1385332"/>
            <a:chOff x="2438400" y="1047750"/>
            <a:chExt cx="6248400" cy="1038999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F(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 x)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H(x),  m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body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660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Incorrect use of a Trapdoor Function (TDF)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 by applying F directly to plaintext: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Deterministic:    cannot be semantically secure !!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attacks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exist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2209801"/>
            <a:ext cx="35814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E(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, m)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output    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2209801"/>
            <a:ext cx="34290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D(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,  c 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output   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3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Review:  RSA pub-key encryption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(ISO std)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1788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symmetric enc. scheme providing auth.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ncryption.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H:  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K   where  K is key space of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,D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3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    generate RSA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  <a:tabLst>
                <a:tab pos="228600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m):	(1) choose random x in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(2)  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 RSA(x)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,   k  H(x)</a:t>
            </a: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		(3) output  (y ,  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600"/>
              </a:spcBef>
              <a:tabLst>
                <a:tab pos="228600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(y, c) ):    output 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(y)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98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lengths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Security of public key system should be comparable to security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symmetric cipher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    RSA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 key-size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Modulus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 80 bits	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1024 bits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128 bits	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3072 bits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256 bits (AES)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15360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55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attacks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81600"/>
          </a:xfrm>
        </p:spPr>
        <p:txBody>
          <a:bodyPr>
            <a:normAutofit/>
          </a:bodyPr>
          <a:lstStyle/>
          <a:p>
            <a:pPr marL="0" indent="0">
              <a:lnSpc>
                <a:spcPts val="3320"/>
              </a:lnSpc>
              <a:spcBef>
                <a:spcPct val="600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[Kocher et al. 1997]   ,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[BB’04]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 it takes to compute   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(mod N)    can expose   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[Kocher  et al. 1999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consumption of a smartcard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computing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 N)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  d.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Faults 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[BDL’97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computer error during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 N)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   d.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524000" y="5410200"/>
            <a:ext cx="6209200" cy="43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common defense:</a:t>
            </a:r>
            <a:r>
              <a:rPr kumimoji="1" lang="en-US" sz="2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sz="22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kumimoji="1" lang="en-US" sz="2200" dirty="0">
                <a:latin typeface="Times New Roman" pitchFamily="18" charset="0"/>
                <a:cs typeface="Times New Roman" pitchFamily="18" charset="0"/>
              </a:rPr>
              <a:t>output. </a:t>
            </a:r>
            <a:r>
              <a:rPr kumimoji="1" lang="en-US" sz="2200" dirty="0" smtClean="0">
                <a:latin typeface="Times New Roman" pitchFamily="18" charset="0"/>
                <a:cs typeface="Times New Roman" pitchFamily="18" charset="0"/>
              </a:rPr>
              <a:t>   10% </a:t>
            </a:r>
            <a:r>
              <a:rPr kumimoji="1" lang="en-US" sz="2200" dirty="0">
                <a:latin typeface="Times New Roman" pitchFamily="18" charset="0"/>
                <a:cs typeface="Times New Roman" pitchFamily="18" charset="0"/>
              </a:rPr>
              <a:t>slowdown.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1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Exchange with Public Key Encryption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20010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0010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D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2763" y="141680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1" y="14168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720" y="2229600"/>
            <a:ext cx="7392960" cy="32568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2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public-key encryption system is a triple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  (G, E, D)</a:t>
            </a:r>
          </a:p>
          <a:p>
            <a:pPr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m):  randomized alg. that takes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outputs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∈C</a:t>
            </a:r>
          </a:p>
          <a:p>
            <a:pPr>
              <a:spcBef>
                <a:spcPts val="18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sk,c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det.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alg. that takes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outputs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Consistency:    ∀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  D(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m) ) = 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Establishing a shared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9860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49860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0980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0"/>
          <p:cNvGrpSpPr/>
          <p:nvPr/>
        </p:nvGrpSpPr>
        <p:grpSpPr>
          <a:xfrm>
            <a:off x="1066800" y="2921003"/>
            <a:ext cx="6781800" cy="609600"/>
            <a:chOff x="1066800" y="2190750"/>
            <a:chExt cx="6781800" cy="457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5200" y="2190750"/>
              <a:ext cx="17235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“Alice”, 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62450" y="3530600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∈ 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66800" y="5054600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nk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00" y="4430400"/>
            <a:ext cx="5815080" cy="192624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7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Symmetric cryptosystems secure and efficient, but ...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Precondition: secure exchange of keys in advance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Paradox situation at a first glance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communication depends on secure key exchange</a:t>
            </a: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43050"/>
            <a:ext cx="67532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(eavesdropping)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3800"/>
            <a:ext cx="8077200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Adversary sees  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  E(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and wants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∈M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security    ⇒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adversary cannot distinguish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 E(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x),  x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from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 E(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x),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   can derive session key from  x.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   protocol is vulnerable to man-in-the-middle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Insecure against man in the middle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97000"/>
            <a:ext cx="82296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As described, the protocol is insecure against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0704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240704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1" y="2413001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2260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4400" y="3829448"/>
            <a:ext cx="7162800" cy="615553"/>
            <a:chOff x="1066800" y="2190750"/>
            <a:chExt cx="7010400" cy="4616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66800" y="2647950"/>
              <a:ext cx="7010400" cy="4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52600" y="2190750"/>
              <a:ext cx="16256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“Alice”,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5200" y="302260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046" y="4415552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∈ 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8"/>
          <p:cNvGrpSpPr/>
          <p:nvPr/>
        </p:nvGrpSpPr>
        <p:grpSpPr>
          <a:xfrm>
            <a:off x="914400" y="5359404"/>
            <a:ext cx="7162800" cy="609600"/>
            <a:chOff x="914400" y="4019550"/>
            <a:chExt cx="7162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914400" y="4476750"/>
              <a:ext cx="716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10200" y="4019550"/>
              <a:ext cx="232146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“Bob”,  E(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’, x)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019550"/>
              <a:ext cx="22525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“Bob”,  E(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x)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nk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60" y="3876480"/>
            <a:ext cx="6526440" cy="2630880"/>
          </a:xfrm>
          <a:prstGeom prst="rect">
            <a:avLst/>
          </a:prstGeom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19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8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encryption:  constructions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Constructions generally rely on hard problems from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theory and algebra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module: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Brief detour to catch up on the relevant background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9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Multi-party Key Exchange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Involved multi-party key exchange with symmetric keys</a:t>
            </a:r>
          </a:p>
          <a:p>
            <a:pPr lvl="1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Quadratic growths: </a:t>
            </a:r>
            <a:r>
              <a:rPr lang="pt-BR" sz="2200" i="1" dirty="0" smtClean="0">
                <a:latin typeface="Times New Roman" pitchFamily="18" charset="0"/>
                <a:cs typeface="Times New Roman" pitchFamily="18" charset="0"/>
              </a:rPr>
              <a:t>n parties → (n2 - n) / 2 keys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rooted in symmetry (shared keys).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Alternatives?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657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Keys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Solution: Two types of keys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key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(K+) = enables encryption but no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Private/secret key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(K–) = used for decryption only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to deduce secret from public key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... similar to a classic mailbox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733800"/>
            <a:ext cx="5867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Cryptosystem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Asymmetric cryptosystems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Asymmetric encryption and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K+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public key of Bob K–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secret key of Bob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secure key exchange necessary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05125"/>
            <a:ext cx="6600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 Public Keys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Scalable communication with multiple parties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Linear number of exchanges: n parties → n public keys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Real-world systems with millions of keys (e.g. PGP)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... for the moment everything is fine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95400"/>
            <a:ext cx="5895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Session setup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(for now, only eavesdropping security)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Non-interactive applications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(e.g.  Email)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 sends email to Alice encrypted using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  Bob needs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(public key management)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1" y="195727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choose random x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  48 bytes)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1" y="19050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2000648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51007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9210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24425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3225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Problems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Integer factorization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Discrete logarithm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Hardness: No polynomial-time algorithms known yet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4886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352800"/>
            <a:ext cx="5486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</TotalTime>
  <Words>1684</Words>
  <Application>Microsoft Office PowerPoint</Application>
  <PresentationFormat>On-screen Show (4:3)</PresentationFormat>
  <Paragraphs>375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Equity</vt:lpstr>
      <vt:lpstr>CS-446: Information Systems Security</vt:lpstr>
      <vt:lpstr>Overview </vt:lpstr>
      <vt:lpstr>Key Exchange </vt:lpstr>
      <vt:lpstr>Multi-party Key Exchange </vt:lpstr>
      <vt:lpstr>Asymmetric Keys </vt:lpstr>
      <vt:lpstr>Asymmetric Cryptosystem</vt:lpstr>
      <vt:lpstr>Key Exchange with Public Keys</vt:lpstr>
      <vt:lpstr>Applications</vt:lpstr>
      <vt:lpstr>Hard Problems</vt:lpstr>
      <vt:lpstr>Trapdoor One-way Functions</vt:lpstr>
      <vt:lpstr>Public Key Encryption</vt:lpstr>
      <vt:lpstr>Trapdoor functions (TDF)</vt:lpstr>
      <vt:lpstr>Review: arithmetic mod composites</vt:lpstr>
      <vt:lpstr>The RSA trapdoor permutation</vt:lpstr>
      <vt:lpstr>The RSA trapdoor permutation</vt:lpstr>
      <vt:lpstr>The RSA Algorithm Example</vt:lpstr>
      <vt:lpstr>Security of RSA</vt:lpstr>
      <vt:lpstr>Textbook RSA is insecure</vt:lpstr>
      <vt:lpstr>Public-key encryption from TDFs </vt:lpstr>
      <vt:lpstr>Public-key encryption from TDFs </vt:lpstr>
      <vt:lpstr>PowerPoint Presentation</vt:lpstr>
      <vt:lpstr>Incorrect use of a Trapdoor Function (TDF)</vt:lpstr>
      <vt:lpstr>Review:  RSA pub-key encryption   (ISO std)</vt:lpstr>
      <vt:lpstr>Key lengths</vt:lpstr>
      <vt:lpstr>Implementation attacks</vt:lpstr>
      <vt:lpstr>Key Exchange with Public Key Encryption</vt:lpstr>
      <vt:lpstr>Public key encryption</vt:lpstr>
      <vt:lpstr>Public key encryption</vt:lpstr>
      <vt:lpstr>Establishing a shared secret</vt:lpstr>
      <vt:lpstr>Security  (eavesdropping)</vt:lpstr>
      <vt:lpstr>Insecure against man in the middle</vt:lpstr>
      <vt:lpstr>Public key encryption:  constructions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711</cp:revision>
  <dcterms:created xsi:type="dcterms:W3CDTF">2006-08-16T00:00:00Z</dcterms:created>
  <dcterms:modified xsi:type="dcterms:W3CDTF">2018-09-21T01:13:09Z</dcterms:modified>
</cp:coreProperties>
</file>