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0"/>
  </p:notesMasterIdLst>
  <p:sldIdLst>
    <p:sldId id="256" r:id="rId2"/>
    <p:sldId id="259" r:id="rId3"/>
    <p:sldId id="584" r:id="rId4"/>
    <p:sldId id="585" r:id="rId5"/>
    <p:sldId id="586" r:id="rId6"/>
    <p:sldId id="587" r:id="rId7"/>
    <p:sldId id="588" r:id="rId8"/>
    <p:sldId id="589" r:id="rId9"/>
    <p:sldId id="590" r:id="rId10"/>
    <p:sldId id="591" r:id="rId11"/>
    <p:sldId id="592" r:id="rId12"/>
    <p:sldId id="593" r:id="rId13"/>
    <p:sldId id="594" r:id="rId14"/>
    <p:sldId id="595" r:id="rId15"/>
    <p:sldId id="596" r:id="rId16"/>
    <p:sldId id="597" r:id="rId17"/>
    <p:sldId id="598" r:id="rId18"/>
    <p:sldId id="599" r:id="rId19"/>
    <p:sldId id="626" r:id="rId20"/>
    <p:sldId id="601" r:id="rId21"/>
    <p:sldId id="602" r:id="rId22"/>
    <p:sldId id="603" r:id="rId23"/>
    <p:sldId id="604" r:id="rId24"/>
    <p:sldId id="605" r:id="rId25"/>
    <p:sldId id="606" r:id="rId26"/>
    <p:sldId id="607" r:id="rId27"/>
    <p:sldId id="627" r:id="rId28"/>
    <p:sldId id="610" r:id="rId29"/>
    <p:sldId id="611" r:id="rId30"/>
    <p:sldId id="612" r:id="rId31"/>
    <p:sldId id="628" r:id="rId32"/>
    <p:sldId id="613" r:id="rId33"/>
    <p:sldId id="614" r:id="rId34"/>
    <p:sldId id="615" r:id="rId35"/>
    <p:sldId id="616" r:id="rId36"/>
    <p:sldId id="617" r:id="rId37"/>
    <p:sldId id="618" r:id="rId38"/>
    <p:sldId id="619" r:id="rId39"/>
    <p:sldId id="620" r:id="rId40"/>
    <p:sldId id="621" r:id="rId41"/>
    <p:sldId id="622" r:id="rId42"/>
    <p:sldId id="623" r:id="rId43"/>
    <p:sldId id="624" r:id="rId44"/>
    <p:sldId id="629" r:id="rId45"/>
    <p:sldId id="630" r:id="rId46"/>
    <p:sldId id="631" r:id="rId47"/>
    <p:sldId id="632" r:id="rId48"/>
    <p:sldId id="633" r:id="rId49"/>
    <p:sldId id="634" r:id="rId50"/>
    <p:sldId id="635" r:id="rId51"/>
    <p:sldId id="636" r:id="rId52"/>
    <p:sldId id="637" r:id="rId53"/>
    <p:sldId id="638" r:id="rId54"/>
    <p:sldId id="639" r:id="rId55"/>
    <p:sldId id="640" r:id="rId56"/>
    <p:sldId id="641" r:id="rId57"/>
    <p:sldId id="642" r:id="rId58"/>
    <p:sldId id="643" r:id="rId59"/>
    <p:sldId id="644" r:id="rId60"/>
    <p:sldId id="645" r:id="rId61"/>
    <p:sldId id="646" r:id="rId62"/>
    <p:sldId id="647" r:id="rId63"/>
    <p:sldId id="648" r:id="rId64"/>
    <p:sldId id="649" r:id="rId65"/>
    <p:sldId id="650" r:id="rId66"/>
    <p:sldId id="651" r:id="rId67"/>
    <p:sldId id="652" r:id="rId68"/>
    <p:sldId id="653" r:id="rId69"/>
    <p:sldId id="654" r:id="rId70"/>
    <p:sldId id="655" r:id="rId71"/>
    <p:sldId id="656" r:id="rId72"/>
    <p:sldId id="657" r:id="rId73"/>
    <p:sldId id="659" r:id="rId74"/>
    <p:sldId id="660" r:id="rId75"/>
    <p:sldId id="661" r:id="rId76"/>
    <p:sldId id="662" r:id="rId77"/>
    <p:sldId id="663" r:id="rId78"/>
    <p:sldId id="664" r:id="rId79"/>
    <p:sldId id="665" r:id="rId80"/>
    <p:sldId id="666" r:id="rId81"/>
    <p:sldId id="667" r:id="rId82"/>
    <p:sldId id="668" r:id="rId83"/>
    <p:sldId id="669" r:id="rId84"/>
    <p:sldId id="670" r:id="rId85"/>
    <p:sldId id="671" r:id="rId86"/>
    <p:sldId id="672" r:id="rId87"/>
    <p:sldId id="673" r:id="rId88"/>
    <p:sldId id="674" r:id="rId89"/>
    <p:sldId id="675" r:id="rId90"/>
    <p:sldId id="676" r:id="rId91"/>
    <p:sldId id="677" r:id="rId92"/>
    <p:sldId id="678" r:id="rId93"/>
    <p:sldId id="679" r:id="rId94"/>
    <p:sldId id="680" r:id="rId95"/>
    <p:sldId id="681" r:id="rId96"/>
    <p:sldId id="682" r:id="rId97"/>
    <p:sldId id="683" r:id="rId98"/>
    <p:sldId id="684" r:id="rId99"/>
    <p:sldId id="685" r:id="rId100"/>
    <p:sldId id="686" r:id="rId101"/>
    <p:sldId id="687" r:id="rId102"/>
    <p:sldId id="688" r:id="rId103"/>
    <p:sldId id="689" r:id="rId104"/>
    <p:sldId id="690" r:id="rId105"/>
    <p:sldId id="691" r:id="rId106"/>
    <p:sldId id="692" r:id="rId107"/>
    <p:sldId id="693" r:id="rId108"/>
    <p:sldId id="694" r:id="rId109"/>
    <p:sldId id="695" r:id="rId110"/>
    <p:sldId id="696" r:id="rId111"/>
    <p:sldId id="697" r:id="rId112"/>
    <p:sldId id="698" r:id="rId113"/>
    <p:sldId id="699" r:id="rId114"/>
    <p:sldId id="700" r:id="rId115"/>
    <p:sldId id="701" r:id="rId116"/>
    <p:sldId id="702" r:id="rId117"/>
    <p:sldId id="703" r:id="rId118"/>
    <p:sldId id="704" r:id="rId119"/>
    <p:sldId id="705" r:id="rId120"/>
    <p:sldId id="706" r:id="rId121"/>
    <p:sldId id="707" r:id="rId122"/>
    <p:sldId id="708" r:id="rId123"/>
    <p:sldId id="709" r:id="rId124"/>
    <p:sldId id="710" r:id="rId125"/>
    <p:sldId id="711" r:id="rId126"/>
    <p:sldId id="712" r:id="rId127"/>
    <p:sldId id="713" r:id="rId128"/>
    <p:sldId id="714" r:id="rId12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76441" autoAdjust="0"/>
  </p:normalViewPr>
  <p:slideViewPr>
    <p:cSldViewPr>
      <p:cViewPr varScale="1">
        <p:scale>
          <a:sx n="57" d="100"/>
          <a:sy n="57" d="100"/>
        </p:scale>
        <p:origin x="175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24AE3314-9DCB-49FD-B20E-AFE426E32EF5}" type="datetimeFigureOut">
              <a:rPr lang="en-US" smtClean="0"/>
              <a:pPr/>
              <a:t>11/26/2015</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1430640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en.wikipedia.org/wiki/Man-in-the-middle" TargetMode="External"/><Relationship Id="rId13" Type="http://schemas.openxmlformats.org/officeDocument/2006/relationships/hyperlink" Target="http://en.wikipedia.org/wiki/Local_Area_Network" TargetMode="External"/><Relationship Id="rId18" Type="http://schemas.openxmlformats.org/officeDocument/2006/relationships/hyperlink" Target="http://en.wikipedia.org/wiki/Network_layer" TargetMode="External"/><Relationship Id="rId3" Type="http://schemas.openxmlformats.org/officeDocument/2006/relationships/hyperlink" Target="http://en.wikipedia.org/wiki/Link-state" TargetMode="External"/><Relationship Id="rId7" Type="http://schemas.openxmlformats.org/officeDocument/2006/relationships/hyperlink" Target="http://en.wikipedia.org/wiki/Autonomous_system_(Internet)" TargetMode="External"/><Relationship Id="rId12" Type="http://schemas.openxmlformats.org/officeDocument/2006/relationships/hyperlink" Target="http://en.wikipedia.org/wiki/Address_Resolution_Protocol" TargetMode="External"/><Relationship Id="rId17" Type="http://schemas.openxmlformats.org/officeDocument/2006/relationships/hyperlink" Target="http://en.wikipedia.org/wiki/Default_gateway" TargetMode="External"/><Relationship Id="rId2" Type="http://schemas.openxmlformats.org/officeDocument/2006/relationships/slide" Target="../slides/slide20.xml"/><Relationship Id="rId16" Type="http://schemas.openxmlformats.org/officeDocument/2006/relationships/hyperlink" Target="http://en.wikipedia.org/wiki/Host_(network)" TargetMode="External"/><Relationship Id="rId20" Type="http://schemas.openxmlformats.org/officeDocument/2006/relationships/hyperlink" Target="http://en.wikipedia.org/wiki/Internet" TargetMode="External"/><Relationship Id="rId1" Type="http://schemas.openxmlformats.org/officeDocument/2006/relationships/notesMaster" Target="../notesMasters/notesMaster1.xml"/><Relationship Id="rId6" Type="http://schemas.openxmlformats.org/officeDocument/2006/relationships/hyperlink" Target="http://en.wikipedia.org/wiki/Link-state_routing_protocol" TargetMode="External"/><Relationship Id="rId11" Type="http://schemas.openxmlformats.org/officeDocument/2006/relationships/hyperlink" Target="http://en.wikipedia.org/wiki/Spoofing_attack" TargetMode="External"/><Relationship Id="rId5" Type="http://schemas.openxmlformats.org/officeDocument/2006/relationships/hyperlink" Target="http://en.wikipedia.org/wiki/Internet_Protocol" TargetMode="External"/><Relationship Id="rId15" Type="http://schemas.openxmlformats.org/officeDocument/2006/relationships/hyperlink" Target="http://en.wikipedia.org/wiki/IP_address" TargetMode="External"/><Relationship Id="rId10" Type="http://schemas.openxmlformats.org/officeDocument/2006/relationships/hyperlink" Target="http://en.wikipedia.org/wiki/ARP_spoofing" TargetMode="External"/><Relationship Id="rId19" Type="http://schemas.openxmlformats.org/officeDocument/2006/relationships/hyperlink" Target="http://en.wikipedia.org/wiki/Tunneling_protocol" TargetMode="External"/><Relationship Id="rId4" Type="http://schemas.openxmlformats.org/officeDocument/2006/relationships/hyperlink" Target="http://en.wikipedia.org/wiki/Routing_protocol" TargetMode="External"/><Relationship Id="rId9" Type="http://schemas.openxmlformats.org/officeDocument/2006/relationships/hyperlink" Target="http://en.wikipedia.org/wiki/Denial-of-service" TargetMode="External"/><Relationship Id="rId14" Type="http://schemas.openxmlformats.org/officeDocument/2006/relationships/hyperlink" Target="http://en.wikipedia.org/wiki/MAC_addres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Graph_theory" TargetMode="External"/><Relationship Id="rId3" Type="http://schemas.openxmlformats.org/officeDocument/2006/relationships/hyperlink" Target="http://en.wikipedia.org/wiki/Link-state_routing_protocol" TargetMode="External"/><Relationship Id="rId7" Type="http://schemas.openxmlformats.org/officeDocument/2006/relationships/hyperlink" Target="http://en.wikipedia.org/wiki/Router_(computing)"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en.wikipedia.org/wiki/Internet" TargetMode="External"/><Relationship Id="rId5" Type="http://schemas.openxmlformats.org/officeDocument/2006/relationships/hyperlink" Target="http://en.wikipedia.org/w/index.php?title=Message_overhead&amp;action=edit&amp;redlink=1" TargetMode="External"/><Relationship Id="rId10" Type="http://schemas.openxmlformats.org/officeDocument/2006/relationships/hyperlink" Target="http://en.wikipedia.org/wiki/Distance-vector_routing_protocol" TargetMode="External"/><Relationship Id="rId4" Type="http://schemas.openxmlformats.org/officeDocument/2006/relationships/hyperlink" Target="http://en.wikipedia.org/wiki/Computational_complexity" TargetMode="External"/><Relationship Id="rId9" Type="http://schemas.openxmlformats.org/officeDocument/2006/relationships/hyperlink" Target="http://en.wikipedia.org/wiki/Routing_tabl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en.wikipedia.org/wiki/URI_scheme"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en.wikipedia.org/wiki/Same_origin_policy" TargetMode="External"/><Relationship Id="rId5" Type="http://schemas.openxmlformats.org/officeDocument/2006/relationships/hyperlink" Target="http://en.wikipedia.org/wiki/Port_(computer_networking)" TargetMode="External"/><Relationship Id="rId4" Type="http://schemas.openxmlformats.org/officeDocument/2006/relationships/hyperlink" Target="http://en.wikipedia.org/wiki/Hostname"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en.wikipedia.org/wiki/Domain_Name_System" TargetMode="External"/><Relationship Id="rId13" Type="http://schemas.openxmlformats.org/officeDocument/2006/relationships/hyperlink" Target="http://en.wikipedia.org/wiki/Time_to_live" TargetMode="External"/><Relationship Id="rId3" Type="http://schemas.openxmlformats.org/officeDocument/2006/relationships/hyperlink" Target="http://en.wikipedia.org/wiki/Computer_security" TargetMode="External"/><Relationship Id="rId7" Type="http://schemas.openxmlformats.org/officeDocument/2006/relationships/hyperlink" Target="http://en.wikipedia.org/wiki/Domain_name" TargetMode="External"/><Relationship Id="rId12" Type="http://schemas.openxmlformats.org/officeDocument/2006/relationships/hyperlink" Target="http://en.wikipedia.org/wiki/Denial-of-service_attack"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en.wikipedia.org/wiki/Same_origin_policy" TargetMode="External"/><Relationship Id="rId11" Type="http://schemas.openxmlformats.org/officeDocument/2006/relationships/hyperlink" Target="http://en.wikipedia.org/wiki/Spamming" TargetMode="External"/><Relationship Id="rId5" Type="http://schemas.openxmlformats.org/officeDocument/2006/relationships/hyperlink" Target="http://en.wikipedia.org/wiki/Client-side_scripting" TargetMode="External"/><Relationship Id="rId15" Type="http://schemas.openxmlformats.org/officeDocument/2006/relationships/hyperlink" Target="http://en.wikipedia.org/wiki/Adobe_Flash" TargetMode="External"/><Relationship Id="rId10" Type="http://schemas.openxmlformats.org/officeDocument/2006/relationships/hyperlink" Target="http://en.wikipedia.org/wiki/IP_address" TargetMode="External"/><Relationship Id="rId4" Type="http://schemas.openxmlformats.org/officeDocument/2006/relationships/hyperlink" Target="http://en.wikipedia.org/wiki/Web_page" TargetMode="External"/><Relationship Id="rId9" Type="http://schemas.openxmlformats.org/officeDocument/2006/relationships/hyperlink" Target="http://en.wikipedia.org/wiki/Private_network" TargetMode="External"/><Relationship Id="rId14" Type="http://schemas.openxmlformats.org/officeDocument/2006/relationships/hyperlink" Target="http://en.wikipedia.org/wiki/JavaScript"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Primary_Domain_Controller" TargetMode="External"/><Relationship Id="rId13" Type="http://schemas.openxmlformats.org/officeDocument/2006/relationships/hyperlink" Target="http://en.wikipedia.org/wiki/Autonomous_system_(Internet)" TargetMode="External"/><Relationship Id="rId3" Type="http://schemas.openxmlformats.org/officeDocument/2006/relationships/hyperlink" Target="http://en.wikipedia.org/wiki/ISP" TargetMode="External"/><Relationship Id="rId7" Type="http://schemas.openxmlformats.org/officeDocument/2006/relationships/hyperlink" Target="http://en.wikipedia.org/wiki/IP_address" TargetMode="External"/><Relationship Id="rId12" Type="http://schemas.openxmlformats.org/officeDocument/2006/relationships/hyperlink" Target="http://en.wikipedia.org/wiki/Internet" TargetMode="External"/><Relationship Id="rId17" Type="http://schemas.openxmlformats.org/officeDocument/2006/relationships/hyperlink" Target="http://en.wikipedia.org/wiki/Routing_protocol" TargetMode="External"/><Relationship Id="rId2" Type="http://schemas.openxmlformats.org/officeDocument/2006/relationships/slide" Target="../slides/slide3.xml"/><Relationship Id="rId16" Type="http://schemas.openxmlformats.org/officeDocument/2006/relationships/hyperlink" Target="http://en.wikipedia.org/wiki/Interior_Gateway_Protocol" TargetMode="External"/><Relationship Id="rId1" Type="http://schemas.openxmlformats.org/officeDocument/2006/relationships/notesMaster" Target="../notesMasters/notesMaster1.xml"/><Relationship Id="rId6" Type="http://schemas.openxmlformats.org/officeDocument/2006/relationships/hyperlink" Target="http://en.wikipedia.org/wiki/Domain_name" TargetMode="External"/><Relationship Id="rId11" Type="http://schemas.openxmlformats.org/officeDocument/2006/relationships/hyperlink" Target="http://en.wikipedia.org/wiki/Internet_backbone" TargetMode="External"/><Relationship Id="rId5" Type="http://schemas.openxmlformats.org/officeDocument/2006/relationships/hyperlink" Target="http://en.wikipedia.org/wiki/Domain_Name_System" TargetMode="External"/><Relationship Id="rId15" Type="http://schemas.openxmlformats.org/officeDocument/2006/relationships/hyperlink" Target="http://en.wikipedia.org/wiki/Distance-vector_routing_protocol" TargetMode="External"/><Relationship Id="rId10" Type="http://schemas.openxmlformats.org/officeDocument/2006/relationships/hyperlink" Target="http://en.wikipedia.org/wiki/Replication_(computer_science)" TargetMode="External"/><Relationship Id="rId4" Type="http://schemas.openxmlformats.org/officeDocument/2006/relationships/hyperlink" Target="http://en.wikipedia.org/wiki/URL" TargetMode="External"/><Relationship Id="rId9" Type="http://schemas.openxmlformats.org/officeDocument/2006/relationships/hyperlink" Target="http://en.wikipedia.org/wiki/Inter-domain" TargetMode="External"/><Relationship Id="rId14" Type="http://schemas.openxmlformats.org/officeDocument/2006/relationships/hyperlink" Target="http://en.wikipedia.org/wiki/Path_vector_protocol" TargetMode="Externa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en.wikipedia.org/wiki/List_of_HTTP_headers" TargetMode="External"/><Relationship Id="rId3" Type="http://schemas.openxmlformats.org/officeDocument/2006/relationships/hyperlink" Target="http://en.wikipedia.org/wiki/Dynamic_DNS" TargetMode="External"/><Relationship Id="rId7" Type="http://schemas.openxmlformats.org/officeDocument/2006/relationships/hyperlink" Target="http://en.wikipedia.org/wiki/HTTP"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en.wikipedia.org/wiki/Nameserver" TargetMode="External"/><Relationship Id="rId11" Type="http://schemas.openxmlformats.org/officeDocument/2006/relationships/hyperlink" Target="http://en.wikipedia.org/wiki/Noscript" TargetMode="External"/><Relationship Id="rId5" Type="http://schemas.openxmlformats.org/officeDocument/2006/relationships/hyperlink" Target="http://en.wikipedia.org/wiki/DNS_rebinding" TargetMode="External"/><Relationship Id="rId10" Type="http://schemas.openxmlformats.org/officeDocument/2006/relationships/hyperlink" Target="http://en.wikipedia.org/wiki/NoScript" TargetMode="External"/><Relationship Id="rId4" Type="http://schemas.openxmlformats.org/officeDocument/2006/relationships/hyperlink" Target="http://en.wikipedia.org/wiki/OpenDNS" TargetMode="External"/><Relationship Id="rId9" Type="http://schemas.openxmlformats.org/officeDocument/2006/relationships/hyperlink" Target="http://en.wikipedia.org/wiki/Firefox"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en.wikipedia.org/wiki/Computing" TargetMode="External"/><Relationship Id="rId2" Type="http://schemas.openxmlformats.org/officeDocument/2006/relationships/slide" Target="../slides/slide76.xml"/><Relationship Id="rId1" Type="http://schemas.openxmlformats.org/officeDocument/2006/relationships/notesMaster" Target="../notesMasters/notesMaster1.xml"/><Relationship Id="rId6" Type="http://schemas.openxmlformats.org/officeDocument/2006/relationships/hyperlink" Target="http://en.wikipedia.org/wiki/User_Datagram_Protocol" TargetMode="External"/><Relationship Id="rId5" Type="http://schemas.openxmlformats.org/officeDocument/2006/relationships/hyperlink" Target="http://en.wikipedia.org/wiki/Transmission_Control_Protocol" TargetMode="External"/><Relationship Id="rId4" Type="http://schemas.openxmlformats.org/officeDocument/2006/relationships/hyperlink" Target="http://en.wikipedia.org/wiki/Firewall_(networkin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en.wikipedia.org/wiki/Dual-homed" TargetMode="External"/><Relationship Id="rId7" Type="http://schemas.openxmlformats.org/officeDocument/2006/relationships/hyperlink" Target="http://en.wikipedia.org/wiki/Gateway_(telecommunications)" TargetMode="External"/><Relationship Id="rId2" Type="http://schemas.openxmlformats.org/officeDocument/2006/relationships/slide" Target="../slides/slide80.xml"/><Relationship Id="rId1" Type="http://schemas.openxmlformats.org/officeDocument/2006/relationships/notesMaster" Target="../notesMasters/notesMaster1.xml"/><Relationship Id="rId6" Type="http://schemas.openxmlformats.org/officeDocument/2006/relationships/hyperlink" Target="http://en.wikipedia.org/wiki/Proxy_server" TargetMode="External"/><Relationship Id="rId5" Type="http://schemas.openxmlformats.org/officeDocument/2006/relationships/hyperlink" Target="http://en.wikipedia.org/wiki/Internet" TargetMode="External"/><Relationship Id="rId4" Type="http://schemas.openxmlformats.org/officeDocument/2006/relationships/hyperlink" Target="http://en.wikipedia.org/wiki/Network_car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End-to-end_principl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en.wikipedia.org/wiki/Quality_of_service" TargetMode="External"/><Relationship Id="rId4" Type="http://schemas.openxmlformats.org/officeDocument/2006/relationships/hyperlink" Target="http://en.wiktionary.org/wiki/Network"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Payload_(computing)" TargetMode="External"/><Relationship Id="rId3" Type="http://schemas.openxmlformats.org/officeDocument/2006/relationships/hyperlink" Target="http://en.wikipedia.org/wiki/Computer_networking" TargetMode="External"/><Relationship Id="rId7" Type="http://schemas.openxmlformats.org/officeDocument/2006/relationships/hyperlink" Target="http://en.wikipedia.org/wiki/Transport_layer"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Packet_(information_technology)" TargetMode="External"/><Relationship Id="rId5" Type="http://schemas.openxmlformats.org/officeDocument/2006/relationships/hyperlink" Target="http://en.wikipedia.org/wiki/Internet_Protocol" TargetMode="External"/><Relationship Id="rId10" Type="http://schemas.openxmlformats.org/officeDocument/2006/relationships/hyperlink" Target="http://en.wikipedia.org/wiki/User_Datagram_Protocol" TargetMode="External"/><Relationship Id="rId4" Type="http://schemas.openxmlformats.org/officeDocument/2006/relationships/hyperlink" Target="http://en.wikipedia.org/wiki/Internet_socket" TargetMode="External"/><Relationship Id="rId9" Type="http://schemas.openxmlformats.org/officeDocument/2006/relationships/hyperlink" Target="http://en.wikipedia.org/wiki/Transmission_Control_Protoco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Computer_network"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en.wikipedia.org/wiki/Central_processing_unit" TargetMode="External"/><Relationship Id="rId5" Type="http://schemas.openxmlformats.org/officeDocument/2006/relationships/hyperlink" Target="http://en.wikipedia.org/wiki/Wireless_network_interface_controller" TargetMode="External"/><Relationship Id="rId4" Type="http://schemas.openxmlformats.org/officeDocument/2006/relationships/hyperlink" Target="http://en.wikipedia.org/wiki/Network_interface_controll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1504709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ea typeface="ＭＳ Ｐゴシック" charset="0"/>
                <a:cs typeface="ＭＳ Ｐゴシック" charset="0"/>
              </a:rPr>
              <a:t>Example commands:   send spam email on behalf of victim IP address</a:t>
            </a: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000">
                <a:solidFill>
                  <a:schemeClr val="tx1"/>
                </a:solidFill>
                <a:latin typeface="Tahoma" charset="0"/>
                <a:ea typeface="ＭＳ Ｐゴシック" charset="0"/>
                <a:cs typeface="ＭＳ Ｐゴシック" charset="0"/>
              </a:defRPr>
            </a:lvl1pPr>
            <a:lvl2pPr marL="37931725" indent="-37474525" defTabSz="966788"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fld id="{F0D3D884-C6E9-9A47-9B59-01DCB125B7EC}" type="slidenum">
              <a:rPr lang="en-US" sz="1300">
                <a:latin typeface="Times New Roman" charset="0"/>
              </a:rPr>
              <a:pPr/>
              <a:t>16</a:t>
            </a:fld>
            <a:endParaRPr lang="en-US" sz="1300">
              <a:latin typeface="Times New Roman" charset="0"/>
            </a:endParaRPr>
          </a:p>
        </p:txBody>
      </p:sp>
    </p:spTree>
    <p:extLst>
      <p:ext uri="{BB962C8B-B14F-4D97-AF65-F5344CB8AC3E}">
        <p14:creationId xmlns:p14="http://schemas.microsoft.com/office/powerpoint/2010/main" val="3425807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85000" lnSpcReduction="20000"/>
          </a:bodyPr>
          <a:lstStyle/>
          <a:p>
            <a:r>
              <a:rPr lang="en-US" dirty="0">
                <a:latin typeface="Times New Roman" charset="0"/>
                <a:ea typeface="ＭＳ Ｐゴシック" charset="0"/>
                <a:cs typeface="ＭＳ Ｐゴシック" charset="0"/>
              </a:rPr>
              <a:t>OSPF:  open shortest path </a:t>
            </a:r>
            <a:r>
              <a:rPr lang="en-US" dirty="0" smtClean="0">
                <a:latin typeface="Times New Roman" charset="0"/>
                <a:ea typeface="ＭＳ Ｐゴシック" charset="0"/>
                <a:cs typeface="ＭＳ Ｐゴシック" charset="0"/>
              </a:rPr>
              <a:t>first. </a:t>
            </a:r>
            <a:r>
              <a:rPr lang="en-US" sz="1200" b="1" i="0" kern="1200" dirty="0" smtClean="0">
                <a:solidFill>
                  <a:schemeClr val="tx1"/>
                </a:solidFill>
                <a:latin typeface="+mn-lt"/>
                <a:ea typeface="+mn-ea"/>
                <a:cs typeface="+mn-cs"/>
              </a:rPr>
              <a:t>Open Shortest Path First</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OSPF</a:t>
            </a:r>
            <a:r>
              <a:rPr lang="en-US" sz="1200" b="0" i="0" kern="1200" dirty="0" smtClean="0">
                <a:solidFill>
                  <a:schemeClr val="tx1"/>
                </a:solidFill>
                <a:latin typeface="+mn-lt"/>
                <a:ea typeface="+mn-ea"/>
                <a:cs typeface="+mn-cs"/>
              </a:rPr>
              <a:t>) is a </a:t>
            </a:r>
            <a:r>
              <a:rPr lang="en-US" sz="1200" b="0" i="0" u="none" strike="noStrike" kern="1200" dirty="0" smtClean="0">
                <a:solidFill>
                  <a:schemeClr val="tx1"/>
                </a:solidFill>
                <a:latin typeface="+mn-lt"/>
                <a:ea typeface="+mn-ea"/>
                <a:cs typeface="+mn-cs"/>
                <a:hlinkClick r:id="rId3" tooltip="Link-state"/>
              </a:rPr>
              <a:t>link-state</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4" tooltip="Routing protocol"/>
              </a:rPr>
              <a:t>routing protocol</a:t>
            </a:r>
            <a:r>
              <a:rPr lang="en-US" sz="1200" b="0" i="0" kern="1200" dirty="0" smtClean="0">
                <a:solidFill>
                  <a:schemeClr val="tx1"/>
                </a:solidFill>
                <a:latin typeface="+mn-lt"/>
                <a:ea typeface="+mn-ea"/>
                <a:cs typeface="+mn-cs"/>
              </a:rPr>
              <a:t> for </a:t>
            </a:r>
            <a:r>
              <a:rPr lang="en-US" sz="1200" b="0" i="0" u="none" strike="noStrike" kern="1200" dirty="0" smtClean="0">
                <a:solidFill>
                  <a:schemeClr val="tx1"/>
                </a:solidFill>
                <a:latin typeface="+mn-lt"/>
                <a:ea typeface="+mn-ea"/>
                <a:cs typeface="+mn-cs"/>
                <a:hlinkClick r:id="rId5" tooltip="Internet Protocol"/>
              </a:rPr>
              <a:t>Internet Protocol</a:t>
            </a:r>
            <a:r>
              <a:rPr lang="en-US" sz="1200" b="0" i="0" kern="1200" dirty="0" smtClean="0">
                <a:solidFill>
                  <a:schemeClr val="tx1"/>
                </a:solidFill>
                <a:latin typeface="+mn-lt"/>
                <a:ea typeface="+mn-ea"/>
                <a:cs typeface="+mn-cs"/>
              </a:rPr>
              <a:t> (IP) networks. It uses a </a:t>
            </a:r>
            <a:r>
              <a:rPr lang="en-US" sz="1200" b="0" i="0" u="none" strike="noStrike" kern="1200" dirty="0" smtClean="0">
                <a:solidFill>
                  <a:schemeClr val="tx1"/>
                </a:solidFill>
                <a:latin typeface="+mn-lt"/>
                <a:ea typeface="+mn-ea"/>
                <a:cs typeface="+mn-cs"/>
                <a:hlinkClick r:id="rId6" tooltip="Link-state routing protocol"/>
              </a:rPr>
              <a:t>link state routing</a:t>
            </a:r>
            <a:r>
              <a:rPr lang="en-US" sz="1200" b="0" i="0" kern="1200" dirty="0" smtClean="0">
                <a:solidFill>
                  <a:schemeClr val="tx1"/>
                </a:solidFill>
                <a:latin typeface="+mn-lt"/>
                <a:ea typeface="+mn-ea"/>
                <a:cs typeface="+mn-cs"/>
              </a:rPr>
              <a:t> algorithm and falls into the group of interior routing protocols, operating within a single </a:t>
            </a:r>
            <a:r>
              <a:rPr lang="en-US" sz="1200" b="0" i="0" u="none" strike="noStrike" kern="1200" dirty="0" smtClean="0">
                <a:solidFill>
                  <a:schemeClr val="tx1"/>
                </a:solidFill>
                <a:latin typeface="+mn-lt"/>
                <a:ea typeface="+mn-ea"/>
                <a:cs typeface="+mn-cs"/>
                <a:hlinkClick r:id="rId7" tooltip="Autonomous system (Internet)"/>
              </a:rPr>
              <a:t>autonomous system</a:t>
            </a:r>
            <a:r>
              <a:rPr lang="en-US" sz="1200" b="0" i="0" kern="1200" dirty="0" smtClean="0">
                <a:solidFill>
                  <a:schemeClr val="tx1"/>
                </a:solidFill>
                <a:latin typeface="+mn-lt"/>
                <a:ea typeface="+mn-ea"/>
                <a:cs typeface="+mn-cs"/>
              </a:rPr>
              <a:t> (AS).</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ARP : </a:t>
            </a:r>
            <a:r>
              <a:rPr lang="en-US" sz="1200" b="0" i="0" kern="1200" dirty="0" smtClean="0">
                <a:solidFill>
                  <a:schemeClr val="tx1"/>
                </a:solidFill>
                <a:latin typeface="+mn-lt"/>
                <a:ea typeface="+mn-ea"/>
                <a:cs typeface="+mn-cs"/>
              </a:rPr>
              <a:t>Because ARP does not provide methods for authenticating ARP replies on a network, ARP replies can come from systems other than the one with the required Layer 2 address. An ARP </a:t>
            </a:r>
            <a:r>
              <a:rPr lang="en-US" sz="1200" b="0" i="1" kern="1200" dirty="0" smtClean="0">
                <a:solidFill>
                  <a:schemeClr val="tx1"/>
                </a:solidFill>
                <a:latin typeface="+mn-lt"/>
                <a:ea typeface="+mn-ea"/>
                <a:cs typeface="+mn-cs"/>
              </a:rPr>
              <a:t>proxy</a:t>
            </a:r>
            <a:r>
              <a:rPr lang="en-US" sz="1200" b="0" i="0" kern="1200" dirty="0" smtClean="0">
                <a:solidFill>
                  <a:schemeClr val="tx1"/>
                </a:solidFill>
                <a:latin typeface="+mn-lt"/>
                <a:ea typeface="+mn-ea"/>
                <a:cs typeface="+mn-cs"/>
              </a:rPr>
              <a:t> is a system which answers the ARP request on behalf of another system for which it will forward traffic, normally as a part of the network's design, such as for a dialup internet service. By contrast, in ARP </a:t>
            </a:r>
            <a:r>
              <a:rPr lang="en-US" sz="1200" b="0" i="1" kern="1200" dirty="0" smtClean="0">
                <a:solidFill>
                  <a:schemeClr val="tx1"/>
                </a:solidFill>
                <a:latin typeface="+mn-lt"/>
                <a:ea typeface="+mn-ea"/>
                <a:cs typeface="+mn-cs"/>
              </a:rPr>
              <a:t>spoofing</a:t>
            </a:r>
            <a:r>
              <a:rPr lang="en-US" sz="1200" b="0" i="0" kern="1200" dirty="0" smtClean="0">
                <a:solidFill>
                  <a:schemeClr val="tx1"/>
                </a:solidFill>
                <a:latin typeface="+mn-lt"/>
                <a:ea typeface="+mn-ea"/>
                <a:cs typeface="+mn-cs"/>
              </a:rPr>
              <a:t> the answering system, or </a:t>
            </a:r>
            <a:r>
              <a:rPr lang="en-US" sz="1200" b="0" i="1" kern="1200" dirty="0" err="1" smtClean="0">
                <a:solidFill>
                  <a:schemeClr val="tx1"/>
                </a:solidFill>
                <a:latin typeface="+mn-lt"/>
                <a:ea typeface="+mn-ea"/>
                <a:cs typeface="+mn-cs"/>
              </a:rPr>
              <a:t>spoofer</a:t>
            </a:r>
            <a:r>
              <a:rPr lang="en-US" sz="1200" b="0" i="0" kern="1200" dirty="0" smtClean="0">
                <a:solidFill>
                  <a:schemeClr val="tx1"/>
                </a:solidFill>
                <a:latin typeface="+mn-lt"/>
                <a:ea typeface="+mn-ea"/>
                <a:cs typeface="+mn-cs"/>
              </a:rPr>
              <a:t>, replies to a request for another system's address with the aim of intercepting data bound for that system. A malicious user may use ARP spoofing to perform a </a:t>
            </a:r>
            <a:r>
              <a:rPr lang="en-US" sz="1200" b="0" i="0" u="none" strike="noStrike" kern="1200" dirty="0" smtClean="0">
                <a:solidFill>
                  <a:schemeClr val="tx1"/>
                </a:solidFill>
                <a:latin typeface="+mn-lt"/>
                <a:ea typeface="+mn-ea"/>
                <a:cs typeface="+mn-cs"/>
                <a:hlinkClick r:id="rId8" tooltip="Man-in-the-middle"/>
              </a:rPr>
              <a:t>man-in-the-middle</a:t>
            </a:r>
            <a:r>
              <a:rPr lang="en-US" sz="1200" b="0" i="0" kern="1200" dirty="0" smtClean="0">
                <a:solidFill>
                  <a:schemeClr val="tx1"/>
                </a:solidFill>
                <a:latin typeface="+mn-lt"/>
                <a:ea typeface="+mn-ea"/>
                <a:cs typeface="+mn-cs"/>
              </a:rPr>
              <a:t> or </a:t>
            </a:r>
            <a:r>
              <a:rPr lang="en-US" sz="1200" b="0" i="0" u="none" strike="noStrike" kern="1200" dirty="0" smtClean="0">
                <a:solidFill>
                  <a:schemeClr val="tx1"/>
                </a:solidFill>
                <a:latin typeface="+mn-lt"/>
                <a:ea typeface="+mn-ea"/>
                <a:cs typeface="+mn-cs"/>
                <a:hlinkClick r:id="rId9" tooltip="Denial-of-service"/>
              </a:rPr>
              <a:t>denial-of-service</a:t>
            </a:r>
            <a:r>
              <a:rPr lang="en-US" sz="1200" b="0" i="0" kern="1200" dirty="0" smtClean="0">
                <a:solidFill>
                  <a:schemeClr val="tx1"/>
                </a:solidFill>
                <a:latin typeface="+mn-lt"/>
                <a:ea typeface="+mn-ea"/>
                <a:cs typeface="+mn-cs"/>
              </a:rPr>
              <a:t> attack on other users on the network. Various software exists to both detect and perform ARP spoofing attacks, though ARP itself does not provide any methods of protection from such attacks.</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ARP spoofing</a:t>
            </a:r>
            <a:r>
              <a:rPr lang="en-US" sz="1200" b="0" i="0" u="none" strike="noStrike" kern="1200" baseline="30000" dirty="0" smtClean="0">
                <a:solidFill>
                  <a:schemeClr val="tx1"/>
                </a:solidFill>
                <a:latin typeface="+mn-lt"/>
                <a:ea typeface="+mn-ea"/>
                <a:cs typeface="+mn-cs"/>
                <a:hlinkClick r:id="rId10"/>
              </a:rPr>
              <a:t>[1]</a:t>
            </a:r>
            <a:r>
              <a:rPr lang="en-US" sz="1200" b="0" i="0" kern="1200" dirty="0" smtClean="0">
                <a:solidFill>
                  <a:schemeClr val="tx1"/>
                </a:solidFill>
                <a:latin typeface="+mn-lt"/>
                <a:ea typeface="+mn-ea"/>
                <a:cs typeface="+mn-cs"/>
              </a:rPr>
              <a:t> is a technique whereby an attacker sends fake ("</a:t>
            </a:r>
            <a:r>
              <a:rPr lang="en-US" sz="1200" b="0" i="0" u="none" strike="noStrike" kern="1200" dirty="0" smtClean="0">
                <a:solidFill>
                  <a:schemeClr val="tx1"/>
                </a:solidFill>
                <a:latin typeface="+mn-lt"/>
                <a:ea typeface="+mn-ea"/>
                <a:cs typeface="+mn-cs"/>
                <a:hlinkClick r:id="rId11" tooltip="Spoofing attack"/>
              </a:rPr>
              <a:t>spoofed</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2" tooltip="Address Resolution Protocol"/>
              </a:rPr>
              <a:t>Address Resolution Protocol (ARP)</a:t>
            </a:r>
            <a:r>
              <a:rPr lang="en-US" sz="1200" b="0" i="0" kern="1200" dirty="0" smtClean="0">
                <a:solidFill>
                  <a:schemeClr val="tx1"/>
                </a:solidFill>
                <a:latin typeface="+mn-lt"/>
                <a:ea typeface="+mn-ea"/>
                <a:cs typeface="+mn-cs"/>
              </a:rPr>
              <a:t> messages onto a </a:t>
            </a:r>
            <a:r>
              <a:rPr lang="en-US" sz="1200" b="0" i="0" u="none" strike="noStrike" kern="1200" dirty="0" smtClean="0">
                <a:solidFill>
                  <a:schemeClr val="tx1"/>
                </a:solidFill>
                <a:latin typeface="+mn-lt"/>
                <a:ea typeface="+mn-ea"/>
                <a:cs typeface="+mn-cs"/>
                <a:hlinkClick r:id="rId13" tooltip="Local Area Network"/>
              </a:rPr>
              <a:t>Local Area Network</a:t>
            </a:r>
            <a:r>
              <a:rPr lang="en-US" sz="1200" b="0" i="0" kern="1200" dirty="0" smtClean="0">
                <a:solidFill>
                  <a:schemeClr val="tx1"/>
                </a:solidFill>
                <a:latin typeface="+mn-lt"/>
                <a:ea typeface="+mn-ea"/>
                <a:cs typeface="+mn-cs"/>
              </a:rPr>
              <a:t>. Generally, the aim is to associate the attacker's </a:t>
            </a:r>
            <a:r>
              <a:rPr lang="en-US" sz="1200" b="0" i="0" u="none" strike="noStrike" kern="1200" dirty="0" smtClean="0">
                <a:solidFill>
                  <a:schemeClr val="tx1"/>
                </a:solidFill>
                <a:latin typeface="+mn-lt"/>
                <a:ea typeface="+mn-ea"/>
                <a:cs typeface="+mn-cs"/>
                <a:hlinkClick r:id="rId14" tooltip="MAC address"/>
              </a:rPr>
              <a:t>MAC address</a:t>
            </a:r>
            <a:r>
              <a:rPr lang="en-US" sz="1200" b="0" i="0" kern="1200" dirty="0" smtClean="0">
                <a:solidFill>
                  <a:schemeClr val="tx1"/>
                </a:solidFill>
                <a:latin typeface="+mn-lt"/>
                <a:ea typeface="+mn-ea"/>
                <a:cs typeface="+mn-cs"/>
              </a:rPr>
              <a:t> with the </a:t>
            </a:r>
            <a:r>
              <a:rPr lang="en-US" sz="1200" b="0" i="0" u="none" strike="noStrike" kern="1200" dirty="0" smtClean="0">
                <a:solidFill>
                  <a:schemeClr val="tx1"/>
                </a:solidFill>
                <a:latin typeface="+mn-lt"/>
                <a:ea typeface="+mn-ea"/>
                <a:cs typeface="+mn-cs"/>
                <a:hlinkClick r:id="rId15" tooltip="IP address"/>
              </a:rPr>
              <a:t>IP address</a:t>
            </a:r>
            <a:r>
              <a:rPr lang="en-US" sz="1200" b="0" i="0" kern="1200" dirty="0" smtClean="0">
                <a:solidFill>
                  <a:schemeClr val="tx1"/>
                </a:solidFill>
                <a:latin typeface="+mn-lt"/>
                <a:ea typeface="+mn-ea"/>
                <a:cs typeface="+mn-cs"/>
              </a:rPr>
              <a:t> of another </a:t>
            </a:r>
            <a:r>
              <a:rPr lang="en-US" sz="1200" b="0" i="0" u="none" strike="noStrike" kern="1200" dirty="0" smtClean="0">
                <a:solidFill>
                  <a:schemeClr val="tx1"/>
                </a:solidFill>
                <a:latin typeface="+mn-lt"/>
                <a:ea typeface="+mn-ea"/>
                <a:cs typeface="+mn-cs"/>
                <a:hlinkClick r:id="rId16" tooltip="Host (network)"/>
              </a:rPr>
              <a:t>host</a:t>
            </a:r>
            <a:r>
              <a:rPr lang="en-US" sz="1200" b="0" i="0" kern="1200" dirty="0" smtClean="0">
                <a:solidFill>
                  <a:schemeClr val="tx1"/>
                </a:solidFill>
                <a:latin typeface="+mn-lt"/>
                <a:ea typeface="+mn-ea"/>
                <a:cs typeface="+mn-cs"/>
              </a:rPr>
              <a:t> (such as the </a:t>
            </a:r>
            <a:r>
              <a:rPr lang="en-US" sz="1200" b="0" i="0" u="none" strike="noStrike" kern="1200" dirty="0" smtClean="0">
                <a:solidFill>
                  <a:schemeClr val="tx1"/>
                </a:solidFill>
                <a:latin typeface="+mn-lt"/>
                <a:ea typeface="+mn-ea"/>
                <a:cs typeface="+mn-cs"/>
                <a:hlinkClick r:id="rId17" tooltip="Default gateway"/>
              </a:rPr>
              <a:t>default gateway</a:t>
            </a:r>
            <a:r>
              <a:rPr lang="en-US" sz="1200" b="0" i="0" kern="1200" dirty="0" smtClean="0">
                <a:solidFill>
                  <a:schemeClr val="tx1"/>
                </a:solidFill>
                <a:latin typeface="+mn-lt"/>
                <a:ea typeface="+mn-ea"/>
                <a:cs typeface="+mn-cs"/>
              </a:rPr>
              <a:t>), causing any traffic meant for that IP address to be sent to the attacker instead.</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Proxy ARP</a:t>
            </a:r>
            <a:r>
              <a:rPr lang="en-US" sz="1200" b="0" i="0" kern="1200" dirty="0" smtClean="0">
                <a:solidFill>
                  <a:schemeClr val="tx1"/>
                </a:solidFill>
                <a:latin typeface="+mn-lt"/>
                <a:ea typeface="+mn-ea"/>
                <a:cs typeface="+mn-cs"/>
              </a:rPr>
              <a:t> (Address Resolution Protocol) is a technique by which a device on a given network answers the </a:t>
            </a:r>
            <a:r>
              <a:rPr lang="en-US" sz="1200" b="0" i="0" u="none" strike="noStrike" kern="1200" dirty="0" smtClean="0">
                <a:solidFill>
                  <a:schemeClr val="tx1"/>
                </a:solidFill>
                <a:latin typeface="+mn-lt"/>
                <a:ea typeface="+mn-ea"/>
                <a:cs typeface="+mn-cs"/>
                <a:hlinkClick r:id="rId12" tooltip="Address Resolution Protocol"/>
              </a:rPr>
              <a:t>ARP</a:t>
            </a:r>
            <a:r>
              <a:rPr lang="en-US" sz="1200" b="0" i="0" kern="1200" dirty="0" smtClean="0">
                <a:solidFill>
                  <a:schemeClr val="tx1"/>
                </a:solidFill>
                <a:latin typeface="+mn-lt"/>
                <a:ea typeface="+mn-ea"/>
                <a:cs typeface="+mn-cs"/>
              </a:rPr>
              <a:t> queries for a </a:t>
            </a:r>
            <a:r>
              <a:rPr lang="en-US" sz="1200" b="0" i="0" u="none" strike="noStrike" kern="1200" dirty="0" smtClean="0">
                <a:solidFill>
                  <a:schemeClr val="tx1"/>
                </a:solidFill>
                <a:latin typeface="+mn-lt"/>
                <a:ea typeface="+mn-ea"/>
                <a:cs typeface="+mn-cs"/>
                <a:hlinkClick r:id="rId18" tooltip="Network layer"/>
              </a:rPr>
              <a:t>network address</a:t>
            </a:r>
            <a:r>
              <a:rPr lang="en-US" sz="1200" b="0" i="0" kern="1200" dirty="0" smtClean="0">
                <a:solidFill>
                  <a:schemeClr val="tx1"/>
                </a:solidFill>
                <a:latin typeface="+mn-lt"/>
                <a:ea typeface="+mn-ea"/>
                <a:cs typeface="+mn-cs"/>
              </a:rPr>
              <a:t> that is not on that network. The ARP Proxy is aware of the location of the traffic's destination, and offers its own MAC address in reply, effectively saying, "send it to me, and I'll get it to where it needs to go." Serving as an ARP Proxy for another host effectively directs LAN traffic to the Proxy. The "captured" traffic is then typically routed by the Proxy to the intended destination via another interface or via a </a:t>
            </a:r>
            <a:r>
              <a:rPr lang="en-US" sz="1200" b="0" i="0" u="none" strike="noStrike" kern="1200" dirty="0" smtClean="0">
                <a:solidFill>
                  <a:schemeClr val="tx1"/>
                </a:solidFill>
                <a:latin typeface="+mn-lt"/>
                <a:ea typeface="+mn-ea"/>
                <a:cs typeface="+mn-cs"/>
                <a:hlinkClick r:id="rId19" tooltip="Tunneling protocol"/>
              </a:rPr>
              <a:t>tunnel</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IP hijacking</a:t>
            </a:r>
            <a:r>
              <a:rPr lang="en-US" sz="1200" b="0" i="0" kern="1200" dirty="0" smtClean="0">
                <a:solidFill>
                  <a:schemeClr val="tx1"/>
                </a:solidFill>
                <a:latin typeface="+mn-lt"/>
                <a:ea typeface="+mn-ea"/>
                <a:cs typeface="+mn-cs"/>
              </a:rPr>
              <a:t> (sometimes referred to as </a:t>
            </a:r>
            <a:r>
              <a:rPr lang="en-US" sz="1200" b="1" i="0" kern="1200" dirty="0" smtClean="0">
                <a:solidFill>
                  <a:schemeClr val="tx1"/>
                </a:solidFill>
                <a:latin typeface="+mn-lt"/>
                <a:ea typeface="+mn-ea"/>
                <a:cs typeface="+mn-cs"/>
              </a:rPr>
              <a:t>BGP hijacking</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prefix hijacking</a:t>
            </a:r>
            <a:r>
              <a:rPr lang="en-US" sz="1200" b="0" i="0" kern="1200" dirty="0" smtClean="0">
                <a:solidFill>
                  <a:schemeClr val="tx1"/>
                </a:solidFill>
                <a:latin typeface="+mn-lt"/>
                <a:ea typeface="+mn-ea"/>
                <a:cs typeface="+mn-cs"/>
              </a:rPr>
              <a:t> or </a:t>
            </a:r>
            <a:r>
              <a:rPr lang="en-US" sz="1200" b="1" i="0" kern="1200" dirty="0" smtClean="0">
                <a:solidFill>
                  <a:schemeClr val="tx1"/>
                </a:solidFill>
                <a:latin typeface="+mn-lt"/>
                <a:ea typeface="+mn-ea"/>
                <a:cs typeface="+mn-cs"/>
              </a:rPr>
              <a:t>route hijacking</a:t>
            </a:r>
            <a:r>
              <a:rPr lang="en-US" sz="1200" b="0" i="0" kern="1200" dirty="0" smtClean="0">
                <a:solidFill>
                  <a:schemeClr val="tx1"/>
                </a:solidFill>
                <a:latin typeface="+mn-lt"/>
                <a:ea typeface="+mn-ea"/>
                <a:cs typeface="+mn-cs"/>
              </a:rPr>
              <a:t>) is the illegitimate takeover of groups of IP addresses by corrupting </a:t>
            </a:r>
            <a:r>
              <a:rPr lang="en-US" sz="1200" b="0" i="0" u="none" strike="noStrike" kern="1200" dirty="0" smtClean="0">
                <a:solidFill>
                  <a:schemeClr val="tx1"/>
                </a:solidFill>
                <a:latin typeface="+mn-lt"/>
                <a:ea typeface="+mn-ea"/>
                <a:cs typeface="+mn-cs"/>
                <a:hlinkClick r:id="rId20" tooltip="Internet"/>
              </a:rPr>
              <a:t>Internet</a:t>
            </a:r>
            <a:r>
              <a:rPr lang="en-US" sz="1200" b="0" i="0" kern="1200" dirty="0" smtClean="0">
                <a:solidFill>
                  <a:schemeClr val="tx1"/>
                </a:solidFill>
                <a:latin typeface="+mn-lt"/>
                <a:ea typeface="+mn-ea"/>
                <a:cs typeface="+mn-cs"/>
              </a:rPr>
              <a:t> routing tables.</a:t>
            </a:r>
          </a:p>
          <a:p>
            <a:r>
              <a:rPr lang="en-US" sz="1200" b="0" i="0" kern="1200" dirty="0" smtClean="0">
                <a:solidFill>
                  <a:schemeClr val="tx1"/>
                </a:solidFill>
                <a:latin typeface="+mn-lt"/>
                <a:ea typeface="+mn-ea"/>
                <a:cs typeface="+mn-cs"/>
              </a:rPr>
              <a:t>Each AS uses BGP to advertise prefixes that it can deliver traffic to. For example if the network prefix 192.0.2.0/24 is inside AS 64496, then that AS will advertise to its provider(s) and/or peer(s) that it can deliver any traffic destined for 192.0.2.0/24.</a:t>
            </a:r>
          </a:p>
          <a:p>
            <a:r>
              <a:rPr lang="en-US" sz="1200" b="0" i="0" kern="1200" dirty="0" smtClean="0">
                <a:solidFill>
                  <a:schemeClr val="tx1"/>
                </a:solidFill>
                <a:latin typeface="+mn-lt"/>
                <a:ea typeface="+mn-ea"/>
                <a:cs typeface="+mn-cs"/>
              </a:rPr>
              <a:t>IP hijacking can occur deliberately or by accident in one of several ways:</a:t>
            </a:r>
          </a:p>
          <a:p>
            <a:r>
              <a:rPr lang="en-US" sz="1200" b="0" i="0" kern="1200" dirty="0" smtClean="0">
                <a:solidFill>
                  <a:schemeClr val="tx1"/>
                </a:solidFill>
                <a:latin typeface="+mn-lt"/>
                <a:ea typeface="+mn-ea"/>
                <a:cs typeface="+mn-cs"/>
              </a:rPr>
              <a:t>An AS announces that it originates a prefix that it does not actually originate.</a:t>
            </a:r>
          </a:p>
          <a:p>
            <a:r>
              <a:rPr lang="en-US" sz="1200" b="0" i="0" kern="1200" dirty="0" smtClean="0">
                <a:solidFill>
                  <a:schemeClr val="tx1"/>
                </a:solidFill>
                <a:latin typeface="+mn-lt"/>
                <a:ea typeface="+mn-ea"/>
                <a:cs typeface="+mn-cs"/>
              </a:rPr>
              <a:t>An AS announces a more specific prefix than what may be announced by the true originating AS.</a:t>
            </a:r>
          </a:p>
          <a:p>
            <a:r>
              <a:rPr lang="en-US" sz="1200" b="0" i="0" kern="1200" dirty="0" smtClean="0">
                <a:solidFill>
                  <a:schemeClr val="tx1"/>
                </a:solidFill>
                <a:latin typeface="+mn-lt"/>
                <a:ea typeface="+mn-ea"/>
                <a:cs typeface="+mn-cs"/>
              </a:rPr>
              <a:t>An AS announces that it can route traffic to the hijacked AS through a shorter route than is already available, regardless of whether or not the route actually exists.</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b="1" dirty="0">
              <a:latin typeface="Times New Roman" charset="0"/>
              <a:ea typeface="ＭＳ Ｐゴシック" charset="0"/>
              <a:cs typeface="ＭＳ Ｐゴシック"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000">
                <a:solidFill>
                  <a:schemeClr val="tx1"/>
                </a:solidFill>
                <a:latin typeface="Tahoma" charset="0"/>
                <a:ea typeface="ＭＳ Ｐゴシック" charset="0"/>
                <a:cs typeface="ＭＳ Ｐゴシック" charset="0"/>
              </a:defRPr>
            </a:lvl1pPr>
            <a:lvl2pPr marL="37931725" indent="-37474525" defTabSz="966788"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fld id="{68BC6113-9869-D748-9E8A-7A418F66F49D}" type="slidenum">
              <a:rPr lang="en-US" sz="1300">
                <a:latin typeface="Times New Roman" charset="0"/>
              </a:rPr>
              <a:pPr/>
              <a:t>20</a:t>
            </a:fld>
            <a:endParaRPr lang="en-US" sz="1300">
              <a:latin typeface="Times New Roman" charset="0"/>
            </a:endParaRPr>
          </a:p>
        </p:txBody>
      </p:sp>
    </p:spTree>
    <p:extLst>
      <p:ext uri="{BB962C8B-B14F-4D97-AF65-F5344CB8AC3E}">
        <p14:creationId xmlns:p14="http://schemas.microsoft.com/office/powerpoint/2010/main" val="252029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OSPF:   ope</a:t>
            </a:r>
            <a:r>
              <a:rPr lang="en-US" baseline="0" dirty="0" smtClean="0"/>
              <a:t>n shortest path first</a:t>
            </a:r>
            <a:endParaRPr lang="en-US" dirty="0"/>
          </a:p>
        </p:txBody>
      </p:sp>
      <p:sp>
        <p:nvSpPr>
          <p:cNvPr id="4" name="Slide Number Placeholder 3"/>
          <p:cNvSpPr>
            <a:spLocks noGrp="1"/>
          </p:cNvSpPr>
          <p:nvPr>
            <p:ph type="sldNum" sz="quarter" idx="10"/>
          </p:nvPr>
        </p:nvSpPr>
        <p:spPr/>
        <p:txBody>
          <a:bodyPr/>
          <a:lstStyle/>
          <a:p>
            <a:fld id="{1D39E67B-3040-D347-A3E8-60176521CDE2}" type="slidenum">
              <a:rPr lang="en-US" smtClean="0"/>
              <a:pPr/>
              <a:t>21</a:t>
            </a:fld>
            <a:endParaRPr lang="en-US"/>
          </a:p>
        </p:txBody>
      </p:sp>
    </p:spTree>
    <p:extLst>
      <p:ext uri="{BB962C8B-B14F-4D97-AF65-F5344CB8AC3E}">
        <p14:creationId xmlns:p14="http://schemas.microsoft.com/office/powerpoint/2010/main" val="1476629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22</a:t>
            </a:fld>
            <a:endParaRPr lang="en-US"/>
          </a:p>
        </p:txBody>
      </p:sp>
    </p:spTree>
    <p:extLst>
      <p:ext uri="{BB962C8B-B14F-4D97-AF65-F5344CB8AC3E}">
        <p14:creationId xmlns:p14="http://schemas.microsoft.com/office/powerpoint/2010/main" val="1668943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distance-vector routing protocol requires that a router informs its </a:t>
            </a:r>
            <a:r>
              <a:rPr lang="en-US" sz="1200" b="0" i="0" kern="1200" dirty="0" err="1" smtClean="0">
                <a:solidFill>
                  <a:schemeClr val="tx1"/>
                </a:solidFill>
                <a:latin typeface="+mn-lt"/>
                <a:ea typeface="+mn-ea"/>
                <a:cs typeface="+mn-cs"/>
              </a:rPr>
              <a:t>neighbours</a:t>
            </a:r>
            <a:r>
              <a:rPr lang="en-US" sz="1200" b="0" i="0" kern="1200" dirty="0" smtClean="0">
                <a:solidFill>
                  <a:schemeClr val="tx1"/>
                </a:solidFill>
                <a:latin typeface="+mn-lt"/>
                <a:ea typeface="+mn-ea"/>
                <a:cs typeface="+mn-cs"/>
              </a:rPr>
              <a:t> of topology changes periodically. Compared to </a:t>
            </a:r>
            <a:r>
              <a:rPr lang="en-US" sz="1200" b="0" i="0" u="none" strike="noStrike" kern="1200" dirty="0" smtClean="0">
                <a:solidFill>
                  <a:schemeClr val="tx1"/>
                </a:solidFill>
                <a:latin typeface="+mn-lt"/>
                <a:ea typeface="+mn-ea"/>
                <a:cs typeface="+mn-cs"/>
                <a:hlinkClick r:id="rId3" tooltip="Link-state routing protocol"/>
              </a:rPr>
              <a:t>link-state protocols</a:t>
            </a:r>
            <a:r>
              <a:rPr lang="en-US" sz="1200" b="0" i="0" kern="1200" dirty="0" smtClean="0">
                <a:solidFill>
                  <a:schemeClr val="tx1"/>
                </a:solidFill>
                <a:latin typeface="+mn-lt"/>
                <a:ea typeface="+mn-ea"/>
                <a:cs typeface="+mn-cs"/>
              </a:rPr>
              <a:t>, which require a router to inform all the nodes in a network of topology changes, distance-vector routing protocols have less </a:t>
            </a:r>
            <a:r>
              <a:rPr lang="en-US" sz="1200" b="0" i="0" u="none" strike="noStrike" kern="1200" dirty="0" smtClean="0">
                <a:solidFill>
                  <a:schemeClr val="tx1"/>
                </a:solidFill>
                <a:latin typeface="+mn-lt"/>
                <a:ea typeface="+mn-ea"/>
                <a:cs typeface="+mn-cs"/>
                <a:hlinkClick r:id="rId4" tooltip="Computational complexity"/>
              </a:rPr>
              <a:t>computational complexity</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5" tooltip="Message overhead (page does not exist)"/>
              </a:rPr>
              <a:t>message overhead</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link-state protocol is performed by every </a:t>
            </a:r>
            <a:r>
              <a:rPr lang="en-US" sz="1200" b="0" i="1" kern="1200" dirty="0" smtClean="0">
                <a:solidFill>
                  <a:schemeClr val="tx1"/>
                </a:solidFill>
                <a:latin typeface="+mn-lt"/>
                <a:ea typeface="+mn-ea"/>
                <a:cs typeface="+mn-cs"/>
              </a:rPr>
              <a:t>switching node</a:t>
            </a:r>
            <a:r>
              <a:rPr lang="en-US" sz="1200" b="0" i="0" kern="1200" dirty="0" smtClean="0">
                <a:solidFill>
                  <a:schemeClr val="tx1"/>
                </a:solidFill>
                <a:latin typeface="+mn-lt"/>
                <a:ea typeface="+mn-ea"/>
                <a:cs typeface="+mn-cs"/>
              </a:rPr>
              <a:t> in the network (i.e. nodes that are prepared to forward packets; in the </a:t>
            </a:r>
            <a:r>
              <a:rPr lang="en-US" sz="1200" b="0" i="0" u="none" strike="noStrike" kern="1200" dirty="0" smtClean="0">
                <a:solidFill>
                  <a:schemeClr val="tx1"/>
                </a:solidFill>
                <a:latin typeface="+mn-lt"/>
                <a:ea typeface="+mn-ea"/>
                <a:cs typeface="+mn-cs"/>
                <a:hlinkClick r:id="rId6" tooltip="Internet"/>
              </a:rPr>
              <a:t>Internet</a:t>
            </a:r>
            <a:r>
              <a:rPr lang="en-US" sz="1200" b="0" i="0" kern="1200" dirty="0" smtClean="0">
                <a:solidFill>
                  <a:schemeClr val="tx1"/>
                </a:solidFill>
                <a:latin typeface="+mn-lt"/>
                <a:ea typeface="+mn-ea"/>
                <a:cs typeface="+mn-cs"/>
              </a:rPr>
              <a:t>, these are called </a:t>
            </a:r>
            <a:r>
              <a:rPr lang="en-US" sz="1200" b="0" i="0" u="none" strike="noStrike" kern="1200" dirty="0" smtClean="0">
                <a:solidFill>
                  <a:schemeClr val="tx1"/>
                </a:solidFill>
                <a:latin typeface="+mn-lt"/>
                <a:ea typeface="+mn-ea"/>
                <a:cs typeface="+mn-cs"/>
                <a:hlinkClick r:id="rId7" tooltip="Router (computing)"/>
              </a:rPr>
              <a:t>routers</a:t>
            </a:r>
            <a:r>
              <a:rPr lang="en-US" sz="1200" b="0" i="0" kern="1200" dirty="0" smtClean="0">
                <a:solidFill>
                  <a:schemeClr val="tx1"/>
                </a:solidFill>
                <a:latin typeface="+mn-lt"/>
                <a:ea typeface="+mn-ea"/>
                <a:cs typeface="+mn-cs"/>
              </a:rPr>
              <a:t>). The basic concept of link-state routing is that every node constructs a </a:t>
            </a:r>
            <a:r>
              <a:rPr lang="en-US" sz="1200" b="0" i="1" kern="1200" dirty="0" smtClean="0">
                <a:solidFill>
                  <a:schemeClr val="tx1"/>
                </a:solidFill>
                <a:latin typeface="+mn-lt"/>
                <a:ea typeface="+mn-ea"/>
                <a:cs typeface="+mn-cs"/>
              </a:rPr>
              <a:t>map</a:t>
            </a:r>
            <a:r>
              <a:rPr lang="en-US" sz="1200" b="0" i="0" kern="1200" dirty="0" smtClean="0">
                <a:solidFill>
                  <a:schemeClr val="tx1"/>
                </a:solidFill>
                <a:latin typeface="+mn-lt"/>
                <a:ea typeface="+mn-ea"/>
                <a:cs typeface="+mn-cs"/>
              </a:rPr>
              <a:t> of the connectivity to the network, in the form of a </a:t>
            </a:r>
            <a:r>
              <a:rPr lang="en-US" sz="1200" b="0" i="0" u="none" strike="noStrike" kern="1200" dirty="0" smtClean="0">
                <a:solidFill>
                  <a:schemeClr val="tx1"/>
                </a:solidFill>
                <a:latin typeface="+mn-lt"/>
                <a:ea typeface="+mn-ea"/>
                <a:cs typeface="+mn-cs"/>
                <a:hlinkClick r:id="rId8" tooltip="Graph theory"/>
              </a:rPr>
              <a:t>graph</a:t>
            </a:r>
            <a:r>
              <a:rPr lang="en-US" sz="1200" b="0" i="0" kern="1200" dirty="0" smtClean="0">
                <a:solidFill>
                  <a:schemeClr val="tx1"/>
                </a:solidFill>
                <a:latin typeface="+mn-lt"/>
                <a:ea typeface="+mn-ea"/>
                <a:cs typeface="+mn-cs"/>
              </a:rPr>
              <a:t>, showing which nodes are connected to which other nodes. Each node then independently calculates the next best logical </a:t>
            </a:r>
            <a:r>
              <a:rPr lang="en-US" sz="1200" b="0" i="1" kern="1200" dirty="0" smtClean="0">
                <a:solidFill>
                  <a:schemeClr val="tx1"/>
                </a:solidFill>
                <a:latin typeface="+mn-lt"/>
                <a:ea typeface="+mn-ea"/>
                <a:cs typeface="+mn-cs"/>
              </a:rPr>
              <a:t>path</a:t>
            </a:r>
            <a:r>
              <a:rPr lang="en-US" sz="1200" b="0" i="0" kern="1200" dirty="0" smtClean="0">
                <a:solidFill>
                  <a:schemeClr val="tx1"/>
                </a:solidFill>
                <a:latin typeface="+mn-lt"/>
                <a:ea typeface="+mn-ea"/>
                <a:cs typeface="+mn-cs"/>
              </a:rPr>
              <a:t> from it to every possible destination in the network. The collection of best paths will then form the node's </a:t>
            </a:r>
            <a:r>
              <a:rPr lang="en-US" sz="1200" b="0" i="0" u="none" strike="noStrike" kern="1200" dirty="0" smtClean="0">
                <a:solidFill>
                  <a:schemeClr val="tx1"/>
                </a:solidFill>
                <a:latin typeface="+mn-lt"/>
                <a:ea typeface="+mn-ea"/>
                <a:cs typeface="+mn-cs"/>
                <a:hlinkClick r:id="rId9" tooltip="Routing table"/>
              </a:rPr>
              <a:t>routing table</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This contrasts with </a:t>
            </a:r>
            <a:r>
              <a:rPr lang="en-US" sz="1200" b="0" i="0" u="none" strike="noStrike" kern="1200" dirty="0" smtClean="0">
                <a:solidFill>
                  <a:schemeClr val="tx1"/>
                </a:solidFill>
                <a:latin typeface="+mn-lt"/>
                <a:ea typeface="+mn-ea"/>
                <a:cs typeface="+mn-cs"/>
                <a:hlinkClick r:id="rId10" tooltip="Distance-vector routing protocol"/>
              </a:rPr>
              <a:t>distance-vector routing protocols</a:t>
            </a:r>
            <a:r>
              <a:rPr lang="en-US" sz="1200" b="0" i="0" kern="1200" dirty="0" smtClean="0">
                <a:solidFill>
                  <a:schemeClr val="tx1"/>
                </a:solidFill>
                <a:latin typeface="+mn-lt"/>
                <a:ea typeface="+mn-ea"/>
                <a:cs typeface="+mn-cs"/>
              </a:rPr>
              <a:t>, which work by having each node share its </a:t>
            </a:r>
            <a:r>
              <a:rPr lang="en-US" sz="1200" b="1" i="0" kern="1200" dirty="0" smtClean="0">
                <a:solidFill>
                  <a:schemeClr val="tx1"/>
                </a:solidFill>
                <a:latin typeface="+mn-lt"/>
                <a:ea typeface="+mn-ea"/>
                <a:cs typeface="+mn-cs"/>
              </a:rPr>
              <a:t>routing table</a:t>
            </a:r>
            <a:r>
              <a:rPr lang="en-US" sz="1200" b="0" i="0" kern="1200" dirty="0" smtClean="0">
                <a:solidFill>
                  <a:schemeClr val="tx1"/>
                </a:solidFill>
                <a:latin typeface="+mn-lt"/>
                <a:ea typeface="+mn-ea"/>
                <a:cs typeface="+mn-cs"/>
              </a:rPr>
              <a:t> with its neighbors. In a link-state protocol the only information passed between nodes is </a:t>
            </a:r>
            <a:r>
              <a:rPr lang="en-US" sz="1200" b="1" i="0" kern="1200" dirty="0" smtClean="0">
                <a:solidFill>
                  <a:schemeClr val="tx1"/>
                </a:solidFill>
                <a:latin typeface="+mn-lt"/>
                <a:ea typeface="+mn-ea"/>
                <a:cs typeface="+mn-cs"/>
              </a:rPr>
              <a:t>connectivity related</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Link-state algorithms are sometimes characterized informally as each router 'telling the world about its neighbors'.</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24</a:t>
            </a:fld>
            <a:endParaRPr lang="en-US"/>
          </a:p>
        </p:txBody>
      </p:sp>
    </p:spTree>
    <p:extLst>
      <p:ext uri="{BB962C8B-B14F-4D97-AF65-F5344CB8AC3E}">
        <p14:creationId xmlns:p14="http://schemas.microsoft.com/office/powerpoint/2010/main" val="75108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 and </a:t>
            </a:r>
            <a:r>
              <a:rPr lang="en-US" dirty="0" err="1" smtClean="0"/>
              <a:t>Rb</a:t>
            </a:r>
            <a:r>
              <a:rPr lang="en-US" dirty="0" smtClean="0"/>
              <a:t> send an LSA about the connection between them.   That LSA is received by R3 and it updates its own LSA database.</a:t>
            </a:r>
            <a:endParaRPr lang="en-US" dirty="0"/>
          </a:p>
        </p:txBody>
      </p:sp>
      <p:sp>
        <p:nvSpPr>
          <p:cNvPr id="4" name="Slide Number Placeholder 3"/>
          <p:cNvSpPr>
            <a:spLocks noGrp="1"/>
          </p:cNvSpPr>
          <p:nvPr>
            <p:ph type="sldNum" sz="quarter" idx="10"/>
          </p:nvPr>
        </p:nvSpPr>
        <p:spPr/>
        <p:txBody>
          <a:bodyPr/>
          <a:lstStyle/>
          <a:p>
            <a:fld id="{1D39E67B-3040-D347-A3E8-60176521CDE2}" type="slidenum">
              <a:rPr lang="en-US" smtClean="0"/>
              <a:pPr/>
              <a:t>25</a:t>
            </a:fld>
            <a:endParaRPr lang="en-US"/>
          </a:p>
        </p:txBody>
      </p:sp>
    </p:spTree>
    <p:extLst>
      <p:ext uri="{BB962C8B-B14F-4D97-AF65-F5344CB8AC3E}">
        <p14:creationId xmlns:p14="http://schemas.microsoft.com/office/powerpoint/2010/main" val="2110829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a:t>
            </a:r>
            <a:r>
              <a:rPr lang="en-US" baseline="0" dirty="0" smtClean="0"/>
              <a:t> Origin Policy: </a:t>
            </a:r>
            <a:r>
              <a:rPr lang="en-US" sz="1200" b="0" i="0" kern="1200" dirty="0" smtClean="0">
                <a:solidFill>
                  <a:schemeClr val="tx1"/>
                </a:solidFill>
                <a:latin typeface="+mn-lt"/>
                <a:ea typeface="+mn-ea"/>
                <a:cs typeface="+mn-cs"/>
              </a:rPr>
              <a:t>The policy permits scripts running on pages originating from the same site – a combination of </a:t>
            </a:r>
            <a:r>
              <a:rPr lang="en-US" sz="1200" b="0" i="0" u="none" strike="noStrike" kern="1200" dirty="0" smtClean="0">
                <a:solidFill>
                  <a:schemeClr val="tx1"/>
                </a:solidFill>
                <a:latin typeface="+mn-lt"/>
                <a:ea typeface="+mn-ea"/>
                <a:cs typeface="+mn-cs"/>
                <a:hlinkClick r:id="rId3" tooltip="URI scheme"/>
              </a:rPr>
              <a:t>scheme</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4" tooltip="Hostname"/>
              </a:rPr>
              <a:t>hostname</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5" tooltip="Port (computer networking)"/>
              </a:rPr>
              <a:t>port number</a:t>
            </a:r>
            <a:r>
              <a:rPr lang="en-US" sz="1200" b="0" i="0" u="none" strike="noStrike" kern="1200" baseline="30000" dirty="0" smtClean="0">
                <a:solidFill>
                  <a:schemeClr val="tx1"/>
                </a:solidFill>
                <a:latin typeface="+mn-lt"/>
                <a:ea typeface="+mn-ea"/>
                <a:cs typeface="+mn-cs"/>
                <a:hlinkClick r:id="rId6"/>
              </a:rPr>
              <a:t>[1]</a:t>
            </a:r>
            <a:r>
              <a:rPr lang="en-US" sz="1200" b="0" i="0" kern="1200" dirty="0" smtClean="0">
                <a:solidFill>
                  <a:schemeClr val="tx1"/>
                </a:solidFill>
                <a:latin typeface="+mn-lt"/>
                <a:ea typeface="+mn-ea"/>
                <a:cs typeface="+mn-cs"/>
              </a:rPr>
              <a:t> – to access each other's methods and properties with no specific restrictions, but prevents access to most methods and properties across pages on different sites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37</a:t>
            </a:fld>
            <a:endParaRPr lang="en-US"/>
          </a:p>
        </p:txBody>
      </p:sp>
    </p:spTree>
    <p:extLst>
      <p:ext uri="{BB962C8B-B14F-4D97-AF65-F5344CB8AC3E}">
        <p14:creationId xmlns:p14="http://schemas.microsoft.com/office/powerpoint/2010/main" val="1895928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n July 2008 a new DNS cache-poisoning attack was unveiled that is considered especially dangerous because it does not require substantial bandwidth or processor resources nor does it require sophisticated techniques.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With cache poisoning an attacker attempts to insert a fake address record for an Internet domain into the DNS. If the server accepts the fake record, the cache is poisoned and subsequent requests for the address of the domain are answered with the address of a server controlled by the attacker. For as long as the fake entry is cached by the server (entries usually have a time to live -- or TTL -- of a couple of hours) subscriber's browsers or e-mail servers will automatically go to the address provided by the compromised DNS server.</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38</a:t>
            </a:fld>
            <a:endParaRPr lang="en-US"/>
          </a:p>
        </p:txBody>
      </p:sp>
    </p:spTree>
    <p:extLst>
      <p:ext uri="{BB962C8B-B14F-4D97-AF65-F5344CB8AC3E}">
        <p14:creationId xmlns:p14="http://schemas.microsoft.com/office/powerpoint/2010/main" val="766669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Birthday paradox:    success once  x</a:t>
            </a:r>
            <a:r>
              <a:rPr lang="en-US" baseline="-25000">
                <a:latin typeface="Times New Roman" charset="0"/>
                <a:ea typeface="ＭＳ Ｐゴシック" charset="0"/>
                <a:cs typeface="ＭＳ Ｐゴシック" charset="0"/>
              </a:rPr>
              <a:t>i</a:t>
            </a:r>
            <a:r>
              <a:rPr lang="en-US">
                <a:latin typeface="Times New Roman" charset="0"/>
                <a:ea typeface="ＭＳ Ｐゴシック" charset="0"/>
                <a:cs typeface="ＭＳ Ｐゴシック" charset="0"/>
              </a:rPr>
              <a:t> = y</a:t>
            </a:r>
            <a:r>
              <a:rPr lang="en-US" baseline="-25000">
                <a:latin typeface="Times New Roman" charset="0"/>
                <a:ea typeface="ＭＳ Ｐゴシック" charset="0"/>
                <a:cs typeface="ＭＳ Ｐゴシック" charset="0"/>
              </a:rPr>
              <a:t>j</a:t>
            </a:r>
            <a:r>
              <a:rPr lang="en-US">
                <a:latin typeface="Times New Roman" charset="0"/>
                <a:ea typeface="ＭＳ Ｐゴシック" charset="0"/>
                <a:cs typeface="ＭＳ Ｐゴシック" charset="0"/>
              </a:rPr>
              <a:t>  for some i,j  .     </a:t>
            </a:r>
          </a:p>
          <a:p>
            <a:r>
              <a:rPr lang="en-US">
                <a:latin typeface="Times New Roman" charset="0"/>
                <a:ea typeface="ＭＳ Ｐゴシック" charset="0"/>
                <a:cs typeface="ＭＳ Ｐゴシック" charset="0"/>
              </a:rPr>
              <a:t>Success probability after each try is 1/256     </a:t>
            </a:r>
            <a:r>
              <a:rPr lang="en-US">
                <a:latin typeface="Times New Roman" charset="0"/>
                <a:ea typeface="ＭＳ Ｐゴシック" charset="0"/>
                <a:cs typeface="ＭＳ Ｐゴシック" charset="0"/>
                <a:sym typeface="Symbol" charset="0"/>
              </a:rPr>
              <a:t>    needs 256 tries on average until success</a:t>
            </a:r>
            <a:endParaRPr lang="en-US">
              <a:latin typeface="Times New Roman" charset="0"/>
              <a:ea typeface="ＭＳ Ｐゴシック" charset="0"/>
              <a:cs typeface="ＭＳ Ｐゴシック"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000">
                <a:solidFill>
                  <a:schemeClr val="tx1"/>
                </a:solidFill>
                <a:latin typeface="Tahoma" charset="0"/>
                <a:ea typeface="ＭＳ Ｐゴシック" charset="0"/>
                <a:cs typeface="ＭＳ Ｐゴシック" charset="0"/>
              </a:defRPr>
            </a:lvl1pPr>
            <a:lvl2pPr marL="37931725" indent="-37474525" defTabSz="966788"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fld id="{AABDD871-9908-3B46-8F76-3DB9E0D8243A}" type="slidenum">
              <a:rPr lang="en-US" sz="1300">
                <a:latin typeface="Times New Roman" charset="0"/>
              </a:rPr>
              <a:pPr/>
              <a:t>39</a:t>
            </a:fld>
            <a:endParaRPr lang="en-US" sz="1300">
              <a:latin typeface="Times New Roman" charset="0"/>
            </a:endParaRPr>
          </a:p>
        </p:txBody>
      </p:sp>
    </p:spTree>
    <p:extLst>
      <p:ext uri="{BB962C8B-B14F-4D97-AF65-F5344CB8AC3E}">
        <p14:creationId xmlns:p14="http://schemas.microsoft.com/office/powerpoint/2010/main" val="1404689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DNS rebinding</a:t>
            </a:r>
            <a:r>
              <a:rPr lang="en-US" sz="1200" b="0" i="0" kern="1200" dirty="0" smtClean="0">
                <a:solidFill>
                  <a:schemeClr val="tx1"/>
                </a:solidFill>
                <a:latin typeface="+mn-lt"/>
                <a:ea typeface="+mn-ea"/>
                <a:cs typeface="+mn-cs"/>
              </a:rPr>
              <a:t> is a form of </a:t>
            </a:r>
            <a:r>
              <a:rPr lang="en-US" sz="1200" b="0" i="0" u="none" strike="noStrike" kern="1200" dirty="0" smtClean="0">
                <a:solidFill>
                  <a:schemeClr val="tx1"/>
                </a:solidFill>
                <a:latin typeface="+mn-lt"/>
                <a:ea typeface="+mn-ea"/>
                <a:cs typeface="+mn-cs"/>
                <a:hlinkClick r:id="rId3" tooltip="Computer security"/>
              </a:rPr>
              <a:t>computer attack</a:t>
            </a:r>
            <a:r>
              <a:rPr lang="en-US" sz="1200" b="0" i="0" kern="1200" dirty="0" smtClean="0">
                <a:solidFill>
                  <a:schemeClr val="tx1"/>
                </a:solidFill>
                <a:latin typeface="+mn-lt"/>
                <a:ea typeface="+mn-ea"/>
                <a:cs typeface="+mn-cs"/>
              </a:rPr>
              <a:t>. In this attack, a malicious </a:t>
            </a:r>
            <a:r>
              <a:rPr lang="en-US" sz="1200" b="0" i="0" u="none" strike="noStrike" kern="1200" dirty="0" smtClean="0">
                <a:solidFill>
                  <a:schemeClr val="tx1"/>
                </a:solidFill>
                <a:latin typeface="+mn-lt"/>
                <a:ea typeface="+mn-ea"/>
                <a:cs typeface="+mn-cs"/>
                <a:hlinkClick r:id="rId4" tooltip="Web page"/>
              </a:rPr>
              <a:t>web page</a:t>
            </a:r>
            <a:r>
              <a:rPr lang="en-US" sz="1200" b="0" i="0" kern="1200" dirty="0" smtClean="0">
                <a:solidFill>
                  <a:schemeClr val="tx1"/>
                </a:solidFill>
                <a:latin typeface="+mn-lt"/>
                <a:ea typeface="+mn-ea"/>
                <a:cs typeface="+mn-cs"/>
              </a:rPr>
              <a:t> causes visitors to run a </a:t>
            </a:r>
            <a:r>
              <a:rPr lang="en-US" sz="1200" b="0" i="0" u="none" strike="noStrike" kern="1200" dirty="0" smtClean="0">
                <a:solidFill>
                  <a:schemeClr val="tx1"/>
                </a:solidFill>
                <a:latin typeface="+mn-lt"/>
                <a:ea typeface="+mn-ea"/>
                <a:cs typeface="+mn-cs"/>
                <a:hlinkClick r:id="rId5" tooltip="Client-side scripting"/>
              </a:rPr>
              <a:t>client-side script</a:t>
            </a:r>
            <a:r>
              <a:rPr lang="en-US" sz="1200" b="0" i="0" kern="1200" dirty="0" smtClean="0">
                <a:solidFill>
                  <a:schemeClr val="tx1"/>
                </a:solidFill>
                <a:latin typeface="+mn-lt"/>
                <a:ea typeface="+mn-ea"/>
                <a:cs typeface="+mn-cs"/>
              </a:rPr>
              <a:t> that attacks machines elsewhere on the network. In theory, the </a:t>
            </a:r>
            <a:r>
              <a:rPr lang="en-US" sz="1200" b="0" i="0" u="none" strike="noStrike" kern="1200" dirty="0" smtClean="0">
                <a:solidFill>
                  <a:schemeClr val="tx1"/>
                </a:solidFill>
                <a:latin typeface="+mn-lt"/>
                <a:ea typeface="+mn-ea"/>
                <a:cs typeface="+mn-cs"/>
                <a:hlinkClick r:id="rId6" tooltip="Same origin policy"/>
              </a:rPr>
              <a:t>same-origin policy</a:t>
            </a:r>
            <a:r>
              <a:rPr lang="en-US" sz="1200" b="0" i="0" u="none" strike="noStrike"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prevents this from happening: client-side scripts are only allowed to access content on the same host that served the script. Comparing </a:t>
            </a:r>
            <a:r>
              <a:rPr lang="en-US" sz="1200" b="0" i="0" u="none" strike="noStrike" kern="1200" dirty="0" smtClean="0">
                <a:solidFill>
                  <a:schemeClr val="tx1"/>
                </a:solidFill>
                <a:latin typeface="+mn-lt"/>
                <a:ea typeface="+mn-ea"/>
                <a:cs typeface="+mn-cs"/>
                <a:hlinkClick r:id="rId7" tooltip="Domain name"/>
              </a:rPr>
              <a:t>domain names</a:t>
            </a:r>
            <a:r>
              <a:rPr lang="en-US" sz="1200" b="0" i="0" kern="1200" dirty="0" smtClean="0">
                <a:solidFill>
                  <a:schemeClr val="tx1"/>
                </a:solidFill>
                <a:latin typeface="+mn-lt"/>
                <a:ea typeface="+mn-ea"/>
                <a:cs typeface="+mn-cs"/>
              </a:rPr>
              <a:t> is an essential part of forcing this policy, so DNS rebinding circumvents this protection by abusing the </a:t>
            </a:r>
            <a:r>
              <a:rPr lang="en-US" sz="1200" b="0" i="0" u="none" strike="noStrike" kern="1200" dirty="0" smtClean="0">
                <a:solidFill>
                  <a:schemeClr val="tx1"/>
                </a:solidFill>
                <a:latin typeface="+mn-lt"/>
                <a:ea typeface="+mn-ea"/>
                <a:cs typeface="+mn-cs"/>
                <a:hlinkClick r:id="rId8" tooltip="Domain Name System"/>
              </a:rPr>
              <a:t>Domain Name System</a:t>
            </a:r>
            <a:r>
              <a:rPr lang="en-US" sz="1200" b="0" i="0" kern="1200" dirty="0" smtClean="0">
                <a:solidFill>
                  <a:schemeClr val="tx1"/>
                </a:solidFill>
                <a:latin typeface="+mn-lt"/>
                <a:ea typeface="+mn-ea"/>
                <a:cs typeface="+mn-cs"/>
              </a:rPr>
              <a:t> (DNS).</a:t>
            </a:r>
          </a:p>
          <a:p>
            <a:r>
              <a:rPr lang="en-US" sz="1200" b="0" i="0" kern="1200" dirty="0" smtClean="0">
                <a:solidFill>
                  <a:schemeClr val="tx1"/>
                </a:solidFill>
                <a:latin typeface="+mn-lt"/>
                <a:ea typeface="+mn-ea"/>
                <a:cs typeface="+mn-cs"/>
              </a:rPr>
              <a:t>This attack can be used to breach a </a:t>
            </a:r>
            <a:r>
              <a:rPr lang="en-US" sz="1200" b="0" i="0" u="none" strike="noStrike" kern="1200" dirty="0" smtClean="0">
                <a:solidFill>
                  <a:schemeClr val="tx1"/>
                </a:solidFill>
                <a:latin typeface="+mn-lt"/>
                <a:ea typeface="+mn-ea"/>
                <a:cs typeface="+mn-cs"/>
                <a:hlinkClick r:id="rId9" tooltip="Private network"/>
              </a:rPr>
              <a:t>private network</a:t>
            </a:r>
            <a:r>
              <a:rPr lang="en-US" sz="1200" b="0" i="0" kern="1200" dirty="0" smtClean="0">
                <a:solidFill>
                  <a:schemeClr val="tx1"/>
                </a:solidFill>
                <a:latin typeface="+mn-lt"/>
                <a:ea typeface="+mn-ea"/>
                <a:cs typeface="+mn-cs"/>
              </a:rPr>
              <a:t> by causing the victim's web browser to access machines at private </a:t>
            </a:r>
            <a:r>
              <a:rPr lang="en-US" sz="1200" b="0" i="0" u="none" strike="noStrike" kern="1200" dirty="0" smtClean="0">
                <a:solidFill>
                  <a:schemeClr val="tx1"/>
                </a:solidFill>
                <a:latin typeface="+mn-lt"/>
                <a:ea typeface="+mn-ea"/>
                <a:cs typeface="+mn-cs"/>
                <a:hlinkClick r:id="rId10" tooltip="IP address"/>
              </a:rPr>
              <a:t>IP addresses</a:t>
            </a:r>
            <a:r>
              <a:rPr lang="en-US" sz="1200" b="0" i="0" kern="1200" dirty="0" smtClean="0">
                <a:solidFill>
                  <a:schemeClr val="tx1"/>
                </a:solidFill>
                <a:latin typeface="+mn-lt"/>
                <a:ea typeface="+mn-ea"/>
                <a:cs typeface="+mn-cs"/>
              </a:rPr>
              <a:t> and returning the results to the attacker. It can also be used to leverage the victim machine for </a:t>
            </a:r>
            <a:r>
              <a:rPr lang="en-US" sz="1200" b="0" i="0" u="none" strike="noStrike" kern="1200" dirty="0" smtClean="0">
                <a:solidFill>
                  <a:schemeClr val="tx1"/>
                </a:solidFill>
                <a:latin typeface="+mn-lt"/>
                <a:ea typeface="+mn-ea"/>
                <a:cs typeface="+mn-cs"/>
                <a:hlinkClick r:id="rId11" tooltip="Spamming"/>
              </a:rPr>
              <a:t>spamming</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2" tooltip="Denial-of-service attack"/>
              </a:rPr>
              <a:t>distributed denial-of-service attacks</a:t>
            </a:r>
            <a:r>
              <a:rPr lang="en-US" sz="1200" b="0" i="0" kern="1200" dirty="0" smtClean="0">
                <a:solidFill>
                  <a:schemeClr val="tx1"/>
                </a:solidFill>
                <a:latin typeface="+mn-lt"/>
                <a:ea typeface="+mn-ea"/>
                <a:cs typeface="+mn-cs"/>
              </a:rPr>
              <a:t> and other malicious activities.</a:t>
            </a:r>
          </a:p>
          <a:p>
            <a:endParaRPr lang="en-US" dirty="0" smtClean="0"/>
          </a:p>
          <a:p>
            <a:endParaRPr lang="en-US" dirty="0" smtClean="0"/>
          </a:p>
          <a:p>
            <a:r>
              <a:rPr lang="en-US" sz="1200" b="0" i="0" kern="1200" dirty="0" smtClean="0">
                <a:solidFill>
                  <a:schemeClr val="tx1"/>
                </a:solidFill>
                <a:latin typeface="+mn-lt"/>
                <a:ea typeface="+mn-ea"/>
                <a:cs typeface="+mn-cs"/>
              </a:rPr>
              <a:t>The attacker registers a domain (such as attacker.com) and delegates it to a </a:t>
            </a:r>
            <a:r>
              <a:rPr lang="en-US" sz="1200" b="0" i="0" u="none" strike="noStrike" kern="1200" dirty="0" smtClean="0">
                <a:solidFill>
                  <a:schemeClr val="tx1"/>
                </a:solidFill>
                <a:latin typeface="+mn-lt"/>
                <a:ea typeface="+mn-ea"/>
                <a:cs typeface="+mn-cs"/>
                <a:hlinkClick r:id="rId8" tooltip="Domain Name System"/>
              </a:rPr>
              <a:t>DNS</a:t>
            </a:r>
            <a:r>
              <a:rPr lang="en-US" sz="1200" b="0" i="0" kern="1200" dirty="0" smtClean="0">
                <a:solidFill>
                  <a:schemeClr val="tx1"/>
                </a:solidFill>
                <a:latin typeface="+mn-lt"/>
                <a:ea typeface="+mn-ea"/>
                <a:cs typeface="+mn-cs"/>
              </a:rPr>
              <a:t> server he controls. The server is configured to respond with a very short </a:t>
            </a:r>
            <a:r>
              <a:rPr lang="en-US" sz="1200" b="0" i="0" u="none" strike="noStrike" kern="1200" dirty="0" smtClean="0">
                <a:solidFill>
                  <a:schemeClr val="tx1"/>
                </a:solidFill>
                <a:latin typeface="+mn-lt"/>
                <a:ea typeface="+mn-ea"/>
                <a:cs typeface="+mn-cs"/>
                <a:hlinkClick r:id="rId13" tooltip="Time to live"/>
              </a:rPr>
              <a:t>time to live</a:t>
            </a:r>
            <a:r>
              <a:rPr lang="en-US" sz="1200" b="0" i="0" kern="1200" dirty="0" smtClean="0">
                <a:solidFill>
                  <a:schemeClr val="tx1"/>
                </a:solidFill>
                <a:latin typeface="+mn-lt"/>
                <a:ea typeface="+mn-ea"/>
                <a:cs typeface="+mn-cs"/>
              </a:rPr>
              <a:t> (TTL) record, preventing the response from being cached. When the victim browses to the malicious domain, the attacker's DNS server first responds with the </a:t>
            </a:r>
            <a:r>
              <a:rPr lang="en-US" sz="1200" b="0" i="0" u="none" strike="noStrike" kern="1200" dirty="0" smtClean="0">
                <a:solidFill>
                  <a:schemeClr val="tx1"/>
                </a:solidFill>
                <a:latin typeface="+mn-lt"/>
                <a:ea typeface="+mn-ea"/>
                <a:cs typeface="+mn-cs"/>
                <a:hlinkClick r:id="rId10" tooltip="IP address"/>
              </a:rPr>
              <a:t>IP address</a:t>
            </a:r>
            <a:r>
              <a:rPr lang="en-US" sz="1200" b="0" i="0" kern="1200" dirty="0" smtClean="0">
                <a:solidFill>
                  <a:schemeClr val="tx1"/>
                </a:solidFill>
                <a:latin typeface="+mn-lt"/>
                <a:ea typeface="+mn-ea"/>
                <a:cs typeface="+mn-cs"/>
              </a:rPr>
              <a:t> of a server hosting the malicious client-side code. For instance, he could point the victim's browser to a website that contains malicious </a:t>
            </a:r>
            <a:r>
              <a:rPr lang="en-US" sz="1200" b="0" i="0" u="none" strike="noStrike" kern="1200" dirty="0" smtClean="0">
                <a:solidFill>
                  <a:schemeClr val="tx1"/>
                </a:solidFill>
                <a:latin typeface="+mn-lt"/>
                <a:ea typeface="+mn-ea"/>
                <a:cs typeface="+mn-cs"/>
                <a:hlinkClick r:id="rId14" tooltip="JavaScript"/>
              </a:rPr>
              <a:t>JavaScript</a:t>
            </a:r>
            <a:r>
              <a:rPr lang="en-US" sz="1200" b="0" i="0" kern="1200" dirty="0" smtClean="0">
                <a:solidFill>
                  <a:schemeClr val="tx1"/>
                </a:solidFill>
                <a:latin typeface="+mn-lt"/>
                <a:ea typeface="+mn-ea"/>
                <a:cs typeface="+mn-cs"/>
              </a:rPr>
              <a:t> or </a:t>
            </a:r>
            <a:r>
              <a:rPr lang="en-US" sz="1200" b="0" i="0" u="none" strike="noStrike" kern="1200" dirty="0" smtClean="0">
                <a:solidFill>
                  <a:schemeClr val="tx1"/>
                </a:solidFill>
                <a:latin typeface="+mn-lt"/>
                <a:ea typeface="+mn-ea"/>
                <a:cs typeface="+mn-cs"/>
                <a:hlinkClick r:id="rId15" tooltip="Adobe Flash"/>
              </a:rPr>
              <a:t>Flash</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The malicious client-side code makes additional accesses to the original domain name (such as attacker.com). These are permitted by the same-origin policy. However, when the victim's browser runs the script it makes a new DNS request for the domain, and the attacker replies with a new IP address. For instance, he could reply with an internal IP address or the IP address of a target somewhere else on the Internet.</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42</a:t>
            </a:fld>
            <a:endParaRPr lang="en-US"/>
          </a:p>
        </p:txBody>
      </p:sp>
    </p:spTree>
    <p:extLst>
      <p:ext uri="{BB962C8B-B14F-4D97-AF65-F5344CB8AC3E}">
        <p14:creationId xmlns:p14="http://schemas.microsoft.com/office/powerpoint/2010/main" val="1757207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 Internet service provider </a:t>
            </a:r>
            <a:r>
              <a:rPr lang="en-US" sz="1200" b="0" i="0" u="none" strike="noStrike" kern="1200" dirty="0" smtClean="0">
                <a:solidFill>
                  <a:schemeClr val="tx1"/>
                </a:solidFill>
                <a:latin typeface="+mn-lt"/>
                <a:ea typeface="+mn-ea"/>
                <a:cs typeface="+mn-cs"/>
                <a:hlinkClick r:id="rId3" tooltip="ISP"/>
              </a:rPr>
              <a:t>ISP</a:t>
            </a:r>
            <a:r>
              <a:rPr lang="en-US" sz="1200" b="0" i="0" kern="1200" dirty="0" smtClean="0">
                <a:solidFill>
                  <a:schemeClr val="tx1"/>
                </a:solidFill>
                <a:latin typeface="+mn-lt"/>
                <a:ea typeface="+mn-ea"/>
                <a:cs typeface="+mn-cs"/>
              </a:rPr>
              <a:t> is provided with a unique </a:t>
            </a:r>
            <a:r>
              <a:rPr lang="en-US" sz="1200" b="0" i="0" u="none" strike="noStrike" kern="1200" dirty="0" smtClean="0">
                <a:solidFill>
                  <a:schemeClr val="tx1"/>
                </a:solidFill>
                <a:latin typeface="+mn-lt"/>
                <a:ea typeface="+mn-ea"/>
                <a:cs typeface="+mn-cs"/>
                <a:hlinkClick r:id="rId4" tooltip="URL"/>
              </a:rPr>
              <a:t>URL</a:t>
            </a:r>
            <a:r>
              <a:rPr lang="en-US" sz="1200" b="0" i="0" kern="1200" dirty="0" smtClean="0">
                <a:solidFill>
                  <a:schemeClr val="tx1"/>
                </a:solidFill>
                <a:latin typeface="+mn-lt"/>
                <a:ea typeface="+mn-ea"/>
                <a:cs typeface="+mn-cs"/>
              </a:rPr>
              <a:t> access address. This address is a unique number. The number for each </a:t>
            </a:r>
            <a:r>
              <a:rPr lang="en-US" sz="1200" b="0" i="0" u="none" strike="noStrike" kern="1200" dirty="0" smtClean="0">
                <a:solidFill>
                  <a:schemeClr val="tx1"/>
                </a:solidFill>
                <a:latin typeface="+mn-lt"/>
                <a:ea typeface="+mn-ea"/>
                <a:cs typeface="+mn-cs"/>
                <a:hlinkClick r:id="rId3" tooltip="ISP"/>
              </a:rPr>
              <a:t>ISP</a:t>
            </a:r>
            <a:r>
              <a:rPr lang="en-US" sz="1200" b="0" i="0" kern="1200" dirty="0" smtClean="0">
                <a:solidFill>
                  <a:schemeClr val="tx1"/>
                </a:solidFill>
                <a:latin typeface="+mn-lt"/>
                <a:ea typeface="+mn-ea"/>
                <a:cs typeface="+mn-cs"/>
              </a:rPr>
              <a:t> is stored within a </a:t>
            </a:r>
            <a:r>
              <a:rPr lang="en-US" sz="1200" b="0" i="0" u="none" strike="noStrike" kern="1200" dirty="0" smtClean="0">
                <a:solidFill>
                  <a:schemeClr val="tx1"/>
                </a:solidFill>
                <a:latin typeface="+mn-lt"/>
                <a:ea typeface="+mn-ea"/>
                <a:cs typeface="+mn-cs"/>
                <a:hlinkClick r:id="rId5" tooltip="Domain Name System"/>
              </a:rPr>
              <a:t>DNS</a:t>
            </a:r>
            <a:r>
              <a:rPr lang="en-US" sz="1200" b="0" i="0" kern="1200" dirty="0" smtClean="0">
                <a:solidFill>
                  <a:schemeClr val="tx1"/>
                </a:solidFill>
                <a:latin typeface="+mn-lt"/>
                <a:ea typeface="+mn-ea"/>
                <a:cs typeface="+mn-cs"/>
              </a:rPr>
              <a:t> server. The DNS servers interpret the ISP URL </a:t>
            </a:r>
            <a:r>
              <a:rPr lang="en-US" sz="1200" b="0" i="0" u="none" strike="noStrike" kern="1200" dirty="0" smtClean="0">
                <a:solidFill>
                  <a:schemeClr val="tx1"/>
                </a:solidFill>
                <a:latin typeface="+mn-lt"/>
                <a:ea typeface="+mn-ea"/>
                <a:cs typeface="+mn-cs"/>
                <a:hlinkClick r:id="rId6" tooltip="Domain name"/>
              </a:rPr>
              <a:t>Domain name</a:t>
            </a:r>
            <a:r>
              <a:rPr lang="en-US" sz="1200" b="0" i="0" kern="1200" dirty="0" smtClean="0">
                <a:solidFill>
                  <a:schemeClr val="tx1"/>
                </a:solidFill>
                <a:latin typeface="+mn-lt"/>
                <a:ea typeface="+mn-ea"/>
                <a:cs typeface="+mn-cs"/>
              </a:rPr>
              <a:t> and provide the appropriate </a:t>
            </a:r>
            <a:r>
              <a:rPr lang="en-US" sz="1200" b="0" i="0" u="none" strike="noStrike" kern="1200" dirty="0" smtClean="0">
                <a:solidFill>
                  <a:schemeClr val="tx1"/>
                </a:solidFill>
                <a:latin typeface="+mn-lt"/>
                <a:ea typeface="+mn-ea"/>
                <a:cs typeface="+mn-cs"/>
                <a:hlinkClick r:id="rId7" tooltip="IP address"/>
              </a:rPr>
              <a:t>IP address</a:t>
            </a:r>
            <a:r>
              <a:rPr lang="en-US" sz="1200" b="0" i="0" kern="1200" dirty="0" smtClean="0">
                <a:solidFill>
                  <a:schemeClr val="tx1"/>
                </a:solidFill>
                <a:latin typeface="+mn-lt"/>
                <a:ea typeface="+mn-ea"/>
                <a:cs typeface="+mn-cs"/>
              </a:rPr>
              <a:t> number. The Domain is under the control of a </a:t>
            </a:r>
            <a:r>
              <a:rPr lang="en-US" sz="1200" b="0" i="0" kern="1200" dirty="0" err="1" smtClean="0">
                <a:solidFill>
                  <a:schemeClr val="tx1"/>
                </a:solidFill>
                <a:latin typeface="+mn-lt"/>
                <a:ea typeface="+mn-ea"/>
                <a:cs typeface="+mn-cs"/>
              </a:rPr>
              <a:t>specialised</a:t>
            </a:r>
            <a:r>
              <a:rPr lang="en-US" sz="1200" b="0" i="0" kern="1200" dirty="0" smtClean="0">
                <a:solidFill>
                  <a:schemeClr val="tx1"/>
                </a:solidFill>
                <a:latin typeface="+mn-lt"/>
                <a:ea typeface="+mn-ea"/>
                <a:cs typeface="+mn-cs"/>
              </a:rPr>
              <a:t> computer, called a </a:t>
            </a:r>
            <a:r>
              <a:rPr lang="en-US" sz="1200" b="0" i="0" u="none" strike="noStrike" kern="1200" dirty="0" smtClean="0">
                <a:solidFill>
                  <a:schemeClr val="tx1"/>
                </a:solidFill>
                <a:latin typeface="+mn-lt"/>
                <a:ea typeface="+mn-ea"/>
                <a:cs typeface="+mn-cs"/>
                <a:hlinkClick r:id="rId8" tooltip="Primary Domain Controller"/>
              </a:rPr>
              <a:t>PDC</a:t>
            </a:r>
            <a:r>
              <a:rPr lang="en-US" sz="1200" b="0" i="0" kern="1200" dirty="0" smtClean="0">
                <a:solidFill>
                  <a:schemeClr val="tx1"/>
                </a:solidFill>
                <a:latin typeface="+mn-lt"/>
                <a:ea typeface="+mn-ea"/>
                <a:cs typeface="+mn-cs"/>
              </a:rPr>
              <a:t>, (primary domain controller).</a:t>
            </a:r>
            <a:r>
              <a:rPr lang="en-US" sz="1200" b="0" i="0" u="none" strike="noStrike" kern="1200" baseline="30000" dirty="0" smtClean="0">
                <a:solidFill>
                  <a:schemeClr val="tx1"/>
                </a:solidFill>
                <a:latin typeface="+mn-lt"/>
                <a:ea typeface="+mn-ea"/>
                <a:cs typeface="+mn-cs"/>
                <a:hlinkClick r:id="rId9"/>
              </a:rPr>
              <a:t>[2]</a:t>
            </a:r>
            <a:r>
              <a:rPr lang="en-US" sz="1200" b="0" i="0" kern="1200" dirty="0" smtClean="0">
                <a:solidFill>
                  <a:schemeClr val="tx1"/>
                </a:solidFill>
                <a:latin typeface="+mn-lt"/>
                <a:ea typeface="+mn-ea"/>
                <a:cs typeface="+mn-cs"/>
              </a:rPr>
              <a:t> This computer holds records of all the user accounts within the domain, their rights to access information, and lists of approved System Operatives. This PDC is backed up by a SDC, (a secondary domain controller), this computer </a:t>
            </a:r>
            <a:r>
              <a:rPr lang="en-US" sz="1200" b="0" i="0" kern="1200" dirty="0" err="1" smtClean="0">
                <a:solidFill>
                  <a:schemeClr val="tx1"/>
                </a:solidFill>
                <a:latin typeface="+mn-lt"/>
                <a:ea typeface="+mn-ea"/>
                <a:cs typeface="+mn-cs"/>
              </a:rPr>
              <a:t>synchronises</a:t>
            </a:r>
            <a:r>
              <a:rPr lang="en-US" sz="1200" b="0" i="0" kern="1200" dirty="0" smtClean="0">
                <a:solidFill>
                  <a:schemeClr val="tx1"/>
                </a:solidFill>
                <a:latin typeface="+mn-lt"/>
                <a:ea typeface="+mn-ea"/>
                <a:cs typeface="+mn-cs"/>
              </a:rPr>
              <a:t> itself with the PDC and takes over the role in the event of a PDC failure.</a:t>
            </a:r>
            <a:r>
              <a:rPr lang="en-US" sz="1200" b="0" i="0" u="none" strike="noStrike" kern="1200" baseline="30000" dirty="0" smtClean="0">
                <a:solidFill>
                  <a:schemeClr val="tx1"/>
                </a:solidFill>
                <a:latin typeface="+mn-lt"/>
                <a:ea typeface="+mn-ea"/>
                <a:cs typeface="+mn-cs"/>
                <a:hlinkClick r:id="rId9"/>
              </a:rPr>
              <a:t>[3]</a:t>
            </a:r>
            <a:r>
              <a:rPr lang="en-US" sz="1200" b="0" i="0" kern="1200" dirty="0" smtClean="0">
                <a:solidFill>
                  <a:schemeClr val="tx1"/>
                </a:solidFill>
                <a:latin typeface="+mn-lt"/>
                <a:ea typeface="+mn-ea"/>
                <a:cs typeface="+mn-cs"/>
              </a:rPr>
              <a:t> Multiple </a:t>
            </a:r>
            <a:r>
              <a:rPr lang="en-US" sz="1200" b="0" i="0" u="none" strike="noStrike" kern="1200" dirty="0" smtClean="0">
                <a:solidFill>
                  <a:schemeClr val="tx1"/>
                </a:solidFill>
                <a:latin typeface="+mn-lt"/>
                <a:ea typeface="+mn-ea"/>
                <a:cs typeface="+mn-cs"/>
                <a:hlinkClick r:id="rId10" tooltip="Replication (computer science)"/>
              </a:rPr>
              <a:t>replication</a:t>
            </a:r>
            <a:r>
              <a:rPr lang="en-US" sz="1200" b="0" i="0" kern="1200" dirty="0" smtClean="0">
                <a:solidFill>
                  <a:schemeClr val="tx1"/>
                </a:solidFill>
                <a:latin typeface="+mn-lt"/>
                <a:ea typeface="+mn-ea"/>
                <a:cs typeface="+mn-cs"/>
              </a:rPr>
              <a:t> servers connect to these control computers and they are routed to the </a:t>
            </a:r>
            <a:r>
              <a:rPr lang="en-US" sz="1200" b="0" i="0" u="none" strike="noStrike" kern="1200" dirty="0" smtClean="0">
                <a:solidFill>
                  <a:schemeClr val="tx1"/>
                </a:solidFill>
                <a:latin typeface="+mn-lt"/>
                <a:ea typeface="+mn-ea"/>
                <a:cs typeface="+mn-cs"/>
                <a:hlinkClick r:id="rId11" tooltip="Internet backbone"/>
              </a:rPr>
              <a:t>Internet backbone</a:t>
            </a:r>
            <a:r>
              <a:rPr lang="en-US" sz="1200" b="0" i="0" kern="1200" dirty="0" smtClean="0">
                <a:solidFill>
                  <a:schemeClr val="tx1"/>
                </a:solidFill>
                <a:latin typeface="+mn-lt"/>
                <a:ea typeface="+mn-ea"/>
                <a:cs typeface="+mn-cs"/>
              </a:rPr>
              <a:t> to provide the requested data to and from the domain.</a:t>
            </a:r>
            <a:endParaRPr lang="en-US" sz="1200" b="0" i="0" u="none" strike="noStrike" kern="1200" baseline="30000" dirty="0" smtClean="0">
              <a:solidFill>
                <a:schemeClr val="tx1"/>
              </a:solidFill>
              <a:latin typeface="+mn-lt"/>
              <a:ea typeface="+mn-ea"/>
              <a:cs typeface="+mn-cs"/>
            </a:endParaRPr>
          </a:p>
          <a:p>
            <a:endParaRPr lang="en-US" sz="1200" b="0" i="0" u="none" strike="noStrike" kern="1200" baseline="300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Border Gateway Protocol</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BGP</a:t>
            </a:r>
            <a:r>
              <a:rPr lang="en-US" sz="1200" b="0" i="0" kern="1200" dirty="0" smtClean="0">
                <a:solidFill>
                  <a:schemeClr val="tx1"/>
                </a:solidFill>
                <a:latin typeface="+mn-lt"/>
                <a:ea typeface="+mn-ea"/>
                <a:cs typeface="+mn-cs"/>
              </a:rPr>
              <a:t>) is the protocol which is used to make core routing decisions on the </a:t>
            </a:r>
            <a:r>
              <a:rPr lang="en-US" sz="1200" b="0" i="0" u="none" strike="noStrike" kern="1200" dirty="0" smtClean="0">
                <a:solidFill>
                  <a:schemeClr val="tx1"/>
                </a:solidFill>
                <a:latin typeface="+mn-lt"/>
                <a:ea typeface="+mn-ea"/>
                <a:cs typeface="+mn-cs"/>
                <a:hlinkClick r:id="rId12" tooltip="Internet"/>
              </a:rPr>
              <a:t>Internet</a:t>
            </a:r>
            <a:r>
              <a:rPr lang="en-US" sz="1200" b="0" i="0" kern="1200" dirty="0" smtClean="0">
                <a:solidFill>
                  <a:schemeClr val="tx1"/>
                </a:solidFill>
                <a:latin typeface="+mn-lt"/>
                <a:ea typeface="+mn-ea"/>
                <a:cs typeface="+mn-cs"/>
              </a:rPr>
              <a:t>; it involves a table of IP networks or "prefixes" which designate network </a:t>
            </a:r>
            <a:r>
              <a:rPr lang="en-US" sz="1200" b="0" i="0" kern="1200" dirty="0" err="1" smtClean="0">
                <a:solidFill>
                  <a:schemeClr val="tx1"/>
                </a:solidFill>
                <a:latin typeface="+mn-lt"/>
                <a:ea typeface="+mn-ea"/>
                <a:cs typeface="+mn-cs"/>
              </a:rPr>
              <a:t>reachability</a:t>
            </a:r>
            <a:r>
              <a:rPr lang="en-US" sz="1200" b="0" i="0" kern="1200" dirty="0" smtClean="0">
                <a:solidFill>
                  <a:schemeClr val="tx1"/>
                </a:solidFill>
                <a:latin typeface="+mn-lt"/>
                <a:ea typeface="+mn-ea"/>
                <a:cs typeface="+mn-cs"/>
              </a:rPr>
              <a:t> among </a:t>
            </a:r>
            <a:r>
              <a:rPr lang="en-US" sz="1200" b="0" i="0" u="none" strike="noStrike" kern="1200" dirty="0" smtClean="0">
                <a:solidFill>
                  <a:schemeClr val="tx1"/>
                </a:solidFill>
                <a:latin typeface="+mn-lt"/>
                <a:ea typeface="+mn-ea"/>
                <a:cs typeface="+mn-cs"/>
                <a:hlinkClick r:id="rId13" tooltip="Autonomous system (Internet)"/>
              </a:rPr>
              <a:t>autonomous systems</a:t>
            </a:r>
            <a:r>
              <a:rPr lang="en-US" sz="1200" b="0" i="0" kern="1200" dirty="0" smtClean="0">
                <a:solidFill>
                  <a:schemeClr val="tx1"/>
                </a:solidFill>
                <a:latin typeface="+mn-lt"/>
                <a:ea typeface="+mn-ea"/>
                <a:cs typeface="+mn-cs"/>
              </a:rPr>
              <a:t> (AS). BGP is a </a:t>
            </a:r>
            <a:r>
              <a:rPr lang="en-US" sz="1200" b="0" i="0" u="none" strike="noStrike" kern="1200" dirty="0" smtClean="0">
                <a:solidFill>
                  <a:schemeClr val="tx1"/>
                </a:solidFill>
                <a:latin typeface="+mn-lt"/>
                <a:ea typeface="+mn-ea"/>
                <a:cs typeface="+mn-cs"/>
                <a:hlinkClick r:id="rId14" tooltip="Path vector protocol"/>
              </a:rPr>
              <a:t>path vector protocol</a:t>
            </a:r>
            <a:r>
              <a:rPr lang="en-US" sz="1200" b="0" i="0" kern="1200" dirty="0" smtClean="0">
                <a:solidFill>
                  <a:schemeClr val="tx1"/>
                </a:solidFill>
                <a:latin typeface="+mn-lt"/>
                <a:ea typeface="+mn-ea"/>
                <a:cs typeface="+mn-cs"/>
              </a:rPr>
              <a:t> or a variant of a </a:t>
            </a:r>
            <a:r>
              <a:rPr lang="en-US" sz="1200" b="0" i="0" u="none" strike="noStrike" kern="1200" dirty="0" smtClean="0">
                <a:solidFill>
                  <a:schemeClr val="tx1"/>
                </a:solidFill>
                <a:latin typeface="+mn-lt"/>
                <a:ea typeface="+mn-ea"/>
                <a:cs typeface="+mn-cs"/>
                <a:hlinkClick r:id="rId15" tooltip="Distance-vector routing protocol"/>
              </a:rPr>
              <a:t>Distance-vector routing protocol</a:t>
            </a:r>
            <a:r>
              <a:rPr lang="en-US" sz="1200" b="0" i="0" kern="1200" dirty="0" smtClean="0">
                <a:solidFill>
                  <a:schemeClr val="tx1"/>
                </a:solidFill>
                <a:latin typeface="+mn-lt"/>
                <a:ea typeface="+mn-ea"/>
                <a:cs typeface="+mn-cs"/>
              </a:rPr>
              <a:t>. BGP does not involve traditional </a:t>
            </a:r>
            <a:r>
              <a:rPr lang="en-US" sz="1200" b="0" i="0" u="none" strike="noStrike" kern="1200" dirty="0" smtClean="0">
                <a:solidFill>
                  <a:schemeClr val="tx1"/>
                </a:solidFill>
                <a:latin typeface="+mn-lt"/>
                <a:ea typeface="+mn-ea"/>
                <a:cs typeface="+mn-cs"/>
                <a:hlinkClick r:id="rId16" tooltip="Interior Gateway Protocol"/>
              </a:rPr>
              <a:t>Interior Gateway Protocol</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IGP</a:t>
            </a:r>
            <a:r>
              <a:rPr lang="en-US" sz="1200" b="0" i="0" kern="1200" dirty="0" smtClean="0">
                <a:solidFill>
                  <a:schemeClr val="tx1"/>
                </a:solidFill>
                <a:latin typeface="+mn-lt"/>
                <a:ea typeface="+mn-ea"/>
                <a:cs typeface="+mn-cs"/>
              </a:rPr>
              <a:t>) metrics, but routing decisions are made based on path, network policies and/or rule-sets. For this reason, it is more appropriately termed a </a:t>
            </a:r>
            <a:r>
              <a:rPr lang="en-US" sz="1200" b="0" i="0" kern="1200" dirty="0" err="1" smtClean="0">
                <a:solidFill>
                  <a:schemeClr val="tx1"/>
                </a:solidFill>
                <a:latin typeface="+mn-lt"/>
                <a:ea typeface="+mn-ea"/>
                <a:cs typeface="+mn-cs"/>
              </a:rPr>
              <a:t>reachability</a:t>
            </a:r>
            <a:r>
              <a:rPr lang="en-US" sz="1200" b="0" i="0" kern="1200" dirty="0" smtClean="0">
                <a:solidFill>
                  <a:schemeClr val="tx1"/>
                </a:solidFill>
                <a:latin typeface="+mn-lt"/>
                <a:ea typeface="+mn-ea"/>
                <a:cs typeface="+mn-cs"/>
              </a:rPr>
              <a:t> protocol rather than </a:t>
            </a:r>
            <a:r>
              <a:rPr lang="en-US" sz="1200" b="0" i="0" u="sng" kern="1200" dirty="0" smtClean="0">
                <a:solidFill>
                  <a:schemeClr val="tx1"/>
                </a:solidFill>
                <a:latin typeface="+mn-lt"/>
                <a:ea typeface="+mn-ea"/>
                <a:cs typeface="+mn-cs"/>
                <a:hlinkClick r:id="rId17" tooltip="Routing protocol"/>
              </a:rPr>
              <a:t>routing protocol</a:t>
            </a:r>
            <a:r>
              <a:rPr 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a:t>
            </a:fld>
            <a:endParaRPr lang="en-US"/>
          </a:p>
        </p:txBody>
      </p:sp>
    </p:spTree>
    <p:extLst>
      <p:ext uri="{BB962C8B-B14F-4D97-AF65-F5344CB8AC3E}">
        <p14:creationId xmlns:p14="http://schemas.microsoft.com/office/powerpoint/2010/main" val="2870352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following techniques attempt to prevent DNS rebinding attacks:</a:t>
            </a:r>
          </a:p>
          <a:p>
            <a:r>
              <a:rPr lang="en-US" sz="1200" b="0" i="0" kern="1200" dirty="0" smtClean="0">
                <a:solidFill>
                  <a:schemeClr val="tx1"/>
                </a:solidFill>
                <a:latin typeface="+mn-lt"/>
                <a:ea typeface="+mn-ea"/>
                <a:cs typeface="+mn-cs"/>
              </a:rPr>
              <a:t>Web browsers can implement DNS pinning: the IP address is locked to the value received in the first DNS response. This technique may block some legitimate uses of </a:t>
            </a:r>
            <a:r>
              <a:rPr lang="en-US" sz="1200" b="0" i="0" u="none" strike="noStrike" kern="1200" dirty="0" smtClean="0">
                <a:solidFill>
                  <a:schemeClr val="tx1"/>
                </a:solidFill>
                <a:latin typeface="+mn-lt"/>
                <a:ea typeface="+mn-ea"/>
                <a:cs typeface="+mn-cs"/>
                <a:hlinkClick r:id="rId3" tooltip="Dynamic DNS"/>
              </a:rPr>
              <a:t>Dynamic DNS</a:t>
            </a:r>
            <a:r>
              <a:rPr lang="en-US" sz="1200" b="0" i="0" kern="1200" dirty="0" smtClean="0">
                <a:solidFill>
                  <a:schemeClr val="tx1"/>
                </a:solidFill>
                <a:latin typeface="+mn-lt"/>
                <a:ea typeface="+mn-ea"/>
                <a:cs typeface="+mn-cs"/>
              </a:rPr>
              <a:t>, and may not work against all attacks.</a:t>
            </a:r>
          </a:p>
          <a:p>
            <a:r>
              <a:rPr lang="en-US" sz="1200" b="0" i="0" kern="1200" dirty="0" smtClean="0">
                <a:solidFill>
                  <a:schemeClr val="tx1"/>
                </a:solidFill>
                <a:latin typeface="+mn-lt"/>
                <a:ea typeface="+mn-ea"/>
                <a:cs typeface="+mn-cs"/>
              </a:rPr>
              <a:t>Private IP addresses can be filtered out of DNS responses.</a:t>
            </a:r>
          </a:p>
          <a:p>
            <a:pPr lvl="1"/>
            <a:r>
              <a:rPr lang="en-US" sz="1200" b="0" i="0" kern="1200" dirty="0" smtClean="0">
                <a:solidFill>
                  <a:schemeClr val="tx1"/>
                </a:solidFill>
                <a:latin typeface="+mn-lt"/>
                <a:ea typeface="+mn-ea"/>
                <a:cs typeface="+mn-cs"/>
              </a:rPr>
              <a:t>External public DNS servers with this filtering e.g. </a:t>
            </a:r>
            <a:r>
              <a:rPr lang="en-US" sz="1200" b="0" i="0" u="none" strike="noStrike" kern="1200" dirty="0" err="1" smtClean="0">
                <a:solidFill>
                  <a:schemeClr val="tx1"/>
                </a:solidFill>
                <a:latin typeface="+mn-lt"/>
                <a:ea typeface="+mn-ea"/>
                <a:cs typeface="+mn-cs"/>
                <a:hlinkClick r:id="rId4" tooltip="OpenDNS"/>
              </a:rPr>
              <a:t>OpenDNS</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5"/>
              </a:rPr>
              <a:t>[1]</a:t>
            </a:r>
            <a:endParaRPr lang="en-US" sz="1200" b="0" i="0" kern="1200" dirty="0" smtClean="0">
              <a:solidFill>
                <a:schemeClr val="tx1"/>
              </a:solidFill>
              <a:latin typeface="+mn-lt"/>
              <a:ea typeface="+mn-ea"/>
              <a:cs typeface="+mn-cs"/>
            </a:endParaRPr>
          </a:p>
          <a:p>
            <a:pPr lvl="1"/>
            <a:r>
              <a:rPr lang="en-US" sz="1200" b="0" i="0" kern="1200" dirty="0" smtClean="0">
                <a:solidFill>
                  <a:schemeClr val="tx1"/>
                </a:solidFill>
                <a:latin typeface="+mn-lt"/>
                <a:ea typeface="+mn-ea"/>
                <a:cs typeface="+mn-cs"/>
              </a:rPr>
              <a:t>Local </a:t>
            </a:r>
            <a:r>
              <a:rPr lang="en-US" sz="1200" b="0" i="0" kern="1200" dirty="0" err="1" smtClean="0">
                <a:solidFill>
                  <a:schemeClr val="tx1"/>
                </a:solidFill>
                <a:latin typeface="+mn-lt"/>
                <a:ea typeface="+mn-ea"/>
                <a:cs typeface="+mn-cs"/>
              </a:rPr>
              <a:t>sysadmins</a:t>
            </a:r>
            <a:r>
              <a:rPr lang="en-US" sz="1200" b="0" i="0" kern="1200" dirty="0" smtClean="0">
                <a:solidFill>
                  <a:schemeClr val="tx1"/>
                </a:solidFill>
                <a:latin typeface="+mn-lt"/>
                <a:ea typeface="+mn-ea"/>
                <a:cs typeface="+mn-cs"/>
              </a:rPr>
              <a:t> can configure the organization's local </a:t>
            </a:r>
            <a:r>
              <a:rPr lang="en-US" sz="1200" b="0" i="0" u="none" strike="noStrike" kern="1200" dirty="0" err="1" smtClean="0">
                <a:solidFill>
                  <a:schemeClr val="tx1"/>
                </a:solidFill>
                <a:latin typeface="+mn-lt"/>
                <a:ea typeface="+mn-ea"/>
                <a:cs typeface="+mn-cs"/>
                <a:hlinkClick r:id="rId6" tooltip="Nameserver"/>
              </a:rPr>
              <a:t>nameservers</a:t>
            </a:r>
            <a:r>
              <a:rPr lang="en-US" sz="1200" b="0" i="0" kern="1200" dirty="0" smtClean="0">
                <a:solidFill>
                  <a:schemeClr val="tx1"/>
                </a:solidFill>
                <a:latin typeface="+mn-lt"/>
                <a:ea typeface="+mn-ea"/>
                <a:cs typeface="+mn-cs"/>
              </a:rPr>
              <a:t> to block the resolution of external names into internal IP addresses.</a:t>
            </a:r>
          </a:p>
          <a:p>
            <a:pPr lvl="1"/>
            <a:r>
              <a:rPr lang="en-US" sz="1200" b="0" i="0" kern="1200" dirty="0" smtClean="0">
                <a:solidFill>
                  <a:schemeClr val="tx1"/>
                </a:solidFill>
                <a:latin typeface="+mn-lt"/>
                <a:ea typeface="+mn-ea"/>
                <a:cs typeface="+mn-cs"/>
              </a:rPr>
              <a:t>DNS filtering in a firewall or daemon e.g. </a:t>
            </a:r>
            <a:r>
              <a:rPr lang="en-US" sz="1200" b="0" i="0" kern="1200" dirty="0" err="1" smtClean="0">
                <a:solidFill>
                  <a:schemeClr val="tx1"/>
                </a:solidFill>
                <a:latin typeface="+mn-lt"/>
                <a:ea typeface="+mn-ea"/>
                <a:cs typeface="+mn-cs"/>
              </a:rPr>
              <a:t>dnswall</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5"/>
              </a:rPr>
              <a:t>[2]</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Web servers can reject </a:t>
            </a:r>
            <a:r>
              <a:rPr lang="en-US" sz="1200" b="0" i="0" u="none" strike="noStrike" kern="1200" dirty="0" smtClean="0">
                <a:solidFill>
                  <a:schemeClr val="tx1"/>
                </a:solidFill>
                <a:latin typeface="+mn-lt"/>
                <a:ea typeface="+mn-ea"/>
                <a:cs typeface="+mn-cs"/>
                <a:hlinkClick r:id="rId7" tooltip="HTTP"/>
              </a:rPr>
              <a:t>HTTP</a:t>
            </a:r>
            <a:r>
              <a:rPr lang="en-US" sz="1200" b="0" i="0" kern="1200" dirty="0" smtClean="0">
                <a:solidFill>
                  <a:schemeClr val="tx1"/>
                </a:solidFill>
                <a:latin typeface="+mn-lt"/>
                <a:ea typeface="+mn-ea"/>
                <a:cs typeface="+mn-cs"/>
              </a:rPr>
              <a:t> requests with an unrecognized </a:t>
            </a:r>
            <a:r>
              <a:rPr lang="en-US" sz="1200" b="0" i="0" u="none" strike="noStrike" kern="1200" dirty="0" smtClean="0">
                <a:solidFill>
                  <a:schemeClr val="tx1"/>
                </a:solidFill>
                <a:latin typeface="+mn-lt"/>
                <a:ea typeface="+mn-ea"/>
                <a:cs typeface="+mn-cs"/>
                <a:hlinkClick r:id="rId8" tooltip="List of HTTP headers"/>
              </a:rPr>
              <a:t>Host</a:t>
            </a:r>
            <a:r>
              <a:rPr lang="en-US" sz="1200" b="0" i="0" kern="1200" dirty="0" smtClean="0">
                <a:solidFill>
                  <a:schemeClr val="tx1"/>
                </a:solidFill>
                <a:latin typeface="+mn-lt"/>
                <a:ea typeface="+mn-ea"/>
                <a:cs typeface="+mn-cs"/>
              </a:rPr>
              <a:t> header.</a:t>
            </a:r>
          </a:p>
          <a:p>
            <a:r>
              <a:rPr lang="en-US" sz="1200" b="0" i="0" kern="1200" dirty="0" smtClean="0">
                <a:solidFill>
                  <a:schemeClr val="tx1"/>
                </a:solidFill>
                <a:latin typeface="+mn-lt"/>
                <a:ea typeface="+mn-ea"/>
                <a:cs typeface="+mn-cs"/>
              </a:rPr>
              <a:t>The </a:t>
            </a:r>
            <a:r>
              <a:rPr lang="en-US" sz="1200" b="0" i="0" u="none" strike="noStrike" kern="1200" dirty="0" smtClean="0">
                <a:solidFill>
                  <a:schemeClr val="tx1"/>
                </a:solidFill>
                <a:latin typeface="+mn-lt"/>
                <a:ea typeface="+mn-ea"/>
                <a:cs typeface="+mn-cs"/>
                <a:hlinkClick r:id="rId9" tooltip="Firefox"/>
              </a:rPr>
              <a:t>Firefox</a:t>
            </a:r>
            <a:r>
              <a:rPr lang="en-US" sz="1200" b="0" i="0" kern="1200" dirty="0" smtClean="0">
                <a:solidFill>
                  <a:schemeClr val="tx1"/>
                </a:solidFill>
                <a:latin typeface="+mn-lt"/>
                <a:ea typeface="+mn-ea"/>
                <a:cs typeface="+mn-cs"/>
              </a:rPr>
              <a:t> </a:t>
            </a:r>
            <a:r>
              <a:rPr lang="en-US" sz="1200" b="0" i="0" u="none" strike="noStrike" kern="1200" dirty="0" err="1" smtClean="0">
                <a:solidFill>
                  <a:schemeClr val="tx1"/>
                </a:solidFill>
                <a:latin typeface="+mn-lt"/>
                <a:ea typeface="+mn-ea"/>
                <a:cs typeface="+mn-cs"/>
                <a:hlinkClick r:id="rId10" tooltip="NoScript"/>
              </a:rPr>
              <a:t>NoScript</a:t>
            </a:r>
            <a:r>
              <a:rPr lang="en-US" sz="1200" b="0" i="0" kern="1200" dirty="0" smtClean="0">
                <a:solidFill>
                  <a:schemeClr val="tx1"/>
                </a:solidFill>
                <a:latin typeface="+mn-lt"/>
                <a:ea typeface="+mn-ea"/>
                <a:cs typeface="+mn-cs"/>
              </a:rPr>
              <a:t> extension provides partial protection (for private networks) using its </a:t>
            </a:r>
            <a:r>
              <a:rPr lang="en-US" sz="1200" b="0" i="0" u="none" strike="noStrike" kern="1200" dirty="0" smtClean="0">
                <a:solidFill>
                  <a:schemeClr val="tx1"/>
                </a:solidFill>
                <a:latin typeface="+mn-lt"/>
                <a:ea typeface="+mn-ea"/>
                <a:cs typeface="+mn-cs"/>
                <a:hlinkClick r:id="rId11" tooltip="Noscript"/>
              </a:rPr>
              <a:t>ABE</a:t>
            </a:r>
            <a:r>
              <a:rPr lang="en-US" sz="1200" b="0" i="0" kern="1200" dirty="0" smtClean="0">
                <a:solidFill>
                  <a:schemeClr val="tx1"/>
                </a:solidFill>
                <a:latin typeface="+mn-lt"/>
                <a:ea typeface="+mn-ea"/>
                <a:cs typeface="+mn-cs"/>
              </a:rPr>
              <a:t> feature, which blocks web traffic from external addresses to local addresses.</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43</a:t>
            </a:fld>
            <a:endParaRPr lang="en-US"/>
          </a:p>
        </p:txBody>
      </p:sp>
    </p:spTree>
    <p:extLst>
      <p:ext uri="{BB962C8B-B14F-4D97-AF65-F5344CB8AC3E}">
        <p14:creationId xmlns:p14="http://schemas.microsoft.com/office/powerpoint/2010/main" val="3299296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Firewall</a:t>
            </a:r>
            <a:r>
              <a:rPr lang="en-US" baseline="0" dirty="0" smtClean="0"/>
              <a:t> can also be a software at your PC. In Linux you can also define rules on IP Tables.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75</a:t>
            </a:fld>
            <a:endParaRPr lang="en-US"/>
          </a:p>
        </p:txBody>
      </p:sp>
    </p:spTree>
    <p:extLst>
      <p:ext uri="{BB962C8B-B14F-4D97-AF65-F5344CB8AC3E}">
        <p14:creationId xmlns:p14="http://schemas.microsoft.com/office/powerpoint/2010/main" val="893836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a:t>
            </a:r>
            <a:r>
              <a:rPr lang="en-US" sz="1200" b="0" i="0" u="none" strike="noStrike" kern="1200" dirty="0" smtClean="0">
                <a:solidFill>
                  <a:schemeClr val="tx1"/>
                </a:solidFill>
                <a:latin typeface="+mn-lt"/>
                <a:ea typeface="+mn-ea"/>
                <a:cs typeface="+mn-cs"/>
                <a:hlinkClick r:id="rId3" tooltip="Computing"/>
              </a:rPr>
              <a:t>computing</a:t>
            </a:r>
            <a:r>
              <a:rPr lang="en-US" sz="1200" b="0" i="0" kern="1200" dirty="0" smtClean="0">
                <a:solidFill>
                  <a:schemeClr val="tx1"/>
                </a:solidFill>
                <a:latin typeface="+mn-lt"/>
                <a:ea typeface="+mn-ea"/>
                <a:cs typeface="+mn-cs"/>
              </a:rPr>
              <a:t>, a </a:t>
            </a:r>
            <a:r>
              <a:rPr lang="en-US" sz="1200" b="1" i="0" kern="1200" dirty="0" err="1" smtClean="0">
                <a:solidFill>
                  <a:schemeClr val="tx1"/>
                </a:solidFill>
                <a:latin typeface="+mn-lt"/>
                <a:ea typeface="+mn-ea"/>
                <a:cs typeface="+mn-cs"/>
              </a:rPr>
              <a:t>stateful</a:t>
            </a:r>
            <a:r>
              <a:rPr lang="en-US" sz="1200" b="1" i="0" kern="1200" dirty="0" smtClean="0">
                <a:solidFill>
                  <a:schemeClr val="tx1"/>
                </a:solidFill>
                <a:latin typeface="+mn-lt"/>
                <a:ea typeface="+mn-ea"/>
                <a:cs typeface="+mn-cs"/>
              </a:rPr>
              <a:t> firewall</a:t>
            </a:r>
            <a:r>
              <a:rPr lang="en-US" sz="1200" b="0" i="0" kern="1200" dirty="0" smtClean="0">
                <a:solidFill>
                  <a:schemeClr val="tx1"/>
                </a:solidFill>
                <a:latin typeface="+mn-lt"/>
                <a:ea typeface="+mn-ea"/>
                <a:cs typeface="+mn-cs"/>
              </a:rPr>
              <a:t> (any firewall that performs </a:t>
            </a:r>
            <a:r>
              <a:rPr lang="en-US" sz="1200" b="1" i="0" kern="1200" dirty="0" err="1" smtClean="0">
                <a:solidFill>
                  <a:schemeClr val="tx1"/>
                </a:solidFill>
                <a:latin typeface="+mn-lt"/>
                <a:ea typeface="+mn-ea"/>
                <a:cs typeface="+mn-cs"/>
              </a:rPr>
              <a:t>stateful</a:t>
            </a:r>
            <a:r>
              <a:rPr lang="en-US" sz="1200" b="1" i="0" kern="1200" dirty="0" smtClean="0">
                <a:solidFill>
                  <a:schemeClr val="tx1"/>
                </a:solidFill>
                <a:latin typeface="+mn-lt"/>
                <a:ea typeface="+mn-ea"/>
                <a:cs typeface="+mn-cs"/>
              </a:rPr>
              <a:t> packet inspection</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SPI</a:t>
            </a:r>
            <a:r>
              <a:rPr lang="en-US" sz="1200" b="0" i="0" kern="1200" dirty="0" smtClean="0">
                <a:solidFill>
                  <a:schemeClr val="tx1"/>
                </a:solidFill>
                <a:latin typeface="+mn-lt"/>
                <a:ea typeface="+mn-ea"/>
                <a:cs typeface="+mn-cs"/>
              </a:rPr>
              <a:t>) or </a:t>
            </a:r>
            <a:r>
              <a:rPr lang="en-US" sz="1200" b="1" i="0" kern="1200" dirty="0" err="1" smtClean="0">
                <a:solidFill>
                  <a:schemeClr val="tx1"/>
                </a:solidFill>
                <a:latin typeface="+mn-lt"/>
                <a:ea typeface="+mn-ea"/>
                <a:cs typeface="+mn-cs"/>
              </a:rPr>
              <a:t>stateful</a:t>
            </a:r>
            <a:r>
              <a:rPr lang="en-US" sz="1200" b="1" i="0" kern="1200" dirty="0" smtClean="0">
                <a:solidFill>
                  <a:schemeClr val="tx1"/>
                </a:solidFill>
                <a:latin typeface="+mn-lt"/>
                <a:ea typeface="+mn-ea"/>
                <a:cs typeface="+mn-cs"/>
              </a:rPr>
              <a:t> inspection</a:t>
            </a:r>
            <a:r>
              <a:rPr lang="en-US" sz="1200" b="0" i="0" kern="1200" dirty="0" smtClean="0">
                <a:solidFill>
                  <a:schemeClr val="tx1"/>
                </a:solidFill>
                <a:latin typeface="+mn-lt"/>
                <a:ea typeface="+mn-ea"/>
                <a:cs typeface="+mn-cs"/>
              </a:rPr>
              <a:t>) is a </a:t>
            </a:r>
            <a:r>
              <a:rPr lang="en-US" sz="1200" b="0" i="0" u="none" strike="noStrike" kern="1200" dirty="0" smtClean="0">
                <a:solidFill>
                  <a:schemeClr val="tx1"/>
                </a:solidFill>
                <a:latin typeface="+mn-lt"/>
                <a:ea typeface="+mn-ea"/>
                <a:cs typeface="+mn-cs"/>
                <a:hlinkClick r:id="rId4" tooltip="Firewall (networking)"/>
              </a:rPr>
              <a:t>firewall</a:t>
            </a:r>
            <a:r>
              <a:rPr lang="en-US" sz="1200" b="0" i="0" kern="1200" dirty="0" smtClean="0">
                <a:solidFill>
                  <a:schemeClr val="tx1"/>
                </a:solidFill>
                <a:latin typeface="+mn-lt"/>
                <a:ea typeface="+mn-ea"/>
                <a:cs typeface="+mn-cs"/>
              </a:rPr>
              <a:t> that keeps track of the state of network connections (such as </a:t>
            </a:r>
            <a:r>
              <a:rPr lang="en-US" sz="1200" b="0" i="0" u="none" strike="noStrike" kern="1200" dirty="0" smtClean="0">
                <a:solidFill>
                  <a:schemeClr val="tx1"/>
                </a:solidFill>
                <a:latin typeface="+mn-lt"/>
                <a:ea typeface="+mn-ea"/>
                <a:cs typeface="+mn-cs"/>
                <a:hlinkClick r:id="rId5" tooltip="Transmission Control Protocol"/>
              </a:rPr>
              <a:t>TCP</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streams,</a:t>
            </a:r>
            <a:r>
              <a:rPr lang="en-US" sz="1200" b="0" i="0" u="none" strike="noStrike" kern="1200" dirty="0" err="1" smtClean="0">
                <a:solidFill>
                  <a:schemeClr val="tx1"/>
                </a:solidFill>
                <a:latin typeface="+mn-lt"/>
                <a:ea typeface="+mn-ea"/>
                <a:cs typeface="+mn-cs"/>
                <a:hlinkClick r:id="rId6" tooltip="User Datagram Protocol"/>
              </a:rPr>
              <a:t>UDP</a:t>
            </a:r>
            <a:r>
              <a:rPr lang="en-US" sz="1200" b="0" i="0" kern="1200" dirty="0" smtClean="0">
                <a:solidFill>
                  <a:schemeClr val="tx1"/>
                </a:solidFill>
                <a:latin typeface="+mn-lt"/>
                <a:ea typeface="+mn-ea"/>
                <a:cs typeface="+mn-cs"/>
              </a:rPr>
              <a:t> communication) traveling across it. The firewall is programmed to distinguish legitimate packets for different types of connections. Only packets matching a known active connection will be allowed by the firewall; others will be rejected.</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76</a:t>
            </a:fld>
            <a:endParaRPr lang="en-US"/>
          </a:p>
        </p:txBody>
      </p:sp>
    </p:spTree>
    <p:extLst>
      <p:ext uri="{BB962C8B-B14F-4D97-AF65-F5344CB8AC3E}">
        <p14:creationId xmlns:p14="http://schemas.microsoft.com/office/powerpoint/2010/main" val="204688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dual-homed host (or dual-homed gateway</a:t>
            </a:r>
            <a:r>
              <a:rPr lang="en-US" sz="1200" b="0" i="0" u="none" strike="noStrike" kern="1200" baseline="30000" dirty="0" smtClean="0">
                <a:solidFill>
                  <a:schemeClr val="tx1"/>
                </a:solidFill>
                <a:latin typeface="+mn-lt"/>
                <a:ea typeface="+mn-ea"/>
                <a:cs typeface="+mn-cs"/>
                <a:hlinkClick r:id="rId3"/>
              </a:rPr>
              <a:t>[1]</a:t>
            </a:r>
            <a:r>
              <a:rPr lang="en-US" sz="1200" b="0" i="0" kern="1200" dirty="0" smtClean="0">
                <a:solidFill>
                  <a:schemeClr val="tx1"/>
                </a:solidFill>
                <a:latin typeface="+mn-lt"/>
                <a:ea typeface="+mn-ea"/>
                <a:cs typeface="+mn-cs"/>
              </a:rPr>
              <a:t>) is a system fitted with two </a:t>
            </a:r>
            <a:r>
              <a:rPr lang="en-US" sz="1200" b="0" i="0" u="none" strike="noStrike" kern="1200" dirty="0" smtClean="0">
                <a:solidFill>
                  <a:schemeClr val="tx1"/>
                </a:solidFill>
                <a:latin typeface="+mn-lt"/>
                <a:ea typeface="+mn-ea"/>
                <a:cs typeface="+mn-cs"/>
                <a:hlinkClick r:id="rId4" tooltip="Network card"/>
              </a:rPr>
              <a:t>network interfaces</a:t>
            </a:r>
            <a:r>
              <a:rPr lang="en-US" sz="1200" b="0" i="0" kern="1200" dirty="0" smtClean="0">
                <a:solidFill>
                  <a:schemeClr val="tx1"/>
                </a:solidFill>
                <a:latin typeface="+mn-lt"/>
                <a:ea typeface="+mn-ea"/>
                <a:cs typeface="+mn-cs"/>
              </a:rPr>
              <a:t> (NICs) that sits between an </a:t>
            </a:r>
            <a:r>
              <a:rPr lang="en-US" sz="1200" b="0" i="0" kern="1200" dirty="0" err="1" smtClean="0">
                <a:solidFill>
                  <a:schemeClr val="tx1"/>
                </a:solidFill>
                <a:latin typeface="+mn-lt"/>
                <a:ea typeface="+mn-ea"/>
                <a:cs typeface="+mn-cs"/>
              </a:rPr>
              <a:t>untrusted</a:t>
            </a:r>
            <a:r>
              <a:rPr lang="en-US" sz="1200" b="0" i="0" kern="1200" dirty="0" smtClean="0">
                <a:solidFill>
                  <a:schemeClr val="tx1"/>
                </a:solidFill>
                <a:latin typeface="+mn-lt"/>
                <a:ea typeface="+mn-ea"/>
                <a:cs typeface="+mn-cs"/>
              </a:rPr>
              <a:t> network (like the </a:t>
            </a:r>
            <a:r>
              <a:rPr lang="en-US" sz="1200" b="0" i="0" u="none" strike="noStrike" kern="1200" dirty="0" smtClean="0">
                <a:solidFill>
                  <a:schemeClr val="tx1"/>
                </a:solidFill>
                <a:latin typeface="+mn-lt"/>
                <a:ea typeface="+mn-ea"/>
                <a:cs typeface="+mn-cs"/>
                <a:hlinkClick r:id="rId5" tooltip="Internet"/>
              </a:rPr>
              <a:t>Internet</a:t>
            </a:r>
            <a:r>
              <a:rPr lang="en-US" sz="1200" b="0" i="0" kern="1200" dirty="0" smtClean="0">
                <a:solidFill>
                  <a:schemeClr val="tx1"/>
                </a:solidFill>
                <a:latin typeface="+mn-lt"/>
                <a:ea typeface="+mn-ea"/>
                <a:cs typeface="+mn-cs"/>
              </a:rPr>
              <a:t>) and trusted network (such as a corporate network) to provide secure access. Dual-homed is a general term for </a:t>
            </a:r>
            <a:r>
              <a:rPr lang="en-US" sz="1200" b="0" i="0" u="none" strike="noStrike" kern="1200" dirty="0" smtClean="0">
                <a:solidFill>
                  <a:schemeClr val="tx1"/>
                </a:solidFill>
                <a:latin typeface="+mn-lt"/>
                <a:ea typeface="+mn-ea"/>
                <a:cs typeface="+mn-cs"/>
                <a:hlinkClick r:id="rId6" tooltip="Proxy server"/>
              </a:rPr>
              <a:t>proxies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7" tooltip="Gateway (telecommunications)"/>
              </a:rPr>
              <a:t>gateways</a:t>
            </a:r>
            <a:r>
              <a:rPr lang="en-US" sz="1200" b="0" i="0" kern="1200" dirty="0" smtClean="0">
                <a:solidFill>
                  <a:schemeClr val="tx1"/>
                </a:solidFill>
                <a:latin typeface="+mn-lt"/>
                <a:ea typeface="+mn-ea"/>
                <a:cs typeface="+mn-cs"/>
              </a:rPr>
              <a:t>, firewalls, or any server that provides secured applications or services directly to an </a:t>
            </a:r>
            <a:r>
              <a:rPr lang="en-US" sz="1200" b="0" i="0" kern="1200" dirty="0" err="1" smtClean="0">
                <a:solidFill>
                  <a:schemeClr val="tx1"/>
                </a:solidFill>
                <a:latin typeface="+mn-lt"/>
                <a:ea typeface="+mn-ea"/>
                <a:cs typeface="+mn-cs"/>
              </a:rPr>
              <a:t>untrusted</a:t>
            </a:r>
            <a:r>
              <a:rPr lang="en-US" sz="1200" b="0" i="0" kern="1200" dirty="0" smtClean="0">
                <a:solidFill>
                  <a:schemeClr val="tx1"/>
                </a:solidFill>
                <a:latin typeface="+mn-lt"/>
                <a:ea typeface="+mn-ea"/>
                <a:cs typeface="+mn-cs"/>
              </a:rPr>
              <a:t> network.</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80</a:t>
            </a:fld>
            <a:endParaRPr lang="en-US"/>
          </a:p>
        </p:txBody>
      </p:sp>
    </p:spTree>
    <p:extLst>
      <p:ext uri="{BB962C8B-B14F-4D97-AF65-F5344CB8AC3E}">
        <p14:creationId xmlns:p14="http://schemas.microsoft.com/office/powerpoint/2010/main" val="2744709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198985-C63E-4D38-BE60-8A449BF82FF0}" type="slidenum">
              <a:rPr lang="zh-CN" altLang="en-US"/>
              <a:pPr/>
              <a:t>90</a:t>
            </a:fld>
            <a:endParaRPr lang="en-US" altLang="zh-CN"/>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85363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23FF99-572E-4A8D-97AF-9B06BF7DAC85}" type="slidenum">
              <a:rPr lang="zh-CN" altLang="en-US"/>
              <a:pPr/>
              <a:t>91</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60044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C4DA-DFA2-4609-B7A0-200CBBB01912}" type="slidenum">
              <a:rPr lang="zh-CN" altLang="en-US"/>
              <a:pPr/>
              <a:t>94</a:t>
            </a:fld>
            <a:endParaRPr lang="en-US" altLang="zh-CN"/>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47292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a:t>
            </a:r>
            <a:r>
              <a:rPr lang="en-US" baseline="0" dirty="0" smtClean="0"/>
              <a:t> is about integrity and Authenticity and not about confidentiality</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99</a:t>
            </a:fld>
            <a:endParaRPr lang="en-US"/>
          </a:p>
        </p:txBody>
      </p:sp>
    </p:spTree>
    <p:extLst>
      <p:ext uri="{BB962C8B-B14F-4D97-AF65-F5344CB8AC3E}">
        <p14:creationId xmlns:p14="http://schemas.microsoft.com/office/powerpoint/2010/main" val="783950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Nameserver</a:t>
            </a:r>
            <a:r>
              <a:rPr lang="en-US" dirty="0" smtClean="0"/>
              <a:t> is a device that work on behalf of</a:t>
            </a:r>
            <a:r>
              <a:rPr lang="en-US" baseline="0" dirty="0" smtClean="0"/>
              <a:t> a pool of local clients. Trudy can really can act as one of those local clients. Often </a:t>
            </a:r>
            <a:r>
              <a:rPr lang="en-US" baseline="0" dirty="0" err="1" smtClean="0"/>
              <a:t>Nameserver</a:t>
            </a:r>
            <a:r>
              <a:rPr lang="en-US" baseline="0" dirty="0" smtClean="0"/>
              <a:t> don’t have access restrictions.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103</a:t>
            </a:fld>
            <a:endParaRPr lang="en-US"/>
          </a:p>
        </p:txBody>
      </p:sp>
    </p:spTree>
    <p:extLst>
      <p:ext uri="{BB962C8B-B14F-4D97-AF65-F5344CB8AC3E}">
        <p14:creationId xmlns:p14="http://schemas.microsoft.com/office/powerpoint/2010/main" val="17793464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Normally</a:t>
            </a:r>
            <a:r>
              <a:rPr lang="en-US" baseline="0" dirty="0" smtClean="0"/>
              <a:t> network doesn’t check the source IP, so we can fake the IP</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105</a:t>
            </a:fld>
            <a:endParaRPr lang="en-US"/>
          </a:p>
        </p:txBody>
      </p:sp>
    </p:spTree>
    <p:extLst>
      <p:ext uri="{BB962C8B-B14F-4D97-AF65-F5344CB8AC3E}">
        <p14:creationId xmlns:p14="http://schemas.microsoft.com/office/powerpoint/2010/main" val="1037965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Application, Presentation and Session = Application</a:t>
            </a:r>
          </a:p>
          <a:p>
            <a:r>
              <a:rPr lang="en-US" dirty="0" smtClean="0"/>
              <a:t>Transport = Transport</a:t>
            </a:r>
          </a:p>
          <a:p>
            <a:r>
              <a:rPr lang="en-US" dirty="0" smtClean="0"/>
              <a:t>Network = Internet</a:t>
            </a:r>
          </a:p>
          <a:p>
            <a:r>
              <a:rPr lang="en-US" dirty="0" smtClean="0"/>
              <a:t>Data Link,</a:t>
            </a:r>
            <a:r>
              <a:rPr lang="en-US" baseline="0" dirty="0" smtClean="0"/>
              <a:t> Physical = Network Interface</a:t>
            </a:r>
            <a:endParaRPr lang="en-US" dirty="0" smtClean="0"/>
          </a:p>
        </p:txBody>
      </p:sp>
      <p:sp>
        <p:nvSpPr>
          <p:cNvPr id="4" name="Slide Number Placeholder 3"/>
          <p:cNvSpPr>
            <a:spLocks noGrp="1"/>
          </p:cNvSpPr>
          <p:nvPr>
            <p:ph type="sldNum" sz="quarter" idx="10"/>
          </p:nvPr>
        </p:nvSpPr>
        <p:spPr/>
        <p:txBody>
          <a:bodyPr/>
          <a:lstStyle/>
          <a:p>
            <a:fld id="{FD506D70-4FDC-464B-81DF-79C5C4B28E23}" type="slidenum">
              <a:rPr lang="en-US" smtClean="0"/>
              <a:pPr/>
              <a:t>4</a:t>
            </a:fld>
            <a:endParaRPr lang="en-US"/>
          </a:p>
        </p:txBody>
      </p:sp>
    </p:spTree>
    <p:extLst>
      <p:ext uri="{BB962C8B-B14F-4D97-AF65-F5344CB8AC3E}">
        <p14:creationId xmlns:p14="http://schemas.microsoft.com/office/powerpoint/2010/main" val="1561012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 </a:t>
            </a:r>
            <a:r>
              <a:rPr lang="en-US" dirty="0" err="1" smtClean="0"/>
              <a:t>ip</a:t>
            </a:r>
            <a:r>
              <a:rPr lang="en-US" dirty="0" smtClean="0"/>
              <a:t> Address</a:t>
            </a:r>
          </a:p>
          <a:p>
            <a:r>
              <a:rPr lang="en-US" dirty="0" smtClean="0"/>
              <a:t>NS = Name Server</a:t>
            </a:r>
          </a:p>
          <a:p>
            <a:r>
              <a:rPr lang="en-US" dirty="0" smtClean="0"/>
              <a:t>RRSIG</a:t>
            </a:r>
            <a:r>
              <a:rPr lang="en-US" baseline="0" dirty="0" smtClean="0"/>
              <a:t> = To check that the information in the record was correct</a:t>
            </a:r>
          </a:p>
          <a:p>
            <a:r>
              <a:rPr lang="en-US" dirty="0" smtClean="0"/>
              <a:t>DS = Delegation Server record is used by one </a:t>
            </a:r>
            <a:r>
              <a:rPr lang="en-US" dirty="0" err="1" smtClean="0"/>
              <a:t>NameServer</a:t>
            </a:r>
            <a:r>
              <a:rPr lang="en-US" baseline="0" dirty="0" smtClean="0"/>
              <a:t> </a:t>
            </a:r>
            <a:r>
              <a:rPr lang="en-US" dirty="0" smtClean="0"/>
              <a:t>to tell you the PK of another</a:t>
            </a:r>
            <a:r>
              <a:rPr lang="en-US" baseline="0" dirty="0" smtClean="0"/>
              <a:t> </a:t>
            </a:r>
            <a:r>
              <a:rPr lang="en-US" baseline="0" dirty="0" err="1" smtClean="0"/>
              <a:t>NameServer</a:t>
            </a:r>
            <a:r>
              <a:rPr lang="en-US" baseline="0" dirty="0" smtClean="0"/>
              <a:t>.</a:t>
            </a:r>
            <a:r>
              <a:rPr lang="en-US" dirty="0" smtClean="0"/>
              <a:t> </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108</a:t>
            </a:fld>
            <a:endParaRPr lang="en-US"/>
          </a:p>
        </p:txBody>
      </p:sp>
    </p:spTree>
    <p:extLst>
      <p:ext uri="{BB962C8B-B14F-4D97-AF65-F5344CB8AC3E}">
        <p14:creationId xmlns:p14="http://schemas.microsoft.com/office/powerpoint/2010/main" val="135513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different kind of security problem. Confidentiality, Authentication don’t works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114</a:t>
            </a:fld>
            <a:endParaRPr lang="en-US"/>
          </a:p>
        </p:txBody>
      </p:sp>
    </p:spTree>
    <p:extLst>
      <p:ext uri="{BB962C8B-B14F-4D97-AF65-F5344CB8AC3E}">
        <p14:creationId xmlns:p14="http://schemas.microsoft.com/office/powerpoint/2010/main" val="41666415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a:t>
            </a:r>
            <a:r>
              <a:rPr lang="en-US" baseline="0" dirty="0" smtClean="0"/>
              <a:t> all the resource in the network are consumed</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117</a:t>
            </a:fld>
            <a:endParaRPr lang="en-US"/>
          </a:p>
        </p:txBody>
      </p:sp>
    </p:spTree>
    <p:extLst>
      <p:ext uri="{BB962C8B-B14F-4D97-AF65-F5344CB8AC3E}">
        <p14:creationId xmlns:p14="http://schemas.microsoft.com/office/powerpoint/2010/main" val="505149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Akamai</a:t>
            </a:r>
            <a:r>
              <a:rPr lang="en-US" dirty="0" smtClean="0"/>
              <a:t> which monitors the state of the internet.</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119</a:t>
            </a:fld>
            <a:endParaRPr lang="en-US"/>
          </a:p>
        </p:txBody>
      </p:sp>
    </p:spTree>
    <p:extLst>
      <p:ext uri="{BB962C8B-B14F-4D97-AF65-F5344CB8AC3E}">
        <p14:creationId xmlns:p14="http://schemas.microsoft.com/office/powerpoint/2010/main" val="3402164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send a ping packet and it is formed in such a way that it</a:t>
            </a:r>
            <a:r>
              <a:rPr lang="en-US" baseline="0" dirty="0" smtClean="0"/>
              <a:t> will create a kernel bug and crash the system.</a:t>
            </a:r>
          </a:p>
          <a:p>
            <a:r>
              <a:rPr lang="en-US" baseline="0" dirty="0" smtClean="0"/>
              <a:t>SYN Flood used to work in the old days.</a:t>
            </a:r>
          </a:p>
          <a:p>
            <a:r>
              <a:rPr lang="en-US" baseline="0" dirty="0" smtClean="0"/>
              <a:t>Patches for ping of death are also available. SYN Cookies are a defense of SYN Flood.</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121</a:t>
            </a:fld>
            <a:endParaRPr lang="en-US"/>
          </a:p>
        </p:txBody>
      </p:sp>
    </p:spTree>
    <p:extLst>
      <p:ext uri="{BB962C8B-B14F-4D97-AF65-F5344CB8AC3E}">
        <p14:creationId xmlns:p14="http://schemas.microsoft.com/office/powerpoint/2010/main" val="29716293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Simply</a:t>
            </a:r>
            <a:r>
              <a:rPr lang="en-US" baseline="0" dirty="0" smtClean="0"/>
              <a:t> send enough network to saturate the network</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122</a:t>
            </a:fld>
            <a:endParaRPr lang="en-US"/>
          </a:p>
        </p:txBody>
      </p:sp>
    </p:spTree>
    <p:extLst>
      <p:ext uri="{BB962C8B-B14F-4D97-AF65-F5344CB8AC3E}">
        <p14:creationId xmlns:p14="http://schemas.microsoft.com/office/powerpoint/2010/main" val="5798694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Access link for the victim will be saturated.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a:t>
            </a:r>
            <a:r>
              <a:rPr lang="en-US" baseline="0" dirty="0" smtClean="0"/>
              <a:t> top of that the attacker will also spoof the IP source address</a:t>
            </a:r>
            <a:endParaRPr lang="en-US" dirty="0" smtClean="0"/>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123</a:t>
            </a:fld>
            <a:endParaRPr lang="en-US"/>
          </a:p>
        </p:txBody>
      </p:sp>
    </p:spTree>
    <p:extLst>
      <p:ext uri="{BB962C8B-B14F-4D97-AF65-F5344CB8AC3E}">
        <p14:creationId xmlns:p14="http://schemas.microsoft.com/office/powerpoint/2010/main" val="29379469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124</a:t>
            </a:fld>
            <a:endParaRPr lang="en-US"/>
          </a:p>
        </p:txBody>
      </p:sp>
    </p:spTree>
    <p:extLst>
      <p:ext uri="{BB962C8B-B14F-4D97-AF65-F5344CB8AC3E}">
        <p14:creationId xmlns:p14="http://schemas.microsoft.com/office/powerpoint/2010/main" val="17817811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125</a:t>
            </a:fld>
            <a:endParaRPr lang="en-US"/>
          </a:p>
        </p:txBody>
      </p:sp>
    </p:spTree>
    <p:extLst>
      <p:ext uri="{BB962C8B-B14F-4D97-AF65-F5344CB8AC3E}">
        <p14:creationId xmlns:p14="http://schemas.microsoft.com/office/powerpoint/2010/main" val="34340264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can stop most of these attacks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126</a:t>
            </a:fld>
            <a:endParaRPr lang="en-US"/>
          </a:p>
        </p:txBody>
      </p:sp>
    </p:spTree>
    <p:extLst>
      <p:ext uri="{BB962C8B-B14F-4D97-AF65-F5344CB8AC3E}">
        <p14:creationId xmlns:p14="http://schemas.microsoft.com/office/powerpoint/2010/main" val="4071652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Unreliable =</a:t>
            </a:r>
          </a:p>
          <a:p>
            <a:endParaRPr lang="en-US" dirty="0" smtClean="0"/>
          </a:p>
          <a:p>
            <a:r>
              <a:rPr lang="en-US" sz="1200" b="0" i="0" kern="1200" dirty="0" smtClean="0">
                <a:solidFill>
                  <a:schemeClr val="tx1"/>
                </a:solidFill>
                <a:latin typeface="+mn-lt"/>
                <a:ea typeface="+mn-ea"/>
                <a:cs typeface="+mn-cs"/>
              </a:rPr>
              <a:t>Internet Protocol uses the </a:t>
            </a:r>
            <a:r>
              <a:rPr lang="en-US" sz="1200" b="0" i="0" u="none" strike="noStrike" kern="1200" dirty="0" smtClean="0">
                <a:solidFill>
                  <a:schemeClr val="tx1"/>
                </a:solidFill>
                <a:latin typeface="+mn-lt"/>
                <a:ea typeface="+mn-ea"/>
                <a:cs typeface="+mn-cs"/>
                <a:hlinkClick r:id="rId3" tooltip="End-to-end principle"/>
              </a:rPr>
              <a:t>end-to-end principle</a:t>
            </a:r>
            <a:r>
              <a:rPr lang="en-US" sz="1200" b="0" i="0" kern="1200" dirty="0" smtClean="0">
                <a:solidFill>
                  <a:schemeClr val="tx1"/>
                </a:solidFill>
                <a:latin typeface="+mn-lt"/>
                <a:ea typeface="+mn-ea"/>
                <a:cs typeface="+mn-cs"/>
              </a:rPr>
              <a:t> in its design. Under this design, the network infrastructure is assumed to be inherently unreliable at any single network element or transmission medium and assumed to be dynamic in terms of availability of links and nodes. No central monitoring or performance measurement facility exists that tracks or maintains the state of the network.</a:t>
            </a:r>
          </a:p>
          <a:p>
            <a:endParaRPr lang="en-US" dirty="0" smtClean="0"/>
          </a:p>
          <a:p>
            <a:r>
              <a:rPr lang="en-US" dirty="0" smtClean="0"/>
              <a:t>Best Effort </a:t>
            </a:r>
          </a:p>
          <a:p>
            <a:r>
              <a:rPr lang="en-US" sz="1200" b="1" i="0" kern="1200" dirty="0" smtClean="0">
                <a:solidFill>
                  <a:schemeClr val="tx1"/>
                </a:solidFill>
                <a:latin typeface="+mn-lt"/>
                <a:ea typeface="+mn-ea"/>
                <a:cs typeface="+mn-cs"/>
              </a:rPr>
              <a:t>Best-effort delivery</a:t>
            </a:r>
            <a:r>
              <a:rPr lang="en-US" sz="1200" b="0" i="0" kern="1200" dirty="0" smtClean="0">
                <a:solidFill>
                  <a:schemeClr val="tx1"/>
                </a:solidFill>
                <a:latin typeface="+mn-lt"/>
                <a:ea typeface="+mn-ea"/>
                <a:cs typeface="+mn-cs"/>
              </a:rPr>
              <a:t> describes a network service in which the </a:t>
            </a:r>
            <a:r>
              <a:rPr lang="en-US" sz="1200" b="0" i="0" u="none" strike="noStrike" kern="1200" dirty="0" smtClean="0">
                <a:solidFill>
                  <a:schemeClr val="tx1"/>
                </a:solidFill>
                <a:latin typeface="+mn-lt"/>
                <a:ea typeface="+mn-ea"/>
                <a:cs typeface="+mn-cs"/>
                <a:hlinkClick r:id="rId4" tooltip="wiktionary:Network"/>
              </a:rPr>
              <a:t>network</a:t>
            </a:r>
            <a:r>
              <a:rPr lang="en-US" sz="1200" b="0" i="0" kern="1200" dirty="0" smtClean="0">
                <a:solidFill>
                  <a:schemeClr val="tx1"/>
                </a:solidFill>
                <a:latin typeface="+mn-lt"/>
                <a:ea typeface="+mn-ea"/>
                <a:cs typeface="+mn-cs"/>
              </a:rPr>
              <a:t> does not provide any guarantees that data is delivered or that a user is given a guaranteed </a:t>
            </a:r>
            <a:r>
              <a:rPr lang="en-US" sz="1200" b="0" i="0" u="none" strike="noStrike" kern="1200" dirty="0" smtClean="0">
                <a:solidFill>
                  <a:schemeClr val="tx1"/>
                </a:solidFill>
                <a:latin typeface="+mn-lt"/>
                <a:ea typeface="+mn-ea"/>
                <a:cs typeface="+mn-cs"/>
                <a:hlinkClick r:id="rId5" tooltip="Quality of service"/>
              </a:rPr>
              <a:t>quality of service</a:t>
            </a:r>
            <a:r>
              <a:rPr lang="en-US" sz="1200" b="0" i="0" kern="1200" dirty="0" smtClean="0">
                <a:solidFill>
                  <a:schemeClr val="tx1"/>
                </a:solidFill>
                <a:latin typeface="+mn-lt"/>
                <a:ea typeface="+mn-ea"/>
                <a:cs typeface="+mn-cs"/>
              </a:rPr>
              <a:t> level or a certain priority. </a:t>
            </a:r>
          </a:p>
          <a:p>
            <a:r>
              <a:rPr lang="en-US" sz="1200" b="0" i="0" kern="1200" dirty="0" smtClean="0">
                <a:solidFill>
                  <a:schemeClr val="tx1"/>
                </a:solidFill>
                <a:latin typeface="+mn-lt"/>
                <a:ea typeface="+mn-ea"/>
                <a:cs typeface="+mn-cs"/>
              </a:rPr>
              <a:t>In a </a:t>
            </a:r>
            <a:r>
              <a:rPr lang="en-US" sz="1200" b="1" i="0" kern="1200" dirty="0" smtClean="0">
                <a:solidFill>
                  <a:schemeClr val="tx1"/>
                </a:solidFill>
                <a:latin typeface="+mn-lt"/>
                <a:ea typeface="+mn-ea"/>
                <a:cs typeface="+mn-cs"/>
              </a:rPr>
              <a:t>best-effort network</a:t>
            </a:r>
            <a:r>
              <a:rPr lang="en-US" sz="1200" b="0" i="0" kern="1200" dirty="0" smtClean="0">
                <a:solidFill>
                  <a:schemeClr val="tx1"/>
                </a:solidFill>
                <a:latin typeface="+mn-lt"/>
                <a:ea typeface="+mn-ea"/>
                <a:cs typeface="+mn-cs"/>
              </a:rPr>
              <a:t> all users obtain best-effort service, meaning that they obtain unspecified variable bit rate and delivery time, depending on the current traffic load.</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Times New Roman" pitchFamily="18" charset="0"/>
                <a:ea typeface="ＭＳ Ｐゴシック" charset="0"/>
                <a:cs typeface="Times New Roman" pitchFamily="18" charset="0"/>
              </a:rPr>
              <a:t>src</a:t>
            </a:r>
            <a:r>
              <a:rPr lang="en-US" dirty="0" smtClean="0">
                <a:latin typeface="Times New Roman" pitchFamily="18" charset="0"/>
                <a:ea typeface="ＭＳ Ｐゴシック" charset="0"/>
                <a:cs typeface="Times New Roman" pitchFamily="18" charset="0"/>
              </a:rPr>
              <a:t> and </a:t>
            </a:r>
            <a:r>
              <a:rPr lang="en-US" dirty="0" err="1" smtClean="0">
                <a:latin typeface="Times New Roman" pitchFamily="18" charset="0"/>
                <a:ea typeface="ＭＳ Ｐゴシック" charset="0"/>
                <a:cs typeface="Times New Roman" pitchFamily="18" charset="0"/>
              </a:rPr>
              <a:t>dest</a:t>
            </a:r>
            <a:r>
              <a:rPr lang="en-US" dirty="0" smtClean="0">
                <a:latin typeface="Times New Roman" pitchFamily="18" charset="0"/>
                <a:ea typeface="ＭＳ Ｐゴシック" charset="0"/>
                <a:cs typeface="Times New Roman" pitchFamily="18" charset="0"/>
              </a:rPr>
              <a:t> </a:t>
            </a:r>
            <a:r>
              <a:rPr lang="en-US" b="1" dirty="0" smtClean="0">
                <a:latin typeface="Times New Roman" pitchFamily="18" charset="0"/>
                <a:ea typeface="ＭＳ Ｐゴシック" charset="0"/>
                <a:cs typeface="Times New Roman" pitchFamily="18" charset="0"/>
              </a:rPr>
              <a:t>ports</a:t>
            </a:r>
            <a:r>
              <a:rPr lang="en-US" dirty="0" smtClean="0">
                <a:latin typeface="Times New Roman" pitchFamily="18" charset="0"/>
                <a:ea typeface="ＭＳ Ｐゴシック" charset="0"/>
                <a:cs typeface="Times New Roman" pitchFamily="18" charset="0"/>
              </a:rPr>
              <a:t> not parts of IP </a:t>
            </a:r>
            <a:r>
              <a:rPr lang="en-US" dirty="0" err="1" smtClean="0">
                <a:latin typeface="Times New Roman" pitchFamily="18" charset="0"/>
                <a:ea typeface="ＭＳ Ｐゴシック" charset="0"/>
                <a:cs typeface="Times New Roman" pitchFamily="18" charset="0"/>
              </a:rPr>
              <a:t>hdr</a:t>
            </a:r>
            <a:r>
              <a:rPr lang="en-US" dirty="0" smtClean="0">
                <a:latin typeface="Times New Roman" pitchFamily="18" charset="0"/>
                <a:ea typeface="ＭＳ Ｐゴシック" charset="0"/>
                <a:cs typeface="Times New Roman" pitchFamily="18" charset="0"/>
              </a:rPr>
              <a:t> (what does this means)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The transport </a:t>
            </a:r>
            <a:r>
              <a:rPr lang="en-US" sz="1200" b="1" i="0" kern="1200" dirty="0" smtClean="0">
                <a:solidFill>
                  <a:schemeClr val="tx1"/>
                </a:solidFill>
                <a:latin typeface="+mn-lt"/>
                <a:ea typeface="+mn-ea"/>
                <a:cs typeface="+mn-cs"/>
              </a:rPr>
              <a:t>layer contains</a:t>
            </a:r>
            <a:r>
              <a:rPr lang="en-US" sz="1200" b="0" i="0" kern="1200" dirty="0" smtClean="0">
                <a:solidFill>
                  <a:schemeClr val="tx1"/>
                </a:solidFill>
                <a:latin typeface="+mn-lt"/>
                <a:ea typeface="+mn-ea"/>
                <a:cs typeface="+mn-cs"/>
              </a:rPr>
              <a:t> a destination </a:t>
            </a:r>
            <a:r>
              <a:rPr lang="en-US" sz="1200" b="1" i="0" kern="1200" dirty="0" smtClean="0">
                <a:solidFill>
                  <a:schemeClr val="tx1"/>
                </a:solidFill>
                <a:latin typeface="+mn-lt"/>
                <a:ea typeface="+mn-ea"/>
                <a:cs typeface="+mn-cs"/>
              </a:rPr>
              <a:t>port</a:t>
            </a:r>
            <a:r>
              <a:rPr lang="en-US" sz="1200" b="0" i="0" kern="1200" dirty="0" smtClean="0">
                <a:solidFill>
                  <a:schemeClr val="tx1"/>
                </a:solidFill>
                <a:latin typeface="+mn-lt"/>
                <a:ea typeface="+mn-ea"/>
                <a:cs typeface="+mn-cs"/>
              </a:rPr>
              <a:t> number and a source </a:t>
            </a:r>
            <a:r>
              <a:rPr lang="en-US" sz="1200" b="1" i="0" kern="1200" dirty="0" smtClean="0">
                <a:solidFill>
                  <a:schemeClr val="tx1"/>
                </a:solidFill>
                <a:latin typeface="+mn-lt"/>
                <a:ea typeface="+mn-ea"/>
                <a:cs typeface="+mn-cs"/>
              </a:rPr>
              <a:t>port</a:t>
            </a:r>
            <a:r>
              <a:rPr lang="en-US" sz="1200" b="0" i="0" kern="1200" dirty="0" smtClean="0">
                <a:solidFill>
                  <a:schemeClr val="tx1"/>
                </a:solidFill>
                <a:latin typeface="+mn-lt"/>
                <a:ea typeface="+mn-ea"/>
                <a:cs typeface="+mn-cs"/>
              </a:rPr>
              <a:t> number in the header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This port number is used in the transport layer header to indicate to which application that piece of data is associated.</a:t>
            </a:r>
            <a:endParaRPr lang="en-US" dirty="0" smtClean="0">
              <a:latin typeface="Times New Roman" pitchFamily="18" charset="0"/>
              <a:ea typeface="ＭＳ Ｐゴシック"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6</a:t>
            </a:fld>
            <a:endParaRPr lang="en-US"/>
          </a:p>
        </p:txBody>
      </p:sp>
    </p:spTree>
    <p:extLst>
      <p:ext uri="{BB962C8B-B14F-4D97-AF65-F5344CB8AC3E}">
        <p14:creationId xmlns:p14="http://schemas.microsoft.com/office/powerpoint/2010/main" val="20943527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CDN is simply</a:t>
            </a:r>
            <a:r>
              <a:rPr lang="en-US" baseline="0" dirty="0" smtClean="0"/>
              <a:t> distributing the Content server at multiple location so you will get higher bandwidth at </a:t>
            </a:r>
            <a:r>
              <a:rPr lang="en-US" baseline="0" smtClean="0"/>
              <a:t>multiple locations</a:t>
            </a:r>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127</a:t>
            </a:fld>
            <a:endParaRPr lang="en-US"/>
          </a:p>
        </p:txBody>
      </p:sp>
    </p:spTree>
    <p:extLst>
      <p:ext uri="{BB962C8B-B14F-4D97-AF65-F5344CB8AC3E}">
        <p14:creationId xmlns:p14="http://schemas.microsoft.com/office/powerpoint/2010/main" val="1059384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a:t>
            </a:r>
            <a:r>
              <a:rPr lang="en-US" sz="1200" b="0" i="0" u="none" strike="noStrike" kern="1200" dirty="0" smtClean="0">
                <a:solidFill>
                  <a:schemeClr val="tx1"/>
                </a:solidFill>
                <a:latin typeface="+mn-lt"/>
                <a:ea typeface="+mn-ea"/>
                <a:cs typeface="+mn-cs"/>
                <a:hlinkClick r:id="rId3" tooltip="Computer networking"/>
              </a:rPr>
              <a:t>computer networking</a:t>
            </a:r>
            <a:r>
              <a:rPr lang="en-US" sz="1200" b="0" i="0" kern="1200" dirty="0" smtClean="0">
                <a:solidFill>
                  <a:schemeClr val="tx1"/>
                </a:solidFill>
                <a:latin typeface="+mn-lt"/>
                <a:ea typeface="+mn-ea"/>
                <a:cs typeface="+mn-cs"/>
              </a:rPr>
              <a:t>, a </a:t>
            </a:r>
            <a:r>
              <a:rPr lang="en-US" sz="1200" b="1" i="0" kern="1200" dirty="0" smtClean="0">
                <a:solidFill>
                  <a:schemeClr val="tx1"/>
                </a:solidFill>
                <a:latin typeface="+mn-lt"/>
                <a:ea typeface="+mn-ea"/>
                <a:cs typeface="+mn-cs"/>
              </a:rPr>
              <a:t>raw socket</a:t>
            </a:r>
            <a:r>
              <a:rPr lang="en-US" sz="1200" b="0" i="0" kern="1200" dirty="0" smtClean="0">
                <a:solidFill>
                  <a:schemeClr val="tx1"/>
                </a:solidFill>
                <a:latin typeface="+mn-lt"/>
                <a:ea typeface="+mn-ea"/>
                <a:cs typeface="+mn-cs"/>
              </a:rPr>
              <a:t> is an </a:t>
            </a:r>
            <a:r>
              <a:rPr lang="en-US" sz="1200" b="0" i="0" u="none" strike="noStrike" kern="1200" dirty="0" smtClean="0">
                <a:solidFill>
                  <a:schemeClr val="tx1"/>
                </a:solidFill>
                <a:latin typeface="+mn-lt"/>
                <a:ea typeface="+mn-ea"/>
                <a:cs typeface="+mn-cs"/>
                <a:hlinkClick r:id="rId4" tooltip="Internet socket"/>
              </a:rPr>
              <a:t>internet socket</a:t>
            </a:r>
            <a:r>
              <a:rPr lang="en-US" sz="1200" b="0" i="0" kern="1200" dirty="0" smtClean="0">
                <a:solidFill>
                  <a:schemeClr val="tx1"/>
                </a:solidFill>
                <a:latin typeface="+mn-lt"/>
                <a:ea typeface="+mn-ea"/>
                <a:cs typeface="+mn-cs"/>
              </a:rPr>
              <a:t> that allows direct sending and receiving of </a:t>
            </a:r>
            <a:r>
              <a:rPr lang="en-US" sz="1200" b="0" i="0" u="none" strike="noStrike" kern="1200" dirty="0" smtClean="0">
                <a:solidFill>
                  <a:schemeClr val="tx1"/>
                </a:solidFill>
                <a:latin typeface="+mn-lt"/>
                <a:ea typeface="+mn-ea"/>
                <a:cs typeface="+mn-cs"/>
                <a:hlinkClick r:id="rId5" tooltip="Internet Protocol"/>
              </a:rPr>
              <a:t>Internet Protocol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6" tooltip="Packet (information technology)"/>
              </a:rPr>
              <a:t>packets</a:t>
            </a:r>
            <a:r>
              <a:rPr lang="en-US" sz="1200" b="0" i="0" kern="1200" dirty="0" smtClean="0">
                <a:solidFill>
                  <a:schemeClr val="tx1"/>
                </a:solidFill>
                <a:latin typeface="+mn-lt"/>
                <a:ea typeface="+mn-ea"/>
                <a:cs typeface="+mn-cs"/>
              </a:rPr>
              <a:t> without any protocol-specific </a:t>
            </a:r>
            <a:r>
              <a:rPr lang="en-US" sz="1200" b="0" i="0" u="none" strike="noStrike" kern="1200" dirty="0" smtClean="0">
                <a:solidFill>
                  <a:schemeClr val="tx1"/>
                </a:solidFill>
                <a:latin typeface="+mn-lt"/>
                <a:ea typeface="+mn-ea"/>
                <a:cs typeface="+mn-cs"/>
                <a:hlinkClick r:id="rId7" tooltip="Transport layer"/>
              </a:rPr>
              <a:t>transport layer</a:t>
            </a:r>
            <a:r>
              <a:rPr lang="en-US" sz="1200" b="0" i="0" kern="1200" dirty="0" smtClean="0">
                <a:solidFill>
                  <a:schemeClr val="tx1"/>
                </a:solidFill>
                <a:latin typeface="+mn-lt"/>
                <a:ea typeface="+mn-ea"/>
                <a:cs typeface="+mn-cs"/>
              </a:rPr>
              <a:t> formatting.</a:t>
            </a:r>
          </a:p>
          <a:p>
            <a:r>
              <a:rPr lang="en-US" sz="1200" b="0" i="0" kern="1200" dirty="0" smtClean="0">
                <a:solidFill>
                  <a:schemeClr val="tx1"/>
                </a:solidFill>
                <a:latin typeface="+mn-lt"/>
                <a:ea typeface="+mn-ea"/>
                <a:cs typeface="+mn-cs"/>
              </a:rPr>
              <a:t>In </a:t>
            </a:r>
            <a:r>
              <a:rPr lang="en-US" sz="1200" b="0" i="1" kern="1200" dirty="0" smtClean="0">
                <a:solidFill>
                  <a:schemeClr val="tx1"/>
                </a:solidFill>
                <a:latin typeface="+mn-lt"/>
                <a:ea typeface="+mn-ea"/>
                <a:cs typeface="+mn-cs"/>
              </a:rPr>
              <a:t>standard sockets</a:t>
            </a:r>
            <a:r>
              <a:rPr lang="en-US" sz="1200" b="0" i="0" kern="1200" dirty="0" smtClean="0">
                <a:solidFill>
                  <a:schemeClr val="tx1"/>
                </a:solidFill>
                <a:latin typeface="+mn-lt"/>
                <a:ea typeface="+mn-ea"/>
                <a:cs typeface="+mn-cs"/>
              </a:rPr>
              <a:t>, the </a:t>
            </a:r>
            <a:r>
              <a:rPr lang="en-US" sz="1200" b="0" i="0" u="none" strike="noStrike" kern="1200" dirty="0" smtClean="0">
                <a:solidFill>
                  <a:schemeClr val="tx1"/>
                </a:solidFill>
                <a:latin typeface="+mn-lt"/>
                <a:ea typeface="+mn-ea"/>
                <a:cs typeface="+mn-cs"/>
                <a:hlinkClick r:id="rId8" tooltip="Payload (computing)"/>
              </a:rPr>
              <a:t>payload</a:t>
            </a:r>
            <a:r>
              <a:rPr lang="en-US" sz="1200" b="0" i="0" kern="1200" dirty="0" smtClean="0">
                <a:solidFill>
                  <a:schemeClr val="tx1"/>
                </a:solidFill>
                <a:latin typeface="+mn-lt"/>
                <a:ea typeface="+mn-ea"/>
                <a:cs typeface="+mn-cs"/>
              </a:rPr>
              <a:t> to be transmitted is encapsulated according to the chosen </a:t>
            </a:r>
            <a:r>
              <a:rPr lang="en-US" sz="1200" b="0" i="0" u="none" strike="noStrike" kern="1200" dirty="0" smtClean="0">
                <a:solidFill>
                  <a:schemeClr val="tx1"/>
                </a:solidFill>
                <a:latin typeface="+mn-lt"/>
                <a:ea typeface="+mn-ea"/>
                <a:cs typeface="+mn-cs"/>
                <a:hlinkClick r:id="rId7" tooltip="Transport layer"/>
              </a:rPr>
              <a:t>transport layer</a:t>
            </a:r>
            <a:r>
              <a:rPr lang="en-US" sz="1200" b="0" i="0" kern="1200" dirty="0" smtClean="0">
                <a:solidFill>
                  <a:schemeClr val="tx1"/>
                </a:solidFill>
                <a:latin typeface="+mn-lt"/>
                <a:ea typeface="+mn-ea"/>
                <a:cs typeface="+mn-cs"/>
              </a:rPr>
              <a:t> protocol (e.g. </a:t>
            </a:r>
            <a:r>
              <a:rPr lang="en-US" sz="1200" b="0" i="0" u="none" strike="noStrike" kern="1200" dirty="0" smtClean="0">
                <a:solidFill>
                  <a:schemeClr val="tx1"/>
                </a:solidFill>
                <a:latin typeface="+mn-lt"/>
                <a:ea typeface="+mn-ea"/>
                <a:cs typeface="+mn-cs"/>
                <a:hlinkClick r:id="rId9" tooltip="Transmission Control Protocol"/>
              </a:rPr>
              <a:t>TCP</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0" tooltip="User Datagram Protocol"/>
              </a:rPr>
              <a:t>UDP</a:t>
            </a:r>
            <a:r>
              <a:rPr lang="en-US" sz="1200" b="0" i="0" kern="1200" dirty="0" smtClean="0">
                <a:solidFill>
                  <a:schemeClr val="tx1"/>
                </a:solidFill>
                <a:latin typeface="+mn-lt"/>
                <a:ea typeface="+mn-ea"/>
                <a:cs typeface="+mn-cs"/>
              </a:rPr>
              <a:t>). In contrast, raw sockets usually receive raw packets including the header. When transmitting packets, the automatic addition of a header may be a configurable option of the socket.</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9</a:t>
            </a:fld>
            <a:endParaRPr lang="en-US"/>
          </a:p>
        </p:txBody>
      </p:sp>
    </p:spTree>
    <p:extLst>
      <p:ext uri="{BB962C8B-B14F-4D97-AF65-F5344CB8AC3E}">
        <p14:creationId xmlns:p14="http://schemas.microsoft.com/office/powerpoint/2010/main" val="1950762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URG (1 bit) – indicates that the Urgent pointer field is significant</a:t>
            </a:r>
          </a:p>
          <a:p>
            <a:r>
              <a:rPr lang="en-US" sz="1200" b="0" i="0" kern="1200" dirty="0" smtClean="0">
                <a:solidFill>
                  <a:schemeClr val="tx1"/>
                </a:solidFill>
                <a:latin typeface="+mn-lt"/>
                <a:ea typeface="+mn-ea"/>
                <a:cs typeface="+mn-cs"/>
              </a:rPr>
              <a:t>ACK (1 bit) – indicates that the Acknowledgment field is significant. All packets after the initial SYN packet sent by the client should have this flag set.</a:t>
            </a:r>
          </a:p>
          <a:p>
            <a:r>
              <a:rPr lang="en-US" sz="1200" b="0" i="0" kern="1200" dirty="0" smtClean="0">
                <a:solidFill>
                  <a:schemeClr val="tx1"/>
                </a:solidFill>
                <a:latin typeface="+mn-lt"/>
                <a:ea typeface="+mn-ea"/>
                <a:cs typeface="+mn-cs"/>
              </a:rPr>
              <a:t>PSH (1 bit) – Push function. Asks to push the buffered data to the receiving application.</a:t>
            </a:r>
          </a:p>
          <a:p>
            <a:r>
              <a:rPr lang="en-US" sz="1200" b="0" i="0" kern="1200" dirty="0" smtClean="0">
                <a:solidFill>
                  <a:schemeClr val="tx1"/>
                </a:solidFill>
                <a:latin typeface="+mn-lt"/>
                <a:ea typeface="+mn-ea"/>
                <a:cs typeface="+mn-cs"/>
              </a:rPr>
              <a:t>RST (1 bit) – Reset the connection</a:t>
            </a:r>
          </a:p>
          <a:p>
            <a:r>
              <a:rPr lang="en-US" sz="1200" b="0" i="0" kern="1200" dirty="0" smtClean="0">
                <a:solidFill>
                  <a:schemeClr val="tx1"/>
                </a:solidFill>
                <a:latin typeface="+mn-lt"/>
                <a:ea typeface="+mn-ea"/>
                <a:cs typeface="+mn-cs"/>
              </a:rPr>
              <a:t>SYN (1 bit) – Synchronize sequence numbers. Only the first packet sent from each end should have this flag set. Some other flags change meaning based on this flag, and some are only valid for when it is set, and others when it is clear.</a:t>
            </a:r>
          </a:p>
          <a:p>
            <a:r>
              <a:rPr lang="en-US" sz="1200" b="0" i="0" kern="1200" dirty="0" smtClean="0">
                <a:solidFill>
                  <a:schemeClr val="tx1"/>
                </a:solidFill>
                <a:latin typeface="+mn-lt"/>
                <a:ea typeface="+mn-ea"/>
                <a:cs typeface="+mn-cs"/>
              </a:rPr>
              <a:t>FIN (1 bit) – No more data from sender</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12</a:t>
            </a:fld>
            <a:endParaRPr lang="en-US"/>
          </a:p>
        </p:txBody>
      </p:sp>
    </p:spTree>
    <p:extLst>
      <p:ext uri="{BB962C8B-B14F-4D97-AF65-F5344CB8AC3E}">
        <p14:creationId xmlns:p14="http://schemas.microsoft.com/office/powerpoint/2010/main" val="27544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SYN</a:t>
            </a:r>
            <a:r>
              <a:rPr lang="en-US" sz="1200" b="0" i="0" kern="1200" dirty="0" smtClean="0">
                <a:solidFill>
                  <a:schemeClr val="tx1"/>
                </a:solidFill>
                <a:latin typeface="+mn-lt"/>
                <a:ea typeface="+mn-ea"/>
                <a:cs typeface="+mn-cs"/>
              </a:rPr>
              <a:t>: The active open is performed by the client sending a SYN to the server. The client sets the segment's sequence number to a random value A.</a:t>
            </a:r>
          </a:p>
          <a:p>
            <a:r>
              <a:rPr lang="en-US" sz="1200" b="1" i="0" kern="1200" dirty="0" smtClean="0">
                <a:solidFill>
                  <a:schemeClr val="tx1"/>
                </a:solidFill>
                <a:latin typeface="+mn-lt"/>
                <a:ea typeface="+mn-ea"/>
                <a:cs typeface="+mn-cs"/>
              </a:rPr>
              <a:t>SYN-ACK</a:t>
            </a:r>
            <a:r>
              <a:rPr lang="en-US" sz="1200" b="0" i="0" kern="1200" dirty="0" smtClean="0">
                <a:solidFill>
                  <a:schemeClr val="tx1"/>
                </a:solidFill>
                <a:latin typeface="+mn-lt"/>
                <a:ea typeface="+mn-ea"/>
                <a:cs typeface="+mn-cs"/>
              </a:rPr>
              <a:t>: In response, the server replies with a SYN-ACK. The acknowledgment number is set to one more than the received sequence number (A + 1), and the sequence number that the server chooses for the packet is another random number, B.</a:t>
            </a:r>
          </a:p>
          <a:p>
            <a:r>
              <a:rPr lang="en-US" sz="1200" b="1" i="0" kern="1200" dirty="0" smtClean="0">
                <a:solidFill>
                  <a:schemeClr val="tx1"/>
                </a:solidFill>
                <a:latin typeface="+mn-lt"/>
                <a:ea typeface="+mn-ea"/>
                <a:cs typeface="+mn-cs"/>
              </a:rPr>
              <a:t>ACK</a:t>
            </a:r>
            <a:r>
              <a:rPr lang="en-US" sz="1200" b="0" i="0" kern="1200" dirty="0" smtClean="0">
                <a:solidFill>
                  <a:schemeClr val="tx1"/>
                </a:solidFill>
                <a:latin typeface="+mn-lt"/>
                <a:ea typeface="+mn-ea"/>
                <a:cs typeface="+mn-cs"/>
              </a:rPr>
              <a:t>: Finally, the client sends an ACK back to the server. The sequence number is set to the received acknowledgement value i.e. A + 1, and the acknowledgement number is set to one more than the received sequence number i.e. B + 1.</a:t>
            </a:r>
          </a:p>
          <a:p>
            <a:r>
              <a:rPr lang="en-US" sz="1200" b="0" i="0" kern="1200" dirty="0" smtClean="0">
                <a:solidFill>
                  <a:schemeClr val="tx1"/>
                </a:solidFill>
                <a:latin typeface="+mn-lt"/>
                <a:ea typeface="+mn-ea"/>
                <a:cs typeface="+mn-cs"/>
              </a:rPr>
              <a:t>At this point, both the client and server have received an acknowledgment of the connection. The steps 1, 2 establish the connection parameter (sequence number) for one direction and it is acknowledged. The steps 2, 3 establish the connection parameter (sequence number) for the other direction and it is acknowledged. With these, a full-duplex communication is established.</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D506D70-4FDC-464B-81DF-79C5C4B28E23}" type="slidenum">
              <a:rPr lang="en-US" smtClean="0"/>
              <a:pPr/>
              <a:t>13</a:t>
            </a:fld>
            <a:endParaRPr lang="en-US"/>
          </a:p>
        </p:txBody>
      </p:sp>
    </p:spTree>
    <p:extLst>
      <p:ext uri="{BB962C8B-B14F-4D97-AF65-F5344CB8AC3E}">
        <p14:creationId xmlns:p14="http://schemas.microsoft.com/office/powerpoint/2010/main" val="2186823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14</a:t>
            </a:fld>
            <a:endParaRPr lang="en-US"/>
          </a:p>
        </p:txBody>
      </p:sp>
    </p:spTree>
    <p:extLst>
      <p:ext uri="{BB962C8B-B14F-4D97-AF65-F5344CB8AC3E}">
        <p14:creationId xmlns:p14="http://schemas.microsoft.com/office/powerpoint/2010/main" val="2909077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a:t>
            </a:r>
            <a:r>
              <a:rPr lang="en-US" sz="1200" b="0" i="0" u="none" strike="noStrike" kern="1200" dirty="0" smtClean="0">
                <a:solidFill>
                  <a:schemeClr val="tx1"/>
                </a:solidFill>
                <a:latin typeface="+mn-lt"/>
                <a:ea typeface="+mn-ea"/>
                <a:cs typeface="+mn-cs"/>
                <a:hlinkClick r:id="rId3" tooltip="Computer network"/>
              </a:rPr>
              <a:t>computer networking</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promiscuous mode</a:t>
            </a:r>
            <a:r>
              <a:rPr lang="en-US" sz="1200" b="0" i="0" kern="1200" dirty="0" smtClean="0">
                <a:solidFill>
                  <a:schemeClr val="tx1"/>
                </a:solidFill>
                <a:latin typeface="+mn-lt"/>
                <a:ea typeface="+mn-ea"/>
                <a:cs typeface="+mn-cs"/>
              </a:rPr>
              <a:t> or </a:t>
            </a:r>
            <a:r>
              <a:rPr lang="en-US" sz="1200" b="0" i="1" kern="1200" dirty="0" err="1" smtClean="0">
                <a:solidFill>
                  <a:schemeClr val="tx1"/>
                </a:solidFill>
                <a:latin typeface="+mn-lt"/>
                <a:ea typeface="+mn-ea"/>
                <a:cs typeface="+mn-cs"/>
              </a:rPr>
              <a:t>promisc</a:t>
            </a:r>
            <a:r>
              <a:rPr lang="en-US" sz="1200" b="0" i="1" kern="1200" dirty="0" smtClean="0">
                <a:solidFill>
                  <a:schemeClr val="tx1"/>
                </a:solidFill>
                <a:latin typeface="+mn-lt"/>
                <a:ea typeface="+mn-ea"/>
                <a:cs typeface="+mn-cs"/>
              </a:rPr>
              <a:t> mode</a:t>
            </a:r>
            <a:r>
              <a:rPr lang="en-US" sz="1200" b="0" i="0" kern="1200" dirty="0" smtClean="0">
                <a:solidFill>
                  <a:schemeClr val="tx1"/>
                </a:solidFill>
                <a:latin typeface="+mn-lt"/>
                <a:ea typeface="+mn-ea"/>
                <a:cs typeface="+mn-cs"/>
              </a:rPr>
              <a:t> is a mode for a wired </a:t>
            </a:r>
            <a:r>
              <a:rPr lang="en-US" sz="1200" b="0" i="0" u="none" strike="noStrike" kern="1200" dirty="0" smtClean="0">
                <a:solidFill>
                  <a:schemeClr val="tx1"/>
                </a:solidFill>
                <a:latin typeface="+mn-lt"/>
                <a:ea typeface="+mn-ea"/>
                <a:cs typeface="+mn-cs"/>
                <a:hlinkClick r:id="rId4" tooltip="Network interface controller"/>
              </a:rPr>
              <a:t>network interface controller</a:t>
            </a:r>
            <a:r>
              <a:rPr lang="en-US" sz="1200" b="0" i="0" kern="1200" dirty="0" smtClean="0">
                <a:solidFill>
                  <a:schemeClr val="tx1"/>
                </a:solidFill>
                <a:latin typeface="+mn-lt"/>
                <a:ea typeface="+mn-ea"/>
                <a:cs typeface="+mn-cs"/>
              </a:rPr>
              <a:t> (NIC) or </a:t>
            </a:r>
            <a:r>
              <a:rPr lang="en-US" sz="1200" b="0" i="0" u="none" strike="noStrike" kern="1200" dirty="0" smtClean="0">
                <a:solidFill>
                  <a:schemeClr val="tx1"/>
                </a:solidFill>
                <a:latin typeface="+mn-lt"/>
                <a:ea typeface="+mn-ea"/>
                <a:cs typeface="+mn-cs"/>
                <a:hlinkClick r:id="rId5" tooltip="Wireless network interface controller"/>
              </a:rPr>
              <a:t>wireless network interface controller</a:t>
            </a:r>
            <a:r>
              <a:rPr lang="en-US" sz="1200" b="0" i="0" kern="1200" dirty="0" smtClean="0">
                <a:solidFill>
                  <a:schemeClr val="tx1"/>
                </a:solidFill>
                <a:latin typeface="+mn-lt"/>
                <a:ea typeface="+mn-ea"/>
                <a:cs typeface="+mn-cs"/>
              </a:rPr>
              <a:t> (WNIC) that causes the controller to pass all traffic it receives to the </a:t>
            </a:r>
            <a:r>
              <a:rPr lang="en-US" sz="1200" b="0" i="0" u="none" strike="noStrike" kern="1200" dirty="0" smtClean="0">
                <a:solidFill>
                  <a:schemeClr val="tx1"/>
                </a:solidFill>
                <a:latin typeface="+mn-lt"/>
                <a:ea typeface="+mn-ea"/>
                <a:cs typeface="+mn-cs"/>
                <a:hlinkClick r:id="rId6" tooltip="Central processing unit"/>
              </a:rPr>
              <a:t>central processing unit</a:t>
            </a:r>
            <a:r>
              <a:rPr lang="en-US" sz="1200" b="0" i="0" kern="1200" dirty="0" smtClean="0">
                <a:solidFill>
                  <a:schemeClr val="tx1"/>
                </a:solidFill>
                <a:latin typeface="+mn-lt"/>
                <a:ea typeface="+mn-ea"/>
                <a:cs typeface="+mn-cs"/>
              </a:rPr>
              <a:t> (CPU) rather than passing only the frames that the controller is intended to receive.</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15</a:t>
            </a:fld>
            <a:endParaRPr lang="en-US"/>
          </a:p>
        </p:txBody>
      </p:sp>
    </p:spTree>
    <p:extLst>
      <p:ext uri="{BB962C8B-B14F-4D97-AF65-F5344CB8AC3E}">
        <p14:creationId xmlns:p14="http://schemas.microsoft.com/office/powerpoint/2010/main" val="3825408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7A16E26-CA0D-40B3-BA9E-ED779552468B}" type="datetime1">
              <a:rPr lang="en-US" smtClean="0"/>
              <a:pPr/>
              <a:t>11/26/2015</a:t>
            </a:fld>
            <a:endParaRPr lang="en-US"/>
          </a:p>
        </p:txBody>
      </p:sp>
      <p:sp>
        <p:nvSpPr>
          <p:cNvPr id="17" name="Footer Placeholder 16"/>
          <p:cNvSpPr>
            <a:spLocks noGrp="1"/>
          </p:cNvSpPr>
          <p:nvPr>
            <p:ph type="ftr" sz="quarter" idx="11"/>
          </p:nvPr>
        </p:nvSpPr>
        <p:spPr/>
        <p:txBody>
          <a:bodyPr/>
          <a:lstStyle/>
          <a:p>
            <a:r>
              <a:rPr lang="en-US" smtClean="0"/>
              <a:t>FAST-NUCES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A11FEE-EEEA-4692-A207-6E01FDD332C3}" type="datetime1">
              <a:rPr lang="en-US" smtClean="0"/>
              <a:pPr/>
              <a:t>11/26/2015</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F2A734-16CE-4533-87B7-2272F71A5AFC}" type="datetime1">
              <a:rPr lang="en-US" smtClean="0"/>
              <a:pPr/>
              <a:t>11/26/2015</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21E4E6B-BA72-4D85-823C-9BAD55F30269}" type="datetime1">
              <a:rPr lang="en-US" smtClean="0"/>
              <a:pPr/>
              <a:t>11/26/2015</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DE26DA9-0A6A-4637-AA04-8E6E80E3EB57}" type="datetime1">
              <a:rPr lang="en-US" smtClean="0"/>
              <a:pPr/>
              <a:t>11/26/2015</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FAST-NUCES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C73DB6B-69BB-4B69-B5E1-957BFA387DD8}" type="datetime1">
              <a:rPr lang="en-US" smtClean="0"/>
              <a:pPr/>
              <a:t>11/26/2015</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B241189-95F4-4819-A81D-587A88A31C65}" type="datetime1">
              <a:rPr lang="en-US" smtClean="0"/>
              <a:pPr/>
              <a:t>11/26/2015</a:t>
            </a:fld>
            <a:endParaRPr lang="en-US"/>
          </a:p>
        </p:txBody>
      </p:sp>
      <p:sp>
        <p:nvSpPr>
          <p:cNvPr id="8" name="Footer Placeholder 7"/>
          <p:cNvSpPr>
            <a:spLocks noGrp="1"/>
          </p:cNvSpPr>
          <p:nvPr>
            <p:ph type="ftr" sz="quarter" idx="11"/>
          </p:nvPr>
        </p:nvSpPr>
        <p:spPr/>
        <p:txBody>
          <a:bodyPr/>
          <a:lstStyle/>
          <a:p>
            <a:r>
              <a:rPr lang="en-US" smtClean="0"/>
              <a:t>FAST-NUCES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D6734A-88B1-46D0-91F4-766DF06F1B69}" type="datetime1">
              <a:rPr lang="en-US" smtClean="0"/>
              <a:pPr/>
              <a:t>11/26/2015</a:t>
            </a:fld>
            <a:endParaRPr lang="en-US"/>
          </a:p>
        </p:txBody>
      </p:sp>
      <p:sp>
        <p:nvSpPr>
          <p:cNvPr id="4" name="Footer Placeholder 3"/>
          <p:cNvSpPr>
            <a:spLocks noGrp="1"/>
          </p:cNvSpPr>
          <p:nvPr>
            <p:ph type="ftr" sz="quarter" idx="11"/>
          </p:nvPr>
        </p:nvSpPr>
        <p:spPr/>
        <p:txBody>
          <a:bodyPr/>
          <a:lstStyle/>
          <a:p>
            <a:r>
              <a:rPr lang="en-US" smtClean="0"/>
              <a:t>FAST-NUCES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39007-818E-4F6D-998D-8878E356117A}" type="datetime1">
              <a:rPr lang="en-US" smtClean="0"/>
              <a:pPr/>
              <a:t>11/26/2015</a:t>
            </a:fld>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1929B02-4EE5-4BD9-8C03-9FAA53B3CE5F}" type="datetime1">
              <a:rPr lang="en-US" smtClean="0"/>
              <a:pPr/>
              <a:t>11/26/2015</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A9853B-BE69-4BAB-AC34-C1D4E835B46D}" type="datetime1">
              <a:rPr lang="en-US" smtClean="0"/>
              <a:pPr/>
              <a:t>11/26/2015</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FAST-NUCES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C19C08A-A1DE-4CDA-BD13-68B68F978245}" type="datetime1">
              <a:rPr lang="en-US" smtClean="0"/>
              <a:pPr/>
              <a:t>11/26/2015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FAST-NUCES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1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11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wmf"/><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11" Type="http://schemas.openxmlformats.org/officeDocument/2006/relationships/image" Target="../media/image2.png"/><Relationship Id="rId5" Type="http://schemas.openxmlformats.org/officeDocument/2006/relationships/image" Target="../media/image5.w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gif"/><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7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8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60.png"/><Relationship Id="rId4" Type="http://schemas.openxmlformats.org/officeDocument/2006/relationships/oleObject" Target="../embeddings/oleObject1.bin"/></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fontScale="85000" lnSpcReduction="10000"/>
          </a:bodyPr>
          <a:lstStyle/>
          <a:p>
            <a:r>
              <a:rPr lang="en-US" sz="3400" b="1" dirty="0" smtClean="0">
                <a:solidFill>
                  <a:schemeClr val="tx1"/>
                </a:solidFill>
                <a:latin typeface="Times New Roman" pitchFamily="18" charset="0"/>
                <a:cs typeface="Times New Roman" pitchFamily="18" charset="0"/>
              </a:rPr>
              <a:t>Lecture # </a:t>
            </a:r>
            <a:r>
              <a:rPr lang="en-US" sz="3400" b="1" dirty="0" smtClean="0">
                <a:solidFill>
                  <a:schemeClr val="tx1"/>
                </a:solidFill>
                <a:latin typeface="Times New Roman" pitchFamily="18" charset="0"/>
                <a:cs typeface="Times New Roman" pitchFamily="18" charset="0"/>
              </a:rPr>
              <a:t>20</a:t>
            </a:r>
            <a:r>
              <a:rPr lang="en-US" sz="3400" b="1" dirty="0" smtClean="0">
                <a:solidFill>
                  <a:schemeClr val="tx1"/>
                </a:solidFill>
                <a:latin typeface="Times New Roman" pitchFamily="18" charset="0"/>
                <a:cs typeface="Times New Roman" pitchFamily="18" charset="0"/>
              </a:rPr>
              <a:t>: </a:t>
            </a:r>
            <a:r>
              <a:rPr lang="en-US" sz="3200" b="1" dirty="0" smtClean="0">
                <a:solidFill>
                  <a:schemeClr val="tx1"/>
                </a:solidFill>
                <a:latin typeface="Times New Roman" pitchFamily="18" charset="0"/>
                <a:cs typeface="Times New Roman" pitchFamily="18" charset="0"/>
              </a:rPr>
              <a:t>Security Problems in Network Protocols and Defense Mechanisms</a:t>
            </a:r>
            <a:endParaRPr lang="en-US" sz="3400" b="1"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Prof. Dr. </a:t>
            </a:r>
            <a:r>
              <a:rPr lang="en-US" dirty="0" err="1" smtClean="0">
                <a:solidFill>
                  <a:schemeClr val="tx1"/>
                </a:solidFill>
                <a:latin typeface="Times New Roman" pitchFamily="18" charset="0"/>
                <a:cs typeface="Times New Roman" pitchFamily="18" charset="0"/>
              </a:rPr>
              <a:t>Sufian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Hameed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1600200"/>
            <a:ext cx="8229600" cy="1470025"/>
          </a:xfrm>
        </p:spPr>
        <p:txBody>
          <a:bodyPr/>
          <a:lstStyle/>
          <a:p>
            <a:r>
              <a:rPr lang="en-US" dirty="0" smtClean="0">
                <a:latin typeface="Times" pitchFamily="18" charset="0"/>
              </a:rPr>
              <a:t>CS-411: Network </a:t>
            </a:r>
            <a:r>
              <a:rPr lang="en-US" dirty="0" smtClean="0">
                <a:latin typeface="Times" pitchFamily="18" charset="0"/>
              </a:rPr>
              <a:t>Security</a:t>
            </a:r>
            <a:endParaRPr lang="en-US" dirty="0">
              <a:latin typeface="Times" pitchFamily="18" charset="0"/>
            </a:endParaRPr>
          </a:p>
        </p:txBody>
      </p:sp>
      <p:sp>
        <p:nvSpPr>
          <p:cNvPr id="5" name="Footer Placeholder 4"/>
          <p:cNvSpPr>
            <a:spLocks noGrp="1"/>
          </p:cNvSpPr>
          <p:nvPr>
            <p:ph type="ftr" sz="quarter" idx="11"/>
          </p:nvPr>
        </p:nvSpPr>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304800"/>
            <a:ext cx="7772400" cy="6556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User Datagram </a:t>
            </a:r>
            <a:r>
              <a:rPr lang="en-US" dirty="0" smtClean="0">
                <a:solidFill>
                  <a:schemeClr val="tx1"/>
                </a:solidFill>
                <a:latin typeface="Times New Roman" pitchFamily="18" charset="0"/>
                <a:ea typeface="ＭＳ Ｐゴシック" charset="0"/>
                <a:cs typeface="Times New Roman" pitchFamily="18" charset="0"/>
              </a:rPr>
              <a:t>Protocol (UDP)</a:t>
            </a:r>
            <a:endParaRPr lang="en-US" sz="2000" dirty="0">
              <a:solidFill>
                <a:schemeClr val="tx1"/>
              </a:solidFill>
              <a:latin typeface="Times New Roman" pitchFamily="18" charset="0"/>
              <a:ea typeface="ＭＳ Ｐゴシック" charset="0"/>
              <a:cs typeface="Times New Roman" pitchFamily="18" charset="0"/>
            </a:endParaRPr>
          </a:p>
        </p:txBody>
      </p:sp>
      <p:sp>
        <p:nvSpPr>
          <p:cNvPr id="25603" name="Rectangle 3" descr="Rectangle: Click to edit Master text styles&#10;Second level&#10;Third level&#10;Fourth level&#10;Fifth level"/>
          <p:cNvSpPr>
            <a:spLocks noGrp="1" noChangeArrowheads="1"/>
          </p:cNvSpPr>
          <p:nvPr>
            <p:ph type="body" idx="1"/>
          </p:nvPr>
        </p:nvSpPr>
        <p:spPr>
          <a:xfrm>
            <a:off x="457200" y="1219200"/>
            <a:ext cx="7848600" cy="4724400"/>
          </a:xfrm>
        </p:spPr>
        <p:txBody>
          <a:bodyPr/>
          <a:lstStyle/>
          <a:p>
            <a:pPr eaLnBrk="1" hangingPunct="1"/>
            <a:r>
              <a:rPr lang="en-US" dirty="0">
                <a:latin typeface="Times New Roman" pitchFamily="18" charset="0"/>
                <a:ea typeface="ＭＳ Ｐゴシック" charset="0"/>
                <a:cs typeface="Times New Roman" pitchFamily="18" charset="0"/>
              </a:rPr>
              <a:t>Unreliable transport on top of IP:</a:t>
            </a:r>
          </a:p>
          <a:p>
            <a:pPr lvl="1" eaLnBrk="1" hangingPunct="1"/>
            <a:r>
              <a:rPr lang="en-US" dirty="0">
                <a:latin typeface="Times New Roman" pitchFamily="18" charset="0"/>
                <a:ea typeface="ＭＳ Ｐゴシック" charset="0"/>
                <a:cs typeface="Times New Roman" pitchFamily="18" charset="0"/>
              </a:rPr>
              <a:t>No acknowledgment</a:t>
            </a:r>
          </a:p>
          <a:p>
            <a:pPr lvl="1" eaLnBrk="1" hangingPunct="1"/>
            <a:r>
              <a:rPr lang="en-US" dirty="0">
                <a:latin typeface="Times New Roman" pitchFamily="18" charset="0"/>
                <a:ea typeface="ＭＳ Ｐゴシック" charset="0"/>
                <a:cs typeface="Times New Roman" pitchFamily="18" charset="0"/>
              </a:rPr>
              <a:t>No </a:t>
            </a:r>
            <a:r>
              <a:rPr lang="en-US" dirty="0" smtClean="0">
                <a:latin typeface="Times New Roman" pitchFamily="18" charset="0"/>
                <a:ea typeface="ＭＳ Ｐゴシック" charset="0"/>
                <a:cs typeface="Times New Roman" pitchFamily="18" charset="0"/>
              </a:rPr>
              <a:t>congestion </a:t>
            </a:r>
            <a:r>
              <a:rPr lang="en-US" dirty="0">
                <a:latin typeface="Times New Roman" pitchFamily="18" charset="0"/>
                <a:ea typeface="ＭＳ Ｐゴシック" charset="0"/>
                <a:cs typeface="Times New Roman" pitchFamily="18" charset="0"/>
              </a:rPr>
              <a:t>control</a:t>
            </a:r>
          </a:p>
          <a:p>
            <a:pPr lvl="1" eaLnBrk="1" hangingPunct="1"/>
            <a:r>
              <a:rPr lang="en-US" dirty="0">
                <a:latin typeface="Times New Roman" pitchFamily="18" charset="0"/>
                <a:ea typeface="ＭＳ Ｐゴシック" charset="0"/>
                <a:cs typeface="Times New Roman" pitchFamily="18" charset="0"/>
              </a:rPr>
              <a:t>No message continuation</a:t>
            </a:r>
          </a:p>
        </p:txBody>
      </p:sp>
      <p:pic>
        <p:nvPicPr>
          <p:cNvPr id="2560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l="61874" t="28000" r="3751" b="42999"/>
          <a:stretch>
            <a:fillRect/>
          </a:stretch>
        </p:blipFill>
        <p:spPr bwMode="auto">
          <a:xfrm>
            <a:off x="2971800" y="2971800"/>
            <a:ext cx="5491163"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type="none" w="lg" len="med"/>
              </a14:hiddenLine>
            </a:ext>
          </a:extLst>
        </p:spPr>
      </p:pic>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pPr eaLnBrk="1" hangingPunct="1"/>
            <a:r>
              <a:rPr lang="en-US" smtClean="0">
                <a:solidFill>
                  <a:schemeClr val="tx1"/>
                </a:solidFill>
                <a:latin typeface="Times New Roman" pitchFamily="18" charset="0"/>
                <a:cs typeface="Times New Roman" pitchFamily="18" charset="0"/>
              </a:rPr>
              <a:t>DNS Spoofing</a:t>
            </a:r>
            <a:endParaRPr lang="en-US" dirty="0" smtClean="0">
              <a:solidFill>
                <a:schemeClr val="tx1"/>
              </a:solidFill>
              <a:latin typeface="Times New Roman" pitchFamily="18" charset="0"/>
              <a:cs typeface="Times New Roman" pitchFamily="18" charset="0"/>
            </a:endParaRP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smtClean="0">
                <a:latin typeface="Times New Roman" pitchFamily="18" charset="0"/>
                <a:cs typeface="Times New Roman" pitchFamily="18" charset="0"/>
              </a:rPr>
              <a:t>Hang on – how can a network attacker corrupt the DNS?</a:t>
            </a:r>
          </a:p>
          <a:p>
            <a:r>
              <a:rPr lang="en-US" smtClean="0">
                <a:latin typeface="Times New Roman" pitchFamily="18" charset="0"/>
                <a:cs typeface="Times New Roman" pitchFamily="18" charset="0"/>
              </a:rPr>
              <a:t>Trudy can trick a nameserver into caching the wrong binding</a:t>
            </a:r>
          </a:p>
          <a:p>
            <a:pPr lvl="1"/>
            <a:r>
              <a:rPr lang="en-US" smtClean="0">
                <a:latin typeface="Times New Roman" pitchFamily="18" charset="0"/>
                <a:cs typeface="Times New Roman" pitchFamily="18" charset="0"/>
              </a:rPr>
              <a:t>By using the DNS protocol itself</a:t>
            </a:r>
          </a:p>
          <a:p>
            <a:pPr lvl="1"/>
            <a:r>
              <a:rPr lang="en-US" smtClean="0">
                <a:latin typeface="Times New Roman" pitchFamily="18" charset="0"/>
                <a:cs typeface="Times New Roman" pitchFamily="18" charset="0"/>
              </a:rPr>
              <a:t>This is called DNS spoofing</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DNS Spoofing (2)</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To spoof, Trudy returns a fake DNS response that appears to be true</a:t>
            </a:r>
          </a:p>
          <a:p>
            <a:pPr lvl="1"/>
            <a:r>
              <a:rPr lang="en-US" dirty="0" smtClean="0">
                <a:latin typeface="Times New Roman" pitchFamily="18" charset="0"/>
                <a:cs typeface="Times New Roman" pitchFamily="18" charset="0"/>
              </a:rPr>
              <a:t>Fake response contains bad binding</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65538" name="Picture 2"/>
          <p:cNvPicPr>
            <a:picLocks noChangeAspect="1" noChangeArrowheads="1"/>
          </p:cNvPicPr>
          <p:nvPr/>
        </p:nvPicPr>
        <p:blipFill>
          <a:blip r:embed="rId3" cstate="print"/>
          <a:srcRect/>
          <a:stretch>
            <a:fillRect/>
          </a:stretch>
        </p:blipFill>
        <p:spPr bwMode="auto">
          <a:xfrm>
            <a:off x="1757363" y="3124200"/>
            <a:ext cx="5629275" cy="2257425"/>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DNS Spoofing (3)</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Lots of questions!</a:t>
            </a:r>
          </a:p>
          <a:p>
            <a:pPr lvl="1">
              <a:buNone/>
            </a:pPr>
            <a:r>
              <a:rPr lang="en-US" dirty="0" smtClean="0">
                <a:latin typeface="Times New Roman" pitchFamily="18" charset="0"/>
                <a:cs typeface="Times New Roman" pitchFamily="18" charset="0"/>
              </a:rPr>
              <a:t>1. How does Trudy know when the DNS query is sent and what it is for?</a:t>
            </a:r>
          </a:p>
          <a:p>
            <a:pPr lvl="1">
              <a:buNone/>
            </a:pPr>
            <a:r>
              <a:rPr lang="en-US" dirty="0" smtClean="0">
                <a:latin typeface="Times New Roman" pitchFamily="18" charset="0"/>
                <a:cs typeface="Times New Roman" pitchFamily="18" charset="0"/>
              </a:rPr>
              <a:t>2. How can Trudy supply a fake DNS reply that appears to be real?</a:t>
            </a:r>
          </a:p>
          <a:p>
            <a:pPr lvl="1">
              <a:buNone/>
            </a:pPr>
            <a:r>
              <a:rPr lang="en-US" dirty="0" smtClean="0">
                <a:latin typeface="Times New Roman" pitchFamily="18" charset="0"/>
                <a:cs typeface="Times New Roman" pitchFamily="18" charset="0"/>
              </a:rPr>
              <a:t>3. What happens when the real DNS reply shows up?</a:t>
            </a:r>
          </a:p>
          <a:p>
            <a:pPr lvl="1">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There are solutions to each issue …</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DNS Spoofing (4)</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pPr>
              <a:buNone/>
            </a:pPr>
            <a:r>
              <a:rPr lang="en-US" dirty="0" smtClean="0">
                <a:latin typeface="Times New Roman" pitchFamily="18" charset="0"/>
                <a:cs typeface="Times New Roman" pitchFamily="18" charset="0"/>
              </a:rPr>
              <a:t>1. How does Trudy know when the query is sent and what it is for?</a:t>
            </a:r>
          </a:p>
          <a:p>
            <a:r>
              <a:rPr lang="en-US" dirty="0" smtClean="0">
                <a:latin typeface="Times New Roman" pitchFamily="18" charset="0"/>
                <a:cs typeface="Times New Roman" pitchFamily="18" charset="0"/>
              </a:rPr>
              <a:t>Trudy can make the query herself!</a:t>
            </a:r>
          </a:p>
          <a:p>
            <a:pPr lvl="1"/>
            <a:r>
              <a:rPr lang="en-US" dirty="0" err="1" smtClean="0">
                <a:latin typeface="Times New Roman" pitchFamily="18" charset="0"/>
                <a:cs typeface="Times New Roman" pitchFamily="18" charset="0"/>
              </a:rPr>
              <a:t>Nameserver</a:t>
            </a:r>
            <a:r>
              <a:rPr lang="en-US" dirty="0" smtClean="0">
                <a:latin typeface="Times New Roman" pitchFamily="18" charset="0"/>
                <a:cs typeface="Times New Roman" pitchFamily="18" charset="0"/>
              </a:rPr>
              <a:t> works for many clients</a:t>
            </a:r>
          </a:p>
          <a:p>
            <a:pPr lvl="1"/>
            <a:r>
              <a:rPr lang="en-US" dirty="0" smtClean="0">
                <a:latin typeface="Times New Roman" pitchFamily="18" charset="0"/>
                <a:cs typeface="Times New Roman" pitchFamily="18" charset="0"/>
              </a:rPr>
              <a:t>Trudy is just another client</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DNS Spoofing (5)</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pPr>
              <a:buNone/>
            </a:pPr>
            <a:r>
              <a:rPr lang="en-US" dirty="0" smtClean="0">
                <a:latin typeface="Times New Roman" pitchFamily="18" charset="0"/>
                <a:cs typeface="Times New Roman" pitchFamily="18" charset="0"/>
              </a:rPr>
              <a:t>2. How can Trudy supply a fake DNS reply that appears to be real?</a:t>
            </a:r>
          </a:p>
          <a:p>
            <a:r>
              <a:rPr lang="en-US" dirty="0" smtClean="0">
                <a:latin typeface="Times New Roman" pitchFamily="18" charset="0"/>
                <a:cs typeface="Times New Roman" pitchFamily="18" charset="0"/>
              </a:rPr>
              <a:t>A bit more difficult. DNS checks:</a:t>
            </a:r>
          </a:p>
          <a:p>
            <a:pPr lvl="1"/>
            <a:r>
              <a:rPr lang="en-US" dirty="0" smtClean="0">
                <a:latin typeface="Times New Roman" pitchFamily="18" charset="0"/>
                <a:cs typeface="Times New Roman" pitchFamily="18" charset="0"/>
              </a:rPr>
              <a:t>Reply is from authoritative </a:t>
            </a:r>
            <a:r>
              <a:rPr lang="en-US" dirty="0" err="1" smtClean="0">
                <a:latin typeface="Times New Roman" pitchFamily="18" charset="0"/>
                <a:cs typeface="Times New Roman" pitchFamily="18" charset="0"/>
              </a:rPr>
              <a:t>nameserver</a:t>
            </a:r>
            <a:r>
              <a:rPr lang="en-US" dirty="0" smtClean="0">
                <a:latin typeface="Times New Roman" pitchFamily="18" charset="0"/>
                <a:cs typeface="Times New Roman" pitchFamily="18" charset="0"/>
              </a:rPr>
              <a:t> (e.g., .com)</a:t>
            </a:r>
          </a:p>
          <a:p>
            <a:pPr lvl="1"/>
            <a:r>
              <a:rPr lang="en-US" dirty="0" smtClean="0">
                <a:latin typeface="Times New Roman" pitchFamily="18" charset="0"/>
                <a:cs typeface="Times New Roman" pitchFamily="18" charset="0"/>
              </a:rPr>
              <a:t>Reply ID that matches the request</a:t>
            </a:r>
          </a:p>
          <a:p>
            <a:pPr lvl="1"/>
            <a:r>
              <a:rPr lang="en-US" dirty="0" smtClean="0">
                <a:latin typeface="Times New Roman" pitchFamily="18" charset="0"/>
                <a:cs typeface="Times New Roman" pitchFamily="18" charset="0"/>
              </a:rPr>
              <a:t>Reply is for outstanding query</a:t>
            </a:r>
          </a:p>
          <a:p>
            <a:pPr lvl="1"/>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(Nothing about content though …)</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DNS Spoofing (6)</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pPr>
              <a:buNone/>
            </a:pPr>
            <a:r>
              <a:rPr lang="en-US" dirty="0" smtClean="0">
                <a:latin typeface="Times New Roman" pitchFamily="18" charset="0"/>
                <a:cs typeface="Times New Roman" pitchFamily="18" charset="0"/>
              </a:rPr>
              <a:t>2. How can Trudy supply a fake DNS reply that appears to be real?</a:t>
            </a:r>
          </a:p>
          <a:p>
            <a:r>
              <a:rPr lang="en-US" dirty="0" smtClean="0">
                <a:latin typeface="Times New Roman" pitchFamily="18" charset="0"/>
                <a:cs typeface="Times New Roman" pitchFamily="18" charset="0"/>
              </a:rPr>
              <a:t>Techniques:</a:t>
            </a:r>
          </a:p>
          <a:p>
            <a:pPr lvl="1"/>
            <a:r>
              <a:rPr lang="en-US" dirty="0" smtClean="0">
                <a:latin typeface="Times New Roman" pitchFamily="18" charset="0"/>
                <a:cs typeface="Times New Roman" pitchFamily="18" charset="0"/>
              </a:rPr>
              <a:t>Put IP of authoritative </a:t>
            </a:r>
            <a:r>
              <a:rPr lang="en-US" dirty="0" err="1" smtClean="0">
                <a:latin typeface="Times New Roman" pitchFamily="18" charset="0"/>
                <a:cs typeface="Times New Roman" pitchFamily="18" charset="0"/>
              </a:rPr>
              <a:t>nameserver</a:t>
            </a:r>
            <a:r>
              <a:rPr lang="en-US" dirty="0" smtClean="0">
                <a:latin typeface="Times New Roman" pitchFamily="18" charset="0"/>
                <a:cs typeface="Times New Roman" pitchFamily="18" charset="0"/>
              </a:rPr>
              <a:t> as the source IP address</a:t>
            </a:r>
          </a:p>
          <a:p>
            <a:pPr lvl="1"/>
            <a:r>
              <a:rPr lang="en-US" dirty="0" smtClean="0">
                <a:latin typeface="Times New Roman" pitchFamily="18" charset="0"/>
                <a:cs typeface="Times New Roman" pitchFamily="18" charset="0"/>
              </a:rPr>
              <a:t>ID is 16 bits (64K). Send many guesses! (Or if a counter, sample to predict.)</a:t>
            </a:r>
          </a:p>
          <a:p>
            <a:pPr lvl="1"/>
            <a:r>
              <a:rPr lang="en-US" dirty="0" smtClean="0">
                <a:latin typeface="Times New Roman" pitchFamily="18" charset="0"/>
                <a:cs typeface="Times New Roman" pitchFamily="18" charset="0"/>
              </a:rPr>
              <a:t>Send reply right after query</a:t>
            </a:r>
          </a:p>
          <a:p>
            <a:pPr lvl="1"/>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Good chance of succeeding!</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DNS Spoofing (7)</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pPr>
              <a:buNone/>
            </a:pPr>
            <a:r>
              <a:rPr lang="en-US" dirty="0" smtClean="0">
                <a:latin typeface="Times New Roman" pitchFamily="18" charset="0"/>
                <a:cs typeface="Times New Roman" pitchFamily="18" charset="0"/>
              </a:rPr>
              <a:t>3. What happens when the real DNS reply shows up?</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Likely not be a problem</a:t>
            </a:r>
          </a:p>
          <a:p>
            <a:pPr lvl="1"/>
            <a:r>
              <a:rPr lang="en-US" dirty="0" smtClean="0">
                <a:latin typeface="Times New Roman" pitchFamily="18" charset="0"/>
                <a:cs typeface="Times New Roman" pitchFamily="18" charset="0"/>
              </a:rPr>
              <a:t>There is no outstanding query after fake reply is accepted</a:t>
            </a:r>
          </a:p>
          <a:p>
            <a:pPr lvl="1"/>
            <a:r>
              <a:rPr lang="en-US" dirty="0" smtClean="0">
                <a:latin typeface="Times New Roman" pitchFamily="18" charset="0"/>
                <a:cs typeface="Times New Roman" pitchFamily="18" charset="0"/>
              </a:rPr>
              <a:t>So real reply will be discarded</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DNSSEC (DNS Security Extensions)</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Extends DNS with new record types</a:t>
            </a:r>
          </a:p>
          <a:p>
            <a:pPr lvl="1"/>
            <a:r>
              <a:rPr lang="en-US" dirty="0" smtClean="0">
                <a:latin typeface="Times New Roman" pitchFamily="18" charset="0"/>
                <a:cs typeface="Times New Roman" pitchFamily="18" charset="0"/>
              </a:rPr>
              <a:t>RRSIG for digital signatures of records</a:t>
            </a:r>
          </a:p>
          <a:p>
            <a:pPr lvl="1"/>
            <a:r>
              <a:rPr lang="en-US" dirty="0" smtClean="0">
                <a:latin typeface="Times New Roman" pitchFamily="18" charset="0"/>
                <a:cs typeface="Times New Roman" pitchFamily="18" charset="0"/>
              </a:rPr>
              <a:t>DNSKEY for public keys for validation</a:t>
            </a:r>
          </a:p>
          <a:p>
            <a:pPr lvl="1"/>
            <a:r>
              <a:rPr lang="en-US" dirty="0" smtClean="0">
                <a:latin typeface="Times New Roman" pitchFamily="18" charset="0"/>
                <a:cs typeface="Times New Roman" pitchFamily="18" charset="0"/>
              </a:rPr>
              <a:t>DS for public keys for delegation</a:t>
            </a:r>
          </a:p>
          <a:p>
            <a:pPr lvl="1"/>
            <a:r>
              <a:rPr lang="en-US" dirty="0" smtClean="0">
                <a:latin typeface="Times New Roman" pitchFamily="18" charset="0"/>
                <a:cs typeface="Times New Roman" pitchFamily="18" charset="0"/>
              </a:rPr>
              <a:t>First version in ‘97, revised by ’05</a:t>
            </a:r>
          </a:p>
          <a:p>
            <a:r>
              <a:rPr lang="en-US" dirty="0" smtClean="0">
                <a:latin typeface="Times New Roman" pitchFamily="18" charset="0"/>
                <a:cs typeface="Times New Roman" pitchFamily="18" charset="0"/>
              </a:rPr>
              <a:t>Deployment requires software upgrade at both client and server</a:t>
            </a:r>
          </a:p>
          <a:p>
            <a:pPr lvl="1"/>
            <a:r>
              <a:rPr lang="en-US" dirty="0" smtClean="0">
                <a:latin typeface="Times New Roman" pitchFamily="18" charset="0"/>
                <a:cs typeface="Times New Roman" pitchFamily="18" charset="0"/>
              </a:rPr>
              <a:t>Root servers upgraded in 2010</a:t>
            </a:r>
          </a:p>
          <a:p>
            <a:pPr lvl="1"/>
            <a:r>
              <a:rPr lang="en-US" dirty="0" smtClean="0">
                <a:latin typeface="Times New Roman" pitchFamily="18" charset="0"/>
                <a:cs typeface="Times New Roman" pitchFamily="18" charset="0"/>
              </a:rPr>
              <a:t>Followed by uptick in deployment</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DNSSEC (2) – New Records</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lnSpcReduction="10000"/>
          </a:bodyPr>
          <a:lstStyle/>
          <a:p>
            <a:r>
              <a:rPr lang="en-US" dirty="0" smtClean="0">
                <a:latin typeface="Times New Roman" pitchFamily="18" charset="0"/>
                <a:cs typeface="Times New Roman" pitchFamily="18" charset="0"/>
              </a:rPr>
              <a:t>As well as the usual A, NS records</a:t>
            </a:r>
          </a:p>
          <a:p>
            <a:r>
              <a:rPr lang="en-US" dirty="0" smtClean="0">
                <a:latin typeface="Times New Roman" pitchFamily="18" charset="0"/>
                <a:cs typeface="Times New Roman" pitchFamily="18" charset="0"/>
              </a:rPr>
              <a:t>RRSIG</a:t>
            </a:r>
          </a:p>
          <a:p>
            <a:pPr lvl="1"/>
            <a:r>
              <a:rPr lang="en-US" dirty="0" smtClean="0">
                <a:latin typeface="Times New Roman" pitchFamily="18" charset="0"/>
                <a:cs typeface="Times New Roman" pitchFamily="18" charset="0"/>
              </a:rPr>
              <a:t>Digital signatures of domain records</a:t>
            </a:r>
          </a:p>
          <a:p>
            <a:r>
              <a:rPr lang="en-US" dirty="0" smtClean="0">
                <a:latin typeface="Times New Roman" pitchFamily="18" charset="0"/>
                <a:cs typeface="Times New Roman" pitchFamily="18" charset="0"/>
              </a:rPr>
              <a:t>DNSKEY</a:t>
            </a:r>
          </a:p>
          <a:p>
            <a:pPr lvl="1"/>
            <a:r>
              <a:rPr lang="en-US" dirty="0" smtClean="0">
                <a:latin typeface="Times New Roman" pitchFamily="18" charset="0"/>
                <a:cs typeface="Times New Roman" pitchFamily="18" charset="0"/>
              </a:rPr>
              <a:t>Public key used for domain RRSIGs (for validation of signatures)</a:t>
            </a:r>
          </a:p>
          <a:p>
            <a:r>
              <a:rPr lang="en-US" dirty="0" smtClean="0">
                <a:latin typeface="Times New Roman" pitchFamily="18" charset="0"/>
                <a:cs typeface="Times New Roman" pitchFamily="18" charset="0"/>
              </a:rPr>
              <a:t>DS</a:t>
            </a:r>
          </a:p>
          <a:p>
            <a:pPr lvl="1"/>
            <a:r>
              <a:rPr lang="en-US" dirty="0" smtClean="0">
                <a:latin typeface="Times New Roman" pitchFamily="18" charset="0"/>
                <a:cs typeface="Times New Roman" pitchFamily="18" charset="0"/>
              </a:rPr>
              <a:t>Public keys for delegated domain</a:t>
            </a:r>
          </a:p>
          <a:p>
            <a:r>
              <a:rPr lang="en-US" dirty="0" smtClean="0">
                <a:latin typeface="Times New Roman" pitchFamily="18" charset="0"/>
                <a:cs typeface="Times New Roman" pitchFamily="18" charset="0"/>
              </a:rPr>
              <a:t>NSEC/NSEC3</a:t>
            </a:r>
          </a:p>
          <a:p>
            <a:pPr lvl="1"/>
            <a:r>
              <a:rPr lang="en-US" dirty="0" smtClean="0">
                <a:latin typeface="Times New Roman" pitchFamily="18" charset="0"/>
                <a:cs typeface="Times New Roman" pitchFamily="18" charset="0"/>
              </a:rPr>
              <a:t>Authenticated denial of existence (answer from an authoritative NS that really there is no domain)</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DNSSEC (3) – Validating Replies</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Clients query DNS as usual, then validate replies to check that content is authentic</a:t>
            </a:r>
          </a:p>
          <a:p>
            <a:r>
              <a:rPr lang="en-US" dirty="0" smtClean="0">
                <a:latin typeface="Times New Roman" pitchFamily="18" charset="0"/>
                <a:cs typeface="Times New Roman" pitchFamily="18" charset="0"/>
              </a:rPr>
              <a:t>Trust anchor is root public keys</a:t>
            </a:r>
          </a:p>
          <a:p>
            <a:pPr lvl="1"/>
            <a:r>
              <a:rPr lang="en-US" dirty="0" smtClean="0">
                <a:latin typeface="Times New Roman" pitchFamily="18" charset="0"/>
                <a:cs typeface="Times New Roman" pitchFamily="18" charset="0"/>
              </a:rPr>
              <a:t>Part of DNS client configuration</a:t>
            </a:r>
          </a:p>
          <a:p>
            <a:r>
              <a:rPr lang="en-US" dirty="0" smtClean="0">
                <a:latin typeface="Times New Roman" pitchFamily="18" charset="0"/>
                <a:cs typeface="Times New Roman" pitchFamily="18" charset="0"/>
              </a:rPr>
              <a:t>Trust proceeds down DNS hierarchy</a:t>
            </a:r>
          </a:p>
          <a:p>
            <a:pPr lvl="1"/>
            <a:r>
              <a:rPr lang="en-US" dirty="0" smtClean="0">
                <a:latin typeface="Times New Roman" pitchFamily="18" charset="0"/>
                <a:cs typeface="Times New Roman" pitchFamily="18" charset="0"/>
              </a:rPr>
              <a:t>Similar concept to SSL certificates</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228600"/>
            <a:ext cx="7772400" cy="6556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Transmission Control </a:t>
            </a:r>
            <a:r>
              <a:rPr lang="en-US" dirty="0" smtClean="0">
                <a:solidFill>
                  <a:schemeClr val="tx1"/>
                </a:solidFill>
                <a:latin typeface="Times New Roman" pitchFamily="18" charset="0"/>
                <a:ea typeface="ＭＳ Ｐゴシック" charset="0"/>
                <a:cs typeface="Times New Roman" pitchFamily="18" charset="0"/>
              </a:rPr>
              <a:t>Protocol (TCP)</a:t>
            </a:r>
            <a:endParaRPr lang="en-US" dirty="0">
              <a:solidFill>
                <a:schemeClr val="tx1"/>
              </a:solidFill>
              <a:latin typeface="Times New Roman" pitchFamily="18" charset="0"/>
              <a:ea typeface="ＭＳ Ｐゴシック" charset="0"/>
              <a:cs typeface="Times New Roman" pitchFamily="18" charset="0"/>
            </a:endParaRPr>
          </a:p>
        </p:txBody>
      </p:sp>
      <p:sp>
        <p:nvSpPr>
          <p:cNvPr id="26627" name="Rectangle 3" descr="Rectangle: Click to edit Master text styles&#10;Second level&#10;Third level&#10;Fourth level&#10;Fifth level"/>
          <p:cNvSpPr>
            <a:spLocks noGrp="1" noChangeArrowheads="1"/>
          </p:cNvSpPr>
          <p:nvPr>
            <p:ph type="body" idx="1"/>
          </p:nvPr>
        </p:nvSpPr>
        <p:spPr>
          <a:xfrm>
            <a:off x="609600" y="990600"/>
            <a:ext cx="7772400" cy="4572000"/>
          </a:xfrm>
        </p:spPr>
        <p:txBody>
          <a:bodyPr/>
          <a:lstStyle/>
          <a:p>
            <a:pPr eaLnBrk="1" hangingPunct="1"/>
            <a:r>
              <a:rPr lang="en-US" dirty="0">
                <a:latin typeface="Times New Roman" pitchFamily="18" charset="0"/>
                <a:ea typeface="ＭＳ Ｐゴシック" charset="0"/>
                <a:cs typeface="Times New Roman" pitchFamily="18" charset="0"/>
              </a:rPr>
              <a:t>Connection-oriented, preserves order</a:t>
            </a:r>
          </a:p>
          <a:p>
            <a:pPr lvl="1" eaLnBrk="1" hangingPunct="1"/>
            <a:r>
              <a:rPr lang="en-US" dirty="0">
                <a:latin typeface="Times New Roman" pitchFamily="18" charset="0"/>
                <a:ea typeface="ＭＳ Ｐゴシック" charset="0"/>
                <a:cs typeface="Times New Roman" pitchFamily="18" charset="0"/>
              </a:rPr>
              <a:t>Sender </a:t>
            </a:r>
          </a:p>
          <a:p>
            <a:pPr lvl="2" eaLnBrk="1" hangingPunct="1"/>
            <a:r>
              <a:rPr lang="en-US" dirty="0">
                <a:latin typeface="Times New Roman" pitchFamily="18" charset="0"/>
                <a:ea typeface="ＭＳ Ｐゴシック" charset="0"/>
                <a:cs typeface="Times New Roman" pitchFamily="18" charset="0"/>
              </a:rPr>
              <a:t>Break data into packets</a:t>
            </a:r>
          </a:p>
          <a:p>
            <a:pPr lvl="2" eaLnBrk="1" hangingPunct="1"/>
            <a:r>
              <a:rPr lang="en-US" dirty="0">
                <a:latin typeface="Times New Roman" pitchFamily="18" charset="0"/>
                <a:ea typeface="ＭＳ Ｐゴシック" charset="0"/>
                <a:cs typeface="Times New Roman" pitchFamily="18" charset="0"/>
              </a:rPr>
              <a:t>Attach packet numbers</a:t>
            </a:r>
          </a:p>
          <a:p>
            <a:pPr lvl="1" eaLnBrk="1" hangingPunct="1"/>
            <a:r>
              <a:rPr lang="en-US" dirty="0">
                <a:latin typeface="Times New Roman" pitchFamily="18" charset="0"/>
                <a:ea typeface="ＭＳ Ｐゴシック" charset="0"/>
                <a:cs typeface="Times New Roman" pitchFamily="18" charset="0"/>
              </a:rPr>
              <a:t>Receiver</a:t>
            </a:r>
          </a:p>
          <a:p>
            <a:pPr lvl="2" eaLnBrk="1" hangingPunct="1"/>
            <a:r>
              <a:rPr lang="en-US" dirty="0">
                <a:latin typeface="Times New Roman" pitchFamily="18" charset="0"/>
                <a:ea typeface="ＭＳ Ｐゴシック" charset="0"/>
                <a:cs typeface="Times New Roman" pitchFamily="18" charset="0"/>
              </a:rPr>
              <a:t>Acknowledge receipt;  lost packets are resent</a:t>
            </a:r>
          </a:p>
          <a:p>
            <a:pPr lvl="2" eaLnBrk="1" hangingPunct="1"/>
            <a:r>
              <a:rPr lang="en-US" dirty="0">
                <a:latin typeface="Times New Roman" pitchFamily="18" charset="0"/>
                <a:ea typeface="ＭＳ Ｐゴシック" charset="0"/>
                <a:cs typeface="Times New Roman" pitchFamily="18" charset="0"/>
              </a:rPr>
              <a:t>Reassemble packets in correct order</a:t>
            </a:r>
          </a:p>
        </p:txBody>
      </p:sp>
      <p:sp>
        <p:nvSpPr>
          <p:cNvPr id="26629" name="Text Box 5"/>
          <p:cNvSpPr txBox="1">
            <a:spLocks noChangeArrowheads="1"/>
          </p:cNvSpPr>
          <p:nvPr/>
        </p:nvSpPr>
        <p:spPr bwMode="auto">
          <a:xfrm>
            <a:off x="739775" y="3886200"/>
            <a:ext cx="736600"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a:t>Book</a:t>
            </a:r>
          </a:p>
        </p:txBody>
      </p:sp>
      <p:sp>
        <p:nvSpPr>
          <p:cNvPr id="26630" name="Text Box 6"/>
          <p:cNvSpPr txBox="1">
            <a:spLocks noChangeArrowheads="1"/>
          </p:cNvSpPr>
          <p:nvPr/>
        </p:nvSpPr>
        <p:spPr bwMode="auto">
          <a:xfrm>
            <a:off x="3325813" y="3886200"/>
            <a:ext cx="1862137"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a:t>Mail each page</a:t>
            </a:r>
          </a:p>
        </p:txBody>
      </p:sp>
      <p:sp>
        <p:nvSpPr>
          <p:cNvPr id="26631" name="Text Box 7"/>
          <p:cNvSpPr txBox="1">
            <a:spLocks noChangeArrowheads="1"/>
          </p:cNvSpPr>
          <p:nvPr/>
        </p:nvSpPr>
        <p:spPr bwMode="auto">
          <a:xfrm>
            <a:off x="6113463" y="3886200"/>
            <a:ext cx="2136775"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a:t>Reassemble book</a:t>
            </a:r>
          </a:p>
        </p:txBody>
      </p:sp>
      <p:pic>
        <p:nvPicPr>
          <p:cNvPr id="26632" name="Picture 8" descr="j024909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2313" y="4179888"/>
            <a:ext cx="1535112" cy="1268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33" name="Picture 9" descr="j024909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7675" y="4737100"/>
            <a:ext cx="1535113" cy="126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4" name="Rectangle 10"/>
          <p:cNvSpPr>
            <a:spLocks noChangeArrowheads="1"/>
          </p:cNvSpPr>
          <p:nvPr/>
        </p:nvSpPr>
        <p:spPr bwMode="auto">
          <a:xfrm>
            <a:off x="6807200" y="4267200"/>
            <a:ext cx="838200" cy="990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35" name="Rectangle 11"/>
          <p:cNvSpPr>
            <a:spLocks noChangeArrowheads="1"/>
          </p:cNvSpPr>
          <p:nvPr/>
        </p:nvSpPr>
        <p:spPr bwMode="auto">
          <a:xfrm>
            <a:off x="6883400" y="4343400"/>
            <a:ext cx="838200" cy="990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36" name="Rectangle 12"/>
          <p:cNvSpPr>
            <a:spLocks noChangeArrowheads="1"/>
          </p:cNvSpPr>
          <p:nvPr/>
        </p:nvSpPr>
        <p:spPr bwMode="auto">
          <a:xfrm>
            <a:off x="6959600" y="4419600"/>
            <a:ext cx="838200" cy="990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37" name="Rectangle 13"/>
          <p:cNvSpPr>
            <a:spLocks noChangeArrowheads="1"/>
          </p:cNvSpPr>
          <p:nvPr/>
        </p:nvSpPr>
        <p:spPr bwMode="auto">
          <a:xfrm>
            <a:off x="7035800" y="4495800"/>
            <a:ext cx="838200" cy="990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38" name="Rectangle 14"/>
          <p:cNvSpPr>
            <a:spLocks noChangeArrowheads="1"/>
          </p:cNvSpPr>
          <p:nvPr/>
        </p:nvSpPr>
        <p:spPr bwMode="auto">
          <a:xfrm>
            <a:off x="7112000" y="4572000"/>
            <a:ext cx="838200" cy="990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39" name="Rectangle 15"/>
          <p:cNvSpPr>
            <a:spLocks noChangeArrowheads="1"/>
          </p:cNvSpPr>
          <p:nvPr/>
        </p:nvSpPr>
        <p:spPr bwMode="auto">
          <a:xfrm>
            <a:off x="7188200" y="4648200"/>
            <a:ext cx="838200" cy="990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0" name="Rectangle 16"/>
          <p:cNvSpPr>
            <a:spLocks noChangeArrowheads="1"/>
          </p:cNvSpPr>
          <p:nvPr/>
        </p:nvSpPr>
        <p:spPr bwMode="auto">
          <a:xfrm>
            <a:off x="7264400" y="4724400"/>
            <a:ext cx="838200" cy="990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1" name="Rectangle 17"/>
          <p:cNvSpPr>
            <a:spLocks noChangeArrowheads="1"/>
          </p:cNvSpPr>
          <p:nvPr/>
        </p:nvSpPr>
        <p:spPr bwMode="auto">
          <a:xfrm>
            <a:off x="7340600" y="4800600"/>
            <a:ext cx="838200" cy="990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2" name="AutoShape 18"/>
          <p:cNvSpPr>
            <a:spLocks noChangeArrowheads="1"/>
          </p:cNvSpPr>
          <p:nvPr/>
        </p:nvSpPr>
        <p:spPr bwMode="auto">
          <a:xfrm>
            <a:off x="2362200" y="4686300"/>
            <a:ext cx="685800" cy="595313"/>
          </a:xfrm>
          <a:prstGeom prst="rightArrow">
            <a:avLst>
              <a:gd name="adj1" fmla="val 50000"/>
              <a:gd name="adj2" fmla="val 28800"/>
            </a:avLst>
          </a:prstGeom>
          <a:solidFill>
            <a:schemeClr val="hlink"/>
          </a:solidFill>
          <a:ln w="9525">
            <a:solidFill>
              <a:schemeClr val="tx1"/>
            </a:solidFill>
            <a:miter lim="800000"/>
            <a:headEnd/>
            <a:tailEnd/>
          </a:ln>
        </p:spPr>
        <p:txBody>
          <a:bodyPr wrap="none" anchor="ctr"/>
          <a:lstStyle/>
          <a:p>
            <a:endParaRPr lang="en-US"/>
          </a:p>
        </p:txBody>
      </p:sp>
      <p:sp>
        <p:nvSpPr>
          <p:cNvPr id="26643" name="Rectangle 19"/>
          <p:cNvSpPr>
            <a:spLocks noChangeArrowheads="1"/>
          </p:cNvSpPr>
          <p:nvPr/>
        </p:nvSpPr>
        <p:spPr bwMode="auto">
          <a:xfrm>
            <a:off x="685800" y="4267200"/>
            <a:ext cx="838200" cy="990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4" name="Rectangle 20"/>
          <p:cNvSpPr>
            <a:spLocks noChangeArrowheads="1"/>
          </p:cNvSpPr>
          <p:nvPr/>
        </p:nvSpPr>
        <p:spPr bwMode="auto">
          <a:xfrm>
            <a:off x="762000" y="4343400"/>
            <a:ext cx="838200" cy="990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5" name="Rectangle 21"/>
          <p:cNvSpPr>
            <a:spLocks noChangeArrowheads="1"/>
          </p:cNvSpPr>
          <p:nvPr/>
        </p:nvSpPr>
        <p:spPr bwMode="auto">
          <a:xfrm>
            <a:off x="838200" y="4419600"/>
            <a:ext cx="838200" cy="990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6" name="Rectangle 22"/>
          <p:cNvSpPr>
            <a:spLocks noChangeArrowheads="1"/>
          </p:cNvSpPr>
          <p:nvPr/>
        </p:nvSpPr>
        <p:spPr bwMode="auto">
          <a:xfrm>
            <a:off x="914400" y="4495800"/>
            <a:ext cx="838200" cy="990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7" name="Rectangle 23"/>
          <p:cNvSpPr>
            <a:spLocks noChangeArrowheads="1"/>
          </p:cNvSpPr>
          <p:nvPr/>
        </p:nvSpPr>
        <p:spPr bwMode="auto">
          <a:xfrm>
            <a:off x="990600" y="4572000"/>
            <a:ext cx="838200" cy="990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8" name="Rectangle 24"/>
          <p:cNvSpPr>
            <a:spLocks noChangeArrowheads="1"/>
          </p:cNvSpPr>
          <p:nvPr/>
        </p:nvSpPr>
        <p:spPr bwMode="auto">
          <a:xfrm>
            <a:off x="1066800" y="4648200"/>
            <a:ext cx="838200" cy="990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49" name="Rectangle 25"/>
          <p:cNvSpPr>
            <a:spLocks noChangeArrowheads="1"/>
          </p:cNvSpPr>
          <p:nvPr/>
        </p:nvSpPr>
        <p:spPr bwMode="auto">
          <a:xfrm>
            <a:off x="1143000" y="4724400"/>
            <a:ext cx="838200" cy="990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50" name="Rectangle 26"/>
          <p:cNvSpPr>
            <a:spLocks noChangeArrowheads="1"/>
          </p:cNvSpPr>
          <p:nvPr/>
        </p:nvSpPr>
        <p:spPr bwMode="auto">
          <a:xfrm>
            <a:off x="1219200" y="4800600"/>
            <a:ext cx="838200" cy="990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651" name="AutoShape 27"/>
          <p:cNvSpPr>
            <a:spLocks noChangeArrowheads="1"/>
          </p:cNvSpPr>
          <p:nvPr/>
        </p:nvSpPr>
        <p:spPr bwMode="auto">
          <a:xfrm>
            <a:off x="5918200" y="4686300"/>
            <a:ext cx="685800" cy="595313"/>
          </a:xfrm>
          <a:prstGeom prst="rightArrow">
            <a:avLst>
              <a:gd name="adj1" fmla="val 50000"/>
              <a:gd name="adj2" fmla="val 28800"/>
            </a:avLst>
          </a:prstGeom>
          <a:solidFill>
            <a:schemeClr val="hlink"/>
          </a:solidFill>
          <a:ln w="9525">
            <a:solidFill>
              <a:schemeClr val="tx1"/>
            </a:solidFill>
            <a:miter lim="800000"/>
            <a:headEnd/>
            <a:tailEnd/>
          </a:ln>
        </p:spPr>
        <p:txBody>
          <a:bodyPr wrap="none" anchor="ctr"/>
          <a:lstStyle/>
          <a:p>
            <a:endParaRPr lang="en-US"/>
          </a:p>
        </p:txBody>
      </p:sp>
      <p:sp>
        <p:nvSpPr>
          <p:cNvPr id="26652" name="Text Box 28"/>
          <p:cNvSpPr txBox="1">
            <a:spLocks noChangeArrowheads="1"/>
          </p:cNvSpPr>
          <p:nvPr/>
        </p:nvSpPr>
        <p:spPr bwMode="auto">
          <a:xfrm>
            <a:off x="4843463" y="4845050"/>
            <a:ext cx="4000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1600">
                <a:solidFill>
                  <a:schemeClr val="bg1"/>
                </a:solidFill>
                <a:latin typeface="Comic Sans MS" charset="0"/>
              </a:rPr>
              <a:t>19</a:t>
            </a:r>
          </a:p>
        </p:txBody>
      </p:sp>
      <p:sp>
        <p:nvSpPr>
          <p:cNvPr id="26653" name="Text Box 29"/>
          <p:cNvSpPr txBox="1">
            <a:spLocks noChangeArrowheads="1"/>
          </p:cNvSpPr>
          <p:nvPr/>
        </p:nvSpPr>
        <p:spPr bwMode="auto">
          <a:xfrm>
            <a:off x="5500688" y="5416550"/>
            <a:ext cx="307975"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1600">
                <a:solidFill>
                  <a:schemeClr val="bg1"/>
                </a:solidFill>
                <a:latin typeface="Comic Sans MS" charset="0"/>
              </a:rPr>
              <a:t>5</a:t>
            </a:r>
          </a:p>
        </p:txBody>
      </p:sp>
      <p:sp>
        <p:nvSpPr>
          <p:cNvPr id="26654" name="Text Box 30"/>
          <p:cNvSpPr txBox="1">
            <a:spLocks noChangeArrowheads="1"/>
          </p:cNvSpPr>
          <p:nvPr/>
        </p:nvSpPr>
        <p:spPr bwMode="auto">
          <a:xfrm>
            <a:off x="3965575" y="4249738"/>
            <a:ext cx="276225"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1600">
                <a:solidFill>
                  <a:schemeClr val="bg1"/>
                </a:solidFill>
                <a:latin typeface="Comic Sans MS" charset="0"/>
              </a:rPr>
              <a:t>1</a:t>
            </a:r>
          </a:p>
        </p:txBody>
      </p:sp>
      <p:sp>
        <p:nvSpPr>
          <p:cNvPr id="26655" name="Text Box 31"/>
          <p:cNvSpPr txBox="1">
            <a:spLocks noChangeArrowheads="1"/>
          </p:cNvSpPr>
          <p:nvPr/>
        </p:nvSpPr>
        <p:spPr bwMode="auto">
          <a:xfrm>
            <a:off x="1857375" y="5492750"/>
            <a:ext cx="276225"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1600">
                <a:solidFill>
                  <a:schemeClr val="bg1"/>
                </a:solidFill>
                <a:latin typeface="Comic Sans MS" charset="0"/>
              </a:rPr>
              <a:t>1</a:t>
            </a:r>
          </a:p>
        </p:txBody>
      </p:sp>
      <p:sp>
        <p:nvSpPr>
          <p:cNvPr id="26656" name="Text Box 32"/>
          <p:cNvSpPr txBox="1">
            <a:spLocks noChangeArrowheads="1"/>
          </p:cNvSpPr>
          <p:nvPr/>
        </p:nvSpPr>
        <p:spPr bwMode="auto">
          <a:xfrm>
            <a:off x="7953375" y="5492750"/>
            <a:ext cx="276225"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1600">
                <a:solidFill>
                  <a:schemeClr val="bg1"/>
                </a:solidFill>
                <a:latin typeface="Comic Sans MS" charset="0"/>
              </a:rPr>
              <a:t>1</a:t>
            </a:r>
          </a:p>
        </p:txBody>
      </p:sp>
      <p:sp>
        <p:nvSpPr>
          <p:cNvPr id="33" name="Footer Placeholder 32"/>
          <p:cNvSpPr>
            <a:spLocks noGrp="1"/>
          </p:cNvSpPr>
          <p:nvPr>
            <p:ph type="ftr" sz="quarter" idx="11"/>
          </p:nvPr>
        </p:nvSpPr>
        <p:spPr>
          <a:xfrm>
            <a:off x="914400" y="6172200"/>
            <a:ext cx="3962400" cy="457200"/>
          </a:xfrm>
        </p:spPr>
        <p:txBody>
          <a:bodyPr/>
          <a:lstStyle/>
          <a:p>
            <a:r>
              <a:rPr lang="en-US" smtClean="0"/>
              <a:t>FAST-NUCES</a:t>
            </a:r>
            <a:endParaRPr lang="en-US"/>
          </a:p>
        </p:txBody>
      </p:sp>
      <p:pic>
        <p:nvPicPr>
          <p:cNvPr id="34" name="Picture 33"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DNSSEC (4) – Validating Replies</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Client queries www.uw.edu as usual</a:t>
            </a:r>
          </a:p>
          <a:p>
            <a:pPr lvl="1"/>
            <a:r>
              <a:rPr lang="en-US" dirty="0" smtClean="0">
                <a:latin typeface="Times New Roman" pitchFamily="18" charset="0"/>
                <a:cs typeface="Times New Roman" pitchFamily="18" charset="0"/>
              </a:rPr>
              <a:t>Replies include signatures/keys</a:t>
            </a:r>
          </a:p>
          <a:p>
            <a:r>
              <a:rPr lang="en-US" dirty="0" smtClean="0">
                <a:latin typeface="Times New Roman" pitchFamily="18" charset="0"/>
                <a:cs typeface="Times New Roman" pitchFamily="18" charset="0"/>
              </a:rPr>
              <a:t>Client validates answer:</a:t>
            </a:r>
          </a:p>
          <a:p>
            <a:pPr lvl="1">
              <a:buNone/>
            </a:pPr>
            <a:r>
              <a:rPr lang="en-US" dirty="0" smtClean="0">
                <a:latin typeface="Times New Roman" pitchFamily="18" charset="0"/>
                <a:cs typeface="Times New Roman" pitchFamily="18" charset="0"/>
              </a:rPr>
              <a:t>1. KROOT is a trust anchor</a:t>
            </a:r>
          </a:p>
          <a:p>
            <a:pPr lvl="1">
              <a:buNone/>
            </a:pPr>
            <a:r>
              <a:rPr lang="en-US" dirty="0" smtClean="0">
                <a:latin typeface="Times New Roman" pitchFamily="18" charset="0"/>
                <a:cs typeface="Times New Roman" pitchFamily="18" charset="0"/>
              </a:rPr>
              <a:t>2. Use KROOT to check KEDU</a:t>
            </a:r>
          </a:p>
          <a:p>
            <a:pPr lvl="1">
              <a:buNone/>
            </a:pPr>
            <a:r>
              <a:rPr lang="en-US" dirty="0" smtClean="0">
                <a:latin typeface="Times New Roman" pitchFamily="18" charset="0"/>
                <a:cs typeface="Times New Roman" pitchFamily="18" charset="0"/>
              </a:rPr>
              <a:t>3. Use KEDU to check KUW.EDU</a:t>
            </a:r>
          </a:p>
          <a:p>
            <a:pPr lvl="1">
              <a:buNone/>
            </a:pPr>
            <a:r>
              <a:rPr lang="en-US" dirty="0" smtClean="0">
                <a:latin typeface="Times New Roman" pitchFamily="18" charset="0"/>
                <a:cs typeface="Times New Roman" pitchFamily="18" charset="0"/>
              </a:rPr>
              <a:t>4. Use KUW.EDU to check IP</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2" name="Picture 2"/>
          <p:cNvPicPr>
            <a:picLocks noChangeAspect="1" noChangeArrowheads="1"/>
          </p:cNvPicPr>
          <p:nvPr/>
        </p:nvPicPr>
        <p:blipFill>
          <a:blip r:embed="rId3" cstate="print"/>
          <a:srcRect/>
          <a:stretch>
            <a:fillRect/>
          </a:stretch>
        </p:blipFill>
        <p:spPr bwMode="auto">
          <a:xfrm>
            <a:off x="5410200" y="1762125"/>
            <a:ext cx="3600450" cy="3648075"/>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DNSSEC (5)</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Other features too:</a:t>
            </a:r>
          </a:p>
          <a:p>
            <a:pPr lvl="1"/>
            <a:r>
              <a:rPr lang="en-US" dirty="0" smtClean="0">
                <a:latin typeface="Times New Roman" pitchFamily="18" charset="0"/>
                <a:cs typeface="Times New Roman" pitchFamily="18" charset="0"/>
              </a:rPr>
              <a:t>Authoritative answers a domain record doesn’t exist (NSEC/NSEC3)</a:t>
            </a:r>
          </a:p>
          <a:p>
            <a:pPr lvl="1"/>
            <a:r>
              <a:rPr lang="en-US" dirty="0" smtClean="0">
                <a:latin typeface="Times New Roman" pitchFamily="18" charset="0"/>
                <a:cs typeface="Times New Roman" pitchFamily="18" charset="0"/>
              </a:rPr>
              <a:t>Optional anti-spoofing to bind query and reply</a:t>
            </a:r>
          </a:p>
          <a:p>
            <a:pPr lvl="1"/>
            <a:r>
              <a:rPr lang="en-US" dirty="0" smtClean="0">
                <a:latin typeface="Times New Roman" pitchFamily="18" charset="0"/>
                <a:cs typeface="Times New Roman" pitchFamily="18" charset="0"/>
              </a:rPr>
              <a:t>Flags related to deployment …</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Summary</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DNS spoofing is possible without added security measures</a:t>
            </a:r>
          </a:p>
          <a:p>
            <a:pPr lvl="1"/>
            <a:r>
              <a:rPr lang="en-US" dirty="0" smtClean="0">
                <a:latin typeface="Times New Roman" pitchFamily="18" charset="0"/>
                <a:cs typeface="Times New Roman" pitchFamily="18" charset="0"/>
              </a:rPr>
              <a:t>Large problem in practice!</a:t>
            </a:r>
          </a:p>
          <a:p>
            <a:r>
              <a:rPr lang="en-US" dirty="0" smtClean="0">
                <a:latin typeface="Times New Roman" pitchFamily="18" charset="0"/>
                <a:cs typeface="Times New Roman" pitchFamily="18" charset="0"/>
              </a:rPr>
              <a:t>DNSSEC adds authentication (only) of replies to the DNS</a:t>
            </a:r>
          </a:p>
          <a:p>
            <a:pPr lvl="1"/>
            <a:r>
              <a:rPr lang="en-US" dirty="0" smtClean="0">
                <a:latin typeface="Times New Roman" pitchFamily="18" charset="0"/>
                <a:cs typeface="Times New Roman" pitchFamily="18" charset="0"/>
              </a:rPr>
              <a:t>Using a hierarchy of public keys</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err="1" smtClean="0">
                <a:solidFill>
                  <a:schemeClr val="accent1"/>
                </a:solidFill>
                <a:latin typeface="Times New Roman" pitchFamily="18" charset="0"/>
                <a:cs typeface="Times New Roman" pitchFamily="18" charset="0"/>
              </a:rPr>
              <a:t>DDoS</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Topic</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Distributed Denial-of-Service (DDOS)</a:t>
            </a:r>
          </a:p>
          <a:p>
            <a:pPr lvl="1"/>
            <a:r>
              <a:rPr lang="en-US" dirty="0" smtClean="0">
                <a:latin typeface="Times New Roman" pitchFamily="18" charset="0"/>
                <a:cs typeface="Times New Roman" pitchFamily="18" charset="0"/>
              </a:rPr>
              <a:t>An attack on network availability</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67586" name="Picture 2"/>
          <p:cNvPicPr>
            <a:picLocks noChangeAspect="1" noChangeArrowheads="1"/>
          </p:cNvPicPr>
          <p:nvPr/>
        </p:nvPicPr>
        <p:blipFill>
          <a:blip r:embed="rId4" cstate="print"/>
          <a:srcRect/>
          <a:stretch>
            <a:fillRect/>
          </a:stretch>
        </p:blipFill>
        <p:spPr bwMode="auto">
          <a:xfrm>
            <a:off x="2347913" y="2428875"/>
            <a:ext cx="4448175" cy="200025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Topic</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Distributed Denial-of-Service (DDOS)</a:t>
            </a:r>
          </a:p>
          <a:p>
            <a:pPr lvl="1"/>
            <a:r>
              <a:rPr lang="en-US" dirty="0" smtClean="0">
                <a:latin typeface="Times New Roman" pitchFamily="18" charset="0"/>
                <a:cs typeface="Times New Roman" pitchFamily="18" charset="0"/>
              </a:rPr>
              <a:t>An attack on network availability</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68610" name="Picture 2"/>
          <p:cNvPicPr>
            <a:picLocks noChangeAspect="1" noChangeArrowheads="1"/>
          </p:cNvPicPr>
          <p:nvPr/>
        </p:nvPicPr>
        <p:blipFill>
          <a:blip r:embed="rId3" cstate="print"/>
          <a:srcRect/>
          <a:stretch>
            <a:fillRect/>
          </a:stretch>
        </p:blipFill>
        <p:spPr bwMode="auto">
          <a:xfrm>
            <a:off x="2290763" y="2571750"/>
            <a:ext cx="4562475" cy="17145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Motivation</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The best part of IP connectivity</a:t>
            </a:r>
          </a:p>
          <a:p>
            <a:pPr lvl="1"/>
            <a:r>
              <a:rPr lang="en-US" dirty="0" smtClean="0">
                <a:latin typeface="Times New Roman" pitchFamily="18" charset="0"/>
                <a:cs typeface="Times New Roman" pitchFamily="18" charset="0"/>
              </a:rPr>
              <a:t>You can send to any other host</a:t>
            </a:r>
          </a:p>
          <a:p>
            <a:r>
              <a:rPr lang="en-US" dirty="0" smtClean="0">
                <a:latin typeface="Times New Roman" pitchFamily="18" charset="0"/>
                <a:cs typeface="Times New Roman" pitchFamily="18" charset="0"/>
              </a:rPr>
              <a:t>The worst part of IP connectivity</a:t>
            </a:r>
          </a:p>
          <a:p>
            <a:pPr lvl="1"/>
            <a:r>
              <a:rPr lang="en-US" dirty="0" smtClean="0">
                <a:latin typeface="Times New Roman" pitchFamily="18" charset="0"/>
                <a:cs typeface="Times New Roman" pitchFamily="18" charset="0"/>
              </a:rPr>
              <a:t>Any host can send packets to you!</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69634" name="Picture 2"/>
          <p:cNvPicPr>
            <a:picLocks noChangeAspect="1" noChangeArrowheads="1"/>
          </p:cNvPicPr>
          <p:nvPr/>
        </p:nvPicPr>
        <p:blipFill>
          <a:blip r:embed="rId3" cstate="print"/>
          <a:srcRect/>
          <a:stretch>
            <a:fillRect/>
          </a:stretch>
        </p:blipFill>
        <p:spPr bwMode="auto">
          <a:xfrm>
            <a:off x="2362200" y="3429000"/>
            <a:ext cx="4629150" cy="1819275"/>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Motivation (2)</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Flooding a host with many packets can interfere with its IP connectivity</a:t>
            </a:r>
          </a:p>
          <a:p>
            <a:pPr lvl="1"/>
            <a:r>
              <a:rPr lang="en-US" dirty="0" smtClean="0">
                <a:latin typeface="Times New Roman" pitchFamily="18" charset="0"/>
                <a:cs typeface="Times New Roman" pitchFamily="18" charset="0"/>
              </a:rPr>
              <a:t>Host may become unresponsive</a:t>
            </a:r>
          </a:p>
          <a:p>
            <a:pPr lvl="1"/>
            <a:r>
              <a:rPr lang="en-US" dirty="0" smtClean="0">
                <a:latin typeface="Times New Roman" pitchFamily="18" charset="0"/>
                <a:cs typeface="Times New Roman" pitchFamily="18" charset="0"/>
              </a:rPr>
              <a:t>This is a form of denial-of-service</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70658" name="Picture 2"/>
          <p:cNvPicPr>
            <a:picLocks noChangeAspect="1" noChangeArrowheads="1"/>
          </p:cNvPicPr>
          <p:nvPr/>
        </p:nvPicPr>
        <p:blipFill>
          <a:blip r:embed="rId4" cstate="print"/>
          <a:srcRect/>
          <a:stretch>
            <a:fillRect/>
          </a:stretch>
        </p:blipFill>
        <p:spPr bwMode="auto">
          <a:xfrm>
            <a:off x="2819400" y="3733800"/>
            <a:ext cx="4286250" cy="1838325"/>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Goal and Threat Model</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Goal is for host to keep network connectivity for desired services</a:t>
            </a:r>
          </a:p>
          <a:p>
            <a:pPr lvl="1"/>
            <a:r>
              <a:rPr lang="en-US" dirty="0" smtClean="0">
                <a:latin typeface="Times New Roman" pitchFamily="18" charset="0"/>
                <a:cs typeface="Times New Roman" pitchFamily="18" charset="0"/>
              </a:rPr>
              <a:t>Threat is Trudy may overwhelm host with undesired traffic</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71682" name="Picture 2"/>
          <p:cNvPicPr>
            <a:picLocks noChangeAspect="1" noChangeArrowheads="1"/>
          </p:cNvPicPr>
          <p:nvPr/>
        </p:nvPicPr>
        <p:blipFill>
          <a:blip r:embed="rId3" cstate="print"/>
          <a:srcRect/>
          <a:stretch>
            <a:fillRect/>
          </a:stretch>
        </p:blipFill>
        <p:spPr bwMode="auto">
          <a:xfrm>
            <a:off x="1905000" y="3733800"/>
            <a:ext cx="5553075" cy="17145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Internet Reality</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Distributed Denial-of-Service is a huge problem today!</a:t>
            </a:r>
          </a:p>
          <a:p>
            <a:pPr lvl="1"/>
            <a:r>
              <a:rPr lang="en-US" dirty="0" err="1" smtClean="0">
                <a:latin typeface="Times New Roman" pitchFamily="18" charset="0"/>
                <a:cs typeface="Times New Roman" pitchFamily="18" charset="0"/>
              </a:rPr>
              <a:t>Akamai</a:t>
            </a:r>
            <a:r>
              <a:rPr lang="en-US" dirty="0" smtClean="0">
                <a:latin typeface="Times New Roman" pitchFamily="18" charset="0"/>
                <a:cs typeface="Times New Roman" pitchFamily="18" charset="0"/>
              </a:rPr>
              <a:t> Q3-12 reports DDOS against US banks peaking at 65 </a:t>
            </a:r>
            <a:r>
              <a:rPr lang="en-US" dirty="0" err="1" smtClean="0">
                <a:latin typeface="Times New Roman" pitchFamily="18" charset="0"/>
                <a:cs typeface="Times New Roman" pitchFamily="18" charset="0"/>
              </a:rPr>
              <a:t>Gbps</a:t>
            </a:r>
            <a:r>
              <a:rPr lang="en-US" dirty="0" smtClean="0">
                <a:latin typeface="Times New Roman" pitchFamily="18" charset="0"/>
                <a:cs typeface="Times New Roman" pitchFamily="18" charset="0"/>
              </a:rPr>
              <a:t> of traffic flooding the bank</a:t>
            </a:r>
          </a:p>
          <a:p>
            <a:r>
              <a:rPr lang="en-US" dirty="0" smtClean="0">
                <a:latin typeface="Times New Roman" pitchFamily="18" charset="0"/>
                <a:cs typeface="Times New Roman" pitchFamily="18" charset="0"/>
              </a:rPr>
              <a:t>There are no great solutions</a:t>
            </a:r>
          </a:p>
          <a:p>
            <a:pPr lvl="1"/>
            <a:r>
              <a:rPr lang="en-US" dirty="0" smtClean="0">
                <a:latin typeface="Times New Roman" pitchFamily="18" charset="0"/>
                <a:cs typeface="Times New Roman" pitchFamily="18" charset="0"/>
              </a:rPr>
              <a:t>CDNs, network traffic filtering, and best practices all help</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61874" t="28000" r="3751" b="50632"/>
          <a:stretch>
            <a:fillRect/>
          </a:stretch>
        </p:blipFill>
        <p:spPr bwMode="auto">
          <a:xfrm>
            <a:off x="2514600" y="1052513"/>
            <a:ext cx="5561013"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type="none" w="lg" len="med"/>
              </a14:hiddenLine>
            </a:ext>
          </a:extLst>
        </p:spPr>
      </p:pic>
      <p:sp>
        <p:nvSpPr>
          <p:cNvPr id="27651" name="Rectangle 2"/>
          <p:cNvSpPr>
            <a:spLocks noGrp="1" noChangeArrowheads="1"/>
          </p:cNvSpPr>
          <p:nvPr>
            <p:ph type="title"/>
          </p:nvPr>
        </p:nvSpPr>
        <p:spPr>
          <a:xfrm>
            <a:off x="228600" y="228600"/>
            <a:ext cx="7772400" cy="609600"/>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TCP </a:t>
            </a:r>
            <a:r>
              <a:rPr lang="en-US" dirty="0" smtClean="0">
                <a:solidFill>
                  <a:schemeClr val="tx1"/>
                </a:solidFill>
                <a:latin typeface="Times New Roman" pitchFamily="18" charset="0"/>
                <a:ea typeface="ＭＳ Ｐゴシック" charset="0"/>
                <a:cs typeface="Times New Roman" pitchFamily="18" charset="0"/>
              </a:rPr>
              <a:t>Header</a:t>
            </a:r>
            <a:endParaRPr lang="en-US" sz="2000" dirty="0">
              <a:solidFill>
                <a:schemeClr val="tx1"/>
              </a:solidFill>
              <a:latin typeface="Times New Roman" pitchFamily="18" charset="0"/>
              <a:ea typeface="ＭＳ Ｐゴシック" charset="0"/>
              <a:cs typeface="Times New Roman" pitchFamily="18" charset="0"/>
            </a:endParaRPr>
          </a:p>
        </p:txBody>
      </p:sp>
      <p:grpSp>
        <p:nvGrpSpPr>
          <p:cNvPr id="2" name="Group 23"/>
          <p:cNvGrpSpPr>
            <a:grpSpLocks/>
          </p:cNvGrpSpPr>
          <p:nvPr/>
        </p:nvGrpSpPr>
        <p:grpSpPr bwMode="auto">
          <a:xfrm>
            <a:off x="2598738" y="3248025"/>
            <a:ext cx="5900737" cy="3305175"/>
            <a:chOff x="3207858" y="3248025"/>
            <a:chExt cx="5900691" cy="3305175"/>
          </a:xfrm>
        </p:grpSpPr>
        <p:sp>
          <p:nvSpPr>
            <p:cNvPr id="27653" name="Rectangle 5"/>
            <p:cNvSpPr>
              <a:spLocks noChangeArrowheads="1"/>
            </p:cNvSpPr>
            <p:nvPr/>
          </p:nvSpPr>
          <p:spPr bwMode="auto">
            <a:xfrm>
              <a:off x="3207858" y="3248025"/>
              <a:ext cx="1686410" cy="3810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a:latin typeface="Arial Narrow" charset="0"/>
                </a:rPr>
                <a:t>Source Port</a:t>
              </a:r>
            </a:p>
          </p:txBody>
        </p:sp>
        <p:sp>
          <p:nvSpPr>
            <p:cNvPr id="27654" name="Rectangle 6"/>
            <p:cNvSpPr>
              <a:spLocks noChangeArrowheads="1"/>
            </p:cNvSpPr>
            <p:nvPr/>
          </p:nvSpPr>
          <p:spPr bwMode="auto">
            <a:xfrm>
              <a:off x="4894267" y="3248025"/>
              <a:ext cx="2023692" cy="3810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a:latin typeface="Arial Narrow" charset="0"/>
                </a:rPr>
                <a:t>Dest port</a:t>
              </a:r>
            </a:p>
          </p:txBody>
        </p:sp>
        <p:sp>
          <p:nvSpPr>
            <p:cNvPr id="27655" name="Rectangle 7"/>
            <p:cNvSpPr>
              <a:spLocks noChangeArrowheads="1"/>
            </p:cNvSpPr>
            <p:nvPr/>
          </p:nvSpPr>
          <p:spPr bwMode="auto">
            <a:xfrm>
              <a:off x="3207858" y="3629025"/>
              <a:ext cx="3710101"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atin typeface="Arial Narrow" charset="0"/>
                </a:rPr>
                <a:t>SEQ Number</a:t>
              </a:r>
            </a:p>
          </p:txBody>
        </p:sp>
        <p:sp>
          <p:nvSpPr>
            <p:cNvPr id="27656" name="Rectangle 8"/>
            <p:cNvSpPr>
              <a:spLocks noChangeArrowheads="1"/>
            </p:cNvSpPr>
            <p:nvPr/>
          </p:nvSpPr>
          <p:spPr bwMode="auto">
            <a:xfrm>
              <a:off x="3207858" y="4010025"/>
              <a:ext cx="3710101"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atin typeface="Arial Narrow" charset="0"/>
                </a:rPr>
                <a:t>ACK Number</a:t>
              </a:r>
            </a:p>
          </p:txBody>
        </p:sp>
        <p:sp>
          <p:nvSpPr>
            <p:cNvPr id="27657" name="Rectangle 9"/>
            <p:cNvSpPr>
              <a:spLocks noChangeArrowheads="1"/>
            </p:cNvSpPr>
            <p:nvPr/>
          </p:nvSpPr>
          <p:spPr bwMode="auto">
            <a:xfrm>
              <a:off x="3207858" y="4391025"/>
              <a:ext cx="3710101" cy="790575"/>
            </a:xfrm>
            <a:prstGeom prst="rect">
              <a:avLst/>
            </a:prstGeom>
            <a:noFill/>
            <a:ln w="12700">
              <a:solidFill>
                <a:schemeClr val="tx1"/>
              </a:solidFill>
              <a:miter lim="800000"/>
              <a:headEnd/>
              <a:tailEnd type="none" w="lg"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7658" name="Rectangle 10"/>
            <p:cNvSpPr>
              <a:spLocks noChangeArrowheads="1"/>
            </p:cNvSpPr>
            <p:nvPr/>
          </p:nvSpPr>
          <p:spPr bwMode="auto">
            <a:xfrm>
              <a:off x="3207858" y="5181600"/>
              <a:ext cx="3710101" cy="1371600"/>
            </a:xfrm>
            <a:prstGeom prst="rect">
              <a:avLst/>
            </a:prstGeom>
            <a:noFill/>
            <a:ln w="12700">
              <a:solidFill>
                <a:schemeClr val="tx1"/>
              </a:solidFill>
              <a:miter lim="800000"/>
              <a:headEnd/>
              <a:tailEnd type="none" w="lg" len="me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t>Other stuff</a:t>
              </a:r>
            </a:p>
          </p:txBody>
        </p:sp>
        <p:sp>
          <p:nvSpPr>
            <p:cNvPr id="27659" name="Rectangle 11"/>
            <p:cNvSpPr>
              <a:spLocks noChangeArrowheads="1"/>
            </p:cNvSpPr>
            <p:nvPr/>
          </p:nvSpPr>
          <p:spPr bwMode="auto">
            <a:xfrm>
              <a:off x="3696214" y="4391025"/>
              <a:ext cx="402279" cy="790575"/>
            </a:xfrm>
            <a:prstGeom prst="rect">
              <a:avLst/>
            </a:prstGeom>
            <a:noFill/>
            <a:ln w="12700">
              <a:solidFill>
                <a:schemeClr val="tx1"/>
              </a:solidFill>
              <a:miter lim="800000"/>
              <a:headEnd/>
              <a:tailEnd type="none" w="lg" len="med"/>
            </a:ln>
            <a:extLst>
              <a:ext uri="{909E8E84-426E-40dd-AFC4-6F175D3DCCD1}">
                <a14:hiddenFill xmlns:a14="http://schemas.microsoft.com/office/drawing/2010/main" xmlns="">
                  <a:solidFill>
                    <a:srgbClr val="FFFFFF"/>
                  </a:solidFill>
                </a14:hiddenFill>
              </a:ext>
            </a:extLst>
          </p:spPr>
          <p:txBody>
            <a:bodyPr wrap="none" anchor="ctr">
              <a:spAutoFit/>
            </a:bodyPr>
            <a:lstStyle/>
            <a:p>
              <a:pPr algn="ctr">
                <a:lnSpc>
                  <a:spcPct val="75000"/>
                </a:lnSpc>
              </a:pPr>
              <a:r>
                <a:rPr lang="en-US"/>
                <a:t>U</a:t>
              </a:r>
            </a:p>
            <a:p>
              <a:pPr algn="ctr">
                <a:lnSpc>
                  <a:spcPct val="75000"/>
                </a:lnSpc>
              </a:pPr>
              <a:r>
                <a:rPr lang="en-US"/>
                <a:t>R</a:t>
              </a:r>
            </a:p>
            <a:p>
              <a:pPr algn="ctr">
                <a:lnSpc>
                  <a:spcPct val="75000"/>
                </a:lnSpc>
              </a:pPr>
              <a:r>
                <a:rPr lang="en-US"/>
                <a:t>G</a:t>
              </a:r>
            </a:p>
          </p:txBody>
        </p:sp>
        <p:sp>
          <p:nvSpPr>
            <p:cNvPr id="27660" name="Rectangle 12"/>
            <p:cNvSpPr>
              <a:spLocks noChangeArrowheads="1"/>
            </p:cNvSpPr>
            <p:nvPr/>
          </p:nvSpPr>
          <p:spPr bwMode="auto">
            <a:xfrm>
              <a:off x="4890754" y="4391025"/>
              <a:ext cx="391739" cy="790575"/>
            </a:xfrm>
            <a:prstGeom prst="rect">
              <a:avLst/>
            </a:prstGeom>
            <a:noFill/>
            <a:ln w="12700">
              <a:solidFill>
                <a:schemeClr val="tx1"/>
              </a:solidFill>
              <a:miter lim="800000"/>
              <a:headEnd/>
              <a:tailEnd type="none" w="lg" len="med"/>
            </a:ln>
            <a:extLst>
              <a:ext uri="{909E8E84-426E-40dd-AFC4-6F175D3DCCD1}">
                <a14:hiddenFill xmlns:a14="http://schemas.microsoft.com/office/drawing/2010/main" xmlns="">
                  <a:solidFill>
                    <a:srgbClr val="FFFFFF"/>
                  </a:solidFill>
                </a14:hiddenFill>
              </a:ext>
            </a:extLst>
          </p:spPr>
          <p:txBody>
            <a:bodyPr wrap="none" anchor="ctr">
              <a:spAutoFit/>
            </a:bodyPr>
            <a:lstStyle/>
            <a:p>
              <a:pPr algn="ctr">
                <a:lnSpc>
                  <a:spcPct val="75000"/>
                </a:lnSpc>
              </a:pPr>
              <a:r>
                <a:rPr lang="en-US"/>
                <a:t>P</a:t>
              </a:r>
            </a:p>
            <a:p>
              <a:pPr algn="ctr">
                <a:lnSpc>
                  <a:spcPct val="75000"/>
                </a:lnSpc>
              </a:pPr>
              <a:r>
                <a:rPr lang="en-US"/>
                <a:t>S</a:t>
              </a:r>
            </a:p>
            <a:p>
              <a:pPr algn="ctr">
                <a:lnSpc>
                  <a:spcPct val="75000"/>
                </a:lnSpc>
              </a:pPr>
              <a:r>
                <a:rPr lang="en-US"/>
                <a:t>R</a:t>
              </a:r>
            </a:p>
          </p:txBody>
        </p:sp>
        <p:sp>
          <p:nvSpPr>
            <p:cNvPr id="27661" name="Rectangle 13"/>
            <p:cNvSpPr>
              <a:spLocks noChangeArrowheads="1"/>
            </p:cNvSpPr>
            <p:nvPr/>
          </p:nvSpPr>
          <p:spPr bwMode="auto">
            <a:xfrm>
              <a:off x="4098493" y="4391025"/>
              <a:ext cx="386469" cy="790575"/>
            </a:xfrm>
            <a:prstGeom prst="rect">
              <a:avLst/>
            </a:prstGeom>
            <a:solidFill>
              <a:schemeClr val="accent1"/>
            </a:solidFill>
            <a:ln w="12700">
              <a:solidFill>
                <a:schemeClr val="tx1"/>
              </a:solidFill>
              <a:miter lim="800000"/>
              <a:headEnd/>
              <a:tailEnd type="none" w="lg" len="med"/>
            </a:ln>
          </p:spPr>
          <p:txBody>
            <a:bodyPr wrap="none" anchor="ctr">
              <a:spAutoFit/>
            </a:bodyPr>
            <a:lstStyle/>
            <a:p>
              <a:pPr algn="ctr">
                <a:lnSpc>
                  <a:spcPct val="75000"/>
                </a:lnSpc>
              </a:pPr>
              <a:r>
                <a:rPr lang="en-US"/>
                <a:t>A</a:t>
              </a:r>
            </a:p>
            <a:p>
              <a:pPr algn="ctr">
                <a:lnSpc>
                  <a:spcPct val="75000"/>
                </a:lnSpc>
              </a:pPr>
              <a:r>
                <a:rPr lang="en-US"/>
                <a:t>C</a:t>
              </a:r>
            </a:p>
            <a:p>
              <a:pPr algn="ctr">
                <a:lnSpc>
                  <a:spcPct val="75000"/>
                </a:lnSpc>
              </a:pPr>
              <a:r>
                <a:rPr lang="en-US"/>
                <a:t>K</a:t>
              </a:r>
            </a:p>
          </p:txBody>
        </p:sp>
        <p:sp>
          <p:nvSpPr>
            <p:cNvPr id="27662" name="Rectangle 14"/>
            <p:cNvSpPr>
              <a:spLocks noChangeArrowheads="1"/>
            </p:cNvSpPr>
            <p:nvPr/>
          </p:nvSpPr>
          <p:spPr bwMode="auto">
            <a:xfrm>
              <a:off x="4483205" y="4391025"/>
              <a:ext cx="407549" cy="790575"/>
            </a:xfrm>
            <a:prstGeom prst="rect">
              <a:avLst/>
            </a:prstGeom>
            <a:noFill/>
            <a:ln w="12700">
              <a:solidFill>
                <a:schemeClr val="tx1"/>
              </a:solidFill>
              <a:miter lim="800000"/>
              <a:headEnd/>
              <a:tailEnd type="none" w="lg" len="med"/>
            </a:ln>
            <a:extLst>
              <a:ext uri="{909E8E84-426E-40dd-AFC4-6F175D3DCCD1}">
                <a14:hiddenFill xmlns:a14="http://schemas.microsoft.com/office/drawing/2010/main" xmlns="">
                  <a:solidFill>
                    <a:srgbClr val="FFFFFF"/>
                  </a:solidFill>
                </a14:hiddenFill>
              </a:ext>
            </a:extLst>
          </p:spPr>
          <p:txBody>
            <a:bodyPr wrap="none" anchor="ctr">
              <a:spAutoFit/>
            </a:bodyPr>
            <a:lstStyle/>
            <a:p>
              <a:pPr algn="ctr">
                <a:lnSpc>
                  <a:spcPct val="75000"/>
                </a:lnSpc>
              </a:pPr>
              <a:r>
                <a:rPr lang="en-US"/>
                <a:t>P</a:t>
              </a:r>
            </a:p>
            <a:p>
              <a:pPr algn="ctr">
                <a:lnSpc>
                  <a:spcPct val="75000"/>
                </a:lnSpc>
              </a:pPr>
              <a:r>
                <a:rPr lang="en-US"/>
                <a:t>S</a:t>
              </a:r>
            </a:p>
            <a:p>
              <a:pPr algn="ctr">
                <a:lnSpc>
                  <a:spcPct val="75000"/>
                </a:lnSpc>
              </a:pPr>
              <a:r>
                <a:rPr lang="en-US"/>
                <a:t>H</a:t>
              </a:r>
            </a:p>
          </p:txBody>
        </p:sp>
        <p:sp>
          <p:nvSpPr>
            <p:cNvPr id="27663" name="Rectangle 15"/>
            <p:cNvSpPr>
              <a:spLocks noChangeArrowheads="1"/>
            </p:cNvSpPr>
            <p:nvPr/>
          </p:nvSpPr>
          <p:spPr bwMode="auto">
            <a:xfrm>
              <a:off x="5280736" y="4391025"/>
              <a:ext cx="405792" cy="790575"/>
            </a:xfrm>
            <a:prstGeom prst="rect">
              <a:avLst/>
            </a:prstGeom>
            <a:solidFill>
              <a:schemeClr val="accent1"/>
            </a:solidFill>
            <a:ln w="12700">
              <a:solidFill>
                <a:schemeClr val="tx1"/>
              </a:solidFill>
              <a:miter lim="800000"/>
              <a:headEnd/>
              <a:tailEnd type="none" w="lg" len="med"/>
            </a:ln>
          </p:spPr>
          <p:txBody>
            <a:bodyPr wrap="none" anchor="ctr">
              <a:spAutoFit/>
            </a:bodyPr>
            <a:lstStyle/>
            <a:p>
              <a:pPr algn="ctr">
                <a:lnSpc>
                  <a:spcPct val="75000"/>
                </a:lnSpc>
              </a:pPr>
              <a:r>
                <a:rPr lang="en-US"/>
                <a:t>S</a:t>
              </a:r>
            </a:p>
            <a:p>
              <a:pPr algn="ctr">
                <a:lnSpc>
                  <a:spcPct val="75000"/>
                </a:lnSpc>
              </a:pPr>
              <a:r>
                <a:rPr lang="en-US"/>
                <a:t>Y</a:t>
              </a:r>
            </a:p>
            <a:p>
              <a:pPr algn="ctr">
                <a:lnSpc>
                  <a:spcPct val="75000"/>
                </a:lnSpc>
              </a:pPr>
              <a:r>
                <a:rPr lang="en-US"/>
                <a:t>N</a:t>
              </a:r>
            </a:p>
          </p:txBody>
        </p:sp>
        <p:sp>
          <p:nvSpPr>
            <p:cNvPr id="27664" name="Rectangle 16"/>
            <p:cNvSpPr>
              <a:spLocks noChangeArrowheads="1"/>
            </p:cNvSpPr>
            <p:nvPr/>
          </p:nvSpPr>
          <p:spPr bwMode="auto">
            <a:xfrm>
              <a:off x="5684772" y="4391025"/>
              <a:ext cx="405792" cy="790575"/>
            </a:xfrm>
            <a:prstGeom prst="rect">
              <a:avLst/>
            </a:prstGeom>
            <a:noFill/>
            <a:ln w="12700">
              <a:solidFill>
                <a:schemeClr val="tx1"/>
              </a:solidFill>
              <a:miter lim="800000"/>
              <a:headEnd/>
              <a:tailEnd type="none" w="lg" len="med"/>
            </a:ln>
            <a:extLst>
              <a:ext uri="{909E8E84-426E-40dd-AFC4-6F175D3DCCD1}">
                <a14:hiddenFill xmlns:a14="http://schemas.microsoft.com/office/drawing/2010/main" xmlns="">
                  <a:solidFill>
                    <a:srgbClr val="FFFFFF"/>
                  </a:solidFill>
                </a14:hiddenFill>
              </a:ext>
            </a:extLst>
          </p:spPr>
          <p:txBody>
            <a:bodyPr wrap="none" anchor="ctr">
              <a:spAutoFit/>
            </a:bodyPr>
            <a:lstStyle/>
            <a:p>
              <a:pPr algn="ctr">
                <a:lnSpc>
                  <a:spcPct val="75000"/>
                </a:lnSpc>
              </a:pPr>
              <a:r>
                <a:rPr lang="en-US"/>
                <a:t>F</a:t>
              </a:r>
            </a:p>
            <a:p>
              <a:pPr algn="ctr">
                <a:lnSpc>
                  <a:spcPct val="75000"/>
                </a:lnSpc>
              </a:pPr>
              <a:r>
                <a:rPr lang="en-US"/>
                <a:t>I</a:t>
              </a:r>
            </a:p>
            <a:p>
              <a:pPr algn="ctr">
                <a:lnSpc>
                  <a:spcPct val="75000"/>
                </a:lnSpc>
              </a:pPr>
              <a:r>
                <a:rPr lang="en-US"/>
                <a:t>N</a:t>
              </a:r>
            </a:p>
          </p:txBody>
        </p:sp>
        <p:sp>
          <p:nvSpPr>
            <p:cNvPr id="27665" name="Right Brace 21"/>
            <p:cNvSpPr>
              <a:spLocks/>
            </p:cNvSpPr>
            <p:nvPr/>
          </p:nvSpPr>
          <p:spPr bwMode="auto">
            <a:xfrm>
              <a:off x="7010400" y="3248025"/>
              <a:ext cx="533400" cy="3305175"/>
            </a:xfrm>
            <a:prstGeom prst="rightBrace">
              <a:avLst>
                <a:gd name="adj1" fmla="val 8319"/>
                <a:gd name="adj2" fmla="val 50000"/>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27666" name="TextBox 22"/>
            <p:cNvSpPr txBox="1">
              <a:spLocks noChangeArrowheads="1"/>
            </p:cNvSpPr>
            <p:nvPr/>
          </p:nvSpPr>
          <p:spPr bwMode="auto">
            <a:xfrm>
              <a:off x="7620000" y="4705290"/>
              <a:ext cx="148854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1800" b="1">
                  <a:latin typeface="Arial" charset="0"/>
                  <a:cs typeface="Arial" charset="0"/>
                </a:rPr>
                <a:t>TCP Header</a:t>
              </a:r>
            </a:p>
          </p:txBody>
        </p:sp>
      </p:grpSp>
      <p:sp>
        <p:nvSpPr>
          <p:cNvPr id="19" name="Footer Placeholder 18"/>
          <p:cNvSpPr>
            <a:spLocks noGrp="1"/>
          </p:cNvSpPr>
          <p:nvPr>
            <p:ph type="ftr" sz="quarter" idx="11"/>
          </p:nvPr>
        </p:nvSpPr>
        <p:spPr/>
        <p:txBody>
          <a:bodyPr/>
          <a:lstStyle/>
          <a:p>
            <a:r>
              <a:rPr lang="en-US" smtClean="0"/>
              <a:t>FAST-NUCES</a:t>
            </a:r>
            <a:endParaRPr lang="en-US"/>
          </a:p>
        </p:txBody>
      </p:sp>
      <p:pic>
        <p:nvPicPr>
          <p:cNvPr id="20" name="Picture 19"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Denial-of-Service</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Denial-of-service means a system is made unavailable to intended users</a:t>
            </a:r>
          </a:p>
          <a:p>
            <a:pPr lvl="1"/>
            <a:r>
              <a:rPr lang="en-US" dirty="0" smtClean="0">
                <a:latin typeface="Times New Roman" pitchFamily="18" charset="0"/>
                <a:cs typeface="Times New Roman" pitchFamily="18" charset="0"/>
              </a:rPr>
              <a:t>Typically because its resources are consumed by attackers instead</a:t>
            </a:r>
          </a:p>
          <a:p>
            <a:r>
              <a:rPr lang="en-US" dirty="0" smtClean="0">
                <a:latin typeface="Times New Roman" pitchFamily="18" charset="0"/>
                <a:cs typeface="Times New Roman" pitchFamily="18" charset="0"/>
              </a:rPr>
              <a:t>In the network context:</a:t>
            </a:r>
          </a:p>
          <a:p>
            <a:pPr lvl="1"/>
            <a:r>
              <a:rPr lang="en-US" dirty="0" smtClean="0">
                <a:latin typeface="Times New Roman" pitchFamily="18" charset="0"/>
                <a:cs typeface="Times New Roman" pitchFamily="18" charset="0"/>
              </a:rPr>
              <a:t>“System” means server</a:t>
            </a:r>
          </a:p>
          <a:p>
            <a:pPr lvl="1"/>
            <a:r>
              <a:rPr lang="en-US" dirty="0" smtClean="0">
                <a:latin typeface="Times New Roman" pitchFamily="18" charset="0"/>
                <a:cs typeface="Times New Roman" pitchFamily="18" charset="0"/>
              </a:rPr>
              <a:t>“Resources” mean bandwidth (network) or CPU/memory (host)</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Host Denial-of-Service</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lnSpcReduction="10000"/>
          </a:bodyPr>
          <a:lstStyle/>
          <a:p>
            <a:r>
              <a:rPr lang="en-US" dirty="0" smtClean="0">
                <a:latin typeface="Times New Roman" pitchFamily="18" charset="0"/>
                <a:cs typeface="Times New Roman" pitchFamily="18" charset="0"/>
              </a:rPr>
              <a:t>Strange packets can sap host resources!</a:t>
            </a:r>
          </a:p>
          <a:p>
            <a:pPr lvl="1"/>
            <a:r>
              <a:rPr lang="en-US" dirty="0" smtClean="0">
                <a:latin typeface="Times New Roman" pitchFamily="18" charset="0"/>
                <a:cs typeface="Times New Roman" pitchFamily="18" charset="0"/>
              </a:rPr>
              <a:t>“Ping of Death” malformed packet (bug the kernel and system crash)</a:t>
            </a:r>
          </a:p>
          <a:p>
            <a:pPr lvl="1"/>
            <a:r>
              <a:rPr lang="en-US" dirty="0" smtClean="0">
                <a:latin typeface="Times New Roman" pitchFamily="18" charset="0"/>
                <a:cs typeface="Times New Roman" pitchFamily="18" charset="0"/>
              </a:rPr>
              <a:t>“SYN flood” sends many TCP connect requests and never follows up</a:t>
            </a:r>
          </a:p>
          <a:p>
            <a:pPr lvl="1"/>
            <a:r>
              <a:rPr lang="en-US" dirty="0" smtClean="0">
                <a:latin typeface="Times New Roman" pitchFamily="18" charset="0"/>
                <a:cs typeface="Times New Roman" pitchFamily="18" charset="0"/>
              </a:rPr>
              <a:t>Few bad packets can overwhelm host</a:t>
            </a:r>
          </a:p>
          <a:p>
            <a:pPr lvl="1"/>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Patches exist for these vulnerabilities</a:t>
            </a:r>
          </a:p>
          <a:p>
            <a:pPr lvl="1"/>
            <a:r>
              <a:rPr lang="en-US" dirty="0" smtClean="0">
                <a:latin typeface="Times New Roman" pitchFamily="18" charset="0"/>
                <a:cs typeface="Times New Roman" pitchFamily="18" charset="0"/>
              </a:rPr>
              <a:t>Read about “SYN cookies” for interest</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72706" name="Picture 2"/>
          <p:cNvPicPr>
            <a:picLocks noChangeAspect="1" noChangeArrowheads="1"/>
          </p:cNvPicPr>
          <p:nvPr/>
        </p:nvPicPr>
        <p:blipFill>
          <a:blip r:embed="rId4" cstate="print"/>
          <a:srcRect/>
          <a:stretch>
            <a:fillRect/>
          </a:stretch>
        </p:blipFill>
        <p:spPr bwMode="auto">
          <a:xfrm>
            <a:off x="2857500" y="3419475"/>
            <a:ext cx="3429000" cy="923925"/>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Network Denial-of-Service</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Network DOS needs many packets</a:t>
            </a:r>
          </a:p>
          <a:p>
            <a:pPr lvl="1"/>
            <a:r>
              <a:rPr lang="en-US" dirty="0" smtClean="0">
                <a:latin typeface="Times New Roman" pitchFamily="18" charset="0"/>
                <a:cs typeface="Times New Roman" pitchFamily="18" charset="0"/>
              </a:rPr>
              <a:t>To saturate network links</a:t>
            </a:r>
          </a:p>
          <a:p>
            <a:pPr lvl="1"/>
            <a:r>
              <a:rPr lang="en-US" dirty="0" smtClean="0">
                <a:latin typeface="Times New Roman" pitchFamily="18" charset="0"/>
                <a:cs typeface="Times New Roman" pitchFamily="18" charset="0"/>
              </a:rPr>
              <a:t>Causes high congestion/loss</a:t>
            </a:r>
          </a:p>
          <a:p>
            <a:pPr lvl="1"/>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Helpful to have many attackers or Distributed Denial-of-Service</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73730" name="Picture 2"/>
          <p:cNvPicPr>
            <a:picLocks noChangeAspect="1" noChangeArrowheads="1"/>
          </p:cNvPicPr>
          <p:nvPr/>
        </p:nvPicPr>
        <p:blipFill>
          <a:blip r:embed="rId4" cstate="print"/>
          <a:srcRect/>
          <a:stretch>
            <a:fillRect/>
          </a:stretch>
        </p:blipFill>
        <p:spPr bwMode="auto">
          <a:xfrm>
            <a:off x="1957388" y="2657475"/>
            <a:ext cx="5229225" cy="154305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Distributed Denial-of-Service (</a:t>
            </a:r>
            <a:r>
              <a:rPr lang="en-US" dirty="0" err="1" smtClean="0">
                <a:solidFill>
                  <a:schemeClr val="tx1"/>
                </a:solidFill>
                <a:latin typeface="Times New Roman" pitchFamily="18" charset="0"/>
                <a:cs typeface="Times New Roman" pitchFamily="18" charset="0"/>
              </a:rPr>
              <a:t>DDoS</a:t>
            </a:r>
            <a:r>
              <a:rPr lang="en-US" dirty="0" smtClean="0">
                <a:solidFill>
                  <a:schemeClr val="tx1"/>
                </a:solidFill>
                <a:latin typeface="Times New Roman" pitchFamily="18" charset="0"/>
                <a:cs typeface="Times New Roman" pitchFamily="18" charset="0"/>
              </a:rPr>
              <a:t>)</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err="1" smtClean="0">
                <a:latin typeface="Times New Roman" pitchFamily="18" charset="0"/>
                <a:cs typeface="Times New Roman" pitchFamily="18" charset="0"/>
              </a:rPr>
              <a:t>Botnet</a:t>
            </a:r>
            <a:r>
              <a:rPr lang="en-US" dirty="0" smtClean="0">
                <a:latin typeface="Times New Roman" pitchFamily="18" charset="0"/>
                <a:cs typeface="Times New Roman" pitchFamily="18" charset="0"/>
              </a:rPr>
              <a:t> provides many attackers in the form of compromised hosts</a:t>
            </a:r>
          </a:p>
          <a:p>
            <a:pPr lvl="1"/>
            <a:r>
              <a:rPr lang="en-US" dirty="0" smtClean="0">
                <a:latin typeface="Times New Roman" pitchFamily="18" charset="0"/>
                <a:cs typeface="Times New Roman" pitchFamily="18" charset="0"/>
              </a:rPr>
              <a:t>Hosts send traffic flood to victim</a:t>
            </a:r>
          </a:p>
          <a:p>
            <a:pPr lvl="1"/>
            <a:r>
              <a:rPr lang="en-US" dirty="0" smtClean="0">
                <a:latin typeface="Times New Roman" pitchFamily="18" charset="0"/>
                <a:cs typeface="Times New Roman" pitchFamily="18" charset="0"/>
              </a:rPr>
              <a:t>Network saturates near victim</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74754" name="Picture 2"/>
          <p:cNvPicPr>
            <a:picLocks noChangeAspect="1" noChangeArrowheads="1"/>
          </p:cNvPicPr>
          <p:nvPr/>
        </p:nvPicPr>
        <p:blipFill>
          <a:blip r:embed="rId4" cstate="print"/>
          <a:srcRect/>
          <a:stretch>
            <a:fillRect/>
          </a:stretch>
        </p:blipFill>
        <p:spPr bwMode="auto">
          <a:xfrm>
            <a:off x="2057400" y="3505200"/>
            <a:ext cx="4914900" cy="1971675"/>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Complication: Spoofing</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Attackers can falsify their IP address</a:t>
            </a:r>
          </a:p>
          <a:p>
            <a:pPr lvl="1"/>
            <a:r>
              <a:rPr lang="en-US" dirty="0" smtClean="0">
                <a:latin typeface="Times New Roman" pitchFamily="18" charset="0"/>
                <a:cs typeface="Times New Roman" pitchFamily="18" charset="0"/>
              </a:rPr>
              <a:t>Put fake source address on packets</a:t>
            </a:r>
          </a:p>
          <a:p>
            <a:pPr lvl="1"/>
            <a:r>
              <a:rPr lang="en-US" dirty="0" smtClean="0">
                <a:latin typeface="Times New Roman" pitchFamily="18" charset="0"/>
                <a:cs typeface="Times New Roman" pitchFamily="18" charset="0"/>
              </a:rPr>
              <a:t>Historically network doesn’t check</a:t>
            </a:r>
          </a:p>
          <a:p>
            <a:pPr lvl="1"/>
            <a:r>
              <a:rPr lang="en-US" dirty="0" smtClean="0">
                <a:latin typeface="Times New Roman" pitchFamily="18" charset="0"/>
                <a:cs typeface="Times New Roman" pitchFamily="18" charset="0"/>
              </a:rPr>
              <a:t>Hides location of the attackers</a:t>
            </a:r>
          </a:p>
          <a:p>
            <a:pPr lvl="1"/>
            <a:r>
              <a:rPr lang="en-US" dirty="0" smtClean="0">
                <a:latin typeface="Times New Roman" pitchFamily="18" charset="0"/>
                <a:cs typeface="Times New Roman" pitchFamily="18" charset="0"/>
              </a:rPr>
              <a:t>Called IP address spoofing</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75778" name="Picture 2"/>
          <p:cNvPicPr>
            <a:picLocks noChangeAspect="1" noChangeArrowheads="1"/>
          </p:cNvPicPr>
          <p:nvPr/>
        </p:nvPicPr>
        <p:blipFill>
          <a:blip r:embed="rId4" cstate="print"/>
          <a:srcRect/>
          <a:stretch>
            <a:fillRect/>
          </a:stretch>
        </p:blipFill>
        <p:spPr bwMode="auto">
          <a:xfrm>
            <a:off x="2209800" y="3810000"/>
            <a:ext cx="4848225" cy="15240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Spoofing (2)</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Actually, it’s worse than that</a:t>
            </a:r>
          </a:p>
          <a:p>
            <a:pPr lvl="1"/>
            <a:r>
              <a:rPr lang="en-US" dirty="0" smtClean="0">
                <a:latin typeface="Times New Roman" pitchFamily="18" charset="0"/>
                <a:cs typeface="Times New Roman" pitchFamily="18" charset="0"/>
              </a:rPr>
              <a:t>Trudy can trick Bob into really sending packets to Alice</a:t>
            </a:r>
          </a:p>
          <a:p>
            <a:pPr lvl="1"/>
            <a:r>
              <a:rPr lang="en-US" dirty="0" smtClean="0">
                <a:latin typeface="Times New Roman" pitchFamily="18" charset="0"/>
                <a:cs typeface="Times New Roman" pitchFamily="18" charset="0"/>
              </a:rPr>
              <a:t>To do so, Trudy spoofs Alice to Bob</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76802" name="Picture 2"/>
          <p:cNvPicPr>
            <a:picLocks noChangeAspect="1" noChangeArrowheads="1"/>
          </p:cNvPicPr>
          <p:nvPr/>
        </p:nvPicPr>
        <p:blipFill>
          <a:blip r:embed="rId4" cstate="print"/>
          <a:srcRect/>
          <a:stretch>
            <a:fillRect/>
          </a:stretch>
        </p:blipFill>
        <p:spPr bwMode="auto">
          <a:xfrm>
            <a:off x="2057400" y="3352800"/>
            <a:ext cx="5476875" cy="165735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Best Practice: Ingress Filtering</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Idea: Validate the IP source address of packets at ISP boundary (Duh!)</a:t>
            </a:r>
          </a:p>
          <a:p>
            <a:pPr lvl="1"/>
            <a:r>
              <a:rPr lang="en-US" dirty="0" smtClean="0">
                <a:latin typeface="Times New Roman" pitchFamily="18" charset="0"/>
                <a:cs typeface="Times New Roman" pitchFamily="18" charset="0"/>
              </a:rPr>
              <a:t>Ingress filtering is a best practice, but deployment has been slow</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77826" name="Picture 2"/>
          <p:cNvPicPr>
            <a:picLocks noChangeAspect="1" noChangeArrowheads="1"/>
          </p:cNvPicPr>
          <p:nvPr/>
        </p:nvPicPr>
        <p:blipFill>
          <a:blip r:embed="rId4" cstate="print"/>
          <a:srcRect/>
          <a:stretch>
            <a:fillRect/>
          </a:stretch>
        </p:blipFill>
        <p:spPr bwMode="auto">
          <a:xfrm>
            <a:off x="1905000" y="3657600"/>
            <a:ext cx="5467350" cy="1743075"/>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Flooding Defenses</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pPr>
              <a:buNone/>
            </a:pPr>
            <a:r>
              <a:rPr lang="en-US" dirty="0" smtClean="0">
                <a:latin typeface="Times New Roman" pitchFamily="18" charset="0"/>
                <a:cs typeface="Times New Roman" pitchFamily="18" charset="0"/>
              </a:rPr>
              <a:t>1. Increase network capacity around the server; harder to cause loss</a:t>
            </a:r>
          </a:p>
          <a:p>
            <a:pPr lvl="1"/>
            <a:r>
              <a:rPr lang="en-US" dirty="0" smtClean="0">
                <a:latin typeface="Times New Roman" pitchFamily="18" charset="0"/>
                <a:cs typeface="Times New Roman" pitchFamily="18" charset="0"/>
              </a:rPr>
              <a:t>Use a CDN for high peak capacity</a:t>
            </a:r>
          </a:p>
          <a:p>
            <a:pPr>
              <a:buNone/>
            </a:pPr>
            <a:r>
              <a:rPr lang="en-US" dirty="0" smtClean="0">
                <a:latin typeface="Times New Roman" pitchFamily="18" charset="0"/>
                <a:cs typeface="Times New Roman" pitchFamily="18" charset="0"/>
              </a:rPr>
              <a:t>2. Filter out attack traffic within the network (at routers)</a:t>
            </a:r>
          </a:p>
          <a:p>
            <a:pPr lvl="1"/>
            <a:r>
              <a:rPr lang="en-US" dirty="0" smtClean="0">
                <a:latin typeface="Times New Roman" pitchFamily="18" charset="0"/>
                <a:cs typeface="Times New Roman" pitchFamily="18" charset="0"/>
              </a:rPr>
              <a:t>The earlier the filtering, the better</a:t>
            </a:r>
          </a:p>
          <a:p>
            <a:pPr lvl="1"/>
            <a:r>
              <a:rPr lang="en-US" dirty="0" smtClean="0">
                <a:latin typeface="Times New Roman" pitchFamily="18" charset="0"/>
                <a:cs typeface="Times New Roman" pitchFamily="18" charset="0"/>
              </a:rPr>
              <a:t>Ultimately what is needed, but ad hoc measures by ISPs today</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Acknowledgements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381000" y="1447800"/>
            <a:ext cx="8305800" cy="4572000"/>
          </a:xfrm>
        </p:spPr>
        <p:txBody>
          <a:bodyPr/>
          <a:lstStyle/>
          <a:p>
            <a:pPr>
              <a:buNone/>
            </a:pPr>
            <a:r>
              <a:rPr lang="en-US" dirty="0" smtClean="0">
                <a:latin typeface="Times New Roman" pitchFamily="18" charset="0"/>
                <a:cs typeface="Times New Roman" pitchFamily="18" charset="0"/>
              </a:rPr>
              <a:t>Material in this lecture </a:t>
            </a:r>
            <a:r>
              <a:rPr lang="en-US" smtClean="0">
                <a:latin typeface="Times New Roman" pitchFamily="18" charset="0"/>
                <a:cs typeface="Times New Roman" pitchFamily="18" charset="0"/>
              </a:rPr>
              <a:t>are taken </a:t>
            </a:r>
            <a:r>
              <a:rPr lang="en-US" dirty="0" smtClean="0">
                <a:latin typeface="Times New Roman" pitchFamily="18" charset="0"/>
                <a:cs typeface="Times New Roman" pitchFamily="18" charset="0"/>
              </a:rPr>
              <a:t>from the slides prepared by:</a:t>
            </a:r>
          </a:p>
          <a:p>
            <a:r>
              <a:rPr lang="en-US" dirty="0" smtClean="0">
                <a:latin typeface="Times New Roman" pitchFamily="18" charset="0"/>
                <a:cs typeface="Times New Roman" pitchFamily="18" charset="0"/>
              </a:rPr>
              <a:t>Prof. Dan </a:t>
            </a:r>
            <a:r>
              <a:rPr lang="en-US" dirty="0" err="1" smtClean="0">
                <a:latin typeface="Times New Roman" pitchFamily="18" charset="0"/>
                <a:cs typeface="Times New Roman" pitchFamily="18" charset="0"/>
              </a:rPr>
              <a:t>Boneh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Standford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Prof. O. </a:t>
            </a:r>
            <a:r>
              <a:rPr lang="en-US" dirty="0" err="1" smtClean="0">
                <a:latin typeface="Times New Roman" pitchFamily="18" charset="0"/>
                <a:cs typeface="Times New Roman" pitchFamily="18" charset="0"/>
              </a:rPr>
              <a:t>Spaniol</a:t>
            </a:r>
            <a:r>
              <a:rPr lang="en-US" dirty="0" smtClean="0">
                <a:latin typeface="Times New Roman" pitchFamily="18" charset="0"/>
                <a:cs typeface="Times New Roman" pitchFamily="18" charset="0"/>
              </a:rPr>
              <a:t> (RWTH Aachen)</a:t>
            </a:r>
          </a:p>
          <a:p>
            <a:r>
              <a:rPr lang="en-US" dirty="0" smtClean="0">
                <a:latin typeface="Times New Roman" pitchFamily="18" charset="0"/>
                <a:cs typeface="Times New Roman" pitchFamily="18" charset="0"/>
              </a:rPr>
              <a:t>Prof. David </a:t>
            </a:r>
            <a:r>
              <a:rPr lang="en-US" dirty="0" err="1" smtClean="0">
                <a:latin typeface="Times New Roman" pitchFamily="18" charset="0"/>
                <a:cs typeface="Times New Roman" pitchFamily="18" charset="0"/>
              </a:rPr>
              <a:t>Wetheral</a:t>
            </a:r>
            <a:r>
              <a:rPr lang="en-US" dirty="0" smtClean="0">
                <a:latin typeface="Times New Roman" pitchFamily="18" charset="0"/>
                <a:cs typeface="Times New Roman" pitchFamily="18" charset="0"/>
              </a:rPr>
              <a:t> (University of Washington)</a:t>
            </a:r>
          </a:p>
          <a:p>
            <a:endParaRPr lang="en-US"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304800"/>
            <a:ext cx="7772400" cy="731838"/>
          </a:xfrm>
        </p:spPr>
        <p:txBody>
          <a:bodyPr>
            <a:normAutofit fontScale="90000"/>
          </a:bodyPr>
          <a:lstStyle/>
          <a:p>
            <a:pPr eaLnBrk="1" hangingPunct="1"/>
            <a:r>
              <a:rPr lang="en-US" dirty="0">
                <a:solidFill>
                  <a:schemeClr val="tx1"/>
                </a:solidFill>
                <a:latin typeface="Tahoma" charset="0"/>
                <a:ea typeface="ＭＳ Ｐゴシック" charset="0"/>
                <a:cs typeface="ＭＳ Ｐゴシック" charset="0"/>
              </a:rPr>
              <a:t>Review: TCP Handshake</a:t>
            </a:r>
          </a:p>
        </p:txBody>
      </p:sp>
      <p:sp>
        <p:nvSpPr>
          <p:cNvPr id="28675" name="Line 3"/>
          <p:cNvSpPr>
            <a:spLocks noChangeShapeType="1"/>
          </p:cNvSpPr>
          <p:nvPr/>
        </p:nvSpPr>
        <p:spPr bwMode="auto">
          <a:xfrm>
            <a:off x="1784350" y="2057400"/>
            <a:ext cx="41148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lstStyle/>
          <a:p>
            <a:endParaRPr lang="en-US">
              <a:latin typeface="Times New Roman" pitchFamily="18" charset="0"/>
              <a:cs typeface="Times New Roman" pitchFamily="18" charset="0"/>
            </a:endParaRPr>
          </a:p>
        </p:txBody>
      </p:sp>
      <p:sp>
        <p:nvSpPr>
          <p:cNvPr id="28676" name="Line 4"/>
          <p:cNvSpPr>
            <a:spLocks noChangeShapeType="1"/>
          </p:cNvSpPr>
          <p:nvPr/>
        </p:nvSpPr>
        <p:spPr bwMode="auto">
          <a:xfrm>
            <a:off x="1784350" y="4419600"/>
            <a:ext cx="41148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lstStyle/>
          <a:p>
            <a:endParaRPr lang="en-US">
              <a:latin typeface="Times New Roman" pitchFamily="18" charset="0"/>
              <a:cs typeface="Times New Roman" pitchFamily="18" charset="0"/>
            </a:endParaRPr>
          </a:p>
        </p:txBody>
      </p:sp>
      <p:sp>
        <p:nvSpPr>
          <p:cNvPr id="28677" name="Line 5"/>
          <p:cNvSpPr>
            <a:spLocks noChangeShapeType="1"/>
          </p:cNvSpPr>
          <p:nvPr/>
        </p:nvSpPr>
        <p:spPr bwMode="auto">
          <a:xfrm flipH="1">
            <a:off x="1784350" y="3429000"/>
            <a:ext cx="41148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lstStyle/>
          <a:p>
            <a:endParaRPr lang="en-US">
              <a:latin typeface="Times New Roman" pitchFamily="18" charset="0"/>
              <a:cs typeface="Times New Roman" pitchFamily="18" charset="0"/>
            </a:endParaRPr>
          </a:p>
        </p:txBody>
      </p:sp>
      <p:sp>
        <p:nvSpPr>
          <p:cNvPr id="28678" name="Text Box 6"/>
          <p:cNvSpPr txBox="1">
            <a:spLocks noChangeArrowheads="1"/>
          </p:cNvSpPr>
          <p:nvPr/>
        </p:nvSpPr>
        <p:spPr bwMode="auto">
          <a:xfrm>
            <a:off x="1588632" y="1143000"/>
            <a:ext cx="38985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2400">
                <a:latin typeface="Times New Roman" pitchFamily="18" charset="0"/>
                <a:cs typeface="Times New Roman" pitchFamily="18" charset="0"/>
              </a:rPr>
              <a:t>C</a:t>
            </a:r>
          </a:p>
        </p:txBody>
      </p:sp>
      <p:sp>
        <p:nvSpPr>
          <p:cNvPr id="28679" name="Text Box 7"/>
          <p:cNvSpPr txBox="1">
            <a:spLocks noChangeArrowheads="1"/>
          </p:cNvSpPr>
          <p:nvPr/>
        </p:nvSpPr>
        <p:spPr bwMode="auto">
          <a:xfrm>
            <a:off x="5721350" y="1196975"/>
            <a:ext cx="3540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2400">
                <a:latin typeface="Times New Roman" pitchFamily="18" charset="0"/>
                <a:cs typeface="Times New Roman" pitchFamily="18" charset="0"/>
              </a:rPr>
              <a:t>S</a:t>
            </a:r>
          </a:p>
        </p:txBody>
      </p:sp>
      <p:sp>
        <p:nvSpPr>
          <p:cNvPr id="28680" name="Text Box 8"/>
          <p:cNvSpPr txBox="1">
            <a:spLocks noChangeArrowheads="1"/>
          </p:cNvSpPr>
          <p:nvPr/>
        </p:nvSpPr>
        <p:spPr bwMode="auto">
          <a:xfrm>
            <a:off x="3067366" y="1828800"/>
            <a:ext cx="88678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2400" b="1">
                <a:latin typeface="Times New Roman" pitchFamily="18" charset="0"/>
                <a:cs typeface="Times New Roman" pitchFamily="18" charset="0"/>
              </a:rPr>
              <a:t>SYN</a:t>
            </a:r>
            <a:r>
              <a:rPr lang="en-US" sz="2400">
                <a:latin typeface="Times New Roman" pitchFamily="18" charset="0"/>
                <a:cs typeface="Times New Roman" pitchFamily="18" charset="0"/>
              </a:rPr>
              <a:t>:</a:t>
            </a:r>
            <a:endParaRPr lang="en-US" sz="2400" baseline="-25000">
              <a:latin typeface="Times New Roman" pitchFamily="18" charset="0"/>
              <a:cs typeface="Times New Roman" pitchFamily="18" charset="0"/>
            </a:endParaRPr>
          </a:p>
        </p:txBody>
      </p:sp>
      <p:sp>
        <p:nvSpPr>
          <p:cNvPr id="28681" name="Text Box 9"/>
          <p:cNvSpPr txBox="1">
            <a:spLocks noChangeArrowheads="1"/>
          </p:cNvSpPr>
          <p:nvPr/>
        </p:nvSpPr>
        <p:spPr bwMode="auto">
          <a:xfrm>
            <a:off x="2146070" y="2971800"/>
            <a:ext cx="165622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2400" b="1">
                <a:latin typeface="Times New Roman" pitchFamily="18" charset="0"/>
                <a:cs typeface="Times New Roman" pitchFamily="18" charset="0"/>
              </a:rPr>
              <a:t>SYN/ACK</a:t>
            </a:r>
            <a:r>
              <a:rPr lang="en-US" sz="2400">
                <a:latin typeface="Times New Roman" pitchFamily="18" charset="0"/>
                <a:cs typeface="Times New Roman" pitchFamily="18" charset="0"/>
              </a:rPr>
              <a:t>:</a:t>
            </a:r>
            <a:endParaRPr lang="en-US" sz="2400" baseline="-25000">
              <a:latin typeface="Times New Roman" pitchFamily="18" charset="0"/>
              <a:cs typeface="Times New Roman" pitchFamily="18" charset="0"/>
            </a:endParaRPr>
          </a:p>
        </p:txBody>
      </p:sp>
      <p:sp>
        <p:nvSpPr>
          <p:cNvPr id="28682" name="Text Box 10"/>
          <p:cNvSpPr txBox="1">
            <a:spLocks noChangeArrowheads="1"/>
          </p:cNvSpPr>
          <p:nvPr/>
        </p:nvSpPr>
        <p:spPr bwMode="auto">
          <a:xfrm>
            <a:off x="3333740" y="4267200"/>
            <a:ext cx="95410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2400" b="1">
                <a:latin typeface="Times New Roman" pitchFamily="18" charset="0"/>
                <a:cs typeface="Times New Roman" pitchFamily="18" charset="0"/>
              </a:rPr>
              <a:t>ACK</a:t>
            </a:r>
            <a:r>
              <a:rPr lang="en-US" sz="2400">
                <a:latin typeface="Times New Roman" pitchFamily="18" charset="0"/>
                <a:cs typeface="Times New Roman" pitchFamily="18" charset="0"/>
              </a:rPr>
              <a:t>:</a:t>
            </a:r>
            <a:endParaRPr lang="en-US" sz="2400" baseline="-25000">
              <a:latin typeface="Times New Roman" pitchFamily="18" charset="0"/>
              <a:cs typeface="Times New Roman" pitchFamily="18" charset="0"/>
            </a:endParaRPr>
          </a:p>
        </p:txBody>
      </p:sp>
      <p:sp>
        <p:nvSpPr>
          <p:cNvPr id="28683" name="Line 11"/>
          <p:cNvSpPr>
            <a:spLocks noChangeShapeType="1"/>
          </p:cNvSpPr>
          <p:nvPr/>
        </p:nvSpPr>
        <p:spPr bwMode="auto">
          <a:xfrm>
            <a:off x="5942013" y="3200400"/>
            <a:ext cx="0" cy="1981200"/>
          </a:xfrm>
          <a:prstGeom prst="line">
            <a:avLst/>
          </a:prstGeom>
          <a:noFill/>
          <a:ln w="76200">
            <a:solidFill>
              <a:schemeClr val="accent2"/>
            </a:solidFill>
            <a:round/>
            <a:headEnd/>
            <a:tailEnd/>
          </a:ln>
          <a:extLst>
            <a:ext uri="{909E8E84-426E-40dd-AFC4-6F175D3DCCD1}">
              <a14:hiddenFill xmlns:a14="http://schemas.microsoft.com/office/drawing/2010/main" xmlns="">
                <a:noFill/>
              </a14:hiddenFill>
            </a:ext>
          </a:extLst>
        </p:spPr>
        <p:txBody>
          <a:bodyPr anchor="ctr"/>
          <a:lstStyle/>
          <a:p>
            <a:endParaRPr lang="en-US">
              <a:latin typeface="Times New Roman" pitchFamily="18" charset="0"/>
              <a:cs typeface="Times New Roman" pitchFamily="18" charset="0"/>
            </a:endParaRPr>
          </a:p>
        </p:txBody>
      </p:sp>
      <p:sp>
        <p:nvSpPr>
          <p:cNvPr id="28684" name="Line 12"/>
          <p:cNvSpPr>
            <a:spLocks noChangeShapeType="1"/>
          </p:cNvSpPr>
          <p:nvPr/>
        </p:nvSpPr>
        <p:spPr bwMode="auto">
          <a:xfrm>
            <a:off x="5942013" y="5181600"/>
            <a:ext cx="0" cy="533400"/>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latin typeface="Times New Roman" pitchFamily="18" charset="0"/>
              <a:cs typeface="Times New Roman" pitchFamily="18" charset="0"/>
            </a:endParaRPr>
          </a:p>
        </p:txBody>
      </p:sp>
      <p:sp>
        <p:nvSpPr>
          <p:cNvPr id="28685" name="Line 13"/>
          <p:cNvSpPr>
            <a:spLocks noChangeShapeType="1"/>
          </p:cNvSpPr>
          <p:nvPr/>
        </p:nvSpPr>
        <p:spPr bwMode="auto">
          <a:xfrm>
            <a:off x="1784350" y="2057400"/>
            <a:ext cx="0" cy="1905000"/>
          </a:xfrm>
          <a:prstGeom prst="line">
            <a:avLst/>
          </a:prstGeom>
          <a:noFill/>
          <a:ln w="76200">
            <a:solidFill>
              <a:schemeClr val="accent2"/>
            </a:solidFill>
            <a:round/>
            <a:headEnd/>
            <a:tailEnd/>
          </a:ln>
          <a:extLst>
            <a:ext uri="{909E8E84-426E-40dd-AFC4-6F175D3DCCD1}">
              <a14:hiddenFill xmlns:a14="http://schemas.microsoft.com/office/drawing/2010/main" xmlns="">
                <a:noFill/>
              </a14:hiddenFill>
            </a:ext>
          </a:extLst>
        </p:spPr>
        <p:txBody>
          <a:bodyPr anchor="ctr"/>
          <a:lstStyle/>
          <a:p>
            <a:endParaRPr lang="en-US">
              <a:latin typeface="Times New Roman" pitchFamily="18" charset="0"/>
              <a:cs typeface="Times New Roman" pitchFamily="18" charset="0"/>
            </a:endParaRPr>
          </a:p>
        </p:txBody>
      </p:sp>
      <p:sp>
        <p:nvSpPr>
          <p:cNvPr id="28686" name="Line 14"/>
          <p:cNvSpPr>
            <a:spLocks noChangeShapeType="1"/>
          </p:cNvSpPr>
          <p:nvPr/>
        </p:nvSpPr>
        <p:spPr bwMode="auto">
          <a:xfrm>
            <a:off x="1784350" y="4419600"/>
            <a:ext cx="0" cy="1295400"/>
          </a:xfrm>
          <a:prstGeom prst="line">
            <a:avLst/>
          </a:prstGeom>
          <a:noFill/>
          <a:ln w="762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latin typeface="Times New Roman" pitchFamily="18" charset="0"/>
              <a:cs typeface="Times New Roman" pitchFamily="18" charset="0"/>
            </a:endParaRPr>
          </a:p>
        </p:txBody>
      </p:sp>
      <p:sp>
        <p:nvSpPr>
          <p:cNvPr id="28687" name="Line 15"/>
          <p:cNvSpPr>
            <a:spLocks noChangeShapeType="1"/>
          </p:cNvSpPr>
          <p:nvPr/>
        </p:nvSpPr>
        <p:spPr bwMode="auto">
          <a:xfrm>
            <a:off x="1784350" y="3962400"/>
            <a:ext cx="0" cy="457200"/>
          </a:xfrm>
          <a:prstGeom prst="line">
            <a:avLst/>
          </a:prstGeom>
          <a:noFill/>
          <a:ln w="762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latin typeface="Times New Roman" pitchFamily="18" charset="0"/>
              <a:cs typeface="Times New Roman" pitchFamily="18" charset="0"/>
            </a:endParaRPr>
          </a:p>
        </p:txBody>
      </p:sp>
      <p:sp>
        <p:nvSpPr>
          <p:cNvPr id="28688" name="Line 16"/>
          <p:cNvSpPr>
            <a:spLocks noChangeShapeType="1"/>
          </p:cNvSpPr>
          <p:nvPr/>
        </p:nvSpPr>
        <p:spPr bwMode="auto">
          <a:xfrm>
            <a:off x="5942013" y="1752600"/>
            <a:ext cx="0" cy="1066800"/>
          </a:xfrm>
          <a:prstGeom prst="line">
            <a:avLst/>
          </a:prstGeom>
          <a:noFill/>
          <a:ln w="76200">
            <a:solidFill>
              <a:schemeClr val="bg2"/>
            </a:solidFill>
            <a:round/>
            <a:headEnd/>
            <a:tailEnd/>
          </a:ln>
          <a:extLst>
            <a:ext uri="{909E8E84-426E-40dd-AFC4-6F175D3DCCD1}">
              <a14:hiddenFill xmlns:a14="http://schemas.microsoft.com/office/drawing/2010/main" xmlns="">
                <a:noFill/>
              </a14:hiddenFill>
            </a:ext>
          </a:extLst>
        </p:spPr>
        <p:txBody>
          <a:bodyPr anchor="ctr"/>
          <a:lstStyle/>
          <a:p>
            <a:endParaRPr lang="en-US">
              <a:latin typeface="Times New Roman" pitchFamily="18" charset="0"/>
              <a:cs typeface="Times New Roman" pitchFamily="18" charset="0"/>
            </a:endParaRPr>
          </a:p>
        </p:txBody>
      </p:sp>
      <p:sp>
        <p:nvSpPr>
          <p:cNvPr id="28689" name="Line 17"/>
          <p:cNvSpPr>
            <a:spLocks noChangeShapeType="1"/>
          </p:cNvSpPr>
          <p:nvPr/>
        </p:nvSpPr>
        <p:spPr bwMode="auto">
          <a:xfrm>
            <a:off x="1784350" y="1676400"/>
            <a:ext cx="0" cy="381000"/>
          </a:xfrm>
          <a:prstGeom prst="line">
            <a:avLst/>
          </a:prstGeom>
          <a:noFill/>
          <a:ln w="76200">
            <a:solidFill>
              <a:schemeClr val="bg2"/>
            </a:solidFill>
            <a:round/>
            <a:headEnd/>
            <a:tailEnd/>
          </a:ln>
          <a:extLst>
            <a:ext uri="{909E8E84-426E-40dd-AFC4-6F175D3DCCD1}">
              <a14:hiddenFill xmlns:a14="http://schemas.microsoft.com/office/drawing/2010/main" xmlns="">
                <a:noFill/>
              </a14:hiddenFill>
            </a:ext>
          </a:extLst>
        </p:spPr>
        <p:txBody>
          <a:bodyPr anchor="ctr"/>
          <a:lstStyle/>
          <a:p>
            <a:endParaRPr lang="en-US">
              <a:latin typeface="Times New Roman" pitchFamily="18" charset="0"/>
              <a:cs typeface="Times New Roman" pitchFamily="18" charset="0"/>
            </a:endParaRPr>
          </a:p>
        </p:txBody>
      </p:sp>
      <p:sp>
        <p:nvSpPr>
          <p:cNvPr id="28690" name="Line 18"/>
          <p:cNvSpPr>
            <a:spLocks noChangeShapeType="1"/>
          </p:cNvSpPr>
          <p:nvPr/>
        </p:nvSpPr>
        <p:spPr bwMode="auto">
          <a:xfrm>
            <a:off x="5942013" y="2819400"/>
            <a:ext cx="0" cy="407988"/>
          </a:xfrm>
          <a:prstGeom prst="line">
            <a:avLst/>
          </a:prstGeom>
          <a:noFill/>
          <a:ln w="762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latin typeface="Times New Roman" pitchFamily="18" charset="0"/>
              <a:cs typeface="Times New Roman" pitchFamily="18" charset="0"/>
            </a:endParaRPr>
          </a:p>
        </p:txBody>
      </p:sp>
      <p:sp>
        <p:nvSpPr>
          <p:cNvPr id="28691" name="Text Box 19"/>
          <p:cNvSpPr txBox="1">
            <a:spLocks noChangeArrowheads="1"/>
          </p:cNvSpPr>
          <p:nvPr/>
        </p:nvSpPr>
        <p:spPr bwMode="auto">
          <a:xfrm>
            <a:off x="6102350" y="1905000"/>
            <a:ext cx="13827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2400">
                <a:solidFill>
                  <a:schemeClr val="bg2"/>
                </a:solidFill>
                <a:latin typeface="Times New Roman" pitchFamily="18" charset="0"/>
                <a:cs typeface="Times New Roman" pitchFamily="18" charset="0"/>
              </a:rPr>
              <a:t>Listening</a:t>
            </a:r>
          </a:p>
        </p:txBody>
      </p:sp>
      <p:sp>
        <p:nvSpPr>
          <p:cNvPr id="28692" name="Text Box 20"/>
          <p:cNvSpPr txBox="1">
            <a:spLocks noChangeArrowheads="1"/>
          </p:cNvSpPr>
          <p:nvPr/>
        </p:nvSpPr>
        <p:spPr bwMode="auto">
          <a:xfrm>
            <a:off x="6198239" y="2895600"/>
            <a:ext cx="221169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2400" b="1">
                <a:solidFill>
                  <a:schemeClr val="hlink"/>
                </a:solidFill>
                <a:latin typeface="Times New Roman" pitchFamily="18" charset="0"/>
                <a:cs typeface="Times New Roman" pitchFamily="18" charset="0"/>
              </a:rPr>
              <a:t>Store SN</a:t>
            </a:r>
            <a:r>
              <a:rPr lang="en-US" sz="2400" b="1" baseline="-25000">
                <a:solidFill>
                  <a:schemeClr val="hlink"/>
                </a:solidFill>
                <a:latin typeface="Times New Roman" pitchFamily="18" charset="0"/>
                <a:cs typeface="Times New Roman" pitchFamily="18" charset="0"/>
              </a:rPr>
              <a:t>C </a:t>
            </a:r>
            <a:r>
              <a:rPr lang="en-US" sz="2400" b="1">
                <a:solidFill>
                  <a:schemeClr val="hlink"/>
                </a:solidFill>
                <a:latin typeface="Times New Roman" pitchFamily="18" charset="0"/>
                <a:cs typeface="Times New Roman" pitchFamily="18" charset="0"/>
              </a:rPr>
              <a:t>, SN</a:t>
            </a:r>
            <a:r>
              <a:rPr lang="en-US" sz="2400" b="1" baseline="-25000">
                <a:solidFill>
                  <a:schemeClr val="hlink"/>
                </a:solidFill>
                <a:latin typeface="Times New Roman" pitchFamily="18" charset="0"/>
                <a:cs typeface="Times New Roman" pitchFamily="18" charset="0"/>
              </a:rPr>
              <a:t>S</a:t>
            </a:r>
            <a:endParaRPr lang="en-US" sz="2400" b="1">
              <a:solidFill>
                <a:schemeClr val="hlink"/>
              </a:solidFill>
              <a:latin typeface="Times New Roman" pitchFamily="18" charset="0"/>
              <a:cs typeface="Times New Roman" pitchFamily="18" charset="0"/>
            </a:endParaRPr>
          </a:p>
        </p:txBody>
      </p:sp>
      <p:sp>
        <p:nvSpPr>
          <p:cNvPr id="28693" name="Text Box 21"/>
          <p:cNvSpPr txBox="1">
            <a:spLocks noChangeArrowheads="1"/>
          </p:cNvSpPr>
          <p:nvPr/>
        </p:nvSpPr>
        <p:spPr bwMode="auto">
          <a:xfrm>
            <a:off x="6119457" y="3886200"/>
            <a:ext cx="75636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2400">
                <a:solidFill>
                  <a:schemeClr val="accent2"/>
                </a:solidFill>
                <a:latin typeface="Times New Roman" pitchFamily="18" charset="0"/>
                <a:cs typeface="Times New Roman" pitchFamily="18" charset="0"/>
              </a:rPr>
              <a:t>Wait</a:t>
            </a:r>
          </a:p>
        </p:txBody>
      </p:sp>
      <p:sp>
        <p:nvSpPr>
          <p:cNvPr id="28694" name="Text Box 22"/>
          <p:cNvSpPr txBox="1">
            <a:spLocks noChangeArrowheads="1"/>
          </p:cNvSpPr>
          <p:nvPr/>
        </p:nvSpPr>
        <p:spPr bwMode="auto">
          <a:xfrm>
            <a:off x="6105558" y="5181600"/>
            <a:ext cx="160172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2400">
                <a:latin typeface="Times New Roman" pitchFamily="18" charset="0"/>
                <a:cs typeface="Times New Roman" pitchFamily="18" charset="0"/>
              </a:rPr>
              <a:t>Established</a:t>
            </a:r>
          </a:p>
        </p:txBody>
      </p:sp>
      <p:sp>
        <p:nvSpPr>
          <p:cNvPr id="28695" name="Text Box 23"/>
          <p:cNvSpPr txBox="1">
            <a:spLocks noChangeArrowheads="1"/>
          </p:cNvSpPr>
          <p:nvPr/>
        </p:nvSpPr>
        <p:spPr bwMode="auto">
          <a:xfrm>
            <a:off x="3895725" y="1708150"/>
            <a:ext cx="144943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dirty="0" err="1">
                <a:latin typeface="Times New Roman" pitchFamily="18" charset="0"/>
                <a:cs typeface="Times New Roman" pitchFamily="18" charset="0"/>
              </a:rPr>
              <a:t>SN</a:t>
            </a:r>
            <a:r>
              <a:rPr lang="en-US" baseline="-25000" dirty="0" err="1">
                <a:latin typeface="Times New Roman" pitchFamily="18" charset="0"/>
                <a:cs typeface="Times New Roman" pitchFamily="18" charset="0"/>
              </a:rPr>
              <a:t>C</a:t>
            </a:r>
            <a:r>
              <a:rPr lang="en-US" dirty="0" err="1">
                <a:latin typeface="Times New Roman" pitchFamily="18" charset="0"/>
                <a:cs typeface="Times New Roman" pitchFamily="18" charset="0"/>
                <a:sym typeface="Symbol" charset="0"/>
              </a:rPr>
              <a:t></a:t>
            </a:r>
            <a:r>
              <a:rPr lang="en-US" dirty="0" err="1" smtClean="0">
                <a:latin typeface="Times New Roman" pitchFamily="18" charset="0"/>
                <a:cs typeface="Times New Roman" pitchFamily="18" charset="0"/>
              </a:rPr>
              <a:t>rand</a:t>
            </a:r>
            <a:r>
              <a:rPr lang="en-US" baseline="-25000" dirty="0" err="1" smtClean="0">
                <a:latin typeface="Times New Roman" pitchFamily="18" charset="0"/>
                <a:cs typeface="Times New Roman" pitchFamily="18" charset="0"/>
              </a:rPr>
              <a:t>C</a:t>
            </a:r>
            <a:endParaRPr lang="en-US" dirty="0">
              <a:latin typeface="Times New Roman" pitchFamily="18" charset="0"/>
              <a:cs typeface="Times New Roman" pitchFamily="18" charset="0"/>
            </a:endParaRPr>
          </a:p>
        </p:txBody>
      </p:sp>
      <p:sp>
        <p:nvSpPr>
          <p:cNvPr id="28696" name="Text Box 24"/>
          <p:cNvSpPr txBox="1">
            <a:spLocks noChangeArrowheads="1"/>
          </p:cNvSpPr>
          <p:nvPr/>
        </p:nvSpPr>
        <p:spPr bwMode="auto">
          <a:xfrm>
            <a:off x="3751263" y="2820988"/>
            <a:ext cx="168347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dirty="0" err="1">
                <a:latin typeface="Times New Roman" pitchFamily="18" charset="0"/>
                <a:cs typeface="Times New Roman" pitchFamily="18" charset="0"/>
              </a:rPr>
              <a:t>SN</a:t>
            </a:r>
            <a:r>
              <a:rPr lang="en-US" baseline="-25000" dirty="0" err="1">
                <a:latin typeface="Times New Roman" pitchFamily="18" charset="0"/>
                <a:cs typeface="Times New Roman" pitchFamily="18" charset="0"/>
              </a:rPr>
              <a:t>S</a:t>
            </a:r>
            <a:r>
              <a:rPr lang="en-US" dirty="0" err="1">
                <a:latin typeface="Times New Roman" pitchFamily="18" charset="0"/>
                <a:cs typeface="Times New Roman" pitchFamily="18" charset="0"/>
                <a:sym typeface="Symbol" charset="0"/>
              </a:rPr>
              <a:t></a:t>
            </a:r>
            <a:r>
              <a:rPr lang="en-US" dirty="0" err="1">
                <a:latin typeface="Times New Roman" pitchFamily="18" charset="0"/>
                <a:cs typeface="Times New Roman" pitchFamily="18" charset="0"/>
              </a:rPr>
              <a:t>rand</a:t>
            </a:r>
            <a:r>
              <a:rPr lang="en-US" baseline="-25000" dirty="0" err="1">
                <a:latin typeface="Times New Roman" pitchFamily="18" charset="0"/>
                <a:cs typeface="Times New Roman" pitchFamily="18" charset="0"/>
              </a:rPr>
              <a:t>S</a:t>
            </a:r>
            <a:endParaRPr lang="en-US" dirty="0">
              <a:latin typeface="Times New Roman" pitchFamily="18" charset="0"/>
              <a:cs typeface="Times New Roman" pitchFamily="18" charset="0"/>
            </a:endParaRPr>
          </a:p>
          <a:p>
            <a:pPr eaLnBrk="1" hangingPunct="1"/>
            <a:r>
              <a:rPr lang="en-US" dirty="0">
                <a:latin typeface="Times New Roman" pitchFamily="18" charset="0"/>
                <a:cs typeface="Times New Roman" pitchFamily="18" charset="0"/>
              </a:rPr>
              <a:t>AN</a:t>
            </a:r>
            <a:r>
              <a:rPr lang="en-US" baseline="-25000" dirty="0">
                <a:latin typeface="Times New Roman" pitchFamily="18" charset="0"/>
                <a:cs typeface="Times New Roman" pitchFamily="18" charset="0"/>
              </a:rPr>
              <a:t>S</a:t>
            </a:r>
            <a:r>
              <a:rPr lang="en-US" dirty="0" smtClean="0">
                <a:latin typeface="Times New Roman" pitchFamily="18" charset="0"/>
                <a:cs typeface="Times New Roman" pitchFamily="18" charset="0"/>
                <a:sym typeface="Symbol" charset="0"/>
              </a:rPr>
              <a:t></a:t>
            </a:r>
            <a:r>
              <a:rPr lang="en-US" dirty="0" smtClean="0">
                <a:latin typeface="Times New Roman" pitchFamily="18" charset="0"/>
                <a:cs typeface="Times New Roman" pitchFamily="18" charset="0"/>
              </a:rPr>
              <a:t>SN</a:t>
            </a:r>
            <a:r>
              <a:rPr lang="en-US"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sym typeface="Symbol" charset="0"/>
              </a:rPr>
              <a:t>+ 1</a:t>
            </a:r>
            <a:endParaRPr lang="en-US" dirty="0">
              <a:latin typeface="Times New Roman" pitchFamily="18" charset="0"/>
              <a:cs typeface="Times New Roman" pitchFamily="18" charset="0"/>
            </a:endParaRPr>
          </a:p>
        </p:txBody>
      </p:sp>
      <p:sp>
        <p:nvSpPr>
          <p:cNvPr id="28697" name="Text Box 25"/>
          <p:cNvSpPr txBox="1">
            <a:spLocks noChangeArrowheads="1"/>
          </p:cNvSpPr>
          <p:nvPr/>
        </p:nvSpPr>
        <p:spPr bwMode="auto">
          <a:xfrm>
            <a:off x="4208463" y="4116388"/>
            <a:ext cx="156966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dirty="0">
                <a:latin typeface="Times New Roman" pitchFamily="18" charset="0"/>
                <a:cs typeface="Times New Roman" pitchFamily="18" charset="0"/>
              </a:rPr>
              <a:t>SN</a:t>
            </a:r>
            <a:r>
              <a:rPr lang="en-US" dirty="0">
                <a:latin typeface="Times New Roman" pitchFamily="18" charset="0"/>
                <a:cs typeface="Times New Roman" pitchFamily="18" charset="0"/>
                <a:sym typeface="Symbol" charset="0"/>
              </a:rPr>
              <a:t></a:t>
            </a:r>
            <a:r>
              <a:rPr lang="en-US" dirty="0">
                <a:latin typeface="Times New Roman" pitchFamily="18" charset="0"/>
                <a:cs typeface="Times New Roman" pitchFamily="18" charset="0"/>
              </a:rPr>
              <a:t>SN</a:t>
            </a:r>
            <a:r>
              <a:rPr lang="en-US" baseline="-25000" dirty="0">
                <a:latin typeface="Times New Roman" pitchFamily="18" charset="0"/>
                <a:cs typeface="Times New Roman" pitchFamily="18" charset="0"/>
              </a:rPr>
              <a:t>C</a:t>
            </a:r>
            <a:r>
              <a:rPr lang="en-US" dirty="0">
                <a:latin typeface="Times New Roman" pitchFamily="18" charset="0"/>
                <a:cs typeface="Times New Roman" pitchFamily="18" charset="0"/>
              </a:rPr>
              <a:t>+1</a:t>
            </a:r>
          </a:p>
          <a:p>
            <a:pPr eaLnBrk="1" hangingPunct="1"/>
            <a:r>
              <a:rPr lang="en-US" dirty="0">
                <a:latin typeface="Times New Roman" pitchFamily="18" charset="0"/>
                <a:cs typeface="Times New Roman" pitchFamily="18" charset="0"/>
              </a:rPr>
              <a:t>AN</a:t>
            </a:r>
            <a:r>
              <a:rPr lang="en-US" dirty="0">
                <a:latin typeface="Times New Roman" pitchFamily="18" charset="0"/>
                <a:cs typeface="Times New Roman" pitchFamily="18" charset="0"/>
                <a:sym typeface="Symbol" charset="0"/>
              </a:rPr>
              <a:t></a:t>
            </a:r>
            <a:r>
              <a:rPr lang="en-US" dirty="0" smtClean="0">
                <a:latin typeface="Times New Roman" pitchFamily="18" charset="0"/>
                <a:cs typeface="Times New Roman" pitchFamily="18" charset="0"/>
              </a:rPr>
              <a:t>SN</a:t>
            </a:r>
            <a:r>
              <a:rPr lang="en-US" baseline="-25000" dirty="0" smtClean="0">
                <a:latin typeface="Times New Roman" pitchFamily="18" charset="0"/>
                <a:cs typeface="Times New Roman" pitchFamily="18" charset="0"/>
              </a:rPr>
              <a:t>S</a:t>
            </a:r>
            <a:r>
              <a:rPr lang="en-US" dirty="0" smtClean="0">
                <a:latin typeface="Times New Roman" pitchFamily="18" charset="0"/>
                <a:cs typeface="Times New Roman" pitchFamily="18" charset="0"/>
                <a:sym typeface="Symbol" charset="0"/>
              </a:rPr>
              <a:t>+ 1</a:t>
            </a:r>
            <a:endParaRPr lang="en-US" dirty="0">
              <a:latin typeface="Times New Roman" pitchFamily="18" charset="0"/>
              <a:cs typeface="Times New Roman" pitchFamily="18" charset="0"/>
            </a:endParaRPr>
          </a:p>
        </p:txBody>
      </p:sp>
      <p:sp>
        <p:nvSpPr>
          <p:cNvPr id="28698" name="TextBox 26"/>
          <p:cNvSpPr txBox="1">
            <a:spLocks noChangeArrowheads="1"/>
          </p:cNvSpPr>
          <p:nvPr/>
        </p:nvSpPr>
        <p:spPr bwMode="auto">
          <a:xfrm>
            <a:off x="1981200" y="5791200"/>
            <a:ext cx="646202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dirty="0">
                <a:latin typeface="Times New Roman" pitchFamily="18" charset="0"/>
                <a:cs typeface="Times New Roman" pitchFamily="18" charset="0"/>
              </a:rPr>
              <a:t>Received packets with SN too far out of window are dropped</a:t>
            </a:r>
          </a:p>
        </p:txBody>
      </p:sp>
      <p:sp>
        <p:nvSpPr>
          <p:cNvPr id="27" name="Footer Placeholder 26"/>
          <p:cNvSpPr>
            <a:spLocks noGrp="1"/>
          </p:cNvSpPr>
          <p:nvPr>
            <p:ph type="ftr" sz="quarter" idx="11"/>
          </p:nvPr>
        </p:nvSpPr>
        <p:spPr/>
        <p:txBody>
          <a:bodyPr/>
          <a:lstStyle/>
          <a:p>
            <a:r>
              <a:rPr lang="en-US" dirty="0" smtClean="0"/>
              <a:t>FAST-NUCES</a:t>
            </a:r>
            <a:endParaRPr lang="en-US" dirty="0"/>
          </a:p>
        </p:txBody>
      </p:sp>
      <p:pic>
        <p:nvPicPr>
          <p:cNvPr id="28" name="Picture 27"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228600"/>
            <a:ext cx="7772400" cy="6556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Basic Security Problems</a:t>
            </a:r>
          </a:p>
        </p:txBody>
      </p:sp>
      <p:sp>
        <p:nvSpPr>
          <p:cNvPr id="29699" name="Rectangle 3" descr="Rectangle: Click to edit Master text styles&#10;Second level&#10;Third level&#10;Fourth level&#10;Fifth level"/>
          <p:cNvSpPr>
            <a:spLocks noGrp="1" noChangeArrowheads="1"/>
          </p:cNvSpPr>
          <p:nvPr>
            <p:ph type="body" idx="1"/>
          </p:nvPr>
        </p:nvSpPr>
        <p:spPr>
          <a:xfrm>
            <a:off x="381000" y="1143000"/>
            <a:ext cx="8077200" cy="4648200"/>
          </a:xfrm>
        </p:spPr>
        <p:txBody>
          <a:bodyPr/>
          <a:lstStyle/>
          <a:p>
            <a:pPr eaLnBrk="1" hangingPunct="1">
              <a:buFont typeface="Wingdings" charset="0"/>
              <a:buNone/>
            </a:pPr>
            <a:r>
              <a:rPr lang="en-US" dirty="0">
                <a:latin typeface="Times New Roman" pitchFamily="18" charset="0"/>
                <a:ea typeface="ＭＳ Ｐゴシック" charset="0"/>
                <a:cs typeface="Times New Roman" pitchFamily="18" charset="0"/>
              </a:rPr>
              <a:t>1.  Network packets pass by </a:t>
            </a:r>
            <a:r>
              <a:rPr lang="en-US" dirty="0" err="1">
                <a:latin typeface="Times New Roman" pitchFamily="18" charset="0"/>
                <a:ea typeface="ＭＳ Ｐゴシック" charset="0"/>
                <a:cs typeface="Times New Roman" pitchFamily="18" charset="0"/>
              </a:rPr>
              <a:t>untrusted</a:t>
            </a:r>
            <a:r>
              <a:rPr lang="en-US" dirty="0">
                <a:latin typeface="Times New Roman" pitchFamily="18" charset="0"/>
                <a:ea typeface="ＭＳ Ｐゴシック" charset="0"/>
                <a:cs typeface="Times New Roman" pitchFamily="18" charset="0"/>
              </a:rPr>
              <a:t> hosts</a:t>
            </a:r>
          </a:p>
          <a:p>
            <a:pPr lvl="1" eaLnBrk="1" hangingPunct="1"/>
            <a:r>
              <a:rPr lang="en-US" dirty="0">
                <a:latin typeface="Times New Roman" pitchFamily="18" charset="0"/>
                <a:ea typeface="ＭＳ Ｐゴシック" charset="0"/>
                <a:cs typeface="Times New Roman" pitchFamily="18" charset="0"/>
              </a:rPr>
              <a:t>Eavesdropping, packet sniffing</a:t>
            </a:r>
          </a:p>
          <a:p>
            <a:pPr lvl="1" eaLnBrk="1" hangingPunct="1"/>
            <a:r>
              <a:rPr lang="en-US" dirty="0">
                <a:latin typeface="Times New Roman" pitchFamily="18" charset="0"/>
                <a:ea typeface="ＭＳ Ｐゴシック" charset="0"/>
                <a:cs typeface="Times New Roman" pitchFamily="18" charset="0"/>
              </a:rPr>
              <a:t>Especially easy when attacker controls a </a:t>
            </a:r>
            <a:r>
              <a:rPr lang="en-US" dirty="0" smtClean="0">
                <a:latin typeface="Times New Roman" pitchFamily="18" charset="0"/>
                <a:ea typeface="ＭＳ Ｐゴシック" charset="0"/>
                <a:cs typeface="Times New Roman" pitchFamily="18" charset="0"/>
              </a:rPr>
              <a:t>machine </a:t>
            </a:r>
            <a:r>
              <a:rPr lang="en-US" dirty="0">
                <a:latin typeface="Times New Roman" pitchFamily="18" charset="0"/>
                <a:ea typeface="ＭＳ Ｐゴシック" charset="0"/>
                <a:cs typeface="Times New Roman" pitchFamily="18" charset="0"/>
              </a:rPr>
              <a:t>close to </a:t>
            </a:r>
            <a:r>
              <a:rPr lang="en-US" dirty="0" smtClean="0">
                <a:latin typeface="Times New Roman" pitchFamily="18" charset="0"/>
                <a:ea typeface="ＭＳ Ｐゴシック" charset="0"/>
                <a:cs typeface="Times New Roman" pitchFamily="18" charset="0"/>
              </a:rPr>
              <a:t>victim</a:t>
            </a:r>
          </a:p>
          <a:p>
            <a:pPr lvl="1" eaLnBrk="1" hangingPunct="1"/>
            <a:endParaRPr lang="en-US" dirty="0">
              <a:latin typeface="Times New Roman" pitchFamily="18" charset="0"/>
              <a:ea typeface="ＭＳ Ｐゴシック" charset="0"/>
              <a:cs typeface="Times New Roman" pitchFamily="18" charset="0"/>
            </a:endParaRPr>
          </a:p>
          <a:p>
            <a:pPr eaLnBrk="1" hangingPunct="1">
              <a:buFont typeface="Wingdings" charset="0"/>
              <a:buNone/>
            </a:pPr>
            <a:r>
              <a:rPr lang="en-US" dirty="0" smtClean="0">
                <a:latin typeface="Times New Roman" pitchFamily="18" charset="0"/>
                <a:ea typeface="ＭＳ Ｐゴシック" charset="0"/>
                <a:cs typeface="Times New Roman" pitchFamily="18" charset="0"/>
              </a:rPr>
              <a:t>2</a:t>
            </a:r>
            <a:r>
              <a:rPr lang="en-US" dirty="0">
                <a:latin typeface="Times New Roman" pitchFamily="18" charset="0"/>
                <a:ea typeface="ＭＳ Ｐゴシック" charset="0"/>
                <a:cs typeface="Times New Roman" pitchFamily="18" charset="0"/>
              </a:rPr>
              <a:t>.  TCP state can be easy to guess</a:t>
            </a:r>
          </a:p>
          <a:p>
            <a:pPr lvl="1" eaLnBrk="1" hangingPunct="1"/>
            <a:r>
              <a:rPr lang="en-US" dirty="0">
                <a:latin typeface="Times New Roman" pitchFamily="18" charset="0"/>
                <a:ea typeface="ＭＳ Ｐゴシック" charset="0"/>
                <a:cs typeface="Times New Roman" pitchFamily="18" charset="0"/>
              </a:rPr>
              <a:t>Enables spoofing and session </a:t>
            </a:r>
            <a:r>
              <a:rPr lang="en-US" dirty="0" smtClean="0">
                <a:latin typeface="Times New Roman" pitchFamily="18" charset="0"/>
                <a:ea typeface="ＭＳ Ｐゴシック" charset="0"/>
                <a:cs typeface="Times New Roman" pitchFamily="18" charset="0"/>
              </a:rPr>
              <a:t>hijacking</a:t>
            </a:r>
          </a:p>
          <a:p>
            <a:pPr lvl="1" eaLnBrk="1" hangingPunct="1"/>
            <a:endParaRPr lang="en-US" dirty="0">
              <a:latin typeface="Times New Roman" pitchFamily="18" charset="0"/>
              <a:ea typeface="ＭＳ Ｐゴシック" charset="0"/>
              <a:cs typeface="Times New Roman" pitchFamily="18" charset="0"/>
            </a:endParaRPr>
          </a:p>
          <a:p>
            <a:pPr eaLnBrk="1" hangingPunct="1">
              <a:buFont typeface="Wingdings" charset="0"/>
              <a:buNone/>
            </a:pPr>
            <a:r>
              <a:rPr lang="en-US" dirty="0" smtClean="0">
                <a:latin typeface="Times New Roman" pitchFamily="18" charset="0"/>
                <a:ea typeface="ＭＳ Ｐゴシック" charset="0"/>
                <a:cs typeface="Times New Roman" pitchFamily="18" charset="0"/>
              </a:rPr>
              <a:t>3</a:t>
            </a:r>
            <a:r>
              <a:rPr lang="en-US" dirty="0">
                <a:latin typeface="Times New Roman" pitchFamily="18" charset="0"/>
                <a:ea typeface="ＭＳ Ｐゴシック" charset="0"/>
                <a:cs typeface="Times New Roman" pitchFamily="18" charset="0"/>
              </a:rPr>
              <a:t>.  Denial of Service (</a:t>
            </a:r>
            <a:r>
              <a:rPr lang="en-US" dirty="0" err="1">
                <a:latin typeface="Times New Roman" pitchFamily="18" charset="0"/>
                <a:ea typeface="ＭＳ Ｐゴシック" charset="0"/>
                <a:cs typeface="Times New Roman" pitchFamily="18" charset="0"/>
              </a:rPr>
              <a:t>DoS</a:t>
            </a:r>
            <a:r>
              <a:rPr lang="en-US" dirty="0">
                <a:latin typeface="Times New Roman" pitchFamily="18" charset="0"/>
                <a:ea typeface="ＭＳ Ｐゴシック" charset="0"/>
                <a:cs typeface="Times New Roman" pitchFamily="18" charset="0"/>
              </a:rPr>
              <a:t>) vulnerabilities</a:t>
            </a:r>
          </a:p>
          <a:p>
            <a:pPr lvl="1" eaLnBrk="1" hangingPunct="1"/>
            <a:r>
              <a:rPr lang="en-US" dirty="0" err="1">
                <a:latin typeface="Times New Roman" pitchFamily="18" charset="0"/>
                <a:ea typeface="ＭＳ Ｐゴシック" charset="0"/>
                <a:cs typeface="Times New Roman" pitchFamily="18" charset="0"/>
              </a:rPr>
              <a:t>DDoS</a:t>
            </a:r>
            <a:r>
              <a:rPr lang="en-US" dirty="0">
                <a:latin typeface="Times New Roman" pitchFamily="18" charset="0"/>
                <a:ea typeface="ＭＳ Ｐゴシック" charset="0"/>
                <a:cs typeface="Times New Roman" pitchFamily="18" charset="0"/>
              </a:rPr>
              <a:t> lecture</a:t>
            </a:r>
          </a:p>
          <a:p>
            <a:pPr eaLnBrk="1" hangingPunct="1"/>
            <a:endParaRPr lang="en-US" dirty="0">
              <a:latin typeface="Times New Roman" pitchFamily="18" charset="0"/>
              <a:ea typeface="ＭＳ Ｐゴシック"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304800"/>
            <a:ext cx="7772400" cy="7318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1. Packet Sniffing</a:t>
            </a:r>
          </a:p>
        </p:txBody>
      </p:sp>
      <p:sp>
        <p:nvSpPr>
          <p:cNvPr id="30723" name="Rectangle 3" descr="Rectangle: Click to edit Master text styles&#10;Second level&#10;Third level&#10;Fourth level&#10;Fifth level"/>
          <p:cNvSpPr>
            <a:spLocks noGrp="1" noChangeArrowheads="1"/>
          </p:cNvSpPr>
          <p:nvPr>
            <p:ph type="body" idx="1"/>
          </p:nvPr>
        </p:nvSpPr>
        <p:spPr>
          <a:xfrm>
            <a:off x="304800" y="1219200"/>
            <a:ext cx="8458200" cy="4114800"/>
          </a:xfrm>
        </p:spPr>
        <p:txBody>
          <a:bodyPr/>
          <a:lstStyle/>
          <a:p>
            <a:pPr marL="0" indent="0" eaLnBrk="1" hangingPunct="1">
              <a:buNone/>
            </a:pPr>
            <a:r>
              <a:rPr lang="en-US" dirty="0">
                <a:latin typeface="Times New Roman" pitchFamily="18" charset="0"/>
                <a:ea typeface="ＭＳ Ｐゴシック" charset="0"/>
                <a:cs typeface="Times New Roman" pitchFamily="18" charset="0"/>
              </a:rPr>
              <a:t>Promiscuous NIC reads all packets</a:t>
            </a:r>
          </a:p>
          <a:p>
            <a:pPr eaLnBrk="1" hangingPunct="1"/>
            <a:r>
              <a:rPr lang="en-US" sz="2400" dirty="0">
                <a:latin typeface="Times New Roman" pitchFamily="18" charset="0"/>
                <a:ea typeface="ＭＳ Ｐゴシック" charset="0"/>
                <a:cs typeface="Times New Roman" pitchFamily="18" charset="0"/>
              </a:rPr>
              <a:t>Read all unencrypted data (e.g., </a:t>
            </a:r>
            <a:r>
              <a:rPr lang="ja-JP" altLang="en-US" sz="2400" dirty="0">
                <a:latin typeface="Times New Roman" pitchFamily="18" charset="0"/>
                <a:ea typeface="ＭＳ Ｐゴシック" charset="0"/>
                <a:cs typeface="Times New Roman" pitchFamily="18" charset="0"/>
              </a:rPr>
              <a:t>“</a:t>
            </a:r>
            <a:r>
              <a:rPr lang="en-US" sz="2400" dirty="0" err="1">
                <a:latin typeface="Times New Roman" pitchFamily="18" charset="0"/>
                <a:ea typeface="ＭＳ Ｐゴシック" charset="0"/>
                <a:cs typeface="Times New Roman" pitchFamily="18" charset="0"/>
              </a:rPr>
              <a:t>wireshark</a:t>
            </a:r>
            <a:r>
              <a:rPr lang="ja-JP" altLang="en-US" sz="2400" dirty="0">
                <a:latin typeface="Times New Roman" pitchFamily="18" charset="0"/>
                <a:ea typeface="ＭＳ Ｐゴシック" charset="0"/>
                <a:cs typeface="Times New Roman" pitchFamily="18" charset="0"/>
              </a:rPr>
              <a:t>”</a:t>
            </a:r>
            <a:r>
              <a:rPr lang="en-US" sz="2400" dirty="0">
                <a:latin typeface="Times New Roman" pitchFamily="18" charset="0"/>
                <a:ea typeface="ＭＳ Ｐゴシック" charset="0"/>
                <a:cs typeface="Times New Roman" pitchFamily="18" charset="0"/>
              </a:rPr>
              <a:t>)</a:t>
            </a:r>
          </a:p>
          <a:p>
            <a:pPr eaLnBrk="1" hangingPunct="1"/>
            <a:r>
              <a:rPr lang="en-US" sz="2400" dirty="0">
                <a:latin typeface="Times New Roman" pitchFamily="18" charset="0"/>
                <a:ea typeface="ＭＳ Ｐゴシック" charset="0"/>
                <a:cs typeface="Times New Roman" pitchFamily="18" charset="0"/>
              </a:rPr>
              <a:t>ftp, telnet (and </a:t>
            </a:r>
            <a:r>
              <a:rPr lang="en-US" sz="2000" dirty="0">
                <a:latin typeface="Times New Roman" pitchFamily="18" charset="0"/>
                <a:ea typeface="ＭＳ Ｐゴシック" charset="0"/>
                <a:cs typeface="Times New Roman" pitchFamily="18" charset="0"/>
              </a:rPr>
              <a:t>POP, IMAP</a:t>
            </a:r>
            <a:r>
              <a:rPr lang="en-US" sz="2400" dirty="0">
                <a:latin typeface="Times New Roman" pitchFamily="18" charset="0"/>
                <a:ea typeface="ＭＳ Ｐゴシック" charset="0"/>
                <a:cs typeface="Times New Roman" pitchFamily="18" charset="0"/>
              </a:rPr>
              <a:t>) </a:t>
            </a:r>
            <a:r>
              <a:rPr lang="en-US" sz="2400" dirty="0" smtClean="0">
                <a:latin typeface="Times New Roman" pitchFamily="18" charset="0"/>
                <a:ea typeface="ＭＳ Ｐゴシック" charset="0"/>
                <a:cs typeface="Times New Roman" pitchFamily="18" charset="0"/>
              </a:rPr>
              <a:t>may send </a:t>
            </a:r>
            <a:r>
              <a:rPr lang="en-US" sz="2400" dirty="0">
                <a:latin typeface="Times New Roman" pitchFamily="18" charset="0"/>
                <a:ea typeface="ＭＳ Ｐゴシック" charset="0"/>
                <a:cs typeface="Times New Roman" pitchFamily="18" charset="0"/>
              </a:rPr>
              <a:t>passwords in </a:t>
            </a:r>
            <a:r>
              <a:rPr lang="en-US" sz="2400" dirty="0" smtClean="0">
                <a:latin typeface="Times New Roman" pitchFamily="18" charset="0"/>
                <a:ea typeface="ＭＳ Ｐゴシック" charset="0"/>
                <a:cs typeface="Times New Roman" pitchFamily="18" charset="0"/>
              </a:rPr>
              <a:t>clear</a:t>
            </a:r>
            <a:endParaRPr lang="en-US" sz="2400" dirty="0">
              <a:latin typeface="Times New Roman" pitchFamily="18" charset="0"/>
              <a:ea typeface="ＭＳ Ｐゴシック" charset="0"/>
              <a:cs typeface="Times New Roman" pitchFamily="18" charset="0"/>
            </a:endParaRPr>
          </a:p>
          <a:p>
            <a:pPr lvl="1" eaLnBrk="1" hangingPunct="1"/>
            <a:endParaRPr lang="en-US" dirty="0">
              <a:latin typeface="Times New Roman" pitchFamily="18" charset="0"/>
              <a:ea typeface="ＭＳ Ｐゴシック" charset="0"/>
              <a:cs typeface="Times New Roman" pitchFamily="18" charset="0"/>
            </a:endParaRPr>
          </a:p>
          <a:p>
            <a:pPr lvl="1" eaLnBrk="1" hangingPunct="1"/>
            <a:endParaRPr lang="en-US" dirty="0">
              <a:latin typeface="Times New Roman" pitchFamily="18" charset="0"/>
              <a:ea typeface="ＭＳ Ｐゴシック" charset="0"/>
              <a:cs typeface="Times New Roman" pitchFamily="18" charset="0"/>
            </a:endParaRPr>
          </a:p>
          <a:p>
            <a:pPr lvl="1" eaLnBrk="1" hangingPunct="1"/>
            <a:endParaRPr lang="en-US" dirty="0">
              <a:latin typeface="Times New Roman" pitchFamily="18" charset="0"/>
              <a:ea typeface="ＭＳ Ｐゴシック" charset="0"/>
              <a:cs typeface="Times New Roman" pitchFamily="18" charset="0"/>
            </a:endParaRPr>
          </a:p>
          <a:p>
            <a:pPr lvl="1" eaLnBrk="1" hangingPunct="1"/>
            <a:endParaRPr lang="en-US" dirty="0">
              <a:latin typeface="Times New Roman" pitchFamily="18" charset="0"/>
              <a:ea typeface="ＭＳ Ｐゴシック" charset="0"/>
              <a:cs typeface="Times New Roman" pitchFamily="18" charset="0"/>
            </a:endParaRPr>
          </a:p>
          <a:p>
            <a:pPr lvl="1" eaLnBrk="1" hangingPunct="1"/>
            <a:endParaRPr lang="en-US" dirty="0">
              <a:latin typeface="Times New Roman" pitchFamily="18" charset="0"/>
              <a:ea typeface="ＭＳ Ｐゴシック" charset="0"/>
              <a:cs typeface="Times New Roman" pitchFamily="18" charset="0"/>
            </a:endParaRPr>
          </a:p>
          <a:p>
            <a:pPr lvl="1" eaLnBrk="1" hangingPunct="1"/>
            <a:endParaRPr lang="en-US" dirty="0">
              <a:latin typeface="Times New Roman" pitchFamily="18" charset="0"/>
              <a:ea typeface="ＭＳ Ｐゴシック" charset="0"/>
              <a:cs typeface="Times New Roman" pitchFamily="18" charset="0"/>
            </a:endParaRPr>
          </a:p>
          <a:p>
            <a:pPr lvl="1" eaLnBrk="1" hangingPunct="1"/>
            <a:endParaRPr lang="en-US" dirty="0">
              <a:latin typeface="Times New Roman" pitchFamily="18" charset="0"/>
              <a:ea typeface="ＭＳ Ｐゴシック" charset="0"/>
              <a:cs typeface="Times New Roman" pitchFamily="18" charset="0"/>
            </a:endParaRPr>
          </a:p>
        </p:txBody>
      </p:sp>
      <p:sp>
        <p:nvSpPr>
          <p:cNvPr id="30724" name="Rectangle 4"/>
          <p:cNvSpPr>
            <a:spLocks noChangeArrowheads="1"/>
          </p:cNvSpPr>
          <p:nvPr/>
        </p:nvSpPr>
        <p:spPr bwMode="auto">
          <a:xfrm>
            <a:off x="1219200" y="4076700"/>
            <a:ext cx="914400" cy="6096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2400"/>
              <a:t>Alice</a:t>
            </a:r>
          </a:p>
        </p:txBody>
      </p:sp>
      <p:sp>
        <p:nvSpPr>
          <p:cNvPr id="30725" name="Rectangle 5"/>
          <p:cNvSpPr>
            <a:spLocks noChangeArrowheads="1"/>
          </p:cNvSpPr>
          <p:nvPr/>
        </p:nvSpPr>
        <p:spPr bwMode="auto">
          <a:xfrm>
            <a:off x="6400800" y="4076700"/>
            <a:ext cx="914400" cy="6096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2400"/>
              <a:t>Bob</a:t>
            </a:r>
          </a:p>
        </p:txBody>
      </p:sp>
      <p:sp>
        <p:nvSpPr>
          <p:cNvPr id="30726" name="Rectangle 6"/>
          <p:cNvSpPr>
            <a:spLocks noChangeArrowheads="1"/>
          </p:cNvSpPr>
          <p:nvPr/>
        </p:nvSpPr>
        <p:spPr bwMode="auto">
          <a:xfrm>
            <a:off x="3733800" y="2667000"/>
            <a:ext cx="990600" cy="533400"/>
          </a:xfrm>
          <a:prstGeom prst="rect">
            <a:avLst/>
          </a:prstGeom>
          <a:solidFill>
            <a:schemeClr val="hlink"/>
          </a:solidFill>
          <a:ln w="9525">
            <a:solidFill>
              <a:schemeClr val="tx1"/>
            </a:solidFill>
            <a:miter lim="800000"/>
            <a:headEnd/>
            <a:tailEnd/>
          </a:ln>
        </p:spPr>
        <p:txBody>
          <a:bodyPr wrap="none" anchor="ctr"/>
          <a:lstStyle/>
          <a:p>
            <a:pPr algn="ctr" eaLnBrk="0" hangingPunct="0">
              <a:spcBef>
                <a:spcPct val="50000"/>
              </a:spcBef>
            </a:pPr>
            <a:r>
              <a:rPr lang="en-US" sz="2400">
                <a:solidFill>
                  <a:schemeClr val="accent1"/>
                </a:solidFill>
              </a:rPr>
              <a:t>Eve</a:t>
            </a:r>
          </a:p>
        </p:txBody>
      </p:sp>
      <p:sp>
        <p:nvSpPr>
          <p:cNvPr id="30727" name="Line 7"/>
          <p:cNvSpPr>
            <a:spLocks noChangeShapeType="1"/>
          </p:cNvSpPr>
          <p:nvPr/>
        </p:nvSpPr>
        <p:spPr bwMode="auto">
          <a:xfrm>
            <a:off x="2133600" y="42291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lstStyle/>
          <a:p>
            <a:endParaRPr lang="en-US"/>
          </a:p>
        </p:txBody>
      </p:sp>
      <p:sp>
        <p:nvSpPr>
          <p:cNvPr id="30728" name="Line 8"/>
          <p:cNvSpPr>
            <a:spLocks noChangeShapeType="1"/>
          </p:cNvSpPr>
          <p:nvPr/>
        </p:nvSpPr>
        <p:spPr bwMode="auto">
          <a:xfrm>
            <a:off x="5410200" y="42291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lstStyle/>
          <a:p>
            <a:endParaRPr lang="en-US"/>
          </a:p>
        </p:txBody>
      </p:sp>
      <p:sp>
        <p:nvSpPr>
          <p:cNvPr id="30729" name="Line 9"/>
          <p:cNvSpPr>
            <a:spLocks noChangeShapeType="1"/>
          </p:cNvSpPr>
          <p:nvPr/>
        </p:nvSpPr>
        <p:spPr bwMode="auto">
          <a:xfrm>
            <a:off x="5562600" y="4457700"/>
            <a:ext cx="838200" cy="0"/>
          </a:xfrm>
          <a:prstGeom prst="line">
            <a:avLst/>
          </a:prstGeom>
          <a:noFill/>
          <a:ln w="28575">
            <a:solidFill>
              <a:schemeClr val="tx1"/>
            </a:solidFill>
            <a:round/>
            <a:headEnd type="triangle" w="med" len="med"/>
            <a:tailEnd/>
          </a:ln>
          <a:extLst>
            <a:ext uri="{909E8E84-426E-40dd-AFC4-6F175D3DCCD1}">
              <a14:hiddenFill xmlns:a14="http://schemas.microsoft.com/office/drawing/2010/main" xmlns="">
                <a:noFill/>
              </a14:hiddenFill>
            </a:ext>
          </a:extLst>
        </p:spPr>
        <p:txBody>
          <a:bodyPr anchor="ctr"/>
          <a:lstStyle/>
          <a:p>
            <a:endParaRPr lang="en-US"/>
          </a:p>
        </p:txBody>
      </p:sp>
      <p:sp>
        <p:nvSpPr>
          <p:cNvPr id="30730" name="Line 10"/>
          <p:cNvSpPr>
            <a:spLocks noChangeShapeType="1"/>
          </p:cNvSpPr>
          <p:nvPr/>
        </p:nvSpPr>
        <p:spPr bwMode="auto">
          <a:xfrm>
            <a:off x="2133600" y="4457700"/>
            <a:ext cx="990600" cy="0"/>
          </a:xfrm>
          <a:prstGeom prst="line">
            <a:avLst/>
          </a:prstGeom>
          <a:noFill/>
          <a:ln w="28575">
            <a:solidFill>
              <a:schemeClr val="tx1"/>
            </a:solidFill>
            <a:round/>
            <a:headEnd type="triangle" w="med" len="med"/>
            <a:tailEnd/>
          </a:ln>
          <a:extLst>
            <a:ext uri="{909E8E84-426E-40dd-AFC4-6F175D3DCCD1}">
              <a14:hiddenFill xmlns:a14="http://schemas.microsoft.com/office/drawing/2010/main" xmlns="">
                <a:noFill/>
              </a14:hiddenFill>
            </a:ext>
          </a:extLst>
        </p:spPr>
        <p:txBody>
          <a:bodyPr anchor="ctr"/>
          <a:lstStyle/>
          <a:p>
            <a:endParaRPr lang="en-US"/>
          </a:p>
        </p:txBody>
      </p:sp>
      <p:sp>
        <p:nvSpPr>
          <p:cNvPr id="1438731" name="Cloud"/>
          <p:cNvSpPr>
            <a:spLocks noChangeAspect="1" noEditPoints="1" noChangeArrowheads="1"/>
          </p:cNvSpPr>
          <p:nvPr/>
        </p:nvSpPr>
        <p:spPr bwMode="auto">
          <a:xfrm>
            <a:off x="3048000" y="3571875"/>
            <a:ext cx="2514600" cy="15335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99FF"/>
          </a:solidFill>
          <a:ln w="9525">
            <a:solidFill>
              <a:srgbClr val="000000"/>
            </a:solidFill>
            <a:miter lim="800000"/>
            <a:headEnd/>
            <a:tailEnd/>
          </a:ln>
          <a:effectLst>
            <a:outerShdw dist="107763" dir="2700000" algn="ctr" rotWithShape="0">
              <a:srgbClr val="808080"/>
            </a:outerShdw>
          </a:effectLst>
        </p:spPr>
        <p:txBody>
          <a:bodyPr anchor="ctr"/>
          <a:lstStyle/>
          <a:p>
            <a:pPr algn="ctr" eaLnBrk="0" hangingPunct="0">
              <a:spcBef>
                <a:spcPct val="20000"/>
              </a:spcBef>
              <a:buClr>
                <a:schemeClr val="accent2"/>
              </a:buClr>
              <a:defRPr/>
            </a:pPr>
            <a:r>
              <a:rPr lang="en-US" sz="2400">
                <a:latin typeface="Tahoma" pitchFamily="34" charset="0"/>
                <a:ea typeface="+mn-ea"/>
                <a:cs typeface="+mn-cs"/>
              </a:rPr>
              <a:t>Network</a:t>
            </a:r>
          </a:p>
        </p:txBody>
      </p:sp>
      <p:sp>
        <p:nvSpPr>
          <p:cNvPr id="30732" name="Line 12"/>
          <p:cNvSpPr>
            <a:spLocks noChangeShapeType="1"/>
          </p:cNvSpPr>
          <p:nvPr/>
        </p:nvSpPr>
        <p:spPr bwMode="auto">
          <a:xfrm flipV="1">
            <a:off x="4038600" y="323850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nchor="ctr"/>
          <a:lstStyle/>
          <a:p>
            <a:endParaRPr lang="en-US"/>
          </a:p>
        </p:txBody>
      </p:sp>
      <p:sp>
        <p:nvSpPr>
          <p:cNvPr id="30733" name="Line 13"/>
          <p:cNvSpPr>
            <a:spLocks noChangeShapeType="1"/>
          </p:cNvSpPr>
          <p:nvPr/>
        </p:nvSpPr>
        <p:spPr bwMode="auto">
          <a:xfrm flipV="1">
            <a:off x="4343400" y="3238500"/>
            <a:ext cx="0" cy="457200"/>
          </a:xfrm>
          <a:prstGeom prst="line">
            <a:avLst/>
          </a:prstGeom>
          <a:noFill/>
          <a:ln w="28575">
            <a:solidFill>
              <a:schemeClr val="tx1"/>
            </a:solidFill>
            <a:round/>
            <a:headEnd type="triangle" w="med" len="med"/>
            <a:tailEnd/>
          </a:ln>
          <a:extLst>
            <a:ext uri="{909E8E84-426E-40dd-AFC4-6F175D3DCCD1}">
              <a14:hiddenFill xmlns:a14="http://schemas.microsoft.com/office/drawing/2010/main" xmlns="">
                <a:noFill/>
              </a14:hiddenFill>
            </a:ext>
          </a:extLst>
        </p:spPr>
        <p:txBody>
          <a:bodyPr anchor="ctr"/>
          <a:lstStyle/>
          <a:p>
            <a:endParaRPr lang="en-US"/>
          </a:p>
        </p:txBody>
      </p:sp>
      <p:sp>
        <p:nvSpPr>
          <p:cNvPr id="30734" name="Text Box 14"/>
          <p:cNvSpPr txBox="1">
            <a:spLocks noChangeArrowheads="1"/>
          </p:cNvSpPr>
          <p:nvPr/>
        </p:nvSpPr>
        <p:spPr bwMode="auto">
          <a:xfrm>
            <a:off x="457200" y="5105400"/>
            <a:ext cx="499527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kumimoji="1" lang="en-US" dirty="0">
                <a:latin typeface="Times New Roman" pitchFamily="18" charset="0"/>
                <a:cs typeface="Times New Roman" pitchFamily="18" charset="0"/>
              </a:rPr>
              <a:t>Prevention:  Encryption   (next lecture:  IP</a:t>
            </a:r>
            <a:r>
              <a:rPr kumimoji="1" lang="en-US" sz="1600" dirty="0">
                <a:latin typeface="Times New Roman" pitchFamily="18" charset="0"/>
                <a:cs typeface="Times New Roman" pitchFamily="18" charset="0"/>
              </a:rPr>
              <a:t>SEC</a:t>
            </a:r>
            <a:r>
              <a:rPr kumimoji="1" lang="en-US" dirty="0">
                <a:latin typeface="Times New Roman" pitchFamily="18" charset="0"/>
                <a:cs typeface="Times New Roman" pitchFamily="18" charset="0"/>
              </a:rPr>
              <a:t>)</a:t>
            </a:r>
          </a:p>
        </p:txBody>
      </p:sp>
      <p:sp>
        <p:nvSpPr>
          <p:cNvPr id="15" name="Footer Placeholder 14"/>
          <p:cNvSpPr>
            <a:spLocks noGrp="1"/>
          </p:cNvSpPr>
          <p:nvPr>
            <p:ph type="ftr" sz="quarter" idx="11"/>
          </p:nvPr>
        </p:nvSpPr>
        <p:spPr/>
        <p:txBody>
          <a:bodyPr/>
          <a:lstStyle/>
          <a:p>
            <a:r>
              <a:rPr lang="en-US" smtClean="0"/>
              <a:t>FAST-NUCES</a:t>
            </a:r>
            <a:endParaRPr lang="en-US"/>
          </a:p>
        </p:txBody>
      </p:sp>
      <p:sp>
        <p:nvSpPr>
          <p:cNvPr id="16" name="Text Box 14"/>
          <p:cNvSpPr txBox="1">
            <a:spLocks noChangeArrowheads="1"/>
          </p:cNvSpPr>
          <p:nvPr/>
        </p:nvSpPr>
        <p:spPr bwMode="auto">
          <a:xfrm>
            <a:off x="3962400" y="5715000"/>
            <a:ext cx="487680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spcBef>
                <a:spcPct val="20000"/>
              </a:spcBef>
              <a:buClr>
                <a:schemeClr val="accent2"/>
              </a:buClr>
            </a:pPr>
            <a:r>
              <a:rPr lang="en-US" sz="1400" dirty="0" smtClean="0">
                <a:latin typeface="Times New Roman" pitchFamily="18" charset="0"/>
                <a:cs typeface="Times New Roman" pitchFamily="18" charset="0"/>
              </a:rPr>
              <a:t>In </a:t>
            </a:r>
            <a:r>
              <a:rPr lang="en-US" sz="1400" b="1" dirty="0" smtClean="0">
                <a:latin typeface="Times New Roman" pitchFamily="18" charset="0"/>
                <a:cs typeface="Times New Roman" pitchFamily="18" charset="0"/>
              </a:rPr>
              <a:t>promiscuous mode </a:t>
            </a:r>
            <a:r>
              <a:rPr lang="en-US" sz="1400" dirty="0" smtClean="0">
                <a:latin typeface="Times New Roman" pitchFamily="18" charset="0"/>
                <a:cs typeface="Times New Roman" pitchFamily="18" charset="0"/>
              </a:rPr>
              <a:t>the network interface controller (NIC) causes the controller to pass all traffic it receives to the central processing unit (CPU) rather than passing only the frames that the controller is intended to receive.</a:t>
            </a:r>
            <a:endParaRPr kumimoji="1" lang="en-US" sz="1400" dirty="0">
              <a:latin typeface="Times New Roman" pitchFamily="18" charset="0"/>
              <a:cs typeface="Times New Roman" pitchFamily="18" charset="0"/>
            </a:endParaRPr>
          </a:p>
        </p:txBody>
      </p:sp>
      <p:pic>
        <p:nvPicPr>
          <p:cNvPr id="17" name="Picture 1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04800"/>
            <a:ext cx="7772400" cy="7318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2. TCP Connection Spoofing</a:t>
            </a:r>
          </a:p>
        </p:txBody>
      </p:sp>
      <p:sp>
        <p:nvSpPr>
          <p:cNvPr id="31747" name="Rectangle 3" descr="Rectangle: Click to edit Master text styles&#10;Second level&#10;Third level&#10;Fourth level&#10;Fifth level"/>
          <p:cNvSpPr>
            <a:spLocks noGrp="1" noChangeArrowheads="1"/>
          </p:cNvSpPr>
          <p:nvPr>
            <p:ph type="body" idx="1"/>
          </p:nvPr>
        </p:nvSpPr>
        <p:spPr>
          <a:xfrm>
            <a:off x="381000" y="1143000"/>
            <a:ext cx="8153400" cy="4953000"/>
          </a:xfrm>
        </p:spPr>
        <p:txBody>
          <a:bodyPr/>
          <a:lstStyle/>
          <a:p>
            <a:pPr eaLnBrk="1" hangingPunct="1"/>
            <a:r>
              <a:rPr lang="en-US" sz="2400" dirty="0">
                <a:latin typeface="Times New Roman" pitchFamily="18" charset="0"/>
                <a:ea typeface="ＭＳ Ｐゴシック" charset="0"/>
                <a:cs typeface="Times New Roman" pitchFamily="18" charset="0"/>
              </a:rPr>
              <a:t>Why random initial sequence numbers?   (SN</a:t>
            </a:r>
            <a:r>
              <a:rPr lang="en-US" sz="2400" baseline="-25000" dirty="0">
                <a:latin typeface="Times New Roman" pitchFamily="18" charset="0"/>
                <a:ea typeface="ＭＳ Ｐゴシック" charset="0"/>
                <a:cs typeface="Times New Roman" pitchFamily="18" charset="0"/>
              </a:rPr>
              <a:t>C </a:t>
            </a:r>
            <a:r>
              <a:rPr lang="en-US" sz="2400" dirty="0">
                <a:latin typeface="Times New Roman" pitchFamily="18" charset="0"/>
                <a:ea typeface="ＭＳ Ｐゴシック" charset="0"/>
                <a:cs typeface="Times New Roman" pitchFamily="18" charset="0"/>
              </a:rPr>
              <a:t>, SN</a:t>
            </a:r>
            <a:r>
              <a:rPr lang="en-US" sz="2400" baseline="-25000" dirty="0">
                <a:latin typeface="Times New Roman" pitchFamily="18" charset="0"/>
                <a:ea typeface="ＭＳ Ｐゴシック" charset="0"/>
                <a:cs typeface="Times New Roman" pitchFamily="18" charset="0"/>
              </a:rPr>
              <a:t>S </a:t>
            </a:r>
            <a:r>
              <a:rPr lang="en-US" sz="2400" dirty="0">
                <a:latin typeface="Times New Roman" pitchFamily="18" charset="0"/>
                <a:ea typeface="ＭＳ Ｐゴシック" charset="0"/>
                <a:cs typeface="Times New Roman" pitchFamily="18" charset="0"/>
              </a:rPr>
              <a:t>)</a:t>
            </a:r>
          </a:p>
          <a:p>
            <a:pPr eaLnBrk="1" hangingPunct="1">
              <a:spcBef>
                <a:spcPts val="3000"/>
              </a:spcBef>
            </a:pPr>
            <a:r>
              <a:rPr lang="en-US" sz="2400" dirty="0">
                <a:latin typeface="Times New Roman" pitchFamily="18" charset="0"/>
                <a:ea typeface="ＭＳ Ｐゴシック" charset="0"/>
                <a:cs typeface="Times New Roman" pitchFamily="18" charset="0"/>
              </a:rPr>
              <a:t>Suppose </a:t>
            </a:r>
            <a:r>
              <a:rPr lang="en-US" sz="2400" dirty="0" err="1">
                <a:latin typeface="Times New Roman" pitchFamily="18" charset="0"/>
                <a:ea typeface="ＭＳ Ｐゴシック" charset="0"/>
                <a:cs typeface="Times New Roman" pitchFamily="18" charset="0"/>
              </a:rPr>
              <a:t>init.</a:t>
            </a:r>
            <a:r>
              <a:rPr lang="en-US" sz="2400" dirty="0">
                <a:latin typeface="Times New Roman" pitchFamily="18" charset="0"/>
                <a:ea typeface="ＭＳ Ｐゴシック" charset="0"/>
                <a:cs typeface="Times New Roman" pitchFamily="18" charset="0"/>
              </a:rPr>
              <a:t> sequence numbers are predictable</a:t>
            </a:r>
          </a:p>
          <a:p>
            <a:pPr lvl="1" eaLnBrk="1" hangingPunct="1"/>
            <a:r>
              <a:rPr lang="en-US" sz="2000" dirty="0">
                <a:latin typeface="Times New Roman" pitchFamily="18" charset="0"/>
                <a:ea typeface="ＭＳ Ｐゴシック" charset="0"/>
                <a:cs typeface="Times New Roman" pitchFamily="18" charset="0"/>
              </a:rPr>
              <a:t>Attacker can create TCP session on behalf of forged source IP</a:t>
            </a:r>
          </a:p>
          <a:p>
            <a:pPr lvl="2" eaLnBrk="1" hangingPunct="1"/>
            <a:r>
              <a:rPr lang="en-US" dirty="0">
                <a:solidFill>
                  <a:srgbClr val="869406"/>
                </a:solidFill>
                <a:latin typeface="Times New Roman" pitchFamily="18" charset="0"/>
                <a:ea typeface="ＭＳ Ｐゴシック" charset="0"/>
                <a:cs typeface="Times New Roman" pitchFamily="18" charset="0"/>
              </a:rPr>
              <a:t>Breaks IP-based authentication  (e.g. SPF,  /etc/hosts )</a:t>
            </a:r>
          </a:p>
        </p:txBody>
      </p:sp>
      <p:sp>
        <p:nvSpPr>
          <p:cNvPr id="31748" name="Rectangle 4"/>
          <p:cNvSpPr>
            <a:spLocks noChangeArrowheads="1"/>
          </p:cNvSpPr>
          <p:nvPr/>
        </p:nvSpPr>
        <p:spPr bwMode="auto">
          <a:xfrm>
            <a:off x="7620000" y="3529012"/>
            <a:ext cx="1295400" cy="990600"/>
          </a:xfrm>
          <a:prstGeom prst="rect">
            <a:avLst/>
          </a:prstGeom>
          <a:solidFill>
            <a:schemeClr val="accent1"/>
          </a:solidFill>
          <a:ln w="12700">
            <a:solidFill>
              <a:schemeClr val="tx1"/>
            </a:solidFill>
            <a:round/>
            <a:headEnd/>
            <a:tailEnd type="triangle" w="lg" len="med"/>
          </a:ln>
        </p:spPr>
        <p:txBody>
          <a:bodyPr wrap="none" anchor="ctr"/>
          <a:lstStyle/>
          <a:p>
            <a:pPr algn="ctr"/>
            <a:r>
              <a:rPr lang="en-US"/>
              <a:t>Victim</a:t>
            </a:r>
          </a:p>
        </p:txBody>
      </p:sp>
      <p:sp>
        <p:nvSpPr>
          <p:cNvPr id="31749" name="Rectangle 11"/>
          <p:cNvSpPr>
            <a:spLocks noChangeArrowheads="1"/>
          </p:cNvSpPr>
          <p:nvPr/>
        </p:nvSpPr>
        <p:spPr bwMode="auto">
          <a:xfrm>
            <a:off x="4191000" y="3303587"/>
            <a:ext cx="1295400" cy="2667000"/>
          </a:xfrm>
          <a:prstGeom prst="rect">
            <a:avLst/>
          </a:prstGeom>
          <a:solidFill>
            <a:schemeClr val="accent1"/>
          </a:solidFill>
          <a:ln w="12700">
            <a:solidFill>
              <a:schemeClr val="tx1"/>
            </a:solidFill>
            <a:round/>
            <a:headEnd/>
            <a:tailEnd type="triangle" w="lg" len="med"/>
          </a:ln>
        </p:spPr>
        <p:txBody>
          <a:bodyPr wrap="none" anchor="ctr"/>
          <a:lstStyle/>
          <a:p>
            <a:pPr algn="ctr"/>
            <a:r>
              <a:rPr lang="en-US"/>
              <a:t>Server</a:t>
            </a:r>
          </a:p>
        </p:txBody>
      </p:sp>
      <p:grpSp>
        <p:nvGrpSpPr>
          <p:cNvPr id="2" name="Group 19"/>
          <p:cNvGrpSpPr>
            <a:grpSpLocks/>
          </p:cNvGrpSpPr>
          <p:nvPr/>
        </p:nvGrpSpPr>
        <p:grpSpPr bwMode="auto">
          <a:xfrm>
            <a:off x="5486400" y="3641725"/>
            <a:ext cx="2133600" cy="1016000"/>
            <a:chOff x="5181600" y="4224338"/>
            <a:chExt cx="2133600" cy="1016000"/>
          </a:xfrm>
        </p:grpSpPr>
        <p:cxnSp>
          <p:nvCxnSpPr>
            <p:cNvPr id="31764" name="Straight Arrow Connector 13"/>
            <p:cNvCxnSpPr>
              <a:cxnSpLocks noChangeShapeType="1"/>
            </p:cNvCxnSpPr>
            <p:nvPr/>
          </p:nvCxnSpPr>
          <p:spPr bwMode="auto">
            <a:xfrm>
              <a:off x="5181600" y="4567238"/>
              <a:ext cx="2133600" cy="1587"/>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1765" name="TextBox 14"/>
            <p:cNvSpPr txBox="1">
              <a:spLocks noChangeArrowheads="1"/>
            </p:cNvSpPr>
            <p:nvPr/>
          </p:nvSpPr>
          <p:spPr bwMode="auto">
            <a:xfrm>
              <a:off x="5386388" y="4224338"/>
              <a:ext cx="19177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SYN/ACK</a:t>
              </a:r>
              <a:br>
                <a:rPr lang="en-US"/>
              </a:br>
              <a:r>
                <a:rPr lang="en-US"/>
                <a:t>dstIP=victim</a:t>
              </a:r>
            </a:p>
            <a:p>
              <a:pPr eaLnBrk="1" hangingPunct="1"/>
              <a:r>
                <a:rPr lang="en-US"/>
                <a:t>SN=server SN</a:t>
              </a:r>
              <a:r>
                <a:rPr lang="en-US" baseline="-25000"/>
                <a:t>S</a:t>
              </a:r>
            </a:p>
          </p:txBody>
        </p:sp>
      </p:grpSp>
      <p:grpSp>
        <p:nvGrpSpPr>
          <p:cNvPr id="3" name="Group 20"/>
          <p:cNvGrpSpPr>
            <a:grpSpLocks/>
          </p:cNvGrpSpPr>
          <p:nvPr/>
        </p:nvGrpSpPr>
        <p:grpSpPr bwMode="auto">
          <a:xfrm>
            <a:off x="1676400" y="4170362"/>
            <a:ext cx="2514600" cy="1041400"/>
            <a:chOff x="1371600" y="4752975"/>
            <a:chExt cx="2514600" cy="1041400"/>
          </a:xfrm>
        </p:grpSpPr>
        <p:cxnSp>
          <p:nvCxnSpPr>
            <p:cNvPr id="31761" name="Straight Arrow Connector 20"/>
            <p:cNvCxnSpPr>
              <a:cxnSpLocks noChangeShapeType="1"/>
            </p:cNvCxnSpPr>
            <p:nvPr/>
          </p:nvCxnSpPr>
          <p:spPr bwMode="auto">
            <a:xfrm>
              <a:off x="1371600" y="5086350"/>
              <a:ext cx="2514600" cy="1588"/>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1762" name="TextBox 21"/>
            <p:cNvSpPr txBox="1">
              <a:spLocks noChangeArrowheads="1"/>
            </p:cNvSpPr>
            <p:nvPr/>
          </p:nvSpPr>
          <p:spPr bwMode="auto">
            <a:xfrm>
              <a:off x="1768475" y="4752975"/>
              <a:ext cx="642938" cy="401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ACK</a:t>
              </a:r>
            </a:p>
          </p:txBody>
        </p:sp>
        <p:sp>
          <p:nvSpPr>
            <p:cNvPr id="31763" name="TextBox 22"/>
            <p:cNvSpPr txBox="1">
              <a:spLocks noChangeArrowheads="1"/>
            </p:cNvSpPr>
            <p:nvPr/>
          </p:nvSpPr>
          <p:spPr bwMode="auto">
            <a:xfrm>
              <a:off x="1447800" y="5086350"/>
              <a:ext cx="2281238"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srcIP=victim</a:t>
              </a:r>
            </a:p>
            <a:p>
              <a:pPr eaLnBrk="1" hangingPunct="1"/>
              <a:r>
                <a:rPr lang="en-US"/>
                <a:t>AN=predicted SN</a:t>
              </a:r>
              <a:r>
                <a:rPr lang="en-US" baseline="-25000"/>
                <a:t>S</a:t>
              </a:r>
            </a:p>
          </p:txBody>
        </p:sp>
      </p:grpSp>
      <p:grpSp>
        <p:nvGrpSpPr>
          <p:cNvPr id="4" name="Group 21"/>
          <p:cNvGrpSpPr>
            <a:grpSpLocks/>
          </p:cNvGrpSpPr>
          <p:nvPr/>
        </p:nvGrpSpPr>
        <p:grpSpPr bwMode="auto">
          <a:xfrm>
            <a:off x="1676400" y="5570537"/>
            <a:ext cx="2514600" cy="400050"/>
            <a:chOff x="1371600" y="6153150"/>
            <a:chExt cx="2514600" cy="400050"/>
          </a:xfrm>
        </p:grpSpPr>
        <p:cxnSp>
          <p:nvCxnSpPr>
            <p:cNvPr id="31759" name="Straight Arrow Connector 23"/>
            <p:cNvCxnSpPr>
              <a:cxnSpLocks noChangeShapeType="1"/>
            </p:cNvCxnSpPr>
            <p:nvPr/>
          </p:nvCxnSpPr>
          <p:spPr bwMode="auto">
            <a:xfrm>
              <a:off x="1371600" y="6229350"/>
              <a:ext cx="2514600" cy="1588"/>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1760" name="TextBox 24"/>
            <p:cNvSpPr txBox="1">
              <a:spLocks noChangeArrowheads="1"/>
            </p:cNvSpPr>
            <p:nvPr/>
          </p:nvSpPr>
          <p:spPr bwMode="auto">
            <a:xfrm>
              <a:off x="1768475" y="6153150"/>
              <a:ext cx="12906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command</a:t>
              </a:r>
            </a:p>
          </p:txBody>
        </p:sp>
      </p:grpSp>
      <p:sp>
        <p:nvSpPr>
          <p:cNvPr id="18448" name="TextBox 26"/>
          <p:cNvSpPr txBox="1">
            <a:spLocks noChangeArrowheads="1"/>
          </p:cNvSpPr>
          <p:nvPr/>
        </p:nvSpPr>
        <p:spPr bwMode="auto">
          <a:xfrm>
            <a:off x="5634038" y="5370512"/>
            <a:ext cx="2900362" cy="7080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server thinks command </a:t>
            </a:r>
            <a:br>
              <a:rPr lang="en-US"/>
            </a:br>
            <a:r>
              <a:rPr lang="en-US"/>
              <a:t>is from victim IP addr</a:t>
            </a:r>
          </a:p>
        </p:txBody>
      </p:sp>
      <p:sp>
        <p:nvSpPr>
          <p:cNvPr id="31754" name="Rectangle 3"/>
          <p:cNvSpPr>
            <a:spLocks noChangeArrowheads="1"/>
          </p:cNvSpPr>
          <p:nvPr/>
        </p:nvSpPr>
        <p:spPr bwMode="auto">
          <a:xfrm>
            <a:off x="381000" y="3455987"/>
            <a:ext cx="1295400" cy="2640013"/>
          </a:xfrm>
          <a:prstGeom prst="rect">
            <a:avLst/>
          </a:prstGeom>
          <a:solidFill>
            <a:schemeClr val="accent1"/>
          </a:solidFill>
          <a:ln w="12700">
            <a:solidFill>
              <a:schemeClr val="tx1"/>
            </a:solidFill>
            <a:round/>
            <a:headEnd/>
            <a:tailEnd type="triangle" w="lg" len="med"/>
          </a:ln>
        </p:spPr>
        <p:txBody>
          <a:bodyPr wrap="none" anchor="ctr"/>
          <a:lstStyle/>
          <a:p>
            <a:pPr algn="ctr"/>
            <a:r>
              <a:rPr lang="en-US"/>
              <a:t>attacker</a:t>
            </a:r>
          </a:p>
        </p:txBody>
      </p:sp>
      <p:grpSp>
        <p:nvGrpSpPr>
          <p:cNvPr id="5" name="Group 18"/>
          <p:cNvGrpSpPr>
            <a:grpSpLocks/>
          </p:cNvGrpSpPr>
          <p:nvPr/>
        </p:nvGrpSpPr>
        <p:grpSpPr bwMode="auto">
          <a:xfrm>
            <a:off x="1676400" y="3200400"/>
            <a:ext cx="2514600" cy="731837"/>
            <a:chOff x="1371600" y="3783013"/>
            <a:chExt cx="2514600" cy="731837"/>
          </a:xfrm>
        </p:grpSpPr>
        <p:sp>
          <p:nvSpPr>
            <p:cNvPr id="31756" name="TextBox 17"/>
            <p:cNvSpPr txBox="1">
              <a:spLocks noChangeArrowheads="1"/>
            </p:cNvSpPr>
            <p:nvPr/>
          </p:nvSpPr>
          <p:spPr bwMode="auto">
            <a:xfrm>
              <a:off x="1730375" y="3783013"/>
              <a:ext cx="11652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TCP SYN</a:t>
              </a:r>
            </a:p>
          </p:txBody>
        </p:sp>
        <p:sp>
          <p:nvSpPr>
            <p:cNvPr id="31757" name="TextBox 18"/>
            <p:cNvSpPr txBox="1">
              <a:spLocks noChangeArrowheads="1"/>
            </p:cNvSpPr>
            <p:nvPr/>
          </p:nvSpPr>
          <p:spPr bwMode="auto">
            <a:xfrm>
              <a:off x="1638300" y="4114800"/>
              <a:ext cx="16002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srcIP=victim</a:t>
              </a:r>
            </a:p>
          </p:txBody>
        </p:sp>
        <p:cxnSp>
          <p:nvCxnSpPr>
            <p:cNvPr id="31758" name="Straight Arrow Connector 29"/>
            <p:cNvCxnSpPr>
              <a:cxnSpLocks noChangeShapeType="1"/>
            </p:cNvCxnSpPr>
            <p:nvPr/>
          </p:nvCxnSpPr>
          <p:spPr bwMode="auto">
            <a:xfrm flipV="1">
              <a:off x="1371600" y="4111625"/>
              <a:ext cx="2514600" cy="3175"/>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xmlns="">
                  <a:noFill/>
                </a14:hiddenFill>
              </a:ext>
            </a:extLst>
          </p:spPr>
        </p:cxnSp>
      </p:grpSp>
      <p:sp>
        <p:nvSpPr>
          <p:cNvPr id="22" name="Footer Placeholder 21"/>
          <p:cNvSpPr>
            <a:spLocks noGrp="1"/>
          </p:cNvSpPr>
          <p:nvPr>
            <p:ph type="ftr" sz="quarter" idx="11"/>
          </p:nvPr>
        </p:nvSpPr>
        <p:spPr/>
        <p:txBody>
          <a:bodyPr/>
          <a:lstStyle/>
          <a:p>
            <a:r>
              <a:rPr lang="en-US" smtClean="0"/>
              <a:t>FAST-NUCES</a:t>
            </a:r>
            <a:endParaRPr lang="en-US"/>
          </a:p>
        </p:txBody>
      </p:sp>
      <p:pic>
        <p:nvPicPr>
          <p:cNvPr id="23" name="Picture 22"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lide(fromLeft)">
                                      <p:cBhvr>
                                        <p:cTn id="16" dur="500"/>
                                        <p:tgtEl>
                                          <p:spTgt spid="3"/>
                                        </p:tgtEl>
                                      </p:cBhvr>
                                    </p:animEffect>
                                  </p:childTnLst>
                                </p:cTn>
                              </p:par>
                            </p:childTnLst>
                          </p:cTn>
                        </p:par>
                        <p:par>
                          <p:cTn id="17" fill="hold" nodeType="afterGroup">
                            <p:stCondLst>
                              <p:cond delay="500"/>
                            </p:stCondLst>
                            <p:childTnLst>
                              <p:par>
                                <p:cTn id="18" presetID="1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slide(fromLeft)">
                                      <p:cBhvr>
                                        <p:cTn id="20" dur="500"/>
                                        <p:tgtEl>
                                          <p:spTgt spid="4"/>
                                        </p:tgtEl>
                                      </p:cBhvr>
                                    </p:animEffect>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18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304800"/>
            <a:ext cx="7772400" cy="655638"/>
          </a:xfrm>
        </p:spPr>
        <p:txBody>
          <a:bodyPr>
            <a:normAutofit fontScale="90000"/>
          </a:bodyPr>
          <a:lstStyle/>
          <a:p>
            <a:pPr eaLnBrk="1" hangingPunct="1"/>
            <a:r>
              <a:rPr lang="en-US" dirty="0" smtClean="0">
                <a:solidFill>
                  <a:schemeClr val="tx1"/>
                </a:solidFill>
                <a:latin typeface="Times New Roman" pitchFamily="18" charset="0"/>
                <a:ea typeface="ＭＳ Ｐゴシック" charset="0"/>
                <a:cs typeface="Times New Roman" pitchFamily="18" charset="0"/>
              </a:rPr>
              <a:t>3. </a:t>
            </a:r>
            <a:r>
              <a:rPr lang="en-US" dirty="0" err="1" smtClean="0">
                <a:solidFill>
                  <a:schemeClr val="tx1"/>
                </a:solidFill>
                <a:latin typeface="Times New Roman" pitchFamily="18" charset="0"/>
                <a:ea typeface="ＭＳ Ｐゴシック" charset="0"/>
                <a:cs typeface="Times New Roman" pitchFamily="18" charset="0"/>
              </a:rPr>
              <a:t>DoS</a:t>
            </a:r>
            <a:r>
              <a:rPr lang="en-US" dirty="0" smtClean="0">
                <a:solidFill>
                  <a:schemeClr val="tx1"/>
                </a:solidFill>
                <a:latin typeface="Times New Roman" pitchFamily="18" charset="0"/>
                <a:ea typeface="ＭＳ Ｐゴシック" charset="0"/>
                <a:cs typeface="Times New Roman" pitchFamily="18" charset="0"/>
              </a:rPr>
              <a:t> </a:t>
            </a:r>
            <a:r>
              <a:rPr lang="en-US" dirty="0">
                <a:solidFill>
                  <a:schemeClr val="tx1"/>
                </a:solidFill>
                <a:latin typeface="Times New Roman" pitchFamily="18" charset="0"/>
                <a:ea typeface="ＭＳ Ｐゴシック" charset="0"/>
                <a:cs typeface="Times New Roman" pitchFamily="18" charset="0"/>
              </a:rPr>
              <a:t>vulnerability  </a:t>
            </a:r>
            <a:r>
              <a:rPr lang="en-US" sz="2000" dirty="0">
                <a:solidFill>
                  <a:schemeClr val="tx1"/>
                </a:solidFill>
                <a:latin typeface="Times New Roman" pitchFamily="18" charset="0"/>
                <a:ea typeface="ＭＳ Ｐゴシック" charset="0"/>
                <a:cs typeface="Times New Roman" pitchFamily="18" charset="0"/>
              </a:rPr>
              <a:t>[Watson</a:t>
            </a:r>
            <a:r>
              <a:rPr lang="ja-JP" altLang="en-US" sz="2000">
                <a:solidFill>
                  <a:schemeClr val="tx1"/>
                </a:solidFill>
                <a:latin typeface="Times New Roman" pitchFamily="18" charset="0"/>
                <a:ea typeface="ＭＳ Ｐゴシック" charset="0"/>
                <a:cs typeface="Times New Roman" pitchFamily="18" charset="0"/>
              </a:rPr>
              <a:t>’</a:t>
            </a:r>
            <a:r>
              <a:rPr lang="en-US" sz="2000" dirty="0">
                <a:solidFill>
                  <a:schemeClr val="tx1"/>
                </a:solidFill>
                <a:latin typeface="Times New Roman" pitchFamily="18" charset="0"/>
                <a:ea typeface="ＭＳ Ｐゴシック" charset="0"/>
                <a:cs typeface="Times New Roman" pitchFamily="18" charset="0"/>
              </a:rPr>
              <a:t>04]</a:t>
            </a:r>
            <a:endParaRPr lang="en-US" sz="2400" dirty="0">
              <a:solidFill>
                <a:schemeClr val="tx1"/>
              </a:solidFill>
              <a:latin typeface="Times New Roman" pitchFamily="18" charset="0"/>
              <a:ea typeface="ＭＳ Ｐゴシック" charset="0"/>
              <a:cs typeface="Times New Roman" pitchFamily="18" charset="0"/>
            </a:endParaRPr>
          </a:p>
        </p:txBody>
      </p:sp>
      <p:sp>
        <p:nvSpPr>
          <p:cNvPr id="33795" name="Rectangle 3" descr="Rectangle: Click to edit Master text styles&#10;Second level&#10;Third level&#10;Fourth level&#10;Fifth level"/>
          <p:cNvSpPr>
            <a:spLocks noGrp="1" noChangeArrowheads="1"/>
          </p:cNvSpPr>
          <p:nvPr>
            <p:ph type="body" idx="1"/>
          </p:nvPr>
        </p:nvSpPr>
        <p:spPr>
          <a:xfrm>
            <a:off x="381000" y="1143000"/>
            <a:ext cx="8610600" cy="4876800"/>
          </a:xfrm>
        </p:spPr>
        <p:txBody>
          <a:bodyPr/>
          <a:lstStyle/>
          <a:p>
            <a:pPr eaLnBrk="1" hangingPunct="1"/>
            <a:r>
              <a:rPr lang="en-US" dirty="0">
                <a:latin typeface="Times New Roman" pitchFamily="18" charset="0"/>
                <a:ea typeface="ＭＳ Ｐゴシック" charset="0"/>
                <a:cs typeface="Times New Roman" pitchFamily="18" charset="0"/>
              </a:rPr>
              <a:t>Suppose attacker can guess seq. number for an existing connection:</a:t>
            </a:r>
          </a:p>
          <a:p>
            <a:pPr lvl="1" eaLnBrk="1" hangingPunct="1"/>
            <a:r>
              <a:rPr lang="en-US" dirty="0">
                <a:latin typeface="Times New Roman" pitchFamily="18" charset="0"/>
                <a:ea typeface="ＭＳ Ｐゴシック" charset="0"/>
                <a:cs typeface="Times New Roman" pitchFamily="18" charset="0"/>
              </a:rPr>
              <a:t>Attacker can send Reset packet </a:t>
            </a:r>
            <a:r>
              <a:rPr lang="en-US" dirty="0" smtClean="0">
                <a:latin typeface="Times New Roman" pitchFamily="18" charset="0"/>
                <a:ea typeface="ＭＳ Ｐゴシック" charset="0"/>
                <a:cs typeface="Times New Roman" pitchFamily="18" charset="0"/>
              </a:rPr>
              <a:t>to close connection. Results </a:t>
            </a:r>
            <a:r>
              <a:rPr lang="en-US" dirty="0">
                <a:latin typeface="Times New Roman" pitchFamily="18" charset="0"/>
                <a:ea typeface="ＭＳ Ｐゴシック" charset="0"/>
                <a:cs typeface="Times New Roman" pitchFamily="18" charset="0"/>
              </a:rPr>
              <a:t>in </a:t>
            </a:r>
            <a:r>
              <a:rPr lang="en-US" dirty="0" err="1">
                <a:latin typeface="Times New Roman" pitchFamily="18" charset="0"/>
                <a:ea typeface="ＭＳ Ｐゴシック" charset="0"/>
                <a:cs typeface="Times New Roman" pitchFamily="18" charset="0"/>
              </a:rPr>
              <a:t>DoS</a:t>
            </a:r>
            <a:r>
              <a:rPr lang="en-US" dirty="0">
                <a:latin typeface="Times New Roman" pitchFamily="18" charset="0"/>
                <a:ea typeface="ＭＳ Ｐゴシック" charset="0"/>
                <a:cs typeface="Times New Roman" pitchFamily="18" charset="0"/>
              </a:rPr>
              <a:t>.</a:t>
            </a:r>
          </a:p>
          <a:p>
            <a:pPr lvl="1" eaLnBrk="1" hangingPunct="1"/>
            <a:r>
              <a:rPr lang="en-US" dirty="0">
                <a:latin typeface="Times New Roman" pitchFamily="18" charset="0"/>
                <a:ea typeface="ＭＳ Ｐゴシック" charset="0"/>
                <a:cs typeface="Times New Roman" pitchFamily="18" charset="0"/>
              </a:rPr>
              <a:t>Naively, success prob. is  1/2</a:t>
            </a:r>
            <a:r>
              <a:rPr lang="en-US" baseline="30000" dirty="0">
                <a:latin typeface="Times New Roman" pitchFamily="18" charset="0"/>
                <a:ea typeface="ＭＳ Ｐゴシック" charset="0"/>
                <a:cs typeface="Times New Roman" pitchFamily="18" charset="0"/>
              </a:rPr>
              <a:t>32</a:t>
            </a:r>
            <a:r>
              <a:rPr lang="en-US" dirty="0">
                <a:latin typeface="Times New Roman" pitchFamily="18" charset="0"/>
                <a:ea typeface="ＭＳ Ｐゴシック" charset="0"/>
                <a:cs typeface="Times New Roman" pitchFamily="18" charset="0"/>
              </a:rPr>
              <a:t>   (32-bit seq. #</a:t>
            </a:r>
            <a:r>
              <a:rPr lang="ja-JP" altLang="en-US">
                <a:latin typeface="Times New Roman" pitchFamily="18" charset="0"/>
                <a:ea typeface="ＭＳ Ｐゴシック" charset="0"/>
                <a:cs typeface="Times New Roman" pitchFamily="18" charset="0"/>
              </a:rPr>
              <a:t>’</a:t>
            </a:r>
            <a:r>
              <a:rPr lang="en-US" dirty="0">
                <a:latin typeface="Times New Roman" pitchFamily="18" charset="0"/>
                <a:ea typeface="ＭＳ Ｐゴシック" charset="0"/>
                <a:cs typeface="Times New Roman" pitchFamily="18" charset="0"/>
              </a:rPr>
              <a:t>s).</a:t>
            </a:r>
          </a:p>
          <a:p>
            <a:pPr lvl="1" eaLnBrk="1" hangingPunct="1"/>
            <a:r>
              <a:rPr lang="en-US" dirty="0">
                <a:latin typeface="Times New Roman" pitchFamily="18" charset="0"/>
                <a:ea typeface="ＭＳ Ｐゴシック" charset="0"/>
                <a:cs typeface="Times New Roman" pitchFamily="18" charset="0"/>
              </a:rPr>
              <a:t>Most systems allow for a large window of </a:t>
            </a:r>
            <a:r>
              <a:rPr lang="en-US" dirty="0" smtClean="0">
                <a:latin typeface="Times New Roman" pitchFamily="18" charset="0"/>
                <a:ea typeface="ＭＳ Ｐゴシック" charset="0"/>
                <a:cs typeface="Times New Roman" pitchFamily="18" charset="0"/>
              </a:rPr>
              <a:t> acceptable </a:t>
            </a:r>
            <a:r>
              <a:rPr lang="en-US" dirty="0">
                <a:latin typeface="Times New Roman" pitchFamily="18" charset="0"/>
                <a:ea typeface="ＭＳ Ｐゴシック" charset="0"/>
                <a:cs typeface="Times New Roman" pitchFamily="18" charset="0"/>
              </a:rPr>
              <a:t>seq. #</a:t>
            </a:r>
            <a:r>
              <a:rPr lang="ja-JP" altLang="en-US">
                <a:latin typeface="Times New Roman" pitchFamily="18" charset="0"/>
                <a:ea typeface="ＭＳ Ｐゴシック" charset="0"/>
                <a:cs typeface="Times New Roman" pitchFamily="18" charset="0"/>
              </a:rPr>
              <a:t>’</a:t>
            </a:r>
            <a:r>
              <a:rPr lang="en-US" dirty="0">
                <a:latin typeface="Times New Roman" pitchFamily="18" charset="0"/>
                <a:ea typeface="ＭＳ Ｐゴシック" charset="0"/>
                <a:cs typeface="Times New Roman" pitchFamily="18" charset="0"/>
              </a:rPr>
              <a:t>s</a:t>
            </a:r>
            <a:endParaRPr lang="en-US" baseline="-25000" dirty="0">
              <a:latin typeface="Times New Roman" pitchFamily="18" charset="0"/>
              <a:ea typeface="ＭＳ Ｐゴシック" charset="0"/>
              <a:cs typeface="Times New Roman" pitchFamily="18" charset="0"/>
            </a:endParaRPr>
          </a:p>
          <a:p>
            <a:pPr lvl="2" eaLnBrk="1" hangingPunct="1"/>
            <a:r>
              <a:rPr lang="en-US" dirty="0">
                <a:latin typeface="Times New Roman" pitchFamily="18" charset="0"/>
                <a:ea typeface="ＭＳ Ｐゴシック" charset="0"/>
                <a:cs typeface="Times New Roman" pitchFamily="18" charset="0"/>
              </a:rPr>
              <a:t>Much higher success probability.</a:t>
            </a:r>
          </a:p>
          <a:p>
            <a:pPr eaLnBrk="1" hangingPunct="1"/>
            <a:r>
              <a:rPr lang="en-US" dirty="0" smtClean="0">
                <a:latin typeface="Times New Roman" pitchFamily="18" charset="0"/>
                <a:ea typeface="ＭＳ Ｐゴシック" charset="0"/>
                <a:cs typeface="Times New Roman" pitchFamily="18" charset="0"/>
              </a:rPr>
              <a:t>Attack </a:t>
            </a:r>
            <a:r>
              <a:rPr lang="en-US" dirty="0">
                <a:latin typeface="Times New Roman" pitchFamily="18" charset="0"/>
                <a:ea typeface="ＭＳ Ｐゴシック" charset="0"/>
                <a:cs typeface="Times New Roman" pitchFamily="18" charset="0"/>
              </a:rPr>
              <a:t>is most effective against long lived connections, e.g. BGP</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228600"/>
            <a:ext cx="7772400" cy="7318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Random initial TCP SNs</a:t>
            </a:r>
          </a:p>
        </p:txBody>
      </p:sp>
      <p:sp>
        <p:nvSpPr>
          <p:cNvPr id="34819" name="Rectangle 3" descr="Rectangle: Click to edit Master text styles&#10;Second level&#10;Third level&#10;Fourth level&#10;Fifth level"/>
          <p:cNvSpPr>
            <a:spLocks noGrp="1" noChangeArrowheads="1"/>
          </p:cNvSpPr>
          <p:nvPr>
            <p:ph type="body" idx="1"/>
          </p:nvPr>
        </p:nvSpPr>
        <p:spPr>
          <a:xfrm>
            <a:off x="457200" y="1066800"/>
            <a:ext cx="7772400" cy="5257800"/>
          </a:xfrm>
        </p:spPr>
        <p:txBody>
          <a:bodyPr/>
          <a:lstStyle/>
          <a:p>
            <a:pPr eaLnBrk="1" hangingPunct="1"/>
            <a:r>
              <a:rPr lang="en-US" sz="2400" dirty="0">
                <a:latin typeface="Times New Roman" pitchFamily="18" charset="0"/>
                <a:ea typeface="ＭＳ Ｐゴシック" charset="0"/>
                <a:cs typeface="Times New Roman" pitchFamily="18" charset="0"/>
              </a:rPr>
              <a:t>Unpredictable SNs prevent basic packet injection</a:t>
            </a:r>
          </a:p>
          <a:p>
            <a:pPr lvl="1" eaLnBrk="1" hangingPunct="1"/>
            <a:r>
              <a:rPr lang="en-US" sz="2200" dirty="0">
                <a:latin typeface="Times New Roman" pitchFamily="18" charset="0"/>
                <a:ea typeface="ＭＳ Ｐゴシック" charset="0"/>
                <a:cs typeface="Times New Roman" pitchFamily="18" charset="0"/>
              </a:rPr>
              <a:t>… but attacker can inject packets after </a:t>
            </a:r>
            <a:br>
              <a:rPr lang="en-US" sz="2200" dirty="0">
                <a:latin typeface="Times New Roman" pitchFamily="18" charset="0"/>
                <a:ea typeface="ＭＳ Ｐゴシック" charset="0"/>
                <a:cs typeface="Times New Roman" pitchFamily="18" charset="0"/>
              </a:rPr>
            </a:br>
            <a:r>
              <a:rPr lang="en-US" sz="2200" dirty="0">
                <a:latin typeface="Times New Roman" pitchFamily="18" charset="0"/>
                <a:ea typeface="ＭＳ Ｐゴシック" charset="0"/>
                <a:cs typeface="Times New Roman" pitchFamily="18" charset="0"/>
              </a:rPr>
              <a:t>	eavesdropping to obtain current SN</a:t>
            </a:r>
          </a:p>
          <a:p>
            <a:pPr lvl="1" eaLnBrk="1" hangingPunct="1"/>
            <a:endParaRPr lang="en-US" sz="2200" dirty="0">
              <a:latin typeface="Times New Roman" pitchFamily="18" charset="0"/>
              <a:ea typeface="ＭＳ Ｐゴシック" charset="0"/>
              <a:cs typeface="Times New Roman" pitchFamily="18" charset="0"/>
            </a:endParaRPr>
          </a:p>
          <a:p>
            <a:pPr eaLnBrk="1" hangingPunct="1"/>
            <a:r>
              <a:rPr lang="en-US" sz="2400" dirty="0">
                <a:latin typeface="Times New Roman" pitchFamily="18" charset="0"/>
                <a:ea typeface="ＭＳ Ｐゴシック" charset="0"/>
                <a:cs typeface="Times New Roman" pitchFamily="18" charset="0"/>
              </a:rPr>
              <a:t>Most TCP stacks now generate random SNs</a:t>
            </a:r>
          </a:p>
          <a:p>
            <a:pPr lvl="1" eaLnBrk="1" hangingPunct="1">
              <a:spcBef>
                <a:spcPts val="1800"/>
              </a:spcBef>
            </a:pPr>
            <a:r>
              <a:rPr lang="en-US" sz="2000" dirty="0">
                <a:latin typeface="Times New Roman" pitchFamily="18" charset="0"/>
                <a:ea typeface="ＭＳ Ｐゴシック" charset="0"/>
                <a:cs typeface="Times New Roman" pitchFamily="18" charset="0"/>
              </a:rPr>
              <a:t>Random generator should be unpredictable</a:t>
            </a:r>
          </a:p>
          <a:p>
            <a:pPr lvl="1" eaLnBrk="1" hangingPunct="1">
              <a:spcBef>
                <a:spcPts val="1800"/>
              </a:spcBef>
            </a:pPr>
            <a:r>
              <a:rPr lang="en-US" sz="2000" dirty="0">
                <a:latin typeface="Times New Roman" pitchFamily="18" charset="0"/>
                <a:ea typeface="ＭＳ Ｐゴシック" charset="0"/>
                <a:cs typeface="Times New Roman" pitchFamily="18" charset="0"/>
              </a:rPr>
              <a:t>GPR</a:t>
            </a:r>
            <a:r>
              <a:rPr lang="ja-JP" altLang="en-US" sz="2000">
                <a:latin typeface="Times New Roman" pitchFamily="18" charset="0"/>
                <a:ea typeface="ＭＳ Ｐゴシック" charset="0"/>
                <a:cs typeface="Times New Roman" pitchFamily="18" charset="0"/>
              </a:rPr>
              <a:t>’</a:t>
            </a:r>
            <a:r>
              <a:rPr lang="en-US" sz="2000" dirty="0">
                <a:latin typeface="Times New Roman" pitchFamily="18" charset="0"/>
                <a:ea typeface="ＭＳ Ｐゴシック" charset="0"/>
                <a:cs typeface="Times New Roman" pitchFamily="18" charset="0"/>
              </a:rPr>
              <a:t>06:   Linux RNG for generating SNs is predictable</a:t>
            </a:r>
          </a:p>
          <a:p>
            <a:pPr lvl="2" eaLnBrk="1" hangingPunct="1"/>
            <a:r>
              <a:rPr lang="en-US" dirty="0">
                <a:solidFill>
                  <a:schemeClr val="accent1"/>
                </a:solidFill>
                <a:latin typeface="Times New Roman" pitchFamily="18" charset="0"/>
                <a:ea typeface="ＭＳ Ｐゴシック" charset="0"/>
                <a:cs typeface="Times New Roman" pitchFamily="18" charset="0"/>
              </a:rPr>
              <a:t>Attacker repeatedly connects to server</a:t>
            </a:r>
          </a:p>
          <a:p>
            <a:pPr lvl="2" eaLnBrk="1" hangingPunct="1"/>
            <a:r>
              <a:rPr lang="en-US" dirty="0">
                <a:solidFill>
                  <a:schemeClr val="accent1"/>
                </a:solidFill>
                <a:latin typeface="Times New Roman" pitchFamily="18" charset="0"/>
                <a:ea typeface="ＭＳ Ｐゴシック" charset="0"/>
                <a:cs typeface="Times New Roman" pitchFamily="18" charset="0"/>
              </a:rPr>
              <a:t>Obtains sequence of SNs</a:t>
            </a:r>
          </a:p>
          <a:p>
            <a:pPr lvl="2" eaLnBrk="1" hangingPunct="1"/>
            <a:r>
              <a:rPr lang="en-US" dirty="0">
                <a:solidFill>
                  <a:schemeClr val="accent1"/>
                </a:solidFill>
                <a:latin typeface="Times New Roman" pitchFamily="18" charset="0"/>
                <a:ea typeface="ＭＳ Ｐゴシック" charset="0"/>
                <a:cs typeface="Times New Roman" pitchFamily="18" charset="0"/>
              </a:rPr>
              <a:t>Can predict next SN</a:t>
            </a:r>
          </a:p>
          <a:p>
            <a:pPr lvl="2" eaLnBrk="1" hangingPunct="1"/>
            <a:r>
              <a:rPr lang="en-US" dirty="0">
                <a:solidFill>
                  <a:schemeClr val="accent1"/>
                </a:solidFill>
                <a:latin typeface="Times New Roman" pitchFamily="18" charset="0"/>
                <a:ea typeface="ＭＳ Ｐゴシック" charset="0"/>
                <a:cs typeface="Times New Roman" pitchFamily="18" charset="0"/>
              </a:rPr>
              <a:t>Attacker can now do TCP spoofing  (create TCP session with forged source </a:t>
            </a:r>
            <a:r>
              <a:rPr lang="en-US" dirty="0" smtClean="0">
                <a:solidFill>
                  <a:schemeClr val="accent1"/>
                </a:solidFill>
                <a:latin typeface="Times New Roman" pitchFamily="18" charset="0"/>
                <a:ea typeface="ＭＳ Ｐゴシック" charset="0"/>
                <a:cs typeface="Times New Roman" pitchFamily="18" charset="0"/>
              </a:rPr>
              <a:t>IP)</a:t>
            </a:r>
            <a:endParaRPr lang="en-US" dirty="0">
              <a:solidFill>
                <a:schemeClr val="accent1"/>
              </a:solidFill>
              <a:latin typeface="Times New Roman" pitchFamily="18" charset="0"/>
              <a:ea typeface="ＭＳ Ｐゴシック"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Routing Vulnerabilities</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772400" cy="579438"/>
          </a:xfrm>
        </p:spPr>
        <p:txBody>
          <a:bodyPr>
            <a:normAutofit fontScale="90000"/>
          </a:bodyPr>
          <a:lstStyle/>
          <a:p>
            <a:r>
              <a:rPr lang="en-US" sz="3200" b="1" dirty="0" smtClean="0">
                <a:solidFill>
                  <a:schemeClr val="tx1"/>
                </a:solidFill>
                <a:latin typeface="Times New Roman" pitchFamily="18" charset="0"/>
                <a:cs typeface="Times New Roman" pitchFamily="18" charset="0"/>
              </a:rPr>
              <a:t>Overview </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838200"/>
            <a:ext cx="8534400" cy="5334000"/>
          </a:xfrm>
        </p:spPr>
        <p:txBody>
          <a:bodyPr>
            <a:normAutofit/>
          </a:bodyPr>
          <a:lstStyle/>
          <a:p>
            <a:r>
              <a:rPr lang="en-US" i="1" dirty="0" smtClean="0">
                <a:solidFill>
                  <a:schemeClr val="accent1"/>
                </a:solidFill>
                <a:latin typeface="Times New Roman" pitchFamily="18" charset="0"/>
                <a:ea typeface="ＭＳ Ｐゴシック" charset="0"/>
                <a:cs typeface="Times New Roman" pitchFamily="18" charset="0"/>
              </a:rPr>
              <a:t>How the Internet works and some basic vulnerabilities</a:t>
            </a:r>
          </a:p>
          <a:p>
            <a:r>
              <a:rPr lang="en-US" i="1" dirty="0" smtClean="0">
                <a:solidFill>
                  <a:schemeClr val="accent1"/>
                </a:solidFill>
                <a:latin typeface="Times New Roman" pitchFamily="18" charset="0"/>
                <a:cs typeface="Times New Roman" pitchFamily="18" charset="0"/>
              </a:rPr>
              <a:t>Network protocol security</a:t>
            </a:r>
          </a:p>
          <a:p>
            <a:pPr lvl="1"/>
            <a:r>
              <a:rPr lang="en-US" b="1" i="1" dirty="0" smtClean="0">
                <a:solidFill>
                  <a:schemeClr val="accent1"/>
                </a:solidFill>
                <a:latin typeface="Times New Roman" pitchFamily="18" charset="0"/>
                <a:cs typeface="Times New Roman" pitchFamily="18" charset="0"/>
              </a:rPr>
              <a:t>IPSEC</a:t>
            </a:r>
          </a:p>
          <a:p>
            <a:pPr lvl="1"/>
            <a:r>
              <a:rPr lang="en-US" i="1" dirty="0" smtClean="0">
                <a:solidFill>
                  <a:schemeClr val="accent1"/>
                </a:solidFill>
                <a:latin typeface="Times New Roman" pitchFamily="18" charset="0"/>
                <a:cs typeface="Times New Roman" pitchFamily="18" charset="0"/>
              </a:rPr>
              <a:t>BGP instability</a:t>
            </a:r>
          </a:p>
          <a:p>
            <a:pPr lvl="1"/>
            <a:r>
              <a:rPr lang="en-US" i="1" dirty="0" smtClean="0">
                <a:solidFill>
                  <a:schemeClr val="accent1"/>
                </a:solidFill>
                <a:latin typeface="Times New Roman" pitchFamily="18" charset="0"/>
                <a:cs typeface="Times New Roman" pitchFamily="18" charset="0"/>
              </a:rPr>
              <a:t>DNS rebinding and DNSSEC</a:t>
            </a:r>
          </a:p>
          <a:p>
            <a:pPr>
              <a:lnSpc>
                <a:spcPct val="90000"/>
              </a:lnSpc>
            </a:pPr>
            <a:r>
              <a:rPr lang="en-US" i="1" dirty="0" smtClean="0">
                <a:solidFill>
                  <a:schemeClr val="accent1"/>
                </a:solidFill>
                <a:latin typeface="Times New Roman" pitchFamily="18" charset="0"/>
                <a:cs typeface="Times New Roman" pitchFamily="18" charset="0"/>
              </a:rPr>
              <a:t>Standard network defenses</a:t>
            </a:r>
          </a:p>
          <a:p>
            <a:pPr lvl="1">
              <a:lnSpc>
                <a:spcPct val="90000"/>
              </a:lnSpc>
            </a:pPr>
            <a:r>
              <a:rPr lang="en-US" i="1" dirty="0" smtClean="0">
                <a:solidFill>
                  <a:schemeClr val="accent1"/>
                </a:solidFill>
                <a:latin typeface="Times New Roman" pitchFamily="18" charset="0"/>
                <a:cs typeface="Times New Roman" pitchFamily="18" charset="0"/>
              </a:rPr>
              <a:t>Firewall</a:t>
            </a:r>
          </a:p>
          <a:p>
            <a:pPr lvl="2">
              <a:lnSpc>
                <a:spcPct val="90000"/>
              </a:lnSpc>
            </a:pPr>
            <a:r>
              <a:rPr lang="en-US" i="1" dirty="0" smtClean="0">
                <a:solidFill>
                  <a:schemeClr val="accent1"/>
                </a:solidFill>
                <a:latin typeface="Times New Roman" pitchFamily="18" charset="0"/>
                <a:cs typeface="Times New Roman" pitchFamily="18" charset="0"/>
              </a:rPr>
              <a:t>Packet filter (stateless, </a:t>
            </a:r>
            <a:r>
              <a:rPr lang="en-US" i="1" dirty="0" err="1" smtClean="0">
                <a:solidFill>
                  <a:schemeClr val="accent1"/>
                </a:solidFill>
                <a:latin typeface="Times New Roman" pitchFamily="18" charset="0"/>
                <a:cs typeface="Times New Roman" pitchFamily="18" charset="0"/>
              </a:rPr>
              <a:t>stateful</a:t>
            </a:r>
            <a:r>
              <a:rPr lang="en-US" i="1" dirty="0" smtClean="0">
                <a:solidFill>
                  <a:schemeClr val="accent1"/>
                </a:solidFill>
                <a:latin typeface="Times New Roman" pitchFamily="18" charset="0"/>
                <a:cs typeface="Times New Roman" pitchFamily="18" charset="0"/>
              </a:rPr>
              <a:t>), Application layer proxies</a:t>
            </a:r>
          </a:p>
          <a:p>
            <a:pPr lvl="1">
              <a:lnSpc>
                <a:spcPct val="90000"/>
              </a:lnSpc>
            </a:pPr>
            <a:r>
              <a:rPr lang="en-US" i="1" dirty="0" smtClean="0">
                <a:solidFill>
                  <a:schemeClr val="accent1"/>
                </a:solidFill>
                <a:latin typeface="Times New Roman" pitchFamily="18" charset="0"/>
                <a:cs typeface="Times New Roman" pitchFamily="18" charset="0"/>
              </a:rPr>
              <a:t>Traffic shaping</a:t>
            </a:r>
          </a:p>
          <a:p>
            <a:pPr lvl="1">
              <a:lnSpc>
                <a:spcPct val="90000"/>
              </a:lnSpc>
            </a:pPr>
            <a:r>
              <a:rPr lang="en-US" i="1" dirty="0" smtClean="0">
                <a:solidFill>
                  <a:schemeClr val="accent1"/>
                </a:solidFill>
                <a:latin typeface="Times New Roman" pitchFamily="18" charset="0"/>
                <a:cs typeface="Times New Roman" pitchFamily="18" charset="0"/>
              </a:rPr>
              <a:t>Intrusion detection</a:t>
            </a:r>
          </a:p>
          <a:p>
            <a:pPr lvl="2">
              <a:lnSpc>
                <a:spcPct val="90000"/>
              </a:lnSpc>
            </a:pPr>
            <a:r>
              <a:rPr lang="en-US" i="1" dirty="0" smtClean="0">
                <a:solidFill>
                  <a:schemeClr val="accent1"/>
                </a:solidFill>
                <a:latin typeface="Times New Roman" pitchFamily="18" charset="0"/>
                <a:cs typeface="Times New Roman" pitchFamily="18" charset="0"/>
              </a:rPr>
              <a:t>Anomaly and misuse detection</a:t>
            </a:r>
          </a:p>
          <a:p>
            <a:pPr>
              <a:lnSpc>
                <a:spcPct val="90000"/>
              </a:lnSpc>
            </a:pPr>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endParaRPr lang="en-US" i="1" dirty="0" smtClean="0">
              <a:solidFill>
                <a:schemeClr val="accent1"/>
              </a:solidFill>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304800"/>
            <a:ext cx="7772400" cy="6556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Routing Vulnerabilities</a:t>
            </a:r>
          </a:p>
        </p:txBody>
      </p:sp>
      <p:sp>
        <p:nvSpPr>
          <p:cNvPr id="36867" name="Rectangle 3" descr="Rectangle: Click to edit Master text styles&#10;Second level&#10;Third level&#10;Fourth level&#10;Fifth level"/>
          <p:cNvSpPr>
            <a:spLocks noGrp="1" noChangeArrowheads="1"/>
          </p:cNvSpPr>
          <p:nvPr>
            <p:ph type="body" idx="1"/>
          </p:nvPr>
        </p:nvSpPr>
        <p:spPr>
          <a:xfrm>
            <a:off x="457200" y="1143000"/>
            <a:ext cx="8077200" cy="5257800"/>
          </a:xfrm>
        </p:spPr>
        <p:txBody>
          <a:bodyPr>
            <a:normAutofit fontScale="92500" lnSpcReduction="10000"/>
          </a:bodyPr>
          <a:lstStyle/>
          <a:p>
            <a:pPr marL="57150" indent="0" eaLnBrk="1" hangingPunct="1">
              <a:buNone/>
            </a:pPr>
            <a:r>
              <a:rPr lang="en-US" dirty="0" smtClean="0">
                <a:latin typeface="Times New Roman" pitchFamily="18" charset="0"/>
                <a:ea typeface="ＭＳ Ｐゴシック" charset="0"/>
                <a:cs typeface="Times New Roman" pitchFamily="18" charset="0"/>
              </a:rPr>
              <a:t>Routing protocols:</a:t>
            </a:r>
            <a:endParaRPr lang="en-US" dirty="0">
              <a:latin typeface="Times New Roman" pitchFamily="18" charset="0"/>
              <a:ea typeface="ＭＳ Ｐゴシック" charset="0"/>
              <a:cs typeface="Times New Roman" pitchFamily="18" charset="0"/>
            </a:endParaRPr>
          </a:p>
          <a:p>
            <a:pPr eaLnBrk="1" hangingPunct="1">
              <a:spcBef>
                <a:spcPts val="2376"/>
              </a:spcBef>
            </a:pPr>
            <a:r>
              <a:rPr lang="en-US" sz="2400" dirty="0">
                <a:latin typeface="Times New Roman" pitchFamily="18" charset="0"/>
                <a:ea typeface="ＭＳ Ｐゴシック" charset="0"/>
                <a:cs typeface="Times New Roman" pitchFamily="18" charset="0"/>
              </a:rPr>
              <a:t>ARP (</a:t>
            </a:r>
            <a:r>
              <a:rPr lang="en-US" sz="2400" dirty="0" err="1">
                <a:latin typeface="Times New Roman" pitchFamily="18" charset="0"/>
                <a:ea typeface="ＭＳ Ｐゴシック" charset="0"/>
                <a:cs typeface="Times New Roman" pitchFamily="18" charset="0"/>
              </a:rPr>
              <a:t>addr</a:t>
            </a:r>
            <a:r>
              <a:rPr lang="en-US" sz="2400" dirty="0">
                <a:latin typeface="Times New Roman" pitchFamily="18" charset="0"/>
                <a:ea typeface="ＭＳ Ｐゴシック" charset="0"/>
                <a:cs typeface="Times New Roman" pitchFamily="18" charset="0"/>
              </a:rPr>
              <a:t> resolution protocol):     IP </a:t>
            </a:r>
            <a:r>
              <a:rPr lang="en-US" sz="2400" dirty="0" err="1">
                <a:latin typeface="Times New Roman" pitchFamily="18" charset="0"/>
                <a:ea typeface="ＭＳ Ｐゴシック" charset="0"/>
                <a:cs typeface="Times New Roman" pitchFamily="18" charset="0"/>
              </a:rPr>
              <a:t>addr</a:t>
            </a:r>
            <a:r>
              <a:rPr lang="en-US" sz="2400" dirty="0">
                <a:latin typeface="Times New Roman" pitchFamily="18" charset="0"/>
                <a:ea typeface="ＭＳ Ｐゴシック" charset="0"/>
                <a:cs typeface="Times New Roman" pitchFamily="18" charset="0"/>
              </a:rPr>
              <a:t> ⟶</a:t>
            </a:r>
            <a:r>
              <a:rPr lang="en-US" sz="2400" dirty="0" smtClean="0">
                <a:latin typeface="Times New Roman" pitchFamily="18" charset="0"/>
                <a:ea typeface="ＭＳ Ｐゴシック" charset="0"/>
                <a:cs typeface="Times New Roman" pitchFamily="18" charset="0"/>
              </a:rPr>
              <a:t> </a:t>
            </a:r>
            <a:r>
              <a:rPr lang="en-US" sz="2400" dirty="0">
                <a:latin typeface="Times New Roman" pitchFamily="18" charset="0"/>
                <a:ea typeface="ＭＳ Ｐゴシック" charset="0"/>
                <a:cs typeface="Times New Roman" pitchFamily="18" charset="0"/>
              </a:rPr>
              <a:t>eth </a:t>
            </a:r>
            <a:r>
              <a:rPr lang="en-US" sz="2400" dirty="0" err="1">
                <a:latin typeface="Times New Roman" pitchFamily="18" charset="0"/>
                <a:ea typeface="ＭＳ Ｐゴシック" charset="0"/>
                <a:cs typeface="Times New Roman" pitchFamily="18" charset="0"/>
              </a:rPr>
              <a:t>addr</a:t>
            </a:r>
            <a:endParaRPr lang="en-US" sz="2400" dirty="0">
              <a:latin typeface="Times New Roman" pitchFamily="18" charset="0"/>
              <a:ea typeface="ＭＳ Ｐゴシック" charset="0"/>
              <a:cs typeface="Times New Roman" pitchFamily="18" charset="0"/>
            </a:endParaRPr>
          </a:p>
          <a:p>
            <a:pPr lvl="1"/>
            <a:r>
              <a:rPr lang="en-US" sz="2000" dirty="0">
                <a:latin typeface="Times New Roman" pitchFamily="18" charset="0"/>
                <a:ea typeface="ＭＳ Ｐゴシック" charset="0"/>
                <a:cs typeface="Times New Roman" pitchFamily="18" charset="0"/>
              </a:rPr>
              <a:t>Node A can confuse gateway into sending it traffic for </a:t>
            </a:r>
            <a:r>
              <a:rPr lang="en-US" sz="2000" dirty="0" smtClean="0">
                <a:latin typeface="Times New Roman" pitchFamily="18" charset="0"/>
                <a:ea typeface="ＭＳ Ｐゴシック" charset="0"/>
                <a:cs typeface="Times New Roman" pitchFamily="18" charset="0"/>
              </a:rPr>
              <a:t>B (ARP Spoofing --- </a:t>
            </a:r>
            <a:r>
              <a:rPr lang="en-US" sz="2000" dirty="0" smtClean="0">
                <a:latin typeface="Times New Roman" pitchFamily="18" charset="0"/>
                <a:cs typeface="Times New Roman" pitchFamily="18" charset="0"/>
              </a:rPr>
              <a:t>Because ARP does not provide methods for authenticating ARP replies on a network</a:t>
            </a:r>
            <a:r>
              <a:rPr lang="en-US" sz="2000" dirty="0" smtClean="0">
                <a:latin typeface="Times New Roman" pitchFamily="18" charset="0"/>
                <a:ea typeface="ＭＳ Ｐゴシック" charset="0"/>
                <a:cs typeface="Times New Roman" pitchFamily="18" charset="0"/>
              </a:rPr>
              <a:t>)</a:t>
            </a:r>
            <a:endParaRPr lang="en-US" sz="2000" dirty="0">
              <a:latin typeface="Times New Roman" pitchFamily="18" charset="0"/>
              <a:ea typeface="ＭＳ Ｐゴシック" charset="0"/>
              <a:cs typeface="Times New Roman" pitchFamily="18" charset="0"/>
            </a:endParaRPr>
          </a:p>
          <a:p>
            <a:pPr lvl="1" eaLnBrk="1" hangingPunct="1"/>
            <a:r>
              <a:rPr lang="en-US" sz="2000" dirty="0">
                <a:latin typeface="Times New Roman" pitchFamily="18" charset="0"/>
                <a:ea typeface="ＭＳ Ｐゴシック" charset="0"/>
                <a:cs typeface="Times New Roman" pitchFamily="18" charset="0"/>
              </a:rPr>
              <a:t>By </a:t>
            </a:r>
            <a:r>
              <a:rPr lang="en-US" sz="2000" dirty="0" err="1">
                <a:latin typeface="Times New Roman" pitchFamily="18" charset="0"/>
                <a:ea typeface="ＭＳ Ｐゴシック" charset="0"/>
                <a:cs typeface="Times New Roman" pitchFamily="18" charset="0"/>
              </a:rPr>
              <a:t>proxying</a:t>
            </a:r>
            <a:r>
              <a:rPr lang="en-US" sz="2000" dirty="0">
                <a:latin typeface="Times New Roman" pitchFamily="18" charset="0"/>
                <a:ea typeface="ＭＳ Ｐゴシック" charset="0"/>
                <a:cs typeface="Times New Roman" pitchFamily="18" charset="0"/>
              </a:rPr>
              <a:t> traffic, attacker A can easily inject packets </a:t>
            </a:r>
            <a:br>
              <a:rPr lang="en-US" sz="2000" dirty="0">
                <a:latin typeface="Times New Roman" pitchFamily="18" charset="0"/>
                <a:ea typeface="ＭＳ Ｐゴシック" charset="0"/>
                <a:cs typeface="Times New Roman" pitchFamily="18" charset="0"/>
              </a:rPr>
            </a:br>
            <a:r>
              <a:rPr lang="en-US" sz="2000" dirty="0">
                <a:latin typeface="Times New Roman" pitchFamily="18" charset="0"/>
                <a:ea typeface="ＭＳ Ｐゴシック" charset="0"/>
                <a:cs typeface="Times New Roman" pitchFamily="18" charset="0"/>
              </a:rPr>
              <a:t>into B</a:t>
            </a:r>
            <a:r>
              <a:rPr lang="ja-JP" altLang="en-US" sz="2000" dirty="0">
                <a:latin typeface="Times New Roman" pitchFamily="18" charset="0"/>
                <a:ea typeface="ＭＳ Ｐゴシック" charset="0"/>
                <a:cs typeface="Times New Roman" pitchFamily="18" charset="0"/>
              </a:rPr>
              <a:t>’</a:t>
            </a:r>
            <a:r>
              <a:rPr lang="en-US" sz="2000" dirty="0">
                <a:latin typeface="Times New Roman" pitchFamily="18" charset="0"/>
                <a:ea typeface="ＭＳ Ｐゴシック" charset="0"/>
                <a:cs typeface="Times New Roman" pitchFamily="18" charset="0"/>
              </a:rPr>
              <a:t>s </a:t>
            </a:r>
            <a:r>
              <a:rPr lang="en-US" sz="2000" dirty="0" smtClean="0">
                <a:latin typeface="Times New Roman" pitchFamily="18" charset="0"/>
                <a:ea typeface="ＭＳ Ｐゴシック" charset="0"/>
                <a:cs typeface="Times New Roman" pitchFamily="18" charset="0"/>
              </a:rPr>
              <a:t>session </a:t>
            </a:r>
            <a:r>
              <a:rPr lang="en-US" sz="1800" dirty="0" smtClean="0">
                <a:latin typeface="Times New Roman" pitchFamily="18" charset="0"/>
                <a:ea typeface="ＭＳ Ｐゴシック" charset="0"/>
                <a:cs typeface="Times New Roman" pitchFamily="18" charset="0"/>
              </a:rPr>
              <a:t>(e.g</a:t>
            </a:r>
            <a:r>
              <a:rPr lang="en-US" sz="1800" dirty="0">
                <a:latin typeface="Times New Roman" pitchFamily="18" charset="0"/>
                <a:ea typeface="ＭＳ Ｐゴシック" charset="0"/>
                <a:cs typeface="Times New Roman" pitchFamily="18" charset="0"/>
              </a:rPr>
              <a:t>. </a:t>
            </a:r>
            <a:r>
              <a:rPr lang="en-US" sz="1800" dirty="0" err="1">
                <a:latin typeface="Times New Roman" pitchFamily="18" charset="0"/>
                <a:ea typeface="ＭＳ Ｐゴシック" charset="0"/>
                <a:cs typeface="Times New Roman" pitchFamily="18" charset="0"/>
              </a:rPr>
              <a:t>WiFi</a:t>
            </a:r>
            <a:r>
              <a:rPr lang="en-US" sz="1800" dirty="0">
                <a:latin typeface="Times New Roman" pitchFamily="18" charset="0"/>
                <a:ea typeface="ＭＳ Ｐゴシック" charset="0"/>
                <a:cs typeface="Times New Roman" pitchFamily="18" charset="0"/>
              </a:rPr>
              <a:t> networks)</a:t>
            </a:r>
            <a:endParaRPr lang="en-US" sz="2000" dirty="0">
              <a:latin typeface="Times New Roman" pitchFamily="18" charset="0"/>
              <a:ea typeface="ＭＳ Ｐゴシック" charset="0"/>
              <a:cs typeface="Times New Roman" pitchFamily="18" charset="0"/>
            </a:endParaRPr>
          </a:p>
          <a:p>
            <a:pPr eaLnBrk="1" hangingPunct="1">
              <a:spcBef>
                <a:spcPts val="3200"/>
              </a:spcBef>
            </a:pPr>
            <a:r>
              <a:rPr lang="en-US" sz="2400" dirty="0">
                <a:latin typeface="Times New Roman" pitchFamily="18" charset="0"/>
                <a:ea typeface="ＭＳ Ｐゴシック" charset="0"/>
                <a:cs typeface="Times New Roman" pitchFamily="18" charset="0"/>
              </a:rPr>
              <a:t>OSPF: </a:t>
            </a:r>
            <a:r>
              <a:rPr lang="en-US" sz="2400" dirty="0" smtClean="0">
                <a:latin typeface="Times New Roman" pitchFamily="18" charset="0"/>
                <a:ea typeface="ＭＳ Ｐゴシック" charset="0"/>
                <a:cs typeface="Times New Roman" pitchFamily="18" charset="0"/>
              </a:rPr>
              <a:t> used </a:t>
            </a:r>
            <a:r>
              <a:rPr lang="en-US" sz="2400" dirty="0">
                <a:latin typeface="Times New Roman" pitchFamily="18" charset="0"/>
                <a:ea typeface="ＭＳ Ｐゴシック" charset="0"/>
                <a:cs typeface="Times New Roman" pitchFamily="18" charset="0"/>
              </a:rPr>
              <a:t>for routing within an AS</a:t>
            </a:r>
          </a:p>
          <a:p>
            <a:pPr eaLnBrk="1" hangingPunct="1">
              <a:spcBef>
                <a:spcPts val="3200"/>
              </a:spcBef>
            </a:pPr>
            <a:r>
              <a:rPr lang="en-US" sz="2400" dirty="0">
                <a:latin typeface="Times New Roman" pitchFamily="18" charset="0"/>
                <a:ea typeface="ＭＳ Ｐゴシック" charset="0"/>
                <a:cs typeface="Times New Roman" pitchFamily="18" charset="0"/>
              </a:rPr>
              <a:t>BGP:   routing between ASs</a:t>
            </a:r>
          </a:p>
          <a:p>
            <a:pPr lvl="1" eaLnBrk="1" hangingPunct="1"/>
            <a:r>
              <a:rPr lang="en-US" sz="2000" dirty="0">
                <a:latin typeface="Times New Roman" pitchFamily="18" charset="0"/>
                <a:ea typeface="ＭＳ Ｐゴシック" charset="0"/>
                <a:cs typeface="Times New Roman" pitchFamily="18" charset="0"/>
              </a:rPr>
              <a:t>Attacker can cause entire Internet to send traffic </a:t>
            </a:r>
            <a:r>
              <a:rPr lang="en-US" sz="2000" dirty="0" smtClean="0">
                <a:latin typeface="Times New Roman" pitchFamily="18" charset="0"/>
                <a:ea typeface="ＭＳ Ｐゴシック" charset="0"/>
                <a:cs typeface="Times New Roman" pitchFamily="18" charset="0"/>
              </a:rPr>
              <a:t>for </a:t>
            </a:r>
            <a:r>
              <a:rPr lang="en-US" sz="2000" dirty="0">
                <a:latin typeface="Times New Roman" pitchFamily="18" charset="0"/>
                <a:ea typeface="ＭＳ Ｐゴシック" charset="0"/>
                <a:cs typeface="Times New Roman" pitchFamily="18" charset="0"/>
              </a:rPr>
              <a:t>a victim IP to attacker</a:t>
            </a:r>
            <a:r>
              <a:rPr lang="ja-JP" altLang="en-US" sz="2000" dirty="0">
                <a:latin typeface="Times New Roman" pitchFamily="18" charset="0"/>
                <a:ea typeface="ＭＳ Ｐゴシック" charset="0"/>
                <a:cs typeface="Times New Roman" pitchFamily="18" charset="0"/>
              </a:rPr>
              <a:t>’</a:t>
            </a:r>
            <a:r>
              <a:rPr lang="en-US" sz="2000" dirty="0">
                <a:latin typeface="Times New Roman" pitchFamily="18" charset="0"/>
                <a:ea typeface="ＭＳ Ｐゴシック" charset="0"/>
                <a:cs typeface="Times New Roman" pitchFamily="18" charset="0"/>
              </a:rPr>
              <a:t>s address</a:t>
            </a:r>
            <a:r>
              <a:rPr lang="en-US" sz="2000" dirty="0" smtClean="0">
                <a:latin typeface="Times New Roman" pitchFamily="18" charset="0"/>
                <a:ea typeface="ＭＳ Ｐゴシック" charset="0"/>
                <a:cs typeface="Times New Roman" pitchFamily="18" charset="0"/>
              </a:rPr>
              <a:t>.</a:t>
            </a:r>
          </a:p>
          <a:p>
            <a:pPr lvl="2"/>
            <a:r>
              <a:rPr lang="en-US" sz="1600" dirty="0" smtClean="0">
                <a:latin typeface="Times New Roman" pitchFamily="18" charset="0"/>
                <a:cs typeface="Times New Roman" pitchFamily="18" charset="0"/>
              </a:rPr>
              <a:t>AS will advertise to its provider(s) and/or peer(s) that it can deliver any traffic destined for some other host/AS</a:t>
            </a:r>
            <a:endParaRPr lang="en-US" sz="1600" dirty="0">
              <a:latin typeface="Times New Roman" pitchFamily="18" charset="0"/>
              <a:ea typeface="ＭＳ Ｐゴシック" charset="0"/>
              <a:cs typeface="Times New Roman" pitchFamily="18" charset="0"/>
            </a:endParaRPr>
          </a:p>
          <a:p>
            <a:pPr lvl="1" eaLnBrk="1" hangingPunct="1"/>
            <a:r>
              <a:rPr lang="en-US" sz="2000" dirty="0">
                <a:latin typeface="Times New Roman" pitchFamily="18" charset="0"/>
                <a:ea typeface="ＭＳ Ｐゴシック" charset="0"/>
                <a:cs typeface="Times New Roman" pitchFamily="18" charset="0"/>
              </a:rPr>
              <a:t>Example:   </a:t>
            </a:r>
            <a:r>
              <a:rPr lang="en-US" sz="2000" dirty="0" err="1">
                <a:latin typeface="Times New Roman" pitchFamily="18" charset="0"/>
                <a:ea typeface="ＭＳ Ｐゴシック" charset="0"/>
                <a:cs typeface="Times New Roman" pitchFamily="18" charset="0"/>
              </a:rPr>
              <a:t>Youtube</a:t>
            </a:r>
            <a:r>
              <a:rPr lang="en-US" sz="2000" dirty="0">
                <a:latin typeface="Times New Roman" pitchFamily="18" charset="0"/>
                <a:ea typeface="ＭＳ Ｐゴシック" charset="0"/>
                <a:cs typeface="Times New Roman" pitchFamily="18" charset="0"/>
              </a:rPr>
              <a:t> mishap  (see </a:t>
            </a:r>
            <a:r>
              <a:rPr lang="en-US" sz="2000" dirty="0" err="1">
                <a:latin typeface="Times New Roman" pitchFamily="18" charset="0"/>
                <a:ea typeface="ＭＳ Ｐゴシック" charset="0"/>
                <a:cs typeface="Times New Roman" pitchFamily="18" charset="0"/>
              </a:rPr>
              <a:t>DDoS</a:t>
            </a:r>
            <a:r>
              <a:rPr lang="en-US" sz="2000" dirty="0">
                <a:latin typeface="Times New Roman" pitchFamily="18" charset="0"/>
                <a:ea typeface="ＭＳ Ｐゴシック" charset="0"/>
                <a:cs typeface="Times New Roman" pitchFamily="18" charset="0"/>
              </a:rPr>
              <a:t> lecture)</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228600"/>
            <a:ext cx="7772400" cy="655638"/>
          </a:xfrm>
        </p:spPr>
        <p:txBody>
          <a:bodyPr>
            <a:normAutofit fontScale="90000"/>
          </a:bodyPr>
          <a:lstStyle/>
          <a:p>
            <a:pPr eaLnBrk="1" hangingPunct="1"/>
            <a:r>
              <a:rPr lang="en-US" dirty="0" err="1">
                <a:solidFill>
                  <a:schemeClr val="tx1"/>
                </a:solidFill>
                <a:latin typeface="Times New Roman" pitchFamily="18" charset="0"/>
                <a:ea typeface="ＭＳ Ｐゴシック" charset="0"/>
                <a:cs typeface="Times New Roman" pitchFamily="18" charset="0"/>
              </a:rPr>
              <a:t>Interdomain</a:t>
            </a:r>
            <a:r>
              <a:rPr lang="en-US" dirty="0">
                <a:solidFill>
                  <a:schemeClr val="tx1"/>
                </a:solidFill>
                <a:latin typeface="Times New Roman" pitchFamily="18" charset="0"/>
                <a:ea typeface="ＭＳ Ｐゴシック" charset="0"/>
                <a:cs typeface="Times New Roman" pitchFamily="18" charset="0"/>
              </a:rPr>
              <a:t> Routing</a:t>
            </a:r>
          </a:p>
        </p:txBody>
      </p:sp>
      <p:sp>
        <p:nvSpPr>
          <p:cNvPr id="1457155" name="Cloud"/>
          <p:cNvSpPr>
            <a:spLocks noChangeAspect="1" noEditPoints="1" noChangeArrowheads="1"/>
          </p:cNvSpPr>
          <p:nvPr/>
        </p:nvSpPr>
        <p:spPr bwMode="auto">
          <a:xfrm>
            <a:off x="609600" y="1066800"/>
            <a:ext cx="2895600" cy="21097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latin typeface="Tahoma" pitchFamily="34" charset="0"/>
              <a:ea typeface="+mn-ea"/>
              <a:cs typeface="+mn-cs"/>
            </a:endParaRPr>
          </a:p>
        </p:txBody>
      </p:sp>
      <p:sp>
        <p:nvSpPr>
          <p:cNvPr id="38916" name="Line 4"/>
          <p:cNvSpPr>
            <a:spLocks noChangeShapeType="1"/>
          </p:cNvSpPr>
          <p:nvPr/>
        </p:nvSpPr>
        <p:spPr bwMode="auto">
          <a:xfrm flipV="1">
            <a:off x="1600200" y="1500188"/>
            <a:ext cx="711200" cy="1524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17" name="Line 5"/>
          <p:cNvSpPr>
            <a:spLocks noChangeShapeType="1"/>
          </p:cNvSpPr>
          <p:nvPr/>
        </p:nvSpPr>
        <p:spPr bwMode="auto">
          <a:xfrm>
            <a:off x="1384300" y="1728788"/>
            <a:ext cx="520700" cy="3810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18" name="Line 6"/>
          <p:cNvSpPr>
            <a:spLocks noChangeShapeType="1"/>
          </p:cNvSpPr>
          <p:nvPr/>
        </p:nvSpPr>
        <p:spPr bwMode="auto">
          <a:xfrm>
            <a:off x="1193800" y="2414588"/>
            <a:ext cx="901700" cy="3048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19" name="Line 7"/>
          <p:cNvSpPr>
            <a:spLocks noChangeShapeType="1"/>
          </p:cNvSpPr>
          <p:nvPr/>
        </p:nvSpPr>
        <p:spPr bwMode="auto">
          <a:xfrm flipV="1">
            <a:off x="1219200" y="2109788"/>
            <a:ext cx="736600" cy="2286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20" name="Line 8"/>
          <p:cNvSpPr>
            <a:spLocks noChangeShapeType="1"/>
          </p:cNvSpPr>
          <p:nvPr/>
        </p:nvSpPr>
        <p:spPr bwMode="auto">
          <a:xfrm>
            <a:off x="1905000" y="2109788"/>
            <a:ext cx="914400" cy="1524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21" name="Line 9"/>
          <p:cNvSpPr>
            <a:spLocks noChangeShapeType="1"/>
          </p:cNvSpPr>
          <p:nvPr/>
        </p:nvSpPr>
        <p:spPr bwMode="auto">
          <a:xfrm flipV="1">
            <a:off x="1981200" y="1652588"/>
            <a:ext cx="838200" cy="3810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22" name="Line 10"/>
          <p:cNvSpPr>
            <a:spLocks noChangeShapeType="1"/>
          </p:cNvSpPr>
          <p:nvPr/>
        </p:nvSpPr>
        <p:spPr bwMode="auto">
          <a:xfrm>
            <a:off x="2108200" y="1500188"/>
            <a:ext cx="711200" cy="1524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23" name="Line 11"/>
          <p:cNvSpPr>
            <a:spLocks noChangeShapeType="1"/>
          </p:cNvSpPr>
          <p:nvPr/>
        </p:nvSpPr>
        <p:spPr bwMode="auto">
          <a:xfrm>
            <a:off x="2768600" y="1728788"/>
            <a:ext cx="50800" cy="3810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24" name="Line 12"/>
          <p:cNvSpPr>
            <a:spLocks noChangeShapeType="1"/>
          </p:cNvSpPr>
          <p:nvPr/>
        </p:nvSpPr>
        <p:spPr bwMode="auto">
          <a:xfrm flipV="1">
            <a:off x="2311400" y="2262188"/>
            <a:ext cx="508000" cy="4572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25" name="Oval 13"/>
          <p:cNvSpPr>
            <a:spLocks noChangeArrowheads="1"/>
          </p:cNvSpPr>
          <p:nvPr/>
        </p:nvSpPr>
        <p:spPr bwMode="auto">
          <a:xfrm>
            <a:off x="990600" y="2262188"/>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26" name="Oval 14"/>
          <p:cNvSpPr>
            <a:spLocks noChangeArrowheads="1"/>
          </p:cNvSpPr>
          <p:nvPr/>
        </p:nvSpPr>
        <p:spPr bwMode="auto">
          <a:xfrm>
            <a:off x="1714500" y="1957388"/>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27" name="Oval 15"/>
          <p:cNvSpPr>
            <a:spLocks noChangeArrowheads="1"/>
          </p:cNvSpPr>
          <p:nvPr/>
        </p:nvSpPr>
        <p:spPr bwMode="auto">
          <a:xfrm>
            <a:off x="2667000" y="2109788"/>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28" name="Oval 16"/>
          <p:cNvSpPr>
            <a:spLocks noChangeArrowheads="1"/>
          </p:cNvSpPr>
          <p:nvPr/>
        </p:nvSpPr>
        <p:spPr bwMode="auto">
          <a:xfrm>
            <a:off x="2667000" y="1500188"/>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29" name="Oval 17"/>
          <p:cNvSpPr>
            <a:spLocks noChangeArrowheads="1"/>
          </p:cNvSpPr>
          <p:nvPr/>
        </p:nvSpPr>
        <p:spPr bwMode="auto">
          <a:xfrm>
            <a:off x="1981200" y="1347788"/>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30" name="Oval 18"/>
          <p:cNvSpPr>
            <a:spLocks noChangeArrowheads="1"/>
          </p:cNvSpPr>
          <p:nvPr/>
        </p:nvSpPr>
        <p:spPr bwMode="auto">
          <a:xfrm>
            <a:off x="1219200" y="1500188"/>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457171" name="Cloud"/>
          <p:cNvSpPr>
            <a:spLocks noChangeAspect="1" noEditPoints="1" noChangeArrowheads="1"/>
          </p:cNvSpPr>
          <p:nvPr/>
        </p:nvSpPr>
        <p:spPr bwMode="auto">
          <a:xfrm>
            <a:off x="5181600" y="1219200"/>
            <a:ext cx="2895600" cy="21097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folHlink"/>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latin typeface="Tahoma" pitchFamily="34" charset="0"/>
              <a:ea typeface="+mn-ea"/>
              <a:cs typeface="+mn-cs"/>
            </a:endParaRPr>
          </a:p>
        </p:txBody>
      </p:sp>
      <p:sp>
        <p:nvSpPr>
          <p:cNvPr id="38932" name="Line 20"/>
          <p:cNvSpPr>
            <a:spLocks noChangeShapeType="1"/>
          </p:cNvSpPr>
          <p:nvPr/>
        </p:nvSpPr>
        <p:spPr bwMode="auto">
          <a:xfrm flipV="1">
            <a:off x="6172200" y="1652588"/>
            <a:ext cx="711200" cy="1524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33" name="Line 21"/>
          <p:cNvSpPr>
            <a:spLocks noChangeShapeType="1"/>
          </p:cNvSpPr>
          <p:nvPr/>
        </p:nvSpPr>
        <p:spPr bwMode="auto">
          <a:xfrm>
            <a:off x="5956300" y="1881188"/>
            <a:ext cx="520700" cy="3810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34" name="Line 22"/>
          <p:cNvSpPr>
            <a:spLocks noChangeShapeType="1"/>
          </p:cNvSpPr>
          <p:nvPr/>
        </p:nvSpPr>
        <p:spPr bwMode="auto">
          <a:xfrm>
            <a:off x="5765800" y="2566988"/>
            <a:ext cx="901700" cy="3048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35" name="Line 23"/>
          <p:cNvSpPr>
            <a:spLocks noChangeShapeType="1"/>
          </p:cNvSpPr>
          <p:nvPr/>
        </p:nvSpPr>
        <p:spPr bwMode="auto">
          <a:xfrm flipV="1">
            <a:off x="5791200" y="2262188"/>
            <a:ext cx="736600" cy="2286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36" name="Line 24"/>
          <p:cNvSpPr>
            <a:spLocks noChangeShapeType="1"/>
          </p:cNvSpPr>
          <p:nvPr/>
        </p:nvSpPr>
        <p:spPr bwMode="auto">
          <a:xfrm>
            <a:off x="6477000" y="2262188"/>
            <a:ext cx="914400" cy="1524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37" name="Line 25"/>
          <p:cNvSpPr>
            <a:spLocks noChangeShapeType="1"/>
          </p:cNvSpPr>
          <p:nvPr/>
        </p:nvSpPr>
        <p:spPr bwMode="auto">
          <a:xfrm flipV="1">
            <a:off x="6553200" y="1804988"/>
            <a:ext cx="838200" cy="3810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38" name="Line 26"/>
          <p:cNvSpPr>
            <a:spLocks noChangeShapeType="1"/>
          </p:cNvSpPr>
          <p:nvPr/>
        </p:nvSpPr>
        <p:spPr bwMode="auto">
          <a:xfrm>
            <a:off x="6680200" y="1652588"/>
            <a:ext cx="711200" cy="1524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39" name="Line 27"/>
          <p:cNvSpPr>
            <a:spLocks noChangeShapeType="1"/>
          </p:cNvSpPr>
          <p:nvPr/>
        </p:nvSpPr>
        <p:spPr bwMode="auto">
          <a:xfrm>
            <a:off x="7340600" y="1881188"/>
            <a:ext cx="50800" cy="3810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40" name="Line 28"/>
          <p:cNvSpPr>
            <a:spLocks noChangeShapeType="1"/>
          </p:cNvSpPr>
          <p:nvPr/>
        </p:nvSpPr>
        <p:spPr bwMode="auto">
          <a:xfrm flipV="1">
            <a:off x="6883400" y="2414588"/>
            <a:ext cx="508000" cy="4572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41" name="Oval 29"/>
          <p:cNvSpPr>
            <a:spLocks noChangeArrowheads="1"/>
          </p:cNvSpPr>
          <p:nvPr/>
        </p:nvSpPr>
        <p:spPr bwMode="auto">
          <a:xfrm>
            <a:off x="6553200" y="2719388"/>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42" name="Oval 30"/>
          <p:cNvSpPr>
            <a:spLocks noChangeArrowheads="1"/>
          </p:cNvSpPr>
          <p:nvPr/>
        </p:nvSpPr>
        <p:spPr bwMode="auto">
          <a:xfrm>
            <a:off x="6286500" y="2109788"/>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43" name="Oval 31"/>
          <p:cNvSpPr>
            <a:spLocks noChangeArrowheads="1"/>
          </p:cNvSpPr>
          <p:nvPr/>
        </p:nvSpPr>
        <p:spPr bwMode="auto">
          <a:xfrm>
            <a:off x="7239000" y="2262188"/>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44" name="Oval 32"/>
          <p:cNvSpPr>
            <a:spLocks noChangeArrowheads="1"/>
          </p:cNvSpPr>
          <p:nvPr/>
        </p:nvSpPr>
        <p:spPr bwMode="auto">
          <a:xfrm>
            <a:off x="7239000" y="1652588"/>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45" name="Oval 33"/>
          <p:cNvSpPr>
            <a:spLocks noChangeArrowheads="1"/>
          </p:cNvSpPr>
          <p:nvPr/>
        </p:nvSpPr>
        <p:spPr bwMode="auto">
          <a:xfrm>
            <a:off x="6553200" y="1500188"/>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46" name="Oval 34"/>
          <p:cNvSpPr>
            <a:spLocks noChangeArrowheads="1"/>
          </p:cNvSpPr>
          <p:nvPr/>
        </p:nvSpPr>
        <p:spPr bwMode="auto">
          <a:xfrm>
            <a:off x="5791200" y="1652588"/>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457187" name="Cloud"/>
          <p:cNvSpPr>
            <a:spLocks noChangeAspect="1" noEditPoints="1" noChangeArrowheads="1"/>
          </p:cNvSpPr>
          <p:nvPr/>
        </p:nvSpPr>
        <p:spPr bwMode="auto">
          <a:xfrm>
            <a:off x="2895600" y="4062413"/>
            <a:ext cx="2895600" cy="21097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folHlink"/>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latin typeface="Tahoma" pitchFamily="34" charset="0"/>
              <a:ea typeface="+mn-ea"/>
              <a:cs typeface="+mn-cs"/>
            </a:endParaRPr>
          </a:p>
        </p:txBody>
      </p:sp>
      <p:sp>
        <p:nvSpPr>
          <p:cNvPr id="38948" name="Line 36"/>
          <p:cNvSpPr>
            <a:spLocks noChangeShapeType="1"/>
          </p:cNvSpPr>
          <p:nvPr/>
        </p:nvSpPr>
        <p:spPr bwMode="auto">
          <a:xfrm flipV="1">
            <a:off x="3886200" y="4495800"/>
            <a:ext cx="711200" cy="1524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49" name="Line 37"/>
          <p:cNvSpPr>
            <a:spLocks noChangeShapeType="1"/>
          </p:cNvSpPr>
          <p:nvPr/>
        </p:nvSpPr>
        <p:spPr bwMode="auto">
          <a:xfrm>
            <a:off x="3670300" y="4724400"/>
            <a:ext cx="520700" cy="3810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50" name="Line 38"/>
          <p:cNvSpPr>
            <a:spLocks noChangeShapeType="1"/>
          </p:cNvSpPr>
          <p:nvPr/>
        </p:nvSpPr>
        <p:spPr bwMode="auto">
          <a:xfrm>
            <a:off x="3479800" y="5410200"/>
            <a:ext cx="901700" cy="3048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51" name="Line 39"/>
          <p:cNvSpPr>
            <a:spLocks noChangeShapeType="1"/>
          </p:cNvSpPr>
          <p:nvPr/>
        </p:nvSpPr>
        <p:spPr bwMode="auto">
          <a:xfrm flipV="1">
            <a:off x="3505200" y="5105400"/>
            <a:ext cx="736600" cy="2286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52" name="Line 40"/>
          <p:cNvSpPr>
            <a:spLocks noChangeShapeType="1"/>
          </p:cNvSpPr>
          <p:nvPr/>
        </p:nvSpPr>
        <p:spPr bwMode="auto">
          <a:xfrm>
            <a:off x="4191000" y="5105400"/>
            <a:ext cx="914400" cy="1524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53" name="Line 41"/>
          <p:cNvSpPr>
            <a:spLocks noChangeShapeType="1"/>
          </p:cNvSpPr>
          <p:nvPr/>
        </p:nvSpPr>
        <p:spPr bwMode="auto">
          <a:xfrm flipV="1">
            <a:off x="4267200" y="4648200"/>
            <a:ext cx="838200" cy="3810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54" name="Line 42"/>
          <p:cNvSpPr>
            <a:spLocks noChangeShapeType="1"/>
          </p:cNvSpPr>
          <p:nvPr/>
        </p:nvSpPr>
        <p:spPr bwMode="auto">
          <a:xfrm>
            <a:off x="4394200" y="4495800"/>
            <a:ext cx="711200" cy="1524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55" name="Line 43"/>
          <p:cNvSpPr>
            <a:spLocks noChangeShapeType="1"/>
          </p:cNvSpPr>
          <p:nvPr/>
        </p:nvSpPr>
        <p:spPr bwMode="auto">
          <a:xfrm>
            <a:off x="5054600" y="4724400"/>
            <a:ext cx="50800" cy="3810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56" name="Line 44"/>
          <p:cNvSpPr>
            <a:spLocks noChangeShapeType="1"/>
          </p:cNvSpPr>
          <p:nvPr/>
        </p:nvSpPr>
        <p:spPr bwMode="auto">
          <a:xfrm flipV="1">
            <a:off x="4597400" y="5257800"/>
            <a:ext cx="508000" cy="45720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57" name="Oval 45"/>
          <p:cNvSpPr>
            <a:spLocks noChangeArrowheads="1"/>
          </p:cNvSpPr>
          <p:nvPr/>
        </p:nvSpPr>
        <p:spPr bwMode="auto">
          <a:xfrm>
            <a:off x="4267200" y="5562600"/>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58" name="Oval 46"/>
          <p:cNvSpPr>
            <a:spLocks noChangeArrowheads="1"/>
          </p:cNvSpPr>
          <p:nvPr/>
        </p:nvSpPr>
        <p:spPr bwMode="auto">
          <a:xfrm>
            <a:off x="3276600" y="5257800"/>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59" name="Oval 47"/>
          <p:cNvSpPr>
            <a:spLocks noChangeArrowheads="1"/>
          </p:cNvSpPr>
          <p:nvPr/>
        </p:nvSpPr>
        <p:spPr bwMode="auto">
          <a:xfrm>
            <a:off x="4000500" y="4953000"/>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60" name="Oval 48"/>
          <p:cNvSpPr>
            <a:spLocks noChangeArrowheads="1"/>
          </p:cNvSpPr>
          <p:nvPr/>
        </p:nvSpPr>
        <p:spPr bwMode="auto">
          <a:xfrm>
            <a:off x="4953000" y="5105400"/>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61" name="Oval 49"/>
          <p:cNvSpPr>
            <a:spLocks noChangeArrowheads="1"/>
          </p:cNvSpPr>
          <p:nvPr/>
        </p:nvSpPr>
        <p:spPr bwMode="auto">
          <a:xfrm>
            <a:off x="4953000" y="4495800"/>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62" name="Oval 50"/>
          <p:cNvSpPr>
            <a:spLocks noChangeArrowheads="1"/>
          </p:cNvSpPr>
          <p:nvPr/>
        </p:nvSpPr>
        <p:spPr bwMode="auto">
          <a:xfrm>
            <a:off x="4267200" y="4343400"/>
            <a:ext cx="3810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63" name="AutoShape 51"/>
          <p:cNvSpPr>
            <a:spLocks/>
          </p:cNvSpPr>
          <p:nvPr/>
        </p:nvSpPr>
        <p:spPr bwMode="auto">
          <a:xfrm rot="5400000">
            <a:off x="6344444" y="2494756"/>
            <a:ext cx="393700" cy="2109788"/>
          </a:xfrm>
          <a:prstGeom prst="rightBrace">
            <a:avLst>
              <a:gd name="adj1" fmla="val 44657"/>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8964" name="Text Box 52"/>
          <p:cNvSpPr txBox="1">
            <a:spLocks noChangeArrowheads="1"/>
          </p:cNvSpPr>
          <p:nvPr/>
        </p:nvSpPr>
        <p:spPr bwMode="auto">
          <a:xfrm>
            <a:off x="6172200" y="4724400"/>
            <a:ext cx="2667000"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spcBef>
                <a:spcPct val="20000"/>
              </a:spcBef>
              <a:buClr>
                <a:schemeClr val="accent2"/>
              </a:buClr>
            </a:pPr>
            <a:r>
              <a:rPr lang="en-US" sz="1600" dirty="0">
                <a:latin typeface="Arial" charset="0"/>
              </a:rPr>
              <a:t>connected group of one or more Internet Protocol prefixes under a single routing policy (aka domain)</a:t>
            </a:r>
          </a:p>
        </p:txBody>
      </p:sp>
      <p:sp>
        <p:nvSpPr>
          <p:cNvPr id="38965" name="Text Box 53"/>
          <p:cNvSpPr txBox="1">
            <a:spLocks noChangeArrowheads="1"/>
          </p:cNvSpPr>
          <p:nvPr/>
        </p:nvSpPr>
        <p:spPr bwMode="auto">
          <a:xfrm>
            <a:off x="785813" y="4795838"/>
            <a:ext cx="180498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2400"/>
              <a:t>OSPF</a:t>
            </a:r>
          </a:p>
        </p:txBody>
      </p:sp>
      <p:sp>
        <p:nvSpPr>
          <p:cNvPr id="38966" name="Line 54"/>
          <p:cNvSpPr>
            <a:spLocks noChangeShapeType="1"/>
          </p:cNvSpPr>
          <p:nvPr/>
        </p:nvSpPr>
        <p:spPr bwMode="auto">
          <a:xfrm flipV="1">
            <a:off x="2209800" y="4876800"/>
            <a:ext cx="1549400" cy="152400"/>
          </a:xfrm>
          <a:prstGeom prst="line">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txBody>
          <a:bodyPr anchor="ctr"/>
          <a:lstStyle/>
          <a:p>
            <a:endParaRPr lang="en-US"/>
          </a:p>
        </p:txBody>
      </p:sp>
      <p:sp>
        <p:nvSpPr>
          <p:cNvPr id="38967" name="Line 55"/>
          <p:cNvSpPr>
            <a:spLocks noChangeShapeType="1"/>
          </p:cNvSpPr>
          <p:nvPr/>
        </p:nvSpPr>
        <p:spPr bwMode="auto">
          <a:xfrm>
            <a:off x="2159000" y="5029200"/>
            <a:ext cx="1524000" cy="152400"/>
          </a:xfrm>
          <a:prstGeom prst="line">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txBody>
          <a:bodyPr anchor="ctr"/>
          <a:lstStyle/>
          <a:p>
            <a:endParaRPr lang="en-US"/>
          </a:p>
        </p:txBody>
      </p:sp>
      <p:sp>
        <p:nvSpPr>
          <p:cNvPr id="38968" name="Line 56"/>
          <p:cNvSpPr>
            <a:spLocks noChangeShapeType="1"/>
          </p:cNvSpPr>
          <p:nvPr/>
        </p:nvSpPr>
        <p:spPr bwMode="auto">
          <a:xfrm>
            <a:off x="2209800" y="2819400"/>
            <a:ext cx="1346200" cy="1716088"/>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69" name="Line 57"/>
          <p:cNvSpPr>
            <a:spLocks noChangeShapeType="1"/>
          </p:cNvSpPr>
          <p:nvPr/>
        </p:nvSpPr>
        <p:spPr bwMode="auto">
          <a:xfrm flipH="1">
            <a:off x="3760788" y="2566988"/>
            <a:ext cx="1879600" cy="2028825"/>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70" name="Line 58"/>
          <p:cNvSpPr>
            <a:spLocks noChangeShapeType="1"/>
          </p:cNvSpPr>
          <p:nvPr/>
        </p:nvSpPr>
        <p:spPr bwMode="auto">
          <a:xfrm flipV="1">
            <a:off x="2311400" y="2566988"/>
            <a:ext cx="3251200" cy="176212"/>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anchor="ctr"/>
          <a:lstStyle/>
          <a:p>
            <a:endParaRPr lang="en-US"/>
          </a:p>
        </p:txBody>
      </p:sp>
      <p:sp>
        <p:nvSpPr>
          <p:cNvPr id="38971" name="Text Box 59"/>
          <p:cNvSpPr txBox="1">
            <a:spLocks noChangeArrowheads="1"/>
          </p:cNvSpPr>
          <p:nvPr/>
        </p:nvSpPr>
        <p:spPr bwMode="auto">
          <a:xfrm>
            <a:off x="2895600" y="2743200"/>
            <a:ext cx="18049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2400"/>
              <a:t>BGP</a:t>
            </a:r>
          </a:p>
        </p:txBody>
      </p:sp>
      <p:sp>
        <p:nvSpPr>
          <p:cNvPr id="38972" name="Oval 60"/>
          <p:cNvSpPr>
            <a:spLocks noChangeArrowheads="1"/>
          </p:cNvSpPr>
          <p:nvPr/>
        </p:nvSpPr>
        <p:spPr bwMode="auto">
          <a:xfrm>
            <a:off x="3505200" y="4495800"/>
            <a:ext cx="381000" cy="304800"/>
          </a:xfrm>
          <a:prstGeom prst="ellipse">
            <a:avLst/>
          </a:prstGeom>
          <a:solidFill>
            <a:schemeClr val="bg1"/>
          </a:solidFill>
          <a:ln w="9525">
            <a:solidFill>
              <a:schemeClr val="tx1"/>
            </a:solidFill>
            <a:round/>
            <a:headEnd/>
            <a:tailEnd/>
          </a:ln>
        </p:spPr>
        <p:txBody>
          <a:bodyPr wrap="none" anchor="ctr"/>
          <a:lstStyle/>
          <a:p>
            <a:endParaRPr lang="en-US"/>
          </a:p>
        </p:txBody>
      </p:sp>
      <p:sp>
        <p:nvSpPr>
          <p:cNvPr id="38973" name="Oval 61"/>
          <p:cNvSpPr>
            <a:spLocks noChangeArrowheads="1"/>
          </p:cNvSpPr>
          <p:nvPr/>
        </p:nvSpPr>
        <p:spPr bwMode="auto">
          <a:xfrm>
            <a:off x="5562600" y="2414588"/>
            <a:ext cx="381000" cy="304800"/>
          </a:xfrm>
          <a:prstGeom prst="ellipse">
            <a:avLst/>
          </a:prstGeom>
          <a:solidFill>
            <a:schemeClr val="bg1"/>
          </a:solidFill>
          <a:ln w="9525">
            <a:solidFill>
              <a:schemeClr val="tx1"/>
            </a:solidFill>
            <a:round/>
            <a:headEnd/>
            <a:tailEnd/>
          </a:ln>
        </p:spPr>
        <p:txBody>
          <a:bodyPr wrap="none" anchor="ctr"/>
          <a:lstStyle/>
          <a:p>
            <a:endParaRPr lang="en-US"/>
          </a:p>
        </p:txBody>
      </p:sp>
      <p:sp>
        <p:nvSpPr>
          <p:cNvPr id="38974" name="Oval 62"/>
          <p:cNvSpPr>
            <a:spLocks noChangeArrowheads="1"/>
          </p:cNvSpPr>
          <p:nvPr/>
        </p:nvSpPr>
        <p:spPr bwMode="auto">
          <a:xfrm>
            <a:off x="1981200" y="2566988"/>
            <a:ext cx="381000" cy="304800"/>
          </a:xfrm>
          <a:prstGeom prst="ellipse">
            <a:avLst/>
          </a:prstGeom>
          <a:solidFill>
            <a:schemeClr val="bg1"/>
          </a:solidFill>
          <a:ln w="9525">
            <a:solidFill>
              <a:schemeClr val="tx1"/>
            </a:solidFill>
            <a:round/>
            <a:headEnd/>
            <a:tailEnd/>
          </a:ln>
        </p:spPr>
        <p:txBody>
          <a:bodyPr wrap="none" anchor="ctr"/>
          <a:lstStyle/>
          <a:p>
            <a:endParaRPr lang="en-US"/>
          </a:p>
        </p:txBody>
      </p:sp>
      <p:sp>
        <p:nvSpPr>
          <p:cNvPr id="38975" name="Text Box 63"/>
          <p:cNvSpPr txBox="1">
            <a:spLocks noChangeArrowheads="1"/>
          </p:cNvSpPr>
          <p:nvPr/>
        </p:nvSpPr>
        <p:spPr bwMode="auto">
          <a:xfrm>
            <a:off x="5956300" y="3822700"/>
            <a:ext cx="26670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2400"/>
              <a:t>Autonomous System</a:t>
            </a:r>
          </a:p>
        </p:txBody>
      </p:sp>
      <p:sp>
        <p:nvSpPr>
          <p:cNvPr id="38976" name="Text Box 64"/>
          <p:cNvSpPr txBox="1">
            <a:spLocks noChangeArrowheads="1"/>
          </p:cNvSpPr>
          <p:nvPr/>
        </p:nvSpPr>
        <p:spPr bwMode="auto">
          <a:xfrm>
            <a:off x="198319" y="914400"/>
            <a:ext cx="160678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dirty="0" smtClean="0"/>
              <a:t>earthlink.net</a:t>
            </a:r>
            <a:endParaRPr lang="en-US" dirty="0"/>
          </a:p>
        </p:txBody>
      </p:sp>
      <p:sp>
        <p:nvSpPr>
          <p:cNvPr id="38977" name="Text Box 65"/>
          <p:cNvSpPr txBox="1">
            <a:spLocks noChangeArrowheads="1"/>
          </p:cNvSpPr>
          <p:nvPr/>
        </p:nvSpPr>
        <p:spPr bwMode="auto">
          <a:xfrm>
            <a:off x="4641850" y="990600"/>
            <a:ext cx="1628775" cy="39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a:t>Stanford.edu</a:t>
            </a:r>
          </a:p>
        </p:txBody>
      </p:sp>
      <p:sp>
        <p:nvSpPr>
          <p:cNvPr id="66" name="Footer Placeholder 65"/>
          <p:cNvSpPr>
            <a:spLocks noGrp="1"/>
          </p:cNvSpPr>
          <p:nvPr>
            <p:ph type="ftr" sz="quarter" idx="11"/>
          </p:nvPr>
        </p:nvSpPr>
        <p:spPr/>
        <p:txBody>
          <a:bodyPr/>
          <a:lstStyle/>
          <a:p>
            <a:r>
              <a:rPr lang="en-US" smtClean="0"/>
              <a:t>FAST-NUCES</a:t>
            </a:r>
            <a:endParaRPr lang="en-US"/>
          </a:p>
        </p:txBody>
      </p:sp>
      <p:pic>
        <p:nvPicPr>
          <p:cNvPr id="67" name="Picture 6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228600"/>
            <a:ext cx="7772400" cy="6556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BGP example             </a:t>
            </a:r>
            <a:r>
              <a:rPr lang="en-US" sz="2800" dirty="0">
                <a:solidFill>
                  <a:schemeClr val="tx1"/>
                </a:solidFill>
                <a:latin typeface="Times New Roman" pitchFamily="18" charset="0"/>
                <a:ea typeface="ＭＳ Ｐゴシック" charset="0"/>
                <a:cs typeface="Times New Roman" pitchFamily="18" charset="0"/>
              </a:rPr>
              <a:t>[</a:t>
            </a:r>
            <a:r>
              <a:rPr lang="en-US" sz="1800" dirty="0">
                <a:solidFill>
                  <a:schemeClr val="tx1"/>
                </a:solidFill>
                <a:latin typeface="Times New Roman" pitchFamily="18" charset="0"/>
                <a:ea typeface="ＭＳ Ｐゴシック" charset="0"/>
                <a:cs typeface="Times New Roman" pitchFamily="18" charset="0"/>
              </a:rPr>
              <a:t>D. </a:t>
            </a:r>
            <a:r>
              <a:rPr lang="en-US" sz="1800" dirty="0" err="1">
                <a:solidFill>
                  <a:schemeClr val="tx1"/>
                </a:solidFill>
                <a:latin typeface="Times New Roman" pitchFamily="18" charset="0"/>
                <a:ea typeface="ＭＳ Ｐゴシック" charset="0"/>
                <a:cs typeface="Times New Roman" pitchFamily="18" charset="0"/>
              </a:rPr>
              <a:t>Wetherall</a:t>
            </a:r>
            <a:r>
              <a:rPr lang="en-US" sz="2800" dirty="0">
                <a:solidFill>
                  <a:schemeClr val="tx1"/>
                </a:solidFill>
                <a:latin typeface="Times New Roman" pitchFamily="18" charset="0"/>
                <a:ea typeface="ＭＳ Ｐゴシック" charset="0"/>
                <a:cs typeface="Times New Roman" pitchFamily="18" charset="0"/>
              </a:rPr>
              <a:t>]</a:t>
            </a:r>
          </a:p>
        </p:txBody>
      </p:sp>
      <p:sp>
        <p:nvSpPr>
          <p:cNvPr id="40963" name="Rectangle 3" descr="Rectangle: Click to edit Master text styles&#10;Second level&#10;Third level&#10;Fourth level&#10;Fifth level"/>
          <p:cNvSpPr>
            <a:spLocks noGrp="1" noChangeArrowheads="1"/>
          </p:cNvSpPr>
          <p:nvPr>
            <p:ph type="body" idx="1"/>
          </p:nvPr>
        </p:nvSpPr>
        <p:spPr>
          <a:xfrm>
            <a:off x="609600" y="4953000"/>
            <a:ext cx="7848600" cy="1676400"/>
          </a:xfrm>
        </p:spPr>
        <p:txBody>
          <a:bodyPr/>
          <a:lstStyle/>
          <a:p>
            <a:pPr eaLnBrk="1" hangingPunct="1"/>
            <a:r>
              <a:rPr lang="en-US" sz="2000" dirty="0">
                <a:latin typeface="Tahoma" charset="0"/>
                <a:ea typeface="ＭＳ Ｐゴシック" charset="0"/>
                <a:cs typeface="ＭＳ Ｐゴシック" charset="0"/>
              </a:rPr>
              <a:t>Transit: 2 provides transit for 7</a:t>
            </a:r>
          </a:p>
          <a:p>
            <a:pPr eaLnBrk="1" hangingPunct="1"/>
            <a:r>
              <a:rPr lang="en-US" sz="2000" dirty="0">
                <a:latin typeface="Tahoma" charset="0"/>
                <a:ea typeface="ＭＳ Ｐゴシック" charset="0"/>
                <a:cs typeface="ＭＳ Ｐゴシック" charset="0"/>
              </a:rPr>
              <a:t>Algorithm seems to work OK in practice</a:t>
            </a:r>
          </a:p>
          <a:p>
            <a:pPr lvl="1" eaLnBrk="1" hangingPunct="1"/>
            <a:r>
              <a:rPr lang="en-US" sz="1800" dirty="0" smtClean="0">
                <a:latin typeface="Tahoma" charset="0"/>
                <a:ea typeface="ＭＳ Ｐゴシック" charset="0"/>
              </a:rPr>
              <a:t>… but BGP does </a:t>
            </a:r>
            <a:r>
              <a:rPr lang="en-US" sz="1800" dirty="0">
                <a:latin typeface="Tahoma" charset="0"/>
                <a:ea typeface="ＭＳ Ｐゴシック" charset="0"/>
              </a:rPr>
              <a:t>not respond well to frequent node outages</a:t>
            </a:r>
          </a:p>
        </p:txBody>
      </p:sp>
      <p:sp>
        <p:nvSpPr>
          <p:cNvPr id="40964" name="Line 4"/>
          <p:cNvSpPr>
            <a:spLocks noChangeShapeType="1"/>
          </p:cNvSpPr>
          <p:nvPr/>
        </p:nvSpPr>
        <p:spPr bwMode="auto">
          <a:xfrm>
            <a:off x="2133600" y="3352800"/>
            <a:ext cx="609600" cy="7620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40965" name="Line 5"/>
          <p:cNvSpPr>
            <a:spLocks noChangeShapeType="1"/>
          </p:cNvSpPr>
          <p:nvPr/>
        </p:nvSpPr>
        <p:spPr bwMode="auto">
          <a:xfrm flipH="1">
            <a:off x="2971800" y="3276600"/>
            <a:ext cx="609600" cy="6858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40966" name="Line 6"/>
          <p:cNvSpPr>
            <a:spLocks noChangeShapeType="1"/>
          </p:cNvSpPr>
          <p:nvPr/>
        </p:nvSpPr>
        <p:spPr bwMode="auto">
          <a:xfrm>
            <a:off x="6705600" y="2438400"/>
            <a:ext cx="0" cy="12954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40967" name="Line 7"/>
          <p:cNvSpPr>
            <a:spLocks noChangeShapeType="1"/>
          </p:cNvSpPr>
          <p:nvPr/>
        </p:nvSpPr>
        <p:spPr bwMode="auto">
          <a:xfrm>
            <a:off x="4191000" y="3352800"/>
            <a:ext cx="533400" cy="5334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40968" name="Line 8"/>
          <p:cNvSpPr>
            <a:spLocks noChangeShapeType="1"/>
          </p:cNvSpPr>
          <p:nvPr/>
        </p:nvSpPr>
        <p:spPr bwMode="auto">
          <a:xfrm flipH="1">
            <a:off x="4191000" y="2286000"/>
            <a:ext cx="381000" cy="6096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40969" name="Line 9"/>
          <p:cNvSpPr>
            <a:spLocks noChangeShapeType="1"/>
          </p:cNvSpPr>
          <p:nvPr/>
        </p:nvSpPr>
        <p:spPr bwMode="auto">
          <a:xfrm>
            <a:off x="3352800" y="2438400"/>
            <a:ext cx="457200" cy="6096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40970" name="Line 10"/>
          <p:cNvSpPr>
            <a:spLocks noChangeShapeType="1"/>
          </p:cNvSpPr>
          <p:nvPr/>
        </p:nvSpPr>
        <p:spPr bwMode="auto">
          <a:xfrm>
            <a:off x="5257800" y="2133600"/>
            <a:ext cx="762000"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40971" name="Line 11"/>
          <p:cNvSpPr>
            <a:spLocks noChangeShapeType="1"/>
          </p:cNvSpPr>
          <p:nvPr/>
        </p:nvSpPr>
        <p:spPr bwMode="auto">
          <a:xfrm>
            <a:off x="5334000" y="4038600"/>
            <a:ext cx="838200"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40972" name="Oval 12"/>
          <p:cNvSpPr>
            <a:spLocks noChangeArrowheads="1"/>
          </p:cNvSpPr>
          <p:nvPr/>
        </p:nvSpPr>
        <p:spPr bwMode="auto">
          <a:xfrm>
            <a:off x="4343400" y="18859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charset="0"/>
              </a:rPr>
              <a:t>3</a:t>
            </a:r>
          </a:p>
        </p:txBody>
      </p:sp>
      <p:sp>
        <p:nvSpPr>
          <p:cNvPr id="40973" name="Oval 13"/>
          <p:cNvSpPr>
            <a:spLocks noChangeArrowheads="1"/>
          </p:cNvSpPr>
          <p:nvPr/>
        </p:nvSpPr>
        <p:spPr bwMode="auto">
          <a:xfrm>
            <a:off x="5943600" y="18859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charset="0"/>
              </a:rPr>
              <a:t>4</a:t>
            </a:r>
          </a:p>
        </p:txBody>
      </p:sp>
      <p:sp>
        <p:nvSpPr>
          <p:cNvPr id="40974" name="Oval 14"/>
          <p:cNvSpPr>
            <a:spLocks noChangeArrowheads="1"/>
          </p:cNvSpPr>
          <p:nvPr/>
        </p:nvSpPr>
        <p:spPr bwMode="auto">
          <a:xfrm>
            <a:off x="4495800" y="37147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charset="0"/>
              </a:rPr>
              <a:t>6</a:t>
            </a:r>
          </a:p>
        </p:txBody>
      </p:sp>
      <p:sp>
        <p:nvSpPr>
          <p:cNvPr id="40975" name="Oval 15"/>
          <p:cNvSpPr>
            <a:spLocks noChangeArrowheads="1"/>
          </p:cNvSpPr>
          <p:nvPr/>
        </p:nvSpPr>
        <p:spPr bwMode="auto">
          <a:xfrm>
            <a:off x="6019800" y="36385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charset="0"/>
              </a:rPr>
              <a:t>5</a:t>
            </a:r>
          </a:p>
        </p:txBody>
      </p:sp>
      <p:sp>
        <p:nvSpPr>
          <p:cNvPr id="40976" name="Oval 16"/>
          <p:cNvSpPr>
            <a:spLocks noChangeArrowheads="1"/>
          </p:cNvSpPr>
          <p:nvPr/>
        </p:nvSpPr>
        <p:spPr bwMode="auto">
          <a:xfrm>
            <a:off x="2362200" y="38671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charset="0"/>
              </a:rPr>
              <a:t>7</a:t>
            </a:r>
          </a:p>
        </p:txBody>
      </p:sp>
      <p:sp>
        <p:nvSpPr>
          <p:cNvPr id="40977" name="Oval 17"/>
          <p:cNvSpPr>
            <a:spLocks noChangeArrowheads="1"/>
          </p:cNvSpPr>
          <p:nvPr/>
        </p:nvSpPr>
        <p:spPr bwMode="auto">
          <a:xfrm>
            <a:off x="2667000" y="19621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charset="0"/>
              </a:rPr>
              <a:t>1</a:t>
            </a:r>
          </a:p>
        </p:txBody>
      </p:sp>
      <p:sp>
        <p:nvSpPr>
          <p:cNvPr id="40978" name="Oval 18"/>
          <p:cNvSpPr>
            <a:spLocks noChangeArrowheads="1"/>
          </p:cNvSpPr>
          <p:nvPr/>
        </p:nvSpPr>
        <p:spPr bwMode="auto">
          <a:xfrm>
            <a:off x="1524000" y="28003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charset="0"/>
              </a:rPr>
              <a:t>8</a:t>
            </a:r>
          </a:p>
        </p:txBody>
      </p:sp>
      <p:sp>
        <p:nvSpPr>
          <p:cNvPr id="40979" name="Oval 19"/>
          <p:cNvSpPr>
            <a:spLocks noChangeArrowheads="1"/>
          </p:cNvSpPr>
          <p:nvPr/>
        </p:nvSpPr>
        <p:spPr bwMode="auto">
          <a:xfrm>
            <a:off x="3505200" y="2800350"/>
            <a:ext cx="990600" cy="619125"/>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charset="0"/>
              </a:rPr>
              <a:t>2</a:t>
            </a:r>
          </a:p>
        </p:txBody>
      </p:sp>
      <p:grpSp>
        <p:nvGrpSpPr>
          <p:cNvPr id="2" name="Group 20"/>
          <p:cNvGrpSpPr>
            <a:grpSpLocks/>
          </p:cNvGrpSpPr>
          <p:nvPr/>
        </p:nvGrpSpPr>
        <p:grpSpPr bwMode="auto">
          <a:xfrm>
            <a:off x="1981200" y="3254375"/>
            <a:ext cx="1911350" cy="769938"/>
            <a:chOff x="1248" y="2050"/>
            <a:chExt cx="1204" cy="485"/>
          </a:xfrm>
        </p:grpSpPr>
        <p:sp>
          <p:nvSpPr>
            <p:cNvPr id="41013" name="Text Box 21"/>
            <p:cNvSpPr txBox="1">
              <a:spLocks noChangeArrowheads="1"/>
            </p:cNvSpPr>
            <p:nvPr/>
          </p:nvSpPr>
          <p:spPr bwMode="auto">
            <a:xfrm>
              <a:off x="2256" y="2151"/>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solidFill>
                    <a:schemeClr val="accent2"/>
                  </a:solidFill>
                  <a:latin typeface="Arial" charset="0"/>
                </a:rPr>
                <a:t>7</a:t>
              </a:r>
            </a:p>
          </p:txBody>
        </p:sp>
        <p:sp>
          <p:nvSpPr>
            <p:cNvPr id="41014" name="Text Box 22"/>
            <p:cNvSpPr txBox="1">
              <a:spLocks noChangeArrowheads="1"/>
            </p:cNvSpPr>
            <p:nvPr/>
          </p:nvSpPr>
          <p:spPr bwMode="auto">
            <a:xfrm>
              <a:off x="1248" y="2304"/>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solidFill>
                    <a:schemeClr val="accent2"/>
                  </a:solidFill>
                  <a:latin typeface="Arial" charset="0"/>
                </a:rPr>
                <a:t>7</a:t>
              </a:r>
            </a:p>
          </p:txBody>
        </p:sp>
        <p:sp>
          <p:nvSpPr>
            <p:cNvPr id="41015" name="Freeform 23"/>
            <p:cNvSpPr>
              <a:spLocks/>
            </p:cNvSpPr>
            <p:nvPr/>
          </p:nvSpPr>
          <p:spPr bwMode="auto">
            <a:xfrm>
              <a:off x="1344" y="2103"/>
              <a:ext cx="384" cy="432"/>
            </a:xfrm>
            <a:custGeom>
              <a:avLst/>
              <a:gdLst>
                <a:gd name="T0" fmla="*/ 384 w 384"/>
                <a:gd name="T1" fmla="*/ 432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
          <p:nvSpPr>
            <p:cNvPr id="41016" name="Freeform 24"/>
            <p:cNvSpPr>
              <a:spLocks/>
            </p:cNvSpPr>
            <p:nvPr/>
          </p:nvSpPr>
          <p:spPr bwMode="auto">
            <a:xfrm flipH="1">
              <a:off x="1872" y="2050"/>
              <a:ext cx="528" cy="485"/>
            </a:xfrm>
            <a:custGeom>
              <a:avLst/>
              <a:gdLst>
                <a:gd name="T0" fmla="*/ 6746 w 384"/>
                <a:gd name="T1" fmla="*/ 1225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grpSp>
      <p:grpSp>
        <p:nvGrpSpPr>
          <p:cNvPr id="3" name="Group 25"/>
          <p:cNvGrpSpPr>
            <a:grpSpLocks/>
          </p:cNvGrpSpPr>
          <p:nvPr/>
        </p:nvGrpSpPr>
        <p:grpSpPr bwMode="auto">
          <a:xfrm>
            <a:off x="3429000" y="2133600"/>
            <a:ext cx="1752600" cy="1647825"/>
            <a:chOff x="2160" y="1344"/>
            <a:chExt cx="1104" cy="1038"/>
          </a:xfrm>
        </p:grpSpPr>
        <p:sp>
          <p:nvSpPr>
            <p:cNvPr id="41007" name="Text Box 26"/>
            <p:cNvSpPr txBox="1">
              <a:spLocks noChangeArrowheads="1"/>
            </p:cNvSpPr>
            <p:nvPr/>
          </p:nvSpPr>
          <p:spPr bwMode="auto">
            <a:xfrm>
              <a:off x="2256" y="1344"/>
              <a:ext cx="3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solidFill>
                    <a:schemeClr val="accent2"/>
                  </a:solidFill>
                  <a:latin typeface="Arial" charset="0"/>
                </a:rPr>
                <a:t>2 7</a:t>
              </a:r>
            </a:p>
          </p:txBody>
        </p:sp>
        <p:sp>
          <p:nvSpPr>
            <p:cNvPr id="41008" name="Text Box 27"/>
            <p:cNvSpPr txBox="1">
              <a:spLocks noChangeArrowheads="1"/>
            </p:cNvSpPr>
            <p:nvPr/>
          </p:nvSpPr>
          <p:spPr bwMode="auto">
            <a:xfrm>
              <a:off x="2784" y="1680"/>
              <a:ext cx="3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solidFill>
                    <a:schemeClr val="accent2"/>
                  </a:solidFill>
                  <a:latin typeface="Arial" charset="0"/>
                </a:rPr>
                <a:t>2 7</a:t>
              </a:r>
            </a:p>
          </p:txBody>
        </p:sp>
        <p:sp>
          <p:nvSpPr>
            <p:cNvPr id="41009" name="Text Box 28"/>
            <p:cNvSpPr txBox="1">
              <a:spLocks noChangeArrowheads="1"/>
            </p:cNvSpPr>
            <p:nvPr/>
          </p:nvSpPr>
          <p:spPr bwMode="auto">
            <a:xfrm>
              <a:off x="2948" y="2112"/>
              <a:ext cx="3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solidFill>
                    <a:schemeClr val="accent2"/>
                  </a:solidFill>
                  <a:latin typeface="Arial" charset="0"/>
                </a:rPr>
                <a:t>2 7</a:t>
              </a:r>
            </a:p>
          </p:txBody>
        </p:sp>
        <p:sp>
          <p:nvSpPr>
            <p:cNvPr id="41010" name="Freeform 29"/>
            <p:cNvSpPr>
              <a:spLocks/>
            </p:cNvSpPr>
            <p:nvPr/>
          </p:nvSpPr>
          <p:spPr bwMode="auto">
            <a:xfrm>
              <a:off x="2160" y="1527"/>
              <a:ext cx="264" cy="432"/>
            </a:xfrm>
            <a:custGeom>
              <a:avLst/>
              <a:gdLst>
                <a:gd name="T0" fmla="*/ 144 w 264"/>
                <a:gd name="T1" fmla="*/ 87 h 528"/>
                <a:gd name="T2" fmla="*/ 240 w 264"/>
                <a:gd name="T3" fmla="*/ 31 h 528"/>
                <a:gd name="T4" fmla="*/ 0 w 264"/>
                <a:gd name="T5" fmla="*/ 0 h 528"/>
                <a:gd name="T6" fmla="*/ 0 60000 65536"/>
                <a:gd name="T7" fmla="*/ 0 60000 65536"/>
                <a:gd name="T8" fmla="*/ 0 60000 65536"/>
                <a:gd name="T9" fmla="*/ 0 w 264"/>
                <a:gd name="T10" fmla="*/ 0 h 528"/>
                <a:gd name="T11" fmla="*/ 264 w 264"/>
                <a:gd name="T12" fmla="*/ 528 h 528"/>
              </a:gdLst>
              <a:ahLst/>
              <a:cxnLst>
                <a:cxn ang="T6">
                  <a:pos x="T0" y="T1"/>
                </a:cxn>
                <a:cxn ang="T7">
                  <a:pos x="T2" y="T3"/>
                </a:cxn>
                <a:cxn ang="T8">
                  <a:pos x="T4" y="T5"/>
                </a:cxn>
              </a:cxnLst>
              <a:rect l="T9" t="T10" r="T11" b="T12"/>
              <a:pathLst>
                <a:path w="264" h="528">
                  <a:moveTo>
                    <a:pt x="144" y="528"/>
                  </a:moveTo>
                  <a:cubicBezTo>
                    <a:pt x="204" y="404"/>
                    <a:pt x="264" y="280"/>
                    <a:pt x="240" y="192"/>
                  </a:cubicBezTo>
                  <a:cubicBezTo>
                    <a:pt x="216" y="104"/>
                    <a:pt x="108" y="52"/>
                    <a:pt x="0" y="0"/>
                  </a:cubicBezTo>
                </a:path>
              </a:pathLst>
            </a:custGeom>
            <a:noFill/>
            <a:ln w="38100">
              <a:solidFill>
                <a:schemeClr val="accent2"/>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
          <p:nvSpPr>
            <p:cNvPr id="41011" name="Freeform 30"/>
            <p:cNvSpPr>
              <a:spLocks/>
            </p:cNvSpPr>
            <p:nvPr/>
          </p:nvSpPr>
          <p:spPr bwMode="auto">
            <a:xfrm flipH="1" flipV="1">
              <a:off x="2640" y="2040"/>
              <a:ext cx="336" cy="342"/>
            </a:xfrm>
            <a:custGeom>
              <a:avLst/>
              <a:gdLst>
                <a:gd name="T0" fmla="*/ 116 w 384"/>
                <a:gd name="T1" fmla="*/ 53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
          <p:nvSpPr>
            <p:cNvPr id="41012" name="Freeform 31"/>
            <p:cNvSpPr>
              <a:spLocks/>
            </p:cNvSpPr>
            <p:nvPr/>
          </p:nvSpPr>
          <p:spPr bwMode="auto">
            <a:xfrm flipH="1">
              <a:off x="2688" y="1488"/>
              <a:ext cx="192" cy="341"/>
            </a:xfrm>
            <a:custGeom>
              <a:avLst/>
              <a:gdLst>
                <a:gd name="T0" fmla="*/ 1 w 384"/>
                <a:gd name="T1" fmla="*/ 51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grpSp>
      <p:grpSp>
        <p:nvGrpSpPr>
          <p:cNvPr id="4" name="Group 32"/>
          <p:cNvGrpSpPr>
            <a:grpSpLocks/>
          </p:cNvGrpSpPr>
          <p:nvPr/>
        </p:nvGrpSpPr>
        <p:grpSpPr bwMode="auto">
          <a:xfrm>
            <a:off x="5257800" y="1828800"/>
            <a:ext cx="768350" cy="2105025"/>
            <a:chOff x="3312" y="1152"/>
            <a:chExt cx="484" cy="1326"/>
          </a:xfrm>
        </p:grpSpPr>
        <p:sp>
          <p:nvSpPr>
            <p:cNvPr id="41003" name="Text Box 33"/>
            <p:cNvSpPr txBox="1">
              <a:spLocks noChangeArrowheads="1"/>
            </p:cNvSpPr>
            <p:nvPr/>
          </p:nvSpPr>
          <p:spPr bwMode="auto">
            <a:xfrm>
              <a:off x="3360" y="1152"/>
              <a:ext cx="4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solidFill>
                    <a:schemeClr val="accent2"/>
                  </a:solidFill>
                  <a:latin typeface="Arial" charset="0"/>
                </a:rPr>
                <a:t>3 2 7</a:t>
              </a:r>
            </a:p>
          </p:txBody>
        </p:sp>
        <p:sp>
          <p:nvSpPr>
            <p:cNvPr id="41004" name="Text Box 34"/>
            <p:cNvSpPr txBox="1">
              <a:spLocks noChangeArrowheads="1"/>
            </p:cNvSpPr>
            <p:nvPr/>
          </p:nvSpPr>
          <p:spPr bwMode="auto">
            <a:xfrm>
              <a:off x="3360" y="2247"/>
              <a:ext cx="4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solidFill>
                    <a:schemeClr val="accent2"/>
                  </a:solidFill>
                  <a:latin typeface="Arial" charset="0"/>
                </a:rPr>
                <a:t>6 2 7</a:t>
              </a:r>
            </a:p>
          </p:txBody>
        </p:sp>
        <p:sp>
          <p:nvSpPr>
            <p:cNvPr id="41005" name="Line 35"/>
            <p:cNvSpPr>
              <a:spLocks noChangeShapeType="1"/>
            </p:cNvSpPr>
            <p:nvPr/>
          </p:nvSpPr>
          <p:spPr bwMode="auto">
            <a:xfrm>
              <a:off x="3360" y="2478"/>
              <a:ext cx="432"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41006" name="Line 36"/>
            <p:cNvSpPr>
              <a:spLocks noChangeShapeType="1"/>
            </p:cNvSpPr>
            <p:nvPr/>
          </p:nvSpPr>
          <p:spPr bwMode="auto">
            <a:xfrm>
              <a:off x="3312" y="1392"/>
              <a:ext cx="432"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spAutoFit/>
            </a:bodyPr>
            <a:lstStyle/>
            <a:p>
              <a:endParaRPr lang="en-US"/>
            </a:p>
          </p:txBody>
        </p:sp>
      </p:grpSp>
      <p:grpSp>
        <p:nvGrpSpPr>
          <p:cNvPr id="5" name="Group 37"/>
          <p:cNvGrpSpPr>
            <a:grpSpLocks/>
          </p:cNvGrpSpPr>
          <p:nvPr/>
        </p:nvGrpSpPr>
        <p:grpSpPr bwMode="auto">
          <a:xfrm>
            <a:off x="2971800" y="2424113"/>
            <a:ext cx="2368550" cy="1662112"/>
            <a:chOff x="1872" y="1527"/>
            <a:chExt cx="1492" cy="1047"/>
          </a:xfrm>
        </p:grpSpPr>
        <p:sp>
          <p:nvSpPr>
            <p:cNvPr id="40997" name="Freeform 38"/>
            <p:cNvSpPr>
              <a:spLocks/>
            </p:cNvSpPr>
            <p:nvPr/>
          </p:nvSpPr>
          <p:spPr bwMode="auto">
            <a:xfrm>
              <a:off x="2784" y="1527"/>
              <a:ext cx="336" cy="384"/>
            </a:xfrm>
            <a:custGeom>
              <a:avLst/>
              <a:gdLst>
                <a:gd name="T0" fmla="*/ 0 w 336"/>
                <a:gd name="T1" fmla="*/ 384 h 384"/>
                <a:gd name="T2" fmla="*/ 96 w 336"/>
                <a:gd name="T3" fmla="*/ 144 h 384"/>
                <a:gd name="T4" fmla="*/ 336 w 336"/>
                <a:gd name="T5" fmla="*/ 0 h 384"/>
                <a:gd name="T6" fmla="*/ 0 60000 65536"/>
                <a:gd name="T7" fmla="*/ 0 60000 65536"/>
                <a:gd name="T8" fmla="*/ 0 60000 65536"/>
                <a:gd name="T9" fmla="*/ 0 w 336"/>
                <a:gd name="T10" fmla="*/ 0 h 384"/>
                <a:gd name="T11" fmla="*/ 336 w 336"/>
                <a:gd name="T12" fmla="*/ 384 h 384"/>
              </a:gdLst>
              <a:ahLst/>
              <a:cxnLst>
                <a:cxn ang="T6">
                  <a:pos x="T0" y="T1"/>
                </a:cxn>
                <a:cxn ang="T7">
                  <a:pos x="T2" y="T3"/>
                </a:cxn>
                <a:cxn ang="T8">
                  <a:pos x="T4" y="T5"/>
                </a:cxn>
              </a:cxnLst>
              <a:rect l="T9" t="T10" r="T11" b="T12"/>
              <a:pathLst>
                <a:path w="336" h="384">
                  <a:moveTo>
                    <a:pt x="0" y="384"/>
                  </a:moveTo>
                  <a:cubicBezTo>
                    <a:pt x="20" y="296"/>
                    <a:pt x="40" y="208"/>
                    <a:pt x="96" y="144"/>
                  </a:cubicBezTo>
                  <a:cubicBezTo>
                    <a:pt x="152" y="80"/>
                    <a:pt x="244" y="40"/>
                    <a:pt x="336" y="0"/>
                  </a:cubicBezTo>
                </a:path>
              </a:pathLst>
            </a:custGeom>
            <a:noFill/>
            <a:ln w="38100">
              <a:solidFill>
                <a:schemeClr val="tx1"/>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
          <p:nvSpPr>
            <p:cNvPr id="40998" name="Freeform 39"/>
            <p:cNvSpPr>
              <a:spLocks/>
            </p:cNvSpPr>
            <p:nvPr/>
          </p:nvSpPr>
          <p:spPr bwMode="auto">
            <a:xfrm>
              <a:off x="2160" y="1527"/>
              <a:ext cx="288" cy="336"/>
            </a:xfrm>
            <a:custGeom>
              <a:avLst/>
              <a:gdLst>
                <a:gd name="T0" fmla="*/ 288 w 288"/>
                <a:gd name="T1" fmla="*/ 336 h 336"/>
                <a:gd name="T2" fmla="*/ 0 w 288"/>
                <a:gd name="T3" fmla="*/ 0 h 336"/>
                <a:gd name="T4" fmla="*/ 0 60000 65536"/>
                <a:gd name="T5" fmla="*/ 0 60000 65536"/>
                <a:gd name="T6" fmla="*/ 0 w 288"/>
                <a:gd name="T7" fmla="*/ 0 h 336"/>
                <a:gd name="T8" fmla="*/ 288 w 288"/>
                <a:gd name="T9" fmla="*/ 336 h 336"/>
              </a:gdLst>
              <a:ahLst/>
              <a:cxnLst>
                <a:cxn ang="T4">
                  <a:pos x="T0" y="T1"/>
                </a:cxn>
                <a:cxn ang="T5">
                  <a:pos x="T2" y="T3"/>
                </a:cxn>
              </a:cxnLst>
              <a:rect l="T6" t="T7" r="T8" b="T9"/>
              <a:pathLst>
                <a:path w="288" h="336">
                  <a:moveTo>
                    <a:pt x="288" y="336"/>
                  </a:moveTo>
                  <a:cubicBezTo>
                    <a:pt x="288" y="336"/>
                    <a:pt x="144" y="168"/>
                    <a:pt x="0" y="0"/>
                  </a:cubicBezTo>
                </a:path>
              </a:pathLst>
            </a:custGeom>
            <a:noFill/>
            <a:ln w="38100">
              <a:solidFill>
                <a:schemeClr val="tx1"/>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
          <p:nvSpPr>
            <p:cNvPr id="40999" name="Freeform 40"/>
            <p:cNvSpPr>
              <a:spLocks/>
            </p:cNvSpPr>
            <p:nvPr/>
          </p:nvSpPr>
          <p:spPr bwMode="auto">
            <a:xfrm>
              <a:off x="1872" y="2055"/>
              <a:ext cx="432" cy="480"/>
            </a:xfrm>
            <a:custGeom>
              <a:avLst/>
              <a:gdLst>
                <a:gd name="T0" fmla="*/ 432 w 432"/>
                <a:gd name="T1" fmla="*/ 0 h 480"/>
                <a:gd name="T2" fmla="*/ 0 w 432"/>
                <a:gd name="T3" fmla="*/ 480 h 480"/>
                <a:gd name="T4" fmla="*/ 0 60000 65536"/>
                <a:gd name="T5" fmla="*/ 0 60000 65536"/>
                <a:gd name="T6" fmla="*/ 0 w 432"/>
                <a:gd name="T7" fmla="*/ 0 h 480"/>
                <a:gd name="T8" fmla="*/ 432 w 432"/>
                <a:gd name="T9" fmla="*/ 480 h 480"/>
              </a:gdLst>
              <a:ahLst/>
              <a:cxnLst>
                <a:cxn ang="T4">
                  <a:pos x="T0" y="T1"/>
                </a:cxn>
                <a:cxn ang="T5">
                  <a:pos x="T2" y="T3"/>
                </a:cxn>
              </a:cxnLst>
              <a:rect l="T6" t="T7" r="T8" b="T9"/>
              <a:pathLst>
                <a:path w="432" h="480">
                  <a:moveTo>
                    <a:pt x="432" y="0"/>
                  </a:moveTo>
                  <a:cubicBezTo>
                    <a:pt x="432" y="0"/>
                    <a:pt x="216" y="240"/>
                    <a:pt x="0" y="480"/>
                  </a:cubicBezTo>
                </a:path>
              </a:pathLst>
            </a:custGeom>
            <a:noFill/>
            <a:ln w="38100">
              <a:solidFill>
                <a:schemeClr val="tx1"/>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
          <p:nvSpPr>
            <p:cNvPr id="41000" name="Text Box 41"/>
            <p:cNvSpPr txBox="1">
              <a:spLocks noChangeArrowheads="1"/>
            </p:cNvSpPr>
            <p:nvPr/>
          </p:nvSpPr>
          <p:spPr bwMode="auto">
            <a:xfrm>
              <a:off x="2928" y="1536"/>
              <a:ext cx="4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latin typeface="Arial" charset="0"/>
                </a:rPr>
                <a:t>2 6 5</a:t>
              </a:r>
            </a:p>
          </p:txBody>
        </p:sp>
        <p:sp>
          <p:nvSpPr>
            <p:cNvPr id="41001" name="Text Box 42"/>
            <p:cNvSpPr txBox="1">
              <a:spLocks noChangeArrowheads="1"/>
            </p:cNvSpPr>
            <p:nvPr/>
          </p:nvSpPr>
          <p:spPr bwMode="auto">
            <a:xfrm>
              <a:off x="2256" y="1536"/>
              <a:ext cx="4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latin typeface="Arial" charset="0"/>
                </a:rPr>
                <a:t>2 6 5</a:t>
              </a:r>
            </a:p>
          </p:txBody>
        </p:sp>
        <p:sp>
          <p:nvSpPr>
            <p:cNvPr id="41002" name="Text Box 43"/>
            <p:cNvSpPr txBox="1">
              <a:spLocks noChangeArrowheads="1"/>
            </p:cNvSpPr>
            <p:nvPr/>
          </p:nvSpPr>
          <p:spPr bwMode="auto">
            <a:xfrm>
              <a:off x="1968" y="2343"/>
              <a:ext cx="43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latin typeface="Arial" charset="0"/>
                </a:rPr>
                <a:t>2 6 5</a:t>
              </a:r>
            </a:p>
          </p:txBody>
        </p:sp>
      </p:grpSp>
      <p:grpSp>
        <p:nvGrpSpPr>
          <p:cNvPr id="6" name="Group 44"/>
          <p:cNvGrpSpPr>
            <a:grpSpLocks/>
          </p:cNvGrpSpPr>
          <p:nvPr/>
        </p:nvGrpSpPr>
        <p:grpSpPr bwMode="auto">
          <a:xfrm>
            <a:off x="1143000" y="2424113"/>
            <a:ext cx="5245100" cy="1676400"/>
            <a:chOff x="720" y="1527"/>
            <a:chExt cx="3304" cy="1056"/>
          </a:xfrm>
        </p:grpSpPr>
        <p:sp>
          <p:nvSpPr>
            <p:cNvPr id="40993" name="Freeform 45"/>
            <p:cNvSpPr>
              <a:spLocks/>
            </p:cNvSpPr>
            <p:nvPr/>
          </p:nvSpPr>
          <p:spPr bwMode="auto">
            <a:xfrm>
              <a:off x="3200" y="1527"/>
              <a:ext cx="736" cy="1"/>
            </a:xfrm>
            <a:custGeom>
              <a:avLst/>
              <a:gdLst>
                <a:gd name="T0" fmla="*/ 64 w 736"/>
                <a:gd name="T1" fmla="*/ 0 h 1"/>
                <a:gd name="T2" fmla="*/ 112 w 736"/>
                <a:gd name="T3" fmla="*/ 0 h 1"/>
                <a:gd name="T4" fmla="*/ 736 w 736"/>
                <a:gd name="T5" fmla="*/ 0 h 1"/>
                <a:gd name="T6" fmla="*/ 0 60000 65536"/>
                <a:gd name="T7" fmla="*/ 0 60000 65536"/>
                <a:gd name="T8" fmla="*/ 0 60000 65536"/>
                <a:gd name="T9" fmla="*/ 0 w 736"/>
                <a:gd name="T10" fmla="*/ 0 h 1"/>
                <a:gd name="T11" fmla="*/ 736 w 736"/>
                <a:gd name="T12" fmla="*/ 1 h 1"/>
              </a:gdLst>
              <a:ahLst/>
              <a:cxnLst>
                <a:cxn ang="T6">
                  <a:pos x="T0" y="T1"/>
                </a:cxn>
                <a:cxn ang="T7">
                  <a:pos x="T2" y="T3"/>
                </a:cxn>
                <a:cxn ang="T8">
                  <a:pos x="T4" y="T5"/>
                </a:cxn>
              </a:cxnLst>
              <a:rect l="T9" t="T10" r="T11" b="T12"/>
              <a:pathLst>
                <a:path w="736" h="1">
                  <a:moveTo>
                    <a:pt x="64" y="0"/>
                  </a:moveTo>
                  <a:cubicBezTo>
                    <a:pt x="32" y="0"/>
                    <a:pt x="0" y="0"/>
                    <a:pt x="112" y="0"/>
                  </a:cubicBezTo>
                  <a:cubicBezTo>
                    <a:pt x="224" y="0"/>
                    <a:pt x="480" y="0"/>
                    <a:pt x="736" y="0"/>
                  </a:cubicBezTo>
                </a:path>
              </a:pathLst>
            </a:custGeom>
            <a:noFill/>
            <a:ln w="38100">
              <a:solidFill>
                <a:schemeClr val="tx1"/>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
          <p:nvSpPr>
            <p:cNvPr id="40994" name="Freeform 46"/>
            <p:cNvSpPr>
              <a:spLocks/>
            </p:cNvSpPr>
            <p:nvPr/>
          </p:nvSpPr>
          <p:spPr bwMode="auto">
            <a:xfrm>
              <a:off x="1248" y="2151"/>
              <a:ext cx="432" cy="432"/>
            </a:xfrm>
            <a:custGeom>
              <a:avLst/>
              <a:gdLst>
                <a:gd name="T0" fmla="*/ 432 w 432"/>
                <a:gd name="T1" fmla="*/ 432 h 432"/>
                <a:gd name="T2" fmla="*/ 0 w 432"/>
                <a:gd name="T3" fmla="*/ 0 h 432"/>
                <a:gd name="T4" fmla="*/ 0 60000 65536"/>
                <a:gd name="T5" fmla="*/ 0 60000 65536"/>
                <a:gd name="T6" fmla="*/ 0 w 432"/>
                <a:gd name="T7" fmla="*/ 0 h 432"/>
                <a:gd name="T8" fmla="*/ 432 w 432"/>
                <a:gd name="T9" fmla="*/ 432 h 432"/>
              </a:gdLst>
              <a:ahLst/>
              <a:cxnLst>
                <a:cxn ang="T4">
                  <a:pos x="T0" y="T1"/>
                </a:cxn>
                <a:cxn ang="T5">
                  <a:pos x="T2" y="T3"/>
                </a:cxn>
              </a:cxnLst>
              <a:rect l="T6" t="T7" r="T8" b="T9"/>
              <a:pathLst>
                <a:path w="432" h="432">
                  <a:moveTo>
                    <a:pt x="432" y="432"/>
                  </a:moveTo>
                  <a:cubicBezTo>
                    <a:pt x="432" y="432"/>
                    <a:pt x="216" y="216"/>
                    <a:pt x="0" y="0"/>
                  </a:cubicBezTo>
                </a:path>
              </a:pathLst>
            </a:custGeom>
            <a:noFill/>
            <a:ln w="38100">
              <a:solidFill>
                <a:schemeClr val="tx1"/>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
          <p:nvSpPr>
            <p:cNvPr id="40995" name="Text Box 47"/>
            <p:cNvSpPr txBox="1">
              <a:spLocks noChangeArrowheads="1"/>
            </p:cNvSpPr>
            <p:nvPr/>
          </p:nvSpPr>
          <p:spPr bwMode="auto">
            <a:xfrm>
              <a:off x="3468" y="1527"/>
              <a:ext cx="55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latin typeface="Arial" charset="0"/>
                </a:rPr>
                <a:t>3 2 6 5</a:t>
              </a:r>
            </a:p>
          </p:txBody>
        </p:sp>
        <p:sp>
          <p:nvSpPr>
            <p:cNvPr id="40996" name="Text Box 48"/>
            <p:cNvSpPr txBox="1">
              <a:spLocks noChangeArrowheads="1"/>
            </p:cNvSpPr>
            <p:nvPr/>
          </p:nvSpPr>
          <p:spPr bwMode="auto">
            <a:xfrm>
              <a:off x="720" y="2112"/>
              <a:ext cx="55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latin typeface="Arial" charset="0"/>
                </a:rPr>
                <a:t>7 2 6 5</a:t>
              </a:r>
            </a:p>
          </p:txBody>
        </p:sp>
      </p:grpSp>
      <p:grpSp>
        <p:nvGrpSpPr>
          <p:cNvPr id="7" name="Group 49"/>
          <p:cNvGrpSpPr>
            <a:grpSpLocks/>
          </p:cNvGrpSpPr>
          <p:nvPr/>
        </p:nvGrpSpPr>
        <p:grpSpPr bwMode="auto">
          <a:xfrm>
            <a:off x="4419600" y="3033713"/>
            <a:ext cx="609600" cy="838200"/>
            <a:chOff x="2784" y="1911"/>
            <a:chExt cx="384" cy="528"/>
          </a:xfrm>
        </p:grpSpPr>
        <p:sp>
          <p:nvSpPr>
            <p:cNvPr id="40991" name="Freeform 50"/>
            <p:cNvSpPr>
              <a:spLocks/>
            </p:cNvSpPr>
            <p:nvPr/>
          </p:nvSpPr>
          <p:spPr bwMode="auto">
            <a:xfrm>
              <a:off x="2784" y="2007"/>
              <a:ext cx="240" cy="432"/>
            </a:xfrm>
            <a:custGeom>
              <a:avLst/>
              <a:gdLst>
                <a:gd name="T0" fmla="*/ 240 w 240"/>
                <a:gd name="T1" fmla="*/ 432 h 432"/>
                <a:gd name="T2" fmla="*/ 0 w 240"/>
                <a:gd name="T3" fmla="*/ 0 h 432"/>
                <a:gd name="T4" fmla="*/ 0 60000 65536"/>
                <a:gd name="T5" fmla="*/ 0 60000 65536"/>
                <a:gd name="T6" fmla="*/ 0 w 240"/>
                <a:gd name="T7" fmla="*/ 0 h 432"/>
                <a:gd name="T8" fmla="*/ 240 w 240"/>
                <a:gd name="T9" fmla="*/ 432 h 432"/>
              </a:gdLst>
              <a:ahLst/>
              <a:cxnLst>
                <a:cxn ang="T4">
                  <a:pos x="T0" y="T1"/>
                </a:cxn>
                <a:cxn ang="T5">
                  <a:pos x="T2" y="T3"/>
                </a:cxn>
              </a:cxnLst>
              <a:rect l="T6" t="T7" r="T8" b="T9"/>
              <a:pathLst>
                <a:path w="240" h="432">
                  <a:moveTo>
                    <a:pt x="240" y="432"/>
                  </a:moveTo>
                  <a:cubicBezTo>
                    <a:pt x="240" y="432"/>
                    <a:pt x="120" y="216"/>
                    <a:pt x="0" y="0"/>
                  </a:cubicBezTo>
                </a:path>
              </a:pathLst>
            </a:custGeom>
            <a:noFill/>
            <a:ln w="38100">
              <a:solidFill>
                <a:schemeClr val="tx1"/>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
          <p:nvSpPr>
            <p:cNvPr id="40992" name="Text Box 51"/>
            <p:cNvSpPr txBox="1">
              <a:spLocks noChangeArrowheads="1"/>
            </p:cNvSpPr>
            <p:nvPr/>
          </p:nvSpPr>
          <p:spPr bwMode="auto">
            <a:xfrm>
              <a:off x="2852" y="1911"/>
              <a:ext cx="31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latin typeface="Arial" charset="0"/>
                </a:rPr>
                <a:t>6 5</a:t>
              </a:r>
            </a:p>
          </p:txBody>
        </p:sp>
      </p:grpSp>
      <p:grpSp>
        <p:nvGrpSpPr>
          <p:cNvPr id="8" name="Group 52"/>
          <p:cNvGrpSpPr>
            <a:grpSpLocks/>
          </p:cNvGrpSpPr>
          <p:nvPr/>
        </p:nvGrpSpPr>
        <p:grpSpPr bwMode="auto">
          <a:xfrm>
            <a:off x="4946650" y="2347913"/>
            <a:ext cx="2139950" cy="2271712"/>
            <a:chOff x="3116" y="1479"/>
            <a:chExt cx="1348" cy="1431"/>
          </a:xfrm>
        </p:grpSpPr>
        <p:sp>
          <p:nvSpPr>
            <p:cNvPr id="40987" name="Freeform 53"/>
            <p:cNvSpPr>
              <a:spLocks/>
            </p:cNvSpPr>
            <p:nvPr/>
          </p:nvSpPr>
          <p:spPr bwMode="auto">
            <a:xfrm>
              <a:off x="4272" y="1479"/>
              <a:ext cx="1" cy="912"/>
            </a:xfrm>
            <a:custGeom>
              <a:avLst/>
              <a:gdLst>
                <a:gd name="T0" fmla="*/ 0 w 1"/>
                <a:gd name="T1" fmla="*/ 912 h 912"/>
                <a:gd name="T2" fmla="*/ 0 w 1"/>
                <a:gd name="T3" fmla="*/ 0 h 912"/>
                <a:gd name="T4" fmla="*/ 0 60000 65536"/>
                <a:gd name="T5" fmla="*/ 0 60000 65536"/>
                <a:gd name="T6" fmla="*/ 0 w 1"/>
                <a:gd name="T7" fmla="*/ 0 h 912"/>
                <a:gd name="T8" fmla="*/ 1 w 1"/>
                <a:gd name="T9" fmla="*/ 912 h 912"/>
              </a:gdLst>
              <a:ahLst/>
              <a:cxnLst>
                <a:cxn ang="T4">
                  <a:pos x="T0" y="T1"/>
                </a:cxn>
                <a:cxn ang="T5">
                  <a:pos x="T2" y="T3"/>
                </a:cxn>
              </a:cxnLst>
              <a:rect l="T6" t="T7" r="T8" b="T9"/>
              <a:pathLst>
                <a:path w="1" h="912">
                  <a:moveTo>
                    <a:pt x="0" y="912"/>
                  </a:moveTo>
                  <a:cubicBezTo>
                    <a:pt x="0" y="532"/>
                    <a:pt x="0" y="152"/>
                    <a:pt x="0" y="0"/>
                  </a:cubicBezTo>
                </a:path>
              </a:pathLst>
            </a:custGeom>
            <a:noFill/>
            <a:ln w="38100">
              <a:solidFill>
                <a:schemeClr val="tx1"/>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
          <p:nvSpPr>
            <p:cNvPr id="40988" name="Freeform 54"/>
            <p:cNvSpPr>
              <a:spLocks/>
            </p:cNvSpPr>
            <p:nvPr/>
          </p:nvSpPr>
          <p:spPr bwMode="auto">
            <a:xfrm>
              <a:off x="3168" y="2535"/>
              <a:ext cx="720" cy="96"/>
            </a:xfrm>
            <a:custGeom>
              <a:avLst/>
              <a:gdLst>
                <a:gd name="T0" fmla="*/ 720 w 720"/>
                <a:gd name="T1" fmla="*/ 0 h 96"/>
                <a:gd name="T2" fmla="*/ 192 w 720"/>
                <a:gd name="T3" fmla="*/ 48 h 96"/>
                <a:gd name="T4" fmla="*/ 0 w 720"/>
                <a:gd name="T5" fmla="*/ 96 h 96"/>
                <a:gd name="T6" fmla="*/ 0 60000 65536"/>
                <a:gd name="T7" fmla="*/ 0 60000 65536"/>
                <a:gd name="T8" fmla="*/ 0 60000 65536"/>
                <a:gd name="T9" fmla="*/ 0 w 720"/>
                <a:gd name="T10" fmla="*/ 0 h 96"/>
                <a:gd name="T11" fmla="*/ 720 w 720"/>
                <a:gd name="T12" fmla="*/ 96 h 96"/>
              </a:gdLst>
              <a:ahLst/>
              <a:cxnLst>
                <a:cxn ang="T6">
                  <a:pos x="T0" y="T1"/>
                </a:cxn>
                <a:cxn ang="T7">
                  <a:pos x="T2" y="T3"/>
                </a:cxn>
                <a:cxn ang="T8">
                  <a:pos x="T4" y="T5"/>
                </a:cxn>
              </a:cxnLst>
              <a:rect l="T9" t="T10" r="T11" b="T12"/>
              <a:pathLst>
                <a:path w="720" h="96">
                  <a:moveTo>
                    <a:pt x="720" y="0"/>
                  </a:moveTo>
                  <a:cubicBezTo>
                    <a:pt x="516" y="16"/>
                    <a:pt x="312" y="32"/>
                    <a:pt x="192" y="48"/>
                  </a:cubicBezTo>
                  <a:cubicBezTo>
                    <a:pt x="72" y="64"/>
                    <a:pt x="36" y="80"/>
                    <a:pt x="0" y="96"/>
                  </a:cubicBezTo>
                </a:path>
              </a:pathLst>
            </a:custGeom>
            <a:noFill/>
            <a:ln w="38100">
              <a:solidFill>
                <a:schemeClr val="tx1"/>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
          <p:nvSpPr>
            <p:cNvPr id="40989" name="Text Box 55"/>
            <p:cNvSpPr txBox="1">
              <a:spLocks noChangeArrowheads="1"/>
            </p:cNvSpPr>
            <p:nvPr/>
          </p:nvSpPr>
          <p:spPr bwMode="auto">
            <a:xfrm>
              <a:off x="4268" y="1575"/>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latin typeface="Arial" charset="0"/>
                </a:rPr>
                <a:t>5</a:t>
              </a:r>
            </a:p>
          </p:txBody>
        </p:sp>
        <p:sp>
          <p:nvSpPr>
            <p:cNvPr id="40990" name="Text Box 56"/>
            <p:cNvSpPr txBox="1">
              <a:spLocks noChangeArrowheads="1"/>
            </p:cNvSpPr>
            <p:nvPr/>
          </p:nvSpPr>
          <p:spPr bwMode="auto">
            <a:xfrm>
              <a:off x="3116" y="2679"/>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latin typeface="Arial" charset="0"/>
                </a:rPr>
                <a:t>5</a:t>
              </a:r>
            </a:p>
          </p:txBody>
        </p:sp>
      </p:grpSp>
      <p:sp>
        <p:nvSpPr>
          <p:cNvPr id="57" name="Footer Placeholder 56"/>
          <p:cNvSpPr>
            <a:spLocks noGrp="1"/>
          </p:cNvSpPr>
          <p:nvPr>
            <p:ph type="ftr" sz="quarter" idx="11"/>
          </p:nvPr>
        </p:nvSpPr>
        <p:spPr/>
        <p:txBody>
          <a:bodyPr/>
          <a:lstStyle/>
          <a:p>
            <a:r>
              <a:rPr lang="en-US" smtClean="0"/>
              <a:t>FAST-NUCES</a:t>
            </a:r>
            <a:endParaRPr lang="en-US"/>
          </a:p>
        </p:txBody>
      </p:sp>
      <p:pic>
        <p:nvPicPr>
          <p:cNvPr id="58" name="Picture 57"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0-#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04800" y="304800"/>
            <a:ext cx="7772400" cy="655638"/>
          </a:xfrm>
        </p:spPr>
        <p:txBody>
          <a:bodyPr>
            <a:normAutofit fontScale="90000"/>
          </a:bodyPr>
          <a:lstStyle/>
          <a:p>
            <a:pPr eaLnBrk="1" hangingPunct="1"/>
            <a:r>
              <a:rPr lang="en-US" dirty="0" smtClean="0">
                <a:solidFill>
                  <a:schemeClr val="tx1"/>
                </a:solidFill>
                <a:latin typeface="Times New Roman" pitchFamily="18" charset="0"/>
                <a:ea typeface="ＭＳ Ｐゴシック" charset="0"/>
                <a:cs typeface="Times New Roman" pitchFamily="18" charset="0"/>
              </a:rPr>
              <a:t>Security Issues</a:t>
            </a:r>
            <a:endParaRPr lang="en-US" dirty="0">
              <a:solidFill>
                <a:schemeClr val="tx1"/>
              </a:solidFill>
              <a:latin typeface="Times New Roman" pitchFamily="18" charset="0"/>
              <a:ea typeface="ＭＳ Ｐゴシック" charset="0"/>
              <a:cs typeface="Times New Roman" pitchFamily="18" charset="0"/>
            </a:endParaRPr>
          </a:p>
        </p:txBody>
      </p:sp>
      <p:sp>
        <p:nvSpPr>
          <p:cNvPr id="41987" name="Rectangle 3" descr="Rectangle: Click to edit Master text styles&#10;Second level&#10;Third level&#10;Fourth level&#10;Fifth level"/>
          <p:cNvSpPr>
            <a:spLocks noGrp="1" noChangeArrowheads="1"/>
          </p:cNvSpPr>
          <p:nvPr>
            <p:ph type="body" idx="1"/>
          </p:nvPr>
        </p:nvSpPr>
        <p:spPr>
          <a:xfrm>
            <a:off x="304800" y="1219200"/>
            <a:ext cx="8382000" cy="4419600"/>
          </a:xfrm>
        </p:spPr>
        <p:txBody>
          <a:bodyPr/>
          <a:lstStyle/>
          <a:p>
            <a:pPr marL="0" indent="0" eaLnBrk="1" hangingPunct="1">
              <a:buNone/>
            </a:pPr>
            <a:r>
              <a:rPr lang="en-US" dirty="0" smtClean="0">
                <a:latin typeface="Times New Roman" pitchFamily="18" charset="0"/>
                <a:ea typeface="ＭＳ Ｐゴシック" charset="0"/>
                <a:cs typeface="Times New Roman" pitchFamily="18" charset="0"/>
              </a:rPr>
              <a:t>BGP </a:t>
            </a:r>
            <a:r>
              <a:rPr lang="en-US" dirty="0">
                <a:latin typeface="Times New Roman" pitchFamily="18" charset="0"/>
                <a:ea typeface="ＭＳ Ｐゴシック" charset="0"/>
                <a:cs typeface="Times New Roman" pitchFamily="18" charset="0"/>
              </a:rPr>
              <a:t>packets are un-authenticated</a:t>
            </a:r>
          </a:p>
          <a:p>
            <a:pPr lvl="1" eaLnBrk="1" hangingPunct="1"/>
            <a:r>
              <a:rPr lang="en-US" dirty="0">
                <a:latin typeface="Times New Roman" pitchFamily="18" charset="0"/>
                <a:ea typeface="ＭＳ Ｐゴシック" charset="0"/>
                <a:cs typeface="Times New Roman" pitchFamily="18" charset="0"/>
              </a:rPr>
              <a:t>Attacker can </a:t>
            </a:r>
            <a:r>
              <a:rPr lang="en-US" dirty="0" smtClean="0">
                <a:latin typeface="Times New Roman" pitchFamily="18" charset="0"/>
                <a:ea typeface="ＭＳ Ｐゴシック" charset="0"/>
                <a:cs typeface="Times New Roman" pitchFamily="18" charset="0"/>
              </a:rPr>
              <a:t>inject advertisements for </a:t>
            </a:r>
            <a:r>
              <a:rPr lang="en-US" dirty="0">
                <a:latin typeface="Times New Roman" pitchFamily="18" charset="0"/>
                <a:ea typeface="ＭＳ Ｐゴシック" charset="0"/>
                <a:cs typeface="Times New Roman" pitchFamily="18" charset="0"/>
              </a:rPr>
              <a:t>arbitrary routes</a:t>
            </a:r>
          </a:p>
          <a:p>
            <a:pPr lvl="1" eaLnBrk="1" hangingPunct="1"/>
            <a:r>
              <a:rPr lang="en-US" dirty="0">
                <a:latin typeface="Times New Roman" pitchFamily="18" charset="0"/>
                <a:ea typeface="ＭＳ Ｐゴシック" charset="0"/>
                <a:cs typeface="Times New Roman" pitchFamily="18" charset="0"/>
              </a:rPr>
              <a:t>Advertisement will propagate everywhere</a:t>
            </a:r>
          </a:p>
          <a:p>
            <a:pPr lvl="1" eaLnBrk="1" hangingPunct="1"/>
            <a:r>
              <a:rPr lang="en-US" dirty="0">
                <a:latin typeface="Times New Roman" pitchFamily="18" charset="0"/>
                <a:ea typeface="ＭＳ Ｐゴシック" charset="0"/>
                <a:cs typeface="Times New Roman" pitchFamily="18" charset="0"/>
              </a:rPr>
              <a:t>Used for </a:t>
            </a:r>
            <a:r>
              <a:rPr lang="en-US" dirty="0" err="1">
                <a:latin typeface="Times New Roman" pitchFamily="18" charset="0"/>
                <a:ea typeface="ＭＳ Ｐゴシック" charset="0"/>
                <a:cs typeface="Times New Roman" pitchFamily="18" charset="0"/>
              </a:rPr>
              <a:t>DoS</a:t>
            </a:r>
            <a:r>
              <a:rPr lang="en-US" dirty="0">
                <a:latin typeface="Times New Roman" pitchFamily="18" charset="0"/>
                <a:ea typeface="ＭＳ Ｐゴシック" charset="0"/>
                <a:cs typeface="Times New Roman" pitchFamily="18" charset="0"/>
              </a:rPr>
              <a:t> and spam    </a:t>
            </a:r>
            <a:endParaRPr lang="en-US" dirty="0" smtClean="0">
              <a:latin typeface="Times New Roman" pitchFamily="18" charset="0"/>
              <a:ea typeface="ＭＳ Ｐゴシック" charset="0"/>
              <a:cs typeface="Times New Roman" pitchFamily="18" charset="0"/>
            </a:endParaRPr>
          </a:p>
          <a:p>
            <a:pPr lvl="3" eaLnBrk="1" hangingPunct="1"/>
            <a:r>
              <a:rPr lang="en-US" dirty="0" smtClean="0">
                <a:latin typeface="Times New Roman" pitchFamily="18" charset="0"/>
                <a:ea typeface="ＭＳ Ｐゴシック" charset="0"/>
                <a:cs typeface="Times New Roman" pitchFamily="18" charset="0"/>
              </a:rPr>
              <a:t>detailed </a:t>
            </a:r>
            <a:r>
              <a:rPr lang="en-US" dirty="0">
                <a:latin typeface="Times New Roman" pitchFamily="18" charset="0"/>
                <a:ea typeface="ＭＳ Ｐゴシック" charset="0"/>
                <a:cs typeface="Times New Roman" pitchFamily="18" charset="0"/>
              </a:rPr>
              <a:t>example in </a:t>
            </a:r>
            <a:r>
              <a:rPr lang="en-US" dirty="0" err="1">
                <a:latin typeface="Times New Roman" pitchFamily="18" charset="0"/>
                <a:ea typeface="ＭＳ Ｐゴシック" charset="0"/>
                <a:cs typeface="Times New Roman" pitchFamily="18" charset="0"/>
              </a:rPr>
              <a:t>DDoS</a:t>
            </a:r>
            <a:r>
              <a:rPr lang="en-US" dirty="0">
                <a:latin typeface="Times New Roman" pitchFamily="18" charset="0"/>
                <a:ea typeface="ＭＳ Ｐゴシック" charset="0"/>
                <a:cs typeface="Times New Roman" pitchFamily="18" charset="0"/>
              </a:rPr>
              <a:t> </a:t>
            </a:r>
            <a:r>
              <a:rPr lang="en-US" dirty="0" smtClean="0">
                <a:latin typeface="Times New Roman" pitchFamily="18" charset="0"/>
                <a:ea typeface="ＭＳ Ｐゴシック" charset="0"/>
                <a:cs typeface="Times New Roman" pitchFamily="18" charset="0"/>
              </a:rPr>
              <a:t>lecture</a:t>
            </a:r>
            <a:endParaRPr lang="en-US" dirty="0">
              <a:latin typeface="Times New Roman" pitchFamily="18" charset="0"/>
              <a:ea typeface="ＭＳ Ｐゴシック" charset="0"/>
              <a:cs typeface="Times New Roman" pitchFamily="18" charset="0"/>
            </a:endParaRPr>
          </a:p>
          <a:p>
            <a:pPr marL="0" indent="0" eaLnBrk="1" hangingPunct="1">
              <a:buNone/>
            </a:pPr>
            <a:endParaRPr lang="en-US" dirty="0" smtClean="0">
              <a:latin typeface="Times New Roman" pitchFamily="18" charset="0"/>
              <a:ea typeface="ＭＳ Ｐゴシック" charset="0"/>
              <a:cs typeface="Times New Roman" pitchFamily="18" charset="0"/>
            </a:endParaRPr>
          </a:p>
          <a:p>
            <a:pPr marL="0" indent="0" eaLnBrk="1" hangingPunct="1">
              <a:buNone/>
            </a:pPr>
            <a:r>
              <a:rPr lang="en-US" dirty="0" smtClean="0">
                <a:latin typeface="Times New Roman" pitchFamily="18" charset="0"/>
                <a:ea typeface="ＭＳ Ｐゴシック" charset="0"/>
                <a:cs typeface="Times New Roman" pitchFamily="18" charset="0"/>
              </a:rPr>
              <a:t>Human error problems:</a:t>
            </a:r>
          </a:p>
          <a:p>
            <a:pPr lvl="1" eaLnBrk="1" hangingPunct="1"/>
            <a:r>
              <a:rPr lang="en-US" dirty="0" smtClean="0">
                <a:latin typeface="Times New Roman" pitchFamily="18" charset="0"/>
                <a:ea typeface="ＭＳ Ｐゴシック" charset="0"/>
                <a:cs typeface="Times New Roman" pitchFamily="18" charset="0"/>
              </a:rPr>
              <a:t>Mistakes quickly propagate to the entire Internet</a:t>
            </a:r>
          </a:p>
          <a:p>
            <a:pPr marL="0" indent="0" eaLnBrk="1" hangingPunct="1">
              <a:buNone/>
            </a:pPr>
            <a:endParaRPr lang="en-US" dirty="0">
              <a:latin typeface="Times New Roman" pitchFamily="18" charset="0"/>
              <a:ea typeface="ＭＳ Ｐゴシック"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OSPF:   </a:t>
            </a:r>
            <a:r>
              <a:rPr lang="en-US" sz="2800" dirty="0" smtClean="0">
                <a:solidFill>
                  <a:schemeClr val="tx1"/>
                </a:solidFill>
                <a:latin typeface="Times New Roman" pitchFamily="18" charset="0"/>
                <a:cs typeface="Times New Roman" pitchFamily="18" charset="0"/>
              </a:rPr>
              <a:t>routing inside an AS</a:t>
            </a:r>
            <a:endParaRPr lang="en-US" sz="2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219200"/>
            <a:ext cx="7772400" cy="4572000"/>
          </a:xfrm>
        </p:spPr>
        <p:txBody>
          <a:bodyPr/>
          <a:lstStyle/>
          <a:p>
            <a:pPr marL="0" indent="0">
              <a:buNone/>
            </a:pPr>
            <a:r>
              <a:rPr lang="en-US" sz="2400" dirty="0" smtClean="0">
                <a:latin typeface="Times New Roman" pitchFamily="18" charset="0"/>
                <a:cs typeface="Times New Roman" pitchFamily="18" charset="0"/>
              </a:rPr>
              <a:t>Link State Advertisements  (LSA):</a:t>
            </a:r>
          </a:p>
          <a:p>
            <a:pPr>
              <a:buFont typeface="Arial"/>
              <a:buChar char="•"/>
            </a:pPr>
            <a:r>
              <a:rPr lang="en-US" sz="2400" dirty="0" smtClean="0">
                <a:latin typeface="Times New Roman" pitchFamily="18" charset="0"/>
                <a:cs typeface="Times New Roman" pitchFamily="18" charset="0"/>
              </a:rPr>
              <a:t>Flooded throughout AS so that all routers in the AS have a complete view of the AS topology</a:t>
            </a:r>
          </a:p>
          <a:p>
            <a:pPr>
              <a:buFont typeface="Arial"/>
              <a:buChar char="•"/>
            </a:pPr>
            <a:r>
              <a:rPr lang="en-US" sz="2400" dirty="0" smtClean="0">
                <a:latin typeface="Times New Roman" pitchFamily="18" charset="0"/>
                <a:cs typeface="Times New Roman" pitchFamily="18" charset="0"/>
              </a:rPr>
              <a:t>Transmission:   IP datagrams,  protocol = 89</a:t>
            </a:r>
          </a:p>
          <a:p>
            <a:pPr>
              <a:buFont typeface="Arial"/>
              <a:buChar char="•"/>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Neighbor discovery:</a:t>
            </a:r>
          </a:p>
          <a:p>
            <a:pPr>
              <a:buFont typeface="Arial"/>
              <a:buChar char="•"/>
            </a:pPr>
            <a:r>
              <a:rPr lang="en-US" sz="2400" dirty="0" smtClean="0">
                <a:latin typeface="Times New Roman" pitchFamily="18" charset="0"/>
                <a:cs typeface="Times New Roman" pitchFamily="18" charset="0"/>
              </a:rPr>
              <a:t>Routers dynamically discover direct neighbors on attached links  ---  sets up an “adjacently”</a:t>
            </a:r>
          </a:p>
          <a:p>
            <a:pPr>
              <a:buFont typeface="Arial"/>
              <a:buChar char="•"/>
            </a:pPr>
            <a:r>
              <a:rPr lang="en-US" sz="2400" dirty="0" smtClean="0">
                <a:latin typeface="Times New Roman" pitchFamily="18" charset="0"/>
                <a:cs typeface="Times New Roman" pitchFamily="18" charset="0"/>
              </a:rPr>
              <a:t>Once setup, they exchange their LSA databases</a:t>
            </a:r>
          </a:p>
          <a:p>
            <a:pPr>
              <a:buFont typeface="Arial"/>
              <a:buChar char="•"/>
            </a:pPr>
            <a:endParaRPr lang="en-US" sz="2400" dirty="0" smtClean="0">
              <a:latin typeface="Times New Roman" pitchFamily="18" charset="0"/>
              <a:cs typeface="Times New Roman" pitchFamily="18" charset="0"/>
            </a:endParaRPr>
          </a:p>
          <a:p>
            <a:pPr>
              <a:buFont typeface="Arial"/>
              <a:buChar char="•"/>
            </a:pPr>
            <a:endParaRPr lang="en-US" sz="2400" dirty="0" smtClean="0">
              <a:latin typeface="Times New Roman" pitchFamily="18" charset="0"/>
              <a:cs typeface="Times New Roman" pitchFamily="18" charset="0"/>
            </a:endParaRPr>
          </a:p>
          <a:p>
            <a:pPr>
              <a:buFont typeface="Arial"/>
              <a:buChar char="•"/>
            </a:pP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1367742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1189820" y="1819500"/>
            <a:ext cx="6811180" cy="4276499"/>
            <a:chOff x="1476375" y="1648143"/>
            <a:chExt cx="6811180" cy="4276499"/>
          </a:xfrm>
        </p:grpSpPr>
        <p:sp>
          <p:nvSpPr>
            <p:cNvPr id="5" name="Cloud"/>
            <p:cNvSpPr>
              <a:spLocks noChangeAspect="1" noEditPoints="1" noChangeArrowheads="1"/>
            </p:cNvSpPr>
            <p:nvPr/>
          </p:nvSpPr>
          <p:spPr bwMode="auto">
            <a:xfrm>
              <a:off x="1476375" y="3581400"/>
              <a:ext cx="839788" cy="6683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6">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buClr>
                  <a:srgbClr val="000000"/>
                </a:buClr>
                <a:buSzPct val="100000"/>
                <a:buFont typeface="Times New Roman" pitchFamily="18" charset="0"/>
                <a:buNone/>
                <a:defRPr/>
              </a:pPr>
              <a:r>
                <a:rPr lang="en-US"/>
                <a:t>     </a:t>
              </a:r>
            </a:p>
          </p:txBody>
        </p:sp>
        <p:pic>
          <p:nvPicPr>
            <p:cNvPr id="6" name="Content Placeholder 3" descr="router.jpeg"/>
            <p:cNvPicPr>
              <a:picLocks noChangeAspect="1"/>
            </p:cNvPicPr>
            <p:nvPr/>
          </p:nvPicPr>
          <p:blipFill>
            <a:blip r:embed="rId3" cstate="print"/>
            <a:srcRect/>
            <a:stretch>
              <a:fillRect/>
            </a:stretch>
          </p:blipFill>
          <p:spPr bwMode="auto">
            <a:xfrm>
              <a:off x="2614613" y="3752850"/>
              <a:ext cx="387350" cy="341313"/>
            </a:xfrm>
            <a:prstGeom prst="rect">
              <a:avLst/>
            </a:prstGeom>
            <a:noFill/>
            <a:ln w="9525">
              <a:noFill/>
              <a:round/>
              <a:headEnd/>
              <a:tailEnd/>
            </a:ln>
          </p:spPr>
        </p:pic>
        <p:pic>
          <p:nvPicPr>
            <p:cNvPr id="7" name="Content Placeholder 3" descr="router.jpeg"/>
            <p:cNvPicPr>
              <a:picLocks noChangeAspect="1"/>
            </p:cNvPicPr>
            <p:nvPr/>
          </p:nvPicPr>
          <p:blipFill>
            <a:blip r:embed="rId3" cstate="print"/>
            <a:srcRect/>
            <a:stretch>
              <a:fillRect/>
            </a:stretch>
          </p:blipFill>
          <p:spPr bwMode="auto">
            <a:xfrm>
              <a:off x="4032250" y="5053013"/>
              <a:ext cx="387350" cy="341312"/>
            </a:xfrm>
            <a:prstGeom prst="rect">
              <a:avLst/>
            </a:prstGeom>
            <a:noFill/>
            <a:ln w="9525">
              <a:noFill/>
              <a:round/>
              <a:headEnd/>
              <a:tailEnd/>
            </a:ln>
          </p:spPr>
        </p:pic>
        <p:pic>
          <p:nvPicPr>
            <p:cNvPr id="8" name="Content Placeholder 3" descr="router.jpeg"/>
            <p:cNvPicPr>
              <a:picLocks noChangeAspect="1"/>
            </p:cNvPicPr>
            <p:nvPr/>
          </p:nvPicPr>
          <p:blipFill>
            <a:blip r:embed="rId3" cstate="print"/>
            <a:srcRect/>
            <a:stretch>
              <a:fillRect/>
            </a:stretch>
          </p:blipFill>
          <p:spPr bwMode="auto">
            <a:xfrm>
              <a:off x="3813175" y="2476500"/>
              <a:ext cx="387350" cy="341313"/>
            </a:xfrm>
            <a:prstGeom prst="rect">
              <a:avLst/>
            </a:prstGeom>
            <a:noFill/>
            <a:ln w="9525">
              <a:noFill/>
              <a:round/>
              <a:headEnd/>
              <a:tailEnd/>
            </a:ln>
          </p:spPr>
        </p:pic>
        <p:pic>
          <p:nvPicPr>
            <p:cNvPr id="9" name="Content Placeholder 3" descr="router.jpeg"/>
            <p:cNvPicPr>
              <a:picLocks noChangeAspect="1"/>
            </p:cNvPicPr>
            <p:nvPr/>
          </p:nvPicPr>
          <p:blipFill>
            <a:blip r:embed="rId3" cstate="print"/>
            <a:srcRect/>
            <a:stretch>
              <a:fillRect/>
            </a:stretch>
          </p:blipFill>
          <p:spPr bwMode="auto">
            <a:xfrm>
              <a:off x="5013325" y="3484563"/>
              <a:ext cx="387350" cy="341312"/>
            </a:xfrm>
            <a:prstGeom prst="rect">
              <a:avLst/>
            </a:prstGeom>
            <a:noFill/>
            <a:ln w="9525">
              <a:noFill/>
              <a:round/>
              <a:headEnd/>
              <a:tailEnd/>
            </a:ln>
          </p:spPr>
        </p:pic>
        <p:sp>
          <p:nvSpPr>
            <p:cNvPr id="10" name="Line 3"/>
            <p:cNvSpPr>
              <a:spLocks noChangeShapeType="1"/>
            </p:cNvSpPr>
            <p:nvPr/>
          </p:nvSpPr>
          <p:spPr bwMode="auto">
            <a:xfrm>
              <a:off x="3049588" y="2476500"/>
              <a:ext cx="763587" cy="111125"/>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1" name="Line 4"/>
            <p:cNvSpPr>
              <a:spLocks noChangeShapeType="1"/>
            </p:cNvSpPr>
            <p:nvPr/>
          </p:nvSpPr>
          <p:spPr bwMode="auto">
            <a:xfrm>
              <a:off x="2940050" y="4047238"/>
              <a:ext cx="1092200" cy="1116012"/>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2" name="Line 5"/>
            <p:cNvSpPr>
              <a:spLocks noChangeShapeType="1"/>
            </p:cNvSpPr>
            <p:nvPr/>
          </p:nvSpPr>
          <p:spPr bwMode="auto">
            <a:xfrm flipV="1">
              <a:off x="4359274" y="3802580"/>
              <a:ext cx="737395" cy="1270478"/>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3" name="Line 6"/>
            <p:cNvSpPr>
              <a:spLocks noChangeShapeType="1"/>
            </p:cNvSpPr>
            <p:nvPr/>
          </p:nvSpPr>
          <p:spPr bwMode="auto">
            <a:xfrm flipH="1" flipV="1">
              <a:off x="4112419" y="2786063"/>
              <a:ext cx="957262" cy="728662"/>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4" name="Line 7"/>
            <p:cNvSpPr>
              <a:spLocks noChangeShapeType="1"/>
            </p:cNvSpPr>
            <p:nvPr/>
          </p:nvSpPr>
          <p:spPr bwMode="auto">
            <a:xfrm flipV="1">
              <a:off x="2965450" y="2786063"/>
              <a:ext cx="927894" cy="1016511"/>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5" name="Line 8"/>
            <p:cNvSpPr>
              <a:spLocks noChangeShapeType="1"/>
            </p:cNvSpPr>
            <p:nvPr/>
          </p:nvSpPr>
          <p:spPr bwMode="auto">
            <a:xfrm flipV="1">
              <a:off x="5395913" y="3619499"/>
              <a:ext cx="1116559" cy="14287"/>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6" name="Line 14"/>
            <p:cNvSpPr>
              <a:spLocks noChangeShapeType="1"/>
            </p:cNvSpPr>
            <p:nvPr/>
          </p:nvSpPr>
          <p:spPr bwMode="auto">
            <a:xfrm>
              <a:off x="1892300" y="4244179"/>
              <a:ext cx="3175" cy="336550"/>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7" name="Line 15"/>
            <p:cNvSpPr>
              <a:spLocks noChangeShapeType="1"/>
            </p:cNvSpPr>
            <p:nvPr/>
          </p:nvSpPr>
          <p:spPr bwMode="auto">
            <a:xfrm>
              <a:off x="1849439" y="3259137"/>
              <a:ext cx="0" cy="336549"/>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8" name="Line 16"/>
            <p:cNvSpPr>
              <a:spLocks noChangeShapeType="1"/>
            </p:cNvSpPr>
            <p:nvPr/>
          </p:nvSpPr>
          <p:spPr bwMode="auto">
            <a:xfrm flipH="1">
              <a:off x="2316163" y="3933031"/>
              <a:ext cx="294481" cy="0"/>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pic>
          <p:nvPicPr>
            <p:cNvPr id="19" name="Content Placeholder 3" descr="router.jpeg"/>
            <p:cNvPicPr>
              <a:picLocks noChangeAspect="1"/>
            </p:cNvPicPr>
            <p:nvPr/>
          </p:nvPicPr>
          <p:blipFill>
            <a:blip r:embed="rId4" cstate="print"/>
            <a:srcRect/>
            <a:stretch>
              <a:fillRect/>
            </a:stretch>
          </p:blipFill>
          <p:spPr bwMode="auto">
            <a:xfrm>
              <a:off x="1697038" y="2922588"/>
              <a:ext cx="388937" cy="341312"/>
            </a:xfrm>
            <a:prstGeom prst="rect">
              <a:avLst/>
            </a:prstGeom>
            <a:solidFill>
              <a:srgbClr val="FF3300"/>
            </a:solidFill>
            <a:ln w="9525">
              <a:noFill/>
              <a:miter lim="800000"/>
              <a:headEnd/>
              <a:tailEnd/>
            </a:ln>
          </p:spPr>
        </p:pic>
        <p:pic>
          <p:nvPicPr>
            <p:cNvPr id="20" name="Content Placeholder 3" descr="router.jpeg"/>
            <p:cNvPicPr>
              <a:picLocks noChangeAspect="1"/>
            </p:cNvPicPr>
            <p:nvPr/>
          </p:nvPicPr>
          <p:blipFill>
            <a:blip r:embed="rId4" cstate="print"/>
            <a:srcRect/>
            <a:stretch>
              <a:fillRect/>
            </a:stretch>
          </p:blipFill>
          <p:spPr bwMode="auto">
            <a:xfrm>
              <a:off x="1697038" y="4583113"/>
              <a:ext cx="388937" cy="341312"/>
            </a:xfrm>
            <a:prstGeom prst="rect">
              <a:avLst/>
            </a:prstGeom>
            <a:noFill/>
            <a:ln w="9525">
              <a:noFill/>
              <a:round/>
              <a:headEnd/>
              <a:tailEnd/>
            </a:ln>
          </p:spPr>
        </p:pic>
        <p:sp>
          <p:nvSpPr>
            <p:cNvPr id="21" name="Line 20"/>
            <p:cNvSpPr>
              <a:spLocks noChangeShapeType="1"/>
            </p:cNvSpPr>
            <p:nvPr/>
          </p:nvSpPr>
          <p:spPr bwMode="auto">
            <a:xfrm>
              <a:off x="6630988" y="3005138"/>
              <a:ext cx="1587" cy="336550"/>
            </a:xfrm>
            <a:prstGeom prst="line">
              <a:avLst/>
            </a:prstGeom>
            <a:noFill/>
            <a:ln w="9525">
              <a:solidFill>
                <a:schemeClr val="tx1"/>
              </a:solidFill>
              <a:round/>
              <a:headEnd/>
              <a:tailEnd/>
            </a:ln>
          </p:spPr>
          <p:txBody>
            <a:bodyPr/>
            <a:lstStyle/>
            <a:p>
              <a:endParaRPr lang="en-US"/>
            </a:p>
          </p:txBody>
        </p:sp>
        <p:sp>
          <p:nvSpPr>
            <p:cNvPr id="22" name="Line 21"/>
            <p:cNvSpPr>
              <a:spLocks noChangeShapeType="1"/>
            </p:cNvSpPr>
            <p:nvPr/>
          </p:nvSpPr>
          <p:spPr bwMode="auto">
            <a:xfrm>
              <a:off x="6656705" y="2041525"/>
              <a:ext cx="1588" cy="449263"/>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latin typeface="+mn-lt"/>
                <a:cs typeface="+mn-cs"/>
              </a:endParaRPr>
            </a:p>
          </p:txBody>
        </p:sp>
        <p:pic>
          <p:nvPicPr>
            <p:cNvPr id="23" name="Content Placeholder 3" descr="router.jpeg"/>
            <p:cNvPicPr>
              <a:picLocks noChangeAspect="1"/>
            </p:cNvPicPr>
            <p:nvPr/>
          </p:nvPicPr>
          <p:blipFill>
            <a:blip r:embed="rId3" cstate="print">
              <a:clrChange>
                <a:clrFrom>
                  <a:srgbClr val="FFFFFD"/>
                </a:clrFrom>
                <a:clrTo>
                  <a:srgbClr val="FFFFFD">
                    <a:alpha val="0"/>
                  </a:srgbClr>
                </a:clrTo>
              </a:clrChange>
            </a:blip>
            <a:srcRect/>
            <a:stretch>
              <a:fillRect/>
            </a:stretch>
          </p:blipFill>
          <p:spPr bwMode="auto">
            <a:xfrm>
              <a:off x="6504305" y="1704975"/>
              <a:ext cx="387350" cy="341313"/>
            </a:xfrm>
            <a:prstGeom prst="rect">
              <a:avLst/>
            </a:prstGeom>
            <a:noFill/>
            <a:ln w="9525">
              <a:noFill/>
              <a:miter lim="800000"/>
              <a:headEnd/>
              <a:tailEnd/>
            </a:ln>
          </p:spPr>
        </p:pic>
        <p:sp>
          <p:nvSpPr>
            <p:cNvPr id="24" name="Cloud"/>
            <p:cNvSpPr>
              <a:spLocks noChangeAspect="1" noEditPoints="1" noChangeArrowheads="1"/>
            </p:cNvSpPr>
            <p:nvPr/>
          </p:nvSpPr>
          <p:spPr bwMode="auto">
            <a:xfrm>
              <a:off x="6215063" y="2362200"/>
              <a:ext cx="839787" cy="6699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6">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buClr>
                  <a:srgbClr val="000000"/>
                </a:buClr>
                <a:buSzPct val="100000"/>
                <a:buFont typeface="Times New Roman" pitchFamily="18" charset="0"/>
                <a:buNone/>
                <a:defRPr/>
              </a:pPr>
              <a:r>
                <a:rPr lang="en-US"/>
                <a:t>     </a:t>
              </a:r>
            </a:p>
          </p:txBody>
        </p:sp>
        <p:sp>
          <p:nvSpPr>
            <p:cNvPr id="25" name="Cloud"/>
            <p:cNvSpPr>
              <a:spLocks noChangeAspect="1" noEditPoints="1" noChangeArrowheads="1"/>
            </p:cNvSpPr>
            <p:nvPr/>
          </p:nvSpPr>
          <p:spPr bwMode="auto">
            <a:xfrm>
              <a:off x="4811951" y="5045075"/>
              <a:ext cx="598488" cy="4699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6">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buClr>
                  <a:srgbClr val="000000"/>
                </a:buClr>
                <a:buSzPct val="100000"/>
                <a:buFont typeface="Times New Roman" pitchFamily="18" charset="0"/>
                <a:buNone/>
                <a:defRPr/>
              </a:pPr>
              <a:r>
                <a:rPr lang="en-US"/>
                <a:t>     </a:t>
              </a:r>
            </a:p>
          </p:txBody>
        </p:sp>
        <p:sp>
          <p:nvSpPr>
            <p:cNvPr id="26" name="Line 25"/>
            <p:cNvSpPr>
              <a:spLocks noChangeShapeType="1"/>
            </p:cNvSpPr>
            <p:nvPr/>
          </p:nvSpPr>
          <p:spPr bwMode="auto">
            <a:xfrm>
              <a:off x="4421421" y="5278438"/>
              <a:ext cx="390530" cy="1587"/>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pic>
          <p:nvPicPr>
            <p:cNvPr id="27" name="Content Placeholder 3" descr="router.jpeg"/>
            <p:cNvPicPr>
              <a:picLocks noChangeAspect="1"/>
            </p:cNvPicPr>
            <p:nvPr/>
          </p:nvPicPr>
          <p:blipFill>
            <a:blip r:embed="rId3" cstate="print"/>
            <a:srcRect/>
            <a:stretch>
              <a:fillRect/>
            </a:stretch>
          </p:blipFill>
          <p:spPr bwMode="auto">
            <a:xfrm>
              <a:off x="2771775" y="2276475"/>
              <a:ext cx="387350" cy="341313"/>
            </a:xfrm>
            <a:prstGeom prst="rect">
              <a:avLst/>
            </a:prstGeom>
            <a:noFill/>
            <a:ln w="9525">
              <a:noFill/>
              <a:round/>
              <a:headEnd/>
              <a:tailEnd/>
            </a:ln>
          </p:spPr>
        </p:pic>
        <p:sp>
          <p:nvSpPr>
            <p:cNvPr id="28" name="Cloud"/>
            <p:cNvSpPr>
              <a:spLocks noChangeAspect="1" noEditPoints="1" noChangeArrowheads="1"/>
            </p:cNvSpPr>
            <p:nvPr/>
          </p:nvSpPr>
          <p:spPr bwMode="auto">
            <a:xfrm>
              <a:off x="1836896" y="1842769"/>
              <a:ext cx="598488" cy="4699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6">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buClr>
                  <a:srgbClr val="000000"/>
                </a:buClr>
                <a:buSzPct val="100000"/>
                <a:buFont typeface="Times New Roman" pitchFamily="18" charset="0"/>
                <a:buNone/>
                <a:defRPr/>
              </a:pPr>
              <a:r>
                <a:rPr lang="en-US"/>
                <a:t>     </a:t>
              </a:r>
            </a:p>
          </p:txBody>
        </p:sp>
        <p:sp>
          <p:nvSpPr>
            <p:cNvPr id="29" name="Line 34"/>
            <p:cNvSpPr>
              <a:spLocks noChangeShapeType="1"/>
            </p:cNvSpPr>
            <p:nvPr/>
          </p:nvSpPr>
          <p:spPr bwMode="auto">
            <a:xfrm>
              <a:off x="2413953" y="2115660"/>
              <a:ext cx="357822" cy="239396"/>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30" name="Text Box 36"/>
            <p:cNvSpPr txBox="1">
              <a:spLocks noChangeArrowheads="1"/>
            </p:cNvSpPr>
            <p:nvPr/>
          </p:nvSpPr>
          <p:spPr bwMode="auto">
            <a:xfrm>
              <a:off x="2738438" y="1973898"/>
              <a:ext cx="503237" cy="400110"/>
            </a:xfrm>
            <a:prstGeom prst="rect">
              <a:avLst/>
            </a:prstGeom>
            <a:noFill/>
            <a:ln w="9525">
              <a:noFill/>
              <a:miter lim="800000"/>
              <a:headEnd/>
              <a:tailEnd/>
            </a:ln>
          </p:spPr>
          <p:txBody>
            <a:bodyPr>
              <a:spAutoFit/>
            </a:bodyPr>
            <a:lstStyle/>
            <a:p>
              <a:pPr algn="l" rtl="0">
                <a:spcBef>
                  <a:spcPct val="50000"/>
                </a:spcBef>
                <a:buClr>
                  <a:srgbClr val="000000"/>
                </a:buClr>
                <a:buSzPct val="100000"/>
                <a:buFont typeface="Times New Roman" pitchFamily="18" charset="0"/>
                <a:buNone/>
              </a:pPr>
              <a:r>
                <a:rPr lang="en-US" dirty="0" smtClean="0"/>
                <a:t>Ra</a:t>
              </a:r>
              <a:endParaRPr lang="en-US" dirty="0"/>
            </a:p>
          </p:txBody>
        </p:sp>
        <p:sp>
          <p:nvSpPr>
            <p:cNvPr id="31" name="Text Box 37"/>
            <p:cNvSpPr txBox="1">
              <a:spLocks noChangeArrowheads="1"/>
            </p:cNvSpPr>
            <p:nvPr/>
          </p:nvSpPr>
          <p:spPr bwMode="auto">
            <a:xfrm>
              <a:off x="6215062" y="4130741"/>
              <a:ext cx="1056869" cy="1631216"/>
            </a:xfrm>
            <a:prstGeom prst="rect">
              <a:avLst/>
            </a:prstGeom>
            <a:noFill/>
            <a:ln w="9525">
              <a:noFill/>
              <a:miter lim="800000"/>
              <a:headEnd/>
              <a:tailEnd/>
            </a:ln>
          </p:spPr>
          <p:txBody>
            <a:bodyPr wrap="square">
              <a:spAutoFit/>
            </a:bodyPr>
            <a:lstStyle/>
            <a:p>
              <a:pPr algn="l" rtl="0">
                <a:spcBef>
                  <a:spcPct val="50000"/>
                </a:spcBef>
                <a:buClr>
                  <a:srgbClr val="000000"/>
                </a:buClr>
                <a:buSzPct val="100000"/>
                <a:buFont typeface="Times New Roman" pitchFamily="18" charset="0"/>
                <a:buNone/>
              </a:pPr>
              <a:r>
                <a:rPr lang="en-US" dirty="0"/>
                <a:t>LSA DB</a:t>
              </a:r>
              <a:r>
                <a:rPr lang="en-US" dirty="0" smtClean="0"/>
                <a:t>:</a:t>
              </a:r>
            </a:p>
            <a:p>
              <a:pPr algn="l" rtl="0">
                <a:spcBef>
                  <a:spcPct val="50000"/>
                </a:spcBef>
                <a:buClr>
                  <a:srgbClr val="000000"/>
                </a:buClr>
                <a:buSzPct val="100000"/>
                <a:buFont typeface="Times New Roman" pitchFamily="18" charset="0"/>
                <a:buNone/>
              </a:pPr>
              <a:endParaRPr lang="en-US" dirty="0" smtClean="0"/>
            </a:p>
            <a:p>
              <a:pPr algn="l" rtl="0">
                <a:spcBef>
                  <a:spcPct val="50000"/>
                </a:spcBef>
                <a:buClr>
                  <a:srgbClr val="000000"/>
                </a:buClr>
                <a:buSzPct val="100000"/>
                <a:buFont typeface="Times New Roman" pitchFamily="18" charset="0"/>
                <a:buNone/>
              </a:pPr>
              <a:endParaRPr lang="en-US" dirty="0"/>
            </a:p>
          </p:txBody>
        </p:sp>
        <p:sp>
          <p:nvSpPr>
            <p:cNvPr id="32" name="Text Box 38"/>
            <p:cNvSpPr txBox="1">
              <a:spLocks noChangeArrowheads="1"/>
            </p:cNvSpPr>
            <p:nvPr/>
          </p:nvSpPr>
          <p:spPr bwMode="auto">
            <a:xfrm>
              <a:off x="3726307" y="2174556"/>
              <a:ext cx="503238" cy="400110"/>
            </a:xfrm>
            <a:prstGeom prst="rect">
              <a:avLst/>
            </a:prstGeom>
            <a:noFill/>
            <a:ln w="9525">
              <a:noFill/>
              <a:miter lim="800000"/>
              <a:headEnd/>
              <a:tailEnd/>
            </a:ln>
          </p:spPr>
          <p:txBody>
            <a:bodyPr>
              <a:spAutoFit/>
            </a:bodyPr>
            <a:lstStyle/>
            <a:p>
              <a:pPr>
                <a:spcBef>
                  <a:spcPct val="50000"/>
                </a:spcBef>
                <a:buClr>
                  <a:srgbClr val="000000"/>
                </a:buClr>
                <a:buSzPct val="100000"/>
                <a:buFont typeface="Times New Roman" pitchFamily="18" charset="0"/>
                <a:buNone/>
              </a:pPr>
              <a:r>
                <a:rPr lang="en-US" dirty="0" err="1" smtClean="0"/>
                <a:t>Rb</a:t>
              </a:r>
              <a:endParaRPr lang="en-US" dirty="0"/>
            </a:p>
          </p:txBody>
        </p:sp>
        <p:grpSp>
          <p:nvGrpSpPr>
            <p:cNvPr id="3" name="Group 46"/>
            <p:cNvGrpSpPr>
              <a:grpSpLocks/>
            </p:cNvGrpSpPr>
            <p:nvPr/>
          </p:nvGrpSpPr>
          <p:grpSpPr bwMode="auto">
            <a:xfrm>
              <a:off x="6956972" y="5194366"/>
              <a:ext cx="1087437" cy="498475"/>
              <a:chOff x="4785" y="3049"/>
              <a:chExt cx="685" cy="314"/>
            </a:xfrm>
          </p:grpSpPr>
          <p:pic>
            <p:nvPicPr>
              <p:cNvPr id="93" name="Content Placeholder 3" descr="router.jpeg"/>
              <p:cNvPicPr>
                <a:picLocks noChangeAspect="1"/>
              </p:cNvPicPr>
              <p:nvPr/>
            </p:nvPicPr>
            <p:blipFill>
              <a:blip r:embed="rId5" cstate="print"/>
              <a:srcRect/>
              <a:stretch>
                <a:fillRect/>
              </a:stretch>
            </p:blipFill>
            <p:spPr bwMode="auto">
              <a:xfrm>
                <a:off x="5329" y="3203"/>
                <a:ext cx="141" cy="114"/>
              </a:xfrm>
              <a:prstGeom prst="rect">
                <a:avLst/>
              </a:prstGeom>
              <a:noFill/>
              <a:ln w="9525">
                <a:noFill/>
                <a:round/>
                <a:headEnd/>
                <a:tailEnd/>
              </a:ln>
            </p:spPr>
          </p:pic>
          <p:pic>
            <p:nvPicPr>
              <p:cNvPr id="94" name="Content Placeholder 3" descr="router.jpeg"/>
              <p:cNvPicPr>
                <a:picLocks noChangeAspect="1"/>
              </p:cNvPicPr>
              <p:nvPr/>
            </p:nvPicPr>
            <p:blipFill>
              <a:blip r:embed="rId5" cstate="print"/>
              <a:srcRect/>
              <a:stretch>
                <a:fillRect/>
              </a:stretch>
            </p:blipFill>
            <p:spPr bwMode="auto">
              <a:xfrm>
                <a:off x="4785" y="3249"/>
                <a:ext cx="141" cy="114"/>
              </a:xfrm>
              <a:prstGeom prst="rect">
                <a:avLst/>
              </a:prstGeom>
              <a:noFill/>
              <a:ln w="9525">
                <a:noFill/>
                <a:round/>
                <a:headEnd/>
                <a:tailEnd/>
              </a:ln>
            </p:spPr>
          </p:pic>
          <p:sp>
            <p:nvSpPr>
              <p:cNvPr id="95" name="Line 47"/>
              <p:cNvSpPr>
                <a:spLocks noChangeShapeType="1"/>
              </p:cNvSpPr>
              <p:nvPr/>
            </p:nvSpPr>
            <p:spPr bwMode="auto">
              <a:xfrm flipH="1" flipV="1">
                <a:off x="5158" y="3049"/>
                <a:ext cx="193" cy="154"/>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96" name="Line 48"/>
              <p:cNvSpPr>
                <a:spLocks noChangeShapeType="1"/>
              </p:cNvSpPr>
              <p:nvPr/>
            </p:nvSpPr>
            <p:spPr bwMode="auto">
              <a:xfrm flipV="1">
                <a:off x="4892" y="3067"/>
                <a:ext cx="188" cy="182"/>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grpSp>
        <p:grpSp>
          <p:nvGrpSpPr>
            <p:cNvPr id="4" name="Group 33"/>
            <p:cNvGrpSpPr/>
            <p:nvPr/>
          </p:nvGrpSpPr>
          <p:grpSpPr>
            <a:xfrm>
              <a:off x="3644105" y="1801335"/>
              <a:ext cx="936626" cy="328771"/>
              <a:chOff x="3644105" y="1801335"/>
              <a:chExt cx="936626" cy="328771"/>
            </a:xfrm>
          </p:grpSpPr>
          <p:sp>
            <p:nvSpPr>
              <p:cNvPr id="91" name="מלבן מעוגל 8"/>
              <p:cNvSpPr/>
              <p:nvPr/>
            </p:nvSpPr>
            <p:spPr>
              <a:xfrm>
                <a:off x="3644105" y="1801335"/>
                <a:ext cx="936625" cy="314325"/>
              </a:xfrm>
              <a:prstGeom prst="round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92" name="Text Box 52"/>
              <p:cNvSpPr txBox="1">
                <a:spLocks noChangeArrowheads="1"/>
              </p:cNvSpPr>
              <p:nvPr/>
            </p:nvSpPr>
            <p:spPr bwMode="auto">
              <a:xfrm>
                <a:off x="3644106" y="1815781"/>
                <a:ext cx="936625" cy="314325"/>
              </a:xfrm>
              <a:prstGeom prst="rect">
                <a:avLst/>
              </a:prstGeom>
              <a:noFill/>
              <a:ln w="9525">
                <a:no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buClr>
                    <a:srgbClr val="000000"/>
                  </a:buClr>
                  <a:buSzPct val="100000"/>
                  <a:buFont typeface="Times New Roman" pitchFamily="18" charset="0"/>
                  <a:buNone/>
                </a:pPr>
                <a:r>
                  <a:rPr lang="en-US" sz="1400" dirty="0" err="1" smtClean="0"/>
                  <a:t>Rb</a:t>
                </a:r>
                <a:r>
                  <a:rPr lang="en-US" sz="1400" dirty="0" smtClean="0"/>
                  <a:t> LSA</a:t>
                </a:r>
                <a:endParaRPr lang="en-US" sz="1400" dirty="0"/>
              </a:p>
            </p:txBody>
          </p:sp>
        </p:grpSp>
        <p:sp>
          <p:nvSpPr>
            <p:cNvPr id="35" name="Text Box 53"/>
            <p:cNvSpPr txBox="1">
              <a:spLocks noChangeArrowheads="1"/>
            </p:cNvSpPr>
            <p:nvPr/>
          </p:nvSpPr>
          <p:spPr bwMode="auto">
            <a:xfrm>
              <a:off x="6372225" y="3644900"/>
              <a:ext cx="503238" cy="400110"/>
            </a:xfrm>
            <a:prstGeom prst="rect">
              <a:avLst/>
            </a:prstGeom>
            <a:noFill/>
            <a:ln w="9525">
              <a:noFill/>
              <a:miter lim="800000"/>
              <a:headEnd/>
              <a:tailEnd/>
            </a:ln>
          </p:spPr>
          <p:txBody>
            <a:bodyPr>
              <a:spAutoFit/>
            </a:bodyPr>
            <a:lstStyle/>
            <a:p>
              <a:pPr>
                <a:spcBef>
                  <a:spcPct val="50000"/>
                </a:spcBef>
                <a:buClr>
                  <a:srgbClr val="000000"/>
                </a:buClr>
                <a:buSzPct val="100000"/>
                <a:buFont typeface="Times New Roman" pitchFamily="18" charset="0"/>
                <a:buNone/>
              </a:pPr>
              <a:r>
                <a:rPr lang="en-US"/>
                <a:t>R3</a:t>
              </a:r>
            </a:p>
          </p:txBody>
        </p:sp>
        <p:grpSp>
          <p:nvGrpSpPr>
            <p:cNvPr id="33" name="Group 55"/>
            <p:cNvGrpSpPr>
              <a:grpSpLocks/>
            </p:cNvGrpSpPr>
            <p:nvPr/>
          </p:nvGrpSpPr>
          <p:grpSpPr bwMode="auto">
            <a:xfrm>
              <a:off x="6294989" y="4575241"/>
              <a:ext cx="1408114" cy="647700"/>
              <a:chOff x="4368" y="2659"/>
              <a:chExt cx="887" cy="408"/>
            </a:xfrm>
          </p:grpSpPr>
          <p:grpSp>
            <p:nvGrpSpPr>
              <p:cNvPr id="34" name="Group 56"/>
              <p:cNvGrpSpPr>
                <a:grpSpLocks/>
              </p:cNvGrpSpPr>
              <p:nvPr/>
            </p:nvGrpSpPr>
            <p:grpSpPr bwMode="auto">
              <a:xfrm>
                <a:off x="4422" y="2659"/>
                <a:ext cx="833" cy="408"/>
                <a:chOff x="4422" y="2659"/>
                <a:chExt cx="833" cy="408"/>
              </a:xfrm>
            </p:grpSpPr>
            <p:pic>
              <p:nvPicPr>
                <p:cNvPr id="84" name="Content Placeholder 3" descr="router.jpeg"/>
                <p:cNvPicPr>
                  <a:picLocks noChangeAspect="1"/>
                </p:cNvPicPr>
                <p:nvPr/>
              </p:nvPicPr>
              <p:blipFill>
                <a:blip r:embed="rId6" cstate="print"/>
                <a:srcRect/>
                <a:stretch>
                  <a:fillRect/>
                </a:stretch>
              </p:blipFill>
              <p:spPr bwMode="auto">
                <a:xfrm>
                  <a:off x="5035" y="2920"/>
                  <a:ext cx="158" cy="147"/>
                </a:xfrm>
                <a:prstGeom prst="rect">
                  <a:avLst/>
                </a:prstGeom>
                <a:noFill/>
                <a:ln w="9525">
                  <a:noFill/>
                  <a:round/>
                  <a:headEnd/>
                  <a:tailEnd/>
                </a:ln>
              </p:spPr>
            </p:pic>
            <p:pic>
              <p:nvPicPr>
                <p:cNvPr id="85" name="Content Placeholder 3" descr="router.jpeg"/>
                <p:cNvPicPr>
                  <a:picLocks noChangeAspect="1"/>
                </p:cNvPicPr>
                <p:nvPr/>
              </p:nvPicPr>
              <p:blipFill>
                <a:blip r:embed="rId6" cstate="print"/>
                <a:srcRect/>
                <a:stretch>
                  <a:fillRect/>
                </a:stretch>
              </p:blipFill>
              <p:spPr bwMode="auto">
                <a:xfrm>
                  <a:off x="4775" y="2844"/>
                  <a:ext cx="158" cy="147"/>
                </a:xfrm>
                <a:prstGeom prst="rect">
                  <a:avLst/>
                </a:prstGeom>
                <a:noFill/>
                <a:ln w="9525">
                  <a:noFill/>
                  <a:round/>
                  <a:headEnd/>
                  <a:tailEnd/>
                </a:ln>
              </p:spPr>
            </p:pic>
            <p:sp>
              <p:nvSpPr>
                <p:cNvPr id="86" name="Cloud"/>
                <p:cNvSpPr>
                  <a:spLocks noChangeAspect="1" noEditPoints="1" noChangeArrowheads="1"/>
                </p:cNvSpPr>
                <p:nvPr/>
              </p:nvSpPr>
              <p:spPr bwMode="auto">
                <a:xfrm>
                  <a:off x="4422" y="2659"/>
                  <a:ext cx="244" cy="20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6">
                    <a:lumMod val="20000"/>
                    <a:lumOff val="80000"/>
                  </a:schemeClr>
                </a:solidFill>
                <a:ln w="9525">
                  <a:solidFill>
                    <a:srgbClr val="000000"/>
                  </a:solidFill>
                  <a:miter lim="800000"/>
                  <a:headEnd/>
                  <a:tailEnd/>
                </a:ln>
                <a:effectLst>
                  <a:outerShdw sx="1000" sy="1000" algn="ctr" rotWithShape="0">
                    <a:srgbClr val="808080"/>
                  </a:outerShdw>
                </a:effectLst>
              </p:spPr>
              <p:txBody>
                <a:bodyPr/>
                <a:lstStyle/>
                <a:p>
                  <a:pPr>
                    <a:buClr>
                      <a:srgbClr val="000000"/>
                    </a:buClr>
                    <a:buSzPct val="100000"/>
                    <a:buFont typeface="Times New Roman" pitchFamily="18" charset="0"/>
                    <a:buNone/>
                    <a:defRPr/>
                  </a:pPr>
                  <a:r>
                    <a:rPr lang="en-US"/>
                    <a:t>     </a:t>
                  </a:r>
                </a:p>
              </p:txBody>
            </p:sp>
            <p:sp>
              <p:nvSpPr>
                <p:cNvPr id="87" name="Line 59"/>
                <p:cNvSpPr>
                  <a:spLocks noChangeShapeType="1"/>
                </p:cNvSpPr>
                <p:nvPr/>
              </p:nvSpPr>
              <p:spPr bwMode="auto">
                <a:xfrm>
                  <a:off x="4640" y="2791"/>
                  <a:ext cx="145" cy="79"/>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88" name="Text Box 60"/>
                <p:cNvSpPr txBox="1">
                  <a:spLocks noChangeArrowheads="1"/>
                </p:cNvSpPr>
                <p:nvPr/>
              </p:nvSpPr>
              <p:spPr bwMode="auto">
                <a:xfrm>
                  <a:off x="4771" y="2716"/>
                  <a:ext cx="241" cy="154"/>
                </a:xfrm>
                <a:prstGeom prst="rect">
                  <a:avLst/>
                </a:prstGeom>
                <a:noFill/>
                <a:ln w="9525">
                  <a:noFill/>
                  <a:miter lim="800000"/>
                  <a:headEnd/>
                  <a:tailEnd/>
                </a:ln>
              </p:spPr>
              <p:txBody>
                <a:bodyPr>
                  <a:spAutoFit/>
                </a:bodyPr>
                <a:lstStyle/>
                <a:p>
                  <a:pPr>
                    <a:spcBef>
                      <a:spcPct val="50000"/>
                    </a:spcBef>
                    <a:buClr>
                      <a:srgbClr val="000000"/>
                    </a:buClr>
                    <a:buSzPct val="100000"/>
                    <a:buFont typeface="Times New Roman" pitchFamily="18" charset="0"/>
                    <a:buNone/>
                  </a:pPr>
                  <a:r>
                    <a:rPr lang="en-US" sz="1000" dirty="0" smtClean="0"/>
                    <a:t>Ra</a:t>
                  </a:r>
                  <a:endParaRPr lang="en-US" sz="1000" dirty="0"/>
                </a:p>
              </p:txBody>
            </p:sp>
            <p:sp>
              <p:nvSpPr>
                <p:cNvPr id="89" name="Line 61"/>
                <p:cNvSpPr>
                  <a:spLocks noChangeShapeType="1"/>
                </p:cNvSpPr>
                <p:nvPr/>
              </p:nvSpPr>
              <p:spPr bwMode="auto">
                <a:xfrm>
                  <a:off x="4926" y="2955"/>
                  <a:ext cx="113" cy="44"/>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90" name="Text Box 63"/>
                <p:cNvSpPr txBox="1">
                  <a:spLocks noChangeArrowheads="1"/>
                </p:cNvSpPr>
                <p:nvPr/>
              </p:nvSpPr>
              <p:spPr bwMode="auto">
                <a:xfrm>
                  <a:off x="4983" y="2753"/>
                  <a:ext cx="272" cy="154"/>
                </a:xfrm>
                <a:prstGeom prst="rect">
                  <a:avLst/>
                </a:prstGeom>
                <a:noFill/>
                <a:ln w="9525">
                  <a:noFill/>
                  <a:miter lim="800000"/>
                  <a:headEnd/>
                  <a:tailEnd/>
                </a:ln>
              </p:spPr>
              <p:txBody>
                <a:bodyPr>
                  <a:spAutoFit/>
                </a:bodyPr>
                <a:lstStyle/>
                <a:p>
                  <a:pPr>
                    <a:spcBef>
                      <a:spcPct val="50000"/>
                    </a:spcBef>
                    <a:buClr>
                      <a:srgbClr val="000000"/>
                    </a:buClr>
                    <a:buSzPct val="100000"/>
                    <a:buFont typeface="Times New Roman" pitchFamily="18" charset="0"/>
                    <a:buNone/>
                  </a:pPr>
                  <a:r>
                    <a:rPr lang="en-US" sz="1000" dirty="0" err="1" smtClean="0"/>
                    <a:t>Rb</a:t>
                  </a:r>
                  <a:endParaRPr lang="en-US" sz="1000" dirty="0"/>
                </a:p>
              </p:txBody>
            </p:sp>
          </p:grpSp>
          <p:sp>
            <p:nvSpPr>
              <p:cNvPr id="83" name="Text Box 64"/>
              <p:cNvSpPr txBox="1">
                <a:spLocks noChangeArrowheads="1"/>
              </p:cNvSpPr>
              <p:nvPr/>
            </p:nvSpPr>
            <p:spPr bwMode="auto">
              <a:xfrm>
                <a:off x="4368" y="2684"/>
                <a:ext cx="317" cy="135"/>
              </a:xfrm>
              <a:prstGeom prst="rect">
                <a:avLst/>
              </a:prstGeom>
              <a:noFill/>
              <a:ln w="9525">
                <a:noFill/>
                <a:miter lim="800000"/>
                <a:headEnd/>
                <a:tailEnd/>
              </a:ln>
            </p:spPr>
            <p:txBody>
              <a:bodyPr>
                <a:spAutoFit/>
              </a:bodyPr>
              <a:lstStyle/>
              <a:p>
                <a:pPr>
                  <a:spcBef>
                    <a:spcPct val="50000"/>
                  </a:spcBef>
                  <a:buClr>
                    <a:srgbClr val="000000"/>
                  </a:buClr>
                  <a:buSzPct val="100000"/>
                  <a:buFont typeface="Times New Roman" pitchFamily="18" charset="0"/>
                  <a:buNone/>
                </a:pPr>
                <a:r>
                  <a:rPr lang="en-US" sz="800" dirty="0"/>
                  <a:t>Net-1</a:t>
                </a:r>
              </a:p>
            </p:txBody>
          </p:sp>
        </p:grpSp>
        <p:sp>
          <p:nvSpPr>
            <p:cNvPr id="37" name="Text Box 104"/>
            <p:cNvSpPr txBox="1">
              <a:spLocks noChangeArrowheads="1"/>
            </p:cNvSpPr>
            <p:nvPr/>
          </p:nvSpPr>
          <p:spPr bwMode="auto">
            <a:xfrm>
              <a:off x="1699736" y="1915477"/>
              <a:ext cx="719138" cy="274638"/>
            </a:xfrm>
            <a:prstGeom prst="rect">
              <a:avLst/>
            </a:prstGeom>
            <a:noFill/>
            <a:ln>
              <a:noFill/>
            </a:ln>
            <a:effectLst/>
            <a:extLst>
              <a:ext uri="{909E8E84-426E-40dd-AFC4-6F175D3DCCD1}">
                <a14:hiddenFill xmlns:a14="http://schemas.microsoft.com/office/drawing/2010/main" xmlns="">
                  <a:solidFill>
                    <a:srgbClr val="00B8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Net-1</a:t>
              </a:r>
            </a:p>
          </p:txBody>
        </p:sp>
        <p:grpSp>
          <p:nvGrpSpPr>
            <p:cNvPr id="36" name="Group 46"/>
            <p:cNvGrpSpPr>
              <a:grpSpLocks/>
            </p:cNvGrpSpPr>
            <p:nvPr/>
          </p:nvGrpSpPr>
          <p:grpSpPr bwMode="auto">
            <a:xfrm>
              <a:off x="1945333" y="2010380"/>
              <a:ext cx="4629051" cy="2948365"/>
              <a:chOff x="1493" y="2704"/>
              <a:chExt cx="1924" cy="1193"/>
            </a:xfrm>
          </p:grpSpPr>
          <p:sp>
            <p:nvSpPr>
              <p:cNvPr id="77" name="Freeform 47"/>
              <p:cNvSpPr>
                <a:spLocks/>
              </p:cNvSpPr>
              <p:nvPr/>
            </p:nvSpPr>
            <p:spPr bwMode="auto">
              <a:xfrm>
                <a:off x="2109" y="2704"/>
                <a:ext cx="1308" cy="582"/>
              </a:xfrm>
              <a:custGeom>
                <a:avLst/>
                <a:gdLst>
                  <a:gd name="T0" fmla="*/ 0 w 1308"/>
                  <a:gd name="T1" fmla="*/ 91 h 582"/>
                  <a:gd name="T2" fmla="*/ 317 w 1308"/>
                  <a:gd name="T3" fmla="*/ 136 h 582"/>
                  <a:gd name="T4" fmla="*/ 771 w 1308"/>
                  <a:gd name="T5" fmla="*/ 499 h 582"/>
                  <a:gd name="T6" fmla="*/ 1225 w 1308"/>
                  <a:gd name="T7" fmla="*/ 499 h 582"/>
                  <a:gd name="T8" fmla="*/ 1270 w 1308"/>
                  <a:gd name="T9" fmla="*/ 0 h 582"/>
                </a:gdLst>
                <a:ahLst/>
                <a:cxnLst>
                  <a:cxn ang="0">
                    <a:pos x="T0" y="T1"/>
                  </a:cxn>
                  <a:cxn ang="0">
                    <a:pos x="T2" y="T3"/>
                  </a:cxn>
                  <a:cxn ang="0">
                    <a:pos x="T4" y="T5"/>
                  </a:cxn>
                  <a:cxn ang="0">
                    <a:pos x="T6" y="T7"/>
                  </a:cxn>
                  <a:cxn ang="0">
                    <a:pos x="T8" y="T9"/>
                  </a:cxn>
                </a:cxnLst>
                <a:rect l="0" t="0" r="r" b="b"/>
                <a:pathLst>
                  <a:path w="1308" h="582">
                    <a:moveTo>
                      <a:pt x="0" y="91"/>
                    </a:moveTo>
                    <a:cubicBezTo>
                      <a:pt x="94" y="79"/>
                      <a:pt x="189" y="68"/>
                      <a:pt x="317" y="136"/>
                    </a:cubicBezTo>
                    <a:cubicBezTo>
                      <a:pt x="445" y="204"/>
                      <a:pt x="620" y="439"/>
                      <a:pt x="771" y="499"/>
                    </a:cubicBezTo>
                    <a:cubicBezTo>
                      <a:pt x="922" y="559"/>
                      <a:pt x="1142" y="582"/>
                      <a:pt x="1225" y="499"/>
                    </a:cubicBezTo>
                    <a:cubicBezTo>
                      <a:pt x="1308" y="416"/>
                      <a:pt x="1289" y="208"/>
                      <a:pt x="1270" y="0"/>
                    </a:cubicBezTo>
                  </a:path>
                </a:pathLst>
              </a:custGeom>
              <a:noFill/>
              <a:ln w="19050" cmpd="sng">
                <a:solidFill>
                  <a:schemeClr val="accent1"/>
                </a:solidFill>
                <a:round/>
                <a:headEnd type="none" w="med" len="med"/>
                <a:tailEnd type="arrow" w="med" len="med"/>
              </a:ln>
              <a:effectLst/>
              <a:extLst>
                <a:ext uri="{909E8E84-426E-40dd-AFC4-6F175D3DCCD1}">
                  <a14:hiddenFill xmlns:a14="http://schemas.microsoft.com/office/drawing/2010/main" xmlns="">
                    <a:solidFill>
                      <a:srgbClr val="00B8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he-IL"/>
              </a:p>
            </p:txBody>
          </p:sp>
          <p:sp>
            <p:nvSpPr>
              <p:cNvPr id="78" name="Freeform 48"/>
              <p:cNvSpPr>
                <a:spLocks/>
              </p:cNvSpPr>
              <p:nvPr/>
            </p:nvSpPr>
            <p:spPr bwMode="auto">
              <a:xfrm>
                <a:off x="1511" y="2939"/>
                <a:ext cx="1043" cy="484"/>
              </a:xfrm>
              <a:custGeom>
                <a:avLst/>
                <a:gdLst>
                  <a:gd name="T0" fmla="*/ 1043 w 1043"/>
                  <a:gd name="T1" fmla="*/ 0 h 484"/>
                  <a:gd name="T2" fmla="*/ 590 w 1043"/>
                  <a:gd name="T3" fmla="*/ 408 h 484"/>
                  <a:gd name="T4" fmla="*/ 91 w 1043"/>
                  <a:gd name="T5" fmla="*/ 454 h 484"/>
                  <a:gd name="T6" fmla="*/ 46 w 1043"/>
                  <a:gd name="T7" fmla="*/ 272 h 484"/>
                </a:gdLst>
                <a:ahLst/>
                <a:cxnLst>
                  <a:cxn ang="0">
                    <a:pos x="T0" y="T1"/>
                  </a:cxn>
                  <a:cxn ang="0">
                    <a:pos x="T2" y="T3"/>
                  </a:cxn>
                  <a:cxn ang="0">
                    <a:pos x="T4" y="T5"/>
                  </a:cxn>
                  <a:cxn ang="0">
                    <a:pos x="T6" y="T7"/>
                  </a:cxn>
                </a:cxnLst>
                <a:rect l="0" t="0" r="r" b="b"/>
                <a:pathLst>
                  <a:path w="1043" h="484">
                    <a:moveTo>
                      <a:pt x="1043" y="0"/>
                    </a:moveTo>
                    <a:cubicBezTo>
                      <a:pt x="896" y="166"/>
                      <a:pt x="749" y="332"/>
                      <a:pt x="590" y="408"/>
                    </a:cubicBezTo>
                    <a:cubicBezTo>
                      <a:pt x="431" y="484"/>
                      <a:pt x="182" y="477"/>
                      <a:pt x="91" y="454"/>
                    </a:cubicBezTo>
                    <a:cubicBezTo>
                      <a:pt x="0" y="431"/>
                      <a:pt x="23" y="351"/>
                      <a:pt x="46" y="272"/>
                    </a:cubicBezTo>
                  </a:path>
                </a:pathLst>
              </a:custGeom>
              <a:noFill/>
              <a:ln w="19050" cmpd="sng">
                <a:solidFill>
                  <a:schemeClr val="accent1"/>
                </a:solidFill>
                <a:round/>
                <a:headEnd type="none" w="med" len="med"/>
                <a:tailEnd type="arrow" w="med" len="med"/>
              </a:ln>
              <a:effectLst/>
              <a:extLst>
                <a:ext uri="{909E8E84-426E-40dd-AFC4-6F175D3DCCD1}">
                  <a14:hiddenFill xmlns:a14="http://schemas.microsoft.com/office/drawing/2010/main" xmlns="">
                    <a:solidFill>
                      <a:srgbClr val="00B8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he-IL"/>
              </a:p>
            </p:txBody>
          </p:sp>
          <p:sp>
            <p:nvSpPr>
              <p:cNvPr id="79" name="Freeform 49"/>
              <p:cNvSpPr>
                <a:spLocks/>
              </p:cNvSpPr>
              <p:nvPr/>
            </p:nvSpPr>
            <p:spPr bwMode="auto">
              <a:xfrm>
                <a:off x="1493" y="3407"/>
                <a:ext cx="234" cy="299"/>
              </a:xfrm>
              <a:custGeom>
                <a:avLst/>
                <a:gdLst>
                  <a:gd name="T0" fmla="*/ 212 w 212"/>
                  <a:gd name="T1" fmla="*/ 0 h 317"/>
                  <a:gd name="T2" fmla="*/ 30 w 212"/>
                  <a:gd name="T3" fmla="*/ 90 h 317"/>
                  <a:gd name="T4" fmla="*/ 30 w 212"/>
                  <a:gd name="T5" fmla="*/ 317 h 317"/>
                </a:gdLst>
                <a:ahLst/>
                <a:cxnLst>
                  <a:cxn ang="0">
                    <a:pos x="T0" y="T1"/>
                  </a:cxn>
                  <a:cxn ang="0">
                    <a:pos x="T2" y="T3"/>
                  </a:cxn>
                  <a:cxn ang="0">
                    <a:pos x="T4" y="T5"/>
                  </a:cxn>
                </a:cxnLst>
                <a:rect l="0" t="0" r="r" b="b"/>
                <a:pathLst>
                  <a:path w="212" h="317">
                    <a:moveTo>
                      <a:pt x="212" y="0"/>
                    </a:moveTo>
                    <a:cubicBezTo>
                      <a:pt x="136" y="18"/>
                      <a:pt x="60" y="37"/>
                      <a:pt x="30" y="90"/>
                    </a:cubicBezTo>
                    <a:cubicBezTo>
                      <a:pt x="0" y="143"/>
                      <a:pt x="15" y="230"/>
                      <a:pt x="30" y="317"/>
                    </a:cubicBezTo>
                  </a:path>
                </a:pathLst>
              </a:custGeom>
              <a:noFill/>
              <a:ln w="19050" cmpd="sng">
                <a:solidFill>
                  <a:schemeClr val="accent1"/>
                </a:solidFill>
                <a:round/>
                <a:headEnd type="none" w="med" len="med"/>
                <a:tailEnd type="arrow" w="med" len="med"/>
              </a:ln>
              <a:effectLst/>
              <a:extLst>
                <a:ext uri="{909E8E84-426E-40dd-AFC4-6F175D3DCCD1}">
                  <a14:hiddenFill xmlns:a14="http://schemas.microsoft.com/office/drawing/2010/main" xmlns="">
                    <a:solidFill>
                      <a:srgbClr val="00B8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he-IL"/>
              </a:p>
            </p:txBody>
          </p:sp>
          <p:sp>
            <p:nvSpPr>
              <p:cNvPr id="80" name="Freeform 50"/>
              <p:cNvSpPr>
                <a:spLocks/>
              </p:cNvSpPr>
              <p:nvPr/>
            </p:nvSpPr>
            <p:spPr bwMode="auto">
              <a:xfrm>
                <a:off x="1965" y="3344"/>
                <a:ext cx="461" cy="553"/>
              </a:xfrm>
              <a:custGeom>
                <a:avLst/>
                <a:gdLst>
                  <a:gd name="T0" fmla="*/ 144 w 461"/>
                  <a:gd name="T1" fmla="*/ 0 h 545"/>
                  <a:gd name="T2" fmla="*/ 53 w 461"/>
                  <a:gd name="T3" fmla="*/ 136 h 545"/>
                  <a:gd name="T4" fmla="*/ 461 w 461"/>
                  <a:gd name="T5" fmla="*/ 545 h 545"/>
                </a:gdLst>
                <a:ahLst/>
                <a:cxnLst>
                  <a:cxn ang="0">
                    <a:pos x="T0" y="T1"/>
                  </a:cxn>
                  <a:cxn ang="0">
                    <a:pos x="T2" y="T3"/>
                  </a:cxn>
                  <a:cxn ang="0">
                    <a:pos x="T4" y="T5"/>
                  </a:cxn>
                </a:cxnLst>
                <a:rect l="0" t="0" r="r" b="b"/>
                <a:pathLst>
                  <a:path w="461" h="545">
                    <a:moveTo>
                      <a:pt x="144" y="0"/>
                    </a:moveTo>
                    <a:cubicBezTo>
                      <a:pt x="72" y="22"/>
                      <a:pt x="0" y="45"/>
                      <a:pt x="53" y="136"/>
                    </a:cubicBezTo>
                    <a:cubicBezTo>
                      <a:pt x="106" y="227"/>
                      <a:pt x="283" y="386"/>
                      <a:pt x="461" y="545"/>
                    </a:cubicBezTo>
                  </a:path>
                </a:pathLst>
              </a:custGeom>
              <a:noFill/>
              <a:ln w="19050" cmpd="sng">
                <a:solidFill>
                  <a:schemeClr val="accent1"/>
                </a:solidFill>
                <a:round/>
                <a:headEnd type="none" w="med" len="med"/>
                <a:tailEnd type="arrow" w="med" len="med"/>
              </a:ln>
              <a:effectLst/>
              <a:extLst>
                <a:ext uri="{909E8E84-426E-40dd-AFC4-6F175D3DCCD1}">
                  <a14:hiddenFill xmlns:a14="http://schemas.microsoft.com/office/drawing/2010/main" xmlns="">
                    <a:solidFill>
                      <a:srgbClr val="00B8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he-IL"/>
              </a:p>
            </p:txBody>
          </p:sp>
          <p:sp>
            <p:nvSpPr>
              <p:cNvPr id="81" name="Freeform 51"/>
              <p:cNvSpPr>
                <a:spLocks/>
              </p:cNvSpPr>
              <p:nvPr/>
            </p:nvSpPr>
            <p:spPr bwMode="auto">
              <a:xfrm>
                <a:off x="2472" y="3075"/>
                <a:ext cx="310" cy="771"/>
              </a:xfrm>
              <a:custGeom>
                <a:avLst/>
                <a:gdLst>
                  <a:gd name="T0" fmla="*/ 227 w 310"/>
                  <a:gd name="T1" fmla="*/ 0 h 771"/>
                  <a:gd name="T2" fmla="*/ 272 w 310"/>
                  <a:gd name="T3" fmla="*/ 272 h 771"/>
                  <a:gd name="T4" fmla="*/ 0 w 310"/>
                  <a:gd name="T5" fmla="*/ 771 h 771"/>
                </a:gdLst>
                <a:ahLst/>
                <a:cxnLst>
                  <a:cxn ang="0">
                    <a:pos x="T0" y="T1"/>
                  </a:cxn>
                  <a:cxn ang="0">
                    <a:pos x="T2" y="T3"/>
                  </a:cxn>
                  <a:cxn ang="0">
                    <a:pos x="T4" y="T5"/>
                  </a:cxn>
                </a:cxnLst>
                <a:rect l="0" t="0" r="r" b="b"/>
                <a:pathLst>
                  <a:path w="310" h="771">
                    <a:moveTo>
                      <a:pt x="227" y="0"/>
                    </a:moveTo>
                    <a:cubicBezTo>
                      <a:pt x="268" y="72"/>
                      <a:pt x="310" y="144"/>
                      <a:pt x="272" y="272"/>
                    </a:cubicBezTo>
                    <a:cubicBezTo>
                      <a:pt x="234" y="400"/>
                      <a:pt x="117" y="585"/>
                      <a:pt x="0" y="771"/>
                    </a:cubicBezTo>
                  </a:path>
                </a:pathLst>
              </a:custGeom>
              <a:noFill/>
              <a:ln w="19050" cmpd="sng">
                <a:solidFill>
                  <a:schemeClr val="accent1"/>
                </a:solidFill>
                <a:round/>
                <a:headEnd type="none" w="med" len="med"/>
                <a:tailEnd type="arrow" w="med" len="med"/>
              </a:ln>
              <a:effectLst/>
              <a:extLst>
                <a:ext uri="{909E8E84-426E-40dd-AFC4-6F175D3DCCD1}">
                  <a14:hiddenFill xmlns:a14="http://schemas.microsoft.com/office/drawing/2010/main" xmlns="">
                    <a:solidFill>
                      <a:srgbClr val="00B8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he-IL"/>
              </a:p>
            </p:txBody>
          </p:sp>
        </p:grpSp>
        <p:sp>
          <p:nvSpPr>
            <p:cNvPr id="39" name="הסבר מלבני מעוגל 6"/>
            <p:cNvSpPr/>
            <p:nvPr/>
          </p:nvSpPr>
          <p:spPr>
            <a:xfrm rot="10800000" flipH="1">
              <a:off x="5907860" y="4151404"/>
              <a:ext cx="2379695" cy="1773238"/>
            </a:xfrm>
            <a:prstGeom prst="wedgeRoundRectCallou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grpSp>
          <p:nvGrpSpPr>
            <p:cNvPr id="38" name="Group 100"/>
            <p:cNvGrpSpPr>
              <a:grpSpLocks/>
            </p:cNvGrpSpPr>
            <p:nvPr/>
          </p:nvGrpSpPr>
          <p:grpSpPr bwMode="auto">
            <a:xfrm>
              <a:off x="1815465" y="2133600"/>
              <a:ext cx="4932363" cy="2803525"/>
              <a:chOff x="1134" y="1344"/>
              <a:chExt cx="3107" cy="1766"/>
            </a:xfrm>
          </p:grpSpPr>
          <p:sp>
            <p:nvSpPr>
              <p:cNvPr id="71" name="Freeform 85"/>
              <p:cNvSpPr>
                <a:spLocks/>
              </p:cNvSpPr>
              <p:nvPr/>
            </p:nvSpPr>
            <p:spPr bwMode="auto">
              <a:xfrm>
                <a:off x="1474" y="1480"/>
                <a:ext cx="862" cy="264"/>
              </a:xfrm>
              <a:custGeom>
                <a:avLst/>
                <a:gdLst>
                  <a:gd name="T0" fmla="*/ 862 w 862"/>
                  <a:gd name="T1" fmla="*/ 226 h 264"/>
                  <a:gd name="T2" fmla="*/ 408 w 862"/>
                  <a:gd name="T3" fmla="*/ 226 h 264"/>
                  <a:gd name="T4" fmla="*/ 0 w 862"/>
                  <a:gd name="T5" fmla="*/ 0 h 264"/>
                </a:gdLst>
                <a:ahLst/>
                <a:cxnLst>
                  <a:cxn ang="0">
                    <a:pos x="T0" y="T1"/>
                  </a:cxn>
                  <a:cxn ang="0">
                    <a:pos x="T2" y="T3"/>
                  </a:cxn>
                  <a:cxn ang="0">
                    <a:pos x="T4" y="T5"/>
                  </a:cxn>
                </a:cxnLst>
                <a:rect l="0" t="0" r="r" b="b"/>
                <a:pathLst>
                  <a:path w="862" h="264">
                    <a:moveTo>
                      <a:pt x="862" y="226"/>
                    </a:moveTo>
                    <a:cubicBezTo>
                      <a:pt x="707" y="245"/>
                      <a:pt x="552" y="264"/>
                      <a:pt x="408" y="226"/>
                    </a:cubicBezTo>
                    <a:cubicBezTo>
                      <a:pt x="264" y="188"/>
                      <a:pt x="132" y="94"/>
                      <a:pt x="0" y="0"/>
                    </a:cubicBezTo>
                  </a:path>
                </a:pathLst>
              </a:custGeom>
              <a:noFill/>
              <a:ln w="19050" cmpd="sng">
                <a:solidFill>
                  <a:srgbClr val="0066FF"/>
                </a:solidFill>
                <a:round/>
                <a:headEnd type="none" w="med" len="med"/>
                <a:tailEnd type="arrow" w="med" len="med"/>
              </a:ln>
              <a:effectLst/>
              <a:extLst>
                <a:ext uri="{909E8E84-426E-40dd-AFC4-6F175D3DCCD1}">
                  <a14:hiddenFill xmlns:a14="http://schemas.microsoft.com/office/drawing/2010/main" xmlns="">
                    <a:solidFill>
                      <a:srgbClr val="00B8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he-IL"/>
              </a:p>
            </p:txBody>
          </p:sp>
          <p:sp>
            <p:nvSpPr>
              <p:cNvPr id="72" name="Freeform 86"/>
              <p:cNvSpPr>
                <a:spLocks/>
              </p:cNvSpPr>
              <p:nvPr/>
            </p:nvSpPr>
            <p:spPr bwMode="auto">
              <a:xfrm>
                <a:off x="1134" y="1752"/>
                <a:ext cx="1202" cy="619"/>
              </a:xfrm>
              <a:custGeom>
                <a:avLst/>
                <a:gdLst>
                  <a:gd name="T0" fmla="*/ 1202 w 1202"/>
                  <a:gd name="T1" fmla="*/ 0 h 619"/>
                  <a:gd name="T2" fmla="*/ 748 w 1202"/>
                  <a:gd name="T3" fmla="*/ 499 h 619"/>
                  <a:gd name="T4" fmla="*/ 113 w 1202"/>
                  <a:gd name="T5" fmla="*/ 589 h 619"/>
                  <a:gd name="T6" fmla="*/ 68 w 1202"/>
                  <a:gd name="T7" fmla="*/ 317 h 619"/>
                </a:gdLst>
                <a:ahLst/>
                <a:cxnLst>
                  <a:cxn ang="0">
                    <a:pos x="T0" y="T1"/>
                  </a:cxn>
                  <a:cxn ang="0">
                    <a:pos x="T2" y="T3"/>
                  </a:cxn>
                  <a:cxn ang="0">
                    <a:pos x="T4" y="T5"/>
                  </a:cxn>
                  <a:cxn ang="0">
                    <a:pos x="T6" y="T7"/>
                  </a:cxn>
                </a:cxnLst>
                <a:rect l="0" t="0" r="r" b="b"/>
                <a:pathLst>
                  <a:path w="1202" h="619">
                    <a:moveTo>
                      <a:pt x="1202" y="0"/>
                    </a:moveTo>
                    <a:cubicBezTo>
                      <a:pt x="1065" y="200"/>
                      <a:pt x="929" y="401"/>
                      <a:pt x="748" y="499"/>
                    </a:cubicBezTo>
                    <a:cubicBezTo>
                      <a:pt x="567" y="597"/>
                      <a:pt x="226" y="619"/>
                      <a:pt x="113" y="589"/>
                    </a:cubicBezTo>
                    <a:cubicBezTo>
                      <a:pt x="0" y="559"/>
                      <a:pt x="34" y="438"/>
                      <a:pt x="68" y="317"/>
                    </a:cubicBezTo>
                  </a:path>
                </a:pathLst>
              </a:custGeom>
              <a:noFill/>
              <a:ln w="19050" cmpd="sng">
                <a:solidFill>
                  <a:srgbClr val="0066FF"/>
                </a:solidFill>
                <a:round/>
                <a:headEnd type="none" w="med" len="med"/>
                <a:tailEnd type="arrow" w="med" len="med"/>
              </a:ln>
              <a:effectLst/>
              <a:extLst>
                <a:ext uri="{909E8E84-426E-40dd-AFC4-6F175D3DCCD1}">
                  <a14:hiddenFill xmlns:a14="http://schemas.microsoft.com/office/drawing/2010/main" xmlns="">
                    <a:solidFill>
                      <a:srgbClr val="00B8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he-IL"/>
              </a:p>
            </p:txBody>
          </p:sp>
          <p:sp>
            <p:nvSpPr>
              <p:cNvPr id="73" name="Freeform 88"/>
              <p:cNvSpPr>
                <a:spLocks/>
              </p:cNvSpPr>
              <p:nvPr/>
            </p:nvSpPr>
            <p:spPr bwMode="auto">
              <a:xfrm>
                <a:off x="1233" y="2347"/>
                <a:ext cx="278" cy="501"/>
              </a:xfrm>
              <a:custGeom>
                <a:avLst/>
                <a:gdLst>
                  <a:gd name="T0" fmla="*/ 590 w 590"/>
                  <a:gd name="T1" fmla="*/ 0 h 544"/>
                  <a:gd name="T2" fmla="*/ 91 w 590"/>
                  <a:gd name="T3" fmla="*/ 136 h 544"/>
                  <a:gd name="T4" fmla="*/ 45 w 590"/>
                  <a:gd name="T5" fmla="*/ 544 h 544"/>
                </a:gdLst>
                <a:ahLst/>
                <a:cxnLst>
                  <a:cxn ang="0">
                    <a:pos x="T0" y="T1"/>
                  </a:cxn>
                  <a:cxn ang="0">
                    <a:pos x="T2" y="T3"/>
                  </a:cxn>
                  <a:cxn ang="0">
                    <a:pos x="T4" y="T5"/>
                  </a:cxn>
                </a:cxnLst>
                <a:rect l="0" t="0" r="r" b="b"/>
                <a:pathLst>
                  <a:path w="590" h="544">
                    <a:moveTo>
                      <a:pt x="590" y="0"/>
                    </a:moveTo>
                    <a:cubicBezTo>
                      <a:pt x="386" y="22"/>
                      <a:pt x="182" y="45"/>
                      <a:pt x="91" y="136"/>
                    </a:cubicBezTo>
                    <a:cubicBezTo>
                      <a:pt x="0" y="227"/>
                      <a:pt x="22" y="385"/>
                      <a:pt x="45" y="544"/>
                    </a:cubicBezTo>
                  </a:path>
                </a:pathLst>
              </a:custGeom>
              <a:noFill/>
              <a:ln w="19050" cmpd="sng">
                <a:solidFill>
                  <a:srgbClr val="0066FF"/>
                </a:solidFill>
                <a:round/>
                <a:headEnd type="none" w="med" len="med"/>
                <a:tailEnd type="arrow" w="med" len="med"/>
              </a:ln>
              <a:effectLst/>
              <a:extLst>
                <a:ext uri="{909E8E84-426E-40dd-AFC4-6F175D3DCCD1}">
                  <a14:hiddenFill xmlns:a14="http://schemas.microsoft.com/office/drawing/2010/main" xmlns="">
                    <a:solidFill>
                      <a:srgbClr val="00B8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he-IL"/>
              </a:p>
            </p:txBody>
          </p:sp>
          <p:sp>
            <p:nvSpPr>
              <p:cNvPr id="74" name="Freeform 89"/>
              <p:cNvSpPr>
                <a:spLocks/>
              </p:cNvSpPr>
              <p:nvPr/>
            </p:nvSpPr>
            <p:spPr bwMode="auto">
              <a:xfrm rot="21226437">
                <a:off x="1838" y="2201"/>
                <a:ext cx="740" cy="901"/>
              </a:xfrm>
              <a:custGeom>
                <a:avLst/>
                <a:gdLst>
                  <a:gd name="T0" fmla="*/ 144 w 733"/>
                  <a:gd name="T1" fmla="*/ 0 h 908"/>
                  <a:gd name="T2" fmla="*/ 98 w 733"/>
                  <a:gd name="T3" fmla="*/ 182 h 908"/>
                  <a:gd name="T4" fmla="*/ 733 w 733"/>
                  <a:gd name="T5" fmla="*/ 908 h 908"/>
                </a:gdLst>
                <a:ahLst/>
                <a:cxnLst>
                  <a:cxn ang="0">
                    <a:pos x="T0" y="T1"/>
                  </a:cxn>
                  <a:cxn ang="0">
                    <a:pos x="T2" y="T3"/>
                  </a:cxn>
                  <a:cxn ang="0">
                    <a:pos x="T4" y="T5"/>
                  </a:cxn>
                </a:cxnLst>
                <a:rect l="0" t="0" r="r" b="b"/>
                <a:pathLst>
                  <a:path w="733" h="908">
                    <a:moveTo>
                      <a:pt x="144" y="0"/>
                    </a:moveTo>
                    <a:cubicBezTo>
                      <a:pt x="72" y="15"/>
                      <a:pt x="0" y="31"/>
                      <a:pt x="98" y="182"/>
                    </a:cubicBezTo>
                    <a:cubicBezTo>
                      <a:pt x="196" y="333"/>
                      <a:pt x="464" y="620"/>
                      <a:pt x="733" y="908"/>
                    </a:cubicBezTo>
                  </a:path>
                </a:pathLst>
              </a:custGeom>
              <a:noFill/>
              <a:ln w="19050" cmpd="sng">
                <a:solidFill>
                  <a:srgbClr val="0066FF"/>
                </a:solidFill>
                <a:round/>
                <a:headEnd type="none" w="med" len="med"/>
                <a:tailEnd type="arrow" w="med" len="med"/>
              </a:ln>
              <a:effectLst/>
              <a:extLst>
                <a:ext uri="{909E8E84-426E-40dd-AFC4-6F175D3DCCD1}">
                  <a14:hiddenFill xmlns:a14="http://schemas.microsoft.com/office/drawing/2010/main" xmlns="">
                    <a:solidFill>
                      <a:srgbClr val="00B8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he-IL"/>
              </a:p>
            </p:txBody>
          </p:sp>
          <p:sp>
            <p:nvSpPr>
              <p:cNvPr id="75" name="Freeform 91"/>
              <p:cNvSpPr>
                <a:spLocks/>
              </p:cNvSpPr>
              <p:nvPr/>
            </p:nvSpPr>
            <p:spPr bwMode="auto">
              <a:xfrm>
                <a:off x="2699" y="1344"/>
                <a:ext cx="1542" cy="853"/>
              </a:xfrm>
              <a:custGeom>
                <a:avLst/>
                <a:gdLst>
                  <a:gd name="T0" fmla="*/ 0 w 1542"/>
                  <a:gd name="T1" fmla="*/ 362 h 853"/>
                  <a:gd name="T2" fmla="*/ 635 w 1542"/>
                  <a:gd name="T3" fmla="*/ 771 h 853"/>
                  <a:gd name="T4" fmla="*/ 1360 w 1542"/>
                  <a:gd name="T5" fmla="*/ 725 h 853"/>
                  <a:gd name="T6" fmla="*/ 1542 w 1542"/>
                  <a:gd name="T7" fmla="*/ 0 h 853"/>
                </a:gdLst>
                <a:ahLst/>
                <a:cxnLst>
                  <a:cxn ang="0">
                    <a:pos x="T0" y="T1"/>
                  </a:cxn>
                  <a:cxn ang="0">
                    <a:pos x="T2" y="T3"/>
                  </a:cxn>
                  <a:cxn ang="0">
                    <a:pos x="T4" y="T5"/>
                  </a:cxn>
                  <a:cxn ang="0">
                    <a:pos x="T6" y="T7"/>
                  </a:cxn>
                </a:cxnLst>
                <a:rect l="0" t="0" r="r" b="b"/>
                <a:pathLst>
                  <a:path w="1542" h="853">
                    <a:moveTo>
                      <a:pt x="0" y="362"/>
                    </a:moveTo>
                    <a:cubicBezTo>
                      <a:pt x="204" y="536"/>
                      <a:pt x="408" y="710"/>
                      <a:pt x="635" y="771"/>
                    </a:cubicBezTo>
                    <a:cubicBezTo>
                      <a:pt x="862" y="832"/>
                      <a:pt x="1209" y="853"/>
                      <a:pt x="1360" y="725"/>
                    </a:cubicBezTo>
                    <a:cubicBezTo>
                      <a:pt x="1511" y="597"/>
                      <a:pt x="1526" y="298"/>
                      <a:pt x="1542" y="0"/>
                    </a:cubicBezTo>
                  </a:path>
                </a:pathLst>
              </a:custGeom>
              <a:noFill/>
              <a:ln w="19050" cmpd="sng">
                <a:solidFill>
                  <a:srgbClr val="0066FF"/>
                </a:solidFill>
                <a:round/>
                <a:headEnd type="none" w="med" len="med"/>
                <a:tailEnd type="arrow" w="med" len="med"/>
              </a:ln>
              <a:effectLst/>
              <a:extLst>
                <a:ext uri="{909E8E84-426E-40dd-AFC4-6F175D3DCCD1}">
                  <a14:hiddenFill xmlns:a14="http://schemas.microsoft.com/office/drawing/2010/main" xmlns="">
                    <a:solidFill>
                      <a:srgbClr val="00B8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he-IL"/>
              </a:p>
            </p:txBody>
          </p:sp>
          <p:sp>
            <p:nvSpPr>
              <p:cNvPr id="76" name="Freeform 92"/>
              <p:cNvSpPr>
                <a:spLocks/>
              </p:cNvSpPr>
              <p:nvPr/>
            </p:nvSpPr>
            <p:spPr bwMode="auto">
              <a:xfrm>
                <a:off x="2690" y="1885"/>
                <a:ext cx="446" cy="1225"/>
              </a:xfrm>
              <a:custGeom>
                <a:avLst/>
                <a:gdLst>
                  <a:gd name="T0" fmla="*/ 226 w 446"/>
                  <a:gd name="T1" fmla="*/ 0 h 1225"/>
                  <a:gd name="T2" fmla="*/ 408 w 446"/>
                  <a:gd name="T3" fmla="*/ 363 h 1225"/>
                  <a:gd name="T4" fmla="*/ 0 w 446"/>
                  <a:gd name="T5" fmla="*/ 1225 h 1225"/>
                </a:gdLst>
                <a:ahLst/>
                <a:cxnLst>
                  <a:cxn ang="0">
                    <a:pos x="T0" y="T1"/>
                  </a:cxn>
                  <a:cxn ang="0">
                    <a:pos x="T2" y="T3"/>
                  </a:cxn>
                  <a:cxn ang="0">
                    <a:pos x="T4" y="T5"/>
                  </a:cxn>
                </a:cxnLst>
                <a:rect l="0" t="0" r="r" b="b"/>
                <a:pathLst>
                  <a:path w="446" h="1225">
                    <a:moveTo>
                      <a:pt x="226" y="0"/>
                    </a:moveTo>
                    <a:cubicBezTo>
                      <a:pt x="336" y="79"/>
                      <a:pt x="446" y="159"/>
                      <a:pt x="408" y="363"/>
                    </a:cubicBezTo>
                    <a:cubicBezTo>
                      <a:pt x="370" y="567"/>
                      <a:pt x="185" y="896"/>
                      <a:pt x="0" y="1225"/>
                    </a:cubicBezTo>
                  </a:path>
                </a:pathLst>
              </a:custGeom>
              <a:noFill/>
              <a:ln w="19050" cmpd="sng">
                <a:solidFill>
                  <a:srgbClr val="0066FF"/>
                </a:solidFill>
                <a:round/>
                <a:headEnd type="none" w="med" len="med"/>
                <a:tailEnd type="arrow" w="med" len="med"/>
              </a:ln>
              <a:effectLst/>
              <a:extLst>
                <a:ext uri="{909E8E84-426E-40dd-AFC4-6F175D3DCCD1}">
                  <a14:hiddenFill xmlns:a14="http://schemas.microsoft.com/office/drawing/2010/main" xmlns="">
                    <a:solidFill>
                      <a:srgbClr val="00B8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he-IL"/>
              </a:p>
            </p:txBody>
          </p:sp>
        </p:grpSp>
        <p:grpSp>
          <p:nvGrpSpPr>
            <p:cNvPr id="40" name="Group 40"/>
            <p:cNvGrpSpPr/>
            <p:nvPr/>
          </p:nvGrpSpPr>
          <p:grpSpPr>
            <a:xfrm>
              <a:off x="2547938" y="1648143"/>
              <a:ext cx="945607" cy="330616"/>
              <a:chOff x="2547938" y="1648143"/>
              <a:chExt cx="945607" cy="330616"/>
            </a:xfrm>
          </p:grpSpPr>
          <p:sp>
            <p:nvSpPr>
              <p:cNvPr id="69" name="Text Box 51"/>
              <p:cNvSpPr txBox="1">
                <a:spLocks noChangeArrowheads="1"/>
              </p:cNvSpPr>
              <p:nvPr/>
            </p:nvSpPr>
            <p:spPr bwMode="auto">
              <a:xfrm>
                <a:off x="2556920" y="1664434"/>
                <a:ext cx="936625" cy="314325"/>
              </a:xfrm>
              <a:prstGeom prst="rect">
                <a:avLst/>
              </a:prstGeom>
              <a:noFill/>
              <a:ln w="9525">
                <a:noFill/>
                <a:miter lim="800000"/>
                <a:headEnd/>
                <a:tailEnd/>
              </a:ln>
              <a:effectLst>
                <a:outerShdw blurRad="44450" dist="27940" dir="5400000" algn="ctr">
                  <a:srgbClr val="000000">
                    <a:alpha val="32000"/>
                  </a:srgbClr>
                </a:outerShdw>
              </a:effectLst>
            </p:spPr>
            <p:txBody>
              <a:bodyPr>
                <a:spAutoFit/>
              </a:bodyPr>
              <a:lstStyle/>
              <a:p>
                <a:pPr algn="ctr">
                  <a:spcBef>
                    <a:spcPct val="50000"/>
                  </a:spcBef>
                  <a:buClr>
                    <a:srgbClr val="000000"/>
                  </a:buClr>
                  <a:buSzPct val="100000"/>
                  <a:buFont typeface="Times New Roman" pitchFamily="18" charset="0"/>
                  <a:buNone/>
                </a:pPr>
                <a:r>
                  <a:rPr lang="en-US" sz="1400" dirty="0" smtClean="0"/>
                  <a:t>Ra </a:t>
                </a:r>
                <a:r>
                  <a:rPr lang="en-US" sz="1400" dirty="0"/>
                  <a:t>LSA</a:t>
                </a:r>
              </a:p>
            </p:txBody>
          </p:sp>
          <p:sp>
            <p:nvSpPr>
              <p:cNvPr id="70" name="מלבן מעוגל 152"/>
              <p:cNvSpPr/>
              <p:nvPr/>
            </p:nvSpPr>
            <p:spPr>
              <a:xfrm>
                <a:off x="2547938" y="1648143"/>
                <a:ext cx="936625" cy="314325"/>
              </a:xfrm>
              <a:prstGeom prst="round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grpSp>
        <p:pic>
          <p:nvPicPr>
            <p:cNvPr id="42" name="Content Placeholder 3" descr="router.jpeg"/>
            <p:cNvPicPr>
              <a:picLocks noChangeAspect="1"/>
            </p:cNvPicPr>
            <p:nvPr/>
          </p:nvPicPr>
          <p:blipFill>
            <a:blip r:embed="rId3" cstate="print"/>
            <a:srcRect/>
            <a:stretch>
              <a:fillRect/>
            </a:stretch>
          </p:blipFill>
          <p:spPr bwMode="auto">
            <a:xfrm>
              <a:off x="6512472" y="3448727"/>
              <a:ext cx="387350" cy="341312"/>
            </a:xfrm>
            <a:prstGeom prst="rect">
              <a:avLst/>
            </a:prstGeom>
            <a:noFill/>
            <a:ln w="9525">
              <a:noFill/>
              <a:round/>
              <a:headEnd/>
              <a:tailEnd/>
            </a:ln>
          </p:spPr>
        </p:pic>
        <p:sp>
          <p:nvSpPr>
            <p:cNvPr id="43" name="Line 21"/>
            <p:cNvSpPr>
              <a:spLocks noChangeShapeType="1"/>
            </p:cNvSpPr>
            <p:nvPr/>
          </p:nvSpPr>
          <p:spPr bwMode="auto">
            <a:xfrm>
              <a:off x="6679565" y="3024505"/>
              <a:ext cx="1588" cy="449263"/>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latin typeface="+mn-lt"/>
                <a:cs typeface="+mn-cs"/>
              </a:endParaRPr>
            </a:p>
          </p:txBody>
        </p:sp>
        <p:grpSp>
          <p:nvGrpSpPr>
            <p:cNvPr id="41" name="Group 43"/>
            <p:cNvGrpSpPr/>
            <p:nvPr/>
          </p:nvGrpSpPr>
          <p:grpSpPr>
            <a:xfrm>
              <a:off x="6289274" y="4566920"/>
              <a:ext cx="1939030" cy="1117600"/>
              <a:chOff x="6594472" y="5674991"/>
              <a:chExt cx="1939030" cy="1117600"/>
            </a:xfrm>
          </p:grpSpPr>
          <p:grpSp>
            <p:nvGrpSpPr>
              <p:cNvPr id="44" name="Group 44"/>
              <p:cNvGrpSpPr/>
              <p:nvPr/>
            </p:nvGrpSpPr>
            <p:grpSpPr>
              <a:xfrm>
                <a:off x="6594472" y="5674991"/>
                <a:ext cx="1749420" cy="1117600"/>
                <a:chOff x="6397221" y="5591812"/>
                <a:chExt cx="1749420" cy="1117600"/>
              </a:xfrm>
            </p:grpSpPr>
            <p:grpSp>
              <p:nvGrpSpPr>
                <p:cNvPr id="45" name="Group 47"/>
                <p:cNvGrpSpPr/>
                <p:nvPr/>
              </p:nvGrpSpPr>
              <p:grpSpPr>
                <a:xfrm>
                  <a:off x="6397221" y="5591812"/>
                  <a:ext cx="1749420" cy="1117600"/>
                  <a:chOff x="6447389" y="4697161"/>
                  <a:chExt cx="1749420" cy="1117600"/>
                </a:xfrm>
              </p:grpSpPr>
              <p:grpSp>
                <p:nvGrpSpPr>
                  <p:cNvPr id="48" name="Group 46"/>
                  <p:cNvGrpSpPr>
                    <a:grpSpLocks/>
                  </p:cNvGrpSpPr>
                  <p:nvPr/>
                </p:nvGrpSpPr>
                <p:grpSpPr bwMode="auto">
                  <a:xfrm>
                    <a:off x="7109372" y="5316286"/>
                    <a:ext cx="1087437" cy="498475"/>
                    <a:chOff x="4785" y="3049"/>
                    <a:chExt cx="685" cy="314"/>
                  </a:xfrm>
                </p:grpSpPr>
                <p:pic>
                  <p:nvPicPr>
                    <p:cNvPr id="65" name="Content Placeholder 3" descr="router.jpeg"/>
                    <p:cNvPicPr>
                      <a:picLocks noChangeAspect="1"/>
                    </p:cNvPicPr>
                    <p:nvPr/>
                  </p:nvPicPr>
                  <p:blipFill>
                    <a:blip r:embed="rId5" cstate="print"/>
                    <a:srcRect/>
                    <a:stretch>
                      <a:fillRect/>
                    </a:stretch>
                  </p:blipFill>
                  <p:spPr bwMode="auto">
                    <a:xfrm>
                      <a:off x="5329" y="3203"/>
                      <a:ext cx="141" cy="114"/>
                    </a:xfrm>
                    <a:prstGeom prst="rect">
                      <a:avLst/>
                    </a:prstGeom>
                    <a:noFill/>
                    <a:ln w="9525">
                      <a:noFill/>
                      <a:round/>
                      <a:headEnd/>
                      <a:tailEnd/>
                    </a:ln>
                  </p:spPr>
                </p:pic>
                <p:pic>
                  <p:nvPicPr>
                    <p:cNvPr id="66" name="Content Placeholder 3" descr="router.jpeg"/>
                    <p:cNvPicPr>
                      <a:picLocks noChangeAspect="1"/>
                    </p:cNvPicPr>
                    <p:nvPr/>
                  </p:nvPicPr>
                  <p:blipFill>
                    <a:blip r:embed="rId5" cstate="print"/>
                    <a:srcRect/>
                    <a:stretch>
                      <a:fillRect/>
                    </a:stretch>
                  </p:blipFill>
                  <p:spPr bwMode="auto">
                    <a:xfrm>
                      <a:off x="4785" y="3249"/>
                      <a:ext cx="141" cy="114"/>
                    </a:xfrm>
                    <a:prstGeom prst="rect">
                      <a:avLst/>
                    </a:prstGeom>
                    <a:noFill/>
                    <a:ln w="9525">
                      <a:noFill/>
                      <a:round/>
                      <a:headEnd/>
                      <a:tailEnd/>
                    </a:ln>
                  </p:spPr>
                </p:pic>
                <p:sp>
                  <p:nvSpPr>
                    <p:cNvPr id="67" name="Line 47"/>
                    <p:cNvSpPr>
                      <a:spLocks noChangeShapeType="1"/>
                    </p:cNvSpPr>
                    <p:nvPr/>
                  </p:nvSpPr>
                  <p:spPr bwMode="auto">
                    <a:xfrm flipH="1" flipV="1">
                      <a:off x="5158" y="3049"/>
                      <a:ext cx="193" cy="154"/>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68" name="Line 48"/>
                    <p:cNvSpPr>
                      <a:spLocks noChangeShapeType="1"/>
                    </p:cNvSpPr>
                    <p:nvPr/>
                  </p:nvSpPr>
                  <p:spPr bwMode="auto">
                    <a:xfrm flipV="1">
                      <a:off x="4892" y="3067"/>
                      <a:ext cx="188" cy="182"/>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grpSp>
              <p:grpSp>
                <p:nvGrpSpPr>
                  <p:cNvPr id="54" name="Group 55"/>
                  <p:cNvGrpSpPr>
                    <a:grpSpLocks/>
                  </p:cNvGrpSpPr>
                  <p:nvPr/>
                </p:nvGrpSpPr>
                <p:grpSpPr bwMode="auto">
                  <a:xfrm>
                    <a:off x="6447389" y="4697161"/>
                    <a:ext cx="1408114" cy="647700"/>
                    <a:chOff x="4368" y="2659"/>
                    <a:chExt cx="887" cy="408"/>
                  </a:xfrm>
                </p:grpSpPr>
                <p:grpSp>
                  <p:nvGrpSpPr>
                    <p:cNvPr id="55" name="Group 56"/>
                    <p:cNvGrpSpPr>
                      <a:grpSpLocks/>
                    </p:cNvGrpSpPr>
                    <p:nvPr/>
                  </p:nvGrpSpPr>
                  <p:grpSpPr bwMode="auto">
                    <a:xfrm>
                      <a:off x="4422" y="2659"/>
                      <a:ext cx="833" cy="408"/>
                      <a:chOff x="4422" y="2659"/>
                      <a:chExt cx="833" cy="408"/>
                    </a:xfrm>
                  </p:grpSpPr>
                  <p:pic>
                    <p:nvPicPr>
                      <p:cNvPr id="58" name="Content Placeholder 3" descr="router.jpeg"/>
                      <p:cNvPicPr>
                        <a:picLocks noChangeAspect="1"/>
                      </p:cNvPicPr>
                      <p:nvPr/>
                    </p:nvPicPr>
                    <p:blipFill>
                      <a:blip r:embed="rId6" cstate="print"/>
                      <a:srcRect/>
                      <a:stretch>
                        <a:fillRect/>
                      </a:stretch>
                    </p:blipFill>
                    <p:spPr bwMode="auto">
                      <a:xfrm>
                        <a:off x="5035" y="2920"/>
                        <a:ext cx="158" cy="147"/>
                      </a:xfrm>
                      <a:prstGeom prst="rect">
                        <a:avLst/>
                      </a:prstGeom>
                      <a:noFill/>
                      <a:ln w="9525">
                        <a:noFill/>
                        <a:round/>
                        <a:headEnd/>
                        <a:tailEnd/>
                      </a:ln>
                    </p:spPr>
                  </p:pic>
                  <p:pic>
                    <p:nvPicPr>
                      <p:cNvPr id="59" name="Content Placeholder 3" descr="router.jpeg"/>
                      <p:cNvPicPr>
                        <a:picLocks noChangeAspect="1"/>
                      </p:cNvPicPr>
                      <p:nvPr/>
                    </p:nvPicPr>
                    <p:blipFill>
                      <a:blip r:embed="rId6" cstate="print"/>
                      <a:srcRect/>
                      <a:stretch>
                        <a:fillRect/>
                      </a:stretch>
                    </p:blipFill>
                    <p:spPr bwMode="auto">
                      <a:xfrm>
                        <a:off x="4775" y="2844"/>
                        <a:ext cx="158" cy="147"/>
                      </a:xfrm>
                      <a:prstGeom prst="rect">
                        <a:avLst/>
                      </a:prstGeom>
                      <a:noFill/>
                      <a:ln w="9525">
                        <a:noFill/>
                        <a:round/>
                        <a:headEnd/>
                        <a:tailEnd/>
                      </a:ln>
                    </p:spPr>
                  </p:pic>
                  <p:sp>
                    <p:nvSpPr>
                      <p:cNvPr id="60" name="Cloud"/>
                      <p:cNvSpPr>
                        <a:spLocks noChangeAspect="1" noEditPoints="1" noChangeArrowheads="1"/>
                      </p:cNvSpPr>
                      <p:nvPr/>
                    </p:nvSpPr>
                    <p:spPr bwMode="auto">
                      <a:xfrm>
                        <a:off x="4422" y="2659"/>
                        <a:ext cx="244" cy="20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6">
                          <a:lumMod val="20000"/>
                          <a:lumOff val="80000"/>
                        </a:schemeClr>
                      </a:solidFill>
                      <a:ln w="9525">
                        <a:solidFill>
                          <a:srgbClr val="000000"/>
                        </a:solidFill>
                        <a:miter lim="800000"/>
                        <a:headEnd/>
                        <a:tailEnd/>
                      </a:ln>
                      <a:effectLst>
                        <a:outerShdw sx="1000" sy="1000" algn="ctr" rotWithShape="0">
                          <a:srgbClr val="808080"/>
                        </a:outerShdw>
                      </a:effectLst>
                    </p:spPr>
                    <p:txBody>
                      <a:bodyPr/>
                      <a:lstStyle/>
                      <a:p>
                        <a:pPr>
                          <a:buClr>
                            <a:srgbClr val="000000"/>
                          </a:buClr>
                          <a:buSzPct val="100000"/>
                          <a:buFont typeface="Times New Roman" pitchFamily="18" charset="0"/>
                          <a:buNone/>
                          <a:defRPr/>
                        </a:pPr>
                        <a:r>
                          <a:rPr lang="en-US"/>
                          <a:t>     </a:t>
                        </a:r>
                      </a:p>
                    </p:txBody>
                  </p:sp>
                  <p:sp>
                    <p:nvSpPr>
                      <p:cNvPr id="61" name="Line 59"/>
                      <p:cNvSpPr>
                        <a:spLocks noChangeShapeType="1"/>
                      </p:cNvSpPr>
                      <p:nvPr/>
                    </p:nvSpPr>
                    <p:spPr bwMode="auto">
                      <a:xfrm>
                        <a:off x="4640" y="2791"/>
                        <a:ext cx="145" cy="79"/>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62" name="Text Box 60"/>
                      <p:cNvSpPr txBox="1">
                        <a:spLocks noChangeArrowheads="1"/>
                      </p:cNvSpPr>
                      <p:nvPr/>
                    </p:nvSpPr>
                    <p:spPr bwMode="auto">
                      <a:xfrm>
                        <a:off x="4771" y="2716"/>
                        <a:ext cx="241" cy="154"/>
                      </a:xfrm>
                      <a:prstGeom prst="rect">
                        <a:avLst/>
                      </a:prstGeom>
                      <a:noFill/>
                      <a:ln w="9525">
                        <a:noFill/>
                        <a:miter lim="800000"/>
                        <a:headEnd/>
                        <a:tailEnd/>
                      </a:ln>
                    </p:spPr>
                    <p:txBody>
                      <a:bodyPr>
                        <a:spAutoFit/>
                      </a:bodyPr>
                      <a:lstStyle/>
                      <a:p>
                        <a:pPr>
                          <a:spcBef>
                            <a:spcPct val="50000"/>
                          </a:spcBef>
                          <a:buClr>
                            <a:srgbClr val="000000"/>
                          </a:buClr>
                          <a:buSzPct val="100000"/>
                          <a:buFont typeface="Times New Roman" pitchFamily="18" charset="0"/>
                          <a:buNone/>
                        </a:pPr>
                        <a:r>
                          <a:rPr lang="en-US" sz="1000" dirty="0" smtClean="0"/>
                          <a:t>Ra</a:t>
                        </a:r>
                        <a:endParaRPr lang="en-US" sz="1000" dirty="0"/>
                      </a:p>
                    </p:txBody>
                  </p:sp>
                  <p:sp>
                    <p:nvSpPr>
                      <p:cNvPr id="63" name="Line 61"/>
                      <p:cNvSpPr>
                        <a:spLocks noChangeShapeType="1"/>
                      </p:cNvSpPr>
                      <p:nvPr/>
                    </p:nvSpPr>
                    <p:spPr bwMode="auto">
                      <a:xfrm>
                        <a:off x="4926" y="2955"/>
                        <a:ext cx="113" cy="44"/>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64" name="Text Box 63"/>
                      <p:cNvSpPr txBox="1">
                        <a:spLocks noChangeArrowheads="1"/>
                      </p:cNvSpPr>
                      <p:nvPr/>
                    </p:nvSpPr>
                    <p:spPr bwMode="auto">
                      <a:xfrm>
                        <a:off x="4983" y="2753"/>
                        <a:ext cx="272" cy="154"/>
                      </a:xfrm>
                      <a:prstGeom prst="rect">
                        <a:avLst/>
                      </a:prstGeom>
                      <a:noFill/>
                      <a:ln w="9525">
                        <a:noFill/>
                        <a:miter lim="800000"/>
                        <a:headEnd/>
                        <a:tailEnd/>
                      </a:ln>
                    </p:spPr>
                    <p:txBody>
                      <a:bodyPr>
                        <a:spAutoFit/>
                      </a:bodyPr>
                      <a:lstStyle/>
                      <a:p>
                        <a:pPr>
                          <a:spcBef>
                            <a:spcPct val="50000"/>
                          </a:spcBef>
                          <a:buClr>
                            <a:srgbClr val="000000"/>
                          </a:buClr>
                          <a:buSzPct val="100000"/>
                          <a:buFont typeface="Times New Roman" pitchFamily="18" charset="0"/>
                          <a:buNone/>
                        </a:pPr>
                        <a:r>
                          <a:rPr lang="en-US" sz="1000" dirty="0" err="1" smtClean="0"/>
                          <a:t>Rb</a:t>
                        </a:r>
                        <a:endParaRPr lang="en-US" sz="1000" dirty="0"/>
                      </a:p>
                    </p:txBody>
                  </p:sp>
                </p:grpSp>
                <p:sp>
                  <p:nvSpPr>
                    <p:cNvPr id="57" name="Text Box 64"/>
                    <p:cNvSpPr txBox="1">
                      <a:spLocks noChangeArrowheads="1"/>
                    </p:cNvSpPr>
                    <p:nvPr/>
                  </p:nvSpPr>
                  <p:spPr bwMode="auto">
                    <a:xfrm>
                      <a:off x="4368" y="2684"/>
                      <a:ext cx="317" cy="135"/>
                    </a:xfrm>
                    <a:prstGeom prst="rect">
                      <a:avLst/>
                    </a:prstGeom>
                    <a:noFill/>
                    <a:ln w="9525">
                      <a:noFill/>
                      <a:miter lim="800000"/>
                      <a:headEnd/>
                      <a:tailEnd/>
                    </a:ln>
                  </p:spPr>
                  <p:txBody>
                    <a:bodyPr>
                      <a:spAutoFit/>
                    </a:bodyPr>
                    <a:lstStyle/>
                    <a:p>
                      <a:pPr>
                        <a:spcBef>
                          <a:spcPct val="50000"/>
                        </a:spcBef>
                        <a:buClr>
                          <a:srgbClr val="000000"/>
                        </a:buClr>
                        <a:buSzPct val="100000"/>
                        <a:buFont typeface="Times New Roman" pitchFamily="18" charset="0"/>
                        <a:buNone/>
                      </a:pPr>
                      <a:r>
                        <a:rPr lang="en-US" sz="800" dirty="0"/>
                        <a:t>Net-1</a:t>
                      </a:r>
                    </a:p>
                  </p:txBody>
                </p:sp>
              </p:grpSp>
            </p:grpSp>
            <p:sp>
              <p:nvSpPr>
                <p:cNvPr id="49" name="TextBox 48"/>
                <p:cNvSpPr txBox="1"/>
                <p:nvPr/>
              </p:nvSpPr>
              <p:spPr>
                <a:xfrm>
                  <a:off x="7023112" y="6016622"/>
                  <a:ext cx="397949" cy="261610"/>
                </a:xfrm>
                <a:prstGeom prst="rect">
                  <a:avLst/>
                </a:prstGeom>
                <a:noFill/>
              </p:spPr>
              <p:txBody>
                <a:bodyPr wrap="square" rtlCol="0">
                  <a:spAutoFit/>
                </a:bodyPr>
                <a:lstStyle/>
                <a:p>
                  <a:r>
                    <a:rPr lang="en-US" sz="1050" dirty="0" smtClean="0"/>
                    <a:t>3</a:t>
                  </a:r>
                  <a:endParaRPr lang="en-US" sz="1050" dirty="0"/>
                </a:p>
              </p:txBody>
            </p:sp>
            <p:sp>
              <p:nvSpPr>
                <p:cNvPr id="50" name="TextBox 49"/>
                <p:cNvSpPr txBox="1"/>
                <p:nvPr/>
              </p:nvSpPr>
              <p:spPr>
                <a:xfrm>
                  <a:off x="7692753" y="5925925"/>
                  <a:ext cx="397949" cy="261610"/>
                </a:xfrm>
                <a:prstGeom prst="rect">
                  <a:avLst/>
                </a:prstGeom>
                <a:noFill/>
              </p:spPr>
              <p:txBody>
                <a:bodyPr wrap="square" rtlCol="0">
                  <a:spAutoFit/>
                </a:bodyPr>
                <a:lstStyle/>
                <a:p>
                  <a:r>
                    <a:rPr lang="en-US" sz="1050" dirty="0" smtClean="0"/>
                    <a:t>2</a:t>
                  </a:r>
                  <a:endParaRPr lang="en-US" sz="1050" dirty="0"/>
                </a:p>
              </p:txBody>
            </p:sp>
            <p:sp>
              <p:nvSpPr>
                <p:cNvPr id="51" name="TextBox 50"/>
                <p:cNvSpPr txBox="1"/>
                <p:nvPr/>
              </p:nvSpPr>
              <p:spPr>
                <a:xfrm>
                  <a:off x="6854553" y="5925925"/>
                  <a:ext cx="397949" cy="261610"/>
                </a:xfrm>
                <a:prstGeom prst="rect">
                  <a:avLst/>
                </a:prstGeom>
                <a:noFill/>
              </p:spPr>
              <p:txBody>
                <a:bodyPr wrap="square" rtlCol="0">
                  <a:spAutoFit/>
                </a:bodyPr>
                <a:lstStyle/>
                <a:p>
                  <a:r>
                    <a:rPr lang="en-US" sz="1050" dirty="0" smtClean="0"/>
                    <a:t>2</a:t>
                  </a:r>
                  <a:endParaRPr lang="en-US" sz="1050" dirty="0"/>
                </a:p>
              </p:txBody>
            </p:sp>
            <p:sp>
              <p:nvSpPr>
                <p:cNvPr id="52" name="TextBox 51"/>
                <p:cNvSpPr txBox="1"/>
                <p:nvPr/>
              </p:nvSpPr>
              <p:spPr>
                <a:xfrm>
                  <a:off x="6871502" y="6339935"/>
                  <a:ext cx="397949" cy="261610"/>
                </a:xfrm>
                <a:prstGeom prst="rect">
                  <a:avLst/>
                </a:prstGeom>
                <a:noFill/>
              </p:spPr>
              <p:txBody>
                <a:bodyPr wrap="square" rtlCol="0">
                  <a:spAutoFit/>
                </a:bodyPr>
                <a:lstStyle/>
                <a:p>
                  <a:r>
                    <a:rPr lang="en-US" sz="1050" dirty="0" smtClean="0"/>
                    <a:t>3</a:t>
                  </a:r>
                  <a:endParaRPr lang="en-US" sz="1050" dirty="0"/>
                </a:p>
              </p:txBody>
            </p:sp>
          </p:grpSp>
          <p:sp>
            <p:nvSpPr>
              <p:cNvPr id="46" name="TextBox 45"/>
              <p:cNvSpPr txBox="1"/>
              <p:nvPr/>
            </p:nvSpPr>
            <p:spPr>
              <a:xfrm>
                <a:off x="8135553" y="6270714"/>
                <a:ext cx="397949" cy="261610"/>
              </a:xfrm>
              <a:prstGeom prst="rect">
                <a:avLst/>
              </a:prstGeom>
              <a:noFill/>
            </p:spPr>
            <p:txBody>
              <a:bodyPr wrap="square" rtlCol="0">
                <a:spAutoFit/>
              </a:bodyPr>
              <a:lstStyle/>
              <a:p>
                <a:r>
                  <a:rPr lang="en-US" sz="1050" dirty="0" smtClean="0"/>
                  <a:t>1</a:t>
                </a:r>
                <a:endParaRPr lang="en-US" sz="1050" dirty="0"/>
              </a:p>
            </p:txBody>
          </p:sp>
        </p:grpSp>
      </p:grpSp>
      <p:sp>
        <p:nvSpPr>
          <p:cNvPr id="97" name="Title 96"/>
          <p:cNvSpPr>
            <a:spLocks noGrp="1"/>
          </p:cNvSpPr>
          <p:nvPr>
            <p:ph type="title"/>
          </p:nvPr>
        </p:nvSpPr>
        <p:spPr>
          <a:xfrm>
            <a:off x="609600" y="152400"/>
            <a:ext cx="7772400" cy="914400"/>
          </a:xfrm>
        </p:spPr>
        <p:txBody>
          <a:bodyPr/>
          <a:lstStyle/>
          <a:p>
            <a:r>
              <a:rPr lang="en-US" dirty="0" smtClean="0">
                <a:solidFill>
                  <a:schemeClr val="tx1"/>
                </a:solidFill>
                <a:latin typeface="Times New Roman" pitchFamily="18" charset="0"/>
                <a:cs typeface="Times New Roman" pitchFamily="18" charset="0"/>
              </a:rPr>
              <a:t>Example:  LSA from Ra and </a:t>
            </a:r>
            <a:r>
              <a:rPr lang="en-US" dirty="0" err="1" smtClean="0">
                <a:solidFill>
                  <a:schemeClr val="tx1"/>
                </a:solidFill>
                <a:latin typeface="Times New Roman" pitchFamily="18" charset="0"/>
                <a:cs typeface="Times New Roman" pitchFamily="18" charset="0"/>
              </a:rPr>
              <a:t>Rb</a:t>
            </a:r>
            <a:endParaRPr lang="en-US" dirty="0">
              <a:solidFill>
                <a:schemeClr val="tx1"/>
              </a:solidFill>
              <a:latin typeface="Times New Roman" pitchFamily="18" charset="0"/>
              <a:cs typeface="Times New Roman" pitchFamily="18" charset="0"/>
            </a:endParaRPr>
          </a:p>
        </p:txBody>
      </p:sp>
      <p:sp>
        <p:nvSpPr>
          <p:cNvPr id="98" name="Footer Placeholder 97"/>
          <p:cNvSpPr>
            <a:spLocks noGrp="1"/>
          </p:cNvSpPr>
          <p:nvPr>
            <p:ph type="ftr" sz="quarter" idx="11"/>
          </p:nvPr>
        </p:nvSpPr>
        <p:spPr/>
        <p:txBody>
          <a:bodyPr/>
          <a:lstStyle/>
          <a:p>
            <a:r>
              <a:rPr lang="en-US" smtClean="0"/>
              <a:t>FAST-NUCES</a:t>
            </a:r>
            <a:endParaRPr lang="en-US"/>
          </a:p>
        </p:txBody>
      </p:sp>
      <p:pic>
        <p:nvPicPr>
          <p:cNvPr id="99" name="Picture 98" descr="http://study.result.pk/wp-content/uploads/2011/07/National-University-of-Computer-and-Emerging-Sciences-NUCES-300x300.png"/>
          <p:cNvPicPr/>
          <p:nvPr/>
        </p:nvPicPr>
        <p:blipFill>
          <a:blip r:embed="rId7"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205201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Security features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990600"/>
            <a:ext cx="7772400" cy="5257800"/>
          </a:xfrm>
        </p:spPr>
        <p:txBody>
          <a:bodyPr/>
          <a:lstStyle/>
          <a:p>
            <a:pPr>
              <a:defRPr/>
            </a:pPr>
            <a:r>
              <a:rPr lang="en-US" sz="2400" dirty="0">
                <a:latin typeface="Times New Roman" pitchFamily="18" charset="0"/>
                <a:cs typeface="Times New Roman" pitchFamily="18" charset="0"/>
              </a:rPr>
              <a:t>O</a:t>
            </a:r>
            <a:r>
              <a:rPr lang="en-US" sz="2400" dirty="0" smtClean="0">
                <a:latin typeface="Times New Roman" pitchFamily="18" charset="0"/>
                <a:cs typeface="Times New Roman" pitchFamily="18" charset="0"/>
              </a:rPr>
              <a:t>SPF message integrity  (unlike BGP)</a:t>
            </a:r>
            <a:endParaRPr lang="en-US" sz="2400" dirty="0">
              <a:latin typeface="Times New Roman" pitchFamily="18" charset="0"/>
              <a:cs typeface="Times New Roman" pitchFamily="18" charset="0"/>
            </a:endParaRPr>
          </a:p>
          <a:p>
            <a:pPr lvl="1">
              <a:defRPr/>
            </a:pPr>
            <a:r>
              <a:rPr lang="en-US" dirty="0">
                <a:latin typeface="Times New Roman" pitchFamily="18" charset="0"/>
                <a:cs typeface="Times New Roman" pitchFamily="18" charset="0"/>
              </a:rPr>
              <a:t>Every link </a:t>
            </a:r>
            <a:r>
              <a:rPr lang="en-US" dirty="0" smtClean="0">
                <a:latin typeface="Times New Roman" pitchFamily="18" charset="0"/>
                <a:cs typeface="Times New Roman" pitchFamily="18" charset="0"/>
              </a:rPr>
              <a:t>can have its </a:t>
            </a:r>
            <a:r>
              <a:rPr lang="en-US" dirty="0">
                <a:latin typeface="Times New Roman" pitchFamily="18" charset="0"/>
                <a:cs typeface="Times New Roman" pitchFamily="18" charset="0"/>
              </a:rPr>
              <a:t>own shared </a:t>
            </a:r>
            <a:r>
              <a:rPr lang="en-US" dirty="0" smtClean="0">
                <a:latin typeface="Times New Roman" pitchFamily="18" charset="0"/>
                <a:cs typeface="Times New Roman" pitchFamily="18" charset="0"/>
              </a:rPr>
              <a:t>secret</a:t>
            </a:r>
          </a:p>
          <a:p>
            <a:pPr lvl="1" eaLnBrk="1" hangingPunct="1">
              <a:defRPr/>
            </a:pPr>
            <a:r>
              <a:rPr lang="en-US" dirty="0" smtClean="0">
                <a:latin typeface="Times New Roman" pitchFamily="18" charset="0"/>
                <a:cs typeface="Times New Roman" pitchFamily="18" charset="0"/>
              </a:rPr>
              <a:t>Unfortunately, OSPF uses an insecure MAC:</a:t>
            </a:r>
          </a:p>
          <a:p>
            <a:pPr marL="914400" lvl="2" indent="0" eaLnBrk="1" hangingPunct="1">
              <a:buNone/>
              <a:defRP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MAC(</a:t>
            </a:r>
            <a:r>
              <a:rPr lang="en-US" dirty="0" err="1" smtClean="0">
                <a:latin typeface="Times New Roman" pitchFamily="18" charset="0"/>
                <a:cs typeface="Times New Roman" pitchFamily="18" charset="0"/>
              </a:rPr>
              <a:t>k,m</a:t>
            </a:r>
            <a:r>
              <a:rPr lang="en-US" dirty="0" smtClean="0">
                <a:latin typeface="Times New Roman" pitchFamily="18" charset="0"/>
                <a:cs typeface="Times New Roman" pitchFamily="18" charset="0"/>
              </a:rPr>
              <a:t>) = MD5(data </a:t>
            </a:r>
            <a:r>
              <a:rPr lang="en-US" dirty="0" err="1" smtClean="0">
                <a:latin typeface="Times New Roman" pitchFamily="18" charset="0"/>
                <a:cs typeface="Times New Roman" pitchFamily="18" charset="0"/>
              </a:rPr>
              <a:t>ll</a:t>
            </a:r>
            <a:r>
              <a:rPr lang="en-US" dirty="0" smtClean="0">
                <a:latin typeface="Times New Roman" pitchFamily="18" charset="0"/>
                <a:cs typeface="Times New Roman" pitchFamily="18" charset="0"/>
              </a:rPr>
              <a:t> key </a:t>
            </a:r>
            <a:r>
              <a:rPr lang="en-US" dirty="0" err="1" smtClean="0">
                <a:latin typeface="Times New Roman" pitchFamily="18" charset="0"/>
                <a:cs typeface="Times New Roman" pitchFamily="18" charset="0"/>
              </a:rPr>
              <a:t>ll</a:t>
            </a:r>
            <a:r>
              <a:rPr lang="en-US" dirty="0" smtClean="0">
                <a:latin typeface="Times New Roman" pitchFamily="18" charset="0"/>
                <a:cs typeface="Times New Roman" pitchFamily="18" charset="0"/>
              </a:rPr>
              <a:t> pad </a:t>
            </a:r>
            <a:r>
              <a:rPr lang="en-US" dirty="0" err="1" smtClean="0">
                <a:latin typeface="Times New Roman" pitchFamily="18" charset="0"/>
                <a:cs typeface="Times New Roman" pitchFamily="18" charset="0"/>
              </a:rPr>
              <a:t>ll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len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spcBef>
                <a:spcPts val="2376"/>
              </a:spcBef>
              <a:defRPr/>
            </a:pPr>
            <a:r>
              <a:rPr lang="en-US" sz="2400" dirty="0">
                <a:latin typeface="Times New Roman" pitchFamily="18" charset="0"/>
                <a:cs typeface="Times New Roman" pitchFamily="18" charset="0"/>
              </a:rPr>
              <a:t>Every LSA is flooded throughout the </a:t>
            </a:r>
            <a:r>
              <a:rPr lang="en-US" sz="2400" dirty="0" smtClean="0">
                <a:latin typeface="Times New Roman" pitchFamily="18" charset="0"/>
                <a:cs typeface="Times New Roman" pitchFamily="18" charset="0"/>
              </a:rPr>
              <a:t>AS</a:t>
            </a:r>
          </a:p>
          <a:p>
            <a:pPr lvl="1">
              <a:defRPr/>
            </a:pPr>
            <a:r>
              <a:rPr lang="en-US" sz="2000" dirty="0" smtClean="0">
                <a:latin typeface="Times New Roman" pitchFamily="18" charset="0"/>
                <a:cs typeface="Times New Roman" pitchFamily="18" charset="0"/>
              </a:rPr>
              <a:t>If a single malicious router, valid LSAs may still reach </a:t>
            </a:r>
            <a:r>
              <a:rPr lang="en-US" sz="2000" dirty="0" err="1" smtClean="0">
                <a:latin typeface="Times New Roman" pitchFamily="18" charset="0"/>
                <a:cs typeface="Times New Roman" pitchFamily="18" charset="0"/>
              </a:rPr>
              <a:t>dest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spcBef>
                <a:spcPts val="2424"/>
              </a:spcBef>
              <a:defRPr/>
            </a:pPr>
            <a:r>
              <a:rPr lang="en-US" sz="2400" dirty="0">
                <a:latin typeface="Times New Roman" pitchFamily="18" charset="0"/>
                <a:cs typeface="Times New Roman" pitchFamily="18" charset="0"/>
              </a:rPr>
              <a:t>The “fight back” </a:t>
            </a:r>
            <a:r>
              <a:rPr lang="en-US" sz="2400" dirty="0" smtClean="0">
                <a:latin typeface="Times New Roman" pitchFamily="18" charset="0"/>
                <a:cs typeface="Times New Roman" pitchFamily="18" charset="0"/>
              </a:rPr>
              <a:t>mechanism</a:t>
            </a:r>
          </a:p>
          <a:p>
            <a:pPr lvl="1">
              <a:defRPr/>
            </a:pPr>
            <a:r>
              <a:rPr lang="en-US" sz="2000" dirty="0" smtClean="0">
                <a:latin typeface="Times New Roman" pitchFamily="18" charset="0"/>
                <a:cs typeface="Times New Roman" pitchFamily="18" charset="0"/>
              </a:rPr>
              <a:t>If a router receives its own LSA with a newer timestamp than the latest it sent, it immediately floods a new LSA</a:t>
            </a:r>
            <a:endParaRPr lang="en-US" sz="2000" dirty="0">
              <a:latin typeface="Times New Roman" pitchFamily="18" charset="0"/>
              <a:cs typeface="Times New Roman" pitchFamily="18" charset="0"/>
            </a:endParaRPr>
          </a:p>
          <a:p>
            <a:pPr>
              <a:spcBef>
                <a:spcPts val="2376"/>
              </a:spcBef>
              <a:defRPr/>
            </a:pPr>
            <a:r>
              <a:rPr lang="en-US" sz="2400" dirty="0" smtClean="0">
                <a:latin typeface="Times New Roman" pitchFamily="18" charset="0"/>
                <a:cs typeface="Times New Roman" pitchFamily="18" charset="0"/>
              </a:rPr>
              <a:t>Links </a:t>
            </a:r>
            <a:r>
              <a:rPr lang="en-US" sz="2400" dirty="0">
                <a:latin typeface="Times New Roman" pitchFamily="18" charset="0"/>
                <a:cs typeface="Times New Roman" pitchFamily="18" charset="0"/>
              </a:rPr>
              <a:t>must be advertised by both </a:t>
            </a:r>
            <a:r>
              <a:rPr lang="en-US" sz="2400" dirty="0" smtClean="0">
                <a:latin typeface="Times New Roman" pitchFamily="18" charset="0"/>
                <a:cs typeface="Times New Roman" pitchFamily="18" charset="0"/>
              </a:rPr>
              <a:t>ends</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543032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Domain Name Systems</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28600"/>
            <a:ext cx="7772400" cy="7318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Domain Name System</a:t>
            </a:r>
          </a:p>
        </p:txBody>
      </p:sp>
      <p:sp>
        <p:nvSpPr>
          <p:cNvPr id="44035" name="Rectangle 3" descr="Rectangle: Click to edit Master text styles&#10;Second level&#10;Third level&#10;Fourth level&#10;Fifth level"/>
          <p:cNvSpPr>
            <a:spLocks noGrp="1" noChangeArrowheads="1"/>
          </p:cNvSpPr>
          <p:nvPr>
            <p:ph type="body" idx="1"/>
          </p:nvPr>
        </p:nvSpPr>
        <p:spPr>
          <a:xfrm>
            <a:off x="609600" y="1219200"/>
            <a:ext cx="4673600" cy="523875"/>
          </a:xfrm>
          <a:noFill/>
        </p:spPr>
        <p:txBody>
          <a:bodyPr/>
          <a:lstStyle/>
          <a:p>
            <a:pPr eaLnBrk="1" hangingPunct="1"/>
            <a:r>
              <a:rPr lang="en-US" dirty="0">
                <a:latin typeface="Times New Roman" pitchFamily="18" charset="0"/>
                <a:ea typeface="ＭＳ Ｐゴシック" charset="0"/>
                <a:cs typeface="Times New Roman" pitchFamily="18" charset="0"/>
              </a:rPr>
              <a:t>Hierarchical Name Space</a:t>
            </a:r>
          </a:p>
        </p:txBody>
      </p:sp>
      <p:sp>
        <p:nvSpPr>
          <p:cNvPr id="44036" name="Text Box 4"/>
          <p:cNvSpPr txBox="1">
            <a:spLocks noChangeArrowheads="1"/>
          </p:cNvSpPr>
          <p:nvPr/>
        </p:nvSpPr>
        <p:spPr bwMode="auto">
          <a:xfrm>
            <a:off x="4267200" y="2347913"/>
            <a:ext cx="6223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solidFill>
                  <a:srgbClr val="FF0000"/>
                </a:solidFill>
                <a:latin typeface="Arial" charset="0"/>
              </a:rPr>
              <a:t>root</a:t>
            </a:r>
          </a:p>
        </p:txBody>
      </p:sp>
      <p:sp>
        <p:nvSpPr>
          <p:cNvPr id="44037" name="Text Box 5"/>
          <p:cNvSpPr txBox="1">
            <a:spLocks noChangeArrowheads="1"/>
          </p:cNvSpPr>
          <p:nvPr/>
        </p:nvSpPr>
        <p:spPr bwMode="auto">
          <a:xfrm>
            <a:off x="3932238" y="3170238"/>
            <a:ext cx="6080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solidFill>
                  <a:srgbClr val="FF0000"/>
                </a:solidFill>
                <a:latin typeface="Arial" charset="0"/>
              </a:rPr>
              <a:t>edu</a:t>
            </a:r>
          </a:p>
        </p:txBody>
      </p:sp>
      <p:sp>
        <p:nvSpPr>
          <p:cNvPr id="44038" name="Text Box 6"/>
          <p:cNvSpPr txBox="1">
            <a:spLocks noChangeArrowheads="1"/>
          </p:cNvSpPr>
          <p:nvPr/>
        </p:nvSpPr>
        <p:spPr bwMode="auto">
          <a:xfrm>
            <a:off x="2744788" y="3181350"/>
            <a:ext cx="5365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Arial" charset="0"/>
              </a:rPr>
              <a:t>net</a:t>
            </a:r>
          </a:p>
        </p:txBody>
      </p:sp>
      <p:sp>
        <p:nvSpPr>
          <p:cNvPr id="44039" name="Text Box 7"/>
          <p:cNvSpPr txBox="1">
            <a:spLocks noChangeArrowheads="1"/>
          </p:cNvSpPr>
          <p:nvPr/>
        </p:nvSpPr>
        <p:spPr bwMode="auto">
          <a:xfrm>
            <a:off x="1373188" y="3186113"/>
            <a:ext cx="5508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Arial" charset="0"/>
              </a:rPr>
              <a:t>org</a:t>
            </a:r>
          </a:p>
        </p:txBody>
      </p:sp>
      <p:sp>
        <p:nvSpPr>
          <p:cNvPr id="44040" name="Text Box 8"/>
          <p:cNvSpPr txBox="1">
            <a:spLocks noChangeArrowheads="1"/>
          </p:cNvSpPr>
          <p:nvPr/>
        </p:nvSpPr>
        <p:spPr bwMode="auto">
          <a:xfrm>
            <a:off x="6215063" y="3170238"/>
            <a:ext cx="4524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Arial" charset="0"/>
              </a:rPr>
              <a:t>uk</a:t>
            </a:r>
          </a:p>
        </p:txBody>
      </p:sp>
      <p:sp>
        <p:nvSpPr>
          <p:cNvPr id="44041" name="Text Box 9"/>
          <p:cNvSpPr txBox="1">
            <a:spLocks noChangeArrowheads="1"/>
          </p:cNvSpPr>
          <p:nvPr/>
        </p:nvSpPr>
        <p:spPr bwMode="auto">
          <a:xfrm>
            <a:off x="4937125" y="3170238"/>
            <a:ext cx="6635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Arial" charset="0"/>
              </a:rPr>
              <a:t>com</a:t>
            </a:r>
          </a:p>
        </p:txBody>
      </p:sp>
      <p:sp>
        <p:nvSpPr>
          <p:cNvPr id="44042" name="Text Box 10"/>
          <p:cNvSpPr txBox="1">
            <a:spLocks noChangeArrowheads="1"/>
          </p:cNvSpPr>
          <p:nvPr/>
        </p:nvSpPr>
        <p:spPr bwMode="auto">
          <a:xfrm>
            <a:off x="7467600" y="3186113"/>
            <a:ext cx="4524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Arial" charset="0"/>
              </a:rPr>
              <a:t>ca</a:t>
            </a:r>
          </a:p>
        </p:txBody>
      </p:sp>
      <p:sp>
        <p:nvSpPr>
          <p:cNvPr id="44043" name="Text Box 11"/>
          <p:cNvSpPr txBox="1">
            <a:spLocks noChangeArrowheads="1"/>
          </p:cNvSpPr>
          <p:nvPr/>
        </p:nvSpPr>
        <p:spPr bwMode="auto">
          <a:xfrm>
            <a:off x="825500" y="4143375"/>
            <a:ext cx="677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Arial" charset="0"/>
              </a:rPr>
              <a:t>wisc</a:t>
            </a:r>
          </a:p>
        </p:txBody>
      </p:sp>
      <p:sp>
        <p:nvSpPr>
          <p:cNvPr id="44044" name="Text Box 12"/>
          <p:cNvSpPr txBox="1">
            <a:spLocks noChangeArrowheads="1"/>
          </p:cNvSpPr>
          <p:nvPr/>
        </p:nvSpPr>
        <p:spPr bwMode="auto">
          <a:xfrm>
            <a:off x="2528888" y="4095750"/>
            <a:ext cx="593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Arial" charset="0"/>
              </a:rPr>
              <a:t>ucb</a:t>
            </a:r>
          </a:p>
        </p:txBody>
      </p:sp>
      <p:sp>
        <p:nvSpPr>
          <p:cNvPr id="44045" name="Text Box 13"/>
          <p:cNvSpPr txBox="1">
            <a:spLocks noChangeArrowheads="1"/>
          </p:cNvSpPr>
          <p:nvPr/>
        </p:nvSpPr>
        <p:spPr bwMode="auto">
          <a:xfrm>
            <a:off x="3748088" y="4049713"/>
            <a:ext cx="1101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solidFill>
                  <a:srgbClr val="FF0000"/>
                </a:solidFill>
                <a:latin typeface="Arial" charset="0"/>
              </a:rPr>
              <a:t>stanford</a:t>
            </a:r>
          </a:p>
        </p:txBody>
      </p:sp>
      <p:sp>
        <p:nvSpPr>
          <p:cNvPr id="44046" name="Text Box 14"/>
          <p:cNvSpPr txBox="1">
            <a:spLocks noChangeArrowheads="1"/>
          </p:cNvSpPr>
          <p:nvPr/>
        </p:nvSpPr>
        <p:spPr bwMode="auto">
          <a:xfrm>
            <a:off x="6337300" y="4059238"/>
            <a:ext cx="6635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Arial" charset="0"/>
              </a:rPr>
              <a:t>cmu</a:t>
            </a:r>
          </a:p>
        </p:txBody>
      </p:sp>
      <p:sp>
        <p:nvSpPr>
          <p:cNvPr id="44047" name="Line 15"/>
          <p:cNvSpPr>
            <a:spLocks noChangeShapeType="1"/>
          </p:cNvSpPr>
          <p:nvPr/>
        </p:nvSpPr>
        <p:spPr bwMode="auto">
          <a:xfrm flipH="1">
            <a:off x="1941513" y="2687638"/>
            <a:ext cx="2374900" cy="5286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48" name="Line 16"/>
          <p:cNvSpPr>
            <a:spLocks noChangeShapeType="1"/>
          </p:cNvSpPr>
          <p:nvPr/>
        </p:nvSpPr>
        <p:spPr bwMode="auto">
          <a:xfrm flipH="1">
            <a:off x="3152775" y="2687638"/>
            <a:ext cx="1222375" cy="5524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49" name="Line 17"/>
          <p:cNvSpPr>
            <a:spLocks noChangeShapeType="1"/>
          </p:cNvSpPr>
          <p:nvPr/>
        </p:nvSpPr>
        <p:spPr bwMode="auto">
          <a:xfrm>
            <a:off x="4740275" y="2663825"/>
            <a:ext cx="493713" cy="5762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50" name="Line 18"/>
          <p:cNvSpPr>
            <a:spLocks noChangeShapeType="1"/>
          </p:cNvSpPr>
          <p:nvPr/>
        </p:nvSpPr>
        <p:spPr bwMode="auto">
          <a:xfrm>
            <a:off x="4857750" y="2674938"/>
            <a:ext cx="1543050" cy="5873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51" name="Line 19"/>
          <p:cNvSpPr>
            <a:spLocks noChangeShapeType="1"/>
          </p:cNvSpPr>
          <p:nvPr/>
        </p:nvSpPr>
        <p:spPr bwMode="auto">
          <a:xfrm>
            <a:off x="4857750" y="2640013"/>
            <a:ext cx="2686050" cy="622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52" name="Line 20"/>
          <p:cNvSpPr>
            <a:spLocks noChangeShapeType="1"/>
          </p:cNvSpPr>
          <p:nvPr/>
        </p:nvSpPr>
        <p:spPr bwMode="auto">
          <a:xfrm flipH="1">
            <a:off x="1154113" y="3533775"/>
            <a:ext cx="3114675" cy="7048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53" name="Line 21"/>
          <p:cNvSpPr>
            <a:spLocks noChangeShapeType="1"/>
          </p:cNvSpPr>
          <p:nvPr/>
        </p:nvSpPr>
        <p:spPr bwMode="auto">
          <a:xfrm flipH="1">
            <a:off x="2905125" y="3509963"/>
            <a:ext cx="1363663" cy="6826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54" name="Line 22"/>
          <p:cNvSpPr>
            <a:spLocks noChangeShapeType="1"/>
          </p:cNvSpPr>
          <p:nvPr/>
        </p:nvSpPr>
        <p:spPr bwMode="auto">
          <a:xfrm>
            <a:off x="4257675" y="3544888"/>
            <a:ext cx="9525" cy="7080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55" name="Line 23"/>
          <p:cNvSpPr>
            <a:spLocks noChangeShapeType="1"/>
          </p:cNvSpPr>
          <p:nvPr/>
        </p:nvSpPr>
        <p:spPr bwMode="auto">
          <a:xfrm>
            <a:off x="4268788" y="3521075"/>
            <a:ext cx="2398712" cy="67151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56" name="Text Box 24"/>
          <p:cNvSpPr txBox="1">
            <a:spLocks noChangeArrowheads="1"/>
          </p:cNvSpPr>
          <p:nvPr/>
        </p:nvSpPr>
        <p:spPr bwMode="auto">
          <a:xfrm>
            <a:off x="7935913" y="4070350"/>
            <a:ext cx="5222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Arial" charset="0"/>
              </a:rPr>
              <a:t>mit</a:t>
            </a:r>
          </a:p>
        </p:txBody>
      </p:sp>
      <p:sp>
        <p:nvSpPr>
          <p:cNvPr id="44057" name="Line 25"/>
          <p:cNvSpPr>
            <a:spLocks noChangeShapeType="1"/>
          </p:cNvSpPr>
          <p:nvPr/>
        </p:nvSpPr>
        <p:spPr bwMode="auto">
          <a:xfrm>
            <a:off x="4375150" y="3498850"/>
            <a:ext cx="3551238" cy="6937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58" name="Text Box 26"/>
          <p:cNvSpPr txBox="1">
            <a:spLocks noChangeArrowheads="1"/>
          </p:cNvSpPr>
          <p:nvPr/>
        </p:nvSpPr>
        <p:spPr bwMode="auto">
          <a:xfrm>
            <a:off x="3219450" y="4933950"/>
            <a:ext cx="438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solidFill>
                  <a:srgbClr val="FF0000"/>
                </a:solidFill>
                <a:latin typeface="Arial" charset="0"/>
              </a:rPr>
              <a:t>cs</a:t>
            </a:r>
          </a:p>
        </p:txBody>
      </p:sp>
      <p:sp>
        <p:nvSpPr>
          <p:cNvPr id="44059" name="Text Box 27"/>
          <p:cNvSpPr txBox="1">
            <a:spLocks noChangeArrowheads="1"/>
          </p:cNvSpPr>
          <p:nvPr/>
        </p:nvSpPr>
        <p:spPr bwMode="auto">
          <a:xfrm>
            <a:off x="4864100" y="4938713"/>
            <a:ext cx="466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Arial" charset="0"/>
              </a:rPr>
              <a:t>ee</a:t>
            </a:r>
          </a:p>
        </p:txBody>
      </p:sp>
      <p:sp>
        <p:nvSpPr>
          <p:cNvPr id="44060" name="Line 28"/>
          <p:cNvSpPr>
            <a:spLocks noChangeShapeType="1"/>
          </p:cNvSpPr>
          <p:nvPr/>
        </p:nvSpPr>
        <p:spPr bwMode="auto">
          <a:xfrm flipH="1">
            <a:off x="3470275" y="4481513"/>
            <a:ext cx="720725" cy="5572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61" name="Line 29"/>
          <p:cNvSpPr>
            <a:spLocks noChangeShapeType="1"/>
          </p:cNvSpPr>
          <p:nvPr/>
        </p:nvSpPr>
        <p:spPr bwMode="auto">
          <a:xfrm>
            <a:off x="4419600" y="4481513"/>
            <a:ext cx="685800" cy="5334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62" name="Line 30"/>
          <p:cNvSpPr>
            <a:spLocks noChangeShapeType="1"/>
          </p:cNvSpPr>
          <p:nvPr/>
        </p:nvSpPr>
        <p:spPr bwMode="auto">
          <a:xfrm>
            <a:off x="3419475" y="5289550"/>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44063" name="Text Box 31"/>
          <p:cNvSpPr txBox="1">
            <a:spLocks noChangeArrowheads="1"/>
          </p:cNvSpPr>
          <p:nvPr/>
        </p:nvSpPr>
        <p:spPr bwMode="auto">
          <a:xfrm>
            <a:off x="3081338" y="5699125"/>
            <a:ext cx="7350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solidFill>
                  <a:srgbClr val="FF0000"/>
                </a:solidFill>
                <a:latin typeface="Arial" charset="0"/>
              </a:rPr>
              <a:t>www</a:t>
            </a:r>
          </a:p>
        </p:txBody>
      </p:sp>
      <p:sp>
        <p:nvSpPr>
          <p:cNvPr id="44064" name="Line 32"/>
          <p:cNvSpPr>
            <a:spLocks noChangeShapeType="1"/>
          </p:cNvSpPr>
          <p:nvPr/>
        </p:nvSpPr>
        <p:spPr bwMode="auto">
          <a:xfrm flipH="1">
            <a:off x="4267200" y="2728913"/>
            <a:ext cx="3048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4" name="Footer Placeholder 33"/>
          <p:cNvSpPr>
            <a:spLocks noGrp="1"/>
          </p:cNvSpPr>
          <p:nvPr>
            <p:ph type="ftr" sz="quarter" idx="11"/>
          </p:nvPr>
        </p:nvSpPr>
        <p:spPr/>
        <p:txBody>
          <a:bodyPr/>
          <a:lstStyle/>
          <a:p>
            <a:r>
              <a:rPr lang="en-US" smtClean="0"/>
              <a:t>FAST-NUCES</a:t>
            </a:r>
            <a:endParaRPr lang="en-US"/>
          </a:p>
        </p:txBody>
      </p:sp>
      <p:pic>
        <p:nvPicPr>
          <p:cNvPr id="35" name="Picture 3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81000" y="304800"/>
            <a:ext cx="7772400" cy="6556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DNS Root Name Servers</a:t>
            </a:r>
          </a:p>
        </p:txBody>
      </p:sp>
      <p:sp>
        <p:nvSpPr>
          <p:cNvPr id="45059" name="Rectangle 3" descr="Rectangle: Click to edit Master text styles&#10;Second level&#10;Third level&#10;Fourth level&#10;Fifth level"/>
          <p:cNvSpPr>
            <a:spLocks noGrp="1" noChangeArrowheads="1"/>
          </p:cNvSpPr>
          <p:nvPr>
            <p:ph type="body" sz="half" idx="1"/>
          </p:nvPr>
        </p:nvSpPr>
        <p:spPr>
          <a:xfrm>
            <a:off x="152400" y="1524000"/>
            <a:ext cx="3743325" cy="4419600"/>
          </a:xfrm>
        </p:spPr>
        <p:txBody>
          <a:bodyPr/>
          <a:lstStyle/>
          <a:p>
            <a:pPr eaLnBrk="1" hangingPunct="1"/>
            <a:r>
              <a:rPr lang="en-US" sz="2400" dirty="0">
                <a:latin typeface="Times New Roman" pitchFamily="18" charset="0"/>
                <a:ea typeface="ＭＳ Ｐゴシック" charset="0"/>
                <a:cs typeface="Times New Roman" pitchFamily="18" charset="0"/>
              </a:rPr>
              <a:t>Hierarchical service</a:t>
            </a:r>
          </a:p>
          <a:p>
            <a:pPr lvl="1" eaLnBrk="1" hangingPunct="1"/>
            <a:r>
              <a:rPr lang="en-US" sz="2000" dirty="0">
                <a:latin typeface="Times New Roman" pitchFamily="18" charset="0"/>
                <a:ea typeface="ＭＳ Ｐゴシック" charset="0"/>
                <a:cs typeface="Times New Roman" pitchFamily="18" charset="0"/>
              </a:rPr>
              <a:t>Root name servers for top-level domains</a:t>
            </a:r>
          </a:p>
          <a:p>
            <a:pPr lvl="1" eaLnBrk="1" hangingPunct="1"/>
            <a:r>
              <a:rPr lang="en-US" sz="2000" dirty="0">
                <a:latin typeface="Times New Roman" pitchFamily="18" charset="0"/>
                <a:ea typeface="ＭＳ Ｐゴシック" charset="0"/>
                <a:cs typeface="Times New Roman" pitchFamily="18" charset="0"/>
              </a:rPr>
              <a:t>Authoritative name servers for </a:t>
            </a:r>
            <a:r>
              <a:rPr lang="en-US" sz="2000" dirty="0" err="1">
                <a:latin typeface="Times New Roman" pitchFamily="18" charset="0"/>
                <a:ea typeface="ＭＳ Ｐゴシック" charset="0"/>
                <a:cs typeface="Times New Roman" pitchFamily="18" charset="0"/>
              </a:rPr>
              <a:t>subdomains</a:t>
            </a:r>
            <a:endParaRPr lang="en-US" sz="2000" dirty="0">
              <a:latin typeface="Times New Roman" pitchFamily="18" charset="0"/>
              <a:ea typeface="ＭＳ Ｐゴシック" charset="0"/>
              <a:cs typeface="Times New Roman" pitchFamily="18" charset="0"/>
            </a:endParaRPr>
          </a:p>
          <a:p>
            <a:pPr lvl="1" eaLnBrk="1" hangingPunct="1"/>
            <a:r>
              <a:rPr lang="en-US" sz="2000" dirty="0">
                <a:latin typeface="Times New Roman" pitchFamily="18" charset="0"/>
                <a:ea typeface="ＭＳ Ｐゴシック" charset="0"/>
                <a:cs typeface="Times New Roman" pitchFamily="18" charset="0"/>
              </a:rPr>
              <a:t>Local name resolvers contact authoritative servers when they do not know a name</a:t>
            </a:r>
          </a:p>
        </p:txBody>
      </p:sp>
      <p:pic>
        <p:nvPicPr>
          <p:cNvPr id="45060" name="Picture 4" descr="root-servers"/>
          <p:cNvPicPr>
            <a:picLocks noChangeAspect="1" noChangeArrowheads="1"/>
          </p:cNvPicPr>
          <p:nvPr/>
        </p:nvPicPr>
        <p:blipFill>
          <a:blip r:embed="rId2" cstate="print">
            <a:extLst>
              <a:ext uri="{28A0092B-C50C-407E-A947-70E740481C1C}">
                <a14:useLocalDpi xmlns:a14="http://schemas.microsoft.com/office/drawing/2010/main" val="0"/>
              </a:ext>
            </a:extLst>
          </a:blip>
          <a:srcRect r="1865"/>
          <a:stretch>
            <a:fillRect/>
          </a:stretch>
        </p:blipFill>
        <p:spPr bwMode="auto">
          <a:xfrm>
            <a:off x="3810000" y="1746250"/>
            <a:ext cx="5000625" cy="38163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0" name="Group 479"/>
          <p:cNvGrpSpPr/>
          <p:nvPr/>
        </p:nvGrpSpPr>
        <p:grpSpPr>
          <a:xfrm>
            <a:off x="434975" y="1797050"/>
            <a:ext cx="8175625" cy="2089150"/>
            <a:chOff x="434975" y="1797050"/>
            <a:chExt cx="8175625" cy="2089150"/>
          </a:xfrm>
        </p:grpSpPr>
        <p:grpSp>
          <p:nvGrpSpPr>
            <p:cNvPr id="2" name="Group 2"/>
            <p:cNvGrpSpPr>
              <a:grpSpLocks/>
            </p:cNvGrpSpPr>
            <p:nvPr/>
          </p:nvGrpSpPr>
          <p:grpSpPr bwMode="auto">
            <a:xfrm>
              <a:off x="7431088" y="1797050"/>
              <a:ext cx="1179512" cy="804863"/>
              <a:chOff x="1372" y="240"/>
              <a:chExt cx="836" cy="549"/>
            </a:xfrm>
          </p:grpSpPr>
          <p:grpSp>
            <p:nvGrpSpPr>
              <p:cNvPr id="3" name="Group 3"/>
              <p:cNvGrpSpPr>
                <a:grpSpLocks/>
              </p:cNvGrpSpPr>
              <p:nvPr/>
            </p:nvGrpSpPr>
            <p:grpSpPr bwMode="auto">
              <a:xfrm>
                <a:off x="1372" y="240"/>
                <a:ext cx="833" cy="499"/>
                <a:chOff x="628" y="1878"/>
                <a:chExt cx="833" cy="499"/>
              </a:xfrm>
            </p:grpSpPr>
            <p:sp>
              <p:nvSpPr>
                <p:cNvPr id="18903" name="Oval 4"/>
                <p:cNvSpPr>
                  <a:spLocks noChangeArrowheads="1"/>
                </p:cNvSpPr>
                <p:nvPr/>
              </p:nvSpPr>
              <p:spPr bwMode="auto">
                <a:xfrm>
                  <a:off x="912" y="1878"/>
                  <a:ext cx="363" cy="206"/>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904" name="Oval 5"/>
                <p:cNvSpPr>
                  <a:spLocks noChangeArrowheads="1"/>
                </p:cNvSpPr>
                <p:nvPr/>
              </p:nvSpPr>
              <p:spPr bwMode="auto">
                <a:xfrm>
                  <a:off x="713" y="1932"/>
                  <a:ext cx="278" cy="207"/>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905" name="Oval 6"/>
                <p:cNvSpPr>
                  <a:spLocks noChangeArrowheads="1"/>
                </p:cNvSpPr>
                <p:nvPr/>
              </p:nvSpPr>
              <p:spPr bwMode="auto">
                <a:xfrm>
                  <a:off x="628" y="2056"/>
                  <a:ext cx="188" cy="169"/>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906" name="Oval 7"/>
                <p:cNvSpPr>
                  <a:spLocks noChangeArrowheads="1"/>
                </p:cNvSpPr>
                <p:nvPr/>
              </p:nvSpPr>
              <p:spPr bwMode="auto">
                <a:xfrm>
                  <a:off x="685" y="2131"/>
                  <a:ext cx="282" cy="182"/>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907" name="Oval 8"/>
                <p:cNvSpPr>
                  <a:spLocks noChangeArrowheads="1"/>
                </p:cNvSpPr>
                <p:nvPr/>
              </p:nvSpPr>
              <p:spPr bwMode="auto">
                <a:xfrm>
                  <a:off x="884" y="2161"/>
                  <a:ext cx="422" cy="216"/>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908" name="Oval 9"/>
                <p:cNvSpPr>
                  <a:spLocks noChangeArrowheads="1"/>
                </p:cNvSpPr>
                <p:nvPr/>
              </p:nvSpPr>
              <p:spPr bwMode="auto">
                <a:xfrm>
                  <a:off x="1152" y="1938"/>
                  <a:ext cx="271" cy="162"/>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909" name="Oval 10"/>
                <p:cNvSpPr>
                  <a:spLocks noChangeArrowheads="1"/>
                </p:cNvSpPr>
                <p:nvPr/>
              </p:nvSpPr>
              <p:spPr bwMode="auto">
                <a:xfrm>
                  <a:off x="1193" y="2042"/>
                  <a:ext cx="268" cy="163"/>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910" name="Oval 11"/>
                <p:cNvSpPr>
                  <a:spLocks noChangeArrowheads="1"/>
                </p:cNvSpPr>
                <p:nvPr/>
              </p:nvSpPr>
              <p:spPr bwMode="auto">
                <a:xfrm>
                  <a:off x="1169" y="2076"/>
                  <a:ext cx="266" cy="267"/>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911" name="Oval 12"/>
                <p:cNvSpPr>
                  <a:spLocks noChangeArrowheads="1"/>
                </p:cNvSpPr>
                <p:nvPr/>
              </p:nvSpPr>
              <p:spPr bwMode="auto">
                <a:xfrm>
                  <a:off x="779" y="1996"/>
                  <a:ext cx="541" cy="267"/>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4" name="Group 13"/>
              <p:cNvGrpSpPr>
                <a:grpSpLocks/>
              </p:cNvGrpSpPr>
              <p:nvPr/>
            </p:nvGrpSpPr>
            <p:grpSpPr bwMode="auto">
              <a:xfrm>
                <a:off x="1372" y="286"/>
                <a:ext cx="836" cy="503"/>
                <a:chOff x="628" y="1876"/>
                <a:chExt cx="836" cy="503"/>
              </a:xfrm>
            </p:grpSpPr>
            <p:sp>
              <p:nvSpPr>
                <p:cNvPr id="18887" name="Arc 14"/>
                <p:cNvSpPr>
                  <a:spLocks/>
                </p:cNvSpPr>
                <p:nvPr/>
              </p:nvSpPr>
              <p:spPr bwMode="auto">
                <a:xfrm>
                  <a:off x="921" y="1876"/>
                  <a:ext cx="346" cy="104"/>
                </a:xfrm>
                <a:custGeom>
                  <a:avLst/>
                  <a:gdLst>
                    <a:gd name="T0" fmla="*/ 0 w 40736"/>
                    <a:gd name="T1" fmla="*/ 0 h 21600"/>
                    <a:gd name="T2" fmla="*/ 0 w 40736"/>
                    <a:gd name="T3" fmla="*/ 0 h 21600"/>
                    <a:gd name="T4" fmla="*/ 0 w 40736"/>
                    <a:gd name="T5" fmla="*/ 0 h 21600"/>
                    <a:gd name="T6" fmla="*/ 0 60000 65536"/>
                    <a:gd name="T7" fmla="*/ 0 60000 65536"/>
                    <a:gd name="T8" fmla="*/ 0 60000 65536"/>
                    <a:gd name="T9" fmla="*/ 0 w 40736"/>
                    <a:gd name="T10" fmla="*/ 0 h 21600"/>
                    <a:gd name="T11" fmla="*/ 40736 w 40736"/>
                    <a:gd name="T12" fmla="*/ 21600 h 21600"/>
                  </a:gdLst>
                  <a:ahLst/>
                  <a:cxnLst>
                    <a:cxn ang="T6">
                      <a:pos x="T0" y="T1"/>
                    </a:cxn>
                    <a:cxn ang="T7">
                      <a:pos x="T2" y="T3"/>
                    </a:cxn>
                    <a:cxn ang="T8">
                      <a:pos x="T4" y="T5"/>
                    </a:cxn>
                  </a:cxnLst>
                  <a:rect l="T9" t="T10" r="T11" b="T12"/>
                  <a:pathLst>
                    <a:path w="40736" h="21600" fill="none" extrusionOk="0">
                      <a:moveTo>
                        <a:pt x="0" y="14968"/>
                      </a:moveTo>
                      <a:cubicBezTo>
                        <a:pt x="2878" y="6046"/>
                        <a:pt x="11182" y="-1"/>
                        <a:pt x="20557" y="0"/>
                      </a:cubicBezTo>
                      <a:cubicBezTo>
                        <a:pt x="29513" y="0"/>
                        <a:pt x="37541" y="5528"/>
                        <a:pt x="40736" y="13895"/>
                      </a:cubicBezTo>
                    </a:path>
                    <a:path w="40736" h="21600" stroke="0" extrusionOk="0">
                      <a:moveTo>
                        <a:pt x="0" y="14968"/>
                      </a:moveTo>
                      <a:cubicBezTo>
                        <a:pt x="2878" y="6046"/>
                        <a:pt x="11182" y="-1"/>
                        <a:pt x="20557" y="0"/>
                      </a:cubicBezTo>
                      <a:cubicBezTo>
                        <a:pt x="29513" y="0"/>
                        <a:pt x="37541" y="5528"/>
                        <a:pt x="40736" y="13895"/>
                      </a:cubicBezTo>
                      <a:lnTo>
                        <a:pt x="20557"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88" name="Arc 15"/>
                <p:cNvSpPr>
                  <a:spLocks/>
                </p:cNvSpPr>
                <p:nvPr/>
              </p:nvSpPr>
              <p:spPr bwMode="auto">
                <a:xfrm>
                  <a:off x="923" y="1878"/>
                  <a:ext cx="342" cy="102"/>
                </a:xfrm>
                <a:custGeom>
                  <a:avLst/>
                  <a:gdLst>
                    <a:gd name="T0" fmla="*/ 0 w 40698"/>
                    <a:gd name="T1" fmla="*/ 0 h 21600"/>
                    <a:gd name="T2" fmla="*/ 0 w 40698"/>
                    <a:gd name="T3" fmla="*/ 0 h 21600"/>
                    <a:gd name="T4" fmla="*/ 0 w 40698"/>
                    <a:gd name="T5" fmla="*/ 0 h 21600"/>
                    <a:gd name="T6" fmla="*/ 0 60000 65536"/>
                    <a:gd name="T7" fmla="*/ 0 60000 65536"/>
                    <a:gd name="T8" fmla="*/ 0 60000 65536"/>
                    <a:gd name="T9" fmla="*/ 0 w 40698"/>
                    <a:gd name="T10" fmla="*/ 0 h 21600"/>
                    <a:gd name="T11" fmla="*/ 40698 w 40698"/>
                    <a:gd name="T12" fmla="*/ 21600 h 21600"/>
                  </a:gdLst>
                  <a:ahLst/>
                  <a:cxnLst>
                    <a:cxn ang="T6">
                      <a:pos x="T0" y="T1"/>
                    </a:cxn>
                    <a:cxn ang="T7">
                      <a:pos x="T2" y="T3"/>
                    </a:cxn>
                    <a:cxn ang="T8">
                      <a:pos x="T4" y="T5"/>
                    </a:cxn>
                  </a:cxnLst>
                  <a:rect l="T9" t="T10" r="T11" b="T12"/>
                  <a:pathLst>
                    <a:path w="40698" h="21600" fill="none" extrusionOk="0">
                      <a:moveTo>
                        <a:pt x="-1" y="14916"/>
                      </a:moveTo>
                      <a:cubicBezTo>
                        <a:pt x="2894" y="6021"/>
                        <a:pt x="11185" y="-1"/>
                        <a:pt x="20540" y="0"/>
                      </a:cubicBezTo>
                      <a:cubicBezTo>
                        <a:pt x="29474" y="0"/>
                        <a:pt x="37487" y="5501"/>
                        <a:pt x="40697" y="13839"/>
                      </a:cubicBezTo>
                    </a:path>
                    <a:path w="40698" h="21600" stroke="0" extrusionOk="0">
                      <a:moveTo>
                        <a:pt x="-1" y="14916"/>
                      </a:moveTo>
                      <a:cubicBezTo>
                        <a:pt x="2894" y="6021"/>
                        <a:pt x="11185" y="-1"/>
                        <a:pt x="20540" y="0"/>
                      </a:cubicBezTo>
                      <a:cubicBezTo>
                        <a:pt x="29474" y="0"/>
                        <a:pt x="37487" y="5501"/>
                        <a:pt x="40697" y="13839"/>
                      </a:cubicBezTo>
                      <a:lnTo>
                        <a:pt x="20540" y="21600"/>
                      </a:lnTo>
                      <a:close/>
                    </a:path>
                  </a:pathLst>
                </a:custGeom>
                <a:solidFill>
                  <a:srgbClr val="E7EDED"/>
                </a:solidFill>
                <a:ln w="6350">
                  <a:solidFill>
                    <a:srgbClr val="6C8F93"/>
                  </a:solidFill>
                  <a:round/>
                  <a:headEnd/>
                  <a:tailEnd/>
                </a:ln>
              </p:spPr>
              <p:txBody>
                <a:bodyPr/>
                <a:lstStyle/>
                <a:p>
                  <a:endParaRPr lang="en-US"/>
                </a:p>
              </p:txBody>
            </p:sp>
            <p:sp>
              <p:nvSpPr>
                <p:cNvPr id="18889" name="Arc 16"/>
                <p:cNvSpPr>
                  <a:spLocks/>
                </p:cNvSpPr>
                <p:nvPr/>
              </p:nvSpPr>
              <p:spPr bwMode="auto">
                <a:xfrm>
                  <a:off x="713" y="1930"/>
                  <a:ext cx="214" cy="126"/>
                </a:xfrm>
                <a:custGeom>
                  <a:avLst/>
                  <a:gdLst>
                    <a:gd name="T0" fmla="*/ 0 w 32990"/>
                    <a:gd name="T1" fmla="*/ 0 h 25945"/>
                    <a:gd name="T2" fmla="*/ 0 w 32990"/>
                    <a:gd name="T3" fmla="*/ 0 h 25945"/>
                    <a:gd name="T4" fmla="*/ 0 w 32990"/>
                    <a:gd name="T5" fmla="*/ 0 h 25945"/>
                    <a:gd name="T6" fmla="*/ 0 60000 65536"/>
                    <a:gd name="T7" fmla="*/ 0 60000 65536"/>
                    <a:gd name="T8" fmla="*/ 0 60000 65536"/>
                    <a:gd name="T9" fmla="*/ 0 w 32990"/>
                    <a:gd name="T10" fmla="*/ 0 h 25945"/>
                    <a:gd name="T11" fmla="*/ 32990 w 32990"/>
                    <a:gd name="T12" fmla="*/ 25945 h 25945"/>
                  </a:gdLst>
                  <a:ahLst/>
                  <a:cxnLst>
                    <a:cxn ang="T6">
                      <a:pos x="T0" y="T1"/>
                    </a:cxn>
                    <a:cxn ang="T7">
                      <a:pos x="T2" y="T3"/>
                    </a:cxn>
                    <a:cxn ang="T8">
                      <a:pos x="T4" y="T5"/>
                    </a:cxn>
                  </a:cxnLst>
                  <a:rect l="T9" t="T10" r="T11" b="T12"/>
                  <a:pathLst>
                    <a:path w="32990" h="25945" fill="none" extrusionOk="0">
                      <a:moveTo>
                        <a:pt x="441" y="25945"/>
                      </a:moveTo>
                      <a:cubicBezTo>
                        <a:pt x="147" y="24515"/>
                        <a:pt x="0" y="23059"/>
                        <a:pt x="0" y="21600"/>
                      </a:cubicBezTo>
                      <a:cubicBezTo>
                        <a:pt x="0" y="9670"/>
                        <a:pt x="9670" y="0"/>
                        <a:pt x="21600" y="0"/>
                      </a:cubicBezTo>
                      <a:cubicBezTo>
                        <a:pt x="25625" y="-1"/>
                        <a:pt x="29569" y="1124"/>
                        <a:pt x="32989" y="3247"/>
                      </a:cubicBezTo>
                    </a:path>
                    <a:path w="32990" h="25945" stroke="0" extrusionOk="0">
                      <a:moveTo>
                        <a:pt x="441" y="25945"/>
                      </a:moveTo>
                      <a:cubicBezTo>
                        <a:pt x="147" y="24515"/>
                        <a:pt x="0" y="23059"/>
                        <a:pt x="0" y="21600"/>
                      </a:cubicBezTo>
                      <a:cubicBezTo>
                        <a:pt x="0" y="9670"/>
                        <a:pt x="9670" y="0"/>
                        <a:pt x="21600" y="0"/>
                      </a:cubicBezTo>
                      <a:cubicBezTo>
                        <a:pt x="25625" y="-1"/>
                        <a:pt x="29569" y="1124"/>
                        <a:pt x="32989" y="3247"/>
                      </a:cubicBezTo>
                      <a:lnTo>
                        <a:pt x="21600"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90" name="Arc 17"/>
                <p:cNvSpPr>
                  <a:spLocks/>
                </p:cNvSpPr>
                <p:nvPr/>
              </p:nvSpPr>
              <p:spPr bwMode="auto">
                <a:xfrm>
                  <a:off x="715" y="1932"/>
                  <a:ext cx="211" cy="123"/>
                </a:xfrm>
                <a:custGeom>
                  <a:avLst/>
                  <a:gdLst>
                    <a:gd name="T0" fmla="*/ 0 w 32950"/>
                    <a:gd name="T1" fmla="*/ 0 h 25966"/>
                    <a:gd name="T2" fmla="*/ 0 w 32950"/>
                    <a:gd name="T3" fmla="*/ 0 h 25966"/>
                    <a:gd name="T4" fmla="*/ 0 w 32950"/>
                    <a:gd name="T5" fmla="*/ 0 h 25966"/>
                    <a:gd name="T6" fmla="*/ 0 60000 65536"/>
                    <a:gd name="T7" fmla="*/ 0 60000 65536"/>
                    <a:gd name="T8" fmla="*/ 0 60000 65536"/>
                    <a:gd name="T9" fmla="*/ 0 w 32950"/>
                    <a:gd name="T10" fmla="*/ 0 h 25966"/>
                    <a:gd name="T11" fmla="*/ 32950 w 32950"/>
                    <a:gd name="T12" fmla="*/ 25966 h 25966"/>
                  </a:gdLst>
                  <a:ahLst/>
                  <a:cxnLst>
                    <a:cxn ang="T6">
                      <a:pos x="T0" y="T1"/>
                    </a:cxn>
                    <a:cxn ang="T7">
                      <a:pos x="T2" y="T3"/>
                    </a:cxn>
                    <a:cxn ang="T8">
                      <a:pos x="T4" y="T5"/>
                    </a:cxn>
                  </a:cxnLst>
                  <a:rect l="T9" t="T10" r="T11" b="T12"/>
                  <a:pathLst>
                    <a:path w="32950" h="25966" fill="none" extrusionOk="0">
                      <a:moveTo>
                        <a:pt x="445" y="25966"/>
                      </a:moveTo>
                      <a:cubicBezTo>
                        <a:pt x="149" y="24529"/>
                        <a:pt x="0" y="23066"/>
                        <a:pt x="0" y="21600"/>
                      </a:cubicBezTo>
                      <a:cubicBezTo>
                        <a:pt x="0" y="9670"/>
                        <a:pt x="9670" y="0"/>
                        <a:pt x="21600" y="0"/>
                      </a:cubicBezTo>
                      <a:cubicBezTo>
                        <a:pt x="25608" y="-1"/>
                        <a:pt x="29538" y="1115"/>
                        <a:pt x="32949" y="3222"/>
                      </a:cubicBezTo>
                    </a:path>
                    <a:path w="32950" h="25966" stroke="0" extrusionOk="0">
                      <a:moveTo>
                        <a:pt x="445" y="25966"/>
                      </a:moveTo>
                      <a:cubicBezTo>
                        <a:pt x="149" y="24529"/>
                        <a:pt x="0" y="23066"/>
                        <a:pt x="0" y="21600"/>
                      </a:cubicBezTo>
                      <a:cubicBezTo>
                        <a:pt x="0" y="9670"/>
                        <a:pt x="9670" y="0"/>
                        <a:pt x="21600" y="0"/>
                      </a:cubicBezTo>
                      <a:cubicBezTo>
                        <a:pt x="25608" y="-1"/>
                        <a:pt x="29538" y="1115"/>
                        <a:pt x="32949" y="3222"/>
                      </a:cubicBezTo>
                      <a:lnTo>
                        <a:pt x="21600" y="21600"/>
                      </a:lnTo>
                      <a:close/>
                    </a:path>
                  </a:pathLst>
                </a:custGeom>
                <a:solidFill>
                  <a:srgbClr val="E7EDED"/>
                </a:solidFill>
                <a:ln w="6350">
                  <a:solidFill>
                    <a:srgbClr val="6C8F93"/>
                  </a:solidFill>
                  <a:round/>
                  <a:headEnd/>
                  <a:tailEnd/>
                </a:ln>
              </p:spPr>
              <p:txBody>
                <a:bodyPr/>
                <a:lstStyle/>
                <a:p>
                  <a:endParaRPr lang="en-US"/>
                </a:p>
              </p:txBody>
            </p:sp>
            <p:sp>
              <p:nvSpPr>
                <p:cNvPr id="18891" name="Arc 18"/>
                <p:cNvSpPr>
                  <a:spLocks/>
                </p:cNvSpPr>
                <p:nvPr/>
              </p:nvSpPr>
              <p:spPr bwMode="auto">
                <a:xfrm>
                  <a:off x="682" y="2217"/>
                  <a:ext cx="216" cy="99"/>
                </a:xfrm>
                <a:custGeom>
                  <a:avLst/>
                  <a:gdLst>
                    <a:gd name="T0" fmla="*/ 0 w 32074"/>
                    <a:gd name="T1" fmla="*/ 0 h 22517"/>
                    <a:gd name="T2" fmla="*/ 0 w 32074"/>
                    <a:gd name="T3" fmla="*/ 0 h 22517"/>
                    <a:gd name="T4" fmla="*/ 0 w 32074"/>
                    <a:gd name="T5" fmla="*/ 0 h 22517"/>
                    <a:gd name="T6" fmla="*/ 0 60000 65536"/>
                    <a:gd name="T7" fmla="*/ 0 60000 65536"/>
                    <a:gd name="T8" fmla="*/ 0 60000 65536"/>
                    <a:gd name="T9" fmla="*/ 0 w 32074"/>
                    <a:gd name="T10" fmla="*/ 0 h 22517"/>
                    <a:gd name="T11" fmla="*/ 32074 w 32074"/>
                    <a:gd name="T12" fmla="*/ 22517 h 22517"/>
                  </a:gdLst>
                  <a:ahLst/>
                  <a:cxnLst>
                    <a:cxn ang="T6">
                      <a:pos x="T0" y="T1"/>
                    </a:cxn>
                    <a:cxn ang="T7">
                      <a:pos x="T2" y="T3"/>
                    </a:cxn>
                    <a:cxn ang="T8">
                      <a:pos x="T4" y="T5"/>
                    </a:cxn>
                  </a:cxnLst>
                  <a:rect l="T9" t="T10" r="T11" b="T12"/>
                  <a:pathLst>
                    <a:path w="32074" h="22517" fill="none" extrusionOk="0">
                      <a:moveTo>
                        <a:pt x="32073" y="19807"/>
                      </a:moveTo>
                      <a:cubicBezTo>
                        <a:pt x="28868" y="21584"/>
                        <a:pt x="25264" y="22516"/>
                        <a:pt x="21600" y="22517"/>
                      </a:cubicBezTo>
                      <a:cubicBezTo>
                        <a:pt x="9670" y="22517"/>
                        <a:pt x="0" y="12846"/>
                        <a:pt x="0" y="917"/>
                      </a:cubicBezTo>
                      <a:cubicBezTo>
                        <a:pt x="-1" y="611"/>
                        <a:pt x="6" y="305"/>
                        <a:pt x="19" y="0"/>
                      </a:cubicBezTo>
                    </a:path>
                    <a:path w="32074" h="22517" stroke="0" extrusionOk="0">
                      <a:moveTo>
                        <a:pt x="32073" y="19807"/>
                      </a:moveTo>
                      <a:cubicBezTo>
                        <a:pt x="28868" y="21584"/>
                        <a:pt x="25264" y="22516"/>
                        <a:pt x="21600" y="22517"/>
                      </a:cubicBezTo>
                      <a:cubicBezTo>
                        <a:pt x="9670" y="22517"/>
                        <a:pt x="0" y="12846"/>
                        <a:pt x="0" y="917"/>
                      </a:cubicBezTo>
                      <a:cubicBezTo>
                        <a:pt x="-1" y="611"/>
                        <a:pt x="6" y="305"/>
                        <a:pt x="19" y="0"/>
                      </a:cubicBezTo>
                      <a:lnTo>
                        <a:pt x="21600" y="917"/>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92" name="Arc 19"/>
                <p:cNvSpPr>
                  <a:spLocks/>
                </p:cNvSpPr>
                <p:nvPr/>
              </p:nvSpPr>
              <p:spPr bwMode="auto">
                <a:xfrm>
                  <a:off x="684" y="2217"/>
                  <a:ext cx="213" cy="96"/>
                </a:xfrm>
                <a:custGeom>
                  <a:avLst/>
                  <a:gdLst>
                    <a:gd name="T0" fmla="*/ 0 w 32013"/>
                    <a:gd name="T1" fmla="*/ 0 h 22524"/>
                    <a:gd name="T2" fmla="*/ 0 w 32013"/>
                    <a:gd name="T3" fmla="*/ 0 h 22524"/>
                    <a:gd name="T4" fmla="*/ 0 w 32013"/>
                    <a:gd name="T5" fmla="*/ 0 h 22524"/>
                    <a:gd name="T6" fmla="*/ 0 60000 65536"/>
                    <a:gd name="T7" fmla="*/ 0 60000 65536"/>
                    <a:gd name="T8" fmla="*/ 0 60000 65536"/>
                    <a:gd name="T9" fmla="*/ 0 w 32013"/>
                    <a:gd name="T10" fmla="*/ 0 h 22524"/>
                    <a:gd name="T11" fmla="*/ 32013 w 32013"/>
                    <a:gd name="T12" fmla="*/ 22524 h 22524"/>
                  </a:gdLst>
                  <a:ahLst/>
                  <a:cxnLst>
                    <a:cxn ang="T6">
                      <a:pos x="T0" y="T1"/>
                    </a:cxn>
                    <a:cxn ang="T7">
                      <a:pos x="T2" y="T3"/>
                    </a:cxn>
                    <a:cxn ang="T8">
                      <a:pos x="T4" y="T5"/>
                    </a:cxn>
                  </a:cxnLst>
                  <a:rect l="T9" t="T10" r="T11" b="T12"/>
                  <a:pathLst>
                    <a:path w="32013" h="22524" fill="none" extrusionOk="0">
                      <a:moveTo>
                        <a:pt x="32013" y="19848"/>
                      </a:moveTo>
                      <a:cubicBezTo>
                        <a:pt x="28823" y="21603"/>
                        <a:pt x="25241" y="22523"/>
                        <a:pt x="21600" y="22524"/>
                      </a:cubicBezTo>
                      <a:cubicBezTo>
                        <a:pt x="9670" y="22524"/>
                        <a:pt x="0" y="12853"/>
                        <a:pt x="0" y="924"/>
                      </a:cubicBezTo>
                      <a:cubicBezTo>
                        <a:pt x="-1" y="615"/>
                        <a:pt x="6" y="307"/>
                        <a:pt x="19" y="-1"/>
                      </a:cubicBezTo>
                    </a:path>
                    <a:path w="32013" h="22524" stroke="0" extrusionOk="0">
                      <a:moveTo>
                        <a:pt x="32013" y="19848"/>
                      </a:moveTo>
                      <a:cubicBezTo>
                        <a:pt x="28823" y="21603"/>
                        <a:pt x="25241" y="22523"/>
                        <a:pt x="21600" y="22524"/>
                      </a:cubicBezTo>
                      <a:cubicBezTo>
                        <a:pt x="9670" y="22524"/>
                        <a:pt x="0" y="12853"/>
                        <a:pt x="0" y="924"/>
                      </a:cubicBezTo>
                      <a:cubicBezTo>
                        <a:pt x="-1" y="615"/>
                        <a:pt x="6" y="307"/>
                        <a:pt x="19" y="-1"/>
                      </a:cubicBezTo>
                      <a:lnTo>
                        <a:pt x="21600" y="924"/>
                      </a:lnTo>
                      <a:close/>
                    </a:path>
                  </a:pathLst>
                </a:custGeom>
                <a:solidFill>
                  <a:srgbClr val="E7EDED"/>
                </a:solidFill>
                <a:ln w="6350">
                  <a:solidFill>
                    <a:srgbClr val="6C8F93"/>
                  </a:solidFill>
                  <a:round/>
                  <a:headEnd/>
                  <a:tailEnd/>
                </a:ln>
              </p:spPr>
              <p:txBody>
                <a:bodyPr/>
                <a:lstStyle/>
                <a:p>
                  <a:endParaRPr lang="en-US"/>
                </a:p>
              </p:txBody>
            </p:sp>
            <p:sp>
              <p:nvSpPr>
                <p:cNvPr id="18893" name="Arc 20"/>
                <p:cNvSpPr>
                  <a:spLocks/>
                </p:cNvSpPr>
                <p:nvPr/>
              </p:nvSpPr>
              <p:spPr bwMode="auto">
                <a:xfrm>
                  <a:off x="1262" y="1936"/>
                  <a:ext cx="164" cy="120"/>
                </a:xfrm>
                <a:custGeom>
                  <a:avLst/>
                  <a:gdLst>
                    <a:gd name="T0" fmla="*/ 0 w 26077"/>
                    <a:gd name="T1" fmla="*/ 0 h 32051"/>
                    <a:gd name="T2" fmla="*/ 0 w 26077"/>
                    <a:gd name="T3" fmla="*/ 0 h 32051"/>
                    <a:gd name="T4" fmla="*/ 0 w 26077"/>
                    <a:gd name="T5" fmla="*/ 0 h 32051"/>
                    <a:gd name="T6" fmla="*/ 0 60000 65536"/>
                    <a:gd name="T7" fmla="*/ 0 60000 65536"/>
                    <a:gd name="T8" fmla="*/ 0 60000 65536"/>
                    <a:gd name="T9" fmla="*/ 0 w 26077"/>
                    <a:gd name="T10" fmla="*/ 0 h 32051"/>
                    <a:gd name="T11" fmla="*/ 26077 w 26077"/>
                    <a:gd name="T12" fmla="*/ 32051 h 32051"/>
                  </a:gdLst>
                  <a:ahLst/>
                  <a:cxnLst>
                    <a:cxn ang="T6">
                      <a:pos x="T0" y="T1"/>
                    </a:cxn>
                    <a:cxn ang="T7">
                      <a:pos x="T2" y="T3"/>
                    </a:cxn>
                    <a:cxn ang="T8">
                      <a:pos x="T4" y="T5"/>
                    </a:cxn>
                  </a:cxnLst>
                  <a:rect l="T9" t="T10" r="T11" b="T12"/>
                  <a:pathLst>
                    <a:path w="26077" h="32051" fill="none" extrusionOk="0">
                      <a:moveTo>
                        <a:pt x="0" y="469"/>
                      </a:moveTo>
                      <a:cubicBezTo>
                        <a:pt x="1471" y="157"/>
                        <a:pt x="2972" y="-1"/>
                        <a:pt x="4477" y="0"/>
                      </a:cubicBezTo>
                      <a:cubicBezTo>
                        <a:pt x="16406" y="0"/>
                        <a:pt x="26077" y="9670"/>
                        <a:pt x="26077" y="21600"/>
                      </a:cubicBezTo>
                      <a:cubicBezTo>
                        <a:pt x="26077" y="25255"/>
                        <a:pt x="25149" y="28851"/>
                        <a:pt x="23380" y="32051"/>
                      </a:cubicBezTo>
                    </a:path>
                    <a:path w="26077" h="32051" stroke="0" extrusionOk="0">
                      <a:moveTo>
                        <a:pt x="0" y="469"/>
                      </a:moveTo>
                      <a:cubicBezTo>
                        <a:pt x="1471" y="157"/>
                        <a:pt x="2972" y="-1"/>
                        <a:pt x="4477" y="0"/>
                      </a:cubicBezTo>
                      <a:cubicBezTo>
                        <a:pt x="16406" y="0"/>
                        <a:pt x="26077" y="9670"/>
                        <a:pt x="26077" y="21600"/>
                      </a:cubicBezTo>
                      <a:cubicBezTo>
                        <a:pt x="26077" y="25255"/>
                        <a:pt x="25149" y="28851"/>
                        <a:pt x="23380" y="32051"/>
                      </a:cubicBezTo>
                      <a:lnTo>
                        <a:pt x="4477"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94" name="Arc 21"/>
                <p:cNvSpPr>
                  <a:spLocks/>
                </p:cNvSpPr>
                <p:nvPr/>
              </p:nvSpPr>
              <p:spPr bwMode="auto">
                <a:xfrm>
                  <a:off x="1263" y="1938"/>
                  <a:ext cx="161" cy="118"/>
                </a:xfrm>
                <a:custGeom>
                  <a:avLst/>
                  <a:gdLst>
                    <a:gd name="T0" fmla="*/ 0 w 26034"/>
                    <a:gd name="T1" fmla="*/ 0 h 32133"/>
                    <a:gd name="T2" fmla="*/ 0 w 26034"/>
                    <a:gd name="T3" fmla="*/ 0 h 32133"/>
                    <a:gd name="T4" fmla="*/ 0 w 26034"/>
                    <a:gd name="T5" fmla="*/ 0 h 32133"/>
                    <a:gd name="T6" fmla="*/ 0 60000 65536"/>
                    <a:gd name="T7" fmla="*/ 0 60000 65536"/>
                    <a:gd name="T8" fmla="*/ 0 60000 65536"/>
                    <a:gd name="T9" fmla="*/ 0 w 26034"/>
                    <a:gd name="T10" fmla="*/ 0 h 32133"/>
                    <a:gd name="T11" fmla="*/ 26034 w 26034"/>
                    <a:gd name="T12" fmla="*/ 32133 h 32133"/>
                  </a:gdLst>
                  <a:ahLst/>
                  <a:cxnLst>
                    <a:cxn ang="T6">
                      <a:pos x="T0" y="T1"/>
                    </a:cxn>
                    <a:cxn ang="T7">
                      <a:pos x="T2" y="T3"/>
                    </a:cxn>
                    <a:cxn ang="T8">
                      <a:pos x="T4" y="T5"/>
                    </a:cxn>
                  </a:cxnLst>
                  <a:rect l="T9" t="T10" r="T11" b="T12"/>
                  <a:pathLst>
                    <a:path w="26034" h="32133" fill="none" extrusionOk="0">
                      <a:moveTo>
                        <a:pt x="-1" y="459"/>
                      </a:moveTo>
                      <a:cubicBezTo>
                        <a:pt x="1458" y="154"/>
                        <a:pt x="2944" y="-1"/>
                        <a:pt x="4434" y="0"/>
                      </a:cubicBezTo>
                      <a:cubicBezTo>
                        <a:pt x="16363" y="0"/>
                        <a:pt x="26034" y="9670"/>
                        <a:pt x="26034" y="21600"/>
                      </a:cubicBezTo>
                      <a:cubicBezTo>
                        <a:pt x="26034" y="25287"/>
                        <a:pt x="25089" y="28913"/>
                        <a:pt x="23291" y="32132"/>
                      </a:cubicBezTo>
                    </a:path>
                    <a:path w="26034" h="32133" stroke="0" extrusionOk="0">
                      <a:moveTo>
                        <a:pt x="-1" y="459"/>
                      </a:moveTo>
                      <a:cubicBezTo>
                        <a:pt x="1458" y="154"/>
                        <a:pt x="2944" y="-1"/>
                        <a:pt x="4434" y="0"/>
                      </a:cubicBezTo>
                      <a:cubicBezTo>
                        <a:pt x="16363" y="0"/>
                        <a:pt x="26034" y="9670"/>
                        <a:pt x="26034" y="21600"/>
                      </a:cubicBezTo>
                      <a:cubicBezTo>
                        <a:pt x="26034" y="25287"/>
                        <a:pt x="25089" y="28913"/>
                        <a:pt x="23291" y="32132"/>
                      </a:cubicBezTo>
                      <a:lnTo>
                        <a:pt x="4434" y="21600"/>
                      </a:lnTo>
                      <a:close/>
                    </a:path>
                  </a:pathLst>
                </a:custGeom>
                <a:solidFill>
                  <a:srgbClr val="E7EDED"/>
                </a:solidFill>
                <a:ln w="6350">
                  <a:solidFill>
                    <a:srgbClr val="6C8F93"/>
                  </a:solidFill>
                  <a:round/>
                  <a:headEnd/>
                  <a:tailEnd/>
                </a:ln>
              </p:spPr>
              <p:txBody>
                <a:bodyPr/>
                <a:lstStyle/>
                <a:p>
                  <a:endParaRPr lang="en-US"/>
                </a:p>
              </p:txBody>
            </p:sp>
            <p:sp>
              <p:nvSpPr>
                <p:cNvPr id="18895" name="Arc 22"/>
                <p:cNvSpPr>
                  <a:spLocks/>
                </p:cNvSpPr>
                <p:nvPr/>
              </p:nvSpPr>
              <p:spPr bwMode="auto">
                <a:xfrm>
                  <a:off x="1308" y="2056"/>
                  <a:ext cx="156" cy="119"/>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494" y="-1"/>
                      </a:moveTo>
                      <a:cubicBezTo>
                        <a:pt x="18617" y="4098"/>
                        <a:pt x="21600" y="10304"/>
                        <a:pt x="21600" y="16866"/>
                      </a:cubicBezTo>
                      <a:cubicBezTo>
                        <a:pt x="21600" y="21256"/>
                        <a:pt x="20261" y="25543"/>
                        <a:pt x="17764" y="29154"/>
                      </a:cubicBezTo>
                    </a:path>
                    <a:path w="21600" h="29154" stroke="0" extrusionOk="0">
                      <a:moveTo>
                        <a:pt x="13494" y="-1"/>
                      </a:moveTo>
                      <a:cubicBezTo>
                        <a:pt x="18617" y="4098"/>
                        <a:pt x="21600" y="10304"/>
                        <a:pt x="21600" y="16866"/>
                      </a:cubicBezTo>
                      <a:cubicBezTo>
                        <a:pt x="21600" y="21256"/>
                        <a:pt x="20261" y="25543"/>
                        <a:pt x="17764" y="29154"/>
                      </a:cubicBezTo>
                      <a:lnTo>
                        <a:pt x="0" y="16866"/>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96" name="Arc 23"/>
                <p:cNvSpPr>
                  <a:spLocks/>
                </p:cNvSpPr>
                <p:nvPr/>
              </p:nvSpPr>
              <p:spPr bwMode="auto">
                <a:xfrm>
                  <a:off x="1308" y="2057"/>
                  <a:ext cx="154" cy="117"/>
                </a:xfrm>
                <a:custGeom>
                  <a:avLst/>
                  <a:gdLst>
                    <a:gd name="T0" fmla="*/ 0 w 21600"/>
                    <a:gd name="T1" fmla="*/ 0 h 29302"/>
                    <a:gd name="T2" fmla="*/ 0 w 21600"/>
                    <a:gd name="T3" fmla="*/ 0 h 29302"/>
                    <a:gd name="T4" fmla="*/ 0 w 21600"/>
                    <a:gd name="T5" fmla="*/ 0 h 29302"/>
                    <a:gd name="T6" fmla="*/ 0 60000 65536"/>
                    <a:gd name="T7" fmla="*/ 0 60000 65536"/>
                    <a:gd name="T8" fmla="*/ 0 60000 65536"/>
                    <a:gd name="T9" fmla="*/ 0 w 21600"/>
                    <a:gd name="T10" fmla="*/ 0 h 29302"/>
                    <a:gd name="T11" fmla="*/ 21600 w 21600"/>
                    <a:gd name="T12" fmla="*/ 29302 h 29302"/>
                  </a:gdLst>
                  <a:ahLst/>
                  <a:cxnLst>
                    <a:cxn ang="T6">
                      <a:pos x="T0" y="T1"/>
                    </a:cxn>
                    <a:cxn ang="T7">
                      <a:pos x="T2" y="T3"/>
                    </a:cxn>
                    <a:cxn ang="T8">
                      <a:pos x="T4" y="T5"/>
                    </a:cxn>
                  </a:cxnLst>
                  <a:rect l="T9" t="T10" r="T11" b="T12"/>
                  <a:pathLst>
                    <a:path w="21600" h="29302" fill="none" extrusionOk="0">
                      <a:moveTo>
                        <a:pt x="13412" y="0"/>
                      </a:moveTo>
                      <a:cubicBezTo>
                        <a:pt x="18584" y="4097"/>
                        <a:pt x="21600" y="10333"/>
                        <a:pt x="21600" y="16931"/>
                      </a:cubicBezTo>
                      <a:cubicBezTo>
                        <a:pt x="21600" y="21356"/>
                        <a:pt x="20240" y="25674"/>
                        <a:pt x="17706" y="29301"/>
                      </a:cubicBezTo>
                    </a:path>
                    <a:path w="21600" h="29302" stroke="0" extrusionOk="0">
                      <a:moveTo>
                        <a:pt x="13412" y="0"/>
                      </a:moveTo>
                      <a:cubicBezTo>
                        <a:pt x="18584" y="4097"/>
                        <a:pt x="21600" y="10333"/>
                        <a:pt x="21600" y="16931"/>
                      </a:cubicBezTo>
                      <a:cubicBezTo>
                        <a:pt x="21600" y="21356"/>
                        <a:pt x="20240" y="25674"/>
                        <a:pt x="17706" y="29301"/>
                      </a:cubicBezTo>
                      <a:lnTo>
                        <a:pt x="0" y="16931"/>
                      </a:lnTo>
                      <a:close/>
                    </a:path>
                  </a:pathLst>
                </a:custGeom>
                <a:solidFill>
                  <a:srgbClr val="E7EDED"/>
                </a:solidFill>
                <a:ln w="6350">
                  <a:solidFill>
                    <a:srgbClr val="6C8F93"/>
                  </a:solidFill>
                  <a:round/>
                  <a:headEnd/>
                  <a:tailEnd/>
                </a:ln>
              </p:spPr>
              <p:txBody>
                <a:bodyPr/>
                <a:lstStyle/>
                <a:p>
                  <a:endParaRPr lang="en-US"/>
                </a:p>
              </p:txBody>
            </p:sp>
            <p:sp>
              <p:nvSpPr>
                <p:cNvPr id="18897" name="Arc 24"/>
                <p:cNvSpPr>
                  <a:spLocks/>
                </p:cNvSpPr>
                <p:nvPr/>
              </p:nvSpPr>
              <p:spPr bwMode="auto">
                <a:xfrm>
                  <a:off x="1257" y="2176"/>
                  <a:ext cx="183" cy="172"/>
                </a:xfrm>
                <a:custGeom>
                  <a:avLst/>
                  <a:gdLst>
                    <a:gd name="T0" fmla="*/ 0 w 28724"/>
                    <a:gd name="T1" fmla="*/ 0 h 27592"/>
                    <a:gd name="T2" fmla="*/ 0 w 28724"/>
                    <a:gd name="T3" fmla="*/ 0 h 27592"/>
                    <a:gd name="T4" fmla="*/ 0 w 28724"/>
                    <a:gd name="T5" fmla="*/ 0 h 27592"/>
                    <a:gd name="T6" fmla="*/ 0 60000 65536"/>
                    <a:gd name="T7" fmla="*/ 0 60000 65536"/>
                    <a:gd name="T8" fmla="*/ 0 60000 65536"/>
                    <a:gd name="T9" fmla="*/ 0 w 28724"/>
                    <a:gd name="T10" fmla="*/ 0 h 27592"/>
                    <a:gd name="T11" fmla="*/ 28724 w 28724"/>
                    <a:gd name="T12" fmla="*/ 27592 h 27592"/>
                  </a:gdLst>
                  <a:ahLst/>
                  <a:cxnLst>
                    <a:cxn ang="T6">
                      <a:pos x="T0" y="T1"/>
                    </a:cxn>
                    <a:cxn ang="T7">
                      <a:pos x="T2" y="T3"/>
                    </a:cxn>
                    <a:cxn ang="T8">
                      <a:pos x="T4" y="T5"/>
                    </a:cxn>
                  </a:cxnLst>
                  <a:rect l="T9" t="T10" r="T11" b="T12"/>
                  <a:pathLst>
                    <a:path w="28724" h="27592" fill="none" extrusionOk="0">
                      <a:moveTo>
                        <a:pt x="27876" y="-1"/>
                      </a:moveTo>
                      <a:cubicBezTo>
                        <a:pt x="28438" y="1947"/>
                        <a:pt x="28724" y="3964"/>
                        <a:pt x="28724" y="5992"/>
                      </a:cubicBezTo>
                      <a:cubicBezTo>
                        <a:pt x="28724" y="17921"/>
                        <a:pt x="19053" y="27592"/>
                        <a:pt x="7124" y="27592"/>
                      </a:cubicBezTo>
                      <a:cubicBezTo>
                        <a:pt x="4698" y="27592"/>
                        <a:pt x="2289" y="27183"/>
                        <a:pt x="-1" y="26383"/>
                      </a:cubicBezTo>
                    </a:path>
                    <a:path w="28724" h="27592" stroke="0" extrusionOk="0">
                      <a:moveTo>
                        <a:pt x="27876" y="-1"/>
                      </a:moveTo>
                      <a:cubicBezTo>
                        <a:pt x="28438" y="1947"/>
                        <a:pt x="28724" y="3964"/>
                        <a:pt x="28724" y="5992"/>
                      </a:cubicBezTo>
                      <a:cubicBezTo>
                        <a:pt x="28724" y="17921"/>
                        <a:pt x="19053" y="27592"/>
                        <a:pt x="7124" y="27592"/>
                      </a:cubicBezTo>
                      <a:cubicBezTo>
                        <a:pt x="4698" y="27592"/>
                        <a:pt x="2289" y="27183"/>
                        <a:pt x="-1" y="26383"/>
                      </a:cubicBezTo>
                      <a:lnTo>
                        <a:pt x="7124" y="5992"/>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98" name="Arc 25"/>
                <p:cNvSpPr>
                  <a:spLocks/>
                </p:cNvSpPr>
                <p:nvPr/>
              </p:nvSpPr>
              <p:spPr bwMode="auto">
                <a:xfrm>
                  <a:off x="1257" y="2176"/>
                  <a:ext cx="180" cy="169"/>
                </a:xfrm>
                <a:custGeom>
                  <a:avLst/>
                  <a:gdLst>
                    <a:gd name="T0" fmla="*/ 0 w 28722"/>
                    <a:gd name="T1" fmla="*/ 0 h 27594"/>
                    <a:gd name="T2" fmla="*/ 0 w 28722"/>
                    <a:gd name="T3" fmla="*/ 0 h 27594"/>
                    <a:gd name="T4" fmla="*/ 0 w 28722"/>
                    <a:gd name="T5" fmla="*/ 0 h 27594"/>
                    <a:gd name="T6" fmla="*/ 0 60000 65536"/>
                    <a:gd name="T7" fmla="*/ 0 60000 65536"/>
                    <a:gd name="T8" fmla="*/ 0 60000 65536"/>
                    <a:gd name="T9" fmla="*/ 0 w 28722"/>
                    <a:gd name="T10" fmla="*/ 0 h 27594"/>
                    <a:gd name="T11" fmla="*/ 28722 w 28722"/>
                    <a:gd name="T12" fmla="*/ 27594 h 27594"/>
                  </a:gdLst>
                  <a:ahLst/>
                  <a:cxnLst>
                    <a:cxn ang="T6">
                      <a:pos x="T0" y="T1"/>
                    </a:cxn>
                    <a:cxn ang="T7">
                      <a:pos x="T2" y="T3"/>
                    </a:cxn>
                    <a:cxn ang="T8">
                      <a:pos x="T4" y="T5"/>
                    </a:cxn>
                  </a:cxnLst>
                  <a:rect l="T9" t="T10" r="T11" b="T12"/>
                  <a:pathLst>
                    <a:path w="28722" h="27594" fill="none" extrusionOk="0">
                      <a:moveTo>
                        <a:pt x="27873" y="0"/>
                      </a:moveTo>
                      <a:cubicBezTo>
                        <a:pt x="28436" y="1948"/>
                        <a:pt x="28722" y="3966"/>
                        <a:pt x="28722" y="5994"/>
                      </a:cubicBezTo>
                      <a:cubicBezTo>
                        <a:pt x="28722" y="17923"/>
                        <a:pt x="19051" y="27594"/>
                        <a:pt x="7122" y="27594"/>
                      </a:cubicBezTo>
                      <a:cubicBezTo>
                        <a:pt x="4697" y="27594"/>
                        <a:pt x="2289" y="27185"/>
                        <a:pt x="-1" y="26386"/>
                      </a:cubicBezTo>
                    </a:path>
                    <a:path w="28722" h="27594" stroke="0" extrusionOk="0">
                      <a:moveTo>
                        <a:pt x="27873" y="0"/>
                      </a:moveTo>
                      <a:cubicBezTo>
                        <a:pt x="28436" y="1948"/>
                        <a:pt x="28722" y="3966"/>
                        <a:pt x="28722" y="5994"/>
                      </a:cubicBezTo>
                      <a:cubicBezTo>
                        <a:pt x="28722" y="17923"/>
                        <a:pt x="19051" y="27594"/>
                        <a:pt x="7122" y="27594"/>
                      </a:cubicBezTo>
                      <a:cubicBezTo>
                        <a:pt x="4697" y="27594"/>
                        <a:pt x="2289" y="27185"/>
                        <a:pt x="-1" y="26386"/>
                      </a:cubicBezTo>
                      <a:lnTo>
                        <a:pt x="7122" y="5994"/>
                      </a:lnTo>
                      <a:close/>
                    </a:path>
                  </a:pathLst>
                </a:custGeom>
                <a:solidFill>
                  <a:srgbClr val="E7EDED"/>
                </a:solidFill>
                <a:ln w="6350">
                  <a:solidFill>
                    <a:srgbClr val="6C8F93"/>
                  </a:solidFill>
                  <a:round/>
                  <a:headEnd/>
                  <a:tailEnd/>
                </a:ln>
              </p:spPr>
              <p:txBody>
                <a:bodyPr/>
                <a:lstStyle/>
                <a:p>
                  <a:endParaRPr lang="en-US"/>
                </a:p>
              </p:txBody>
            </p:sp>
            <p:sp>
              <p:nvSpPr>
                <p:cNvPr id="18899" name="Arc 26"/>
                <p:cNvSpPr>
                  <a:spLocks/>
                </p:cNvSpPr>
                <p:nvPr/>
              </p:nvSpPr>
              <p:spPr bwMode="auto">
                <a:xfrm>
                  <a:off x="628" y="2055"/>
                  <a:ext cx="99" cy="165"/>
                </a:xfrm>
                <a:custGeom>
                  <a:avLst/>
                  <a:gdLst>
                    <a:gd name="T0" fmla="*/ 0 w 21600"/>
                    <a:gd name="T1" fmla="*/ 0 h 41258"/>
                    <a:gd name="T2" fmla="*/ 0 w 21600"/>
                    <a:gd name="T3" fmla="*/ 0 h 41258"/>
                    <a:gd name="T4" fmla="*/ 0 w 21600"/>
                    <a:gd name="T5" fmla="*/ 0 h 41258"/>
                    <a:gd name="T6" fmla="*/ 0 60000 65536"/>
                    <a:gd name="T7" fmla="*/ 0 60000 65536"/>
                    <a:gd name="T8" fmla="*/ 0 60000 65536"/>
                    <a:gd name="T9" fmla="*/ 0 w 21600"/>
                    <a:gd name="T10" fmla="*/ 0 h 41258"/>
                    <a:gd name="T11" fmla="*/ 21600 w 21600"/>
                    <a:gd name="T12" fmla="*/ 41258 h 41258"/>
                  </a:gdLst>
                  <a:ahLst/>
                  <a:cxnLst>
                    <a:cxn ang="T6">
                      <a:pos x="T0" y="T1"/>
                    </a:cxn>
                    <a:cxn ang="T7">
                      <a:pos x="T2" y="T3"/>
                    </a:cxn>
                    <a:cxn ang="T8">
                      <a:pos x="T4" y="T5"/>
                    </a:cxn>
                  </a:cxnLst>
                  <a:rect l="T9" t="T10" r="T11" b="T12"/>
                  <a:pathLst>
                    <a:path w="21600" h="41258" fill="none" extrusionOk="0">
                      <a:moveTo>
                        <a:pt x="12768" y="41257"/>
                      </a:moveTo>
                      <a:cubicBezTo>
                        <a:pt x="4999" y="37777"/>
                        <a:pt x="0" y="30058"/>
                        <a:pt x="0" y="21546"/>
                      </a:cubicBezTo>
                      <a:cubicBezTo>
                        <a:pt x="-1" y="10211"/>
                        <a:pt x="8761" y="804"/>
                        <a:pt x="20068" y="0"/>
                      </a:cubicBezTo>
                    </a:path>
                    <a:path w="21600" h="41258" stroke="0" extrusionOk="0">
                      <a:moveTo>
                        <a:pt x="12768" y="41257"/>
                      </a:moveTo>
                      <a:cubicBezTo>
                        <a:pt x="4999" y="37777"/>
                        <a:pt x="0" y="30058"/>
                        <a:pt x="0" y="21546"/>
                      </a:cubicBezTo>
                      <a:cubicBezTo>
                        <a:pt x="-1" y="10211"/>
                        <a:pt x="8761" y="804"/>
                        <a:pt x="20068" y="0"/>
                      </a:cubicBezTo>
                      <a:lnTo>
                        <a:pt x="21600" y="21546"/>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900" name="Arc 27"/>
                <p:cNvSpPr>
                  <a:spLocks/>
                </p:cNvSpPr>
                <p:nvPr/>
              </p:nvSpPr>
              <p:spPr bwMode="auto">
                <a:xfrm>
                  <a:off x="630" y="2057"/>
                  <a:ext cx="97" cy="161"/>
                </a:xfrm>
                <a:custGeom>
                  <a:avLst/>
                  <a:gdLst>
                    <a:gd name="T0" fmla="*/ 0 w 21600"/>
                    <a:gd name="T1" fmla="*/ 0 h 41268"/>
                    <a:gd name="T2" fmla="*/ 0 w 21600"/>
                    <a:gd name="T3" fmla="*/ 0 h 41268"/>
                    <a:gd name="T4" fmla="*/ 0 w 21600"/>
                    <a:gd name="T5" fmla="*/ 0 h 41268"/>
                    <a:gd name="T6" fmla="*/ 0 60000 65536"/>
                    <a:gd name="T7" fmla="*/ 0 60000 65536"/>
                    <a:gd name="T8" fmla="*/ 0 60000 65536"/>
                    <a:gd name="T9" fmla="*/ 0 w 21600"/>
                    <a:gd name="T10" fmla="*/ 0 h 41268"/>
                    <a:gd name="T11" fmla="*/ 21600 w 21600"/>
                    <a:gd name="T12" fmla="*/ 41268 h 41268"/>
                  </a:gdLst>
                  <a:ahLst/>
                  <a:cxnLst>
                    <a:cxn ang="T6">
                      <a:pos x="T0" y="T1"/>
                    </a:cxn>
                    <a:cxn ang="T7">
                      <a:pos x="T2" y="T3"/>
                    </a:cxn>
                    <a:cxn ang="T8">
                      <a:pos x="T4" y="T5"/>
                    </a:cxn>
                  </a:cxnLst>
                  <a:rect l="T9" t="T10" r="T11" b="T12"/>
                  <a:pathLst>
                    <a:path w="21600" h="41268" fill="none" extrusionOk="0">
                      <a:moveTo>
                        <a:pt x="12790" y="41267"/>
                      </a:moveTo>
                      <a:cubicBezTo>
                        <a:pt x="5009" y="37792"/>
                        <a:pt x="0" y="30067"/>
                        <a:pt x="0" y="21546"/>
                      </a:cubicBezTo>
                      <a:cubicBezTo>
                        <a:pt x="-1" y="10209"/>
                        <a:pt x="8763" y="802"/>
                        <a:pt x="20072" y="0"/>
                      </a:cubicBezTo>
                    </a:path>
                    <a:path w="21600" h="41268" stroke="0" extrusionOk="0">
                      <a:moveTo>
                        <a:pt x="12790" y="41267"/>
                      </a:moveTo>
                      <a:cubicBezTo>
                        <a:pt x="5009" y="37792"/>
                        <a:pt x="0" y="30067"/>
                        <a:pt x="0" y="21546"/>
                      </a:cubicBezTo>
                      <a:cubicBezTo>
                        <a:pt x="-1" y="10209"/>
                        <a:pt x="8763" y="802"/>
                        <a:pt x="20072" y="0"/>
                      </a:cubicBezTo>
                      <a:lnTo>
                        <a:pt x="21600" y="21546"/>
                      </a:lnTo>
                      <a:close/>
                    </a:path>
                  </a:pathLst>
                </a:custGeom>
                <a:solidFill>
                  <a:srgbClr val="E7EDED"/>
                </a:solidFill>
                <a:ln w="6350">
                  <a:solidFill>
                    <a:srgbClr val="6C8F93"/>
                  </a:solidFill>
                  <a:round/>
                  <a:headEnd/>
                  <a:tailEnd/>
                </a:ln>
              </p:spPr>
              <p:txBody>
                <a:bodyPr/>
                <a:lstStyle/>
                <a:p>
                  <a:endParaRPr lang="en-US"/>
                </a:p>
              </p:txBody>
            </p:sp>
            <p:sp>
              <p:nvSpPr>
                <p:cNvPr id="18901" name="Arc 28"/>
                <p:cNvSpPr>
                  <a:spLocks/>
                </p:cNvSpPr>
                <p:nvPr/>
              </p:nvSpPr>
              <p:spPr bwMode="auto">
                <a:xfrm>
                  <a:off x="890" y="2279"/>
                  <a:ext cx="375" cy="100"/>
                </a:xfrm>
                <a:custGeom>
                  <a:avLst/>
                  <a:gdLst>
                    <a:gd name="T0" fmla="*/ 0 w 39085"/>
                    <a:gd name="T1" fmla="*/ 0 h 21600"/>
                    <a:gd name="T2" fmla="*/ 0 w 39085"/>
                    <a:gd name="T3" fmla="*/ 0 h 21600"/>
                    <a:gd name="T4" fmla="*/ 0 w 39085"/>
                    <a:gd name="T5" fmla="*/ 0 h 21600"/>
                    <a:gd name="T6" fmla="*/ 0 60000 65536"/>
                    <a:gd name="T7" fmla="*/ 0 60000 65536"/>
                    <a:gd name="T8" fmla="*/ 0 60000 65536"/>
                    <a:gd name="T9" fmla="*/ 0 w 39085"/>
                    <a:gd name="T10" fmla="*/ 0 h 21600"/>
                    <a:gd name="T11" fmla="*/ 39085 w 39085"/>
                    <a:gd name="T12" fmla="*/ 21600 h 21600"/>
                  </a:gdLst>
                  <a:ahLst/>
                  <a:cxnLst>
                    <a:cxn ang="T6">
                      <a:pos x="T0" y="T1"/>
                    </a:cxn>
                    <a:cxn ang="T7">
                      <a:pos x="T2" y="T3"/>
                    </a:cxn>
                    <a:cxn ang="T8">
                      <a:pos x="T4" y="T5"/>
                    </a:cxn>
                  </a:cxnLst>
                  <a:rect l="T9" t="T10" r="T11" b="T12"/>
                  <a:pathLst>
                    <a:path w="39085" h="21600" fill="none" extrusionOk="0">
                      <a:moveTo>
                        <a:pt x="39085" y="12120"/>
                      </a:moveTo>
                      <a:cubicBezTo>
                        <a:pt x="35065" y="18049"/>
                        <a:pt x="28368" y="21599"/>
                        <a:pt x="21206" y="21600"/>
                      </a:cubicBezTo>
                      <a:cubicBezTo>
                        <a:pt x="10860" y="21600"/>
                        <a:pt x="1967" y="14264"/>
                        <a:pt x="0" y="4107"/>
                      </a:cubicBezTo>
                    </a:path>
                    <a:path w="39085" h="21600" stroke="0" extrusionOk="0">
                      <a:moveTo>
                        <a:pt x="39085" y="12120"/>
                      </a:moveTo>
                      <a:cubicBezTo>
                        <a:pt x="35065" y="18049"/>
                        <a:pt x="28368" y="21599"/>
                        <a:pt x="21206" y="21600"/>
                      </a:cubicBezTo>
                      <a:cubicBezTo>
                        <a:pt x="10860" y="21600"/>
                        <a:pt x="1967" y="14264"/>
                        <a:pt x="0" y="4107"/>
                      </a:cubicBezTo>
                      <a:lnTo>
                        <a:pt x="21206" y="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902" name="Arc 29"/>
                <p:cNvSpPr>
                  <a:spLocks/>
                </p:cNvSpPr>
                <p:nvPr/>
              </p:nvSpPr>
              <p:spPr bwMode="auto">
                <a:xfrm>
                  <a:off x="892" y="2279"/>
                  <a:ext cx="370" cy="98"/>
                </a:xfrm>
                <a:custGeom>
                  <a:avLst/>
                  <a:gdLst>
                    <a:gd name="T0" fmla="*/ 0 w 39018"/>
                    <a:gd name="T1" fmla="*/ 0 h 21600"/>
                    <a:gd name="T2" fmla="*/ 0 w 39018"/>
                    <a:gd name="T3" fmla="*/ 0 h 21600"/>
                    <a:gd name="T4" fmla="*/ 0 w 39018"/>
                    <a:gd name="T5" fmla="*/ 0 h 21600"/>
                    <a:gd name="T6" fmla="*/ 0 60000 65536"/>
                    <a:gd name="T7" fmla="*/ 0 60000 65536"/>
                    <a:gd name="T8" fmla="*/ 0 60000 65536"/>
                    <a:gd name="T9" fmla="*/ 0 w 39018"/>
                    <a:gd name="T10" fmla="*/ 0 h 21600"/>
                    <a:gd name="T11" fmla="*/ 39018 w 39018"/>
                    <a:gd name="T12" fmla="*/ 21600 h 21600"/>
                  </a:gdLst>
                  <a:ahLst/>
                  <a:cxnLst>
                    <a:cxn ang="T6">
                      <a:pos x="T0" y="T1"/>
                    </a:cxn>
                    <a:cxn ang="T7">
                      <a:pos x="T2" y="T3"/>
                    </a:cxn>
                    <a:cxn ang="T8">
                      <a:pos x="T4" y="T5"/>
                    </a:cxn>
                  </a:cxnLst>
                  <a:rect l="T9" t="T10" r="T11" b="T12"/>
                  <a:pathLst>
                    <a:path w="39018" h="21600" fill="none" extrusionOk="0">
                      <a:moveTo>
                        <a:pt x="39017" y="12206"/>
                      </a:moveTo>
                      <a:cubicBezTo>
                        <a:pt x="34990" y="18085"/>
                        <a:pt x="28323" y="21599"/>
                        <a:pt x="21198" y="21600"/>
                      </a:cubicBezTo>
                      <a:cubicBezTo>
                        <a:pt x="10868" y="21600"/>
                        <a:pt x="1984" y="14286"/>
                        <a:pt x="0" y="4149"/>
                      </a:cubicBezTo>
                    </a:path>
                    <a:path w="39018" h="21600" stroke="0" extrusionOk="0">
                      <a:moveTo>
                        <a:pt x="39017" y="12206"/>
                      </a:moveTo>
                      <a:cubicBezTo>
                        <a:pt x="34990" y="18085"/>
                        <a:pt x="28323" y="21599"/>
                        <a:pt x="21198" y="21600"/>
                      </a:cubicBezTo>
                      <a:cubicBezTo>
                        <a:pt x="10868" y="21600"/>
                        <a:pt x="1984" y="14286"/>
                        <a:pt x="0" y="4149"/>
                      </a:cubicBezTo>
                      <a:lnTo>
                        <a:pt x="21198" y="0"/>
                      </a:lnTo>
                      <a:close/>
                    </a:path>
                  </a:pathLst>
                </a:custGeom>
                <a:solidFill>
                  <a:srgbClr val="E7EDED"/>
                </a:solidFill>
                <a:ln w="6350">
                  <a:solidFill>
                    <a:srgbClr val="6C8F93"/>
                  </a:solidFill>
                  <a:round/>
                  <a:headEnd/>
                  <a:tailEnd/>
                </a:ln>
              </p:spPr>
              <p:txBody>
                <a:bodyPr/>
                <a:lstStyle/>
                <a:p>
                  <a:endParaRPr lang="en-US"/>
                </a:p>
              </p:txBody>
            </p:sp>
          </p:grpSp>
          <p:sp>
            <p:nvSpPr>
              <p:cNvPr id="18739" name="Freeform 30"/>
              <p:cNvSpPr>
                <a:spLocks/>
              </p:cNvSpPr>
              <p:nvPr/>
            </p:nvSpPr>
            <p:spPr bwMode="auto">
              <a:xfrm>
                <a:off x="1628" y="398"/>
                <a:ext cx="365" cy="183"/>
              </a:xfrm>
              <a:custGeom>
                <a:avLst/>
                <a:gdLst>
                  <a:gd name="T0" fmla="*/ 0 w 1460"/>
                  <a:gd name="T1" fmla="*/ 0 h 730"/>
                  <a:gd name="T2" fmla="*/ 0 w 1460"/>
                  <a:gd name="T3" fmla="*/ 0 h 730"/>
                  <a:gd name="T4" fmla="*/ 0 w 1460"/>
                  <a:gd name="T5" fmla="*/ 0 h 730"/>
                  <a:gd name="T6" fmla="*/ 0 w 1460"/>
                  <a:gd name="T7" fmla="*/ 0 h 730"/>
                  <a:gd name="T8" fmla="*/ 0 60000 65536"/>
                  <a:gd name="T9" fmla="*/ 0 60000 65536"/>
                  <a:gd name="T10" fmla="*/ 0 60000 65536"/>
                  <a:gd name="T11" fmla="*/ 0 60000 65536"/>
                  <a:gd name="T12" fmla="*/ 0 w 1460"/>
                  <a:gd name="T13" fmla="*/ 0 h 730"/>
                  <a:gd name="T14" fmla="*/ 1460 w 1460"/>
                  <a:gd name="T15" fmla="*/ 730 h 730"/>
                </a:gdLst>
                <a:ahLst/>
                <a:cxnLst>
                  <a:cxn ang="T8">
                    <a:pos x="T0" y="T1"/>
                  </a:cxn>
                  <a:cxn ang="T9">
                    <a:pos x="T2" y="T3"/>
                  </a:cxn>
                  <a:cxn ang="T10">
                    <a:pos x="T4" y="T5"/>
                  </a:cxn>
                  <a:cxn ang="T11">
                    <a:pos x="T6" y="T7"/>
                  </a:cxn>
                </a:cxnLst>
                <a:rect l="T12" t="T13" r="T14" b="T15"/>
                <a:pathLst>
                  <a:path w="1460" h="730">
                    <a:moveTo>
                      <a:pt x="177" y="0"/>
                    </a:moveTo>
                    <a:lnTo>
                      <a:pt x="1460" y="0"/>
                    </a:lnTo>
                    <a:lnTo>
                      <a:pt x="726" y="730"/>
                    </a:lnTo>
                    <a:lnTo>
                      <a:pt x="0" y="8"/>
                    </a:lnTo>
                  </a:path>
                </a:pathLst>
              </a:custGeom>
              <a:noFill/>
              <a:ln w="9525">
                <a:solidFill>
                  <a:srgbClr val="CF0E3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5" name="Group 31"/>
              <p:cNvGrpSpPr>
                <a:grpSpLocks/>
              </p:cNvGrpSpPr>
              <p:nvPr/>
            </p:nvGrpSpPr>
            <p:grpSpPr bwMode="auto">
              <a:xfrm>
                <a:off x="1927" y="332"/>
                <a:ext cx="171" cy="169"/>
                <a:chOff x="1179" y="1966"/>
                <a:chExt cx="171" cy="169"/>
              </a:xfrm>
            </p:grpSpPr>
            <p:sp>
              <p:nvSpPr>
                <p:cNvPr id="18867" name="Freeform 32"/>
                <p:cNvSpPr>
                  <a:spLocks/>
                </p:cNvSpPr>
                <p:nvPr/>
              </p:nvSpPr>
              <p:spPr bwMode="auto">
                <a:xfrm>
                  <a:off x="1203" y="2068"/>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7" y="72"/>
                      </a:lnTo>
                      <a:lnTo>
                        <a:pt x="0" y="72"/>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68" name="Freeform 33"/>
                <p:cNvSpPr>
                  <a:spLocks/>
                </p:cNvSpPr>
                <p:nvPr/>
              </p:nvSpPr>
              <p:spPr bwMode="auto">
                <a:xfrm>
                  <a:off x="1205" y="2070"/>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7" y="72"/>
                      </a:lnTo>
                      <a:lnTo>
                        <a:pt x="0" y="72"/>
                      </a:lnTo>
                      <a:close/>
                    </a:path>
                  </a:pathLst>
                </a:custGeom>
                <a:solidFill>
                  <a:srgbClr val="C9C9B6"/>
                </a:solidFill>
                <a:ln w="3175">
                  <a:solidFill>
                    <a:srgbClr val="494936"/>
                  </a:solidFill>
                  <a:round/>
                  <a:headEnd/>
                  <a:tailEnd/>
                </a:ln>
              </p:spPr>
              <p:txBody>
                <a:bodyPr/>
                <a:lstStyle/>
                <a:p>
                  <a:endParaRPr lang="en-US"/>
                </a:p>
              </p:txBody>
            </p:sp>
            <p:sp>
              <p:nvSpPr>
                <p:cNvPr id="18869" name="Rectangle 34"/>
                <p:cNvSpPr>
                  <a:spLocks noChangeArrowheads="1"/>
                </p:cNvSpPr>
                <p:nvPr/>
              </p:nvSpPr>
              <p:spPr bwMode="auto">
                <a:xfrm>
                  <a:off x="1203" y="2086"/>
                  <a:ext cx="129" cy="2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870" name="Rectangle 35"/>
                <p:cNvSpPr>
                  <a:spLocks noChangeArrowheads="1"/>
                </p:cNvSpPr>
                <p:nvPr/>
              </p:nvSpPr>
              <p:spPr bwMode="auto">
                <a:xfrm>
                  <a:off x="1204" y="2087"/>
                  <a:ext cx="127" cy="20"/>
                </a:xfrm>
                <a:prstGeom prst="rect">
                  <a:avLst/>
                </a:prstGeom>
                <a:solidFill>
                  <a:srgbClr val="B7B79D"/>
                </a:solidFill>
                <a:ln w="3175">
                  <a:solidFill>
                    <a:srgbClr val="494936"/>
                  </a:solidFill>
                  <a:miter lim="800000"/>
                  <a:headEnd/>
                  <a:tailEnd/>
                </a:ln>
              </p:spPr>
              <p:txBody>
                <a:bodyPr/>
                <a:lstStyle/>
                <a:p>
                  <a:endParaRPr lang="en-US"/>
                </a:p>
              </p:txBody>
            </p:sp>
            <p:sp>
              <p:nvSpPr>
                <p:cNvPr id="18871" name="Freeform 36"/>
                <p:cNvSpPr>
                  <a:spLocks/>
                </p:cNvSpPr>
                <p:nvPr/>
              </p:nvSpPr>
              <p:spPr bwMode="auto">
                <a:xfrm>
                  <a:off x="1332" y="2068"/>
                  <a:ext cx="16" cy="40"/>
                </a:xfrm>
                <a:custGeom>
                  <a:avLst/>
                  <a:gdLst>
                    <a:gd name="T0" fmla="*/ 0 w 64"/>
                    <a:gd name="T1" fmla="*/ 0 h 160"/>
                    <a:gd name="T2" fmla="*/ 0 w 64"/>
                    <a:gd name="T3" fmla="*/ 0 h 160"/>
                    <a:gd name="T4" fmla="*/ 0 w 64"/>
                    <a:gd name="T5" fmla="*/ 0 h 160"/>
                    <a:gd name="T6" fmla="*/ 0 w 64"/>
                    <a:gd name="T7" fmla="*/ 0 h 160"/>
                    <a:gd name="T8" fmla="*/ 0 w 64"/>
                    <a:gd name="T9" fmla="*/ 0 h 160"/>
                    <a:gd name="T10" fmla="*/ 0 60000 65536"/>
                    <a:gd name="T11" fmla="*/ 0 60000 65536"/>
                    <a:gd name="T12" fmla="*/ 0 60000 65536"/>
                    <a:gd name="T13" fmla="*/ 0 60000 65536"/>
                    <a:gd name="T14" fmla="*/ 0 60000 65536"/>
                    <a:gd name="T15" fmla="*/ 0 w 64"/>
                    <a:gd name="T16" fmla="*/ 0 h 160"/>
                    <a:gd name="T17" fmla="*/ 64 w 64"/>
                    <a:gd name="T18" fmla="*/ 160 h 160"/>
                  </a:gdLst>
                  <a:ahLst/>
                  <a:cxnLst>
                    <a:cxn ang="T10">
                      <a:pos x="T0" y="T1"/>
                    </a:cxn>
                    <a:cxn ang="T11">
                      <a:pos x="T2" y="T3"/>
                    </a:cxn>
                    <a:cxn ang="T12">
                      <a:pos x="T4" y="T5"/>
                    </a:cxn>
                    <a:cxn ang="T13">
                      <a:pos x="T6" y="T7"/>
                    </a:cxn>
                    <a:cxn ang="T14">
                      <a:pos x="T8" y="T9"/>
                    </a:cxn>
                  </a:cxnLst>
                  <a:rect l="T15" t="T16" r="T17" b="T18"/>
                  <a:pathLst>
                    <a:path w="64" h="160">
                      <a:moveTo>
                        <a:pt x="0" y="160"/>
                      </a:moveTo>
                      <a:lnTo>
                        <a:pt x="64" y="96"/>
                      </a:lnTo>
                      <a:lnTo>
                        <a:pt x="64" y="0"/>
                      </a:lnTo>
                      <a:lnTo>
                        <a:pt x="0" y="72"/>
                      </a:lnTo>
                      <a:lnTo>
                        <a:pt x="0" y="160"/>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72" name="Freeform 37"/>
                <p:cNvSpPr>
                  <a:spLocks/>
                </p:cNvSpPr>
                <p:nvPr/>
              </p:nvSpPr>
              <p:spPr bwMode="auto">
                <a:xfrm>
                  <a:off x="1332" y="2068"/>
                  <a:ext cx="16" cy="40"/>
                </a:xfrm>
                <a:custGeom>
                  <a:avLst/>
                  <a:gdLst>
                    <a:gd name="T0" fmla="*/ 0 w 64"/>
                    <a:gd name="T1" fmla="*/ 0 h 160"/>
                    <a:gd name="T2" fmla="*/ 0 w 64"/>
                    <a:gd name="T3" fmla="*/ 0 h 160"/>
                    <a:gd name="T4" fmla="*/ 0 w 64"/>
                    <a:gd name="T5" fmla="*/ 0 h 160"/>
                    <a:gd name="T6" fmla="*/ 0 w 64"/>
                    <a:gd name="T7" fmla="*/ 0 h 160"/>
                    <a:gd name="T8" fmla="*/ 0 w 64"/>
                    <a:gd name="T9" fmla="*/ 0 h 160"/>
                    <a:gd name="T10" fmla="*/ 0 60000 65536"/>
                    <a:gd name="T11" fmla="*/ 0 60000 65536"/>
                    <a:gd name="T12" fmla="*/ 0 60000 65536"/>
                    <a:gd name="T13" fmla="*/ 0 60000 65536"/>
                    <a:gd name="T14" fmla="*/ 0 60000 65536"/>
                    <a:gd name="T15" fmla="*/ 0 w 64"/>
                    <a:gd name="T16" fmla="*/ 0 h 160"/>
                    <a:gd name="T17" fmla="*/ 64 w 64"/>
                    <a:gd name="T18" fmla="*/ 160 h 160"/>
                  </a:gdLst>
                  <a:ahLst/>
                  <a:cxnLst>
                    <a:cxn ang="T10">
                      <a:pos x="T0" y="T1"/>
                    </a:cxn>
                    <a:cxn ang="T11">
                      <a:pos x="T2" y="T3"/>
                    </a:cxn>
                    <a:cxn ang="T12">
                      <a:pos x="T4" y="T5"/>
                    </a:cxn>
                    <a:cxn ang="T13">
                      <a:pos x="T6" y="T7"/>
                    </a:cxn>
                    <a:cxn ang="T14">
                      <a:pos x="T8" y="T9"/>
                    </a:cxn>
                  </a:cxnLst>
                  <a:rect l="T15" t="T16" r="T17" b="T18"/>
                  <a:pathLst>
                    <a:path w="64" h="160">
                      <a:moveTo>
                        <a:pt x="0" y="160"/>
                      </a:moveTo>
                      <a:lnTo>
                        <a:pt x="64" y="96"/>
                      </a:lnTo>
                      <a:lnTo>
                        <a:pt x="64" y="0"/>
                      </a:lnTo>
                      <a:lnTo>
                        <a:pt x="0" y="72"/>
                      </a:lnTo>
                      <a:lnTo>
                        <a:pt x="0" y="160"/>
                      </a:lnTo>
                      <a:close/>
                    </a:path>
                  </a:pathLst>
                </a:custGeom>
                <a:solidFill>
                  <a:srgbClr val="7A7A5A"/>
                </a:solidFill>
                <a:ln w="3175">
                  <a:solidFill>
                    <a:srgbClr val="494936"/>
                  </a:solidFill>
                  <a:round/>
                  <a:headEnd/>
                  <a:tailEnd/>
                </a:ln>
              </p:spPr>
              <p:txBody>
                <a:bodyPr/>
                <a:lstStyle/>
                <a:p>
                  <a:endParaRPr lang="en-US"/>
                </a:p>
              </p:txBody>
            </p:sp>
            <p:sp>
              <p:nvSpPr>
                <p:cNvPr id="18873" name="Freeform 38"/>
                <p:cNvSpPr>
                  <a:spLocks/>
                </p:cNvSpPr>
                <p:nvPr/>
              </p:nvSpPr>
              <p:spPr bwMode="auto">
                <a:xfrm>
                  <a:off x="1207" y="2068"/>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9" y="56"/>
                      </a:lnTo>
                      <a:lnTo>
                        <a:pt x="0" y="5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74" name="Freeform 39"/>
                <p:cNvSpPr>
                  <a:spLocks/>
                </p:cNvSpPr>
                <p:nvPr/>
              </p:nvSpPr>
              <p:spPr bwMode="auto">
                <a:xfrm>
                  <a:off x="1207" y="2068"/>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9" y="56"/>
                      </a:lnTo>
                      <a:lnTo>
                        <a:pt x="0" y="56"/>
                      </a:lnTo>
                      <a:close/>
                    </a:path>
                  </a:pathLst>
                </a:custGeom>
                <a:solidFill>
                  <a:srgbClr val="000000"/>
                </a:solidFill>
                <a:ln w="3175">
                  <a:solidFill>
                    <a:srgbClr val="000000"/>
                  </a:solidFill>
                  <a:round/>
                  <a:headEnd/>
                  <a:tailEnd/>
                </a:ln>
              </p:spPr>
              <p:txBody>
                <a:bodyPr/>
                <a:lstStyle/>
                <a:p>
                  <a:endParaRPr lang="en-US"/>
                </a:p>
              </p:txBody>
            </p:sp>
            <p:sp>
              <p:nvSpPr>
                <p:cNvPr id="18875" name="Freeform 40"/>
                <p:cNvSpPr>
                  <a:spLocks/>
                </p:cNvSpPr>
                <p:nvPr/>
              </p:nvSpPr>
              <p:spPr bwMode="auto">
                <a:xfrm>
                  <a:off x="1205" y="1966"/>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9" y="0"/>
                      </a:lnTo>
                      <a:lnTo>
                        <a:pt x="565" y="0"/>
                      </a:lnTo>
                      <a:lnTo>
                        <a:pt x="509" y="56"/>
                      </a:lnTo>
                      <a:lnTo>
                        <a:pt x="0" y="56"/>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76" name="Freeform 41"/>
                <p:cNvSpPr>
                  <a:spLocks/>
                </p:cNvSpPr>
                <p:nvPr/>
              </p:nvSpPr>
              <p:spPr bwMode="auto">
                <a:xfrm>
                  <a:off x="1205" y="1966"/>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9" y="0"/>
                      </a:lnTo>
                      <a:lnTo>
                        <a:pt x="565" y="0"/>
                      </a:lnTo>
                      <a:lnTo>
                        <a:pt x="509" y="56"/>
                      </a:lnTo>
                      <a:lnTo>
                        <a:pt x="0" y="56"/>
                      </a:lnTo>
                      <a:close/>
                    </a:path>
                  </a:pathLst>
                </a:custGeom>
                <a:solidFill>
                  <a:srgbClr val="C9C9B6"/>
                </a:solidFill>
                <a:ln w="3175">
                  <a:solidFill>
                    <a:srgbClr val="494936"/>
                  </a:solidFill>
                  <a:round/>
                  <a:headEnd/>
                  <a:tailEnd/>
                </a:ln>
              </p:spPr>
              <p:txBody>
                <a:bodyPr/>
                <a:lstStyle/>
                <a:p>
                  <a:endParaRPr lang="en-US"/>
                </a:p>
              </p:txBody>
            </p:sp>
            <p:sp>
              <p:nvSpPr>
                <p:cNvPr id="18877" name="Rectangle 42"/>
                <p:cNvSpPr>
                  <a:spLocks noChangeArrowheads="1"/>
                </p:cNvSpPr>
                <p:nvPr/>
              </p:nvSpPr>
              <p:spPr bwMode="auto">
                <a:xfrm>
                  <a:off x="1206" y="1981"/>
                  <a:ext cx="127" cy="98"/>
                </a:xfrm>
                <a:prstGeom prst="rect">
                  <a:avLst/>
                </a:prstGeom>
                <a:solidFill>
                  <a:srgbClr val="B7B79D"/>
                </a:solidFill>
                <a:ln w="3175">
                  <a:solidFill>
                    <a:srgbClr val="494936"/>
                  </a:solidFill>
                  <a:miter lim="800000"/>
                  <a:headEnd/>
                  <a:tailEnd/>
                </a:ln>
              </p:spPr>
              <p:txBody>
                <a:bodyPr/>
                <a:lstStyle/>
                <a:p>
                  <a:endParaRPr lang="en-US"/>
                </a:p>
              </p:txBody>
            </p:sp>
            <p:sp>
              <p:nvSpPr>
                <p:cNvPr id="18878" name="Rectangle 43"/>
                <p:cNvSpPr>
                  <a:spLocks noChangeArrowheads="1"/>
                </p:cNvSpPr>
                <p:nvPr/>
              </p:nvSpPr>
              <p:spPr bwMode="auto">
                <a:xfrm>
                  <a:off x="1216" y="1993"/>
                  <a:ext cx="105" cy="76"/>
                </a:xfrm>
                <a:prstGeom prst="rect">
                  <a:avLst/>
                </a:prstGeom>
                <a:solidFill>
                  <a:srgbClr val="FFFFFF"/>
                </a:solidFill>
                <a:ln w="3175">
                  <a:solidFill>
                    <a:srgbClr val="494936"/>
                  </a:solidFill>
                  <a:miter lim="800000"/>
                  <a:headEnd/>
                  <a:tailEnd/>
                </a:ln>
              </p:spPr>
              <p:txBody>
                <a:bodyPr/>
                <a:lstStyle/>
                <a:p>
                  <a:endParaRPr lang="en-US"/>
                </a:p>
              </p:txBody>
            </p:sp>
            <p:sp>
              <p:nvSpPr>
                <p:cNvPr id="18879" name="Freeform 44"/>
                <p:cNvSpPr>
                  <a:spLocks/>
                </p:cNvSpPr>
                <p:nvPr/>
              </p:nvSpPr>
              <p:spPr bwMode="auto">
                <a:xfrm>
                  <a:off x="1332" y="1966"/>
                  <a:ext cx="14" cy="112"/>
                </a:xfrm>
                <a:custGeom>
                  <a:avLst/>
                  <a:gdLst>
                    <a:gd name="T0" fmla="*/ 0 w 56"/>
                    <a:gd name="T1" fmla="*/ 0 h 449"/>
                    <a:gd name="T2" fmla="*/ 0 w 56"/>
                    <a:gd name="T3" fmla="*/ 0 h 449"/>
                    <a:gd name="T4" fmla="*/ 0 w 56"/>
                    <a:gd name="T5" fmla="*/ 0 h 449"/>
                    <a:gd name="T6" fmla="*/ 0 w 56"/>
                    <a:gd name="T7" fmla="*/ 0 h 449"/>
                    <a:gd name="T8" fmla="*/ 0 w 56"/>
                    <a:gd name="T9" fmla="*/ 0 h 449"/>
                    <a:gd name="T10" fmla="*/ 0 60000 65536"/>
                    <a:gd name="T11" fmla="*/ 0 60000 65536"/>
                    <a:gd name="T12" fmla="*/ 0 60000 65536"/>
                    <a:gd name="T13" fmla="*/ 0 60000 65536"/>
                    <a:gd name="T14" fmla="*/ 0 60000 65536"/>
                    <a:gd name="T15" fmla="*/ 0 w 56"/>
                    <a:gd name="T16" fmla="*/ 0 h 449"/>
                    <a:gd name="T17" fmla="*/ 56 w 56"/>
                    <a:gd name="T18" fmla="*/ 449 h 449"/>
                  </a:gdLst>
                  <a:ahLst/>
                  <a:cxnLst>
                    <a:cxn ang="T10">
                      <a:pos x="T0" y="T1"/>
                    </a:cxn>
                    <a:cxn ang="T11">
                      <a:pos x="T2" y="T3"/>
                    </a:cxn>
                    <a:cxn ang="T12">
                      <a:pos x="T4" y="T5"/>
                    </a:cxn>
                    <a:cxn ang="T13">
                      <a:pos x="T6" y="T7"/>
                    </a:cxn>
                    <a:cxn ang="T14">
                      <a:pos x="T8" y="T9"/>
                    </a:cxn>
                  </a:cxnLst>
                  <a:rect l="T15" t="T16" r="T17" b="T18"/>
                  <a:pathLst>
                    <a:path w="56" h="449">
                      <a:moveTo>
                        <a:pt x="0" y="449"/>
                      </a:moveTo>
                      <a:lnTo>
                        <a:pt x="56" y="401"/>
                      </a:lnTo>
                      <a:lnTo>
                        <a:pt x="56" y="0"/>
                      </a:lnTo>
                      <a:lnTo>
                        <a:pt x="0" y="56"/>
                      </a:lnTo>
                      <a:lnTo>
                        <a:pt x="0" y="449"/>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80" name="Freeform 45"/>
                <p:cNvSpPr>
                  <a:spLocks/>
                </p:cNvSpPr>
                <p:nvPr/>
              </p:nvSpPr>
              <p:spPr bwMode="auto">
                <a:xfrm>
                  <a:off x="1332" y="1966"/>
                  <a:ext cx="14" cy="112"/>
                </a:xfrm>
                <a:custGeom>
                  <a:avLst/>
                  <a:gdLst>
                    <a:gd name="T0" fmla="*/ 0 w 56"/>
                    <a:gd name="T1" fmla="*/ 0 h 449"/>
                    <a:gd name="T2" fmla="*/ 0 w 56"/>
                    <a:gd name="T3" fmla="*/ 0 h 449"/>
                    <a:gd name="T4" fmla="*/ 0 w 56"/>
                    <a:gd name="T5" fmla="*/ 0 h 449"/>
                    <a:gd name="T6" fmla="*/ 0 w 56"/>
                    <a:gd name="T7" fmla="*/ 0 h 449"/>
                    <a:gd name="T8" fmla="*/ 0 w 56"/>
                    <a:gd name="T9" fmla="*/ 0 h 449"/>
                    <a:gd name="T10" fmla="*/ 0 60000 65536"/>
                    <a:gd name="T11" fmla="*/ 0 60000 65536"/>
                    <a:gd name="T12" fmla="*/ 0 60000 65536"/>
                    <a:gd name="T13" fmla="*/ 0 60000 65536"/>
                    <a:gd name="T14" fmla="*/ 0 60000 65536"/>
                    <a:gd name="T15" fmla="*/ 0 w 56"/>
                    <a:gd name="T16" fmla="*/ 0 h 449"/>
                    <a:gd name="T17" fmla="*/ 56 w 56"/>
                    <a:gd name="T18" fmla="*/ 449 h 449"/>
                  </a:gdLst>
                  <a:ahLst/>
                  <a:cxnLst>
                    <a:cxn ang="T10">
                      <a:pos x="T0" y="T1"/>
                    </a:cxn>
                    <a:cxn ang="T11">
                      <a:pos x="T2" y="T3"/>
                    </a:cxn>
                    <a:cxn ang="T12">
                      <a:pos x="T4" y="T5"/>
                    </a:cxn>
                    <a:cxn ang="T13">
                      <a:pos x="T6" y="T7"/>
                    </a:cxn>
                    <a:cxn ang="T14">
                      <a:pos x="T8" y="T9"/>
                    </a:cxn>
                  </a:cxnLst>
                  <a:rect l="T15" t="T16" r="T17" b="T18"/>
                  <a:pathLst>
                    <a:path w="56" h="449">
                      <a:moveTo>
                        <a:pt x="0" y="449"/>
                      </a:moveTo>
                      <a:lnTo>
                        <a:pt x="56" y="401"/>
                      </a:lnTo>
                      <a:lnTo>
                        <a:pt x="56" y="0"/>
                      </a:lnTo>
                      <a:lnTo>
                        <a:pt x="0" y="56"/>
                      </a:lnTo>
                      <a:lnTo>
                        <a:pt x="0" y="449"/>
                      </a:lnTo>
                      <a:close/>
                    </a:path>
                  </a:pathLst>
                </a:custGeom>
                <a:solidFill>
                  <a:srgbClr val="7A7A5A"/>
                </a:solidFill>
                <a:ln w="3175">
                  <a:solidFill>
                    <a:srgbClr val="494936"/>
                  </a:solidFill>
                  <a:round/>
                  <a:headEnd/>
                  <a:tailEnd/>
                </a:ln>
              </p:spPr>
              <p:txBody>
                <a:bodyPr/>
                <a:lstStyle/>
                <a:p>
                  <a:endParaRPr lang="en-US"/>
                </a:p>
              </p:txBody>
            </p:sp>
            <p:sp>
              <p:nvSpPr>
                <p:cNvPr id="18881" name="Freeform 46"/>
                <p:cNvSpPr>
                  <a:spLocks/>
                </p:cNvSpPr>
                <p:nvPr/>
              </p:nvSpPr>
              <p:spPr bwMode="auto">
                <a:xfrm>
                  <a:off x="1179" y="2104"/>
                  <a:ext cx="159" cy="25"/>
                </a:xfrm>
                <a:custGeom>
                  <a:avLst/>
                  <a:gdLst>
                    <a:gd name="T0" fmla="*/ 0 w 638"/>
                    <a:gd name="T1" fmla="*/ 0 h 96"/>
                    <a:gd name="T2" fmla="*/ 0 w 638"/>
                    <a:gd name="T3" fmla="*/ 0 h 96"/>
                    <a:gd name="T4" fmla="*/ 0 w 638"/>
                    <a:gd name="T5" fmla="*/ 0 h 96"/>
                    <a:gd name="T6" fmla="*/ 0 w 638"/>
                    <a:gd name="T7" fmla="*/ 0 h 96"/>
                    <a:gd name="T8" fmla="*/ 0 w 638"/>
                    <a:gd name="T9" fmla="*/ 0 h 96"/>
                    <a:gd name="T10" fmla="*/ 0 60000 65536"/>
                    <a:gd name="T11" fmla="*/ 0 60000 65536"/>
                    <a:gd name="T12" fmla="*/ 0 60000 65536"/>
                    <a:gd name="T13" fmla="*/ 0 60000 65536"/>
                    <a:gd name="T14" fmla="*/ 0 60000 65536"/>
                    <a:gd name="T15" fmla="*/ 0 w 638"/>
                    <a:gd name="T16" fmla="*/ 0 h 96"/>
                    <a:gd name="T17" fmla="*/ 638 w 638"/>
                    <a:gd name="T18" fmla="*/ 96 h 96"/>
                  </a:gdLst>
                  <a:ahLst/>
                  <a:cxnLst>
                    <a:cxn ang="T10">
                      <a:pos x="T0" y="T1"/>
                    </a:cxn>
                    <a:cxn ang="T11">
                      <a:pos x="T2" y="T3"/>
                    </a:cxn>
                    <a:cxn ang="T12">
                      <a:pos x="T4" y="T5"/>
                    </a:cxn>
                    <a:cxn ang="T13">
                      <a:pos x="T6" y="T7"/>
                    </a:cxn>
                    <a:cxn ang="T14">
                      <a:pos x="T8" y="T9"/>
                    </a:cxn>
                  </a:cxnLst>
                  <a:rect l="T15" t="T16" r="T17" b="T18"/>
                  <a:pathLst>
                    <a:path w="638" h="96">
                      <a:moveTo>
                        <a:pt x="0" y="96"/>
                      </a:moveTo>
                      <a:lnTo>
                        <a:pt x="81" y="0"/>
                      </a:lnTo>
                      <a:lnTo>
                        <a:pt x="638" y="0"/>
                      </a:lnTo>
                      <a:lnTo>
                        <a:pt x="557" y="96"/>
                      </a:lnTo>
                      <a:lnTo>
                        <a:pt x="0" y="96"/>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82" name="Freeform 47"/>
                <p:cNvSpPr>
                  <a:spLocks/>
                </p:cNvSpPr>
                <p:nvPr/>
              </p:nvSpPr>
              <p:spPr bwMode="auto">
                <a:xfrm>
                  <a:off x="1179" y="2104"/>
                  <a:ext cx="159" cy="25"/>
                </a:xfrm>
                <a:custGeom>
                  <a:avLst/>
                  <a:gdLst>
                    <a:gd name="T0" fmla="*/ 0 w 638"/>
                    <a:gd name="T1" fmla="*/ 0 h 96"/>
                    <a:gd name="T2" fmla="*/ 0 w 638"/>
                    <a:gd name="T3" fmla="*/ 0 h 96"/>
                    <a:gd name="T4" fmla="*/ 0 w 638"/>
                    <a:gd name="T5" fmla="*/ 0 h 96"/>
                    <a:gd name="T6" fmla="*/ 0 w 638"/>
                    <a:gd name="T7" fmla="*/ 0 h 96"/>
                    <a:gd name="T8" fmla="*/ 0 w 638"/>
                    <a:gd name="T9" fmla="*/ 0 h 96"/>
                    <a:gd name="T10" fmla="*/ 0 60000 65536"/>
                    <a:gd name="T11" fmla="*/ 0 60000 65536"/>
                    <a:gd name="T12" fmla="*/ 0 60000 65536"/>
                    <a:gd name="T13" fmla="*/ 0 60000 65536"/>
                    <a:gd name="T14" fmla="*/ 0 60000 65536"/>
                    <a:gd name="T15" fmla="*/ 0 w 638"/>
                    <a:gd name="T16" fmla="*/ 0 h 96"/>
                    <a:gd name="T17" fmla="*/ 638 w 638"/>
                    <a:gd name="T18" fmla="*/ 96 h 96"/>
                  </a:gdLst>
                  <a:ahLst/>
                  <a:cxnLst>
                    <a:cxn ang="T10">
                      <a:pos x="T0" y="T1"/>
                    </a:cxn>
                    <a:cxn ang="T11">
                      <a:pos x="T2" y="T3"/>
                    </a:cxn>
                    <a:cxn ang="T12">
                      <a:pos x="T4" y="T5"/>
                    </a:cxn>
                    <a:cxn ang="T13">
                      <a:pos x="T6" y="T7"/>
                    </a:cxn>
                    <a:cxn ang="T14">
                      <a:pos x="T8" y="T9"/>
                    </a:cxn>
                  </a:cxnLst>
                  <a:rect l="T15" t="T16" r="T17" b="T18"/>
                  <a:pathLst>
                    <a:path w="638" h="96">
                      <a:moveTo>
                        <a:pt x="0" y="96"/>
                      </a:moveTo>
                      <a:lnTo>
                        <a:pt x="81" y="0"/>
                      </a:lnTo>
                      <a:lnTo>
                        <a:pt x="638" y="0"/>
                      </a:lnTo>
                      <a:lnTo>
                        <a:pt x="557" y="96"/>
                      </a:lnTo>
                      <a:lnTo>
                        <a:pt x="0" y="96"/>
                      </a:lnTo>
                      <a:close/>
                    </a:path>
                  </a:pathLst>
                </a:custGeom>
                <a:solidFill>
                  <a:srgbClr val="C9C9B6"/>
                </a:solidFill>
                <a:ln w="3175">
                  <a:solidFill>
                    <a:srgbClr val="494936"/>
                  </a:solidFill>
                  <a:round/>
                  <a:headEnd/>
                  <a:tailEnd/>
                </a:ln>
              </p:spPr>
              <p:txBody>
                <a:bodyPr/>
                <a:lstStyle/>
                <a:p>
                  <a:endParaRPr lang="en-US"/>
                </a:p>
              </p:txBody>
            </p:sp>
            <p:sp>
              <p:nvSpPr>
                <p:cNvPr id="18883" name="Freeform 48"/>
                <p:cNvSpPr>
                  <a:spLocks/>
                </p:cNvSpPr>
                <p:nvPr/>
              </p:nvSpPr>
              <p:spPr bwMode="auto">
                <a:xfrm>
                  <a:off x="1318" y="2104"/>
                  <a:ext cx="20" cy="31"/>
                </a:xfrm>
                <a:custGeom>
                  <a:avLst/>
                  <a:gdLst>
                    <a:gd name="T0" fmla="*/ 0 w 81"/>
                    <a:gd name="T1" fmla="*/ 0 h 120"/>
                    <a:gd name="T2" fmla="*/ 0 w 81"/>
                    <a:gd name="T3" fmla="*/ 0 h 120"/>
                    <a:gd name="T4" fmla="*/ 0 w 81"/>
                    <a:gd name="T5" fmla="*/ 0 h 120"/>
                    <a:gd name="T6" fmla="*/ 0 w 81"/>
                    <a:gd name="T7" fmla="*/ 0 h 120"/>
                    <a:gd name="T8" fmla="*/ 0 w 81"/>
                    <a:gd name="T9" fmla="*/ 0 h 120"/>
                    <a:gd name="T10" fmla="*/ 0 60000 65536"/>
                    <a:gd name="T11" fmla="*/ 0 60000 65536"/>
                    <a:gd name="T12" fmla="*/ 0 60000 65536"/>
                    <a:gd name="T13" fmla="*/ 0 60000 65536"/>
                    <a:gd name="T14" fmla="*/ 0 60000 65536"/>
                    <a:gd name="T15" fmla="*/ 0 w 81"/>
                    <a:gd name="T16" fmla="*/ 0 h 120"/>
                    <a:gd name="T17" fmla="*/ 81 w 81"/>
                    <a:gd name="T18" fmla="*/ 120 h 120"/>
                  </a:gdLst>
                  <a:ahLst/>
                  <a:cxnLst>
                    <a:cxn ang="T10">
                      <a:pos x="T0" y="T1"/>
                    </a:cxn>
                    <a:cxn ang="T11">
                      <a:pos x="T2" y="T3"/>
                    </a:cxn>
                    <a:cxn ang="T12">
                      <a:pos x="T4" y="T5"/>
                    </a:cxn>
                    <a:cxn ang="T13">
                      <a:pos x="T6" y="T7"/>
                    </a:cxn>
                    <a:cxn ang="T14">
                      <a:pos x="T8" y="T9"/>
                    </a:cxn>
                  </a:cxnLst>
                  <a:rect l="T15" t="T16" r="T17" b="T18"/>
                  <a:pathLst>
                    <a:path w="81" h="120">
                      <a:moveTo>
                        <a:pt x="0" y="120"/>
                      </a:moveTo>
                      <a:lnTo>
                        <a:pt x="81" y="40"/>
                      </a:lnTo>
                      <a:lnTo>
                        <a:pt x="81" y="0"/>
                      </a:lnTo>
                      <a:lnTo>
                        <a:pt x="0" y="104"/>
                      </a:lnTo>
                      <a:lnTo>
                        <a:pt x="0" y="120"/>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84" name="Freeform 49"/>
                <p:cNvSpPr>
                  <a:spLocks/>
                </p:cNvSpPr>
                <p:nvPr/>
              </p:nvSpPr>
              <p:spPr bwMode="auto">
                <a:xfrm>
                  <a:off x="1318" y="2104"/>
                  <a:ext cx="20" cy="31"/>
                </a:xfrm>
                <a:custGeom>
                  <a:avLst/>
                  <a:gdLst>
                    <a:gd name="T0" fmla="*/ 0 w 81"/>
                    <a:gd name="T1" fmla="*/ 0 h 120"/>
                    <a:gd name="T2" fmla="*/ 0 w 81"/>
                    <a:gd name="T3" fmla="*/ 0 h 120"/>
                    <a:gd name="T4" fmla="*/ 0 w 81"/>
                    <a:gd name="T5" fmla="*/ 0 h 120"/>
                    <a:gd name="T6" fmla="*/ 0 w 81"/>
                    <a:gd name="T7" fmla="*/ 0 h 120"/>
                    <a:gd name="T8" fmla="*/ 0 w 81"/>
                    <a:gd name="T9" fmla="*/ 0 h 120"/>
                    <a:gd name="T10" fmla="*/ 0 60000 65536"/>
                    <a:gd name="T11" fmla="*/ 0 60000 65536"/>
                    <a:gd name="T12" fmla="*/ 0 60000 65536"/>
                    <a:gd name="T13" fmla="*/ 0 60000 65536"/>
                    <a:gd name="T14" fmla="*/ 0 60000 65536"/>
                    <a:gd name="T15" fmla="*/ 0 w 81"/>
                    <a:gd name="T16" fmla="*/ 0 h 120"/>
                    <a:gd name="T17" fmla="*/ 81 w 81"/>
                    <a:gd name="T18" fmla="*/ 120 h 120"/>
                  </a:gdLst>
                  <a:ahLst/>
                  <a:cxnLst>
                    <a:cxn ang="T10">
                      <a:pos x="T0" y="T1"/>
                    </a:cxn>
                    <a:cxn ang="T11">
                      <a:pos x="T2" y="T3"/>
                    </a:cxn>
                    <a:cxn ang="T12">
                      <a:pos x="T4" y="T5"/>
                    </a:cxn>
                    <a:cxn ang="T13">
                      <a:pos x="T6" y="T7"/>
                    </a:cxn>
                    <a:cxn ang="T14">
                      <a:pos x="T8" y="T9"/>
                    </a:cxn>
                  </a:cxnLst>
                  <a:rect l="T15" t="T16" r="T17" b="T18"/>
                  <a:pathLst>
                    <a:path w="81" h="120">
                      <a:moveTo>
                        <a:pt x="0" y="120"/>
                      </a:moveTo>
                      <a:lnTo>
                        <a:pt x="81" y="40"/>
                      </a:lnTo>
                      <a:lnTo>
                        <a:pt x="81" y="0"/>
                      </a:lnTo>
                      <a:lnTo>
                        <a:pt x="0" y="104"/>
                      </a:lnTo>
                      <a:lnTo>
                        <a:pt x="0" y="120"/>
                      </a:lnTo>
                      <a:close/>
                    </a:path>
                  </a:pathLst>
                </a:custGeom>
                <a:solidFill>
                  <a:srgbClr val="7A7A5A"/>
                </a:solidFill>
                <a:ln w="3175">
                  <a:solidFill>
                    <a:srgbClr val="494936"/>
                  </a:solidFill>
                  <a:round/>
                  <a:headEnd/>
                  <a:tailEnd/>
                </a:ln>
              </p:spPr>
              <p:txBody>
                <a:bodyPr/>
                <a:lstStyle/>
                <a:p>
                  <a:endParaRPr lang="en-US"/>
                </a:p>
              </p:txBody>
            </p:sp>
            <p:sp>
              <p:nvSpPr>
                <p:cNvPr id="18885" name="Rectangle 50"/>
                <p:cNvSpPr>
                  <a:spLocks noChangeArrowheads="1"/>
                </p:cNvSpPr>
                <p:nvPr/>
              </p:nvSpPr>
              <p:spPr bwMode="auto">
                <a:xfrm>
                  <a:off x="1179" y="2129"/>
                  <a:ext cx="139" cy="6"/>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886" name="Rectangle 51"/>
                <p:cNvSpPr>
                  <a:spLocks noChangeArrowheads="1"/>
                </p:cNvSpPr>
                <p:nvPr/>
              </p:nvSpPr>
              <p:spPr bwMode="auto">
                <a:xfrm>
                  <a:off x="1180" y="2130"/>
                  <a:ext cx="137" cy="4"/>
                </a:xfrm>
                <a:prstGeom prst="rect">
                  <a:avLst/>
                </a:prstGeom>
                <a:solidFill>
                  <a:srgbClr val="B7B79D"/>
                </a:solidFill>
                <a:ln w="3175">
                  <a:solidFill>
                    <a:srgbClr val="494936"/>
                  </a:solidFill>
                  <a:miter lim="800000"/>
                  <a:headEnd/>
                  <a:tailEnd/>
                </a:ln>
              </p:spPr>
              <p:txBody>
                <a:bodyPr/>
                <a:lstStyle/>
                <a:p>
                  <a:endParaRPr lang="en-US"/>
                </a:p>
              </p:txBody>
            </p:sp>
          </p:grpSp>
          <p:grpSp>
            <p:nvGrpSpPr>
              <p:cNvPr id="6" name="Group 52"/>
              <p:cNvGrpSpPr>
                <a:grpSpLocks/>
              </p:cNvGrpSpPr>
              <p:nvPr/>
            </p:nvGrpSpPr>
            <p:grpSpPr bwMode="auto">
              <a:xfrm>
                <a:off x="1971" y="370"/>
                <a:ext cx="94" cy="56"/>
                <a:chOff x="1223" y="2004"/>
                <a:chExt cx="94" cy="56"/>
              </a:xfrm>
            </p:grpSpPr>
            <p:grpSp>
              <p:nvGrpSpPr>
                <p:cNvPr id="7" name="Group 53"/>
                <p:cNvGrpSpPr>
                  <a:grpSpLocks/>
                </p:cNvGrpSpPr>
                <p:nvPr/>
              </p:nvGrpSpPr>
              <p:grpSpPr bwMode="auto">
                <a:xfrm>
                  <a:off x="1223" y="2004"/>
                  <a:ext cx="93" cy="56"/>
                  <a:chOff x="1223" y="2004"/>
                  <a:chExt cx="93" cy="56"/>
                </a:xfrm>
              </p:grpSpPr>
              <p:sp>
                <p:nvSpPr>
                  <p:cNvPr id="18858" name="Oval 54"/>
                  <p:cNvSpPr>
                    <a:spLocks noChangeArrowheads="1"/>
                  </p:cNvSpPr>
                  <p:nvPr/>
                </p:nvSpPr>
                <p:spPr bwMode="auto">
                  <a:xfrm>
                    <a:off x="1255" y="2004"/>
                    <a:ext cx="41"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59" name="Oval 55"/>
                  <p:cNvSpPr>
                    <a:spLocks noChangeArrowheads="1"/>
                  </p:cNvSpPr>
                  <p:nvPr/>
                </p:nvSpPr>
                <p:spPr bwMode="auto">
                  <a:xfrm>
                    <a:off x="1233" y="2010"/>
                    <a:ext cx="30"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60" name="Oval 56"/>
                  <p:cNvSpPr>
                    <a:spLocks noChangeArrowheads="1"/>
                  </p:cNvSpPr>
                  <p:nvPr/>
                </p:nvSpPr>
                <p:spPr bwMode="auto">
                  <a:xfrm>
                    <a:off x="1223" y="2024"/>
                    <a:ext cx="20"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61" name="Oval 57"/>
                  <p:cNvSpPr>
                    <a:spLocks noChangeArrowheads="1"/>
                  </p:cNvSpPr>
                  <p:nvPr/>
                </p:nvSpPr>
                <p:spPr bwMode="auto">
                  <a:xfrm>
                    <a:off x="1229" y="2032"/>
                    <a:ext cx="32" cy="2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62" name="Oval 58"/>
                  <p:cNvSpPr>
                    <a:spLocks noChangeArrowheads="1"/>
                  </p:cNvSpPr>
                  <p:nvPr/>
                </p:nvSpPr>
                <p:spPr bwMode="auto">
                  <a:xfrm>
                    <a:off x="1251" y="2036"/>
                    <a:ext cx="49"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63" name="Oval 59"/>
                  <p:cNvSpPr>
                    <a:spLocks noChangeArrowheads="1"/>
                  </p:cNvSpPr>
                  <p:nvPr/>
                </p:nvSpPr>
                <p:spPr bwMode="auto">
                  <a:xfrm>
                    <a:off x="1281" y="2010"/>
                    <a:ext cx="31"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64" name="Oval 60"/>
                  <p:cNvSpPr>
                    <a:spLocks noChangeArrowheads="1"/>
                  </p:cNvSpPr>
                  <p:nvPr/>
                </p:nvSpPr>
                <p:spPr bwMode="auto">
                  <a:xfrm>
                    <a:off x="1285" y="2022"/>
                    <a:ext cx="31"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65" name="Oval 61"/>
                  <p:cNvSpPr>
                    <a:spLocks noChangeArrowheads="1"/>
                  </p:cNvSpPr>
                  <p:nvPr/>
                </p:nvSpPr>
                <p:spPr bwMode="auto">
                  <a:xfrm>
                    <a:off x="1283" y="2026"/>
                    <a:ext cx="31" cy="3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66" name="Oval 62"/>
                  <p:cNvSpPr>
                    <a:spLocks noChangeArrowheads="1"/>
                  </p:cNvSpPr>
                  <p:nvPr/>
                </p:nvSpPr>
                <p:spPr bwMode="auto">
                  <a:xfrm>
                    <a:off x="1239" y="2018"/>
                    <a:ext cx="61" cy="3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8" name="Group 63"/>
                <p:cNvGrpSpPr>
                  <a:grpSpLocks/>
                </p:cNvGrpSpPr>
                <p:nvPr/>
              </p:nvGrpSpPr>
              <p:grpSpPr bwMode="auto">
                <a:xfrm>
                  <a:off x="1223" y="2004"/>
                  <a:ext cx="94" cy="56"/>
                  <a:chOff x="1223" y="2004"/>
                  <a:chExt cx="94" cy="56"/>
                </a:xfrm>
              </p:grpSpPr>
              <p:sp>
                <p:nvSpPr>
                  <p:cNvPr id="18842" name="Arc 64"/>
                  <p:cNvSpPr>
                    <a:spLocks/>
                  </p:cNvSpPr>
                  <p:nvPr/>
                </p:nvSpPr>
                <p:spPr bwMode="auto">
                  <a:xfrm>
                    <a:off x="1256" y="2004"/>
                    <a:ext cx="39" cy="12"/>
                  </a:xfrm>
                  <a:custGeom>
                    <a:avLst/>
                    <a:gdLst>
                      <a:gd name="T0" fmla="*/ 0 w 41085"/>
                      <a:gd name="T1" fmla="*/ 0 h 21600"/>
                      <a:gd name="T2" fmla="*/ 0 w 41085"/>
                      <a:gd name="T3" fmla="*/ 0 h 21600"/>
                      <a:gd name="T4" fmla="*/ 0 w 41085"/>
                      <a:gd name="T5" fmla="*/ 0 h 21600"/>
                      <a:gd name="T6" fmla="*/ 0 60000 65536"/>
                      <a:gd name="T7" fmla="*/ 0 60000 65536"/>
                      <a:gd name="T8" fmla="*/ 0 60000 65536"/>
                      <a:gd name="T9" fmla="*/ 0 w 41085"/>
                      <a:gd name="T10" fmla="*/ 0 h 21600"/>
                      <a:gd name="T11" fmla="*/ 41085 w 41085"/>
                      <a:gd name="T12" fmla="*/ 21600 h 21600"/>
                    </a:gdLst>
                    <a:ahLst/>
                    <a:cxnLst>
                      <a:cxn ang="T6">
                        <a:pos x="T0" y="T1"/>
                      </a:cxn>
                      <a:cxn ang="T7">
                        <a:pos x="T2" y="T3"/>
                      </a:cxn>
                      <a:cxn ang="T8">
                        <a:pos x="T4" y="T5"/>
                      </a:cxn>
                    </a:cxnLst>
                    <a:rect l="T9" t="T10" r="T11" b="T12"/>
                    <a:pathLst>
                      <a:path w="41085" h="21600" fill="none" extrusionOk="0">
                        <a:moveTo>
                          <a:pt x="0" y="15905"/>
                        </a:moveTo>
                        <a:cubicBezTo>
                          <a:pt x="2567" y="6513"/>
                          <a:pt x="11099" y="-1"/>
                          <a:pt x="20836" y="0"/>
                        </a:cubicBezTo>
                        <a:cubicBezTo>
                          <a:pt x="29864" y="0"/>
                          <a:pt x="37941" y="5615"/>
                          <a:pt x="41084" y="14080"/>
                        </a:cubicBezTo>
                      </a:path>
                      <a:path w="41085" h="21600" stroke="0" extrusionOk="0">
                        <a:moveTo>
                          <a:pt x="0" y="15905"/>
                        </a:moveTo>
                        <a:cubicBezTo>
                          <a:pt x="2567" y="6513"/>
                          <a:pt x="11099" y="-1"/>
                          <a:pt x="20836" y="0"/>
                        </a:cubicBezTo>
                        <a:cubicBezTo>
                          <a:pt x="29864" y="0"/>
                          <a:pt x="37941" y="5615"/>
                          <a:pt x="41084" y="14080"/>
                        </a:cubicBezTo>
                        <a:lnTo>
                          <a:pt x="20836"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43" name="Arc 65"/>
                  <p:cNvSpPr>
                    <a:spLocks/>
                  </p:cNvSpPr>
                  <p:nvPr/>
                </p:nvSpPr>
                <p:spPr bwMode="auto">
                  <a:xfrm>
                    <a:off x="1257" y="2005"/>
                    <a:ext cx="37" cy="11"/>
                  </a:xfrm>
                  <a:custGeom>
                    <a:avLst/>
                    <a:gdLst>
                      <a:gd name="T0" fmla="*/ 0 w 40935"/>
                      <a:gd name="T1" fmla="*/ 0 h 21600"/>
                      <a:gd name="T2" fmla="*/ 0 w 40935"/>
                      <a:gd name="T3" fmla="*/ 0 h 21600"/>
                      <a:gd name="T4" fmla="*/ 0 w 40935"/>
                      <a:gd name="T5" fmla="*/ 0 h 21600"/>
                      <a:gd name="T6" fmla="*/ 0 60000 65536"/>
                      <a:gd name="T7" fmla="*/ 0 60000 65536"/>
                      <a:gd name="T8" fmla="*/ 0 60000 65536"/>
                      <a:gd name="T9" fmla="*/ 0 w 40935"/>
                      <a:gd name="T10" fmla="*/ 0 h 21600"/>
                      <a:gd name="T11" fmla="*/ 40935 w 40935"/>
                      <a:gd name="T12" fmla="*/ 21600 h 21600"/>
                    </a:gdLst>
                    <a:ahLst/>
                    <a:cxnLst>
                      <a:cxn ang="T6">
                        <a:pos x="T0" y="T1"/>
                      </a:cxn>
                      <a:cxn ang="T7">
                        <a:pos x="T2" y="T3"/>
                      </a:cxn>
                      <a:cxn ang="T8">
                        <a:pos x="T4" y="T5"/>
                      </a:cxn>
                    </a:cxnLst>
                    <a:rect l="T9" t="T10" r="T11" b="T12"/>
                    <a:pathLst>
                      <a:path w="40935" h="21600" fill="none" extrusionOk="0">
                        <a:moveTo>
                          <a:pt x="-1" y="15705"/>
                        </a:moveTo>
                        <a:cubicBezTo>
                          <a:pt x="2635" y="6413"/>
                          <a:pt x="11120" y="-1"/>
                          <a:pt x="20780" y="0"/>
                        </a:cubicBezTo>
                        <a:cubicBezTo>
                          <a:pt x="29712" y="0"/>
                          <a:pt x="37723" y="5498"/>
                          <a:pt x="40935" y="13832"/>
                        </a:cubicBezTo>
                      </a:path>
                      <a:path w="40935" h="21600" stroke="0" extrusionOk="0">
                        <a:moveTo>
                          <a:pt x="-1" y="15705"/>
                        </a:moveTo>
                        <a:cubicBezTo>
                          <a:pt x="2635" y="6413"/>
                          <a:pt x="11120" y="-1"/>
                          <a:pt x="20780" y="0"/>
                        </a:cubicBezTo>
                        <a:cubicBezTo>
                          <a:pt x="29712" y="0"/>
                          <a:pt x="37723" y="5498"/>
                          <a:pt x="40935" y="13832"/>
                        </a:cubicBezTo>
                        <a:lnTo>
                          <a:pt x="20780" y="21600"/>
                        </a:lnTo>
                        <a:close/>
                      </a:path>
                    </a:pathLst>
                  </a:custGeom>
                  <a:solidFill>
                    <a:srgbClr val="E7EDED"/>
                  </a:solidFill>
                  <a:ln w="3175">
                    <a:solidFill>
                      <a:srgbClr val="6C8F93"/>
                    </a:solidFill>
                    <a:round/>
                    <a:headEnd/>
                    <a:tailEnd/>
                  </a:ln>
                </p:spPr>
                <p:txBody>
                  <a:bodyPr/>
                  <a:lstStyle/>
                  <a:p>
                    <a:endParaRPr lang="en-US"/>
                  </a:p>
                </p:txBody>
              </p:sp>
              <p:sp>
                <p:nvSpPr>
                  <p:cNvPr id="18844" name="Arc 66"/>
                  <p:cNvSpPr>
                    <a:spLocks/>
                  </p:cNvSpPr>
                  <p:nvPr/>
                </p:nvSpPr>
                <p:spPr bwMode="auto">
                  <a:xfrm>
                    <a:off x="1233" y="2010"/>
                    <a:ext cx="23" cy="14"/>
                  </a:xfrm>
                  <a:custGeom>
                    <a:avLst/>
                    <a:gdLst>
                      <a:gd name="T0" fmla="*/ 0 w 33372"/>
                      <a:gd name="T1" fmla="*/ 0 h 26005"/>
                      <a:gd name="T2" fmla="*/ 0 w 33372"/>
                      <a:gd name="T3" fmla="*/ 0 h 26005"/>
                      <a:gd name="T4" fmla="*/ 0 w 33372"/>
                      <a:gd name="T5" fmla="*/ 0 h 26005"/>
                      <a:gd name="T6" fmla="*/ 0 60000 65536"/>
                      <a:gd name="T7" fmla="*/ 0 60000 65536"/>
                      <a:gd name="T8" fmla="*/ 0 60000 65536"/>
                      <a:gd name="T9" fmla="*/ 0 w 33372"/>
                      <a:gd name="T10" fmla="*/ 0 h 26005"/>
                      <a:gd name="T11" fmla="*/ 33372 w 33372"/>
                      <a:gd name="T12" fmla="*/ 26005 h 26005"/>
                    </a:gdLst>
                    <a:ahLst/>
                    <a:cxnLst>
                      <a:cxn ang="T6">
                        <a:pos x="T0" y="T1"/>
                      </a:cxn>
                      <a:cxn ang="T7">
                        <a:pos x="T2" y="T3"/>
                      </a:cxn>
                      <a:cxn ang="T8">
                        <a:pos x="T4" y="T5"/>
                      </a:cxn>
                    </a:cxnLst>
                    <a:rect l="T9" t="T10" r="T11" b="T12"/>
                    <a:pathLst>
                      <a:path w="33372" h="26005" fill="none" extrusionOk="0">
                        <a:moveTo>
                          <a:pt x="453" y="26005"/>
                        </a:moveTo>
                        <a:cubicBezTo>
                          <a:pt x="152" y="24556"/>
                          <a:pt x="0" y="23080"/>
                          <a:pt x="0" y="21600"/>
                        </a:cubicBezTo>
                        <a:cubicBezTo>
                          <a:pt x="0" y="9670"/>
                          <a:pt x="9670" y="0"/>
                          <a:pt x="21600" y="0"/>
                        </a:cubicBezTo>
                        <a:cubicBezTo>
                          <a:pt x="25779" y="-1"/>
                          <a:pt x="29868" y="1212"/>
                          <a:pt x="33372" y="3489"/>
                        </a:cubicBezTo>
                      </a:path>
                      <a:path w="33372" h="26005" stroke="0" extrusionOk="0">
                        <a:moveTo>
                          <a:pt x="453" y="26005"/>
                        </a:moveTo>
                        <a:cubicBezTo>
                          <a:pt x="152" y="24556"/>
                          <a:pt x="0" y="23080"/>
                          <a:pt x="0" y="21600"/>
                        </a:cubicBezTo>
                        <a:cubicBezTo>
                          <a:pt x="0" y="9670"/>
                          <a:pt x="9670" y="0"/>
                          <a:pt x="21600" y="0"/>
                        </a:cubicBezTo>
                        <a:cubicBezTo>
                          <a:pt x="25779" y="-1"/>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45" name="Arc 67"/>
                  <p:cNvSpPr>
                    <a:spLocks/>
                  </p:cNvSpPr>
                  <p:nvPr/>
                </p:nvSpPr>
                <p:spPr bwMode="auto">
                  <a:xfrm>
                    <a:off x="1234" y="2011"/>
                    <a:ext cx="22" cy="13"/>
                  </a:xfrm>
                  <a:custGeom>
                    <a:avLst/>
                    <a:gdLst>
                      <a:gd name="T0" fmla="*/ 0 w 33223"/>
                      <a:gd name="T1" fmla="*/ 0 h 26082"/>
                      <a:gd name="T2" fmla="*/ 0 w 33223"/>
                      <a:gd name="T3" fmla="*/ 0 h 26082"/>
                      <a:gd name="T4" fmla="*/ 0 w 33223"/>
                      <a:gd name="T5" fmla="*/ 0 h 26082"/>
                      <a:gd name="T6" fmla="*/ 0 60000 65536"/>
                      <a:gd name="T7" fmla="*/ 0 60000 65536"/>
                      <a:gd name="T8" fmla="*/ 0 60000 65536"/>
                      <a:gd name="T9" fmla="*/ 0 w 33223"/>
                      <a:gd name="T10" fmla="*/ 0 h 26082"/>
                      <a:gd name="T11" fmla="*/ 33223 w 33223"/>
                      <a:gd name="T12" fmla="*/ 26082 h 26082"/>
                    </a:gdLst>
                    <a:ahLst/>
                    <a:cxnLst>
                      <a:cxn ang="T6">
                        <a:pos x="T0" y="T1"/>
                      </a:cxn>
                      <a:cxn ang="T7">
                        <a:pos x="T2" y="T3"/>
                      </a:cxn>
                      <a:cxn ang="T8">
                        <a:pos x="T4" y="T5"/>
                      </a:cxn>
                    </a:cxnLst>
                    <a:rect l="T9" t="T10" r="T11" b="T12"/>
                    <a:pathLst>
                      <a:path w="33223" h="26082" fill="none" extrusionOk="0">
                        <a:moveTo>
                          <a:pt x="470" y="26081"/>
                        </a:moveTo>
                        <a:cubicBezTo>
                          <a:pt x="157" y="24608"/>
                          <a:pt x="0" y="23106"/>
                          <a:pt x="0" y="21600"/>
                        </a:cubicBezTo>
                        <a:cubicBezTo>
                          <a:pt x="0" y="9670"/>
                          <a:pt x="9670" y="0"/>
                          <a:pt x="21600" y="0"/>
                        </a:cubicBezTo>
                        <a:cubicBezTo>
                          <a:pt x="25718" y="-1"/>
                          <a:pt x="29751" y="1177"/>
                          <a:pt x="33223" y="3393"/>
                        </a:cubicBezTo>
                      </a:path>
                      <a:path w="33223" h="26082" stroke="0" extrusionOk="0">
                        <a:moveTo>
                          <a:pt x="470" y="26081"/>
                        </a:moveTo>
                        <a:cubicBezTo>
                          <a:pt x="157" y="24608"/>
                          <a:pt x="0" y="23106"/>
                          <a:pt x="0" y="21600"/>
                        </a:cubicBezTo>
                        <a:cubicBezTo>
                          <a:pt x="0" y="9670"/>
                          <a:pt x="9670" y="0"/>
                          <a:pt x="21600" y="0"/>
                        </a:cubicBezTo>
                        <a:cubicBezTo>
                          <a:pt x="25718" y="-1"/>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a:p>
                </p:txBody>
              </p:sp>
              <p:sp>
                <p:nvSpPr>
                  <p:cNvPr id="18846" name="Arc 68"/>
                  <p:cNvSpPr>
                    <a:spLocks/>
                  </p:cNvSpPr>
                  <p:nvPr/>
                </p:nvSpPr>
                <p:spPr bwMode="auto">
                  <a:xfrm>
                    <a:off x="1229" y="2042"/>
                    <a:ext cx="24" cy="10"/>
                  </a:xfrm>
                  <a:custGeom>
                    <a:avLst/>
                    <a:gdLst>
                      <a:gd name="T0" fmla="*/ 0 w 31800"/>
                      <a:gd name="T1" fmla="*/ 0 h 21600"/>
                      <a:gd name="T2" fmla="*/ 0 w 31800"/>
                      <a:gd name="T3" fmla="*/ 0 h 21600"/>
                      <a:gd name="T4" fmla="*/ 0 w 31800"/>
                      <a:gd name="T5" fmla="*/ 0 h 21600"/>
                      <a:gd name="T6" fmla="*/ 0 60000 65536"/>
                      <a:gd name="T7" fmla="*/ 0 60000 65536"/>
                      <a:gd name="T8" fmla="*/ 0 60000 65536"/>
                      <a:gd name="T9" fmla="*/ 0 w 31800"/>
                      <a:gd name="T10" fmla="*/ 0 h 21600"/>
                      <a:gd name="T11" fmla="*/ 31800 w 31800"/>
                      <a:gd name="T12" fmla="*/ 21600 h 21600"/>
                    </a:gdLst>
                    <a:ahLst/>
                    <a:cxnLst>
                      <a:cxn ang="T6">
                        <a:pos x="T0" y="T1"/>
                      </a:cxn>
                      <a:cxn ang="T7">
                        <a:pos x="T2" y="T3"/>
                      </a:cxn>
                      <a:cxn ang="T8">
                        <a:pos x="T4" y="T5"/>
                      </a:cxn>
                    </a:cxnLst>
                    <a:rect l="T9" t="T10" r="T11" b="T12"/>
                    <a:pathLst>
                      <a:path w="31800" h="21600" fill="none" extrusionOk="0">
                        <a:moveTo>
                          <a:pt x="31799" y="19039"/>
                        </a:moveTo>
                        <a:cubicBezTo>
                          <a:pt x="28662" y="20720"/>
                          <a:pt x="25158" y="21599"/>
                          <a:pt x="21600" y="21600"/>
                        </a:cubicBezTo>
                        <a:cubicBezTo>
                          <a:pt x="9670" y="21600"/>
                          <a:pt x="0" y="11929"/>
                          <a:pt x="0" y="0"/>
                        </a:cubicBezTo>
                      </a:path>
                      <a:path w="31800" h="21600" stroke="0" extrusionOk="0">
                        <a:moveTo>
                          <a:pt x="31799" y="19039"/>
                        </a:moveTo>
                        <a:cubicBezTo>
                          <a:pt x="28662" y="20720"/>
                          <a:pt x="25158" y="21599"/>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47" name="Arc 69"/>
                  <p:cNvSpPr>
                    <a:spLocks/>
                  </p:cNvSpPr>
                  <p:nvPr/>
                </p:nvSpPr>
                <p:spPr bwMode="auto">
                  <a:xfrm>
                    <a:off x="1230" y="2042"/>
                    <a:ext cx="22" cy="9"/>
                  </a:xfrm>
                  <a:custGeom>
                    <a:avLst/>
                    <a:gdLst>
                      <a:gd name="T0" fmla="*/ 0 w 31479"/>
                      <a:gd name="T1" fmla="*/ 0 h 21600"/>
                      <a:gd name="T2" fmla="*/ 0 w 31479"/>
                      <a:gd name="T3" fmla="*/ 0 h 21600"/>
                      <a:gd name="T4" fmla="*/ 0 w 31479"/>
                      <a:gd name="T5" fmla="*/ 0 h 21600"/>
                      <a:gd name="T6" fmla="*/ 0 60000 65536"/>
                      <a:gd name="T7" fmla="*/ 0 60000 65536"/>
                      <a:gd name="T8" fmla="*/ 0 60000 65536"/>
                      <a:gd name="T9" fmla="*/ 0 w 31479"/>
                      <a:gd name="T10" fmla="*/ 0 h 21600"/>
                      <a:gd name="T11" fmla="*/ 31479 w 31479"/>
                      <a:gd name="T12" fmla="*/ 21600 h 21600"/>
                    </a:gdLst>
                    <a:ahLst/>
                    <a:cxnLst>
                      <a:cxn ang="T6">
                        <a:pos x="T0" y="T1"/>
                      </a:cxn>
                      <a:cxn ang="T7">
                        <a:pos x="T2" y="T3"/>
                      </a:cxn>
                      <a:cxn ang="T8">
                        <a:pos x="T4" y="T5"/>
                      </a:cxn>
                    </a:cxnLst>
                    <a:rect l="T9" t="T10" r="T11" b="T12"/>
                    <a:pathLst>
                      <a:path w="31479" h="21600" fill="none" extrusionOk="0">
                        <a:moveTo>
                          <a:pt x="31478" y="19208"/>
                        </a:moveTo>
                        <a:cubicBezTo>
                          <a:pt x="28422" y="20780"/>
                          <a:pt x="25036" y="21599"/>
                          <a:pt x="21600" y="21600"/>
                        </a:cubicBezTo>
                        <a:cubicBezTo>
                          <a:pt x="9670" y="21600"/>
                          <a:pt x="0" y="11929"/>
                          <a:pt x="0" y="0"/>
                        </a:cubicBezTo>
                      </a:path>
                      <a:path w="31479" h="21600" stroke="0" extrusionOk="0">
                        <a:moveTo>
                          <a:pt x="31478" y="19208"/>
                        </a:moveTo>
                        <a:cubicBezTo>
                          <a:pt x="28422" y="20780"/>
                          <a:pt x="25036" y="21599"/>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a:p>
                </p:txBody>
              </p:sp>
              <p:sp>
                <p:nvSpPr>
                  <p:cNvPr id="18848" name="Arc 70"/>
                  <p:cNvSpPr>
                    <a:spLocks/>
                  </p:cNvSpPr>
                  <p:nvPr/>
                </p:nvSpPr>
                <p:spPr bwMode="auto">
                  <a:xfrm>
                    <a:off x="1294" y="2010"/>
                    <a:ext cx="19" cy="14"/>
                  </a:xfrm>
                  <a:custGeom>
                    <a:avLst/>
                    <a:gdLst>
                      <a:gd name="T0" fmla="*/ 0 w 25986"/>
                      <a:gd name="T1" fmla="*/ 0 h 33449"/>
                      <a:gd name="T2" fmla="*/ 0 w 25986"/>
                      <a:gd name="T3" fmla="*/ 0 h 33449"/>
                      <a:gd name="T4" fmla="*/ 0 w 25986"/>
                      <a:gd name="T5" fmla="*/ 0 h 33449"/>
                      <a:gd name="T6" fmla="*/ 0 60000 65536"/>
                      <a:gd name="T7" fmla="*/ 0 60000 65536"/>
                      <a:gd name="T8" fmla="*/ 0 60000 65536"/>
                      <a:gd name="T9" fmla="*/ 0 w 25986"/>
                      <a:gd name="T10" fmla="*/ 0 h 33449"/>
                      <a:gd name="T11" fmla="*/ 25986 w 25986"/>
                      <a:gd name="T12" fmla="*/ 33449 h 33449"/>
                    </a:gdLst>
                    <a:ahLst/>
                    <a:cxnLst>
                      <a:cxn ang="T6">
                        <a:pos x="T0" y="T1"/>
                      </a:cxn>
                      <a:cxn ang="T7">
                        <a:pos x="T2" y="T3"/>
                      </a:cxn>
                      <a:cxn ang="T8">
                        <a:pos x="T4" y="T5"/>
                      </a:cxn>
                    </a:cxnLst>
                    <a:rect l="T9" t="T10" r="T11" b="T12"/>
                    <a:pathLst>
                      <a:path w="25986" h="33449" fill="none" extrusionOk="0">
                        <a:moveTo>
                          <a:pt x="-1" y="449"/>
                        </a:moveTo>
                        <a:cubicBezTo>
                          <a:pt x="1442" y="150"/>
                          <a:pt x="2912" y="-1"/>
                          <a:pt x="4386" y="0"/>
                        </a:cubicBezTo>
                        <a:cubicBezTo>
                          <a:pt x="16315" y="0"/>
                          <a:pt x="25986" y="9670"/>
                          <a:pt x="25986" y="21600"/>
                        </a:cubicBezTo>
                        <a:cubicBezTo>
                          <a:pt x="25986" y="25810"/>
                          <a:pt x="24755" y="29928"/>
                          <a:pt x="22445" y="33448"/>
                        </a:cubicBezTo>
                      </a:path>
                      <a:path w="25986" h="33449" stroke="0" extrusionOk="0">
                        <a:moveTo>
                          <a:pt x="-1" y="449"/>
                        </a:moveTo>
                        <a:cubicBezTo>
                          <a:pt x="1442" y="150"/>
                          <a:pt x="2912" y="-1"/>
                          <a:pt x="4386" y="0"/>
                        </a:cubicBezTo>
                        <a:cubicBezTo>
                          <a:pt x="16315" y="0"/>
                          <a:pt x="25986" y="9670"/>
                          <a:pt x="25986" y="21600"/>
                        </a:cubicBezTo>
                        <a:cubicBezTo>
                          <a:pt x="25986" y="25810"/>
                          <a:pt x="24755" y="29928"/>
                          <a:pt x="22445" y="33448"/>
                        </a:cubicBezTo>
                        <a:lnTo>
                          <a:pt x="4386"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49" name="Arc 71"/>
                  <p:cNvSpPr>
                    <a:spLocks/>
                  </p:cNvSpPr>
                  <p:nvPr/>
                </p:nvSpPr>
                <p:spPr bwMode="auto">
                  <a:xfrm>
                    <a:off x="1294" y="2011"/>
                    <a:ext cx="17" cy="13"/>
                  </a:xfrm>
                  <a:custGeom>
                    <a:avLst/>
                    <a:gdLst>
                      <a:gd name="T0" fmla="*/ 0 w 25776"/>
                      <a:gd name="T1" fmla="*/ 0 h 33873"/>
                      <a:gd name="T2" fmla="*/ 0 w 25776"/>
                      <a:gd name="T3" fmla="*/ 0 h 33873"/>
                      <a:gd name="T4" fmla="*/ 0 w 25776"/>
                      <a:gd name="T5" fmla="*/ 0 h 33873"/>
                      <a:gd name="T6" fmla="*/ 0 60000 65536"/>
                      <a:gd name="T7" fmla="*/ 0 60000 65536"/>
                      <a:gd name="T8" fmla="*/ 0 60000 65536"/>
                      <a:gd name="T9" fmla="*/ 0 w 25776"/>
                      <a:gd name="T10" fmla="*/ 0 h 33873"/>
                      <a:gd name="T11" fmla="*/ 25776 w 25776"/>
                      <a:gd name="T12" fmla="*/ 33873 h 33873"/>
                    </a:gdLst>
                    <a:ahLst/>
                    <a:cxnLst>
                      <a:cxn ang="T6">
                        <a:pos x="T0" y="T1"/>
                      </a:cxn>
                      <a:cxn ang="T7">
                        <a:pos x="T2" y="T3"/>
                      </a:cxn>
                      <a:cxn ang="T8">
                        <a:pos x="T4" y="T5"/>
                      </a:cxn>
                    </a:cxnLst>
                    <a:rect l="T9" t="T10" r="T11" b="T12"/>
                    <a:pathLst>
                      <a:path w="25776" h="33873" fill="none" extrusionOk="0">
                        <a:moveTo>
                          <a:pt x="0" y="407"/>
                        </a:moveTo>
                        <a:cubicBezTo>
                          <a:pt x="1375" y="136"/>
                          <a:pt x="2774" y="-1"/>
                          <a:pt x="4176" y="0"/>
                        </a:cubicBezTo>
                        <a:cubicBezTo>
                          <a:pt x="16105" y="0"/>
                          <a:pt x="25776" y="9670"/>
                          <a:pt x="25776" y="21600"/>
                        </a:cubicBezTo>
                        <a:cubicBezTo>
                          <a:pt x="25776" y="25984"/>
                          <a:pt x="24441" y="30264"/>
                          <a:pt x="21950" y="33872"/>
                        </a:cubicBezTo>
                      </a:path>
                      <a:path w="25776" h="33873" stroke="0" extrusionOk="0">
                        <a:moveTo>
                          <a:pt x="0" y="407"/>
                        </a:moveTo>
                        <a:cubicBezTo>
                          <a:pt x="1375" y="136"/>
                          <a:pt x="2774" y="-1"/>
                          <a:pt x="4176" y="0"/>
                        </a:cubicBezTo>
                        <a:cubicBezTo>
                          <a:pt x="16105" y="0"/>
                          <a:pt x="25776" y="9670"/>
                          <a:pt x="25776" y="21600"/>
                        </a:cubicBezTo>
                        <a:cubicBezTo>
                          <a:pt x="25776" y="25984"/>
                          <a:pt x="24441" y="30264"/>
                          <a:pt x="21950" y="33872"/>
                        </a:cubicBezTo>
                        <a:lnTo>
                          <a:pt x="4176" y="21600"/>
                        </a:lnTo>
                        <a:close/>
                      </a:path>
                    </a:pathLst>
                  </a:custGeom>
                  <a:solidFill>
                    <a:srgbClr val="E7EDED"/>
                  </a:solidFill>
                  <a:ln w="3175">
                    <a:solidFill>
                      <a:srgbClr val="6C8F93"/>
                    </a:solidFill>
                    <a:round/>
                    <a:headEnd/>
                    <a:tailEnd/>
                  </a:ln>
                </p:spPr>
                <p:txBody>
                  <a:bodyPr/>
                  <a:lstStyle/>
                  <a:p>
                    <a:endParaRPr lang="en-US"/>
                  </a:p>
                </p:txBody>
              </p:sp>
              <p:sp>
                <p:nvSpPr>
                  <p:cNvPr id="18850" name="Arc 72"/>
                  <p:cNvSpPr>
                    <a:spLocks/>
                  </p:cNvSpPr>
                  <p:nvPr/>
                </p:nvSpPr>
                <p:spPr bwMode="auto">
                  <a:xfrm>
                    <a:off x="1300" y="2024"/>
                    <a:ext cx="17" cy="14"/>
                  </a:xfrm>
                  <a:custGeom>
                    <a:avLst/>
                    <a:gdLst>
                      <a:gd name="T0" fmla="*/ 0 w 21600"/>
                      <a:gd name="T1" fmla="*/ 0 h 30094"/>
                      <a:gd name="T2" fmla="*/ 0 w 21600"/>
                      <a:gd name="T3" fmla="*/ 0 h 30094"/>
                      <a:gd name="T4" fmla="*/ 0 w 21600"/>
                      <a:gd name="T5" fmla="*/ 0 h 30094"/>
                      <a:gd name="T6" fmla="*/ 0 60000 65536"/>
                      <a:gd name="T7" fmla="*/ 0 60000 65536"/>
                      <a:gd name="T8" fmla="*/ 0 60000 65536"/>
                      <a:gd name="T9" fmla="*/ 0 w 21600"/>
                      <a:gd name="T10" fmla="*/ 0 h 30094"/>
                      <a:gd name="T11" fmla="*/ 21600 w 21600"/>
                      <a:gd name="T12" fmla="*/ 30094 h 30094"/>
                    </a:gdLst>
                    <a:ahLst/>
                    <a:cxnLst>
                      <a:cxn ang="T6">
                        <a:pos x="T0" y="T1"/>
                      </a:cxn>
                      <a:cxn ang="T7">
                        <a:pos x="T2" y="T3"/>
                      </a:cxn>
                      <a:cxn ang="T8">
                        <a:pos x="T4" y="T5"/>
                      </a:cxn>
                    </a:cxnLst>
                    <a:rect l="T9" t="T10" r="T11" b="T12"/>
                    <a:pathLst>
                      <a:path w="21600" h="30094" fill="none" extrusionOk="0">
                        <a:moveTo>
                          <a:pt x="13043" y="-1"/>
                        </a:moveTo>
                        <a:cubicBezTo>
                          <a:pt x="18433" y="4083"/>
                          <a:pt x="21600" y="10454"/>
                          <a:pt x="21600" y="17217"/>
                        </a:cubicBezTo>
                        <a:cubicBezTo>
                          <a:pt x="21600" y="21855"/>
                          <a:pt x="20107" y="26370"/>
                          <a:pt x="17341" y="30093"/>
                        </a:cubicBezTo>
                      </a:path>
                      <a:path w="21600" h="30094" stroke="0" extrusionOk="0">
                        <a:moveTo>
                          <a:pt x="13043" y="-1"/>
                        </a:moveTo>
                        <a:cubicBezTo>
                          <a:pt x="18433" y="4083"/>
                          <a:pt x="21600" y="10454"/>
                          <a:pt x="21600" y="17217"/>
                        </a:cubicBezTo>
                        <a:cubicBezTo>
                          <a:pt x="21600" y="21855"/>
                          <a:pt x="20107" y="26370"/>
                          <a:pt x="17341" y="30093"/>
                        </a:cubicBezTo>
                        <a:lnTo>
                          <a:pt x="0" y="17217"/>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51" name="Arc 73"/>
                  <p:cNvSpPr>
                    <a:spLocks/>
                  </p:cNvSpPr>
                  <p:nvPr/>
                </p:nvSpPr>
                <p:spPr bwMode="auto">
                  <a:xfrm>
                    <a:off x="1300" y="2025"/>
                    <a:ext cx="16" cy="13"/>
                  </a:xfrm>
                  <a:custGeom>
                    <a:avLst/>
                    <a:gdLst>
                      <a:gd name="T0" fmla="*/ 0 w 21600"/>
                      <a:gd name="T1" fmla="*/ 0 h 30713"/>
                      <a:gd name="T2" fmla="*/ 0 w 21600"/>
                      <a:gd name="T3" fmla="*/ 0 h 30713"/>
                      <a:gd name="T4" fmla="*/ 0 w 21600"/>
                      <a:gd name="T5" fmla="*/ 0 h 30713"/>
                      <a:gd name="T6" fmla="*/ 0 60000 65536"/>
                      <a:gd name="T7" fmla="*/ 0 60000 65536"/>
                      <a:gd name="T8" fmla="*/ 0 60000 65536"/>
                      <a:gd name="T9" fmla="*/ 0 w 21600"/>
                      <a:gd name="T10" fmla="*/ 0 h 30713"/>
                      <a:gd name="T11" fmla="*/ 21600 w 21600"/>
                      <a:gd name="T12" fmla="*/ 30713 h 30713"/>
                    </a:gdLst>
                    <a:ahLst/>
                    <a:cxnLst>
                      <a:cxn ang="T6">
                        <a:pos x="T0" y="T1"/>
                      </a:cxn>
                      <a:cxn ang="T7">
                        <a:pos x="T2" y="T3"/>
                      </a:cxn>
                      <a:cxn ang="T8">
                        <a:pos x="T4" y="T5"/>
                      </a:cxn>
                    </a:cxnLst>
                    <a:rect l="T9" t="T10" r="T11" b="T12"/>
                    <a:pathLst>
                      <a:path w="21600" h="30713" fill="none" extrusionOk="0">
                        <a:moveTo>
                          <a:pt x="12687" y="0"/>
                        </a:moveTo>
                        <a:cubicBezTo>
                          <a:pt x="18286" y="4063"/>
                          <a:pt x="21600" y="10563"/>
                          <a:pt x="21600" y="17481"/>
                        </a:cubicBezTo>
                        <a:cubicBezTo>
                          <a:pt x="21600" y="22271"/>
                          <a:pt x="20007" y="26926"/>
                          <a:pt x="17072" y="30712"/>
                        </a:cubicBezTo>
                      </a:path>
                      <a:path w="21600" h="30713" stroke="0" extrusionOk="0">
                        <a:moveTo>
                          <a:pt x="12687" y="0"/>
                        </a:moveTo>
                        <a:cubicBezTo>
                          <a:pt x="18286" y="4063"/>
                          <a:pt x="21600" y="10563"/>
                          <a:pt x="21600" y="17481"/>
                        </a:cubicBezTo>
                        <a:cubicBezTo>
                          <a:pt x="21600" y="22271"/>
                          <a:pt x="20007" y="26926"/>
                          <a:pt x="17072" y="30712"/>
                        </a:cubicBezTo>
                        <a:lnTo>
                          <a:pt x="0" y="17481"/>
                        </a:lnTo>
                        <a:close/>
                      </a:path>
                    </a:pathLst>
                  </a:custGeom>
                  <a:solidFill>
                    <a:srgbClr val="E7EDED"/>
                  </a:solidFill>
                  <a:ln w="3175">
                    <a:solidFill>
                      <a:srgbClr val="6C8F93"/>
                    </a:solidFill>
                    <a:round/>
                    <a:headEnd/>
                    <a:tailEnd/>
                  </a:ln>
                </p:spPr>
                <p:txBody>
                  <a:bodyPr/>
                  <a:lstStyle/>
                  <a:p>
                    <a:endParaRPr lang="en-US"/>
                  </a:p>
                </p:txBody>
              </p:sp>
              <p:sp>
                <p:nvSpPr>
                  <p:cNvPr id="18852" name="Arc 74"/>
                  <p:cNvSpPr>
                    <a:spLocks/>
                  </p:cNvSpPr>
                  <p:nvPr/>
                </p:nvSpPr>
                <p:spPr bwMode="auto">
                  <a:xfrm>
                    <a:off x="1294" y="2037"/>
                    <a:ext cx="20" cy="19"/>
                  </a:xfrm>
                  <a:custGeom>
                    <a:avLst/>
                    <a:gdLst>
                      <a:gd name="T0" fmla="*/ 0 w 28231"/>
                      <a:gd name="T1" fmla="*/ 0 h 27833"/>
                      <a:gd name="T2" fmla="*/ 0 w 28231"/>
                      <a:gd name="T3" fmla="*/ 0 h 27833"/>
                      <a:gd name="T4" fmla="*/ 0 w 28231"/>
                      <a:gd name="T5" fmla="*/ 0 h 27833"/>
                      <a:gd name="T6" fmla="*/ 0 60000 65536"/>
                      <a:gd name="T7" fmla="*/ 0 60000 65536"/>
                      <a:gd name="T8" fmla="*/ 0 60000 65536"/>
                      <a:gd name="T9" fmla="*/ 0 w 28231"/>
                      <a:gd name="T10" fmla="*/ 0 h 27833"/>
                      <a:gd name="T11" fmla="*/ 28231 w 28231"/>
                      <a:gd name="T12" fmla="*/ 27833 h 27833"/>
                    </a:gdLst>
                    <a:ahLst/>
                    <a:cxnLst>
                      <a:cxn ang="T6">
                        <a:pos x="T0" y="T1"/>
                      </a:cxn>
                      <a:cxn ang="T7">
                        <a:pos x="T2" y="T3"/>
                      </a:cxn>
                      <a:cxn ang="T8">
                        <a:pos x="T4" y="T5"/>
                      </a:cxn>
                    </a:cxnLst>
                    <a:rect l="T9" t="T10" r="T11" b="T12"/>
                    <a:pathLst>
                      <a:path w="28231" h="27833" fill="none" extrusionOk="0">
                        <a:moveTo>
                          <a:pt x="27312" y="-1"/>
                        </a:moveTo>
                        <a:cubicBezTo>
                          <a:pt x="27921" y="2021"/>
                          <a:pt x="28231" y="4121"/>
                          <a:pt x="28231" y="6233"/>
                        </a:cubicBezTo>
                        <a:cubicBezTo>
                          <a:pt x="28231" y="18162"/>
                          <a:pt x="18560" y="27833"/>
                          <a:pt x="6631" y="27833"/>
                        </a:cubicBezTo>
                        <a:cubicBezTo>
                          <a:pt x="4379" y="27833"/>
                          <a:pt x="2142" y="27481"/>
                          <a:pt x="0" y="26789"/>
                        </a:cubicBezTo>
                      </a:path>
                      <a:path w="28231" h="27833" stroke="0" extrusionOk="0">
                        <a:moveTo>
                          <a:pt x="27312" y="-1"/>
                        </a:moveTo>
                        <a:cubicBezTo>
                          <a:pt x="27921" y="2021"/>
                          <a:pt x="28231" y="4121"/>
                          <a:pt x="28231" y="6233"/>
                        </a:cubicBezTo>
                        <a:cubicBezTo>
                          <a:pt x="28231" y="18162"/>
                          <a:pt x="18560" y="27833"/>
                          <a:pt x="6631" y="27833"/>
                        </a:cubicBezTo>
                        <a:cubicBezTo>
                          <a:pt x="4379" y="27833"/>
                          <a:pt x="2142" y="27481"/>
                          <a:pt x="0" y="26789"/>
                        </a:cubicBezTo>
                        <a:lnTo>
                          <a:pt x="6631" y="6233"/>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53" name="Arc 75"/>
                  <p:cNvSpPr>
                    <a:spLocks/>
                  </p:cNvSpPr>
                  <p:nvPr/>
                </p:nvSpPr>
                <p:spPr bwMode="auto">
                  <a:xfrm>
                    <a:off x="1295" y="2037"/>
                    <a:ext cx="19" cy="18"/>
                  </a:xfrm>
                  <a:custGeom>
                    <a:avLst/>
                    <a:gdLst>
                      <a:gd name="T0" fmla="*/ 0 w 28217"/>
                      <a:gd name="T1" fmla="*/ 0 h 27846"/>
                      <a:gd name="T2" fmla="*/ 0 w 28217"/>
                      <a:gd name="T3" fmla="*/ 0 h 27846"/>
                      <a:gd name="T4" fmla="*/ 0 w 28217"/>
                      <a:gd name="T5" fmla="*/ 0 h 27846"/>
                      <a:gd name="T6" fmla="*/ 0 60000 65536"/>
                      <a:gd name="T7" fmla="*/ 0 60000 65536"/>
                      <a:gd name="T8" fmla="*/ 0 60000 65536"/>
                      <a:gd name="T9" fmla="*/ 0 w 28217"/>
                      <a:gd name="T10" fmla="*/ 0 h 27846"/>
                      <a:gd name="T11" fmla="*/ 28217 w 28217"/>
                      <a:gd name="T12" fmla="*/ 27846 h 27846"/>
                    </a:gdLst>
                    <a:ahLst/>
                    <a:cxnLst>
                      <a:cxn ang="T6">
                        <a:pos x="T0" y="T1"/>
                      </a:cxn>
                      <a:cxn ang="T7">
                        <a:pos x="T2" y="T3"/>
                      </a:cxn>
                      <a:cxn ang="T8">
                        <a:pos x="T4" y="T5"/>
                      </a:cxn>
                    </a:cxnLst>
                    <a:rect l="T9" t="T10" r="T11" b="T12"/>
                    <a:pathLst>
                      <a:path w="28217" h="27846" fill="none" extrusionOk="0">
                        <a:moveTo>
                          <a:pt x="27294" y="-1"/>
                        </a:moveTo>
                        <a:cubicBezTo>
                          <a:pt x="27906" y="2025"/>
                          <a:pt x="28217" y="4130"/>
                          <a:pt x="28217" y="6246"/>
                        </a:cubicBezTo>
                        <a:cubicBezTo>
                          <a:pt x="28217" y="18175"/>
                          <a:pt x="18546" y="27846"/>
                          <a:pt x="6617" y="27846"/>
                        </a:cubicBezTo>
                        <a:cubicBezTo>
                          <a:pt x="4370" y="27846"/>
                          <a:pt x="2138" y="27495"/>
                          <a:pt x="-1" y="26807"/>
                        </a:cubicBezTo>
                      </a:path>
                      <a:path w="28217" h="27846" stroke="0" extrusionOk="0">
                        <a:moveTo>
                          <a:pt x="27294" y="-1"/>
                        </a:moveTo>
                        <a:cubicBezTo>
                          <a:pt x="27906" y="2025"/>
                          <a:pt x="28217" y="4130"/>
                          <a:pt x="28217" y="6246"/>
                        </a:cubicBezTo>
                        <a:cubicBezTo>
                          <a:pt x="28217" y="18175"/>
                          <a:pt x="18546" y="27846"/>
                          <a:pt x="6617" y="27846"/>
                        </a:cubicBezTo>
                        <a:cubicBezTo>
                          <a:pt x="4370" y="27846"/>
                          <a:pt x="2138" y="27495"/>
                          <a:pt x="-1" y="26807"/>
                        </a:cubicBezTo>
                        <a:lnTo>
                          <a:pt x="6617" y="6246"/>
                        </a:lnTo>
                        <a:close/>
                      </a:path>
                    </a:pathLst>
                  </a:custGeom>
                  <a:solidFill>
                    <a:srgbClr val="E7EDED"/>
                  </a:solidFill>
                  <a:ln w="3175">
                    <a:solidFill>
                      <a:srgbClr val="6C8F93"/>
                    </a:solidFill>
                    <a:round/>
                    <a:headEnd/>
                    <a:tailEnd/>
                  </a:ln>
                </p:spPr>
                <p:txBody>
                  <a:bodyPr/>
                  <a:lstStyle/>
                  <a:p>
                    <a:endParaRPr lang="en-US"/>
                  </a:p>
                </p:txBody>
              </p:sp>
              <p:sp>
                <p:nvSpPr>
                  <p:cNvPr id="18854" name="Arc 76"/>
                  <p:cNvSpPr>
                    <a:spLocks/>
                  </p:cNvSpPr>
                  <p:nvPr/>
                </p:nvSpPr>
                <p:spPr bwMode="auto">
                  <a:xfrm>
                    <a:off x="1223" y="2024"/>
                    <a:ext cx="10" cy="17"/>
                  </a:xfrm>
                  <a:custGeom>
                    <a:avLst/>
                    <a:gdLst>
                      <a:gd name="T0" fmla="*/ 0 w 21600"/>
                      <a:gd name="T1" fmla="*/ 0 h 41436"/>
                      <a:gd name="T2" fmla="*/ 0 w 21600"/>
                      <a:gd name="T3" fmla="*/ 0 h 41436"/>
                      <a:gd name="T4" fmla="*/ 0 w 21600"/>
                      <a:gd name="T5" fmla="*/ 0 h 41436"/>
                      <a:gd name="T6" fmla="*/ 0 60000 65536"/>
                      <a:gd name="T7" fmla="*/ 0 60000 65536"/>
                      <a:gd name="T8" fmla="*/ 0 60000 65536"/>
                      <a:gd name="T9" fmla="*/ 0 w 21600"/>
                      <a:gd name="T10" fmla="*/ 0 h 41436"/>
                      <a:gd name="T11" fmla="*/ 21600 w 21600"/>
                      <a:gd name="T12" fmla="*/ 41436 h 41436"/>
                    </a:gdLst>
                    <a:ahLst/>
                    <a:cxnLst>
                      <a:cxn ang="T6">
                        <a:pos x="T0" y="T1"/>
                      </a:cxn>
                      <a:cxn ang="T7">
                        <a:pos x="T2" y="T3"/>
                      </a:cxn>
                      <a:cxn ang="T8">
                        <a:pos x="T4" y="T5"/>
                      </a:cxn>
                    </a:cxnLst>
                    <a:rect l="T9" t="T10" r="T11" b="T12"/>
                    <a:pathLst>
                      <a:path w="21600" h="41436" fill="none" extrusionOk="0">
                        <a:moveTo>
                          <a:pt x="13091" y="41435"/>
                        </a:moveTo>
                        <a:cubicBezTo>
                          <a:pt x="5149" y="38031"/>
                          <a:pt x="0" y="30222"/>
                          <a:pt x="0" y="21582"/>
                        </a:cubicBezTo>
                        <a:cubicBezTo>
                          <a:pt x="-1" y="9996"/>
                          <a:pt x="9140" y="473"/>
                          <a:pt x="20717" y="0"/>
                        </a:cubicBezTo>
                      </a:path>
                      <a:path w="21600" h="41436" stroke="0" extrusionOk="0">
                        <a:moveTo>
                          <a:pt x="13091" y="41435"/>
                        </a:moveTo>
                        <a:cubicBezTo>
                          <a:pt x="5149" y="38031"/>
                          <a:pt x="0" y="30222"/>
                          <a:pt x="0" y="21582"/>
                        </a:cubicBezTo>
                        <a:cubicBezTo>
                          <a:pt x="-1" y="9996"/>
                          <a:pt x="9140" y="473"/>
                          <a:pt x="20717" y="0"/>
                        </a:cubicBezTo>
                        <a:lnTo>
                          <a:pt x="21600" y="21582"/>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55" name="Arc 77"/>
                  <p:cNvSpPr>
                    <a:spLocks/>
                  </p:cNvSpPr>
                  <p:nvPr/>
                </p:nvSpPr>
                <p:spPr bwMode="auto">
                  <a:xfrm>
                    <a:off x="1224" y="2025"/>
                    <a:ext cx="9" cy="15"/>
                  </a:xfrm>
                  <a:custGeom>
                    <a:avLst/>
                    <a:gdLst>
                      <a:gd name="T0" fmla="*/ 0 w 21600"/>
                      <a:gd name="T1" fmla="*/ 0 h 41473"/>
                      <a:gd name="T2" fmla="*/ 0 w 21600"/>
                      <a:gd name="T3" fmla="*/ 0 h 41473"/>
                      <a:gd name="T4" fmla="*/ 0 w 21600"/>
                      <a:gd name="T5" fmla="*/ 0 h 41473"/>
                      <a:gd name="T6" fmla="*/ 0 60000 65536"/>
                      <a:gd name="T7" fmla="*/ 0 60000 65536"/>
                      <a:gd name="T8" fmla="*/ 0 60000 65536"/>
                      <a:gd name="T9" fmla="*/ 0 w 21600"/>
                      <a:gd name="T10" fmla="*/ 0 h 41473"/>
                      <a:gd name="T11" fmla="*/ 21600 w 21600"/>
                      <a:gd name="T12" fmla="*/ 41473 h 41473"/>
                    </a:gdLst>
                    <a:ahLst/>
                    <a:cxnLst>
                      <a:cxn ang="T6">
                        <a:pos x="T0" y="T1"/>
                      </a:cxn>
                      <a:cxn ang="T7">
                        <a:pos x="T2" y="T3"/>
                      </a:cxn>
                      <a:cxn ang="T8">
                        <a:pos x="T4" y="T5"/>
                      </a:cxn>
                    </a:cxnLst>
                    <a:rect l="T9" t="T10" r="T11" b="T12"/>
                    <a:pathLst>
                      <a:path w="21600" h="41473" fill="none" extrusionOk="0">
                        <a:moveTo>
                          <a:pt x="13179" y="41473"/>
                        </a:moveTo>
                        <a:cubicBezTo>
                          <a:pt x="5190" y="38091"/>
                          <a:pt x="0" y="30257"/>
                          <a:pt x="0" y="21582"/>
                        </a:cubicBezTo>
                        <a:cubicBezTo>
                          <a:pt x="-1" y="9991"/>
                          <a:pt x="9147" y="467"/>
                          <a:pt x="20727" y="-1"/>
                        </a:cubicBezTo>
                      </a:path>
                      <a:path w="21600" h="41473" stroke="0" extrusionOk="0">
                        <a:moveTo>
                          <a:pt x="13179" y="41473"/>
                        </a:moveTo>
                        <a:cubicBezTo>
                          <a:pt x="5190" y="38091"/>
                          <a:pt x="0" y="30257"/>
                          <a:pt x="0" y="21582"/>
                        </a:cubicBezTo>
                        <a:cubicBezTo>
                          <a:pt x="-1" y="9991"/>
                          <a:pt x="9147" y="467"/>
                          <a:pt x="20727" y="-1"/>
                        </a:cubicBezTo>
                        <a:lnTo>
                          <a:pt x="21600" y="21582"/>
                        </a:lnTo>
                        <a:close/>
                      </a:path>
                    </a:pathLst>
                  </a:custGeom>
                  <a:solidFill>
                    <a:srgbClr val="E7EDED"/>
                  </a:solidFill>
                  <a:ln w="3175">
                    <a:solidFill>
                      <a:srgbClr val="6C8F93"/>
                    </a:solidFill>
                    <a:round/>
                    <a:headEnd/>
                    <a:tailEnd/>
                  </a:ln>
                </p:spPr>
                <p:txBody>
                  <a:bodyPr/>
                  <a:lstStyle/>
                  <a:p>
                    <a:endParaRPr lang="en-US"/>
                  </a:p>
                </p:txBody>
              </p:sp>
              <p:sp>
                <p:nvSpPr>
                  <p:cNvPr id="18856" name="Arc 78"/>
                  <p:cNvSpPr>
                    <a:spLocks/>
                  </p:cNvSpPr>
                  <p:nvPr/>
                </p:nvSpPr>
                <p:spPr bwMode="auto">
                  <a:xfrm>
                    <a:off x="1252" y="2048"/>
                    <a:ext cx="42" cy="12"/>
                  </a:xfrm>
                  <a:custGeom>
                    <a:avLst/>
                    <a:gdLst>
                      <a:gd name="T0" fmla="*/ 0 w 38844"/>
                      <a:gd name="T1" fmla="*/ 0 h 21600"/>
                      <a:gd name="T2" fmla="*/ 0 w 38844"/>
                      <a:gd name="T3" fmla="*/ 0 h 21600"/>
                      <a:gd name="T4" fmla="*/ 0 w 38844"/>
                      <a:gd name="T5" fmla="*/ 0 h 21600"/>
                      <a:gd name="T6" fmla="*/ 0 60000 65536"/>
                      <a:gd name="T7" fmla="*/ 0 60000 65536"/>
                      <a:gd name="T8" fmla="*/ 0 60000 65536"/>
                      <a:gd name="T9" fmla="*/ 0 w 38844"/>
                      <a:gd name="T10" fmla="*/ 0 h 21600"/>
                      <a:gd name="T11" fmla="*/ 38844 w 38844"/>
                      <a:gd name="T12" fmla="*/ 21600 h 21600"/>
                    </a:gdLst>
                    <a:ahLst/>
                    <a:cxnLst>
                      <a:cxn ang="T6">
                        <a:pos x="T0" y="T1"/>
                      </a:cxn>
                      <a:cxn ang="T7">
                        <a:pos x="T2" y="T3"/>
                      </a:cxn>
                      <a:cxn ang="T8">
                        <a:pos x="T4" y="T5"/>
                      </a:cxn>
                    </a:cxnLst>
                    <a:rect l="T9" t="T10" r="T11" b="T12"/>
                    <a:pathLst>
                      <a:path w="38844" h="21600" fill="none" extrusionOk="0">
                        <a:moveTo>
                          <a:pt x="38843" y="12211"/>
                        </a:moveTo>
                        <a:cubicBezTo>
                          <a:pt x="34816" y="18087"/>
                          <a:pt x="28150" y="21599"/>
                          <a:pt x="21027" y="21600"/>
                        </a:cubicBezTo>
                        <a:cubicBezTo>
                          <a:pt x="11001" y="21600"/>
                          <a:pt x="2293" y="14701"/>
                          <a:pt x="-1" y="4941"/>
                        </a:cubicBezTo>
                      </a:path>
                      <a:path w="38844" h="21600" stroke="0" extrusionOk="0">
                        <a:moveTo>
                          <a:pt x="38843" y="12211"/>
                        </a:moveTo>
                        <a:cubicBezTo>
                          <a:pt x="34816" y="18087"/>
                          <a:pt x="28150" y="21599"/>
                          <a:pt x="21027" y="21600"/>
                        </a:cubicBezTo>
                        <a:cubicBezTo>
                          <a:pt x="11001" y="21600"/>
                          <a:pt x="2293" y="14701"/>
                          <a:pt x="-1" y="4941"/>
                        </a:cubicBezTo>
                        <a:lnTo>
                          <a:pt x="21027" y="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57" name="Arc 79"/>
                  <p:cNvSpPr>
                    <a:spLocks/>
                  </p:cNvSpPr>
                  <p:nvPr/>
                </p:nvSpPr>
                <p:spPr bwMode="auto">
                  <a:xfrm>
                    <a:off x="1253" y="2048"/>
                    <a:ext cx="40" cy="11"/>
                  </a:xfrm>
                  <a:custGeom>
                    <a:avLst/>
                    <a:gdLst>
                      <a:gd name="T0" fmla="*/ 0 w 38540"/>
                      <a:gd name="T1" fmla="*/ 0 h 21600"/>
                      <a:gd name="T2" fmla="*/ 0 w 38540"/>
                      <a:gd name="T3" fmla="*/ 0 h 21600"/>
                      <a:gd name="T4" fmla="*/ 0 w 38540"/>
                      <a:gd name="T5" fmla="*/ 0 h 21600"/>
                      <a:gd name="T6" fmla="*/ 0 60000 65536"/>
                      <a:gd name="T7" fmla="*/ 0 60000 65536"/>
                      <a:gd name="T8" fmla="*/ 0 60000 65536"/>
                      <a:gd name="T9" fmla="*/ 0 w 38540"/>
                      <a:gd name="T10" fmla="*/ 0 h 21600"/>
                      <a:gd name="T11" fmla="*/ 38540 w 38540"/>
                      <a:gd name="T12" fmla="*/ 21600 h 21600"/>
                    </a:gdLst>
                    <a:ahLst/>
                    <a:cxnLst>
                      <a:cxn ang="T6">
                        <a:pos x="T0" y="T1"/>
                      </a:cxn>
                      <a:cxn ang="T7">
                        <a:pos x="T2" y="T3"/>
                      </a:cxn>
                      <a:cxn ang="T8">
                        <a:pos x="T4" y="T5"/>
                      </a:cxn>
                    </a:cxnLst>
                    <a:rect l="T9" t="T10" r="T11" b="T12"/>
                    <a:pathLst>
                      <a:path w="38540" h="21600" fill="none" extrusionOk="0">
                        <a:moveTo>
                          <a:pt x="38539" y="12573"/>
                        </a:moveTo>
                        <a:cubicBezTo>
                          <a:pt x="34483" y="18239"/>
                          <a:pt x="27944" y="21599"/>
                          <a:pt x="20977" y="21600"/>
                        </a:cubicBezTo>
                        <a:cubicBezTo>
                          <a:pt x="11030" y="21600"/>
                          <a:pt x="2370" y="14808"/>
                          <a:pt x="-1" y="5149"/>
                        </a:cubicBezTo>
                      </a:path>
                      <a:path w="38540" h="21600" stroke="0" extrusionOk="0">
                        <a:moveTo>
                          <a:pt x="38539" y="12573"/>
                        </a:moveTo>
                        <a:cubicBezTo>
                          <a:pt x="34483" y="18239"/>
                          <a:pt x="27944" y="21599"/>
                          <a:pt x="20977" y="21600"/>
                        </a:cubicBezTo>
                        <a:cubicBezTo>
                          <a:pt x="11030" y="21600"/>
                          <a:pt x="2370" y="14808"/>
                          <a:pt x="-1" y="5149"/>
                        </a:cubicBezTo>
                        <a:lnTo>
                          <a:pt x="20977" y="0"/>
                        </a:lnTo>
                        <a:close/>
                      </a:path>
                    </a:pathLst>
                  </a:custGeom>
                  <a:solidFill>
                    <a:srgbClr val="E7EDED"/>
                  </a:solidFill>
                  <a:ln w="3175">
                    <a:solidFill>
                      <a:srgbClr val="6C8F93"/>
                    </a:solidFill>
                    <a:round/>
                    <a:headEnd/>
                    <a:tailEnd/>
                  </a:ln>
                </p:spPr>
                <p:txBody>
                  <a:bodyPr/>
                  <a:lstStyle/>
                  <a:p>
                    <a:endParaRPr lang="en-US"/>
                  </a:p>
                </p:txBody>
              </p:sp>
            </p:grpSp>
          </p:grpSp>
          <p:grpSp>
            <p:nvGrpSpPr>
              <p:cNvPr id="9" name="Group 80"/>
              <p:cNvGrpSpPr>
                <a:grpSpLocks/>
              </p:cNvGrpSpPr>
              <p:nvPr/>
            </p:nvGrpSpPr>
            <p:grpSpPr bwMode="auto">
              <a:xfrm>
                <a:off x="1709" y="533"/>
                <a:ext cx="169" cy="168"/>
                <a:chOff x="961" y="2167"/>
                <a:chExt cx="169" cy="168"/>
              </a:xfrm>
            </p:grpSpPr>
            <p:sp>
              <p:nvSpPr>
                <p:cNvPr id="18820" name="Freeform 81"/>
                <p:cNvSpPr>
                  <a:spLocks/>
                </p:cNvSpPr>
                <p:nvPr/>
              </p:nvSpPr>
              <p:spPr bwMode="auto">
                <a:xfrm>
                  <a:off x="985" y="2269"/>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21" name="Freeform 82"/>
                <p:cNvSpPr>
                  <a:spLocks/>
                </p:cNvSpPr>
                <p:nvPr/>
              </p:nvSpPr>
              <p:spPr bwMode="auto">
                <a:xfrm>
                  <a:off x="985" y="2269"/>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6" y="72"/>
                      </a:lnTo>
                      <a:lnTo>
                        <a:pt x="0" y="72"/>
                      </a:lnTo>
                      <a:close/>
                    </a:path>
                  </a:pathLst>
                </a:custGeom>
                <a:solidFill>
                  <a:srgbClr val="C9C9B6"/>
                </a:solidFill>
                <a:ln w="3175">
                  <a:solidFill>
                    <a:srgbClr val="494936"/>
                  </a:solidFill>
                  <a:round/>
                  <a:headEnd/>
                  <a:tailEnd/>
                </a:ln>
              </p:spPr>
              <p:txBody>
                <a:bodyPr/>
                <a:lstStyle/>
                <a:p>
                  <a:endParaRPr lang="en-US"/>
                </a:p>
              </p:txBody>
            </p:sp>
            <p:sp>
              <p:nvSpPr>
                <p:cNvPr id="18822" name="Rectangle 83"/>
                <p:cNvSpPr>
                  <a:spLocks noChangeArrowheads="1"/>
                </p:cNvSpPr>
                <p:nvPr/>
              </p:nvSpPr>
              <p:spPr bwMode="auto">
                <a:xfrm>
                  <a:off x="985" y="2287"/>
                  <a:ext cx="129" cy="2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823" name="Rectangle 84"/>
                <p:cNvSpPr>
                  <a:spLocks noChangeArrowheads="1"/>
                </p:cNvSpPr>
                <p:nvPr/>
              </p:nvSpPr>
              <p:spPr bwMode="auto">
                <a:xfrm>
                  <a:off x="986" y="2288"/>
                  <a:ext cx="127" cy="20"/>
                </a:xfrm>
                <a:prstGeom prst="rect">
                  <a:avLst/>
                </a:prstGeom>
                <a:solidFill>
                  <a:srgbClr val="B7B79D"/>
                </a:solidFill>
                <a:ln w="3175">
                  <a:solidFill>
                    <a:srgbClr val="494936"/>
                  </a:solidFill>
                  <a:miter lim="800000"/>
                  <a:headEnd/>
                  <a:tailEnd/>
                </a:ln>
              </p:spPr>
              <p:txBody>
                <a:bodyPr/>
                <a:lstStyle/>
                <a:p>
                  <a:endParaRPr lang="en-US"/>
                </a:p>
              </p:txBody>
            </p:sp>
            <p:sp>
              <p:nvSpPr>
                <p:cNvPr id="18824" name="Freeform 85"/>
                <p:cNvSpPr>
                  <a:spLocks/>
                </p:cNvSpPr>
                <p:nvPr/>
              </p:nvSpPr>
              <p:spPr bwMode="auto">
                <a:xfrm>
                  <a:off x="1114" y="2269"/>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25" name="Freeform 86"/>
                <p:cNvSpPr>
                  <a:spLocks/>
                </p:cNvSpPr>
                <p:nvPr/>
              </p:nvSpPr>
              <p:spPr bwMode="auto">
                <a:xfrm>
                  <a:off x="1114" y="2269"/>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3175">
                  <a:solidFill>
                    <a:srgbClr val="494936"/>
                  </a:solidFill>
                  <a:round/>
                  <a:headEnd/>
                  <a:tailEnd/>
                </a:ln>
              </p:spPr>
              <p:txBody>
                <a:bodyPr/>
                <a:lstStyle/>
                <a:p>
                  <a:endParaRPr lang="en-US"/>
                </a:p>
              </p:txBody>
            </p:sp>
            <p:sp>
              <p:nvSpPr>
                <p:cNvPr id="18826" name="Freeform 87"/>
                <p:cNvSpPr>
                  <a:spLocks/>
                </p:cNvSpPr>
                <p:nvPr/>
              </p:nvSpPr>
              <p:spPr bwMode="auto">
                <a:xfrm>
                  <a:off x="989" y="2269"/>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27" name="Freeform 88"/>
                <p:cNvSpPr>
                  <a:spLocks/>
                </p:cNvSpPr>
                <p:nvPr/>
              </p:nvSpPr>
              <p:spPr bwMode="auto">
                <a:xfrm>
                  <a:off x="989" y="2269"/>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8" y="56"/>
                      </a:lnTo>
                      <a:lnTo>
                        <a:pt x="0" y="56"/>
                      </a:lnTo>
                      <a:close/>
                    </a:path>
                  </a:pathLst>
                </a:custGeom>
                <a:solidFill>
                  <a:srgbClr val="000000"/>
                </a:solidFill>
                <a:ln w="3175">
                  <a:solidFill>
                    <a:srgbClr val="000000"/>
                  </a:solidFill>
                  <a:round/>
                  <a:headEnd/>
                  <a:tailEnd/>
                </a:ln>
              </p:spPr>
              <p:txBody>
                <a:bodyPr/>
                <a:lstStyle/>
                <a:p>
                  <a:endParaRPr lang="en-US"/>
                </a:p>
              </p:txBody>
            </p:sp>
            <p:sp>
              <p:nvSpPr>
                <p:cNvPr id="18828" name="Freeform 89"/>
                <p:cNvSpPr>
                  <a:spLocks/>
                </p:cNvSpPr>
                <p:nvPr/>
              </p:nvSpPr>
              <p:spPr bwMode="auto">
                <a:xfrm>
                  <a:off x="987" y="2167"/>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29" name="Freeform 90"/>
                <p:cNvSpPr>
                  <a:spLocks/>
                </p:cNvSpPr>
                <p:nvPr/>
              </p:nvSpPr>
              <p:spPr bwMode="auto">
                <a:xfrm>
                  <a:off x="987" y="2167"/>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3175">
                  <a:solidFill>
                    <a:srgbClr val="494936"/>
                  </a:solidFill>
                  <a:round/>
                  <a:headEnd/>
                  <a:tailEnd/>
                </a:ln>
              </p:spPr>
              <p:txBody>
                <a:bodyPr/>
                <a:lstStyle/>
                <a:p>
                  <a:endParaRPr lang="en-US"/>
                </a:p>
              </p:txBody>
            </p:sp>
            <p:sp>
              <p:nvSpPr>
                <p:cNvPr id="18830" name="Rectangle 91"/>
                <p:cNvSpPr>
                  <a:spLocks noChangeArrowheads="1"/>
                </p:cNvSpPr>
                <p:nvPr/>
              </p:nvSpPr>
              <p:spPr bwMode="auto">
                <a:xfrm>
                  <a:off x="988" y="2182"/>
                  <a:ext cx="127" cy="98"/>
                </a:xfrm>
                <a:prstGeom prst="rect">
                  <a:avLst/>
                </a:prstGeom>
                <a:solidFill>
                  <a:srgbClr val="B7B79D"/>
                </a:solidFill>
                <a:ln w="3175">
                  <a:solidFill>
                    <a:srgbClr val="494936"/>
                  </a:solidFill>
                  <a:miter lim="800000"/>
                  <a:headEnd/>
                  <a:tailEnd/>
                </a:ln>
              </p:spPr>
              <p:txBody>
                <a:bodyPr/>
                <a:lstStyle/>
                <a:p>
                  <a:endParaRPr lang="en-US"/>
                </a:p>
              </p:txBody>
            </p:sp>
            <p:sp>
              <p:nvSpPr>
                <p:cNvPr id="18831" name="Rectangle 92"/>
                <p:cNvSpPr>
                  <a:spLocks noChangeArrowheads="1"/>
                </p:cNvSpPr>
                <p:nvPr/>
              </p:nvSpPr>
              <p:spPr bwMode="auto">
                <a:xfrm>
                  <a:off x="998" y="2194"/>
                  <a:ext cx="105" cy="76"/>
                </a:xfrm>
                <a:prstGeom prst="rect">
                  <a:avLst/>
                </a:prstGeom>
                <a:solidFill>
                  <a:srgbClr val="FFFFFF"/>
                </a:solidFill>
                <a:ln w="3175">
                  <a:solidFill>
                    <a:srgbClr val="494936"/>
                  </a:solidFill>
                  <a:miter lim="800000"/>
                  <a:headEnd/>
                  <a:tailEnd/>
                </a:ln>
              </p:spPr>
              <p:txBody>
                <a:bodyPr/>
                <a:lstStyle/>
                <a:p>
                  <a:endParaRPr lang="en-US"/>
                </a:p>
              </p:txBody>
            </p:sp>
            <p:sp>
              <p:nvSpPr>
                <p:cNvPr id="18832" name="Freeform 93"/>
                <p:cNvSpPr>
                  <a:spLocks/>
                </p:cNvSpPr>
                <p:nvPr/>
              </p:nvSpPr>
              <p:spPr bwMode="auto">
                <a:xfrm>
                  <a:off x="1114" y="2167"/>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33" name="Freeform 94"/>
                <p:cNvSpPr>
                  <a:spLocks/>
                </p:cNvSpPr>
                <p:nvPr/>
              </p:nvSpPr>
              <p:spPr bwMode="auto">
                <a:xfrm>
                  <a:off x="1114" y="2167"/>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3175">
                  <a:solidFill>
                    <a:srgbClr val="494936"/>
                  </a:solidFill>
                  <a:round/>
                  <a:headEnd/>
                  <a:tailEnd/>
                </a:ln>
              </p:spPr>
              <p:txBody>
                <a:bodyPr/>
                <a:lstStyle/>
                <a:p>
                  <a:endParaRPr lang="en-US"/>
                </a:p>
              </p:txBody>
            </p:sp>
            <p:sp>
              <p:nvSpPr>
                <p:cNvPr id="18834" name="Freeform 95"/>
                <p:cNvSpPr>
                  <a:spLocks/>
                </p:cNvSpPr>
                <p:nvPr/>
              </p:nvSpPr>
              <p:spPr bwMode="auto">
                <a:xfrm>
                  <a:off x="961" y="2305"/>
                  <a:ext cx="159" cy="24"/>
                </a:xfrm>
                <a:custGeom>
                  <a:avLst/>
                  <a:gdLst>
                    <a:gd name="T0" fmla="*/ 0 w 637"/>
                    <a:gd name="T1" fmla="*/ 0 h 97"/>
                    <a:gd name="T2" fmla="*/ 0 w 637"/>
                    <a:gd name="T3" fmla="*/ 0 h 97"/>
                    <a:gd name="T4" fmla="*/ 0 w 637"/>
                    <a:gd name="T5" fmla="*/ 0 h 97"/>
                    <a:gd name="T6" fmla="*/ 0 w 637"/>
                    <a:gd name="T7" fmla="*/ 0 h 97"/>
                    <a:gd name="T8" fmla="*/ 0 w 637"/>
                    <a:gd name="T9" fmla="*/ 0 h 97"/>
                    <a:gd name="T10" fmla="*/ 0 60000 65536"/>
                    <a:gd name="T11" fmla="*/ 0 60000 65536"/>
                    <a:gd name="T12" fmla="*/ 0 60000 65536"/>
                    <a:gd name="T13" fmla="*/ 0 60000 65536"/>
                    <a:gd name="T14" fmla="*/ 0 60000 65536"/>
                    <a:gd name="T15" fmla="*/ 0 w 637"/>
                    <a:gd name="T16" fmla="*/ 0 h 97"/>
                    <a:gd name="T17" fmla="*/ 637 w 637"/>
                    <a:gd name="T18" fmla="*/ 97 h 97"/>
                  </a:gdLst>
                  <a:ahLst/>
                  <a:cxnLst>
                    <a:cxn ang="T10">
                      <a:pos x="T0" y="T1"/>
                    </a:cxn>
                    <a:cxn ang="T11">
                      <a:pos x="T2" y="T3"/>
                    </a:cxn>
                    <a:cxn ang="T12">
                      <a:pos x="T4" y="T5"/>
                    </a:cxn>
                    <a:cxn ang="T13">
                      <a:pos x="T6" y="T7"/>
                    </a:cxn>
                    <a:cxn ang="T14">
                      <a:pos x="T8" y="T9"/>
                    </a:cxn>
                  </a:cxnLst>
                  <a:rect l="T15" t="T16" r="T17" b="T18"/>
                  <a:pathLst>
                    <a:path w="637" h="97">
                      <a:moveTo>
                        <a:pt x="0" y="97"/>
                      </a:moveTo>
                      <a:lnTo>
                        <a:pt x="81" y="0"/>
                      </a:lnTo>
                      <a:lnTo>
                        <a:pt x="637" y="0"/>
                      </a:lnTo>
                      <a:lnTo>
                        <a:pt x="557" y="97"/>
                      </a:lnTo>
                      <a:lnTo>
                        <a:pt x="0" y="97"/>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35" name="Freeform 96"/>
                <p:cNvSpPr>
                  <a:spLocks/>
                </p:cNvSpPr>
                <p:nvPr/>
              </p:nvSpPr>
              <p:spPr bwMode="auto">
                <a:xfrm>
                  <a:off x="961" y="2305"/>
                  <a:ext cx="159" cy="24"/>
                </a:xfrm>
                <a:custGeom>
                  <a:avLst/>
                  <a:gdLst>
                    <a:gd name="T0" fmla="*/ 0 w 637"/>
                    <a:gd name="T1" fmla="*/ 0 h 97"/>
                    <a:gd name="T2" fmla="*/ 0 w 637"/>
                    <a:gd name="T3" fmla="*/ 0 h 97"/>
                    <a:gd name="T4" fmla="*/ 0 w 637"/>
                    <a:gd name="T5" fmla="*/ 0 h 97"/>
                    <a:gd name="T6" fmla="*/ 0 w 637"/>
                    <a:gd name="T7" fmla="*/ 0 h 97"/>
                    <a:gd name="T8" fmla="*/ 0 w 637"/>
                    <a:gd name="T9" fmla="*/ 0 h 97"/>
                    <a:gd name="T10" fmla="*/ 0 60000 65536"/>
                    <a:gd name="T11" fmla="*/ 0 60000 65536"/>
                    <a:gd name="T12" fmla="*/ 0 60000 65536"/>
                    <a:gd name="T13" fmla="*/ 0 60000 65536"/>
                    <a:gd name="T14" fmla="*/ 0 60000 65536"/>
                    <a:gd name="T15" fmla="*/ 0 w 637"/>
                    <a:gd name="T16" fmla="*/ 0 h 97"/>
                    <a:gd name="T17" fmla="*/ 637 w 637"/>
                    <a:gd name="T18" fmla="*/ 97 h 97"/>
                  </a:gdLst>
                  <a:ahLst/>
                  <a:cxnLst>
                    <a:cxn ang="T10">
                      <a:pos x="T0" y="T1"/>
                    </a:cxn>
                    <a:cxn ang="T11">
                      <a:pos x="T2" y="T3"/>
                    </a:cxn>
                    <a:cxn ang="T12">
                      <a:pos x="T4" y="T5"/>
                    </a:cxn>
                    <a:cxn ang="T13">
                      <a:pos x="T6" y="T7"/>
                    </a:cxn>
                    <a:cxn ang="T14">
                      <a:pos x="T8" y="T9"/>
                    </a:cxn>
                  </a:cxnLst>
                  <a:rect l="T15" t="T16" r="T17" b="T18"/>
                  <a:pathLst>
                    <a:path w="637" h="97">
                      <a:moveTo>
                        <a:pt x="0" y="97"/>
                      </a:moveTo>
                      <a:lnTo>
                        <a:pt x="81" y="0"/>
                      </a:lnTo>
                      <a:lnTo>
                        <a:pt x="637" y="0"/>
                      </a:lnTo>
                      <a:lnTo>
                        <a:pt x="557" y="97"/>
                      </a:lnTo>
                      <a:lnTo>
                        <a:pt x="0" y="97"/>
                      </a:lnTo>
                      <a:close/>
                    </a:path>
                  </a:pathLst>
                </a:custGeom>
                <a:solidFill>
                  <a:srgbClr val="C9C9B6"/>
                </a:solidFill>
                <a:ln w="3175">
                  <a:solidFill>
                    <a:srgbClr val="494936"/>
                  </a:solidFill>
                  <a:round/>
                  <a:headEnd/>
                  <a:tailEnd/>
                </a:ln>
              </p:spPr>
              <p:txBody>
                <a:bodyPr/>
                <a:lstStyle/>
                <a:p>
                  <a:endParaRPr lang="en-US"/>
                </a:p>
              </p:txBody>
            </p:sp>
            <p:sp>
              <p:nvSpPr>
                <p:cNvPr id="18836" name="Freeform 97"/>
                <p:cNvSpPr>
                  <a:spLocks/>
                </p:cNvSpPr>
                <p:nvPr/>
              </p:nvSpPr>
              <p:spPr bwMode="auto">
                <a:xfrm>
                  <a:off x="1100" y="2305"/>
                  <a:ext cx="20" cy="30"/>
                </a:xfrm>
                <a:custGeom>
                  <a:avLst/>
                  <a:gdLst>
                    <a:gd name="T0" fmla="*/ 0 w 80"/>
                    <a:gd name="T1" fmla="*/ 0 h 121"/>
                    <a:gd name="T2" fmla="*/ 0 w 80"/>
                    <a:gd name="T3" fmla="*/ 0 h 121"/>
                    <a:gd name="T4" fmla="*/ 0 w 80"/>
                    <a:gd name="T5" fmla="*/ 0 h 121"/>
                    <a:gd name="T6" fmla="*/ 0 w 80"/>
                    <a:gd name="T7" fmla="*/ 0 h 121"/>
                    <a:gd name="T8" fmla="*/ 0 w 80"/>
                    <a:gd name="T9" fmla="*/ 0 h 121"/>
                    <a:gd name="T10" fmla="*/ 0 60000 65536"/>
                    <a:gd name="T11" fmla="*/ 0 60000 65536"/>
                    <a:gd name="T12" fmla="*/ 0 60000 65536"/>
                    <a:gd name="T13" fmla="*/ 0 60000 65536"/>
                    <a:gd name="T14" fmla="*/ 0 60000 65536"/>
                    <a:gd name="T15" fmla="*/ 0 w 80"/>
                    <a:gd name="T16" fmla="*/ 0 h 121"/>
                    <a:gd name="T17" fmla="*/ 80 w 80"/>
                    <a:gd name="T18" fmla="*/ 121 h 121"/>
                  </a:gdLst>
                  <a:ahLst/>
                  <a:cxnLst>
                    <a:cxn ang="T10">
                      <a:pos x="T0" y="T1"/>
                    </a:cxn>
                    <a:cxn ang="T11">
                      <a:pos x="T2" y="T3"/>
                    </a:cxn>
                    <a:cxn ang="T12">
                      <a:pos x="T4" y="T5"/>
                    </a:cxn>
                    <a:cxn ang="T13">
                      <a:pos x="T6" y="T7"/>
                    </a:cxn>
                    <a:cxn ang="T14">
                      <a:pos x="T8" y="T9"/>
                    </a:cxn>
                  </a:cxnLst>
                  <a:rect l="T15" t="T16" r="T17" b="T18"/>
                  <a:pathLst>
                    <a:path w="80" h="121">
                      <a:moveTo>
                        <a:pt x="0" y="121"/>
                      </a:moveTo>
                      <a:lnTo>
                        <a:pt x="80" y="40"/>
                      </a:lnTo>
                      <a:lnTo>
                        <a:pt x="80" y="0"/>
                      </a:lnTo>
                      <a:lnTo>
                        <a:pt x="0" y="105"/>
                      </a:lnTo>
                      <a:lnTo>
                        <a:pt x="0" y="121"/>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37" name="Freeform 98"/>
                <p:cNvSpPr>
                  <a:spLocks/>
                </p:cNvSpPr>
                <p:nvPr/>
              </p:nvSpPr>
              <p:spPr bwMode="auto">
                <a:xfrm>
                  <a:off x="1100" y="2305"/>
                  <a:ext cx="20" cy="30"/>
                </a:xfrm>
                <a:custGeom>
                  <a:avLst/>
                  <a:gdLst>
                    <a:gd name="T0" fmla="*/ 0 w 80"/>
                    <a:gd name="T1" fmla="*/ 0 h 121"/>
                    <a:gd name="T2" fmla="*/ 0 w 80"/>
                    <a:gd name="T3" fmla="*/ 0 h 121"/>
                    <a:gd name="T4" fmla="*/ 0 w 80"/>
                    <a:gd name="T5" fmla="*/ 0 h 121"/>
                    <a:gd name="T6" fmla="*/ 0 w 80"/>
                    <a:gd name="T7" fmla="*/ 0 h 121"/>
                    <a:gd name="T8" fmla="*/ 0 w 80"/>
                    <a:gd name="T9" fmla="*/ 0 h 121"/>
                    <a:gd name="T10" fmla="*/ 0 60000 65536"/>
                    <a:gd name="T11" fmla="*/ 0 60000 65536"/>
                    <a:gd name="T12" fmla="*/ 0 60000 65536"/>
                    <a:gd name="T13" fmla="*/ 0 60000 65536"/>
                    <a:gd name="T14" fmla="*/ 0 60000 65536"/>
                    <a:gd name="T15" fmla="*/ 0 w 80"/>
                    <a:gd name="T16" fmla="*/ 0 h 121"/>
                    <a:gd name="T17" fmla="*/ 80 w 80"/>
                    <a:gd name="T18" fmla="*/ 121 h 121"/>
                  </a:gdLst>
                  <a:ahLst/>
                  <a:cxnLst>
                    <a:cxn ang="T10">
                      <a:pos x="T0" y="T1"/>
                    </a:cxn>
                    <a:cxn ang="T11">
                      <a:pos x="T2" y="T3"/>
                    </a:cxn>
                    <a:cxn ang="T12">
                      <a:pos x="T4" y="T5"/>
                    </a:cxn>
                    <a:cxn ang="T13">
                      <a:pos x="T6" y="T7"/>
                    </a:cxn>
                    <a:cxn ang="T14">
                      <a:pos x="T8" y="T9"/>
                    </a:cxn>
                  </a:cxnLst>
                  <a:rect l="T15" t="T16" r="T17" b="T18"/>
                  <a:pathLst>
                    <a:path w="80" h="121">
                      <a:moveTo>
                        <a:pt x="0" y="121"/>
                      </a:moveTo>
                      <a:lnTo>
                        <a:pt x="80" y="40"/>
                      </a:lnTo>
                      <a:lnTo>
                        <a:pt x="80" y="0"/>
                      </a:lnTo>
                      <a:lnTo>
                        <a:pt x="0" y="105"/>
                      </a:lnTo>
                      <a:lnTo>
                        <a:pt x="0" y="121"/>
                      </a:lnTo>
                      <a:close/>
                    </a:path>
                  </a:pathLst>
                </a:custGeom>
                <a:solidFill>
                  <a:srgbClr val="7A7A5A"/>
                </a:solidFill>
                <a:ln w="3175">
                  <a:solidFill>
                    <a:srgbClr val="494936"/>
                  </a:solidFill>
                  <a:round/>
                  <a:headEnd/>
                  <a:tailEnd/>
                </a:ln>
              </p:spPr>
              <p:txBody>
                <a:bodyPr/>
                <a:lstStyle/>
                <a:p>
                  <a:endParaRPr lang="en-US"/>
                </a:p>
              </p:txBody>
            </p:sp>
            <p:sp>
              <p:nvSpPr>
                <p:cNvPr id="18838" name="Rectangle 99"/>
                <p:cNvSpPr>
                  <a:spLocks noChangeArrowheads="1"/>
                </p:cNvSpPr>
                <p:nvPr/>
              </p:nvSpPr>
              <p:spPr bwMode="auto">
                <a:xfrm>
                  <a:off x="961" y="2329"/>
                  <a:ext cx="139" cy="6"/>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839" name="Rectangle 100"/>
                <p:cNvSpPr>
                  <a:spLocks noChangeArrowheads="1"/>
                </p:cNvSpPr>
                <p:nvPr/>
              </p:nvSpPr>
              <p:spPr bwMode="auto">
                <a:xfrm>
                  <a:off x="962" y="2330"/>
                  <a:ext cx="137" cy="4"/>
                </a:xfrm>
                <a:prstGeom prst="rect">
                  <a:avLst/>
                </a:prstGeom>
                <a:solidFill>
                  <a:srgbClr val="B7B79D"/>
                </a:solidFill>
                <a:ln w="3175">
                  <a:solidFill>
                    <a:srgbClr val="494936"/>
                  </a:solidFill>
                  <a:miter lim="800000"/>
                  <a:headEnd/>
                  <a:tailEnd/>
                </a:ln>
              </p:spPr>
              <p:txBody>
                <a:bodyPr/>
                <a:lstStyle/>
                <a:p>
                  <a:endParaRPr lang="en-US"/>
                </a:p>
              </p:txBody>
            </p:sp>
          </p:grpSp>
          <p:grpSp>
            <p:nvGrpSpPr>
              <p:cNvPr id="10" name="Group 101"/>
              <p:cNvGrpSpPr>
                <a:grpSpLocks/>
              </p:cNvGrpSpPr>
              <p:nvPr/>
            </p:nvGrpSpPr>
            <p:grpSpPr bwMode="auto">
              <a:xfrm>
                <a:off x="1753" y="571"/>
                <a:ext cx="93" cy="56"/>
                <a:chOff x="1005" y="2205"/>
                <a:chExt cx="93" cy="56"/>
              </a:xfrm>
            </p:grpSpPr>
            <p:grpSp>
              <p:nvGrpSpPr>
                <p:cNvPr id="11" name="Group 102"/>
                <p:cNvGrpSpPr>
                  <a:grpSpLocks/>
                </p:cNvGrpSpPr>
                <p:nvPr/>
              </p:nvGrpSpPr>
              <p:grpSpPr bwMode="auto">
                <a:xfrm>
                  <a:off x="1005" y="2205"/>
                  <a:ext cx="93" cy="56"/>
                  <a:chOff x="1005" y="2205"/>
                  <a:chExt cx="93" cy="56"/>
                </a:xfrm>
              </p:grpSpPr>
              <p:sp>
                <p:nvSpPr>
                  <p:cNvPr id="18811" name="Oval 103"/>
                  <p:cNvSpPr>
                    <a:spLocks noChangeArrowheads="1"/>
                  </p:cNvSpPr>
                  <p:nvPr/>
                </p:nvSpPr>
                <p:spPr bwMode="auto">
                  <a:xfrm>
                    <a:off x="1037" y="2205"/>
                    <a:ext cx="41"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12" name="Oval 104"/>
                  <p:cNvSpPr>
                    <a:spLocks noChangeArrowheads="1"/>
                  </p:cNvSpPr>
                  <p:nvPr/>
                </p:nvSpPr>
                <p:spPr bwMode="auto">
                  <a:xfrm>
                    <a:off x="1015" y="2211"/>
                    <a:ext cx="31"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13" name="Oval 105"/>
                  <p:cNvSpPr>
                    <a:spLocks noChangeArrowheads="1"/>
                  </p:cNvSpPr>
                  <p:nvPr/>
                </p:nvSpPr>
                <p:spPr bwMode="auto">
                  <a:xfrm>
                    <a:off x="1005" y="2225"/>
                    <a:ext cx="20"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14" name="Oval 106"/>
                  <p:cNvSpPr>
                    <a:spLocks noChangeArrowheads="1"/>
                  </p:cNvSpPr>
                  <p:nvPr/>
                </p:nvSpPr>
                <p:spPr bwMode="auto">
                  <a:xfrm>
                    <a:off x="1011" y="2233"/>
                    <a:ext cx="32" cy="2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15" name="Oval 107"/>
                  <p:cNvSpPr>
                    <a:spLocks noChangeArrowheads="1"/>
                  </p:cNvSpPr>
                  <p:nvPr/>
                </p:nvSpPr>
                <p:spPr bwMode="auto">
                  <a:xfrm>
                    <a:off x="1033" y="2237"/>
                    <a:ext cx="49"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16" name="Oval 108"/>
                  <p:cNvSpPr>
                    <a:spLocks noChangeArrowheads="1"/>
                  </p:cNvSpPr>
                  <p:nvPr/>
                </p:nvSpPr>
                <p:spPr bwMode="auto">
                  <a:xfrm>
                    <a:off x="1064" y="2211"/>
                    <a:ext cx="30"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17" name="Oval 109"/>
                  <p:cNvSpPr>
                    <a:spLocks noChangeArrowheads="1"/>
                  </p:cNvSpPr>
                  <p:nvPr/>
                </p:nvSpPr>
                <p:spPr bwMode="auto">
                  <a:xfrm>
                    <a:off x="1068" y="2223"/>
                    <a:ext cx="30"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18" name="Oval 110"/>
                  <p:cNvSpPr>
                    <a:spLocks noChangeArrowheads="1"/>
                  </p:cNvSpPr>
                  <p:nvPr/>
                </p:nvSpPr>
                <p:spPr bwMode="auto">
                  <a:xfrm>
                    <a:off x="1066" y="2227"/>
                    <a:ext cx="30" cy="3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19" name="Oval 111"/>
                  <p:cNvSpPr>
                    <a:spLocks noChangeArrowheads="1"/>
                  </p:cNvSpPr>
                  <p:nvPr/>
                </p:nvSpPr>
                <p:spPr bwMode="auto">
                  <a:xfrm>
                    <a:off x="1021" y="2219"/>
                    <a:ext cx="61" cy="3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2" name="Group 112"/>
                <p:cNvGrpSpPr>
                  <a:grpSpLocks/>
                </p:cNvGrpSpPr>
                <p:nvPr/>
              </p:nvGrpSpPr>
              <p:grpSpPr bwMode="auto">
                <a:xfrm>
                  <a:off x="1005" y="2205"/>
                  <a:ext cx="93" cy="56"/>
                  <a:chOff x="1005" y="2205"/>
                  <a:chExt cx="93" cy="56"/>
                </a:xfrm>
              </p:grpSpPr>
              <p:sp>
                <p:nvSpPr>
                  <p:cNvPr id="18795" name="Arc 113"/>
                  <p:cNvSpPr>
                    <a:spLocks/>
                  </p:cNvSpPr>
                  <p:nvPr/>
                </p:nvSpPr>
                <p:spPr bwMode="auto">
                  <a:xfrm>
                    <a:off x="1039" y="2205"/>
                    <a:ext cx="38" cy="12"/>
                  </a:xfrm>
                  <a:custGeom>
                    <a:avLst/>
                    <a:gdLst>
                      <a:gd name="T0" fmla="*/ 0 w 40079"/>
                      <a:gd name="T1" fmla="*/ 0 h 21600"/>
                      <a:gd name="T2" fmla="*/ 0 w 40079"/>
                      <a:gd name="T3" fmla="*/ 0 h 21600"/>
                      <a:gd name="T4" fmla="*/ 0 w 40079"/>
                      <a:gd name="T5" fmla="*/ 0 h 21600"/>
                      <a:gd name="T6" fmla="*/ 0 60000 65536"/>
                      <a:gd name="T7" fmla="*/ 0 60000 65536"/>
                      <a:gd name="T8" fmla="*/ 0 60000 65536"/>
                      <a:gd name="T9" fmla="*/ 0 w 40079"/>
                      <a:gd name="T10" fmla="*/ 0 h 21600"/>
                      <a:gd name="T11" fmla="*/ 40079 w 40079"/>
                      <a:gd name="T12" fmla="*/ 21600 h 21600"/>
                    </a:gdLst>
                    <a:ahLst/>
                    <a:cxnLst>
                      <a:cxn ang="T6">
                        <a:pos x="T0" y="T1"/>
                      </a:cxn>
                      <a:cxn ang="T7">
                        <a:pos x="T2" y="T3"/>
                      </a:cxn>
                      <a:cxn ang="T8">
                        <a:pos x="T4" y="T5"/>
                      </a:cxn>
                    </a:cxnLst>
                    <a:rect l="T9" t="T10" r="T11" b="T12"/>
                    <a:pathLst>
                      <a:path w="40079" h="21600" fill="none" extrusionOk="0">
                        <a:moveTo>
                          <a:pt x="0" y="14358"/>
                        </a:moveTo>
                        <a:cubicBezTo>
                          <a:pt x="3063" y="5749"/>
                          <a:pt x="11212" y="-1"/>
                          <a:pt x="20350" y="0"/>
                        </a:cubicBezTo>
                        <a:cubicBezTo>
                          <a:pt x="28878" y="0"/>
                          <a:pt x="36608" y="5017"/>
                          <a:pt x="40079" y="12807"/>
                        </a:cubicBezTo>
                      </a:path>
                      <a:path w="40079" h="21600" stroke="0" extrusionOk="0">
                        <a:moveTo>
                          <a:pt x="0" y="14358"/>
                        </a:moveTo>
                        <a:cubicBezTo>
                          <a:pt x="3063" y="5749"/>
                          <a:pt x="11212" y="-1"/>
                          <a:pt x="20350" y="0"/>
                        </a:cubicBezTo>
                        <a:cubicBezTo>
                          <a:pt x="28878" y="0"/>
                          <a:pt x="36608" y="5017"/>
                          <a:pt x="40079" y="12807"/>
                        </a:cubicBezTo>
                        <a:lnTo>
                          <a:pt x="20350"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96" name="Arc 114"/>
                  <p:cNvSpPr>
                    <a:spLocks/>
                  </p:cNvSpPr>
                  <p:nvPr/>
                </p:nvSpPr>
                <p:spPr bwMode="auto">
                  <a:xfrm>
                    <a:off x="1040" y="2206"/>
                    <a:ext cx="36" cy="11"/>
                  </a:xfrm>
                  <a:custGeom>
                    <a:avLst/>
                    <a:gdLst>
                      <a:gd name="T0" fmla="*/ 0 w 39867"/>
                      <a:gd name="T1" fmla="*/ 0 h 21600"/>
                      <a:gd name="T2" fmla="*/ 0 w 39867"/>
                      <a:gd name="T3" fmla="*/ 0 h 21600"/>
                      <a:gd name="T4" fmla="*/ 0 w 39867"/>
                      <a:gd name="T5" fmla="*/ 0 h 21600"/>
                      <a:gd name="T6" fmla="*/ 0 60000 65536"/>
                      <a:gd name="T7" fmla="*/ 0 60000 65536"/>
                      <a:gd name="T8" fmla="*/ 0 60000 65536"/>
                      <a:gd name="T9" fmla="*/ 0 w 39867"/>
                      <a:gd name="T10" fmla="*/ 0 h 21600"/>
                      <a:gd name="T11" fmla="*/ 39867 w 39867"/>
                      <a:gd name="T12" fmla="*/ 21600 h 21600"/>
                    </a:gdLst>
                    <a:ahLst/>
                    <a:cxnLst>
                      <a:cxn ang="T6">
                        <a:pos x="T0" y="T1"/>
                      </a:cxn>
                      <a:cxn ang="T7">
                        <a:pos x="T2" y="T3"/>
                      </a:cxn>
                      <a:cxn ang="T8">
                        <a:pos x="T4" y="T5"/>
                      </a:cxn>
                    </a:cxnLst>
                    <a:rect l="T9" t="T10" r="T11" b="T12"/>
                    <a:pathLst>
                      <a:path w="39867" h="21600" fill="none" extrusionOk="0">
                        <a:moveTo>
                          <a:pt x="-1" y="14116"/>
                        </a:moveTo>
                        <a:cubicBezTo>
                          <a:pt x="3132" y="5633"/>
                          <a:pt x="11218" y="-1"/>
                          <a:pt x="20262" y="0"/>
                        </a:cubicBezTo>
                        <a:cubicBezTo>
                          <a:pt x="28681" y="0"/>
                          <a:pt x="36333" y="4892"/>
                          <a:pt x="39867" y="12533"/>
                        </a:cubicBezTo>
                      </a:path>
                      <a:path w="39867" h="21600" stroke="0" extrusionOk="0">
                        <a:moveTo>
                          <a:pt x="-1" y="14116"/>
                        </a:moveTo>
                        <a:cubicBezTo>
                          <a:pt x="3132" y="5633"/>
                          <a:pt x="11218" y="-1"/>
                          <a:pt x="20262" y="0"/>
                        </a:cubicBezTo>
                        <a:cubicBezTo>
                          <a:pt x="28681" y="0"/>
                          <a:pt x="36333" y="4892"/>
                          <a:pt x="39867" y="12533"/>
                        </a:cubicBezTo>
                        <a:lnTo>
                          <a:pt x="20262" y="21600"/>
                        </a:lnTo>
                        <a:close/>
                      </a:path>
                    </a:pathLst>
                  </a:custGeom>
                  <a:solidFill>
                    <a:srgbClr val="E7EDED"/>
                  </a:solidFill>
                  <a:ln w="3175">
                    <a:solidFill>
                      <a:srgbClr val="6C8F93"/>
                    </a:solidFill>
                    <a:round/>
                    <a:headEnd/>
                    <a:tailEnd/>
                  </a:ln>
                </p:spPr>
                <p:txBody>
                  <a:bodyPr/>
                  <a:lstStyle/>
                  <a:p>
                    <a:endParaRPr lang="en-US"/>
                  </a:p>
                </p:txBody>
              </p:sp>
              <p:sp>
                <p:nvSpPr>
                  <p:cNvPr id="18797" name="Arc 115"/>
                  <p:cNvSpPr>
                    <a:spLocks/>
                  </p:cNvSpPr>
                  <p:nvPr/>
                </p:nvSpPr>
                <p:spPr bwMode="auto">
                  <a:xfrm>
                    <a:off x="1015" y="2211"/>
                    <a:ext cx="23" cy="14"/>
                  </a:xfrm>
                  <a:custGeom>
                    <a:avLst/>
                    <a:gdLst>
                      <a:gd name="T0" fmla="*/ 0 w 31958"/>
                      <a:gd name="T1" fmla="*/ 0 h 25972"/>
                      <a:gd name="T2" fmla="*/ 0 w 31958"/>
                      <a:gd name="T3" fmla="*/ 0 h 25972"/>
                      <a:gd name="T4" fmla="*/ 0 w 31958"/>
                      <a:gd name="T5" fmla="*/ 0 h 25972"/>
                      <a:gd name="T6" fmla="*/ 0 60000 65536"/>
                      <a:gd name="T7" fmla="*/ 0 60000 65536"/>
                      <a:gd name="T8" fmla="*/ 0 60000 65536"/>
                      <a:gd name="T9" fmla="*/ 0 w 31958"/>
                      <a:gd name="T10" fmla="*/ 0 h 25972"/>
                      <a:gd name="T11" fmla="*/ 31958 w 31958"/>
                      <a:gd name="T12" fmla="*/ 25972 h 25972"/>
                    </a:gdLst>
                    <a:ahLst/>
                    <a:cxnLst>
                      <a:cxn ang="T6">
                        <a:pos x="T0" y="T1"/>
                      </a:cxn>
                      <a:cxn ang="T7">
                        <a:pos x="T2" y="T3"/>
                      </a:cxn>
                      <a:cxn ang="T8">
                        <a:pos x="T4" y="T5"/>
                      </a:cxn>
                    </a:cxnLst>
                    <a:rect l="T9" t="T10" r="T11" b="T12"/>
                    <a:pathLst>
                      <a:path w="31958" h="25972" fill="none" extrusionOk="0">
                        <a:moveTo>
                          <a:pt x="447" y="25971"/>
                        </a:moveTo>
                        <a:cubicBezTo>
                          <a:pt x="149" y="24533"/>
                          <a:pt x="0" y="23068"/>
                          <a:pt x="0" y="21600"/>
                        </a:cubicBezTo>
                        <a:cubicBezTo>
                          <a:pt x="0" y="9670"/>
                          <a:pt x="9670" y="0"/>
                          <a:pt x="21600" y="0"/>
                        </a:cubicBezTo>
                        <a:cubicBezTo>
                          <a:pt x="25219" y="-1"/>
                          <a:pt x="28781" y="909"/>
                          <a:pt x="31958" y="2645"/>
                        </a:cubicBezTo>
                      </a:path>
                      <a:path w="31958" h="25972" stroke="0" extrusionOk="0">
                        <a:moveTo>
                          <a:pt x="447" y="25971"/>
                        </a:moveTo>
                        <a:cubicBezTo>
                          <a:pt x="149" y="24533"/>
                          <a:pt x="0" y="23068"/>
                          <a:pt x="0" y="21600"/>
                        </a:cubicBezTo>
                        <a:cubicBezTo>
                          <a:pt x="0" y="9670"/>
                          <a:pt x="9670" y="0"/>
                          <a:pt x="21600" y="0"/>
                        </a:cubicBezTo>
                        <a:cubicBezTo>
                          <a:pt x="25219" y="-1"/>
                          <a:pt x="28781" y="909"/>
                          <a:pt x="31958" y="2645"/>
                        </a:cubicBezTo>
                        <a:lnTo>
                          <a:pt x="21600"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98" name="Arc 116"/>
                  <p:cNvSpPr>
                    <a:spLocks/>
                  </p:cNvSpPr>
                  <p:nvPr/>
                </p:nvSpPr>
                <p:spPr bwMode="auto">
                  <a:xfrm>
                    <a:off x="1016" y="2212"/>
                    <a:ext cx="21" cy="13"/>
                  </a:xfrm>
                  <a:custGeom>
                    <a:avLst/>
                    <a:gdLst>
                      <a:gd name="T0" fmla="*/ 0 w 31797"/>
                      <a:gd name="T1" fmla="*/ 0 h 26058"/>
                      <a:gd name="T2" fmla="*/ 0 w 31797"/>
                      <a:gd name="T3" fmla="*/ 0 h 26058"/>
                      <a:gd name="T4" fmla="*/ 0 w 31797"/>
                      <a:gd name="T5" fmla="*/ 0 h 26058"/>
                      <a:gd name="T6" fmla="*/ 0 60000 65536"/>
                      <a:gd name="T7" fmla="*/ 0 60000 65536"/>
                      <a:gd name="T8" fmla="*/ 0 60000 65536"/>
                      <a:gd name="T9" fmla="*/ 0 w 31797"/>
                      <a:gd name="T10" fmla="*/ 0 h 26058"/>
                      <a:gd name="T11" fmla="*/ 31797 w 31797"/>
                      <a:gd name="T12" fmla="*/ 26058 h 26058"/>
                    </a:gdLst>
                    <a:ahLst/>
                    <a:cxnLst>
                      <a:cxn ang="T6">
                        <a:pos x="T0" y="T1"/>
                      </a:cxn>
                      <a:cxn ang="T7">
                        <a:pos x="T2" y="T3"/>
                      </a:cxn>
                      <a:cxn ang="T8">
                        <a:pos x="T4" y="T5"/>
                      </a:cxn>
                    </a:cxnLst>
                    <a:rect l="T9" t="T10" r="T11" b="T12"/>
                    <a:pathLst>
                      <a:path w="31797" h="26058" fill="none" extrusionOk="0">
                        <a:moveTo>
                          <a:pt x="465" y="26057"/>
                        </a:moveTo>
                        <a:cubicBezTo>
                          <a:pt x="155" y="24592"/>
                          <a:pt x="0" y="23098"/>
                          <a:pt x="0" y="21600"/>
                        </a:cubicBezTo>
                        <a:cubicBezTo>
                          <a:pt x="0" y="9670"/>
                          <a:pt x="9670" y="0"/>
                          <a:pt x="21600" y="0"/>
                        </a:cubicBezTo>
                        <a:cubicBezTo>
                          <a:pt x="25157" y="-1"/>
                          <a:pt x="28660" y="878"/>
                          <a:pt x="31796" y="2558"/>
                        </a:cubicBezTo>
                      </a:path>
                      <a:path w="31797" h="26058" stroke="0" extrusionOk="0">
                        <a:moveTo>
                          <a:pt x="465" y="26057"/>
                        </a:moveTo>
                        <a:cubicBezTo>
                          <a:pt x="155" y="24592"/>
                          <a:pt x="0" y="23098"/>
                          <a:pt x="0" y="21600"/>
                        </a:cubicBezTo>
                        <a:cubicBezTo>
                          <a:pt x="0" y="9670"/>
                          <a:pt x="9670" y="0"/>
                          <a:pt x="21600" y="0"/>
                        </a:cubicBezTo>
                        <a:cubicBezTo>
                          <a:pt x="25157" y="-1"/>
                          <a:pt x="28660" y="878"/>
                          <a:pt x="31796" y="2558"/>
                        </a:cubicBezTo>
                        <a:lnTo>
                          <a:pt x="21600" y="21600"/>
                        </a:lnTo>
                        <a:close/>
                      </a:path>
                    </a:pathLst>
                  </a:custGeom>
                  <a:solidFill>
                    <a:srgbClr val="E7EDED"/>
                  </a:solidFill>
                  <a:ln w="3175">
                    <a:solidFill>
                      <a:srgbClr val="6C8F93"/>
                    </a:solidFill>
                    <a:round/>
                    <a:headEnd/>
                    <a:tailEnd/>
                  </a:ln>
                </p:spPr>
                <p:txBody>
                  <a:bodyPr/>
                  <a:lstStyle/>
                  <a:p>
                    <a:endParaRPr lang="en-US"/>
                  </a:p>
                </p:txBody>
              </p:sp>
              <p:sp>
                <p:nvSpPr>
                  <p:cNvPr id="18799" name="Arc 117"/>
                  <p:cNvSpPr>
                    <a:spLocks/>
                  </p:cNvSpPr>
                  <p:nvPr/>
                </p:nvSpPr>
                <p:spPr bwMode="auto">
                  <a:xfrm>
                    <a:off x="1011" y="2242"/>
                    <a:ext cx="24" cy="11"/>
                  </a:xfrm>
                  <a:custGeom>
                    <a:avLst/>
                    <a:gdLst>
                      <a:gd name="T0" fmla="*/ 0 w 32394"/>
                      <a:gd name="T1" fmla="*/ 0 h 22980"/>
                      <a:gd name="T2" fmla="*/ 0 w 32394"/>
                      <a:gd name="T3" fmla="*/ 0 h 22980"/>
                      <a:gd name="T4" fmla="*/ 0 w 32394"/>
                      <a:gd name="T5" fmla="*/ 0 h 22980"/>
                      <a:gd name="T6" fmla="*/ 0 60000 65536"/>
                      <a:gd name="T7" fmla="*/ 0 60000 65536"/>
                      <a:gd name="T8" fmla="*/ 0 60000 65536"/>
                      <a:gd name="T9" fmla="*/ 0 w 32394"/>
                      <a:gd name="T10" fmla="*/ 0 h 22980"/>
                      <a:gd name="T11" fmla="*/ 32394 w 32394"/>
                      <a:gd name="T12" fmla="*/ 22980 h 22980"/>
                    </a:gdLst>
                    <a:ahLst/>
                    <a:cxnLst>
                      <a:cxn ang="T6">
                        <a:pos x="T0" y="T1"/>
                      </a:cxn>
                      <a:cxn ang="T7">
                        <a:pos x="T2" y="T3"/>
                      </a:cxn>
                      <a:cxn ang="T8">
                        <a:pos x="T4" y="T5"/>
                      </a:cxn>
                    </a:cxnLst>
                    <a:rect l="T9" t="T10" r="T11" b="T12"/>
                    <a:pathLst>
                      <a:path w="32394" h="22980" fill="none" extrusionOk="0">
                        <a:moveTo>
                          <a:pt x="32393" y="20089"/>
                        </a:moveTo>
                        <a:cubicBezTo>
                          <a:pt x="29111" y="21983"/>
                          <a:pt x="25389" y="22979"/>
                          <a:pt x="21600" y="22980"/>
                        </a:cubicBezTo>
                        <a:cubicBezTo>
                          <a:pt x="9670" y="22980"/>
                          <a:pt x="0" y="13309"/>
                          <a:pt x="0" y="1380"/>
                        </a:cubicBezTo>
                        <a:cubicBezTo>
                          <a:pt x="-1" y="919"/>
                          <a:pt x="14" y="459"/>
                          <a:pt x="44" y="0"/>
                        </a:cubicBezTo>
                      </a:path>
                      <a:path w="32394" h="22980" stroke="0" extrusionOk="0">
                        <a:moveTo>
                          <a:pt x="32393" y="20089"/>
                        </a:moveTo>
                        <a:cubicBezTo>
                          <a:pt x="29111" y="21983"/>
                          <a:pt x="25389" y="22979"/>
                          <a:pt x="21600" y="22980"/>
                        </a:cubicBezTo>
                        <a:cubicBezTo>
                          <a:pt x="9670" y="22980"/>
                          <a:pt x="0" y="13309"/>
                          <a:pt x="0" y="1380"/>
                        </a:cubicBezTo>
                        <a:cubicBezTo>
                          <a:pt x="-1" y="919"/>
                          <a:pt x="14" y="459"/>
                          <a:pt x="44" y="0"/>
                        </a:cubicBezTo>
                        <a:lnTo>
                          <a:pt x="21600" y="138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00" name="Arc 118"/>
                  <p:cNvSpPr>
                    <a:spLocks/>
                  </p:cNvSpPr>
                  <p:nvPr/>
                </p:nvSpPr>
                <p:spPr bwMode="auto">
                  <a:xfrm>
                    <a:off x="1012" y="2242"/>
                    <a:ext cx="22" cy="10"/>
                  </a:xfrm>
                  <a:custGeom>
                    <a:avLst/>
                    <a:gdLst>
                      <a:gd name="T0" fmla="*/ 0 w 32065"/>
                      <a:gd name="T1" fmla="*/ 0 h 23037"/>
                      <a:gd name="T2" fmla="*/ 0 w 32065"/>
                      <a:gd name="T3" fmla="*/ 0 h 23037"/>
                      <a:gd name="T4" fmla="*/ 0 w 32065"/>
                      <a:gd name="T5" fmla="*/ 0 h 23037"/>
                      <a:gd name="T6" fmla="*/ 0 60000 65536"/>
                      <a:gd name="T7" fmla="*/ 0 60000 65536"/>
                      <a:gd name="T8" fmla="*/ 0 60000 65536"/>
                      <a:gd name="T9" fmla="*/ 0 w 32065"/>
                      <a:gd name="T10" fmla="*/ 0 h 23037"/>
                      <a:gd name="T11" fmla="*/ 32065 w 32065"/>
                      <a:gd name="T12" fmla="*/ 23037 h 23037"/>
                    </a:gdLst>
                    <a:ahLst/>
                    <a:cxnLst>
                      <a:cxn ang="T6">
                        <a:pos x="T0" y="T1"/>
                      </a:cxn>
                      <a:cxn ang="T7">
                        <a:pos x="T2" y="T3"/>
                      </a:cxn>
                      <a:cxn ang="T8">
                        <a:pos x="T4" y="T5"/>
                      </a:cxn>
                    </a:cxnLst>
                    <a:rect l="T9" t="T10" r="T11" b="T12"/>
                    <a:pathLst>
                      <a:path w="32065" h="23037" fill="none" extrusionOk="0">
                        <a:moveTo>
                          <a:pt x="32065" y="20332"/>
                        </a:moveTo>
                        <a:cubicBezTo>
                          <a:pt x="28862" y="22106"/>
                          <a:pt x="25261" y="23036"/>
                          <a:pt x="21600" y="23037"/>
                        </a:cubicBezTo>
                        <a:cubicBezTo>
                          <a:pt x="9670" y="23037"/>
                          <a:pt x="0" y="13366"/>
                          <a:pt x="0" y="1437"/>
                        </a:cubicBezTo>
                        <a:cubicBezTo>
                          <a:pt x="-1" y="957"/>
                          <a:pt x="15" y="478"/>
                          <a:pt x="47" y="-1"/>
                        </a:cubicBezTo>
                      </a:path>
                      <a:path w="32065" h="23037" stroke="0" extrusionOk="0">
                        <a:moveTo>
                          <a:pt x="32065" y="20332"/>
                        </a:moveTo>
                        <a:cubicBezTo>
                          <a:pt x="28862" y="22106"/>
                          <a:pt x="25261" y="23036"/>
                          <a:pt x="21600" y="23037"/>
                        </a:cubicBezTo>
                        <a:cubicBezTo>
                          <a:pt x="9670" y="23037"/>
                          <a:pt x="0" y="13366"/>
                          <a:pt x="0" y="1437"/>
                        </a:cubicBezTo>
                        <a:cubicBezTo>
                          <a:pt x="-1" y="957"/>
                          <a:pt x="15" y="478"/>
                          <a:pt x="47" y="-1"/>
                        </a:cubicBezTo>
                        <a:lnTo>
                          <a:pt x="21600" y="1437"/>
                        </a:lnTo>
                        <a:close/>
                      </a:path>
                    </a:pathLst>
                  </a:custGeom>
                  <a:solidFill>
                    <a:srgbClr val="E7EDED"/>
                  </a:solidFill>
                  <a:ln w="3175">
                    <a:solidFill>
                      <a:srgbClr val="6C8F93"/>
                    </a:solidFill>
                    <a:round/>
                    <a:headEnd/>
                    <a:tailEnd/>
                  </a:ln>
                </p:spPr>
                <p:txBody>
                  <a:bodyPr/>
                  <a:lstStyle/>
                  <a:p>
                    <a:endParaRPr lang="en-US"/>
                  </a:p>
                </p:txBody>
              </p:sp>
              <p:sp>
                <p:nvSpPr>
                  <p:cNvPr id="18801" name="Arc 119"/>
                  <p:cNvSpPr>
                    <a:spLocks/>
                  </p:cNvSpPr>
                  <p:nvPr/>
                </p:nvSpPr>
                <p:spPr bwMode="auto">
                  <a:xfrm>
                    <a:off x="1076" y="2211"/>
                    <a:ext cx="18" cy="13"/>
                  </a:xfrm>
                  <a:custGeom>
                    <a:avLst/>
                    <a:gdLst>
                      <a:gd name="T0" fmla="*/ 0 w 25836"/>
                      <a:gd name="T1" fmla="*/ 0 h 32090"/>
                      <a:gd name="T2" fmla="*/ 0 w 25836"/>
                      <a:gd name="T3" fmla="*/ 0 h 32090"/>
                      <a:gd name="T4" fmla="*/ 0 w 25836"/>
                      <a:gd name="T5" fmla="*/ 0 h 32090"/>
                      <a:gd name="T6" fmla="*/ 0 60000 65536"/>
                      <a:gd name="T7" fmla="*/ 0 60000 65536"/>
                      <a:gd name="T8" fmla="*/ 0 60000 65536"/>
                      <a:gd name="T9" fmla="*/ 0 w 25836"/>
                      <a:gd name="T10" fmla="*/ 0 h 32090"/>
                      <a:gd name="T11" fmla="*/ 25836 w 25836"/>
                      <a:gd name="T12" fmla="*/ 32090 h 32090"/>
                    </a:gdLst>
                    <a:ahLst/>
                    <a:cxnLst>
                      <a:cxn ang="T6">
                        <a:pos x="T0" y="T1"/>
                      </a:cxn>
                      <a:cxn ang="T7">
                        <a:pos x="T2" y="T3"/>
                      </a:cxn>
                      <a:cxn ang="T8">
                        <a:pos x="T4" y="T5"/>
                      </a:cxn>
                    </a:cxnLst>
                    <a:rect l="T9" t="T10" r="T11" b="T12"/>
                    <a:pathLst>
                      <a:path w="25836" h="32090" fill="none" extrusionOk="0">
                        <a:moveTo>
                          <a:pt x="0" y="419"/>
                        </a:moveTo>
                        <a:cubicBezTo>
                          <a:pt x="1394" y="140"/>
                          <a:pt x="2813" y="-1"/>
                          <a:pt x="4236" y="0"/>
                        </a:cubicBezTo>
                        <a:cubicBezTo>
                          <a:pt x="16165" y="0"/>
                          <a:pt x="25836" y="9670"/>
                          <a:pt x="25836" y="21600"/>
                        </a:cubicBezTo>
                        <a:cubicBezTo>
                          <a:pt x="25836" y="25270"/>
                          <a:pt x="24900" y="28881"/>
                          <a:pt x="23117" y="32089"/>
                        </a:cubicBezTo>
                      </a:path>
                      <a:path w="25836" h="32090" stroke="0" extrusionOk="0">
                        <a:moveTo>
                          <a:pt x="0" y="419"/>
                        </a:moveTo>
                        <a:cubicBezTo>
                          <a:pt x="1394" y="140"/>
                          <a:pt x="2813" y="-1"/>
                          <a:pt x="4236" y="0"/>
                        </a:cubicBezTo>
                        <a:cubicBezTo>
                          <a:pt x="16165" y="0"/>
                          <a:pt x="25836" y="9670"/>
                          <a:pt x="25836" y="21600"/>
                        </a:cubicBezTo>
                        <a:cubicBezTo>
                          <a:pt x="25836" y="25270"/>
                          <a:pt x="24900" y="28881"/>
                          <a:pt x="23117" y="32089"/>
                        </a:cubicBezTo>
                        <a:lnTo>
                          <a:pt x="4236"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02" name="Arc 120"/>
                  <p:cNvSpPr>
                    <a:spLocks/>
                  </p:cNvSpPr>
                  <p:nvPr/>
                </p:nvSpPr>
                <p:spPr bwMode="auto">
                  <a:xfrm>
                    <a:off x="1076" y="2212"/>
                    <a:ext cx="17" cy="12"/>
                  </a:xfrm>
                  <a:custGeom>
                    <a:avLst/>
                    <a:gdLst>
                      <a:gd name="T0" fmla="*/ 0 w 25642"/>
                      <a:gd name="T1" fmla="*/ 0 h 32484"/>
                      <a:gd name="T2" fmla="*/ 0 w 25642"/>
                      <a:gd name="T3" fmla="*/ 0 h 32484"/>
                      <a:gd name="T4" fmla="*/ 0 w 25642"/>
                      <a:gd name="T5" fmla="*/ 0 h 32484"/>
                      <a:gd name="T6" fmla="*/ 0 60000 65536"/>
                      <a:gd name="T7" fmla="*/ 0 60000 65536"/>
                      <a:gd name="T8" fmla="*/ 0 60000 65536"/>
                      <a:gd name="T9" fmla="*/ 0 w 25642"/>
                      <a:gd name="T10" fmla="*/ 0 h 32484"/>
                      <a:gd name="T11" fmla="*/ 25642 w 25642"/>
                      <a:gd name="T12" fmla="*/ 32484 h 32484"/>
                    </a:gdLst>
                    <a:ahLst/>
                    <a:cxnLst>
                      <a:cxn ang="T6">
                        <a:pos x="T0" y="T1"/>
                      </a:cxn>
                      <a:cxn ang="T7">
                        <a:pos x="T2" y="T3"/>
                      </a:cxn>
                      <a:cxn ang="T8">
                        <a:pos x="T4" y="T5"/>
                      </a:cxn>
                    </a:cxnLst>
                    <a:rect l="T9" t="T10" r="T11" b="T12"/>
                    <a:pathLst>
                      <a:path w="25642" h="32484" fill="none" extrusionOk="0">
                        <a:moveTo>
                          <a:pt x="0" y="381"/>
                        </a:moveTo>
                        <a:cubicBezTo>
                          <a:pt x="1332" y="127"/>
                          <a:pt x="2685" y="-1"/>
                          <a:pt x="4042" y="0"/>
                        </a:cubicBezTo>
                        <a:cubicBezTo>
                          <a:pt x="15971" y="0"/>
                          <a:pt x="25642" y="9670"/>
                          <a:pt x="25642" y="21600"/>
                        </a:cubicBezTo>
                        <a:cubicBezTo>
                          <a:pt x="25642" y="25424"/>
                          <a:pt x="24626" y="29180"/>
                          <a:pt x="22699" y="32483"/>
                        </a:cubicBezTo>
                      </a:path>
                      <a:path w="25642" h="32484" stroke="0" extrusionOk="0">
                        <a:moveTo>
                          <a:pt x="0" y="381"/>
                        </a:moveTo>
                        <a:cubicBezTo>
                          <a:pt x="1332" y="127"/>
                          <a:pt x="2685" y="-1"/>
                          <a:pt x="4042" y="0"/>
                        </a:cubicBezTo>
                        <a:cubicBezTo>
                          <a:pt x="15971" y="0"/>
                          <a:pt x="25642" y="9670"/>
                          <a:pt x="25642" y="21600"/>
                        </a:cubicBezTo>
                        <a:cubicBezTo>
                          <a:pt x="25642" y="25424"/>
                          <a:pt x="24626" y="29180"/>
                          <a:pt x="22699" y="32483"/>
                        </a:cubicBezTo>
                        <a:lnTo>
                          <a:pt x="4042" y="21600"/>
                        </a:lnTo>
                        <a:close/>
                      </a:path>
                    </a:pathLst>
                  </a:custGeom>
                  <a:solidFill>
                    <a:srgbClr val="E7EDED"/>
                  </a:solidFill>
                  <a:ln w="3175">
                    <a:solidFill>
                      <a:srgbClr val="6C8F93"/>
                    </a:solidFill>
                    <a:round/>
                    <a:headEnd/>
                    <a:tailEnd/>
                  </a:ln>
                </p:spPr>
                <p:txBody>
                  <a:bodyPr/>
                  <a:lstStyle/>
                  <a:p>
                    <a:endParaRPr lang="en-US"/>
                  </a:p>
                </p:txBody>
              </p:sp>
              <p:sp>
                <p:nvSpPr>
                  <p:cNvPr id="18803" name="Arc 121"/>
                  <p:cNvSpPr>
                    <a:spLocks/>
                  </p:cNvSpPr>
                  <p:nvPr/>
                </p:nvSpPr>
                <p:spPr bwMode="auto">
                  <a:xfrm>
                    <a:off x="1082" y="2225"/>
                    <a:ext cx="16" cy="13"/>
                  </a:xfrm>
                  <a:custGeom>
                    <a:avLst/>
                    <a:gdLst>
                      <a:gd name="T0" fmla="*/ 0 w 21600"/>
                      <a:gd name="T1" fmla="*/ 0 h 28665"/>
                      <a:gd name="T2" fmla="*/ 0 w 21600"/>
                      <a:gd name="T3" fmla="*/ 0 h 28665"/>
                      <a:gd name="T4" fmla="*/ 0 w 21600"/>
                      <a:gd name="T5" fmla="*/ 0 h 28665"/>
                      <a:gd name="T6" fmla="*/ 0 60000 65536"/>
                      <a:gd name="T7" fmla="*/ 0 60000 65536"/>
                      <a:gd name="T8" fmla="*/ 0 60000 65536"/>
                      <a:gd name="T9" fmla="*/ 0 w 21600"/>
                      <a:gd name="T10" fmla="*/ 0 h 28665"/>
                      <a:gd name="T11" fmla="*/ 21600 w 21600"/>
                      <a:gd name="T12" fmla="*/ 28665 h 28665"/>
                    </a:gdLst>
                    <a:ahLst/>
                    <a:cxnLst>
                      <a:cxn ang="T6">
                        <a:pos x="T0" y="T1"/>
                      </a:cxn>
                      <a:cxn ang="T7">
                        <a:pos x="T2" y="T3"/>
                      </a:cxn>
                      <a:cxn ang="T8">
                        <a:pos x="T4" y="T5"/>
                      </a:cxn>
                    </a:cxnLst>
                    <a:rect l="T9" t="T10" r="T11" b="T12"/>
                    <a:pathLst>
                      <a:path w="21600" h="28665" fill="none" extrusionOk="0">
                        <a:moveTo>
                          <a:pt x="13298" y="-1"/>
                        </a:moveTo>
                        <a:cubicBezTo>
                          <a:pt x="18537" y="4093"/>
                          <a:pt x="21600" y="10371"/>
                          <a:pt x="21600" y="17021"/>
                        </a:cubicBezTo>
                        <a:cubicBezTo>
                          <a:pt x="21600" y="21148"/>
                          <a:pt x="20417" y="25188"/>
                          <a:pt x="18192" y="28664"/>
                        </a:cubicBezTo>
                      </a:path>
                      <a:path w="21600" h="28665" stroke="0" extrusionOk="0">
                        <a:moveTo>
                          <a:pt x="13298" y="-1"/>
                        </a:moveTo>
                        <a:cubicBezTo>
                          <a:pt x="18537" y="4093"/>
                          <a:pt x="21600" y="10371"/>
                          <a:pt x="21600" y="17021"/>
                        </a:cubicBezTo>
                        <a:cubicBezTo>
                          <a:pt x="21600" y="21148"/>
                          <a:pt x="20417" y="25188"/>
                          <a:pt x="18192" y="28664"/>
                        </a:cubicBezTo>
                        <a:lnTo>
                          <a:pt x="0" y="17021"/>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04" name="Arc 122"/>
                  <p:cNvSpPr>
                    <a:spLocks/>
                  </p:cNvSpPr>
                  <p:nvPr/>
                </p:nvSpPr>
                <p:spPr bwMode="auto">
                  <a:xfrm>
                    <a:off x="1082" y="2226"/>
                    <a:ext cx="15" cy="12"/>
                  </a:xfrm>
                  <a:custGeom>
                    <a:avLst/>
                    <a:gdLst>
                      <a:gd name="T0" fmla="*/ 0 w 21600"/>
                      <a:gd name="T1" fmla="*/ 0 h 29262"/>
                      <a:gd name="T2" fmla="*/ 0 w 21600"/>
                      <a:gd name="T3" fmla="*/ 0 h 29262"/>
                      <a:gd name="T4" fmla="*/ 0 w 21600"/>
                      <a:gd name="T5" fmla="*/ 0 h 29262"/>
                      <a:gd name="T6" fmla="*/ 0 60000 65536"/>
                      <a:gd name="T7" fmla="*/ 0 60000 65536"/>
                      <a:gd name="T8" fmla="*/ 0 60000 65536"/>
                      <a:gd name="T9" fmla="*/ 0 w 21600"/>
                      <a:gd name="T10" fmla="*/ 0 h 29262"/>
                      <a:gd name="T11" fmla="*/ 21600 w 21600"/>
                      <a:gd name="T12" fmla="*/ 29262 h 29262"/>
                    </a:gdLst>
                    <a:ahLst/>
                    <a:cxnLst>
                      <a:cxn ang="T6">
                        <a:pos x="T0" y="T1"/>
                      </a:cxn>
                      <a:cxn ang="T7">
                        <a:pos x="T2" y="T3"/>
                      </a:cxn>
                      <a:cxn ang="T8">
                        <a:pos x="T4" y="T5"/>
                      </a:cxn>
                    </a:cxnLst>
                    <a:rect l="T9" t="T10" r="T11" b="T12"/>
                    <a:pathLst>
                      <a:path w="21600" h="29262" fill="none" extrusionOk="0">
                        <a:moveTo>
                          <a:pt x="12959" y="-1"/>
                        </a:moveTo>
                        <a:cubicBezTo>
                          <a:pt x="18399" y="4079"/>
                          <a:pt x="21600" y="10481"/>
                          <a:pt x="21600" y="17280"/>
                        </a:cubicBezTo>
                        <a:cubicBezTo>
                          <a:pt x="21600" y="21544"/>
                          <a:pt x="20337" y="25713"/>
                          <a:pt x="17971" y="29261"/>
                        </a:cubicBezTo>
                      </a:path>
                      <a:path w="21600" h="29262" stroke="0" extrusionOk="0">
                        <a:moveTo>
                          <a:pt x="12959" y="-1"/>
                        </a:moveTo>
                        <a:cubicBezTo>
                          <a:pt x="18399" y="4079"/>
                          <a:pt x="21600" y="10481"/>
                          <a:pt x="21600" y="17280"/>
                        </a:cubicBezTo>
                        <a:cubicBezTo>
                          <a:pt x="21600" y="21544"/>
                          <a:pt x="20337" y="25713"/>
                          <a:pt x="17971" y="29261"/>
                        </a:cubicBezTo>
                        <a:lnTo>
                          <a:pt x="0" y="17280"/>
                        </a:lnTo>
                        <a:close/>
                      </a:path>
                    </a:pathLst>
                  </a:custGeom>
                  <a:solidFill>
                    <a:srgbClr val="E7EDED"/>
                  </a:solidFill>
                  <a:ln w="3175">
                    <a:solidFill>
                      <a:srgbClr val="6C8F93"/>
                    </a:solidFill>
                    <a:round/>
                    <a:headEnd/>
                    <a:tailEnd/>
                  </a:ln>
                </p:spPr>
                <p:txBody>
                  <a:bodyPr/>
                  <a:lstStyle/>
                  <a:p>
                    <a:endParaRPr lang="en-US"/>
                  </a:p>
                </p:txBody>
              </p:sp>
              <p:sp>
                <p:nvSpPr>
                  <p:cNvPr id="18805" name="Arc 123"/>
                  <p:cNvSpPr>
                    <a:spLocks/>
                  </p:cNvSpPr>
                  <p:nvPr/>
                </p:nvSpPr>
                <p:spPr bwMode="auto">
                  <a:xfrm>
                    <a:off x="1076" y="2237"/>
                    <a:ext cx="20" cy="20"/>
                  </a:xfrm>
                  <a:custGeom>
                    <a:avLst/>
                    <a:gdLst>
                      <a:gd name="T0" fmla="*/ 0 w 28696"/>
                      <a:gd name="T1" fmla="*/ 0 h 28431"/>
                      <a:gd name="T2" fmla="*/ 0 w 28696"/>
                      <a:gd name="T3" fmla="*/ 0 h 28431"/>
                      <a:gd name="T4" fmla="*/ 0 w 28696"/>
                      <a:gd name="T5" fmla="*/ 0 h 28431"/>
                      <a:gd name="T6" fmla="*/ 0 60000 65536"/>
                      <a:gd name="T7" fmla="*/ 0 60000 65536"/>
                      <a:gd name="T8" fmla="*/ 0 60000 65536"/>
                      <a:gd name="T9" fmla="*/ 0 w 28696"/>
                      <a:gd name="T10" fmla="*/ 0 h 28431"/>
                      <a:gd name="T11" fmla="*/ 28696 w 28696"/>
                      <a:gd name="T12" fmla="*/ 28431 h 28431"/>
                    </a:gdLst>
                    <a:ahLst/>
                    <a:cxnLst>
                      <a:cxn ang="T6">
                        <a:pos x="T0" y="T1"/>
                      </a:cxn>
                      <a:cxn ang="T7">
                        <a:pos x="T2" y="T3"/>
                      </a:cxn>
                      <a:cxn ang="T8">
                        <a:pos x="T4" y="T5"/>
                      </a:cxn>
                    </a:cxnLst>
                    <a:rect l="T9" t="T10" r="T11" b="T12"/>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06" name="Arc 124"/>
                  <p:cNvSpPr>
                    <a:spLocks/>
                  </p:cNvSpPr>
                  <p:nvPr/>
                </p:nvSpPr>
                <p:spPr bwMode="auto">
                  <a:xfrm>
                    <a:off x="1076" y="2238"/>
                    <a:ext cx="19" cy="18"/>
                  </a:xfrm>
                  <a:custGeom>
                    <a:avLst/>
                    <a:gdLst>
                      <a:gd name="T0" fmla="*/ 0 w 28696"/>
                      <a:gd name="T1" fmla="*/ 0 h 28431"/>
                      <a:gd name="T2" fmla="*/ 0 w 28696"/>
                      <a:gd name="T3" fmla="*/ 0 h 28431"/>
                      <a:gd name="T4" fmla="*/ 0 w 28696"/>
                      <a:gd name="T5" fmla="*/ 0 h 28431"/>
                      <a:gd name="T6" fmla="*/ 0 60000 65536"/>
                      <a:gd name="T7" fmla="*/ 0 60000 65536"/>
                      <a:gd name="T8" fmla="*/ 0 60000 65536"/>
                      <a:gd name="T9" fmla="*/ 0 w 28696"/>
                      <a:gd name="T10" fmla="*/ 0 h 28431"/>
                      <a:gd name="T11" fmla="*/ 28696 w 28696"/>
                      <a:gd name="T12" fmla="*/ 28431 h 28431"/>
                    </a:gdLst>
                    <a:ahLst/>
                    <a:cxnLst>
                      <a:cxn ang="T6">
                        <a:pos x="T0" y="T1"/>
                      </a:cxn>
                      <a:cxn ang="T7">
                        <a:pos x="T2" y="T3"/>
                      </a:cxn>
                      <a:cxn ang="T8">
                        <a:pos x="T4" y="T5"/>
                      </a:cxn>
                    </a:cxnLst>
                    <a:rect l="T9" t="T10" r="T11" b="T12"/>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w="3175">
                    <a:solidFill>
                      <a:srgbClr val="6C8F93"/>
                    </a:solidFill>
                    <a:round/>
                    <a:headEnd/>
                    <a:tailEnd/>
                  </a:ln>
                </p:spPr>
                <p:txBody>
                  <a:bodyPr/>
                  <a:lstStyle/>
                  <a:p>
                    <a:endParaRPr lang="en-US"/>
                  </a:p>
                </p:txBody>
              </p:sp>
              <p:sp>
                <p:nvSpPr>
                  <p:cNvPr id="18807" name="Arc 125"/>
                  <p:cNvSpPr>
                    <a:spLocks/>
                  </p:cNvSpPr>
                  <p:nvPr/>
                </p:nvSpPr>
                <p:spPr bwMode="auto">
                  <a:xfrm>
                    <a:off x="1005" y="2225"/>
                    <a:ext cx="10" cy="17"/>
                  </a:xfrm>
                  <a:custGeom>
                    <a:avLst/>
                    <a:gdLst>
                      <a:gd name="T0" fmla="*/ 0 w 21600"/>
                      <a:gd name="T1" fmla="*/ 0 h 41281"/>
                      <a:gd name="T2" fmla="*/ 0 w 21600"/>
                      <a:gd name="T3" fmla="*/ 0 h 41281"/>
                      <a:gd name="T4" fmla="*/ 0 w 21600"/>
                      <a:gd name="T5" fmla="*/ 0 h 41281"/>
                      <a:gd name="T6" fmla="*/ 0 60000 65536"/>
                      <a:gd name="T7" fmla="*/ 0 60000 65536"/>
                      <a:gd name="T8" fmla="*/ 0 60000 65536"/>
                      <a:gd name="T9" fmla="*/ 0 w 21600"/>
                      <a:gd name="T10" fmla="*/ 0 h 41281"/>
                      <a:gd name="T11" fmla="*/ 21600 w 21600"/>
                      <a:gd name="T12" fmla="*/ 41281 h 41281"/>
                    </a:gdLst>
                    <a:ahLst/>
                    <a:cxnLst>
                      <a:cxn ang="T6">
                        <a:pos x="T0" y="T1"/>
                      </a:cxn>
                      <a:cxn ang="T7">
                        <a:pos x="T2" y="T3"/>
                      </a:cxn>
                      <a:cxn ang="T8">
                        <a:pos x="T4" y="T5"/>
                      </a:cxn>
                    </a:cxnLst>
                    <a:rect l="T9" t="T10" r="T11" b="T12"/>
                    <a:pathLst>
                      <a:path w="21600" h="41281" fill="none" extrusionOk="0">
                        <a:moveTo>
                          <a:pt x="12736" y="41280"/>
                        </a:moveTo>
                        <a:cubicBezTo>
                          <a:pt x="4984" y="37792"/>
                          <a:pt x="0" y="30082"/>
                          <a:pt x="0" y="21583"/>
                        </a:cubicBezTo>
                        <a:cubicBezTo>
                          <a:pt x="-1" y="9982"/>
                          <a:pt x="9163" y="453"/>
                          <a:pt x="20754" y="-1"/>
                        </a:cubicBezTo>
                      </a:path>
                      <a:path w="21600" h="41281" stroke="0" extrusionOk="0">
                        <a:moveTo>
                          <a:pt x="12736" y="41280"/>
                        </a:moveTo>
                        <a:cubicBezTo>
                          <a:pt x="4984" y="37792"/>
                          <a:pt x="0" y="30082"/>
                          <a:pt x="0" y="21583"/>
                        </a:cubicBezTo>
                        <a:cubicBezTo>
                          <a:pt x="-1" y="9982"/>
                          <a:pt x="9163" y="453"/>
                          <a:pt x="20754" y="-1"/>
                        </a:cubicBezTo>
                        <a:lnTo>
                          <a:pt x="21600" y="21583"/>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08" name="Arc 126"/>
                  <p:cNvSpPr>
                    <a:spLocks/>
                  </p:cNvSpPr>
                  <p:nvPr/>
                </p:nvSpPr>
                <p:spPr bwMode="auto">
                  <a:xfrm>
                    <a:off x="1006" y="2226"/>
                    <a:ext cx="9" cy="15"/>
                  </a:xfrm>
                  <a:custGeom>
                    <a:avLst/>
                    <a:gdLst>
                      <a:gd name="T0" fmla="*/ 0 w 21600"/>
                      <a:gd name="T1" fmla="*/ 0 h 41322"/>
                      <a:gd name="T2" fmla="*/ 0 w 21600"/>
                      <a:gd name="T3" fmla="*/ 0 h 41322"/>
                      <a:gd name="T4" fmla="*/ 0 w 21600"/>
                      <a:gd name="T5" fmla="*/ 0 h 41322"/>
                      <a:gd name="T6" fmla="*/ 0 60000 65536"/>
                      <a:gd name="T7" fmla="*/ 0 60000 65536"/>
                      <a:gd name="T8" fmla="*/ 0 60000 65536"/>
                      <a:gd name="T9" fmla="*/ 0 w 21600"/>
                      <a:gd name="T10" fmla="*/ 0 h 41322"/>
                      <a:gd name="T11" fmla="*/ 21600 w 21600"/>
                      <a:gd name="T12" fmla="*/ 41322 h 41322"/>
                    </a:gdLst>
                    <a:ahLst/>
                    <a:cxnLst>
                      <a:cxn ang="T6">
                        <a:pos x="T0" y="T1"/>
                      </a:cxn>
                      <a:cxn ang="T7">
                        <a:pos x="T2" y="T3"/>
                      </a:cxn>
                      <a:cxn ang="T8">
                        <a:pos x="T4" y="T5"/>
                      </a:cxn>
                    </a:cxnLst>
                    <a:rect l="T9" t="T10" r="T11" b="T12"/>
                    <a:pathLst>
                      <a:path w="21600" h="41322" fill="none" extrusionOk="0">
                        <a:moveTo>
                          <a:pt x="12826" y="41322"/>
                        </a:moveTo>
                        <a:cubicBezTo>
                          <a:pt x="5026" y="37855"/>
                          <a:pt x="0" y="30119"/>
                          <a:pt x="0" y="21584"/>
                        </a:cubicBezTo>
                        <a:cubicBezTo>
                          <a:pt x="-1" y="9979"/>
                          <a:pt x="9169" y="448"/>
                          <a:pt x="20766" y="0"/>
                        </a:cubicBezTo>
                      </a:path>
                      <a:path w="21600" h="41322" stroke="0" extrusionOk="0">
                        <a:moveTo>
                          <a:pt x="12826" y="41322"/>
                        </a:moveTo>
                        <a:cubicBezTo>
                          <a:pt x="5026" y="37855"/>
                          <a:pt x="0" y="30119"/>
                          <a:pt x="0" y="21584"/>
                        </a:cubicBezTo>
                        <a:cubicBezTo>
                          <a:pt x="-1" y="9979"/>
                          <a:pt x="9169" y="448"/>
                          <a:pt x="20766" y="0"/>
                        </a:cubicBezTo>
                        <a:lnTo>
                          <a:pt x="21600" y="21584"/>
                        </a:lnTo>
                        <a:close/>
                      </a:path>
                    </a:pathLst>
                  </a:custGeom>
                  <a:solidFill>
                    <a:srgbClr val="E7EDED"/>
                  </a:solidFill>
                  <a:ln w="3175">
                    <a:solidFill>
                      <a:srgbClr val="6C8F93"/>
                    </a:solidFill>
                    <a:round/>
                    <a:headEnd/>
                    <a:tailEnd/>
                  </a:ln>
                </p:spPr>
                <p:txBody>
                  <a:bodyPr/>
                  <a:lstStyle/>
                  <a:p>
                    <a:endParaRPr lang="en-US"/>
                  </a:p>
                </p:txBody>
              </p:sp>
              <p:sp>
                <p:nvSpPr>
                  <p:cNvPr id="18809" name="Arc 127"/>
                  <p:cNvSpPr>
                    <a:spLocks/>
                  </p:cNvSpPr>
                  <p:nvPr/>
                </p:nvSpPr>
                <p:spPr bwMode="auto">
                  <a:xfrm>
                    <a:off x="1034" y="2249"/>
                    <a:ext cx="43" cy="12"/>
                  </a:xfrm>
                  <a:custGeom>
                    <a:avLst/>
                    <a:gdLst>
                      <a:gd name="T0" fmla="*/ 0 w 39157"/>
                      <a:gd name="T1" fmla="*/ 0 h 21600"/>
                      <a:gd name="T2" fmla="*/ 0 w 39157"/>
                      <a:gd name="T3" fmla="*/ 0 h 21600"/>
                      <a:gd name="T4" fmla="*/ 0 w 39157"/>
                      <a:gd name="T5" fmla="*/ 0 h 21600"/>
                      <a:gd name="T6" fmla="*/ 0 60000 65536"/>
                      <a:gd name="T7" fmla="*/ 0 60000 65536"/>
                      <a:gd name="T8" fmla="*/ 0 60000 65536"/>
                      <a:gd name="T9" fmla="*/ 0 w 39157"/>
                      <a:gd name="T10" fmla="*/ 0 h 21600"/>
                      <a:gd name="T11" fmla="*/ 39157 w 39157"/>
                      <a:gd name="T12" fmla="*/ 21600 h 21600"/>
                    </a:gdLst>
                    <a:ahLst/>
                    <a:cxnLst>
                      <a:cxn ang="T6">
                        <a:pos x="T0" y="T1"/>
                      </a:cxn>
                      <a:cxn ang="T7">
                        <a:pos x="T2" y="T3"/>
                      </a:cxn>
                      <a:cxn ang="T8">
                        <a:pos x="T4" y="T5"/>
                      </a:cxn>
                    </a:cxnLst>
                    <a:rect l="T9" t="T10" r="T11" b="T12"/>
                    <a:pathLst>
                      <a:path w="39157" h="21600" fill="none" extrusionOk="0">
                        <a:moveTo>
                          <a:pt x="39156" y="12211"/>
                        </a:moveTo>
                        <a:cubicBezTo>
                          <a:pt x="35129" y="18087"/>
                          <a:pt x="28463" y="21599"/>
                          <a:pt x="21340" y="21600"/>
                        </a:cubicBezTo>
                        <a:cubicBezTo>
                          <a:pt x="10701" y="21600"/>
                          <a:pt x="1646" y="13853"/>
                          <a:pt x="0" y="3342"/>
                        </a:cubicBezTo>
                      </a:path>
                      <a:path w="39157" h="21600" stroke="0" extrusionOk="0">
                        <a:moveTo>
                          <a:pt x="39156" y="12211"/>
                        </a:moveTo>
                        <a:cubicBezTo>
                          <a:pt x="35129" y="18087"/>
                          <a:pt x="28463" y="21599"/>
                          <a:pt x="21340" y="21600"/>
                        </a:cubicBezTo>
                        <a:cubicBezTo>
                          <a:pt x="10701" y="21600"/>
                          <a:pt x="1646" y="13853"/>
                          <a:pt x="0" y="3342"/>
                        </a:cubicBezTo>
                        <a:lnTo>
                          <a:pt x="21340" y="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10" name="Arc 128"/>
                  <p:cNvSpPr>
                    <a:spLocks/>
                  </p:cNvSpPr>
                  <p:nvPr/>
                </p:nvSpPr>
                <p:spPr bwMode="auto">
                  <a:xfrm>
                    <a:off x="1035" y="2249"/>
                    <a:ext cx="40" cy="11"/>
                  </a:xfrm>
                  <a:custGeom>
                    <a:avLst/>
                    <a:gdLst>
                      <a:gd name="T0" fmla="*/ 0 w 38879"/>
                      <a:gd name="T1" fmla="*/ 0 h 21600"/>
                      <a:gd name="T2" fmla="*/ 0 w 38879"/>
                      <a:gd name="T3" fmla="*/ 0 h 21600"/>
                      <a:gd name="T4" fmla="*/ 0 w 38879"/>
                      <a:gd name="T5" fmla="*/ 0 h 21600"/>
                      <a:gd name="T6" fmla="*/ 0 60000 65536"/>
                      <a:gd name="T7" fmla="*/ 0 60000 65536"/>
                      <a:gd name="T8" fmla="*/ 0 60000 65536"/>
                      <a:gd name="T9" fmla="*/ 0 w 38879"/>
                      <a:gd name="T10" fmla="*/ 0 h 21600"/>
                      <a:gd name="T11" fmla="*/ 38879 w 38879"/>
                      <a:gd name="T12" fmla="*/ 21600 h 21600"/>
                    </a:gdLst>
                    <a:ahLst/>
                    <a:cxnLst>
                      <a:cxn ang="T6">
                        <a:pos x="T0" y="T1"/>
                      </a:cxn>
                      <a:cxn ang="T7">
                        <a:pos x="T2" y="T3"/>
                      </a:cxn>
                      <a:cxn ang="T8">
                        <a:pos x="T4" y="T5"/>
                      </a:cxn>
                    </a:cxnLst>
                    <a:rect l="T9" t="T10" r="T11" b="T12"/>
                    <a:pathLst>
                      <a:path w="38879" h="21600" fill="none" extrusionOk="0">
                        <a:moveTo>
                          <a:pt x="38878" y="12573"/>
                        </a:moveTo>
                        <a:cubicBezTo>
                          <a:pt x="34822" y="18239"/>
                          <a:pt x="28283" y="21599"/>
                          <a:pt x="21316" y="21600"/>
                        </a:cubicBezTo>
                        <a:cubicBezTo>
                          <a:pt x="10732" y="21600"/>
                          <a:pt x="1708" y="13932"/>
                          <a:pt x="-1" y="3488"/>
                        </a:cubicBezTo>
                      </a:path>
                      <a:path w="38879" h="21600" stroke="0" extrusionOk="0">
                        <a:moveTo>
                          <a:pt x="38878" y="12573"/>
                        </a:moveTo>
                        <a:cubicBezTo>
                          <a:pt x="34822" y="18239"/>
                          <a:pt x="28283" y="21599"/>
                          <a:pt x="21316" y="21600"/>
                        </a:cubicBezTo>
                        <a:cubicBezTo>
                          <a:pt x="10732" y="21600"/>
                          <a:pt x="1708" y="13932"/>
                          <a:pt x="-1" y="3488"/>
                        </a:cubicBezTo>
                        <a:lnTo>
                          <a:pt x="21316" y="0"/>
                        </a:lnTo>
                        <a:close/>
                      </a:path>
                    </a:pathLst>
                  </a:custGeom>
                  <a:solidFill>
                    <a:srgbClr val="E7EDED"/>
                  </a:solidFill>
                  <a:ln w="3175">
                    <a:solidFill>
                      <a:srgbClr val="6C8F93"/>
                    </a:solidFill>
                    <a:round/>
                    <a:headEnd/>
                    <a:tailEnd/>
                  </a:ln>
                </p:spPr>
                <p:txBody>
                  <a:bodyPr/>
                  <a:lstStyle/>
                  <a:p>
                    <a:endParaRPr lang="en-US"/>
                  </a:p>
                </p:txBody>
              </p:sp>
            </p:grpSp>
          </p:grpSp>
          <p:grpSp>
            <p:nvGrpSpPr>
              <p:cNvPr id="13" name="Group 129"/>
              <p:cNvGrpSpPr>
                <a:grpSpLocks/>
              </p:cNvGrpSpPr>
              <p:nvPr/>
            </p:nvGrpSpPr>
            <p:grpSpPr bwMode="auto">
              <a:xfrm>
                <a:off x="1523" y="332"/>
                <a:ext cx="170" cy="169"/>
                <a:chOff x="775" y="1966"/>
                <a:chExt cx="170" cy="169"/>
              </a:xfrm>
            </p:grpSpPr>
            <p:sp>
              <p:nvSpPr>
                <p:cNvPr id="18773" name="Freeform 130"/>
                <p:cNvSpPr>
                  <a:spLocks/>
                </p:cNvSpPr>
                <p:nvPr/>
              </p:nvSpPr>
              <p:spPr bwMode="auto">
                <a:xfrm>
                  <a:off x="799" y="2068"/>
                  <a:ext cx="146"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2"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74" name="Freeform 131"/>
                <p:cNvSpPr>
                  <a:spLocks/>
                </p:cNvSpPr>
                <p:nvPr/>
              </p:nvSpPr>
              <p:spPr bwMode="auto">
                <a:xfrm>
                  <a:off x="799" y="2068"/>
                  <a:ext cx="146"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2" y="0"/>
                      </a:lnTo>
                      <a:lnTo>
                        <a:pt x="581" y="0"/>
                      </a:lnTo>
                      <a:lnTo>
                        <a:pt x="516" y="72"/>
                      </a:lnTo>
                      <a:lnTo>
                        <a:pt x="0" y="72"/>
                      </a:lnTo>
                      <a:close/>
                    </a:path>
                  </a:pathLst>
                </a:custGeom>
                <a:solidFill>
                  <a:srgbClr val="C9C9B6"/>
                </a:solidFill>
                <a:ln w="3175">
                  <a:solidFill>
                    <a:srgbClr val="494936"/>
                  </a:solidFill>
                  <a:round/>
                  <a:headEnd/>
                  <a:tailEnd/>
                </a:ln>
              </p:spPr>
              <p:txBody>
                <a:bodyPr/>
                <a:lstStyle/>
                <a:p>
                  <a:endParaRPr lang="en-US"/>
                </a:p>
              </p:txBody>
            </p:sp>
            <p:sp>
              <p:nvSpPr>
                <p:cNvPr id="18775" name="Rectangle 132"/>
                <p:cNvSpPr>
                  <a:spLocks noChangeArrowheads="1"/>
                </p:cNvSpPr>
                <p:nvPr/>
              </p:nvSpPr>
              <p:spPr bwMode="auto">
                <a:xfrm>
                  <a:off x="799" y="2086"/>
                  <a:ext cx="130" cy="2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776" name="Rectangle 133"/>
                <p:cNvSpPr>
                  <a:spLocks noChangeArrowheads="1"/>
                </p:cNvSpPr>
                <p:nvPr/>
              </p:nvSpPr>
              <p:spPr bwMode="auto">
                <a:xfrm>
                  <a:off x="800" y="2087"/>
                  <a:ext cx="128" cy="20"/>
                </a:xfrm>
                <a:prstGeom prst="rect">
                  <a:avLst/>
                </a:prstGeom>
                <a:solidFill>
                  <a:srgbClr val="B7B79D"/>
                </a:solidFill>
                <a:ln w="3175">
                  <a:solidFill>
                    <a:srgbClr val="494936"/>
                  </a:solidFill>
                  <a:miter lim="800000"/>
                  <a:headEnd/>
                  <a:tailEnd/>
                </a:ln>
              </p:spPr>
              <p:txBody>
                <a:bodyPr/>
                <a:lstStyle/>
                <a:p>
                  <a:endParaRPr lang="en-US"/>
                </a:p>
              </p:txBody>
            </p:sp>
            <p:sp>
              <p:nvSpPr>
                <p:cNvPr id="18777" name="Freeform 134"/>
                <p:cNvSpPr>
                  <a:spLocks/>
                </p:cNvSpPr>
                <p:nvPr/>
              </p:nvSpPr>
              <p:spPr bwMode="auto">
                <a:xfrm>
                  <a:off x="929" y="2068"/>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78" name="Freeform 135"/>
                <p:cNvSpPr>
                  <a:spLocks/>
                </p:cNvSpPr>
                <p:nvPr/>
              </p:nvSpPr>
              <p:spPr bwMode="auto">
                <a:xfrm>
                  <a:off x="929" y="2068"/>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3175">
                  <a:solidFill>
                    <a:srgbClr val="494936"/>
                  </a:solidFill>
                  <a:round/>
                  <a:headEnd/>
                  <a:tailEnd/>
                </a:ln>
              </p:spPr>
              <p:txBody>
                <a:bodyPr/>
                <a:lstStyle/>
                <a:p>
                  <a:endParaRPr lang="en-US"/>
                </a:p>
              </p:txBody>
            </p:sp>
            <p:sp>
              <p:nvSpPr>
                <p:cNvPr id="18779" name="Freeform 136"/>
                <p:cNvSpPr>
                  <a:spLocks/>
                </p:cNvSpPr>
                <p:nvPr/>
              </p:nvSpPr>
              <p:spPr bwMode="auto">
                <a:xfrm>
                  <a:off x="803" y="2068"/>
                  <a:ext cx="140"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6"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80" name="Freeform 137"/>
                <p:cNvSpPr>
                  <a:spLocks/>
                </p:cNvSpPr>
                <p:nvPr/>
              </p:nvSpPr>
              <p:spPr bwMode="auto">
                <a:xfrm>
                  <a:off x="803" y="2068"/>
                  <a:ext cx="140"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6" y="0"/>
                      </a:lnTo>
                      <a:lnTo>
                        <a:pt x="557" y="0"/>
                      </a:lnTo>
                      <a:lnTo>
                        <a:pt x="508" y="56"/>
                      </a:lnTo>
                      <a:lnTo>
                        <a:pt x="0" y="56"/>
                      </a:lnTo>
                      <a:close/>
                    </a:path>
                  </a:pathLst>
                </a:custGeom>
                <a:solidFill>
                  <a:srgbClr val="000000"/>
                </a:solidFill>
                <a:ln w="3175">
                  <a:solidFill>
                    <a:srgbClr val="000000"/>
                  </a:solidFill>
                  <a:round/>
                  <a:headEnd/>
                  <a:tailEnd/>
                </a:ln>
              </p:spPr>
              <p:txBody>
                <a:bodyPr/>
                <a:lstStyle/>
                <a:p>
                  <a:endParaRPr lang="en-US"/>
                </a:p>
              </p:txBody>
            </p:sp>
            <p:sp>
              <p:nvSpPr>
                <p:cNvPr id="18781" name="Freeform 138"/>
                <p:cNvSpPr>
                  <a:spLocks/>
                </p:cNvSpPr>
                <p:nvPr/>
              </p:nvSpPr>
              <p:spPr bwMode="auto">
                <a:xfrm>
                  <a:off x="801" y="1966"/>
                  <a:ext cx="142"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82" name="Freeform 139"/>
                <p:cNvSpPr>
                  <a:spLocks/>
                </p:cNvSpPr>
                <p:nvPr/>
              </p:nvSpPr>
              <p:spPr bwMode="auto">
                <a:xfrm>
                  <a:off x="801" y="1966"/>
                  <a:ext cx="142"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3175">
                  <a:solidFill>
                    <a:srgbClr val="494936"/>
                  </a:solidFill>
                  <a:round/>
                  <a:headEnd/>
                  <a:tailEnd/>
                </a:ln>
              </p:spPr>
              <p:txBody>
                <a:bodyPr/>
                <a:lstStyle/>
                <a:p>
                  <a:endParaRPr lang="en-US"/>
                </a:p>
              </p:txBody>
            </p:sp>
            <p:sp>
              <p:nvSpPr>
                <p:cNvPr id="18783" name="Rectangle 140"/>
                <p:cNvSpPr>
                  <a:spLocks noChangeArrowheads="1"/>
                </p:cNvSpPr>
                <p:nvPr/>
              </p:nvSpPr>
              <p:spPr bwMode="auto">
                <a:xfrm>
                  <a:off x="802" y="1981"/>
                  <a:ext cx="128" cy="98"/>
                </a:xfrm>
                <a:prstGeom prst="rect">
                  <a:avLst/>
                </a:prstGeom>
                <a:solidFill>
                  <a:srgbClr val="B7B79D"/>
                </a:solidFill>
                <a:ln w="3175">
                  <a:solidFill>
                    <a:srgbClr val="494936"/>
                  </a:solidFill>
                  <a:miter lim="800000"/>
                  <a:headEnd/>
                  <a:tailEnd/>
                </a:ln>
              </p:spPr>
              <p:txBody>
                <a:bodyPr/>
                <a:lstStyle/>
                <a:p>
                  <a:endParaRPr lang="en-US"/>
                </a:p>
              </p:txBody>
            </p:sp>
            <p:sp>
              <p:nvSpPr>
                <p:cNvPr id="18784" name="Rectangle 141"/>
                <p:cNvSpPr>
                  <a:spLocks noChangeArrowheads="1"/>
                </p:cNvSpPr>
                <p:nvPr/>
              </p:nvSpPr>
              <p:spPr bwMode="auto">
                <a:xfrm>
                  <a:off x="813" y="1993"/>
                  <a:ext cx="104" cy="76"/>
                </a:xfrm>
                <a:prstGeom prst="rect">
                  <a:avLst/>
                </a:prstGeom>
                <a:solidFill>
                  <a:srgbClr val="FFFFFF"/>
                </a:solidFill>
                <a:ln w="3175">
                  <a:solidFill>
                    <a:srgbClr val="494936"/>
                  </a:solidFill>
                  <a:miter lim="800000"/>
                  <a:headEnd/>
                  <a:tailEnd/>
                </a:ln>
              </p:spPr>
              <p:txBody>
                <a:bodyPr/>
                <a:lstStyle/>
                <a:p>
                  <a:endParaRPr lang="en-US"/>
                </a:p>
              </p:txBody>
            </p:sp>
            <p:sp>
              <p:nvSpPr>
                <p:cNvPr id="18785" name="Freeform 142"/>
                <p:cNvSpPr>
                  <a:spLocks/>
                </p:cNvSpPr>
                <p:nvPr/>
              </p:nvSpPr>
              <p:spPr bwMode="auto">
                <a:xfrm>
                  <a:off x="929" y="1966"/>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86" name="Freeform 143"/>
                <p:cNvSpPr>
                  <a:spLocks/>
                </p:cNvSpPr>
                <p:nvPr/>
              </p:nvSpPr>
              <p:spPr bwMode="auto">
                <a:xfrm>
                  <a:off x="929" y="1966"/>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3175">
                  <a:solidFill>
                    <a:srgbClr val="494936"/>
                  </a:solidFill>
                  <a:round/>
                  <a:headEnd/>
                  <a:tailEnd/>
                </a:ln>
              </p:spPr>
              <p:txBody>
                <a:bodyPr/>
                <a:lstStyle/>
                <a:p>
                  <a:endParaRPr lang="en-US"/>
                </a:p>
              </p:txBody>
            </p:sp>
            <p:sp>
              <p:nvSpPr>
                <p:cNvPr id="18787" name="Freeform 144"/>
                <p:cNvSpPr>
                  <a:spLocks/>
                </p:cNvSpPr>
                <p:nvPr/>
              </p:nvSpPr>
              <p:spPr bwMode="auto">
                <a:xfrm>
                  <a:off x="775" y="2104"/>
                  <a:ext cx="160" cy="25"/>
                </a:xfrm>
                <a:custGeom>
                  <a:avLst/>
                  <a:gdLst>
                    <a:gd name="T0" fmla="*/ 0 w 637"/>
                    <a:gd name="T1" fmla="*/ 0 h 96"/>
                    <a:gd name="T2" fmla="*/ 0 w 637"/>
                    <a:gd name="T3" fmla="*/ 0 h 96"/>
                    <a:gd name="T4" fmla="*/ 0 w 637"/>
                    <a:gd name="T5" fmla="*/ 0 h 96"/>
                    <a:gd name="T6" fmla="*/ 0 w 637"/>
                    <a:gd name="T7" fmla="*/ 0 h 96"/>
                    <a:gd name="T8" fmla="*/ 0 w 637"/>
                    <a:gd name="T9" fmla="*/ 0 h 96"/>
                    <a:gd name="T10" fmla="*/ 0 60000 65536"/>
                    <a:gd name="T11" fmla="*/ 0 60000 65536"/>
                    <a:gd name="T12" fmla="*/ 0 60000 65536"/>
                    <a:gd name="T13" fmla="*/ 0 60000 65536"/>
                    <a:gd name="T14" fmla="*/ 0 60000 65536"/>
                    <a:gd name="T15" fmla="*/ 0 w 637"/>
                    <a:gd name="T16" fmla="*/ 0 h 96"/>
                    <a:gd name="T17" fmla="*/ 637 w 637"/>
                    <a:gd name="T18" fmla="*/ 96 h 96"/>
                  </a:gdLst>
                  <a:ahLst/>
                  <a:cxnLst>
                    <a:cxn ang="T10">
                      <a:pos x="T0" y="T1"/>
                    </a:cxn>
                    <a:cxn ang="T11">
                      <a:pos x="T2" y="T3"/>
                    </a:cxn>
                    <a:cxn ang="T12">
                      <a:pos x="T4" y="T5"/>
                    </a:cxn>
                    <a:cxn ang="T13">
                      <a:pos x="T6" y="T7"/>
                    </a:cxn>
                    <a:cxn ang="T14">
                      <a:pos x="T8" y="T9"/>
                    </a:cxn>
                  </a:cxnLst>
                  <a:rect l="T15" t="T16" r="T17" b="T18"/>
                  <a:pathLst>
                    <a:path w="637" h="96">
                      <a:moveTo>
                        <a:pt x="0" y="96"/>
                      </a:moveTo>
                      <a:lnTo>
                        <a:pt x="81" y="0"/>
                      </a:lnTo>
                      <a:lnTo>
                        <a:pt x="637" y="0"/>
                      </a:lnTo>
                      <a:lnTo>
                        <a:pt x="557" y="96"/>
                      </a:lnTo>
                      <a:lnTo>
                        <a:pt x="0" y="96"/>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88" name="Freeform 145"/>
                <p:cNvSpPr>
                  <a:spLocks/>
                </p:cNvSpPr>
                <p:nvPr/>
              </p:nvSpPr>
              <p:spPr bwMode="auto">
                <a:xfrm>
                  <a:off x="775" y="2104"/>
                  <a:ext cx="160" cy="25"/>
                </a:xfrm>
                <a:custGeom>
                  <a:avLst/>
                  <a:gdLst>
                    <a:gd name="T0" fmla="*/ 0 w 637"/>
                    <a:gd name="T1" fmla="*/ 0 h 96"/>
                    <a:gd name="T2" fmla="*/ 0 w 637"/>
                    <a:gd name="T3" fmla="*/ 0 h 96"/>
                    <a:gd name="T4" fmla="*/ 0 w 637"/>
                    <a:gd name="T5" fmla="*/ 0 h 96"/>
                    <a:gd name="T6" fmla="*/ 0 w 637"/>
                    <a:gd name="T7" fmla="*/ 0 h 96"/>
                    <a:gd name="T8" fmla="*/ 0 w 637"/>
                    <a:gd name="T9" fmla="*/ 0 h 96"/>
                    <a:gd name="T10" fmla="*/ 0 60000 65536"/>
                    <a:gd name="T11" fmla="*/ 0 60000 65536"/>
                    <a:gd name="T12" fmla="*/ 0 60000 65536"/>
                    <a:gd name="T13" fmla="*/ 0 60000 65536"/>
                    <a:gd name="T14" fmla="*/ 0 60000 65536"/>
                    <a:gd name="T15" fmla="*/ 0 w 637"/>
                    <a:gd name="T16" fmla="*/ 0 h 96"/>
                    <a:gd name="T17" fmla="*/ 637 w 637"/>
                    <a:gd name="T18" fmla="*/ 96 h 96"/>
                  </a:gdLst>
                  <a:ahLst/>
                  <a:cxnLst>
                    <a:cxn ang="T10">
                      <a:pos x="T0" y="T1"/>
                    </a:cxn>
                    <a:cxn ang="T11">
                      <a:pos x="T2" y="T3"/>
                    </a:cxn>
                    <a:cxn ang="T12">
                      <a:pos x="T4" y="T5"/>
                    </a:cxn>
                    <a:cxn ang="T13">
                      <a:pos x="T6" y="T7"/>
                    </a:cxn>
                    <a:cxn ang="T14">
                      <a:pos x="T8" y="T9"/>
                    </a:cxn>
                  </a:cxnLst>
                  <a:rect l="T15" t="T16" r="T17" b="T18"/>
                  <a:pathLst>
                    <a:path w="637" h="96">
                      <a:moveTo>
                        <a:pt x="0" y="96"/>
                      </a:moveTo>
                      <a:lnTo>
                        <a:pt x="81" y="0"/>
                      </a:lnTo>
                      <a:lnTo>
                        <a:pt x="637" y="0"/>
                      </a:lnTo>
                      <a:lnTo>
                        <a:pt x="557" y="96"/>
                      </a:lnTo>
                      <a:lnTo>
                        <a:pt x="0" y="96"/>
                      </a:lnTo>
                      <a:close/>
                    </a:path>
                  </a:pathLst>
                </a:custGeom>
                <a:solidFill>
                  <a:srgbClr val="C9C9B6"/>
                </a:solidFill>
                <a:ln w="3175">
                  <a:solidFill>
                    <a:srgbClr val="494936"/>
                  </a:solidFill>
                  <a:round/>
                  <a:headEnd/>
                  <a:tailEnd/>
                </a:ln>
              </p:spPr>
              <p:txBody>
                <a:bodyPr/>
                <a:lstStyle/>
                <a:p>
                  <a:endParaRPr lang="en-US"/>
                </a:p>
              </p:txBody>
            </p:sp>
            <p:sp>
              <p:nvSpPr>
                <p:cNvPr id="18789" name="Freeform 146"/>
                <p:cNvSpPr>
                  <a:spLocks/>
                </p:cNvSpPr>
                <p:nvPr/>
              </p:nvSpPr>
              <p:spPr bwMode="auto">
                <a:xfrm>
                  <a:off x="914" y="2104"/>
                  <a:ext cx="21" cy="31"/>
                </a:xfrm>
                <a:custGeom>
                  <a:avLst/>
                  <a:gdLst>
                    <a:gd name="T0" fmla="*/ 0 w 80"/>
                    <a:gd name="T1" fmla="*/ 0 h 120"/>
                    <a:gd name="T2" fmla="*/ 0 w 80"/>
                    <a:gd name="T3" fmla="*/ 0 h 120"/>
                    <a:gd name="T4" fmla="*/ 0 w 80"/>
                    <a:gd name="T5" fmla="*/ 0 h 120"/>
                    <a:gd name="T6" fmla="*/ 0 w 80"/>
                    <a:gd name="T7" fmla="*/ 0 h 120"/>
                    <a:gd name="T8" fmla="*/ 0 w 80"/>
                    <a:gd name="T9" fmla="*/ 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0" y="120"/>
                      </a:moveTo>
                      <a:lnTo>
                        <a:pt x="80" y="40"/>
                      </a:lnTo>
                      <a:lnTo>
                        <a:pt x="80" y="0"/>
                      </a:lnTo>
                      <a:lnTo>
                        <a:pt x="0" y="104"/>
                      </a:lnTo>
                      <a:lnTo>
                        <a:pt x="0" y="120"/>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90" name="Freeform 147"/>
                <p:cNvSpPr>
                  <a:spLocks/>
                </p:cNvSpPr>
                <p:nvPr/>
              </p:nvSpPr>
              <p:spPr bwMode="auto">
                <a:xfrm>
                  <a:off x="914" y="2104"/>
                  <a:ext cx="21" cy="31"/>
                </a:xfrm>
                <a:custGeom>
                  <a:avLst/>
                  <a:gdLst>
                    <a:gd name="T0" fmla="*/ 0 w 80"/>
                    <a:gd name="T1" fmla="*/ 0 h 120"/>
                    <a:gd name="T2" fmla="*/ 0 w 80"/>
                    <a:gd name="T3" fmla="*/ 0 h 120"/>
                    <a:gd name="T4" fmla="*/ 0 w 80"/>
                    <a:gd name="T5" fmla="*/ 0 h 120"/>
                    <a:gd name="T6" fmla="*/ 0 w 80"/>
                    <a:gd name="T7" fmla="*/ 0 h 120"/>
                    <a:gd name="T8" fmla="*/ 0 w 80"/>
                    <a:gd name="T9" fmla="*/ 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0" y="120"/>
                      </a:moveTo>
                      <a:lnTo>
                        <a:pt x="80" y="40"/>
                      </a:lnTo>
                      <a:lnTo>
                        <a:pt x="80" y="0"/>
                      </a:lnTo>
                      <a:lnTo>
                        <a:pt x="0" y="104"/>
                      </a:lnTo>
                      <a:lnTo>
                        <a:pt x="0" y="120"/>
                      </a:lnTo>
                      <a:close/>
                    </a:path>
                  </a:pathLst>
                </a:custGeom>
                <a:solidFill>
                  <a:srgbClr val="7A7A5A"/>
                </a:solidFill>
                <a:ln w="3175">
                  <a:solidFill>
                    <a:srgbClr val="494936"/>
                  </a:solidFill>
                  <a:round/>
                  <a:headEnd/>
                  <a:tailEnd/>
                </a:ln>
              </p:spPr>
              <p:txBody>
                <a:bodyPr/>
                <a:lstStyle/>
                <a:p>
                  <a:endParaRPr lang="en-US"/>
                </a:p>
              </p:txBody>
            </p:sp>
            <p:sp>
              <p:nvSpPr>
                <p:cNvPr id="18791" name="Rectangle 148"/>
                <p:cNvSpPr>
                  <a:spLocks noChangeArrowheads="1"/>
                </p:cNvSpPr>
                <p:nvPr/>
              </p:nvSpPr>
              <p:spPr bwMode="auto">
                <a:xfrm>
                  <a:off x="775" y="2129"/>
                  <a:ext cx="139" cy="6"/>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792" name="Rectangle 149"/>
                <p:cNvSpPr>
                  <a:spLocks noChangeArrowheads="1"/>
                </p:cNvSpPr>
                <p:nvPr/>
              </p:nvSpPr>
              <p:spPr bwMode="auto">
                <a:xfrm>
                  <a:off x="776" y="2130"/>
                  <a:ext cx="137" cy="4"/>
                </a:xfrm>
                <a:prstGeom prst="rect">
                  <a:avLst/>
                </a:prstGeom>
                <a:solidFill>
                  <a:srgbClr val="B7B79D"/>
                </a:solidFill>
                <a:ln w="3175">
                  <a:solidFill>
                    <a:srgbClr val="494936"/>
                  </a:solidFill>
                  <a:miter lim="800000"/>
                  <a:headEnd/>
                  <a:tailEnd/>
                </a:ln>
              </p:spPr>
              <p:txBody>
                <a:bodyPr/>
                <a:lstStyle/>
                <a:p>
                  <a:endParaRPr lang="en-US"/>
                </a:p>
              </p:txBody>
            </p:sp>
          </p:grpSp>
          <p:grpSp>
            <p:nvGrpSpPr>
              <p:cNvPr id="14" name="Group 150"/>
              <p:cNvGrpSpPr>
                <a:grpSpLocks/>
              </p:cNvGrpSpPr>
              <p:nvPr/>
            </p:nvGrpSpPr>
            <p:grpSpPr bwMode="auto">
              <a:xfrm>
                <a:off x="1568" y="370"/>
                <a:ext cx="92" cy="56"/>
                <a:chOff x="820" y="2004"/>
                <a:chExt cx="92" cy="56"/>
              </a:xfrm>
            </p:grpSpPr>
            <p:grpSp>
              <p:nvGrpSpPr>
                <p:cNvPr id="15" name="Group 151"/>
                <p:cNvGrpSpPr>
                  <a:grpSpLocks/>
                </p:cNvGrpSpPr>
                <p:nvPr/>
              </p:nvGrpSpPr>
              <p:grpSpPr bwMode="auto">
                <a:xfrm>
                  <a:off x="820" y="2004"/>
                  <a:ext cx="92" cy="56"/>
                  <a:chOff x="820" y="2004"/>
                  <a:chExt cx="92" cy="56"/>
                </a:xfrm>
              </p:grpSpPr>
              <p:sp>
                <p:nvSpPr>
                  <p:cNvPr id="18764" name="Oval 152"/>
                  <p:cNvSpPr>
                    <a:spLocks noChangeArrowheads="1"/>
                  </p:cNvSpPr>
                  <p:nvPr/>
                </p:nvSpPr>
                <p:spPr bwMode="auto">
                  <a:xfrm>
                    <a:off x="852" y="2004"/>
                    <a:ext cx="40"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65" name="Oval 153"/>
                  <p:cNvSpPr>
                    <a:spLocks noChangeArrowheads="1"/>
                  </p:cNvSpPr>
                  <p:nvPr/>
                </p:nvSpPr>
                <p:spPr bwMode="auto">
                  <a:xfrm>
                    <a:off x="830" y="2010"/>
                    <a:ext cx="30"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66" name="Oval 154"/>
                  <p:cNvSpPr>
                    <a:spLocks noChangeArrowheads="1"/>
                  </p:cNvSpPr>
                  <p:nvPr/>
                </p:nvSpPr>
                <p:spPr bwMode="auto">
                  <a:xfrm>
                    <a:off x="820" y="2024"/>
                    <a:ext cx="20"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67" name="Oval 155"/>
                  <p:cNvSpPr>
                    <a:spLocks noChangeArrowheads="1"/>
                  </p:cNvSpPr>
                  <p:nvPr/>
                </p:nvSpPr>
                <p:spPr bwMode="auto">
                  <a:xfrm>
                    <a:off x="826" y="2032"/>
                    <a:ext cx="32" cy="2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68" name="Oval 156"/>
                  <p:cNvSpPr>
                    <a:spLocks noChangeArrowheads="1"/>
                  </p:cNvSpPr>
                  <p:nvPr/>
                </p:nvSpPr>
                <p:spPr bwMode="auto">
                  <a:xfrm>
                    <a:off x="848" y="2036"/>
                    <a:ext cx="48"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69" name="Oval 157"/>
                  <p:cNvSpPr>
                    <a:spLocks noChangeArrowheads="1"/>
                  </p:cNvSpPr>
                  <p:nvPr/>
                </p:nvSpPr>
                <p:spPr bwMode="auto">
                  <a:xfrm>
                    <a:off x="878" y="2010"/>
                    <a:ext cx="30"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70" name="Oval 158"/>
                  <p:cNvSpPr>
                    <a:spLocks noChangeArrowheads="1"/>
                  </p:cNvSpPr>
                  <p:nvPr/>
                </p:nvSpPr>
                <p:spPr bwMode="auto">
                  <a:xfrm>
                    <a:off x="882" y="2022"/>
                    <a:ext cx="30"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71" name="Oval 159"/>
                  <p:cNvSpPr>
                    <a:spLocks noChangeArrowheads="1"/>
                  </p:cNvSpPr>
                  <p:nvPr/>
                </p:nvSpPr>
                <p:spPr bwMode="auto">
                  <a:xfrm>
                    <a:off x="880" y="2026"/>
                    <a:ext cx="30" cy="3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72" name="Oval 160"/>
                  <p:cNvSpPr>
                    <a:spLocks noChangeArrowheads="1"/>
                  </p:cNvSpPr>
                  <p:nvPr/>
                </p:nvSpPr>
                <p:spPr bwMode="auto">
                  <a:xfrm>
                    <a:off x="836" y="2018"/>
                    <a:ext cx="60" cy="3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6" name="Group 161"/>
                <p:cNvGrpSpPr>
                  <a:grpSpLocks/>
                </p:cNvGrpSpPr>
                <p:nvPr/>
              </p:nvGrpSpPr>
              <p:grpSpPr bwMode="auto">
                <a:xfrm>
                  <a:off x="820" y="2004"/>
                  <a:ext cx="92" cy="56"/>
                  <a:chOff x="820" y="2004"/>
                  <a:chExt cx="92" cy="56"/>
                </a:xfrm>
              </p:grpSpPr>
              <p:sp>
                <p:nvSpPr>
                  <p:cNvPr id="18748" name="Arc 162"/>
                  <p:cNvSpPr>
                    <a:spLocks/>
                  </p:cNvSpPr>
                  <p:nvPr/>
                </p:nvSpPr>
                <p:spPr bwMode="auto">
                  <a:xfrm>
                    <a:off x="853" y="2004"/>
                    <a:ext cx="38" cy="12"/>
                  </a:xfrm>
                  <a:custGeom>
                    <a:avLst/>
                    <a:gdLst>
                      <a:gd name="T0" fmla="*/ 0 w 41217"/>
                      <a:gd name="T1" fmla="*/ 0 h 21600"/>
                      <a:gd name="T2" fmla="*/ 0 w 41217"/>
                      <a:gd name="T3" fmla="*/ 0 h 21600"/>
                      <a:gd name="T4" fmla="*/ 0 w 41217"/>
                      <a:gd name="T5" fmla="*/ 0 h 21600"/>
                      <a:gd name="T6" fmla="*/ 0 60000 65536"/>
                      <a:gd name="T7" fmla="*/ 0 60000 65536"/>
                      <a:gd name="T8" fmla="*/ 0 60000 65536"/>
                      <a:gd name="T9" fmla="*/ 0 w 41217"/>
                      <a:gd name="T10" fmla="*/ 0 h 21600"/>
                      <a:gd name="T11" fmla="*/ 41217 w 41217"/>
                      <a:gd name="T12" fmla="*/ 21600 h 21600"/>
                    </a:gdLst>
                    <a:ahLst/>
                    <a:cxnLst>
                      <a:cxn ang="T6">
                        <a:pos x="T0" y="T1"/>
                      </a:cxn>
                      <a:cxn ang="T7">
                        <a:pos x="T2" y="T3"/>
                      </a:cxn>
                      <a:cxn ang="T8">
                        <a:pos x="T4" y="T5"/>
                      </a:cxn>
                    </a:cxnLst>
                    <a:rect l="T9" t="T10" r="T11" b="T12"/>
                    <a:pathLst>
                      <a:path w="41217" h="21600" fill="none" extrusionOk="0">
                        <a:moveTo>
                          <a:pt x="-1" y="15818"/>
                        </a:moveTo>
                        <a:cubicBezTo>
                          <a:pt x="2596" y="6470"/>
                          <a:pt x="11109" y="-1"/>
                          <a:pt x="20812" y="0"/>
                        </a:cubicBezTo>
                        <a:cubicBezTo>
                          <a:pt x="30010" y="0"/>
                          <a:pt x="38199" y="5825"/>
                          <a:pt x="41216" y="14515"/>
                        </a:cubicBezTo>
                      </a:path>
                      <a:path w="41217" h="21600" stroke="0" extrusionOk="0">
                        <a:moveTo>
                          <a:pt x="-1" y="15818"/>
                        </a:moveTo>
                        <a:cubicBezTo>
                          <a:pt x="2596" y="6470"/>
                          <a:pt x="11109" y="-1"/>
                          <a:pt x="20812" y="0"/>
                        </a:cubicBezTo>
                        <a:cubicBezTo>
                          <a:pt x="30010" y="0"/>
                          <a:pt x="38199" y="5825"/>
                          <a:pt x="41216" y="14515"/>
                        </a:cubicBezTo>
                        <a:lnTo>
                          <a:pt x="20812"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49" name="Arc 163"/>
                  <p:cNvSpPr>
                    <a:spLocks/>
                  </p:cNvSpPr>
                  <p:nvPr/>
                </p:nvSpPr>
                <p:spPr bwMode="auto">
                  <a:xfrm>
                    <a:off x="854" y="2005"/>
                    <a:ext cx="36" cy="11"/>
                  </a:xfrm>
                  <a:custGeom>
                    <a:avLst/>
                    <a:gdLst>
                      <a:gd name="T0" fmla="*/ 0 w 41081"/>
                      <a:gd name="T1" fmla="*/ 0 h 21600"/>
                      <a:gd name="T2" fmla="*/ 0 w 41081"/>
                      <a:gd name="T3" fmla="*/ 0 h 21600"/>
                      <a:gd name="T4" fmla="*/ 0 w 41081"/>
                      <a:gd name="T5" fmla="*/ 0 h 21600"/>
                      <a:gd name="T6" fmla="*/ 0 60000 65536"/>
                      <a:gd name="T7" fmla="*/ 0 60000 65536"/>
                      <a:gd name="T8" fmla="*/ 0 60000 65536"/>
                      <a:gd name="T9" fmla="*/ 0 w 41081"/>
                      <a:gd name="T10" fmla="*/ 0 h 21600"/>
                      <a:gd name="T11" fmla="*/ 41081 w 41081"/>
                      <a:gd name="T12" fmla="*/ 21600 h 21600"/>
                    </a:gdLst>
                    <a:ahLst/>
                    <a:cxnLst>
                      <a:cxn ang="T6">
                        <a:pos x="T0" y="T1"/>
                      </a:cxn>
                      <a:cxn ang="T7">
                        <a:pos x="T2" y="T3"/>
                      </a:cxn>
                      <a:cxn ang="T8">
                        <a:pos x="T4" y="T5"/>
                      </a:cxn>
                    </a:cxnLst>
                    <a:rect l="T9" t="T10" r="T11" b="T12"/>
                    <a:pathLst>
                      <a:path w="41081" h="21600" fill="none" extrusionOk="0">
                        <a:moveTo>
                          <a:pt x="0" y="15624"/>
                        </a:moveTo>
                        <a:cubicBezTo>
                          <a:pt x="2663" y="6372"/>
                          <a:pt x="11129" y="-1"/>
                          <a:pt x="20757" y="0"/>
                        </a:cubicBezTo>
                        <a:cubicBezTo>
                          <a:pt x="29866" y="0"/>
                          <a:pt x="37996" y="5714"/>
                          <a:pt x="41081" y="14285"/>
                        </a:cubicBezTo>
                      </a:path>
                      <a:path w="41081" h="21600" stroke="0" extrusionOk="0">
                        <a:moveTo>
                          <a:pt x="0" y="15624"/>
                        </a:moveTo>
                        <a:cubicBezTo>
                          <a:pt x="2663" y="6372"/>
                          <a:pt x="11129" y="-1"/>
                          <a:pt x="20757" y="0"/>
                        </a:cubicBezTo>
                        <a:cubicBezTo>
                          <a:pt x="29866" y="0"/>
                          <a:pt x="37996" y="5714"/>
                          <a:pt x="41081" y="14285"/>
                        </a:cubicBezTo>
                        <a:lnTo>
                          <a:pt x="20757" y="21600"/>
                        </a:lnTo>
                        <a:close/>
                      </a:path>
                    </a:pathLst>
                  </a:custGeom>
                  <a:solidFill>
                    <a:srgbClr val="E7EDED"/>
                  </a:solidFill>
                  <a:ln w="3175">
                    <a:solidFill>
                      <a:srgbClr val="6C8F93"/>
                    </a:solidFill>
                    <a:round/>
                    <a:headEnd/>
                    <a:tailEnd/>
                  </a:ln>
                </p:spPr>
                <p:txBody>
                  <a:bodyPr/>
                  <a:lstStyle/>
                  <a:p>
                    <a:endParaRPr lang="en-US"/>
                  </a:p>
                </p:txBody>
              </p:sp>
              <p:sp>
                <p:nvSpPr>
                  <p:cNvPr id="18750" name="Arc 164"/>
                  <p:cNvSpPr>
                    <a:spLocks/>
                  </p:cNvSpPr>
                  <p:nvPr/>
                </p:nvSpPr>
                <p:spPr bwMode="auto">
                  <a:xfrm>
                    <a:off x="830" y="2010"/>
                    <a:ext cx="23" cy="14"/>
                  </a:xfrm>
                  <a:custGeom>
                    <a:avLst/>
                    <a:gdLst>
                      <a:gd name="T0" fmla="*/ 0 w 33372"/>
                      <a:gd name="T1" fmla="*/ 0 h 25836"/>
                      <a:gd name="T2" fmla="*/ 0 w 33372"/>
                      <a:gd name="T3" fmla="*/ 0 h 25836"/>
                      <a:gd name="T4" fmla="*/ 0 w 33372"/>
                      <a:gd name="T5" fmla="*/ 0 h 25836"/>
                      <a:gd name="T6" fmla="*/ 0 60000 65536"/>
                      <a:gd name="T7" fmla="*/ 0 60000 65536"/>
                      <a:gd name="T8" fmla="*/ 0 60000 65536"/>
                      <a:gd name="T9" fmla="*/ 0 w 33372"/>
                      <a:gd name="T10" fmla="*/ 0 h 25836"/>
                      <a:gd name="T11" fmla="*/ 33372 w 33372"/>
                      <a:gd name="T12" fmla="*/ 25836 h 25836"/>
                    </a:gdLst>
                    <a:ahLst/>
                    <a:cxnLst>
                      <a:cxn ang="T6">
                        <a:pos x="T0" y="T1"/>
                      </a:cxn>
                      <a:cxn ang="T7">
                        <a:pos x="T2" y="T3"/>
                      </a:cxn>
                      <a:cxn ang="T8">
                        <a:pos x="T4" y="T5"/>
                      </a:cxn>
                    </a:cxnLst>
                    <a:rect l="T9" t="T10" r="T11" b="T12"/>
                    <a:pathLst>
                      <a:path w="33372" h="25836" fill="none" extrusionOk="0">
                        <a:moveTo>
                          <a:pt x="419" y="25835"/>
                        </a:moveTo>
                        <a:cubicBezTo>
                          <a:pt x="140" y="24441"/>
                          <a:pt x="0" y="23022"/>
                          <a:pt x="0" y="21600"/>
                        </a:cubicBezTo>
                        <a:cubicBezTo>
                          <a:pt x="0" y="9670"/>
                          <a:pt x="9670" y="0"/>
                          <a:pt x="21600" y="0"/>
                        </a:cubicBezTo>
                        <a:cubicBezTo>
                          <a:pt x="25779" y="-1"/>
                          <a:pt x="29868" y="1212"/>
                          <a:pt x="33372" y="3489"/>
                        </a:cubicBezTo>
                      </a:path>
                      <a:path w="33372" h="25836" stroke="0" extrusionOk="0">
                        <a:moveTo>
                          <a:pt x="419" y="25835"/>
                        </a:moveTo>
                        <a:cubicBezTo>
                          <a:pt x="140" y="24441"/>
                          <a:pt x="0" y="23022"/>
                          <a:pt x="0" y="21600"/>
                        </a:cubicBezTo>
                        <a:cubicBezTo>
                          <a:pt x="0" y="9670"/>
                          <a:pt x="9670" y="0"/>
                          <a:pt x="21600" y="0"/>
                        </a:cubicBezTo>
                        <a:cubicBezTo>
                          <a:pt x="25779" y="-1"/>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51" name="Arc 165"/>
                  <p:cNvSpPr>
                    <a:spLocks/>
                  </p:cNvSpPr>
                  <p:nvPr/>
                </p:nvSpPr>
                <p:spPr bwMode="auto">
                  <a:xfrm>
                    <a:off x="831" y="2011"/>
                    <a:ext cx="22" cy="13"/>
                  </a:xfrm>
                  <a:custGeom>
                    <a:avLst/>
                    <a:gdLst>
                      <a:gd name="T0" fmla="*/ 0 w 33223"/>
                      <a:gd name="T1" fmla="*/ 0 h 25910"/>
                      <a:gd name="T2" fmla="*/ 0 w 33223"/>
                      <a:gd name="T3" fmla="*/ 0 h 25910"/>
                      <a:gd name="T4" fmla="*/ 0 w 33223"/>
                      <a:gd name="T5" fmla="*/ 0 h 25910"/>
                      <a:gd name="T6" fmla="*/ 0 60000 65536"/>
                      <a:gd name="T7" fmla="*/ 0 60000 65536"/>
                      <a:gd name="T8" fmla="*/ 0 60000 65536"/>
                      <a:gd name="T9" fmla="*/ 0 w 33223"/>
                      <a:gd name="T10" fmla="*/ 0 h 25910"/>
                      <a:gd name="T11" fmla="*/ 33223 w 33223"/>
                      <a:gd name="T12" fmla="*/ 25910 h 25910"/>
                    </a:gdLst>
                    <a:ahLst/>
                    <a:cxnLst>
                      <a:cxn ang="T6">
                        <a:pos x="T0" y="T1"/>
                      </a:cxn>
                      <a:cxn ang="T7">
                        <a:pos x="T2" y="T3"/>
                      </a:cxn>
                      <a:cxn ang="T8">
                        <a:pos x="T4" y="T5"/>
                      </a:cxn>
                    </a:cxnLst>
                    <a:rect l="T9" t="T10" r="T11" b="T12"/>
                    <a:pathLst>
                      <a:path w="33223" h="25910" fill="none" extrusionOk="0">
                        <a:moveTo>
                          <a:pt x="434" y="25909"/>
                        </a:moveTo>
                        <a:cubicBezTo>
                          <a:pt x="145" y="24491"/>
                          <a:pt x="0" y="23047"/>
                          <a:pt x="0" y="21600"/>
                        </a:cubicBezTo>
                        <a:cubicBezTo>
                          <a:pt x="0" y="9670"/>
                          <a:pt x="9670" y="0"/>
                          <a:pt x="21600" y="0"/>
                        </a:cubicBezTo>
                        <a:cubicBezTo>
                          <a:pt x="25718" y="-1"/>
                          <a:pt x="29751" y="1177"/>
                          <a:pt x="33223" y="3393"/>
                        </a:cubicBezTo>
                      </a:path>
                      <a:path w="33223" h="25910" stroke="0" extrusionOk="0">
                        <a:moveTo>
                          <a:pt x="434" y="25909"/>
                        </a:moveTo>
                        <a:cubicBezTo>
                          <a:pt x="145" y="24491"/>
                          <a:pt x="0" y="23047"/>
                          <a:pt x="0" y="21600"/>
                        </a:cubicBezTo>
                        <a:cubicBezTo>
                          <a:pt x="0" y="9670"/>
                          <a:pt x="9670" y="0"/>
                          <a:pt x="21600" y="0"/>
                        </a:cubicBezTo>
                        <a:cubicBezTo>
                          <a:pt x="25718" y="-1"/>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a:p>
                </p:txBody>
              </p:sp>
              <p:sp>
                <p:nvSpPr>
                  <p:cNvPr id="18752" name="Arc 166"/>
                  <p:cNvSpPr>
                    <a:spLocks/>
                  </p:cNvSpPr>
                  <p:nvPr/>
                </p:nvSpPr>
                <p:spPr bwMode="auto">
                  <a:xfrm>
                    <a:off x="826" y="2042"/>
                    <a:ext cx="24" cy="10"/>
                  </a:xfrm>
                  <a:custGeom>
                    <a:avLst/>
                    <a:gdLst>
                      <a:gd name="T0" fmla="*/ 0 w 31800"/>
                      <a:gd name="T1" fmla="*/ 0 h 21600"/>
                      <a:gd name="T2" fmla="*/ 0 w 31800"/>
                      <a:gd name="T3" fmla="*/ 0 h 21600"/>
                      <a:gd name="T4" fmla="*/ 0 w 31800"/>
                      <a:gd name="T5" fmla="*/ 0 h 21600"/>
                      <a:gd name="T6" fmla="*/ 0 60000 65536"/>
                      <a:gd name="T7" fmla="*/ 0 60000 65536"/>
                      <a:gd name="T8" fmla="*/ 0 60000 65536"/>
                      <a:gd name="T9" fmla="*/ 0 w 31800"/>
                      <a:gd name="T10" fmla="*/ 0 h 21600"/>
                      <a:gd name="T11" fmla="*/ 31800 w 31800"/>
                      <a:gd name="T12" fmla="*/ 21600 h 21600"/>
                    </a:gdLst>
                    <a:ahLst/>
                    <a:cxnLst>
                      <a:cxn ang="T6">
                        <a:pos x="T0" y="T1"/>
                      </a:cxn>
                      <a:cxn ang="T7">
                        <a:pos x="T2" y="T3"/>
                      </a:cxn>
                      <a:cxn ang="T8">
                        <a:pos x="T4" y="T5"/>
                      </a:cxn>
                    </a:cxnLst>
                    <a:rect l="T9" t="T10" r="T11" b="T12"/>
                    <a:pathLst>
                      <a:path w="31800" h="21600" fill="none" extrusionOk="0">
                        <a:moveTo>
                          <a:pt x="31799" y="19039"/>
                        </a:moveTo>
                        <a:cubicBezTo>
                          <a:pt x="28662" y="20720"/>
                          <a:pt x="25158" y="21599"/>
                          <a:pt x="21600" y="21600"/>
                        </a:cubicBezTo>
                        <a:cubicBezTo>
                          <a:pt x="9670" y="21600"/>
                          <a:pt x="0" y="11929"/>
                          <a:pt x="0" y="0"/>
                        </a:cubicBezTo>
                      </a:path>
                      <a:path w="31800" h="21600" stroke="0" extrusionOk="0">
                        <a:moveTo>
                          <a:pt x="31799" y="19039"/>
                        </a:moveTo>
                        <a:cubicBezTo>
                          <a:pt x="28662" y="20720"/>
                          <a:pt x="25158" y="21599"/>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53" name="Arc 167"/>
                  <p:cNvSpPr>
                    <a:spLocks/>
                  </p:cNvSpPr>
                  <p:nvPr/>
                </p:nvSpPr>
                <p:spPr bwMode="auto">
                  <a:xfrm>
                    <a:off x="827" y="2042"/>
                    <a:ext cx="22" cy="9"/>
                  </a:xfrm>
                  <a:custGeom>
                    <a:avLst/>
                    <a:gdLst>
                      <a:gd name="T0" fmla="*/ 0 w 31479"/>
                      <a:gd name="T1" fmla="*/ 0 h 21600"/>
                      <a:gd name="T2" fmla="*/ 0 w 31479"/>
                      <a:gd name="T3" fmla="*/ 0 h 21600"/>
                      <a:gd name="T4" fmla="*/ 0 w 31479"/>
                      <a:gd name="T5" fmla="*/ 0 h 21600"/>
                      <a:gd name="T6" fmla="*/ 0 60000 65536"/>
                      <a:gd name="T7" fmla="*/ 0 60000 65536"/>
                      <a:gd name="T8" fmla="*/ 0 60000 65536"/>
                      <a:gd name="T9" fmla="*/ 0 w 31479"/>
                      <a:gd name="T10" fmla="*/ 0 h 21600"/>
                      <a:gd name="T11" fmla="*/ 31479 w 31479"/>
                      <a:gd name="T12" fmla="*/ 21600 h 21600"/>
                    </a:gdLst>
                    <a:ahLst/>
                    <a:cxnLst>
                      <a:cxn ang="T6">
                        <a:pos x="T0" y="T1"/>
                      </a:cxn>
                      <a:cxn ang="T7">
                        <a:pos x="T2" y="T3"/>
                      </a:cxn>
                      <a:cxn ang="T8">
                        <a:pos x="T4" y="T5"/>
                      </a:cxn>
                    </a:cxnLst>
                    <a:rect l="T9" t="T10" r="T11" b="T12"/>
                    <a:pathLst>
                      <a:path w="31479" h="21600" fill="none" extrusionOk="0">
                        <a:moveTo>
                          <a:pt x="31478" y="19208"/>
                        </a:moveTo>
                        <a:cubicBezTo>
                          <a:pt x="28422" y="20780"/>
                          <a:pt x="25036" y="21599"/>
                          <a:pt x="21600" y="21600"/>
                        </a:cubicBezTo>
                        <a:cubicBezTo>
                          <a:pt x="9670" y="21600"/>
                          <a:pt x="0" y="11929"/>
                          <a:pt x="0" y="0"/>
                        </a:cubicBezTo>
                      </a:path>
                      <a:path w="31479" h="21600" stroke="0" extrusionOk="0">
                        <a:moveTo>
                          <a:pt x="31478" y="19208"/>
                        </a:moveTo>
                        <a:cubicBezTo>
                          <a:pt x="28422" y="20780"/>
                          <a:pt x="25036" y="21599"/>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a:p>
                </p:txBody>
              </p:sp>
              <p:sp>
                <p:nvSpPr>
                  <p:cNvPr id="18754" name="Arc 168"/>
                  <p:cNvSpPr>
                    <a:spLocks/>
                  </p:cNvSpPr>
                  <p:nvPr/>
                </p:nvSpPr>
                <p:spPr bwMode="auto">
                  <a:xfrm>
                    <a:off x="890" y="2010"/>
                    <a:ext cx="18" cy="14"/>
                  </a:xfrm>
                  <a:custGeom>
                    <a:avLst/>
                    <a:gdLst>
                      <a:gd name="T0" fmla="*/ 0 w 26126"/>
                      <a:gd name="T1" fmla="*/ 0 h 32795"/>
                      <a:gd name="T2" fmla="*/ 0 w 26126"/>
                      <a:gd name="T3" fmla="*/ 0 h 32795"/>
                      <a:gd name="T4" fmla="*/ 0 w 26126"/>
                      <a:gd name="T5" fmla="*/ 0 h 32795"/>
                      <a:gd name="T6" fmla="*/ 0 60000 65536"/>
                      <a:gd name="T7" fmla="*/ 0 60000 65536"/>
                      <a:gd name="T8" fmla="*/ 0 60000 65536"/>
                      <a:gd name="T9" fmla="*/ 0 w 26126"/>
                      <a:gd name="T10" fmla="*/ 0 h 32795"/>
                      <a:gd name="T11" fmla="*/ 26126 w 26126"/>
                      <a:gd name="T12" fmla="*/ 32795 h 32795"/>
                    </a:gdLst>
                    <a:ahLst/>
                    <a:cxnLst>
                      <a:cxn ang="T6">
                        <a:pos x="T0" y="T1"/>
                      </a:cxn>
                      <a:cxn ang="T7">
                        <a:pos x="T2" y="T3"/>
                      </a:cxn>
                      <a:cxn ang="T8">
                        <a:pos x="T4" y="T5"/>
                      </a:cxn>
                    </a:cxnLst>
                    <a:rect l="T9" t="T10" r="T11" b="T12"/>
                    <a:pathLst>
                      <a:path w="26126" h="32795" fill="none" extrusionOk="0">
                        <a:moveTo>
                          <a:pt x="0" y="479"/>
                        </a:moveTo>
                        <a:cubicBezTo>
                          <a:pt x="1487" y="160"/>
                          <a:pt x="3004" y="-1"/>
                          <a:pt x="4526" y="0"/>
                        </a:cubicBezTo>
                        <a:cubicBezTo>
                          <a:pt x="16455" y="0"/>
                          <a:pt x="26126" y="9670"/>
                          <a:pt x="26126" y="21600"/>
                        </a:cubicBezTo>
                        <a:cubicBezTo>
                          <a:pt x="26126" y="25547"/>
                          <a:pt x="25044" y="29419"/>
                          <a:pt x="22998" y="32795"/>
                        </a:cubicBezTo>
                      </a:path>
                      <a:path w="26126" h="32795" stroke="0" extrusionOk="0">
                        <a:moveTo>
                          <a:pt x="0" y="479"/>
                        </a:moveTo>
                        <a:cubicBezTo>
                          <a:pt x="1487" y="160"/>
                          <a:pt x="3004" y="-1"/>
                          <a:pt x="4526" y="0"/>
                        </a:cubicBezTo>
                        <a:cubicBezTo>
                          <a:pt x="16455" y="0"/>
                          <a:pt x="26126" y="9670"/>
                          <a:pt x="26126" y="21600"/>
                        </a:cubicBezTo>
                        <a:cubicBezTo>
                          <a:pt x="26126" y="25547"/>
                          <a:pt x="25044" y="29419"/>
                          <a:pt x="22998" y="32795"/>
                        </a:cubicBezTo>
                        <a:lnTo>
                          <a:pt x="4526"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55" name="Arc 169"/>
                  <p:cNvSpPr>
                    <a:spLocks/>
                  </p:cNvSpPr>
                  <p:nvPr/>
                </p:nvSpPr>
                <p:spPr bwMode="auto">
                  <a:xfrm>
                    <a:off x="890" y="2011"/>
                    <a:ext cx="17" cy="12"/>
                  </a:xfrm>
                  <a:custGeom>
                    <a:avLst/>
                    <a:gdLst>
                      <a:gd name="T0" fmla="*/ 0 w 25919"/>
                      <a:gd name="T1" fmla="*/ 0 h 33197"/>
                      <a:gd name="T2" fmla="*/ 0 w 25919"/>
                      <a:gd name="T3" fmla="*/ 0 h 33197"/>
                      <a:gd name="T4" fmla="*/ 0 w 25919"/>
                      <a:gd name="T5" fmla="*/ 0 h 33197"/>
                      <a:gd name="T6" fmla="*/ 0 60000 65536"/>
                      <a:gd name="T7" fmla="*/ 0 60000 65536"/>
                      <a:gd name="T8" fmla="*/ 0 60000 65536"/>
                      <a:gd name="T9" fmla="*/ 0 w 25919"/>
                      <a:gd name="T10" fmla="*/ 0 h 33197"/>
                      <a:gd name="T11" fmla="*/ 25919 w 25919"/>
                      <a:gd name="T12" fmla="*/ 33197 h 33197"/>
                    </a:gdLst>
                    <a:ahLst/>
                    <a:cxnLst>
                      <a:cxn ang="T6">
                        <a:pos x="T0" y="T1"/>
                      </a:cxn>
                      <a:cxn ang="T7">
                        <a:pos x="T2" y="T3"/>
                      </a:cxn>
                      <a:cxn ang="T8">
                        <a:pos x="T4" y="T5"/>
                      </a:cxn>
                    </a:cxnLst>
                    <a:rect l="T9" t="T10" r="T11" b="T12"/>
                    <a:pathLst>
                      <a:path w="25919" h="33197" fill="none" extrusionOk="0">
                        <a:moveTo>
                          <a:pt x="0" y="436"/>
                        </a:moveTo>
                        <a:cubicBezTo>
                          <a:pt x="1421" y="146"/>
                          <a:pt x="2868" y="-1"/>
                          <a:pt x="4319" y="0"/>
                        </a:cubicBezTo>
                        <a:cubicBezTo>
                          <a:pt x="16248" y="0"/>
                          <a:pt x="25919" y="9670"/>
                          <a:pt x="25919" y="21600"/>
                        </a:cubicBezTo>
                        <a:cubicBezTo>
                          <a:pt x="25919" y="25708"/>
                          <a:pt x="24747" y="29731"/>
                          <a:pt x="22541" y="33196"/>
                        </a:cubicBezTo>
                      </a:path>
                      <a:path w="25919" h="33197" stroke="0" extrusionOk="0">
                        <a:moveTo>
                          <a:pt x="0" y="436"/>
                        </a:moveTo>
                        <a:cubicBezTo>
                          <a:pt x="1421" y="146"/>
                          <a:pt x="2868" y="-1"/>
                          <a:pt x="4319" y="0"/>
                        </a:cubicBezTo>
                        <a:cubicBezTo>
                          <a:pt x="16248" y="0"/>
                          <a:pt x="25919" y="9670"/>
                          <a:pt x="25919" y="21600"/>
                        </a:cubicBezTo>
                        <a:cubicBezTo>
                          <a:pt x="25919" y="25708"/>
                          <a:pt x="24747" y="29731"/>
                          <a:pt x="22541" y="33196"/>
                        </a:cubicBezTo>
                        <a:lnTo>
                          <a:pt x="4319" y="21600"/>
                        </a:lnTo>
                        <a:close/>
                      </a:path>
                    </a:pathLst>
                  </a:custGeom>
                  <a:solidFill>
                    <a:srgbClr val="E7EDED"/>
                  </a:solidFill>
                  <a:ln w="3175">
                    <a:solidFill>
                      <a:srgbClr val="6C8F93"/>
                    </a:solidFill>
                    <a:round/>
                    <a:headEnd/>
                    <a:tailEnd/>
                  </a:ln>
                </p:spPr>
                <p:txBody>
                  <a:bodyPr/>
                  <a:lstStyle/>
                  <a:p>
                    <a:endParaRPr lang="en-US"/>
                  </a:p>
                </p:txBody>
              </p:sp>
              <p:sp>
                <p:nvSpPr>
                  <p:cNvPr id="18756" name="Arc 170"/>
                  <p:cNvSpPr>
                    <a:spLocks/>
                  </p:cNvSpPr>
                  <p:nvPr/>
                </p:nvSpPr>
                <p:spPr bwMode="auto">
                  <a:xfrm>
                    <a:off x="896" y="2024"/>
                    <a:ext cx="16" cy="13"/>
                  </a:xfrm>
                  <a:custGeom>
                    <a:avLst/>
                    <a:gdLst>
                      <a:gd name="T0" fmla="*/ 0 w 21600"/>
                      <a:gd name="T1" fmla="*/ 0 h 28809"/>
                      <a:gd name="T2" fmla="*/ 0 w 21600"/>
                      <a:gd name="T3" fmla="*/ 0 h 28809"/>
                      <a:gd name="T4" fmla="*/ 0 w 21600"/>
                      <a:gd name="T5" fmla="*/ 0 h 28809"/>
                      <a:gd name="T6" fmla="*/ 0 60000 65536"/>
                      <a:gd name="T7" fmla="*/ 0 60000 65536"/>
                      <a:gd name="T8" fmla="*/ 0 60000 65536"/>
                      <a:gd name="T9" fmla="*/ 0 w 21600"/>
                      <a:gd name="T10" fmla="*/ 0 h 28809"/>
                      <a:gd name="T11" fmla="*/ 21600 w 21600"/>
                      <a:gd name="T12" fmla="*/ 28809 h 28809"/>
                    </a:gdLst>
                    <a:ahLst/>
                    <a:cxnLst>
                      <a:cxn ang="T6">
                        <a:pos x="T0" y="T1"/>
                      </a:cxn>
                      <a:cxn ang="T7">
                        <a:pos x="T2" y="T3"/>
                      </a:cxn>
                      <a:cxn ang="T8">
                        <a:pos x="T4" y="T5"/>
                      </a:cxn>
                    </a:cxnLst>
                    <a:rect l="T9" t="T10" r="T11" b="T12"/>
                    <a:pathLst>
                      <a:path w="21600" h="28809" fill="none" extrusionOk="0">
                        <a:moveTo>
                          <a:pt x="13827" y="0"/>
                        </a:moveTo>
                        <a:cubicBezTo>
                          <a:pt x="18752" y="4104"/>
                          <a:pt x="21600" y="10183"/>
                          <a:pt x="21600" y="16594"/>
                        </a:cubicBezTo>
                        <a:cubicBezTo>
                          <a:pt x="21600" y="20954"/>
                          <a:pt x="20280" y="25212"/>
                          <a:pt x="17814" y="28809"/>
                        </a:cubicBezTo>
                      </a:path>
                      <a:path w="21600" h="28809" stroke="0" extrusionOk="0">
                        <a:moveTo>
                          <a:pt x="13827" y="0"/>
                        </a:moveTo>
                        <a:cubicBezTo>
                          <a:pt x="18752" y="4104"/>
                          <a:pt x="21600" y="10183"/>
                          <a:pt x="21600" y="16594"/>
                        </a:cubicBezTo>
                        <a:cubicBezTo>
                          <a:pt x="21600" y="20954"/>
                          <a:pt x="20280" y="25212"/>
                          <a:pt x="17814" y="28809"/>
                        </a:cubicBezTo>
                        <a:lnTo>
                          <a:pt x="0" y="16594"/>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57" name="Arc 171"/>
                  <p:cNvSpPr>
                    <a:spLocks/>
                  </p:cNvSpPr>
                  <p:nvPr/>
                </p:nvSpPr>
                <p:spPr bwMode="auto">
                  <a:xfrm>
                    <a:off x="896" y="2025"/>
                    <a:ext cx="15" cy="12"/>
                  </a:xfrm>
                  <a:custGeom>
                    <a:avLst/>
                    <a:gdLst>
                      <a:gd name="T0" fmla="*/ 0 w 21600"/>
                      <a:gd name="T1" fmla="*/ 0 h 29422"/>
                      <a:gd name="T2" fmla="*/ 0 w 21600"/>
                      <a:gd name="T3" fmla="*/ 0 h 29422"/>
                      <a:gd name="T4" fmla="*/ 0 w 21600"/>
                      <a:gd name="T5" fmla="*/ 0 h 29422"/>
                      <a:gd name="T6" fmla="*/ 0 60000 65536"/>
                      <a:gd name="T7" fmla="*/ 0 60000 65536"/>
                      <a:gd name="T8" fmla="*/ 0 60000 65536"/>
                      <a:gd name="T9" fmla="*/ 0 w 21600"/>
                      <a:gd name="T10" fmla="*/ 0 h 29422"/>
                      <a:gd name="T11" fmla="*/ 21600 w 21600"/>
                      <a:gd name="T12" fmla="*/ 29422 h 29422"/>
                    </a:gdLst>
                    <a:ahLst/>
                    <a:cxnLst>
                      <a:cxn ang="T6">
                        <a:pos x="T0" y="T1"/>
                      </a:cxn>
                      <a:cxn ang="T7">
                        <a:pos x="T2" y="T3"/>
                      </a:cxn>
                      <a:cxn ang="T8">
                        <a:pos x="T4" y="T5"/>
                      </a:cxn>
                    </a:cxnLst>
                    <a:rect l="T9" t="T10" r="T11" b="T12"/>
                    <a:pathLst>
                      <a:path w="21600" h="29422" fill="none" extrusionOk="0">
                        <a:moveTo>
                          <a:pt x="13493" y="-1"/>
                        </a:moveTo>
                        <a:cubicBezTo>
                          <a:pt x="18617" y="4099"/>
                          <a:pt x="21600" y="10305"/>
                          <a:pt x="21600" y="16867"/>
                        </a:cubicBezTo>
                        <a:cubicBezTo>
                          <a:pt x="21600" y="21368"/>
                          <a:pt x="20193" y="25758"/>
                          <a:pt x="17576" y="29421"/>
                        </a:cubicBezTo>
                      </a:path>
                      <a:path w="21600" h="29422" stroke="0" extrusionOk="0">
                        <a:moveTo>
                          <a:pt x="13493" y="-1"/>
                        </a:moveTo>
                        <a:cubicBezTo>
                          <a:pt x="18617" y="4099"/>
                          <a:pt x="21600" y="10305"/>
                          <a:pt x="21600" y="16867"/>
                        </a:cubicBezTo>
                        <a:cubicBezTo>
                          <a:pt x="21600" y="21368"/>
                          <a:pt x="20193" y="25758"/>
                          <a:pt x="17576" y="29421"/>
                        </a:cubicBezTo>
                        <a:lnTo>
                          <a:pt x="0" y="16867"/>
                        </a:lnTo>
                        <a:close/>
                      </a:path>
                    </a:pathLst>
                  </a:custGeom>
                  <a:solidFill>
                    <a:srgbClr val="E7EDED"/>
                  </a:solidFill>
                  <a:ln w="3175">
                    <a:solidFill>
                      <a:srgbClr val="6C8F93"/>
                    </a:solidFill>
                    <a:round/>
                    <a:headEnd/>
                    <a:tailEnd/>
                  </a:ln>
                </p:spPr>
                <p:txBody>
                  <a:bodyPr/>
                  <a:lstStyle/>
                  <a:p>
                    <a:endParaRPr lang="en-US"/>
                  </a:p>
                </p:txBody>
              </p:sp>
              <p:sp>
                <p:nvSpPr>
                  <p:cNvPr id="18758" name="Arc 172"/>
                  <p:cNvSpPr>
                    <a:spLocks/>
                  </p:cNvSpPr>
                  <p:nvPr/>
                </p:nvSpPr>
                <p:spPr bwMode="auto">
                  <a:xfrm>
                    <a:off x="890" y="2037"/>
                    <a:ext cx="20" cy="19"/>
                  </a:xfrm>
                  <a:custGeom>
                    <a:avLst/>
                    <a:gdLst>
                      <a:gd name="T0" fmla="*/ 0 w 28431"/>
                      <a:gd name="T1" fmla="*/ 0 h 27648"/>
                      <a:gd name="T2" fmla="*/ 0 w 28431"/>
                      <a:gd name="T3" fmla="*/ 0 h 27648"/>
                      <a:gd name="T4" fmla="*/ 0 w 28431"/>
                      <a:gd name="T5" fmla="*/ 0 h 27648"/>
                      <a:gd name="T6" fmla="*/ 0 60000 65536"/>
                      <a:gd name="T7" fmla="*/ 0 60000 65536"/>
                      <a:gd name="T8" fmla="*/ 0 60000 65536"/>
                      <a:gd name="T9" fmla="*/ 0 w 28431"/>
                      <a:gd name="T10" fmla="*/ 0 h 27648"/>
                      <a:gd name="T11" fmla="*/ 28431 w 28431"/>
                      <a:gd name="T12" fmla="*/ 27648 h 27648"/>
                    </a:gdLst>
                    <a:ahLst/>
                    <a:cxnLst>
                      <a:cxn ang="T6">
                        <a:pos x="T0" y="T1"/>
                      </a:cxn>
                      <a:cxn ang="T7">
                        <a:pos x="T2" y="T3"/>
                      </a:cxn>
                      <a:cxn ang="T8">
                        <a:pos x="T4" y="T5"/>
                      </a:cxn>
                    </a:cxnLst>
                    <a:rect l="T9" t="T10" r="T11" b="T12"/>
                    <a:pathLst>
                      <a:path w="28431" h="27648" fill="none" extrusionOk="0">
                        <a:moveTo>
                          <a:pt x="27566"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6"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59" name="Arc 173"/>
                  <p:cNvSpPr>
                    <a:spLocks/>
                  </p:cNvSpPr>
                  <p:nvPr/>
                </p:nvSpPr>
                <p:spPr bwMode="auto">
                  <a:xfrm>
                    <a:off x="891" y="2037"/>
                    <a:ext cx="18" cy="18"/>
                  </a:xfrm>
                  <a:custGeom>
                    <a:avLst/>
                    <a:gdLst>
                      <a:gd name="T0" fmla="*/ 0 w 28431"/>
                      <a:gd name="T1" fmla="*/ 0 h 27648"/>
                      <a:gd name="T2" fmla="*/ 0 w 28431"/>
                      <a:gd name="T3" fmla="*/ 0 h 27648"/>
                      <a:gd name="T4" fmla="*/ 0 w 28431"/>
                      <a:gd name="T5" fmla="*/ 0 h 27648"/>
                      <a:gd name="T6" fmla="*/ 0 60000 65536"/>
                      <a:gd name="T7" fmla="*/ 0 60000 65536"/>
                      <a:gd name="T8" fmla="*/ 0 60000 65536"/>
                      <a:gd name="T9" fmla="*/ 0 w 28431"/>
                      <a:gd name="T10" fmla="*/ 0 h 27648"/>
                      <a:gd name="T11" fmla="*/ 28431 w 28431"/>
                      <a:gd name="T12" fmla="*/ 27648 h 27648"/>
                    </a:gdLst>
                    <a:ahLst/>
                    <a:cxnLst>
                      <a:cxn ang="T6">
                        <a:pos x="T0" y="T1"/>
                      </a:cxn>
                      <a:cxn ang="T7">
                        <a:pos x="T2" y="T3"/>
                      </a:cxn>
                      <a:cxn ang="T8">
                        <a:pos x="T4" y="T5"/>
                      </a:cxn>
                    </a:cxnLst>
                    <a:rect l="T9" t="T10" r="T11" b="T12"/>
                    <a:pathLst>
                      <a:path w="28431" h="27648" fill="none" extrusionOk="0">
                        <a:moveTo>
                          <a:pt x="27566"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6"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w="3175">
                    <a:solidFill>
                      <a:srgbClr val="6C8F93"/>
                    </a:solidFill>
                    <a:round/>
                    <a:headEnd/>
                    <a:tailEnd/>
                  </a:ln>
                </p:spPr>
                <p:txBody>
                  <a:bodyPr/>
                  <a:lstStyle/>
                  <a:p>
                    <a:endParaRPr lang="en-US"/>
                  </a:p>
                </p:txBody>
              </p:sp>
              <p:sp>
                <p:nvSpPr>
                  <p:cNvPr id="18760" name="Arc 174"/>
                  <p:cNvSpPr>
                    <a:spLocks/>
                  </p:cNvSpPr>
                  <p:nvPr/>
                </p:nvSpPr>
                <p:spPr bwMode="auto">
                  <a:xfrm>
                    <a:off x="820" y="2024"/>
                    <a:ext cx="10" cy="17"/>
                  </a:xfrm>
                  <a:custGeom>
                    <a:avLst/>
                    <a:gdLst>
                      <a:gd name="T0" fmla="*/ 0 w 21600"/>
                      <a:gd name="T1" fmla="*/ 0 h 41382"/>
                      <a:gd name="T2" fmla="*/ 0 w 21600"/>
                      <a:gd name="T3" fmla="*/ 0 h 41382"/>
                      <a:gd name="T4" fmla="*/ 0 w 21600"/>
                      <a:gd name="T5" fmla="*/ 0 h 41382"/>
                      <a:gd name="T6" fmla="*/ 0 60000 65536"/>
                      <a:gd name="T7" fmla="*/ 0 60000 65536"/>
                      <a:gd name="T8" fmla="*/ 0 60000 65536"/>
                      <a:gd name="T9" fmla="*/ 0 w 21600"/>
                      <a:gd name="T10" fmla="*/ 0 h 41382"/>
                      <a:gd name="T11" fmla="*/ 21600 w 21600"/>
                      <a:gd name="T12" fmla="*/ 41382 h 41382"/>
                    </a:gdLst>
                    <a:ahLst/>
                    <a:cxnLst>
                      <a:cxn ang="T6">
                        <a:pos x="T0" y="T1"/>
                      </a:cxn>
                      <a:cxn ang="T7">
                        <a:pos x="T2" y="T3"/>
                      </a:cxn>
                      <a:cxn ang="T8">
                        <a:pos x="T4" y="T5"/>
                      </a:cxn>
                    </a:cxnLst>
                    <a:rect l="T9" t="T10" r="T11" b="T12"/>
                    <a:pathLst>
                      <a:path w="21600" h="41382" fill="none" extrusionOk="0">
                        <a:moveTo>
                          <a:pt x="13091" y="41381"/>
                        </a:moveTo>
                        <a:cubicBezTo>
                          <a:pt x="5149" y="37977"/>
                          <a:pt x="0" y="30168"/>
                          <a:pt x="0" y="21528"/>
                        </a:cubicBezTo>
                        <a:cubicBezTo>
                          <a:pt x="-1" y="10281"/>
                          <a:pt x="8629" y="916"/>
                          <a:pt x="19838" y="-1"/>
                        </a:cubicBezTo>
                      </a:path>
                      <a:path w="21600" h="41382" stroke="0" extrusionOk="0">
                        <a:moveTo>
                          <a:pt x="13091" y="41381"/>
                        </a:moveTo>
                        <a:cubicBezTo>
                          <a:pt x="5149" y="37977"/>
                          <a:pt x="0" y="30168"/>
                          <a:pt x="0" y="21528"/>
                        </a:cubicBezTo>
                        <a:cubicBezTo>
                          <a:pt x="-1" y="10281"/>
                          <a:pt x="8629" y="916"/>
                          <a:pt x="19838" y="-1"/>
                        </a:cubicBezTo>
                        <a:lnTo>
                          <a:pt x="21600" y="21528"/>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61" name="Arc 175"/>
                  <p:cNvSpPr>
                    <a:spLocks/>
                  </p:cNvSpPr>
                  <p:nvPr/>
                </p:nvSpPr>
                <p:spPr bwMode="auto">
                  <a:xfrm>
                    <a:off x="821" y="2025"/>
                    <a:ext cx="9" cy="15"/>
                  </a:xfrm>
                  <a:custGeom>
                    <a:avLst/>
                    <a:gdLst>
                      <a:gd name="T0" fmla="*/ 0 w 21600"/>
                      <a:gd name="T1" fmla="*/ 0 h 41421"/>
                      <a:gd name="T2" fmla="*/ 0 w 21600"/>
                      <a:gd name="T3" fmla="*/ 0 h 41421"/>
                      <a:gd name="T4" fmla="*/ 0 w 21600"/>
                      <a:gd name="T5" fmla="*/ 0 h 41421"/>
                      <a:gd name="T6" fmla="*/ 0 60000 65536"/>
                      <a:gd name="T7" fmla="*/ 0 60000 65536"/>
                      <a:gd name="T8" fmla="*/ 0 60000 65536"/>
                      <a:gd name="T9" fmla="*/ 0 w 21600"/>
                      <a:gd name="T10" fmla="*/ 0 h 41421"/>
                      <a:gd name="T11" fmla="*/ 21600 w 21600"/>
                      <a:gd name="T12" fmla="*/ 41421 h 41421"/>
                    </a:gdLst>
                    <a:ahLst/>
                    <a:cxnLst>
                      <a:cxn ang="T6">
                        <a:pos x="T0" y="T1"/>
                      </a:cxn>
                      <a:cxn ang="T7">
                        <a:pos x="T2" y="T3"/>
                      </a:cxn>
                      <a:cxn ang="T8">
                        <a:pos x="T4" y="T5"/>
                      </a:cxn>
                    </a:cxnLst>
                    <a:rect l="T9" t="T10" r="T11" b="T12"/>
                    <a:pathLst>
                      <a:path w="21600" h="41421" fill="none" extrusionOk="0">
                        <a:moveTo>
                          <a:pt x="13179" y="41421"/>
                        </a:moveTo>
                        <a:cubicBezTo>
                          <a:pt x="5190" y="38039"/>
                          <a:pt x="0" y="30205"/>
                          <a:pt x="0" y="21530"/>
                        </a:cubicBezTo>
                        <a:cubicBezTo>
                          <a:pt x="-1" y="10275"/>
                          <a:pt x="8641" y="906"/>
                          <a:pt x="19860" y="0"/>
                        </a:cubicBezTo>
                      </a:path>
                      <a:path w="21600" h="41421" stroke="0" extrusionOk="0">
                        <a:moveTo>
                          <a:pt x="13179" y="41421"/>
                        </a:moveTo>
                        <a:cubicBezTo>
                          <a:pt x="5190" y="38039"/>
                          <a:pt x="0" y="30205"/>
                          <a:pt x="0" y="21530"/>
                        </a:cubicBezTo>
                        <a:cubicBezTo>
                          <a:pt x="-1" y="10275"/>
                          <a:pt x="8641" y="906"/>
                          <a:pt x="19860" y="0"/>
                        </a:cubicBezTo>
                        <a:lnTo>
                          <a:pt x="21600" y="21530"/>
                        </a:lnTo>
                        <a:close/>
                      </a:path>
                    </a:pathLst>
                  </a:custGeom>
                  <a:solidFill>
                    <a:srgbClr val="E7EDED"/>
                  </a:solidFill>
                  <a:ln w="3175">
                    <a:solidFill>
                      <a:srgbClr val="6C8F93"/>
                    </a:solidFill>
                    <a:round/>
                    <a:headEnd/>
                    <a:tailEnd/>
                  </a:ln>
                </p:spPr>
                <p:txBody>
                  <a:bodyPr/>
                  <a:lstStyle/>
                  <a:p>
                    <a:endParaRPr lang="en-US"/>
                  </a:p>
                </p:txBody>
              </p:sp>
              <p:sp>
                <p:nvSpPr>
                  <p:cNvPr id="18762" name="Arc 176"/>
                  <p:cNvSpPr>
                    <a:spLocks/>
                  </p:cNvSpPr>
                  <p:nvPr/>
                </p:nvSpPr>
                <p:spPr bwMode="auto">
                  <a:xfrm>
                    <a:off x="849" y="2048"/>
                    <a:ext cx="42" cy="12"/>
                  </a:xfrm>
                  <a:custGeom>
                    <a:avLst/>
                    <a:gdLst>
                      <a:gd name="T0" fmla="*/ 0 w 39208"/>
                      <a:gd name="T1" fmla="*/ 0 h 21600"/>
                      <a:gd name="T2" fmla="*/ 0 w 39208"/>
                      <a:gd name="T3" fmla="*/ 0 h 21600"/>
                      <a:gd name="T4" fmla="*/ 0 w 39208"/>
                      <a:gd name="T5" fmla="*/ 0 h 21600"/>
                      <a:gd name="T6" fmla="*/ 0 60000 65536"/>
                      <a:gd name="T7" fmla="*/ 0 60000 65536"/>
                      <a:gd name="T8" fmla="*/ 0 60000 65536"/>
                      <a:gd name="T9" fmla="*/ 0 w 39208"/>
                      <a:gd name="T10" fmla="*/ 0 h 21600"/>
                      <a:gd name="T11" fmla="*/ 39208 w 39208"/>
                      <a:gd name="T12" fmla="*/ 21600 h 21600"/>
                    </a:gdLst>
                    <a:ahLst/>
                    <a:cxnLst>
                      <a:cxn ang="T6">
                        <a:pos x="T0" y="T1"/>
                      </a:cxn>
                      <a:cxn ang="T7">
                        <a:pos x="T2" y="T3"/>
                      </a:cxn>
                      <a:cxn ang="T8">
                        <a:pos x="T4" y="T5"/>
                      </a:cxn>
                    </a:cxnLst>
                    <a:rect l="T9" t="T10" r="T11" b="T12"/>
                    <a:pathLst>
                      <a:path w="39208" h="21600" fill="none" extrusionOk="0">
                        <a:moveTo>
                          <a:pt x="39208" y="11629"/>
                        </a:moveTo>
                        <a:cubicBezTo>
                          <a:pt x="35239" y="17840"/>
                          <a:pt x="28377" y="21599"/>
                          <a:pt x="21006" y="21600"/>
                        </a:cubicBezTo>
                        <a:cubicBezTo>
                          <a:pt x="11015" y="21600"/>
                          <a:pt x="2328" y="14748"/>
                          <a:pt x="0" y="5032"/>
                        </a:cubicBezTo>
                      </a:path>
                      <a:path w="39208" h="21600" stroke="0" extrusionOk="0">
                        <a:moveTo>
                          <a:pt x="39208" y="11629"/>
                        </a:moveTo>
                        <a:cubicBezTo>
                          <a:pt x="35239" y="17840"/>
                          <a:pt x="28377" y="21599"/>
                          <a:pt x="21006" y="21600"/>
                        </a:cubicBezTo>
                        <a:cubicBezTo>
                          <a:pt x="11015" y="21600"/>
                          <a:pt x="2328" y="14748"/>
                          <a:pt x="0" y="5032"/>
                        </a:cubicBezTo>
                        <a:lnTo>
                          <a:pt x="21006" y="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63" name="Arc 177"/>
                  <p:cNvSpPr>
                    <a:spLocks/>
                  </p:cNvSpPr>
                  <p:nvPr/>
                </p:nvSpPr>
                <p:spPr bwMode="auto">
                  <a:xfrm>
                    <a:off x="850" y="2048"/>
                    <a:ext cx="40" cy="11"/>
                  </a:xfrm>
                  <a:custGeom>
                    <a:avLst/>
                    <a:gdLst>
                      <a:gd name="T0" fmla="*/ 0 w 38927"/>
                      <a:gd name="T1" fmla="*/ 0 h 21600"/>
                      <a:gd name="T2" fmla="*/ 0 w 38927"/>
                      <a:gd name="T3" fmla="*/ 0 h 21600"/>
                      <a:gd name="T4" fmla="*/ 0 w 38927"/>
                      <a:gd name="T5" fmla="*/ 0 h 21600"/>
                      <a:gd name="T6" fmla="*/ 0 60000 65536"/>
                      <a:gd name="T7" fmla="*/ 0 60000 65536"/>
                      <a:gd name="T8" fmla="*/ 0 60000 65536"/>
                      <a:gd name="T9" fmla="*/ 0 w 38927"/>
                      <a:gd name="T10" fmla="*/ 0 h 21600"/>
                      <a:gd name="T11" fmla="*/ 38927 w 38927"/>
                      <a:gd name="T12" fmla="*/ 21600 h 21600"/>
                    </a:gdLst>
                    <a:ahLst/>
                    <a:cxnLst>
                      <a:cxn ang="T6">
                        <a:pos x="T0" y="T1"/>
                      </a:cxn>
                      <a:cxn ang="T7">
                        <a:pos x="T2" y="T3"/>
                      </a:cxn>
                      <a:cxn ang="T8">
                        <a:pos x="T4" y="T5"/>
                      </a:cxn>
                    </a:cxnLst>
                    <a:rect l="T9" t="T10" r="T11" b="T12"/>
                    <a:pathLst>
                      <a:path w="38927" h="21600" fill="none" extrusionOk="0">
                        <a:moveTo>
                          <a:pt x="38926" y="11981"/>
                        </a:moveTo>
                        <a:cubicBezTo>
                          <a:pt x="34920" y="17990"/>
                          <a:pt x="28176" y="21599"/>
                          <a:pt x="20955" y="21600"/>
                        </a:cubicBezTo>
                        <a:cubicBezTo>
                          <a:pt x="11043" y="21600"/>
                          <a:pt x="2403" y="14854"/>
                          <a:pt x="-1" y="5239"/>
                        </a:cubicBezTo>
                      </a:path>
                      <a:path w="38927" h="21600" stroke="0" extrusionOk="0">
                        <a:moveTo>
                          <a:pt x="38926" y="11981"/>
                        </a:moveTo>
                        <a:cubicBezTo>
                          <a:pt x="34920" y="17990"/>
                          <a:pt x="28176" y="21599"/>
                          <a:pt x="20955" y="21600"/>
                        </a:cubicBezTo>
                        <a:cubicBezTo>
                          <a:pt x="11043" y="21600"/>
                          <a:pt x="2403" y="14854"/>
                          <a:pt x="-1" y="5239"/>
                        </a:cubicBezTo>
                        <a:lnTo>
                          <a:pt x="20955" y="0"/>
                        </a:lnTo>
                        <a:close/>
                      </a:path>
                    </a:pathLst>
                  </a:custGeom>
                  <a:solidFill>
                    <a:srgbClr val="E7EDED"/>
                  </a:solidFill>
                  <a:ln w="3175">
                    <a:solidFill>
                      <a:srgbClr val="6C8F93"/>
                    </a:solidFill>
                    <a:round/>
                    <a:headEnd/>
                    <a:tailEnd/>
                  </a:ln>
                </p:spPr>
                <p:txBody>
                  <a:bodyPr/>
                  <a:lstStyle/>
                  <a:p>
                    <a:endParaRPr lang="en-US"/>
                  </a:p>
                </p:txBody>
              </p:sp>
            </p:grpSp>
          </p:grpSp>
        </p:grpSp>
        <p:grpSp>
          <p:nvGrpSpPr>
            <p:cNvPr id="17" name="Group 178"/>
            <p:cNvGrpSpPr>
              <a:grpSpLocks/>
            </p:cNvGrpSpPr>
            <p:nvPr/>
          </p:nvGrpSpPr>
          <p:grpSpPr bwMode="auto">
            <a:xfrm>
              <a:off x="434975" y="2587625"/>
              <a:ext cx="1179513" cy="804863"/>
              <a:chOff x="1372" y="240"/>
              <a:chExt cx="836" cy="549"/>
            </a:xfrm>
          </p:grpSpPr>
          <p:grpSp>
            <p:nvGrpSpPr>
              <p:cNvPr id="18" name="Group 179"/>
              <p:cNvGrpSpPr>
                <a:grpSpLocks/>
              </p:cNvGrpSpPr>
              <p:nvPr/>
            </p:nvGrpSpPr>
            <p:grpSpPr bwMode="auto">
              <a:xfrm>
                <a:off x="1372" y="240"/>
                <a:ext cx="833" cy="499"/>
                <a:chOff x="628" y="1878"/>
                <a:chExt cx="833" cy="499"/>
              </a:xfrm>
            </p:grpSpPr>
            <p:sp>
              <p:nvSpPr>
                <p:cNvPr id="18728" name="Oval 180"/>
                <p:cNvSpPr>
                  <a:spLocks noChangeArrowheads="1"/>
                </p:cNvSpPr>
                <p:nvPr/>
              </p:nvSpPr>
              <p:spPr bwMode="auto">
                <a:xfrm>
                  <a:off x="912" y="1878"/>
                  <a:ext cx="363" cy="206"/>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29" name="Oval 181"/>
                <p:cNvSpPr>
                  <a:spLocks noChangeArrowheads="1"/>
                </p:cNvSpPr>
                <p:nvPr/>
              </p:nvSpPr>
              <p:spPr bwMode="auto">
                <a:xfrm>
                  <a:off x="713" y="1932"/>
                  <a:ext cx="278" cy="207"/>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30" name="Oval 182"/>
                <p:cNvSpPr>
                  <a:spLocks noChangeArrowheads="1"/>
                </p:cNvSpPr>
                <p:nvPr/>
              </p:nvSpPr>
              <p:spPr bwMode="auto">
                <a:xfrm>
                  <a:off x="628" y="2056"/>
                  <a:ext cx="188" cy="169"/>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31" name="Oval 183"/>
                <p:cNvSpPr>
                  <a:spLocks noChangeArrowheads="1"/>
                </p:cNvSpPr>
                <p:nvPr/>
              </p:nvSpPr>
              <p:spPr bwMode="auto">
                <a:xfrm>
                  <a:off x="685" y="2131"/>
                  <a:ext cx="282" cy="182"/>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32" name="Oval 184"/>
                <p:cNvSpPr>
                  <a:spLocks noChangeArrowheads="1"/>
                </p:cNvSpPr>
                <p:nvPr/>
              </p:nvSpPr>
              <p:spPr bwMode="auto">
                <a:xfrm>
                  <a:off x="884" y="2161"/>
                  <a:ext cx="422" cy="216"/>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33" name="Oval 185"/>
                <p:cNvSpPr>
                  <a:spLocks noChangeArrowheads="1"/>
                </p:cNvSpPr>
                <p:nvPr/>
              </p:nvSpPr>
              <p:spPr bwMode="auto">
                <a:xfrm>
                  <a:off x="1152" y="1938"/>
                  <a:ext cx="271" cy="162"/>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34" name="Oval 186"/>
                <p:cNvSpPr>
                  <a:spLocks noChangeArrowheads="1"/>
                </p:cNvSpPr>
                <p:nvPr/>
              </p:nvSpPr>
              <p:spPr bwMode="auto">
                <a:xfrm>
                  <a:off x="1193" y="2042"/>
                  <a:ext cx="268" cy="163"/>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35" name="Oval 187"/>
                <p:cNvSpPr>
                  <a:spLocks noChangeArrowheads="1"/>
                </p:cNvSpPr>
                <p:nvPr/>
              </p:nvSpPr>
              <p:spPr bwMode="auto">
                <a:xfrm>
                  <a:off x="1169" y="2076"/>
                  <a:ext cx="266" cy="267"/>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36" name="Oval 188"/>
                <p:cNvSpPr>
                  <a:spLocks noChangeArrowheads="1"/>
                </p:cNvSpPr>
                <p:nvPr/>
              </p:nvSpPr>
              <p:spPr bwMode="auto">
                <a:xfrm>
                  <a:off x="779" y="1996"/>
                  <a:ext cx="541" cy="267"/>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9" name="Group 189"/>
              <p:cNvGrpSpPr>
                <a:grpSpLocks/>
              </p:cNvGrpSpPr>
              <p:nvPr/>
            </p:nvGrpSpPr>
            <p:grpSpPr bwMode="auto">
              <a:xfrm>
                <a:off x="1372" y="286"/>
                <a:ext cx="836" cy="503"/>
                <a:chOff x="628" y="1876"/>
                <a:chExt cx="836" cy="503"/>
              </a:xfrm>
            </p:grpSpPr>
            <p:sp>
              <p:nvSpPr>
                <p:cNvPr id="18712" name="Arc 190"/>
                <p:cNvSpPr>
                  <a:spLocks/>
                </p:cNvSpPr>
                <p:nvPr/>
              </p:nvSpPr>
              <p:spPr bwMode="auto">
                <a:xfrm>
                  <a:off x="921" y="1876"/>
                  <a:ext cx="346" cy="104"/>
                </a:xfrm>
                <a:custGeom>
                  <a:avLst/>
                  <a:gdLst>
                    <a:gd name="T0" fmla="*/ 0 w 40736"/>
                    <a:gd name="T1" fmla="*/ 0 h 21600"/>
                    <a:gd name="T2" fmla="*/ 0 w 40736"/>
                    <a:gd name="T3" fmla="*/ 0 h 21600"/>
                    <a:gd name="T4" fmla="*/ 0 w 40736"/>
                    <a:gd name="T5" fmla="*/ 0 h 21600"/>
                    <a:gd name="T6" fmla="*/ 0 60000 65536"/>
                    <a:gd name="T7" fmla="*/ 0 60000 65536"/>
                    <a:gd name="T8" fmla="*/ 0 60000 65536"/>
                    <a:gd name="T9" fmla="*/ 0 w 40736"/>
                    <a:gd name="T10" fmla="*/ 0 h 21600"/>
                    <a:gd name="T11" fmla="*/ 40736 w 40736"/>
                    <a:gd name="T12" fmla="*/ 21600 h 21600"/>
                  </a:gdLst>
                  <a:ahLst/>
                  <a:cxnLst>
                    <a:cxn ang="T6">
                      <a:pos x="T0" y="T1"/>
                    </a:cxn>
                    <a:cxn ang="T7">
                      <a:pos x="T2" y="T3"/>
                    </a:cxn>
                    <a:cxn ang="T8">
                      <a:pos x="T4" y="T5"/>
                    </a:cxn>
                  </a:cxnLst>
                  <a:rect l="T9" t="T10" r="T11" b="T12"/>
                  <a:pathLst>
                    <a:path w="40736" h="21600" fill="none" extrusionOk="0">
                      <a:moveTo>
                        <a:pt x="0" y="14968"/>
                      </a:moveTo>
                      <a:cubicBezTo>
                        <a:pt x="2878" y="6046"/>
                        <a:pt x="11182" y="-1"/>
                        <a:pt x="20557" y="0"/>
                      </a:cubicBezTo>
                      <a:cubicBezTo>
                        <a:pt x="29513" y="0"/>
                        <a:pt x="37541" y="5528"/>
                        <a:pt x="40736" y="13895"/>
                      </a:cubicBezTo>
                    </a:path>
                    <a:path w="40736" h="21600" stroke="0" extrusionOk="0">
                      <a:moveTo>
                        <a:pt x="0" y="14968"/>
                      </a:moveTo>
                      <a:cubicBezTo>
                        <a:pt x="2878" y="6046"/>
                        <a:pt x="11182" y="-1"/>
                        <a:pt x="20557" y="0"/>
                      </a:cubicBezTo>
                      <a:cubicBezTo>
                        <a:pt x="29513" y="0"/>
                        <a:pt x="37541" y="5528"/>
                        <a:pt x="40736" y="13895"/>
                      </a:cubicBezTo>
                      <a:lnTo>
                        <a:pt x="20557"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13" name="Arc 191"/>
                <p:cNvSpPr>
                  <a:spLocks/>
                </p:cNvSpPr>
                <p:nvPr/>
              </p:nvSpPr>
              <p:spPr bwMode="auto">
                <a:xfrm>
                  <a:off x="923" y="1878"/>
                  <a:ext cx="342" cy="102"/>
                </a:xfrm>
                <a:custGeom>
                  <a:avLst/>
                  <a:gdLst>
                    <a:gd name="T0" fmla="*/ 0 w 40698"/>
                    <a:gd name="T1" fmla="*/ 0 h 21600"/>
                    <a:gd name="T2" fmla="*/ 0 w 40698"/>
                    <a:gd name="T3" fmla="*/ 0 h 21600"/>
                    <a:gd name="T4" fmla="*/ 0 w 40698"/>
                    <a:gd name="T5" fmla="*/ 0 h 21600"/>
                    <a:gd name="T6" fmla="*/ 0 60000 65536"/>
                    <a:gd name="T7" fmla="*/ 0 60000 65536"/>
                    <a:gd name="T8" fmla="*/ 0 60000 65536"/>
                    <a:gd name="T9" fmla="*/ 0 w 40698"/>
                    <a:gd name="T10" fmla="*/ 0 h 21600"/>
                    <a:gd name="T11" fmla="*/ 40698 w 40698"/>
                    <a:gd name="T12" fmla="*/ 21600 h 21600"/>
                  </a:gdLst>
                  <a:ahLst/>
                  <a:cxnLst>
                    <a:cxn ang="T6">
                      <a:pos x="T0" y="T1"/>
                    </a:cxn>
                    <a:cxn ang="T7">
                      <a:pos x="T2" y="T3"/>
                    </a:cxn>
                    <a:cxn ang="T8">
                      <a:pos x="T4" y="T5"/>
                    </a:cxn>
                  </a:cxnLst>
                  <a:rect l="T9" t="T10" r="T11" b="T12"/>
                  <a:pathLst>
                    <a:path w="40698" h="21600" fill="none" extrusionOk="0">
                      <a:moveTo>
                        <a:pt x="-1" y="14916"/>
                      </a:moveTo>
                      <a:cubicBezTo>
                        <a:pt x="2894" y="6021"/>
                        <a:pt x="11185" y="-1"/>
                        <a:pt x="20540" y="0"/>
                      </a:cubicBezTo>
                      <a:cubicBezTo>
                        <a:pt x="29474" y="0"/>
                        <a:pt x="37487" y="5501"/>
                        <a:pt x="40697" y="13839"/>
                      </a:cubicBezTo>
                    </a:path>
                    <a:path w="40698" h="21600" stroke="0" extrusionOk="0">
                      <a:moveTo>
                        <a:pt x="-1" y="14916"/>
                      </a:moveTo>
                      <a:cubicBezTo>
                        <a:pt x="2894" y="6021"/>
                        <a:pt x="11185" y="-1"/>
                        <a:pt x="20540" y="0"/>
                      </a:cubicBezTo>
                      <a:cubicBezTo>
                        <a:pt x="29474" y="0"/>
                        <a:pt x="37487" y="5501"/>
                        <a:pt x="40697" y="13839"/>
                      </a:cubicBezTo>
                      <a:lnTo>
                        <a:pt x="20540" y="21600"/>
                      </a:lnTo>
                      <a:close/>
                    </a:path>
                  </a:pathLst>
                </a:custGeom>
                <a:solidFill>
                  <a:srgbClr val="E7EDED"/>
                </a:solidFill>
                <a:ln w="6350">
                  <a:solidFill>
                    <a:srgbClr val="6C8F93"/>
                  </a:solidFill>
                  <a:round/>
                  <a:headEnd/>
                  <a:tailEnd/>
                </a:ln>
              </p:spPr>
              <p:txBody>
                <a:bodyPr/>
                <a:lstStyle/>
                <a:p>
                  <a:endParaRPr lang="en-US"/>
                </a:p>
              </p:txBody>
            </p:sp>
            <p:sp>
              <p:nvSpPr>
                <p:cNvPr id="18714" name="Arc 192"/>
                <p:cNvSpPr>
                  <a:spLocks/>
                </p:cNvSpPr>
                <p:nvPr/>
              </p:nvSpPr>
              <p:spPr bwMode="auto">
                <a:xfrm>
                  <a:off x="713" y="1930"/>
                  <a:ext cx="214" cy="126"/>
                </a:xfrm>
                <a:custGeom>
                  <a:avLst/>
                  <a:gdLst>
                    <a:gd name="T0" fmla="*/ 0 w 32990"/>
                    <a:gd name="T1" fmla="*/ 0 h 25945"/>
                    <a:gd name="T2" fmla="*/ 0 w 32990"/>
                    <a:gd name="T3" fmla="*/ 0 h 25945"/>
                    <a:gd name="T4" fmla="*/ 0 w 32990"/>
                    <a:gd name="T5" fmla="*/ 0 h 25945"/>
                    <a:gd name="T6" fmla="*/ 0 60000 65536"/>
                    <a:gd name="T7" fmla="*/ 0 60000 65536"/>
                    <a:gd name="T8" fmla="*/ 0 60000 65536"/>
                    <a:gd name="T9" fmla="*/ 0 w 32990"/>
                    <a:gd name="T10" fmla="*/ 0 h 25945"/>
                    <a:gd name="T11" fmla="*/ 32990 w 32990"/>
                    <a:gd name="T12" fmla="*/ 25945 h 25945"/>
                  </a:gdLst>
                  <a:ahLst/>
                  <a:cxnLst>
                    <a:cxn ang="T6">
                      <a:pos x="T0" y="T1"/>
                    </a:cxn>
                    <a:cxn ang="T7">
                      <a:pos x="T2" y="T3"/>
                    </a:cxn>
                    <a:cxn ang="T8">
                      <a:pos x="T4" y="T5"/>
                    </a:cxn>
                  </a:cxnLst>
                  <a:rect l="T9" t="T10" r="T11" b="T12"/>
                  <a:pathLst>
                    <a:path w="32990" h="25945" fill="none" extrusionOk="0">
                      <a:moveTo>
                        <a:pt x="441" y="25945"/>
                      </a:moveTo>
                      <a:cubicBezTo>
                        <a:pt x="147" y="24515"/>
                        <a:pt x="0" y="23059"/>
                        <a:pt x="0" y="21600"/>
                      </a:cubicBezTo>
                      <a:cubicBezTo>
                        <a:pt x="0" y="9670"/>
                        <a:pt x="9670" y="0"/>
                        <a:pt x="21600" y="0"/>
                      </a:cubicBezTo>
                      <a:cubicBezTo>
                        <a:pt x="25625" y="-1"/>
                        <a:pt x="29569" y="1124"/>
                        <a:pt x="32989" y="3247"/>
                      </a:cubicBezTo>
                    </a:path>
                    <a:path w="32990" h="25945" stroke="0" extrusionOk="0">
                      <a:moveTo>
                        <a:pt x="441" y="25945"/>
                      </a:moveTo>
                      <a:cubicBezTo>
                        <a:pt x="147" y="24515"/>
                        <a:pt x="0" y="23059"/>
                        <a:pt x="0" y="21600"/>
                      </a:cubicBezTo>
                      <a:cubicBezTo>
                        <a:pt x="0" y="9670"/>
                        <a:pt x="9670" y="0"/>
                        <a:pt x="21600" y="0"/>
                      </a:cubicBezTo>
                      <a:cubicBezTo>
                        <a:pt x="25625" y="-1"/>
                        <a:pt x="29569" y="1124"/>
                        <a:pt x="32989" y="3247"/>
                      </a:cubicBezTo>
                      <a:lnTo>
                        <a:pt x="21600"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15" name="Arc 193"/>
                <p:cNvSpPr>
                  <a:spLocks/>
                </p:cNvSpPr>
                <p:nvPr/>
              </p:nvSpPr>
              <p:spPr bwMode="auto">
                <a:xfrm>
                  <a:off x="715" y="1932"/>
                  <a:ext cx="211" cy="123"/>
                </a:xfrm>
                <a:custGeom>
                  <a:avLst/>
                  <a:gdLst>
                    <a:gd name="T0" fmla="*/ 0 w 32950"/>
                    <a:gd name="T1" fmla="*/ 0 h 25966"/>
                    <a:gd name="T2" fmla="*/ 0 w 32950"/>
                    <a:gd name="T3" fmla="*/ 0 h 25966"/>
                    <a:gd name="T4" fmla="*/ 0 w 32950"/>
                    <a:gd name="T5" fmla="*/ 0 h 25966"/>
                    <a:gd name="T6" fmla="*/ 0 60000 65536"/>
                    <a:gd name="T7" fmla="*/ 0 60000 65536"/>
                    <a:gd name="T8" fmla="*/ 0 60000 65536"/>
                    <a:gd name="T9" fmla="*/ 0 w 32950"/>
                    <a:gd name="T10" fmla="*/ 0 h 25966"/>
                    <a:gd name="T11" fmla="*/ 32950 w 32950"/>
                    <a:gd name="T12" fmla="*/ 25966 h 25966"/>
                  </a:gdLst>
                  <a:ahLst/>
                  <a:cxnLst>
                    <a:cxn ang="T6">
                      <a:pos x="T0" y="T1"/>
                    </a:cxn>
                    <a:cxn ang="T7">
                      <a:pos x="T2" y="T3"/>
                    </a:cxn>
                    <a:cxn ang="T8">
                      <a:pos x="T4" y="T5"/>
                    </a:cxn>
                  </a:cxnLst>
                  <a:rect l="T9" t="T10" r="T11" b="T12"/>
                  <a:pathLst>
                    <a:path w="32950" h="25966" fill="none" extrusionOk="0">
                      <a:moveTo>
                        <a:pt x="445" y="25966"/>
                      </a:moveTo>
                      <a:cubicBezTo>
                        <a:pt x="149" y="24529"/>
                        <a:pt x="0" y="23066"/>
                        <a:pt x="0" y="21600"/>
                      </a:cubicBezTo>
                      <a:cubicBezTo>
                        <a:pt x="0" y="9670"/>
                        <a:pt x="9670" y="0"/>
                        <a:pt x="21600" y="0"/>
                      </a:cubicBezTo>
                      <a:cubicBezTo>
                        <a:pt x="25608" y="-1"/>
                        <a:pt x="29538" y="1115"/>
                        <a:pt x="32949" y="3222"/>
                      </a:cubicBezTo>
                    </a:path>
                    <a:path w="32950" h="25966" stroke="0" extrusionOk="0">
                      <a:moveTo>
                        <a:pt x="445" y="25966"/>
                      </a:moveTo>
                      <a:cubicBezTo>
                        <a:pt x="149" y="24529"/>
                        <a:pt x="0" y="23066"/>
                        <a:pt x="0" y="21600"/>
                      </a:cubicBezTo>
                      <a:cubicBezTo>
                        <a:pt x="0" y="9670"/>
                        <a:pt x="9670" y="0"/>
                        <a:pt x="21600" y="0"/>
                      </a:cubicBezTo>
                      <a:cubicBezTo>
                        <a:pt x="25608" y="-1"/>
                        <a:pt x="29538" y="1115"/>
                        <a:pt x="32949" y="3222"/>
                      </a:cubicBezTo>
                      <a:lnTo>
                        <a:pt x="21600" y="21600"/>
                      </a:lnTo>
                      <a:close/>
                    </a:path>
                  </a:pathLst>
                </a:custGeom>
                <a:solidFill>
                  <a:srgbClr val="E7EDED"/>
                </a:solidFill>
                <a:ln w="6350">
                  <a:solidFill>
                    <a:srgbClr val="6C8F93"/>
                  </a:solidFill>
                  <a:round/>
                  <a:headEnd/>
                  <a:tailEnd/>
                </a:ln>
              </p:spPr>
              <p:txBody>
                <a:bodyPr/>
                <a:lstStyle/>
                <a:p>
                  <a:endParaRPr lang="en-US"/>
                </a:p>
              </p:txBody>
            </p:sp>
            <p:sp>
              <p:nvSpPr>
                <p:cNvPr id="18716" name="Arc 194"/>
                <p:cNvSpPr>
                  <a:spLocks/>
                </p:cNvSpPr>
                <p:nvPr/>
              </p:nvSpPr>
              <p:spPr bwMode="auto">
                <a:xfrm>
                  <a:off x="682" y="2217"/>
                  <a:ext cx="216" cy="99"/>
                </a:xfrm>
                <a:custGeom>
                  <a:avLst/>
                  <a:gdLst>
                    <a:gd name="T0" fmla="*/ 0 w 32074"/>
                    <a:gd name="T1" fmla="*/ 0 h 22517"/>
                    <a:gd name="T2" fmla="*/ 0 w 32074"/>
                    <a:gd name="T3" fmla="*/ 0 h 22517"/>
                    <a:gd name="T4" fmla="*/ 0 w 32074"/>
                    <a:gd name="T5" fmla="*/ 0 h 22517"/>
                    <a:gd name="T6" fmla="*/ 0 60000 65536"/>
                    <a:gd name="T7" fmla="*/ 0 60000 65536"/>
                    <a:gd name="T8" fmla="*/ 0 60000 65536"/>
                    <a:gd name="T9" fmla="*/ 0 w 32074"/>
                    <a:gd name="T10" fmla="*/ 0 h 22517"/>
                    <a:gd name="T11" fmla="*/ 32074 w 32074"/>
                    <a:gd name="T12" fmla="*/ 22517 h 22517"/>
                  </a:gdLst>
                  <a:ahLst/>
                  <a:cxnLst>
                    <a:cxn ang="T6">
                      <a:pos x="T0" y="T1"/>
                    </a:cxn>
                    <a:cxn ang="T7">
                      <a:pos x="T2" y="T3"/>
                    </a:cxn>
                    <a:cxn ang="T8">
                      <a:pos x="T4" y="T5"/>
                    </a:cxn>
                  </a:cxnLst>
                  <a:rect l="T9" t="T10" r="T11" b="T12"/>
                  <a:pathLst>
                    <a:path w="32074" h="22517" fill="none" extrusionOk="0">
                      <a:moveTo>
                        <a:pt x="32073" y="19807"/>
                      </a:moveTo>
                      <a:cubicBezTo>
                        <a:pt x="28868" y="21584"/>
                        <a:pt x="25264" y="22516"/>
                        <a:pt x="21600" y="22517"/>
                      </a:cubicBezTo>
                      <a:cubicBezTo>
                        <a:pt x="9670" y="22517"/>
                        <a:pt x="0" y="12846"/>
                        <a:pt x="0" y="917"/>
                      </a:cubicBezTo>
                      <a:cubicBezTo>
                        <a:pt x="-1" y="611"/>
                        <a:pt x="6" y="305"/>
                        <a:pt x="19" y="0"/>
                      </a:cubicBezTo>
                    </a:path>
                    <a:path w="32074" h="22517" stroke="0" extrusionOk="0">
                      <a:moveTo>
                        <a:pt x="32073" y="19807"/>
                      </a:moveTo>
                      <a:cubicBezTo>
                        <a:pt x="28868" y="21584"/>
                        <a:pt x="25264" y="22516"/>
                        <a:pt x="21600" y="22517"/>
                      </a:cubicBezTo>
                      <a:cubicBezTo>
                        <a:pt x="9670" y="22517"/>
                        <a:pt x="0" y="12846"/>
                        <a:pt x="0" y="917"/>
                      </a:cubicBezTo>
                      <a:cubicBezTo>
                        <a:pt x="-1" y="611"/>
                        <a:pt x="6" y="305"/>
                        <a:pt x="19" y="0"/>
                      </a:cubicBezTo>
                      <a:lnTo>
                        <a:pt x="21600" y="917"/>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17" name="Arc 195"/>
                <p:cNvSpPr>
                  <a:spLocks/>
                </p:cNvSpPr>
                <p:nvPr/>
              </p:nvSpPr>
              <p:spPr bwMode="auto">
                <a:xfrm>
                  <a:off x="684" y="2217"/>
                  <a:ext cx="213" cy="96"/>
                </a:xfrm>
                <a:custGeom>
                  <a:avLst/>
                  <a:gdLst>
                    <a:gd name="T0" fmla="*/ 0 w 32013"/>
                    <a:gd name="T1" fmla="*/ 0 h 22524"/>
                    <a:gd name="T2" fmla="*/ 0 w 32013"/>
                    <a:gd name="T3" fmla="*/ 0 h 22524"/>
                    <a:gd name="T4" fmla="*/ 0 w 32013"/>
                    <a:gd name="T5" fmla="*/ 0 h 22524"/>
                    <a:gd name="T6" fmla="*/ 0 60000 65536"/>
                    <a:gd name="T7" fmla="*/ 0 60000 65536"/>
                    <a:gd name="T8" fmla="*/ 0 60000 65536"/>
                    <a:gd name="T9" fmla="*/ 0 w 32013"/>
                    <a:gd name="T10" fmla="*/ 0 h 22524"/>
                    <a:gd name="T11" fmla="*/ 32013 w 32013"/>
                    <a:gd name="T12" fmla="*/ 22524 h 22524"/>
                  </a:gdLst>
                  <a:ahLst/>
                  <a:cxnLst>
                    <a:cxn ang="T6">
                      <a:pos x="T0" y="T1"/>
                    </a:cxn>
                    <a:cxn ang="T7">
                      <a:pos x="T2" y="T3"/>
                    </a:cxn>
                    <a:cxn ang="T8">
                      <a:pos x="T4" y="T5"/>
                    </a:cxn>
                  </a:cxnLst>
                  <a:rect l="T9" t="T10" r="T11" b="T12"/>
                  <a:pathLst>
                    <a:path w="32013" h="22524" fill="none" extrusionOk="0">
                      <a:moveTo>
                        <a:pt x="32013" y="19848"/>
                      </a:moveTo>
                      <a:cubicBezTo>
                        <a:pt x="28823" y="21603"/>
                        <a:pt x="25241" y="22523"/>
                        <a:pt x="21600" y="22524"/>
                      </a:cubicBezTo>
                      <a:cubicBezTo>
                        <a:pt x="9670" y="22524"/>
                        <a:pt x="0" y="12853"/>
                        <a:pt x="0" y="924"/>
                      </a:cubicBezTo>
                      <a:cubicBezTo>
                        <a:pt x="-1" y="615"/>
                        <a:pt x="6" y="307"/>
                        <a:pt x="19" y="-1"/>
                      </a:cubicBezTo>
                    </a:path>
                    <a:path w="32013" h="22524" stroke="0" extrusionOk="0">
                      <a:moveTo>
                        <a:pt x="32013" y="19848"/>
                      </a:moveTo>
                      <a:cubicBezTo>
                        <a:pt x="28823" y="21603"/>
                        <a:pt x="25241" y="22523"/>
                        <a:pt x="21600" y="22524"/>
                      </a:cubicBezTo>
                      <a:cubicBezTo>
                        <a:pt x="9670" y="22524"/>
                        <a:pt x="0" y="12853"/>
                        <a:pt x="0" y="924"/>
                      </a:cubicBezTo>
                      <a:cubicBezTo>
                        <a:pt x="-1" y="615"/>
                        <a:pt x="6" y="307"/>
                        <a:pt x="19" y="-1"/>
                      </a:cubicBezTo>
                      <a:lnTo>
                        <a:pt x="21600" y="924"/>
                      </a:lnTo>
                      <a:close/>
                    </a:path>
                  </a:pathLst>
                </a:custGeom>
                <a:solidFill>
                  <a:srgbClr val="E7EDED"/>
                </a:solidFill>
                <a:ln w="6350">
                  <a:solidFill>
                    <a:srgbClr val="6C8F93"/>
                  </a:solidFill>
                  <a:round/>
                  <a:headEnd/>
                  <a:tailEnd/>
                </a:ln>
              </p:spPr>
              <p:txBody>
                <a:bodyPr/>
                <a:lstStyle/>
                <a:p>
                  <a:endParaRPr lang="en-US"/>
                </a:p>
              </p:txBody>
            </p:sp>
            <p:sp>
              <p:nvSpPr>
                <p:cNvPr id="18718" name="Arc 196"/>
                <p:cNvSpPr>
                  <a:spLocks/>
                </p:cNvSpPr>
                <p:nvPr/>
              </p:nvSpPr>
              <p:spPr bwMode="auto">
                <a:xfrm>
                  <a:off x="1262" y="1936"/>
                  <a:ext cx="164" cy="120"/>
                </a:xfrm>
                <a:custGeom>
                  <a:avLst/>
                  <a:gdLst>
                    <a:gd name="T0" fmla="*/ 0 w 26077"/>
                    <a:gd name="T1" fmla="*/ 0 h 32051"/>
                    <a:gd name="T2" fmla="*/ 0 w 26077"/>
                    <a:gd name="T3" fmla="*/ 0 h 32051"/>
                    <a:gd name="T4" fmla="*/ 0 w 26077"/>
                    <a:gd name="T5" fmla="*/ 0 h 32051"/>
                    <a:gd name="T6" fmla="*/ 0 60000 65536"/>
                    <a:gd name="T7" fmla="*/ 0 60000 65536"/>
                    <a:gd name="T8" fmla="*/ 0 60000 65536"/>
                    <a:gd name="T9" fmla="*/ 0 w 26077"/>
                    <a:gd name="T10" fmla="*/ 0 h 32051"/>
                    <a:gd name="T11" fmla="*/ 26077 w 26077"/>
                    <a:gd name="T12" fmla="*/ 32051 h 32051"/>
                  </a:gdLst>
                  <a:ahLst/>
                  <a:cxnLst>
                    <a:cxn ang="T6">
                      <a:pos x="T0" y="T1"/>
                    </a:cxn>
                    <a:cxn ang="T7">
                      <a:pos x="T2" y="T3"/>
                    </a:cxn>
                    <a:cxn ang="T8">
                      <a:pos x="T4" y="T5"/>
                    </a:cxn>
                  </a:cxnLst>
                  <a:rect l="T9" t="T10" r="T11" b="T12"/>
                  <a:pathLst>
                    <a:path w="26077" h="32051" fill="none" extrusionOk="0">
                      <a:moveTo>
                        <a:pt x="0" y="469"/>
                      </a:moveTo>
                      <a:cubicBezTo>
                        <a:pt x="1471" y="157"/>
                        <a:pt x="2972" y="-1"/>
                        <a:pt x="4477" y="0"/>
                      </a:cubicBezTo>
                      <a:cubicBezTo>
                        <a:pt x="16406" y="0"/>
                        <a:pt x="26077" y="9670"/>
                        <a:pt x="26077" y="21600"/>
                      </a:cubicBezTo>
                      <a:cubicBezTo>
                        <a:pt x="26077" y="25255"/>
                        <a:pt x="25149" y="28851"/>
                        <a:pt x="23380" y="32051"/>
                      </a:cubicBezTo>
                    </a:path>
                    <a:path w="26077" h="32051" stroke="0" extrusionOk="0">
                      <a:moveTo>
                        <a:pt x="0" y="469"/>
                      </a:moveTo>
                      <a:cubicBezTo>
                        <a:pt x="1471" y="157"/>
                        <a:pt x="2972" y="-1"/>
                        <a:pt x="4477" y="0"/>
                      </a:cubicBezTo>
                      <a:cubicBezTo>
                        <a:pt x="16406" y="0"/>
                        <a:pt x="26077" y="9670"/>
                        <a:pt x="26077" y="21600"/>
                      </a:cubicBezTo>
                      <a:cubicBezTo>
                        <a:pt x="26077" y="25255"/>
                        <a:pt x="25149" y="28851"/>
                        <a:pt x="23380" y="32051"/>
                      </a:cubicBezTo>
                      <a:lnTo>
                        <a:pt x="4477"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19" name="Arc 197"/>
                <p:cNvSpPr>
                  <a:spLocks/>
                </p:cNvSpPr>
                <p:nvPr/>
              </p:nvSpPr>
              <p:spPr bwMode="auto">
                <a:xfrm>
                  <a:off x="1263" y="1938"/>
                  <a:ext cx="161" cy="118"/>
                </a:xfrm>
                <a:custGeom>
                  <a:avLst/>
                  <a:gdLst>
                    <a:gd name="T0" fmla="*/ 0 w 26034"/>
                    <a:gd name="T1" fmla="*/ 0 h 32133"/>
                    <a:gd name="T2" fmla="*/ 0 w 26034"/>
                    <a:gd name="T3" fmla="*/ 0 h 32133"/>
                    <a:gd name="T4" fmla="*/ 0 w 26034"/>
                    <a:gd name="T5" fmla="*/ 0 h 32133"/>
                    <a:gd name="T6" fmla="*/ 0 60000 65536"/>
                    <a:gd name="T7" fmla="*/ 0 60000 65536"/>
                    <a:gd name="T8" fmla="*/ 0 60000 65536"/>
                    <a:gd name="T9" fmla="*/ 0 w 26034"/>
                    <a:gd name="T10" fmla="*/ 0 h 32133"/>
                    <a:gd name="T11" fmla="*/ 26034 w 26034"/>
                    <a:gd name="T12" fmla="*/ 32133 h 32133"/>
                  </a:gdLst>
                  <a:ahLst/>
                  <a:cxnLst>
                    <a:cxn ang="T6">
                      <a:pos x="T0" y="T1"/>
                    </a:cxn>
                    <a:cxn ang="T7">
                      <a:pos x="T2" y="T3"/>
                    </a:cxn>
                    <a:cxn ang="T8">
                      <a:pos x="T4" y="T5"/>
                    </a:cxn>
                  </a:cxnLst>
                  <a:rect l="T9" t="T10" r="T11" b="T12"/>
                  <a:pathLst>
                    <a:path w="26034" h="32133" fill="none" extrusionOk="0">
                      <a:moveTo>
                        <a:pt x="-1" y="459"/>
                      </a:moveTo>
                      <a:cubicBezTo>
                        <a:pt x="1458" y="154"/>
                        <a:pt x="2944" y="-1"/>
                        <a:pt x="4434" y="0"/>
                      </a:cubicBezTo>
                      <a:cubicBezTo>
                        <a:pt x="16363" y="0"/>
                        <a:pt x="26034" y="9670"/>
                        <a:pt x="26034" y="21600"/>
                      </a:cubicBezTo>
                      <a:cubicBezTo>
                        <a:pt x="26034" y="25287"/>
                        <a:pt x="25089" y="28913"/>
                        <a:pt x="23291" y="32132"/>
                      </a:cubicBezTo>
                    </a:path>
                    <a:path w="26034" h="32133" stroke="0" extrusionOk="0">
                      <a:moveTo>
                        <a:pt x="-1" y="459"/>
                      </a:moveTo>
                      <a:cubicBezTo>
                        <a:pt x="1458" y="154"/>
                        <a:pt x="2944" y="-1"/>
                        <a:pt x="4434" y="0"/>
                      </a:cubicBezTo>
                      <a:cubicBezTo>
                        <a:pt x="16363" y="0"/>
                        <a:pt x="26034" y="9670"/>
                        <a:pt x="26034" y="21600"/>
                      </a:cubicBezTo>
                      <a:cubicBezTo>
                        <a:pt x="26034" y="25287"/>
                        <a:pt x="25089" y="28913"/>
                        <a:pt x="23291" y="32132"/>
                      </a:cubicBezTo>
                      <a:lnTo>
                        <a:pt x="4434" y="21600"/>
                      </a:lnTo>
                      <a:close/>
                    </a:path>
                  </a:pathLst>
                </a:custGeom>
                <a:solidFill>
                  <a:srgbClr val="E7EDED"/>
                </a:solidFill>
                <a:ln w="6350">
                  <a:solidFill>
                    <a:srgbClr val="6C8F93"/>
                  </a:solidFill>
                  <a:round/>
                  <a:headEnd/>
                  <a:tailEnd/>
                </a:ln>
              </p:spPr>
              <p:txBody>
                <a:bodyPr/>
                <a:lstStyle/>
                <a:p>
                  <a:endParaRPr lang="en-US"/>
                </a:p>
              </p:txBody>
            </p:sp>
            <p:sp>
              <p:nvSpPr>
                <p:cNvPr id="18720" name="Arc 198"/>
                <p:cNvSpPr>
                  <a:spLocks/>
                </p:cNvSpPr>
                <p:nvPr/>
              </p:nvSpPr>
              <p:spPr bwMode="auto">
                <a:xfrm>
                  <a:off x="1308" y="2056"/>
                  <a:ext cx="156" cy="119"/>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494" y="-1"/>
                      </a:moveTo>
                      <a:cubicBezTo>
                        <a:pt x="18617" y="4098"/>
                        <a:pt x="21600" y="10304"/>
                        <a:pt x="21600" y="16866"/>
                      </a:cubicBezTo>
                      <a:cubicBezTo>
                        <a:pt x="21600" y="21256"/>
                        <a:pt x="20261" y="25543"/>
                        <a:pt x="17764" y="29154"/>
                      </a:cubicBezTo>
                    </a:path>
                    <a:path w="21600" h="29154" stroke="0" extrusionOk="0">
                      <a:moveTo>
                        <a:pt x="13494" y="-1"/>
                      </a:moveTo>
                      <a:cubicBezTo>
                        <a:pt x="18617" y="4098"/>
                        <a:pt x="21600" y="10304"/>
                        <a:pt x="21600" y="16866"/>
                      </a:cubicBezTo>
                      <a:cubicBezTo>
                        <a:pt x="21600" y="21256"/>
                        <a:pt x="20261" y="25543"/>
                        <a:pt x="17764" y="29154"/>
                      </a:cubicBezTo>
                      <a:lnTo>
                        <a:pt x="0" y="16866"/>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21" name="Arc 199"/>
                <p:cNvSpPr>
                  <a:spLocks/>
                </p:cNvSpPr>
                <p:nvPr/>
              </p:nvSpPr>
              <p:spPr bwMode="auto">
                <a:xfrm>
                  <a:off x="1308" y="2057"/>
                  <a:ext cx="154" cy="117"/>
                </a:xfrm>
                <a:custGeom>
                  <a:avLst/>
                  <a:gdLst>
                    <a:gd name="T0" fmla="*/ 0 w 21600"/>
                    <a:gd name="T1" fmla="*/ 0 h 29302"/>
                    <a:gd name="T2" fmla="*/ 0 w 21600"/>
                    <a:gd name="T3" fmla="*/ 0 h 29302"/>
                    <a:gd name="T4" fmla="*/ 0 w 21600"/>
                    <a:gd name="T5" fmla="*/ 0 h 29302"/>
                    <a:gd name="T6" fmla="*/ 0 60000 65536"/>
                    <a:gd name="T7" fmla="*/ 0 60000 65536"/>
                    <a:gd name="T8" fmla="*/ 0 60000 65536"/>
                    <a:gd name="T9" fmla="*/ 0 w 21600"/>
                    <a:gd name="T10" fmla="*/ 0 h 29302"/>
                    <a:gd name="T11" fmla="*/ 21600 w 21600"/>
                    <a:gd name="T12" fmla="*/ 29302 h 29302"/>
                  </a:gdLst>
                  <a:ahLst/>
                  <a:cxnLst>
                    <a:cxn ang="T6">
                      <a:pos x="T0" y="T1"/>
                    </a:cxn>
                    <a:cxn ang="T7">
                      <a:pos x="T2" y="T3"/>
                    </a:cxn>
                    <a:cxn ang="T8">
                      <a:pos x="T4" y="T5"/>
                    </a:cxn>
                  </a:cxnLst>
                  <a:rect l="T9" t="T10" r="T11" b="T12"/>
                  <a:pathLst>
                    <a:path w="21600" h="29302" fill="none" extrusionOk="0">
                      <a:moveTo>
                        <a:pt x="13412" y="0"/>
                      </a:moveTo>
                      <a:cubicBezTo>
                        <a:pt x="18584" y="4097"/>
                        <a:pt x="21600" y="10333"/>
                        <a:pt x="21600" y="16931"/>
                      </a:cubicBezTo>
                      <a:cubicBezTo>
                        <a:pt x="21600" y="21356"/>
                        <a:pt x="20240" y="25674"/>
                        <a:pt x="17706" y="29301"/>
                      </a:cubicBezTo>
                    </a:path>
                    <a:path w="21600" h="29302" stroke="0" extrusionOk="0">
                      <a:moveTo>
                        <a:pt x="13412" y="0"/>
                      </a:moveTo>
                      <a:cubicBezTo>
                        <a:pt x="18584" y="4097"/>
                        <a:pt x="21600" y="10333"/>
                        <a:pt x="21600" y="16931"/>
                      </a:cubicBezTo>
                      <a:cubicBezTo>
                        <a:pt x="21600" y="21356"/>
                        <a:pt x="20240" y="25674"/>
                        <a:pt x="17706" y="29301"/>
                      </a:cubicBezTo>
                      <a:lnTo>
                        <a:pt x="0" y="16931"/>
                      </a:lnTo>
                      <a:close/>
                    </a:path>
                  </a:pathLst>
                </a:custGeom>
                <a:solidFill>
                  <a:srgbClr val="E7EDED"/>
                </a:solidFill>
                <a:ln w="6350">
                  <a:solidFill>
                    <a:srgbClr val="6C8F93"/>
                  </a:solidFill>
                  <a:round/>
                  <a:headEnd/>
                  <a:tailEnd/>
                </a:ln>
              </p:spPr>
              <p:txBody>
                <a:bodyPr/>
                <a:lstStyle/>
                <a:p>
                  <a:endParaRPr lang="en-US"/>
                </a:p>
              </p:txBody>
            </p:sp>
            <p:sp>
              <p:nvSpPr>
                <p:cNvPr id="18722" name="Arc 200"/>
                <p:cNvSpPr>
                  <a:spLocks/>
                </p:cNvSpPr>
                <p:nvPr/>
              </p:nvSpPr>
              <p:spPr bwMode="auto">
                <a:xfrm>
                  <a:off x="1257" y="2176"/>
                  <a:ext cx="183" cy="172"/>
                </a:xfrm>
                <a:custGeom>
                  <a:avLst/>
                  <a:gdLst>
                    <a:gd name="T0" fmla="*/ 0 w 28724"/>
                    <a:gd name="T1" fmla="*/ 0 h 27592"/>
                    <a:gd name="T2" fmla="*/ 0 w 28724"/>
                    <a:gd name="T3" fmla="*/ 0 h 27592"/>
                    <a:gd name="T4" fmla="*/ 0 w 28724"/>
                    <a:gd name="T5" fmla="*/ 0 h 27592"/>
                    <a:gd name="T6" fmla="*/ 0 60000 65536"/>
                    <a:gd name="T7" fmla="*/ 0 60000 65536"/>
                    <a:gd name="T8" fmla="*/ 0 60000 65536"/>
                    <a:gd name="T9" fmla="*/ 0 w 28724"/>
                    <a:gd name="T10" fmla="*/ 0 h 27592"/>
                    <a:gd name="T11" fmla="*/ 28724 w 28724"/>
                    <a:gd name="T12" fmla="*/ 27592 h 27592"/>
                  </a:gdLst>
                  <a:ahLst/>
                  <a:cxnLst>
                    <a:cxn ang="T6">
                      <a:pos x="T0" y="T1"/>
                    </a:cxn>
                    <a:cxn ang="T7">
                      <a:pos x="T2" y="T3"/>
                    </a:cxn>
                    <a:cxn ang="T8">
                      <a:pos x="T4" y="T5"/>
                    </a:cxn>
                  </a:cxnLst>
                  <a:rect l="T9" t="T10" r="T11" b="T12"/>
                  <a:pathLst>
                    <a:path w="28724" h="27592" fill="none" extrusionOk="0">
                      <a:moveTo>
                        <a:pt x="27876" y="-1"/>
                      </a:moveTo>
                      <a:cubicBezTo>
                        <a:pt x="28438" y="1947"/>
                        <a:pt x="28724" y="3964"/>
                        <a:pt x="28724" y="5992"/>
                      </a:cubicBezTo>
                      <a:cubicBezTo>
                        <a:pt x="28724" y="17921"/>
                        <a:pt x="19053" y="27592"/>
                        <a:pt x="7124" y="27592"/>
                      </a:cubicBezTo>
                      <a:cubicBezTo>
                        <a:pt x="4698" y="27592"/>
                        <a:pt x="2289" y="27183"/>
                        <a:pt x="-1" y="26383"/>
                      </a:cubicBezTo>
                    </a:path>
                    <a:path w="28724" h="27592" stroke="0" extrusionOk="0">
                      <a:moveTo>
                        <a:pt x="27876" y="-1"/>
                      </a:moveTo>
                      <a:cubicBezTo>
                        <a:pt x="28438" y="1947"/>
                        <a:pt x="28724" y="3964"/>
                        <a:pt x="28724" y="5992"/>
                      </a:cubicBezTo>
                      <a:cubicBezTo>
                        <a:pt x="28724" y="17921"/>
                        <a:pt x="19053" y="27592"/>
                        <a:pt x="7124" y="27592"/>
                      </a:cubicBezTo>
                      <a:cubicBezTo>
                        <a:pt x="4698" y="27592"/>
                        <a:pt x="2289" y="27183"/>
                        <a:pt x="-1" y="26383"/>
                      </a:cubicBezTo>
                      <a:lnTo>
                        <a:pt x="7124" y="5992"/>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23" name="Arc 201"/>
                <p:cNvSpPr>
                  <a:spLocks/>
                </p:cNvSpPr>
                <p:nvPr/>
              </p:nvSpPr>
              <p:spPr bwMode="auto">
                <a:xfrm>
                  <a:off x="1257" y="2176"/>
                  <a:ext cx="180" cy="169"/>
                </a:xfrm>
                <a:custGeom>
                  <a:avLst/>
                  <a:gdLst>
                    <a:gd name="T0" fmla="*/ 0 w 28722"/>
                    <a:gd name="T1" fmla="*/ 0 h 27594"/>
                    <a:gd name="T2" fmla="*/ 0 w 28722"/>
                    <a:gd name="T3" fmla="*/ 0 h 27594"/>
                    <a:gd name="T4" fmla="*/ 0 w 28722"/>
                    <a:gd name="T5" fmla="*/ 0 h 27594"/>
                    <a:gd name="T6" fmla="*/ 0 60000 65536"/>
                    <a:gd name="T7" fmla="*/ 0 60000 65536"/>
                    <a:gd name="T8" fmla="*/ 0 60000 65536"/>
                    <a:gd name="T9" fmla="*/ 0 w 28722"/>
                    <a:gd name="T10" fmla="*/ 0 h 27594"/>
                    <a:gd name="T11" fmla="*/ 28722 w 28722"/>
                    <a:gd name="T12" fmla="*/ 27594 h 27594"/>
                  </a:gdLst>
                  <a:ahLst/>
                  <a:cxnLst>
                    <a:cxn ang="T6">
                      <a:pos x="T0" y="T1"/>
                    </a:cxn>
                    <a:cxn ang="T7">
                      <a:pos x="T2" y="T3"/>
                    </a:cxn>
                    <a:cxn ang="T8">
                      <a:pos x="T4" y="T5"/>
                    </a:cxn>
                  </a:cxnLst>
                  <a:rect l="T9" t="T10" r="T11" b="T12"/>
                  <a:pathLst>
                    <a:path w="28722" h="27594" fill="none" extrusionOk="0">
                      <a:moveTo>
                        <a:pt x="27873" y="0"/>
                      </a:moveTo>
                      <a:cubicBezTo>
                        <a:pt x="28436" y="1948"/>
                        <a:pt x="28722" y="3966"/>
                        <a:pt x="28722" y="5994"/>
                      </a:cubicBezTo>
                      <a:cubicBezTo>
                        <a:pt x="28722" y="17923"/>
                        <a:pt x="19051" y="27594"/>
                        <a:pt x="7122" y="27594"/>
                      </a:cubicBezTo>
                      <a:cubicBezTo>
                        <a:pt x="4697" y="27594"/>
                        <a:pt x="2289" y="27185"/>
                        <a:pt x="-1" y="26386"/>
                      </a:cubicBezTo>
                    </a:path>
                    <a:path w="28722" h="27594" stroke="0" extrusionOk="0">
                      <a:moveTo>
                        <a:pt x="27873" y="0"/>
                      </a:moveTo>
                      <a:cubicBezTo>
                        <a:pt x="28436" y="1948"/>
                        <a:pt x="28722" y="3966"/>
                        <a:pt x="28722" y="5994"/>
                      </a:cubicBezTo>
                      <a:cubicBezTo>
                        <a:pt x="28722" y="17923"/>
                        <a:pt x="19051" y="27594"/>
                        <a:pt x="7122" y="27594"/>
                      </a:cubicBezTo>
                      <a:cubicBezTo>
                        <a:pt x="4697" y="27594"/>
                        <a:pt x="2289" y="27185"/>
                        <a:pt x="-1" y="26386"/>
                      </a:cubicBezTo>
                      <a:lnTo>
                        <a:pt x="7122" y="5994"/>
                      </a:lnTo>
                      <a:close/>
                    </a:path>
                  </a:pathLst>
                </a:custGeom>
                <a:solidFill>
                  <a:srgbClr val="E7EDED"/>
                </a:solidFill>
                <a:ln w="6350">
                  <a:solidFill>
                    <a:srgbClr val="6C8F93"/>
                  </a:solidFill>
                  <a:round/>
                  <a:headEnd/>
                  <a:tailEnd/>
                </a:ln>
              </p:spPr>
              <p:txBody>
                <a:bodyPr/>
                <a:lstStyle/>
                <a:p>
                  <a:endParaRPr lang="en-US"/>
                </a:p>
              </p:txBody>
            </p:sp>
            <p:sp>
              <p:nvSpPr>
                <p:cNvPr id="18724" name="Arc 202"/>
                <p:cNvSpPr>
                  <a:spLocks/>
                </p:cNvSpPr>
                <p:nvPr/>
              </p:nvSpPr>
              <p:spPr bwMode="auto">
                <a:xfrm>
                  <a:off x="628" y="2055"/>
                  <a:ext cx="99" cy="165"/>
                </a:xfrm>
                <a:custGeom>
                  <a:avLst/>
                  <a:gdLst>
                    <a:gd name="T0" fmla="*/ 0 w 21600"/>
                    <a:gd name="T1" fmla="*/ 0 h 41258"/>
                    <a:gd name="T2" fmla="*/ 0 w 21600"/>
                    <a:gd name="T3" fmla="*/ 0 h 41258"/>
                    <a:gd name="T4" fmla="*/ 0 w 21600"/>
                    <a:gd name="T5" fmla="*/ 0 h 41258"/>
                    <a:gd name="T6" fmla="*/ 0 60000 65536"/>
                    <a:gd name="T7" fmla="*/ 0 60000 65536"/>
                    <a:gd name="T8" fmla="*/ 0 60000 65536"/>
                    <a:gd name="T9" fmla="*/ 0 w 21600"/>
                    <a:gd name="T10" fmla="*/ 0 h 41258"/>
                    <a:gd name="T11" fmla="*/ 21600 w 21600"/>
                    <a:gd name="T12" fmla="*/ 41258 h 41258"/>
                  </a:gdLst>
                  <a:ahLst/>
                  <a:cxnLst>
                    <a:cxn ang="T6">
                      <a:pos x="T0" y="T1"/>
                    </a:cxn>
                    <a:cxn ang="T7">
                      <a:pos x="T2" y="T3"/>
                    </a:cxn>
                    <a:cxn ang="T8">
                      <a:pos x="T4" y="T5"/>
                    </a:cxn>
                  </a:cxnLst>
                  <a:rect l="T9" t="T10" r="T11" b="T12"/>
                  <a:pathLst>
                    <a:path w="21600" h="41258" fill="none" extrusionOk="0">
                      <a:moveTo>
                        <a:pt x="12768" y="41257"/>
                      </a:moveTo>
                      <a:cubicBezTo>
                        <a:pt x="4999" y="37777"/>
                        <a:pt x="0" y="30058"/>
                        <a:pt x="0" y="21546"/>
                      </a:cubicBezTo>
                      <a:cubicBezTo>
                        <a:pt x="-1" y="10211"/>
                        <a:pt x="8761" y="804"/>
                        <a:pt x="20068" y="0"/>
                      </a:cubicBezTo>
                    </a:path>
                    <a:path w="21600" h="41258" stroke="0" extrusionOk="0">
                      <a:moveTo>
                        <a:pt x="12768" y="41257"/>
                      </a:moveTo>
                      <a:cubicBezTo>
                        <a:pt x="4999" y="37777"/>
                        <a:pt x="0" y="30058"/>
                        <a:pt x="0" y="21546"/>
                      </a:cubicBezTo>
                      <a:cubicBezTo>
                        <a:pt x="-1" y="10211"/>
                        <a:pt x="8761" y="804"/>
                        <a:pt x="20068" y="0"/>
                      </a:cubicBezTo>
                      <a:lnTo>
                        <a:pt x="21600" y="21546"/>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25" name="Arc 203"/>
                <p:cNvSpPr>
                  <a:spLocks/>
                </p:cNvSpPr>
                <p:nvPr/>
              </p:nvSpPr>
              <p:spPr bwMode="auto">
                <a:xfrm>
                  <a:off x="630" y="2057"/>
                  <a:ext cx="97" cy="161"/>
                </a:xfrm>
                <a:custGeom>
                  <a:avLst/>
                  <a:gdLst>
                    <a:gd name="T0" fmla="*/ 0 w 21600"/>
                    <a:gd name="T1" fmla="*/ 0 h 41268"/>
                    <a:gd name="T2" fmla="*/ 0 w 21600"/>
                    <a:gd name="T3" fmla="*/ 0 h 41268"/>
                    <a:gd name="T4" fmla="*/ 0 w 21600"/>
                    <a:gd name="T5" fmla="*/ 0 h 41268"/>
                    <a:gd name="T6" fmla="*/ 0 60000 65536"/>
                    <a:gd name="T7" fmla="*/ 0 60000 65536"/>
                    <a:gd name="T8" fmla="*/ 0 60000 65536"/>
                    <a:gd name="T9" fmla="*/ 0 w 21600"/>
                    <a:gd name="T10" fmla="*/ 0 h 41268"/>
                    <a:gd name="T11" fmla="*/ 21600 w 21600"/>
                    <a:gd name="T12" fmla="*/ 41268 h 41268"/>
                  </a:gdLst>
                  <a:ahLst/>
                  <a:cxnLst>
                    <a:cxn ang="T6">
                      <a:pos x="T0" y="T1"/>
                    </a:cxn>
                    <a:cxn ang="T7">
                      <a:pos x="T2" y="T3"/>
                    </a:cxn>
                    <a:cxn ang="T8">
                      <a:pos x="T4" y="T5"/>
                    </a:cxn>
                  </a:cxnLst>
                  <a:rect l="T9" t="T10" r="T11" b="T12"/>
                  <a:pathLst>
                    <a:path w="21600" h="41268" fill="none" extrusionOk="0">
                      <a:moveTo>
                        <a:pt x="12790" y="41267"/>
                      </a:moveTo>
                      <a:cubicBezTo>
                        <a:pt x="5009" y="37792"/>
                        <a:pt x="0" y="30067"/>
                        <a:pt x="0" y="21546"/>
                      </a:cubicBezTo>
                      <a:cubicBezTo>
                        <a:pt x="-1" y="10209"/>
                        <a:pt x="8763" y="802"/>
                        <a:pt x="20072" y="0"/>
                      </a:cubicBezTo>
                    </a:path>
                    <a:path w="21600" h="41268" stroke="0" extrusionOk="0">
                      <a:moveTo>
                        <a:pt x="12790" y="41267"/>
                      </a:moveTo>
                      <a:cubicBezTo>
                        <a:pt x="5009" y="37792"/>
                        <a:pt x="0" y="30067"/>
                        <a:pt x="0" y="21546"/>
                      </a:cubicBezTo>
                      <a:cubicBezTo>
                        <a:pt x="-1" y="10209"/>
                        <a:pt x="8763" y="802"/>
                        <a:pt x="20072" y="0"/>
                      </a:cubicBezTo>
                      <a:lnTo>
                        <a:pt x="21600" y="21546"/>
                      </a:lnTo>
                      <a:close/>
                    </a:path>
                  </a:pathLst>
                </a:custGeom>
                <a:solidFill>
                  <a:srgbClr val="E7EDED"/>
                </a:solidFill>
                <a:ln w="6350">
                  <a:solidFill>
                    <a:srgbClr val="6C8F93"/>
                  </a:solidFill>
                  <a:round/>
                  <a:headEnd/>
                  <a:tailEnd/>
                </a:ln>
              </p:spPr>
              <p:txBody>
                <a:bodyPr/>
                <a:lstStyle/>
                <a:p>
                  <a:endParaRPr lang="en-US"/>
                </a:p>
              </p:txBody>
            </p:sp>
            <p:sp>
              <p:nvSpPr>
                <p:cNvPr id="18726" name="Arc 204"/>
                <p:cNvSpPr>
                  <a:spLocks/>
                </p:cNvSpPr>
                <p:nvPr/>
              </p:nvSpPr>
              <p:spPr bwMode="auto">
                <a:xfrm>
                  <a:off x="890" y="2279"/>
                  <a:ext cx="375" cy="100"/>
                </a:xfrm>
                <a:custGeom>
                  <a:avLst/>
                  <a:gdLst>
                    <a:gd name="T0" fmla="*/ 0 w 39085"/>
                    <a:gd name="T1" fmla="*/ 0 h 21600"/>
                    <a:gd name="T2" fmla="*/ 0 w 39085"/>
                    <a:gd name="T3" fmla="*/ 0 h 21600"/>
                    <a:gd name="T4" fmla="*/ 0 w 39085"/>
                    <a:gd name="T5" fmla="*/ 0 h 21600"/>
                    <a:gd name="T6" fmla="*/ 0 60000 65536"/>
                    <a:gd name="T7" fmla="*/ 0 60000 65536"/>
                    <a:gd name="T8" fmla="*/ 0 60000 65536"/>
                    <a:gd name="T9" fmla="*/ 0 w 39085"/>
                    <a:gd name="T10" fmla="*/ 0 h 21600"/>
                    <a:gd name="T11" fmla="*/ 39085 w 39085"/>
                    <a:gd name="T12" fmla="*/ 21600 h 21600"/>
                  </a:gdLst>
                  <a:ahLst/>
                  <a:cxnLst>
                    <a:cxn ang="T6">
                      <a:pos x="T0" y="T1"/>
                    </a:cxn>
                    <a:cxn ang="T7">
                      <a:pos x="T2" y="T3"/>
                    </a:cxn>
                    <a:cxn ang="T8">
                      <a:pos x="T4" y="T5"/>
                    </a:cxn>
                  </a:cxnLst>
                  <a:rect l="T9" t="T10" r="T11" b="T12"/>
                  <a:pathLst>
                    <a:path w="39085" h="21600" fill="none" extrusionOk="0">
                      <a:moveTo>
                        <a:pt x="39085" y="12120"/>
                      </a:moveTo>
                      <a:cubicBezTo>
                        <a:pt x="35065" y="18049"/>
                        <a:pt x="28368" y="21599"/>
                        <a:pt x="21206" y="21600"/>
                      </a:cubicBezTo>
                      <a:cubicBezTo>
                        <a:pt x="10860" y="21600"/>
                        <a:pt x="1967" y="14264"/>
                        <a:pt x="0" y="4107"/>
                      </a:cubicBezTo>
                    </a:path>
                    <a:path w="39085" h="21600" stroke="0" extrusionOk="0">
                      <a:moveTo>
                        <a:pt x="39085" y="12120"/>
                      </a:moveTo>
                      <a:cubicBezTo>
                        <a:pt x="35065" y="18049"/>
                        <a:pt x="28368" y="21599"/>
                        <a:pt x="21206" y="21600"/>
                      </a:cubicBezTo>
                      <a:cubicBezTo>
                        <a:pt x="10860" y="21600"/>
                        <a:pt x="1967" y="14264"/>
                        <a:pt x="0" y="4107"/>
                      </a:cubicBezTo>
                      <a:lnTo>
                        <a:pt x="21206" y="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27" name="Arc 205"/>
                <p:cNvSpPr>
                  <a:spLocks/>
                </p:cNvSpPr>
                <p:nvPr/>
              </p:nvSpPr>
              <p:spPr bwMode="auto">
                <a:xfrm>
                  <a:off x="892" y="2279"/>
                  <a:ext cx="370" cy="98"/>
                </a:xfrm>
                <a:custGeom>
                  <a:avLst/>
                  <a:gdLst>
                    <a:gd name="T0" fmla="*/ 0 w 39018"/>
                    <a:gd name="T1" fmla="*/ 0 h 21600"/>
                    <a:gd name="T2" fmla="*/ 0 w 39018"/>
                    <a:gd name="T3" fmla="*/ 0 h 21600"/>
                    <a:gd name="T4" fmla="*/ 0 w 39018"/>
                    <a:gd name="T5" fmla="*/ 0 h 21600"/>
                    <a:gd name="T6" fmla="*/ 0 60000 65536"/>
                    <a:gd name="T7" fmla="*/ 0 60000 65536"/>
                    <a:gd name="T8" fmla="*/ 0 60000 65536"/>
                    <a:gd name="T9" fmla="*/ 0 w 39018"/>
                    <a:gd name="T10" fmla="*/ 0 h 21600"/>
                    <a:gd name="T11" fmla="*/ 39018 w 39018"/>
                    <a:gd name="T12" fmla="*/ 21600 h 21600"/>
                  </a:gdLst>
                  <a:ahLst/>
                  <a:cxnLst>
                    <a:cxn ang="T6">
                      <a:pos x="T0" y="T1"/>
                    </a:cxn>
                    <a:cxn ang="T7">
                      <a:pos x="T2" y="T3"/>
                    </a:cxn>
                    <a:cxn ang="T8">
                      <a:pos x="T4" y="T5"/>
                    </a:cxn>
                  </a:cxnLst>
                  <a:rect l="T9" t="T10" r="T11" b="T12"/>
                  <a:pathLst>
                    <a:path w="39018" h="21600" fill="none" extrusionOk="0">
                      <a:moveTo>
                        <a:pt x="39017" y="12206"/>
                      </a:moveTo>
                      <a:cubicBezTo>
                        <a:pt x="34990" y="18085"/>
                        <a:pt x="28323" y="21599"/>
                        <a:pt x="21198" y="21600"/>
                      </a:cubicBezTo>
                      <a:cubicBezTo>
                        <a:pt x="10868" y="21600"/>
                        <a:pt x="1984" y="14286"/>
                        <a:pt x="0" y="4149"/>
                      </a:cubicBezTo>
                    </a:path>
                    <a:path w="39018" h="21600" stroke="0" extrusionOk="0">
                      <a:moveTo>
                        <a:pt x="39017" y="12206"/>
                      </a:moveTo>
                      <a:cubicBezTo>
                        <a:pt x="34990" y="18085"/>
                        <a:pt x="28323" y="21599"/>
                        <a:pt x="21198" y="21600"/>
                      </a:cubicBezTo>
                      <a:cubicBezTo>
                        <a:pt x="10868" y="21600"/>
                        <a:pt x="1984" y="14286"/>
                        <a:pt x="0" y="4149"/>
                      </a:cubicBezTo>
                      <a:lnTo>
                        <a:pt x="21198" y="0"/>
                      </a:lnTo>
                      <a:close/>
                    </a:path>
                  </a:pathLst>
                </a:custGeom>
                <a:solidFill>
                  <a:srgbClr val="E7EDED"/>
                </a:solidFill>
                <a:ln w="6350">
                  <a:solidFill>
                    <a:srgbClr val="6C8F93"/>
                  </a:solidFill>
                  <a:round/>
                  <a:headEnd/>
                  <a:tailEnd/>
                </a:ln>
              </p:spPr>
              <p:txBody>
                <a:bodyPr/>
                <a:lstStyle/>
                <a:p>
                  <a:endParaRPr lang="en-US"/>
                </a:p>
              </p:txBody>
            </p:sp>
          </p:grpSp>
          <p:sp>
            <p:nvSpPr>
              <p:cNvPr id="18564" name="Freeform 206"/>
              <p:cNvSpPr>
                <a:spLocks/>
              </p:cNvSpPr>
              <p:nvPr/>
            </p:nvSpPr>
            <p:spPr bwMode="auto">
              <a:xfrm>
                <a:off x="1628" y="398"/>
                <a:ext cx="365" cy="183"/>
              </a:xfrm>
              <a:custGeom>
                <a:avLst/>
                <a:gdLst>
                  <a:gd name="T0" fmla="*/ 0 w 1460"/>
                  <a:gd name="T1" fmla="*/ 0 h 730"/>
                  <a:gd name="T2" fmla="*/ 0 w 1460"/>
                  <a:gd name="T3" fmla="*/ 0 h 730"/>
                  <a:gd name="T4" fmla="*/ 0 w 1460"/>
                  <a:gd name="T5" fmla="*/ 0 h 730"/>
                  <a:gd name="T6" fmla="*/ 0 w 1460"/>
                  <a:gd name="T7" fmla="*/ 0 h 730"/>
                  <a:gd name="T8" fmla="*/ 0 60000 65536"/>
                  <a:gd name="T9" fmla="*/ 0 60000 65536"/>
                  <a:gd name="T10" fmla="*/ 0 60000 65536"/>
                  <a:gd name="T11" fmla="*/ 0 60000 65536"/>
                  <a:gd name="T12" fmla="*/ 0 w 1460"/>
                  <a:gd name="T13" fmla="*/ 0 h 730"/>
                  <a:gd name="T14" fmla="*/ 1460 w 1460"/>
                  <a:gd name="T15" fmla="*/ 730 h 730"/>
                </a:gdLst>
                <a:ahLst/>
                <a:cxnLst>
                  <a:cxn ang="T8">
                    <a:pos x="T0" y="T1"/>
                  </a:cxn>
                  <a:cxn ang="T9">
                    <a:pos x="T2" y="T3"/>
                  </a:cxn>
                  <a:cxn ang="T10">
                    <a:pos x="T4" y="T5"/>
                  </a:cxn>
                  <a:cxn ang="T11">
                    <a:pos x="T6" y="T7"/>
                  </a:cxn>
                </a:cxnLst>
                <a:rect l="T12" t="T13" r="T14" b="T15"/>
                <a:pathLst>
                  <a:path w="1460" h="730">
                    <a:moveTo>
                      <a:pt x="177" y="0"/>
                    </a:moveTo>
                    <a:lnTo>
                      <a:pt x="1460" y="0"/>
                    </a:lnTo>
                    <a:lnTo>
                      <a:pt x="726" y="730"/>
                    </a:lnTo>
                    <a:lnTo>
                      <a:pt x="0" y="8"/>
                    </a:lnTo>
                  </a:path>
                </a:pathLst>
              </a:custGeom>
              <a:noFill/>
              <a:ln w="9525">
                <a:solidFill>
                  <a:srgbClr val="CF0E3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20" name="Group 207"/>
              <p:cNvGrpSpPr>
                <a:grpSpLocks/>
              </p:cNvGrpSpPr>
              <p:nvPr/>
            </p:nvGrpSpPr>
            <p:grpSpPr bwMode="auto">
              <a:xfrm>
                <a:off x="1927" y="332"/>
                <a:ext cx="171" cy="169"/>
                <a:chOff x="1179" y="1966"/>
                <a:chExt cx="171" cy="169"/>
              </a:xfrm>
            </p:grpSpPr>
            <p:sp>
              <p:nvSpPr>
                <p:cNvPr id="18692" name="Freeform 208"/>
                <p:cNvSpPr>
                  <a:spLocks/>
                </p:cNvSpPr>
                <p:nvPr/>
              </p:nvSpPr>
              <p:spPr bwMode="auto">
                <a:xfrm>
                  <a:off x="1203" y="2068"/>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7" y="72"/>
                      </a:lnTo>
                      <a:lnTo>
                        <a:pt x="0" y="72"/>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93" name="Freeform 209"/>
                <p:cNvSpPr>
                  <a:spLocks/>
                </p:cNvSpPr>
                <p:nvPr/>
              </p:nvSpPr>
              <p:spPr bwMode="auto">
                <a:xfrm>
                  <a:off x="1205" y="2070"/>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7" y="72"/>
                      </a:lnTo>
                      <a:lnTo>
                        <a:pt x="0" y="72"/>
                      </a:lnTo>
                      <a:close/>
                    </a:path>
                  </a:pathLst>
                </a:custGeom>
                <a:solidFill>
                  <a:srgbClr val="C9C9B6"/>
                </a:solidFill>
                <a:ln w="3175">
                  <a:solidFill>
                    <a:srgbClr val="494936"/>
                  </a:solidFill>
                  <a:round/>
                  <a:headEnd/>
                  <a:tailEnd/>
                </a:ln>
              </p:spPr>
              <p:txBody>
                <a:bodyPr/>
                <a:lstStyle/>
                <a:p>
                  <a:endParaRPr lang="en-US"/>
                </a:p>
              </p:txBody>
            </p:sp>
            <p:sp>
              <p:nvSpPr>
                <p:cNvPr id="18694" name="Rectangle 210"/>
                <p:cNvSpPr>
                  <a:spLocks noChangeArrowheads="1"/>
                </p:cNvSpPr>
                <p:nvPr/>
              </p:nvSpPr>
              <p:spPr bwMode="auto">
                <a:xfrm>
                  <a:off x="1203" y="2086"/>
                  <a:ext cx="129" cy="2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695" name="Rectangle 211"/>
                <p:cNvSpPr>
                  <a:spLocks noChangeArrowheads="1"/>
                </p:cNvSpPr>
                <p:nvPr/>
              </p:nvSpPr>
              <p:spPr bwMode="auto">
                <a:xfrm>
                  <a:off x="1204" y="2087"/>
                  <a:ext cx="127" cy="20"/>
                </a:xfrm>
                <a:prstGeom prst="rect">
                  <a:avLst/>
                </a:prstGeom>
                <a:solidFill>
                  <a:srgbClr val="B7B79D"/>
                </a:solidFill>
                <a:ln w="3175">
                  <a:solidFill>
                    <a:srgbClr val="494936"/>
                  </a:solidFill>
                  <a:miter lim="800000"/>
                  <a:headEnd/>
                  <a:tailEnd/>
                </a:ln>
              </p:spPr>
              <p:txBody>
                <a:bodyPr/>
                <a:lstStyle/>
                <a:p>
                  <a:endParaRPr lang="en-US"/>
                </a:p>
              </p:txBody>
            </p:sp>
            <p:sp>
              <p:nvSpPr>
                <p:cNvPr id="18696" name="Freeform 212"/>
                <p:cNvSpPr>
                  <a:spLocks/>
                </p:cNvSpPr>
                <p:nvPr/>
              </p:nvSpPr>
              <p:spPr bwMode="auto">
                <a:xfrm>
                  <a:off x="1332" y="2068"/>
                  <a:ext cx="16" cy="40"/>
                </a:xfrm>
                <a:custGeom>
                  <a:avLst/>
                  <a:gdLst>
                    <a:gd name="T0" fmla="*/ 0 w 64"/>
                    <a:gd name="T1" fmla="*/ 0 h 160"/>
                    <a:gd name="T2" fmla="*/ 0 w 64"/>
                    <a:gd name="T3" fmla="*/ 0 h 160"/>
                    <a:gd name="T4" fmla="*/ 0 w 64"/>
                    <a:gd name="T5" fmla="*/ 0 h 160"/>
                    <a:gd name="T6" fmla="*/ 0 w 64"/>
                    <a:gd name="T7" fmla="*/ 0 h 160"/>
                    <a:gd name="T8" fmla="*/ 0 w 64"/>
                    <a:gd name="T9" fmla="*/ 0 h 160"/>
                    <a:gd name="T10" fmla="*/ 0 60000 65536"/>
                    <a:gd name="T11" fmla="*/ 0 60000 65536"/>
                    <a:gd name="T12" fmla="*/ 0 60000 65536"/>
                    <a:gd name="T13" fmla="*/ 0 60000 65536"/>
                    <a:gd name="T14" fmla="*/ 0 60000 65536"/>
                    <a:gd name="T15" fmla="*/ 0 w 64"/>
                    <a:gd name="T16" fmla="*/ 0 h 160"/>
                    <a:gd name="T17" fmla="*/ 64 w 64"/>
                    <a:gd name="T18" fmla="*/ 160 h 160"/>
                  </a:gdLst>
                  <a:ahLst/>
                  <a:cxnLst>
                    <a:cxn ang="T10">
                      <a:pos x="T0" y="T1"/>
                    </a:cxn>
                    <a:cxn ang="T11">
                      <a:pos x="T2" y="T3"/>
                    </a:cxn>
                    <a:cxn ang="T12">
                      <a:pos x="T4" y="T5"/>
                    </a:cxn>
                    <a:cxn ang="T13">
                      <a:pos x="T6" y="T7"/>
                    </a:cxn>
                    <a:cxn ang="T14">
                      <a:pos x="T8" y="T9"/>
                    </a:cxn>
                  </a:cxnLst>
                  <a:rect l="T15" t="T16" r="T17" b="T18"/>
                  <a:pathLst>
                    <a:path w="64" h="160">
                      <a:moveTo>
                        <a:pt x="0" y="160"/>
                      </a:moveTo>
                      <a:lnTo>
                        <a:pt x="64" y="96"/>
                      </a:lnTo>
                      <a:lnTo>
                        <a:pt x="64" y="0"/>
                      </a:lnTo>
                      <a:lnTo>
                        <a:pt x="0" y="72"/>
                      </a:lnTo>
                      <a:lnTo>
                        <a:pt x="0" y="160"/>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97" name="Freeform 213"/>
                <p:cNvSpPr>
                  <a:spLocks/>
                </p:cNvSpPr>
                <p:nvPr/>
              </p:nvSpPr>
              <p:spPr bwMode="auto">
                <a:xfrm>
                  <a:off x="1332" y="2068"/>
                  <a:ext cx="16" cy="40"/>
                </a:xfrm>
                <a:custGeom>
                  <a:avLst/>
                  <a:gdLst>
                    <a:gd name="T0" fmla="*/ 0 w 64"/>
                    <a:gd name="T1" fmla="*/ 0 h 160"/>
                    <a:gd name="T2" fmla="*/ 0 w 64"/>
                    <a:gd name="T3" fmla="*/ 0 h 160"/>
                    <a:gd name="T4" fmla="*/ 0 w 64"/>
                    <a:gd name="T5" fmla="*/ 0 h 160"/>
                    <a:gd name="T6" fmla="*/ 0 w 64"/>
                    <a:gd name="T7" fmla="*/ 0 h 160"/>
                    <a:gd name="T8" fmla="*/ 0 w 64"/>
                    <a:gd name="T9" fmla="*/ 0 h 160"/>
                    <a:gd name="T10" fmla="*/ 0 60000 65536"/>
                    <a:gd name="T11" fmla="*/ 0 60000 65536"/>
                    <a:gd name="T12" fmla="*/ 0 60000 65536"/>
                    <a:gd name="T13" fmla="*/ 0 60000 65536"/>
                    <a:gd name="T14" fmla="*/ 0 60000 65536"/>
                    <a:gd name="T15" fmla="*/ 0 w 64"/>
                    <a:gd name="T16" fmla="*/ 0 h 160"/>
                    <a:gd name="T17" fmla="*/ 64 w 64"/>
                    <a:gd name="T18" fmla="*/ 160 h 160"/>
                  </a:gdLst>
                  <a:ahLst/>
                  <a:cxnLst>
                    <a:cxn ang="T10">
                      <a:pos x="T0" y="T1"/>
                    </a:cxn>
                    <a:cxn ang="T11">
                      <a:pos x="T2" y="T3"/>
                    </a:cxn>
                    <a:cxn ang="T12">
                      <a:pos x="T4" y="T5"/>
                    </a:cxn>
                    <a:cxn ang="T13">
                      <a:pos x="T6" y="T7"/>
                    </a:cxn>
                    <a:cxn ang="T14">
                      <a:pos x="T8" y="T9"/>
                    </a:cxn>
                  </a:cxnLst>
                  <a:rect l="T15" t="T16" r="T17" b="T18"/>
                  <a:pathLst>
                    <a:path w="64" h="160">
                      <a:moveTo>
                        <a:pt x="0" y="160"/>
                      </a:moveTo>
                      <a:lnTo>
                        <a:pt x="64" y="96"/>
                      </a:lnTo>
                      <a:lnTo>
                        <a:pt x="64" y="0"/>
                      </a:lnTo>
                      <a:lnTo>
                        <a:pt x="0" y="72"/>
                      </a:lnTo>
                      <a:lnTo>
                        <a:pt x="0" y="160"/>
                      </a:lnTo>
                      <a:close/>
                    </a:path>
                  </a:pathLst>
                </a:custGeom>
                <a:solidFill>
                  <a:srgbClr val="7A7A5A"/>
                </a:solidFill>
                <a:ln w="3175">
                  <a:solidFill>
                    <a:srgbClr val="494936"/>
                  </a:solidFill>
                  <a:round/>
                  <a:headEnd/>
                  <a:tailEnd/>
                </a:ln>
              </p:spPr>
              <p:txBody>
                <a:bodyPr/>
                <a:lstStyle/>
                <a:p>
                  <a:endParaRPr lang="en-US"/>
                </a:p>
              </p:txBody>
            </p:sp>
            <p:sp>
              <p:nvSpPr>
                <p:cNvPr id="18698" name="Freeform 214"/>
                <p:cNvSpPr>
                  <a:spLocks/>
                </p:cNvSpPr>
                <p:nvPr/>
              </p:nvSpPr>
              <p:spPr bwMode="auto">
                <a:xfrm>
                  <a:off x="1207" y="2068"/>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9" y="56"/>
                      </a:lnTo>
                      <a:lnTo>
                        <a:pt x="0" y="5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99" name="Freeform 215"/>
                <p:cNvSpPr>
                  <a:spLocks/>
                </p:cNvSpPr>
                <p:nvPr/>
              </p:nvSpPr>
              <p:spPr bwMode="auto">
                <a:xfrm>
                  <a:off x="1207" y="2068"/>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9" y="56"/>
                      </a:lnTo>
                      <a:lnTo>
                        <a:pt x="0" y="56"/>
                      </a:lnTo>
                      <a:close/>
                    </a:path>
                  </a:pathLst>
                </a:custGeom>
                <a:solidFill>
                  <a:srgbClr val="000000"/>
                </a:solidFill>
                <a:ln w="3175">
                  <a:solidFill>
                    <a:srgbClr val="000000"/>
                  </a:solidFill>
                  <a:round/>
                  <a:headEnd/>
                  <a:tailEnd/>
                </a:ln>
              </p:spPr>
              <p:txBody>
                <a:bodyPr/>
                <a:lstStyle/>
                <a:p>
                  <a:endParaRPr lang="en-US"/>
                </a:p>
              </p:txBody>
            </p:sp>
            <p:sp>
              <p:nvSpPr>
                <p:cNvPr id="18700" name="Freeform 216"/>
                <p:cNvSpPr>
                  <a:spLocks/>
                </p:cNvSpPr>
                <p:nvPr/>
              </p:nvSpPr>
              <p:spPr bwMode="auto">
                <a:xfrm>
                  <a:off x="1205" y="1966"/>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9" y="0"/>
                      </a:lnTo>
                      <a:lnTo>
                        <a:pt x="565" y="0"/>
                      </a:lnTo>
                      <a:lnTo>
                        <a:pt x="509" y="56"/>
                      </a:lnTo>
                      <a:lnTo>
                        <a:pt x="0" y="56"/>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01" name="Freeform 217"/>
                <p:cNvSpPr>
                  <a:spLocks/>
                </p:cNvSpPr>
                <p:nvPr/>
              </p:nvSpPr>
              <p:spPr bwMode="auto">
                <a:xfrm>
                  <a:off x="1205" y="1966"/>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9" y="0"/>
                      </a:lnTo>
                      <a:lnTo>
                        <a:pt x="565" y="0"/>
                      </a:lnTo>
                      <a:lnTo>
                        <a:pt x="509" y="56"/>
                      </a:lnTo>
                      <a:lnTo>
                        <a:pt x="0" y="56"/>
                      </a:lnTo>
                      <a:close/>
                    </a:path>
                  </a:pathLst>
                </a:custGeom>
                <a:solidFill>
                  <a:srgbClr val="C9C9B6"/>
                </a:solidFill>
                <a:ln w="3175">
                  <a:solidFill>
                    <a:srgbClr val="494936"/>
                  </a:solidFill>
                  <a:round/>
                  <a:headEnd/>
                  <a:tailEnd/>
                </a:ln>
              </p:spPr>
              <p:txBody>
                <a:bodyPr/>
                <a:lstStyle/>
                <a:p>
                  <a:endParaRPr lang="en-US"/>
                </a:p>
              </p:txBody>
            </p:sp>
            <p:sp>
              <p:nvSpPr>
                <p:cNvPr id="18702" name="Rectangle 218"/>
                <p:cNvSpPr>
                  <a:spLocks noChangeArrowheads="1"/>
                </p:cNvSpPr>
                <p:nvPr/>
              </p:nvSpPr>
              <p:spPr bwMode="auto">
                <a:xfrm>
                  <a:off x="1206" y="1981"/>
                  <a:ext cx="127" cy="98"/>
                </a:xfrm>
                <a:prstGeom prst="rect">
                  <a:avLst/>
                </a:prstGeom>
                <a:solidFill>
                  <a:srgbClr val="B7B79D"/>
                </a:solidFill>
                <a:ln w="3175">
                  <a:solidFill>
                    <a:srgbClr val="494936"/>
                  </a:solidFill>
                  <a:miter lim="800000"/>
                  <a:headEnd/>
                  <a:tailEnd/>
                </a:ln>
              </p:spPr>
              <p:txBody>
                <a:bodyPr/>
                <a:lstStyle/>
                <a:p>
                  <a:endParaRPr lang="en-US"/>
                </a:p>
              </p:txBody>
            </p:sp>
            <p:sp>
              <p:nvSpPr>
                <p:cNvPr id="18703" name="Rectangle 219"/>
                <p:cNvSpPr>
                  <a:spLocks noChangeArrowheads="1"/>
                </p:cNvSpPr>
                <p:nvPr/>
              </p:nvSpPr>
              <p:spPr bwMode="auto">
                <a:xfrm>
                  <a:off x="1216" y="1993"/>
                  <a:ext cx="105" cy="76"/>
                </a:xfrm>
                <a:prstGeom prst="rect">
                  <a:avLst/>
                </a:prstGeom>
                <a:solidFill>
                  <a:srgbClr val="FFFFFF"/>
                </a:solidFill>
                <a:ln w="3175">
                  <a:solidFill>
                    <a:srgbClr val="494936"/>
                  </a:solidFill>
                  <a:miter lim="800000"/>
                  <a:headEnd/>
                  <a:tailEnd/>
                </a:ln>
              </p:spPr>
              <p:txBody>
                <a:bodyPr/>
                <a:lstStyle/>
                <a:p>
                  <a:endParaRPr lang="en-US"/>
                </a:p>
              </p:txBody>
            </p:sp>
            <p:sp>
              <p:nvSpPr>
                <p:cNvPr id="18704" name="Freeform 220"/>
                <p:cNvSpPr>
                  <a:spLocks/>
                </p:cNvSpPr>
                <p:nvPr/>
              </p:nvSpPr>
              <p:spPr bwMode="auto">
                <a:xfrm>
                  <a:off x="1332" y="1966"/>
                  <a:ext cx="14" cy="112"/>
                </a:xfrm>
                <a:custGeom>
                  <a:avLst/>
                  <a:gdLst>
                    <a:gd name="T0" fmla="*/ 0 w 56"/>
                    <a:gd name="T1" fmla="*/ 0 h 449"/>
                    <a:gd name="T2" fmla="*/ 0 w 56"/>
                    <a:gd name="T3" fmla="*/ 0 h 449"/>
                    <a:gd name="T4" fmla="*/ 0 w 56"/>
                    <a:gd name="T5" fmla="*/ 0 h 449"/>
                    <a:gd name="T6" fmla="*/ 0 w 56"/>
                    <a:gd name="T7" fmla="*/ 0 h 449"/>
                    <a:gd name="T8" fmla="*/ 0 w 56"/>
                    <a:gd name="T9" fmla="*/ 0 h 449"/>
                    <a:gd name="T10" fmla="*/ 0 60000 65536"/>
                    <a:gd name="T11" fmla="*/ 0 60000 65536"/>
                    <a:gd name="T12" fmla="*/ 0 60000 65536"/>
                    <a:gd name="T13" fmla="*/ 0 60000 65536"/>
                    <a:gd name="T14" fmla="*/ 0 60000 65536"/>
                    <a:gd name="T15" fmla="*/ 0 w 56"/>
                    <a:gd name="T16" fmla="*/ 0 h 449"/>
                    <a:gd name="T17" fmla="*/ 56 w 56"/>
                    <a:gd name="T18" fmla="*/ 449 h 449"/>
                  </a:gdLst>
                  <a:ahLst/>
                  <a:cxnLst>
                    <a:cxn ang="T10">
                      <a:pos x="T0" y="T1"/>
                    </a:cxn>
                    <a:cxn ang="T11">
                      <a:pos x="T2" y="T3"/>
                    </a:cxn>
                    <a:cxn ang="T12">
                      <a:pos x="T4" y="T5"/>
                    </a:cxn>
                    <a:cxn ang="T13">
                      <a:pos x="T6" y="T7"/>
                    </a:cxn>
                    <a:cxn ang="T14">
                      <a:pos x="T8" y="T9"/>
                    </a:cxn>
                  </a:cxnLst>
                  <a:rect l="T15" t="T16" r="T17" b="T18"/>
                  <a:pathLst>
                    <a:path w="56" h="449">
                      <a:moveTo>
                        <a:pt x="0" y="449"/>
                      </a:moveTo>
                      <a:lnTo>
                        <a:pt x="56" y="401"/>
                      </a:lnTo>
                      <a:lnTo>
                        <a:pt x="56" y="0"/>
                      </a:lnTo>
                      <a:lnTo>
                        <a:pt x="0" y="56"/>
                      </a:lnTo>
                      <a:lnTo>
                        <a:pt x="0" y="449"/>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05" name="Freeform 221"/>
                <p:cNvSpPr>
                  <a:spLocks/>
                </p:cNvSpPr>
                <p:nvPr/>
              </p:nvSpPr>
              <p:spPr bwMode="auto">
                <a:xfrm>
                  <a:off x="1332" y="1966"/>
                  <a:ext cx="14" cy="112"/>
                </a:xfrm>
                <a:custGeom>
                  <a:avLst/>
                  <a:gdLst>
                    <a:gd name="T0" fmla="*/ 0 w 56"/>
                    <a:gd name="T1" fmla="*/ 0 h 449"/>
                    <a:gd name="T2" fmla="*/ 0 w 56"/>
                    <a:gd name="T3" fmla="*/ 0 h 449"/>
                    <a:gd name="T4" fmla="*/ 0 w 56"/>
                    <a:gd name="T5" fmla="*/ 0 h 449"/>
                    <a:gd name="T6" fmla="*/ 0 w 56"/>
                    <a:gd name="T7" fmla="*/ 0 h 449"/>
                    <a:gd name="T8" fmla="*/ 0 w 56"/>
                    <a:gd name="T9" fmla="*/ 0 h 449"/>
                    <a:gd name="T10" fmla="*/ 0 60000 65536"/>
                    <a:gd name="T11" fmla="*/ 0 60000 65536"/>
                    <a:gd name="T12" fmla="*/ 0 60000 65536"/>
                    <a:gd name="T13" fmla="*/ 0 60000 65536"/>
                    <a:gd name="T14" fmla="*/ 0 60000 65536"/>
                    <a:gd name="T15" fmla="*/ 0 w 56"/>
                    <a:gd name="T16" fmla="*/ 0 h 449"/>
                    <a:gd name="T17" fmla="*/ 56 w 56"/>
                    <a:gd name="T18" fmla="*/ 449 h 449"/>
                  </a:gdLst>
                  <a:ahLst/>
                  <a:cxnLst>
                    <a:cxn ang="T10">
                      <a:pos x="T0" y="T1"/>
                    </a:cxn>
                    <a:cxn ang="T11">
                      <a:pos x="T2" y="T3"/>
                    </a:cxn>
                    <a:cxn ang="T12">
                      <a:pos x="T4" y="T5"/>
                    </a:cxn>
                    <a:cxn ang="T13">
                      <a:pos x="T6" y="T7"/>
                    </a:cxn>
                    <a:cxn ang="T14">
                      <a:pos x="T8" y="T9"/>
                    </a:cxn>
                  </a:cxnLst>
                  <a:rect l="T15" t="T16" r="T17" b="T18"/>
                  <a:pathLst>
                    <a:path w="56" h="449">
                      <a:moveTo>
                        <a:pt x="0" y="449"/>
                      </a:moveTo>
                      <a:lnTo>
                        <a:pt x="56" y="401"/>
                      </a:lnTo>
                      <a:lnTo>
                        <a:pt x="56" y="0"/>
                      </a:lnTo>
                      <a:lnTo>
                        <a:pt x="0" y="56"/>
                      </a:lnTo>
                      <a:lnTo>
                        <a:pt x="0" y="449"/>
                      </a:lnTo>
                      <a:close/>
                    </a:path>
                  </a:pathLst>
                </a:custGeom>
                <a:solidFill>
                  <a:srgbClr val="7A7A5A"/>
                </a:solidFill>
                <a:ln w="3175">
                  <a:solidFill>
                    <a:srgbClr val="494936"/>
                  </a:solidFill>
                  <a:round/>
                  <a:headEnd/>
                  <a:tailEnd/>
                </a:ln>
              </p:spPr>
              <p:txBody>
                <a:bodyPr/>
                <a:lstStyle/>
                <a:p>
                  <a:endParaRPr lang="en-US"/>
                </a:p>
              </p:txBody>
            </p:sp>
            <p:sp>
              <p:nvSpPr>
                <p:cNvPr id="18706" name="Freeform 222"/>
                <p:cNvSpPr>
                  <a:spLocks/>
                </p:cNvSpPr>
                <p:nvPr/>
              </p:nvSpPr>
              <p:spPr bwMode="auto">
                <a:xfrm>
                  <a:off x="1179" y="2104"/>
                  <a:ext cx="159" cy="25"/>
                </a:xfrm>
                <a:custGeom>
                  <a:avLst/>
                  <a:gdLst>
                    <a:gd name="T0" fmla="*/ 0 w 638"/>
                    <a:gd name="T1" fmla="*/ 0 h 96"/>
                    <a:gd name="T2" fmla="*/ 0 w 638"/>
                    <a:gd name="T3" fmla="*/ 0 h 96"/>
                    <a:gd name="T4" fmla="*/ 0 w 638"/>
                    <a:gd name="T5" fmla="*/ 0 h 96"/>
                    <a:gd name="T6" fmla="*/ 0 w 638"/>
                    <a:gd name="T7" fmla="*/ 0 h 96"/>
                    <a:gd name="T8" fmla="*/ 0 w 638"/>
                    <a:gd name="T9" fmla="*/ 0 h 96"/>
                    <a:gd name="T10" fmla="*/ 0 60000 65536"/>
                    <a:gd name="T11" fmla="*/ 0 60000 65536"/>
                    <a:gd name="T12" fmla="*/ 0 60000 65536"/>
                    <a:gd name="T13" fmla="*/ 0 60000 65536"/>
                    <a:gd name="T14" fmla="*/ 0 60000 65536"/>
                    <a:gd name="T15" fmla="*/ 0 w 638"/>
                    <a:gd name="T16" fmla="*/ 0 h 96"/>
                    <a:gd name="T17" fmla="*/ 638 w 638"/>
                    <a:gd name="T18" fmla="*/ 96 h 96"/>
                  </a:gdLst>
                  <a:ahLst/>
                  <a:cxnLst>
                    <a:cxn ang="T10">
                      <a:pos x="T0" y="T1"/>
                    </a:cxn>
                    <a:cxn ang="T11">
                      <a:pos x="T2" y="T3"/>
                    </a:cxn>
                    <a:cxn ang="T12">
                      <a:pos x="T4" y="T5"/>
                    </a:cxn>
                    <a:cxn ang="T13">
                      <a:pos x="T6" y="T7"/>
                    </a:cxn>
                    <a:cxn ang="T14">
                      <a:pos x="T8" y="T9"/>
                    </a:cxn>
                  </a:cxnLst>
                  <a:rect l="T15" t="T16" r="T17" b="T18"/>
                  <a:pathLst>
                    <a:path w="638" h="96">
                      <a:moveTo>
                        <a:pt x="0" y="96"/>
                      </a:moveTo>
                      <a:lnTo>
                        <a:pt x="81" y="0"/>
                      </a:lnTo>
                      <a:lnTo>
                        <a:pt x="638" y="0"/>
                      </a:lnTo>
                      <a:lnTo>
                        <a:pt x="557" y="96"/>
                      </a:lnTo>
                      <a:lnTo>
                        <a:pt x="0" y="96"/>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07" name="Freeform 223"/>
                <p:cNvSpPr>
                  <a:spLocks/>
                </p:cNvSpPr>
                <p:nvPr/>
              </p:nvSpPr>
              <p:spPr bwMode="auto">
                <a:xfrm>
                  <a:off x="1179" y="2104"/>
                  <a:ext cx="159" cy="25"/>
                </a:xfrm>
                <a:custGeom>
                  <a:avLst/>
                  <a:gdLst>
                    <a:gd name="T0" fmla="*/ 0 w 638"/>
                    <a:gd name="T1" fmla="*/ 0 h 96"/>
                    <a:gd name="T2" fmla="*/ 0 w 638"/>
                    <a:gd name="T3" fmla="*/ 0 h 96"/>
                    <a:gd name="T4" fmla="*/ 0 w 638"/>
                    <a:gd name="T5" fmla="*/ 0 h 96"/>
                    <a:gd name="T6" fmla="*/ 0 w 638"/>
                    <a:gd name="T7" fmla="*/ 0 h 96"/>
                    <a:gd name="T8" fmla="*/ 0 w 638"/>
                    <a:gd name="T9" fmla="*/ 0 h 96"/>
                    <a:gd name="T10" fmla="*/ 0 60000 65536"/>
                    <a:gd name="T11" fmla="*/ 0 60000 65536"/>
                    <a:gd name="T12" fmla="*/ 0 60000 65536"/>
                    <a:gd name="T13" fmla="*/ 0 60000 65536"/>
                    <a:gd name="T14" fmla="*/ 0 60000 65536"/>
                    <a:gd name="T15" fmla="*/ 0 w 638"/>
                    <a:gd name="T16" fmla="*/ 0 h 96"/>
                    <a:gd name="T17" fmla="*/ 638 w 638"/>
                    <a:gd name="T18" fmla="*/ 96 h 96"/>
                  </a:gdLst>
                  <a:ahLst/>
                  <a:cxnLst>
                    <a:cxn ang="T10">
                      <a:pos x="T0" y="T1"/>
                    </a:cxn>
                    <a:cxn ang="T11">
                      <a:pos x="T2" y="T3"/>
                    </a:cxn>
                    <a:cxn ang="T12">
                      <a:pos x="T4" y="T5"/>
                    </a:cxn>
                    <a:cxn ang="T13">
                      <a:pos x="T6" y="T7"/>
                    </a:cxn>
                    <a:cxn ang="T14">
                      <a:pos x="T8" y="T9"/>
                    </a:cxn>
                  </a:cxnLst>
                  <a:rect l="T15" t="T16" r="T17" b="T18"/>
                  <a:pathLst>
                    <a:path w="638" h="96">
                      <a:moveTo>
                        <a:pt x="0" y="96"/>
                      </a:moveTo>
                      <a:lnTo>
                        <a:pt x="81" y="0"/>
                      </a:lnTo>
                      <a:lnTo>
                        <a:pt x="638" y="0"/>
                      </a:lnTo>
                      <a:lnTo>
                        <a:pt x="557" y="96"/>
                      </a:lnTo>
                      <a:lnTo>
                        <a:pt x="0" y="96"/>
                      </a:lnTo>
                      <a:close/>
                    </a:path>
                  </a:pathLst>
                </a:custGeom>
                <a:solidFill>
                  <a:srgbClr val="C9C9B6"/>
                </a:solidFill>
                <a:ln w="3175">
                  <a:solidFill>
                    <a:srgbClr val="494936"/>
                  </a:solidFill>
                  <a:round/>
                  <a:headEnd/>
                  <a:tailEnd/>
                </a:ln>
              </p:spPr>
              <p:txBody>
                <a:bodyPr/>
                <a:lstStyle/>
                <a:p>
                  <a:endParaRPr lang="en-US"/>
                </a:p>
              </p:txBody>
            </p:sp>
            <p:sp>
              <p:nvSpPr>
                <p:cNvPr id="18708" name="Freeform 224"/>
                <p:cNvSpPr>
                  <a:spLocks/>
                </p:cNvSpPr>
                <p:nvPr/>
              </p:nvSpPr>
              <p:spPr bwMode="auto">
                <a:xfrm>
                  <a:off x="1318" y="2104"/>
                  <a:ext cx="20" cy="31"/>
                </a:xfrm>
                <a:custGeom>
                  <a:avLst/>
                  <a:gdLst>
                    <a:gd name="T0" fmla="*/ 0 w 81"/>
                    <a:gd name="T1" fmla="*/ 0 h 120"/>
                    <a:gd name="T2" fmla="*/ 0 w 81"/>
                    <a:gd name="T3" fmla="*/ 0 h 120"/>
                    <a:gd name="T4" fmla="*/ 0 w 81"/>
                    <a:gd name="T5" fmla="*/ 0 h 120"/>
                    <a:gd name="T6" fmla="*/ 0 w 81"/>
                    <a:gd name="T7" fmla="*/ 0 h 120"/>
                    <a:gd name="T8" fmla="*/ 0 w 81"/>
                    <a:gd name="T9" fmla="*/ 0 h 120"/>
                    <a:gd name="T10" fmla="*/ 0 60000 65536"/>
                    <a:gd name="T11" fmla="*/ 0 60000 65536"/>
                    <a:gd name="T12" fmla="*/ 0 60000 65536"/>
                    <a:gd name="T13" fmla="*/ 0 60000 65536"/>
                    <a:gd name="T14" fmla="*/ 0 60000 65536"/>
                    <a:gd name="T15" fmla="*/ 0 w 81"/>
                    <a:gd name="T16" fmla="*/ 0 h 120"/>
                    <a:gd name="T17" fmla="*/ 81 w 81"/>
                    <a:gd name="T18" fmla="*/ 120 h 120"/>
                  </a:gdLst>
                  <a:ahLst/>
                  <a:cxnLst>
                    <a:cxn ang="T10">
                      <a:pos x="T0" y="T1"/>
                    </a:cxn>
                    <a:cxn ang="T11">
                      <a:pos x="T2" y="T3"/>
                    </a:cxn>
                    <a:cxn ang="T12">
                      <a:pos x="T4" y="T5"/>
                    </a:cxn>
                    <a:cxn ang="T13">
                      <a:pos x="T6" y="T7"/>
                    </a:cxn>
                    <a:cxn ang="T14">
                      <a:pos x="T8" y="T9"/>
                    </a:cxn>
                  </a:cxnLst>
                  <a:rect l="T15" t="T16" r="T17" b="T18"/>
                  <a:pathLst>
                    <a:path w="81" h="120">
                      <a:moveTo>
                        <a:pt x="0" y="120"/>
                      </a:moveTo>
                      <a:lnTo>
                        <a:pt x="81" y="40"/>
                      </a:lnTo>
                      <a:lnTo>
                        <a:pt x="81" y="0"/>
                      </a:lnTo>
                      <a:lnTo>
                        <a:pt x="0" y="104"/>
                      </a:lnTo>
                      <a:lnTo>
                        <a:pt x="0" y="120"/>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09" name="Freeform 225"/>
                <p:cNvSpPr>
                  <a:spLocks/>
                </p:cNvSpPr>
                <p:nvPr/>
              </p:nvSpPr>
              <p:spPr bwMode="auto">
                <a:xfrm>
                  <a:off x="1318" y="2104"/>
                  <a:ext cx="20" cy="31"/>
                </a:xfrm>
                <a:custGeom>
                  <a:avLst/>
                  <a:gdLst>
                    <a:gd name="T0" fmla="*/ 0 w 81"/>
                    <a:gd name="T1" fmla="*/ 0 h 120"/>
                    <a:gd name="T2" fmla="*/ 0 w 81"/>
                    <a:gd name="T3" fmla="*/ 0 h 120"/>
                    <a:gd name="T4" fmla="*/ 0 w 81"/>
                    <a:gd name="T5" fmla="*/ 0 h 120"/>
                    <a:gd name="T6" fmla="*/ 0 w 81"/>
                    <a:gd name="T7" fmla="*/ 0 h 120"/>
                    <a:gd name="T8" fmla="*/ 0 w 81"/>
                    <a:gd name="T9" fmla="*/ 0 h 120"/>
                    <a:gd name="T10" fmla="*/ 0 60000 65536"/>
                    <a:gd name="T11" fmla="*/ 0 60000 65536"/>
                    <a:gd name="T12" fmla="*/ 0 60000 65536"/>
                    <a:gd name="T13" fmla="*/ 0 60000 65536"/>
                    <a:gd name="T14" fmla="*/ 0 60000 65536"/>
                    <a:gd name="T15" fmla="*/ 0 w 81"/>
                    <a:gd name="T16" fmla="*/ 0 h 120"/>
                    <a:gd name="T17" fmla="*/ 81 w 81"/>
                    <a:gd name="T18" fmla="*/ 120 h 120"/>
                  </a:gdLst>
                  <a:ahLst/>
                  <a:cxnLst>
                    <a:cxn ang="T10">
                      <a:pos x="T0" y="T1"/>
                    </a:cxn>
                    <a:cxn ang="T11">
                      <a:pos x="T2" y="T3"/>
                    </a:cxn>
                    <a:cxn ang="T12">
                      <a:pos x="T4" y="T5"/>
                    </a:cxn>
                    <a:cxn ang="T13">
                      <a:pos x="T6" y="T7"/>
                    </a:cxn>
                    <a:cxn ang="T14">
                      <a:pos x="T8" y="T9"/>
                    </a:cxn>
                  </a:cxnLst>
                  <a:rect l="T15" t="T16" r="T17" b="T18"/>
                  <a:pathLst>
                    <a:path w="81" h="120">
                      <a:moveTo>
                        <a:pt x="0" y="120"/>
                      </a:moveTo>
                      <a:lnTo>
                        <a:pt x="81" y="40"/>
                      </a:lnTo>
                      <a:lnTo>
                        <a:pt x="81" y="0"/>
                      </a:lnTo>
                      <a:lnTo>
                        <a:pt x="0" y="104"/>
                      </a:lnTo>
                      <a:lnTo>
                        <a:pt x="0" y="120"/>
                      </a:lnTo>
                      <a:close/>
                    </a:path>
                  </a:pathLst>
                </a:custGeom>
                <a:solidFill>
                  <a:srgbClr val="7A7A5A"/>
                </a:solidFill>
                <a:ln w="3175">
                  <a:solidFill>
                    <a:srgbClr val="494936"/>
                  </a:solidFill>
                  <a:round/>
                  <a:headEnd/>
                  <a:tailEnd/>
                </a:ln>
              </p:spPr>
              <p:txBody>
                <a:bodyPr/>
                <a:lstStyle/>
                <a:p>
                  <a:endParaRPr lang="en-US"/>
                </a:p>
              </p:txBody>
            </p:sp>
            <p:sp>
              <p:nvSpPr>
                <p:cNvPr id="18710" name="Rectangle 226"/>
                <p:cNvSpPr>
                  <a:spLocks noChangeArrowheads="1"/>
                </p:cNvSpPr>
                <p:nvPr/>
              </p:nvSpPr>
              <p:spPr bwMode="auto">
                <a:xfrm>
                  <a:off x="1179" y="2129"/>
                  <a:ext cx="139" cy="6"/>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711" name="Rectangle 227"/>
                <p:cNvSpPr>
                  <a:spLocks noChangeArrowheads="1"/>
                </p:cNvSpPr>
                <p:nvPr/>
              </p:nvSpPr>
              <p:spPr bwMode="auto">
                <a:xfrm>
                  <a:off x="1180" y="2130"/>
                  <a:ext cx="137" cy="4"/>
                </a:xfrm>
                <a:prstGeom prst="rect">
                  <a:avLst/>
                </a:prstGeom>
                <a:solidFill>
                  <a:srgbClr val="B7B79D"/>
                </a:solidFill>
                <a:ln w="3175">
                  <a:solidFill>
                    <a:srgbClr val="494936"/>
                  </a:solidFill>
                  <a:miter lim="800000"/>
                  <a:headEnd/>
                  <a:tailEnd/>
                </a:ln>
              </p:spPr>
              <p:txBody>
                <a:bodyPr/>
                <a:lstStyle/>
                <a:p>
                  <a:endParaRPr lang="en-US"/>
                </a:p>
              </p:txBody>
            </p:sp>
          </p:grpSp>
          <p:grpSp>
            <p:nvGrpSpPr>
              <p:cNvPr id="21" name="Group 228"/>
              <p:cNvGrpSpPr>
                <a:grpSpLocks/>
              </p:cNvGrpSpPr>
              <p:nvPr/>
            </p:nvGrpSpPr>
            <p:grpSpPr bwMode="auto">
              <a:xfrm>
                <a:off x="1971" y="370"/>
                <a:ext cx="94" cy="56"/>
                <a:chOff x="1223" y="2004"/>
                <a:chExt cx="94" cy="56"/>
              </a:xfrm>
            </p:grpSpPr>
            <p:grpSp>
              <p:nvGrpSpPr>
                <p:cNvPr id="22" name="Group 229"/>
                <p:cNvGrpSpPr>
                  <a:grpSpLocks/>
                </p:cNvGrpSpPr>
                <p:nvPr/>
              </p:nvGrpSpPr>
              <p:grpSpPr bwMode="auto">
                <a:xfrm>
                  <a:off x="1223" y="2004"/>
                  <a:ext cx="93" cy="56"/>
                  <a:chOff x="1223" y="2004"/>
                  <a:chExt cx="93" cy="56"/>
                </a:xfrm>
              </p:grpSpPr>
              <p:sp>
                <p:nvSpPr>
                  <p:cNvPr id="18683" name="Oval 230"/>
                  <p:cNvSpPr>
                    <a:spLocks noChangeArrowheads="1"/>
                  </p:cNvSpPr>
                  <p:nvPr/>
                </p:nvSpPr>
                <p:spPr bwMode="auto">
                  <a:xfrm>
                    <a:off x="1255" y="2004"/>
                    <a:ext cx="41"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4" name="Oval 231"/>
                  <p:cNvSpPr>
                    <a:spLocks noChangeArrowheads="1"/>
                  </p:cNvSpPr>
                  <p:nvPr/>
                </p:nvSpPr>
                <p:spPr bwMode="auto">
                  <a:xfrm>
                    <a:off x="1233" y="2010"/>
                    <a:ext cx="30"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5" name="Oval 232"/>
                  <p:cNvSpPr>
                    <a:spLocks noChangeArrowheads="1"/>
                  </p:cNvSpPr>
                  <p:nvPr/>
                </p:nvSpPr>
                <p:spPr bwMode="auto">
                  <a:xfrm>
                    <a:off x="1223" y="2024"/>
                    <a:ext cx="20"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6" name="Oval 233"/>
                  <p:cNvSpPr>
                    <a:spLocks noChangeArrowheads="1"/>
                  </p:cNvSpPr>
                  <p:nvPr/>
                </p:nvSpPr>
                <p:spPr bwMode="auto">
                  <a:xfrm>
                    <a:off x="1229" y="2032"/>
                    <a:ext cx="32" cy="2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7" name="Oval 234"/>
                  <p:cNvSpPr>
                    <a:spLocks noChangeArrowheads="1"/>
                  </p:cNvSpPr>
                  <p:nvPr/>
                </p:nvSpPr>
                <p:spPr bwMode="auto">
                  <a:xfrm>
                    <a:off x="1251" y="2036"/>
                    <a:ext cx="49"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8" name="Oval 235"/>
                  <p:cNvSpPr>
                    <a:spLocks noChangeArrowheads="1"/>
                  </p:cNvSpPr>
                  <p:nvPr/>
                </p:nvSpPr>
                <p:spPr bwMode="auto">
                  <a:xfrm>
                    <a:off x="1281" y="2010"/>
                    <a:ext cx="31"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9" name="Oval 236"/>
                  <p:cNvSpPr>
                    <a:spLocks noChangeArrowheads="1"/>
                  </p:cNvSpPr>
                  <p:nvPr/>
                </p:nvSpPr>
                <p:spPr bwMode="auto">
                  <a:xfrm>
                    <a:off x="1285" y="2022"/>
                    <a:ext cx="31"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90" name="Oval 237"/>
                  <p:cNvSpPr>
                    <a:spLocks noChangeArrowheads="1"/>
                  </p:cNvSpPr>
                  <p:nvPr/>
                </p:nvSpPr>
                <p:spPr bwMode="auto">
                  <a:xfrm>
                    <a:off x="1283" y="2026"/>
                    <a:ext cx="31" cy="3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91" name="Oval 238"/>
                  <p:cNvSpPr>
                    <a:spLocks noChangeArrowheads="1"/>
                  </p:cNvSpPr>
                  <p:nvPr/>
                </p:nvSpPr>
                <p:spPr bwMode="auto">
                  <a:xfrm>
                    <a:off x="1239" y="2018"/>
                    <a:ext cx="61" cy="3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3" name="Group 239"/>
                <p:cNvGrpSpPr>
                  <a:grpSpLocks/>
                </p:cNvGrpSpPr>
                <p:nvPr/>
              </p:nvGrpSpPr>
              <p:grpSpPr bwMode="auto">
                <a:xfrm>
                  <a:off x="1223" y="2004"/>
                  <a:ext cx="94" cy="56"/>
                  <a:chOff x="1223" y="2004"/>
                  <a:chExt cx="94" cy="56"/>
                </a:xfrm>
              </p:grpSpPr>
              <p:sp>
                <p:nvSpPr>
                  <p:cNvPr id="18667" name="Arc 240"/>
                  <p:cNvSpPr>
                    <a:spLocks/>
                  </p:cNvSpPr>
                  <p:nvPr/>
                </p:nvSpPr>
                <p:spPr bwMode="auto">
                  <a:xfrm>
                    <a:off x="1256" y="2004"/>
                    <a:ext cx="39" cy="12"/>
                  </a:xfrm>
                  <a:custGeom>
                    <a:avLst/>
                    <a:gdLst>
                      <a:gd name="T0" fmla="*/ 0 w 41085"/>
                      <a:gd name="T1" fmla="*/ 0 h 21600"/>
                      <a:gd name="T2" fmla="*/ 0 w 41085"/>
                      <a:gd name="T3" fmla="*/ 0 h 21600"/>
                      <a:gd name="T4" fmla="*/ 0 w 41085"/>
                      <a:gd name="T5" fmla="*/ 0 h 21600"/>
                      <a:gd name="T6" fmla="*/ 0 60000 65536"/>
                      <a:gd name="T7" fmla="*/ 0 60000 65536"/>
                      <a:gd name="T8" fmla="*/ 0 60000 65536"/>
                      <a:gd name="T9" fmla="*/ 0 w 41085"/>
                      <a:gd name="T10" fmla="*/ 0 h 21600"/>
                      <a:gd name="T11" fmla="*/ 41085 w 41085"/>
                      <a:gd name="T12" fmla="*/ 21600 h 21600"/>
                    </a:gdLst>
                    <a:ahLst/>
                    <a:cxnLst>
                      <a:cxn ang="T6">
                        <a:pos x="T0" y="T1"/>
                      </a:cxn>
                      <a:cxn ang="T7">
                        <a:pos x="T2" y="T3"/>
                      </a:cxn>
                      <a:cxn ang="T8">
                        <a:pos x="T4" y="T5"/>
                      </a:cxn>
                    </a:cxnLst>
                    <a:rect l="T9" t="T10" r="T11" b="T12"/>
                    <a:pathLst>
                      <a:path w="41085" h="21600" fill="none" extrusionOk="0">
                        <a:moveTo>
                          <a:pt x="0" y="15905"/>
                        </a:moveTo>
                        <a:cubicBezTo>
                          <a:pt x="2567" y="6513"/>
                          <a:pt x="11099" y="-1"/>
                          <a:pt x="20836" y="0"/>
                        </a:cubicBezTo>
                        <a:cubicBezTo>
                          <a:pt x="29864" y="0"/>
                          <a:pt x="37941" y="5615"/>
                          <a:pt x="41084" y="14080"/>
                        </a:cubicBezTo>
                      </a:path>
                      <a:path w="41085" h="21600" stroke="0" extrusionOk="0">
                        <a:moveTo>
                          <a:pt x="0" y="15905"/>
                        </a:moveTo>
                        <a:cubicBezTo>
                          <a:pt x="2567" y="6513"/>
                          <a:pt x="11099" y="-1"/>
                          <a:pt x="20836" y="0"/>
                        </a:cubicBezTo>
                        <a:cubicBezTo>
                          <a:pt x="29864" y="0"/>
                          <a:pt x="37941" y="5615"/>
                          <a:pt x="41084" y="14080"/>
                        </a:cubicBezTo>
                        <a:lnTo>
                          <a:pt x="20836"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68" name="Arc 241"/>
                  <p:cNvSpPr>
                    <a:spLocks/>
                  </p:cNvSpPr>
                  <p:nvPr/>
                </p:nvSpPr>
                <p:spPr bwMode="auto">
                  <a:xfrm>
                    <a:off x="1257" y="2005"/>
                    <a:ext cx="37" cy="11"/>
                  </a:xfrm>
                  <a:custGeom>
                    <a:avLst/>
                    <a:gdLst>
                      <a:gd name="T0" fmla="*/ 0 w 40935"/>
                      <a:gd name="T1" fmla="*/ 0 h 21600"/>
                      <a:gd name="T2" fmla="*/ 0 w 40935"/>
                      <a:gd name="T3" fmla="*/ 0 h 21600"/>
                      <a:gd name="T4" fmla="*/ 0 w 40935"/>
                      <a:gd name="T5" fmla="*/ 0 h 21600"/>
                      <a:gd name="T6" fmla="*/ 0 60000 65536"/>
                      <a:gd name="T7" fmla="*/ 0 60000 65536"/>
                      <a:gd name="T8" fmla="*/ 0 60000 65536"/>
                      <a:gd name="T9" fmla="*/ 0 w 40935"/>
                      <a:gd name="T10" fmla="*/ 0 h 21600"/>
                      <a:gd name="T11" fmla="*/ 40935 w 40935"/>
                      <a:gd name="T12" fmla="*/ 21600 h 21600"/>
                    </a:gdLst>
                    <a:ahLst/>
                    <a:cxnLst>
                      <a:cxn ang="T6">
                        <a:pos x="T0" y="T1"/>
                      </a:cxn>
                      <a:cxn ang="T7">
                        <a:pos x="T2" y="T3"/>
                      </a:cxn>
                      <a:cxn ang="T8">
                        <a:pos x="T4" y="T5"/>
                      </a:cxn>
                    </a:cxnLst>
                    <a:rect l="T9" t="T10" r="T11" b="T12"/>
                    <a:pathLst>
                      <a:path w="40935" h="21600" fill="none" extrusionOk="0">
                        <a:moveTo>
                          <a:pt x="-1" y="15705"/>
                        </a:moveTo>
                        <a:cubicBezTo>
                          <a:pt x="2635" y="6413"/>
                          <a:pt x="11120" y="-1"/>
                          <a:pt x="20780" y="0"/>
                        </a:cubicBezTo>
                        <a:cubicBezTo>
                          <a:pt x="29712" y="0"/>
                          <a:pt x="37723" y="5498"/>
                          <a:pt x="40935" y="13832"/>
                        </a:cubicBezTo>
                      </a:path>
                      <a:path w="40935" h="21600" stroke="0" extrusionOk="0">
                        <a:moveTo>
                          <a:pt x="-1" y="15705"/>
                        </a:moveTo>
                        <a:cubicBezTo>
                          <a:pt x="2635" y="6413"/>
                          <a:pt x="11120" y="-1"/>
                          <a:pt x="20780" y="0"/>
                        </a:cubicBezTo>
                        <a:cubicBezTo>
                          <a:pt x="29712" y="0"/>
                          <a:pt x="37723" y="5498"/>
                          <a:pt x="40935" y="13832"/>
                        </a:cubicBezTo>
                        <a:lnTo>
                          <a:pt x="20780" y="21600"/>
                        </a:lnTo>
                        <a:close/>
                      </a:path>
                    </a:pathLst>
                  </a:custGeom>
                  <a:solidFill>
                    <a:srgbClr val="E7EDED"/>
                  </a:solidFill>
                  <a:ln w="3175">
                    <a:solidFill>
                      <a:srgbClr val="6C8F93"/>
                    </a:solidFill>
                    <a:round/>
                    <a:headEnd/>
                    <a:tailEnd/>
                  </a:ln>
                </p:spPr>
                <p:txBody>
                  <a:bodyPr/>
                  <a:lstStyle/>
                  <a:p>
                    <a:endParaRPr lang="en-US"/>
                  </a:p>
                </p:txBody>
              </p:sp>
              <p:sp>
                <p:nvSpPr>
                  <p:cNvPr id="18669" name="Arc 242"/>
                  <p:cNvSpPr>
                    <a:spLocks/>
                  </p:cNvSpPr>
                  <p:nvPr/>
                </p:nvSpPr>
                <p:spPr bwMode="auto">
                  <a:xfrm>
                    <a:off x="1233" y="2010"/>
                    <a:ext cx="23" cy="14"/>
                  </a:xfrm>
                  <a:custGeom>
                    <a:avLst/>
                    <a:gdLst>
                      <a:gd name="T0" fmla="*/ 0 w 33372"/>
                      <a:gd name="T1" fmla="*/ 0 h 26005"/>
                      <a:gd name="T2" fmla="*/ 0 w 33372"/>
                      <a:gd name="T3" fmla="*/ 0 h 26005"/>
                      <a:gd name="T4" fmla="*/ 0 w 33372"/>
                      <a:gd name="T5" fmla="*/ 0 h 26005"/>
                      <a:gd name="T6" fmla="*/ 0 60000 65536"/>
                      <a:gd name="T7" fmla="*/ 0 60000 65536"/>
                      <a:gd name="T8" fmla="*/ 0 60000 65536"/>
                      <a:gd name="T9" fmla="*/ 0 w 33372"/>
                      <a:gd name="T10" fmla="*/ 0 h 26005"/>
                      <a:gd name="T11" fmla="*/ 33372 w 33372"/>
                      <a:gd name="T12" fmla="*/ 26005 h 26005"/>
                    </a:gdLst>
                    <a:ahLst/>
                    <a:cxnLst>
                      <a:cxn ang="T6">
                        <a:pos x="T0" y="T1"/>
                      </a:cxn>
                      <a:cxn ang="T7">
                        <a:pos x="T2" y="T3"/>
                      </a:cxn>
                      <a:cxn ang="T8">
                        <a:pos x="T4" y="T5"/>
                      </a:cxn>
                    </a:cxnLst>
                    <a:rect l="T9" t="T10" r="T11" b="T12"/>
                    <a:pathLst>
                      <a:path w="33372" h="26005" fill="none" extrusionOk="0">
                        <a:moveTo>
                          <a:pt x="453" y="26005"/>
                        </a:moveTo>
                        <a:cubicBezTo>
                          <a:pt x="152" y="24556"/>
                          <a:pt x="0" y="23080"/>
                          <a:pt x="0" y="21600"/>
                        </a:cubicBezTo>
                        <a:cubicBezTo>
                          <a:pt x="0" y="9670"/>
                          <a:pt x="9670" y="0"/>
                          <a:pt x="21600" y="0"/>
                        </a:cubicBezTo>
                        <a:cubicBezTo>
                          <a:pt x="25779" y="-1"/>
                          <a:pt x="29868" y="1212"/>
                          <a:pt x="33372" y="3489"/>
                        </a:cubicBezTo>
                      </a:path>
                      <a:path w="33372" h="26005" stroke="0" extrusionOk="0">
                        <a:moveTo>
                          <a:pt x="453" y="26005"/>
                        </a:moveTo>
                        <a:cubicBezTo>
                          <a:pt x="152" y="24556"/>
                          <a:pt x="0" y="23080"/>
                          <a:pt x="0" y="21600"/>
                        </a:cubicBezTo>
                        <a:cubicBezTo>
                          <a:pt x="0" y="9670"/>
                          <a:pt x="9670" y="0"/>
                          <a:pt x="21600" y="0"/>
                        </a:cubicBezTo>
                        <a:cubicBezTo>
                          <a:pt x="25779" y="-1"/>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70" name="Arc 243"/>
                  <p:cNvSpPr>
                    <a:spLocks/>
                  </p:cNvSpPr>
                  <p:nvPr/>
                </p:nvSpPr>
                <p:spPr bwMode="auto">
                  <a:xfrm>
                    <a:off x="1234" y="2011"/>
                    <a:ext cx="22" cy="13"/>
                  </a:xfrm>
                  <a:custGeom>
                    <a:avLst/>
                    <a:gdLst>
                      <a:gd name="T0" fmla="*/ 0 w 33223"/>
                      <a:gd name="T1" fmla="*/ 0 h 26082"/>
                      <a:gd name="T2" fmla="*/ 0 w 33223"/>
                      <a:gd name="T3" fmla="*/ 0 h 26082"/>
                      <a:gd name="T4" fmla="*/ 0 w 33223"/>
                      <a:gd name="T5" fmla="*/ 0 h 26082"/>
                      <a:gd name="T6" fmla="*/ 0 60000 65536"/>
                      <a:gd name="T7" fmla="*/ 0 60000 65536"/>
                      <a:gd name="T8" fmla="*/ 0 60000 65536"/>
                      <a:gd name="T9" fmla="*/ 0 w 33223"/>
                      <a:gd name="T10" fmla="*/ 0 h 26082"/>
                      <a:gd name="T11" fmla="*/ 33223 w 33223"/>
                      <a:gd name="T12" fmla="*/ 26082 h 26082"/>
                    </a:gdLst>
                    <a:ahLst/>
                    <a:cxnLst>
                      <a:cxn ang="T6">
                        <a:pos x="T0" y="T1"/>
                      </a:cxn>
                      <a:cxn ang="T7">
                        <a:pos x="T2" y="T3"/>
                      </a:cxn>
                      <a:cxn ang="T8">
                        <a:pos x="T4" y="T5"/>
                      </a:cxn>
                    </a:cxnLst>
                    <a:rect l="T9" t="T10" r="T11" b="T12"/>
                    <a:pathLst>
                      <a:path w="33223" h="26082" fill="none" extrusionOk="0">
                        <a:moveTo>
                          <a:pt x="470" y="26081"/>
                        </a:moveTo>
                        <a:cubicBezTo>
                          <a:pt x="157" y="24608"/>
                          <a:pt x="0" y="23106"/>
                          <a:pt x="0" y="21600"/>
                        </a:cubicBezTo>
                        <a:cubicBezTo>
                          <a:pt x="0" y="9670"/>
                          <a:pt x="9670" y="0"/>
                          <a:pt x="21600" y="0"/>
                        </a:cubicBezTo>
                        <a:cubicBezTo>
                          <a:pt x="25718" y="-1"/>
                          <a:pt x="29751" y="1177"/>
                          <a:pt x="33223" y="3393"/>
                        </a:cubicBezTo>
                      </a:path>
                      <a:path w="33223" h="26082" stroke="0" extrusionOk="0">
                        <a:moveTo>
                          <a:pt x="470" y="26081"/>
                        </a:moveTo>
                        <a:cubicBezTo>
                          <a:pt x="157" y="24608"/>
                          <a:pt x="0" y="23106"/>
                          <a:pt x="0" y="21600"/>
                        </a:cubicBezTo>
                        <a:cubicBezTo>
                          <a:pt x="0" y="9670"/>
                          <a:pt x="9670" y="0"/>
                          <a:pt x="21600" y="0"/>
                        </a:cubicBezTo>
                        <a:cubicBezTo>
                          <a:pt x="25718" y="-1"/>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a:p>
                </p:txBody>
              </p:sp>
              <p:sp>
                <p:nvSpPr>
                  <p:cNvPr id="18671" name="Arc 244"/>
                  <p:cNvSpPr>
                    <a:spLocks/>
                  </p:cNvSpPr>
                  <p:nvPr/>
                </p:nvSpPr>
                <p:spPr bwMode="auto">
                  <a:xfrm>
                    <a:off x="1229" y="2042"/>
                    <a:ext cx="24" cy="10"/>
                  </a:xfrm>
                  <a:custGeom>
                    <a:avLst/>
                    <a:gdLst>
                      <a:gd name="T0" fmla="*/ 0 w 31800"/>
                      <a:gd name="T1" fmla="*/ 0 h 21600"/>
                      <a:gd name="T2" fmla="*/ 0 w 31800"/>
                      <a:gd name="T3" fmla="*/ 0 h 21600"/>
                      <a:gd name="T4" fmla="*/ 0 w 31800"/>
                      <a:gd name="T5" fmla="*/ 0 h 21600"/>
                      <a:gd name="T6" fmla="*/ 0 60000 65536"/>
                      <a:gd name="T7" fmla="*/ 0 60000 65536"/>
                      <a:gd name="T8" fmla="*/ 0 60000 65536"/>
                      <a:gd name="T9" fmla="*/ 0 w 31800"/>
                      <a:gd name="T10" fmla="*/ 0 h 21600"/>
                      <a:gd name="T11" fmla="*/ 31800 w 31800"/>
                      <a:gd name="T12" fmla="*/ 21600 h 21600"/>
                    </a:gdLst>
                    <a:ahLst/>
                    <a:cxnLst>
                      <a:cxn ang="T6">
                        <a:pos x="T0" y="T1"/>
                      </a:cxn>
                      <a:cxn ang="T7">
                        <a:pos x="T2" y="T3"/>
                      </a:cxn>
                      <a:cxn ang="T8">
                        <a:pos x="T4" y="T5"/>
                      </a:cxn>
                    </a:cxnLst>
                    <a:rect l="T9" t="T10" r="T11" b="T12"/>
                    <a:pathLst>
                      <a:path w="31800" h="21600" fill="none" extrusionOk="0">
                        <a:moveTo>
                          <a:pt x="31799" y="19039"/>
                        </a:moveTo>
                        <a:cubicBezTo>
                          <a:pt x="28662" y="20720"/>
                          <a:pt x="25158" y="21599"/>
                          <a:pt x="21600" y="21600"/>
                        </a:cubicBezTo>
                        <a:cubicBezTo>
                          <a:pt x="9670" y="21600"/>
                          <a:pt x="0" y="11929"/>
                          <a:pt x="0" y="0"/>
                        </a:cubicBezTo>
                      </a:path>
                      <a:path w="31800" h="21600" stroke="0" extrusionOk="0">
                        <a:moveTo>
                          <a:pt x="31799" y="19039"/>
                        </a:moveTo>
                        <a:cubicBezTo>
                          <a:pt x="28662" y="20720"/>
                          <a:pt x="25158" y="21599"/>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72" name="Arc 245"/>
                  <p:cNvSpPr>
                    <a:spLocks/>
                  </p:cNvSpPr>
                  <p:nvPr/>
                </p:nvSpPr>
                <p:spPr bwMode="auto">
                  <a:xfrm>
                    <a:off x="1230" y="2042"/>
                    <a:ext cx="22" cy="9"/>
                  </a:xfrm>
                  <a:custGeom>
                    <a:avLst/>
                    <a:gdLst>
                      <a:gd name="T0" fmla="*/ 0 w 31479"/>
                      <a:gd name="T1" fmla="*/ 0 h 21600"/>
                      <a:gd name="T2" fmla="*/ 0 w 31479"/>
                      <a:gd name="T3" fmla="*/ 0 h 21600"/>
                      <a:gd name="T4" fmla="*/ 0 w 31479"/>
                      <a:gd name="T5" fmla="*/ 0 h 21600"/>
                      <a:gd name="T6" fmla="*/ 0 60000 65536"/>
                      <a:gd name="T7" fmla="*/ 0 60000 65536"/>
                      <a:gd name="T8" fmla="*/ 0 60000 65536"/>
                      <a:gd name="T9" fmla="*/ 0 w 31479"/>
                      <a:gd name="T10" fmla="*/ 0 h 21600"/>
                      <a:gd name="T11" fmla="*/ 31479 w 31479"/>
                      <a:gd name="T12" fmla="*/ 21600 h 21600"/>
                    </a:gdLst>
                    <a:ahLst/>
                    <a:cxnLst>
                      <a:cxn ang="T6">
                        <a:pos x="T0" y="T1"/>
                      </a:cxn>
                      <a:cxn ang="T7">
                        <a:pos x="T2" y="T3"/>
                      </a:cxn>
                      <a:cxn ang="T8">
                        <a:pos x="T4" y="T5"/>
                      </a:cxn>
                    </a:cxnLst>
                    <a:rect l="T9" t="T10" r="T11" b="T12"/>
                    <a:pathLst>
                      <a:path w="31479" h="21600" fill="none" extrusionOk="0">
                        <a:moveTo>
                          <a:pt x="31478" y="19208"/>
                        </a:moveTo>
                        <a:cubicBezTo>
                          <a:pt x="28422" y="20780"/>
                          <a:pt x="25036" y="21599"/>
                          <a:pt x="21600" y="21600"/>
                        </a:cubicBezTo>
                        <a:cubicBezTo>
                          <a:pt x="9670" y="21600"/>
                          <a:pt x="0" y="11929"/>
                          <a:pt x="0" y="0"/>
                        </a:cubicBezTo>
                      </a:path>
                      <a:path w="31479" h="21600" stroke="0" extrusionOk="0">
                        <a:moveTo>
                          <a:pt x="31478" y="19208"/>
                        </a:moveTo>
                        <a:cubicBezTo>
                          <a:pt x="28422" y="20780"/>
                          <a:pt x="25036" y="21599"/>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a:p>
                </p:txBody>
              </p:sp>
              <p:sp>
                <p:nvSpPr>
                  <p:cNvPr id="18673" name="Arc 246"/>
                  <p:cNvSpPr>
                    <a:spLocks/>
                  </p:cNvSpPr>
                  <p:nvPr/>
                </p:nvSpPr>
                <p:spPr bwMode="auto">
                  <a:xfrm>
                    <a:off x="1294" y="2010"/>
                    <a:ext cx="19" cy="14"/>
                  </a:xfrm>
                  <a:custGeom>
                    <a:avLst/>
                    <a:gdLst>
                      <a:gd name="T0" fmla="*/ 0 w 25986"/>
                      <a:gd name="T1" fmla="*/ 0 h 33449"/>
                      <a:gd name="T2" fmla="*/ 0 w 25986"/>
                      <a:gd name="T3" fmla="*/ 0 h 33449"/>
                      <a:gd name="T4" fmla="*/ 0 w 25986"/>
                      <a:gd name="T5" fmla="*/ 0 h 33449"/>
                      <a:gd name="T6" fmla="*/ 0 60000 65536"/>
                      <a:gd name="T7" fmla="*/ 0 60000 65536"/>
                      <a:gd name="T8" fmla="*/ 0 60000 65536"/>
                      <a:gd name="T9" fmla="*/ 0 w 25986"/>
                      <a:gd name="T10" fmla="*/ 0 h 33449"/>
                      <a:gd name="T11" fmla="*/ 25986 w 25986"/>
                      <a:gd name="T12" fmla="*/ 33449 h 33449"/>
                    </a:gdLst>
                    <a:ahLst/>
                    <a:cxnLst>
                      <a:cxn ang="T6">
                        <a:pos x="T0" y="T1"/>
                      </a:cxn>
                      <a:cxn ang="T7">
                        <a:pos x="T2" y="T3"/>
                      </a:cxn>
                      <a:cxn ang="T8">
                        <a:pos x="T4" y="T5"/>
                      </a:cxn>
                    </a:cxnLst>
                    <a:rect l="T9" t="T10" r="T11" b="T12"/>
                    <a:pathLst>
                      <a:path w="25986" h="33449" fill="none" extrusionOk="0">
                        <a:moveTo>
                          <a:pt x="-1" y="449"/>
                        </a:moveTo>
                        <a:cubicBezTo>
                          <a:pt x="1442" y="150"/>
                          <a:pt x="2912" y="-1"/>
                          <a:pt x="4386" y="0"/>
                        </a:cubicBezTo>
                        <a:cubicBezTo>
                          <a:pt x="16315" y="0"/>
                          <a:pt x="25986" y="9670"/>
                          <a:pt x="25986" y="21600"/>
                        </a:cubicBezTo>
                        <a:cubicBezTo>
                          <a:pt x="25986" y="25810"/>
                          <a:pt x="24755" y="29928"/>
                          <a:pt x="22445" y="33448"/>
                        </a:cubicBezTo>
                      </a:path>
                      <a:path w="25986" h="33449" stroke="0" extrusionOk="0">
                        <a:moveTo>
                          <a:pt x="-1" y="449"/>
                        </a:moveTo>
                        <a:cubicBezTo>
                          <a:pt x="1442" y="150"/>
                          <a:pt x="2912" y="-1"/>
                          <a:pt x="4386" y="0"/>
                        </a:cubicBezTo>
                        <a:cubicBezTo>
                          <a:pt x="16315" y="0"/>
                          <a:pt x="25986" y="9670"/>
                          <a:pt x="25986" y="21600"/>
                        </a:cubicBezTo>
                        <a:cubicBezTo>
                          <a:pt x="25986" y="25810"/>
                          <a:pt x="24755" y="29928"/>
                          <a:pt x="22445" y="33448"/>
                        </a:cubicBezTo>
                        <a:lnTo>
                          <a:pt x="4386"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74" name="Arc 247"/>
                  <p:cNvSpPr>
                    <a:spLocks/>
                  </p:cNvSpPr>
                  <p:nvPr/>
                </p:nvSpPr>
                <p:spPr bwMode="auto">
                  <a:xfrm>
                    <a:off x="1294" y="2011"/>
                    <a:ext cx="17" cy="13"/>
                  </a:xfrm>
                  <a:custGeom>
                    <a:avLst/>
                    <a:gdLst>
                      <a:gd name="T0" fmla="*/ 0 w 25776"/>
                      <a:gd name="T1" fmla="*/ 0 h 33873"/>
                      <a:gd name="T2" fmla="*/ 0 w 25776"/>
                      <a:gd name="T3" fmla="*/ 0 h 33873"/>
                      <a:gd name="T4" fmla="*/ 0 w 25776"/>
                      <a:gd name="T5" fmla="*/ 0 h 33873"/>
                      <a:gd name="T6" fmla="*/ 0 60000 65536"/>
                      <a:gd name="T7" fmla="*/ 0 60000 65536"/>
                      <a:gd name="T8" fmla="*/ 0 60000 65536"/>
                      <a:gd name="T9" fmla="*/ 0 w 25776"/>
                      <a:gd name="T10" fmla="*/ 0 h 33873"/>
                      <a:gd name="T11" fmla="*/ 25776 w 25776"/>
                      <a:gd name="T12" fmla="*/ 33873 h 33873"/>
                    </a:gdLst>
                    <a:ahLst/>
                    <a:cxnLst>
                      <a:cxn ang="T6">
                        <a:pos x="T0" y="T1"/>
                      </a:cxn>
                      <a:cxn ang="T7">
                        <a:pos x="T2" y="T3"/>
                      </a:cxn>
                      <a:cxn ang="T8">
                        <a:pos x="T4" y="T5"/>
                      </a:cxn>
                    </a:cxnLst>
                    <a:rect l="T9" t="T10" r="T11" b="T12"/>
                    <a:pathLst>
                      <a:path w="25776" h="33873" fill="none" extrusionOk="0">
                        <a:moveTo>
                          <a:pt x="0" y="407"/>
                        </a:moveTo>
                        <a:cubicBezTo>
                          <a:pt x="1375" y="136"/>
                          <a:pt x="2774" y="-1"/>
                          <a:pt x="4176" y="0"/>
                        </a:cubicBezTo>
                        <a:cubicBezTo>
                          <a:pt x="16105" y="0"/>
                          <a:pt x="25776" y="9670"/>
                          <a:pt x="25776" y="21600"/>
                        </a:cubicBezTo>
                        <a:cubicBezTo>
                          <a:pt x="25776" y="25984"/>
                          <a:pt x="24441" y="30264"/>
                          <a:pt x="21950" y="33872"/>
                        </a:cubicBezTo>
                      </a:path>
                      <a:path w="25776" h="33873" stroke="0" extrusionOk="0">
                        <a:moveTo>
                          <a:pt x="0" y="407"/>
                        </a:moveTo>
                        <a:cubicBezTo>
                          <a:pt x="1375" y="136"/>
                          <a:pt x="2774" y="-1"/>
                          <a:pt x="4176" y="0"/>
                        </a:cubicBezTo>
                        <a:cubicBezTo>
                          <a:pt x="16105" y="0"/>
                          <a:pt x="25776" y="9670"/>
                          <a:pt x="25776" y="21600"/>
                        </a:cubicBezTo>
                        <a:cubicBezTo>
                          <a:pt x="25776" y="25984"/>
                          <a:pt x="24441" y="30264"/>
                          <a:pt x="21950" y="33872"/>
                        </a:cubicBezTo>
                        <a:lnTo>
                          <a:pt x="4176" y="21600"/>
                        </a:lnTo>
                        <a:close/>
                      </a:path>
                    </a:pathLst>
                  </a:custGeom>
                  <a:solidFill>
                    <a:srgbClr val="E7EDED"/>
                  </a:solidFill>
                  <a:ln w="3175">
                    <a:solidFill>
                      <a:srgbClr val="6C8F93"/>
                    </a:solidFill>
                    <a:round/>
                    <a:headEnd/>
                    <a:tailEnd/>
                  </a:ln>
                </p:spPr>
                <p:txBody>
                  <a:bodyPr/>
                  <a:lstStyle/>
                  <a:p>
                    <a:endParaRPr lang="en-US"/>
                  </a:p>
                </p:txBody>
              </p:sp>
              <p:sp>
                <p:nvSpPr>
                  <p:cNvPr id="18675" name="Arc 248"/>
                  <p:cNvSpPr>
                    <a:spLocks/>
                  </p:cNvSpPr>
                  <p:nvPr/>
                </p:nvSpPr>
                <p:spPr bwMode="auto">
                  <a:xfrm>
                    <a:off x="1300" y="2024"/>
                    <a:ext cx="17" cy="14"/>
                  </a:xfrm>
                  <a:custGeom>
                    <a:avLst/>
                    <a:gdLst>
                      <a:gd name="T0" fmla="*/ 0 w 21600"/>
                      <a:gd name="T1" fmla="*/ 0 h 30094"/>
                      <a:gd name="T2" fmla="*/ 0 w 21600"/>
                      <a:gd name="T3" fmla="*/ 0 h 30094"/>
                      <a:gd name="T4" fmla="*/ 0 w 21600"/>
                      <a:gd name="T5" fmla="*/ 0 h 30094"/>
                      <a:gd name="T6" fmla="*/ 0 60000 65536"/>
                      <a:gd name="T7" fmla="*/ 0 60000 65536"/>
                      <a:gd name="T8" fmla="*/ 0 60000 65536"/>
                      <a:gd name="T9" fmla="*/ 0 w 21600"/>
                      <a:gd name="T10" fmla="*/ 0 h 30094"/>
                      <a:gd name="T11" fmla="*/ 21600 w 21600"/>
                      <a:gd name="T12" fmla="*/ 30094 h 30094"/>
                    </a:gdLst>
                    <a:ahLst/>
                    <a:cxnLst>
                      <a:cxn ang="T6">
                        <a:pos x="T0" y="T1"/>
                      </a:cxn>
                      <a:cxn ang="T7">
                        <a:pos x="T2" y="T3"/>
                      </a:cxn>
                      <a:cxn ang="T8">
                        <a:pos x="T4" y="T5"/>
                      </a:cxn>
                    </a:cxnLst>
                    <a:rect l="T9" t="T10" r="T11" b="T12"/>
                    <a:pathLst>
                      <a:path w="21600" h="30094" fill="none" extrusionOk="0">
                        <a:moveTo>
                          <a:pt x="13043" y="-1"/>
                        </a:moveTo>
                        <a:cubicBezTo>
                          <a:pt x="18433" y="4083"/>
                          <a:pt x="21600" y="10454"/>
                          <a:pt x="21600" y="17217"/>
                        </a:cubicBezTo>
                        <a:cubicBezTo>
                          <a:pt x="21600" y="21855"/>
                          <a:pt x="20107" y="26370"/>
                          <a:pt x="17341" y="30093"/>
                        </a:cubicBezTo>
                      </a:path>
                      <a:path w="21600" h="30094" stroke="0" extrusionOk="0">
                        <a:moveTo>
                          <a:pt x="13043" y="-1"/>
                        </a:moveTo>
                        <a:cubicBezTo>
                          <a:pt x="18433" y="4083"/>
                          <a:pt x="21600" y="10454"/>
                          <a:pt x="21600" y="17217"/>
                        </a:cubicBezTo>
                        <a:cubicBezTo>
                          <a:pt x="21600" y="21855"/>
                          <a:pt x="20107" y="26370"/>
                          <a:pt x="17341" y="30093"/>
                        </a:cubicBezTo>
                        <a:lnTo>
                          <a:pt x="0" y="17217"/>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76" name="Arc 249"/>
                  <p:cNvSpPr>
                    <a:spLocks/>
                  </p:cNvSpPr>
                  <p:nvPr/>
                </p:nvSpPr>
                <p:spPr bwMode="auto">
                  <a:xfrm>
                    <a:off x="1300" y="2025"/>
                    <a:ext cx="16" cy="13"/>
                  </a:xfrm>
                  <a:custGeom>
                    <a:avLst/>
                    <a:gdLst>
                      <a:gd name="T0" fmla="*/ 0 w 21600"/>
                      <a:gd name="T1" fmla="*/ 0 h 30713"/>
                      <a:gd name="T2" fmla="*/ 0 w 21600"/>
                      <a:gd name="T3" fmla="*/ 0 h 30713"/>
                      <a:gd name="T4" fmla="*/ 0 w 21600"/>
                      <a:gd name="T5" fmla="*/ 0 h 30713"/>
                      <a:gd name="T6" fmla="*/ 0 60000 65536"/>
                      <a:gd name="T7" fmla="*/ 0 60000 65536"/>
                      <a:gd name="T8" fmla="*/ 0 60000 65536"/>
                      <a:gd name="T9" fmla="*/ 0 w 21600"/>
                      <a:gd name="T10" fmla="*/ 0 h 30713"/>
                      <a:gd name="T11" fmla="*/ 21600 w 21600"/>
                      <a:gd name="T12" fmla="*/ 30713 h 30713"/>
                    </a:gdLst>
                    <a:ahLst/>
                    <a:cxnLst>
                      <a:cxn ang="T6">
                        <a:pos x="T0" y="T1"/>
                      </a:cxn>
                      <a:cxn ang="T7">
                        <a:pos x="T2" y="T3"/>
                      </a:cxn>
                      <a:cxn ang="T8">
                        <a:pos x="T4" y="T5"/>
                      </a:cxn>
                    </a:cxnLst>
                    <a:rect l="T9" t="T10" r="T11" b="T12"/>
                    <a:pathLst>
                      <a:path w="21600" h="30713" fill="none" extrusionOk="0">
                        <a:moveTo>
                          <a:pt x="12687" y="0"/>
                        </a:moveTo>
                        <a:cubicBezTo>
                          <a:pt x="18286" y="4063"/>
                          <a:pt x="21600" y="10563"/>
                          <a:pt x="21600" y="17481"/>
                        </a:cubicBezTo>
                        <a:cubicBezTo>
                          <a:pt x="21600" y="22271"/>
                          <a:pt x="20007" y="26926"/>
                          <a:pt x="17072" y="30712"/>
                        </a:cubicBezTo>
                      </a:path>
                      <a:path w="21600" h="30713" stroke="0" extrusionOk="0">
                        <a:moveTo>
                          <a:pt x="12687" y="0"/>
                        </a:moveTo>
                        <a:cubicBezTo>
                          <a:pt x="18286" y="4063"/>
                          <a:pt x="21600" y="10563"/>
                          <a:pt x="21600" y="17481"/>
                        </a:cubicBezTo>
                        <a:cubicBezTo>
                          <a:pt x="21600" y="22271"/>
                          <a:pt x="20007" y="26926"/>
                          <a:pt x="17072" y="30712"/>
                        </a:cubicBezTo>
                        <a:lnTo>
                          <a:pt x="0" y="17481"/>
                        </a:lnTo>
                        <a:close/>
                      </a:path>
                    </a:pathLst>
                  </a:custGeom>
                  <a:solidFill>
                    <a:srgbClr val="E7EDED"/>
                  </a:solidFill>
                  <a:ln w="3175">
                    <a:solidFill>
                      <a:srgbClr val="6C8F93"/>
                    </a:solidFill>
                    <a:round/>
                    <a:headEnd/>
                    <a:tailEnd/>
                  </a:ln>
                </p:spPr>
                <p:txBody>
                  <a:bodyPr/>
                  <a:lstStyle/>
                  <a:p>
                    <a:endParaRPr lang="en-US"/>
                  </a:p>
                </p:txBody>
              </p:sp>
              <p:sp>
                <p:nvSpPr>
                  <p:cNvPr id="18677" name="Arc 250"/>
                  <p:cNvSpPr>
                    <a:spLocks/>
                  </p:cNvSpPr>
                  <p:nvPr/>
                </p:nvSpPr>
                <p:spPr bwMode="auto">
                  <a:xfrm>
                    <a:off x="1294" y="2037"/>
                    <a:ext cx="20" cy="19"/>
                  </a:xfrm>
                  <a:custGeom>
                    <a:avLst/>
                    <a:gdLst>
                      <a:gd name="T0" fmla="*/ 0 w 28231"/>
                      <a:gd name="T1" fmla="*/ 0 h 27833"/>
                      <a:gd name="T2" fmla="*/ 0 w 28231"/>
                      <a:gd name="T3" fmla="*/ 0 h 27833"/>
                      <a:gd name="T4" fmla="*/ 0 w 28231"/>
                      <a:gd name="T5" fmla="*/ 0 h 27833"/>
                      <a:gd name="T6" fmla="*/ 0 60000 65536"/>
                      <a:gd name="T7" fmla="*/ 0 60000 65536"/>
                      <a:gd name="T8" fmla="*/ 0 60000 65536"/>
                      <a:gd name="T9" fmla="*/ 0 w 28231"/>
                      <a:gd name="T10" fmla="*/ 0 h 27833"/>
                      <a:gd name="T11" fmla="*/ 28231 w 28231"/>
                      <a:gd name="T12" fmla="*/ 27833 h 27833"/>
                    </a:gdLst>
                    <a:ahLst/>
                    <a:cxnLst>
                      <a:cxn ang="T6">
                        <a:pos x="T0" y="T1"/>
                      </a:cxn>
                      <a:cxn ang="T7">
                        <a:pos x="T2" y="T3"/>
                      </a:cxn>
                      <a:cxn ang="T8">
                        <a:pos x="T4" y="T5"/>
                      </a:cxn>
                    </a:cxnLst>
                    <a:rect l="T9" t="T10" r="T11" b="T12"/>
                    <a:pathLst>
                      <a:path w="28231" h="27833" fill="none" extrusionOk="0">
                        <a:moveTo>
                          <a:pt x="27312" y="-1"/>
                        </a:moveTo>
                        <a:cubicBezTo>
                          <a:pt x="27921" y="2021"/>
                          <a:pt x="28231" y="4121"/>
                          <a:pt x="28231" y="6233"/>
                        </a:cubicBezTo>
                        <a:cubicBezTo>
                          <a:pt x="28231" y="18162"/>
                          <a:pt x="18560" y="27833"/>
                          <a:pt x="6631" y="27833"/>
                        </a:cubicBezTo>
                        <a:cubicBezTo>
                          <a:pt x="4379" y="27833"/>
                          <a:pt x="2142" y="27481"/>
                          <a:pt x="0" y="26789"/>
                        </a:cubicBezTo>
                      </a:path>
                      <a:path w="28231" h="27833" stroke="0" extrusionOk="0">
                        <a:moveTo>
                          <a:pt x="27312" y="-1"/>
                        </a:moveTo>
                        <a:cubicBezTo>
                          <a:pt x="27921" y="2021"/>
                          <a:pt x="28231" y="4121"/>
                          <a:pt x="28231" y="6233"/>
                        </a:cubicBezTo>
                        <a:cubicBezTo>
                          <a:pt x="28231" y="18162"/>
                          <a:pt x="18560" y="27833"/>
                          <a:pt x="6631" y="27833"/>
                        </a:cubicBezTo>
                        <a:cubicBezTo>
                          <a:pt x="4379" y="27833"/>
                          <a:pt x="2142" y="27481"/>
                          <a:pt x="0" y="26789"/>
                        </a:cubicBezTo>
                        <a:lnTo>
                          <a:pt x="6631" y="6233"/>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78" name="Arc 251"/>
                  <p:cNvSpPr>
                    <a:spLocks/>
                  </p:cNvSpPr>
                  <p:nvPr/>
                </p:nvSpPr>
                <p:spPr bwMode="auto">
                  <a:xfrm>
                    <a:off x="1295" y="2037"/>
                    <a:ext cx="19" cy="18"/>
                  </a:xfrm>
                  <a:custGeom>
                    <a:avLst/>
                    <a:gdLst>
                      <a:gd name="T0" fmla="*/ 0 w 28217"/>
                      <a:gd name="T1" fmla="*/ 0 h 27846"/>
                      <a:gd name="T2" fmla="*/ 0 w 28217"/>
                      <a:gd name="T3" fmla="*/ 0 h 27846"/>
                      <a:gd name="T4" fmla="*/ 0 w 28217"/>
                      <a:gd name="T5" fmla="*/ 0 h 27846"/>
                      <a:gd name="T6" fmla="*/ 0 60000 65536"/>
                      <a:gd name="T7" fmla="*/ 0 60000 65536"/>
                      <a:gd name="T8" fmla="*/ 0 60000 65536"/>
                      <a:gd name="T9" fmla="*/ 0 w 28217"/>
                      <a:gd name="T10" fmla="*/ 0 h 27846"/>
                      <a:gd name="T11" fmla="*/ 28217 w 28217"/>
                      <a:gd name="T12" fmla="*/ 27846 h 27846"/>
                    </a:gdLst>
                    <a:ahLst/>
                    <a:cxnLst>
                      <a:cxn ang="T6">
                        <a:pos x="T0" y="T1"/>
                      </a:cxn>
                      <a:cxn ang="T7">
                        <a:pos x="T2" y="T3"/>
                      </a:cxn>
                      <a:cxn ang="T8">
                        <a:pos x="T4" y="T5"/>
                      </a:cxn>
                    </a:cxnLst>
                    <a:rect l="T9" t="T10" r="T11" b="T12"/>
                    <a:pathLst>
                      <a:path w="28217" h="27846" fill="none" extrusionOk="0">
                        <a:moveTo>
                          <a:pt x="27294" y="-1"/>
                        </a:moveTo>
                        <a:cubicBezTo>
                          <a:pt x="27906" y="2025"/>
                          <a:pt x="28217" y="4130"/>
                          <a:pt x="28217" y="6246"/>
                        </a:cubicBezTo>
                        <a:cubicBezTo>
                          <a:pt x="28217" y="18175"/>
                          <a:pt x="18546" y="27846"/>
                          <a:pt x="6617" y="27846"/>
                        </a:cubicBezTo>
                        <a:cubicBezTo>
                          <a:pt x="4370" y="27846"/>
                          <a:pt x="2138" y="27495"/>
                          <a:pt x="-1" y="26807"/>
                        </a:cubicBezTo>
                      </a:path>
                      <a:path w="28217" h="27846" stroke="0" extrusionOk="0">
                        <a:moveTo>
                          <a:pt x="27294" y="-1"/>
                        </a:moveTo>
                        <a:cubicBezTo>
                          <a:pt x="27906" y="2025"/>
                          <a:pt x="28217" y="4130"/>
                          <a:pt x="28217" y="6246"/>
                        </a:cubicBezTo>
                        <a:cubicBezTo>
                          <a:pt x="28217" y="18175"/>
                          <a:pt x="18546" y="27846"/>
                          <a:pt x="6617" y="27846"/>
                        </a:cubicBezTo>
                        <a:cubicBezTo>
                          <a:pt x="4370" y="27846"/>
                          <a:pt x="2138" y="27495"/>
                          <a:pt x="-1" y="26807"/>
                        </a:cubicBezTo>
                        <a:lnTo>
                          <a:pt x="6617" y="6246"/>
                        </a:lnTo>
                        <a:close/>
                      </a:path>
                    </a:pathLst>
                  </a:custGeom>
                  <a:solidFill>
                    <a:srgbClr val="E7EDED"/>
                  </a:solidFill>
                  <a:ln w="3175">
                    <a:solidFill>
                      <a:srgbClr val="6C8F93"/>
                    </a:solidFill>
                    <a:round/>
                    <a:headEnd/>
                    <a:tailEnd/>
                  </a:ln>
                </p:spPr>
                <p:txBody>
                  <a:bodyPr/>
                  <a:lstStyle/>
                  <a:p>
                    <a:endParaRPr lang="en-US"/>
                  </a:p>
                </p:txBody>
              </p:sp>
              <p:sp>
                <p:nvSpPr>
                  <p:cNvPr id="18679" name="Arc 252"/>
                  <p:cNvSpPr>
                    <a:spLocks/>
                  </p:cNvSpPr>
                  <p:nvPr/>
                </p:nvSpPr>
                <p:spPr bwMode="auto">
                  <a:xfrm>
                    <a:off x="1223" y="2024"/>
                    <a:ext cx="10" cy="17"/>
                  </a:xfrm>
                  <a:custGeom>
                    <a:avLst/>
                    <a:gdLst>
                      <a:gd name="T0" fmla="*/ 0 w 21600"/>
                      <a:gd name="T1" fmla="*/ 0 h 41436"/>
                      <a:gd name="T2" fmla="*/ 0 w 21600"/>
                      <a:gd name="T3" fmla="*/ 0 h 41436"/>
                      <a:gd name="T4" fmla="*/ 0 w 21600"/>
                      <a:gd name="T5" fmla="*/ 0 h 41436"/>
                      <a:gd name="T6" fmla="*/ 0 60000 65536"/>
                      <a:gd name="T7" fmla="*/ 0 60000 65536"/>
                      <a:gd name="T8" fmla="*/ 0 60000 65536"/>
                      <a:gd name="T9" fmla="*/ 0 w 21600"/>
                      <a:gd name="T10" fmla="*/ 0 h 41436"/>
                      <a:gd name="T11" fmla="*/ 21600 w 21600"/>
                      <a:gd name="T12" fmla="*/ 41436 h 41436"/>
                    </a:gdLst>
                    <a:ahLst/>
                    <a:cxnLst>
                      <a:cxn ang="T6">
                        <a:pos x="T0" y="T1"/>
                      </a:cxn>
                      <a:cxn ang="T7">
                        <a:pos x="T2" y="T3"/>
                      </a:cxn>
                      <a:cxn ang="T8">
                        <a:pos x="T4" y="T5"/>
                      </a:cxn>
                    </a:cxnLst>
                    <a:rect l="T9" t="T10" r="T11" b="T12"/>
                    <a:pathLst>
                      <a:path w="21600" h="41436" fill="none" extrusionOk="0">
                        <a:moveTo>
                          <a:pt x="13091" y="41435"/>
                        </a:moveTo>
                        <a:cubicBezTo>
                          <a:pt x="5149" y="38031"/>
                          <a:pt x="0" y="30222"/>
                          <a:pt x="0" y="21582"/>
                        </a:cubicBezTo>
                        <a:cubicBezTo>
                          <a:pt x="-1" y="9996"/>
                          <a:pt x="9140" y="473"/>
                          <a:pt x="20717" y="0"/>
                        </a:cubicBezTo>
                      </a:path>
                      <a:path w="21600" h="41436" stroke="0" extrusionOk="0">
                        <a:moveTo>
                          <a:pt x="13091" y="41435"/>
                        </a:moveTo>
                        <a:cubicBezTo>
                          <a:pt x="5149" y="38031"/>
                          <a:pt x="0" y="30222"/>
                          <a:pt x="0" y="21582"/>
                        </a:cubicBezTo>
                        <a:cubicBezTo>
                          <a:pt x="-1" y="9996"/>
                          <a:pt x="9140" y="473"/>
                          <a:pt x="20717" y="0"/>
                        </a:cubicBezTo>
                        <a:lnTo>
                          <a:pt x="21600" y="21582"/>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0" name="Arc 253"/>
                  <p:cNvSpPr>
                    <a:spLocks/>
                  </p:cNvSpPr>
                  <p:nvPr/>
                </p:nvSpPr>
                <p:spPr bwMode="auto">
                  <a:xfrm>
                    <a:off x="1224" y="2025"/>
                    <a:ext cx="9" cy="15"/>
                  </a:xfrm>
                  <a:custGeom>
                    <a:avLst/>
                    <a:gdLst>
                      <a:gd name="T0" fmla="*/ 0 w 21600"/>
                      <a:gd name="T1" fmla="*/ 0 h 41473"/>
                      <a:gd name="T2" fmla="*/ 0 w 21600"/>
                      <a:gd name="T3" fmla="*/ 0 h 41473"/>
                      <a:gd name="T4" fmla="*/ 0 w 21600"/>
                      <a:gd name="T5" fmla="*/ 0 h 41473"/>
                      <a:gd name="T6" fmla="*/ 0 60000 65536"/>
                      <a:gd name="T7" fmla="*/ 0 60000 65536"/>
                      <a:gd name="T8" fmla="*/ 0 60000 65536"/>
                      <a:gd name="T9" fmla="*/ 0 w 21600"/>
                      <a:gd name="T10" fmla="*/ 0 h 41473"/>
                      <a:gd name="T11" fmla="*/ 21600 w 21600"/>
                      <a:gd name="T12" fmla="*/ 41473 h 41473"/>
                    </a:gdLst>
                    <a:ahLst/>
                    <a:cxnLst>
                      <a:cxn ang="T6">
                        <a:pos x="T0" y="T1"/>
                      </a:cxn>
                      <a:cxn ang="T7">
                        <a:pos x="T2" y="T3"/>
                      </a:cxn>
                      <a:cxn ang="T8">
                        <a:pos x="T4" y="T5"/>
                      </a:cxn>
                    </a:cxnLst>
                    <a:rect l="T9" t="T10" r="T11" b="T12"/>
                    <a:pathLst>
                      <a:path w="21600" h="41473" fill="none" extrusionOk="0">
                        <a:moveTo>
                          <a:pt x="13179" y="41473"/>
                        </a:moveTo>
                        <a:cubicBezTo>
                          <a:pt x="5190" y="38091"/>
                          <a:pt x="0" y="30257"/>
                          <a:pt x="0" y="21582"/>
                        </a:cubicBezTo>
                        <a:cubicBezTo>
                          <a:pt x="-1" y="9991"/>
                          <a:pt x="9147" y="467"/>
                          <a:pt x="20727" y="-1"/>
                        </a:cubicBezTo>
                      </a:path>
                      <a:path w="21600" h="41473" stroke="0" extrusionOk="0">
                        <a:moveTo>
                          <a:pt x="13179" y="41473"/>
                        </a:moveTo>
                        <a:cubicBezTo>
                          <a:pt x="5190" y="38091"/>
                          <a:pt x="0" y="30257"/>
                          <a:pt x="0" y="21582"/>
                        </a:cubicBezTo>
                        <a:cubicBezTo>
                          <a:pt x="-1" y="9991"/>
                          <a:pt x="9147" y="467"/>
                          <a:pt x="20727" y="-1"/>
                        </a:cubicBezTo>
                        <a:lnTo>
                          <a:pt x="21600" y="21582"/>
                        </a:lnTo>
                        <a:close/>
                      </a:path>
                    </a:pathLst>
                  </a:custGeom>
                  <a:solidFill>
                    <a:srgbClr val="E7EDED"/>
                  </a:solidFill>
                  <a:ln w="3175">
                    <a:solidFill>
                      <a:srgbClr val="6C8F93"/>
                    </a:solidFill>
                    <a:round/>
                    <a:headEnd/>
                    <a:tailEnd/>
                  </a:ln>
                </p:spPr>
                <p:txBody>
                  <a:bodyPr/>
                  <a:lstStyle/>
                  <a:p>
                    <a:endParaRPr lang="en-US"/>
                  </a:p>
                </p:txBody>
              </p:sp>
              <p:sp>
                <p:nvSpPr>
                  <p:cNvPr id="18681" name="Arc 254"/>
                  <p:cNvSpPr>
                    <a:spLocks/>
                  </p:cNvSpPr>
                  <p:nvPr/>
                </p:nvSpPr>
                <p:spPr bwMode="auto">
                  <a:xfrm>
                    <a:off x="1252" y="2048"/>
                    <a:ext cx="42" cy="12"/>
                  </a:xfrm>
                  <a:custGeom>
                    <a:avLst/>
                    <a:gdLst>
                      <a:gd name="T0" fmla="*/ 0 w 38844"/>
                      <a:gd name="T1" fmla="*/ 0 h 21600"/>
                      <a:gd name="T2" fmla="*/ 0 w 38844"/>
                      <a:gd name="T3" fmla="*/ 0 h 21600"/>
                      <a:gd name="T4" fmla="*/ 0 w 38844"/>
                      <a:gd name="T5" fmla="*/ 0 h 21600"/>
                      <a:gd name="T6" fmla="*/ 0 60000 65536"/>
                      <a:gd name="T7" fmla="*/ 0 60000 65536"/>
                      <a:gd name="T8" fmla="*/ 0 60000 65536"/>
                      <a:gd name="T9" fmla="*/ 0 w 38844"/>
                      <a:gd name="T10" fmla="*/ 0 h 21600"/>
                      <a:gd name="T11" fmla="*/ 38844 w 38844"/>
                      <a:gd name="T12" fmla="*/ 21600 h 21600"/>
                    </a:gdLst>
                    <a:ahLst/>
                    <a:cxnLst>
                      <a:cxn ang="T6">
                        <a:pos x="T0" y="T1"/>
                      </a:cxn>
                      <a:cxn ang="T7">
                        <a:pos x="T2" y="T3"/>
                      </a:cxn>
                      <a:cxn ang="T8">
                        <a:pos x="T4" y="T5"/>
                      </a:cxn>
                    </a:cxnLst>
                    <a:rect l="T9" t="T10" r="T11" b="T12"/>
                    <a:pathLst>
                      <a:path w="38844" h="21600" fill="none" extrusionOk="0">
                        <a:moveTo>
                          <a:pt x="38843" y="12211"/>
                        </a:moveTo>
                        <a:cubicBezTo>
                          <a:pt x="34816" y="18087"/>
                          <a:pt x="28150" y="21599"/>
                          <a:pt x="21027" y="21600"/>
                        </a:cubicBezTo>
                        <a:cubicBezTo>
                          <a:pt x="11001" y="21600"/>
                          <a:pt x="2293" y="14701"/>
                          <a:pt x="-1" y="4941"/>
                        </a:cubicBezTo>
                      </a:path>
                      <a:path w="38844" h="21600" stroke="0" extrusionOk="0">
                        <a:moveTo>
                          <a:pt x="38843" y="12211"/>
                        </a:moveTo>
                        <a:cubicBezTo>
                          <a:pt x="34816" y="18087"/>
                          <a:pt x="28150" y="21599"/>
                          <a:pt x="21027" y="21600"/>
                        </a:cubicBezTo>
                        <a:cubicBezTo>
                          <a:pt x="11001" y="21600"/>
                          <a:pt x="2293" y="14701"/>
                          <a:pt x="-1" y="4941"/>
                        </a:cubicBezTo>
                        <a:lnTo>
                          <a:pt x="21027" y="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2" name="Arc 255"/>
                  <p:cNvSpPr>
                    <a:spLocks/>
                  </p:cNvSpPr>
                  <p:nvPr/>
                </p:nvSpPr>
                <p:spPr bwMode="auto">
                  <a:xfrm>
                    <a:off x="1253" y="2048"/>
                    <a:ext cx="40" cy="11"/>
                  </a:xfrm>
                  <a:custGeom>
                    <a:avLst/>
                    <a:gdLst>
                      <a:gd name="T0" fmla="*/ 0 w 38540"/>
                      <a:gd name="T1" fmla="*/ 0 h 21600"/>
                      <a:gd name="T2" fmla="*/ 0 w 38540"/>
                      <a:gd name="T3" fmla="*/ 0 h 21600"/>
                      <a:gd name="T4" fmla="*/ 0 w 38540"/>
                      <a:gd name="T5" fmla="*/ 0 h 21600"/>
                      <a:gd name="T6" fmla="*/ 0 60000 65536"/>
                      <a:gd name="T7" fmla="*/ 0 60000 65536"/>
                      <a:gd name="T8" fmla="*/ 0 60000 65536"/>
                      <a:gd name="T9" fmla="*/ 0 w 38540"/>
                      <a:gd name="T10" fmla="*/ 0 h 21600"/>
                      <a:gd name="T11" fmla="*/ 38540 w 38540"/>
                      <a:gd name="T12" fmla="*/ 21600 h 21600"/>
                    </a:gdLst>
                    <a:ahLst/>
                    <a:cxnLst>
                      <a:cxn ang="T6">
                        <a:pos x="T0" y="T1"/>
                      </a:cxn>
                      <a:cxn ang="T7">
                        <a:pos x="T2" y="T3"/>
                      </a:cxn>
                      <a:cxn ang="T8">
                        <a:pos x="T4" y="T5"/>
                      </a:cxn>
                    </a:cxnLst>
                    <a:rect l="T9" t="T10" r="T11" b="T12"/>
                    <a:pathLst>
                      <a:path w="38540" h="21600" fill="none" extrusionOk="0">
                        <a:moveTo>
                          <a:pt x="38539" y="12573"/>
                        </a:moveTo>
                        <a:cubicBezTo>
                          <a:pt x="34483" y="18239"/>
                          <a:pt x="27944" y="21599"/>
                          <a:pt x="20977" y="21600"/>
                        </a:cubicBezTo>
                        <a:cubicBezTo>
                          <a:pt x="11030" y="21600"/>
                          <a:pt x="2370" y="14808"/>
                          <a:pt x="-1" y="5149"/>
                        </a:cubicBezTo>
                      </a:path>
                      <a:path w="38540" h="21600" stroke="0" extrusionOk="0">
                        <a:moveTo>
                          <a:pt x="38539" y="12573"/>
                        </a:moveTo>
                        <a:cubicBezTo>
                          <a:pt x="34483" y="18239"/>
                          <a:pt x="27944" y="21599"/>
                          <a:pt x="20977" y="21600"/>
                        </a:cubicBezTo>
                        <a:cubicBezTo>
                          <a:pt x="11030" y="21600"/>
                          <a:pt x="2370" y="14808"/>
                          <a:pt x="-1" y="5149"/>
                        </a:cubicBezTo>
                        <a:lnTo>
                          <a:pt x="20977" y="0"/>
                        </a:lnTo>
                        <a:close/>
                      </a:path>
                    </a:pathLst>
                  </a:custGeom>
                  <a:solidFill>
                    <a:srgbClr val="E7EDED"/>
                  </a:solidFill>
                  <a:ln w="3175">
                    <a:solidFill>
                      <a:srgbClr val="6C8F93"/>
                    </a:solidFill>
                    <a:round/>
                    <a:headEnd/>
                    <a:tailEnd/>
                  </a:ln>
                </p:spPr>
                <p:txBody>
                  <a:bodyPr/>
                  <a:lstStyle/>
                  <a:p>
                    <a:endParaRPr lang="en-US"/>
                  </a:p>
                </p:txBody>
              </p:sp>
            </p:grpSp>
          </p:grpSp>
          <p:grpSp>
            <p:nvGrpSpPr>
              <p:cNvPr id="24" name="Group 256"/>
              <p:cNvGrpSpPr>
                <a:grpSpLocks/>
              </p:cNvGrpSpPr>
              <p:nvPr/>
            </p:nvGrpSpPr>
            <p:grpSpPr bwMode="auto">
              <a:xfrm>
                <a:off x="1709" y="533"/>
                <a:ext cx="169" cy="168"/>
                <a:chOff x="961" y="2167"/>
                <a:chExt cx="169" cy="168"/>
              </a:xfrm>
            </p:grpSpPr>
            <p:sp>
              <p:nvSpPr>
                <p:cNvPr id="18645" name="Freeform 257"/>
                <p:cNvSpPr>
                  <a:spLocks/>
                </p:cNvSpPr>
                <p:nvPr/>
              </p:nvSpPr>
              <p:spPr bwMode="auto">
                <a:xfrm>
                  <a:off x="985" y="2269"/>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46" name="Freeform 258"/>
                <p:cNvSpPr>
                  <a:spLocks/>
                </p:cNvSpPr>
                <p:nvPr/>
              </p:nvSpPr>
              <p:spPr bwMode="auto">
                <a:xfrm>
                  <a:off x="985" y="2269"/>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6" y="72"/>
                      </a:lnTo>
                      <a:lnTo>
                        <a:pt x="0" y="72"/>
                      </a:lnTo>
                      <a:close/>
                    </a:path>
                  </a:pathLst>
                </a:custGeom>
                <a:solidFill>
                  <a:srgbClr val="C9C9B6"/>
                </a:solidFill>
                <a:ln w="3175">
                  <a:solidFill>
                    <a:srgbClr val="494936"/>
                  </a:solidFill>
                  <a:round/>
                  <a:headEnd/>
                  <a:tailEnd/>
                </a:ln>
              </p:spPr>
              <p:txBody>
                <a:bodyPr/>
                <a:lstStyle/>
                <a:p>
                  <a:endParaRPr lang="en-US"/>
                </a:p>
              </p:txBody>
            </p:sp>
            <p:sp>
              <p:nvSpPr>
                <p:cNvPr id="18647" name="Rectangle 259"/>
                <p:cNvSpPr>
                  <a:spLocks noChangeArrowheads="1"/>
                </p:cNvSpPr>
                <p:nvPr/>
              </p:nvSpPr>
              <p:spPr bwMode="auto">
                <a:xfrm>
                  <a:off x="985" y="2287"/>
                  <a:ext cx="129" cy="2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648" name="Rectangle 260"/>
                <p:cNvSpPr>
                  <a:spLocks noChangeArrowheads="1"/>
                </p:cNvSpPr>
                <p:nvPr/>
              </p:nvSpPr>
              <p:spPr bwMode="auto">
                <a:xfrm>
                  <a:off x="986" y="2288"/>
                  <a:ext cx="127" cy="20"/>
                </a:xfrm>
                <a:prstGeom prst="rect">
                  <a:avLst/>
                </a:prstGeom>
                <a:solidFill>
                  <a:srgbClr val="B7B79D"/>
                </a:solidFill>
                <a:ln w="3175">
                  <a:solidFill>
                    <a:srgbClr val="494936"/>
                  </a:solidFill>
                  <a:miter lim="800000"/>
                  <a:headEnd/>
                  <a:tailEnd/>
                </a:ln>
              </p:spPr>
              <p:txBody>
                <a:bodyPr/>
                <a:lstStyle/>
                <a:p>
                  <a:endParaRPr lang="en-US"/>
                </a:p>
              </p:txBody>
            </p:sp>
            <p:sp>
              <p:nvSpPr>
                <p:cNvPr id="18649" name="Freeform 261"/>
                <p:cNvSpPr>
                  <a:spLocks/>
                </p:cNvSpPr>
                <p:nvPr/>
              </p:nvSpPr>
              <p:spPr bwMode="auto">
                <a:xfrm>
                  <a:off x="1114" y="2269"/>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50" name="Freeform 262"/>
                <p:cNvSpPr>
                  <a:spLocks/>
                </p:cNvSpPr>
                <p:nvPr/>
              </p:nvSpPr>
              <p:spPr bwMode="auto">
                <a:xfrm>
                  <a:off x="1114" y="2269"/>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3175">
                  <a:solidFill>
                    <a:srgbClr val="494936"/>
                  </a:solidFill>
                  <a:round/>
                  <a:headEnd/>
                  <a:tailEnd/>
                </a:ln>
              </p:spPr>
              <p:txBody>
                <a:bodyPr/>
                <a:lstStyle/>
                <a:p>
                  <a:endParaRPr lang="en-US"/>
                </a:p>
              </p:txBody>
            </p:sp>
            <p:sp>
              <p:nvSpPr>
                <p:cNvPr id="18651" name="Freeform 263"/>
                <p:cNvSpPr>
                  <a:spLocks/>
                </p:cNvSpPr>
                <p:nvPr/>
              </p:nvSpPr>
              <p:spPr bwMode="auto">
                <a:xfrm>
                  <a:off x="989" y="2269"/>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52" name="Freeform 264"/>
                <p:cNvSpPr>
                  <a:spLocks/>
                </p:cNvSpPr>
                <p:nvPr/>
              </p:nvSpPr>
              <p:spPr bwMode="auto">
                <a:xfrm>
                  <a:off x="989" y="2269"/>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8" y="56"/>
                      </a:lnTo>
                      <a:lnTo>
                        <a:pt x="0" y="56"/>
                      </a:lnTo>
                      <a:close/>
                    </a:path>
                  </a:pathLst>
                </a:custGeom>
                <a:solidFill>
                  <a:srgbClr val="000000"/>
                </a:solidFill>
                <a:ln w="3175">
                  <a:solidFill>
                    <a:srgbClr val="000000"/>
                  </a:solidFill>
                  <a:round/>
                  <a:headEnd/>
                  <a:tailEnd/>
                </a:ln>
              </p:spPr>
              <p:txBody>
                <a:bodyPr/>
                <a:lstStyle/>
                <a:p>
                  <a:endParaRPr lang="en-US"/>
                </a:p>
              </p:txBody>
            </p:sp>
            <p:sp>
              <p:nvSpPr>
                <p:cNvPr id="18653" name="Freeform 265"/>
                <p:cNvSpPr>
                  <a:spLocks/>
                </p:cNvSpPr>
                <p:nvPr/>
              </p:nvSpPr>
              <p:spPr bwMode="auto">
                <a:xfrm>
                  <a:off x="987" y="2167"/>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54" name="Freeform 266"/>
                <p:cNvSpPr>
                  <a:spLocks/>
                </p:cNvSpPr>
                <p:nvPr/>
              </p:nvSpPr>
              <p:spPr bwMode="auto">
                <a:xfrm>
                  <a:off x="987" y="2167"/>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3175">
                  <a:solidFill>
                    <a:srgbClr val="494936"/>
                  </a:solidFill>
                  <a:round/>
                  <a:headEnd/>
                  <a:tailEnd/>
                </a:ln>
              </p:spPr>
              <p:txBody>
                <a:bodyPr/>
                <a:lstStyle/>
                <a:p>
                  <a:endParaRPr lang="en-US"/>
                </a:p>
              </p:txBody>
            </p:sp>
            <p:sp>
              <p:nvSpPr>
                <p:cNvPr id="18655" name="Rectangle 267"/>
                <p:cNvSpPr>
                  <a:spLocks noChangeArrowheads="1"/>
                </p:cNvSpPr>
                <p:nvPr/>
              </p:nvSpPr>
              <p:spPr bwMode="auto">
                <a:xfrm>
                  <a:off x="988" y="2182"/>
                  <a:ext cx="127" cy="98"/>
                </a:xfrm>
                <a:prstGeom prst="rect">
                  <a:avLst/>
                </a:prstGeom>
                <a:solidFill>
                  <a:srgbClr val="B7B79D"/>
                </a:solidFill>
                <a:ln w="3175">
                  <a:solidFill>
                    <a:srgbClr val="494936"/>
                  </a:solidFill>
                  <a:miter lim="800000"/>
                  <a:headEnd/>
                  <a:tailEnd/>
                </a:ln>
              </p:spPr>
              <p:txBody>
                <a:bodyPr/>
                <a:lstStyle/>
                <a:p>
                  <a:endParaRPr lang="en-US"/>
                </a:p>
              </p:txBody>
            </p:sp>
            <p:sp>
              <p:nvSpPr>
                <p:cNvPr id="18656" name="Rectangle 268"/>
                <p:cNvSpPr>
                  <a:spLocks noChangeArrowheads="1"/>
                </p:cNvSpPr>
                <p:nvPr/>
              </p:nvSpPr>
              <p:spPr bwMode="auto">
                <a:xfrm>
                  <a:off x="998" y="2194"/>
                  <a:ext cx="105" cy="76"/>
                </a:xfrm>
                <a:prstGeom prst="rect">
                  <a:avLst/>
                </a:prstGeom>
                <a:solidFill>
                  <a:srgbClr val="FFFFFF"/>
                </a:solidFill>
                <a:ln w="3175">
                  <a:solidFill>
                    <a:srgbClr val="494936"/>
                  </a:solidFill>
                  <a:miter lim="800000"/>
                  <a:headEnd/>
                  <a:tailEnd/>
                </a:ln>
              </p:spPr>
              <p:txBody>
                <a:bodyPr/>
                <a:lstStyle/>
                <a:p>
                  <a:endParaRPr lang="en-US"/>
                </a:p>
              </p:txBody>
            </p:sp>
            <p:sp>
              <p:nvSpPr>
                <p:cNvPr id="18657" name="Freeform 269"/>
                <p:cNvSpPr>
                  <a:spLocks/>
                </p:cNvSpPr>
                <p:nvPr/>
              </p:nvSpPr>
              <p:spPr bwMode="auto">
                <a:xfrm>
                  <a:off x="1114" y="2167"/>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58" name="Freeform 270"/>
                <p:cNvSpPr>
                  <a:spLocks/>
                </p:cNvSpPr>
                <p:nvPr/>
              </p:nvSpPr>
              <p:spPr bwMode="auto">
                <a:xfrm>
                  <a:off x="1114" y="2167"/>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3175">
                  <a:solidFill>
                    <a:srgbClr val="494936"/>
                  </a:solidFill>
                  <a:round/>
                  <a:headEnd/>
                  <a:tailEnd/>
                </a:ln>
              </p:spPr>
              <p:txBody>
                <a:bodyPr/>
                <a:lstStyle/>
                <a:p>
                  <a:endParaRPr lang="en-US"/>
                </a:p>
              </p:txBody>
            </p:sp>
            <p:sp>
              <p:nvSpPr>
                <p:cNvPr id="18659" name="Freeform 271"/>
                <p:cNvSpPr>
                  <a:spLocks/>
                </p:cNvSpPr>
                <p:nvPr/>
              </p:nvSpPr>
              <p:spPr bwMode="auto">
                <a:xfrm>
                  <a:off x="961" y="2305"/>
                  <a:ext cx="159" cy="24"/>
                </a:xfrm>
                <a:custGeom>
                  <a:avLst/>
                  <a:gdLst>
                    <a:gd name="T0" fmla="*/ 0 w 637"/>
                    <a:gd name="T1" fmla="*/ 0 h 97"/>
                    <a:gd name="T2" fmla="*/ 0 w 637"/>
                    <a:gd name="T3" fmla="*/ 0 h 97"/>
                    <a:gd name="T4" fmla="*/ 0 w 637"/>
                    <a:gd name="T5" fmla="*/ 0 h 97"/>
                    <a:gd name="T6" fmla="*/ 0 w 637"/>
                    <a:gd name="T7" fmla="*/ 0 h 97"/>
                    <a:gd name="T8" fmla="*/ 0 w 637"/>
                    <a:gd name="T9" fmla="*/ 0 h 97"/>
                    <a:gd name="T10" fmla="*/ 0 60000 65536"/>
                    <a:gd name="T11" fmla="*/ 0 60000 65536"/>
                    <a:gd name="T12" fmla="*/ 0 60000 65536"/>
                    <a:gd name="T13" fmla="*/ 0 60000 65536"/>
                    <a:gd name="T14" fmla="*/ 0 60000 65536"/>
                    <a:gd name="T15" fmla="*/ 0 w 637"/>
                    <a:gd name="T16" fmla="*/ 0 h 97"/>
                    <a:gd name="T17" fmla="*/ 637 w 637"/>
                    <a:gd name="T18" fmla="*/ 97 h 97"/>
                  </a:gdLst>
                  <a:ahLst/>
                  <a:cxnLst>
                    <a:cxn ang="T10">
                      <a:pos x="T0" y="T1"/>
                    </a:cxn>
                    <a:cxn ang="T11">
                      <a:pos x="T2" y="T3"/>
                    </a:cxn>
                    <a:cxn ang="T12">
                      <a:pos x="T4" y="T5"/>
                    </a:cxn>
                    <a:cxn ang="T13">
                      <a:pos x="T6" y="T7"/>
                    </a:cxn>
                    <a:cxn ang="T14">
                      <a:pos x="T8" y="T9"/>
                    </a:cxn>
                  </a:cxnLst>
                  <a:rect l="T15" t="T16" r="T17" b="T18"/>
                  <a:pathLst>
                    <a:path w="637" h="97">
                      <a:moveTo>
                        <a:pt x="0" y="97"/>
                      </a:moveTo>
                      <a:lnTo>
                        <a:pt x="81" y="0"/>
                      </a:lnTo>
                      <a:lnTo>
                        <a:pt x="637" y="0"/>
                      </a:lnTo>
                      <a:lnTo>
                        <a:pt x="557" y="97"/>
                      </a:lnTo>
                      <a:lnTo>
                        <a:pt x="0" y="97"/>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60" name="Freeform 272"/>
                <p:cNvSpPr>
                  <a:spLocks/>
                </p:cNvSpPr>
                <p:nvPr/>
              </p:nvSpPr>
              <p:spPr bwMode="auto">
                <a:xfrm>
                  <a:off x="961" y="2305"/>
                  <a:ext cx="159" cy="24"/>
                </a:xfrm>
                <a:custGeom>
                  <a:avLst/>
                  <a:gdLst>
                    <a:gd name="T0" fmla="*/ 0 w 637"/>
                    <a:gd name="T1" fmla="*/ 0 h 97"/>
                    <a:gd name="T2" fmla="*/ 0 w 637"/>
                    <a:gd name="T3" fmla="*/ 0 h 97"/>
                    <a:gd name="T4" fmla="*/ 0 w 637"/>
                    <a:gd name="T5" fmla="*/ 0 h 97"/>
                    <a:gd name="T6" fmla="*/ 0 w 637"/>
                    <a:gd name="T7" fmla="*/ 0 h 97"/>
                    <a:gd name="T8" fmla="*/ 0 w 637"/>
                    <a:gd name="T9" fmla="*/ 0 h 97"/>
                    <a:gd name="T10" fmla="*/ 0 60000 65536"/>
                    <a:gd name="T11" fmla="*/ 0 60000 65536"/>
                    <a:gd name="T12" fmla="*/ 0 60000 65536"/>
                    <a:gd name="T13" fmla="*/ 0 60000 65536"/>
                    <a:gd name="T14" fmla="*/ 0 60000 65536"/>
                    <a:gd name="T15" fmla="*/ 0 w 637"/>
                    <a:gd name="T16" fmla="*/ 0 h 97"/>
                    <a:gd name="T17" fmla="*/ 637 w 637"/>
                    <a:gd name="T18" fmla="*/ 97 h 97"/>
                  </a:gdLst>
                  <a:ahLst/>
                  <a:cxnLst>
                    <a:cxn ang="T10">
                      <a:pos x="T0" y="T1"/>
                    </a:cxn>
                    <a:cxn ang="T11">
                      <a:pos x="T2" y="T3"/>
                    </a:cxn>
                    <a:cxn ang="T12">
                      <a:pos x="T4" y="T5"/>
                    </a:cxn>
                    <a:cxn ang="T13">
                      <a:pos x="T6" y="T7"/>
                    </a:cxn>
                    <a:cxn ang="T14">
                      <a:pos x="T8" y="T9"/>
                    </a:cxn>
                  </a:cxnLst>
                  <a:rect l="T15" t="T16" r="T17" b="T18"/>
                  <a:pathLst>
                    <a:path w="637" h="97">
                      <a:moveTo>
                        <a:pt x="0" y="97"/>
                      </a:moveTo>
                      <a:lnTo>
                        <a:pt x="81" y="0"/>
                      </a:lnTo>
                      <a:lnTo>
                        <a:pt x="637" y="0"/>
                      </a:lnTo>
                      <a:lnTo>
                        <a:pt x="557" y="97"/>
                      </a:lnTo>
                      <a:lnTo>
                        <a:pt x="0" y="97"/>
                      </a:lnTo>
                      <a:close/>
                    </a:path>
                  </a:pathLst>
                </a:custGeom>
                <a:solidFill>
                  <a:srgbClr val="C9C9B6"/>
                </a:solidFill>
                <a:ln w="3175">
                  <a:solidFill>
                    <a:srgbClr val="494936"/>
                  </a:solidFill>
                  <a:round/>
                  <a:headEnd/>
                  <a:tailEnd/>
                </a:ln>
              </p:spPr>
              <p:txBody>
                <a:bodyPr/>
                <a:lstStyle/>
                <a:p>
                  <a:endParaRPr lang="en-US"/>
                </a:p>
              </p:txBody>
            </p:sp>
            <p:sp>
              <p:nvSpPr>
                <p:cNvPr id="18661" name="Freeform 273"/>
                <p:cNvSpPr>
                  <a:spLocks/>
                </p:cNvSpPr>
                <p:nvPr/>
              </p:nvSpPr>
              <p:spPr bwMode="auto">
                <a:xfrm>
                  <a:off x="1100" y="2305"/>
                  <a:ext cx="20" cy="30"/>
                </a:xfrm>
                <a:custGeom>
                  <a:avLst/>
                  <a:gdLst>
                    <a:gd name="T0" fmla="*/ 0 w 80"/>
                    <a:gd name="T1" fmla="*/ 0 h 121"/>
                    <a:gd name="T2" fmla="*/ 0 w 80"/>
                    <a:gd name="T3" fmla="*/ 0 h 121"/>
                    <a:gd name="T4" fmla="*/ 0 w 80"/>
                    <a:gd name="T5" fmla="*/ 0 h 121"/>
                    <a:gd name="T6" fmla="*/ 0 w 80"/>
                    <a:gd name="T7" fmla="*/ 0 h 121"/>
                    <a:gd name="T8" fmla="*/ 0 w 80"/>
                    <a:gd name="T9" fmla="*/ 0 h 121"/>
                    <a:gd name="T10" fmla="*/ 0 60000 65536"/>
                    <a:gd name="T11" fmla="*/ 0 60000 65536"/>
                    <a:gd name="T12" fmla="*/ 0 60000 65536"/>
                    <a:gd name="T13" fmla="*/ 0 60000 65536"/>
                    <a:gd name="T14" fmla="*/ 0 60000 65536"/>
                    <a:gd name="T15" fmla="*/ 0 w 80"/>
                    <a:gd name="T16" fmla="*/ 0 h 121"/>
                    <a:gd name="T17" fmla="*/ 80 w 80"/>
                    <a:gd name="T18" fmla="*/ 121 h 121"/>
                  </a:gdLst>
                  <a:ahLst/>
                  <a:cxnLst>
                    <a:cxn ang="T10">
                      <a:pos x="T0" y="T1"/>
                    </a:cxn>
                    <a:cxn ang="T11">
                      <a:pos x="T2" y="T3"/>
                    </a:cxn>
                    <a:cxn ang="T12">
                      <a:pos x="T4" y="T5"/>
                    </a:cxn>
                    <a:cxn ang="T13">
                      <a:pos x="T6" y="T7"/>
                    </a:cxn>
                    <a:cxn ang="T14">
                      <a:pos x="T8" y="T9"/>
                    </a:cxn>
                  </a:cxnLst>
                  <a:rect l="T15" t="T16" r="T17" b="T18"/>
                  <a:pathLst>
                    <a:path w="80" h="121">
                      <a:moveTo>
                        <a:pt x="0" y="121"/>
                      </a:moveTo>
                      <a:lnTo>
                        <a:pt x="80" y="40"/>
                      </a:lnTo>
                      <a:lnTo>
                        <a:pt x="80" y="0"/>
                      </a:lnTo>
                      <a:lnTo>
                        <a:pt x="0" y="105"/>
                      </a:lnTo>
                      <a:lnTo>
                        <a:pt x="0" y="121"/>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62" name="Freeform 274"/>
                <p:cNvSpPr>
                  <a:spLocks/>
                </p:cNvSpPr>
                <p:nvPr/>
              </p:nvSpPr>
              <p:spPr bwMode="auto">
                <a:xfrm>
                  <a:off x="1100" y="2305"/>
                  <a:ext cx="20" cy="30"/>
                </a:xfrm>
                <a:custGeom>
                  <a:avLst/>
                  <a:gdLst>
                    <a:gd name="T0" fmla="*/ 0 w 80"/>
                    <a:gd name="T1" fmla="*/ 0 h 121"/>
                    <a:gd name="T2" fmla="*/ 0 w 80"/>
                    <a:gd name="T3" fmla="*/ 0 h 121"/>
                    <a:gd name="T4" fmla="*/ 0 w 80"/>
                    <a:gd name="T5" fmla="*/ 0 h 121"/>
                    <a:gd name="T6" fmla="*/ 0 w 80"/>
                    <a:gd name="T7" fmla="*/ 0 h 121"/>
                    <a:gd name="T8" fmla="*/ 0 w 80"/>
                    <a:gd name="T9" fmla="*/ 0 h 121"/>
                    <a:gd name="T10" fmla="*/ 0 60000 65536"/>
                    <a:gd name="T11" fmla="*/ 0 60000 65536"/>
                    <a:gd name="T12" fmla="*/ 0 60000 65536"/>
                    <a:gd name="T13" fmla="*/ 0 60000 65536"/>
                    <a:gd name="T14" fmla="*/ 0 60000 65536"/>
                    <a:gd name="T15" fmla="*/ 0 w 80"/>
                    <a:gd name="T16" fmla="*/ 0 h 121"/>
                    <a:gd name="T17" fmla="*/ 80 w 80"/>
                    <a:gd name="T18" fmla="*/ 121 h 121"/>
                  </a:gdLst>
                  <a:ahLst/>
                  <a:cxnLst>
                    <a:cxn ang="T10">
                      <a:pos x="T0" y="T1"/>
                    </a:cxn>
                    <a:cxn ang="T11">
                      <a:pos x="T2" y="T3"/>
                    </a:cxn>
                    <a:cxn ang="T12">
                      <a:pos x="T4" y="T5"/>
                    </a:cxn>
                    <a:cxn ang="T13">
                      <a:pos x="T6" y="T7"/>
                    </a:cxn>
                    <a:cxn ang="T14">
                      <a:pos x="T8" y="T9"/>
                    </a:cxn>
                  </a:cxnLst>
                  <a:rect l="T15" t="T16" r="T17" b="T18"/>
                  <a:pathLst>
                    <a:path w="80" h="121">
                      <a:moveTo>
                        <a:pt x="0" y="121"/>
                      </a:moveTo>
                      <a:lnTo>
                        <a:pt x="80" y="40"/>
                      </a:lnTo>
                      <a:lnTo>
                        <a:pt x="80" y="0"/>
                      </a:lnTo>
                      <a:lnTo>
                        <a:pt x="0" y="105"/>
                      </a:lnTo>
                      <a:lnTo>
                        <a:pt x="0" y="121"/>
                      </a:lnTo>
                      <a:close/>
                    </a:path>
                  </a:pathLst>
                </a:custGeom>
                <a:solidFill>
                  <a:srgbClr val="7A7A5A"/>
                </a:solidFill>
                <a:ln w="3175">
                  <a:solidFill>
                    <a:srgbClr val="494936"/>
                  </a:solidFill>
                  <a:round/>
                  <a:headEnd/>
                  <a:tailEnd/>
                </a:ln>
              </p:spPr>
              <p:txBody>
                <a:bodyPr/>
                <a:lstStyle/>
                <a:p>
                  <a:endParaRPr lang="en-US"/>
                </a:p>
              </p:txBody>
            </p:sp>
            <p:sp>
              <p:nvSpPr>
                <p:cNvPr id="18663" name="Rectangle 275"/>
                <p:cNvSpPr>
                  <a:spLocks noChangeArrowheads="1"/>
                </p:cNvSpPr>
                <p:nvPr/>
              </p:nvSpPr>
              <p:spPr bwMode="auto">
                <a:xfrm>
                  <a:off x="961" y="2329"/>
                  <a:ext cx="139" cy="6"/>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664" name="Rectangle 276"/>
                <p:cNvSpPr>
                  <a:spLocks noChangeArrowheads="1"/>
                </p:cNvSpPr>
                <p:nvPr/>
              </p:nvSpPr>
              <p:spPr bwMode="auto">
                <a:xfrm>
                  <a:off x="962" y="2330"/>
                  <a:ext cx="137" cy="4"/>
                </a:xfrm>
                <a:prstGeom prst="rect">
                  <a:avLst/>
                </a:prstGeom>
                <a:solidFill>
                  <a:srgbClr val="B7B79D"/>
                </a:solidFill>
                <a:ln w="3175">
                  <a:solidFill>
                    <a:srgbClr val="494936"/>
                  </a:solidFill>
                  <a:miter lim="800000"/>
                  <a:headEnd/>
                  <a:tailEnd/>
                </a:ln>
              </p:spPr>
              <p:txBody>
                <a:bodyPr/>
                <a:lstStyle/>
                <a:p>
                  <a:endParaRPr lang="en-US"/>
                </a:p>
              </p:txBody>
            </p:sp>
          </p:grpSp>
          <p:grpSp>
            <p:nvGrpSpPr>
              <p:cNvPr id="25" name="Group 277"/>
              <p:cNvGrpSpPr>
                <a:grpSpLocks/>
              </p:cNvGrpSpPr>
              <p:nvPr/>
            </p:nvGrpSpPr>
            <p:grpSpPr bwMode="auto">
              <a:xfrm>
                <a:off x="1753" y="571"/>
                <a:ext cx="93" cy="56"/>
                <a:chOff x="1005" y="2205"/>
                <a:chExt cx="93" cy="56"/>
              </a:xfrm>
            </p:grpSpPr>
            <p:grpSp>
              <p:nvGrpSpPr>
                <p:cNvPr id="26" name="Group 278"/>
                <p:cNvGrpSpPr>
                  <a:grpSpLocks/>
                </p:cNvGrpSpPr>
                <p:nvPr/>
              </p:nvGrpSpPr>
              <p:grpSpPr bwMode="auto">
                <a:xfrm>
                  <a:off x="1005" y="2205"/>
                  <a:ext cx="93" cy="56"/>
                  <a:chOff x="1005" y="2205"/>
                  <a:chExt cx="93" cy="56"/>
                </a:xfrm>
              </p:grpSpPr>
              <p:sp>
                <p:nvSpPr>
                  <p:cNvPr id="18636" name="Oval 279"/>
                  <p:cNvSpPr>
                    <a:spLocks noChangeArrowheads="1"/>
                  </p:cNvSpPr>
                  <p:nvPr/>
                </p:nvSpPr>
                <p:spPr bwMode="auto">
                  <a:xfrm>
                    <a:off x="1037" y="2205"/>
                    <a:ext cx="41"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37" name="Oval 280"/>
                  <p:cNvSpPr>
                    <a:spLocks noChangeArrowheads="1"/>
                  </p:cNvSpPr>
                  <p:nvPr/>
                </p:nvSpPr>
                <p:spPr bwMode="auto">
                  <a:xfrm>
                    <a:off x="1015" y="2211"/>
                    <a:ext cx="31"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38" name="Oval 281"/>
                  <p:cNvSpPr>
                    <a:spLocks noChangeArrowheads="1"/>
                  </p:cNvSpPr>
                  <p:nvPr/>
                </p:nvSpPr>
                <p:spPr bwMode="auto">
                  <a:xfrm>
                    <a:off x="1005" y="2225"/>
                    <a:ext cx="20"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39" name="Oval 282"/>
                  <p:cNvSpPr>
                    <a:spLocks noChangeArrowheads="1"/>
                  </p:cNvSpPr>
                  <p:nvPr/>
                </p:nvSpPr>
                <p:spPr bwMode="auto">
                  <a:xfrm>
                    <a:off x="1011" y="2233"/>
                    <a:ext cx="32" cy="2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40" name="Oval 283"/>
                  <p:cNvSpPr>
                    <a:spLocks noChangeArrowheads="1"/>
                  </p:cNvSpPr>
                  <p:nvPr/>
                </p:nvSpPr>
                <p:spPr bwMode="auto">
                  <a:xfrm>
                    <a:off x="1033" y="2237"/>
                    <a:ext cx="49"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41" name="Oval 284"/>
                  <p:cNvSpPr>
                    <a:spLocks noChangeArrowheads="1"/>
                  </p:cNvSpPr>
                  <p:nvPr/>
                </p:nvSpPr>
                <p:spPr bwMode="auto">
                  <a:xfrm>
                    <a:off x="1064" y="2211"/>
                    <a:ext cx="30"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42" name="Oval 285"/>
                  <p:cNvSpPr>
                    <a:spLocks noChangeArrowheads="1"/>
                  </p:cNvSpPr>
                  <p:nvPr/>
                </p:nvSpPr>
                <p:spPr bwMode="auto">
                  <a:xfrm>
                    <a:off x="1068" y="2223"/>
                    <a:ext cx="30"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43" name="Oval 286"/>
                  <p:cNvSpPr>
                    <a:spLocks noChangeArrowheads="1"/>
                  </p:cNvSpPr>
                  <p:nvPr/>
                </p:nvSpPr>
                <p:spPr bwMode="auto">
                  <a:xfrm>
                    <a:off x="1066" y="2227"/>
                    <a:ext cx="30" cy="3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44" name="Oval 287"/>
                  <p:cNvSpPr>
                    <a:spLocks noChangeArrowheads="1"/>
                  </p:cNvSpPr>
                  <p:nvPr/>
                </p:nvSpPr>
                <p:spPr bwMode="auto">
                  <a:xfrm>
                    <a:off x="1021" y="2219"/>
                    <a:ext cx="61" cy="3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7" name="Group 288"/>
                <p:cNvGrpSpPr>
                  <a:grpSpLocks/>
                </p:cNvGrpSpPr>
                <p:nvPr/>
              </p:nvGrpSpPr>
              <p:grpSpPr bwMode="auto">
                <a:xfrm>
                  <a:off x="1005" y="2205"/>
                  <a:ext cx="93" cy="56"/>
                  <a:chOff x="1005" y="2205"/>
                  <a:chExt cx="93" cy="56"/>
                </a:xfrm>
              </p:grpSpPr>
              <p:sp>
                <p:nvSpPr>
                  <p:cNvPr id="18620" name="Arc 289"/>
                  <p:cNvSpPr>
                    <a:spLocks/>
                  </p:cNvSpPr>
                  <p:nvPr/>
                </p:nvSpPr>
                <p:spPr bwMode="auto">
                  <a:xfrm>
                    <a:off x="1039" y="2205"/>
                    <a:ext cx="38" cy="12"/>
                  </a:xfrm>
                  <a:custGeom>
                    <a:avLst/>
                    <a:gdLst>
                      <a:gd name="T0" fmla="*/ 0 w 40079"/>
                      <a:gd name="T1" fmla="*/ 0 h 21600"/>
                      <a:gd name="T2" fmla="*/ 0 w 40079"/>
                      <a:gd name="T3" fmla="*/ 0 h 21600"/>
                      <a:gd name="T4" fmla="*/ 0 w 40079"/>
                      <a:gd name="T5" fmla="*/ 0 h 21600"/>
                      <a:gd name="T6" fmla="*/ 0 60000 65536"/>
                      <a:gd name="T7" fmla="*/ 0 60000 65536"/>
                      <a:gd name="T8" fmla="*/ 0 60000 65536"/>
                      <a:gd name="T9" fmla="*/ 0 w 40079"/>
                      <a:gd name="T10" fmla="*/ 0 h 21600"/>
                      <a:gd name="T11" fmla="*/ 40079 w 40079"/>
                      <a:gd name="T12" fmla="*/ 21600 h 21600"/>
                    </a:gdLst>
                    <a:ahLst/>
                    <a:cxnLst>
                      <a:cxn ang="T6">
                        <a:pos x="T0" y="T1"/>
                      </a:cxn>
                      <a:cxn ang="T7">
                        <a:pos x="T2" y="T3"/>
                      </a:cxn>
                      <a:cxn ang="T8">
                        <a:pos x="T4" y="T5"/>
                      </a:cxn>
                    </a:cxnLst>
                    <a:rect l="T9" t="T10" r="T11" b="T12"/>
                    <a:pathLst>
                      <a:path w="40079" h="21600" fill="none" extrusionOk="0">
                        <a:moveTo>
                          <a:pt x="0" y="14358"/>
                        </a:moveTo>
                        <a:cubicBezTo>
                          <a:pt x="3063" y="5749"/>
                          <a:pt x="11212" y="-1"/>
                          <a:pt x="20350" y="0"/>
                        </a:cubicBezTo>
                        <a:cubicBezTo>
                          <a:pt x="28878" y="0"/>
                          <a:pt x="36608" y="5017"/>
                          <a:pt x="40079" y="12807"/>
                        </a:cubicBezTo>
                      </a:path>
                      <a:path w="40079" h="21600" stroke="0" extrusionOk="0">
                        <a:moveTo>
                          <a:pt x="0" y="14358"/>
                        </a:moveTo>
                        <a:cubicBezTo>
                          <a:pt x="3063" y="5749"/>
                          <a:pt x="11212" y="-1"/>
                          <a:pt x="20350" y="0"/>
                        </a:cubicBezTo>
                        <a:cubicBezTo>
                          <a:pt x="28878" y="0"/>
                          <a:pt x="36608" y="5017"/>
                          <a:pt x="40079" y="12807"/>
                        </a:cubicBezTo>
                        <a:lnTo>
                          <a:pt x="20350"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21" name="Arc 290"/>
                  <p:cNvSpPr>
                    <a:spLocks/>
                  </p:cNvSpPr>
                  <p:nvPr/>
                </p:nvSpPr>
                <p:spPr bwMode="auto">
                  <a:xfrm>
                    <a:off x="1040" y="2206"/>
                    <a:ext cx="36" cy="11"/>
                  </a:xfrm>
                  <a:custGeom>
                    <a:avLst/>
                    <a:gdLst>
                      <a:gd name="T0" fmla="*/ 0 w 39867"/>
                      <a:gd name="T1" fmla="*/ 0 h 21600"/>
                      <a:gd name="T2" fmla="*/ 0 w 39867"/>
                      <a:gd name="T3" fmla="*/ 0 h 21600"/>
                      <a:gd name="T4" fmla="*/ 0 w 39867"/>
                      <a:gd name="T5" fmla="*/ 0 h 21600"/>
                      <a:gd name="T6" fmla="*/ 0 60000 65536"/>
                      <a:gd name="T7" fmla="*/ 0 60000 65536"/>
                      <a:gd name="T8" fmla="*/ 0 60000 65536"/>
                      <a:gd name="T9" fmla="*/ 0 w 39867"/>
                      <a:gd name="T10" fmla="*/ 0 h 21600"/>
                      <a:gd name="T11" fmla="*/ 39867 w 39867"/>
                      <a:gd name="T12" fmla="*/ 21600 h 21600"/>
                    </a:gdLst>
                    <a:ahLst/>
                    <a:cxnLst>
                      <a:cxn ang="T6">
                        <a:pos x="T0" y="T1"/>
                      </a:cxn>
                      <a:cxn ang="T7">
                        <a:pos x="T2" y="T3"/>
                      </a:cxn>
                      <a:cxn ang="T8">
                        <a:pos x="T4" y="T5"/>
                      </a:cxn>
                    </a:cxnLst>
                    <a:rect l="T9" t="T10" r="T11" b="T12"/>
                    <a:pathLst>
                      <a:path w="39867" h="21600" fill="none" extrusionOk="0">
                        <a:moveTo>
                          <a:pt x="-1" y="14116"/>
                        </a:moveTo>
                        <a:cubicBezTo>
                          <a:pt x="3132" y="5633"/>
                          <a:pt x="11218" y="-1"/>
                          <a:pt x="20262" y="0"/>
                        </a:cubicBezTo>
                        <a:cubicBezTo>
                          <a:pt x="28681" y="0"/>
                          <a:pt x="36333" y="4892"/>
                          <a:pt x="39867" y="12533"/>
                        </a:cubicBezTo>
                      </a:path>
                      <a:path w="39867" h="21600" stroke="0" extrusionOk="0">
                        <a:moveTo>
                          <a:pt x="-1" y="14116"/>
                        </a:moveTo>
                        <a:cubicBezTo>
                          <a:pt x="3132" y="5633"/>
                          <a:pt x="11218" y="-1"/>
                          <a:pt x="20262" y="0"/>
                        </a:cubicBezTo>
                        <a:cubicBezTo>
                          <a:pt x="28681" y="0"/>
                          <a:pt x="36333" y="4892"/>
                          <a:pt x="39867" y="12533"/>
                        </a:cubicBezTo>
                        <a:lnTo>
                          <a:pt x="20262" y="21600"/>
                        </a:lnTo>
                        <a:close/>
                      </a:path>
                    </a:pathLst>
                  </a:custGeom>
                  <a:solidFill>
                    <a:srgbClr val="E7EDED"/>
                  </a:solidFill>
                  <a:ln w="3175">
                    <a:solidFill>
                      <a:srgbClr val="6C8F93"/>
                    </a:solidFill>
                    <a:round/>
                    <a:headEnd/>
                    <a:tailEnd/>
                  </a:ln>
                </p:spPr>
                <p:txBody>
                  <a:bodyPr/>
                  <a:lstStyle/>
                  <a:p>
                    <a:endParaRPr lang="en-US"/>
                  </a:p>
                </p:txBody>
              </p:sp>
              <p:sp>
                <p:nvSpPr>
                  <p:cNvPr id="18622" name="Arc 291"/>
                  <p:cNvSpPr>
                    <a:spLocks/>
                  </p:cNvSpPr>
                  <p:nvPr/>
                </p:nvSpPr>
                <p:spPr bwMode="auto">
                  <a:xfrm>
                    <a:off x="1015" y="2211"/>
                    <a:ext cx="23" cy="14"/>
                  </a:xfrm>
                  <a:custGeom>
                    <a:avLst/>
                    <a:gdLst>
                      <a:gd name="T0" fmla="*/ 0 w 31958"/>
                      <a:gd name="T1" fmla="*/ 0 h 25972"/>
                      <a:gd name="T2" fmla="*/ 0 w 31958"/>
                      <a:gd name="T3" fmla="*/ 0 h 25972"/>
                      <a:gd name="T4" fmla="*/ 0 w 31958"/>
                      <a:gd name="T5" fmla="*/ 0 h 25972"/>
                      <a:gd name="T6" fmla="*/ 0 60000 65536"/>
                      <a:gd name="T7" fmla="*/ 0 60000 65536"/>
                      <a:gd name="T8" fmla="*/ 0 60000 65536"/>
                      <a:gd name="T9" fmla="*/ 0 w 31958"/>
                      <a:gd name="T10" fmla="*/ 0 h 25972"/>
                      <a:gd name="T11" fmla="*/ 31958 w 31958"/>
                      <a:gd name="T12" fmla="*/ 25972 h 25972"/>
                    </a:gdLst>
                    <a:ahLst/>
                    <a:cxnLst>
                      <a:cxn ang="T6">
                        <a:pos x="T0" y="T1"/>
                      </a:cxn>
                      <a:cxn ang="T7">
                        <a:pos x="T2" y="T3"/>
                      </a:cxn>
                      <a:cxn ang="T8">
                        <a:pos x="T4" y="T5"/>
                      </a:cxn>
                    </a:cxnLst>
                    <a:rect l="T9" t="T10" r="T11" b="T12"/>
                    <a:pathLst>
                      <a:path w="31958" h="25972" fill="none" extrusionOk="0">
                        <a:moveTo>
                          <a:pt x="447" y="25971"/>
                        </a:moveTo>
                        <a:cubicBezTo>
                          <a:pt x="149" y="24533"/>
                          <a:pt x="0" y="23068"/>
                          <a:pt x="0" y="21600"/>
                        </a:cubicBezTo>
                        <a:cubicBezTo>
                          <a:pt x="0" y="9670"/>
                          <a:pt x="9670" y="0"/>
                          <a:pt x="21600" y="0"/>
                        </a:cubicBezTo>
                        <a:cubicBezTo>
                          <a:pt x="25219" y="-1"/>
                          <a:pt x="28781" y="909"/>
                          <a:pt x="31958" y="2645"/>
                        </a:cubicBezTo>
                      </a:path>
                      <a:path w="31958" h="25972" stroke="0" extrusionOk="0">
                        <a:moveTo>
                          <a:pt x="447" y="25971"/>
                        </a:moveTo>
                        <a:cubicBezTo>
                          <a:pt x="149" y="24533"/>
                          <a:pt x="0" y="23068"/>
                          <a:pt x="0" y="21600"/>
                        </a:cubicBezTo>
                        <a:cubicBezTo>
                          <a:pt x="0" y="9670"/>
                          <a:pt x="9670" y="0"/>
                          <a:pt x="21600" y="0"/>
                        </a:cubicBezTo>
                        <a:cubicBezTo>
                          <a:pt x="25219" y="-1"/>
                          <a:pt x="28781" y="909"/>
                          <a:pt x="31958" y="2645"/>
                        </a:cubicBezTo>
                        <a:lnTo>
                          <a:pt x="21600"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23" name="Arc 292"/>
                  <p:cNvSpPr>
                    <a:spLocks/>
                  </p:cNvSpPr>
                  <p:nvPr/>
                </p:nvSpPr>
                <p:spPr bwMode="auto">
                  <a:xfrm>
                    <a:off x="1016" y="2212"/>
                    <a:ext cx="21" cy="13"/>
                  </a:xfrm>
                  <a:custGeom>
                    <a:avLst/>
                    <a:gdLst>
                      <a:gd name="T0" fmla="*/ 0 w 31797"/>
                      <a:gd name="T1" fmla="*/ 0 h 26058"/>
                      <a:gd name="T2" fmla="*/ 0 w 31797"/>
                      <a:gd name="T3" fmla="*/ 0 h 26058"/>
                      <a:gd name="T4" fmla="*/ 0 w 31797"/>
                      <a:gd name="T5" fmla="*/ 0 h 26058"/>
                      <a:gd name="T6" fmla="*/ 0 60000 65536"/>
                      <a:gd name="T7" fmla="*/ 0 60000 65536"/>
                      <a:gd name="T8" fmla="*/ 0 60000 65536"/>
                      <a:gd name="T9" fmla="*/ 0 w 31797"/>
                      <a:gd name="T10" fmla="*/ 0 h 26058"/>
                      <a:gd name="T11" fmla="*/ 31797 w 31797"/>
                      <a:gd name="T12" fmla="*/ 26058 h 26058"/>
                    </a:gdLst>
                    <a:ahLst/>
                    <a:cxnLst>
                      <a:cxn ang="T6">
                        <a:pos x="T0" y="T1"/>
                      </a:cxn>
                      <a:cxn ang="T7">
                        <a:pos x="T2" y="T3"/>
                      </a:cxn>
                      <a:cxn ang="T8">
                        <a:pos x="T4" y="T5"/>
                      </a:cxn>
                    </a:cxnLst>
                    <a:rect l="T9" t="T10" r="T11" b="T12"/>
                    <a:pathLst>
                      <a:path w="31797" h="26058" fill="none" extrusionOk="0">
                        <a:moveTo>
                          <a:pt x="465" y="26057"/>
                        </a:moveTo>
                        <a:cubicBezTo>
                          <a:pt x="155" y="24592"/>
                          <a:pt x="0" y="23098"/>
                          <a:pt x="0" y="21600"/>
                        </a:cubicBezTo>
                        <a:cubicBezTo>
                          <a:pt x="0" y="9670"/>
                          <a:pt x="9670" y="0"/>
                          <a:pt x="21600" y="0"/>
                        </a:cubicBezTo>
                        <a:cubicBezTo>
                          <a:pt x="25157" y="-1"/>
                          <a:pt x="28660" y="878"/>
                          <a:pt x="31796" y="2558"/>
                        </a:cubicBezTo>
                      </a:path>
                      <a:path w="31797" h="26058" stroke="0" extrusionOk="0">
                        <a:moveTo>
                          <a:pt x="465" y="26057"/>
                        </a:moveTo>
                        <a:cubicBezTo>
                          <a:pt x="155" y="24592"/>
                          <a:pt x="0" y="23098"/>
                          <a:pt x="0" y="21600"/>
                        </a:cubicBezTo>
                        <a:cubicBezTo>
                          <a:pt x="0" y="9670"/>
                          <a:pt x="9670" y="0"/>
                          <a:pt x="21600" y="0"/>
                        </a:cubicBezTo>
                        <a:cubicBezTo>
                          <a:pt x="25157" y="-1"/>
                          <a:pt x="28660" y="878"/>
                          <a:pt x="31796" y="2558"/>
                        </a:cubicBezTo>
                        <a:lnTo>
                          <a:pt x="21600" y="21600"/>
                        </a:lnTo>
                        <a:close/>
                      </a:path>
                    </a:pathLst>
                  </a:custGeom>
                  <a:solidFill>
                    <a:srgbClr val="E7EDED"/>
                  </a:solidFill>
                  <a:ln w="3175">
                    <a:solidFill>
                      <a:srgbClr val="6C8F93"/>
                    </a:solidFill>
                    <a:round/>
                    <a:headEnd/>
                    <a:tailEnd/>
                  </a:ln>
                </p:spPr>
                <p:txBody>
                  <a:bodyPr/>
                  <a:lstStyle/>
                  <a:p>
                    <a:endParaRPr lang="en-US"/>
                  </a:p>
                </p:txBody>
              </p:sp>
              <p:sp>
                <p:nvSpPr>
                  <p:cNvPr id="18624" name="Arc 293"/>
                  <p:cNvSpPr>
                    <a:spLocks/>
                  </p:cNvSpPr>
                  <p:nvPr/>
                </p:nvSpPr>
                <p:spPr bwMode="auto">
                  <a:xfrm>
                    <a:off x="1011" y="2242"/>
                    <a:ext cx="24" cy="11"/>
                  </a:xfrm>
                  <a:custGeom>
                    <a:avLst/>
                    <a:gdLst>
                      <a:gd name="T0" fmla="*/ 0 w 32394"/>
                      <a:gd name="T1" fmla="*/ 0 h 22980"/>
                      <a:gd name="T2" fmla="*/ 0 w 32394"/>
                      <a:gd name="T3" fmla="*/ 0 h 22980"/>
                      <a:gd name="T4" fmla="*/ 0 w 32394"/>
                      <a:gd name="T5" fmla="*/ 0 h 22980"/>
                      <a:gd name="T6" fmla="*/ 0 60000 65536"/>
                      <a:gd name="T7" fmla="*/ 0 60000 65536"/>
                      <a:gd name="T8" fmla="*/ 0 60000 65536"/>
                      <a:gd name="T9" fmla="*/ 0 w 32394"/>
                      <a:gd name="T10" fmla="*/ 0 h 22980"/>
                      <a:gd name="T11" fmla="*/ 32394 w 32394"/>
                      <a:gd name="T12" fmla="*/ 22980 h 22980"/>
                    </a:gdLst>
                    <a:ahLst/>
                    <a:cxnLst>
                      <a:cxn ang="T6">
                        <a:pos x="T0" y="T1"/>
                      </a:cxn>
                      <a:cxn ang="T7">
                        <a:pos x="T2" y="T3"/>
                      </a:cxn>
                      <a:cxn ang="T8">
                        <a:pos x="T4" y="T5"/>
                      </a:cxn>
                    </a:cxnLst>
                    <a:rect l="T9" t="T10" r="T11" b="T12"/>
                    <a:pathLst>
                      <a:path w="32394" h="22980" fill="none" extrusionOk="0">
                        <a:moveTo>
                          <a:pt x="32393" y="20089"/>
                        </a:moveTo>
                        <a:cubicBezTo>
                          <a:pt x="29111" y="21983"/>
                          <a:pt x="25389" y="22979"/>
                          <a:pt x="21600" y="22980"/>
                        </a:cubicBezTo>
                        <a:cubicBezTo>
                          <a:pt x="9670" y="22980"/>
                          <a:pt x="0" y="13309"/>
                          <a:pt x="0" y="1380"/>
                        </a:cubicBezTo>
                        <a:cubicBezTo>
                          <a:pt x="-1" y="919"/>
                          <a:pt x="14" y="459"/>
                          <a:pt x="44" y="0"/>
                        </a:cubicBezTo>
                      </a:path>
                      <a:path w="32394" h="22980" stroke="0" extrusionOk="0">
                        <a:moveTo>
                          <a:pt x="32393" y="20089"/>
                        </a:moveTo>
                        <a:cubicBezTo>
                          <a:pt x="29111" y="21983"/>
                          <a:pt x="25389" y="22979"/>
                          <a:pt x="21600" y="22980"/>
                        </a:cubicBezTo>
                        <a:cubicBezTo>
                          <a:pt x="9670" y="22980"/>
                          <a:pt x="0" y="13309"/>
                          <a:pt x="0" y="1380"/>
                        </a:cubicBezTo>
                        <a:cubicBezTo>
                          <a:pt x="-1" y="919"/>
                          <a:pt x="14" y="459"/>
                          <a:pt x="44" y="0"/>
                        </a:cubicBezTo>
                        <a:lnTo>
                          <a:pt x="21600" y="138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25" name="Arc 294"/>
                  <p:cNvSpPr>
                    <a:spLocks/>
                  </p:cNvSpPr>
                  <p:nvPr/>
                </p:nvSpPr>
                <p:spPr bwMode="auto">
                  <a:xfrm>
                    <a:off x="1012" y="2242"/>
                    <a:ext cx="22" cy="10"/>
                  </a:xfrm>
                  <a:custGeom>
                    <a:avLst/>
                    <a:gdLst>
                      <a:gd name="T0" fmla="*/ 0 w 32065"/>
                      <a:gd name="T1" fmla="*/ 0 h 23037"/>
                      <a:gd name="T2" fmla="*/ 0 w 32065"/>
                      <a:gd name="T3" fmla="*/ 0 h 23037"/>
                      <a:gd name="T4" fmla="*/ 0 w 32065"/>
                      <a:gd name="T5" fmla="*/ 0 h 23037"/>
                      <a:gd name="T6" fmla="*/ 0 60000 65536"/>
                      <a:gd name="T7" fmla="*/ 0 60000 65536"/>
                      <a:gd name="T8" fmla="*/ 0 60000 65536"/>
                      <a:gd name="T9" fmla="*/ 0 w 32065"/>
                      <a:gd name="T10" fmla="*/ 0 h 23037"/>
                      <a:gd name="T11" fmla="*/ 32065 w 32065"/>
                      <a:gd name="T12" fmla="*/ 23037 h 23037"/>
                    </a:gdLst>
                    <a:ahLst/>
                    <a:cxnLst>
                      <a:cxn ang="T6">
                        <a:pos x="T0" y="T1"/>
                      </a:cxn>
                      <a:cxn ang="T7">
                        <a:pos x="T2" y="T3"/>
                      </a:cxn>
                      <a:cxn ang="T8">
                        <a:pos x="T4" y="T5"/>
                      </a:cxn>
                    </a:cxnLst>
                    <a:rect l="T9" t="T10" r="T11" b="T12"/>
                    <a:pathLst>
                      <a:path w="32065" h="23037" fill="none" extrusionOk="0">
                        <a:moveTo>
                          <a:pt x="32065" y="20332"/>
                        </a:moveTo>
                        <a:cubicBezTo>
                          <a:pt x="28862" y="22106"/>
                          <a:pt x="25261" y="23036"/>
                          <a:pt x="21600" y="23037"/>
                        </a:cubicBezTo>
                        <a:cubicBezTo>
                          <a:pt x="9670" y="23037"/>
                          <a:pt x="0" y="13366"/>
                          <a:pt x="0" y="1437"/>
                        </a:cubicBezTo>
                        <a:cubicBezTo>
                          <a:pt x="-1" y="957"/>
                          <a:pt x="15" y="478"/>
                          <a:pt x="47" y="-1"/>
                        </a:cubicBezTo>
                      </a:path>
                      <a:path w="32065" h="23037" stroke="0" extrusionOk="0">
                        <a:moveTo>
                          <a:pt x="32065" y="20332"/>
                        </a:moveTo>
                        <a:cubicBezTo>
                          <a:pt x="28862" y="22106"/>
                          <a:pt x="25261" y="23036"/>
                          <a:pt x="21600" y="23037"/>
                        </a:cubicBezTo>
                        <a:cubicBezTo>
                          <a:pt x="9670" y="23037"/>
                          <a:pt x="0" y="13366"/>
                          <a:pt x="0" y="1437"/>
                        </a:cubicBezTo>
                        <a:cubicBezTo>
                          <a:pt x="-1" y="957"/>
                          <a:pt x="15" y="478"/>
                          <a:pt x="47" y="-1"/>
                        </a:cubicBezTo>
                        <a:lnTo>
                          <a:pt x="21600" y="1437"/>
                        </a:lnTo>
                        <a:close/>
                      </a:path>
                    </a:pathLst>
                  </a:custGeom>
                  <a:solidFill>
                    <a:srgbClr val="E7EDED"/>
                  </a:solidFill>
                  <a:ln w="3175">
                    <a:solidFill>
                      <a:srgbClr val="6C8F93"/>
                    </a:solidFill>
                    <a:round/>
                    <a:headEnd/>
                    <a:tailEnd/>
                  </a:ln>
                </p:spPr>
                <p:txBody>
                  <a:bodyPr/>
                  <a:lstStyle/>
                  <a:p>
                    <a:endParaRPr lang="en-US"/>
                  </a:p>
                </p:txBody>
              </p:sp>
              <p:sp>
                <p:nvSpPr>
                  <p:cNvPr id="18626" name="Arc 295"/>
                  <p:cNvSpPr>
                    <a:spLocks/>
                  </p:cNvSpPr>
                  <p:nvPr/>
                </p:nvSpPr>
                <p:spPr bwMode="auto">
                  <a:xfrm>
                    <a:off x="1076" y="2211"/>
                    <a:ext cx="18" cy="13"/>
                  </a:xfrm>
                  <a:custGeom>
                    <a:avLst/>
                    <a:gdLst>
                      <a:gd name="T0" fmla="*/ 0 w 25836"/>
                      <a:gd name="T1" fmla="*/ 0 h 32090"/>
                      <a:gd name="T2" fmla="*/ 0 w 25836"/>
                      <a:gd name="T3" fmla="*/ 0 h 32090"/>
                      <a:gd name="T4" fmla="*/ 0 w 25836"/>
                      <a:gd name="T5" fmla="*/ 0 h 32090"/>
                      <a:gd name="T6" fmla="*/ 0 60000 65536"/>
                      <a:gd name="T7" fmla="*/ 0 60000 65536"/>
                      <a:gd name="T8" fmla="*/ 0 60000 65536"/>
                      <a:gd name="T9" fmla="*/ 0 w 25836"/>
                      <a:gd name="T10" fmla="*/ 0 h 32090"/>
                      <a:gd name="T11" fmla="*/ 25836 w 25836"/>
                      <a:gd name="T12" fmla="*/ 32090 h 32090"/>
                    </a:gdLst>
                    <a:ahLst/>
                    <a:cxnLst>
                      <a:cxn ang="T6">
                        <a:pos x="T0" y="T1"/>
                      </a:cxn>
                      <a:cxn ang="T7">
                        <a:pos x="T2" y="T3"/>
                      </a:cxn>
                      <a:cxn ang="T8">
                        <a:pos x="T4" y="T5"/>
                      </a:cxn>
                    </a:cxnLst>
                    <a:rect l="T9" t="T10" r="T11" b="T12"/>
                    <a:pathLst>
                      <a:path w="25836" h="32090" fill="none" extrusionOk="0">
                        <a:moveTo>
                          <a:pt x="0" y="419"/>
                        </a:moveTo>
                        <a:cubicBezTo>
                          <a:pt x="1394" y="140"/>
                          <a:pt x="2813" y="-1"/>
                          <a:pt x="4236" y="0"/>
                        </a:cubicBezTo>
                        <a:cubicBezTo>
                          <a:pt x="16165" y="0"/>
                          <a:pt x="25836" y="9670"/>
                          <a:pt x="25836" y="21600"/>
                        </a:cubicBezTo>
                        <a:cubicBezTo>
                          <a:pt x="25836" y="25270"/>
                          <a:pt x="24900" y="28881"/>
                          <a:pt x="23117" y="32089"/>
                        </a:cubicBezTo>
                      </a:path>
                      <a:path w="25836" h="32090" stroke="0" extrusionOk="0">
                        <a:moveTo>
                          <a:pt x="0" y="419"/>
                        </a:moveTo>
                        <a:cubicBezTo>
                          <a:pt x="1394" y="140"/>
                          <a:pt x="2813" y="-1"/>
                          <a:pt x="4236" y="0"/>
                        </a:cubicBezTo>
                        <a:cubicBezTo>
                          <a:pt x="16165" y="0"/>
                          <a:pt x="25836" y="9670"/>
                          <a:pt x="25836" y="21600"/>
                        </a:cubicBezTo>
                        <a:cubicBezTo>
                          <a:pt x="25836" y="25270"/>
                          <a:pt x="24900" y="28881"/>
                          <a:pt x="23117" y="32089"/>
                        </a:cubicBezTo>
                        <a:lnTo>
                          <a:pt x="4236"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27" name="Arc 296"/>
                  <p:cNvSpPr>
                    <a:spLocks/>
                  </p:cNvSpPr>
                  <p:nvPr/>
                </p:nvSpPr>
                <p:spPr bwMode="auto">
                  <a:xfrm>
                    <a:off x="1076" y="2212"/>
                    <a:ext cx="17" cy="12"/>
                  </a:xfrm>
                  <a:custGeom>
                    <a:avLst/>
                    <a:gdLst>
                      <a:gd name="T0" fmla="*/ 0 w 25642"/>
                      <a:gd name="T1" fmla="*/ 0 h 32484"/>
                      <a:gd name="T2" fmla="*/ 0 w 25642"/>
                      <a:gd name="T3" fmla="*/ 0 h 32484"/>
                      <a:gd name="T4" fmla="*/ 0 w 25642"/>
                      <a:gd name="T5" fmla="*/ 0 h 32484"/>
                      <a:gd name="T6" fmla="*/ 0 60000 65536"/>
                      <a:gd name="T7" fmla="*/ 0 60000 65536"/>
                      <a:gd name="T8" fmla="*/ 0 60000 65536"/>
                      <a:gd name="T9" fmla="*/ 0 w 25642"/>
                      <a:gd name="T10" fmla="*/ 0 h 32484"/>
                      <a:gd name="T11" fmla="*/ 25642 w 25642"/>
                      <a:gd name="T12" fmla="*/ 32484 h 32484"/>
                    </a:gdLst>
                    <a:ahLst/>
                    <a:cxnLst>
                      <a:cxn ang="T6">
                        <a:pos x="T0" y="T1"/>
                      </a:cxn>
                      <a:cxn ang="T7">
                        <a:pos x="T2" y="T3"/>
                      </a:cxn>
                      <a:cxn ang="T8">
                        <a:pos x="T4" y="T5"/>
                      </a:cxn>
                    </a:cxnLst>
                    <a:rect l="T9" t="T10" r="T11" b="T12"/>
                    <a:pathLst>
                      <a:path w="25642" h="32484" fill="none" extrusionOk="0">
                        <a:moveTo>
                          <a:pt x="0" y="381"/>
                        </a:moveTo>
                        <a:cubicBezTo>
                          <a:pt x="1332" y="127"/>
                          <a:pt x="2685" y="-1"/>
                          <a:pt x="4042" y="0"/>
                        </a:cubicBezTo>
                        <a:cubicBezTo>
                          <a:pt x="15971" y="0"/>
                          <a:pt x="25642" y="9670"/>
                          <a:pt x="25642" y="21600"/>
                        </a:cubicBezTo>
                        <a:cubicBezTo>
                          <a:pt x="25642" y="25424"/>
                          <a:pt x="24626" y="29180"/>
                          <a:pt x="22699" y="32483"/>
                        </a:cubicBezTo>
                      </a:path>
                      <a:path w="25642" h="32484" stroke="0" extrusionOk="0">
                        <a:moveTo>
                          <a:pt x="0" y="381"/>
                        </a:moveTo>
                        <a:cubicBezTo>
                          <a:pt x="1332" y="127"/>
                          <a:pt x="2685" y="-1"/>
                          <a:pt x="4042" y="0"/>
                        </a:cubicBezTo>
                        <a:cubicBezTo>
                          <a:pt x="15971" y="0"/>
                          <a:pt x="25642" y="9670"/>
                          <a:pt x="25642" y="21600"/>
                        </a:cubicBezTo>
                        <a:cubicBezTo>
                          <a:pt x="25642" y="25424"/>
                          <a:pt x="24626" y="29180"/>
                          <a:pt x="22699" y="32483"/>
                        </a:cubicBezTo>
                        <a:lnTo>
                          <a:pt x="4042" y="21600"/>
                        </a:lnTo>
                        <a:close/>
                      </a:path>
                    </a:pathLst>
                  </a:custGeom>
                  <a:solidFill>
                    <a:srgbClr val="E7EDED"/>
                  </a:solidFill>
                  <a:ln w="3175">
                    <a:solidFill>
                      <a:srgbClr val="6C8F93"/>
                    </a:solidFill>
                    <a:round/>
                    <a:headEnd/>
                    <a:tailEnd/>
                  </a:ln>
                </p:spPr>
                <p:txBody>
                  <a:bodyPr/>
                  <a:lstStyle/>
                  <a:p>
                    <a:endParaRPr lang="en-US"/>
                  </a:p>
                </p:txBody>
              </p:sp>
              <p:sp>
                <p:nvSpPr>
                  <p:cNvPr id="18628" name="Arc 297"/>
                  <p:cNvSpPr>
                    <a:spLocks/>
                  </p:cNvSpPr>
                  <p:nvPr/>
                </p:nvSpPr>
                <p:spPr bwMode="auto">
                  <a:xfrm>
                    <a:off x="1082" y="2225"/>
                    <a:ext cx="16" cy="13"/>
                  </a:xfrm>
                  <a:custGeom>
                    <a:avLst/>
                    <a:gdLst>
                      <a:gd name="T0" fmla="*/ 0 w 21600"/>
                      <a:gd name="T1" fmla="*/ 0 h 28665"/>
                      <a:gd name="T2" fmla="*/ 0 w 21600"/>
                      <a:gd name="T3" fmla="*/ 0 h 28665"/>
                      <a:gd name="T4" fmla="*/ 0 w 21600"/>
                      <a:gd name="T5" fmla="*/ 0 h 28665"/>
                      <a:gd name="T6" fmla="*/ 0 60000 65536"/>
                      <a:gd name="T7" fmla="*/ 0 60000 65536"/>
                      <a:gd name="T8" fmla="*/ 0 60000 65536"/>
                      <a:gd name="T9" fmla="*/ 0 w 21600"/>
                      <a:gd name="T10" fmla="*/ 0 h 28665"/>
                      <a:gd name="T11" fmla="*/ 21600 w 21600"/>
                      <a:gd name="T12" fmla="*/ 28665 h 28665"/>
                    </a:gdLst>
                    <a:ahLst/>
                    <a:cxnLst>
                      <a:cxn ang="T6">
                        <a:pos x="T0" y="T1"/>
                      </a:cxn>
                      <a:cxn ang="T7">
                        <a:pos x="T2" y="T3"/>
                      </a:cxn>
                      <a:cxn ang="T8">
                        <a:pos x="T4" y="T5"/>
                      </a:cxn>
                    </a:cxnLst>
                    <a:rect l="T9" t="T10" r="T11" b="T12"/>
                    <a:pathLst>
                      <a:path w="21600" h="28665" fill="none" extrusionOk="0">
                        <a:moveTo>
                          <a:pt x="13298" y="-1"/>
                        </a:moveTo>
                        <a:cubicBezTo>
                          <a:pt x="18537" y="4093"/>
                          <a:pt x="21600" y="10371"/>
                          <a:pt x="21600" y="17021"/>
                        </a:cubicBezTo>
                        <a:cubicBezTo>
                          <a:pt x="21600" y="21148"/>
                          <a:pt x="20417" y="25188"/>
                          <a:pt x="18192" y="28664"/>
                        </a:cubicBezTo>
                      </a:path>
                      <a:path w="21600" h="28665" stroke="0" extrusionOk="0">
                        <a:moveTo>
                          <a:pt x="13298" y="-1"/>
                        </a:moveTo>
                        <a:cubicBezTo>
                          <a:pt x="18537" y="4093"/>
                          <a:pt x="21600" y="10371"/>
                          <a:pt x="21600" y="17021"/>
                        </a:cubicBezTo>
                        <a:cubicBezTo>
                          <a:pt x="21600" y="21148"/>
                          <a:pt x="20417" y="25188"/>
                          <a:pt x="18192" y="28664"/>
                        </a:cubicBezTo>
                        <a:lnTo>
                          <a:pt x="0" y="17021"/>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29" name="Arc 298"/>
                  <p:cNvSpPr>
                    <a:spLocks/>
                  </p:cNvSpPr>
                  <p:nvPr/>
                </p:nvSpPr>
                <p:spPr bwMode="auto">
                  <a:xfrm>
                    <a:off x="1082" y="2226"/>
                    <a:ext cx="15" cy="12"/>
                  </a:xfrm>
                  <a:custGeom>
                    <a:avLst/>
                    <a:gdLst>
                      <a:gd name="T0" fmla="*/ 0 w 21600"/>
                      <a:gd name="T1" fmla="*/ 0 h 29262"/>
                      <a:gd name="T2" fmla="*/ 0 w 21600"/>
                      <a:gd name="T3" fmla="*/ 0 h 29262"/>
                      <a:gd name="T4" fmla="*/ 0 w 21600"/>
                      <a:gd name="T5" fmla="*/ 0 h 29262"/>
                      <a:gd name="T6" fmla="*/ 0 60000 65536"/>
                      <a:gd name="T7" fmla="*/ 0 60000 65536"/>
                      <a:gd name="T8" fmla="*/ 0 60000 65536"/>
                      <a:gd name="T9" fmla="*/ 0 w 21600"/>
                      <a:gd name="T10" fmla="*/ 0 h 29262"/>
                      <a:gd name="T11" fmla="*/ 21600 w 21600"/>
                      <a:gd name="T12" fmla="*/ 29262 h 29262"/>
                    </a:gdLst>
                    <a:ahLst/>
                    <a:cxnLst>
                      <a:cxn ang="T6">
                        <a:pos x="T0" y="T1"/>
                      </a:cxn>
                      <a:cxn ang="T7">
                        <a:pos x="T2" y="T3"/>
                      </a:cxn>
                      <a:cxn ang="T8">
                        <a:pos x="T4" y="T5"/>
                      </a:cxn>
                    </a:cxnLst>
                    <a:rect l="T9" t="T10" r="T11" b="T12"/>
                    <a:pathLst>
                      <a:path w="21600" h="29262" fill="none" extrusionOk="0">
                        <a:moveTo>
                          <a:pt x="12959" y="-1"/>
                        </a:moveTo>
                        <a:cubicBezTo>
                          <a:pt x="18399" y="4079"/>
                          <a:pt x="21600" y="10481"/>
                          <a:pt x="21600" y="17280"/>
                        </a:cubicBezTo>
                        <a:cubicBezTo>
                          <a:pt x="21600" y="21544"/>
                          <a:pt x="20337" y="25713"/>
                          <a:pt x="17971" y="29261"/>
                        </a:cubicBezTo>
                      </a:path>
                      <a:path w="21600" h="29262" stroke="0" extrusionOk="0">
                        <a:moveTo>
                          <a:pt x="12959" y="-1"/>
                        </a:moveTo>
                        <a:cubicBezTo>
                          <a:pt x="18399" y="4079"/>
                          <a:pt x="21600" y="10481"/>
                          <a:pt x="21600" y="17280"/>
                        </a:cubicBezTo>
                        <a:cubicBezTo>
                          <a:pt x="21600" y="21544"/>
                          <a:pt x="20337" y="25713"/>
                          <a:pt x="17971" y="29261"/>
                        </a:cubicBezTo>
                        <a:lnTo>
                          <a:pt x="0" y="17280"/>
                        </a:lnTo>
                        <a:close/>
                      </a:path>
                    </a:pathLst>
                  </a:custGeom>
                  <a:solidFill>
                    <a:srgbClr val="E7EDED"/>
                  </a:solidFill>
                  <a:ln w="3175">
                    <a:solidFill>
                      <a:srgbClr val="6C8F93"/>
                    </a:solidFill>
                    <a:round/>
                    <a:headEnd/>
                    <a:tailEnd/>
                  </a:ln>
                </p:spPr>
                <p:txBody>
                  <a:bodyPr/>
                  <a:lstStyle/>
                  <a:p>
                    <a:endParaRPr lang="en-US"/>
                  </a:p>
                </p:txBody>
              </p:sp>
              <p:sp>
                <p:nvSpPr>
                  <p:cNvPr id="18630" name="Arc 299"/>
                  <p:cNvSpPr>
                    <a:spLocks/>
                  </p:cNvSpPr>
                  <p:nvPr/>
                </p:nvSpPr>
                <p:spPr bwMode="auto">
                  <a:xfrm>
                    <a:off x="1076" y="2237"/>
                    <a:ext cx="20" cy="20"/>
                  </a:xfrm>
                  <a:custGeom>
                    <a:avLst/>
                    <a:gdLst>
                      <a:gd name="T0" fmla="*/ 0 w 28696"/>
                      <a:gd name="T1" fmla="*/ 0 h 28431"/>
                      <a:gd name="T2" fmla="*/ 0 w 28696"/>
                      <a:gd name="T3" fmla="*/ 0 h 28431"/>
                      <a:gd name="T4" fmla="*/ 0 w 28696"/>
                      <a:gd name="T5" fmla="*/ 0 h 28431"/>
                      <a:gd name="T6" fmla="*/ 0 60000 65536"/>
                      <a:gd name="T7" fmla="*/ 0 60000 65536"/>
                      <a:gd name="T8" fmla="*/ 0 60000 65536"/>
                      <a:gd name="T9" fmla="*/ 0 w 28696"/>
                      <a:gd name="T10" fmla="*/ 0 h 28431"/>
                      <a:gd name="T11" fmla="*/ 28696 w 28696"/>
                      <a:gd name="T12" fmla="*/ 28431 h 28431"/>
                    </a:gdLst>
                    <a:ahLst/>
                    <a:cxnLst>
                      <a:cxn ang="T6">
                        <a:pos x="T0" y="T1"/>
                      </a:cxn>
                      <a:cxn ang="T7">
                        <a:pos x="T2" y="T3"/>
                      </a:cxn>
                      <a:cxn ang="T8">
                        <a:pos x="T4" y="T5"/>
                      </a:cxn>
                    </a:cxnLst>
                    <a:rect l="T9" t="T10" r="T11" b="T12"/>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31" name="Arc 300"/>
                  <p:cNvSpPr>
                    <a:spLocks/>
                  </p:cNvSpPr>
                  <p:nvPr/>
                </p:nvSpPr>
                <p:spPr bwMode="auto">
                  <a:xfrm>
                    <a:off x="1076" y="2238"/>
                    <a:ext cx="19" cy="18"/>
                  </a:xfrm>
                  <a:custGeom>
                    <a:avLst/>
                    <a:gdLst>
                      <a:gd name="T0" fmla="*/ 0 w 28696"/>
                      <a:gd name="T1" fmla="*/ 0 h 28431"/>
                      <a:gd name="T2" fmla="*/ 0 w 28696"/>
                      <a:gd name="T3" fmla="*/ 0 h 28431"/>
                      <a:gd name="T4" fmla="*/ 0 w 28696"/>
                      <a:gd name="T5" fmla="*/ 0 h 28431"/>
                      <a:gd name="T6" fmla="*/ 0 60000 65536"/>
                      <a:gd name="T7" fmla="*/ 0 60000 65536"/>
                      <a:gd name="T8" fmla="*/ 0 60000 65536"/>
                      <a:gd name="T9" fmla="*/ 0 w 28696"/>
                      <a:gd name="T10" fmla="*/ 0 h 28431"/>
                      <a:gd name="T11" fmla="*/ 28696 w 28696"/>
                      <a:gd name="T12" fmla="*/ 28431 h 28431"/>
                    </a:gdLst>
                    <a:ahLst/>
                    <a:cxnLst>
                      <a:cxn ang="T6">
                        <a:pos x="T0" y="T1"/>
                      </a:cxn>
                      <a:cxn ang="T7">
                        <a:pos x="T2" y="T3"/>
                      </a:cxn>
                      <a:cxn ang="T8">
                        <a:pos x="T4" y="T5"/>
                      </a:cxn>
                    </a:cxnLst>
                    <a:rect l="T9" t="T10" r="T11" b="T12"/>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w="3175">
                    <a:solidFill>
                      <a:srgbClr val="6C8F93"/>
                    </a:solidFill>
                    <a:round/>
                    <a:headEnd/>
                    <a:tailEnd/>
                  </a:ln>
                </p:spPr>
                <p:txBody>
                  <a:bodyPr/>
                  <a:lstStyle/>
                  <a:p>
                    <a:endParaRPr lang="en-US"/>
                  </a:p>
                </p:txBody>
              </p:sp>
              <p:sp>
                <p:nvSpPr>
                  <p:cNvPr id="18632" name="Arc 301"/>
                  <p:cNvSpPr>
                    <a:spLocks/>
                  </p:cNvSpPr>
                  <p:nvPr/>
                </p:nvSpPr>
                <p:spPr bwMode="auto">
                  <a:xfrm>
                    <a:off x="1005" y="2225"/>
                    <a:ext cx="10" cy="17"/>
                  </a:xfrm>
                  <a:custGeom>
                    <a:avLst/>
                    <a:gdLst>
                      <a:gd name="T0" fmla="*/ 0 w 21600"/>
                      <a:gd name="T1" fmla="*/ 0 h 41281"/>
                      <a:gd name="T2" fmla="*/ 0 w 21600"/>
                      <a:gd name="T3" fmla="*/ 0 h 41281"/>
                      <a:gd name="T4" fmla="*/ 0 w 21600"/>
                      <a:gd name="T5" fmla="*/ 0 h 41281"/>
                      <a:gd name="T6" fmla="*/ 0 60000 65536"/>
                      <a:gd name="T7" fmla="*/ 0 60000 65536"/>
                      <a:gd name="T8" fmla="*/ 0 60000 65536"/>
                      <a:gd name="T9" fmla="*/ 0 w 21600"/>
                      <a:gd name="T10" fmla="*/ 0 h 41281"/>
                      <a:gd name="T11" fmla="*/ 21600 w 21600"/>
                      <a:gd name="T12" fmla="*/ 41281 h 41281"/>
                    </a:gdLst>
                    <a:ahLst/>
                    <a:cxnLst>
                      <a:cxn ang="T6">
                        <a:pos x="T0" y="T1"/>
                      </a:cxn>
                      <a:cxn ang="T7">
                        <a:pos x="T2" y="T3"/>
                      </a:cxn>
                      <a:cxn ang="T8">
                        <a:pos x="T4" y="T5"/>
                      </a:cxn>
                    </a:cxnLst>
                    <a:rect l="T9" t="T10" r="T11" b="T12"/>
                    <a:pathLst>
                      <a:path w="21600" h="41281" fill="none" extrusionOk="0">
                        <a:moveTo>
                          <a:pt x="12736" y="41280"/>
                        </a:moveTo>
                        <a:cubicBezTo>
                          <a:pt x="4984" y="37792"/>
                          <a:pt x="0" y="30082"/>
                          <a:pt x="0" y="21583"/>
                        </a:cubicBezTo>
                        <a:cubicBezTo>
                          <a:pt x="-1" y="9982"/>
                          <a:pt x="9163" y="453"/>
                          <a:pt x="20754" y="-1"/>
                        </a:cubicBezTo>
                      </a:path>
                      <a:path w="21600" h="41281" stroke="0" extrusionOk="0">
                        <a:moveTo>
                          <a:pt x="12736" y="41280"/>
                        </a:moveTo>
                        <a:cubicBezTo>
                          <a:pt x="4984" y="37792"/>
                          <a:pt x="0" y="30082"/>
                          <a:pt x="0" y="21583"/>
                        </a:cubicBezTo>
                        <a:cubicBezTo>
                          <a:pt x="-1" y="9982"/>
                          <a:pt x="9163" y="453"/>
                          <a:pt x="20754" y="-1"/>
                        </a:cubicBezTo>
                        <a:lnTo>
                          <a:pt x="21600" y="21583"/>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33" name="Arc 302"/>
                  <p:cNvSpPr>
                    <a:spLocks/>
                  </p:cNvSpPr>
                  <p:nvPr/>
                </p:nvSpPr>
                <p:spPr bwMode="auto">
                  <a:xfrm>
                    <a:off x="1006" y="2226"/>
                    <a:ext cx="9" cy="15"/>
                  </a:xfrm>
                  <a:custGeom>
                    <a:avLst/>
                    <a:gdLst>
                      <a:gd name="T0" fmla="*/ 0 w 21600"/>
                      <a:gd name="T1" fmla="*/ 0 h 41322"/>
                      <a:gd name="T2" fmla="*/ 0 w 21600"/>
                      <a:gd name="T3" fmla="*/ 0 h 41322"/>
                      <a:gd name="T4" fmla="*/ 0 w 21600"/>
                      <a:gd name="T5" fmla="*/ 0 h 41322"/>
                      <a:gd name="T6" fmla="*/ 0 60000 65536"/>
                      <a:gd name="T7" fmla="*/ 0 60000 65536"/>
                      <a:gd name="T8" fmla="*/ 0 60000 65536"/>
                      <a:gd name="T9" fmla="*/ 0 w 21600"/>
                      <a:gd name="T10" fmla="*/ 0 h 41322"/>
                      <a:gd name="T11" fmla="*/ 21600 w 21600"/>
                      <a:gd name="T12" fmla="*/ 41322 h 41322"/>
                    </a:gdLst>
                    <a:ahLst/>
                    <a:cxnLst>
                      <a:cxn ang="T6">
                        <a:pos x="T0" y="T1"/>
                      </a:cxn>
                      <a:cxn ang="T7">
                        <a:pos x="T2" y="T3"/>
                      </a:cxn>
                      <a:cxn ang="T8">
                        <a:pos x="T4" y="T5"/>
                      </a:cxn>
                    </a:cxnLst>
                    <a:rect l="T9" t="T10" r="T11" b="T12"/>
                    <a:pathLst>
                      <a:path w="21600" h="41322" fill="none" extrusionOk="0">
                        <a:moveTo>
                          <a:pt x="12826" y="41322"/>
                        </a:moveTo>
                        <a:cubicBezTo>
                          <a:pt x="5026" y="37855"/>
                          <a:pt x="0" y="30119"/>
                          <a:pt x="0" y="21584"/>
                        </a:cubicBezTo>
                        <a:cubicBezTo>
                          <a:pt x="-1" y="9979"/>
                          <a:pt x="9169" y="448"/>
                          <a:pt x="20766" y="0"/>
                        </a:cubicBezTo>
                      </a:path>
                      <a:path w="21600" h="41322" stroke="0" extrusionOk="0">
                        <a:moveTo>
                          <a:pt x="12826" y="41322"/>
                        </a:moveTo>
                        <a:cubicBezTo>
                          <a:pt x="5026" y="37855"/>
                          <a:pt x="0" y="30119"/>
                          <a:pt x="0" y="21584"/>
                        </a:cubicBezTo>
                        <a:cubicBezTo>
                          <a:pt x="-1" y="9979"/>
                          <a:pt x="9169" y="448"/>
                          <a:pt x="20766" y="0"/>
                        </a:cubicBezTo>
                        <a:lnTo>
                          <a:pt x="21600" y="21584"/>
                        </a:lnTo>
                        <a:close/>
                      </a:path>
                    </a:pathLst>
                  </a:custGeom>
                  <a:solidFill>
                    <a:srgbClr val="E7EDED"/>
                  </a:solidFill>
                  <a:ln w="3175">
                    <a:solidFill>
                      <a:srgbClr val="6C8F93"/>
                    </a:solidFill>
                    <a:round/>
                    <a:headEnd/>
                    <a:tailEnd/>
                  </a:ln>
                </p:spPr>
                <p:txBody>
                  <a:bodyPr/>
                  <a:lstStyle/>
                  <a:p>
                    <a:endParaRPr lang="en-US"/>
                  </a:p>
                </p:txBody>
              </p:sp>
              <p:sp>
                <p:nvSpPr>
                  <p:cNvPr id="18634" name="Arc 303"/>
                  <p:cNvSpPr>
                    <a:spLocks/>
                  </p:cNvSpPr>
                  <p:nvPr/>
                </p:nvSpPr>
                <p:spPr bwMode="auto">
                  <a:xfrm>
                    <a:off x="1034" y="2249"/>
                    <a:ext cx="43" cy="12"/>
                  </a:xfrm>
                  <a:custGeom>
                    <a:avLst/>
                    <a:gdLst>
                      <a:gd name="T0" fmla="*/ 0 w 39157"/>
                      <a:gd name="T1" fmla="*/ 0 h 21600"/>
                      <a:gd name="T2" fmla="*/ 0 w 39157"/>
                      <a:gd name="T3" fmla="*/ 0 h 21600"/>
                      <a:gd name="T4" fmla="*/ 0 w 39157"/>
                      <a:gd name="T5" fmla="*/ 0 h 21600"/>
                      <a:gd name="T6" fmla="*/ 0 60000 65536"/>
                      <a:gd name="T7" fmla="*/ 0 60000 65536"/>
                      <a:gd name="T8" fmla="*/ 0 60000 65536"/>
                      <a:gd name="T9" fmla="*/ 0 w 39157"/>
                      <a:gd name="T10" fmla="*/ 0 h 21600"/>
                      <a:gd name="T11" fmla="*/ 39157 w 39157"/>
                      <a:gd name="T12" fmla="*/ 21600 h 21600"/>
                    </a:gdLst>
                    <a:ahLst/>
                    <a:cxnLst>
                      <a:cxn ang="T6">
                        <a:pos x="T0" y="T1"/>
                      </a:cxn>
                      <a:cxn ang="T7">
                        <a:pos x="T2" y="T3"/>
                      </a:cxn>
                      <a:cxn ang="T8">
                        <a:pos x="T4" y="T5"/>
                      </a:cxn>
                    </a:cxnLst>
                    <a:rect l="T9" t="T10" r="T11" b="T12"/>
                    <a:pathLst>
                      <a:path w="39157" h="21600" fill="none" extrusionOk="0">
                        <a:moveTo>
                          <a:pt x="39156" y="12211"/>
                        </a:moveTo>
                        <a:cubicBezTo>
                          <a:pt x="35129" y="18087"/>
                          <a:pt x="28463" y="21599"/>
                          <a:pt x="21340" y="21600"/>
                        </a:cubicBezTo>
                        <a:cubicBezTo>
                          <a:pt x="10701" y="21600"/>
                          <a:pt x="1646" y="13853"/>
                          <a:pt x="0" y="3342"/>
                        </a:cubicBezTo>
                      </a:path>
                      <a:path w="39157" h="21600" stroke="0" extrusionOk="0">
                        <a:moveTo>
                          <a:pt x="39156" y="12211"/>
                        </a:moveTo>
                        <a:cubicBezTo>
                          <a:pt x="35129" y="18087"/>
                          <a:pt x="28463" y="21599"/>
                          <a:pt x="21340" y="21600"/>
                        </a:cubicBezTo>
                        <a:cubicBezTo>
                          <a:pt x="10701" y="21600"/>
                          <a:pt x="1646" y="13853"/>
                          <a:pt x="0" y="3342"/>
                        </a:cubicBezTo>
                        <a:lnTo>
                          <a:pt x="21340" y="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35" name="Arc 304"/>
                  <p:cNvSpPr>
                    <a:spLocks/>
                  </p:cNvSpPr>
                  <p:nvPr/>
                </p:nvSpPr>
                <p:spPr bwMode="auto">
                  <a:xfrm>
                    <a:off x="1035" y="2249"/>
                    <a:ext cx="40" cy="11"/>
                  </a:xfrm>
                  <a:custGeom>
                    <a:avLst/>
                    <a:gdLst>
                      <a:gd name="T0" fmla="*/ 0 w 38879"/>
                      <a:gd name="T1" fmla="*/ 0 h 21600"/>
                      <a:gd name="T2" fmla="*/ 0 w 38879"/>
                      <a:gd name="T3" fmla="*/ 0 h 21600"/>
                      <a:gd name="T4" fmla="*/ 0 w 38879"/>
                      <a:gd name="T5" fmla="*/ 0 h 21600"/>
                      <a:gd name="T6" fmla="*/ 0 60000 65536"/>
                      <a:gd name="T7" fmla="*/ 0 60000 65536"/>
                      <a:gd name="T8" fmla="*/ 0 60000 65536"/>
                      <a:gd name="T9" fmla="*/ 0 w 38879"/>
                      <a:gd name="T10" fmla="*/ 0 h 21600"/>
                      <a:gd name="T11" fmla="*/ 38879 w 38879"/>
                      <a:gd name="T12" fmla="*/ 21600 h 21600"/>
                    </a:gdLst>
                    <a:ahLst/>
                    <a:cxnLst>
                      <a:cxn ang="T6">
                        <a:pos x="T0" y="T1"/>
                      </a:cxn>
                      <a:cxn ang="T7">
                        <a:pos x="T2" y="T3"/>
                      </a:cxn>
                      <a:cxn ang="T8">
                        <a:pos x="T4" y="T5"/>
                      </a:cxn>
                    </a:cxnLst>
                    <a:rect l="T9" t="T10" r="T11" b="T12"/>
                    <a:pathLst>
                      <a:path w="38879" h="21600" fill="none" extrusionOk="0">
                        <a:moveTo>
                          <a:pt x="38878" y="12573"/>
                        </a:moveTo>
                        <a:cubicBezTo>
                          <a:pt x="34822" y="18239"/>
                          <a:pt x="28283" y="21599"/>
                          <a:pt x="21316" y="21600"/>
                        </a:cubicBezTo>
                        <a:cubicBezTo>
                          <a:pt x="10732" y="21600"/>
                          <a:pt x="1708" y="13932"/>
                          <a:pt x="-1" y="3488"/>
                        </a:cubicBezTo>
                      </a:path>
                      <a:path w="38879" h="21600" stroke="0" extrusionOk="0">
                        <a:moveTo>
                          <a:pt x="38878" y="12573"/>
                        </a:moveTo>
                        <a:cubicBezTo>
                          <a:pt x="34822" y="18239"/>
                          <a:pt x="28283" y="21599"/>
                          <a:pt x="21316" y="21600"/>
                        </a:cubicBezTo>
                        <a:cubicBezTo>
                          <a:pt x="10732" y="21600"/>
                          <a:pt x="1708" y="13932"/>
                          <a:pt x="-1" y="3488"/>
                        </a:cubicBezTo>
                        <a:lnTo>
                          <a:pt x="21316" y="0"/>
                        </a:lnTo>
                        <a:close/>
                      </a:path>
                    </a:pathLst>
                  </a:custGeom>
                  <a:solidFill>
                    <a:srgbClr val="E7EDED"/>
                  </a:solidFill>
                  <a:ln w="3175">
                    <a:solidFill>
                      <a:srgbClr val="6C8F93"/>
                    </a:solidFill>
                    <a:round/>
                    <a:headEnd/>
                    <a:tailEnd/>
                  </a:ln>
                </p:spPr>
                <p:txBody>
                  <a:bodyPr/>
                  <a:lstStyle/>
                  <a:p>
                    <a:endParaRPr lang="en-US"/>
                  </a:p>
                </p:txBody>
              </p:sp>
            </p:grpSp>
          </p:grpSp>
          <p:grpSp>
            <p:nvGrpSpPr>
              <p:cNvPr id="28" name="Group 305"/>
              <p:cNvGrpSpPr>
                <a:grpSpLocks/>
              </p:cNvGrpSpPr>
              <p:nvPr/>
            </p:nvGrpSpPr>
            <p:grpSpPr bwMode="auto">
              <a:xfrm>
                <a:off x="1523" y="332"/>
                <a:ext cx="170" cy="169"/>
                <a:chOff x="775" y="1966"/>
                <a:chExt cx="170" cy="169"/>
              </a:xfrm>
            </p:grpSpPr>
            <p:sp>
              <p:nvSpPr>
                <p:cNvPr id="18598" name="Freeform 306"/>
                <p:cNvSpPr>
                  <a:spLocks/>
                </p:cNvSpPr>
                <p:nvPr/>
              </p:nvSpPr>
              <p:spPr bwMode="auto">
                <a:xfrm>
                  <a:off x="799" y="2068"/>
                  <a:ext cx="146"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2"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9" name="Freeform 307"/>
                <p:cNvSpPr>
                  <a:spLocks/>
                </p:cNvSpPr>
                <p:nvPr/>
              </p:nvSpPr>
              <p:spPr bwMode="auto">
                <a:xfrm>
                  <a:off x="799" y="2068"/>
                  <a:ext cx="146"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2" y="0"/>
                      </a:lnTo>
                      <a:lnTo>
                        <a:pt x="581" y="0"/>
                      </a:lnTo>
                      <a:lnTo>
                        <a:pt x="516" y="72"/>
                      </a:lnTo>
                      <a:lnTo>
                        <a:pt x="0" y="72"/>
                      </a:lnTo>
                      <a:close/>
                    </a:path>
                  </a:pathLst>
                </a:custGeom>
                <a:solidFill>
                  <a:srgbClr val="C9C9B6"/>
                </a:solidFill>
                <a:ln w="3175">
                  <a:solidFill>
                    <a:srgbClr val="494936"/>
                  </a:solidFill>
                  <a:round/>
                  <a:headEnd/>
                  <a:tailEnd/>
                </a:ln>
              </p:spPr>
              <p:txBody>
                <a:bodyPr/>
                <a:lstStyle/>
                <a:p>
                  <a:endParaRPr lang="en-US"/>
                </a:p>
              </p:txBody>
            </p:sp>
            <p:sp>
              <p:nvSpPr>
                <p:cNvPr id="18600" name="Rectangle 308"/>
                <p:cNvSpPr>
                  <a:spLocks noChangeArrowheads="1"/>
                </p:cNvSpPr>
                <p:nvPr/>
              </p:nvSpPr>
              <p:spPr bwMode="auto">
                <a:xfrm>
                  <a:off x="799" y="2086"/>
                  <a:ext cx="130" cy="2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601" name="Rectangle 309"/>
                <p:cNvSpPr>
                  <a:spLocks noChangeArrowheads="1"/>
                </p:cNvSpPr>
                <p:nvPr/>
              </p:nvSpPr>
              <p:spPr bwMode="auto">
                <a:xfrm>
                  <a:off x="800" y="2087"/>
                  <a:ext cx="128" cy="20"/>
                </a:xfrm>
                <a:prstGeom prst="rect">
                  <a:avLst/>
                </a:prstGeom>
                <a:solidFill>
                  <a:srgbClr val="B7B79D"/>
                </a:solidFill>
                <a:ln w="3175">
                  <a:solidFill>
                    <a:srgbClr val="494936"/>
                  </a:solidFill>
                  <a:miter lim="800000"/>
                  <a:headEnd/>
                  <a:tailEnd/>
                </a:ln>
              </p:spPr>
              <p:txBody>
                <a:bodyPr/>
                <a:lstStyle/>
                <a:p>
                  <a:endParaRPr lang="en-US"/>
                </a:p>
              </p:txBody>
            </p:sp>
            <p:sp>
              <p:nvSpPr>
                <p:cNvPr id="18602" name="Freeform 310"/>
                <p:cNvSpPr>
                  <a:spLocks/>
                </p:cNvSpPr>
                <p:nvPr/>
              </p:nvSpPr>
              <p:spPr bwMode="auto">
                <a:xfrm>
                  <a:off x="929" y="2068"/>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03" name="Freeform 311"/>
                <p:cNvSpPr>
                  <a:spLocks/>
                </p:cNvSpPr>
                <p:nvPr/>
              </p:nvSpPr>
              <p:spPr bwMode="auto">
                <a:xfrm>
                  <a:off x="929" y="2068"/>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3175">
                  <a:solidFill>
                    <a:srgbClr val="494936"/>
                  </a:solidFill>
                  <a:round/>
                  <a:headEnd/>
                  <a:tailEnd/>
                </a:ln>
              </p:spPr>
              <p:txBody>
                <a:bodyPr/>
                <a:lstStyle/>
                <a:p>
                  <a:endParaRPr lang="en-US"/>
                </a:p>
              </p:txBody>
            </p:sp>
            <p:sp>
              <p:nvSpPr>
                <p:cNvPr id="18604" name="Freeform 312"/>
                <p:cNvSpPr>
                  <a:spLocks/>
                </p:cNvSpPr>
                <p:nvPr/>
              </p:nvSpPr>
              <p:spPr bwMode="auto">
                <a:xfrm>
                  <a:off x="803" y="2068"/>
                  <a:ext cx="140"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6"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05" name="Freeform 313"/>
                <p:cNvSpPr>
                  <a:spLocks/>
                </p:cNvSpPr>
                <p:nvPr/>
              </p:nvSpPr>
              <p:spPr bwMode="auto">
                <a:xfrm>
                  <a:off x="803" y="2068"/>
                  <a:ext cx="140"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6" y="0"/>
                      </a:lnTo>
                      <a:lnTo>
                        <a:pt x="557" y="0"/>
                      </a:lnTo>
                      <a:lnTo>
                        <a:pt x="508" y="56"/>
                      </a:lnTo>
                      <a:lnTo>
                        <a:pt x="0" y="56"/>
                      </a:lnTo>
                      <a:close/>
                    </a:path>
                  </a:pathLst>
                </a:custGeom>
                <a:solidFill>
                  <a:srgbClr val="000000"/>
                </a:solidFill>
                <a:ln w="3175">
                  <a:solidFill>
                    <a:srgbClr val="000000"/>
                  </a:solidFill>
                  <a:round/>
                  <a:headEnd/>
                  <a:tailEnd/>
                </a:ln>
              </p:spPr>
              <p:txBody>
                <a:bodyPr/>
                <a:lstStyle/>
                <a:p>
                  <a:endParaRPr lang="en-US"/>
                </a:p>
              </p:txBody>
            </p:sp>
            <p:sp>
              <p:nvSpPr>
                <p:cNvPr id="18606" name="Freeform 314"/>
                <p:cNvSpPr>
                  <a:spLocks/>
                </p:cNvSpPr>
                <p:nvPr/>
              </p:nvSpPr>
              <p:spPr bwMode="auto">
                <a:xfrm>
                  <a:off x="801" y="1966"/>
                  <a:ext cx="142"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07" name="Freeform 315"/>
                <p:cNvSpPr>
                  <a:spLocks/>
                </p:cNvSpPr>
                <p:nvPr/>
              </p:nvSpPr>
              <p:spPr bwMode="auto">
                <a:xfrm>
                  <a:off x="801" y="1966"/>
                  <a:ext cx="142"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3175">
                  <a:solidFill>
                    <a:srgbClr val="494936"/>
                  </a:solidFill>
                  <a:round/>
                  <a:headEnd/>
                  <a:tailEnd/>
                </a:ln>
              </p:spPr>
              <p:txBody>
                <a:bodyPr/>
                <a:lstStyle/>
                <a:p>
                  <a:endParaRPr lang="en-US"/>
                </a:p>
              </p:txBody>
            </p:sp>
            <p:sp>
              <p:nvSpPr>
                <p:cNvPr id="18608" name="Rectangle 316"/>
                <p:cNvSpPr>
                  <a:spLocks noChangeArrowheads="1"/>
                </p:cNvSpPr>
                <p:nvPr/>
              </p:nvSpPr>
              <p:spPr bwMode="auto">
                <a:xfrm>
                  <a:off x="802" y="1981"/>
                  <a:ext cx="128" cy="98"/>
                </a:xfrm>
                <a:prstGeom prst="rect">
                  <a:avLst/>
                </a:prstGeom>
                <a:solidFill>
                  <a:srgbClr val="B7B79D"/>
                </a:solidFill>
                <a:ln w="3175">
                  <a:solidFill>
                    <a:srgbClr val="494936"/>
                  </a:solidFill>
                  <a:miter lim="800000"/>
                  <a:headEnd/>
                  <a:tailEnd/>
                </a:ln>
              </p:spPr>
              <p:txBody>
                <a:bodyPr/>
                <a:lstStyle/>
                <a:p>
                  <a:endParaRPr lang="en-US"/>
                </a:p>
              </p:txBody>
            </p:sp>
            <p:sp>
              <p:nvSpPr>
                <p:cNvPr id="18609" name="Rectangle 317"/>
                <p:cNvSpPr>
                  <a:spLocks noChangeArrowheads="1"/>
                </p:cNvSpPr>
                <p:nvPr/>
              </p:nvSpPr>
              <p:spPr bwMode="auto">
                <a:xfrm>
                  <a:off x="813" y="1993"/>
                  <a:ext cx="104" cy="76"/>
                </a:xfrm>
                <a:prstGeom prst="rect">
                  <a:avLst/>
                </a:prstGeom>
                <a:solidFill>
                  <a:srgbClr val="FFFFFF"/>
                </a:solidFill>
                <a:ln w="3175">
                  <a:solidFill>
                    <a:srgbClr val="494936"/>
                  </a:solidFill>
                  <a:miter lim="800000"/>
                  <a:headEnd/>
                  <a:tailEnd/>
                </a:ln>
              </p:spPr>
              <p:txBody>
                <a:bodyPr/>
                <a:lstStyle/>
                <a:p>
                  <a:endParaRPr lang="en-US"/>
                </a:p>
              </p:txBody>
            </p:sp>
            <p:sp>
              <p:nvSpPr>
                <p:cNvPr id="18610" name="Freeform 318"/>
                <p:cNvSpPr>
                  <a:spLocks/>
                </p:cNvSpPr>
                <p:nvPr/>
              </p:nvSpPr>
              <p:spPr bwMode="auto">
                <a:xfrm>
                  <a:off x="929" y="1966"/>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11" name="Freeform 319"/>
                <p:cNvSpPr>
                  <a:spLocks/>
                </p:cNvSpPr>
                <p:nvPr/>
              </p:nvSpPr>
              <p:spPr bwMode="auto">
                <a:xfrm>
                  <a:off x="929" y="1966"/>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3175">
                  <a:solidFill>
                    <a:srgbClr val="494936"/>
                  </a:solidFill>
                  <a:round/>
                  <a:headEnd/>
                  <a:tailEnd/>
                </a:ln>
              </p:spPr>
              <p:txBody>
                <a:bodyPr/>
                <a:lstStyle/>
                <a:p>
                  <a:endParaRPr lang="en-US"/>
                </a:p>
              </p:txBody>
            </p:sp>
            <p:sp>
              <p:nvSpPr>
                <p:cNvPr id="18612" name="Freeform 320"/>
                <p:cNvSpPr>
                  <a:spLocks/>
                </p:cNvSpPr>
                <p:nvPr/>
              </p:nvSpPr>
              <p:spPr bwMode="auto">
                <a:xfrm>
                  <a:off x="775" y="2104"/>
                  <a:ext cx="160" cy="25"/>
                </a:xfrm>
                <a:custGeom>
                  <a:avLst/>
                  <a:gdLst>
                    <a:gd name="T0" fmla="*/ 0 w 637"/>
                    <a:gd name="T1" fmla="*/ 0 h 96"/>
                    <a:gd name="T2" fmla="*/ 0 w 637"/>
                    <a:gd name="T3" fmla="*/ 0 h 96"/>
                    <a:gd name="T4" fmla="*/ 0 w 637"/>
                    <a:gd name="T5" fmla="*/ 0 h 96"/>
                    <a:gd name="T6" fmla="*/ 0 w 637"/>
                    <a:gd name="T7" fmla="*/ 0 h 96"/>
                    <a:gd name="T8" fmla="*/ 0 w 637"/>
                    <a:gd name="T9" fmla="*/ 0 h 96"/>
                    <a:gd name="T10" fmla="*/ 0 60000 65536"/>
                    <a:gd name="T11" fmla="*/ 0 60000 65536"/>
                    <a:gd name="T12" fmla="*/ 0 60000 65536"/>
                    <a:gd name="T13" fmla="*/ 0 60000 65536"/>
                    <a:gd name="T14" fmla="*/ 0 60000 65536"/>
                    <a:gd name="T15" fmla="*/ 0 w 637"/>
                    <a:gd name="T16" fmla="*/ 0 h 96"/>
                    <a:gd name="T17" fmla="*/ 637 w 637"/>
                    <a:gd name="T18" fmla="*/ 96 h 96"/>
                  </a:gdLst>
                  <a:ahLst/>
                  <a:cxnLst>
                    <a:cxn ang="T10">
                      <a:pos x="T0" y="T1"/>
                    </a:cxn>
                    <a:cxn ang="T11">
                      <a:pos x="T2" y="T3"/>
                    </a:cxn>
                    <a:cxn ang="T12">
                      <a:pos x="T4" y="T5"/>
                    </a:cxn>
                    <a:cxn ang="T13">
                      <a:pos x="T6" y="T7"/>
                    </a:cxn>
                    <a:cxn ang="T14">
                      <a:pos x="T8" y="T9"/>
                    </a:cxn>
                  </a:cxnLst>
                  <a:rect l="T15" t="T16" r="T17" b="T18"/>
                  <a:pathLst>
                    <a:path w="637" h="96">
                      <a:moveTo>
                        <a:pt x="0" y="96"/>
                      </a:moveTo>
                      <a:lnTo>
                        <a:pt x="81" y="0"/>
                      </a:lnTo>
                      <a:lnTo>
                        <a:pt x="637" y="0"/>
                      </a:lnTo>
                      <a:lnTo>
                        <a:pt x="557" y="96"/>
                      </a:lnTo>
                      <a:lnTo>
                        <a:pt x="0" y="96"/>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13" name="Freeform 321"/>
                <p:cNvSpPr>
                  <a:spLocks/>
                </p:cNvSpPr>
                <p:nvPr/>
              </p:nvSpPr>
              <p:spPr bwMode="auto">
                <a:xfrm>
                  <a:off x="775" y="2104"/>
                  <a:ext cx="160" cy="25"/>
                </a:xfrm>
                <a:custGeom>
                  <a:avLst/>
                  <a:gdLst>
                    <a:gd name="T0" fmla="*/ 0 w 637"/>
                    <a:gd name="T1" fmla="*/ 0 h 96"/>
                    <a:gd name="T2" fmla="*/ 0 w 637"/>
                    <a:gd name="T3" fmla="*/ 0 h 96"/>
                    <a:gd name="T4" fmla="*/ 0 w 637"/>
                    <a:gd name="T5" fmla="*/ 0 h 96"/>
                    <a:gd name="T6" fmla="*/ 0 w 637"/>
                    <a:gd name="T7" fmla="*/ 0 h 96"/>
                    <a:gd name="T8" fmla="*/ 0 w 637"/>
                    <a:gd name="T9" fmla="*/ 0 h 96"/>
                    <a:gd name="T10" fmla="*/ 0 60000 65536"/>
                    <a:gd name="T11" fmla="*/ 0 60000 65536"/>
                    <a:gd name="T12" fmla="*/ 0 60000 65536"/>
                    <a:gd name="T13" fmla="*/ 0 60000 65536"/>
                    <a:gd name="T14" fmla="*/ 0 60000 65536"/>
                    <a:gd name="T15" fmla="*/ 0 w 637"/>
                    <a:gd name="T16" fmla="*/ 0 h 96"/>
                    <a:gd name="T17" fmla="*/ 637 w 637"/>
                    <a:gd name="T18" fmla="*/ 96 h 96"/>
                  </a:gdLst>
                  <a:ahLst/>
                  <a:cxnLst>
                    <a:cxn ang="T10">
                      <a:pos x="T0" y="T1"/>
                    </a:cxn>
                    <a:cxn ang="T11">
                      <a:pos x="T2" y="T3"/>
                    </a:cxn>
                    <a:cxn ang="T12">
                      <a:pos x="T4" y="T5"/>
                    </a:cxn>
                    <a:cxn ang="T13">
                      <a:pos x="T6" y="T7"/>
                    </a:cxn>
                    <a:cxn ang="T14">
                      <a:pos x="T8" y="T9"/>
                    </a:cxn>
                  </a:cxnLst>
                  <a:rect l="T15" t="T16" r="T17" b="T18"/>
                  <a:pathLst>
                    <a:path w="637" h="96">
                      <a:moveTo>
                        <a:pt x="0" y="96"/>
                      </a:moveTo>
                      <a:lnTo>
                        <a:pt x="81" y="0"/>
                      </a:lnTo>
                      <a:lnTo>
                        <a:pt x="637" y="0"/>
                      </a:lnTo>
                      <a:lnTo>
                        <a:pt x="557" y="96"/>
                      </a:lnTo>
                      <a:lnTo>
                        <a:pt x="0" y="96"/>
                      </a:lnTo>
                      <a:close/>
                    </a:path>
                  </a:pathLst>
                </a:custGeom>
                <a:solidFill>
                  <a:srgbClr val="C9C9B6"/>
                </a:solidFill>
                <a:ln w="3175">
                  <a:solidFill>
                    <a:srgbClr val="494936"/>
                  </a:solidFill>
                  <a:round/>
                  <a:headEnd/>
                  <a:tailEnd/>
                </a:ln>
              </p:spPr>
              <p:txBody>
                <a:bodyPr/>
                <a:lstStyle/>
                <a:p>
                  <a:endParaRPr lang="en-US"/>
                </a:p>
              </p:txBody>
            </p:sp>
            <p:sp>
              <p:nvSpPr>
                <p:cNvPr id="18614" name="Freeform 322"/>
                <p:cNvSpPr>
                  <a:spLocks/>
                </p:cNvSpPr>
                <p:nvPr/>
              </p:nvSpPr>
              <p:spPr bwMode="auto">
                <a:xfrm>
                  <a:off x="914" y="2104"/>
                  <a:ext cx="21" cy="31"/>
                </a:xfrm>
                <a:custGeom>
                  <a:avLst/>
                  <a:gdLst>
                    <a:gd name="T0" fmla="*/ 0 w 80"/>
                    <a:gd name="T1" fmla="*/ 0 h 120"/>
                    <a:gd name="T2" fmla="*/ 0 w 80"/>
                    <a:gd name="T3" fmla="*/ 0 h 120"/>
                    <a:gd name="T4" fmla="*/ 0 w 80"/>
                    <a:gd name="T5" fmla="*/ 0 h 120"/>
                    <a:gd name="T6" fmla="*/ 0 w 80"/>
                    <a:gd name="T7" fmla="*/ 0 h 120"/>
                    <a:gd name="T8" fmla="*/ 0 w 80"/>
                    <a:gd name="T9" fmla="*/ 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0" y="120"/>
                      </a:moveTo>
                      <a:lnTo>
                        <a:pt x="80" y="40"/>
                      </a:lnTo>
                      <a:lnTo>
                        <a:pt x="80" y="0"/>
                      </a:lnTo>
                      <a:lnTo>
                        <a:pt x="0" y="104"/>
                      </a:lnTo>
                      <a:lnTo>
                        <a:pt x="0" y="120"/>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15" name="Freeform 323"/>
                <p:cNvSpPr>
                  <a:spLocks/>
                </p:cNvSpPr>
                <p:nvPr/>
              </p:nvSpPr>
              <p:spPr bwMode="auto">
                <a:xfrm>
                  <a:off x="914" y="2104"/>
                  <a:ext cx="21" cy="31"/>
                </a:xfrm>
                <a:custGeom>
                  <a:avLst/>
                  <a:gdLst>
                    <a:gd name="T0" fmla="*/ 0 w 80"/>
                    <a:gd name="T1" fmla="*/ 0 h 120"/>
                    <a:gd name="T2" fmla="*/ 0 w 80"/>
                    <a:gd name="T3" fmla="*/ 0 h 120"/>
                    <a:gd name="T4" fmla="*/ 0 w 80"/>
                    <a:gd name="T5" fmla="*/ 0 h 120"/>
                    <a:gd name="T6" fmla="*/ 0 w 80"/>
                    <a:gd name="T7" fmla="*/ 0 h 120"/>
                    <a:gd name="T8" fmla="*/ 0 w 80"/>
                    <a:gd name="T9" fmla="*/ 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0" y="120"/>
                      </a:moveTo>
                      <a:lnTo>
                        <a:pt x="80" y="40"/>
                      </a:lnTo>
                      <a:lnTo>
                        <a:pt x="80" y="0"/>
                      </a:lnTo>
                      <a:lnTo>
                        <a:pt x="0" y="104"/>
                      </a:lnTo>
                      <a:lnTo>
                        <a:pt x="0" y="120"/>
                      </a:lnTo>
                      <a:close/>
                    </a:path>
                  </a:pathLst>
                </a:custGeom>
                <a:solidFill>
                  <a:srgbClr val="7A7A5A"/>
                </a:solidFill>
                <a:ln w="3175">
                  <a:solidFill>
                    <a:srgbClr val="494936"/>
                  </a:solidFill>
                  <a:round/>
                  <a:headEnd/>
                  <a:tailEnd/>
                </a:ln>
              </p:spPr>
              <p:txBody>
                <a:bodyPr/>
                <a:lstStyle/>
                <a:p>
                  <a:endParaRPr lang="en-US"/>
                </a:p>
              </p:txBody>
            </p:sp>
            <p:sp>
              <p:nvSpPr>
                <p:cNvPr id="18616" name="Rectangle 324"/>
                <p:cNvSpPr>
                  <a:spLocks noChangeArrowheads="1"/>
                </p:cNvSpPr>
                <p:nvPr/>
              </p:nvSpPr>
              <p:spPr bwMode="auto">
                <a:xfrm>
                  <a:off x="775" y="2129"/>
                  <a:ext cx="139" cy="6"/>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617" name="Rectangle 325"/>
                <p:cNvSpPr>
                  <a:spLocks noChangeArrowheads="1"/>
                </p:cNvSpPr>
                <p:nvPr/>
              </p:nvSpPr>
              <p:spPr bwMode="auto">
                <a:xfrm>
                  <a:off x="776" y="2130"/>
                  <a:ext cx="137" cy="4"/>
                </a:xfrm>
                <a:prstGeom prst="rect">
                  <a:avLst/>
                </a:prstGeom>
                <a:solidFill>
                  <a:srgbClr val="B7B79D"/>
                </a:solidFill>
                <a:ln w="3175">
                  <a:solidFill>
                    <a:srgbClr val="494936"/>
                  </a:solidFill>
                  <a:miter lim="800000"/>
                  <a:headEnd/>
                  <a:tailEnd/>
                </a:ln>
              </p:spPr>
              <p:txBody>
                <a:bodyPr/>
                <a:lstStyle/>
                <a:p>
                  <a:endParaRPr lang="en-US"/>
                </a:p>
              </p:txBody>
            </p:sp>
          </p:grpSp>
          <p:grpSp>
            <p:nvGrpSpPr>
              <p:cNvPr id="29" name="Group 326"/>
              <p:cNvGrpSpPr>
                <a:grpSpLocks/>
              </p:cNvGrpSpPr>
              <p:nvPr/>
            </p:nvGrpSpPr>
            <p:grpSpPr bwMode="auto">
              <a:xfrm>
                <a:off x="1568" y="370"/>
                <a:ext cx="92" cy="56"/>
                <a:chOff x="820" y="2004"/>
                <a:chExt cx="92" cy="56"/>
              </a:xfrm>
            </p:grpSpPr>
            <p:grpSp>
              <p:nvGrpSpPr>
                <p:cNvPr id="30" name="Group 327"/>
                <p:cNvGrpSpPr>
                  <a:grpSpLocks/>
                </p:cNvGrpSpPr>
                <p:nvPr/>
              </p:nvGrpSpPr>
              <p:grpSpPr bwMode="auto">
                <a:xfrm>
                  <a:off x="820" y="2004"/>
                  <a:ext cx="92" cy="56"/>
                  <a:chOff x="820" y="2004"/>
                  <a:chExt cx="92" cy="56"/>
                </a:xfrm>
              </p:grpSpPr>
              <p:sp>
                <p:nvSpPr>
                  <p:cNvPr id="18589" name="Oval 328"/>
                  <p:cNvSpPr>
                    <a:spLocks noChangeArrowheads="1"/>
                  </p:cNvSpPr>
                  <p:nvPr/>
                </p:nvSpPr>
                <p:spPr bwMode="auto">
                  <a:xfrm>
                    <a:off x="852" y="2004"/>
                    <a:ext cx="40"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0" name="Oval 329"/>
                  <p:cNvSpPr>
                    <a:spLocks noChangeArrowheads="1"/>
                  </p:cNvSpPr>
                  <p:nvPr/>
                </p:nvSpPr>
                <p:spPr bwMode="auto">
                  <a:xfrm>
                    <a:off x="830" y="2010"/>
                    <a:ext cx="30"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1" name="Oval 330"/>
                  <p:cNvSpPr>
                    <a:spLocks noChangeArrowheads="1"/>
                  </p:cNvSpPr>
                  <p:nvPr/>
                </p:nvSpPr>
                <p:spPr bwMode="auto">
                  <a:xfrm>
                    <a:off x="820" y="2024"/>
                    <a:ext cx="20"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2" name="Oval 331"/>
                  <p:cNvSpPr>
                    <a:spLocks noChangeArrowheads="1"/>
                  </p:cNvSpPr>
                  <p:nvPr/>
                </p:nvSpPr>
                <p:spPr bwMode="auto">
                  <a:xfrm>
                    <a:off x="826" y="2032"/>
                    <a:ext cx="32" cy="2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3" name="Oval 332"/>
                  <p:cNvSpPr>
                    <a:spLocks noChangeArrowheads="1"/>
                  </p:cNvSpPr>
                  <p:nvPr/>
                </p:nvSpPr>
                <p:spPr bwMode="auto">
                  <a:xfrm>
                    <a:off x="848" y="2036"/>
                    <a:ext cx="48" cy="24"/>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4" name="Oval 333"/>
                  <p:cNvSpPr>
                    <a:spLocks noChangeArrowheads="1"/>
                  </p:cNvSpPr>
                  <p:nvPr/>
                </p:nvSpPr>
                <p:spPr bwMode="auto">
                  <a:xfrm>
                    <a:off x="878" y="2010"/>
                    <a:ext cx="30"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5" name="Oval 334"/>
                  <p:cNvSpPr>
                    <a:spLocks noChangeArrowheads="1"/>
                  </p:cNvSpPr>
                  <p:nvPr/>
                </p:nvSpPr>
                <p:spPr bwMode="auto">
                  <a:xfrm>
                    <a:off x="882" y="2022"/>
                    <a:ext cx="30" cy="18"/>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6" name="Oval 335"/>
                  <p:cNvSpPr>
                    <a:spLocks noChangeArrowheads="1"/>
                  </p:cNvSpPr>
                  <p:nvPr/>
                </p:nvSpPr>
                <p:spPr bwMode="auto">
                  <a:xfrm>
                    <a:off x="880" y="2026"/>
                    <a:ext cx="30" cy="3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7" name="Oval 336"/>
                  <p:cNvSpPr>
                    <a:spLocks noChangeArrowheads="1"/>
                  </p:cNvSpPr>
                  <p:nvPr/>
                </p:nvSpPr>
                <p:spPr bwMode="auto">
                  <a:xfrm>
                    <a:off x="836" y="2018"/>
                    <a:ext cx="60" cy="30"/>
                  </a:xfrm>
                  <a:prstGeom prst="ellipse">
                    <a:avLst/>
                  </a:pr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31" name="Group 337"/>
                <p:cNvGrpSpPr>
                  <a:grpSpLocks/>
                </p:cNvGrpSpPr>
                <p:nvPr/>
              </p:nvGrpSpPr>
              <p:grpSpPr bwMode="auto">
                <a:xfrm>
                  <a:off x="820" y="2004"/>
                  <a:ext cx="92" cy="56"/>
                  <a:chOff x="820" y="2004"/>
                  <a:chExt cx="92" cy="56"/>
                </a:xfrm>
              </p:grpSpPr>
              <p:sp>
                <p:nvSpPr>
                  <p:cNvPr id="18573" name="Arc 338"/>
                  <p:cNvSpPr>
                    <a:spLocks/>
                  </p:cNvSpPr>
                  <p:nvPr/>
                </p:nvSpPr>
                <p:spPr bwMode="auto">
                  <a:xfrm>
                    <a:off x="853" y="2004"/>
                    <a:ext cx="38" cy="12"/>
                  </a:xfrm>
                  <a:custGeom>
                    <a:avLst/>
                    <a:gdLst>
                      <a:gd name="T0" fmla="*/ 0 w 41217"/>
                      <a:gd name="T1" fmla="*/ 0 h 21600"/>
                      <a:gd name="T2" fmla="*/ 0 w 41217"/>
                      <a:gd name="T3" fmla="*/ 0 h 21600"/>
                      <a:gd name="T4" fmla="*/ 0 w 41217"/>
                      <a:gd name="T5" fmla="*/ 0 h 21600"/>
                      <a:gd name="T6" fmla="*/ 0 60000 65536"/>
                      <a:gd name="T7" fmla="*/ 0 60000 65536"/>
                      <a:gd name="T8" fmla="*/ 0 60000 65536"/>
                      <a:gd name="T9" fmla="*/ 0 w 41217"/>
                      <a:gd name="T10" fmla="*/ 0 h 21600"/>
                      <a:gd name="T11" fmla="*/ 41217 w 41217"/>
                      <a:gd name="T12" fmla="*/ 21600 h 21600"/>
                    </a:gdLst>
                    <a:ahLst/>
                    <a:cxnLst>
                      <a:cxn ang="T6">
                        <a:pos x="T0" y="T1"/>
                      </a:cxn>
                      <a:cxn ang="T7">
                        <a:pos x="T2" y="T3"/>
                      </a:cxn>
                      <a:cxn ang="T8">
                        <a:pos x="T4" y="T5"/>
                      </a:cxn>
                    </a:cxnLst>
                    <a:rect l="T9" t="T10" r="T11" b="T12"/>
                    <a:pathLst>
                      <a:path w="41217" h="21600" fill="none" extrusionOk="0">
                        <a:moveTo>
                          <a:pt x="-1" y="15818"/>
                        </a:moveTo>
                        <a:cubicBezTo>
                          <a:pt x="2596" y="6470"/>
                          <a:pt x="11109" y="-1"/>
                          <a:pt x="20812" y="0"/>
                        </a:cubicBezTo>
                        <a:cubicBezTo>
                          <a:pt x="30010" y="0"/>
                          <a:pt x="38199" y="5825"/>
                          <a:pt x="41216" y="14515"/>
                        </a:cubicBezTo>
                      </a:path>
                      <a:path w="41217" h="21600" stroke="0" extrusionOk="0">
                        <a:moveTo>
                          <a:pt x="-1" y="15818"/>
                        </a:moveTo>
                        <a:cubicBezTo>
                          <a:pt x="2596" y="6470"/>
                          <a:pt x="11109" y="-1"/>
                          <a:pt x="20812" y="0"/>
                        </a:cubicBezTo>
                        <a:cubicBezTo>
                          <a:pt x="30010" y="0"/>
                          <a:pt x="38199" y="5825"/>
                          <a:pt x="41216" y="14515"/>
                        </a:cubicBezTo>
                        <a:lnTo>
                          <a:pt x="20812"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74" name="Arc 339"/>
                  <p:cNvSpPr>
                    <a:spLocks/>
                  </p:cNvSpPr>
                  <p:nvPr/>
                </p:nvSpPr>
                <p:spPr bwMode="auto">
                  <a:xfrm>
                    <a:off x="854" y="2005"/>
                    <a:ext cx="36" cy="11"/>
                  </a:xfrm>
                  <a:custGeom>
                    <a:avLst/>
                    <a:gdLst>
                      <a:gd name="T0" fmla="*/ 0 w 41081"/>
                      <a:gd name="T1" fmla="*/ 0 h 21600"/>
                      <a:gd name="T2" fmla="*/ 0 w 41081"/>
                      <a:gd name="T3" fmla="*/ 0 h 21600"/>
                      <a:gd name="T4" fmla="*/ 0 w 41081"/>
                      <a:gd name="T5" fmla="*/ 0 h 21600"/>
                      <a:gd name="T6" fmla="*/ 0 60000 65536"/>
                      <a:gd name="T7" fmla="*/ 0 60000 65536"/>
                      <a:gd name="T8" fmla="*/ 0 60000 65536"/>
                      <a:gd name="T9" fmla="*/ 0 w 41081"/>
                      <a:gd name="T10" fmla="*/ 0 h 21600"/>
                      <a:gd name="T11" fmla="*/ 41081 w 41081"/>
                      <a:gd name="T12" fmla="*/ 21600 h 21600"/>
                    </a:gdLst>
                    <a:ahLst/>
                    <a:cxnLst>
                      <a:cxn ang="T6">
                        <a:pos x="T0" y="T1"/>
                      </a:cxn>
                      <a:cxn ang="T7">
                        <a:pos x="T2" y="T3"/>
                      </a:cxn>
                      <a:cxn ang="T8">
                        <a:pos x="T4" y="T5"/>
                      </a:cxn>
                    </a:cxnLst>
                    <a:rect l="T9" t="T10" r="T11" b="T12"/>
                    <a:pathLst>
                      <a:path w="41081" h="21600" fill="none" extrusionOk="0">
                        <a:moveTo>
                          <a:pt x="0" y="15624"/>
                        </a:moveTo>
                        <a:cubicBezTo>
                          <a:pt x="2663" y="6372"/>
                          <a:pt x="11129" y="-1"/>
                          <a:pt x="20757" y="0"/>
                        </a:cubicBezTo>
                        <a:cubicBezTo>
                          <a:pt x="29866" y="0"/>
                          <a:pt x="37996" y="5714"/>
                          <a:pt x="41081" y="14285"/>
                        </a:cubicBezTo>
                      </a:path>
                      <a:path w="41081" h="21600" stroke="0" extrusionOk="0">
                        <a:moveTo>
                          <a:pt x="0" y="15624"/>
                        </a:moveTo>
                        <a:cubicBezTo>
                          <a:pt x="2663" y="6372"/>
                          <a:pt x="11129" y="-1"/>
                          <a:pt x="20757" y="0"/>
                        </a:cubicBezTo>
                        <a:cubicBezTo>
                          <a:pt x="29866" y="0"/>
                          <a:pt x="37996" y="5714"/>
                          <a:pt x="41081" y="14285"/>
                        </a:cubicBezTo>
                        <a:lnTo>
                          <a:pt x="20757" y="21600"/>
                        </a:lnTo>
                        <a:close/>
                      </a:path>
                    </a:pathLst>
                  </a:custGeom>
                  <a:solidFill>
                    <a:srgbClr val="E7EDED"/>
                  </a:solidFill>
                  <a:ln w="3175">
                    <a:solidFill>
                      <a:srgbClr val="6C8F93"/>
                    </a:solidFill>
                    <a:round/>
                    <a:headEnd/>
                    <a:tailEnd/>
                  </a:ln>
                </p:spPr>
                <p:txBody>
                  <a:bodyPr/>
                  <a:lstStyle/>
                  <a:p>
                    <a:endParaRPr lang="en-US"/>
                  </a:p>
                </p:txBody>
              </p:sp>
              <p:sp>
                <p:nvSpPr>
                  <p:cNvPr id="18575" name="Arc 340"/>
                  <p:cNvSpPr>
                    <a:spLocks/>
                  </p:cNvSpPr>
                  <p:nvPr/>
                </p:nvSpPr>
                <p:spPr bwMode="auto">
                  <a:xfrm>
                    <a:off x="830" y="2010"/>
                    <a:ext cx="23" cy="14"/>
                  </a:xfrm>
                  <a:custGeom>
                    <a:avLst/>
                    <a:gdLst>
                      <a:gd name="T0" fmla="*/ 0 w 33372"/>
                      <a:gd name="T1" fmla="*/ 0 h 25836"/>
                      <a:gd name="T2" fmla="*/ 0 w 33372"/>
                      <a:gd name="T3" fmla="*/ 0 h 25836"/>
                      <a:gd name="T4" fmla="*/ 0 w 33372"/>
                      <a:gd name="T5" fmla="*/ 0 h 25836"/>
                      <a:gd name="T6" fmla="*/ 0 60000 65536"/>
                      <a:gd name="T7" fmla="*/ 0 60000 65536"/>
                      <a:gd name="T8" fmla="*/ 0 60000 65536"/>
                      <a:gd name="T9" fmla="*/ 0 w 33372"/>
                      <a:gd name="T10" fmla="*/ 0 h 25836"/>
                      <a:gd name="T11" fmla="*/ 33372 w 33372"/>
                      <a:gd name="T12" fmla="*/ 25836 h 25836"/>
                    </a:gdLst>
                    <a:ahLst/>
                    <a:cxnLst>
                      <a:cxn ang="T6">
                        <a:pos x="T0" y="T1"/>
                      </a:cxn>
                      <a:cxn ang="T7">
                        <a:pos x="T2" y="T3"/>
                      </a:cxn>
                      <a:cxn ang="T8">
                        <a:pos x="T4" y="T5"/>
                      </a:cxn>
                    </a:cxnLst>
                    <a:rect l="T9" t="T10" r="T11" b="T12"/>
                    <a:pathLst>
                      <a:path w="33372" h="25836" fill="none" extrusionOk="0">
                        <a:moveTo>
                          <a:pt x="419" y="25835"/>
                        </a:moveTo>
                        <a:cubicBezTo>
                          <a:pt x="140" y="24441"/>
                          <a:pt x="0" y="23022"/>
                          <a:pt x="0" y="21600"/>
                        </a:cubicBezTo>
                        <a:cubicBezTo>
                          <a:pt x="0" y="9670"/>
                          <a:pt x="9670" y="0"/>
                          <a:pt x="21600" y="0"/>
                        </a:cubicBezTo>
                        <a:cubicBezTo>
                          <a:pt x="25779" y="-1"/>
                          <a:pt x="29868" y="1212"/>
                          <a:pt x="33372" y="3489"/>
                        </a:cubicBezTo>
                      </a:path>
                      <a:path w="33372" h="25836" stroke="0" extrusionOk="0">
                        <a:moveTo>
                          <a:pt x="419" y="25835"/>
                        </a:moveTo>
                        <a:cubicBezTo>
                          <a:pt x="140" y="24441"/>
                          <a:pt x="0" y="23022"/>
                          <a:pt x="0" y="21600"/>
                        </a:cubicBezTo>
                        <a:cubicBezTo>
                          <a:pt x="0" y="9670"/>
                          <a:pt x="9670" y="0"/>
                          <a:pt x="21600" y="0"/>
                        </a:cubicBezTo>
                        <a:cubicBezTo>
                          <a:pt x="25779" y="-1"/>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76" name="Arc 341"/>
                  <p:cNvSpPr>
                    <a:spLocks/>
                  </p:cNvSpPr>
                  <p:nvPr/>
                </p:nvSpPr>
                <p:spPr bwMode="auto">
                  <a:xfrm>
                    <a:off x="831" y="2011"/>
                    <a:ext cx="22" cy="13"/>
                  </a:xfrm>
                  <a:custGeom>
                    <a:avLst/>
                    <a:gdLst>
                      <a:gd name="T0" fmla="*/ 0 w 33223"/>
                      <a:gd name="T1" fmla="*/ 0 h 25910"/>
                      <a:gd name="T2" fmla="*/ 0 w 33223"/>
                      <a:gd name="T3" fmla="*/ 0 h 25910"/>
                      <a:gd name="T4" fmla="*/ 0 w 33223"/>
                      <a:gd name="T5" fmla="*/ 0 h 25910"/>
                      <a:gd name="T6" fmla="*/ 0 60000 65536"/>
                      <a:gd name="T7" fmla="*/ 0 60000 65536"/>
                      <a:gd name="T8" fmla="*/ 0 60000 65536"/>
                      <a:gd name="T9" fmla="*/ 0 w 33223"/>
                      <a:gd name="T10" fmla="*/ 0 h 25910"/>
                      <a:gd name="T11" fmla="*/ 33223 w 33223"/>
                      <a:gd name="T12" fmla="*/ 25910 h 25910"/>
                    </a:gdLst>
                    <a:ahLst/>
                    <a:cxnLst>
                      <a:cxn ang="T6">
                        <a:pos x="T0" y="T1"/>
                      </a:cxn>
                      <a:cxn ang="T7">
                        <a:pos x="T2" y="T3"/>
                      </a:cxn>
                      <a:cxn ang="T8">
                        <a:pos x="T4" y="T5"/>
                      </a:cxn>
                    </a:cxnLst>
                    <a:rect l="T9" t="T10" r="T11" b="T12"/>
                    <a:pathLst>
                      <a:path w="33223" h="25910" fill="none" extrusionOk="0">
                        <a:moveTo>
                          <a:pt x="434" y="25909"/>
                        </a:moveTo>
                        <a:cubicBezTo>
                          <a:pt x="145" y="24491"/>
                          <a:pt x="0" y="23047"/>
                          <a:pt x="0" y="21600"/>
                        </a:cubicBezTo>
                        <a:cubicBezTo>
                          <a:pt x="0" y="9670"/>
                          <a:pt x="9670" y="0"/>
                          <a:pt x="21600" y="0"/>
                        </a:cubicBezTo>
                        <a:cubicBezTo>
                          <a:pt x="25718" y="-1"/>
                          <a:pt x="29751" y="1177"/>
                          <a:pt x="33223" y="3393"/>
                        </a:cubicBezTo>
                      </a:path>
                      <a:path w="33223" h="25910" stroke="0" extrusionOk="0">
                        <a:moveTo>
                          <a:pt x="434" y="25909"/>
                        </a:moveTo>
                        <a:cubicBezTo>
                          <a:pt x="145" y="24491"/>
                          <a:pt x="0" y="23047"/>
                          <a:pt x="0" y="21600"/>
                        </a:cubicBezTo>
                        <a:cubicBezTo>
                          <a:pt x="0" y="9670"/>
                          <a:pt x="9670" y="0"/>
                          <a:pt x="21600" y="0"/>
                        </a:cubicBezTo>
                        <a:cubicBezTo>
                          <a:pt x="25718" y="-1"/>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a:p>
                </p:txBody>
              </p:sp>
              <p:sp>
                <p:nvSpPr>
                  <p:cNvPr id="18577" name="Arc 342"/>
                  <p:cNvSpPr>
                    <a:spLocks/>
                  </p:cNvSpPr>
                  <p:nvPr/>
                </p:nvSpPr>
                <p:spPr bwMode="auto">
                  <a:xfrm>
                    <a:off x="826" y="2042"/>
                    <a:ext cx="24" cy="10"/>
                  </a:xfrm>
                  <a:custGeom>
                    <a:avLst/>
                    <a:gdLst>
                      <a:gd name="T0" fmla="*/ 0 w 31800"/>
                      <a:gd name="T1" fmla="*/ 0 h 21600"/>
                      <a:gd name="T2" fmla="*/ 0 w 31800"/>
                      <a:gd name="T3" fmla="*/ 0 h 21600"/>
                      <a:gd name="T4" fmla="*/ 0 w 31800"/>
                      <a:gd name="T5" fmla="*/ 0 h 21600"/>
                      <a:gd name="T6" fmla="*/ 0 60000 65536"/>
                      <a:gd name="T7" fmla="*/ 0 60000 65536"/>
                      <a:gd name="T8" fmla="*/ 0 60000 65536"/>
                      <a:gd name="T9" fmla="*/ 0 w 31800"/>
                      <a:gd name="T10" fmla="*/ 0 h 21600"/>
                      <a:gd name="T11" fmla="*/ 31800 w 31800"/>
                      <a:gd name="T12" fmla="*/ 21600 h 21600"/>
                    </a:gdLst>
                    <a:ahLst/>
                    <a:cxnLst>
                      <a:cxn ang="T6">
                        <a:pos x="T0" y="T1"/>
                      </a:cxn>
                      <a:cxn ang="T7">
                        <a:pos x="T2" y="T3"/>
                      </a:cxn>
                      <a:cxn ang="T8">
                        <a:pos x="T4" y="T5"/>
                      </a:cxn>
                    </a:cxnLst>
                    <a:rect l="T9" t="T10" r="T11" b="T12"/>
                    <a:pathLst>
                      <a:path w="31800" h="21600" fill="none" extrusionOk="0">
                        <a:moveTo>
                          <a:pt x="31799" y="19039"/>
                        </a:moveTo>
                        <a:cubicBezTo>
                          <a:pt x="28662" y="20720"/>
                          <a:pt x="25158" y="21599"/>
                          <a:pt x="21600" y="21600"/>
                        </a:cubicBezTo>
                        <a:cubicBezTo>
                          <a:pt x="9670" y="21600"/>
                          <a:pt x="0" y="11929"/>
                          <a:pt x="0" y="0"/>
                        </a:cubicBezTo>
                      </a:path>
                      <a:path w="31800" h="21600" stroke="0" extrusionOk="0">
                        <a:moveTo>
                          <a:pt x="31799" y="19039"/>
                        </a:moveTo>
                        <a:cubicBezTo>
                          <a:pt x="28662" y="20720"/>
                          <a:pt x="25158" y="21599"/>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78" name="Arc 343"/>
                  <p:cNvSpPr>
                    <a:spLocks/>
                  </p:cNvSpPr>
                  <p:nvPr/>
                </p:nvSpPr>
                <p:spPr bwMode="auto">
                  <a:xfrm>
                    <a:off x="827" y="2042"/>
                    <a:ext cx="22" cy="9"/>
                  </a:xfrm>
                  <a:custGeom>
                    <a:avLst/>
                    <a:gdLst>
                      <a:gd name="T0" fmla="*/ 0 w 31479"/>
                      <a:gd name="T1" fmla="*/ 0 h 21600"/>
                      <a:gd name="T2" fmla="*/ 0 w 31479"/>
                      <a:gd name="T3" fmla="*/ 0 h 21600"/>
                      <a:gd name="T4" fmla="*/ 0 w 31479"/>
                      <a:gd name="T5" fmla="*/ 0 h 21600"/>
                      <a:gd name="T6" fmla="*/ 0 60000 65536"/>
                      <a:gd name="T7" fmla="*/ 0 60000 65536"/>
                      <a:gd name="T8" fmla="*/ 0 60000 65536"/>
                      <a:gd name="T9" fmla="*/ 0 w 31479"/>
                      <a:gd name="T10" fmla="*/ 0 h 21600"/>
                      <a:gd name="T11" fmla="*/ 31479 w 31479"/>
                      <a:gd name="T12" fmla="*/ 21600 h 21600"/>
                    </a:gdLst>
                    <a:ahLst/>
                    <a:cxnLst>
                      <a:cxn ang="T6">
                        <a:pos x="T0" y="T1"/>
                      </a:cxn>
                      <a:cxn ang="T7">
                        <a:pos x="T2" y="T3"/>
                      </a:cxn>
                      <a:cxn ang="T8">
                        <a:pos x="T4" y="T5"/>
                      </a:cxn>
                    </a:cxnLst>
                    <a:rect l="T9" t="T10" r="T11" b="T12"/>
                    <a:pathLst>
                      <a:path w="31479" h="21600" fill="none" extrusionOk="0">
                        <a:moveTo>
                          <a:pt x="31478" y="19208"/>
                        </a:moveTo>
                        <a:cubicBezTo>
                          <a:pt x="28422" y="20780"/>
                          <a:pt x="25036" y="21599"/>
                          <a:pt x="21600" y="21600"/>
                        </a:cubicBezTo>
                        <a:cubicBezTo>
                          <a:pt x="9670" y="21600"/>
                          <a:pt x="0" y="11929"/>
                          <a:pt x="0" y="0"/>
                        </a:cubicBezTo>
                      </a:path>
                      <a:path w="31479" h="21600" stroke="0" extrusionOk="0">
                        <a:moveTo>
                          <a:pt x="31478" y="19208"/>
                        </a:moveTo>
                        <a:cubicBezTo>
                          <a:pt x="28422" y="20780"/>
                          <a:pt x="25036" y="21599"/>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a:p>
                </p:txBody>
              </p:sp>
              <p:sp>
                <p:nvSpPr>
                  <p:cNvPr id="18579" name="Arc 344"/>
                  <p:cNvSpPr>
                    <a:spLocks/>
                  </p:cNvSpPr>
                  <p:nvPr/>
                </p:nvSpPr>
                <p:spPr bwMode="auto">
                  <a:xfrm>
                    <a:off x="890" y="2010"/>
                    <a:ext cx="18" cy="14"/>
                  </a:xfrm>
                  <a:custGeom>
                    <a:avLst/>
                    <a:gdLst>
                      <a:gd name="T0" fmla="*/ 0 w 26126"/>
                      <a:gd name="T1" fmla="*/ 0 h 32795"/>
                      <a:gd name="T2" fmla="*/ 0 w 26126"/>
                      <a:gd name="T3" fmla="*/ 0 h 32795"/>
                      <a:gd name="T4" fmla="*/ 0 w 26126"/>
                      <a:gd name="T5" fmla="*/ 0 h 32795"/>
                      <a:gd name="T6" fmla="*/ 0 60000 65536"/>
                      <a:gd name="T7" fmla="*/ 0 60000 65536"/>
                      <a:gd name="T8" fmla="*/ 0 60000 65536"/>
                      <a:gd name="T9" fmla="*/ 0 w 26126"/>
                      <a:gd name="T10" fmla="*/ 0 h 32795"/>
                      <a:gd name="T11" fmla="*/ 26126 w 26126"/>
                      <a:gd name="T12" fmla="*/ 32795 h 32795"/>
                    </a:gdLst>
                    <a:ahLst/>
                    <a:cxnLst>
                      <a:cxn ang="T6">
                        <a:pos x="T0" y="T1"/>
                      </a:cxn>
                      <a:cxn ang="T7">
                        <a:pos x="T2" y="T3"/>
                      </a:cxn>
                      <a:cxn ang="T8">
                        <a:pos x="T4" y="T5"/>
                      </a:cxn>
                    </a:cxnLst>
                    <a:rect l="T9" t="T10" r="T11" b="T12"/>
                    <a:pathLst>
                      <a:path w="26126" h="32795" fill="none" extrusionOk="0">
                        <a:moveTo>
                          <a:pt x="0" y="479"/>
                        </a:moveTo>
                        <a:cubicBezTo>
                          <a:pt x="1487" y="160"/>
                          <a:pt x="3004" y="-1"/>
                          <a:pt x="4526" y="0"/>
                        </a:cubicBezTo>
                        <a:cubicBezTo>
                          <a:pt x="16455" y="0"/>
                          <a:pt x="26126" y="9670"/>
                          <a:pt x="26126" y="21600"/>
                        </a:cubicBezTo>
                        <a:cubicBezTo>
                          <a:pt x="26126" y="25547"/>
                          <a:pt x="25044" y="29419"/>
                          <a:pt x="22998" y="32795"/>
                        </a:cubicBezTo>
                      </a:path>
                      <a:path w="26126" h="32795" stroke="0" extrusionOk="0">
                        <a:moveTo>
                          <a:pt x="0" y="479"/>
                        </a:moveTo>
                        <a:cubicBezTo>
                          <a:pt x="1487" y="160"/>
                          <a:pt x="3004" y="-1"/>
                          <a:pt x="4526" y="0"/>
                        </a:cubicBezTo>
                        <a:cubicBezTo>
                          <a:pt x="16455" y="0"/>
                          <a:pt x="26126" y="9670"/>
                          <a:pt x="26126" y="21600"/>
                        </a:cubicBezTo>
                        <a:cubicBezTo>
                          <a:pt x="26126" y="25547"/>
                          <a:pt x="25044" y="29419"/>
                          <a:pt x="22998" y="32795"/>
                        </a:cubicBezTo>
                        <a:lnTo>
                          <a:pt x="4526" y="2160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80" name="Arc 345"/>
                  <p:cNvSpPr>
                    <a:spLocks/>
                  </p:cNvSpPr>
                  <p:nvPr/>
                </p:nvSpPr>
                <p:spPr bwMode="auto">
                  <a:xfrm>
                    <a:off x="890" y="2011"/>
                    <a:ext cx="17" cy="12"/>
                  </a:xfrm>
                  <a:custGeom>
                    <a:avLst/>
                    <a:gdLst>
                      <a:gd name="T0" fmla="*/ 0 w 25919"/>
                      <a:gd name="T1" fmla="*/ 0 h 33197"/>
                      <a:gd name="T2" fmla="*/ 0 w 25919"/>
                      <a:gd name="T3" fmla="*/ 0 h 33197"/>
                      <a:gd name="T4" fmla="*/ 0 w 25919"/>
                      <a:gd name="T5" fmla="*/ 0 h 33197"/>
                      <a:gd name="T6" fmla="*/ 0 60000 65536"/>
                      <a:gd name="T7" fmla="*/ 0 60000 65536"/>
                      <a:gd name="T8" fmla="*/ 0 60000 65536"/>
                      <a:gd name="T9" fmla="*/ 0 w 25919"/>
                      <a:gd name="T10" fmla="*/ 0 h 33197"/>
                      <a:gd name="T11" fmla="*/ 25919 w 25919"/>
                      <a:gd name="T12" fmla="*/ 33197 h 33197"/>
                    </a:gdLst>
                    <a:ahLst/>
                    <a:cxnLst>
                      <a:cxn ang="T6">
                        <a:pos x="T0" y="T1"/>
                      </a:cxn>
                      <a:cxn ang="T7">
                        <a:pos x="T2" y="T3"/>
                      </a:cxn>
                      <a:cxn ang="T8">
                        <a:pos x="T4" y="T5"/>
                      </a:cxn>
                    </a:cxnLst>
                    <a:rect l="T9" t="T10" r="T11" b="T12"/>
                    <a:pathLst>
                      <a:path w="25919" h="33197" fill="none" extrusionOk="0">
                        <a:moveTo>
                          <a:pt x="0" y="436"/>
                        </a:moveTo>
                        <a:cubicBezTo>
                          <a:pt x="1421" y="146"/>
                          <a:pt x="2868" y="-1"/>
                          <a:pt x="4319" y="0"/>
                        </a:cubicBezTo>
                        <a:cubicBezTo>
                          <a:pt x="16248" y="0"/>
                          <a:pt x="25919" y="9670"/>
                          <a:pt x="25919" y="21600"/>
                        </a:cubicBezTo>
                        <a:cubicBezTo>
                          <a:pt x="25919" y="25708"/>
                          <a:pt x="24747" y="29731"/>
                          <a:pt x="22541" y="33196"/>
                        </a:cubicBezTo>
                      </a:path>
                      <a:path w="25919" h="33197" stroke="0" extrusionOk="0">
                        <a:moveTo>
                          <a:pt x="0" y="436"/>
                        </a:moveTo>
                        <a:cubicBezTo>
                          <a:pt x="1421" y="146"/>
                          <a:pt x="2868" y="-1"/>
                          <a:pt x="4319" y="0"/>
                        </a:cubicBezTo>
                        <a:cubicBezTo>
                          <a:pt x="16248" y="0"/>
                          <a:pt x="25919" y="9670"/>
                          <a:pt x="25919" y="21600"/>
                        </a:cubicBezTo>
                        <a:cubicBezTo>
                          <a:pt x="25919" y="25708"/>
                          <a:pt x="24747" y="29731"/>
                          <a:pt x="22541" y="33196"/>
                        </a:cubicBezTo>
                        <a:lnTo>
                          <a:pt x="4319" y="21600"/>
                        </a:lnTo>
                        <a:close/>
                      </a:path>
                    </a:pathLst>
                  </a:custGeom>
                  <a:solidFill>
                    <a:srgbClr val="E7EDED"/>
                  </a:solidFill>
                  <a:ln w="3175">
                    <a:solidFill>
                      <a:srgbClr val="6C8F93"/>
                    </a:solidFill>
                    <a:round/>
                    <a:headEnd/>
                    <a:tailEnd/>
                  </a:ln>
                </p:spPr>
                <p:txBody>
                  <a:bodyPr/>
                  <a:lstStyle/>
                  <a:p>
                    <a:endParaRPr lang="en-US"/>
                  </a:p>
                </p:txBody>
              </p:sp>
              <p:sp>
                <p:nvSpPr>
                  <p:cNvPr id="18581" name="Arc 346"/>
                  <p:cNvSpPr>
                    <a:spLocks/>
                  </p:cNvSpPr>
                  <p:nvPr/>
                </p:nvSpPr>
                <p:spPr bwMode="auto">
                  <a:xfrm>
                    <a:off x="896" y="2024"/>
                    <a:ext cx="16" cy="13"/>
                  </a:xfrm>
                  <a:custGeom>
                    <a:avLst/>
                    <a:gdLst>
                      <a:gd name="T0" fmla="*/ 0 w 21600"/>
                      <a:gd name="T1" fmla="*/ 0 h 28809"/>
                      <a:gd name="T2" fmla="*/ 0 w 21600"/>
                      <a:gd name="T3" fmla="*/ 0 h 28809"/>
                      <a:gd name="T4" fmla="*/ 0 w 21600"/>
                      <a:gd name="T5" fmla="*/ 0 h 28809"/>
                      <a:gd name="T6" fmla="*/ 0 60000 65536"/>
                      <a:gd name="T7" fmla="*/ 0 60000 65536"/>
                      <a:gd name="T8" fmla="*/ 0 60000 65536"/>
                      <a:gd name="T9" fmla="*/ 0 w 21600"/>
                      <a:gd name="T10" fmla="*/ 0 h 28809"/>
                      <a:gd name="T11" fmla="*/ 21600 w 21600"/>
                      <a:gd name="T12" fmla="*/ 28809 h 28809"/>
                    </a:gdLst>
                    <a:ahLst/>
                    <a:cxnLst>
                      <a:cxn ang="T6">
                        <a:pos x="T0" y="T1"/>
                      </a:cxn>
                      <a:cxn ang="T7">
                        <a:pos x="T2" y="T3"/>
                      </a:cxn>
                      <a:cxn ang="T8">
                        <a:pos x="T4" y="T5"/>
                      </a:cxn>
                    </a:cxnLst>
                    <a:rect l="T9" t="T10" r="T11" b="T12"/>
                    <a:pathLst>
                      <a:path w="21600" h="28809" fill="none" extrusionOk="0">
                        <a:moveTo>
                          <a:pt x="13827" y="0"/>
                        </a:moveTo>
                        <a:cubicBezTo>
                          <a:pt x="18752" y="4104"/>
                          <a:pt x="21600" y="10183"/>
                          <a:pt x="21600" y="16594"/>
                        </a:cubicBezTo>
                        <a:cubicBezTo>
                          <a:pt x="21600" y="20954"/>
                          <a:pt x="20280" y="25212"/>
                          <a:pt x="17814" y="28809"/>
                        </a:cubicBezTo>
                      </a:path>
                      <a:path w="21600" h="28809" stroke="0" extrusionOk="0">
                        <a:moveTo>
                          <a:pt x="13827" y="0"/>
                        </a:moveTo>
                        <a:cubicBezTo>
                          <a:pt x="18752" y="4104"/>
                          <a:pt x="21600" y="10183"/>
                          <a:pt x="21600" y="16594"/>
                        </a:cubicBezTo>
                        <a:cubicBezTo>
                          <a:pt x="21600" y="20954"/>
                          <a:pt x="20280" y="25212"/>
                          <a:pt x="17814" y="28809"/>
                        </a:cubicBezTo>
                        <a:lnTo>
                          <a:pt x="0" y="16594"/>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82" name="Arc 347"/>
                  <p:cNvSpPr>
                    <a:spLocks/>
                  </p:cNvSpPr>
                  <p:nvPr/>
                </p:nvSpPr>
                <p:spPr bwMode="auto">
                  <a:xfrm>
                    <a:off x="896" y="2025"/>
                    <a:ext cx="15" cy="12"/>
                  </a:xfrm>
                  <a:custGeom>
                    <a:avLst/>
                    <a:gdLst>
                      <a:gd name="T0" fmla="*/ 0 w 21600"/>
                      <a:gd name="T1" fmla="*/ 0 h 29422"/>
                      <a:gd name="T2" fmla="*/ 0 w 21600"/>
                      <a:gd name="T3" fmla="*/ 0 h 29422"/>
                      <a:gd name="T4" fmla="*/ 0 w 21600"/>
                      <a:gd name="T5" fmla="*/ 0 h 29422"/>
                      <a:gd name="T6" fmla="*/ 0 60000 65536"/>
                      <a:gd name="T7" fmla="*/ 0 60000 65536"/>
                      <a:gd name="T8" fmla="*/ 0 60000 65536"/>
                      <a:gd name="T9" fmla="*/ 0 w 21600"/>
                      <a:gd name="T10" fmla="*/ 0 h 29422"/>
                      <a:gd name="T11" fmla="*/ 21600 w 21600"/>
                      <a:gd name="T12" fmla="*/ 29422 h 29422"/>
                    </a:gdLst>
                    <a:ahLst/>
                    <a:cxnLst>
                      <a:cxn ang="T6">
                        <a:pos x="T0" y="T1"/>
                      </a:cxn>
                      <a:cxn ang="T7">
                        <a:pos x="T2" y="T3"/>
                      </a:cxn>
                      <a:cxn ang="T8">
                        <a:pos x="T4" y="T5"/>
                      </a:cxn>
                    </a:cxnLst>
                    <a:rect l="T9" t="T10" r="T11" b="T12"/>
                    <a:pathLst>
                      <a:path w="21600" h="29422" fill="none" extrusionOk="0">
                        <a:moveTo>
                          <a:pt x="13493" y="-1"/>
                        </a:moveTo>
                        <a:cubicBezTo>
                          <a:pt x="18617" y="4099"/>
                          <a:pt x="21600" y="10305"/>
                          <a:pt x="21600" y="16867"/>
                        </a:cubicBezTo>
                        <a:cubicBezTo>
                          <a:pt x="21600" y="21368"/>
                          <a:pt x="20193" y="25758"/>
                          <a:pt x="17576" y="29421"/>
                        </a:cubicBezTo>
                      </a:path>
                      <a:path w="21600" h="29422" stroke="0" extrusionOk="0">
                        <a:moveTo>
                          <a:pt x="13493" y="-1"/>
                        </a:moveTo>
                        <a:cubicBezTo>
                          <a:pt x="18617" y="4099"/>
                          <a:pt x="21600" y="10305"/>
                          <a:pt x="21600" y="16867"/>
                        </a:cubicBezTo>
                        <a:cubicBezTo>
                          <a:pt x="21600" y="21368"/>
                          <a:pt x="20193" y="25758"/>
                          <a:pt x="17576" y="29421"/>
                        </a:cubicBezTo>
                        <a:lnTo>
                          <a:pt x="0" y="16867"/>
                        </a:lnTo>
                        <a:close/>
                      </a:path>
                    </a:pathLst>
                  </a:custGeom>
                  <a:solidFill>
                    <a:srgbClr val="E7EDED"/>
                  </a:solidFill>
                  <a:ln w="3175">
                    <a:solidFill>
                      <a:srgbClr val="6C8F93"/>
                    </a:solidFill>
                    <a:round/>
                    <a:headEnd/>
                    <a:tailEnd/>
                  </a:ln>
                </p:spPr>
                <p:txBody>
                  <a:bodyPr/>
                  <a:lstStyle/>
                  <a:p>
                    <a:endParaRPr lang="en-US"/>
                  </a:p>
                </p:txBody>
              </p:sp>
              <p:sp>
                <p:nvSpPr>
                  <p:cNvPr id="18583" name="Arc 348"/>
                  <p:cNvSpPr>
                    <a:spLocks/>
                  </p:cNvSpPr>
                  <p:nvPr/>
                </p:nvSpPr>
                <p:spPr bwMode="auto">
                  <a:xfrm>
                    <a:off x="890" y="2037"/>
                    <a:ext cx="20" cy="19"/>
                  </a:xfrm>
                  <a:custGeom>
                    <a:avLst/>
                    <a:gdLst>
                      <a:gd name="T0" fmla="*/ 0 w 28431"/>
                      <a:gd name="T1" fmla="*/ 0 h 27648"/>
                      <a:gd name="T2" fmla="*/ 0 w 28431"/>
                      <a:gd name="T3" fmla="*/ 0 h 27648"/>
                      <a:gd name="T4" fmla="*/ 0 w 28431"/>
                      <a:gd name="T5" fmla="*/ 0 h 27648"/>
                      <a:gd name="T6" fmla="*/ 0 60000 65536"/>
                      <a:gd name="T7" fmla="*/ 0 60000 65536"/>
                      <a:gd name="T8" fmla="*/ 0 60000 65536"/>
                      <a:gd name="T9" fmla="*/ 0 w 28431"/>
                      <a:gd name="T10" fmla="*/ 0 h 27648"/>
                      <a:gd name="T11" fmla="*/ 28431 w 28431"/>
                      <a:gd name="T12" fmla="*/ 27648 h 27648"/>
                    </a:gdLst>
                    <a:ahLst/>
                    <a:cxnLst>
                      <a:cxn ang="T6">
                        <a:pos x="T0" y="T1"/>
                      </a:cxn>
                      <a:cxn ang="T7">
                        <a:pos x="T2" y="T3"/>
                      </a:cxn>
                      <a:cxn ang="T8">
                        <a:pos x="T4" y="T5"/>
                      </a:cxn>
                    </a:cxnLst>
                    <a:rect l="T9" t="T10" r="T11" b="T12"/>
                    <a:pathLst>
                      <a:path w="28431" h="27648" fill="none" extrusionOk="0">
                        <a:moveTo>
                          <a:pt x="27566"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6"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84" name="Arc 349"/>
                  <p:cNvSpPr>
                    <a:spLocks/>
                  </p:cNvSpPr>
                  <p:nvPr/>
                </p:nvSpPr>
                <p:spPr bwMode="auto">
                  <a:xfrm>
                    <a:off x="891" y="2037"/>
                    <a:ext cx="18" cy="18"/>
                  </a:xfrm>
                  <a:custGeom>
                    <a:avLst/>
                    <a:gdLst>
                      <a:gd name="T0" fmla="*/ 0 w 28431"/>
                      <a:gd name="T1" fmla="*/ 0 h 27648"/>
                      <a:gd name="T2" fmla="*/ 0 w 28431"/>
                      <a:gd name="T3" fmla="*/ 0 h 27648"/>
                      <a:gd name="T4" fmla="*/ 0 w 28431"/>
                      <a:gd name="T5" fmla="*/ 0 h 27648"/>
                      <a:gd name="T6" fmla="*/ 0 60000 65536"/>
                      <a:gd name="T7" fmla="*/ 0 60000 65536"/>
                      <a:gd name="T8" fmla="*/ 0 60000 65536"/>
                      <a:gd name="T9" fmla="*/ 0 w 28431"/>
                      <a:gd name="T10" fmla="*/ 0 h 27648"/>
                      <a:gd name="T11" fmla="*/ 28431 w 28431"/>
                      <a:gd name="T12" fmla="*/ 27648 h 27648"/>
                    </a:gdLst>
                    <a:ahLst/>
                    <a:cxnLst>
                      <a:cxn ang="T6">
                        <a:pos x="T0" y="T1"/>
                      </a:cxn>
                      <a:cxn ang="T7">
                        <a:pos x="T2" y="T3"/>
                      </a:cxn>
                      <a:cxn ang="T8">
                        <a:pos x="T4" y="T5"/>
                      </a:cxn>
                    </a:cxnLst>
                    <a:rect l="T9" t="T10" r="T11" b="T12"/>
                    <a:pathLst>
                      <a:path w="28431" h="27648" fill="none" extrusionOk="0">
                        <a:moveTo>
                          <a:pt x="27566"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6"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w="3175">
                    <a:solidFill>
                      <a:srgbClr val="6C8F93"/>
                    </a:solidFill>
                    <a:round/>
                    <a:headEnd/>
                    <a:tailEnd/>
                  </a:ln>
                </p:spPr>
                <p:txBody>
                  <a:bodyPr/>
                  <a:lstStyle/>
                  <a:p>
                    <a:endParaRPr lang="en-US"/>
                  </a:p>
                </p:txBody>
              </p:sp>
              <p:sp>
                <p:nvSpPr>
                  <p:cNvPr id="18585" name="Arc 350"/>
                  <p:cNvSpPr>
                    <a:spLocks/>
                  </p:cNvSpPr>
                  <p:nvPr/>
                </p:nvSpPr>
                <p:spPr bwMode="auto">
                  <a:xfrm>
                    <a:off x="820" y="2024"/>
                    <a:ext cx="10" cy="17"/>
                  </a:xfrm>
                  <a:custGeom>
                    <a:avLst/>
                    <a:gdLst>
                      <a:gd name="T0" fmla="*/ 0 w 21600"/>
                      <a:gd name="T1" fmla="*/ 0 h 41382"/>
                      <a:gd name="T2" fmla="*/ 0 w 21600"/>
                      <a:gd name="T3" fmla="*/ 0 h 41382"/>
                      <a:gd name="T4" fmla="*/ 0 w 21600"/>
                      <a:gd name="T5" fmla="*/ 0 h 41382"/>
                      <a:gd name="T6" fmla="*/ 0 60000 65536"/>
                      <a:gd name="T7" fmla="*/ 0 60000 65536"/>
                      <a:gd name="T8" fmla="*/ 0 60000 65536"/>
                      <a:gd name="T9" fmla="*/ 0 w 21600"/>
                      <a:gd name="T10" fmla="*/ 0 h 41382"/>
                      <a:gd name="T11" fmla="*/ 21600 w 21600"/>
                      <a:gd name="T12" fmla="*/ 41382 h 41382"/>
                    </a:gdLst>
                    <a:ahLst/>
                    <a:cxnLst>
                      <a:cxn ang="T6">
                        <a:pos x="T0" y="T1"/>
                      </a:cxn>
                      <a:cxn ang="T7">
                        <a:pos x="T2" y="T3"/>
                      </a:cxn>
                      <a:cxn ang="T8">
                        <a:pos x="T4" y="T5"/>
                      </a:cxn>
                    </a:cxnLst>
                    <a:rect l="T9" t="T10" r="T11" b="T12"/>
                    <a:pathLst>
                      <a:path w="21600" h="41382" fill="none" extrusionOk="0">
                        <a:moveTo>
                          <a:pt x="13091" y="41381"/>
                        </a:moveTo>
                        <a:cubicBezTo>
                          <a:pt x="5149" y="37977"/>
                          <a:pt x="0" y="30168"/>
                          <a:pt x="0" y="21528"/>
                        </a:cubicBezTo>
                        <a:cubicBezTo>
                          <a:pt x="-1" y="10281"/>
                          <a:pt x="8629" y="916"/>
                          <a:pt x="19838" y="-1"/>
                        </a:cubicBezTo>
                      </a:path>
                      <a:path w="21600" h="41382" stroke="0" extrusionOk="0">
                        <a:moveTo>
                          <a:pt x="13091" y="41381"/>
                        </a:moveTo>
                        <a:cubicBezTo>
                          <a:pt x="5149" y="37977"/>
                          <a:pt x="0" y="30168"/>
                          <a:pt x="0" y="21528"/>
                        </a:cubicBezTo>
                        <a:cubicBezTo>
                          <a:pt x="-1" y="10281"/>
                          <a:pt x="8629" y="916"/>
                          <a:pt x="19838" y="-1"/>
                        </a:cubicBezTo>
                        <a:lnTo>
                          <a:pt x="21600" y="21528"/>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86" name="Arc 351"/>
                  <p:cNvSpPr>
                    <a:spLocks/>
                  </p:cNvSpPr>
                  <p:nvPr/>
                </p:nvSpPr>
                <p:spPr bwMode="auto">
                  <a:xfrm>
                    <a:off x="821" y="2025"/>
                    <a:ext cx="9" cy="15"/>
                  </a:xfrm>
                  <a:custGeom>
                    <a:avLst/>
                    <a:gdLst>
                      <a:gd name="T0" fmla="*/ 0 w 21600"/>
                      <a:gd name="T1" fmla="*/ 0 h 41421"/>
                      <a:gd name="T2" fmla="*/ 0 w 21600"/>
                      <a:gd name="T3" fmla="*/ 0 h 41421"/>
                      <a:gd name="T4" fmla="*/ 0 w 21600"/>
                      <a:gd name="T5" fmla="*/ 0 h 41421"/>
                      <a:gd name="T6" fmla="*/ 0 60000 65536"/>
                      <a:gd name="T7" fmla="*/ 0 60000 65536"/>
                      <a:gd name="T8" fmla="*/ 0 60000 65536"/>
                      <a:gd name="T9" fmla="*/ 0 w 21600"/>
                      <a:gd name="T10" fmla="*/ 0 h 41421"/>
                      <a:gd name="T11" fmla="*/ 21600 w 21600"/>
                      <a:gd name="T12" fmla="*/ 41421 h 41421"/>
                    </a:gdLst>
                    <a:ahLst/>
                    <a:cxnLst>
                      <a:cxn ang="T6">
                        <a:pos x="T0" y="T1"/>
                      </a:cxn>
                      <a:cxn ang="T7">
                        <a:pos x="T2" y="T3"/>
                      </a:cxn>
                      <a:cxn ang="T8">
                        <a:pos x="T4" y="T5"/>
                      </a:cxn>
                    </a:cxnLst>
                    <a:rect l="T9" t="T10" r="T11" b="T12"/>
                    <a:pathLst>
                      <a:path w="21600" h="41421" fill="none" extrusionOk="0">
                        <a:moveTo>
                          <a:pt x="13179" y="41421"/>
                        </a:moveTo>
                        <a:cubicBezTo>
                          <a:pt x="5190" y="38039"/>
                          <a:pt x="0" y="30205"/>
                          <a:pt x="0" y="21530"/>
                        </a:cubicBezTo>
                        <a:cubicBezTo>
                          <a:pt x="-1" y="10275"/>
                          <a:pt x="8641" y="906"/>
                          <a:pt x="19860" y="0"/>
                        </a:cubicBezTo>
                      </a:path>
                      <a:path w="21600" h="41421" stroke="0" extrusionOk="0">
                        <a:moveTo>
                          <a:pt x="13179" y="41421"/>
                        </a:moveTo>
                        <a:cubicBezTo>
                          <a:pt x="5190" y="38039"/>
                          <a:pt x="0" y="30205"/>
                          <a:pt x="0" y="21530"/>
                        </a:cubicBezTo>
                        <a:cubicBezTo>
                          <a:pt x="-1" y="10275"/>
                          <a:pt x="8641" y="906"/>
                          <a:pt x="19860" y="0"/>
                        </a:cubicBezTo>
                        <a:lnTo>
                          <a:pt x="21600" y="21530"/>
                        </a:lnTo>
                        <a:close/>
                      </a:path>
                    </a:pathLst>
                  </a:custGeom>
                  <a:solidFill>
                    <a:srgbClr val="E7EDED"/>
                  </a:solidFill>
                  <a:ln w="3175">
                    <a:solidFill>
                      <a:srgbClr val="6C8F93"/>
                    </a:solidFill>
                    <a:round/>
                    <a:headEnd/>
                    <a:tailEnd/>
                  </a:ln>
                </p:spPr>
                <p:txBody>
                  <a:bodyPr/>
                  <a:lstStyle/>
                  <a:p>
                    <a:endParaRPr lang="en-US"/>
                  </a:p>
                </p:txBody>
              </p:sp>
              <p:sp>
                <p:nvSpPr>
                  <p:cNvPr id="18587" name="Arc 352"/>
                  <p:cNvSpPr>
                    <a:spLocks/>
                  </p:cNvSpPr>
                  <p:nvPr/>
                </p:nvSpPr>
                <p:spPr bwMode="auto">
                  <a:xfrm>
                    <a:off x="849" y="2048"/>
                    <a:ext cx="42" cy="12"/>
                  </a:xfrm>
                  <a:custGeom>
                    <a:avLst/>
                    <a:gdLst>
                      <a:gd name="T0" fmla="*/ 0 w 39208"/>
                      <a:gd name="T1" fmla="*/ 0 h 21600"/>
                      <a:gd name="T2" fmla="*/ 0 w 39208"/>
                      <a:gd name="T3" fmla="*/ 0 h 21600"/>
                      <a:gd name="T4" fmla="*/ 0 w 39208"/>
                      <a:gd name="T5" fmla="*/ 0 h 21600"/>
                      <a:gd name="T6" fmla="*/ 0 60000 65536"/>
                      <a:gd name="T7" fmla="*/ 0 60000 65536"/>
                      <a:gd name="T8" fmla="*/ 0 60000 65536"/>
                      <a:gd name="T9" fmla="*/ 0 w 39208"/>
                      <a:gd name="T10" fmla="*/ 0 h 21600"/>
                      <a:gd name="T11" fmla="*/ 39208 w 39208"/>
                      <a:gd name="T12" fmla="*/ 21600 h 21600"/>
                    </a:gdLst>
                    <a:ahLst/>
                    <a:cxnLst>
                      <a:cxn ang="T6">
                        <a:pos x="T0" y="T1"/>
                      </a:cxn>
                      <a:cxn ang="T7">
                        <a:pos x="T2" y="T3"/>
                      </a:cxn>
                      <a:cxn ang="T8">
                        <a:pos x="T4" y="T5"/>
                      </a:cxn>
                    </a:cxnLst>
                    <a:rect l="T9" t="T10" r="T11" b="T12"/>
                    <a:pathLst>
                      <a:path w="39208" h="21600" fill="none" extrusionOk="0">
                        <a:moveTo>
                          <a:pt x="39208" y="11629"/>
                        </a:moveTo>
                        <a:cubicBezTo>
                          <a:pt x="35239" y="17840"/>
                          <a:pt x="28377" y="21599"/>
                          <a:pt x="21006" y="21600"/>
                        </a:cubicBezTo>
                        <a:cubicBezTo>
                          <a:pt x="11015" y="21600"/>
                          <a:pt x="2328" y="14748"/>
                          <a:pt x="0" y="5032"/>
                        </a:cubicBezTo>
                      </a:path>
                      <a:path w="39208" h="21600" stroke="0" extrusionOk="0">
                        <a:moveTo>
                          <a:pt x="39208" y="11629"/>
                        </a:moveTo>
                        <a:cubicBezTo>
                          <a:pt x="35239" y="17840"/>
                          <a:pt x="28377" y="21599"/>
                          <a:pt x="21006" y="21600"/>
                        </a:cubicBezTo>
                        <a:cubicBezTo>
                          <a:pt x="11015" y="21600"/>
                          <a:pt x="2328" y="14748"/>
                          <a:pt x="0" y="5032"/>
                        </a:cubicBezTo>
                        <a:lnTo>
                          <a:pt x="21006" y="0"/>
                        </a:lnTo>
                        <a:close/>
                      </a:path>
                    </a:pathLst>
                  </a:custGeom>
                  <a:solidFill>
                    <a:srgbClr val="E7EDE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88" name="Arc 353"/>
                  <p:cNvSpPr>
                    <a:spLocks/>
                  </p:cNvSpPr>
                  <p:nvPr/>
                </p:nvSpPr>
                <p:spPr bwMode="auto">
                  <a:xfrm>
                    <a:off x="850" y="2048"/>
                    <a:ext cx="40" cy="11"/>
                  </a:xfrm>
                  <a:custGeom>
                    <a:avLst/>
                    <a:gdLst>
                      <a:gd name="T0" fmla="*/ 0 w 38927"/>
                      <a:gd name="T1" fmla="*/ 0 h 21600"/>
                      <a:gd name="T2" fmla="*/ 0 w 38927"/>
                      <a:gd name="T3" fmla="*/ 0 h 21600"/>
                      <a:gd name="T4" fmla="*/ 0 w 38927"/>
                      <a:gd name="T5" fmla="*/ 0 h 21600"/>
                      <a:gd name="T6" fmla="*/ 0 60000 65536"/>
                      <a:gd name="T7" fmla="*/ 0 60000 65536"/>
                      <a:gd name="T8" fmla="*/ 0 60000 65536"/>
                      <a:gd name="T9" fmla="*/ 0 w 38927"/>
                      <a:gd name="T10" fmla="*/ 0 h 21600"/>
                      <a:gd name="T11" fmla="*/ 38927 w 38927"/>
                      <a:gd name="T12" fmla="*/ 21600 h 21600"/>
                    </a:gdLst>
                    <a:ahLst/>
                    <a:cxnLst>
                      <a:cxn ang="T6">
                        <a:pos x="T0" y="T1"/>
                      </a:cxn>
                      <a:cxn ang="T7">
                        <a:pos x="T2" y="T3"/>
                      </a:cxn>
                      <a:cxn ang="T8">
                        <a:pos x="T4" y="T5"/>
                      </a:cxn>
                    </a:cxnLst>
                    <a:rect l="T9" t="T10" r="T11" b="T12"/>
                    <a:pathLst>
                      <a:path w="38927" h="21600" fill="none" extrusionOk="0">
                        <a:moveTo>
                          <a:pt x="38926" y="11981"/>
                        </a:moveTo>
                        <a:cubicBezTo>
                          <a:pt x="34920" y="17990"/>
                          <a:pt x="28176" y="21599"/>
                          <a:pt x="20955" y="21600"/>
                        </a:cubicBezTo>
                        <a:cubicBezTo>
                          <a:pt x="11043" y="21600"/>
                          <a:pt x="2403" y="14854"/>
                          <a:pt x="-1" y="5239"/>
                        </a:cubicBezTo>
                      </a:path>
                      <a:path w="38927" h="21600" stroke="0" extrusionOk="0">
                        <a:moveTo>
                          <a:pt x="38926" y="11981"/>
                        </a:moveTo>
                        <a:cubicBezTo>
                          <a:pt x="34920" y="17990"/>
                          <a:pt x="28176" y="21599"/>
                          <a:pt x="20955" y="21600"/>
                        </a:cubicBezTo>
                        <a:cubicBezTo>
                          <a:pt x="11043" y="21600"/>
                          <a:pt x="2403" y="14854"/>
                          <a:pt x="-1" y="5239"/>
                        </a:cubicBezTo>
                        <a:lnTo>
                          <a:pt x="20955" y="0"/>
                        </a:lnTo>
                        <a:close/>
                      </a:path>
                    </a:pathLst>
                  </a:custGeom>
                  <a:solidFill>
                    <a:srgbClr val="E7EDED"/>
                  </a:solidFill>
                  <a:ln w="3175">
                    <a:solidFill>
                      <a:srgbClr val="6C8F93"/>
                    </a:solidFill>
                    <a:round/>
                    <a:headEnd/>
                    <a:tailEnd/>
                  </a:ln>
                </p:spPr>
                <p:txBody>
                  <a:bodyPr/>
                  <a:lstStyle/>
                  <a:p>
                    <a:endParaRPr lang="en-US"/>
                  </a:p>
                </p:txBody>
              </p:sp>
            </p:grpSp>
          </p:grpSp>
        </p:grpSp>
        <p:pic>
          <p:nvPicPr>
            <p:cNvPr id="18436" name="Picture 3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175" y="1844675"/>
              <a:ext cx="1189038"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nvGrpSpPr>
            <p:cNvPr id="18432" name="Group 355"/>
            <p:cNvGrpSpPr>
              <a:grpSpLocks/>
            </p:cNvGrpSpPr>
            <p:nvPr/>
          </p:nvGrpSpPr>
          <p:grpSpPr bwMode="auto">
            <a:xfrm>
              <a:off x="1603375" y="2055813"/>
              <a:ext cx="1800225" cy="1622425"/>
              <a:chOff x="1358" y="1894"/>
              <a:chExt cx="2981" cy="1793"/>
            </a:xfrm>
          </p:grpSpPr>
          <p:sp>
            <p:nvSpPr>
              <p:cNvPr id="18553" name="Oval 356"/>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54" name="Oval 357"/>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55" name="Oval 358"/>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56" name="Oval 359"/>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57" name="Oval 360"/>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58" name="Oval 361"/>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59" name="Oval 362"/>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60" name="Oval 363"/>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61" name="Oval 364"/>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8433" name="Group 365"/>
            <p:cNvGrpSpPr>
              <a:grpSpLocks/>
            </p:cNvGrpSpPr>
            <p:nvPr/>
          </p:nvGrpSpPr>
          <p:grpSpPr bwMode="auto">
            <a:xfrm>
              <a:off x="3330575" y="2149475"/>
              <a:ext cx="2411413" cy="1677988"/>
              <a:chOff x="1358" y="1894"/>
              <a:chExt cx="2981" cy="1793"/>
            </a:xfrm>
          </p:grpSpPr>
          <p:sp>
            <p:nvSpPr>
              <p:cNvPr id="18544" name="Oval 366"/>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45" name="Oval 367"/>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46" name="Oval 368"/>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47" name="Oval 369"/>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48" name="Oval 370"/>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49" name="Oval 371"/>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50" name="Oval 372"/>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51" name="Oval 373"/>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52" name="Oval 374"/>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8434" name="Group 375"/>
            <p:cNvGrpSpPr>
              <a:grpSpLocks/>
            </p:cNvGrpSpPr>
            <p:nvPr/>
          </p:nvGrpSpPr>
          <p:grpSpPr bwMode="auto">
            <a:xfrm>
              <a:off x="3363913" y="2179638"/>
              <a:ext cx="2390775" cy="1706562"/>
              <a:chOff x="1358" y="1886"/>
              <a:chExt cx="2989" cy="1810"/>
            </a:xfrm>
          </p:grpSpPr>
          <p:sp>
            <p:nvSpPr>
              <p:cNvPr id="18528" name="Arc 376"/>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29" name="Arc 377"/>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US"/>
              </a:p>
            </p:txBody>
          </p:sp>
          <p:sp>
            <p:nvSpPr>
              <p:cNvPr id="18530" name="Arc 378"/>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31" name="Arc 379"/>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US"/>
              </a:p>
            </p:txBody>
          </p:sp>
          <p:sp>
            <p:nvSpPr>
              <p:cNvPr id="18532" name="Arc 380"/>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33" name="Arc 381"/>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close/>
                  </a:path>
                </a:pathLst>
              </a:custGeom>
              <a:solidFill>
                <a:srgbClr val="B6C7C9"/>
              </a:solidFill>
              <a:ln w="22225">
                <a:solidFill>
                  <a:srgbClr val="6C8F93"/>
                </a:solidFill>
                <a:round/>
                <a:headEnd/>
                <a:tailEnd/>
              </a:ln>
            </p:spPr>
            <p:txBody>
              <a:bodyPr/>
              <a:lstStyle/>
              <a:p>
                <a:endParaRPr lang="en-US"/>
              </a:p>
            </p:txBody>
          </p:sp>
          <p:sp>
            <p:nvSpPr>
              <p:cNvPr id="18534" name="Arc 382"/>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35" name="Arc 383"/>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US"/>
              </a:p>
            </p:txBody>
          </p:sp>
          <p:sp>
            <p:nvSpPr>
              <p:cNvPr id="18536" name="Arc 384"/>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37" name="Arc 385"/>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US"/>
              </a:p>
            </p:txBody>
          </p:sp>
          <p:sp>
            <p:nvSpPr>
              <p:cNvPr id="18538" name="Arc 386"/>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39" name="Arc 387"/>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US"/>
              </a:p>
            </p:txBody>
          </p:sp>
          <p:sp>
            <p:nvSpPr>
              <p:cNvPr id="18540" name="Arc 388"/>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41" name="Arc 389"/>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US"/>
              </a:p>
            </p:txBody>
          </p:sp>
          <p:sp>
            <p:nvSpPr>
              <p:cNvPr id="18542" name="Arc 390"/>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43" name="Arc 391"/>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US"/>
              </a:p>
            </p:txBody>
          </p:sp>
        </p:grpSp>
        <p:grpSp>
          <p:nvGrpSpPr>
            <p:cNvPr id="18435" name="Group 392"/>
            <p:cNvGrpSpPr>
              <a:grpSpLocks/>
            </p:cNvGrpSpPr>
            <p:nvPr/>
          </p:nvGrpSpPr>
          <p:grpSpPr bwMode="auto">
            <a:xfrm>
              <a:off x="1603375" y="2055813"/>
              <a:ext cx="1800225" cy="1651000"/>
              <a:chOff x="1358" y="1886"/>
              <a:chExt cx="2989" cy="1810"/>
            </a:xfrm>
          </p:grpSpPr>
          <p:sp>
            <p:nvSpPr>
              <p:cNvPr id="18512" name="Arc 393"/>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13" name="Arc 394"/>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US"/>
              </a:p>
            </p:txBody>
          </p:sp>
          <p:sp>
            <p:nvSpPr>
              <p:cNvPr id="18514" name="Arc 395"/>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15" name="Arc 396"/>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US"/>
              </a:p>
            </p:txBody>
          </p:sp>
          <p:sp>
            <p:nvSpPr>
              <p:cNvPr id="18516" name="Arc 397"/>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17" name="Arc 398"/>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close/>
                  </a:path>
                </a:pathLst>
              </a:custGeom>
              <a:solidFill>
                <a:srgbClr val="B6C7C9"/>
              </a:solidFill>
              <a:ln w="22225">
                <a:solidFill>
                  <a:srgbClr val="6C8F93"/>
                </a:solidFill>
                <a:round/>
                <a:headEnd/>
                <a:tailEnd/>
              </a:ln>
            </p:spPr>
            <p:txBody>
              <a:bodyPr/>
              <a:lstStyle/>
              <a:p>
                <a:endParaRPr lang="en-US"/>
              </a:p>
            </p:txBody>
          </p:sp>
          <p:sp>
            <p:nvSpPr>
              <p:cNvPr id="18518" name="Arc 399"/>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19" name="Arc 400"/>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US"/>
              </a:p>
            </p:txBody>
          </p:sp>
          <p:sp>
            <p:nvSpPr>
              <p:cNvPr id="18520" name="Arc 401"/>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21" name="Arc 402"/>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US"/>
              </a:p>
            </p:txBody>
          </p:sp>
          <p:sp>
            <p:nvSpPr>
              <p:cNvPr id="18522" name="Arc 403"/>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23" name="Arc 404"/>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US"/>
              </a:p>
            </p:txBody>
          </p:sp>
          <p:sp>
            <p:nvSpPr>
              <p:cNvPr id="18524" name="Arc 405"/>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25" name="Arc 406"/>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US"/>
              </a:p>
            </p:txBody>
          </p:sp>
          <p:sp>
            <p:nvSpPr>
              <p:cNvPr id="18526" name="Arc 407"/>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27" name="Arc 408"/>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US"/>
              </a:p>
            </p:txBody>
          </p:sp>
        </p:grpSp>
        <p:sp>
          <p:nvSpPr>
            <p:cNvPr id="1428889" name="Line 409"/>
            <p:cNvSpPr>
              <a:spLocks noChangeShapeType="1"/>
            </p:cNvSpPr>
            <p:nvPr/>
          </p:nvSpPr>
          <p:spPr bwMode="auto">
            <a:xfrm>
              <a:off x="1914525" y="2330450"/>
              <a:ext cx="280988" cy="49530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sp>
          <p:nvSpPr>
            <p:cNvPr id="1428890" name="Line 410"/>
            <p:cNvSpPr>
              <a:spLocks noChangeShapeType="1"/>
            </p:cNvSpPr>
            <p:nvPr/>
          </p:nvSpPr>
          <p:spPr bwMode="auto">
            <a:xfrm flipH="1">
              <a:off x="2241550" y="2605088"/>
              <a:ext cx="608013" cy="220662"/>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sp>
          <p:nvSpPr>
            <p:cNvPr id="1428891" name="Line 411"/>
            <p:cNvSpPr>
              <a:spLocks noChangeShapeType="1"/>
            </p:cNvSpPr>
            <p:nvPr/>
          </p:nvSpPr>
          <p:spPr bwMode="auto">
            <a:xfrm flipH="1" flipV="1">
              <a:off x="2195513" y="2881313"/>
              <a:ext cx="420687" cy="439737"/>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sp>
          <p:nvSpPr>
            <p:cNvPr id="1428892" name="Line 412"/>
            <p:cNvSpPr>
              <a:spLocks noChangeShapeType="1"/>
            </p:cNvSpPr>
            <p:nvPr/>
          </p:nvSpPr>
          <p:spPr bwMode="auto">
            <a:xfrm flipH="1" flipV="1">
              <a:off x="2895600" y="2605088"/>
              <a:ext cx="511175" cy="153987"/>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sp>
          <p:nvSpPr>
            <p:cNvPr id="1428893" name="Line 413"/>
            <p:cNvSpPr>
              <a:spLocks noChangeShapeType="1"/>
            </p:cNvSpPr>
            <p:nvPr/>
          </p:nvSpPr>
          <p:spPr bwMode="auto">
            <a:xfrm flipH="1">
              <a:off x="2616200" y="2835275"/>
              <a:ext cx="790575" cy="430213"/>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sp>
          <p:nvSpPr>
            <p:cNvPr id="1428894" name="Line 414"/>
            <p:cNvSpPr>
              <a:spLocks noChangeShapeType="1"/>
            </p:cNvSpPr>
            <p:nvPr/>
          </p:nvSpPr>
          <p:spPr bwMode="auto">
            <a:xfrm flipH="1">
              <a:off x="3579813" y="2533650"/>
              <a:ext cx="1028700" cy="112713"/>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sp>
          <p:nvSpPr>
            <p:cNvPr id="1428895" name="Line 415"/>
            <p:cNvSpPr>
              <a:spLocks noChangeShapeType="1"/>
            </p:cNvSpPr>
            <p:nvPr/>
          </p:nvSpPr>
          <p:spPr bwMode="auto">
            <a:xfrm flipH="1" flipV="1">
              <a:off x="3625850" y="2646363"/>
              <a:ext cx="373063" cy="66040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sp>
          <p:nvSpPr>
            <p:cNvPr id="1428896" name="Line 416"/>
            <p:cNvSpPr>
              <a:spLocks noChangeShapeType="1"/>
            </p:cNvSpPr>
            <p:nvPr/>
          </p:nvSpPr>
          <p:spPr bwMode="auto">
            <a:xfrm flipH="1" flipV="1">
              <a:off x="3625850" y="2589213"/>
              <a:ext cx="561975" cy="33020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sp>
          <p:nvSpPr>
            <p:cNvPr id="1428897" name="Line 417"/>
            <p:cNvSpPr>
              <a:spLocks noChangeShapeType="1"/>
            </p:cNvSpPr>
            <p:nvPr/>
          </p:nvSpPr>
          <p:spPr bwMode="auto">
            <a:xfrm flipH="1" flipV="1">
              <a:off x="4187825" y="2919413"/>
              <a:ext cx="1122363" cy="55562"/>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sp>
          <p:nvSpPr>
            <p:cNvPr id="1428898" name="Line 418"/>
            <p:cNvSpPr>
              <a:spLocks noChangeShapeType="1"/>
            </p:cNvSpPr>
            <p:nvPr/>
          </p:nvSpPr>
          <p:spPr bwMode="auto">
            <a:xfrm flipH="1" flipV="1">
              <a:off x="4654550" y="2533650"/>
              <a:ext cx="514350" cy="166688"/>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sp>
          <p:nvSpPr>
            <p:cNvPr id="1428899" name="Line 419"/>
            <p:cNvSpPr>
              <a:spLocks noChangeShapeType="1"/>
            </p:cNvSpPr>
            <p:nvPr/>
          </p:nvSpPr>
          <p:spPr bwMode="auto">
            <a:xfrm flipH="1">
              <a:off x="3998913" y="3360738"/>
              <a:ext cx="1030287" cy="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sp>
          <p:nvSpPr>
            <p:cNvPr id="1428900" name="Line 420"/>
            <p:cNvSpPr>
              <a:spLocks noChangeShapeType="1"/>
            </p:cNvSpPr>
            <p:nvPr/>
          </p:nvSpPr>
          <p:spPr bwMode="auto">
            <a:xfrm flipV="1">
              <a:off x="5075238" y="2974975"/>
              <a:ext cx="280987" cy="385763"/>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sp>
          <p:nvSpPr>
            <p:cNvPr id="1428901" name="Line 421"/>
            <p:cNvSpPr>
              <a:spLocks noChangeShapeType="1"/>
            </p:cNvSpPr>
            <p:nvPr/>
          </p:nvSpPr>
          <p:spPr bwMode="auto">
            <a:xfrm flipH="1" flipV="1">
              <a:off x="5214938" y="2700338"/>
              <a:ext cx="141287" cy="274637"/>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sp>
          <p:nvSpPr>
            <p:cNvPr id="1428902" name="Line 422"/>
            <p:cNvSpPr>
              <a:spLocks noChangeShapeType="1"/>
            </p:cNvSpPr>
            <p:nvPr/>
          </p:nvSpPr>
          <p:spPr bwMode="auto">
            <a:xfrm flipH="1">
              <a:off x="5159375" y="3216275"/>
              <a:ext cx="457200" cy="22860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pic>
          <p:nvPicPr>
            <p:cNvPr id="18455" name="Picture 4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89100" y="2219325"/>
              <a:ext cx="365125"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1428904" name="Line 424"/>
            <p:cNvSpPr>
              <a:spLocks noChangeShapeType="1"/>
            </p:cNvSpPr>
            <p:nvPr/>
          </p:nvSpPr>
          <p:spPr bwMode="auto">
            <a:xfrm flipV="1">
              <a:off x="1587500" y="2881313"/>
              <a:ext cx="608013" cy="16510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pic>
          <p:nvPicPr>
            <p:cNvPr id="18457" name="Picture 42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09775" y="2747963"/>
              <a:ext cx="365125"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18458" name="Picture 42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73350" y="2508250"/>
              <a:ext cx="363538"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18459" name="Picture 42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28875" y="3224213"/>
              <a:ext cx="366713"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18460" name="Picture 42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6988" y="3255963"/>
              <a:ext cx="392112"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18461" name="Picture 42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2875" y="2809875"/>
              <a:ext cx="392113"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18462" name="Picture 43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56100" y="2436813"/>
              <a:ext cx="392113"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18463" name="Picture 43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64113" y="2584450"/>
              <a:ext cx="392112"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18464" name="Picture 43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08538" y="3300413"/>
              <a:ext cx="392112"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18465" name="Picture 43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91113" y="2897188"/>
              <a:ext cx="392112"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18466" name="Text Box 434"/>
            <p:cNvSpPr txBox="1">
              <a:spLocks noChangeArrowheads="1"/>
            </p:cNvSpPr>
            <p:nvPr/>
          </p:nvSpPr>
          <p:spPr bwMode="auto">
            <a:xfrm>
              <a:off x="3821113" y="1798638"/>
              <a:ext cx="13985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b="1">
                  <a:latin typeface="Arial" charset="0"/>
                </a:rPr>
                <a:t>Backbone</a:t>
              </a:r>
            </a:p>
          </p:txBody>
        </p:sp>
        <p:sp>
          <p:nvSpPr>
            <p:cNvPr id="18467" name="Text Box 435"/>
            <p:cNvSpPr txBox="1">
              <a:spLocks noChangeArrowheads="1"/>
            </p:cNvSpPr>
            <p:nvPr/>
          </p:nvSpPr>
          <p:spPr bwMode="auto">
            <a:xfrm>
              <a:off x="3101975" y="1997075"/>
              <a:ext cx="593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b="1" dirty="0">
                  <a:latin typeface="Arial" charset="0"/>
                </a:rPr>
                <a:t>ISP</a:t>
              </a:r>
            </a:p>
          </p:txBody>
        </p:sp>
        <p:pic>
          <p:nvPicPr>
            <p:cNvPr id="18468" name="Picture 43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82713" y="2895600"/>
              <a:ext cx="365125"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18469" name="Picture 43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0575" y="2606675"/>
              <a:ext cx="365125"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nvGrpSpPr>
            <p:cNvPr id="18437" name="Group 438"/>
            <p:cNvGrpSpPr>
              <a:grpSpLocks/>
            </p:cNvGrpSpPr>
            <p:nvPr/>
          </p:nvGrpSpPr>
          <p:grpSpPr bwMode="auto">
            <a:xfrm>
              <a:off x="5768975" y="2073275"/>
              <a:ext cx="1800225" cy="1624013"/>
              <a:chOff x="1358" y="1894"/>
              <a:chExt cx="2981" cy="1793"/>
            </a:xfrm>
          </p:grpSpPr>
          <p:sp>
            <p:nvSpPr>
              <p:cNvPr id="18503" name="Oval 439"/>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04" name="Oval 440"/>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05" name="Oval 441"/>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06" name="Oval 442"/>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07" name="Oval 443"/>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08" name="Oval 444"/>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09" name="Oval 445"/>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10" name="Oval 446"/>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11" name="Oval 447"/>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8438" name="Group 448"/>
            <p:cNvGrpSpPr>
              <a:grpSpLocks/>
            </p:cNvGrpSpPr>
            <p:nvPr/>
          </p:nvGrpSpPr>
          <p:grpSpPr bwMode="auto">
            <a:xfrm>
              <a:off x="5768975" y="2073275"/>
              <a:ext cx="1800225" cy="1652588"/>
              <a:chOff x="1358" y="1886"/>
              <a:chExt cx="2989" cy="1810"/>
            </a:xfrm>
          </p:grpSpPr>
          <p:sp>
            <p:nvSpPr>
              <p:cNvPr id="18487" name="Arc 449"/>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88" name="Arc 450"/>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US"/>
              </a:p>
            </p:txBody>
          </p:sp>
          <p:sp>
            <p:nvSpPr>
              <p:cNvPr id="18489" name="Arc 451"/>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90" name="Arc 452"/>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US"/>
              </a:p>
            </p:txBody>
          </p:sp>
          <p:sp>
            <p:nvSpPr>
              <p:cNvPr id="18491" name="Arc 453"/>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92" name="Arc 454"/>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close/>
                  </a:path>
                </a:pathLst>
              </a:custGeom>
              <a:solidFill>
                <a:srgbClr val="B6C7C9"/>
              </a:solidFill>
              <a:ln w="22225">
                <a:solidFill>
                  <a:srgbClr val="6C8F93"/>
                </a:solidFill>
                <a:round/>
                <a:headEnd/>
                <a:tailEnd/>
              </a:ln>
            </p:spPr>
            <p:txBody>
              <a:bodyPr/>
              <a:lstStyle/>
              <a:p>
                <a:endParaRPr lang="en-US"/>
              </a:p>
            </p:txBody>
          </p:sp>
          <p:sp>
            <p:nvSpPr>
              <p:cNvPr id="18493" name="Arc 455"/>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94" name="Arc 456"/>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US"/>
              </a:p>
            </p:txBody>
          </p:sp>
          <p:sp>
            <p:nvSpPr>
              <p:cNvPr id="18495" name="Arc 457"/>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96" name="Arc 458"/>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US"/>
              </a:p>
            </p:txBody>
          </p:sp>
          <p:sp>
            <p:nvSpPr>
              <p:cNvPr id="18497" name="Arc 459"/>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98" name="Arc 460"/>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US"/>
              </a:p>
            </p:txBody>
          </p:sp>
          <p:sp>
            <p:nvSpPr>
              <p:cNvPr id="18499" name="Arc 461"/>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00" name="Arc 462"/>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US"/>
              </a:p>
            </p:txBody>
          </p:sp>
          <p:sp>
            <p:nvSpPr>
              <p:cNvPr id="18501" name="Arc 463"/>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close/>
                  </a:path>
                </a:pathLst>
              </a:custGeom>
              <a:solidFill>
                <a:srgbClr val="B6C7C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02" name="Arc 464"/>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US"/>
              </a:p>
            </p:txBody>
          </p:sp>
        </p:grpSp>
        <p:sp>
          <p:nvSpPr>
            <p:cNvPr id="1428945" name="Line 465"/>
            <p:cNvSpPr>
              <a:spLocks noChangeShapeType="1"/>
            </p:cNvSpPr>
            <p:nvPr/>
          </p:nvSpPr>
          <p:spPr bwMode="auto">
            <a:xfrm flipH="1">
              <a:off x="6407150" y="2624138"/>
              <a:ext cx="608013" cy="22225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sp>
          <p:nvSpPr>
            <p:cNvPr id="1428946" name="Line 466"/>
            <p:cNvSpPr>
              <a:spLocks noChangeShapeType="1"/>
            </p:cNvSpPr>
            <p:nvPr/>
          </p:nvSpPr>
          <p:spPr bwMode="auto">
            <a:xfrm flipH="1" flipV="1">
              <a:off x="6361113" y="2900363"/>
              <a:ext cx="420687" cy="439737"/>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sp>
          <p:nvSpPr>
            <p:cNvPr id="1428947" name="Line 467"/>
            <p:cNvSpPr>
              <a:spLocks noChangeShapeType="1"/>
            </p:cNvSpPr>
            <p:nvPr/>
          </p:nvSpPr>
          <p:spPr bwMode="auto">
            <a:xfrm flipH="1" flipV="1">
              <a:off x="7062788" y="2624138"/>
              <a:ext cx="419100" cy="771525"/>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sp>
          <p:nvSpPr>
            <p:cNvPr id="1428948" name="Line 468"/>
            <p:cNvSpPr>
              <a:spLocks noChangeShapeType="1"/>
            </p:cNvSpPr>
            <p:nvPr/>
          </p:nvSpPr>
          <p:spPr bwMode="auto">
            <a:xfrm flipH="1" flipV="1">
              <a:off x="6781800" y="3286125"/>
              <a:ext cx="700088" cy="109538"/>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sp>
          <p:nvSpPr>
            <p:cNvPr id="1428949" name="Line 469"/>
            <p:cNvSpPr>
              <a:spLocks noChangeShapeType="1"/>
            </p:cNvSpPr>
            <p:nvPr/>
          </p:nvSpPr>
          <p:spPr bwMode="auto">
            <a:xfrm flipV="1">
              <a:off x="5751513" y="2900363"/>
              <a:ext cx="609600" cy="16510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pic>
          <p:nvPicPr>
            <p:cNvPr id="18477" name="Picture 47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6963" y="2767013"/>
              <a:ext cx="363537"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18478" name="Picture 47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94475" y="3243263"/>
              <a:ext cx="366713"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18479" name="Text Box 472"/>
            <p:cNvSpPr txBox="1">
              <a:spLocks noChangeArrowheads="1"/>
            </p:cNvSpPr>
            <p:nvPr/>
          </p:nvSpPr>
          <p:spPr bwMode="auto">
            <a:xfrm>
              <a:off x="5835650" y="1849438"/>
              <a:ext cx="593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b="1">
                  <a:latin typeface="Arial" charset="0"/>
                </a:rPr>
                <a:t>ISP</a:t>
              </a:r>
            </a:p>
          </p:txBody>
        </p:sp>
        <p:pic>
          <p:nvPicPr>
            <p:cNvPr id="18480" name="Picture 47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40375" y="2987675"/>
              <a:ext cx="365125"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18481" name="Picture 474"/>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69163" y="3243263"/>
              <a:ext cx="365125"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1428955" name="Line 475"/>
            <p:cNvSpPr>
              <a:spLocks noChangeShapeType="1"/>
            </p:cNvSpPr>
            <p:nvPr/>
          </p:nvSpPr>
          <p:spPr bwMode="auto">
            <a:xfrm flipH="1">
              <a:off x="6978650" y="2306638"/>
              <a:ext cx="457200" cy="30480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a typeface="+mn-ea"/>
                <a:cs typeface="+mn-cs"/>
              </a:endParaRPr>
            </a:p>
          </p:txBody>
        </p:sp>
        <p:pic>
          <p:nvPicPr>
            <p:cNvPr id="18483" name="Picture 476"/>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26300" y="2219325"/>
              <a:ext cx="365125"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18484" name="Picture 47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7363" y="2527300"/>
              <a:ext cx="365125"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sp>
        <p:nvSpPr>
          <p:cNvPr id="18485" name="Rectangle 478"/>
          <p:cNvSpPr>
            <a:spLocks noGrp="1" noChangeArrowheads="1"/>
          </p:cNvSpPr>
          <p:nvPr>
            <p:ph type="title"/>
          </p:nvPr>
        </p:nvSpPr>
        <p:spPr>
          <a:xfrm>
            <a:off x="381000" y="228600"/>
            <a:ext cx="7772400" cy="7318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Internet Infrastructure</a:t>
            </a:r>
          </a:p>
        </p:txBody>
      </p:sp>
      <p:sp>
        <p:nvSpPr>
          <p:cNvPr id="18486" name="Rectangle 479" descr="Rectangle: Click to edit Master text styles&#10;Second level&#10;Third level&#10;Fourth level&#10;Fifth level"/>
          <p:cNvSpPr>
            <a:spLocks noGrp="1" noChangeArrowheads="1"/>
          </p:cNvSpPr>
          <p:nvPr>
            <p:ph type="body" idx="1"/>
          </p:nvPr>
        </p:nvSpPr>
        <p:spPr>
          <a:xfrm>
            <a:off x="685800" y="4405313"/>
            <a:ext cx="7772400" cy="1443037"/>
          </a:xfrm>
        </p:spPr>
        <p:txBody>
          <a:bodyPr>
            <a:normAutofit fontScale="85000" lnSpcReduction="20000"/>
          </a:bodyPr>
          <a:lstStyle/>
          <a:p>
            <a:pPr eaLnBrk="1" hangingPunct="1"/>
            <a:r>
              <a:rPr lang="en-US" sz="2400" dirty="0">
                <a:latin typeface="Times New Roman" pitchFamily="18" charset="0"/>
                <a:ea typeface="ＭＳ Ｐゴシック" charset="0"/>
                <a:cs typeface="Times New Roman" pitchFamily="18" charset="0"/>
              </a:rPr>
              <a:t>Local and </a:t>
            </a:r>
            <a:r>
              <a:rPr lang="en-US" sz="2400" dirty="0" err="1">
                <a:latin typeface="Times New Roman" pitchFamily="18" charset="0"/>
                <a:ea typeface="ＭＳ Ｐゴシック" charset="0"/>
                <a:cs typeface="Times New Roman" pitchFamily="18" charset="0"/>
              </a:rPr>
              <a:t>interdomain</a:t>
            </a:r>
            <a:r>
              <a:rPr lang="en-US" sz="2400" dirty="0">
                <a:latin typeface="Times New Roman" pitchFamily="18" charset="0"/>
                <a:ea typeface="ＭＳ Ｐゴシック" charset="0"/>
                <a:cs typeface="Times New Roman" pitchFamily="18" charset="0"/>
              </a:rPr>
              <a:t> routing</a:t>
            </a:r>
          </a:p>
          <a:p>
            <a:pPr lvl="1" eaLnBrk="1" hangingPunct="1"/>
            <a:r>
              <a:rPr lang="en-US" sz="2000" dirty="0">
                <a:latin typeface="Times New Roman" pitchFamily="18" charset="0"/>
                <a:ea typeface="ＭＳ Ｐゴシック" charset="0"/>
                <a:cs typeface="Times New Roman" pitchFamily="18" charset="0"/>
              </a:rPr>
              <a:t>TCP/IP for </a:t>
            </a:r>
            <a:r>
              <a:rPr lang="en-US" sz="2000" dirty="0" smtClean="0">
                <a:latin typeface="Times New Roman" pitchFamily="18" charset="0"/>
                <a:ea typeface="ＭＳ Ｐゴシック" charset="0"/>
                <a:cs typeface="Times New Roman" pitchFamily="18" charset="0"/>
              </a:rPr>
              <a:t>routing</a:t>
            </a:r>
            <a:r>
              <a:rPr lang="en-US" sz="2000" dirty="0">
                <a:latin typeface="Times New Roman" pitchFamily="18" charset="0"/>
                <a:ea typeface="ＭＳ Ｐゴシック" charset="0"/>
                <a:cs typeface="Times New Roman" pitchFamily="18" charset="0"/>
              </a:rPr>
              <a:t> </a:t>
            </a:r>
            <a:r>
              <a:rPr lang="en-US" sz="2000" dirty="0" smtClean="0">
                <a:latin typeface="Times New Roman" pitchFamily="18" charset="0"/>
                <a:ea typeface="ＭＳ Ｐゴシック" charset="0"/>
                <a:cs typeface="Times New Roman" pitchFamily="18" charset="0"/>
              </a:rPr>
              <a:t>and messaging</a:t>
            </a:r>
            <a:endParaRPr lang="en-US" sz="2000" dirty="0">
              <a:latin typeface="Times New Roman" pitchFamily="18" charset="0"/>
              <a:ea typeface="ＭＳ Ｐゴシック" charset="0"/>
              <a:cs typeface="Times New Roman" pitchFamily="18" charset="0"/>
            </a:endParaRPr>
          </a:p>
          <a:p>
            <a:pPr lvl="1" eaLnBrk="1" hangingPunct="1"/>
            <a:r>
              <a:rPr lang="en-US" sz="2000" dirty="0">
                <a:latin typeface="Times New Roman" pitchFamily="18" charset="0"/>
                <a:ea typeface="ＭＳ Ｐゴシック" charset="0"/>
                <a:cs typeface="Times New Roman" pitchFamily="18" charset="0"/>
              </a:rPr>
              <a:t>BGP for routing announcements</a:t>
            </a:r>
          </a:p>
          <a:p>
            <a:pPr eaLnBrk="1" hangingPunct="1"/>
            <a:r>
              <a:rPr lang="en-US" sz="2400" dirty="0">
                <a:latin typeface="Times New Roman" pitchFamily="18" charset="0"/>
                <a:ea typeface="ＭＳ Ｐゴシック" charset="0"/>
                <a:cs typeface="Times New Roman" pitchFamily="18" charset="0"/>
              </a:rPr>
              <a:t>Domain Name System</a:t>
            </a:r>
          </a:p>
          <a:p>
            <a:pPr lvl="1" eaLnBrk="1" hangingPunct="1"/>
            <a:r>
              <a:rPr lang="en-US" sz="2000" dirty="0">
                <a:latin typeface="Times New Roman" pitchFamily="18" charset="0"/>
                <a:ea typeface="ＭＳ Ｐゴシック" charset="0"/>
                <a:cs typeface="Times New Roman" pitchFamily="18" charset="0"/>
              </a:rPr>
              <a:t>Find IP address from symbolic name (</a:t>
            </a:r>
            <a:r>
              <a:rPr lang="en-US" sz="2000" dirty="0" smtClean="0">
                <a:latin typeface="Times New Roman" pitchFamily="18" charset="0"/>
                <a:ea typeface="ＭＳ Ｐゴシック" charset="0"/>
                <a:cs typeface="Times New Roman" pitchFamily="18" charset="0"/>
              </a:rPr>
              <a:t>www.khi.nu.edu.pk)</a:t>
            </a:r>
            <a:endParaRPr lang="en-US" sz="2000" dirty="0">
              <a:latin typeface="Times New Roman" pitchFamily="18" charset="0"/>
              <a:ea typeface="ＭＳ Ｐゴシック" charset="0"/>
              <a:cs typeface="Times New Roman" pitchFamily="18" charset="0"/>
            </a:endParaRPr>
          </a:p>
        </p:txBody>
      </p:sp>
      <p:sp>
        <p:nvSpPr>
          <p:cNvPr id="481" name="Footer Placeholder 480"/>
          <p:cNvSpPr>
            <a:spLocks noGrp="1"/>
          </p:cNvSpPr>
          <p:nvPr>
            <p:ph type="ftr" sz="quarter" idx="11"/>
          </p:nvPr>
        </p:nvSpPr>
        <p:spPr/>
        <p:txBody>
          <a:bodyPr/>
          <a:lstStyle/>
          <a:p>
            <a:r>
              <a:rPr lang="en-US" smtClean="0"/>
              <a:t>FAST-NUCES</a:t>
            </a:r>
            <a:endParaRPr lang="en-US"/>
          </a:p>
        </p:txBody>
      </p:sp>
      <p:pic>
        <p:nvPicPr>
          <p:cNvPr id="482" name="Picture 481" descr="http://study.result.pk/wp-content/uploads/2011/07/National-University-of-Computer-and-Emerging-Sciences-NUCES-300x300.png"/>
          <p:cNvPicPr/>
          <p:nvPr/>
        </p:nvPicPr>
        <p:blipFill>
          <a:blip r:embed="rId11"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81000" y="304800"/>
            <a:ext cx="7772400" cy="6556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DNS Lookup Example</a:t>
            </a:r>
          </a:p>
        </p:txBody>
      </p:sp>
      <p:sp>
        <p:nvSpPr>
          <p:cNvPr id="46083" name="Oval 3"/>
          <p:cNvSpPr>
            <a:spLocks noChangeArrowheads="1"/>
          </p:cNvSpPr>
          <p:nvPr/>
        </p:nvSpPr>
        <p:spPr bwMode="auto">
          <a:xfrm>
            <a:off x="892175" y="2511425"/>
            <a:ext cx="835025" cy="681038"/>
          </a:xfrm>
          <a:prstGeom prst="ellipse">
            <a:avLst/>
          </a:prstGeom>
          <a:solidFill>
            <a:schemeClr val="accent1"/>
          </a:solidFill>
          <a:ln w="12700">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46084" name="Text Box 4"/>
          <p:cNvSpPr txBox="1">
            <a:spLocks noChangeArrowheads="1"/>
          </p:cNvSpPr>
          <p:nvPr/>
        </p:nvSpPr>
        <p:spPr bwMode="auto">
          <a:xfrm>
            <a:off x="903288" y="3441700"/>
            <a:ext cx="8334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Times New Roman" pitchFamily="18" charset="0"/>
                <a:cs typeface="Times New Roman" pitchFamily="18" charset="0"/>
              </a:rPr>
              <a:t>Client</a:t>
            </a:r>
          </a:p>
        </p:txBody>
      </p:sp>
      <p:sp>
        <p:nvSpPr>
          <p:cNvPr id="46085" name="Rectangle 5"/>
          <p:cNvSpPr>
            <a:spLocks noChangeArrowheads="1"/>
          </p:cNvSpPr>
          <p:nvPr/>
        </p:nvSpPr>
        <p:spPr bwMode="auto">
          <a:xfrm>
            <a:off x="2762250" y="2570163"/>
            <a:ext cx="798513" cy="693737"/>
          </a:xfrm>
          <a:prstGeom prst="rect">
            <a:avLst/>
          </a:prstGeom>
          <a:solidFill>
            <a:schemeClr val="accent1"/>
          </a:solidFill>
          <a:ln w="12700">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6086" name="Text Box 6"/>
          <p:cNvSpPr txBox="1">
            <a:spLocks noChangeArrowheads="1"/>
          </p:cNvSpPr>
          <p:nvPr/>
        </p:nvSpPr>
        <p:spPr bwMode="auto">
          <a:xfrm>
            <a:off x="2247900" y="3292475"/>
            <a:ext cx="1636713"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a:latin typeface="Times New Roman" pitchFamily="18" charset="0"/>
                <a:cs typeface="Times New Roman" pitchFamily="18" charset="0"/>
              </a:rPr>
              <a:t>Local DNS resolver</a:t>
            </a:r>
          </a:p>
        </p:txBody>
      </p:sp>
      <p:sp>
        <p:nvSpPr>
          <p:cNvPr id="46087" name="Rectangle 7"/>
          <p:cNvSpPr>
            <a:spLocks noChangeArrowheads="1"/>
          </p:cNvSpPr>
          <p:nvPr/>
        </p:nvSpPr>
        <p:spPr bwMode="auto">
          <a:xfrm>
            <a:off x="6064250" y="1711325"/>
            <a:ext cx="798513" cy="693738"/>
          </a:xfrm>
          <a:prstGeom prst="rect">
            <a:avLst/>
          </a:prstGeom>
          <a:solidFill>
            <a:schemeClr val="accent1"/>
          </a:solidFill>
          <a:ln w="12700">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6088" name="Text Box 8"/>
          <p:cNvSpPr txBox="1">
            <a:spLocks noChangeArrowheads="1"/>
          </p:cNvSpPr>
          <p:nvPr/>
        </p:nvSpPr>
        <p:spPr bwMode="auto">
          <a:xfrm>
            <a:off x="7009083" y="1673295"/>
            <a:ext cx="138852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Times New Roman" pitchFamily="18" charset="0"/>
                <a:cs typeface="Times New Roman" pitchFamily="18" charset="0"/>
              </a:rPr>
              <a:t>root &amp; edu </a:t>
            </a:r>
          </a:p>
          <a:p>
            <a:pPr algn="ctr"/>
            <a:r>
              <a:rPr lang="en-US">
                <a:latin typeface="Times New Roman" pitchFamily="18" charset="0"/>
                <a:cs typeface="Times New Roman" pitchFamily="18" charset="0"/>
              </a:rPr>
              <a:t>DNS server</a:t>
            </a:r>
          </a:p>
        </p:txBody>
      </p:sp>
      <p:sp>
        <p:nvSpPr>
          <p:cNvPr id="46089" name="Rectangle 9"/>
          <p:cNvSpPr>
            <a:spLocks noChangeArrowheads="1"/>
          </p:cNvSpPr>
          <p:nvPr/>
        </p:nvSpPr>
        <p:spPr bwMode="auto">
          <a:xfrm>
            <a:off x="6099175" y="2933700"/>
            <a:ext cx="798513" cy="693738"/>
          </a:xfrm>
          <a:prstGeom prst="rect">
            <a:avLst/>
          </a:prstGeom>
          <a:solidFill>
            <a:schemeClr val="accent1"/>
          </a:solidFill>
          <a:ln w="12700">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6090" name="Text Box 10"/>
          <p:cNvSpPr txBox="1">
            <a:spLocks noChangeArrowheads="1"/>
          </p:cNvSpPr>
          <p:nvPr/>
        </p:nvSpPr>
        <p:spPr bwMode="auto">
          <a:xfrm>
            <a:off x="7002884" y="2990920"/>
            <a:ext cx="152157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Times New Roman" pitchFamily="18" charset="0"/>
                <a:cs typeface="Times New Roman" pitchFamily="18" charset="0"/>
              </a:rPr>
              <a:t>stanford.edu </a:t>
            </a:r>
          </a:p>
          <a:p>
            <a:pPr algn="ctr"/>
            <a:r>
              <a:rPr lang="en-US">
                <a:latin typeface="Times New Roman" pitchFamily="18" charset="0"/>
                <a:cs typeface="Times New Roman" pitchFamily="18" charset="0"/>
              </a:rPr>
              <a:t>DNS server</a:t>
            </a:r>
          </a:p>
        </p:txBody>
      </p:sp>
      <p:sp>
        <p:nvSpPr>
          <p:cNvPr id="46091" name="Rectangle 11"/>
          <p:cNvSpPr>
            <a:spLocks noChangeArrowheads="1"/>
          </p:cNvSpPr>
          <p:nvPr/>
        </p:nvSpPr>
        <p:spPr bwMode="auto">
          <a:xfrm>
            <a:off x="6134100" y="4108450"/>
            <a:ext cx="798513" cy="693738"/>
          </a:xfrm>
          <a:prstGeom prst="rect">
            <a:avLst/>
          </a:prstGeom>
          <a:solidFill>
            <a:schemeClr val="accent1"/>
          </a:solidFill>
          <a:ln w="12700">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6092" name="Line 12"/>
          <p:cNvSpPr>
            <a:spLocks noChangeShapeType="1"/>
          </p:cNvSpPr>
          <p:nvPr/>
        </p:nvSpPr>
        <p:spPr bwMode="auto">
          <a:xfrm>
            <a:off x="1703388" y="2852738"/>
            <a:ext cx="1058862"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46093" name="Text Box 13"/>
          <p:cNvSpPr txBox="1">
            <a:spLocks noChangeArrowheads="1"/>
          </p:cNvSpPr>
          <p:nvPr/>
        </p:nvSpPr>
        <p:spPr bwMode="auto">
          <a:xfrm>
            <a:off x="1268793" y="2153236"/>
            <a:ext cx="191058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600">
                <a:latin typeface="Times New Roman" pitchFamily="18" charset="0"/>
                <a:cs typeface="Times New Roman" pitchFamily="18" charset="0"/>
              </a:rPr>
              <a:t>www.cs.stanford.edu</a:t>
            </a:r>
          </a:p>
        </p:txBody>
      </p:sp>
      <p:sp>
        <p:nvSpPr>
          <p:cNvPr id="46094" name="Line 14"/>
          <p:cNvSpPr>
            <a:spLocks noChangeShapeType="1"/>
          </p:cNvSpPr>
          <p:nvPr/>
        </p:nvSpPr>
        <p:spPr bwMode="auto">
          <a:xfrm flipV="1">
            <a:off x="3573463" y="1970088"/>
            <a:ext cx="2505075" cy="893762"/>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46095" name="Line 15"/>
          <p:cNvSpPr>
            <a:spLocks noChangeShapeType="1"/>
          </p:cNvSpPr>
          <p:nvPr/>
        </p:nvSpPr>
        <p:spPr bwMode="auto">
          <a:xfrm flipH="1">
            <a:off x="3549650" y="2087563"/>
            <a:ext cx="2505075" cy="88265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46096" name="Text Box 16"/>
          <p:cNvSpPr txBox="1">
            <a:spLocks noChangeArrowheads="1"/>
          </p:cNvSpPr>
          <p:nvPr/>
        </p:nvSpPr>
        <p:spPr bwMode="auto">
          <a:xfrm rot="-1103643">
            <a:off x="4200953" y="2515186"/>
            <a:ext cx="151996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600">
                <a:latin typeface="Times New Roman" pitchFamily="18" charset="0"/>
                <a:cs typeface="Times New Roman" pitchFamily="18" charset="0"/>
              </a:rPr>
              <a:t>NS stanford.edu</a:t>
            </a:r>
          </a:p>
        </p:txBody>
      </p:sp>
      <p:sp>
        <p:nvSpPr>
          <p:cNvPr id="46097" name="Text Box 17"/>
          <p:cNvSpPr txBox="1">
            <a:spLocks noChangeArrowheads="1"/>
          </p:cNvSpPr>
          <p:nvPr/>
        </p:nvSpPr>
        <p:spPr bwMode="auto">
          <a:xfrm rot="-1103643">
            <a:off x="3799268" y="2092911"/>
            <a:ext cx="191058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600">
                <a:latin typeface="Times New Roman" pitchFamily="18" charset="0"/>
                <a:cs typeface="Times New Roman" pitchFamily="18" charset="0"/>
              </a:rPr>
              <a:t>www.cs.stanford.edu</a:t>
            </a:r>
          </a:p>
        </p:txBody>
      </p:sp>
      <p:sp>
        <p:nvSpPr>
          <p:cNvPr id="46098" name="Line 18"/>
          <p:cNvSpPr>
            <a:spLocks noChangeShapeType="1"/>
          </p:cNvSpPr>
          <p:nvPr/>
        </p:nvSpPr>
        <p:spPr bwMode="auto">
          <a:xfrm>
            <a:off x="3608388" y="3063875"/>
            <a:ext cx="2505075" cy="1651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46099" name="Line 19"/>
          <p:cNvSpPr>
            <a:spLocks noChangeShapeType="1"/>
          </p:cNvSpPr>
          <p:nvPr/>
        </p:nvSpPr>
        <p:spPr bwMode="auto">
          <a:xfrm flipH="1" flipV="1">
            <a:off x="3573463" y="3181350"/>
            <a:ext cx="25400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46100" name="Text Box 20"/>
          <p:cNvSpPr txBox="1">
            <a:spLocks noChangeArrowheads="1"/>
          </p:cNvSpPr>
          <p:nvPr/>
        </p:nvSpPr>
        <p:spPr bwMode="auto">
          <a:xfrm rot="297327">
            <a:off x="4275283" y="3340686"/>
            <a:ext cx="174278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600">
                <a:latin typeface="Times New Roman" pitchFamily="18" charset="0"/>
                <a:cs typeface="Times New Roman" pitchFamily="18" charset="0"/>
              </a:rPr>
              <a:t>NS cs.stanford.edu</a:t>
            </a:r>
          </a:p>
        </p:txBody>
      </p:sp>
      <p:sp>
        <p:nvSpPr>
          <p:cNvPr id="46101" name="Line 21"/>
          <p:cNvSpPr>
            <a:spLocks noChangeShapeType="1"/>
          </p:cNvSpPr>
          <p:nvPr/>
        </p:nvSpPr>
        <p:spPr bwMode="auto">
          <a:xfrm>
            <a:off x="3632200" y="3181350"/>
            <a:ext cx="2540000" cy="1281113"/>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46102" name="Line 22"/>
          <p:cNvSpPr>
            <a:spLocks noChangeShapeType="1"/>
          </p:cNvSpPr>
          <p:nvPr/>
        </p:nvSpPr>
        <p:spPr bwMode="auto">
          <a:xfrm flipH="1" flipV="1">
            <a:off x="3562350" y="3263900"/>
            <a:ext cx="2551113" cy="1293813"/>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46103" name="Text Box 23"/>
          <p:cNvSpPr txBox="1">
            <a:spLocks noChangeArrowheads="1"/>
          </p:cNvSpPr>
          <p:nvPr/>
        </p:nvSpPr>
        <p:spPr bwMode="auto">
          <a:xfrm rot="1670163">
            <a:off x="4264025" y="4081463"/>
            <a:ext cx="1535113"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600">
                <a:latin typeface="Times New Roman" pitchFamily="18" charset="0"/>
                <a:cs typeface="Times New Roman" pitchFamily="18" charset="0"/>
              </a:rPr>
              <a:t>A www=IPaddr</a:t>
            </a:r>
          </a:p>
        </p:txBody>
      </p:sp>
      <p:sp>
        <p:nvSpPr>
          <p:cNvPr id="46104" name="Text Box 24"/>
          <p:cNvSpPr txBox="1">
            <a:spLocks noChangeArrowheads="1"/>
          </p:cNvSpPr>
          <p:nvPr/>
        </p:nvSpPr>
        <p:spPr bwMode="auto">
          <a:xfrm>
            <a:off x="7088372" y="4111695"/>
            <a:ext cx="173476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Times New Roman" pitchFamily="18" charset="0"/>
                <a:cs typeface="Times New Roman" pitchFamily="18" charset="0"/>
              </a:rPr>
              <a:t>cs.stanford.edu</a:t>
            </a:r>
          </a:p>
          <a:p>
            <a:pPr algn="ctr"/>
            <a:r>
              <a:rPr lang="en-US">
                <a:latin typeface="Times New Roman" pitchFamily="18" charset="0"/>
                <a:cs typeface="Times New Roman" pitchFamily="18" charset="0"/>
              </a:rPr>
              <a:t>DNS server</a:t>
            </a:r>
          </a:p>
        </p:txBody>
      </p:sp>
      <p:sp>
        <p:nvSpPr>
          <p:cNvPr id="46105" name="TextBox 24"/>
          <p:cNvSpPr txBox="1">
            <a:spLocks noChangeArrowheads="1"/>
          </p:cNvSpPr>
          <p:nvPr/>
        </p:nvSpPr>
        <p:spPr bwMode="auto">
          <a:xfrm>
            <a:off x="533400" y="4800600"/>
            <a:ext cx="8621271"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dirty="0">
                <a:latin typeface="Times New Roman" pitchFamily="18" charset="0"/>
                <a:cs typeface="Times New Roman" pitchFamily="18" charset="0"/>
              </a:rPr>
              <a:t>DNS record types (partial list):</a:t>
            </a:r>
          </a:p>
          <a:p>
            <a:pPr eaLnBrk="1" hangingPunct="1"/>
            <a:r>
              <a:rPr lang="en-US" dirty="0">
                <a:latin typeface="Times New Roman" pitchFamily="18" charset="0"/>
                <a:cs typeface="Times New Roman" pitchFamily="18" charset="0"/>
              </a:rPr>
              <a:t> 	-  NS:	name server   (points to other server)</a:t>
            </a:r>
          </a:p>
          <a:p>
            <a:pPr eaLnBrk="1" hangingPunct="1"/>
            <a:r>
              <a:rPr lang="en-US" dirty="0">
                <a:latin typeface="Times New Roman" pitchFamily="18" charset="0"/>
                <a:cs typeface="Times New Roman" pitchFamily="18" charset="0"/>
              </a:rPr>
              <a:t>	-  A:	address record   (contains IP address)</a:t>
            </a:r>
          </a:p>
          <a:p>
            <a:pPr eaLnBrk="1" hangingPunct="1"/>
            <a:r>
              <a:rPr lang="en-US" dirty="0">
                <a:latin typeface="Times New Roman" pitchFamily="18" charset="0"/>
                <a:cs typeface="Times New Roman" pitchFamily="18" charset="0"/>
              </a:rPr>
              <a:t>	-  MX:	address in charge of handling email</a:t>
            </a:r>
          </a:p>
          <a:p>
            <a:pPr eaLnBrk="1" hangingPunct="1"/>
            <a:r>
              <a:rPr lang="en-US" dirty="0">
                <a:latin typeface="Times New Roman" pitchFamily="18" charset="0"/>
                <a:cs typeface="Times New Roman" pitchFamily="18" charset="0"/>
              </a:rPr>
              <a:t>	-  TXT:	generic text    (e.g. used to distribute site public keys (DKIM)  ) </a:t>
            </a:r>
          </a:p>
          <a:p>
            <a:pPr eaLnBrk="1" hangingPunct="1"/>
            <a:endParaRPr lang="en-US" dirty="0">
              <a:latin typeface="Times New Roman" pitchFamily="18" charset="0"/>
              <a:cs typeface="Times New Roman" pitchFamily="18" charset="0"/>
            </a:endParaRPr>
          </a:p>
        </p:txBody>
      </p:sp>
      <p:sp>
        <p:nvSpPr>
          <p:cNvPr id="26" name="Footer Placeholder 25"/>
          <p:cNvSpPr>
            <a:spLocks noGrp="1"/>
          </p:cNvSpPr>
          <p:nvPr>
            <p:ph type="ftr" sz="quarter" idx="11"/>
          </p:nvPr>
        </p:nvSpPr>
        <p:spPr/>
        <p:txBody>
          <a:bodyPr/>
          <a:lstStyle/>
          <a:p>
            <a:r>
              <a:rPr lang="en-US" smtClean="0"/>
              <a:t>FAST-NUCES</a:t>
            </a:r>
            <a:endParaRPr lang="en-US"/>
          </a:p>
        </p:txBody>
      </p:sp>
      <p:pic>
        <p:nvPicPr>
          <p:cNvPr id="27" name="Picture 2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228600"/>
            <a:ext cx="7772400" cy="808038"/>
          </a:xfrm>
        </p:spPr>
        <p:txBody>
          <a:bodyPr>
            <a:normAutofit/>
          </a:bodyPr>
          <a:lstStyle/>
          <a:p>
            <a:pPr eaLnBrk="1" hangingPunct="1"/>
            <a:r>
              <a:rPr lang="en-US" sz="3600" dirty="0" smtClean="0">
                <a:solidFill>
                  <a:schemeClr val="tx1"/>
                </a:solidFill>
                <a:latin typeface="Times New Roman" pitchFamily="18" charset="0"/>
                <a:ea typeface="ＭＳ Ｐゴシック" charset="0"/>
                <a:cs typeface="Times New Roman" pitchFamily="18" charset="0"/>
              </a:rPr>
              <a:t>DNS Lookup Example</a:t>
            </a:r>
            <a:endParaRPr lang="en-US" sz="3600" dirty="0">
              <a:solidFill>
                <a:schemeClr val="tx1"/>
              </a:solidFill>
              <a:latin typeface="Times New Roman" pitchFamily="18" charset="0"/>
              <a:ea typeface="ＭＳ Ｐゴシック" charset="0"/>
              <a:cs typeface="Times New Roman" pitchFamily="18" charset="0"/>
            </a:endParaRPr>
          </a:p>
        </p:txBody>
      </p:sp>
      <p:pic>
        <p:nvPicPr>
          <p:cNvPr id="5" name="Picture 4" descr="dns-rev-1.gi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580" y="1905000"/>
            <a:ext cx="4572000" cy="4064000"/>
          </a:xfrm>
          <a:prstGeom prst="rect">
            <a:avLst/>
          </a:prstGeom>
        </p:spPr>
      </p:pic>
    </p:spTree>
    <p:extLst>
      <p:ext uri="{BB962C8B-B14F-4D97-AF65-F5344CB8AC3E}">
        <p14:creationId xmlns:p14="http://schemas.microsoft.com/office/powerpoint/2010/main" val="18523396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8600" y="304800"/>
            <a:ext cx="7772400" cy="6556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Caching</a:t>
            </a:r>
          </a:p>
        </p:txBody>
      </p:sp>
      <p:sp>
        <p:nvSpPr>
          <p:cNvPr id="47107" name="Rectangle 3" descr="Rectangle: Click to edit Master text styles&#10;Second level&#10;Third level&#10;Fourth level&#10;Fifth level"/>
          <p:cNvSpPr>
            <a:spLocks noGrp="1" noChangeArrowheads="1"/>
          </p:cNvSpPr>
          <p:nvPr>
            <p:ph type="body" idx="1"/>
          </p:nvPr>
        </p:nvSpPr>
        <p:spPr>
          <a:xfrm>
            <a:off x="457200" y="1066800"/>
            <a:ext cx="8001000" cy="4648200"/>
          </a:xfrm>
        </p:spPr>
        <p:txBody>
          <a:bodyPr/>
          <a:lstStyle/>
          <a:p>
            <a:pPr eaLnBrk="1" hangingPunct="1"/>
            <a:r>
              <a:rPr lang="en-US" sz="2400" dirty="0">
                <a:latin typeface="Times New Roman" pitchFamily="18" charset="0"/>
                <a:ea typeface="ＭＳ Ｐゴシック" charset="0"/>
                <a:cs typeface="Times New Roman" pitchFamily="18" charset="0"/>
              </a:rPr>
              <a:t>DNS responses are cached </a:t>
            </a:r>
          </a:p>
          <a:p>
            <a:pPr lvl="1" eaLnBrk="1" hangingPunct="1"/>
            <a:r>
              <a:rPr lang="en-US" sz="2000" dirty="0">
                <a:latin typeface="Times New Roman" pitchFamily="18" charset="0"/>
                <a:ea typeface="ＭＳ Ｐゴシック" charset="0"/>
                <a:cs typeface="Times New Roman" pitchFamily="18" charset="0"/>
              </a:rPr>
              <a:t>Quick response for repeated translations</a:t>
            </a:r>
          </a:p>
          <a:p>
            <a:pPr lvl="1" eaLnBrk="1" hangingPunct="1"/>
            <a:r>
              <a:rPr lang="en-US" sz="2000" dirty="0">
                <a:latin typeface="Times New Roman" pitchFamily="18" charset="0"/>
                <a:ea typeface="ＭＳ Ｐゴシック" charset="0"/>
                <a:cs typeface="Times New Roman" pitchFamily="18" charset="0"/>
              </a:rPr>
              <a:t>Useful for finding servers as well as addresses </a:t>
            </a:r>
          </a:p>
          <a:p>
            <a:pPr lvl="2" eaLnBrk="1" hangingPunct="1"/>
            <a:r>
              <a:rPr lang="en-US" sz="1800" dirty="0">
                <a:latin typeface="Times New Roman" pitchFamily="18" charset="0"/>
                <a:ea typeface="ＭＳ Ｐゴシック" charset="0"/>
                <a:cs typeface="Times New Roman" pitchFamily="18" charset="0"/>
              </a:rPr>
              <a:t>NS records for domains </a:t>
            </a:r>
          </a:p>
          <a:p>
            <a:pPr eaLnBrk="1" hangingPunct="1"/>
            <a:endParaRPr lang="en-US" sz="2400" dirty="0">
              <a:latin typeface="Times New Roman" pitchFamily="18" charset="0"/>
              <a:ea typeface="ＭＳ Ｐゴシック" charset="0"/>
              <a:cs typeface="Times New Roman" pitchFamily="18" charset="0"/>
            </a:endParaRPr>
          </a:p>
          <a:p>
            <a:pPr eaLnBrk="1" hangingPunct="1"/>
            <a:r>
              <a:rPr lang="en-US" sz="2400" dirty="0">
                <a:latin typeface="Times New Roman" pitchFamily="18" charset="0"/>
                <a:ea typeface="ＭＳ Ｐゴシック" charset="0"/>
                <a:cs typeface="Times New Roman" pitchFamily="18" charset="0"/>
              </a:rPr>
              <a:t>DNS negative queries are cached</a:t>
            </a:r>
          </a:p>
          <a:p>
            <a:pPr lvl="1" eaLnBrk="1" hangingPunct="1"/>
            <a:r>
              <a:rPr lang="en-US" sz="2000" dirty="0">
                <a:latin typeface="Times New Roman" pitchFamily="18" charset="0"/>
                <a:ea typeface="ＭＳ Ｐゴシック" charset="0"/>
                <a:cs typeface="Times New Roman" pitchFamily="18" charset="0"/>
              </a:rPr>
              <a:t>Save time for nonexistent sites, e.g. misspelling</a:t>
            </a:r>
          </a:p>
          <a:p>
            <a:pPr eaLnBrk="1" hangingPunct="1"/>
            <a:endParaRPr lang="en-US" sz="2400" dirty="0">
              <a:latin typeface="Times New Roman" pitchFamily="18" charset="0"/>
              <a:ea typeface="ＭＳ Ｐゴシック" charset="0"/>
              <a:cs typeface="Times New Roman" pitchFamily="18" charset="0"/>
            </a:endParaRPr>
          </a:p>
          <a:p>
            <a:pPr eaLnBrk="1" hangingPunct="1"/>
            <a:r>
              <a:rPr lang="en-US" sz="2400" dirty="0">
                <a:latin typeface="Times New Roman" pitchFamily="18" charset="0"/>
                <a:ea typeface="ＭＳ Ｐゴシック" charset="0"/>
                <a:cs typeface="Times New Roman" pitchFamily="18" charset="0"/>
              </a:rPr>
              <a:t>Cached data periodically times out</a:t>
            </a:r>
          </a:p>
          <a:p>
            <a:pPr lvl="1" eaLnBrk="1" hangingPunct="1"/>
            <a:r>
              <a:rPr lang="en-US" sz="2000" dirty="0">
                <a:latin typeface="Times New Roman" pitchFamily="18" charset="0"/>
                <a:ea typeface="ＭＳ Ｐゴシック" charset="0"/>
                <a:cs typeface="Times New Roman" pitchFamily="18" charset="0"/>
              </a:rPr>
              <a:t>Lifetime (TTL) of data controlled by owner of data</a:t>
            </a:r>
          </a:p>
          <a:p>
            <a:pPr lvl="1" eaLnBrk="1" hangingPunct="1"/>
            <a:r>
              <a:rPr lang="en-US" sz="2000" dirty="0">
                <a:latin typeface="Times New Roman" pitchFamily="18" charset="0"/>
                <a:ea typeface="ＭＳ Ｐゴシック" charset="0"/>
                <a:cs typeface="Times New Roman" pitchFamily="18" charset="0"/>
              </a:rPr>
              <a:t>TTL passed with every record</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04800" y="304800"/>
            <a:ext cx="7772400" cy="731838"/>
          </a:xfrm>
        </p:spPr>
        <p:txBody>
          <a:bodyPr>
            <a:normAutofit fontScale="90000"/>
          </a:bodyPr>
          <a:lstStyle/>
          <a:p>
            <a:r>
              <a:rPr lang="en-US" dirty="0">
                <a:solidFill>
                  <a:schemeClr val="tx1"/>
                </a:solidFill>
                <a:latin typeface="Times New Roman" pitchFamily="18" charset="0"/>
                <a:ea typeface="ＭＳ Ｐゴシック" charset="0"/>
                <a:cs typeface="Times New Roman" pitchFamily="18" charset="0"/>
              </a:rPr>
              <a:t>DNS Packet</a:t>
            </a:r>
          </a:p>
        </p:txBody>
      </p:sp>
      <p:sp>
        <p:nvSpPr>
          <p:cNvPr id="48131" name="Content Placeholder 2" descr="Rectangle: Click to edit Master text styles&#10;Second level&#10;Third level&#10;Fourth level&#10;Fifth level"/>
          <p:cNvSpPr>
            <a:spLocks noGrp="1"/>
          </p:cNvSpPr>
          <p:nvPr>
            <p:ph idx="1"/>
          </p:nvPr>
        </p:nvSpPr>
        <p:spPr>
          <a:xfrm>
            <a:off x="457200" y="1447800"/>
            <a:ext cx="7772400" cy="4648200"/>
          </a:xfrm>
        </p:spPr>
        <p:txBody>
          <a:bodyPr/>
          <a:lstStyle/>
          <a:p>
            <a:r>
              <a:rPr lang="en-US" sz="2400" dirty="0">
                <a:latin typeface="Times New Roman" pitchFamily="18" charset="0"/>
                <a:ea typeface="ＭＳ Ｐゴシック" charset="0"/>
                <a:cs typeface="Times New Roman" pitchFamily="18" charset="0"/>
              </a:rPr>
              <a:t>Query ID:</a:t>
            </a:r>
          </a:p>
          <a:p>
            <a:pPr lvl="1"/>
            <a:r>
              <a:rPr lang="en-US" sz="2200" dirty="0">
                <a:latin typeface="Times New Roman" pitchFamily="18" charset="0"/>
                <a:ea typeface="ＭＳ Ｐゴシック" charset="0"/>
                <a:cs typeface="Times New Roman" pitchFamily="18" charset="0"/>
              </a:rPr>
              <a:t>16 bit random value</a:t>
            </a:r>
          </a:p>
          <a:p>
            <a:pPr lvl="1"/>
            <a:r>
              <a:rPr lang="en-US" sz="2200" dirty="0">
                <a:latin typeface="Times New Roman" pitchFamily="18" charset="0"/>
                <a:ea typeface="ＭＳ Ｐゴシック" charset="0"/>
                <a:cs typeface="Times New Roman" pitchFamily="18" charset="0"/>
              </a:rPr>
              <a:t>Links response to query</a:t>
            </a:r>
          </a:p>
        </p:txBody>
      </p:sp>
      <p:pic>
        <p:nvPicPr>
          <p:cNvPr id="4813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61874" t="28999" r="3751" b="20000"/>
          <a:stretch>
            <a:fillRect/>
          </a:stretch>
        </p:blipFill>
        <p:spPr bwMode="auto">
          <a:xfrm>
            <a:off x="4724400" y="2133600"/>
            <a:ext cx="41910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type="none" w="lg" len="med"/>
              </a14:hiddenLine>
            </a:ext>
          </a:extLst>
        </p:spPr>
      </p:pic>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381000" y="304800"/>
            <a:ext cx="7772400" cy="731838"/>
          </a:xfrm>
        </p:spPr>
        <p:txBody>
          <a:bodyPr>
            <a:normAutofit fontScale="90000"/>
          </a:bodyPr>
          <a:lstStyle/>
          <a:p>
            <a:r>
              <a:rPr lang="en-US" dirty="0">
                <a:solidFill>
                  <a:schemeClr val="tx1"/>
                </a:solidFill>
                <a:latin typeface="Times New Roman" pitchFamily="18" charset="0"/>
                <a:ea typeface="ＭＳ Ｐゴシック" charset="0"/>
                <a:cs typeface="Times New Roman" pitchFamily="18" charset="0"/>
              </a:rPr>
              <a:t>Resolver to NS request</a:t>
            </a:r>
          </a:p>
        </p:txBody>
      </p:sp>
      <p:pic>
        <p:nvPicPr>
          <p:cNvPr id="4915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50626" t="28999" r="5624" b="28999"/>
          <a:stretch>
            <a:fillRect/>
          </a:stretch>
        </p:blipFill>
        <p:spPr bwMode="auto">
          <a:xfrm>
            <a:off x="1828800" y="1905000"/>
            <a:ext cx="63500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type="none" w="lg" len="med"/>
              </a14:hiddenLine>
            </a:ext>
          </a:extLst>
        </p:spPr>
      </p:pic>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ChangeArrowheads="1"/>
          </p:cNvSpPr>
          <p:nvPr/>
        </p:nvSpPr>
        <p:spPr bwMode="auto">
          <a:xfrm>
            <a:off x="304800" y="1219200"/>
            <a:ext cx="2590800" cy="2743200"/>
          </a:xfrm>
          <a:prstGeom prst="rect">
            <a:avLst/>
          </a:prstGeom>
          <a:solidFill>
            <a:schemeClr val="bg1"/>
          </a:solidFill>
          <a:ln>
            <a:noFill/>
          </a:ln>
          <a:extLst>
            <a:ext uri="{91240B29-F687-4f45-9708-019B960494DF}">
              <a14:hiddenLine xmlns:a14="http://schemas.microsoft.com/office/drawing/2010/main" xmlns="" w="12700">
                <a:solidFill>
                  <a:srgbClr val="000000"/>
                </a:solidFill>
                <a:round/>
                <a:headEnd/>
                <a:tailEnd type="triangle" w="lg" len="med"/>
              </a14:hiddenLine>
            </a:ext>
          </a:extLst>
        </p:spPr>
        <p:txBody>
          <a:bodyPr wrap="none"/>
          <a:lstStyle/>
          <a:p>
            <a:endParaRPr lang="en-US"/>
          </a:p>
        </p:txBody>
      </p:sp>
      <p:sp>
        <p:nvSpPr>
          <p:cNvPr id="50179" name="Title 1"/>
          <p:cNvSpPr>
            <a:spLocks noGrp="1"/>
          </p:cNvSpPr>
          <p:nvPr>
            <p:ph type="title"/>
          </p:nvPr>
        </p:nvSpPr>
        <p:spPr>
          <a:xfrm>
            <a:off x="304800" y="228600"/>
            <a:ext cx="7772400" cy="685800"/>
          </a:xfrm>
        </p:spPr>
        <p:txBody>
          <a:bodyPr>
            <a:normAutofit fontScale="90000"/>
          </a:bodyPr>
          <a:lstStyle/>
          <a:p>
            <a:r>
              <a:rPr lang="en-US" dirty="0">
                <a:solidFill>
                  <a:schemeClr val="tx1"/>
                </a:solidFill>
                <a:latin typeface="Times New Roman" pitchFamily="18" charset="0"/>
                <a:ea typeface="ＭＳ Ｐゴシック" charset="0"/>
                <a:cs typeface="Times New Roman" pitchFamily="18" charset="0"/>
              </a:rPr>
              <a:t>Response to resolver</a:t>
            </a:r>
          </a:p>
        </p:txBody>
      </p:sp>
      <p:pic>
        <p:nvPicPr>
          <p:cNvPr id="5018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51250" t="25999" r="4375" b="14999"/>
          <a:stretch>
            <a:fillRect/>
          </a:stretch>
        </p:blipFill>
        <p:spPr bwMode="auto">
          <a:xfrm>
            <a:off x="3290888" y="1828800"/>
            <a:ext cx="5776912"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type="none" w="lg" len="med"/>
              </a14:hiddenLine>
            </a:ext>
          </a:extLst>
        </p:spPr>
      </p:pic>
      <p:sp>
        <p:nvSpPr>
          <p:cNvPr id="50181" name="TextBox 4"/>
          <p:cNvSpPr txBox="1">
            <a:spLocks noChangeArrowheads="1"/>
          </p:cNvSpPr>
          <p:nvPr/>
        </p:nvSpPr>
        <p:spPr bwMode="auto">
          <a:xfrm>
            <a:off x="228600" y="1676400"/>
            <a:ext cx="3062288" cy="286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endParaRPr lang="en-US" dirty="0">
              <a:latin typeface="Times New Roman" pitchFamily="18" charset="0"/>
              <a:cs typeface="Times New Roman" pitchFamily="18" charset="0"/>
            </a:endParaRPr>
          </a:p>
          <a:p>
            <a:pPr eaLnBrk="1" hangingPunct="1"/>
            <a:r>
              <a:rPr lang="en-US" dirty="0">
                <a:latin typeface="Times New Roman" pitchFamily="18" charset="0"/>
                <a:cs typeface="Times New Roman" pitchFamily="18" charset="0"/>
              </a:rPr>
              <a:t>Response contains IP </a:t>
            </a:r>
            <a:r>
              <a:rPr lang="en-US" dirty="0" err="1">
                <a:latin typeface="Times New Roman" pitchFamily="18" charset="0"/>
                <a:cs typeface="Times New Roman" pitchFamily="18" charset="0"/>
              </a:rPr>
              <a:t>addr</a:t>
            </a:r>
            <a:r>
              <a:rPr lang="en-US" dirty="0">
                <a:latin typeface="Times New Roman" pitchFamily="18" charset="0"/>
                <a:cs typeface="Times New Roman" pitchFamily="18" charset="0"/>
              </a:rPr>
              <a:t> of next NS server</a:t>
            </a:r>
          </a:p>
          <a:p>
            <a:pPr eaLnBrk="1" hangingPunct="1"/>
            <a:r>
              <a:rPr lang="en-US" dirty="0">
                <a:latin typeface="Times New Roman" pitchFamily="18" charset="0"/>
                <a:cs typeface="Times New Roman" pitchFamily="18" charset="0"/>
              </a:rPr>
              <a:t>(called </a:t>
            </a:r>
            <a:r>
              <a:rPr lang="ja-JP" altLang="en-US">
                <a:latin typeface="Times New Roman" pitchFamily="18" charset="0"/>
                <a:cs typeface="Times New Roman" pitchFamily="18" charset="0"/>
              </a:rPr>
              <a:t>“</a:t>
            </a:r>
            <a:r>
              <a:rPr lang="en-US" dirty="0">
                <a:latin typeface="Times New Roman" pitchFamily="18" charset="0"/>
                <a:cs typeface="Times New Roman" pitchFamily="18" charset="0"/>
              </a:rPr>
              <a:t>glue</a:t>
            </a:r>
            <a:r>
              <a:rPr lang="ja-JP" altLang="en-US">
                <a:latin typeface="Times New Roman" pitchFamily="18" charset="0"/>
                <a:cs typeface="Times New Roman" pitchFamily="18" charset="0"/>
              </a:rPr>
              <a:t>”</a:t>
            </a:r>
            <a:r>
              <a:rPr lang="en-US" dirty="0">
                <a:latin typeface="Times New Roman" pitchFamily="18" charset="0"/>
                <a:cs typeface="Times New Roman" pitchFamily="18" charset="0"/>
              </a:rPr>
              <a:t>)</a:t>
            </a:r>
          </a:p>
          <a:p>
            <a:pPr eaLnBrk="1" hangingPunct="1"/>
            <a:endParaRPr lang="en-US" dirty="0">
              <a:latin typeface="Times New Roman" pitchFamily="18" charset="0"/>
              <a:cs typeface="Times New Roman" pitchFamily="18" charset="0"/>
            </a:endParaRPr>
          </a:p>
          <a:p>
            <a:pPr eaLnBrk="1" hangingPunct="1"/>
            <a:r>
              <a:rPr lang="en-US" dirty="0">
                <a:latin typeface="Times New Roman" pitchFamily="18" charset="0"/>
                <a:cs typeface="Times New Roman" pitchFamily="18" charset="0"/>
              </a:rPr>
              <a:t>Response ignored if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unrecognized </a:t>
            </a:r>
            <a:r>
              <a:rPr lang="en-US" dirty="0" err="1">
                <a:latin typeface="Times New Roman" pitchFamily="18" charset="0"/>
                <a:cs typeface="Times New Roman" pitchFamily="18" charset="0"/>
              </a:rPr>
              <a:t>QueryID</a:t>
            </a:r>
            <a:endParaRPr lang="en-US" dirty="0">
              <a:latin typeface="Times New Roman" pitchFamily="18" charset="0"/>
              <a:cs typeface="Times New Roman" pitchFamily="18" charset="0"/>
            </a:endParaRPr>
          </a:p>
          <a:p>
            <a:pPr eaLnBrk="1" hangingPunct="1"/>
            <a:endParaRPr lang="en-US" dirty="0">
              <a:latin typeface="Times New Roman" pitchFamily="18" charset="0"/>
              <a:cs typeface="Times New Roman" pitchFamily="18" charset="0"/>
            </a:endParaRPr>
          </a:p>
          <a:p>
            <a:pPr eaLnBrk="1" hangingPunct="1"/>
            <a:endParaRPr lang="en-US"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09600" y="304800"/>
            <a:ext cx="7772400" cy="685800"/>
          </a:xfrm>
        </p:spPr>
        <p:txBody>
          <a:bodyPr>
            <a:normAutofit fontScale="90000"/>
          </a:bodyPr>
          <a:lstStyle/>
          <a:p>
            <a:r>
              <a:rPr lang="en-US" dirty="0">
                <a:solidFill>
                  <a:schemeClr val="tx1"/>
                </a:solidFill>
                <a:latin typeface="Times New Roman" pitchFamily="18" charset="0"/>
                <a:ea typeface="ＭＳ Ｐゴシック" charset="0"/>
                <a:cs typeface="Times New Roman" pitchFamily="18" charset="0"/>
              </a:rPr>
              <a:t>Authoritative response to resolver</a:t>
            </a:r>
          </a:p>
        </p:txBody>
      </p:sp>
      <p:grpSp>
        <p:nvGrpSpPr>
          <p:cNvPr id="2" name="Group 6"/>
          <p:cNvGrpSpPr>
            <a:grpSpLocks/>
          </p:cNvGrpSpPr>
          <p:nvPr/>
        </p:nvGrpSpPr>
        <p:grpSpPr bwMode="auto">
          <a:xfrm>
            <a:off x="838200" y="4953000"/>
            <a:ext cx="1905000" cy="401638"/>
            <a:chOff x="609600" y="4724400"/>
            <a:chExt cx="1905000" cy="401638"/>
          </a:xfrm>
        </p:grpSpPr>
        <p:cxnSp>
          <p:nvCxnSpPr>
            <p:cNvPr id="51206" name="Straight Arrow Connector 6"/>
            <p:cNvCxnSpPr>
              <a:cxnSpLocks noChangeShapeType="1"/>
            </p:cNvCxnSpPr>
            <p:nvPr/>
          </p:nvCxnSpPr>
          <p:spPr bwMode="auto">
            <a:xfrm>
              <a:off x="609600" y="5124450"/>
              <a:ext cx="1905000" cy="1588"/>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1207" name="TextBox 7"/>
            <p:cNvSpPr txBox="1">
              <a:spLocks noChangeArrowheads="1"/>
            </p:cNvSpPr>
            <p:nvPr/>
          </p:nvSpPr>
          <p:spPr bwMode="auto">
            <a:xfrm>
              <a:off x="609600" y="4724400"/>
              <a:ext cx="15525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final answer</a:t>
              </a:r>
            </a:p>
          </p:txBody>
        </p:sp>
      </p:grpSp>
      <p:sp>
        <p:nvSpPr>
          <p:cNvPr id="6" name="TextBox 5"/>
          <p:cNvSpPr txBox="1"/>
          <p:nvPr/>
        </p:nvSpPr>
        <p:spPr>
          <a:xfrm>
            <a:off x="147637" y="1981200"/>
            <a:ext cx="2824163" cy="2246313"/>
          </a:xfrm>
          <a:prstGeom prst="rect">
            <a:avLst/>
          </a:prstGeom>
          <a:solidFill>
            <a:schemeClr val="accent3"/>
          </a:solidFill>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u="sng" dirty="0"/>
              <a:t>bailiwick checking:</a:t>
            </a:r>
          </a:p>
          <a:p>
            <a:pPr eaLnBrk="1" hangingPunct="1"/>
            <a:r>
              <a:rPr lang="en-US" dirty="0"/>
              <a:t>  response is cached if</a:t>
            </a:r>
            <a:br>
              <a:rPr lang="en-US" dirty="0"/>
            </a:br>
            <a:r>
              <a:rPr lang="en-US" dirty="0"/>
              <a:t>  it is within the same </a:t>
            </a:r>
            <a:br>
              <a:rPr lang="en-US" dirty="0"/>
            </a:br>
            <a:r>
              <a:rPr lang="en-US" dirty="0"/>
              <a:t>  domain of query</a:t>
            </a:r>
            <a:br>
              <a:rPr lang="en-US" dirty="0"/>
            </a:br>
            <a:r>
              <a:rPr lang="en-US" dirty="0"/>
              <a:t>  (i.e.  </a:t>
            </a:r>
            <a:r>
              <a:rPr lang="en-US" b="1" dirty="0"/>
              <a:t>a.com </a:t>
            </a:r>
            <a:r>
              <a:rPr lang="en-US" dirty="0"/>
              <a:t> cannot  </a:t>
            </a:r>
            <a:br>
              <a:rPr lang="en-US" dirty="0"/>
            </a:br>
            <a:r>
              <a:rPr lang="en-US" dirty="0"/>
              <a:t>       set NS for </a:t>
            </a:r>
            <a:r>
              <a:rPr lang="en-US" b="1" dirty="0"/>
              <a:t>b.com</a:t>
            </a:r>
            <a:r>
              <a:rPr lang="en-US" dirty="0"/>
              <a:t>)</a:t>
            </a:r>
          </a:p>
          <a:p>
            <a:pPr eaLnBrk="1" hangingPunct="1"/>
            <a:endParaRPr lang="en-US" dirty="0"/>
          </a:p>
        </p:txBody>
      </p:sp>
      <p:pic>
        <p:nvPicPr>
          <p:cNvPr id="5120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51250" t="28000" r="3751" b="13000"/>
          <a:stretch>
            <a:fillRect/>
          </a:stretch>
        </p:blipFill>
        <p:spPr bwMode="auto">
          <a:xfrm>
            <a:off x="2971800" y="1779588"/>
            <a:ext cx="6103938" cy="5002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type="none" w="lg" len="med"/>
              </a14:hiddenLine>
            </a:ext>
          </a:extLst>
        </p:spPr>
      </p:pic>
      <p:sp>
        <p:nvSpPr>
          <p:cNvPr id="8" name="Footer Placeholder 7"/>
          <p:cNvSpPr>
            <a:spLocks noGrp="1"/>
          </p:cNvSpPr>
          <p:nvPr>
            <p:ph type="ftr" sz="quarter" idx="11"/>
          </p:nvPr>
        </p:nvSpPr>
        <p:spPr/>
        <p:txBody>
          <a:bodyPr/>
          <a:lstStyle/>
          <a:p>
            <a:r>
              <a:rPr lang="en-US" smtClean="0"/>
              <a:t>FAST-NUCES</a:t>
            </a:r>
            <a:endParaRPr lang="en-US"/>
          </a:p>
        </p:txBody>
      </p:sp>
      <p:pic>
        <p:nvPicPr>
          <p:cNvPr id="9" name="Picture 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04800" y="304800"/>
            <a:ext cx="7772400" cy="7318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Basic DNS Vulnerabilities</a:t>
            </a:r>
          </a:p>
        </p:txBody>
      </p:sp>
      <p:sp>
        <p:nvSpPr>
          <p:cNvPr id="52227" name="Rectangle 3" descr="Rectangle: Click to edit Master text styles&#10;Second level&#10;Third level&#10;Fourth level&#10;Fifth level"/>
          <p:cNvSpPr>
            <a:spLocks noGrp="1" noChangeArrowheads="1"/>
          </p:cNvSpPr>
          <p:nvPr>
            <p:ph type="body" idx="1"/>
          </p:nvPr>
        </p:nvSpPr>
        <p:spPr>
          <a:xfrm>
            <a:off x="609600" y="1219200"/>
            <a:ext cx="8077200" cy="4648200"/>
          </a:xfrm>
        </p:spPr>
        <p:txBody>
          <a:bodyPr/>
          <a:lstStyle/>
          <a:p>
            <a:pPr eaLnBrk="1" hangingPunct="1">
              <a:lnSpc>
                <a:spcPct val="90000"/>
              </a:lnSpc>
            </a:pPr>
            <a:r>
              <a:rPr lang="en-US" sz="2400" dirty="0">
                <a:latin typeface="Times New Roman" pitchFamily="18" charset="0"/>
                <a:ea typeface="ＭＳ Ｐゴシック" charset="0"/>
                <a:cs typeface="Times New Roman" pitchFamily="18" charset="0"/>
              </a:rPr>
              <a:t>Users/hosts trust the host-address mapping </a:t>
            </a:r>
            <a:br>
              <a:rPr lang="en-US" sz="2400" dirty="0">
                <a:latin typeface="Times New Roman" pitchFamily="18" charset="0"/>
                <a:ea typeface="ＭＳ Ｐゴシック" charset="0"/>
                <a:cs typeface="Times New Roman" pitchFamily="18" charset="0"/>
              </a:rPr>
            </a:br>
            <a:r>
              <a:rPr lang="en-US" sz="2400" dirty="0">
                <a:latin typeface="Times New Roman" pitchFamily="18" charset="0"/>
                <a:ea typeface="ＭＳ Ｐゴシック" charset="0"/>
                <a:cs typeface="Times New Roman" pitchFamily="18" charset="0"/>
              </a:rPr>
              <a:t>provided by DNS:</a:t>
            </a:r>
          </a:p>
          <a:p>
            <a:pPr lvl="1" eaLnBrk="1" hangingPunct="1">
              <a:lnSpc>
                <a:spcPct val="90000"/>
              </a:lnSpc>
            </a:pPr>
            <a:r>
              <a:rPr lang="en-US" sz="2000" dirty="0">
                <a:latin typeface="Times New Roman" pitchFamily="18" charset="0"/>
                <a:ea typeface="ＭＳ Ｐゴシック" charset="0"/>
                <a:cs typeface="Times New Roman" pitchFamily="18" charset="0"/>
              </a:rPr>
              <a:t>Used as basis for many security policies:</a:t>
            </a:r>
          </a:p>
          <a:p>
            <a:pPr lvl="1">
              <a:lnSpc>
                <a:spcPct val="90000"/>
              </a:lnSpc>
              <a:buNone/>
            </a:pPr>
            <a:r>
              <a:rPr lang="en-US" sz="2000" dirty="0">
                <a:latin typeface="Times New Roman" pitchFamily="18" charset="0"/>
                <a:ea typeface="ＭＳ Ｐゴシック" charset="0"/>
                <a:cs typeface="Times New Roman" pitchFamily="18" charset="0"/>
              </a:rPr>
              <a:t>		Browser same origin </a:t>
            </a:r>
            <a:r>
              <a:rPr lang="en-US" sz="2000" dirty="0" smtClean="0">
                <a:latin typeface="Times New Roman" pitchFamily="18" charset="0"/>
                <a:ea typeface="ＭＳ Ｐゴシック" charset="0"/>
                <a:cs typeface="Times New Roman" pitchFamily="18" charset="0"/>
              </a:rPr>
              <a:t>policy (</a:t>
            </a:r>
            <a:r>
              <a:rPr lang="en-US" sz="2000" dirty="0" smtClean="0">
                <a:latin typeface="Times New Roman" pitchFamily="18" charset="0"/>
                <a:cs typeface="Times New Roman" pitchFamily="18" charset="0"/>
              </a:rPr>
              <a:t>permits scripts running on pages     originating from the same site – a combination of scheme, hostname, and port number</a:t>
            </a:r>
            <a:r>
              <a:rPr lang="en-US" sz="2000" dirty="0" smtClean="0">
                <a:latin typeface="Times New Roman" pitchFamily="18" charset="0"/>
                <a:ea typeface="ＭＳ Ｐゴシック" charset="0"/>
                <a:cs typeface="Times New Roman" pitchFamily="18" charset="0"/>
              </a:rPr>
              <a:t>)</a:t>
            </a:r>
            <a:endParaRPr lang="en-US" sz="2000" dirty="0">
              <a:latin typeface="Times New Roman" pitchFamily="18" charset="0"/>
              <a:ea typeface="ＭＳ Ｐゴシック" charset="0"/>
              <a:cs typeface="Times New Roman" pitchFamily="18" charset="0"/>
            </a:endParaRPr>
          </a:p>
          <a:p>
            <a:pPr lvl="1" eaLnBrk="1" hangingPunct="1">
              <a:lnSpc>
                <a:spcPct val="90000"/>
              </a:lnSpc>
              <a:buFont typeface="Wingdings" charset="0"/>
              <a:buNone/>
            </a:pPr>
            <a:endParaRPr lang="en-US" sz="2000" dirty="0">
              <a:latin typeface="Times New Roman" pitchFamily="18" charset="0"/>
              <a:ea typeface="ＭＳ Ｐゴシック" charset="0"/>
              <a:cs typeface="Times New Roman" pitchFamily="18" charset="0"/>
            </a:endParaRPr>
          </a:p>
          <a:p>
            <a:pPr eaLnBrk="1" hangingPunct="1">
              <a:lnSpc>
                <a:spcPct val="90000"/>
              </a:lnSpc>
            </a:pPr>
            <a:r>
              <a:rPr lang="en-US" sz="2400" dirty="0">
                <a:latin typeface="Times New Roman" pitchFamily="18" charset="0"/>
                <a:ea typeface="ＭＳ Ｐゴシック" charset="0"/>
                <a:cs typeface="Times New Roman" pitchFamily="18" charset="0"/>
              </a:rPr>
              <a:t>Obvious problems </a:t>
            </a:r>
          </a:p>
          <a:p>
            <a:pPr lvl="1" eaLnBrk="1" hangingPunct="1">
              <a:lnSpc>
                <a:spcPct val="90000"/>
              </a:lnSpc>
              <a:spcBef>
                <a:spcPts val="1680"/>
              </a:spcBef>
            </a:pPr>
            <a:r>
              <a:rPr lang="en-US" sz="2000" dirty="0">
                <a:latin typeface="Times New Roman" pitchFamily="18" charset="0"/>
                <a:ea typeface="ＭＳ Ｐゴシック" charset="0"/>
                <a:cs typeface="Times New Roman" pitchFamily="18" charset="0"/>
              </a:rPr>
              <a:t>Interception of requests or compromise of DNS servers can result in incorrect or malicious responses</a:t>
            </a:r>
          </a:p>
          <a:p>
            <a:pPr lvl="2" eaLnBrk="1" hangingPunct="1">
              <a:lnSpc>
                <a:spcPct val="90000"/>
              </a:lnSpc>
            </a:pPr>
            <a:r>
              <a:rPr lang="en-US" dirty="0">
                <a:latin typeface="Times New Roman" pitchFamily="18" charset="0"/>
                <a:ea typeface="ＭＳ Ｐゴシック" charset="0"/>
                <a:cs typeface="Times New Roman" pitchFamily="18" charset="0"/>
              </a:rPr>
              <a:t>e.g.:   </a:t>
            </a:r>
            <a:r>
              <a:rPr lang="en-US" dirty="0" smtClean="0">
                <a:latin typeface="Times New Roman" pitchFamily="18" charset="0"/>
                <a:ea typeface="ＭＳ Ｐゴシック" charset="0"/>
                <a:cs typeface="Times New Roman" pitchFamily="18" charset="0"/>
              </a:rPr>
              <a:t>malicious access point in a Cafe</a:t>
            </a:r>
            <a:endParaRPr lang="en-US" dirty="0">
              <a:latin typeface="Times New Roman" pitchFamily="18" charset="0"/>
              <a:ea typeface="ＭＳ Ｐゴシック" charset="0"/>
              <a:cs typeface="Times New Roman" pitchFamily="18" charset="0"/>
            </a:endParaRPr>
          </a:p>
          <a:p>
            <a:pPr lvl="1" eaLnBrk="1" hangingPunct="1">
              <a:lnSpc>
                <a:spcPct val="90000"/>
              </a:lnSpc>
              <a:spcBef>
                <a:spcPts val="1680"/>
              </a:spcBef>
            </a:pPr>
            <a:r>
              <a:rPr lang="en-US" sz="2000" dirty="0">
                <a:latin typeface="Times New Roman" pitchFamily="18" charset="0"/>
                <a:ea typeface="ＭＳ Ｐゴシック" charset="0"/>
                <a:cs typeface="Times New Roman" pitchFamily="18" charset="0"/>
              </a:rPr>
              <a:t>Solution – authenticated requests/responses</a:t>
            </a:r>
          </a:p>
          <a:p>
            <a:pPr lvl="2" eaLnBrk="1" hangingPunct="1">
              <a:lnSpc>
                <a:spcPct val="90000"/>
              </a:lnSpc>
            </a:pPr>
            <a:r>
              <a:rPr lang="en-US" dirty="0">
                <a:latin typeface="Times New Roman" pitchFamily="18" charset="0"/>
                <a:ea typeface="ＭＳ Ｐゴシック" charset="0"/>
                <a:cs typeface="Times New Roman" pitchFamily="18" charset="0"/>
              </a:rPr>
              <a:t>Provided by </a:t>
            </a:r>
            <a:r>
              <a:rPr lang="en-US" dirty="0" err="1">
                <a:latin typeface="Times New Roman" pitchFamily="18" charset="0"/>
                <a:ea typeface="ＭＳ Ｐゴシック" charset="0"/>
                <a:cs typeface="Times New Roman" pitchFamily="18" charset="0"/>
              </a:rPr>
              <a:t>DNSsec</a:t>
            </a:r>
            <a:r>
              <a:rPr lang="en-US" dirty="0">
                <a:latin typeface="Times New Roman" pitchFamily="18" charset="0"/>
                <a:ea typeface="ＭＳ Ｐゴシック" charset="0"/>
                <a:cs typeface="Times New Roman" pitchFamily="18" charset="0"/>
              </a:rPr>
              <a:t>     …    but </a:t>
            </a:r>
            <a:r>
              <a:rPr lang="en-US" dirty="0" smtClean="0">
                <a:latin typeface="Times New Roman" pitchFamily="18" charset="0"/>
                <a:ea typeface="ＭＳ Ｐゴシック" charset="0"/>
                <a:cs typeface="Times New Roman" pitchFamily="18" charset="0"/>
              </a:rPr>
              <a:t>few use </a:t>
            </a:r>
            <a:r>
              <a:rPr lang="en-US" dirty="0" err="1">
                <a:latin typeface="Times New Roman" pitchFamily="18" charset="0"/>
                <a:ea typeface="ＭＳ Ｐゴシック" charset="0"/>
                <a:cs typeface="Times New Roman" pitchFamily="18" charset="0"/>
              </a:rPr>
              <a:t>DNSsec</a:t>
            </a:r>
            <a:endParaRPr lang="en-US" dirty="0">
              <a:latin typeface="Times New Roman" pitchFamily="18" charset="0"/>
              <a:ea typeface="ＭＳ Ｐゴシック"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304800"/>
            <a:ext cx="7772400" cy="579438"/>
          </a:xfrm>
        </p:spPr>
        <p:txBody>
          <a:bodyPr>
            <a:normAutofit fontScale="90000"/>
          </a:bodyPr>
          <a:lstStyle/>
          <a:p>
            <a:pPr eaLnBrk="1" hangingPunct="1"/>
            <a:r>
              <a:rPr lang="en-US" sz="3200" dirty="0">
                <a:solidFill>
                  <a:schemeClr val="tx1"/>
                </a:solidFill>
                <a:latin typeface="Times New Roman" pitchFamily="18" charset="0"/>
                <a:ea typeface="ＭＳ Ｐゴシック" charset="0"/>
                <a:cs typeface="Times New Roman" pitchFamily="18" charset="0"/>
              </a:rPr>
              <a:t>DNS cache poisoning  </a:t>
            </a:r>
            <a:r>
              <a:rPr lang="en-US" sz="2000" dirty="0">
                <a:solidFill>
                  <a:schemeClr val="tx1"/>
                </a:solidFill>
                <a:latin typeface="Times New Roman" pitchFamily="18" charset="0"/>
                <a:ea typeface="ＭＳ Ｐゴシック" charset="0"/>
                <a:cs typeface="Times New Roman" pitchFamily="18" charset="0"/>
              </a:rPr>
              <a:t>(a la </a:t>
            </a:r>
            <a:r>
              <a:rPr lang="en-US" sz="2000" dirty="0" err="1">
                <a:solidFill>
                  <a:schemeClr val="tx1"/>
                </a:solidFill>
                <a:latin typeface="Times New Roman" pitchFamily="18" charset="0"/>
                <a:ea typeface="ＭＳ Ｐゴシック" charset="0"/>
                <a:cs typeface="Times New Roman" pitchFamily="18" charset="0"/>
              </a:rPr>
              <a:t>Kaminsky</a:t>
            </a:r>
            <a:r>
              <a:rPr lang="ja-JP" altLang="en-US" sz="2000">
                <a:solidFill>
                  <a:schemeClr val="tx1"/>
                </a:solidFill>
                <a:latin typeface="Times New Roman" pitchFamily="18" charset="0"/>
                <a:ea typeface="ＭＳ Ｐゴシック" charset="0"/>
                <a:cs typeface="Times New Roman" pitchFamily="18" charset="0"/>
              </a:rPr>
              <a:t>’</a:t>
            </a:r>
            <a:r>
              <a:rPr lang="en-US" sz="2000" dirty="0">
                <a:solidFill>
                  <a:schemeClr val="tx1"/>
                </a:solidFill>
                <a:latin typeface="Times New Roman" pitchFamily="18" charset="0"/>
                <a:ea typeface="ＭＳ Ｐゴシック" charset="0"/>
                <a:cs typeface="Times New Roman" pitchFamily="18" charset="0"/>
              </a:rPr>
              <a:t>08)</a:t>
            </a:r>
          </a:p>
        </p:txBody>
      </p:sp>
      <p:sp>
        <p:nvSpPr>
          <p:cNvPr id="53251" name="Rectangle 3" descr="Rectangle: Click to edit Master text styles&#10;Second level&#10;Third level&#10;Fourth level&#10;Fifth level"/>
          <p:cNvSpPr>
            <a:spLocks noGrp="1" noChangeArrowheads="1"/>
          </p:cNvSpPr>
          <p:nvPr>
            <p:ph type="body" idx="1"/>
          </p:nvPr>
        </p:nvSpPr>
        <p:spPr>
          <a:xfrm>
            <a:off x="609600" y="1600200"/>
            <a:ext cx="8458200" cy="4648200"/>
          </a:xfrm>
        </p:spPr>
        <p:txBody>
          <a:bodyPr/>
          <a:lstStyle/>
          <a:p>
            <a:pPr eaLnBrk="1" hangingPunct="1"/>
            <a:r>
              <a:rPr lang="en-US" sz="2000" dirty="0">
                <a:latin typeface="Times New Roman" pitchFamily="18" charset="0"/>
                <a:ea typeface="ＭＳ Ｐゴシック" charset="0"/>
                <a:cs typeface="Times New Roman" pitchFamily="18" charset="0"/>
              </a:rPr>
              <a:t>Victim machine visits attacker</a:t>
            </a:r>
            <a:r>
              <a:rPr lang="ja-JP" altLang="en-US" sz="2000">
                <a:latin typeface="Times New Roman" pitchFamily="18" charset="0"/>
                <a:ea typeface="ＭＳ Ｐゴシック" charset="0"/>
                <a:cs typeface="Times New Roman" pitchFamily="18" charset="0"/>
              </a:rPr>
              <a:t>’</a:t>
            </a:r>
            <a:r>
              <a:rPr lang="en-US" sz="2000" dirty="0">
                <a:latin typeface="Times New Roman" pitchFamily="18" charset="0"/>
                <a:ea typeface="ＭＳ Ｐゴシック" charset="0"/>
                <a:cs typeface="Times New Roman" pitchFamily="18" charset="0"/>
              </a:rPr>
              <a:t>s web site,  downloads </a:t>
            </a:r>
            <a:r>
              <a:rPr lang="en-US" sz="2000" dirty="0" err="1">
                <a:latin typeface="Times New Roman" pitchFamily="18" charset="0"/>
                <a:ea typeface="ＭＳ Ｐゴシック" charset="0"/>
                <a:cs typeface="Times New Roman" pitchFamily="18" charset="0"/>
              </a:rPr>
              <a:t>Javascript</a:t>
            </a:r>
            <a:endParaRPr lang="en-US" sz="2000" dirty="0">
              <a:latin typeface="Times New Roman" pitchFamily="18" charset="0"/>
              <a:ea typeface="ＭＳ Ｐゴシック" charset="0"/>
              <a:cs typeface="Times New Roman" pitchFamily="18" charset="0"/>
            </a:endParaRPr>
          </a:p>
        </p:txBody>
      </p:sp>
      <p:sp>
        <p:nvSpPr>
          <p:cNvPr id="53252" name="Rectangle 4"/>
          <p:cNvSpPr>
            <a:spLocks noChangeArrowheads="1"/>
          </p:cNvSpPr>
          <p:nvPr/>
        </p:nvSpPr>
        <p:spPr bwMode="auto">
          <a:xfrm>
            <a:off x="152400" y="2508250"/>
            <a:ext cx="990600" cy="1016000"/>
          </a:xfrm>
          <a:prstGeom prst="rect">
            <a:avLst/>
          </a:prstGeom>
          <a:solidFill>
            <a:schemeClr val="accent1"/>
          </a:solidFill>
          <a:ln w="12700">
            <a:solidFill>
              <a:schemeClr val="tx1"/>
            </a:solidFill>
            <a:round/>
            <a:headEnd/>
            <a:tailEnd type="triangle" w="lg" len="med"/>
          </a:ln>
        </p:spPr>
        <p:txBody>
          <a:bodyPr wrap="none" anchor="ctr"/>
          <a:lstStyle/>
          <a:p>
            <a:pPr algn="ctr"/>
            <a:r>
              <a:rPr lang="en-US">
                <a:latin typeface="Times New Roman" pitchFamily="18" charset="0"/>
                <a:cs typeface="Times New Roman" pitchFamily="18" charset="0"/>
              </a:rPr>
              <a:t>user</a:t>
            </a:r>
          </a:p>
          <a:p>
            <a:pPr algn="ctr"/>
            <a:r>
              <a:rPr lang="en-US">
                <a:latin typeface="Times New Roman" pitchFamily="18" charset="0"/>
                <a:cs typeface="Times New Roman" pitchFamily="18" charset="0"/>
              </a:rPr>
              <a:t>browser</a:t>
            </a:r>
          </a:p>
        </p:txBody>
      </p:sp>
      <p:sp>
        <p:nvSpPr>
          <p:cNvPr id="53253" name="Rectangle 5"/>
          <p:cNvSpPr>
            <a:spLocks noChangeArrowheads="1"/>
          </p:cNvSpPr>
          <p:nvPr/>
        </p:nvSpPr>
        <p:spPr bwMode="auto">
          <a:xfrm>
            <a:off x="3205163" y="2508250"/>
            <a:ext cx="1214437" cy="1219200"/>
          </a:xfrm>
          <a:prstGeom prst="rect">
            <a:avLst/>
          </a:prstGeom>
          <a:solidFill>
            <a:schemeClr val="accent1"/>
          </a:solidFill>
          <a:ln w="12700">
            <a:solidFill>
              <a:schemeClr val="tx1"/>
            </a:solidFill>
            <a:round/>
            <a:headEnd/>
            <a:tailEnd type="triangle" w="lg" len="med"/>
          </a:ln>
        </p:spPr>
        <p:txBody>
          <a:bodyPr wrap="none" anchor="ctr"/>
          <a:lstStyle/>
          <a:p>
            <a:pPr algn="ctr"/>
            <a:r>
              <a:rPr lang="en-US">
                <a:latin typeface="Times New Roman" pitchFamily="18" charset="0"/>
                <a:cs typeface="Times New Roman" pitchFamily="18" charset="0"/>
              </a:rPr>
              <a:t>local</a:t>
            </a:r>
          </a:p>
          <a:p>
            <a:pPr algn="ctr"/>
            <a:r>
              <a:rPr lang="en-US">
                <a:latin typeface="Times New Roman" pitchFamily="18" charset="0"/>
                <a:cs typeface="Times New Roman" pitchFamily="18" charset="0"/>
              </a:rPr>
              <a:t>DNS</a:t>
            </a:r>
          </a:p>
          <a:p>
            <a:pPr algn="ctr"/>
            <a:r>
              <a:rPr lang="en-US">
                <a:latin typeface="Times New Roman" pitchFamily="18" charset="0"/>
                <a:cs typeface="Times New Roman" pitchFamily="18" charset="0"/>
              </a:rPr>
              <a:t>resolver</a:t>
            </a:r>
          </a:p>
        </p:txBody>
      </p:sp>
      <p:cxnSp>
        <p:nvCxnSpPr>
          <p:cNvPr id="53254" name="Straight Arrow Connector 7"/>
          <p:cNvCxnSpPr>
            <a:cxnSpLocks noChangeShapeType="1"/>
          </p:cNvCxnSpPr>
          <p:nvPr/>
        </p:nvCxnSpPr>
        <p:spPr bwMode="auto">
          <a:xfrm>
            <a:off x="1143000" y="2813050"/>
            <a:ext cx="20574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3255" name="TextBox 8"/>
          <p:cNvSpPr txBox="1">
            <a:spLocks noChangeArrowheads="1"/>
          </p:cNvSpPr>
          <p:nvPr/>
        </p:nvSpPr>
        <p:spPr bwMode="auto">
          <a:xfrm>
            <a:off x="1295400" y="2403475"/>
            <a:ext cx="149432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latin typeface="Times New Roman" pitchFamily="18" charset="0"/>
                <a:cs typeface="Times New Roman" pitchFamily="18" charset="0"/>
              </a:rPr>
              <a:t>Query:</a:t>
            </a:r>
          </a:p>
          <a:p>
            <a:pPr eaLnBrk="1" hangingPunct="1"/>
            <a:r>
              <a:rPr lang="en-US">
                <a:latin typeface="Times New Roman" pitchFamily="18" charset="0"/>
                <a:cs typeface="Times New Roman" pitchFamily="18" charset="0"/>
              </a:rPr>
              <a:t>  a.bank.com</a:t>
            </a:r>
          </a:p>
        </p:txBody>
      </p:sp>
      <p:cxnSp>
        <p:nvCxnSpPr>
          <p:cNvPr id="53256" name="Straight Arrow Connector 11"/>
          <p:cNvCxnSpPr>
            <a:cxnSpLocks noChangeShapeType="1"/>
          </p:cNvCxnSpPr>
          <p:nvPr/>
        </p:nvCxnSpPr>
        <p:spPr bwMode="auto">
          <a:xfrm>
            <a:off x="4419600" y="2660650"/>
            <a:ext cx="28194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3257" name="TextBox 13"/>
          <p:cNvSpPr txBox="1">
            <a:spLocks noChangeArrowheads="1"/>
          </p:cNvSpPr>
          <p:nvPr/>
        </p:nvSpPr>
        <p:spPr bwMode="auto">
          <a:xfrm>
            <a:off x="4800600" y="2286000"/>
            <a:ext cx="136608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latin typeface="Times New Roman" pitchFamily="18" charset="0"/>
                <a:cs typeface="Times New Roman" pitchFamily="18" charset="0"/>
              </a:rPr>
              <a:t>a.bank.com</a:t>
            </a:r>
          </a:p>
          <a:p>
            <a:pPr eaLnBrk="1" hangingPunct="1"/>
            <a:r>
              <a:rPr lang="en-US">
                <a:latin typeface="Times New Roman" pitchFamily="18" charset="0"/>
                <a:cs typeface="Times New Roman" pitchFamily="18" charset="0"/>
              </a:rPr>
              <a:t>QID=x</a:t>
            </a:r>
            <a:r>
              <a:rPr lang="en-US" baseline="-25000">
                <a:latin typeface="Times New Roman" pitchFamily="18" charset="0"/>
                <a:cs typeface="Times New Roman" pitchFamily="18" charset="0"/>
              </a:rPr>
              <a:t>1</a:t>
            </a:r>
          </a:p>
        </p:txBody>
      </p:sp>
      <p:sp>
        <p:nvSpPr>
          <p:cNvPr id="53258" name="Rectangle 17"/>
          <p:cNvSpPr>
            <a:spLocks noChangeArrowheads="1"/>
          </p:cNvSpPr>
          <p:nvPr/>
        </p:nvSpPr>
        <p:spPr bwMode="auto">
          <a:xfrm>
            <a:off x="7848600" y="5334000"/>
            <a:ext cx="990600" cy="838200"/>
          </a:xfrm>
          <a:prstGeom prst="rect">
            <a:avLst/>
          </a:prstGeom>
          <a:solidFill>
            <a:schemeClr val="accent1"/>
          </a:solidFill>
          <a:ln w="12700">
            <a:solidFill>
              <a:schemeClr val="tx1"/>
            </a:solidFill>
            <a:round/>
            <a:headEnd/>
            <a:tailEnd type="triangle" w="lg" len="med"/>
          </a:ln>
        </p:spPr>
        <p:txBody>
          <a:bodyPr wrap="none"/>
          <a:lstStyle/>
          <a:p>
            <a:pPr algn="ctr"/>
            <a:r>
              <a:rPr lang="en-US">
                <a:latin typeface="Times New Roman" pitchFamily="18" charset="0"/>
                <a:cs typeface="Times New Roman" pitchFamily="18" charset="0"/>
              </a:rPr>
              <a:t>attacker</a:t>
            </a:r>
          </a:p>
        </p:txBody>
      </p:sp>
      <p:sp>
        <p:nvSpPr>
          <p:cNvPr id="37904" name="TextBox 25"/>
          <p:cNvSpPr txBox="1">
            <a:spLocks noChangeArrowheads="1"/>
          </p:cNvSpPr>
          <p:nvPr/>
        </p:nvSpPr>
        <p:spPr bwMode="auto">
          <a:xfrm>
            <a:off x="152400" y="4800600"/>
            <a:ext cx="3429000"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dirty="0">
                <a:latin typeface="Times New Roman" pitchFamily="18" charset="0"/>
                <a:cs typeface="Times New Roman" pitchFamily="18" charset="0"/>
              </a:rPr>
              <a:t>attacker wins if  </a:t>
            </a:r>
            <a:r>
              <a:rPr lang="en-US" dirty="0">
                <a:latin typeface="Times New Roman" pitchFamily="18" charset="0"/>
                <a:cs typeface="Times New Roman" pitchFamily="18" charset="0"/>
                <a:sym typeface="Symbol" charset="0"/>
              </a:rPr>
              <a:t>j:  x</a:t>
            </a:r>
            <a:r>
              <a:rPr lang="en-US" sz="2800" baseline="-25000" dirty="0">
                <a:latin typeface="Times New Roman" pitchFamily="18" charset="0"/>
                <a:cs typeface="Times New Roman" pitchFamily="18" charset="0"/>
                <a:sym typeface="Symbol" charset="0"/>
              </a:rPr>
              <a:t>1</a:t>
            </a:r>
            <a:r>
              <a:rPr lang="en-US" dirty="0">
                <a:latin typeface="Times New Roman" pitchFamily="18" charset="0"/>
                <a:cs typeface="Times New Roman" pitchFamily="18" charset="0"/>
                <a:sym typeface="Symbol" charset="0"/>
              </a:rPr>
              <a:t> = </a:t>
            </a:r>
            <a:r>
              <a:rPr lang="en-US" dirty="0" err="1">
                <a:latin typeface="Times New Roman" pitchFamily="18" charset="0"/>
                <a:cs typeface="Times New Roman" pitchFamily="18" charset="0"/>
                <a:sym typeface="Symbol" charset="0"/>
              </a:rPr>
              <a:t>y</a:t>
            </a:r>
            <a:r>
              <a:rPr lang="en-US" sz="2800" baseline="-25000" dirty="0" err="1">
                <a:latin typeface="Times New Roman" pitchFamily="18" charset="0"/>
                <a:cs typeface="Times New Roman" pitchFamily="18" charset="0"/>
                <a:sym typeface="Symbol" charset="0"/>
              </a:rPr>
              <a:t>j</a:t>
            </a:r>
            <a:endParaRPr lang="en-US" sz="2800" baseline="-25000" dirty="0">
              <a:latin typeface="Times New Roman" pitchFamily="18" charset="0"/>
              <a:cs typeface="Times New Roman" pitchFamily="18" charset="0"/>
              <a:sym typeface="Symbol" charset="0"/>
            </a:endParaRPr>
          </a:p>
          <a:p>
            <a:pPr eaLnBrk="1" hangingPunct="1">
              <a:spcBef>
                <a:spcPts val="800"/>
              </a:spcBef>
            </a:pPr>
            <a:r>
              <a:rPr lang="en-US" dirty="0">
                <a:latin typeface="Times New Roman" pitchFamily="18" charset="0"/>
                <a:cs typeface="Times New Roman" pitchFamily="18" charset="0"/>
                <a:sym typeface="Symbol" charset="0"/>
              </a:rPr>
              <a:t>   response is cached and</a:t>
            </a:r>
            <a:br>
              <a:rPr lang="en-US" dirty="0">
                <a:latin typeface="Times New Roman" pitchFamily="18" charset="0"/>
                <a:cs typeface="Times New Roman" pitchFamily="18" charset="0"/>
                <a:sym typeface="Symbol" charset="0"/>
              </a:rPr>
            </a:br>
            <a:r>
              <a:rPr lang="en-US" dirty="0">
                <a:latin typeface="Times New Roman" pitchFamily="18" charset="0"/>
                <a:cs typeface="Times New Roman" pitchFamily="18" charset="0"/>
                <a:sym typeface="Symbol" charset="0"/>
              </a:rPr>
              <a:t>   attacker owns bank.com</a:t>
            </a:r>
          </a:p>
        </p:txBody>
      </p:sp>
      <p:sp>
        <p:nvSpPr>
          <p:cNvPr id="53260" name="Rectangle 17"/>
          <p:cNvSpPr>
            <a:spLocks noChangeArrowheads="1"/>
          </p:cNvSpPr>
          <p:nvPr/>
        </p:nvSpPr>
        <p:spPr bwMode="auto">
          <a:xfrm>
            <a:off x="7239000" y="2508250"/>
            <a:ext cx="1600200" cy="838200"/>
          </a:xfrm>
          <a:prstGeom prst="rect">
            <a:avLst/>
          </a:prstGeom>
          <a:solidFill>
            <a:schemeClr val="accent1"/>
          </a:solidFill>
          <a:ln w="12700">
            <a:solidFill>
              <a:schemeClr val="tx1"/>
            </a:solidFill>
            <a:round/>
            <a:headEnd/>
            <a:tailEnd type="triangle" w="lg" len="med"/>
          </a:ln>
        </p:spPr>
        <p:txBody>
          <a:bodyPr wrap="none" anchor="ctr"/>
          <a:lstStyle/>
          <a:p>
            <a:pPr algn="ctr"/>
            <a:r>
              <a:rPr lang="en-US">
                <a:latin typeface="Times New Roman" pitchFamily="18" charset="0"/>
                <a:cs typeface="Times New Roman" pitchFamily="18" charset="0"/>
              </a:rPr>
              <a:t>ns.bank.com</a:t>
            </a:r>
          </a:p>
        </p:txBody>
      </p:sp>
      <p:cxnSp>
        <p:nvCxnSpPr>
          <p:cNvPr id="53261" name="Straight Arrow Connector 22"/>
          <p:cNvCxnSpPr>
            <a:cxnSpLocks noChangeShapeType="1"/>
          </p:cNvCxnSpPr>
          <p:nvPr/>
        </p:nvCxnSpPr>
        <p:spPr bwMode="auto">
          <a:xfrm rot="10800000">
            <a:off x="6019800" y="3201988"/>
            <a:ext cx="1219200" cy="1587"/>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3262" name="TextBox 23"/>
          <p:cNvSpPr txBox="1">
            <a:spLocks noChangeArrowheads="1"/>
          </p:cNvSpPr>
          <p:nvPr/>
        </p:nvSpPr>
        <p:spPr bwMode="auto">
          <a:xfrm>
            <a:off x="6248400" y="3124200"/>
            <a:ext cx="86754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latin typeface="Times New Roman" pitchFamily="18" charset="0"/>
                <a:cs typeface="Times New Roman" pitchFamily="18" charset="0"/>
              </a:rPr>
              <a:t>IPaddr</a:t>
            </a:r>
          </a:p>
        </p:txBody>
      </p:sp>
      <p:grpSp>
        <p:nvGrpSpPr>
          <p:cNvPr id="2" name="Group 32"/>
          <p:cNvGrpSpPr>
            <a:grpSpLocks/>
          </p:cNvGrpSpPr>
          <p:nvPr/>
        </p:nvGrpSpPr>
        <p:grpSpPr bwMode="auto">
          <a:xfrm>
            <a:off x="3879850" y="3419475"/>
            <a:ext cx="3968750" cy="2206625"/>
            <a:chOff x="3880340" y="3648039"/>
            <a:chExt cx="3968260" cy="2206499"/>
          </a:xfrm>
        </p:grpSpPr>
        <p:cxnSp>
          <p:nvCxnSpPr>
            <p:cNvPr id="53264" name="Straight Arrow Connector 21"/>
            <p:cNvCxnSpPr>
              <a:cxnSpLocks noChangeShapeType="1"/>
            </p:cNvCxnSpPr>
            <p:nvPr/>
          </p:nvCxnSpPr>
          <p:spPr bwMode="auto">
            <a:xfrm rot="10800000">
              <a:off x="4572000" y="3648039"/>
              <a:ext cx="3276600" cy="1914561"/>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grpSp>
          <p:nvGrpSpPr>
            <p:cNvPr id="3" name="Group 30"/>
            <p:cNvGrpSpPr>
              <a:grpSpLocks/>
            </p:cNvGrpSpPr>
            <p:nvPr/>
          </p:nvGrpSpPr>
          <p:grpSpPr bwMode="auto">
            <a:xfrm>
              <a:off x="3988992" y="4467761"/>
              <a:ext cx="3783408" cy="1323439"/>
              <a:chOff x="3988992" y="4467761"/>
              <a:chExt cx="3783408" cy="1323439"/>
            </a:xfrm>
          </p:grpSpPr>
          <p:sp>
            <p:nvSpPr>
              <p:cNvPr id="53267" name="Rectangle 29"/>
              <p:cNvSpPr>
                <a:spLocks noChangeArrowheads="1"/>
              </p:cNvSpPr>
              <p:nvPr/>
            </p:nvSpPr>
            <p:spPr bwMode="auto">
              <a:xfrm>
                <a:off x="3988992" y="5105400"/>
                <a:ext cx="3783408" cy="685800"/>
              </a:xfrm>
              <a:prstGeom prst="rect">
                <a:avLst/>
              </a:prstGeom>
              <a:solidFill>
                <a:srgbClr val="FFFF00"/>
              </a:solidFill>
              <a:ln>
                <a:noFill/>
              </a:ln>
              <a:extLst>
                <a:ext uri="{91240B29-F687-4f45-9708-019B960494DF}">
                  <a14:hiddenLine xmlns:a14="http://schemas.microsoft.com/office/drawing/2010/main" xmlns="" w="12700">
                    <a:solidFill>
                      <a:srgbClr val="000000"/>
                    </a:solidFill>
                    <a:round/>
                    <a:headEnd/>
                    <a:tailEnd type="triangle" w="lg" len="med"/>
                  </a14:hiddenLine>
                </a:ext>
              </a:extLst>
            </p:spPr>
            <p:txBody>
              <a:bodyPr wrap="none"/>
              <a:lstStyle/>
              <a:p>
                <a:endParaRPr lang="en-US">
                  <a:latin typeface="Times New Roman" pitchFamily="18" charset="0"/>
                  <a:cs typeface="Times New Roman" pitchFamily="18" charset="0"/>
                </a:endParaRPr>
              </a:p>
            </p:txBody>
          </p:sp>
          <p:sp>
            <p:nvSpPr>
              <p:cNvPr id="53268" name="TextBox 24"/>
              <p:cNvSpPr txBox="1">
                <a:spLocks noChangeArrowheads="1"/>
              </p:cNvSpPr>
              <p:nvPr/>
            </p:nvSpPr>
            <p:spPr bwMode="auto">
              <a:xfrm>
                <a:off x="3988992" y="4467761"/>
                <a:ext cx="3244399" cy="1323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dirty="0">
                    <a:latin typeface="Times New Roman" pitchFamily="18" charset="0"/>
                    <a:cs typeface="Times New Roman" pitchFamily="18" charset="0"/>
                  </a:rPr>
                  <a:t>256 responses:</a:t>
                </a:r>
              </a:p>
              <a:p>
                <a:pPr eaLnBrk="1" hangingPunct="1"/>
                <a:r>
                  <a:rPr lang="en-US" dirty="0">
                    <a:latin typeface="Times New Roman" pitchFamily="18" charset="0"/>
                    <a:cs typeface="Times New Roman" pitchFamily="18" charset="0"/>
                  </a:rPr>
                  <a:t>Random QID  y</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y</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p>
              <a:p>
                <a:pPr eaLnBrk="1" hangingPunct="1"/>
                <a:r>
                  <a:rPr lang="en-US" b="1" dirty="0">
                    <a:latin typeface="Times New Roman" pitchFamily="18" charset="0"/>
                    <a:cs typeface="Times New Roman" pitchFamily="18" charset="0"/>
                  </a:rPr>
                  <a:t>NS  bank.com=ns.bank.com</a:t>
                </a:r>
              </a:p>
              <a:p>
                <a:pPr eaLnBrk="1" hangingPunct="1"/>
                <a:r>
                  <a:rPr lang="en-US" b="1" dirty="0">
                    <a:latin typeface="Times New Roman" pitchFamily="18" charset="0"/>
                    <a:cs typeface="Times New Roman" pitchFamily="18" charset="0"/>
                  </a:rPr>
                  <a:t>A ns.bank.com=</a:t>
                </a:r>
                <a:r>
                  <a:rPr lang="en-US" b="1" dirty="0" err="1">
                    <a:latin typeface="Times New Roman" pitchFamily="18" charset="0"/>
                    <a:cs typeface="Times New Roman" pitchFamily="18" charset="0"/>
                  </a:rPr>
                  <a:t>attackerIP</a:t>
                </a:r>
                <a:r>
                  <a:rPr lang="en-US" b="1" dirty="0">
                    <a:latin typeface="Times New Roman" pitchFamily="18" charset="0"/>
                    <a:cs typeface="Times New Roman" pitchFamily="18" charset="0"/>
                  </a:rPr>
                  <a:t> </a:t>
                </a:r>
              </a:p>
            </p:txBody>
          </p:sp>
        </p:grpSp>
        <p:sp>
          <p:nvSpPr>
            <p:cNvPr id="53266" name="Left Bracket 31"/>
            <p:cNvSpPr>
              <a:spLocks/>
            </p:cNvSpPr>
            <p:nvPr/>
          </p:nvSpPr>
          <p:spPr bwMode="auto">
            <a:xfrm>
              <a:off x="3880340" y="4800600"/>
              <a:ext cx="178992" cy="1053938"/>
            </a:xfrm>
            <a:prstGeom prst="leftBracket">
              <a:avLst>
                <a:gd name="adj" fmla="val 8342"/>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endParaRPr lang="en-US">
                <a:latin typeface="Times New Roman" pitchFamily="18" charset="0"/>
                <a:cs typeface="Times New Roman" pitchFamily="18" charset="0"/>
              </a:endParaRPr>
            </a:p>
          </p:txBody>
        </p:sp>
      </p:grpSp>
      <p:sp>
        <p:nvSpPr>
          <p:cNvPr id="21" name="Footer Placeholder 20"/>
          <p:cNvSpPr>
            <a:spLocks noGrp="1"/>
          </p:cNvSpPr>
          <p:nvPr>
            <p:ph type="ftr" sz="quarter" idx="11"/>
          </p:nvPr>
        </p:nvSpPr>
        <p:spPr/>
        <p:txBody>
          <a:bodyPr/>
          <a:lstStyle/>
          <a:p>
            <a:r>
              <a:rPr lang="en-US" smtClean="0"/>
              <a:t>FAST-NUCES</a:t>
            </a:r>
            <a:endParaRPr lang="en-US"/>
          </a:p>
        </p:txBody>
      </p:sp>
      <p:pic>
        <p:nvPicPr>
          <p:cNvPr id="22" name="Picture 21"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28600" y="304800"/>
            <a:ext cx="7772400" cy="579438"/>
          </a:xfrm>
        </p:spPr>
        <p:txBody>
          <a:bodyPr>
            <a:normAutofit fontScale="90000"/>
          </a:bodyPr>
          <a:lstStyle/>
          <a:p>
            <a:pPr eaLnBrk="1" hangingPunct="1"/>
            <a:r>
              <a:rPr lang="en-US" sz="3200" dirty="0">
                <a:solidFill>
                  <a:schemeClr val="tx1"/>
                </a:solidFill>
                <a:latin typeface="Times New Roman" pitchFamily="18" charset="0"/>
                <a:ea typeface="ＭＳ Ｐゴシック" charset="0"/>
                <a:cs typeface="Times New Roman" pitchFamily="18" charset="0"/>
              </a:rPr>
              <a:t>If at first you don</a:t>
            </a:r>
            <a:r>
              <a:rPr lang="ja-JP" altLang="en-US" sz="3200">
                <a:solidFill>
                  <a:schemeClr val="tx1"/>
                </a:solidFill>
                <a:latin typeface="Times New Roman" pitchFamily="18" charset="0"/>
                <a:ea typeface="ＭＳ Ｐゴシック" charset="0"/>
                <a:cs typeface="Times New Roman" pitchFamily="18" charset="0"/>
              </a:rPr>
              <a:t>’</a:t>
            </a:r>
            <a:r>
              <a:rPr lang="en-US" sz="3200" dirty="0">
                <a:solidFill>
                  <a:schemeClr val="tx1"/>
                </a:solidFill>
                <a:latin typeface="Times New Roman" pitchFamily="18" charset="0"/>
                <a:ea typeface="ＭＳ Ｐゴシック" charset="0"/>
                <a:cs typeface="Times New Roman" pitchFamily="18" charset="0"/>
              </a:rPr>
              <a:t>t succeed …</a:t>
            </a:r>
            <a:endParaRPr lang="en-US" sz="2000" dirty="0">
              <a:solidFill>
                <a:schemeClr val="tx1"/>
              </a:solidFill>
              <a:latin typeface="Times New Roman" pitchFamily="18" charset="0"/>
              <a:ea typeface="ＭＳ Ｐゴシック" charset="0"/>
              <a:cs typeface="Times New Roman" pitchFamily="18" charset="0"/>
            </a:endParaRPr>
          </a:p>
        </p:txBody>
      </p:sp>
      <p:sp>
        <p:nvSpPr>
          <p:cNvPr id="54275" name="Rectangle 3" descr="Rectangle: Click to edit Master text styles&#10;Second level&#10;Third level&#10;Fourth level&#10;Fifth level"/>
          <p:cNvSpPr>
            <a:spLocks noGrp="1" noChangeArrowheads="1"/>
          </p:cNvSpPr>
          <p:nvPr>
            <p:ph type="body" idx="1"/>
          </p:nvPr>
        </p:nvSpPr>
        <p:spPr>
          <a:xfrm>
            <a:off x="609600" y="1066800"/>
            <a:ext cx="8458200" cy="4648200"/>
          </a:xfrm>
        </p:spPr>
        <p:txBody>
          <a:bodyPr/>
          <a:lstStyle/>
          <a:p>
            <a:pPr eaLnBrk="1" hangingPunct="1"/>
            <a:r>
              <a:rPr lang="en-US" sz="2000">
                <a:latin typeface="Times New Roman" pitchFamily="18" charset="0"/>
                <a:ea typeface="ＭＳ Ｐゴシック" charset="0"/>
                <a:cs typeface="Times New Roman" pitchFamily="18" charset="0"/>
              </a:rPr>
              <a:t>Victim machine visits attacker</a:t>
            </a:r>
            <a:r>
              <a:rPr lang="ja-JP" altLang="en-US" sz="2000">
                <a:latin typeface="Times New Roman" pitchFamily="18" charset="0"/>
                <a:ea typeface="ＭＳ Ｐゴシック" charset="0"/>
                <a:cs typeface="Times New Roman" pitchFamily="18" charset="0"/>
              </a:rPr>
              <a:t>’</a:t>
            </a:r>
            <a:r>
              <a:rPr lang="en-US" sz="2000">
                <a:latin typeface="Times New Roman" pitchFamily="18" charset="0"/>
                <a:ea typeface="ＭＳ Ｐゴシック" charset="0"/>
                <a:cs typeface="Times New Roman" pitchFamily="18" charset="0"/>
              </a:rPr>
              <a:t>s web site,  downloads Javascript</a:t>
            </a:r>
          </a:p>
        </p:txBody>
      </p:sp>
      <p:sp>
        <p:nvSpPr>
          <p:cNvPr id="54276" name="Rectangle 4"/>
          <p:cNvSpPr>
            <a:spLocks noChangeArrowheads="1"/>
          </p:cNvSpPr>
          <p:nvPr/>
        </p:nvSpPr>
        <p:spPr bwMode="auto">
          <a:xfrm>
            <a:off x="152400" y="1974850"/>
            <a:ext cx="990600" cy="1016000"/>
          </a:xfrm>
          <a:prstGeom prst="rect">
            <a:avLst/>
          </a:prstGeom>
          <a:solidFill>
            <a:schemeClr val="accent1"/>
          </a:solidFill>
          <a:ln w="12700">
            <a:solidFill>
              <a:schemeClr val="tx1"/>
            </a:solidFill>
            <a:round/>
            <a:headEnd/>
            <a:tailEnd type="triangle" w="lg" len="med"/>
          </a:ln>
        </p:spPr>
        <p:txBody>
          <a:bodyPr wrap="none" anchor="ctr"/>
          <a:lstStyle/>
          <a:p>
            <a:pPr algn="ctr"/>
            <a:r>
              <a:rPr lang="en-US">
                <a:latin typeface="Times New Roman" pitchFamily="18" charset="0"/>
                <a:cs typeface="Times New Roman" pitchFamily="18" charset="0"/>
              </a:rPr>
              <a:t>user</a:t>
            </a:r>
          </a:p>
          <a:p>
            <a:pPr algn="ctr"/>
            <a:r>
              <a:rPr lang="en-US">
                <a:latin typeface="Times New Roman" pitchFamily="18" charset="0"/>
                <a:cs typeface="Times New Roman" pitchFamily="18" charset="0"/>
              </a:rPr>
              <a:t>browser</a:t>
            </a:r>
          </a:p>
        </p:txBody>
      </p:sp>
      <p:sp>
        <p:nvSpPr>
          <p:cNvPr id="54277" name="Rectangle 5"/>
          <p:cNvSpPr>
            <a:spLocks noChangeArrowheads="1"/>
          </p:cNvSpPr>
          <p:nvPr/>
        </p:nvSpPr>
        <p:spPr bwMode="auto">
          <a:xfrm>
            <a:off x="3205163" y="1974850"/>
            <a:ext cx="1214437" cy="1219200"/>
          </a:xfrm>
          <a:prstGeom prst="rect">
            <a:avLst/>
          </a:prstGeom>
          <a:solidFill>
            <a:schemeClr val="accent1"/>
          </a:solidFill>
          <a:ln w="12700">
            <a:solidFill>
              <a:schemeClr val="tx1"/>
            </a:solidFill>
            <a:round/>
            <a:headEnd/>
            <a:tailEnd type="triangle" w="lg" len="med"/>
          </a:ln>
        </p:spPr>
        <p:txBody>
          <a:bodyPr wrap="none" anchor="ctr"/>
          <a:lstStyle/>
          <a:p>
            <a:pPr algn="ctr"/>
            <a:r>
              <a:rPr lang="en-US">
                <a:latin typeface="Times New Roman" pitchFamily="18" charset="0"/>
                <a:cs typeface="Times New Roman" pitchFamily="18" charset="0"/>
              </a:rPr>
              <a:t>local</a:t>
            </a:r>
          </a:p>
          <a:p>
            <a:pPr algn="ctr"/>
            <a:r>
              <a:rPr lang="en-US">
                <a:latin typeface="Times New Roman" pitchFamily="18" charset="0"/>
                <a:cs typeface="Times New Roman" pitchFamily="18" charset="0"/>
              </a:rPr>
              <a:t>DNS</a:t>
            </a:r>
          </a:p>
          <a:p>
            <a:pPr algn="ctr"/>
            <a:r>
              <a:rPr lang="en-US">
                <a:latin typeface="Times New Roman" pitchFamily="18" charset="0"/>
                <a:cs typeface="Times New Roman" pitchFamily="18" charset="0"/>
              </a:rPr>
              <a:t>resolver</a:t>
            </a:r>
          </a:p>
        </p:txBody>
      </p:sp>
      <p:cxnSp>
        <p:nvCxnSpPr>
          <p:cNvPr id="54278" name="Straight Arrow Connector 7"/>
          <p:cNvCxnSpPr>
            <a:cxnSpLocks noChangeShapeType="1"/>
          </p:cNvCxnSpPr>
          <p:nvPr/>
        </p:nvCxnSpPr>
        <p:spPr bwMode="auto">
          <a:xfrm>
            <a:off x="1143000" y="2279650"/>
            <a:ext cx="20574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4279" name="TextBox 8"/>
          <p:cNvSpPr txBox="1">
            <a:spLocks noChangeArrowheads="1"/>
          </p:cNvSpPr>
          <p:nvPr/>
        </p:nvSpPr>
        <p:spPr bwMode="auto">
          <a:xfrm>
            <a:off x="1295400" y="1870075"/>
            <a:ext cx="1523174"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latin typeface="Times New Roman" pitchFamily="18" charset="0"/>
                <a:cs typeface="Times New Roman" pitchFamily="18" charset="0"/>
              </a:rPr>
              <a:t>Query:</a:t>
            </a:r>
          </a:p>
          <a:p>
            <a:pPr eaLnBrk="1" hangingPunct="1"/>
            <a:endParaRPr lang="en-US">
              <a:latin typeface="Times New Roman" pitchFamily="18" charset="0"/>
              <a:cs typeface="Times New Roman" pitchFamily="18" charset="0"/>
            </a:endParaRPr>
          </a:p>
          <a:p>
            <a:pPr eaLnBrk="1" hangingPunct="1"/>
            <a:r>
              <a:rPr lang="en-US">
                <a:latin typeface="Times New Roman" pitchFamily="18" charset="0"/>
                <a:cs typeface="Times New Roman" pitchFamily="18" charset="0"/>
              </a:rPr>
              <a:t>  </a:t>
            </a:r>
            <a:r>
              <a:rPr lang="en-US" b="1">
                <a:latin typeface="Times New Roman" pitchFamily="18" charset="0"/>
                <a:cs typeface="Times New Roman" pitchFamily="18" charset="0"/>
              </a:rPr>
              <a:t>b.</a:t>
            </a:r>
            <a:r>
              <a:rPr lang="en-US">
                <a:latin typeface="Times New Roman" pitchFamily="18" charset="0"/>
                <a:cs typeface="Times New Roman" pitchFamily="18" charset="0"/>
              </a:rPr>
              <a:t>bank.com</a:t>
            </a:r>
          </a:p>
        </p:txBody>
      </p:sp>
      <p:cxnSp>
        <p:nvCxnSpPr>
          <p:cNvPr id="54280" name="Straight Arrow Connector 11"/>
          <p:cNvCxnSpPr>
            <a:cxnSpLocks noChangeShapeType="1"/>
          </p:cNvCxnSpPr>
          <p:nvPr/>
        </p:nvCxnSpPr>
        <p:spPr bwMode="auto">
          <a:xfrm>
            <a:off x="4419600" y="2127250"/>
            <a:ext cx="28194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4281" name="TextBox 13"/>
          <p:cNvSpPr txBox="1">
            <a:spLocks noChangeArrowheads="1"/>
          </p:cNvSpPr>
          <p:nvPr/>
        </p:nvSpPr>
        <p:spPr bwMode="auto">
          <a:xfrm>
            <a:off x="4800600" y="1752600"/>
            <a:ext cx="139493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b="1">
                <a:latin typeface="Times New Roman" pitchFamily="18" charset="0"/>
                <a:cs typeface="Times New Roman" pitchFamily="18" charset="0"/>
              </a:rPr>
              <a:t>b</a:t>
            </a:r>
            <a:r>
              <a:rPr lang="en-US">
                <a:latin typeface="Times New Roman" pitchFamily="18" charset="0"/>
                <a:cs typeface="Times New Roman" pitchFamily="18" charset="0"/>
              </a:rPr>
              <a:t>.bank.com</a:t>
            </a:r>
          </a:p>
          <a:p>
            <a:pPr eaLnBrk="1" hangingPunct="1"/>
            <a:r>
              <a:rPr lang="en-US">
                <a:latin typeface="Times New Roman" pitchFamily="18" charset="0"/>
                <a:cs typeface="Times New Roman" pitchFamily="18" charset="0"/>
              </a:rPr>
              <a:t>QID=</a:t>
            </a:r>
            <a:r>
              <a:rPr lang="en-US" b="1">
                <a:latin typeface="Times New Roman" pitchFamily="18" charset="0"/>
                <a:cs typeface="Times New Roman" pitchFamily="18" charset="0"/>
              </a:rPr>
              <a:t>x</a:t>
            </a:r>
            <a:r>
              <a:rPr lang="en-US" b="1" baseline="-25000">
                <a:latin typeface="Times New Roman" pitchFamily="18" charset="0"/>
                <a:cs typeface="Times New Roman" pitchFamily="18" charset="0"/>
              </a:rPr>
              <a:t>2</a:t>
            </a:r>
          </a:p>
        </p:txBody>
      </p:sp>
      <p:sp>
        <p:nvSpPr>
          <p:cNvPr id="54282" name="Rectangle 17"/>
          <p:cNvSpPr>
            <a:spLocks noChangeArrowheads="1"/>
          </p:cNvSpPr>
          <p:nvPr/>
        </p:nvSpPr>
        <p:spPr bwMode="auto">
          <a:xfrm>
            <a:off x="7848600" y="4800600"/>
            <a:ext cx="990600" cy="838200"/>
          </a:xfrm>
          <a:prstGeom prst="rect">
            <a:avLst/>
          </a:prstGeom>
          <a:solidFill>
            <a:schemeClr val="accent1"/>
          </a:solidFill>
          <a:ln w="12700">
            <a:solidFill>
              <a:schemeClr val="tx1"/>
            </a:solidFill>
            <a:round/>
            <a:headEnd/>
            <a:tailEnd type="triangle" w="lg" len="med"/>
          </a:ln>
        </p:spPr>
        <p:txBody>
          <a:bodyPr wrap="none"/>
          <a:lstStyle/>
          <a:p>
            <a:pPr algn="ctr"/>
            <a:r>
              <a:rPr lang="en-US">
                <a:latin typeface="Times New Roman" pitchFamily="18" charset="0"/>
                <a:cs typeface="Times New Roman" pitchFamily="18" charset="0"/>
              </a:rPr>
              <a:t>attacker</a:t>
            </a:r>
          </a:p>
        </p:txBody>
      </p:sp>
      <p:cxnSp>
        <p:nvCxnSpPr>
          <p:cNvPr id="54283" name="Straight Arrow Connector 21"/>
          <p:cNvCxnSpPr>
            <a:cxnSpLocks noChangeShapeType="1"/>
          </p:cNvCxnSpPr>
          <p:nvPr/>
        </p:nvCxnSpPr>
        <p:spPr bwMode="auto">
          <a:xfrm rot="10800000">
            <a:off x="4572000" y="2886075"/>
            <a:ext cx="3276600" cy="191452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grpSp>
        <p:nvGrpSpPr>
          <p:cNvPr id="2" name="Group 30"/>
          <p:cNvGrpSpPr>
            <a:grpSpLocks/>
          </p:cNvGrpSpPr>
          <p:nvPr/>
        </p:nvGrpSpPr>
        <p:grpSpPr bwMode="auto">
          <a:xfrm>
            <a:off x="3989388" y="3705225"/>
            <a:ext cx="3783012" cy="1323975"/>
            <a:chOff x="3988992" y="4467761"/>
            <a:chExt cx="3783408" cy="1323439"/>
          </a:xfrm>
        </p:grpSpPr>
        <p:sp>
          <p:nvSpPr>
            <p:cNvPr id="54291" name="Rectangle 29"/>
            <p:cNvSpPr>
              <a:spLocks noChangeArrowheads="1"/>
            </p:cNvSpPr>
            <p:nvPr/>
          </p:nvSpPr>
          <p:spPr bwMode="auto">
            <a:xfrm>
              <a:off x="3988992" y="5105400"/>
              <a:ext cx="3783408" cy="685800"/>
            </a:xfrm>
            <a:prstGeom prst="rect">
              <a:avLst/>
            </a:prstGeom>
            <a:solidFill>
              <a:srgbClr val="FFFF00"/>
            </a:solidFill>
            <a:ln>
              <a:noFill/>
            </a:ln>
            <a:extLst>
              <a:ext uri="{91240B29-F687-4f45-9708-019B960494DF}">
                <a14:hiddenLine xmlns:a14="http://schemas.microsoft.com/office/drawing/2010/main" xmlns="" w="12700">
                  <a:solidFill>
                    <a:srgbClr val="000000"/>
                  </a:solidFill>
                  <a:round/>
                  <a:headEnd/>
                  <a:tailEnd type="triangle" w="lg" len="med"/>
                </a14:hiddenLine>
              </a:ext>
            </a:extLst>
          </p:spPr>
          <p:txBody>
            <a:bodyPr wrap="none"/>
            <a:lstStyle/>
            <a:p>
              <a:endParaRPr lang="en-US">
                <a:latin typeface="Times New Roman" pitchFamily="18" charset="0"/>
                <a:cs typeface="Times New Roman" pitchFamily="18" charset="0"/>
              </a:endParaRPr>
            </a:p>
          </p:txBody>
        </p:sp>
        <p:sp>
          <p:nvSpPr>
            <p:cNvPr id="54292" name="TextBox 24"/>
            <p:cNvSpPr txBox="1">
              <a:spLocks noChangeArrowheads="1"/>
            </p:cNvSpPr>
            <p:nvPr/>
          </p:nvSpPr>
          <p:spPr bwMode="auto">
            <a:xfrm>
              <a:off x="3988992" y="4467761"/>
              <a:ext cx="3245139" cy="13229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latin typeface="Times New Roman" pitchFamily="18" charset="0"/>
                  <a:cs typeface="Times New Roman" pitchFamily="18" charset="0"/>
                </a:rPr>
                <a:t>256 responses:</a:t>
              </a:r>
            </a:p>
            <a:p>
              <a:pPr eaLnBrk="1" hangingPunct="1"/>
              <a:r>
                <a:rPr lang="en-US">
                  <a:latin typeface="Times New Roman" pitchFamily="18" charset="0"/>
                  <a:cs typeface="Times New Roman" pitchFamily="18" charset="0"/>
                </a:rPr>
                <a:t>Random QID  y</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 y</a:t>
              </a:r>
              <a:r>
                <a:rPr lang="en-US" baseline="-25000">
                  <a:latin typeface="Times New Roman" pitchFamily="18" charset="0"/>
                  <a:cs typeface="Times New Roman" pitchFamily="18" charset="0"/>
                </a:rPr>
                <a:t>2</a:t>
              </a:r>
              <a:r>
                <a:rPr lang="en-US">
                  <a:latin typeface="Times New Roman" pitchFamily="18" charset="0"/>
                  <a:cs typeface="Times New Roman" pitchFamily="18" charset="0"/>
                </a:rPr>
                <a:t>, …</a:t>
              </a:r>
            </a:p>
            <a:p>
              <a:pPr eaLnBrk="1" hangingPunct="1"/>
              <a:r>
                <a:rPr lang="en-US" b="1">
                  <a:latin typeface="Times New Roman" pitchFamily="18" charset="0"/>
                  <a:cs typeface="Times New Roman" pitchFamily="18" charset="0"/>
                </a:rPr>
                <a:t>NS  bank.com=ns.bank.com</a:t>
              </a:r>
            </a:p>
            <a:p>
              <a:pPr eaLnBrk="1" hangingPunct="1"/>
              <a:r>
                <a:rPr lang="en-US" b="1">
                  <a:latin typeface="Times New Roman" pitchFamily="18" charset="0"/>
                  <a:cs typeface="Times New Roman" pitchFamily="18" charset="0"/>
                </a:rPr>
                <a:t>A ns.bank.com=attackerIP </a:t>
              </a:r>
            </a:p>
          </p:txBody>
        </p:sp>
      </p:grpSp>
      <p:sp>
        <p:nvSpPr>
          <p:cNvPr id="54285" name="TextBox 25"/>
          <p:cNvSpPr txBox="1">
            <a:spLocks noChangeArrowheads="1"/>
          </p:cNvSpPr>
          <p:nvPr/>
        </p:nvSpPr>
        <p:spPr bwMode="auto">
          <a:xfrm>
            <a:off x="152400" y="4749800"/>
            <a:ext cx="3429000"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latin typeface="Times New Roman" pitchFamily="18" charset="0"/>
                <a:cs typeface="Times New Roman" pitchFamily="18" charset="0"/>
              </a:rPr>
              <a:t>attacker wins if  </a:t>
            </a:r>
            <a:r>
              <a:rPr lang="en-US">
                <a:latin typeface="Times New Roman" pitchFamily="18" charset="0"/>
                <a:cs typeface="Times New Roman" pitchFamily="18" charset="0"/>
                <a:sym typeface="Symbol" charset="0"/>
              </a:rPr>
              <a:t>j:  </a:t>
            </a:r>
            <a:r>
              <a:rPr lang="en-US" b="1">
                <a:latin typeface="Times New Roman" pitchFamily="18" charset="0"/>
                <a:cs typeface="Times New Roman" pitchFamily="18" charset="0"/>
                <a:sym typeface="Symbol" charset="0"/>
              </a:rPr>
              <a:t>x</a:t>
            </a:r>
            <a:r>
              <a:rPr lang="en-US" sz="2800" b="1" baseline="-25000">
                <a:latin typeface="Times New Roman" pitchFamily="18" charset="0"/>
                <a:cs typeface="Times New Roman" pitchFamily="18" charset="0"/>
                <a:sym typeface="Symbol" charset="0"/>
              </a:rPr>
              <a:t>2</a:t>
            </a:r>
            <a:r>
              <a:rPr lang="en-US">
                <a:latin typeface="Times New Roman" pitchFamily="18" charset="0"/>
                <a:cs typeface="Times New Roman" pitchFamily="18" charset="0"/>
                <a:sym typeface="Symbol" charset="0"/>
              </a:rPr>
              <a:t> = y</a:t>
            </a:r>
            <a:r>
              <a:rPr lang="en-US" sz="2800" baseline="-25000">
                <a:latin typeface="Times New Roman" pitchFamily="18" charset="0"/>
                <a:cs typeface="Times New Roman" pitchFamily="18" charset="0"/>
                <a:sym typeface="Symbol" charset="0"/>
              </a:rPr>
              <a:t>j</a:t>
            </a:r>
          </a:p>
          <a:p>
            <a:pPr eaLnBrk="1" hangingPunct="1">
              <a:spcBef>
                <a:spcPts val="800"/>
              </a:spcBef>
            </a:pPr>
            <a:r>
              <a:rPr lang="en-US">
                <a:latin typeface="Times New Roman" pitchFamily="18" charset="0"/>
                <a:cs typeface="Times New Roman" pitchFamily="18" charset="0"/>
                <a:sym typeface="Symbol" charset="0"/>
              </a:rPr>
              <a:t>   response is cached and</a:t>
            </a:r>
            <a:br>
              <a:rPr lang="en-US">
                <a:latin typeface="Times New Roman" pitchFamily="18" charset="0"/>
                <a:cs typeface="Times New Roman" pitchFamily="18" charset="0"/>
                <a:sym typeface="Symbol" charset="0"/>
              </a:rPr>
            </a:br>
            <a:r>
              <a:rPr lang="en-US">
                <a:latin typeface="Times New Roman" pitchFamily="18" charset="0"/>
                <a:cs typeface="Times New Roman" pitchFamily="18" charset="0"/>
                <a:sym typeface="Symbol" charset="0"/>
              </a:rPr>
              <a:t>   attacker owns bank.com</a:t>
            </a:r>
          </a:p>
        </p:txBody>
      </p:sp>
      <p:sp>
        <p:nvSpPr>
          <p:cNvPr id="54286" name="Rectangle 17"/>
          <p:cNvSpPr>
            <a:spLocks noChangeArrowheads="1"/>
          </p:cNvSpPr>
          <p:nvPr/>
        </p:nvSpPr>
        <p:spPr bwMode="auto">
          <a:xfrm>
            <a:off x="7239000" y="1974850"/>
            <a:ext cx="1600200" cy="838200"/>
          </a:xfrm>
          <a:prstGeom prst="rect">
            <a:avLst/>
          </a:prstGeom>
          <a:solidFill>
            <a:schemeClr val="accent1"/>
          </a:solidFill>
          <a:ln w="12700">
            <a:solidFill>
              <a:schemeClr val="tx1"/>
            </a:solidFill>
            <a:round/>
            <a:headEnd/>
            <a:tailEnd type="triangle" w="lg" len="med"/>
          </a:ln>
        </p:spPr>
        <p:txBody>
          <a:bodyPr wrap="none" anchor="ctr"/>
          <a:lstStyle/>
          <a:p>
            <a:pPr algn="ctr"/>
            <a:r>
              <a:rPr lang="en-US">
                <a:latin typeface="Times New Roman" pitchFamily="18" charset="0"/>
                <a:cs typeface="Times New Roman" pitchFamily="18" charset="0"/>
              </a:rPr>
              <a:t>ns.bank.com</a:t>
            </a:r>
          </a:p>
        </p:txBody>
      </p:sp>
      <p:cxnSp>
        <p:nvCxnSpPr>
          <p:cNvPr id="54287" name="Straight Arrow Connector 22"/>
          <p:cNvCxnSpPr>
            <a:cxnSpLocks noChangeShapeType="1"/>
          </p:cNvCxnSpPr>
          <p:nvPr/>
        </p:nvCxnSpPr>
        <p:spPr bwMode="auto">
          <a:xfrm rot="10800000">
            <a:off x="6019800" y="2668588"/>
            <a:ext cx="1219200" cy="1587"/>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4288" name="TextBox 23"/>
          <p:cNvSpPr txBox="1">
            <a:spLocks noChangeArrowheads="1"/>
          </p:cNvSpPr>
          <p:nvPr/>
        </p:nvSpPr>
        <p:spPr bwMode="auto">
          <a:xfrm>
            <a:off x="6248400" y="2590800"/>
            <a:ext cx="86754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latin typeface="Times New Roman" pitchFamily="18" charset="0"/>
                <a:cs typeface="Times New Roman" pitchFamily="18" charset="0"/>
              </a:rPr>
              <a:t>IPaddr</a:t>
            </a:r>
          </a:p>
        </p:txBody>
      </p:sp>
      <p:sp>
        <p:nvSpPr>
          <p:cNvPr id="54289" name="Left Bracket 31"/>
          <p:cNvSpPr>
            <a:spLocks/>
          </p:cNvSpPr>
          <p:nvPr/>
        </p:nvSpPr>
        <p:spPr bwMode="auto">
          <a:xfrm>
            <a:off x="3879850" y="4038600"/>
            <a:ext cx="179388" cy="1054100"/>
          </a:xfrm>
          <a:prstGeom prst="leftBracket">
            <a:avLst>
              <a:gd name="adj" fmla="val 8324"/>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endParaRPr lang="en-US">
              <a:latin typeface="Times New Roman" pitchFamily="18" charset="0"/>
              <a:cs typeface="Times New Roman" pitchFamily="18" charset="0"/>
            </a:endParaRPr>
          </a:p>
        </p:txBody>
      </p:sp>
      <p:sp>
        <p:nvSpPr>
          <p:cNvPr id="20" name="TextBox 19"/>
          <p:cNvSpPr txBox="1">
            <a:spLocks noChangeArrowheads="1"/>
          </p:cNvSpPr>
          <p:nvPr/>
        </p:nvSpPr>
        <p:spPr bwMode="auto">
          <a:xfrm>
            <a:off x="3810000" y="5867400"/>
            <a:ext cx="426270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latin typeface="Times New Roman" pitchFamily="18" charset="0"/>
                <a:cs typeface="Times New Roman" pitchFamily="18" charset="0"/>
              </a:rPr>
              <a:t>success after </a:t>
            </a:r>
            <a:r>
              <a:rPr lang="en-US">
                <a:latin typeface="Times New Roman" pitchFamily="18" charset="0"/>
                <a:cs typeface="Times New Roman" pitchFamily="18" charset="0"/>
                <a:sym typeface="Symbol" charset="0"/>
              </a:rPr>
              <a:t> 256 tries  (few minutes)</a:t>
            </a:r>
            <a:r>
              <a:rPr lang="en-US">
                <a:latin typeface="Times New Roman" pitchFamily="18" charset="0"/>
                <a:cs typeface="Times New Roman" pitchFamily="18" charset="0"/>
              </a:rPr>
              <a:t> </a:t>
            </a:r>
          </a:p>
        </p:txBody>
      </p:sp>
      <p:sp>
        <p:nvSpPr>
          <p:cNvPr id="21" name="Footer Placeholder 20"/>
          <p:cNvSpPr>
            <a:spLocks noGrp="1"/>
          </p:cNvSpPr>
          <p:nvPr>
            <p:ph type="ftr" sz="quarter" idx="11"/>
          </p:nvPr>
        </p:nvSpPr>
        <p:spPr/>
        <p:txBody>
          <a:bodyPr/>
          <a:lstStyle/>
          <a:p>
            <a:r>
              <a:rPr lang="en-US" smtClean="0"/>
              <a:t>FAST-NUCES</a:t>
            </a:r>
            <a:endParaRPr lang="en-US"/>
          </a:p>
        </p:txBody>
      </p:sp>
      <p:pic>
        <p:nvPicPr>
          <p:cNvPr id="22" name="Picture 21"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304800"/>
            <a:ext cx="7772400" cy="6556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TCP Protocol Stack</a:t>
            </a:r>
          </a:p>
        </p:txBody>
      </p:sp>
      <p:sp>
        <p:nvSpPr>
          <p:cNvPr id="19459" name="Rectangle 3"/>
          <p:cNvSpPr>
            <a:spLocks noChangeArrowheads="1"/>
          </p:cNvSpPr>
          <p:nvPr/>
        </p:nvSpPr>
        <p:spPr bwMode="auto">
          <a:xfrm>
            <a:off x="685800" y="2271713"/>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latin typeface="Times New Roman" pitchFamily="18" charset="0"/>
                <a:cs typeface="Times New Roman" pitchFamily="18" charset="0"/>
              </a:rPr>
              <a:t>Application</a:t>
            </a:r>
          </a:p>
        </p:txBody>
      </p:sp>
      <p:sp>
        <p:nvSpPr>
          <p:cNvPr id="19460" name="Rectangle 4"/>
          <p:cNvSpPr>
            <a:spLocks noChangeArrowheads="1"/>
          </p:cNvSpPr>
          <p:nvPr/>
        </p:nvSpPr>
        <p:spPr bwMode="auto">
          <a:xfrm>
            <a:off x="685800" y="2947988"/>
            <a:ext cx="1676400" cy="677862"/>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latin typeface="Times New Roman" pitchFamily="18" charset="0"/>
                <a:cs typeface="Times New Roman" pitchFamily="18" charset="0"/>
              </a:rPr>
              <a:t>Transport</a:t>
            </a:r>
          </a:p>
        </p:txBody>
      </p:sp>
      <p:sp>
        <p:nvSpPr>
          <p:cNvPr id="19461" name="Rectangle 5"/>
          <p:cNvSpPr>
            <a:spLocks noChangeArrowheads="1"/>
          </p:cNvSpPr>
          <p:nvPr/>
        </p:nvSpPr>
        <p:spPr bwMode="auto">
          <a:xfrm>
            <a:off x="685800" y="3625850"/>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latin typeface="Times New Roman" pitchFamily="18" charset="0"/>
                <a:cs typeface="Times New Roman" pitchFamily="18" charset="0"/>
              </a:rPr>
              <a:t>Network</a:t>
            </a:r>
          </a:p>
        </p:txBody>
      </p:sp>
      <p:sp>
        <p:nvSpPr>
          <p:cNvPr id="19462" name="Rectangle 6"/>
          <p:cNvSpPr>
            <a:spLocks noChangeArrowheads="1"/>
          </p:cNvSpPr>
          <p:nvPr/>
        </p:nvSpPr>
        <p:spPr bwMode="auto">
          <a:xfrm>
            <a:off x="685800" y="4302125"/>
            <a:ext cx="1676400" cy="67786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latin typeface="Times New Roman" pitchFamily="18" charset="0"/>
                <a:cs typeface="Times New Roman" pitchFamily="18" charset="0"/>
              </a:rPr>
              <a:t>Link</a:t>
            </a:r>
          </a:p>
        </p:txBody>
      </p:sp>
      <p:sp>
        <p:nvSpPr>
          <p:cNvPr id="19463" name="Line 7"/>
          <p:cNvSpPr>
            <a:spLocks noChangeShapeType="1"/>
          </p:cNvSpPr>
          <p:nvPr/>
        </p:nvSpPr>
        <p:spPr bwMode="auto">
          <a:xfrm>
            <a:off x="2362200" y="2562225"/>
            <a:ext cx="42830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nchor="ctr"/>
          <a:lstStyle/>
          <a:p>
            <a:endParaRPr lang="en-US">
              <a:latin typeface="Times New Roman" pitchFamily="18" charset="0"/>
              <a:cs typeface="Times New Roman" pitchFamily="18" charset="0"/>
            </a:endParaRPr>
          </a:p>
        </p:txBody>
      </p:sp>
      <p:sp>
        <p:nvSpPr>
          <p:cNvPr id="19464" name="Text Box 8"/>
          <p:cNvSpPr txBox="1">
            <a:spLocks noChangeArrowheads="1"/>
          </p:cNvSpPr>
          <p:nvPr/>
        </p:nvSpPr>
        <p:spPr bwMode="auto">
          <a:xfrm>
            <a:off x="3035300" y="2057400"/>
            <a:ext cx="28321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2400">
                <a:latin typeface="Times New Roman" pitchFamily="18" charset="0"/>
                <a:cs typeface="Times New Roman" pitchFamily="18" charset="0"/>
              </a:rPr>
              <a:t>Application protocol</a:t>
            </a:r>
          </a:p>
        </p:txBody>
      </p:sp>
      <p:sp>
        <p:nvSpPr>
          <p:cNvPr id="19465" name="Line 9"/>
          <p:cNvSpPr>
            <a:spLocks noChangeShapeType="1"/>
          </p:cNvSpPr>
          <p:nvPr/>
        </p:nvSpPr>
        <p:spPr bwMode="auto">
          <a:xfrm>
            <a:off x="2362200" y="3335338"/>
            <a:ext cx="4267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nchor="ctr"/>
          <a:lstStyle/>
          <a:p>
            <a:endParaRPr lang="en-US">
              <a:latin typeface="Times New Roman" pitchFamily="18" charset="0"/>
              <a:cs typeface="Times New Roman" pitchFamily="18" charset="0"/>
            </a:endParaRPr>
          </a:p>
        </p:txBody>
      </p:sp>
      <p:sp>
        <p:nvSpPr>
          <p:cNvPr id="19466" name="Text Box 10"/>
          <p:cNvSpPr txBox="1">
            <a:spLocks noChangeArrowheads="1"/>
          </p:cNvSpPr>
          <p:nvPr/>
        </p:nvSpPr>
        <p:spPr bwMode="auto">
          <a:xfrm>
            <a:off x="3505200" y="2817813"/>
            <a:ext cx="18938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sz="2400">
                <a:latin typeface="Times New Roman" pitchFamily="18" charset="0"/>
                <a:cs typeface="Times New Roman" pitchFamily="18" charset="0"/>
              </a:rPr>
              <a:t>TCP protocol</a:t>
            </a:r>
          </a:p>
        </p:txBody>
      </p:sp>
      <p:sp>
        <p:nvSpPr>
          <p:cNvPr id="19467" name="Line 11"/>
          <p:cNvSpPr>
            <a:spLocks noChangeShapeType="1"/>
          </p:cNvSpPr>
          <p:nvPr/>
        </p:nvSpPr>
        <p:spPr bwMode="auto">
          <a:xfrm>
            <a:off x="2362200" y="4108450"/>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nchor="ctr"/>
          <a:lstStyle/>
          <a:p>
            <a:endParaRPr lang="en-US">
              <a:latin typeface="Times New Roman" pitchFamily="18" charset="0"/>
              <a:cs typeface="Times New Roman" pitchFamily="18" charset="0"/>
            </a:endParaRPr>
          </a:p>
        </p:txBody>
      </p:sp>
      <p:sp>
        <p:nvSpPr>
          <p:cNvPr id="19468" name="Text Box 12"/>
          <p:cNvSpPr txBox="1">
            <a:spLocks noChangeArrowheads="1"/>
          </p:cNvSpPr>
          <p:nvPr/>
        </p:nvSpPr>
        <p:spPr bwMode="auto">
          <a:xfrm>
            <a:off x="2481009" y="3641725"/>
            <a:ext cx="13197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a:latin typeface="Times New Roman" pitchFamily="18" charset="0"/>
                <a:cs typeface="Times New Roman" pitchFamily="18" charset="0"/>
              </a:rPr>
              <a:t>IP protocol</a:t>
            </a:r>
          </a:p>
        </p:txBody>
      </p:sp>
      <p:sp>
        <p:nvSpPr>
          <p:cNvPr id="19469" name="Line 13"/>
          <p:cNvSpPr>
            <a:spLocks noChangeShapeType="1"/>
          </p:cNvSpPr>
          <p:nvPr/>
        </p:nvSpPr>
        <p:spPr bwMode="auto">
          <a:xfrm>
            <a:off x="2362200" y="4786313"/>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nchor="ctr"/>
          <a:lstStyle/>
          <a:p>
            <a:endParaRPr lang="en-US">
              <a:latin typeface="Times New Roman" pitchFamily="18" charset="0"/>
              <a:cs typeface="Times New Roman" pitchFamily="18" charset="0"/>
            </a:endParaRPr>
          </a:p>
        </p:txBody>
      </p:sp>
      <p:sp>
        <p:nvSpPr>
          <p:cNvPr id="19470" name="Text Box 14"/>
          <p:cNvSpPr txBox="1">
            <a:spLocks noChangeArrowheads="1"/>
          </p:cNvSpPr>
          <p:nvPr/>
        </p:nvSpPr>
        <p:spPr bwMode="auto">
          <a:xfrm>
            <a:off x="2743200" y="4403725"/>
            <a:ext cx="7556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a:latin typeface="Times New Roman" pitchFamily="18" charset="0"/>
                <a:cs typeface="Times New Roman" pitchFamily="18" charset="0"/>
              </a:rPr>
              <a:t>Data Link</a:t>
            </a:r>
          </a:p>
        </p:txBody>
      </p:sp>
      <p:sp>
        <p:nvSpPr>
          <p:cNvPr id="19471" name="Rectangle 15"/>
          <p:cNvSpPr>
            <a:spLocks noChangeArrowheads="1"/>
          </p:cNvSpPr>
          <p:nvPr/>
        </p:nvSpPr>
        <p:spPr bwMode="auto">
          <a:xfrm>
            <a:off x="3886200" y="3625850"/>
            <a:ext cx="11430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2400">
                <a:latin typeface="Times New Roman" pitchFamily="18" charset="0"/>
                <a:cs typeface="Times New Roman" pitchFamily="18" charset="0"/>
              </a:rPr>
              <a:t>IP</a:t>
            </a:r>
          </a:p>
        </p:txBody>
      </p:sp>
      <p:sp>
        <p:nvSpPr>
          <p:cNvPr id="19472" name="Rectangle 16"/>
          <p:cNvSpPr>
            <a:spLocks noChangeArrowheads="1"/>
          </p:cNvSpPr>
          <p:nvPr/>
        </p:nvSpPr>
        <p:spPr bwMode="auto">
          <a:xfrm>
            <a:off x="3886200" y="4302125"/>
            <a:ext cx="1143000" cy="677863"/>
          </a:xfrm>
          <a:prstGeom prst="rect">
            <a:avLst/>
          </a:prstGeom>
          <a:solidFill>
            <a:schemeClr val="accent1"/>
          </a:solidFill>
          <a:ln w="9525">
            <a:solidFill>
              <a:schemeClr val="tx1"/>
            </a:solidFill>
            <a:miter lim="800000"/>
            <a:headEnd/>
            <a:tailEnd/>
          </a:ln>
        </p:spPr>
        <p:txBody>
          <a:bodyPr anchor="ctr"/>
          <a:lstStyle/>
          <a:p>
            <a:pPr algn="ctr" eaLnBrk="0" hangingPunct="0">
              <a:spcBef>
                <a:spcPct val="20000"/>
              </a:spcBef>
              <a:buClr>
                <a:schemeClr val="accent2"/>
              </a:buClr>
            </a:pPr>
            <a:r>
              <a:rPr lang="en-US" sz="1800">
                <a:latin typeface="Times New Roman" pitchFamily="18" charset="0"/>
                <a:cs typeface="Times New Roman" pitchFamily="18" charset="0"/>
              </a:rPr>
              <a:t>Network Access</a:t>
            </a:r>
          </a:p>
        </p:txBody>
      </p:sp>
      <p:sp>
        <p:nvSpPr>
          <p:cNvPr id="19473" name="Line 17"/>
          <p:cNvSpPr>
            <a:spLocks noChangeShapeType="1"/>
          </p:cNvSpPr>
          <p:nvPr/>
        </p:nvSpPr>
        <p:spPr bwMode="auto">
          <a:xfrm>
            <a:off x="5029200" y="4089400"/>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nchor="ctr"/>
          <a:lstStyle/>
          <a:p>
            <a:endParaRPr lang="en-US">
              <a:latin typeface="Times New Roman" pitchFamily="18" charset="0"/>
              <a:cs typeface="Times New Roman" pitchFamily="18" charset="0"/>
            </a:endParaRPr>
          </a:p>
        </p:txBody>
      </p:sp>
      <p:sp>
        <p:nvSpPr>
          <p:cNvPr id="19474" name="Text Box 18"/>
          <p:cNvSpPr txBox="1">
            <a:spLocks noChangeArrowheads="1"/>
          </p:cNvSpPr>
          <p:nvPr/>
        </p:nvSpPr>
        <p:spPr bwMode="auto">
          <a:xfrm>
            <a:off x="5148009" y="3641725"/>
            <a:ext cx="13197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a:latin typeface="Times New Roman" pitchFamily="18" charset="0"/>
                <a:cs typeface="Times New Roman" pitchFamily="18" charset="0"/>
              </a:rPr>
              <a:t>IP protocol</a:t>
            </a:r>
          </a:p>
        </p:txBody>
      </p:sp>
      <p:sp>
        <p:nvSpPr>
          <p:cNvPr id="19475" name="Line 19"/>
          <p:cNvSpPr>
            <a:spLocks noChangeShapeType="1"/>
          </p:cNvSpPr>
          <p:nvPr/>
        </p:nvSpPr>
        <p:spPr bwMode="auto">
          <a:xfrm>
            <a:off x="5029200" y="4765675"/>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nchor="ctr"/>
          <a:lstStyle/>
          <a:p>
            <a:endParaRPr lang="en-US">
              <a:latin typeface="Times New Roman" pitchFamily="18" charset="0"/>
              <a:cs typeface="Times New Roman" pitchFamily="18" charset="0"/>
            </a:endParaRPr>
          </a:p>
        </p:txBody>
      </p:sp>
      <p:sp>
        <p:nvSpPr>
          <p:cNvPr id="19476" name="Text Box 20"/>
          <p:cNvSpPr txBox="1">
            <a:spLocks noChangeArrowheads="1"/>
          </p:cNvSpPr>
          <p:nvPr/>
        </p:nvSpPr>
        <p:spPr bwMode="auto">
          <a:xfrm>
            <a:off x="5410200" y="4405313"/>
            <a:ext cx="7556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20000"/>
              </a:spcBef>
              <a:buClr>
                <a:schemeClr val="accent2"/>
              </a:buClr>
            </a:pPr>
            <a:r>
              <a:rPr lang="en-US">
                <a:latin typeface="Times New Roman" pitchFamily="18" charset="0"/>
                <a:cs typeface="Times New Roman" pitchFamily="18" charset="0"/>
              </a:rPr>
              <a:t>Data Link</a:t>
            </a:r>
          </a:p>
        </p:txBody>
      </p:sp>
      <p:sp>
        <p:nvSpPr>
          <p:cNvPr id="19477" name="Rectangle 21"/>
          <p:cNvSpPr>
            <a:spLocks noChangeArrowheads="1"/>
          </p:cNvSpPr>
          <p:nvPr/>
        </p:nvSpPr>
        <p:spPr bwMode="auto">
          <a:xfrm>
            <a:off x="6629400" y="2271713"/>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latin typeface="Times New Roman" pitchFamily="18" charset="0"/>
                <a:cs typeface="Times New Roman" pitchFamily="18" charset="0"/>
              </a:rPr>
              <a:t>Application</a:t>
            </a:r>
          </a:p>
        </p:txBody>
      </p:sp>
      <p:sp>
        <p:nvSpPr>
          <p:cNvPr id="19478" name="Rectangle 22"/>
          <p:cNvSpPr>
            <a:spLocks noChangeArrowheads="1"/>
          </p:cNvSpPr>
          <p:nvPr/>
        </p:nvSpPr>
        <p:spPr bwMode="auto">
          <a:xfrm>
            <a:off x="6629400" y="2947988"/>
            <a:ext cx="1676400" cy="677862"/>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latin typeface="Times New Roman" pitchFamily="18" charset="0"/>
                <a:cs typeface="Times New Roman" pitchFamily="18" charset="0"/>
              </a:rPr>
              <a:t>Transport</a:t>
            </a:r>
          </a:p>
        </p:txBody>
      </p:sp>
      <p:sp>
        <p:nvSpPr>
          <p:cNvPr id="19479" name="Rectangle 23"/>
          <p:cNvSpPr>
            <a:spLocks noChangeArrowheads="1"/>
          </p:cNvSpPr>
          <p:nvPr/>
        </p:nvSpPr>
        <p:spPr bwMode="auto">
          <a:xfrm>
            <a:off x="6629400" y="3625850"/>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latin typeface="Times New Roman" pitchFamily="18" charset="0"/>
                <a:cs typeface="Times New Roman" pitchFamily="18" charset="0"/>
              </a:rPr>
              <a:t>Network</a:t>
            </a:r>
          </a:p>
        </p:txBody>
      </p:sp>
      <p:sp>
        <p:nvSpPr>
          <p:cNvPr id="19480" name="Rectangle 24"/>
          <p:cNvSpPr>
            <a:spLocks noChangeArrowheads="1"/>
          </p:cNvSpPr>
          <p:nvPr/>
        </p:nvSpPr>
        <p:spPr bwMode="auto">
          <a:xfrm>
            <a:off x="6629400" y="4302125"/>
            <a:ext cx="1676400" cy="67786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latin typeface="Times New Roman" pitchFamily="18" charset="0"/>
                <a:cs typeface="Times New Roman" pitchFamily="18" charset="0"/>
              </a:rPr>
              <a:t>Link</a:t>
            </a:r>
          </a:p>
        </p:txBody>
      </p:sp>
      <p:sp>
        <p:nvSpPr>
          <p:cNvPr id="25" name="Footer Placeholder 24"/>
          <p:cNvSpPr>
            <a:spLocks noGrp="1"/>
          </p:cNvSpPr>
          <p:nvPr>
            <p:ph type="ftr" sz="quarter" idx="11"/>
          </p:nvPr>
        </p:nvSpPr>
        <p:spPr/>
        <p:txBody>
          <a:bodyPr/>
          <a:lstStyle/>
          <a:p>
            <a:r>
              <a:rPr lang="en-US" smtClean="0"/>
              <a:t>FAST-NUCES</a:t>
            </a:r>
            <a:endParaRPr lang="en-US"/>
          </a:p>
        </p:txBody>
      </p:sp>
      <p:pic>
        <p:nvPicPr>
          <p:cNvPr id="26" name="Picture 2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381000" y="381000"/>
            <a:ext cx="7772400" cy="655638"/>
          </a:xfrm>
        </p:spPr>
        <p:txBody>
          <a:bodyPr>
            <a:normAutofit fontScale="90000"/>
          </a:bodyPr>
          <a:lstStyle/>
          <a:p>
            <a:r>
              <a:rPr lang="en-US" dirty="0">
                <a:solidFill>
                  <a:schemeClr val="tx1"/>
                </a:solidFill>
                <a:latin typeface="Times New Roman" pitchFamily="18" charset="0"/>
                <a:ea typeface="ＭＳ Ｐゴシック" charset="0"/>
                <a:cs typeface="Times New Roman" pitchFamily="18" charset="0"/>
              </a:rPr>
              <a:t>Defenses</a:t>
            </a:r>
          </a:p>
        </p:txBody>
      </p:sp>
      <p:sp>
        <p:nvSpPr>
          <p:cNvPr id="56323" name="Content Placeholder 2" descr="Rectangle: Click to edit Master text styles&#10;Second level&#10;Third level&#10;Fourth level&#10;Fifth level"/>
          <p:cNvSpPr>
            <a:spLocks noGrp="1"/>
          </p:cNvSpPr>
          <p:nvPr>
            <p:ph idx="1"/>
          </p:nvPr>
        </p:nvSpPr>
        <p:spPr>
          <a:xfrm>
            <a:off x="381000" y="1219200"/>
            <a:ext cx="8153400" cy="4648200"/>
          </a:xfrm>
        </p:spPr>
        <p:txBody>
          <a:bodyPr/>
          <a:lstStyle/>
          <a:p>
            <a:pPr>
              <a:buNone/>
            </a:pPr>
            <a:r>
              <a:rPr lang="en-US" sz="2400" dirty="0">
                <a:latin typeface="Times New Roman" pitchFamily="18" charset="0"/>
                <a:ea typeface="ＭＳ Ｐゴシック" charset="0"/>
                <a:cs typeface="Times New Roman" pitchFamily="18" charset="0"/>
              </a:rPr>
              <a:t>Increase Query ID size.    How?</a:t>
            </a:r>
          </a:p>
          <a:p>
            <a:pPr lvl="1">
              <a:buFont typeface="Wingdings" charset="0"/>
              <a:buNone/>
            </a:pPr>
            <a:endParaRPr lang="en-US" dirty="0">
              <a:latin typeface="Times New Roman" pitchFamily="18" charset="0"/>
              <a:ea typeface="ＭＳ Ｐゴシック" charset="0"/>
              <a:cs typeface="Times New Roman" pitchFamily="18" charset="0"/>
            </a:endParaRPr>
          </a:p>
          <a:p>
            <a:pPr>
              <a:buFont typeface="Wingdings" charset="0"/>
              <a:buNone/>
            </a:pPr>
            <a:r>
              <a:rPr lang="en-US" sz="2400" dirty="0">
                <a:latin typeface="Times New Roman" pitchFamily="18" charset="0"/>
                <a:ea typeface="ＭＳ Ｐゴシック" charset="0"/>
                <a:cs typeface="Times New Roman" pitchFamily="18" charset="0"/>
              </a:rPr>
              <a:t>a.  Randomize </a:t>
            </a:r>
            <a:r>
              <a:rPr lang="en-US" sz="2400" dirty="0" err="1">
                <a:latin typeface="Times New Roman" pitchFamily="18" charset="0"/>
                <a:ea typeface="ＭＳ Ｐゴシック" charset="0"/>
                <a:cs typeface="Times New Roman" pitchFamily="18" charset="0"/>
              </a:rPr>
              <a:t>src</a:t>
            </a:r>
            <a:r>
              <a:rPr lang="en-US" sz="2400" dirty="0">
                <a:latin typeface="Times New Roman" pitchFamily="18" charset="0"/>
                <a:ea typeface="ＭＳ Ｐゴシック" charset="0"/>
                <a:cs typeface="Times New Roman" pitchFamily="18" charset="0"/>
              </a:rPr>
              <a:t> port,  additional  11  bits</a:t>
            </a:r>
          </a:p>
          <a:p>
            <a:pPr lvl="1">
              <a:buFont typeface="Wingdings" charset="0"/>
              <a:buNone/>
            </a:pPr>
            <a:r>
              <a:rPr lang="en-US" dirty="0">
                <a:latin typeface="Times New Roman" pitchFamily="18" charset="0"/>
                <a:ea typeface="ＭＳ Ｐゴシック" charset="0"/>
                <a:cs typeface="Times New Roman" pitchFamily="18" charset="0"/>
              </a:rPr>
              <a:t>		Now attack takes several hours </a:t>
            </a:r>
          </a:p>
          <a:p>
            <a:pPr lvl="1">
              <a:buFont typeface="Wingdings" charset="0"/>
              <a:buNone/>
            </a:pPr>
            <a:endParaRPr lang="en-US" dirty="0">
              <a:latin typeface="Times New Roman" pitchFamily="18" charset="0"/>
              <a:ea typeface="ＭＳ Ｐゴシック" charset="0"/>
              <a:cs typeface="Times New Roman" pitchFamily="18" charset="0"/>
            </a:endParaRPr>
          </a:p>
          <a:p>
            <a:pPr>
              <a:buFont typeface="Wingdings" charset="0"/>
              <a:buNone/>
            </a:pPr>
            <a:r>
              <a:rPr lang="en-US" sz="2400" dirty="0">
                <a:latin typeface="Times New Roman" pitchFamily="18" charset="0"/>
                <a:ea typeface="ＭＳ Ｐゴシック" charset="0"/>
                <a:cs typeface="Times New Roman" pitchFamily="18" charset="0"/>
              </a:rPr>
              <a:t>b.  Ask every DNS query twice:</a:t>
            </a:r>
          </a:p>
          <a:p>
            <a:pPr lvl="1"/>
            <a:r>
              <a:rPr lang="en-US" dirty="0">
                <a:latin typeface="Times New Roman" pitchFamily="18" charset="0"/>
                <a:ea typeface="ＭＳ Ｐゴシック" charset="0"/>
                <a:cs typeface="Times New Roman" pitchFamily="18" charset="0"/>
              </a:rPr>
              <a:t>Attacker has to guess </a:t>
            </a:r>
            <a:r>
              <a:rPr lang="en-US" dirty="0" err="1">
                <a:latin typeface="Times New Roman" pitchFamily="18" charset="0"/>
                <a:ea typeface="ＭＳ Ｐゴシック" charset="0"/>
                <a:cs typeface="Times New Roman" pitchFamily="18" charset="0"/>
              </a:rPr>
              <a:t>QueryID</a:t>
            </a:r>
            <a:r>
              <a:rPr lang="en-US" dirty="0">
                <a:latin typeface="Times New Roman" pitchFamily="18" charset="0"/>
                <a:ea typeface="ＭＳ Ｐゴシック" charset="0"/>
                <a:cs typeface="Times New Roman" pitchFamily="18" charset="0"/>
              </a:rPr>
              <a:t> correctly twice </a:t>
            </a:r>
            <a:r>
              <a:rPr lang="en-US" sz="2000" dirty="0">
                <a:latin typeface="Times New Roman" pitchFamily="18" charset="0"/>
                <a:ea typeface="ＭＳ Ｐゴシック" charset="0"/>
                <a:cs typeface="Times New Roman" pitchFamily="18" charset="0"/>
              </a:rPr>
              <a:t>(32 bits)</a:t>
            </a:r>
            <a:endParaRPr lang="en-US" dirty="0">
              <a:latin typeface="Times New Roman" pitchFamily="18" charset="0"/>
              <a:ea typeface="ＭＳ Ｐゴシック" charset="0"/>
              <a:cs typeface="Times New Roman" pitchFamily="18" charset="0"/>
            </a:endParaRPr>
          </a:p>
          <a:p>
            <a:pPr lvl="1"/>
            <a:r>
              <a:rPr lang="en-US" dirty="0">
                <a:latin typeface="Times New Roman" pitchFamily="18" charset="0"/>
                <a:ea typeface="ＭＳ Ｐゴシック" charset="0"/>
                <a:cs typeface="Times New Roman" pitchFamily="18" charset="0"/>
              </a:rPr>
              <a:t>Apparentl</a:t>
            </a:r>
            <a:r>
              <a:rPr lang="en-US" sz="2800" dirty="0">
                <a:latin typeface="Times New Roman" pitchFamily="18" charset="0"/>
                <a:ea typeface="ＭＳ Ｐゴシック" charset="0"/>
                <a:cs typeface="Times New Roman" pitchFamily="18" charset="0"/>
              </a:rPr>
              <a:t>y DNS system cannot </a:t>
            </a:r>
            <a:r>
              <a:rPr lang="en-US" dirty="0">
                <a:latin typeface="Times New Roman" pitchFamily="18" charset="0"/>
                <a:ea typeface="ＭＳ Ｐゴシック" charset="0"/>
                <a:cs typeface="Times New Roman" pitchFamily="18" charset="0"/>
              </a:rPr>
              <a:t>handle the load</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28600" y="228600"/>
            <a:ext cx="7772400" cy="7318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DNS poisoning attacks in the </a:t>
            </a:r>
            <a:r>
              <a:rPr lang="en-US" dirty="0" smtClean="0">
                <a:solidFill>
                  <a:schemeClr val="tx1"/>
                </a:solidFill>
                <a:latin typeface="Times New Roman" pitchFamily="18" charset="0"/>
                <a:ea typeface="ＭＳ Ｐゴシック" charset="0"/>
                <a:cs typeface="Times New Roman" pitchFamily="18" charset="0"/>
              </a:rPr>
              <a:t>wild</a:t>
            </a:r>
            <a:endParaRPr lang="en-US" dirty="0">
              <a:solidFill>
                <a:schemeClr val="tx1"/>
              </a:solidFill>
              <a:latin typeface="Times New Roman" pitchFamily="18" charset="0"/>
              <a:ea typeface="ＭＳ Ｐゴシック" charset="0"/>
              <a:cs typeface="Times New Roman" pitchFamily="18" charset="0"/>
            </a:endParaRPr>
          </a:p>
        </p:txBody>
      </p:sp>
      <p:sp>
        <p:nvSpPr>
          <p:cNvPr id="57347" name="Rectangle 3" descr="Rectangle: Click to edit Master text styles&#10;Second level&#10;Third level&#10;Fourth level&#10;Fifth level"/>
          <p:cNvSpPr>
            <a:spLocks noGrp="1" noChangeArrowheads="1"/>
          </p:cNvSpPr>
          <p:nvPr>
            <p:ph type="body" idx="1"/>
          </p:nvPr>
        </p:nvSpPr>
        <p:spPr>
          <a:xfrm>
            <a:off x="609600" y="1371600"/>
            <a:ext cx="7772400" cy="4572000"/>
          </a:xfrm>
        </p:spPr>
        <p:txBody>
          <a:bodyPr/>
          <a:lstStyle/>
          <a:p>
            <a:pPr eaLnBrk="1" hangingPunct="1">
              <a:lnSpc>
                <a:spcPct val="90000"/>
              </a:lnSpc>
            </a:pPr>
            <a:r>
              <a:rPr lang="en-US" sz="2400" dirty="0" smtClean="0">
                <a:latin typeface="Times New Roman" pitchFamily="18" charset="0"/>
                <a:ea typeface="ＭＳ Ｐゴシック" charset="0"/>
                <a:cs typeface="Times New Roman" pitchFamily="18" charset="0"/>
              </a:rPr>
              <a:t>January </a:t>
            </a:r>
            <a:r>
              <a:rPr lang="en-US" sz="2400" dirty="0">
                <a:latin typeface="Times New Roman" pitchFamily="18" charset="0"/>
                <a:ea typeface="ＭＳ Ｐゴシック" charset="0"/>
                <a:cs typeface="Times New Roman" pitchFamily="18" charset="0"/>
              </a:rPr>
              <a:t>2005, the domain name for a large New York ISP, </a:t>
            </a:r>
            <a:r>
              <a:rPr lang="en-US" sz="2400" dirty="0" err="1">
                <a:latin typeface="Times New Roman" pitchFamily="18" charset="0"/>
                <a:ea typeface="ＭＳ Ｐゴシック" charset="0"/>
                <a:cs typeface="Times New Roman" pitchFamily="18" charset="0"/>
              </a:rPr>
              <a:t>Panix</a:t>
            </a:r>
            <a:r>
              <a:rPr lang="en-US" sz="2400" dirty="0">
                <a:latin typeface="Times New Roman" pitchFamily="18" charset="0"/>
                <a:ea typeface="ＭＳ Ｐゴシック" charset="0"/>
                <a:cs typeface="Times New Roman" pitchFamily="18" charset="0"/>
              </a:rPr>
              <a:t>, was hijacked to a site in Australia. </a:t>
            </a:r>
          </a:p>
          <a:p>
            <a:pPr eaLnBrk="1" hangingPunct="1">
              <a:lnSpc>
                <a:spcPct val="90000"/>
              </a:lnSpc>
            </a:pPr>
            <a:endParaRPr lang="en-US" sz="2400" dirty="0" smtClean="0">
              <a:latin typeface="Times New Roman" pitchFamily="18" charset="0"/>
              <a:ea typeface="ＭＳ Ｐゴシック" charset="0"/>
              <a:cs typeface="Times New Roman" pitchFamily="18" charset="0"/>
            </a:endParaRPr>
          </a:p>
          <a:p>
            <a:pPr eaLnBrk="1" hangingPunct="1">
              <a:lnSpc>
                <a:spcPct val="90000"/>
              </a:lnSpc>
            </a:pPr>
            <a:r>
              <a:rPr lang="en-US" sz="2400" dirty="0" smtClean="0">
                <a:latin typeface="Times New Roman" pitchFamily="18" charset="0"/>
                <a:ea typeface="ＭＳ Ｐゴシック" charset="0"/>
                <a:cs typeface="Times New Roman" pitchFamily="18" charset="0"/>
              </a:rPr>
              <a:t>In </a:t>
            </a:r>
            <a:r>
              <a:rPr lang="en-US" sz="2400" dirty="0">
                <a:latin typeface="Times New Roman" pitchFamily="18" charset="0"/>
                <a:ea typeface="ＭＳ Ｐゴシック" charset="0"/>
                <a:cs typeface="Times New Roman" pitchFamily="18" charset="0"/>
              </a:rPr>
              <a:t>November 2004, Google and Amazon users were sent to Med Network Inc., an online pharmacy</a:t>
            </a:r>
          </a:p>
          <a:p>
            <a:pPr eaLnBrk="1" hangingPunct="1">
              <a:lnSpc>
                <a:spcPct val="90000"/>
              </a:lnSpc>
            </a:pPr>
            <a:endParaRPr lang="en-US" sz="2400" dirty="0" smtClean="0">
              <a:latin typeface="Times New Roman" pitchFamily="18" charset="0"/>
              <a:ea typeface="ＭＳ Ｐゴシック" charset="0"/>
              <a:cs typeface="Times New Roman" pitchFamily="18" charset="0"/>
            </a:endParaRPr>
          </a:p>
          <a:p>
            <a:pPr eaLnBrk="1" hangingPunct="1">
              <a:lnSpc>
                <a:spcPct val="90000"/>
              </a:lnSpc>
            </a:pPr>
            <a:r>
              <a:rPr lang="en-US" sz="2400" dirty="0" smtClean="0">
                <a:latin typeface="Times New Roman" pitchFamily="18" charset="0"/>
                <a:ea typeface="ＭＳ Ｐゴシック" charset="0"/>
                <a:cs typeface="Times New Roman" pitchFamily="18" charset="0"/>
              </a:rPr>
              <a:t>In </a:t>
            </a:r>
            <a:r>
              <a:rPr lang="en-US" sz="2400" dirty="0">
                <a:latin typeface="Times New Roman" pitchFamily="18" charset="0"/>
                <a:ea typeface="ＭＳ Ｐゴシック" charset="0"/>
                <a:cs typeface="Times New Roman" pitchFamily="18" charset="0"/>
              </a:rPr>
              <a:t>March 2003, a group dubbed the "Freedom Cyber Force Militia" hijacked visitors to the Al-Jazeera Web site and presented them with the </a:t>
            </a:r>
            <a:r>
              <a:rPr lang="en-US" dirty="0">
                <a:latin typeface="Times New Roman" pitchFamily="18" charset="0"/>
                <a:ea typeface="ＭＳ Ｐゴシック" charset="0"/>
                <a:cs typeface="Times New Roman" pitchFamily="18" charset="0"/>
              </a:rPr>
              <a:t>message "God Bless Our Troops"</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228600" y="152400"/>
            <a:ext cx="7772400" cy="731838"/>
          </a:xfrm>
        </p:spPr>
        <p:txBody>
          <a:bodyPr anchor="ctr">
            <a:normAutofit fontScale="90000"/>
          </a:bodyPr>
          <a:lstStyle/>
          <a:p>
            <a:r>
              <a:rPr lang="en-US" dirty="0">
                <a:solidFill>
                  <a:schemeClr val="tx1"/>
                </a:solidFill>
                <a:latin typeface="Times New Roman" pitchFamily="18" charset="0"/>
                <a:ea typeface="ＭＳ Ｐゴシック" charset="0"/>
                <a:cs typeface="Times New Roman" pitchFamily="18" charset="0"/>
              </a:rPr>
              <a:t>DNS Rebinding Attack</a:t>
            </a:r>
            <a:endParaRPr lang="en-US" sz="3200" dirty="0">
              <a:solidFill>
                <a:schemeClr val="tx1"/>
              </a:solidFill>
              <a:latin typeface="Times New Roman" pitchFamily="18" charset="0"/>
              <a:ea typeface="ＭＳ Ｐゴシック" charset="0"/>
              <a:cs typeface="Times New Roman" pitchFamily="18" charset="0"/>
            </a:endParaRPr>
          </a:p>
        </p:txBody>
      </p:sp>
      <p:sp>
        <p:nvSpPr>
          <p:cNvPr id="621571" name="Rectangle 3" descr="Rectangle: Click to edit Master text styles&#10;Second level&#10;Third level&#10;Fourth level&#10;Fifth level"/>
          <p:cNvSpPr>
            <a:spLocks noGrp="1" noChangeArrowheads="1"/>
          </p:cNvSpPr>
          <p:nvPr>
            <p:ph type="body" idx="4294967295"/>
          </p:nvPr>
        </p:nvSpPr>
        <p:spPr>
          <a:xfrm>
            <a:off x="2133600" y="5638800"/>
            <a:ext cx="5334000" cy="457200"/>
          </a:xfrm>
        </p:spPr>
        <p:txBody>
          <a:bodyPr>
            <a:normAutofit lnSpcReduction="10000"/>
          </a:bodyPr>
          <a:lstStyle/>
          <a:p>
            <a:pPr>
              <a:buFont typeface="Wingdings" charset="0"/>
              <a:buNone/>
            </a:pPr>
            <a:r>
              <a:rPr lang="en-US" dirty="0">
                <a:latin typeface="Times New Roman" pitchFamily="18" charset="0"/>
                <a:ea typeface="ＭＳ Ｐゴシック" charset="0"/>
                <a:cs typeface="Times New Roman" pitchFamily="18" charset="0"/>
                <a:sym typeface="Symbol" charset="0"/>
              </a:rPr>
              <a:t>Read permitted: </a:t>
            </a:r>
            <a:r>
              <a:rPr lang="en-US" dirty="0" smtClean="0">
                <a:latin typeface="Times New Roman" pitchFamily="18" charset="0"/>
                <a:ea typeface="ＭＳ Ｐゴシック" charset="0"/>
                <a:cs typeface="Times New Roman" pitchFamily="18" charset="0"/>
                <a:sym typeface="Symbol" charset="0"/>
              </a:rPr>
              <a:t>it’s </a:t>
            </a:r>
            <a:r>
              <a:rPr lang="en-US" dirty="0">
                <a:latin typeface="Times New Roman" pitchFamily="18" charset="0"/>
                <a:ea typeface="ＭＳ Ｐゴシック" charset="0"/>
                <a:cs typeface="Times New Roman" pitchFamily="18" charset="0"/>
                <a:sym typeface="Symbol" charset="0"/>
              </a:rPr>
              <a:t>the </a:t>
            </a:r>
            <a:r>
              <a:rPr lang="ja-JP" altLang="en-US" dirty="0">
                <a:latin typeface="Times New Roman" pitchFamily="18" charset="0"/>
                <a:ea typeface="ＭＳ Ｐゴシック" charset="0"/>
                <a:cs typeface="Times New Roman" pitchFamily="18" charset="0"/>
                <a:sym typeface="Symbol" charset="0"/>
              </a:rPr>
              <a:t>“</a:t>
            </a:r>
            <a:r>
              <a:rPr lang="en-US" dirty="0">
                <a:latin typeface="Times New Roman" pitchFamily="18" charset="0"/>
                <a:ea typeface="ＭＳ Ｐゴシック" charset="0"/>
                <a:cs typeface="Times New Roman" pitchFamily="18" charset="0"/>
                <a:sym typeface="Symbol" charset="0"/>
              </a:rPr>
              <a:t>same origin</a:t>
            </a:r>
            <a:r>
              <a:rPr lang="ja-JP" altLang="en-US" dirty="0">
                <a:latin typeface="Times New Roman" pitchFamily="18" charset="0"/>
                <a:ea typeface="ＭＳ Ｐゴシック" charset="0"/>
                <a:cs typeface="Times New Roman" pitchFamily="18" charset="0"/>
                <a:sym typeface="Symbol" charset="0"/>
              </a:rPr>
              <a:t>”</a:t>
            </a:r>
            <a:endParaRPr lang="en-US" dirty="0">
              <a:latin typeface="Times New Roman" pitchFamily="18" charset="0"/>
              <a:ea typeface="ＭＳ Ｐゴシック" charset="0"/>
              <a:cs typeface="Times New Roman" pitchFamily="18" charset="0"/>
            </a:endParaRPr>
          </a:p>
        </p:txBody>
      </p:sp>
      <p:pic>
        <p:nvPicPr>
          <p:cNvPr id="58372" name="Picture 4"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81000" y="2209800"/>
            <a:ext cx="1119188"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373" name="Rectangle 5"/>
          <p:cNvSpPr>
            <a:spLocks noChangeArrowheads="1"/>
          </p:cNvSpPr>
          <p:nvPr/>
        </p:nvSpPr>
        <p:spPr bwMode="auto">
          <a:xfrm>
            <a:off x="2895600" y="2209800"/>
            <a:ext cx="533400" cy="3352800"/>
          </a:xfrm>
          <a:prstGeom prst="rect">
            <a:avLst/>
          </a:prstGeom>
          <a:solidFill>
            <a:srgbClr val="FF3300"/>
          </a:solidFill>
          <a:ln w="9525">
            <a:solidFill>
              <a:schemeClr val="tx1"/>
            </a:solidFill>
            <a:miter lim="800000"/>
            <a:headEnd/>
            <a:tailEnd/>
          </a:ln>
        </p:spPr>
        <p:txBody>
          <a:bodyPr vert="eaVert" wrap="none" anchor="ctr"/>
          <a:lstStyle/>
          <a:p>
            <a:pPr algn="ctr" eaLnBrk="0" hangingPunct="0"/>
            <a:r>
              <a:rPr lang="en-US" sz="2400">
                <a:latin typeface="Times New Roman" pitchFamily="18" charset="0"/>
                <a:cs typeface="Times New Roman" pitchFamily="18" charset="0"/>
              </a:rPr>
              <a:t>Firewall</a:t>
            </a:r>
          </a:p>
        </p:txBody>
      </p:sp>
      <p:sp>
        <p:nvSpPr>
          <p:cNvPr id="58374" name="Rectangle 7"/>
          <p:cNvSpPr>
            <a:spLocks noChangeArrowheads="1"/>
          </p:cNvSpPr>
          <p:nvPr/>
        </p:nvSpPr>
        <p:spPr bwMode="auto">
          <a:xfrm>
            <a:off x="6781800" y="4038600"/>
            <a:ext cx="1905000" cy="990600"/>
          </a:xfrm>
          <a:prstGeom prst="rect">
            <a:avLst/>
          </a:prstGeom>
          <a:solidFill>
            <a:srgbClr val="990000"/>
          </a:solidFill>
          <a:ln w="9525">
            <a:solidFill>
              <a:schemeClr val="tx1"/>
            </a:solidFill>
            <a:miter lim="800000"/>
            <a:headEnd/>
            <a:tailEnd/>
          </a:ln>
        </p:spPr>
        <p:txBody>
          <a:bodyPr wrap="none" anchor="ctr"/>
          <a:lstStyle/>
          <a:p>
            <a:pPr algn="ctr" eaLnBrk="0" hangingPunct="0"/>
            <a:r>
              <a:rPr lang="en-US" b="1">
                <a:solidFill>
                  <a:schemeClr val="bg1"/>
                </a:solidFill>
                <a:latin typeface="Times New Roman" pitchFamily="18" charset="0"/>
                <a:cs typeface="Times New Roman" pitchFamily="18" charset="0"/>
              </a:rPr>
              <a:t>www.evil.com</a:t>
            </a:r>
          </a:p>
          <a:p>
            <a:pPr algn="ctr" eaLnBrk="0" hangingPunct="0">
              <a:lnSpc>
                <a:spcPct val="140000"/>
              </a:lnSpc>
            </a:pPr>
            <a:r>
              <a:rPr lang="en-US">
                <a:solidFill>
                  <a:schemeClr val="bg1"/>
                </a:solidFill>
                <a:latin typeface="Times New Roman" pitchFamily="18" charset="0"/>
                <a:cs typeface="Times New Roman" pitchFamily="18" charset="0"/>
              </a:rPr>
              <a:t>web server</a:t>
            </a:r>
          </a:p>
        </p:txBody>
      </p:sp>
      <p:sp>
        <p:nvSpPr>
          <p:cNvPr id="58375" name="Rectangle 8"/>
          <p:cNvSpPr>
            <a:spLocks noChangeArrowheads="1"/>
          </p:cNvSpPr>
          <p:nvPr/>
        </p:nvSpPr>
        <p:spPr bwMode="auto">
          <a:xfrm>
            <a:off x="6781800" y="2438400"/>
            <a:ext cx="1981200" cy="990600"/>
          </a:xfrm>
          <a:prstGeom prst="rect">
            <a:avLst/>
          </a:prstGeom>
          <a:solidFill>
            <a:srgbClr val="990000"/>
          </a:solidFill>
          <a:ln w="9525">
            <a:solidFill>
              <a:schemeClr val="tx1"/>
            </a:solidFill>
            <a:miter lim="800000"/>
            <a:headEnd/>
            <a:tailEnd/>
          </a:ln>
        </p:spPr>
        <p:txBody>
          <a:bodyPr wrap="none" anchor="ctr"/>
          <a:lstStyle/>
          <a:p>
            <a:pPr algn="ctr" eaLnBrk="0" hangingPunct="0"/>
            <a:r>
              <a:rPr lang="en-US" b="1">
                <a:solidFill>
                  <a:schemeClr val="bg1"/>
                </a:solidFill>
                <a:latin typeface="Times New Roman" pitchFamily="18" charset="0"/>
                <a:cs typeface="Times New Roman" pitchFamily="18" charset="0"/>
              </a:rPr>
              <a:t>ns.evil.com</a:t>
            </a:r>
          </a:p>
          <a:p>
            <a:pPr algn="ctr" eaLnBrk="0" hangingPunct="0">
              <a:lnSpc>
                <a:spcPct val="140000"/>
              </a:lnSpc>
            </a:pPr>
            <a:r>
              <a:rPr lang="en-US">
                <a:solidFill>
                  <a:schemeClr val="bg1"/>
                </a:solidFill>
                <a:latin typeface="Times New Roman" pitchFamily="18" charset="0"/>
                <a:cs typeface="Times New Roman" pitchFamily="18" charset="0"/>
              </a:rPr>
              <a:t>DNS server</a:t>
            </a:r>
          </a:p>
        </p:txBody>
      </p:sp>
      <p:sp>
        <p:nvSpPr>
          <p:cNvPr id="58376" name="Text Box 9"/>
          <p:cNvSpPr txBox="1">
            <a:spLocks noChangeArrowheads="1"/>
          </p:cNvSpPr>
          <p:nvPr/>
        </p:nvSpPr>
        <p:spPr bwMode="auto">
          <a:xfrm>
            <a:off x="7016750" y="5029200"/>
            <a:ext cx="13879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1800">
                <a:latin typeface="Times New Roman" pitchFamily="18" charset="0"/>
                <a:cs typeface="Times New Roman" pitchFamily="18" charset="0"/>
              </a:rPr>
              <a:t>171.64.7.115</a:t>
            </a:r>
          </a:p>
        </p:txBody>
      </p:sp>
      <p:grpSp>
        <p:nvGrpSpPr>
          <p:cNvPr id="2" name="Group 17"/>
          <p:cNvGrpSpPr>
            <a:grpSpLocks/>
          </p:cNvGrpSpPr>
          <p:nvPr/>
        </p:nvGrpSpPr>
        <p:grpSpPr bwMode="auto">
          <a:xfrm>
            <a:off x="1524000" y="2209800"/>
            <a:ext cx="4953000" cy="400050"/>
            <a:chOff x="960" y="1392"/>
            <a:chExt cx="3120" cy="252"/>
          </a:xfrm>
        </p:grpSpPr>
        <p:sp>
          <p:nvSpPr>
            <p:cNvPr id="58393" name="Line 11"/>
            <p:cNvSpPr>
              <a:spLocks noChangeShapeType="1"/>
            </p:cNvSpPr>
            <p:nvPr/>
          </p:nvSpPr>
          <p:spPr bwMode="auto">
            <a:xfrm>
              <a:off x="960" y="1632"/>
              <a:ext cx="312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latin typeface="Times New Roman" pitchFamily="18" charset="0"/>
                <a:cs typeface="Times New Roman" pitchFamily="18" charset="0"/>
              </a:endParaRPr>
            </a:p>
          </p:txBody>
        </p:sp>
        <p:sp>
          <p:nvSpPr>
            <p:cNvPr id="58394" name="Text Box 12"/>
            <p:cNvSpPr txBox="1">
              <a:spLocks noChangeArrowheads="1"/>
            </p:cNvSpPr>
            <p:nvPr/>
          </p:nvSpPr>
          <p:spPr bwMode="auto">
            <a:xfrm>
              <a:off x="2544" y="1392"/>
              <a:ext cx="112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a:latin typeface="Times New Roman" pitchFamily="18" charset="0"/>
                  <a:cs typeface="Times New Roman" pitchFamily="18" charset="0"/>
                </a:rPr>
                <a:t>www.evil.com?</a:t>
              </a:r>
            </a:p>
          </p:txBody>
        </p:sp>
      </p:grpSp>
      <p:sp>
        <p:nvSpPr>
          <p:cNvPr id="58378" name="Rectangle 13"/>
          <p:cNvSpPr>
            <a:spLocks noChangeArrowheads="1"/>
          </p:cNvSpPr>
          <p:nvPr/>
        </p:nvSpPr>
        <p:spPr bwMode="auto">
          <a:xfrm>
            <a:off x="304800" y="4495800"/>
            <a:ext cx="1752600" cy="990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New Roman" pitchFamily="18" charset="0"/>
                <a:cs typeface="Times New Roman" pitchFamily="18" charset="0"/>
              </a:rPr>
              <a:t>corporate</a:t>
            </a:r>
          </a:p>
          <a:p>
            <a:pPr algn="ctr" eaLnBrk="0" hangingPunct="0"/>
            <a:r>
              <a:rPr lang="en-US" sz="2400">
                <a:latin typeface="Times New Roman" pitchFamily="18" charset="0"/>
                <a:cs typeface="Times New Roman" pitchFamily="18" charset="0"/>
              </a:rPr>
              <a:t>web server</a:t>
            </a:r>
          </a:p>
        </p:txBody>
      </p:sp>
      <p:grpSp>
        <p:nvGrpSpPr>
          <p:cNvPr id="3" name="Group 18"/>
          <p:cNvGrpSpPr>
            <a:grpSpLocks/>
          </p:cNvGrpSpPr>
          <p:nvPr/>
        </p:nvGrpSpPr>
        <p:grpSpPr bwMode="auto">
          <a:xfrm>
            <a:off x="1524000" y="2727325"/>
            <a:ext cx="5029200" cy="400050"/>
            <a:chOff x="960" y="1824"/>
            <a:chExt cx="3168" cy="252"/>
          </a:xfrm>
        </p:grpSpPr>
        <p:sp>
          <p:nvSpPr>
            <p:cNvPr id="58391" name="Line 14"/>
            <p:cNvSpPr>
              <a:spLocks noChangeShapeType="1"/>
            </p:cNvSpPr>
            <p:nvPr/>
          </p:nvSpPr>
          <p:spPr bwMode="auto">
            <a:xfrm flipH="1">
              <a:off x="960" y="1872"/>
              <a:ext cx="316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latin typeface="Times New Roman" pitchFamily="18" charset="0"/>
                <a:cs typeface="Times New Roman" pitchFamily="18" charset="0"/>
              </a:endParaRPr>
            </a:p>
          </p:txBody>
        </p:sp>
        <p:sp>
          <p:nvSpPr>
            <p:cNvPr id="58392" name="Text Box 15"/>
            <p:cNvSpPr txBox="1">
              <a:spLocks noChangeArrowheads="1"/>
            </p:cNvSpPr>
            <p:nvPr/>
          </p:nvSpPr>
          <p:spPr bwMode="auto">
            <a:xfrm>
              <a:off x="2279" y="1824"/>
              <a:ext cx="158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Times New Roman" pitchFamily="18" charset="0"/>
                  <a:cs typeface="Times New Roman" pitchFamily="18" charset="0"/>
                </a:rPr>
                <a:t>171.64.7.115</a:t>
              </a:r>
              <a:r>
                <a:rPr lang="en-US" altLang="ko-KR">
                  <a:latin typeface="Times New Roman" pitchFamily="18" charset="0"/>
                  <a:ea typeface="Gulim" charset="0"/>
                  <a:cs typeface="Times New Roman" pitchFamily="18" charset="0"/>
                </a:rPr>
                <a:t>  </a:t>
              </a:r>
              <a:r>
                <a:rPr lang="en-US">
                  <a:latin typeface="Times New Roman" pitchFamily="18" charset="0"/>
                  <a:ea typeface="Gulim" charset="0"/>
                  <a:cs typeface="Times New Roman" pitchFamily="18" charset="0"/>
                </a:rPr>
                <a:t>TTL = 0</a:t>
              </a:r>
            </a:p>
          </p:txBody>
        </p:sp>
      </p:grpSp>
      <p:sp>
        <p:nvSpPr>
          <p:cNvPr id="621584" name="Line 16"/>
          <p:cNvSpPr>
            <a:spLocks noChangeShapeType="1"/>
          </p:cNvSpPr>
          <p:nvPr/>
        </p:nvSpPr>
        <p:spPr bwMode="auto">
          <a:xfrm>
            <a:off x="1219200" y="3505200"/>
            <a:ext cx="5334000" cy="990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latin typeface="Times New Roman" pitchFamily="18" charset="0"/>
              <a:cs typeface="Times New Roman" pitchFamily="18" charset="0"/>
            </a:endParaRPr>
          </a:p>
        </p:txBody>
      </p:sp>
      <p:sp>
        <p:nvSpPr>
          <p:cNvPr id="621587" name="Rectangle 19"/>
          <p:cNvSpPr>
            <a:spLocks noChangeArrowheads="1"/>
          </p:cNvSpPr>
          <p:nvPr/>
        </p:nvSpPr>
        <p:spPr bwMode="auto">
          <a:xfrm>
            <a:off x="381000" y="1371600"/>
            <a:ext cx="482439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iframe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src</a:t>
            </a:r>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http://www.evil.com</a:t>
            </a:r>
            <a:r>
              <a:rPr lang="en-US" sz="2400" dirty="0">
                <a:latin typeface="Times New Roman" pitchFamily="18" charset="0"/>
                <a:cs typeface="Times New Roman" pitchFamily="18" charset="0"/>
              </a:rPr>
              <a:t>"&gt;</a:t>
            </a:r>
          </a:p>
        </p:txBody>
      </p:sp>
      <p:sp>
        <p:nvSpPr>
          <p:cNvPr id="58382" name="Text Box 20"/>
          <p:cNvSpPr txBox="1">
            <a:spLocks noChangeArrowheads="1"/>
          </p:cNvSpPr>
          <p:nvPr/>
        </p:nvSpPr>
        <p:spPr bwMode="auto">
          <a:xfrm>
            <a:off x="304800" y="5486400"/>
            <a:ext cx="151195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1800">
                <a:latin typeface="Times New Roman" pitchFamily="18" charset="0"/>
                <a:cs typeface="Times New Roman" pitchFamily="18" charset="0"/>
              </a:rPr>
              <a:t>192.168.0.100</a:t>
            </a:r>
          </a:p>
        </p:txBody>
      </p:sp>
      <p:grpSp>
        <p:nvGrpSpPr>
          <p:cNvPr id="4" name="Group 21"/>
          <p:cNvGrpSpPr>
            <a:grpSpLocks/>
          </p:cNvGrpSpPr>
          <p:nvPr/>
        </p:nvGrpSpPr>
        <p:grpSpPr bwMode="auto">
          <a:xfrm>
            <a:off x="1524000" y="3260725"/>
            <a:ext cx="5029200" cy="400050"/>
            <a:chOff x="960" y="1824"/>
            <a:chExt cx="3168" cy="252"/>
          </a:xfrm>
        </p:grpSpPr>
        <p:sp>
          <p:nvSpPr>
            <p:cNvPr id="58389" name="Line 22"/>
            <p:cNvSpPr>
              <a:spLocks noChangeShapeType="1"/>
            </p:cNvSpPr>
            <p:nvPr/>
          </p:nvSpPr>
          <p:spPr bwMode="auto">
            <a:xfrm flipH="1">
              <a:off x="960" y="1872"/>
              <a:ext cx="316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latin typeface="Times New Roman" pitchFamily="18" charset="0"/>
                <a:cs typeface="Times New Roman" pitchFamily="18" charset="0"/>
              </a:endParaRPr>
            </a:p>
          </p:txBody>
        </p:sp>
        <p:sp>
          <p:nvSpPr>
            <p:cNvPr id="58390" name="Text Box 23"/>
            <p:cNvSpPr txBox="1">
              <a:spLocks noChangeArrowheads="1"/>
            </p:cNvSpPr>
            <p:nvPr/>
          </p:nvSpPr>
          <p:spPr bwMode="auto">
            <a:xfrm>
              <a:off x="2548" y="1824"/>
              <a:ext cx="104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a:latin typeface="Times New Roman" pitchFamily="18" charset="0"/>
                  <a:cs typeface="Times New Roman" pitchFamily="18" charset="0"/>
                </a:rPr>
                <a:t>192.168.0.100</a:t>
              </a:r>
            </a:p>
          </p:txBody>
        </p:sp>
      </p:grpSp>
      <p:sp>
        <p:nvSpPr>
          <p:cNvPr id="621592" name="Line 24"/>
          <p:cNvSpPr>
            <a:spLocks noChangeShapeType="1"/>
          </p:cNvSpPr>
          <p:nvPr/>
        </p:nvSpPr>
        <p:spPr bwMode="auto">
          <a:xfrm>
            <a:off x="685800" y="3352800"/>
            <a:ext cx="0" cy="114300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latin typeface="Times New Roman" pitchFamily="18" charset="0"/>
              <a:cs typeface="Times New Roman" pitchFamily="18" charset="0"/>
            </a:endParaRPr>
          </a:p>
        </p:txBody>
      </p:sp>
      <p:sp>
        <p:nvSpPr>
          <p:cNvPr id="58385" name="TextBox 24"/>
          <p:cNvSpPr txBox="1">
            <a:spLocks noChangeArrowheads="1"/>
          </p:cNvSpPr>
          <p:nvPr/>
        </p:nvSpPr>
        <p:spPr bwMode="auto">
          <a:xfrm>
            <a:off x="7010400" y="6248400"/>
            <a:ext cx="173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1800" dirty="0">
                <a:latin typeface="Arial" charset="0"/>
              </a:rPr>
              <a:t>[DWF</a:t>
            </a:r>
            <a:r>
              <a:rPr lang="ja-JP" altLang="en-US" sz="1800">
                <a:latin typeface="Arial" charset="0"/>
              </a:rPr>
              <a:t>’</a:t>
            </a:r>
            <a:r>
              <a:rPr lang="en-US" sz="1800" dirty="0">
                <a:latin typeface="Arial" charset="0"/>
              </a:rPr>
              <a:t>96, R</a:t>
            </a:r>
            <a:r>
              <a:rPr lang="ja-JP" altLang="en-US" sz="1800">
                <a:latin typeface="Arial" charset="0"/>
              </a:rPr>
              <a:t>’</a:t>
            </a:r>
            <a:r>
              <a:rPr lang="en-US" sz="1800" dirty="0">
                <a:latin typeface="Arial" charset="0"/>
              </a:rPr>
              <a:t>01]</a:t>
            </a:r>
          </a:p>
        </p:txBody>
      </p:sp>
      <p:sp>
        <p:nvSpPr>
          <p:cNvPr id="58386" name="Text Box 24"/>
          <p:cNvSpPr txBox="1">
            <a:spLocks noChangeArrowheads="1"/>
          </p:cNvSpPr>
          <p:nvPr/>
        </p:nvSpPr>
        <p:spPr bwMode="auto">
          <a:xfrm>
            <a:off x="2041525" y="6056313"/>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endParaRPr lang="en-US" sz="1800">
              <a:latin typeface="Arial" charset="0"/>
            </a:endParaRPr>
          </a:p>
        </p:txBody>
      </p:sp>
      <p:sp>
        <p:nvSpPr>
          <p:cNvPr id="5" name="Rectangle 3"/>
          <p:cNvSpPr>
            <a:spLocks noChangeArrowheads="1"/>
          </p:cNvSpPr>
          <p:nvPr/>
        </p:nvSpPr>
        <p:spPr bwMode="auto">
          <a:xfrm>
            <a:off x="6477000" y="1524000"/>
            <a:ext cx="2667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hlink"/>
              </a:buClr>
              <a:buSzPct val="110000"/>
              <a:buFont typeface="Wingdings" charset="0"/>
              <a:buNone/>
            </a:pPr>
            <a:r>
              <a:rPr lang="en-US" sz="1800">
                <a:latin typeface="Times New Roman" pitchFamily="18" charset="0"/>
                <a:cs typeface="Times New Roman" pitchFamily="18" charset="0"/>
              </a:rPr>
              <a:t>DNS-SEC cannot </a:t>
            </a:r>
          </a:p>
          <a:p>
            <a:pPr marL="342900" indent="-342900">
              <a:spcBef>
                <a:spcPct val="20000"/>
              </a:spcBef>
              <a:buClr>
                <a:schemeClr val="hlink"/>
              </a:buClr>
              <a:buSzPct val="110000"/>
              <a:buFont typeface="Wingdings" charset="0"/>
              <a:buNone/>
            </a:pPr>
            <a:r>
              <a:rPr lang="en-US" sz="1800">
                <a:latin typeface="Times New Roman" pitchFamily="18" charset="0"/>
                <a:cs typeface="Times New Roman" pitchFamily="18" charset="0"/>
              </a:rPr>
              <a:t>stop this attack</a:t>
            </a:r>
          </a:p>
        </p:txBody>
      </p:sp>
      <p:sp>
        <p:nvSpPr>
          <p:cNvPr id="1360922" name="AutoShape 26"/>
          <p:cNvSpPr>
            <a:spLocks noChangeArrowheads="1"/>
          </p:cNvSpPr>
          <p:nvPr/>
        </p:nvSpPr>
        <p:spPr bwMode="auto">
          <a:xfrm>
            <a:off x="6553200" y="3048000"/>
            <a:ext cx="533400" cy="506413"/>
          </a:xfrm>
          <a:prstGeom prst="star5">
            <a:avLst/>
          </a:prstGeom>
          <a:solidFill>
            <a:srgbClr val="FFFF2F"/>
          </a:solidFill>
          <a:ln w="9525">
            <a:solidFill>
              <a:srgbClr val="800000"/>
            </a:solidFill>
            <a:miter lim="800000"/>
            <a:headEnd/>
            <a:tailEnd/>
          </a:ln>
          <a:effectLst/>
        </p:spPr>
        <p:txBody>
          <a:bodyPr wrap="none" anchor="ctr"/>
          <a:lstStyle/>
          <a:p>
            <a:pPr>
              <a:defRPr/>
            </a:pPr>
            <a:endParaRPr lang="en-US">
              <a:latin typeface="Times New Roman" pitchFamily="18" charset="0"/>
              <a:cs typeface="Times New Roman" pitchFamily="18" charset="0"/>
            </a:endParaRPr>
          </a:p>
        </p:txBody>
      </p:sp>
      <p:sp>
        <p:nvSpPr>
          <p:cNvPr id="27" name="Footer Placeholder 26"/>
          <p:cNvSpPr>
            <a:spLocks noGrp="1"/>
          </p:cNvSpPr>
          <p:nvPr>
            <p:ph type="ftr" sz="quarter" idx="11"/>
          </p:nvPr>
        </p:nvSpPr>
        <p:spPr/>
        <p:txBody>
          <a:bodyPr/>
          <a:lstStyle/>
          <a:p>
            <a:r>
              <a:rPr lang="en-US" smtClean="0"/>
              <a:t>FAST-NUCES</a:t>
            </a:r>
            <a:endParaRPr lang="en-US"/>
          </a:p>
        </p:txBody>
      </p:sp>
      <p:pic>
        <p:nvPicPr>
          <p:cNvPr id="28" name="Picture 27"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nodeType="afterGroup">
                            <p:stCondLst>
                              <p:cond delay="500"/>
                            </p:stCondLst>
                            <p:childTnLst>
                              <p:par>
                                <p:cTn id="9" presetID="1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lide(fromRight)">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21584"/>
                                        </p:tgtEl>
                                        <p:attrNameLst>
                                          <p:attrName>style.visibility</p:attrName>
                                        </p:attrNameLst>
                                      </p:cBhvr>
                                      <p:to>
                                        <p:strVal val="visible"/>
                                      </p:to>
                                    </p:set>
                                  </p:childTnLst>
                                </p:cTn>
                              </p:par>
                              <p:par>
                                <p:cTn id="16" presetID="1" presetClass="exit" presetSubtype="0" fill="hold" nodeType="withEffect">
                                  <p:stCondLst>
                                    <p:cond delay="0"/>
                                  </p:stCondLst>
                                  <p:childTnLst>
                                    <p:set>
                                      <p:cBhvr>
                                        <p:cTn id="17" dur="1" fill="hold">
                                          <p:stCondLst>
                                            <p:cond delay="0"/>
                                          </p:stCondLst>
                                        </p:cTn>
                                        <p:tgtEl>
                                          <p:spTgt spid="2"/>
                                        </p:tgtEl>
                                        <p:attrNameLst>
                                          <p:attrName>style.visibility</p:attrName>
                                        </p:attrNameLst>
                                      </p:cBhvr>
                                      <p:to>
                                        <p:strVal val="hidden"/>
                                      </p:to>
                                    </p:set>
                                  </p:childTnLst>
                                </p:cTn>
                              </p:par>
                            </p:childTnLst>
                          </p:cTn>
                        </p:par>
                        <p:par>
                          <p:cTn id="18" fill="hold" nodeType="afterGroup">
                            <p:stCondLst>
                              <p:cond delay="0"/>
                            </p:stCondLst>
                            <p:childTnLst>
                              <p:par>
                                <p:cTn id="19" presetID="1" presetClass="entr" presetSubtype="0" fill="hold" grpId="0" nodeType="afterEffect">
                                  <p:stCondLst>
                                    <p:cond delay="500"/>
                                  </p:stCondLst>
                                  <p:childTnLst>
                                    <p:set>
                                      <p:cBhvr>
                                        <p:cTn id="20" dur="1" fill="hold">
                                          <p:stCondLst>
                                            <p:cond delay="0"/>
                                          </p:stCondLst>
                                        </p:cTn>
                                        <p:tgtEl>
                                          <p:spTgt spid="62158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lide(fromLeft)">
                                      <p:cBhvr>
                                        <p:cTn id="25" dur="500"/>
                                        <p:tgtEl>
                                          <p:spTgt spid="2"/>
                                        </p:tgtEl>
                                      </p:cBhvr>
                                    </p:animEffect>
                                  </p:childTnLst>
                                </p:cTn>
                              </p:par>
                              <p:par>
                                <p:cTn id="26" presetID="1" presetClass="exit" presetSubtype="0" fill="hold" nodeType="withEffect">
                                  <p:stCondLst>
                                    <p:cond delay="0"/>
                                  </p:stCondLst>
                                  <p:childTnLst>
                                    <p:set>
                                      <p:cBhvr>
                                        <p:cTn id="27" dur="1" fill="hold">
                                          <p:stCondLst>
                                            <p:cond delay="0"/>
                                          </p:stCondLst>
                                        </p:cTn>
                                        <p:tgtEl>
                                          <p:spTgt spid="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2"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lide(fromRigh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1592"/>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621571">
                                            <p:txEl>
                                              <p:pRg st="0" end="0"/>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31" presetClass="entr" presetSubtype="0" fill="hold" grpId="0" nodeType="clickEffect">
                                  <p:stCondLst>
                                    <p:cond delay="0"/>
                                  </p:stCondLst>
                                  <p:iterate type="lt">
                                    <p:tmPct val="5000"/>
                                  </p:iterate>
                                  <p:childTnLst>
                                    <p:set>
                                      <p:cBhvr>
                                        <p:cTn id="43" dur="1" fill="hold">
                                          <p:stCondLst>
                                            <p:cond delay="0"/>
                                          </p:stCondLst>
                                        </p:cTn>
                                        <p:tgtEl>
                                          <p:spTgt spid="1360922"/>
                                        </p:tgtEl>
                                        <p:attrNameLst>
                                          <p:attrName>style.visibility</p:attrName>
                                        </p:attrNameLst>
                                      </p:cBhvr>
                                      <p:to>
                                        <p:strVal val="visible"/>
                                      </p:to>
                                    </p:set>
                                    <p:anim calcmode="lin" valueType="num">
                                      <p:cBhvr>
                                        <p:cTn id="44" dur="500" fill="hold"/>
                                        <p:tgtEl>
                                          <p:spTgt spid="1360922"/>
                                        </p:tgtEl>
                                        <p:attrNameLst>
                                          <p:attrName>ppt_w</p:attrName>
                                        </p:attrNameLst>
                                      </p:cBhvr>
                                      <p:tavLst>
                                        <p:tav tm="0">
                                          <p:val>
                                            <p:fltVal val="0"/>
                                          </p:val>
                                        </p:tav>
                                        <p:tav tm="100000">
                                          <p:val>
                                            <p:strVal val="#ppt_w"/>
                                          </p:val>
                                        </p:tav>
                                      </p:tavLst>
                                    </p:anim>
                                    <p:anim calcmode="lin" valueType="num">
                                      <p:cBhvr>
                                        <p:cTn id="45" dur="500" fill="hold"/>
                                        <p:tgtEl>
                                          <p:spTgt spid="1360922"/>
                                        </p:tgtEl>
                                        <p:attrNameLst>
                                          <p:attrName>ppt_h</p:attrName>
                                        </p:attrNameLst>
                                      </p:cBhvr>
                                      <p:tavLst>
                                        <p:tav tm="0">
                                          <p:val>
                                            <p:fltVal val="0"/>
                                          </p:val>
                                        </p:tav>
                                        <p:tav tm="100000">
                                          <p:val>
                                            <p:strVal val="#ppt_h"/>
                                          </p:val>
                                        </p:tav>
                                      </p:tavLst>
                                    </p:anim>
                                    <p:anim calcmode="lin" valueType="num">
                                      <p:cBhvr>
                                        <p:cTn id="46" dur="500" fill="hold"/>
                                        <p:tgtEl>
                                          <p:spTgt spid="1360922"/>
                                        </p:tgtEl>
                                        <p:attrNameLst>
                                          <p:attrName>style.rotation</p:attrName>
                                        </p:attrNameLst>
                                      </p:cBhvr>
                                      <p:tavLst>
                                        <p:tav tm="0">
                                          <p:val>
                                            <p:fltVal val="90"/>
                                          </p:val>
                                        </p:tav>
                                        <p:tav tm="100000">
                                          <p:val>
                                            <p:fltVal val="0"/>
                                          </p:val>
                                        </p:tav>
                                      </p:tavLst>
                                    </p:anim>
                                    <p:animEffect transition="in" filter="fade">
                                      <p:cBhvr>
                                        <p:cTn id="47" dur="500"/>
                                        <p:tgtEl>
                                          <p:spTgt spid="1360922"/>
                                        </p:tgtEl>
                                      </p:cBhvr>
                                    </p:animEffect>
                                  </p:childTnLst>
                                </p:cTn>
                              </p:par>
                              <p:par>
                                <p:cTn id="48" presetID="1" presetClass="exit" presetSubtype="0" fill="hold" grpId="1" nodeType="withEffect">
                                  <p:stCondLst>
                                    <p:cond delay="0"/>
                                  </p:stCondLst>
                                  <p:childTnLst>
                                    <p:set>
                                      <p:cBhvr>
                                        <p:cTn id="49" dur="1" fill="hold">
                                          <p:stCondLst>
                                            <p:cond delay="0"/>
                                          </p:stCondLst>
                                        </p:cTn>
                                        <p:tgtEl>
                                          <p:spTgt spid="621571">
                                            <p:txEl>
                                              <p:pRg st="0" end="0"/>
                                            </p:txEl>
                                          </p:spTgt>
                                        </p:tgtEl>
                                        <p:attrNameLst>
                                          <p:attrName>style.visibility</p:attrName>
                                        </p:attrNameLst>
                                      </p:cBhvr>
                                      <p:to>
                                        <p:strVal val="hidden"/>
                                      </p:to>
                                    </p:set>
                                  </p:childTnLst>
                                </p:cTn>
                              </p:par>
                              <p:par>
                                <p:cTn id="50" presetID="1" presetClass="entr" presetSubtype="0" fill="hold" grpId="0" nodeType="with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1" grpId="0" build="p"/>
      <p:bldP spid="621571" grpId="1" build="p"/>
      <p:bldP spid="621584" grpId="0" animBg="1"/>
      <p:bldP spid="621587" grpId="0"/>
      <p:bldP spid="621592" grpId="0" animBg="1"/>
      <p:bldP spid="5" grpId="0" build="p"/>
      <p:bldP spid="136092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04800" y="304800"/>
            <a:ext cx="7772400" cy="579438"/>
          </a:xfrm>
        </p:spPr>
        <p:txBody>
          <a:bodyPr>
            <a:normAutofit fontScale="90000"/>
          </a:bodyPr>
          <a:lstStyle/>
          <a:p>
            <a:r>
              <a:rPr lang="en-US" dirty="0">
                <a:solidFill>
                  <a:schemeClr val="tx1"/>
                </a:solidFill>
                <a:latin typeface="Times New Roman" pitchFamily="18" charset="0"/>
                <a:ea typeface="ＭＳ Ｐゴシック" charset="0"/>
                <a:cs typeface="Times New Roman" pitchFamily="18" charset="0"/>
              </a:rPr>
              <a:t>DNS Rebinding </a:t>
            </a:r>
            <a:r>
              <a:rPr lang="en-US" altLang="ko-KR" dirty="0">
                <a:solidFill>
                  <a:schemeClr val="tx1"/>
                </a:solidFill>
                <a:latin typeface="Times New Roman" pitchFamily="18" charset="0"/>
                <a:ea typeface="Gulim" charset="0"/>
                <a:cs typeface="Times New Roman" pitchFamily="18" charset="0"/>
              </a:rPr>
              <a:t>Defenses</a:t>
            </a:r>
          </a:p>
        </p:txBody>
      </p:sp>
      <p:sp>
        <p:nvSpPr>
          <p:cNvPr id="59395" name="Rectangle 3" descr="Rectangle: Click to edit Master text styles&#10;Second level&#10;Third level&#10;Fourth level&#10;Fifth level"/>
          <p:cNvSpPr>
            <a:spLocks noGrp="1" noChangeArrowheads="1"/>
          </p:cNvSpPr>
          <p:nvPr>
            <p:ph type="body" idx="1"/>
          </p:nvPr>
        </p:nvSpPr>
        <p:spPr>
          <a:xfrm>
            <a:off x="381000" y="1143000"/>
            <a:ext cx="8305800" cy="4800600"/>
          </a:xfrm>
        </p:spPr>
        <p:txBody>
          <a:bodyPr/>
          <a:lstStyle/>
          <a:p>
            <a:r>
              <a:rPr lang="en-US" dirty="0">
                <a:latin typeface="Times New Roman" pitchFamily="18" charset="0"/>
                <a:ea typeface="ＭＳ Ｐゴシック" charset="0"/>
                <a:cs typeface="Times New Roman" pitchFamily="18" charset="0"/>
              </a:rPr>
              <a:t>Browser mitigation: DNS Pinning</a:t>
            </a:r>
          </a:p>
          <a:p>
            <a:pPr lvl="1"/>
            <a:r>
              <a:rPr lang="en-US" dirty="0">
                <a:latin typeface="Times New Roman" pitchFamily="18" charset="0"/>
                <a:ea typeface="ＭＳ Ｐゴシック" charset="0"/>
                <a:cs typeface="Times New Roman" pitchFamily="18" charset="0"/>
              </a:rPr>
              <a:t>Refuse to switch to a new IP</a:t>
            </a:r>
          </a:p>
          <a:p>
            <a:pPr lvl="1"/>
            <a:r>
              <a:rPr lang="en-US" dirty="0">
                <a:latin typeface="Times New Roman" pitchFamily="18" charset="0"/>
                <a:ea typeface="ＭＳ Ｐゴシック" charset="0"/>
                <a:cs typeface="Times New Roman" pitchFamily="18" charset="0"/>
              </a:rPr>
              <a:t>Interacts poorly with proxies, VPN, dynamic DNS, …</a:t>
            </a:r>
          </a:p>
          <a:p>
            <a:pPr lvl="1"/>
            <a:r>
              <a:rPr lang="en-US" dirty="0">
                <a:latin typeface="Times New Roman" pitchFamily="18" charset="0"/>
                <a:ea typeface="ＭＳ Ｐゴシック" charset="0"/>
                <a:cs typeface="Times New Roman" pitchFamily="18" charset="0"/>
              </a:rPr>
              <a:t>Not consistently implemented in any browser</a:t>
            </a:r>
          </a:p>
          <a:p>
            <a:r>
              <a:rPr lang="en-US" dirty="0">
                <a:latin typeface="Times New Roman" pitchFamily="18" charset="0"/>
                <a:ea typeface="ＭＳ Ｐゴシック" charset="0"/>
                <a:cs typeface="Times New Roman" pitchFamily="18" charset="0"/>
              </a:rPr>
              <a:t>Server-side defenses</a:t>
            </a:r>
          </a:p>
          <a:p>
            <a:pPr lvl="1"/>
            <a:r>
              <a:rPr lang="en-US" dirty="0">
                <a:latin typeface="Times New Roman" pitchFamily="18" charset="0"/>
                <a:ea typeface="ＭＳ Ｐゴシック" charset="0"/>
                <a:cs typeface="Times New Roman" pitchFamily="18" charset="0"/>
              </a:rPr>
              <a:t>Check Host header for unrecognized domains</a:t>
            </a:r>
          </a:p>
          <a:p>
            <a:pPr lvl="1"/>
            <a:r>
              <a:rPr lang="en-US" dirty="0">
                <a:latin typeface="Times New Roman" pitchFamily="18" charset="0"/>
                <a:ea typeface="ＭＳ Ｐゴシック" charset="0"/>
                <a:cs typeface="Times New Roman" pitchFamily="18" charset="0"/>
              </a:rPr>
              <a:t>Authenticate users with something other than IP</a:t>
            </a:r>
          </a:p>
          <a:p>
            <a:r>
              <a:rPr lang="en-US" dirty="0">
                <a:latin typeface="Times New Roman" pitchFamily="18" charset="0"/>
                <a:ea typeface="ＭＳ Ｐゴシック" charset="0"/>
                <a:cs typeface="Times New Roman" pitchFamily="18" charset="0"/>
              </a:rPr>
              <a:t>Firewall defenses</a:t>
            </a:r>
          </a:p>
          <a:p>
            <a:pPr lvl="1"/>
            <a:r>
              <a:rPr lang="en-US" dirty="0">
                <a:latin typeface="Times New Roman" pitchFamily="18" charset="0"/>
                <a:ea typeface="ＭＳ Ｐゴシック" charset="0"/>
                <a:cs typeface="Times New Roman" pitchFamily="18" charset="0"/>
              </a:rPr>
              <a:t>External names can</a:t>
            </a:r>
            <a:r>
              <a:rPr lang="ja-JP" altLang="en-US">
                <a:latin typeface="Times New Roman" pitchFamily="18" charset="0"/>
                <a:ea typeface="ＭＳ Ｐゴシック" charset="0"/>
                <a:cs typeface="Times New Roman" pitchFamily="18" charset="0"/>
              </a:rPr>
              <a:t>’</a:t>
            </a:r>
            <a:r>
              <a:rPr lang="en-US" dirty="0">
                <a:latin typeface="Times New Roman" pitchFamily="18" charset="0"/>
                <a:ea typeface="ＭＳ Ｐゴシック" charset="0"/>
                <a:cs typeface="Times New Roman" pitchFamily="18" charset="0"/>
              </a:rPr>
              <a:t>t resolve to internal addresses</a:t>
            </a:r>
          </a:p>
          <a:p>
            <a:pPr lvl="1"/>
            <a:r>
              <a:rPr lang="en-US" dirty="0">
                <a:latin typeface="Times New Roman" pitchFamily="18" charset="0"/>
                <a:ea typeface="ＭＳ Ｐゴシック" charset="0"/>
                <a:cs typeface="Times New Roman" pitchFamily="18" charset="0"/>
              </a:rPr>
              <a:t>Protects browsers inside the organization</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IPSEC</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304800"/>
            <a:ext cx="7772400" cy="579438"/>
          </a:xfrm>
        </p:spPr>
        <p:txBody>
          <a:bodyPr>
            <a:normAutofit fontScale="90000"/>
          </a:bodyPr>
          <a:lstStyle/>
          <a:p>
            <a:r>
              <a:rPr lang="en-US" b="1" dirty="0" smtClean="0">
                <a:solidFill>
                  <a:schemeClr val="tx1"/>
                </a:solidFill>
                <a:latin typeface="Times New Roman" pitchFamily="18" charset="0"/>
                <a:cs typeface="Times New Roman" pitchFamily="18" charset="0"/>
              </a:rPr>
              <a:t>IETF IPSec Working Group</a:t>
            </a:r>
          </a:p>
        </p:txBody>
      </p:sp>
      <p:sp>
        <p:nvSpPr>
          <p:cNvPr id="8195" name="Content Placeholder 2" descr="Rectangle: Click to edit Master text styles&#10;Second level&#10;Third level&#10;Fourth level&#10;Fifth level"/>
          <p:cNvSpPr>
            <a:spLocks noGrp="1"/>
          </p:cNvSpPr>
          <p:nvPr>
            <p:ph idx="1"/>
          </p:nvPr>
        </p:nvSpPr>
        <p:spPr>
          <a:xfrm>
            <a:off x="533400" y="1219200"/>
            <a:ext cx="7772400" cy="4572000"/>
          </a:xfrm>
        </p:spPr>
        <p:txBody>
          <a:bodyPr>
            <a:normAutofit fontScale="85000" lnSpcReduction="20000"/>
          </a:bodyPr>
          <a:lstStyle/>
          <a:p>
            <a:r>
              <a:rPr lang="en-US" dirty="0" smtClean="0">
                <a:latin typeface="Times New Roman" pitchFamily="18" charset="0"/>
                <a:cs typeface="Times New Roman" pitchFamily="18" charset="0"/>
              </a:rPr>
              <a:t>The basic Internet Protocol (IP) has absolutely no security concepts integrated </a:t>
            </a:r>
          </a:p>
          <a:p>
            <a:pPr lvl="1"/>
            <a:r>
              <a:rPr lang="en-US" dirty="0" smtClean="0">
                <a:latin typeface="Times New Roman" pitchFamily="18" charset="0"/>
                <a:cs typeface="Times New Roman" pitchFamily="18" charset="0"/>
              </a:rPr>
              <a:t>Data are transferred in plain text</a:t>
            </a:r>
          </a:p>
          <a:p>
            <a:pPr lvl="1"/>
            <a:r>
              <a:rPr lang="en-US" dirty="0" smtClean="0">
                <a:latin typeface="Times New Roman" pitchFamily="18" charset="0"/>
                <a:cs typeface="Times New Roman" pitchFamily="18" charset="0"/>
              </a:rPr>
              <a:t>Authentication is not possible, everybody can fake the IP sender address or modify the payload of a packet</a:t>
            </a:r>
          </a:p>
          <a:p>
            <a:r>
              <a:rPr lang="en-US" dirty="0" smtClean="0">
                <a:latin typeface="Times New Roman" pitchFamily="18" charset="0"/>
                <a:cs typeface="Times New Roman" pitchFamily="18" charset="0"/>
              </a:rPr>
              <a:t>Thus: specification of a security architecture for IP that comprises authentication and encryption mechanism</a:t>
            </a:r>
          </a:p>
          <a:p>
            <a:pPr lvl="1"/>
            <a:r>
              <a:rPr lang="en-US" dirty="0" smtClean="0">
                <a:latin typeface="Times New Roman" pitchFamily="18" charset="0"/>
                <a:cs typeface="Times New Roman" pitchFamily="18" charset="0"/>
              </a:rPr>
              <a:t>Security mechanisms should be algorithm-independent, cryptographic algorithms can be altered without effecting other parts of the protocol</a:t>
            </a:r>
          </a:p>
          <a:p>
            <a:pPr lvl="1"/>
            <a:r>
              <a:rPr lang="en-US" dirty="0" smtClean="0">
                <a:latin typeface="Times New Roman" pitchFamily="18" charset="0"/>
                <a:cs typeface="Times New Roman" pitchFamily="18" charset="0"/>
              </a:rPr>
              <a:t>Wide variety of security policies should be supported</a:t>
            </a:r>
          </a:p>
          <a:p>
            <a:r>
              <a:rPr lang="en-US" dirty="0" smtClean="0">
                <a:latin typeface="Times New Roman" pitchFamily="18" charset="0"/>
                <a:cs typeface="Times New Roman" pitchFamily="18" charset="0"/>
              </a:rPr>
              <a:t>Result:</a:t>
            </a:r>
          </a:p>
          <a:p>
            <a:pPr lvl="1"/>
            <a:r>
              <a:rPr lang="en-US" dirty="0" smtClean="0">
                <a:latin typeface="Times New Roman" pitchFamily="18" charset="0"/>
                <a:cs typeface="Times New Roman" pitchFamily="18" charset="0"/>
              </a:rPr>
              <a:t>Compatibility with the Internet structure as given by IPv4 was needed to introduce security functions earlier than the “rest” of IPv6</a:t>
            </a:r>
          </a:p>
          <a:p>
            <a:pPr lvl="1"/>
            <a:r>
              <a:rPr lang="en-US" dirty="0" smtClean="0">
                <a:latin typeface="Times New Roman" pitchFamily="18" charset="0"/>
                <a:cs typeface="Times New Roman" pitchFamily="18" charset="0"/>
              </a:rPr>
              <a:t>Thus: in 1992 the </a:t>
            </a:r>
            <a:r>
              <a:rPr lang="en-US" i="1" dirty="0" smtClean="0">
                <a:solidFill>
                  <a:schemeClr val="accent1"/>
                </a:solidFill>
                <a:latin typeface="Times New Roman" pitchFamily="18" charset="0"/>
                <a:cs typeface="Times New Roman" pitchFamily="18" charset="0"/>
              </a:rPr>
              <a:t>IP Security Protocol (IPSec) was standardized, together with </a:t>
            </a:r>
            <a:r>
              <a:rPr lang="en-US" i="1" dirty="0" err="1" smtClean="0">
                <a:solidFill>
                  <a:schemeClr val="accent1"/>
                </a:solidFill>
                <a:latin typeface="Times New Roman" pitchFamily="18" charset="0"/>
                <a:cs typeface="Times New Roman" pitchFamily="18" charset="0"/>
              </a:rPr>
              <a:t>theInternet</a:t>
            </a:r>
            <a:r>
              <a:rPr lang="en-US" i="1" dirty="0" smtClean="0">
                <a:solidFill>
                  <a:schemeClr val="accent1"/>
                </a:solidFill>
                <a:latin typeface="Times New Roman" pitchFamily="18" charset="0"/>
                <a:cs typeface="Times New Roman" pitchFamily="18" charset="0"/>
              </a:rPr>
              <a:t> Key Exchange (IKE)</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IP Security Protocol (IPSec)</a:t>
            </a:r>
          </a:p>
        </p:txBody>
      </p:sp>
      <p:sp>
        <p:nvSpPr>
          <p:cNvPr id="8195" name="Content Placeholder 2" descr="Rectangle: Click to edit Master text styles&#10;Second level&#10;Third level&#10;Fourth level&#10;Fifth level"/>
          <p:cNvSpPr>
            <a:spLocks noGrp="1"/>
          </p:cNvSpPr>
          <p:nvPr>
            <p:ph idx="1"/>
          </p:nvPr>
        </p:nvSpPr>
        <p:spPr>
          <a:xfrm>
            <a:off x="457200" y="990600"/>
            <a:ext cx="7772400" cy="4572000"/>
          </a:xfrm>
        </p:spPr>
        <p:txBody>
          <a:bodyPr>
            <a:normAutofit fontScale="92500" lnSpcReduction="20000"/>
          </a:bodyPr>
          <a:lstStyle/>
          <a:p>
            <a:r>
              <a:rPr lang="en-US" dirty="0" smtClean="0">
                <a:latin typeface="Times New Roman" pitchFamily="18" charset="0"/>
                <a:cs typeface="Times New Roman" pitchFamily="18" charset="0"/>
              </a:rPr>
              <a:t>Security design goal: authentication and encryption</a:t>
            </a:r>
          </a:p>
          <a:p>
            <a:r>
              <a:rPr lang="en-US" dirty="0" smtClean="0">
                <a:solidFill>
                  <a:schemeClr val="accent1"/>
                </a:solidFill>
                <a:latin typeface="Times New Roman" pitchFamily="18" charset="0"/>
                <a:cs typeface="Times New Roman" pitchFamily="18" charset="0"/>
              </a:rPr>
              <a:t>Authentication Header (AH): </a:t>
            </a:r>
            <a:r>
              <a:rPr lang="en-US" dirty="0" smtClean="0">
                <a:latin typeface="Times New Roman" pitchFamily="18" charset="0"/>
                <a:cs typeface="Times New Roman" pitchFamily="18" charset="0"/>
              </a:rPr>
              <a:t>provides sender authentication and data integrity</a:t>
            </a:r>
          </a:p>
          <a:p>
            <a:r>
              <a:rPr lang="en-US" dirty="0" smtClean="0">
                <a:solidFill>
                  <a:schemeClr val="accent1"/>
                </a:solidFill>
                <a:latin typeface="Times New Roman" pitchFamily="18" charset="0"/>
                <a:cs typeface="Times New Roman" pitchFamily="18" charset="0"/>
              </a:rPr>
              <a:t>Encapsulation Security Payload (ESP): </a:t>
            </a:r>
            <a:r>
              <a:rPr lang="en-US" dirty="0" smtClean="0">
                <a:latin typeface="Times New Roman" pitchFamily="18" charset="0"/>
                <a:cs typeface="Times New Roman" pitchFamily="18" charset="0"/>
              </a:rPr>
              <a:t>provides data encryption</a:t>
            </a:r>
          </a:p>
          <a:p>
            <a:r>
              <a:rPr lang="en-US" dirty="0" smtClean="0">
                <a:latin typeface="Times New Roman" pitchFamily="18" charset="0"/>
                <a:cs typeface="Times New Roman" pitchFamily="18" charset="0"/>
              </a:rPr>
              <a:t>Both mechanism are based on the concept of a </a:t>
            </a:r>
            <a:r>
              <a:rPr lang="en-US" i="1" dirty="0" smtClean="0">
                <a:solidFill>
                  <a:schemeClr val="accent1"/>
                </a:solidFill>
                <a:latin typeface="Times New Roman" pitchFamily="18" charset="0"/>
                <a:cs typeface="Times New Roman" pitchFamily="18" charset="0"/>
              </a:rPr>
              <a:t>security association (SA) </a:t>
            </a:r>
            <a:r>
              <a:rPr lang="en-US" dirty="0" smtClean="0">
                <a:latin typeface="Times New Roman" pitchFamily="18" charset="0"/>
                <a:cs typeface="Times New Roman" pitchFamily="18" charset="0"/>
              </a:rPr>
              <a:t>and may be used together or separately</a:t>
            </a:r>
          </a:p>
          <a:p>
            <a:r>
              <a:rPr lang="en-US" dirty="0" smtClean="0">
                <a:latin typeface="Times New Roman" pitchFamily="18" charset="0"/>
                <a:cs typeface="Times New Roman" pitchFamily="18" charset="0"/>
              </a:rPr>
              <a:t>Work modes:</a:t>
            </a:r>
          </a:p>
          <a:p>
            <a:pPr lvl="1"/>
            <a:r>
              <a:rPr lang="en-US" i="1" dirty="0" smtClean="0">
                <a:solidFill>
                  <a:schemeClr val="accent1"/>
                </a:solidFill>
                <a:latin typeface="Times New Roman" pitchFamily="18" charset="0"/>
                <a:cs typeface="Times New Roman" pitchFamily="18" charset="0"/>
              </a:rPr>
              <a:t>Transport mode</a:t>
            </a:r>
          </a:p>
          <a:p>
            <a:pPr lvl="2"/>
            <a:r>
              <a:rPr lang="en-US" dirty="0" smtClean="0">
                <a:latin typeface="Times New Roman" pitchFamily="18" charset="0"/>
                <a:cs typeface="Times New Roman" pitchFamily="18" charset="0"/>
              </a:rPr>
              <a:t>Build a point-to-point connection between two hosts</a:t>
            </a:r>
          </a:p>
          <a:p>
            <a:pPr lvl="1"/>
            <a:r>
              <a:rPr lang="en-US" i="1" dirty="0" smtClean="0">
                <a:solidFill>
                  <a:schemeClr val="accent1"/>
                </a:solidFill>
                <a:latin typeface="Times New Roman" pitchFamily="18" charset="0"/>
                <a:cs typeface="Times New Roman" pitchFamily="18" charset="0"/>
              </a:rPr>
              <a:t>Tunnel mode</a:t>
            </a:r>
          </a:p>
          <a:p>
            <a:pPr lvl="1"/>
            <a:r>
              <a:rPr lang="en-US" dirty="0" smtClean="0">
                <a:latin typeface="Times New Roman" pitchFamily="18" charset="0"/>
                <a:cs typeface="Times New Roman" pitchFamily="18" charset="0"/>
              </a:rPr>
              <a:t>Connect two “security gateways”, i.e. whole networks. Security gateways can be integrated with the access routers of the networks</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99330" name="Picture 2"/>
          <p:cNvPicPr>
            <a:picLocks noChangeAspect="1" noChangeArrowheads="1"/>
          </p:cNvPicPr>
          <p:nvPr/>
        </p:nvPicPr>
        <p:blipFill>
          <a:blip r:embed="rId3" cstate="print"/>
          <a:srcRect/>
          <a:stretch>
            <a:fillRect/>
          </a:stretch>
        </p:blipFill>
        <p:spPr bwMode="auto">
          <a:xfrm>
            <a:off x="3429000" y="5181600"/>
            <a:ext cx="5629275" cy="1371600"/>
          </a:xfrm>
          <a:prstGeom prst="rect">
            <a:avLst/>
          </a:prstGeom>
          <a:noFill/>
          <a:ln w="9525">
            <a:noFill/>
            <a:miter lim="800000"/>
            <a:headEnd/>
            <a:tailEnd/>
          </a:ln>
        </p:spPr>
      </p:pic>
      <p:pic>
        <p:nvPicPr>
          <p:cNvPr id="99331" name="Picture 3"/>
          <p:cNvPicPr>
            <a:picLocks noChangeAspect="1" noChangeArrowheads="1"/>
          </p:cNvPicPr>
          <p:nvPr/>
        </p:nvPicPr>
        <p:blipFill>
          <a:blip r:embed="rId4" cstate="print"/>
          <a:srcRect/>
          <a:stretch>
            <a:fillRect/>
          </a:stretch>
        </p:blipFill>
        <p:spPr bwMode="auto">
          <a:xfrm>
            <a:off x="7162800" y="3810000"/>
            <a:ext cx="1828800" cy="97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Security Associations (SA)</a:t>
            </a:r>
          </a:p>
        </p:txBody>
      </p:sp>
      <p:sp>
        <p:nvSpPr>
          <p:cNvPr id="8195" name="Content Placeholder 2" descr="Rectangle: Click to edit Master text styles&#10;Second level&#10;Third level&#10;Fourth level&#10;Fifth level"/>
          <p:cNvSpPr>
            <a:spLocks noGrp="1"/>
          </p:cNvSpPr>
          <p:nvPr>
            <p:ph idx="1"/>
          </p:nvPr>
        </p:nvSpPr>
        <p:spPr>
          <a:xfrm>
            <a:off x="533400" y="1066800"/>
            <a:ext cx="7772400" cy="4495800"/>
          </a:xfrm>
        </p:spPr>
        <p:txBody>
          <a:bodyPr>
            <a:normAutofit fontScale="70000" lnSpcReduction="20000"/>
          </a:bodyPr>
          <a:lstStyle/>
          <a:p>
            <a:r>
              <a:rPr lang="en-US" dirty="0" smtClean="0">
                <a:latin typeface="Times New Roman" pitchFamily="18" charset="0"/>
                <a:cs typeface="Times New Roman" pitchFamily="18" charset="0"/>
              </a:rPr>
              <a:t>A </a:t>
            </a:r>
            <a:r>
              <a:rPr lang="en-US" i="1" dirty="0" smtClean="0">
                <a:solidFill>
                  <a:schemeClr val="accent1"/>
                </a:solidFill>
                <a:latin typeface="Times New Roman" pitchFamily="18" charset="0"/>
                <a:cs typeface="Times New Roman" pitchFamily="18" charset="0"/>
              </a:rPr>
              <a:t>security association </a:t>
            </a:r>
            <a:r>
              <a:rPr lang="en-US" dirty="0" smtClean="0">
                <a:latin typeface="Times New Roman" pitchFamily="18" charset="0"/>
                <a:cs typeface="Times New Roman" pitchFamily="18" charset="0"/>
              </a:rPr>
              <a:t>is an agreement between two or more parties regarding security services that they want to use and how they are going to provide them</a:t>
            </a:r>
          </a:p>
          <a:p>
            <a:r>
              <a:rPr lang="en-US" dirty="0" smtClean="0">
                <a:latin typeface="Times New Roman" pitchFamily="18" charset="0"/>
                <a:cs typeface="Times New Roman" pitchFamily="18" charset="0"/>
              </a:rPr>
              <a:t>This agreement is established through a common set of security related parameters like</a:t>
            </a:r>
          </a:p>
          <a:p>
            <a:pPr lvl="1"/>
            <a:r>
              <a:rPr lang="en-US" dirty="0" smtClean="0">
                <a:latin typeface="Times New Roman" pitchFamily="18" charset="0"/>
                <a:cs typeface="Times New Roman" pitchFamily="18" charset="0"/>
              </a:rPr>
              <a:t> Authentication algorithm, mode and keys for the AH</a:t>
            </a:r>
          </a:p>
          <a:p>
            <a:pPr lvl="1"/>
            <a:r>
              <a:rPr lang="en-US" dirty="0" smtClean="0">
                <a:latin typeface="Times New Roman" pitchFamily="18" charset="0"/>
                <a:cs typeface="Times New Roman" pitchFamily="18" charset="0"/>
              </a:rPr>
              <a:t> Encryption algorithm, mode, and keys for the ESP</a:t>
            </a:r>
          </a:p>
          <a:p>
            <a:pPr lvl="1"/>
            <a:r>
              <a:rPr lang="en-US" dirty="0" smtClean="0">
                <a:latin typeface="Times New Roman" pitchFamily="18" charset="0"/>
                <a:cs typeface="Times New Roman" pitchFamily="18" charset="0"/>
              </a:rPr>
              <a:t> An initialization vector (IV), if necessary</a:t>
            </a:r>
          </a:p>
          <a:p>
            <a:pPr lvl="1"/>
            <a:r>
              <a:rPr lang="en-US" dirty="0" smtClean="0">
                <a:latin typeface="Times New Roman" pitchFamily="18" charset="0"/>
                <a:cs typeface="Times New Roman" pitchFamily="18" charset="0"/>
              </a:rPr>
              <a:t> Lifetime of the keys and the SA as a whole</a:t>
            </a:r>
          </a:p>
          <a:p>
            <a:pPr lvl="1"/>
            <a:r>
              <a:rPr lang="en-US" dirty="0" smtClean="0">
                <a:latin typeface="Times New Roman" pitchFamily="18" charset="0"/>
                <a:cs typeface="Times New Roman" pitchFamily="18" charset="0"/>
              </a:rPr>
              <a:t> Source address</a:t>
            </a:r>
          </a:p>
          <a:p>
            <a:pPr lvl="1"/>
            <a:r>
              <a:rPr lang="en-US" dirty="0" smtClean="0">
                <a:latin typeface="Times New Roman" pitchFamily="18" charset="0"/>
                <a:cs typeface="Times New Roman" pitchFamily="18" charset="0"/>
              </a:rPr>
              <a:t> Security level of the protected data, such as confidential, secret or unclassified</a:t>
            </a:r>
          </a:p>
          <a:p>
            <a:r>
              <a:rPr lang="en-US" dirty="0" smtClean="0">
                <a:latin typeface="Times New Roman" pitchFamily="18" charset="0"/>
                <a:cs typeface="Times New Roman" pitchFamily="18" charset="0"/>
              </a:rPr>
              <a:t>When an IP packet is received, it can only be authenticated and/or decrypted if the receiver can link it with an appropriate SA. Hence the IP packet must convey a reference that points to the SA on the receiver's side</a:t>
            </a:r>
          </a:p>
          <a:p>
            <a:r>
              <a:rPr lang="en-US" dirty="0" smtClean="0">
                <a:latin typeface="Times New Roman" pitchFamily="18" charset="0"/>
                <a:cs typeface="Times New Roman" pitchFamily="18" charset="0"/>
              </a:rPr>
              <a:t>In IPSec this reference is called a </a:t>
            </a:r>
            <a:r>
              <a:rPr lang="en-US" i="1" dirty="0" smtClean="0">
                <a:solidFill>
                  <a:schemeClr val="accent1"/>
                </a:solidFill>
                <a:latin typeface="Times New Roman" pitchFamily="18" charset="0"/>
                <a:cs typeface="Times New Roman" pitchFamily="18" charset="0"/>
              </a:rPr>
              <a:t>security parameter index </a:t>
            </a:r>
            <a:r>
              <a:rPr lang="en-US" i="1" dirty="0" smtClean="0">
                <a:latin typeface="Times New Roman" pitchFamily="18" charset="0"/>
                <a:cs typeface="Times New Roman" pitchFamily="18" charset="0"/>
              </a:rPr>
              <a:t>(SPI)</a:t>
            </a:r>
          </a:p>
          <a:p>
            <a:r>
              <a:rPr lang="en-US" dirty="0" smtClean="0">
                <a:latin typeface="Times New Roman" pitchFamily="18" charset="0"/>
                <a:cs typeface="Times New Roman" pitchFamily="18" charset="0"/>
              </a:rPr>
              <a:t>Each SA is uniquely identified by a destination address and a SPI value negotiated before communication by the </a:t>
            </a:r>
            <a:r>
              <a:rPr lang="en-US" i="1" dirty="0" smtClean="0">
                <a:solidFill>
                  <a:schemeClr val="accent1"/>
                </a:solidFill>
                <a:latin typeface="Times New Roman" pitchFamily="18" charset="0"/>
                <a:cs typeface="Times New Roman" pitchFamily="18" charset="0"/>
              </a:rPr>
              <a:t>Internet Key Exchange (IKE)</a:t>
            </a:r>
            <a:r>
              <a:rPr lang="en-US" i="1" dirty="0" smtClean="0">
                <a:latin typeface="Times New Roman" pitchFamily="18" charset="0"/>
                <a:cs typeface="Times New Roman" pitchFamily="18" charset="0"/>
              </a:rPr>
              <a:t> protocol</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Authentication Header (AH)</a:t>
            </a:r>
          </a:p>
        </p:txBody>
      </p:sp>
      <p:sp>
        <p:nvSpPr>
          <p:cNvPr id="8195" name="Content Placeholder 2" descr="Rectangle: Click to edit Master text styles&#10;Second level&#10;Third level&#10;Fourth level&#10;Fifth level"/>
          <p:cNvSpPr>
            <a:spLocks noGrp="1"/>
          </p:cNvSpPr>
          <p:nvPr>
            <p:ph idx="1"/>
          </p:nvPr>
        </p:nvSpPr>
        <p:spPr>
          <a:xfrm>
            <a:off x="533400" y="1219200"/>
            <a:ext cx="7772400" cy="4953000"/>
          </a:xfrm>
        </p:spPr>
        <p:txBody>
          <a:bodyPr>
            <a:normAutofit fontScale="70000" lnSpcReduction="20000"/>
          </a:bodyPr>
          <a:lstStyle/>
          <a:p>
            <a:r>
              <a:rPr lang="en-US" dirty="0" smtClean="0">
                <a:latin typeface="Times New Roman" pitchFamily="18" charset="0"/>
                <a:cs typeface="Times New Roman" pitchFamily="18" charset="0"/>
              </a:rPr>
              <a:t>AH provides </a:t>
            </a:r>
            <a:r>
              <a:rPr lang="en-US" i="1" dirty="0" smtClean="0">
                <a:solidFill>
                  <a:schemeClr val="accent1"/>
                </a:solidFill>
                <a:latin typeface="Times New Roman" pitchFamily="18" charset="0"/>
                <a:cs typeface="Times New Roman" pitchFamily="18" charset="0"/>
              </a:rPr>
              <a:t>sender authentication </a:t>
            </a:r>
            <a:r>
              <a:rPr lang="en-US" dirty="0" smtClean="0">
                <a:latin typeface="Times New Roman" pitchFamily="18" charset="0"/>
                <a:cs typeface="Times New Roman" pitchFamily="18" charset="0"/>
              </a:rPr>
              <a:t>and </a:t>
            </a:r>
            <a:r>
              <a:rPr lang="en-US" i="1" dirty="0" smtClean="0">
                <a:solidFill>
                  <a:schemeClr val="accent1"/>
                </a:solidFill>
                <a:latin typeface="Times New Roman" pitchFamily="18" charset="0"/>
                <a:cs typeface="Times New Roman" pitchFamily="18" charset="0"/>
              </a:rPr>
              <a:t>data integrity </a:t>
            </a:r>
            <a:r>
              <a:rPr lang="en-US" dirty="0" smtClean="0">
                <a:latin typeface="Times New Roman" pitchFamily="18" charset="0"/>
                <a:cs typeface="Times New Roman" pitchFamily="18" charset="0"/>
              </a:rPr>
              <a:t>for IP packets by enhancing the IP header with some additional fields:</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Header: type of the following header after the AH (as the protocol field in IPv4)</a:t>
            </a:r>
          </a:p>
          <a:p>
            <a:r>
              <a:rPr lang="en-US" dirty="0" smtClean="0">
                <a:latin typeface="Times New Roman" pitchFamily="18" charset="0"/>
                <a:cs typeface="Times New Roman" pitchFamily="18" charset="0"/>
              </a:rPr>
              <a:t>Payload Length: length of the integrity check value (ICV) in 32-bit words</a:t>
            </a:r>
          </a:p>
          <a:p>
            <a:r>
              <a:rPr lang="en-US" dirty="0" smtClean="0">
                <a:latin typeface="Times New Roman" pitchFamily="18" charset="0"/>
                <a:cs typeface="Times New Roman" pitchFamily="18" charset="0"/>
              </a:rPr>
              <a:t>Reserved: for future use, currently set to zero</a:t>
            </a:r>
          </a:p>
          <a:p>
            <a:r>
              <a:rPr lang="en-US" dirty="0" smtClean="0">
                <a:latin typeface="Times New Roman" pitchFamily="18" charset="0"/>
                <a:cs typeface="Times New Roman" pitchFamily="18" charset="0"/>
              </a:rPr>
              <a:t>SPI: identifies the SA for the IP packet on receiver side</a:t>
            </a:r>
          </a:p>
          <a:p>
            <a:r>
              <a:rPr lang="en-US" dirty="0" smtClean="0">
                <a:latin typeface="Times New Roman" pitchFamily="18" charset="0"/>
                <a:cs typeface="Times New Roman" pitchFamily="18" charset="0"/>
              </a:rPr>
              <a:t>Sequence number: assign each packet an unique identifier to protect against replay attacks</a:t>
            </a:r>
          </a:p>
          <a:p>
            <a:r>
              <a:rPr lang="en-US" dirty="0" smtClean="0">
                <a:latin typeface="Times New Roman" pitchFamily="18" charset="0"/>
                <a:cs typeface="Times New Roman" pitchFamily="18" charset="0"/>
              </a:rPr>
              <a:t>ICV: the assigned authentication/integrity value</a:t>
            </a:r>
          </a:p>
          <a:p>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100354" name="Picture 2"/>
          <p:cNvPicPr>
            <a:picLocks noChangeAspect="1" noChangeArrowheads="1"/>
          </p:cNvPicPr>
          <p:nvPr/>
        </p:nvPicPr>
        <p:blipFill>
          <a:blip r:embed="rId3" cstate="print"/>
          <a:srcRect/>
          <a:stretch>
            <a:fillRect/>
          </a:stretch>
        </p:blipFill>
        <p:spPr bwMode="auto">
          <a:xfrm>
            <a:off x="914400" y="1752600"/>
            <a:ext cx="7229475" cy="1924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Integrity Check Value</a:t>
            </a:r>
          </a:p>
        </p:txBody>
      </p:sp>
      <p:sp>
        <p:nvSpPr>
          <p:cNvPr id="8195" name="Content Placeholder 2" descr="Rectangle: Click to edit Master text styles&#10;Second level&#10;Third level&#10;Fourth level&#10;Fifth level"/>
          <p:cNvSpPr>
            <a:spLocks noGrp="1"/>
          </p:cNvSpPr>
          <p:nvPr>
            <p:ph idx="1"/>
          </p:nvPr>
        </p:nvSpPr>
        <p:spPr>
          <a:xfrm>
            <a:off x="533400" y="1219200"/>
            <a:ext cx="7772400" cy="4876800"/>
          </a:xfrm>
        </p:spPr>
        <p:txBody>
          <a:bodyPr>
            <a:normAutofit fontScale="77500" lnSpcReduction="20000"/>
          </a:bodyPr>
          <a:lstStyle/>
          <a:p>
            <a:r>
              <a:rPr lang="en-US" dirty="0" smtClean="0">
                <a:latin typeface="Times New Roman" pitchFamily="18" charset="0"/>
                <a:cs typeface="Times New Roman" pitchFamily="18" charset="0"/>
              </a:rPr>
              <a:t>The authentication data mostly is computed by using a cryptographic authentication algorithm and a corresponding secret key</a:t>
            </a:r>
          </a:p>
          <a:p>
            <a:pPr lvl="1"/>
            <a:r>
              <a:rPr lang="en-US" sz="2300" dirty="0" smtClean="0">
                <a:latin typeface="Times New Roman" pitchFamily="18" charset="0"/>
                <a:cs typeface="Times New Roman" pitchFamily="18" charset="0"/>
              </a:rPr>
              <a:t>Use a one-way hash function, MD5 is default in IPSec</a:t>
            </a:r>
          </a:p>
          <a:p>
            <a:pPr lvl="1"/>
            <a:r>
              <a:rPr lang="en-US" sz="2300" dirty="0" smtClean="0">
                <a:latin typeface="Times New Roman" pitchFamily="18" charset="0"/>
                <a:cs typeface="Times New Roman" pitchFamily="18" charset="0"/>
              </a:rPr>
              <a:t>The ICV in case of MD 5 is a 128-bit hash value from the concatenation of the key, the message, and the key again</a:t>
            </a:r>
          </a:p>
          <a:p>
            <a:pPr lvl="1"/>
            <a:r>
              <a:rPr lang="en-US" sz="2300" dirty="0" smtClean="0">
                <a:latin typeface="Times New Roman" pitchFamily="18" charset="0"/>
                <a:cs typeface="Times New Roman" pitchFamily="18" charset="0"/>
              </a:rPr>
              <a:t>Alternative: use digital signatures from public key cryptography</a:t>
            </a:r>
          </a:p>
          <a:p>
            <a:pPr lvl="1"/>
            <a:r>
              <a:rPr lang="en-US" sz="2300" dirty="0" smtClean="0">
                <a:latin typeface="Times New Roman" pitchFamily="18" charset="0"/>
                <a:cs typeface="Times New Roman" pitchFamily="18" charset="0"/>
              </a:rPr>
              <a:t>In general, the authentication algorithm is negotiated as part of the SA</a:t>
            </a:r>
          </a:p>
          <a:p>
            <a:pPr lvl="1"/>
            <a:r>
              <a:rPr lang="en-US" sz="2300" dirty="0" smtClean="0">
                <a:latin typeface="Times New Roman" pitchFamily="18" charset="0"/>
                <a:cs typeface="Times New Roman" pitchFamily="18" charset="0"/>
              </a:rPr>
              <a:t>The receiver uses the same algorithm to test the ICV</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Problem: some fields of the IP packet header change in transit, e.g. the TTL field in IPv4</a:t>
            </a:r>
          </a:p>
          <a:p>
            <a:pPr lvl="1"/>
            <a:r>
              <a:rPr lang="en-US" sz="2300" dirty="0" smtClean="0">
                <a:latin typeface="Times New Roman" pitchFamily="18" charset="0"/>
                <a:cs typeface="Times New Roman" pitchFamily="18" charset="0"/>
              </a:rPr>
              <a:t>The ICV is computed for a whole IP packet</a:t>
            </a:r>
          </a:p>
          <a:p>
            <a:pPr lvl="1"/>
            <a:r>
              <a:rPr lang="en-US" sz="2300" dirty="0" smtClean="0">
                <a:latin typeface="Times New Roman" pitchFamily="18" charset="0"/>
                <a:cs typeface="Times New Roman" pitchFamily="18" charset="0"/>
              </a:rPr>
              <a:t>With another TTL, the receiver comes to another ICV as the sender</a:t>
            </a:r>
          </a:p>
          <a:p>
            <a:pPr lvl="1"/>
            <a:r>
              <a:rPr lang="en-US" sz="2300" dirty="0" smtClean="0">
                <a:latin typeface="Times New Roman" pitchFamily="18" charset="0"/>
                <a:cs typeface="Times New Roman" pitchFamily="18" charset="0"/>
              </a:rPr>
              <a:t>Thus, the receiver has to set such information like TTL back to the initial value before computing and testing the ICV value</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Note: AH does not encrypt the payload!</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flipH="1">
            <a:off x="4800600" y="4953000"/>
            <a:ext cx="152400" cy="533400"/>
          </a:xfrm>
          <a:prstGeom prst="line">
            <a:avLst/>
          </a:prstGeom>
          <a:noFill/>
          <a:ln w="9525">
            <a:solidFill>
              <a:schemeClr val="hlink"/>
            </a:solidFill>
            <a:prstDash val="dash"/>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20483" name="Line 3"/>
          <p:cNvSpPr>
            <a:spLocks noChangeShapeType="1"/>
          </p:cNvSpPr>
          <p:nvPr/>
        </p:nvSpPr>
        <p:spPr bwMode="auto">
          <a:xfrm flipH="1" flipV="1">
            <a:off x="3886200" y="2286000"/>
            <a:ext cx="381000" cy="990600"/>
          </a:xfrm>
          <a:prstGeom prst="line">
            <a:avLst/>
          </a:prstGeom>
          <a:noFill/>
          <a:ln w="9525">
            <a:solidFill>
              <a:schemeClr val="hlink"/>
            </a:solidFill>
            <a:prstDash val="dash"/>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20484" name="Rectangle 4"/>
          <p:cNvSpPr>
            <a:spLocks noGrp="1" noChangeArrowheads="1"/>
          </p:cNvSpPr>
          <p:nvPr>
            <p:ph type="title"/>
          </p:nvPr>
        </p:nvSpPr>
        <p:spPr>
          <a:xfrm>
            <a:off x="304800" y="304800"/>
            <a:ext cx="7772400" cy="6556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Data Formats</a:t>
            </a:r>
          </a:p>
        </p:txBody>
      </p:sp>
      <p:sp>
        <p:nvSpPr>
          <p:cNvPr id="20485" name="Rectangle 5"/>
          <p:cNvSpPr>
            <a:spLocks noChangeArrowheads="1"/>
          </p:cNvSpPr>
          <p:nvPr/>
        </p:nvSpPr>
        <p:spPr bwMode="auto">
          <a:xfrm>
            <a:off x="304800" y="2362200"/>
            <a:ext cx="22860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Times New Roman" pitchFamily="18" charset="0"/>
                <a:cs typeface="Times New Roman" pitchFamily="18" charset="0"/>
              </a:rPr>
              <a:t>Application</a:t>
            </a:r>
          </a:p>
        </p:txBody>
      </p:sp>
      <p:sp>
        <p:nvSpPr>
          <p:cNvPr id="20486" name="Rectangle 6"/>
          <p:cNvSpPr>
            <a:spLocks noChangeArrowheads="1"/>
          </p:cNvSpPr>
          <p:nvPr/>
        </p:nvSpPr>
        <p:spPr bwMode="auto">
          <a:xfrm>
            <a:off x="304800" y="3048000"/>
            <a:ext cx="22860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Times New Roman" pitchFamily="18" charset="0"/>
                <a:cs typeface="Times New Roman" pitchFamily="18" charset="0"/>
              </a:rPr>
              <a:t>Transport (TCP, UDP)</a:t>
            </a:r>
          </a:p>
        </p:txBody>
      </p:sp>
      <p:sp>
        <p:nvSpPr>
          <p:cNvPr id="20487" name="Rectangle 7"/>
          <p:cNvSpPr>
            <a:spLocks noChangeArrowheads="1"/>
          </p:cNvSpPr>
          <p:nvPr/>
        </p:nvSpPr>
        <p:spPr bwMode="auto">
          <a:xfrm>
            <a:off x="304800" y="3733800"/>
            <a:ext cx="22860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Times New Roman" pitchFamily="18" charset="0"/>
                <a:cs typeface="Times New Roman" pitchFamily="18" charset="0"/>
              </a:rPr>
              <a:t>Network (IP)</a:t>
            </a:r>
          </a:p>
        </p:txBody>
      </p:sp>
      <p:sp>
        <p:nvSpPr>
          <p:cNvPr id="20488" name="Rectangle 8"/>
          <p:cNvSpPr>
            <a:spLocks noChangeArrowheads="1"/>
          </p:cNvSpPr>
          <p:nvPr/>
        </p:nvSpPr>
        <p:spPr bwMode="auto">
          <a:xfrm>
            <a:off x="304800" y="4419600"/>
            <a:ext cx="22860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dirty="0">
                <a:latin typeface="Times New Roman" pitchFamily="18" charset="0"/>
                <a:cs typeface="Times New Roman" pitchFamily="18" charset="0"/>
              </a:rPr>
              <a:t>Link Layer</a:t>
            </a:r>
          </a:p>
        </p:txBody>
      </p:sp>
      <p:sp>
        <p:nvSpPr>
          <p:cNvPr id="20489" name="Rectangle 9"/>
          <p:cNvSpPr>
            <a:spLocks noChangeArrowheads="1"/>
          </p:cNvSpPr>
          <p:nvPr/>
        </p:nvSpPr>
        <p:spPr bwMode="auto">
          <a:xfrm>
            <a:off x="4800600" y="2362200"/>
            <a:ext cx="29718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Times New Roman" pitchFamily="18" charset="0"/>
                <a:cs typeface="Times New Roman" pitchFamily="18" charset="0"/>
              </a:rPr>
              <a:t>Application message - data</a:t>
            </a:r>
          </a:p>
        </p:txBody>
      </p:sp>
      <p:sp>
        <p:nvSpPr>
          <p:cNvPr id="20490" name="Rectangle 10"/>
          <p:cNvSpPr>
            <a:spLocks noChangeArrowheads="1"/>
          </p:cNvSpPr>
          <p:nvPr/>
        </p:nvSpPr>
        <p:spPr bwMode="auto">
          <a:xfrm>
            <a:off x="4114800" y="32766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Times New Roman" pitchFamily="18" charset="0"/>
                <a:cs typeface="Times New Roman" pitchFamily="18" charset="0"/>
              </a:rPr>
              <a:t>TCP</a:t>
            </a:r>
          </a:p>
        </p:txBody>
      </p:sp>
      <p:sp>
        <p:nvSpPr>
          <p:cNvPr id="20491" name="Rectangle 11"/>
          <p:cNvSpPr>
            <a:spLocks noChangeArrowheads="1"/>
          </p:cNvSpPr>
          <p:nvPr/>
        </p:nvSpPr>
        <p:spPr bwMode="auto">
          <a:xfrm>
            <a:off x="4572000" y="32766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Times New Roman" pitchFamily="18" charset="0"/>
                <a:cs typeface="Times New Roman" pitchFamily="18" charset="0"/>
              </a:rPr>
              <a:t>data</a:t>
            </a:r>
          </a:p>
        </p:txBody>
      </p:sp>
      <p:sp>
        <p:nvSpPr>
          <p:cNvPr id="20492" name="Rectangle 12"/>
          <p:cNvSpPr>
            <a:spLocks noChangeArrowheads="1"/>
          </p:cNvSpPr>
          <p:nvPr/>
        </p:nvSpPr>
        <p:spPr bwMode="auto">
          <a:xfrm>
            <a:off x="5791200" y="32766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Times New Roman" pitchFamily="18" charset="0"/>
                <a:cs typeface="Times New Roman" pitchFamily="18" charset="0"/>
              </a:rPr>
              <a:t>TCP</a:t>
            </a:r>
          </a:p>
        </p:txBody>
      </p:sp>
      <p:sp>
        <p:nvSpPr>
          <p:cNvPr id="20493" name="Rectangle 13"/>
          <p:cNvSpPr>
            <a:spLocks noChangeArrowheads="1"/>
          </p:cNvSpPr>
          <p:nvPr/>
        </p:nvSpPr>
        <p:spPr bwMode="auto">
          <a:xfrm>
            <a:off x="6248400" y="32766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Times New Roman" pitchFamily="18" charset="0"/>
                <a:cs typeface="Times New Roman" pitchFamily="18" charset="0"/>
              </a:rPr>
              <a:t>data</a:t>
            </a:r>
          </a:p>
        </p:txBody>
      </p:sp>
      <p:sp>
        <p:nvSpPr>
          <p:cNvPr id="20494" name="Rectangle 14"/>
          <p:cNvSpPr>
            <a:spLocks noChangeArrowheads="1"/>
          </p:cNvSpPr>
          <p:nvPr/>
        </p:nvSpPr>
        <p:spPr bwMode="auto">
          <a:xfrm>
            <a:off x="7391400" y="32766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1800">
                <a:solidFill>
                  <a:schemeClr val="bg1"/>
                </a:solidFill>
                <a:latin typeface="Times New Roman" pitchFamily="18" charset="0"/>
                <a:cs typeface="Times New Roman" pitchFamily="18" charset="0"/>
              </a:rPr>
              <a:t>TCP</a:t>
            </a:r>
          </a:p>
        </p:txBody>
      </p:sp>
      <p:sp>
        <p:nvSpPr>
          <p:cNvPr id="20495" name="Rectangle 15"/>
          <p:cNvSpPr>
            <a:spLocks noChangeArrowheads="1"/>
          </p:cNvSpPr>
          <p:nvPr/>
        </p:nvSpPr>
        <p:spPr bwMode="auto">
          <a:xfrm>
            <a:off x="7848600" y="32766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Times New Roman" pitchFamily="18" charset="0"/>
                <a:cs typeface="Times New Roman" pitchFamily="18" charset="0"/>
              </a:rPr>
              <a:t>data</a:t>
            </a:r>
          </a:p>
        </p:txBody>
      </p:sp>
      <p:sp>
        <p:nvSpPr>
          <p:cNvPr id="20496" name="Line 16"/>
          <p:cNvSpPr>
            <a:spLocks noChangeShapeType="1"/>
          </p:cNvSpPr>
          <p:nvPr/>
        </p:nvSpPr>
        <p:spPr bwMode="auto">
          <a:xfrm flipH="1">
            <a:off x="4572000" y="2667000"/>
            <a:ext cx="228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20497" name="Line 17"/>
          <p:cNvSpPr>
            <a:spLocks noChangeShapeType="1"/>
          </p:cNvSpPr>
          <p:nvPr/>
        </p:nvSpPr>
        <p:spPr bwMode="auto">
          <a:xfrm flipH="1">
            <a:off x="5486400" y="2667000"/>
            <a:ext cx="152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20498" name="Line 18"/>
          <p:cNvSpPr>
            <a:spLocks noChangeShapeType="1"/>
          </p:cNvSpPr>
          <p:nvPr/>
        </p:nvSpPr>
        <p:spPr bwMode="auto">
          <a:xfrm>
            <a:off x="5638800" y="2667000"/>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20499" name="Line 19"/>
          <p:cNvSpPr>
            <a:spLocks noChangeShapeType="1"/>
          </p:cNvSpPr>
          <p:nvPr/>
        </p:nvSpPr>
        <p:spPr bwMode="auto">
          <a:xfrm>
            <a:off x="6553200" y="2667000"/>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20500" name="Line 20"/>
          <p:cNvSpPr>
            <a:spLocks noChangeShapeType="1"/>
          </p:cNvSpPr>
          <p:nvPr/>
        </p:nvSpPr>
        <p:spPr bwMode="auto">
          <a:xfrm>
            <a:off x="6629400" y="2667000"/>
            <a:ext cx="1143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20501" name="Line 21"/>
          <p:cNvSpPr>
            <a:spLocks noChangeShapeType="1"/>
          </p:cNvSpPr>
          <p:nvPr/>
        </p:nvSpPr>
        <p:spPr bwMode="auto">
          <a:xfrm>
            <a:off x="7772400" y="2667000"/>
            <a:ext cx="990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20502" name="Text Box 22"/>
          <p:cNvSpPr txBox="1">
            <a:spLocks noChangeArrowheads="1"/>
          </p:cNvSpPr>
          <p:nvPr/>
        </p:nvSpPr>
        <p:spPr bwMode="auto">
          <a:xfrm>
            <a:off x="3413125" y="1939925"/>
            <a:ext cx="132382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1800">
                <a:latin typeface="Times New Roman" pitchFamily="18" charset="0"/>
                <a:cs typeface="Times New Roman" pitchFamily="18" charset="0"/>
              </a:rPr>
              <a:t>TCP Header</a:t>
            </a:r>
          </a:p>
        </p:txBody>
      </p:sp>
      <p:sp>
        <p:nvSpPr>
          <p:cNvPr id="20503" name="Rectangle 23"/>
          <p:cNvSpPr>
            <a:spLocks noChangeArrowheads="1"/>
          </p:cNvSpPr>
          <p:nvPr/>
        </p:nvSpPr>
        <p:spPr bwMode="auto">
          <a:xfrm>
            <a:off x="6248400" y="39624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Times New Roman" pitchFamily="18" charset="0"/>
                <a:cs typeface="Times New Roman" pitchFamily="18" charset="0"/>
              </a:rPr>
              <a:t>data</a:t>
            </a:r>
          </a:p>
        </p:txBody>
      </p:sp>
      <p:sp>
        <p:nvSpPr>
          <p:cNvPr id="20504" name="Rectangle 24"/>
          <p:cNvSpPr>
            <a:spLocks noChangeArrowheads="1"/>
          </p:cNvSpPr>
          <p:nvPr/>
        </p:nvSpPr>
        <p:spPr bwMode="auto">
          <a:xfrm>
            <a:off x="5791200" y="39624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Times New Roman" pitchFamily="18" charset="0"/>
                <a:cs typeface="Times New Roman" pitchFamily="18" charset="0"/>
              </a:rPr>
              <a:t>TCP</a:t>
            </a:r>
          </a:p>
        </p:txBody>
      </p:sp>
      <p:sp>
        <p:nvSpPr>
          <p:cNvPr id="20505" name="Rectangle 25"/>
          <p:cNvSpPr>
            <a:spLocks noChangeArrowheads="1"/>
          </p:cNvSpPr>
          <p:nvPr/>
        </p:nvSpPr>
        <p:spPr bwMode="auto">
          <a:xfrm>
            <a:off x="5334000" y="39624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Times New Roman" pitchFamily="18" charset="0"/>
                <a:cs typeface="Times New Roman" pitchFamily="18" charset="0"/>
              </a:rPr>
              <a:t>IP</a:t>
            </a:r>
          </a:p>
        </p:txBody>
      </p:sp>
      <p:sp>
        <p:nvSpPr>
          <p:cNvPr id="20506" name="Line 26"/>
          <p:cNvSpPr>
            <a:spLocks noChangeShapeType="1"/>
          </p:cNvSpPr>
          <p:nvPr/>
        </p:nvSpPr>
        <p:spPr bwMode="auto">
          <a:xfrm flipH="1">
            <a:off x="3624263" y="4173538"/>
            <a:ext cx="1709737" cy="1160462"/>
          </a:xfrm>
          <a:prstGeom prst="line">
            <a:avLst/>
          </a:prstGeom>
          <a:noFill/>
          <a:ln w="9525">
            <a:solidFill>
              <a:schemeClr val="hlink"/>
            </a:solidFill>
            <a:prstDash val="dash"/>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20507" name="Text Box 27"/>
          <p:cNvSpPr txBox="1">
            <a:spLocks noChangeArrowheads="1"/>
          </p:cNvSpPr>
          <p:nvPr/>
        </p:nvSpPr>
        <p:spPr bwMode="auto">
          <a:xfrm>
            <a:off x="2897188" y="5407025"/>
            <a:ext cx="110581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1800">
                <a:latin typeface="Times New Roman" pitchFamily="18" charset="0"/>
                <a:cs typeface="Times New Roman" pitchFamily="18" charset="0"/>
              </a:rPr>
              <a:t>IP Header</a:t>
            </a:r>
          </a:p>
        </p:txBody>
      </p:sp>
      <p:sp>
        <p:nvSpPr>
          <p:cNvPr id="20508" name="Rectangle 28"/>
          <p:cNvSpPr>
            <a:spLocks noChangeArrowheads="1"/>
          </p:cNvSpPr>
          <p:nvPr/>
        </p:nvSpPr>
        <p:spPr bwMode="auto">
          <a:xfrm>
            <a:off x="6248400" y="46482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latin typeface="Times New Roman" pitchFamily="18" charset="0"/>
                <a:cs typeface="Times New Roman" pitchFamily="18" charset="0"/>
              </a:rPr>
              <a:t>data</a:t>
            </a:r>
          </a:p>
        </p:txBody>
      </p:sp>
      <p:sp>
        <p:nvSpPr>
          <p:cNvPr id="20509" name="Rectangle 29"/>
          <p:cNvSpPr>
            <a:spLocks noChangeArrowheads="1"/>
          </p:cNvSpPr>
          <p:nvPr/>
        </p:nvSpPr>
        <p:spPr bwMode="auto">
          <a:xfrm>
            <a:off x="5791200" y="46482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Times New Roman" pitchFamily="18" charset="0"/>
                <a:cs typeface="Times New Roman" pitchFamily="18" charset="0"/>
              </a:rPr>
              <a:t>TCP</a:t>
            </a:r>
          </a:p>
        </p:txBody>
      </p:sp>
      <p:sp>
        <p:nvSpPr>
          <p:cNvPr id="20510" name="Rectangle 30"/>
          <p:cNvSpPr>
            <a:spLocks noChangeArrowheads="1"/>
          </p:cNvSpPr>
          <p:nvPr/>
        </p:nvSpPr>
        <p:spPr bwMode="auto">
          <a:xfrm>
            <a:off x="5334000" y="46482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Times New Roman" pitchFamily="18" charset="0"/>
                <a:cs typeface="Times New Roman" pitchFamily="18" charset="0"/>
              </a:rPr>
              <a:t>IP</a:t>
            </a:r>
          </a:p>
        </p:txBody>
      </p:sp>
      <p:sp>
        <p:nvSpPr>
          <p:cNvPr id="20511" name="Rectangle 31"/>
          <p:cNvSpPr>
            <a:spLocks noChangeArrowheads="1"/>
          </p:cNvSpPr>
          <p:nvPr/>
        </p:nvSpPr>
        <p:spPr bwMode="auto">
          <a:xfrm>
            <a:off x="4876800" y="46482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Times New Roman" pitchFamily="18" charset="0"/>
                <a:cs typeface="Times New Roman" pitchFamily="18" charset="0"/>
              </a:rPr>
              <a:t>ETH</a:t>
            </a:r>
          </a:p>
        </p:txBody>
      </p:sp>
      <p:sp>
        <p:nvSpPr>
          <p:cNvPr id="20512" name="Rectangle 32"/>
          <p:cNvSpPr>
            <a:spLocks noChangeArrowheads="1"/>
          </p:cNvSpPr>
          <p:nvPr/>
        </p:nvSpPr>
        <p:spPr bwMode="auto">
          <a:xfrm>
            <a:off x="7162800" y="46482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1800">
                <a:solidFill>
                  <a:schemeClr val="bg1"/>
                </a:solidFill>
                <a:latin typeface="Times New Roman" pitchFamily="18" charset="0"/>
                <a:cs typeface="Times New Roman" pitchFamily="18" charset="0"/>
              </a:rPr>
              <a:t>ETF</a:t>
            </a:r>
          </a:p>
        </p:txBody>
      </p:sp>
      <p:sp>
        <p:nvSpPr>
          <p:cNvPr id="20513" name="Text Box 33"/>
          <p:cNvSpPr txBox="1">
            <a:spLocks noChangeArrowheads="1"/>
          </p:cNvSpPr>
          <p:nvPr/>
        </p:nvSpPr>
        <p:spPr bwMode="auto">
          <a:xfrm>
            <a:off x="4495800" y="5407025"/>
            <a:ext cx="161454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1800">
                <a:latin typeface="Times New Roman" pitchFamily="18" charset="0"/>
                <a:cs typeface="Times New Roman" pitchFamily="18" charset="0"/>
              </a:rPr>
              <a:t>Link (Ethernet)</a:t>
            </a:r>
          </a:p>
          <a:p>
            <a:r>
              <a:rPr lang="en-US" sz="1800">
                <a:latin typeface="Times New Roman" pitchFamily="18" charset="0"/>
                <a:cs typeface="Times New Roman" pitchFamily="18" charset="0"/>
              </a:rPr>
              <a:t>      Header</a:t>
            </a:r>
          </a:p>
        </p:txBody>
      </p:sp>
      <p:sp>
        <p:nvSpPr>
          <p:cNvPr id="20514" name="Text Box 34"/>
          <p:cNvSpPr txBox="1">
            <a:spLocks noChangeArrowheads="1"/>
          </p:cNvSpPr>
          <p:nvPr/>
        </p:nvSpPr>
        <p:spPr bwMode="auto">
          <a:xfrm>
            <a:off x="6858000" y="5407025"/>
            <a:ext cx="161454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1800">
                <a:latin typeface="Times New Roman" pitchFamily="18" charset="0"/>
                <a:cs typeface="Times New Roman" pitchFamily="18" charset="0"/>
              </a:rPr>
              <a:t>Link (Ethernet)</a:t>
            </a:r>
          </a:p>
          <a:p>
            <a:r>
              <a:rPr lang="en-US" sz="1800">
                <a:latin typeface="Times New Roman" pitchFamily="18" charset="0"/>
                <a:cs typeface="Times New Roman" pitchFamily="18" charset="0"/>
              </a:rPr>
              <a:t>      Trailer</a:t>
            </a:r>
          </a:p>
        </p:txBody>
      </p:sp>
      <p:sp>
        <p:nvSpPr>
          <p:cNvPr id="20515" name="Line 35"/>
          <p:cNvSpPr>
            <a:spLocks noChangeShapeType="1"/>
          </p:cNvSpPr>
          <p:nvPr/>
        </p:nvSpPr>
        <p:spPr bwMode="auto">
          <a:xfrm>
            <a:off x="7391400" y="4953000"/>
            <a:ext cx="152400" cy="454025"/>
          </a:xfrm>
          <a:prstGeom prst="line">
            <a:avLst/>
          </a:prstGeom>
          <a:noFill/>
          <a:ln w="9525">
            <a:solidFill>
              <a:schemeClr val="hlink"/>
            </a:solidFill>
            <a:prstDash val="dash"/>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20516" name="Line 36"/>
          <p:cNvSpPr>
            <a:spLocks noChangeShapeType="1"/>
          </p:cNvSpPr>
          <p:nvPr/>
        </p:nvSpPr>
        <p:spPr bwMode="auto">
          <a:xfrm>
            <a:off x="5791200" y="4191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20517" name="Line 37"/>
          <p:cNvSpPr>
            <a:spLocks noChangeShapeType="1"/>
          </p:cNvSpPr>
          <p:nvPr/>
        </p:nvSpPr>
        <p:spPr bwMode="auto">
          <a:xfrm>
            <a:off x="7162800" y="4191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20518" name="Line 38"/>
          <p:cNvSpPr>
            <a:spLocks noChangeShapeType="1"/>
          </p:cNvSpPr>
          <p:nvPr/>
        </p:nvSpPr>
        <p:spPr bwMode="auto">
          <a:xfrm>
            <a:off x="5791200" y="3581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20519" name="Line 39"/>
          <p:cNvSpPr>
            <a:spLocks noChangeShapeType="1"/>
          </p:cNvSpPr>
          <p:nvPr/>
        </p:nvSpPr>
        <p:spPr bwMode="auto">
          <a:xfrm>
            <a:off x="7162800" y="3581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Times New Roman" pitchFamily="18" charset="0"/>
              <a:cs typeface="Times New Roman" pitchFamily="18" charset="0"/>
            </a:endParaRPr>
          </a:p>
        </p:txBody>
      </p:sp>
      <p:sp>
        <p:nvSpPr>
          <p:cNvPr id="20520" name="Text Box 40"/>
          <p:cNvSpPr txBox="1">
            <a:spLocks noChangeArrowheads="1"/>
          </p:cNvSpPr>
          <p:nvPr/>
        </p:nvSpPr>
        <p:spPr bwMode="auto">
          <a:xfrm>
            <a:off x="2667000" y="3197225"/>
            <a:ext cx="99899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1800" i="1" dirty="0">
                <a:latin typeface="Times New Roman" pitchFamily="18" charset="0"/>
                <a:cs typeface="Times New Roman" pitchFamily="18" charset="0"/>
              </a:rPr>
              <a:t>segment </a:t>
            </a:r>
          </a:p>
        </p:txBody>
      </p:sp>
      <p:sp>
        <p:nvSpPr>
          <p:cNvPr id="20521" name="Text Box 41"/>
          <p:cNvSpPr txBox="1">
            <a:spLocks noChangeArrowheads="1"/>
          </p:cNvSpPr>
          <p:nvPr/>
        </p:nvSpPr>
        <p:spPr bwMode="auto">
          <a:xfrm>
            <a:off x="2667000" y="3806825"/>
            <a:ext cx="78739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1800" i="1">
                <a:latin typeface="Times New Roman" pitchFamily="18" charset="0"/>
                <a:cs typeface="Times New Roman" pitchFamily="18" charset="0"/>
              </a:rPr>
              <a:t>packet</a:t>
            </a:r>
            <a:endParaRPr lang="en-US" sz="1800">
              <a:latin typeface="Times New Roman" pitchFamily="18" charset="0"/>
              <a:cs typeface="Times New Roman" pitchFamily="18" charset="0"/>
            </a:endParaRPr>
          </a:p>
        </p:txBody>
      </p:sp>
      <p:sp>
        <p:nvSpPr>
          <p:cNvPr id="20522" name="Text Box 42"/>
          <p:cNvSpPr txBox="1">
            <a:spLocks noChangeArrowheads="1"/>
          </p:cNvSpPr>
          <p:nvPr/>
        </p:nvSpPr>
        <p:spPr bwMode="auto">
          <a:xfrm>
            <a:off x="2667000" y="4568825"/>
            <a:ext cx="7232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1800" i="1">
                <a:latin typeface="Times New Roman" pitchFamily="18" charset="0"/>
                <a:cs typeface="Times New Roman" pitchFamily="18" charset="0"/>
              </a:rPr>
              <a:t>frame</a:t>
            </a:r>
          </a:p>
        </p:txBody>
      </p:sp>
      <p:sp>
        <p:nvSpPr>
          <p:cNvPr id="20523" name="Text Box 43"/>
          <p:cNvSpPr txBox="1">
            <a:spLocks noChangeArrowheads="1"/>
          </p:cNvSpPr>
          <p:nvPr/>
        </p:nvSpPr>
        <p:spPr bwMode="auto">
          <a:xfrm>
            <a:off x="2667000" y="2511425"/>
            <a:ext cx="9669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1800" i="1">
                <a:latin typeface="Times New Roman" pitchFamily="18" charset="0"/>
                <a:cs typeface="Times New Roman" pitchFamily="18" charset="0"/>
              </a:rPr>
              <a:t>message</a:t>
            </a:r>
          </a:p>
        </p:txBody>
      </p:sp>
      <p:sp>
        <p:nvSpPr>
          <p:cNvPr id="44" name="Footer Placeholder 43"/>
          <p:cNvSpPr>
            <a:spLocks noGrp="1"/>
          </p:cNvSpPr>
          <p:nvPr>
            <p:ph type="ftr" sz="quarter" idx="11"/>
          </p:nvPr>
        </p:nvSpPr>
        <p:spPr/>
        <p:txBody>
          <a:bodyPr/>
          <a:lstStyle/>
          <a:p>
            <a:r>
              <a:rPr lang="en-US" smtClean="0"/>
              <a:t>FAST-NUCES</a:t>
            </a:r>
            <a:endParaRPr lang="en-US"/>
          </a:p>
        </p:txBody>
      </p:sp>
      <p:pic>
        <p:nvPicPr>
          <p:cNvPr id="45" name="Picture 4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Use of the Authentication Header</a:t>
            </a:r>
          </a:p>
        </p:txBody>
      </p:sp>
      <p:sp>
        <p:nvSpPr>
          <p:cNvPr id="8195" name="Content Placeholder 2" descr="Rectangle: Click to edit Master text styles&#10;Second level&#10;Third level&#10;Fourth level&#10;Fifth level"/>
          <p:cNvSpPr>
            <a:spLocks noGrp="1"/>
          </p:cNvSpPr>
          <p:nvPr>
            <p:ph idx="1"/>
          </p:nvPr>
        </p:nvSpPr>
        <p:spPr>
          <a:xfrm>
            <a:off x="533400" y="990600"/>
            <a:ext cx="7772400" cy="5181600"/>
          </a:xfrm>
        </p:spPr>
        <p:txBody>
          <a:bodyPr>
            <a:normAutofit fontScale="92500" lnSpcReduction="10000"/>
          </a:bodyPr>
          <a:lstStyle/>
          <a:p>
            <a:pPr>
              <a:buNone/>
            </a:pPr>
            <a:r>
              <a:rPr lang="en-US" dirty="0" smtClean="0">
                <a:latin typeface="Times New Roman" pitchFamily="18" charset="0"/>
                <a:cs typeface="Times New Roman" pitchFamily="18" charset="0"/>
              </a:rPr>
              <a:t>AH can be used in two ways:</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In general, AH has the following characteristics</a:t>
            </a:r>
          </a:p>
          <a:p>
            <a:r>
              <a:rPr lang="en-US" dirty="0" smtClean="0">
                <a:latin typeface="Times New Roman" pitchFamily="18" charset="0"/>
                <a:cs typeface="Times New Roman" pitchFamily="18" charset="0"/>
              </a:rPr>
              <a:t>Advantage: AH mechanism does not significantly increase implementation costs</a:t>
            </a:r>
          </a:p>
          <a:p>
            <a:r>
              <a:rPr lang="en-US" dirty="0" smtClean="0">
                <a:latin typeface="Times New Roman" pitchFamily="18" charset="0"/>
                <a:cs typeface="Times New Roman" pitchFamily="18" charset="0"/>
              </a:rPr>
              <a:t>Disadvantage: AH increases IP processing costs and communication latency in participating systems</a:t>
            </a:r>
          </a:p>
          <a:p>
            <a:pPr eaLnBrk="1" hangingPunct="1"/>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101378" name="Picture 2"/>
          <p:cNvPicPr>
            <a:picLocks noChangeAspect="1" noChangeArrowheads="1"/>
          </p:cNvPicPr>
          <p:nvPr/>
        </p:nvPicPr>
        <p:blipFill>
          <a:blip r:embed="rId3" cstate="print"/>
          <a:srcRect/>
          <a:stretch>
            <a:fillRect/>
          </a:stretch>
        </p:blipFill>
        <p:spPr bwMode="auto">
          <a:xfrm>
            <a:off x="304800" y="1371600"/>
            <a:ext cx="8615363"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Encapsulating Security Payload (ESP)</a:t>
            </a:r>
          </a:p>
        </p:txBody>
      </p:sp>
      <p:sp>
        <p:nvSpPr>
          <p:cNvPr id="8195" name="Content Placeholder 2" descr="Rectangle: Click to edit Master text styles&#10;Second level&#10;Third level&#10;Fourth level&#10;Fifth level"/>
          <p:cNvSpPr>
            <a:spLocks noGrp="1"/>
          </p:cNvSpPr>
          <p:nvPr>
            <p:ph idx="1"/>
          </p:nvPr>
        </p:nvSpPr>
        <p:spPr>
          <a:xfrm>
            <a:off x="533400" y="914400"/>
            <a:ext cx="8305800" cy="5257800"/>
          </a:xfrm>
        </p:spPr>
        <p:txBody>
          <a:bodyPr>
            <a:normAutofit fontScale="77500" lnSpcReduction="20000"/>
          </a:bodyPr>
          <a:lstStyle/>
          <a:p>
            <a:pPr>
              <a:buNone/>
            </a:pPr>
            <a:r>
              <a:rPr lang="en-US" dirty="0" smtClean="0">
                <a:latin typeface="Times New Roman" pitchFamily="18" charset="0"/>
                <a:cs typeface="Times New Roman" pitchFamily="18" charset="0"/>
              </a:rPr>
              <a:t>ESP provides data confidentiality by using encryption and encapsulation and adding an ESP header/trailer to an IP packet:</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SPI, Sequence Number, and ICV (only if integrity is also checked): as in AH</a:t>
            </a:r>
          </a:p>
          <a:p>
            <a:r>
              <a:rPr lang="en-US" dirty="0" smtClean="0">
                <a:latin typeface="Times New Roman" pitchFamily="18" charset="0"/>
                <a:cs typeface="Times New Roman" pitchFamily="18" charset="0"/>
              </a:rPr>
              <a:t>Payload data: encrypted with an algorithm defined in the SA (default: DES in CBC mode)</a:t>
            </a:r>
          </a:p>
          <a:p>
            <a:r>
              <a:rPr lang="en-US" dirty="0" smtClean="0">
                <a:latin typeface="Times New Roman" pitchFamily="18" charset="0"/>
                <a:cs typeface="Times New Roman" pitchFamily="18" charset="0"/>
              </a:rPr>
              <a:t>Padding: filled with random bits</a:t>
            </a:r>
          </a:p>
          <a:p>
            <a:r>
              <a:rPr lang="en-US" dirty="0" smtClean="0">
                <a:latin typeface="Times New Roman" pitchFamily="18" charset="0"/>
                <a:cs typeface="Times New Roman" pitchFamily="18" charset="0"/>
              </a:rPr>
              <a:t>Padding Length: indicates the total length of the Padding field</a:t>
            </a:r>
          </a:p>
          <a:p>
            <a:r>
              <a:rPr lang="en-US" dirty="0" smtClean="0">
                <a:latin typeface="Times New Roman" pitchFamily="18" charset="0"/>
                <a:cs typeface="Times New Roman" pitchFamily="18" charset="0"/>
              </a:rPr>
              <a:t>Next header: identifies the following header</a:t>
            </a:r>
          </a:p>
          <a:p>
            <a:pPr eaLnBrk="1" hangingPunct="1"/>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102402" name="Picture 2"/>
          <p:cNvPicPr>
            <a:picLocks noChangeAspect="1" noChangeArrowheads="1"/>
          </p:cNvPicPr>
          <p:nvPr/>
        </p:nvPicPr>
        <p:blipFill>
          <a:blip r:embed="rId3" cstate="print"/>
          <a:srcRect/>
          <a:stretch>
            <a:fillRect/>
          </a:stretch>
        </p:blipFill>
        <p:spPr bwMode="auto">
          <a:xfrm>
            <a:off x="2057400" y="1504950"/>
            <a:ext cx="4057650" cy="2457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304800"/>
            <a:ext cx="7772400" cy="579438"/>
          </a:xfrm>
        </p:spPr>
        <p:txBody>
          <a:bodyPr>
            <a:noAutofit/>
          </a:bodyPr>
          <a:lstStyle/>
          <a:p>
            <a:r>
              <a:rPr lang="en-US" sz="3200" dirty="0" smtClean="0">
                <a:solidFill>
                  <a:schemeClr val="tx1"/>
                </a:solidFill>
                <a:latin typeface="Times New Roman" pitchFamily="18" charset="0"/>
                <a:cs typeface="Times New Roman" pitchFamily="18" charset="0"/>
              </a:rPr>
              <a:t>Use of the Encapsulating Security Payload</a:t>
            </a:r>
          </a:p>
        </p:txBody>
      </p:sp>
      <p:sp>
        <p:nvSpPr>
          <p:cNvPr id="8195" name="Content Placeholder 2" descr="Rectangle: Click to edit Master text styles&#10;Second level&#10;Third level&#10;Fourth level&#10;Fifth level"/>
          <p:cNvSpPr>
            <a:spLocks noGrp="1"/>
          </p:cNvSpPr>
          <p:nvPr>
            <p:ph idx="1"/>
          </p:nvPr>
        </p:nvSpPr>
        <p:spPr>
          <a:xfrm>
            <a:off x="533400" y="1219200"/>
            <a:ext cx="7772400" cy="4953000"/>
          </a:xfrm>
        </p:spPr>
        <p:txBody>
          <a:bodyPr>
            <a:normAutofit fontScale="70000" lnSpcReduction="20000"/>
          </a:bodyPr>
          <a:lstStyle/>
          <a:p>
            <a:pPr>
              <a:buNone/>
            </a:pPr>
            <a:r>
              <a:rPr lang="en-US" dirty="0" smtClean="0">
                <a:latin typeface="Times New Roman" pitchFamily="18" charset="0"/>
                <a:cs typeface="Times New Roman" pitchFamily="18" charset="0"/>
              </a:rPr>
              <a:t>ESP can be used in two ways, as AH:</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receiver processes the IP header and plaintext part of the ESP to obtain the SPI value</a:t>
            </a:r>
          </a:p>
          <a:p>
            <a:r>
              <a:rPr lang="en-US" dirty="0" smtClean="0">
                <a:latin typeface="Times New Roman" pitchFamily="18" charset="0"/>
                <a:cs typeface="Times New Roman" pitchFamily="18" charset="0"/>
              </a:rPr>
              <a:t>This value is used as an index for a local SPI table to find the negotiated SA parameters and cryptographic keys to decrypt the rest of the packet</a:t>
            </a:r>
          </a:p>
          <a:p>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103426" name="Picture 2"/>
          <p:cNvPicPr>
            <a:picLocks noChangeAspect="1" noChangeArrowheads="1"/>
          </p:cNvPicPr>
          <p:nvPr/>
        </p:nvPicPr>
        <p:blipFill>
          <a:blip r:embed="rId3" cstate="print"/>
          <a:srcRect/>
          <a:stretch>
            <a:fillRect/>
          </a:stretch>
        </p:blipFill>
        <p:spPr bwMode="auto">
          <a:xfrm>
            <a:off x="1524000" y="1514475"/>
            <a:ext cx="5953125" cy="3209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304800"/>
            <a:ext cx="7772400" cy="579438"/>
          </a:xfrm>
        </p:spPr>
        <p:txBody>
          <a:bodyPr>
            <a:noAutofit/>
          </a:bodyPr>
          <a:lstStyle/>
          <a:p>
            <a:r>
              <a:rPr lang="en-US" sz="3200" dirty="0" smtClean="0">
                <a:solidFill>
                  <a:schemeClr val="tx1"/>
                </a:solidFill>
                <a:latin typeface="Times New Roman" pitchFamily="18" charset="0"/>
                <a:cs typeface="Times New Roman" pitchFamily="18" charset="0"/>
              </a:rPr>
              <a:t>Use of the Encapsulating Security Payload</a:t>
            </a:r>
          </a:p>
        </p:txBody>
      </p:sp>
      <p:sp>
        <p:nvSpPr>
          <p:cNvPr id="8195" name="Content Placeholder 2" descr="Rectangle: Click to edit Master text styles&#10;Second level&#10;Third level&#10;Fourth level&#10;Fifth level"/>
          <p:cNvSpPr>
            <a:spLocks noGrp="1"/>
          </p:cNvSpPr>
          <p:nvPr>
            <p:ph idx="1"/>
          </p:nvPr>
        </p:nvSpPr>
        <p:spPr>
          <a:xfrm>
            <a:off x="533400" y="1219200"/>
            <a:ext cx="7772400" cy="4953000"/>
          </a:xfrm>
        </p:spPr>
        <p:txBody>
          <a:bodyPr>
            <a:normAutofit fontScale="70000" lnSpcReduction="20000"/>
          </a:bodyPr>
          <a:lstStyle/>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tunnel mode, an encrypted tunnel between two security gateways is installed</a:t>
            </a:r>
          </a:p>
          <a:p>
            <a:r>
              <a:rPr lang="en-US" dirty="0" smtClean="0">
                <a:latin typeface="Times New Roman" pitchFamily="18" charset="0"/>
                <a:cs typeface="Times New Roman" pitchFamily="18" charset="0"/>
              </a:rPr>
              <a:t>Used e.g. between two LANs which should communicate in a secure manner (as in VPN, Virtual private Network)</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Note: AH and ESP mechanism have been designed independently and can be applied separately or together</a:t>
            </a:r>
          </a:p>
          <a:p>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104450" name="Picture 2"/>
          <p:cNvPicPr>
            <a:picLocks noChangeAspect="1" noChangeArrowheads="1"/>
          </p:cNvPicPr>
          <p:nvPr/>
        </p:nvPicPr>
        <p:blipFill>
          <a:blip r:embed="rId3" cstate="print"/>
          <a:srcRect/>
          <a:stretch>
            <a:fillRect/>
          </a:stretch>
        </p:blipFill>
        <p:spPr bwMode="auto">
          <a:xfrm>
            <a:off x="990600" y="914400"/>
            <a:ext cx="7219950" cy="3067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52400"/>
            <a:ext cx="7521226" cy="523220"/>
          </a:xfrm>
          <a:prstGeom prst="rect">
            <a:avLst/>
          </a:prstGeom>
          <a:solidFill>
            <a:schemeClr val="bg1"/>
          </a:solidFill>
        </p:spPr>
        <p:txBody>
          <a:bodyPr wrap="none">
            <a:spAutoFit/>
          </a:bodyPr>
          <a:lstStyle/>
          <a:p>
            <a:pPr>
              <a:defRPr/>
            </a:pPr>
            <a:r>
              <a:rPr lang="en-US" sz="2800" dirty="0">
                <a:latin typeface="Times New Roman" pitchFamily="18" charset="0"/>
                <a:ea typeface="+mj-ea"/>
                <a:cs typeface="Times New Roman" pitchFamily="18" charset="0"/>
              </a:rPr>
              <a:t>IPSec Transport </a:t>
            </a:r>
            <a:r>
              <a:rPr lang="en-US" sz="2800" dirty="0" smtClean="0">
                <a:latin typeface="Times New Roman" pitchFamily="18" charset="0"/>
                <a:ea typeface="+mj-ea"/>
                <a:cs typeface="Times New Roman" pitchFamily="18" charset="0"/>
              </a:rPr>
              <a:t>Mode: IPSEC instead of IP header</a:t>
            </a:r>
            <a:endParaRPr lang="en-US" sz="2800" dirty="0">
              <a:latin typeface="Times New Roman" pitchFamily="18" charset="0"/>
              <a:ea typeface="+mj-ea"/>
              <a:cs typeface="Times New Roman" pitchFamily="18" charset="0"/>
            </a:endParaRPr>
          </a:p>
        </p:txBody>
      </p:sp>
      <p:pic>
        <p:nvPicPr>
          <p:cNvPr id="9219" name="Picture 2" descr="http://www.tcpipguide.com/free/diagrams/ipsectransport.png"/>
          <p:cNvPicPr>
            <a:picLocks noChangeAspect="1" noChangeArrowheads="1"/>
          </p:cNvPicPr>
          <p:nvPr/>
        </p:nvPicPr>
        <p:blipFill>
          <a:blip r:embed="rId2" cstate="print"/>
          <a:srcRect/>
          <a:stretch>
            <a:fillRect/>
          </a:stretch>
        </p:blipFill>
        <p:spPr bwMode="auto">
          <a:xfrm>
            <a:off x="762000" y="762000"/>
            <a:ext cx="7696200" cy="5332240"/>
          </a:xfrm>
          <a:prstGeom prst="rect">
            <a:avLst/>
          </a:prstGeom>
          <a:noFill/>
          <a:ln w="9525">
            <a:noFill/>
            <a:miter lim="800000"/>
            <a:headEnd/>
            <a:tailEnd/>
          </a:ln>
        </p:spPr>
      </p:pic>
      <p:sp>
        <p:nvSpPr>
          <p:cNvPr id="9220" name="TextBox 6"/>
          <p:cNvSpPr txBox="1">
            <a:spLocks noChangeArrowheads="1"/>
          </p:cNvSpPr>
          <p:nvPr/>
        </p:nvSpPr>
        <p:spPr bwMode="auto">
          <a:xfrm>
            <a:off x="3232150" y="6550025"/>
            <a:ext cx="5835650" cy="307975"/>
          </a:xfrm>
          <a:prstGeom prst="rect">
            <a:avLst/>
          </a:prstGeom>
          <a:noFill/>
          <a:ln w="9525">
            <a:noFill/>
            <a:miter lim="800000"/>
            <a:headEnd/>
            <a:tailEnd/>
          </a:ln>
        </p:spPr>
        <p:txBody>
          <a:bodyPr wrap="none">
            <a:spAutoFit/>
          </a:bodyPr>
          <a:lstStyle/>
          <a:p>
            <a:r>
              <a:rPr lang="en-US" sz="1400"/>
              <a:t>http://www.tcpipguide.com/free/t_IPSecModesTransportandTunnel.htm</a:t>
            </a: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28600" y="304800"/>
            <a:ext cx="7772400" cy="6556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IPSEC Tunnel Mode</a:t>
            </a:r>
          </a:p>
        </p:txBody>
      </p:sp>
      <p:sp>
        <p:nvSpPr>
          <p:cNvPr id="12291" name="Content Placeholder 2" descr="Rectangle: Click to edit Master text styles&#10;Second level&#10;Third level&#10;Fourth level&#10;Fifth level"/>
          <p:cNvSpPr>
            <a:spLocks noGrp="1"/>
          </p:cNvSpPr>
          <p:nvPr>
            <p:ph idx="1"/>
          </p:nvPr>
        </p:nvSpPr>
        <p:spPr/>
        <p:txBody>
          <a:bodyPr/>
          <a:lstStyle/>
          <a:p>
            <a:pPr eaLnBrk="1" hangingPunct="1"/>
            <a:endParaRPr lang="en-US" smtClean="0"/>
          </a:p>
        </p:txBody>
      </p:sp>
      <p:pic>
        <p:nvPicPr>
          <p:cNvPr id="4" name="Picture 3" descr="08"/>
          <p:cNvPicPr>
            <a:picLocks noChangeAspect="1" noChangeArrowheads="1"/>
          </p:cNvPicPr>
          <p:nvPr/>
        </p:nvPicPr>
        <p:blipFill>
          <a:blip r:embed="rId2" cstate="print"/>
          <a:srcRect/>
          <a:stretch>
            <a:fillRect/>
          </a:stretch>
        </p:blipFill>
        <p:spPr bwMode="auto">
          <a:xfrm>
            <a:off x="304800" y="1447800"/>
            <a:ext cx="8382000" cy="5105400"/>
          </a:xfrm>
          <a:prstGeom prst="rect">
            <a:avLst/>
          </a:prstGeom>
          <a:noFill/>
          <a:ln w="9525">
            <a:solidFill>
              <a:srgbClr val="6600CC"/>
            </a:solidFill>
            <a:miter lim="800000"/>
            <a:headEnd/>
            <a:tailEnd/>
          </a:ln>
        </p:spPr>
      </p:pic>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www.tcpipguide.com/free/diagrams/ipsectunnel.png"/>
          <p:cNvPicPr>
            <a:picLocks noChangeAspect="1" noChangeArrowheads="1"/>
          </p:cNvPicPr>
          <p:nvPr/>
        </p:nvPicPr>
        <p:blipFill>
          <a:blip r:embed="rId2" cstate="print"/>
          <a:srcRect/>
          <a:stretch>
            <a:fillRect/>
          </a:stretch>
        </p:blipFill>
        <p:spPr bwMode="auto">
          <a:xfrm>
            <a:off x="762000" y="762000"/>
            <a:ext cx="7467600" cy="5462412"/>
          </a:xfrm>
          <a:prstGeom prst="rect">
            <a:avLst/>
          </a:prstGeom>
          <a:noFill/>
          <a:ln w="9525">
            <a:noFill/>
            <a:miter lim="800000"/>
            <a:headEnd/>
            <a:tailEnd/>
          </a:ln>
        </p:spPr>
      </p:pic>
      <p:sp>
        <p:nvSpPr>
          <p:cNvPr id="5" name="TextBox 4"/>
          <p:cNvSpPr txBox="1"/>
          <p:nvPr/>
        </p:nvSpPr>
        <p:spPr>
          <a:xfrm>
            <a:off x="304800" y="152400"/>
            <a:ext cx="7073988" cy="523220"/>
          </a:xfrm>
          <a:prstGeom prst="rect">
            <a:avLst/>
          </a:prstGeom>
          <a:solidFill>
            <a:schemeClr val="bg1"/>
          </a:solidFill>
        </p:spPr>
        <p:txBody>
          <a:bodyPr wrap="none">
            <a:spAutoFit/>
          </a:bodyPr>
          <a:lstStyle/>
          <a:p>
            <a:pPr>
              <a:defRPr/>
            </a:pPr>
            <a:r>
              <a:rPr lang="en-US" sz="2800" dirty="0">
                <a:latin typeface="Times New Roman" pitchFamily="18" charset="0"/>
                <a:ea typeface="+mj-ea"/>
                <a:cs typeface="Times New Roman" pitchFamily="18" charset="0"/>
              </a:rPr>
              <a:t>IPSec Tunnel </a:t>
            </a:r>
            <a:r>
              <a:rPr lang="en-US" sz="2800" dirty="0" smtClean="0">
                <a:latin typeface="Times New Roman" pitchFamily="18" charset="0"/>
                <a:ea typeface="+mj-ea"/>
                <a:cs typeface="Times New Roman" pitchFamily="18" charset="0"/>
              </a:rPr>
              <a:t>Mode: IPSEC header + IP header </a:t>
            </a:r>
            <a:endParaRPr lang="en-US" sz="2800" dirty="0">
              <a:latin typeface="Times New Roman" pitchFamily="18" charset="0"/>
              <a:ea typeface="+mj-ea"/>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Internet Key Exchange (IKE)</a:t>
            </a:r>
          </a:p>
        </p:txBody>
      </p:sp>
      <p:sp>
        <p:nvSpPr>
          <p:cNvPr id="8195" name="Content Placeholder 2" descr="Rectangle: Click to edit Master text styles&#10;Second level&#10;Third level&#10;Fourth level&#10;Fifth level"/>
          <p:cNvSpPr>
            <a:spLocks noGrp="1"/>
          </p:cNvSpPr>
          <p:nvPr>
            <p:ph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Before applying AH and/or ESP, a SA has to be established – this is done using the</a:t>
            </a:r>
          </a:p>
          <a:p>
            <a:r>
              <a:rPr lang="en-US" dirty="0" smtClean="0">
                <a:latin typeface="Times New Roman" pitchFamily="18" charset="0"/>
                <a:cs typeface="Times New Roman" pitchFamily="18" charset="0"/>
              </a:rPr>
              <a:t>Internet Key Exchange (IKEv2) in two phases:</a:t>
            </a:r>
          </a:p>
          <a:p>
            <a:pPr lvl="1"/>
            <a:r>
              <a:rPr lang="en-US" dirty="0" smtClean="0">
                <a:latin typeface="Times New Roman" pitchFamily="18" charset="0"/>
                <a:cs typeface="Times New Roman" pitchFamily="18" charset="0"/>
              </a:rPr>
              <a:t>Phase 1: negotiate a SA in two steps</a:t>
            </a:r>
          </a:p>
          <a:p>
            <a:pPr lvl="2"/>
            <a:r>
              <a:rPr lang="en-US" dirty="0" smtClean="0">
                <a:latin typeface="Times New Roman" pitchFamily="18" charset="0"/>
                <a:cs typeface="Times New Roman" pitchFamily="18" charset="0"/>
              </a:rPr>
              <a:t>Purpose: mutual authentication, establish secret keys for phase 2</a:t>
            </a:r>
          </a:p>
          <a:p>
            <a:pPr lvl="1"/>
            <a:r>
              <a:rPr lang="en-US" dirty="0" smtClean="0">
                <a:latin typeface="Times New Roman" pitchFamily="18" charset="0"/>
                <a:cs typeface="Times New Roman" pitchFamily="18" charset="0"/>
              </a:rPr>
              <a:t>Phase 2: create multiple SAs used for one communication each</a:t>
            </a:r>
          </a:p>
          <a:p>
            <a:pPr lvl="2"/>
            <a:r>
              <a:rPr lang="en-US" dirty="0" smtClean="0">
                <a:latin typeface="Times New Roman" pitchFamily="18" charset="0"/>
                <a:cs typeface="Times New Roman" pitchFamily="18" charset="0"/>
              </a:rPr>
              <a:t>Purpose: from the results of phase 1, several SAs can be generated, which gives a speedup (if several SAs are needed)</a:t>
            </a:r>
          </a:p>
          <a:p>
            <a:pPr eaLnBrk="1" hangingPunct="1"/>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IKE Phases</a:t>
            </a:r>
          </a:p>
        </p:txBody>
      </p:sp>
      <p:sp>
        <p:nvSpPr>
          <p:cNvPr id="8195" name="Content Placeholder 2" descr="Rectangle: Click to edit Master text styles&#10;Second level&#10;Third level&#10;Fourth level&#10;Fifth level"/>
          <p:cNvSpPr>
            <a:spLocks noGrp="1"/>
          </p:cNvSpPr>
          <p:nvPr>
            <p:ph idx="1"/>
          </p:nvPr>
        </p:nvSpPr>
        <p:spPr>
          <a:xfrm>
            <a:off x="533400" y="1219200"/>
            <a:ext cx="7772400" cy="4953000"/>
          </a:xfrm>
        </p:spPr>
        <p:txBody>
          <a:bodyPr>
            <a:normAutofit fontScale="70000" lnSpcReduction="20000"/>
          </a:bodyPr>
          <a:lstStyle/>
          <a:p>
            <a:r>
              <a:rPr lang="en-US" dirty="0" smtClean="0">
                <a:latin typeface="Times New Roman" pitchFamily="18" charset="0"/>
                <a:cs typeface="Times New Roman" pitchFamily="18" charset="0"/>
              </a:rPr>
              <a:t>First half of phase 1: establish a common secret using </a:t>
            </a:r>
            <a:r>
              <a:rPr lang="en-US" dirty="0" err="1" smtClean="0">
                <a:latin typeface="Times New Roman" pitchFamily="18" charset="0"/>
                <a:cs typeface="Times New Roman" pitchFamily="18" charset="0"/>
              </a:rPr>
              <a:t>Diffie</a:t>
            </a:r>
            <a:r>
              <a:rPr lang="en-US" dirty="0" smtClean="0">
                <a:latin typeface="Times New Roman" pitchFamily="18" charset="0"/>
                <a:cs typeface="Times New Roman" pitchFamily="18" charset="0"/>
              </a:rPr>
              <a:t>-Hellman key exchange:</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solidFill>
                <a:schemeClr val="accent1"/>
              </a:solidFill>
              <a:latin typeface="Times New Roman" pitchFamily="18" charset="0"/>
              <a:cs typeface="Times New Roman" pitchFamily="18" charset="0"/>
            </a:endParaRPr>
          </a:p>
          <a:p>
            <a:endParaRPr lang="en-US" dirty="0" smtClean="0">
              <a:solidFill>
                <a:schemeClr val="accent1"/>
              </a:solidFill>
              <a:latin typeface="Times New Roman" pitchFamily="18" charset="0"/>
              <a:cs typeface="Times New Roman" pitchFamily="18" charset="0"/>
            </a:endParaRPr>
          </a:p>
          <a:p>
            <a:r>
              <a:rPr lang="en-US" dirty="0" smtClean="0">
                <a:solidFill>
                  <a:schemeClr val="accent1"/>
                </a:solidFill>
                <a:latin typeface="Times New Roman" pitchFamily="18" charset="0"/>
                <a:cs typeface="Times New Roman" pitchFamily="18" charset="0"/>
              </a:rPr>
              <a:t>Second half of phase 1: mutual authentication</a:t>
            </a:r>
          </a:p>
          <a:p>
            <a:pPr lvl="1"/>
            <a:r>
              <a:rPr lang="en-US" dirty="0" smtClean="0">
                <a:latin typeface="Times New Roman" pitchFamily="18" charset="0"/>
                <a:cs typeface="Times New Roman" pitchFamily="18" charset="0"/>
              </a:rPr>
              <a:t>Using the key negotiated by </a:t>
            </a:r>
            <a:r>
              <a:rPr lang="en-US" dirty="0" err="1" smtClean="0">
                <a:latin typeface="Times New Roman" pitchFamily="18" charset="0"/>
                <a:cs typeface="Times New Roman" pitchFamily="18" charset="0"/>
              </a:rPr>
              <a:t>Diffie</a:t>
            </a:r>
            <a:r>
              <a:rPr lang="en-US" dirty="0" smtClean="0">
                <a:latin typeface="Times New Roman" pitchFamily="18" charset="0"/>
                <a:cs typeface="Times New Roman" pitchFamily="18" charset="0"/>
              </a:rPr>
              <a:t>-Hellman, now encrypted mutual authentication is done – optionally by using certificates, if requested before</a:t>
            </a:r>
          </a:p>
          <a:p>
            <a:pPr lvl="1"/>
            <a:r>
              <a:rPr lang="en-US" dirty="0" smtClean="0">
                <a:latin typeface="Times New Roman" pitchFamily="18" charset="0"/>
                <a:cs typeface="Times New Roman" pitchFamily="18" charset="0"/>
              </a:rPr>
              <a:t>In the authentication messages, also IP addresses and TCP ports of communication partners are included</a:t>
            </a:r>
          </a:p>
          <a:p>
            <a:r>
              <a:rPr lang="en-US" dirty="0" smtClean="0">
                <a:solidFill>
                  <a:schemeClr val="accent1"/>
                </a:solidFill>
                <a:latin typeface="Times New Roman" pitchFamily="18" charset="0"/>
                <a:cs typeface="Times New Roman" pitchFamily="18" charset="0"/>
              </a:rPr>
              <a:t>IKE phase 2: applied after mutual authentication.</a:t>
            </a:r>
            <a:r>
              <a:rPr lang="en-US" dirty="0" smtClean="0">
                <a:latin typeface="Times New Roman" pitchFamily="18" charset="0"/>
                <a:cs typeface="Times New Roman" pitchFamily="18" charset="0"/>
              </a:rPr>
              <a:t> </a:t>
            </a:r>
          </a:p>
          <a:p>
            <a:pPr lvl="1"/>
            <a:r>
              <a:rPr lang="en-US" dirty="0" smtClean="0">
                <a:latin typeface="Times New Roman" pitchFamily="18" charset="0"/>
                <a:cs typeface="Times New Roman" pitchFamily="18" charset="0"/>
              </a:rPr>
              <a:t>Use negotiated key to propose/accept SAs – maybe also by doing a new key exchange with every SA proposal to generate new session keys</a:t>
            </a:r>
          </a:p>
          <a:p>
            <a:endParaRPr lang="en-US" dirty="0" smtClean="0">
              <a:latin typeface="Times New Roman" pitchFamily="18" charset="0"/>
              <a:cs typeface="Times New Roman" pitchFamily="18" charset="0"/>
            </a:endParaRPr>
          </a:p>
          <a:p>
            <a:pPr eaLnBrk="1" hangingPunct="1"/>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47105" name="Picture 1"/>
          <p:cNvPicPr>
            <a:picLocks noChangeAspect="1" noChangeArrowheads="1"/>
          </p:cNvPicPr>
          <p:nvPr/>
        </p:nvPicPr>
        <p:blipFill>
          <a:blip r:embed="rId3" cstate="print"/>
          <a:srcRect/>
          <a:stretch>
            <a:fillRect/>
          </a:stretch>
        </p:blipFill>
        <p:spPr bwMode="auto">
          <a:xfrm>
            <a:off x="762000" y="1990725"/>
            <a:ext cx="7620000" cy="197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Virtual Private Networks (VPN)</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304800"/>
            <a:ext cx="7772400" cy="7318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Internet Protocol</a:t>
            </a:r>
          </a:p>
        </p:txBody>
      </p:sp>
      <p:sp>
        <p:nvSpPr>
          <p:cNvPr id="21507" name="Rectangle 3" descr="Rectangle: Click to edit Master text styles&#10;Second level&#10;Third level&#10;Fourth level&#10;Fifth level"/>
          <p:cNvSpPr>
            <a:spLocks noGrp="1" noChangeArrowheads="1"/>
          </p:cNvSpPr>
          <p:nvPr>
            <p:ph type="body" idx="1"/>
          </p:nvPr>
        </p:nvSpPr>
        <p:spPr>
          <a:xfrm>
            <a:off x="685800" y="1143000"/>
            <a:ext cx="3810000" cy="4648200"/>
          </a:xfrm>
        </p:spPr>
        <p:txBody>
          <a:bodyPr>
            <a:normAutofit fontScale="92500" lnSpcReduction="20000"/>
          </a:bodyPr>
          <a:lstStyle/>
          <a:p>
            <a:pPr eaLnBrk="1" hangingPunct="1"/>
            <a:r>
              <a:rPr lang="en-US" dirty="0">
                <a:latin typeface="Times New Roman" pitchFamily="18" charset="0"/>
                <a:ea typeface="ＭＳ Ｐゴシック" charset="0"/>
                <a:cs typeface="Times New Roman" pitchFamily="18" charset="0"/>
              </a:rPr>
              <a:t>Connectionless</a:t>
            </a:r>
          </a:p>
          <a:p>
            <a:pPr lvl="1" eaLnBrk="1" hangingPunct="1"/>
            <a:r>
              <a:rPr lang="en-US" dirty="0" smtClean="0">
                <a:latin typeface="Times New Roman" pitchFamily="18" charset="0"/>
                <a:ea typeface="ＭＳ Ｐゴシック" charset="0"/>
                <a:cs typeface="Times New Roman" pitchFamily="18" charset="0"/>
              </a:rPr>
              <a:t>Unreliable</a:t>
            </a:r>
          </a:p>
          <a:p>
            <a:pPr lvl="2"/>
            <a:r>
              <a:rPr lang="en-US" dirty="0" smtClean="0"/>
              <a:t>No central monitoring or performance measurement facility exists that tracks or maintains the state of the network</a:t>
            </a:r>
            <a:endParaRPr lang="en-US" dirty="0">
              <a:latin typeface="Times New Roman" pitchFamily="18" charset="0"/>
              <a:ea typeface="ＭＳ Ｐゴシック" charset="0"/>
              <a:cs typeface="Times New Roman" pitchFamily="18" charset="0"/>
            </a:endParaRPr>
          </a:p>
          <a:p>
            <a:pPr lvl="1" eaLnBrk="1" hangingPunct="1"/>
            <a:r>
              <a:rPr lang="en-US" dirty="0">
                <a:latin typeface="Times New Roman" pitchFamily="18" charset="0"/>
                <a:ea typeface="ＭＳ Ｐゴシック" charset="0"/>
                <a:cs typeface="Times New Roman" pitchFamily="18" charset="0"/>
              </a:rPr>
              <a:t>Best </a:t>
            </a:r>
            <a:r>
              <a:rPr lang="en-US" dirty="0" smtClean="0">
                <a:latin typeface="Times New Roman" pitchFamily="18" charset="0"/>
                <a:ea typeface="ＭＳ Ｐゴシック" charset="0"/>
                <a:cs typeface="Times New Roman" pitchFamily="18" charset="0"/>
              </a:rPr>
              <a:t>effort</a:t>
            </a:r>
          </a:p>
          <a:p>
            <a:pPr lvl="2"/>
            <a:r>
              <a:rPr lang="en-US" dirty="0" smtClean="0"/>
              <a:t>Users get unspecified variable bit rate and delivery time, depending on the current traffic load</a:t>
            </a:r>
            <a:endParaRPr lang="en-US" dirty="0">
              <a:latin typeface="Times New Roman" pitchFamily="18" charset="0"/>
              <a:ea typeface="ＭＳ Ｐゴシック" charset="0"/>
              <a:cs typeface="Times New Roman" pitchFamily="18" charset="0"/>
            </a:endParaRPr>
          </a:p>
          <a:p>
            <a:pPr lvl="1" eaLnBrk="1" hangingPunct="1"/>
            <a:endParaRPr lang="en-US" dirty="0">
              <a:latin typeface="Times New Roman" pitchFamily="18" charset="0"/>
              <a:ea typeface="ＭＳ Ｐゴシック" charset="0"/>
              <a:cs typeface="Times New Roman" pitchFamily="18" charset="0"/>
            </a:endParaRPr>
          </a:p>
          <a:p>
            <a:pPr eaLnBrk="1" hangingPunct="1"/>
            <a:r>
              <a:rPr lang="en-US" dirty="0">
                <a:latin typeface="Times New Roman" pitchFamily="18" charset="0"/>
                <a:ea typeface="ＭＳ Ｐゴシック" charset="0"/>
                <a:cs typeface="Times New Roman" pitchFamily="18" charset="0"/>
              </a:rPr>
              <a:t>Notes:</a:t>
            </a:r>
          </a:p>
          <a:p>
            <a:pPr lvl="1" eaLnBrk="1" hangingPunct="1"/>
            <a:r>
              <a:rPr lang="en-US" dirty="0" err="1">
                <a:latin typeface="Times New Roman" pitchFamily="18" charset="0"/>
                <a:ea typeface="ＭＳ Ｐゴシック" charset="0"/>
                <a:cs typeface="Times New Roman" pitchFamily="18" charset="0"/>
              </a:rPr>
              <a:t>src</a:t>
            </a:r>
            <a:r>
              <a:rPr lang="en-US" dirty="0">
                <a:latin typeface="Times New Roman" pitchFamily="18" charset="0"/>
                <a:ea typeface="ＭＳ Ｐゴシック" charset="0"/>
                <a:cs typeface="Times New Roman" pitchFamily="18" charset="0"/>
              </a:rPr>
              <a:t> and </a:t>
            </a:r>
            <a:r>
              <a:rPr lang="en-US" dirty="0" err="1">
                <a:latin typeface="Times New Roman" pitchFamily="18" charset="0"/>
                <a:ea typeface="ＭＳ Ｐゴシック" charset="0"/>
                <a:cs typeface="Times New Roman" pitchFamily="18" charset="0"/>
              </a:rPr>
              <a:t>dest</a:t>
            </a:r>
            <a:r>
              <a:rPr lang="en-US" dirty="0">
                <a:latin typeface="Times New Roman" pitchFamily="18" charset="0"/>
                <a:ea typeface="ＭＳ Ｐゴシック" charset="0"/>
                <a:cs typeface="Times New Roman" pitchFamily="18" charset="0"/>
              </a:rPr>
              <a:t> </a:t>
            </a:r>
            <a:r>
              <a:rPr lang="en-US" b="1" dirty="0">
                <a:latin typeface="Times New Roman" pitchFamily="18" charset="0"/>
                <a:ea typeface="ＭＳ Ｐゴシック" charset="0"/>
                <a:cs typeface="Times New Roman" pitchFamily="18" charset="0"/>
              </a:rPr>
              <a:t>ports</a:t>
            </a:r>
            <a:r>
              <a:rPr lang="en-US" dirty="0">
                <a:latin typeface="Times New Roman" pitchFamily="18" charset="0"/>
                <a:ea typeface="ＭＳ Ｐゴシック" charset="0"/>
                <a:cs typeface="Times New Roman" pitchFamily="18" charset="0"/>
              </a:rPr>
              <a:t> not parts of IP </a:t>
            </a:r>
            <a:r>
              <a:rPr lang="en-US" dirty="0" err="1">
                <a:latin typeface="Times New Roman" pitchFamily="18" charset="0"/>
                <a:ea typeface="ＭＳ Ｐゴシック" charset="0"/>
                <a:cs typeface="Times New Roman" pitchFamily="18" charset="0"/>
              </a:rPr>
              <a:t>hdr</a:t>
            </a:r>
            <a:endParaRPr lang="en-US" dirty="0">
              <a:latin typeface="Times New Roman" pitchFamily="18" charset="0"/>
              <a:ea typeface="ＭＳ Ｐゴシック" charset="0"/>
              <a:cs typeface="Times New Roman" pitchFamily="18" charset="0"/>
            </a:endParaRPr>
          </a:p>
          <a:p>
            <a:pPr eaLnBrk="1" hangingPunct="1"/>
            <a:endParaRPr lang="en-US" dirty="0">
              <a:latin typeface="Times New Roman" pitchFamily="18" charset="0"/>
              <a:ea typeface="ＭＳ Ｐゴシック" charset="0"/>
              <a:cs typeface="Times New Roman" pitchFamily="18" charset="0"/>
            </a:endParaRPr>
          </a:p>
        </p:txBody>
      </p:sp>
      <p:sp>
        <p:nvSpPr>
          <p:cNvPr id="21509" name="Rectangle 21"/>
          <p:cNvSpPr>
            <a:spLocks noChangeArrowheads="1"/>
          </p:cNvSpPr>
          <p:nvPr/>
        </p:nvSpPr>
        <p:spPr bwMode="auto">
          <a:xfrm>
            <a:off x="4702175" y="3962400"/>
            <a:ext cx="3340100" cy="1066800"/>
          </a:xfrm>
          <a:prstGeom prst="rect">
            <a:avLst/>
          </a:prstGeom>
          <a:solidFill>
            <a:srgbClr val="FFFF00"/>
          </a:solidFill>
          <a:ln w="12700">
            <a:solidFill>
              <a:schemeClr val="tx1"/>
            </a:solidFill>
            <a:round/>
            <a:headEnd/>
            <a:tailEnd type="triangle" w="lg" len="med"/>
          </a:ln>
        </p:spPr>
        <p:txBody>
          <a:bodyPr wrap="none"/>
          <a:lstStyle/>
          <a:p>
            <a:endParaRPr lang="en-US"/>
          </a:p>
        </p:txBody>
      </p:sp>
      <p:grpSp>
        <p:nvGrpSpPr>
          <p:cNvPr id="2" name="Group 5"/>
          <p:cNvGrpSpPr>
            <a:grpSpLocks/>
          </p:cNvGrpSpPr>
          <p:nvPr/>
        </p:nvGrpSpPr>
        <p:grpSpPr bwMode="auto">
          <a:xfrm>
            <a:off x="4702175" y="1524000"/>
            <a:ext cx="3340100" cy="5105400"/>
            <a:chOff x="2962" y="960"/>
            <a:chExt cx="2318" cy="3216"/>
          </a:xfrm>
        </p:grpSpPr>
        <p:sp>
          <p:nvSpPr>
            <p:cNvPr id="21511" name="Rectangle 6"/>
            <p:cNvSpPr>
              <a:spLocks noChangeArrowheads="1"/>
            </p:cNvSpPr>
            <p:nvPr/>
          </p:nvSpPr>
          <p:spPr bwMode="auto">
            <a:xfrm>
              <a:off x="2962" y="960"/>
              <a:ext cx="734" cy="24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sz="1800">
                  <a:latin typeface="Arial Narrow" charset="0"/>
                </a:rPr>
                <a:t>Version</a:t>
              </a:r>
            </a:p>
          </p:txBody>
        </p:sp>
        <p:sp>
          <p:nvSpPr>
            <p:cNvPr id="21512" name="Rectangle 7"/>
            <p:cNvSpPr>
              <a:spLocks noChangeArrowheads="1"/>
            </p:cNvSpPr>
            <p:nvPr/>
          </p:nvSpPr>
          <p:spPr bwMode="auto">
            <a:xfrm>
              <a:off x="3696" y="960"/>
              <a:ext cx="1584" cy="24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sz="1800">
                  <a:latin typeface="Arial Narrow" charset="0"/>
                </a:rPr>
                <a:t>Header Length</a:t>
              </a:r>
            </a:p>
          </p:txBody>
        </p:sp>
        <p:sp>
          <p:nvSpPr>
            <p:cNvPr id="21513" name="Rectangle 8"/>
            <p:cNvSpPr>
              <a:spLocks noChangeArrowheads="1"/>
            </p:cNvSpPr>
            <p:nvPr/>
          </p:nvSpPr>
          <p:spPr bwMode="auto">
            <a:xfrm>
              <a:off x="2962" y="1200"/>
              <a:ext cx="2318" cy="14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sz="1800">
                  <a:latin typeface="Arial Narrow" charset="0"/>
                </a:rPr>
                <a:t>Type of Service</a:t>
              </a:r>
            </a:p>
          </p:txBody>
        </p:sp>
        <p:sp>
          <p:nvSpPr>
            <p:cNvPr id="21514" name="Rectangle 9"/>
            <p:cNvSpPr>
              <a:spLocks noChangeArrowheads="1"/>
            </p:cNvSpPr>
            <p:nvPr/>
          </p:nvSpPr>
          <p:spPr bwMode="auto">
            <a:xfrm>
              <a:off x="2962" y="1344"/>
              <a:ext cx="2318" cy="19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sz="1800" dirty="0">
                  <a:latin typeface="Arial Narrow" charset="0"/>
                </a:rPr>
                <a:t>Total Length</a:t>
              </a:r>
            </a:p>
          </p:txBody>
        </p:sp>
        <p:sp>
          <p:nvSpPr>
            <p:cNvPr id="21515" name="Rectangle 10"/>
            <p:cNvSpPr>
              <a:spLocks noChangeArrowheads="1"/>
            </p:cNvSpPr>
            <p:nvPr/>
          </p:nvSpPr>
          <p:spPr bwMode="auto">
            <a:xfrm>
              <a:off x="2962" y="1536"/>
              <a:ext cx="2318" cy="19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sz="1800">
                  <a:latin typeface="Arial Narrow" charset="0"/>
                </a:rPr>
                <a:t>Identification</a:t>
              </a:r>
            </a:p>
          </p:txBody>
        </p:sp>
        <p:sp>
          <p:nvSpPr>
            <p:cNvPr id="21516" name="Rectangle 11"/>
            <p:cNvSpPr>
              <a:spLocks noChangeArrowheads="1"/>
            </p:cNvSpPr>
            <p:nvPr/>
          </p:nvSpPr>
          <p:spPr bwMode="auto">
            <a:xfrm>
              <a:off x="2962" y="1728"/>
              <a:ext cx="231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endParaRPr lang="en-CA" sz="1800">
                <a:latin typeface="Arial Narrow" charset="0"/>
              </a:endParaRPr>
            </a:p>
          </p:txBody>
        </p:sp>
        <p:sp>
          <p:nvSpPr>
            <p:cNvPr id="21517" name="Rectangle 12"/>
            <p:cNvSpPr>
              <a:spLocks noChangeArrowheads="1"/>
            </p:cNvSpPr>
            <p:nvPr/>
          </p:nvSpPr>
          <p:spPr bwMode="auto">
            <a:xfrm>
              <a:off x="2962" y="1728"/>
              <a:ext cx="734" cy="14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sz="1800" dirty="0">
                  <a:latin typeface="Arial Narrow" charset="0"/>
                </a:rPr>
                <a:t>Flags</a:t>
              </a:r>
            </a:p>
          </p:txBody>
        </p:sp>
        <p:sp>
          <p:nvSpPr>
            <p:cNvPr id="21518" name="Rectangle 13"/>
            <p:cNvSpPr>
              <a:spLocks noChangeArrowheads="1"/>
            </p:cNvSpPr>
            <p:nvPr/>
          </p:nvSpPr>
          <p:spPr bwMode="auto">
            <a:xfrm>
              <a:off x="2962" y="2016"/>
              <a:ext cx="2318" cy="14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sz="1800" dirty="0">
                  <a:latin typeface="Arial Narrow" charset="0"/>
                </a:rPr>
                <a:t>Time to Live</a:t>
              </a:r>
            </a:p>
          </p:txBody>
        </p:sp>
        <p:sp>
          <p:nvSpPr>
            <p:cNvPr id="21519" name="Rectangle 14"/>
            <p:cNvSpPr>
              <a:spLocks noChangeArrowheads="1"/>
            </p:cNvSpPr>
            <p:nvPr/>
          </p:nvSpPr>
          <p:spPr bwMode="auto">
            <a:xfrm>
              <a:off x="2962" y="2160"/>
              <a:ext cx="2318" cy="14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sz="1800" dirty="0">
                  <a:latin typeface="Arial Narrow" charset="0"/>
                </a:rPr>
                <a:t>Protocol</a:t>
              </a:r>
            </a:p>
          </p:txBody>
        </p:sp>
        <p:sp>
          <p:nvSpPr>
            <p:cNvPr id="21520" name="Rectangle 15"/>
            <p:cNvSpPr>
              <a:spLocks noChangeArrowheads="1"/>
            </p:cNvSpPr>
            <p:nvPr/>
          </p:nvSpPr>
          <p:spPr bwMode="auto">
            <a:xfrm>
              <a:off x="2962" y="2304"/>
              <a:ext cx="2318" cy="19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sz="1800" dirty="0">
                  <a:latin typeface="Arial Narrow" charset="0"/>
                </a:rPr>
                <a:t>Header Checksum</a:t>
              </a:r>
            </a:p>
          </p:txBody>
        </p:sp>
        <p:sp>
          <p:nvSpPr>
            <p:cNvPr id="21521" name="Rectangle 16"/>
            <p:cNvSpPr>
              <a:spLocks noChangeArrowheads="1"/>
            </p:cNvSpPr>
            <p:nvPr/>
          </p:nvSpPr>
          <p:spPr bwMode="auto">
            <a:xfrm>
              <a:off x="2962" y="2496"/>
              <a:ext cx="2318" cy="336"/>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sz="1800" dirty="0">
                  <a:latin typeface="Arial Narrow" charset="0"/>
                </a:rPr>
                <a:t>Source Address of Originating Host</a:t>
              </a:r>
            </a:p>
          </p:txBody>
        </p:sp>
        <p:sp>
          <p:nvSpPr>
            <p:cNvPr id="21522" name="Rectangle 17"/>
            <p:cNvSpPr>
              <a:spLocks noChangeArrowheads="1"/>
            </p:cNvSpPr>
            <p:nvPr/>
          </p:nvSpPr>
          <p:spPr bwMode="auto">
            <a:xfrm>
              <a:off x="2962" y="2832"/>
              <a:ext cx="2318" cy="336"/>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sz="1800" dirty="0">
                  <a:latin typeface="Arial Narrow" charset="0"/>
                </a:rPr>
                <a:t>Destination Address of Target Host</a:t>
              </a:r>
            </a:p>
          </p:txBody>
        </p:sp>
        <p:sp>
          <p:nvSpPr>
            <p:cNvPr id="21523" name="Rectangle 18"/>
            <p:cNvSpPr>
              <a:spLocks noChangeArrowheads="1"/>
            </p:cNvSpPr>
            <p:nvPr/>
          </p:nvSpPr>
          <p:spPr bwMode="auto">
            <a:xfrm>
              <a:off x="2962" y="3168"/>
              <a:ext cx="2318" cy="336"/>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sz="1800" dirty="0">
                  <a:latin typeface="Arial Narrow" charset="0"/>
                </a:rPr>
                <a:t>Options</a:t>
              </a:r>
            </a:p>
          </p:txBody>
        </p:sp>
        <p:sp>
          <p:nvSpPr>
            <p:cNvPr id="21524" name="Rectangle 19"/>
            <p:cNvSpPr>
              <a:spLocks noChangeArrowheads="1"/>
            </p:cNvSpPr>
            <p:nvPr/>
          </p:nvSpPr>
          <p:spPr bwMode="auto">
            <a:xfrm>
              <a:off x="2962" y="3504"/>
              <a:ext cx="2318" cy="192"/>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sz="1800" dirty="0">
                  <a:latin typeface="Arial Narrow" charset="0"/>
                </a:rPr>
                <a:t>Padding</a:t>
              </a:r>
            </a:p>
          </p:txBody>
        </p:sp>
        <p:sp>
          <p:nvSpPr>
            <p:cNvPr id="21525" name="Rectangle 20"/>
            <p:cNvSpPr>
              <a:spLocks noChangeArrowheads="1"/>
            </p:cNvSpPr>
            <p:nvPr/>
          </p:nvSpPr>
          <p:spPr bwMode="auto">
            <a:xfrm>
              <a:off x="2962" y="3696"/>
              <a:ext cx="2318" cy="48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eaLnBrk="0" hangingPunct="0"/>
              <a:r>
                <a:rPr lang="en-US" sz="1800" dirty="0">
                  <a:latin typeface="Arial Narrow" charset="0"/>
                </a:rPr>
                <a:t>IP Data</a:t>
              </a:r>
            </a:p>
          </p:txBody>
        </p:sp>
        <p:sp>
          <p:nvSpPr>
            <p:cNvPr id="21526" name="Rectangle 21"/>
            <p:cNvSpPr>
              <a:spLocks noChangeArrowheads="1"/>
            </p:cNvSpPr>
            <p:nvPr/>
          </p:nvSpPr>
          <p:spPr bwMode="auto">
            <a:xfrm>
              <a:off x="4121" y="1737"/>
              <a:ext cx="111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p>
              <a:pPr eaLnBrk="0" hangingPunct="0"/>
              <a:r>
                <a:rPr lang="en-US" sz="1800" dirty="0">
                  <a:latin typeface="Arial Narrow" charset="0"/>
                </a:rPr>
                <a:t>Fragment Offset</a:t>
              </a:r>
            </a:p>
          </p:txBody>
        </p:sp>
      </p:grpSp>
      <p:sp>
        <p:nvSpPr>
          <p:cNvPr id="23" name="Footer Placeholder 22"/>
          <p:cNvSpPr>
            <a:spLocks noGrp="1"/>
          </p:cNvSpPr>
          <p:nvPr>
            <p:ph type="ftr" sz="quarter" idx="11"/>
          </p:nvPr>
        </p:nvSpPr>
        <p:spPr/>
        <p:txBody>
          <a:bodyPr/>
          <a:lstStyle/>
          <a:p>
            <a:r>
              <a:rPr lang="en-US" smtClean="0"/>
              <a:t>FAST-NUCES</a:t>
            </a:r>
            <a:endParaRPr lang="en-US"/>
          </a:p>
        </p:txBody>
      </p:sp>
      <p:pic>
        <p:nvPicPr>
          <p:cNvPr id="24" name="Picture 23"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286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Topic</a:t>
            </a:r>
          </a:p>
        </p:txBody>
      </p:sp>
      <p:sp>
        <p:nvSpPr>
          <p:cNvPr id="11267" name="Content Placeholder 2" descr="Rectangle: Click to edit Master text styles&#10;Second level&#10;Third level&#10;Fourth level&#10;Fifth level"/>
          <p:cNvSpPr>
            <a:spLocks noGrp="1"/>
          </p:cNvSpPr>
          <p:nvPr>
            <p:ph idx="1"/>
          </p:nvPr>
        </p:nvSpPr>
        <p:spPr/>
        <p:txBody>
          <a:bodyPr/>
          <a:lstStyle/>
          <a:p>
            <a:r>
              <a:rPr lang="en-US" dirty="0" smtClean="0">
                <a:latin typeface="Times New Roman" pitchFamily="18" charset="0"/>
                <a:cs typeface="Times New Roman" pitchFamily="18" charset="0"/>
              </a:rPr>
              <a:t>Virtual Private Networks (VPNs)</a:t>
            </a:r>
          </a:p>
          <a:p>
            <a:pPr lvl="1"/>
            <a:r>
              <a:rPr lang="en-US" dirty="0" smtClean="0">
                <a:latin typeface="Times New Roman" pitchFamily="18" charset="0"/>
                <a:cs typeface="Times New Roman" pitchFamily="18" charset="0"/>
              </a:rPr>
              <a:t>Run as closed (private) networks on Internet</a:t>
            </a:r>
          </a:p>
          <a:p>
            <a:pPr lvl="1"/>
            <a:r>
              <a:rPr lang="en-US" dirty="0" smtClean="0">
                <a:latin typeface="Times New Roman" pitchFamily="18" charset="0"/>
                <a:cs typeface="Times New Roman" pitchFamily="18" charset="0"/>
              </a:rPr>
              <a:t>Use IPSEC to secure messages</a:t>
            </a:r>
          </a:p>
          <a:p>
            <a:pPr lvl="1"/>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39937" name="Picture 1"/>
          <p:cNvPicPr>
            <a:picLocks noChangeAspect="1" noChangeArrowheads="1"/>
          </p:cNvPicPr>
          <p:nvPr/>
        </p:nvPicPr>
        <p:blipFill>
          <a:blip r:embed="rId3" cstate="print"/>
          <a:srcRect/>
          <a:stretch>
            <a:fillRect/>
          </a:stretch>
        </p:blipFill>
        <p:spPr bwMode="auto">
          <a:xfrm>
            <a:off x="1524000" y="3352800"/>
            <a:ext cx="3381375" cy="1533525"/>
          </a:xfrm>
          <a:prstGeom prst="rect">
            <a:avLst/>
          </a:prstGeom>
          <a:noFill/>
          <a:ln w="9525">
            <a:noFill/>
            <a:miter lim="800000"/>
            <a:headEnd/>
            <a:tailEnd/>
          </a:ln>
        </p:spPr>
      </p:pic>
    </p:spTree>
    <p:extLst>
      <p:ext uri="{BB962C8B-B14F-4D97-AF65-F5344CB8AC3E}">
        <p14:creationId xmlns:p14="http://schemas.microsoft.com/office/powerpoint/2010/main" val="5833679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286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Motivation</a:t>
            </a:r>
          </a:p>
        </p:txBody>
      </p:sp>
      <p:sp>
        <p:nvSpPr>
          <p:cNvPr id="11267" name="Content Placeholder 2" descr="Rectangle: Click to edit Master text styles&#10;Second level&#10;Third level&#10;Fourth level&#10;Fifth level"/>
          <p:cNvSpPr>
            <a:spLocks noGrp="1"/>
          </p:cNvSpPr>
          <p:nvPr>
            <p:ph idx="1"/>
          </p:nvPr>
        </p:nvSpPr>
        <p:spPr>
          <a:xfrm>
            <a:off x="533400" y="1219200"/>
            <a:ext cx="8305800" cy="4572000"/>
          </a:xfrm>
        </p:spPr>
        <p:txBody>
          <a:bodyPr/>
          <a:lstStyle/>
          <a:p>
            <a:r>
              <a:rPr lang="en-US" sz="2800" dirty="0" smtClean="0">
                <a:latin typeface="Times New Roman" pitchFamily="18" charset="0"/>
                <a:cs typeface="Times New Roman" pitchFamily="18" charset="0"/>
              </a:rPr>
              <a:t>The best part of IP connectivity</a:t>
            </a:r>
          </a:p>
          <a:p>
            <a:pPr lvl="1"/>
            <a:r>
              <a:rPr lang="en-US" dirty="0" smtClean="0">
                <a:latin typeface="Times New Roman" pitchFamily="18" charset="0"/>
                <a:cs typeface="Times New Roman" pitchFamily="18" charset="0"/>
              </a:rPr>
              <a:t>You can send to any other host</a:t>
            </a:r>
          </a:p>
          <a:p>
            <a:r>
              <a:rPr lang="en-US" sz="2800" dirty="0" smtClean="0">
                <a:latin typeface="Times New Roman" pitchFamily="18" charset="0"/>
                <a:cs typeface="Times New Roman" pitchFamily="18" charset="0"/>
              </a:rPr>
              <a:t>The worst part of IP connectivity</a:t>
            </a:r>
          </a:p>
          <a:p>
            <a:pPr lvl="1"/>
            <a:r>
              <a:rPr lang="en-US" dirty="0" smtClean="0">
                <a:latin typeface="Times New Roman" pitchFamily="18" charset="0"/>
                <a:cs typeface="Times New Roman" pitchFamily="18" charset="0"/>
              </a:rPr>
              <a:t>Any host can send packets to you!</a:t>
            </a:r>
          </a:p>
          <a:p>
            <a:pPr lvl="1"/>
            <a:r>
              <a:rPr lang="en-US" dirty="0" smtClean="0">
                <a:latin typeface="Times New Roman" pitchFamily="18" charset="0"/>
                <a:cs typeface="Times New Roman" pitchFamily="18" charset="0"/>
              </a:rPr>
              <a:t>There’s nasty stuff out there …</a:t>
            </a:r>
            <a:endParaRPr lang="en-US" sz="800"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105474" name="Picture 2"/>
          <p:cNvPicPr>
            <a:picLocks noChangeAspect="1" noChangeArrowheads="1"/>
          </p:cNvPicPr>
          <p:nvPr/>
        </p:nvPicPr>
        <p:blipFill>
          <a:blip r:embed="rId3" cstate="print"/>
          <a:srcRect/>
          <a:stretch>
            <a:fillRect/>
          </a:stretch>
        </p:blipFill>
        <p:spPr bwMode="auto">
          <a:xfrm>
            <a:off x="1905000" y="3886200"/>
            <a:ext cx="3381375" cy="1533525"/>
          </a:xfrm>
          <a:prstGeom prst="rect">
            <a:avLst/>
          </a:prstGeom>
          <a:noFill/>
          <a:ln w="9525">
            <a:noFill/>
            <a:miter lim="800000"/>
            <a:headEnd/>
            <a:tailEnd/>
          </a:ln>
        </p:spPr>
      </p:pic>
    </p:spTree>
    <p:extLst>
      <p:ext uri="{BB962C8B-B14F-4D97-AF65-F5344CB8AC3E}">
        <p14:creationId xmlns:p14="http://schemas.microsoft.com/office/powerpoint/2010/main" val="5833679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286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Motivation (2)</a:t>
            </a:r>
          </a:p>
        </p:txBody>
      </p:sp>
      <p:sp>
        <p:nvSpPr>
          <p:cNvPr id="11267" name="Content Placeholder 2" descr="Rectangle: Click to edit Master text styles&#10;Second level&#10;Third level&#10;Fourth level&#10;Fifth level"/>
          <p:cNvSpPr>
            <a:spLocks noGrp="1"/>
          </p:cNvSpPr>
          <p:nvPr>
            <p:ph idx="1"/>
          </p:nvPr>
        </p:nvSpPr>
        <p:spPr>
          <a:xfrm>
            <a:off x="533400" y="1447800"/>
            <a:ext cx="8153400" cy="4572000"/>
          </a:xfrm>
        </p:spPr>
        <p:txBody>
          <a:bodyPr/>
          <a:lstStyle/>
          <a:p>
            <a:r>
              <a:rPr lang="en-US" sz="2800" dirty="0" smtClean="0">
                <a:latin typeface="Times New Roman" pitchFamily="18" charset="0"/>
                <a:cs typeface="Times New Roman" pitchFamily="18" charset="0"/>
              </a:rPr>
              <a:t>Often desirable to separate network from the Internet, e.g., a company</a:t>
            </a:r>
          </a:p>
          <a:p>
            <a:pPr lvl="1"/>
            <a:r>
              <a:rPr lang="en-US" dirty="0" smtClean="0">
                <a:latin typeface="Times New Roman" pitchFamily="18" charset="0"/>
                <a:cs typeface="Times New Roman" pitchFamily="18" charset="0"/>
              </a:rPr>
              <a:t>Private network with leased lines</a:t>
            </a:r>
          </a:p>
          <a:p>
            <a:pPr lvl="1"/>
            <a:r>
              <a:rPr lang="en-US" dirty="0" smtClean="0">
                <a:latin typeface="Times New Roman" pitchFamily="18" charset="0"/>
                <a:cs typeface="Times New Roman" pitchFamily="18" charset="0"/>
              </a:rPr>
              <a:t>Physically separated from Internet</a:t>
            </a:r>
            <a:endParaRPr lang="en-US" sz="800"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106498" name="Picture 2"/>
          <p:cNvPicPr>
            <a:picLocks noChangeAspect="1" noChangeArrowheads="1"/>
          </p:cNvPicPr>
          <p:nvPr/>
        </p:nvPicPr>
        <p:blipFill>
          <a:blip r:embed="rId3" cstate="print"/>
          <a:srcRect/>
          <a:stretch>
            <a:fillRect/>
          </a:stretch>
        </p:blipFill>
        <p:spPr bwMode="auto">
          <a:xfrm>
            <a:off x="2057400" y="3962400"/>
            <a:ext cx="5029200" cy="1819275"/>
          </a:xfrm>
          <a:prstGeom prst="rect">
            <a:avLst/>
          </a:prstGeom>
          <a:noFill/>
          <a:ln w="9525">
            <a:noFill/>
            <a:miter lim="800000"/>
            <a:headEnd/>
            <a:tailEnd/>
          </a:ln>
        </p:spPr>
      </p:pic>
    </p:spTree>
    <p:extLst>
      <p:ext uri="{BB962C8B-B14F-4D97-AF65-F5344CB8AC3E}">
        <p14:creationId xmlns:p14="http://schemas.microsoft.com/office/powerpoint/2010/main" val="5833679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286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Motivation (3)</a:t>
            </a:r>
          </a:p>
        </p:txBody>
      </p:sp>
      <p:sp>
        <p:nvSpPr>
          <p:cNvPr id="11267" name="Content Placeholder 2" descr="Rectangle: Click to edit Master text styles&#10;Second level&#10;Third level&#10;Fourth level&#10;Fifth level"/>
          <p:cNvSpPr>
            <a:spLocks noGrp="1"/>
          </p:cNvSpPr>
          <p:nvPr>
            <p:ph idx="1"/>
          </p:nvPr>
        </p:nvSpPr>
        <p:spPr/>
        <p:txBody>
          <a:bodyPr/>
          <a:lstStyle/>
          <a:p>
            <a:r>
              <a:rPr lang="en-US" sz="2800" dirty="0" smtClean="0">
                <a:latin typeface="Times New Roman" pitchFamily="18" charset="0"/>
                <a:cs typeface="Times New Roman" pitchFamily="18" charset="0"/>
              </a:rPr>
              <a:t>Idea: Use the public Internet instead of leased lines – cheaper!</a:t>
            </a:r>
          </a:p>
          <a:p>
            <a:pPr lvl="1"/>
            <a:r>
              <a:rPr lang="en-US" dirty="0" smtClean="0">
                <a:latin typeface="Times New Roman" pitchFamily="18" charset="0"/>
                <a:cs typeface="Times New Roman" pitchFamily="18" charset="0"/>
              </a:rPr>
              <a:t>Logically separated from Internet …</a:t>
            </a:r>
          </a:p>
          <a:p>
            <a:pPr lvl="1"/>
            <a:r>
              <a:rPr lang="en-US" dirty="0" smtClean="0">
                <a:latin typeface="Times New Roman" pitchFamily="18" charset="0"/>
                <a:cs typeface="Times New Roman" pitchFamily="18" charset="0"/>
              </a:rPr>
              <a:t>This is a Virtual Private Network (VPN)</a:t>
            </a:r>
            <a:endParaRPr lang="en-US" sz="800"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107522" name="Picture 2"/>
          <p:cNvPicPr>
            <a:picLocks noChangeAspect="1" noChangeArrowheads="1"/>
          </p:cNvPicPr>
          <p:nvPr/>
        </p:nvPicPr>
        <p:blipFill>
          <a:blip r:embed="rId3" cstate="print"/>
          <a:srcRect/>
          <a:stretch>
            <a:fillRect/>
          </a:stretch>
        </p:blipFill>
        <p:spPr bwMode="auto">
          <a:xfrm>
            <a:off x="2209800" y="3886200"/>
            <a:ext cx="4886325" cy="1800225"/>
          </a:xfrm>
          <a:prstGeom prst="rect">
            <a:avLst/>
          </a:prstGeom>
          <a:noFill/>
          <a:ln w="9525">
            <a:noFill/>
            <a:miter lim="800000"/>
            <a:headEnd/>
            <a:tailEnd/>
          </a:ln>
        </p:spPr>
      </p:pic>
    </p:spTree>
    <p:extLst>
      <p:ext uri="{BB962C8B-B14F-4D97-AF65-F5344CB8AC3E}">
        <p14:creationId xmlns:p14="http://schemas.microsoft.com/office/powerpoint/2010/main" val="5833679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286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Goal and Threat Model</a:t>
            </a:r>
          </a:p>
        </p:txBody>
      </p:sp>
      <p:sp>
        <p:nvSpPr>
          <p:cNvPr id="11267" name="Content Placeholder 2" descr="Rectangle: Click to edit Master text styles&#10;Second level&#10;Third level&#10;Fourth level&#10;Fifth level"/>
          <p:cNvSpPr>
            <a:spLocks noGrp="1"/>
          </p:cNvSpPr>
          <p:nvPr>
            <p:ph idx="1"/>
          </p:nvPr>
        </p:nvSpPr>
        <p:spPr/>
        <p:txBody>
          <a:bodyPr/>
          <a:lstStyle/>
          <a:p>
            <a:r>
              <a:rPr lang="en-US" sz="2800" dirty="0" smtClean="0">
                <a:latin typeface="Times New Roman" pitchFamily="18" charset="0"/>
                <a:cs typeface="Times New Roman" pitchFamily="18" charset="0"/>
              </a:rPr>
              <a:t>Goal is to keep a logical network (VPN) separate from the Internet while using it for connectivity</a:t>
            </a:r>
          </a:p>
          <a:p>
            <a:pPr lvl="1"/>
            <a:r>
              <a:rPr lang="en-US" dirty="0" smtClean="0">
                <a:latin typeface="Times New Roman" pitchFamily="18" charset="0"/>
                <a:cs typeface="Times New Roman" pitchFamily="18" charset="0"/>
              </a:rPr>
              <a:t>Threat is </a:t>
            </a:r>
            <a:r>
              <a:rPr lang="en-US" b="1" i="1" dirty="0" smtClean="0">
                <a:latin typeface="Times New Roman" pitchFamily="18" charset="0"/>
                <a:cs typeface="Times New Roman" pitchFamily="18" charset="0"/>
              </a:rPr>
              <a:t>EVE</a:t>
            </a:r>
            <a:r>
              <a:rPr lang="en-US" dirty="0" smtClean="0">
                <a:latin typeface="Times New Roman" pitchFamily="18" charset="0"/>
                <a:cs typeface="Times New Roman" pitchFamily="18" charset="0"/>
              </a:rPr>
              <a:t> may access VPN and </a:t>
            </a:r>
            <a:r>
              <a:rPr lang="en-US" sz="2800" dirty="0" smtClean="0">
                <a:latin typeface="Times New Roman" pitchFamily="18" charset="0"/>
                <a:cs typeface="Times New Roman" pitchFamily="18" charset="0"/>
              </a:rPr>
              <a:t>intercept or tamper with messages</a:t>
            </a:r>
          </a:p>
          <a:p>
            <a:pPr lvl="1"/>
            <a:endParaRPr lang="en-US"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108546" name="Picture 2"/>
          <p:cNvPicPr>
            <a:picLocks noChangeAspect="1" noChangeArrowheads="1"/>
          </p:cNvPicPr>
          <p:nvPr/>
        </p:nvPicPr>
        <p:blipFill>
          <a:blip r:embed="rId3" cstate="print"/>
          <a:srcRect/>
          <a:stretch>
            <a:fillRect/>
          </a:stretch>
        </p:blipFill>
        <p:spPr bwMode="auto">
          <a:xfrm>
            <a:off x="2590800" y="3886200"/>
            <a:ext cx="4800600" cy="1685925"/>
          </a:xfrm>
          <a:prstGeom prst="rect">
            <a:avLst/>
          </a:prstGeom>
          <a:noFill/>
          <a:ln w="9525">
            <a:noFill/>
            <a:miter lim="800000"/>
            <a:headEnd/>
            <a:tailEnd/>
          </a:ln>
        </p:spPr>
      </p:pic>
    </p:spTree>
    <p:extLst>
      <p:ext uri="{BB962C8B-B14F-4D97-AF65-F5344CB8AC3E}">
        <p14:creationId xmlns:p14="http://schemas.microsoft.com/office/powerpoint/2010/main" val="5833679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286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Tunneling</a:t>
            </a:r>
          </a:p>
        </p:txBody>
      </p:sp>
      <p:sp>
        <p:nvSpPr>
          <p:cNvPr id="11267" name="Content Placeholder 2" descr="Rectangle: Click to edit Master text styles&#10;Second level&#10;Third level&#10;Fourth level&#10;Fifth level"/>
          <p:cNvSpPr>
            <a:spLocks noGrp="1"/>
          </p:cNvSpPr>
          <p:nvPr>
            <p:ph idx="1"/>
          </p:nvPr>
        </p:nvSpPr>
        <p:spPr/>
        <p:txBody>
          <a:bodyPr/>
          <a:lstStyle/>
          <a:p>
            <a:r>
              <a:rPr lang="en-US" dirty="0" smtClean="0">
                <a:latin typeface="Times New Roman" pitchFamily="18" charset="0"/>
                <a:cs typeface="Times New Roman" pitchFamily="18" charset="0"/>
              </a:rPr>
              <a:t>How can we build a virtual link? With tunneling!</a:t>
            </a:r>
          </a:p>
          <a:p>
            <a:pPr lvl="1"/>
            <a:r>
              <a:rPr lang="en-US" dirty="0" smtClean="0">
                <a:latin typeface="Times New Roman" pitchFamily="18" charset="0"/>
                <a:cs typeface="Times New Roman" pitchFamily="18" charset="0"/>
              </a:rPr>
              <a:t>Hosts in private network send to each other normally</a:t>
            </a:r>
          </a:p>
          <a:p>
            <a:pPr lvl="1"/>
            <a:r>
              <a:rPr lang="en-US" dirty="0" smtClean="0">
                <a:latin typeface="Times New Roman" pitchFamily="18" charset="0"/>
                <a:cs typeface="Times New Roman" pitchFamily="18" charset="0"/>
              </a:rPr>
              <a:t>To cross virtual link (tunnel), endpoints encapsulate packet</a:t>
            </a:r>
          </a:p>
          <a:p>
            <a:endParaRPr lang="en-US"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109570" name="Picture 2"/>
          <p:cNvPicPr>
            <a:picLocks noChangeAspect="1" noChangeArrowheads="1"/>
          </p:cNvPicPr>
          <p:nvPr/>
        </p:nvPicPr>
        <p:blipFill>
          <a:blip r:embed="rId3" cstate="print"/>
          <a:srcRect/>
          <a:stretch>
            <a:fillRect/>
          </a:stretch>
        </p:blipFill>
        <p:spPr bwMode="auto">
          <a:xfrm>
            <a:off x="1524000" y="3657600"/>
            <a:ext cx="6542087" cy="2171700"/>
          </a:xfrm>
          <a:prstGeom prst="rect">
            <a:avLst/>
          </a:prstGeom>
          <a:noFill/>
          <a:ln w="9525">
            <a:noFill/>
            <a:miter lim="800000"/>
            <a:headEnd/>
            <a:tailEnd/>
          </a:ln>
        </p:spPr>
      </p:pic>
    </p:spTree>
    <p:extLst>
      <p:ext uri="{BB962C8B-B14F-4D97-AF65-F5344CB8AC3E}">
        <p14:creationId xmlns:p14="http://schemas.microsoft.com/office/powerpoint/2010/main" val="5833679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286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Tunneling (2)</a:t>
            </a:r>
          </a:p>
        </p:txBody>
      </p:sp>
      <p:sp>
        <p:nvSpPr>
          <p:cNvPr id="11267" name="Content Placeholder 2" descr="Rectangle: Click to edit Master text styles&#10;Second level&#10;Third level&#10;Fourth level&#10;Fifth level"/>
          <p:cNvSpPr>
            <a:spLocks noGrp="1"/>
          </p:cNvSpPr>
          <p:nvPr>
            <p:ph idx="1"/>
          </p:nvPr>
        </p:nvSpPr>
        <p:spPr/>
        <p:txBody>
          <a:bodyPr/>
          <a:lstStyle/>
          <a:p>
            <a:r>
              <a:rPr lang="en-US" dirty="0" smtClean="0">
                <a:latin typeface="Times New Roman" pitchFamily="18" charset="0"/>
                <a:cs typeface="Times New Roman" pitchFamily="18" charset="0"/>
              </a:rPr>
              <a:t>Tunnel endpoints encapsulate IP packets (“IP in IP”)</a:t>
            </a:r>
          </a:p>
          <a:p>
            <a:pPr lvl="1"/>
            <a:r>
              <a:rPr lang="en-US" dirty="0" smtClean="0">
                <a:latin typeface="Times New Roman" pitchFamily="18" charset="0"/>
                <a:cs typeface="Times New Roman" pitchFamily="18" charset="0"/>
              </a:rPr>
              <a:t>Add/modify outer IP header for delivery to remote endpoint</a:t>
            </a: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110594" name="Picture 2"/>
          <p:cNvPicPr>
            <a:picLocks noChangeAspect="1" noChangeArrowheads="1"/>
          </p:cNvPicPr>
          <p:nvPr/>
        </p:nvPicPr>
        <p:blipFill>
          <a:blip r:embed="rId3" cstate="print"/>
          <a:srcRect/>
          <a:stretch>
            <a:fillRect/>
          </a:stretch>
        </p:blipFill>
        <p:spPr bwMode="auto">
          <a:xfrm>
            <a:off x="533400" y="2971800"/>
            <a:ext cx="8161337" cy="2724150"/>
          </a:xfrm>
          <a:prstGeom prst="rect">
            <a:avLst/>
          </a:prstGeom>
          <a:noFill/>
          <a:ln w="9525">
            <a:noFill/>
            <a:miter lim="800000"/>
            <a:headEnd/>
            <a:tailEnd/>
          </a:ln>
        </p:spPr>
      </p:pic>
    </p:spTree>
    <p:extLst>
      <p:ext uri="{BB962C8B-B14F-4D97-AF65-F5344CB8AC3E}">
        <p14:creationId xmlns:p14="http://schemas.microsoft.com/office/powerpoint/2010/main" val="5833679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286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Tunneling (3)</a:t>
            </a:r>
          </a:p>
        </p:txBody>
      </p:sp>
      <p:sp>
        <p:nvSpPr>
          <p:cNvPr id="11267" name="Content Placeholder 2" descr="Rectangle: Click to edit Master text styles&#10;Second level&#10;Third level&#10;Fourth level&#10;Fifth level"/>
          <p:cNvSpPr>
            <a:spLocks noGrp="1"/>
          </p:cNvSpPr>
          <p:nvPr>
            <p:ph idx="1"/>
          </p:nvPr>
        </p:nvSpPr>
        <p:spPr/>
        <p:txBody>
          <a:bodyPr/>
          <a:lstStyle/>
          <a:p>
            <a:r>
              <a:rPr lang="en-US" dirty="0" smtClean="0">
                <a:latin typeface="Times New Roman" pitchFamily="18" charset="0"/>
                <a:cs typeface="Times New Roman" pitchFamily="18" charset="0"/>
              </a:rPr>
              <a:t>Simplest encapsulation wraps packet with another IP header</a:t>
            </a:r>
          </a:p>
          <a:p>
            <a:pPr lvl="1"/>
            <a:r>
              <a:rPr lang="en-US" dirty="0" smtClean="0">
                <a:latin typeface="Times New Roman" pitchFamily="18" charset="0"/>
                <a:cs typeface="Times New Roman" pitchFamily="18" charset="0"/>
              </a:rPr>
              <a:t>Outer (tunnel) IP header has tunnel endpoints as source/destination</a:t>
            </a:r>
          </a:p>
          <a:p>
            <a:pPr lvl="1"/>
            <a:r>
              <a:rPr lang="en-US" dirty="0" smtClean="0">
                <a:latin typeface="Times New Roman" pitchFamily="18" charset="0"/>
                <a:cs typeface="Times New Roman" pitchFamily="18" charset="0"/>
              </a:rPr>
              <a:t>Inner packet has private network IP addresses as source/destination</a:t>
            </a:r>
          </a:p>
          <a:p>
            <a:pPr lvl="1"/>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111618" name="Picture 2"/>
          <p:cNvPicPr>
            <a:picLocks noChangeAspect="1" noChangeArrowheads="1"/>
          </p:cNvPicPr>
          <p:nvPr/>
        </p:nvPicPr>
        <p:blipFill>
          <a:blip r:embed="rId3" cstate="print"/>
          <a:srcRect/>
          <a:stretch>
            <a:fillRect/>
          </a:stretch>
        </p:blipFill>
        <p:spPr bwMode="auto">
          <a:xfrm>
            <a:off x="2438400" y="4267200"/>
            <a:ext cx="4933950" cy="1266825"/>
          </a:xfrm>
          <a:prstGeom prst="rect">
            <a:avLst/>
          </a:prstGeom>
          <a:noFill/>
          <a:ln w="9525">
            <a:noFill/>
            <a:miter lim="800000"/>
            <a:headEnd/>
            <a:tailEnd/>
          </a:ln>
        </p:spPr>
      </p:pic>
    </p:spTree>
    <p:extLst>
      <p:ext uri="{BB962C8B-B14F-4D97-AF65-F5344CB8AC3E}">
        <p14:creationId xmlns:p14="http://schemas.microsoft.com/office/powerpoint/2010/main" val="5833679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286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Tunneling (4)</a:t>
            </a:r>
          </a:p>
        </p:txBody>
      </p:sp>
      <p:sp>
        <p:nvSpPr>
          <p:cNvPr id="11267" name="Content Placeholder 2" descr="Rectangle: Click to edit Master text styles&#10;Second level&#10;Third level&#10;Fourth level&#10;Fifth level"/>
          <p:cNvSpPr>
            <a:spLocks noGrp="1"/>
          </p:cNvSpPr>
          <p:nvPr>
            <p:ph idx="1"/>
          </p:nvPr>
        </p:nvSpPr>
        <p:spPr>
          <a:xfrm>
            <a:off x="533400" y="1219200"/>
            <a:ext cx="7772400" cy="4572000"/>
          </a:xfrm>
        </p:spPr>
        <p:txBody>
          <a:bodyPr/>
          <a:lstStyle/>
          <a:p>
            <a:r>
              <a:rPr lang="en-US" dirty="0" smtClean="0">
                <a:latin typeface="Times New Roman" pitchFamily="18" charset="0"/>
                <a:cs typeface="Times New Roman" pitchFamily="18" charset="0"/>
              </a:rPr>
              <a:t>Tunneling alone is not secure …</a:t>
            </a:r>
          </a:p>
          <a:p>
            <a:pPr lvl="1"/>
            <a:r>
              <a:rPr lang="en-US" dirty="0" smtClean="0">
                <a:latin typeface="Times New Roman" pitchFamily="18" charset="0"/>
                <a:cs typeface="Times New Roman" pitchFamily="18" charset="0"/>
              </a:rPr>
              <a:t>No confidentiality, integrity/ authenticity</a:t>
            </a:r>
          </a:p>
          <a:p>
            <a:pPr lvl="1"/>
            <a:r>
              <a:rPr lang="en-US" b="1" i="1" dirty="0" smtClean="0">
                <a:latin typeface="Times New Roman" pitchFamily="18" charset="0"/>
                <a:cs typeface="Times New Roman" pitchFamily="18" charset="0"/>
              </a:rPr>
              <a:t>EVE</a:t>
            </a:r>
            <a:r>
              <a:rPr lang="en-US" dirty="0" smtClean="0">
                <a:latin typeface="Times New Roman" pitchFamily="18" charset="0"/>
                <a:cs typeface="Times New Roman" pitchFamily="18" charset="0"/>
              </a:rPr>
              <a:t> can read, inject her own messages</a:t>
            </a:r>
          </a:p>
          <a:p>
            <a:pPr lvl="1"/>
            <a:r>
              <a:rPr lang="en-US" dirty="0" smtClean="0">
                <a:latin typeface="Times New Roman" pitchFamily="18" charset="0"/>
                <a:cs typeface="Times New Roman" pitchFamily="18" charset="0"/>
              </a:rPr>
              <a:t>We require cryptographic protections!</a:t>
            </a:r>
          </a:p>
          <a:p>
            <a:r>
              <a:rPr lang="en-US" dirty="0" smtClean="0">
                <a:latin typeface="Times New Roman" pitchFamily="18" charset="0"/>
                <a:cs typeface="Times New Roman" pitchFamily="18" charset="0"/>
              </a:rPr>
              <a:t>IPSEC (IP Security) is often used to secure VPN tunnels</a:t>
            </a:r>
          </a:p>
          <a:p>
            <a:pPr lvl="1"/>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5833679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286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IPSEC (IP Security)</a:t>
            </a:r>
          </a:p>
        </p:txBody>
      </p:sp>
      <p:sp>
        <p:nvSpPr>
          <p:cNvPr id="11267" name="Content Placeholder 2" descr="Rectangle: Click to edit Master text styles&#10;Second level&#10;Third level&#10;Fourth level&#10;Fifth level"/>
          <p:cNvSpPr>
            <a:spLocks noGrp="1"/>
          </p:cNvSpPr>
          <p:nvPr>
            <p:ph idx="1"/>
          </p:nvPr>
        </p:nvSpPr>
        <p:spPr>
          <a:xfrm>
            <a:off x="609600" y="1143000"/>
            <a:ext cx="7772400" cy="4572000"/>
          </a:xfrm>
        </p:spPr>
        <p:txBody>
          <a:bodyPr/>
          <a:lstStyle/>
          <a:p>
            <a:r>
              <a:rPr lang="en-US" dirty="0" smtClean="0">
                <a:latin typeface="Times New Roman" pitchFamily="18" charset="0"/>
                <a:cs typeface="Times New Roman" pitchFamily="18" charset="0"/>
              </a:rPr>
              <a:t>Longstanding effort to secure the IP layer</a:t>
            </a:r>
          </a:p>
          <a:p>
            <a:pPr lvl="1"/>
            <a:r>
              <a:rPr lang="en-US" dirty="0" smtClean="0">
                <a:latin typeface="Times New Roman" pitchFamily="18" charset="0"/>
                <a:cs typeface="Times New Roman" pitchFamily="18" charset="0"/>
              </a:rPr>
              <a:t>Adds confidentiality, integrity/authenticity</a:t>
            </a:r>
          </a:p>
          <a:p>
            <a:r>
              <a:rPr lang="en-US" dirty="0" smtClean="0">
                <a:latin typeface="Times New Roman" pitchFamily="18" charset="0"/>
                <a:cs typeface="Times New Roman" pitchFamily="18" charset="0"/>
              </a:rPr>
              <a:t>IPSEC operation:</a:t>
            </a:r>
          </a:p>
          <a:p>
            <a:pPr lvl="1"/>
            <a:r>
              <a:rPr lang="en-US" dirty="0" smtClean="0">
                <a:latin typeface="Times New Roman" pitchFamily="18" charset="0"/>
                <a:cs typeface="Times New Roman" pitchFamily="18" charset="0"/>
              </a:rPr>
              <a:t>Keys are set up for communicating host pairs</a:t>
            </a:r>
          </a:p>
          <a:p>
            <a:pPr lvl="1"/>
            <a:r>
              <a:rPr lang="en-US" dirty="0" smtClean="0">
                <a:latin typeface="Times New Roman" pitchFamily="18" charset="0"/>
                <a:cs typeface="Times New Roman" pitchFamily="18" charset="0"/>
              </a:rPr>
              <a:t>Communication becomes more connection-oriented</a:t>
            </a:r>
          </a:p>
          <a:p>
            <a:pPr lvl="1"/>
            <a:r>
              <a:rPr lang="en-US" dirty="0" smtClean="0">
                <a:latin typeface="Times New Roman" pitchFamily="18" charset="0"/>
                <a:cs typeface="Times New Roman" pitchFamily="18" charset="0"/>
              </a:rPr>
              <a:t>Header and trailer added to protect IP packets</a:t>
            </a: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381000" y="3962400"/>
            <a:ext cx="8428037" cy="1200150"/>
          </a:xfrm>
          <a:prstGeom prst="rect">
            <a:avLst/>
          </a:prstGeom>
          <a:noFill/>
          <a:ln w="9525">
            <a:noFill/>
            <a:miter lim="800000"/>
            <a:headEnd/>
            <a:tailEnd/>
          </a:ln>
        </p:spPr>
      </p:pic>
    </p:spTree>
    <p:extLst>
      <p:ext uri="{BB962C8B-B14F-4D97-AF65-F5344CB8AC3E}">
        <p14:creationId xmlns:p14="http://schemas.microsoft.com/office/powerpoint/2010/main" val="583367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304800"/>
            <a:ext cx="7772400" cy="731838"/>
          </a:xfrm>
        </p:spPr>
        <p:txBody>
          <a:bodyPr>
            <a:normAutofit fontScale="90000"/>
          </a:bodyPr>
          <a:lstStyle/>
          <a:p>
            <a:pPr eaLnBrk="1" hangingPunct="1"/>
            <a:r>
              <a:rPr lang="en-US" dirty="0" smtClean="0">
                <a:solidFill>
                  <a:schemeClr val="tx1"/>
                </a:solidFill>
                <a:latin typeface="Tahoma" charset="0"/>
                <a:ea typeface="ＭＳ Ｐゴシック" charset="0"/>
                <a:cs typeface="ＭＳ Ｐゴシック" charset="0"/>
              </a:rPr>
              <a:t>IP </a:t>
            </a:r>
            <a:r>
              <a:rPr lang="en-US" dirty="0">
                <a:solidFill>
                  <a:schemeClr val="tx1"/>
                </a:solidFill>
                <a:latin typeface="Tahoma" charset="0"/>
                <a:ea typeface="ＭＳ Ｐゴシック" charset="0"/>
                <a:cs typeface="ＭＳ Ｐゴシック" charset="0"/>
              </a:rPr>
              <a:t>Routing</a:t>
            </a:r>
          </a:p>
        </p:txBody>
      </p:sp>
      <p:sp>
        <p:nvSpPr>
          <p:cNvPr id="22531" name="Rectangle 3" descr="Rectangle: Click to edit Master text styles&#10;Second level&#10;Third level&#10;Fourth level&#10;Fifth level"/>
          <p:cNvSpPr>
            <a:spLocks noGrp="1" noChangeArrowheads="1"/>
          </p:cNvSpPr>
          <p:nvPr>
            <p:ph type="body" idx="1"/>
          </p:nvPr>
        </p:nvSpPr>
        <p:spPr>
          <a:xfrm>
            <a:off x="584200" y="5257800"/>
            <a:ext cx="8178800" cy="457200"/>
          </a:xfrm>
        </p:spPr>
        <p:txBody>
          <a:bodyPr>
            <a:noAutofit/>
          </a:bodyPr>
          <a:lstStyle/>
          <a:p>
            <a:pPr eaLnBrk="1" hangingPunct="1"/>
            <a:r>
              <a:rPr lang="en-US" sz="1800" dirty="0" smtClean="0">
                <a:latin typeface="Times New Roman" pitchFamily="18" charset="0"/>
                <a:ea typeface="ＭＳ Ｐゴシック" charset="0"/>
                <a:cs typeface="Times New Roman" pitchFamily="18" charset="0"/>
              </a:rPr>
              <a:t>Typical </a:t>
            </a:r>
            <a:r>
              <a:rPr lang="en-US" sz="1800" dirty="0">
                <a:latin typeface="Times New Roman" pitchFamily="18" charset="0"/>
                <a:ea typeface="ＭＳ Ｐゴシック" charset="0"/>
                <a:cs typeface="Times New Roman" pitchFamily="18" charset="0"/>
              </a:rPr>
              <a:t>route uses several </a:t>
            </a:r>
            <a:r>
              <a:rPr lang="en-US" sz="1800" dirty="0" smtClean="0">
                <a:latin typeface="Times New Roman" pitchFamily="18" charset="0"/>
                <a:ea typeface="ＭＳ Ｐゴシック" charset="0"/>
                <a:cs typeface="Times New Roman" pitchFamily="18" charset="0"/>
              </a:rPr>
              <a:t>hops</a:t>
            </a:r>
          </a:p>
          <a:p>
            <a:pPr eaLnBrk="1" hangingPunct="1"/>
            <a:r>
              <a:rPr lang="en-US" sz="1800" dirty="0" smtClean="0">
                <a:latin typeface="Times New Roman" pitchFamily="18" charset="0"/>
                <a:ea typeface="ＭＳ Ｐゴシック" charset="0"/>
                <a:cs typeface="Times New Roman" pitchFamily="18" charset="0"/>
              </a:rPr>
              <a:t>IP:   no ordering or delivery guarantees</a:t>
            </a:r>
            <a:endParaRPr lang="en-US" sz="1800" dirty="0">
              <a:latin typeface="Times New Roman" pitchFamily="18" charset="0"/>
              <a:ea typeface="ＭＳ Ｐゴシック" charset="0"/>
              <a:cs typeface="Times New Roman" pitchFamily="18" charset="0"/>
            </a:endParaRPr>
          </a:p>
        </p:txBody>
      </p:sp>
      <p:pic>
        <p:nvPicPr>
          <p:cNvPr id="22532" name="Picture 4" descr="j02394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325" y="1905000"/>
            <a:ext cx="1077913" cy="906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3" name="Picture 5" descr="j02394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2563" y="2212975"/>
            <a:ext cx="1077912" cy="906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4" name="Picture 6" descr="j02394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7038" y="3527425"/>
            <a:ext cx="1077912" cy="906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5" name="Picture 7" descr="j02394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3035300"/>
            <a:ext cx="1077913" cy="906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36" name="Text Box 8"/>
          <p:cNvSpPr txBox="1">
            <a:spLocks noChangeArrowheads="1"/>
          </p:cNvSpPr>
          <p:nvPr/>
        </p:nvSpPr>
        <p:spPr bwMode="auto">
          <a:xfrm>
            <a:off x="1463495" y="1676400"/>
            <a:ext cx="79252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2400" dirty="0" err="1" smtClean="0"/>
              <a:t>alice</a:t>
            </a:r>
            <a:endParaRPr lang="en-US" sz="2400" dirty="0"/>
          </a:p>
        </p:txBody>
      </p:sp>
      <p:sp>
        <p:nvSpPr>
          <p:cNvPr id="22537" name="Text Box 9"/>
          <p:cNvSpPr txBox="1">
            <a:spLocks noChangeArrowheads="1"/>
          </p:cNvSpPr>
          <p:nvPr/>
        </p:nvSpPr>
        <p:spPr bwMode="auto">
          <a:xfrm>
            <a:off x="7826842" y="2576513"/>
            <a:ext cx="69121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2400" dirty="0" smtClean="0"/>
              <a:t>bob</a:t>
            </a:r>
            <a:endParaRPr lang="en-US" sz="2400" dirty="0"/>
          </a:p>
        </p:txBody>
      </p:sp>
      <p:sp>
        <p:nvSpPr>
          <p:cNvPr id="22538" name="Line 10"/>
          <p:cNvSpPr>
            <a:spLocks noChangeShapeType="1"/>
          </p:cNvSpPr>
          <p:nvPr/>
        </p:nvSpPr>
        <p:spPr bwMode="auto">
          <a:xfrm>
            <a:off x="1392238" y="2649538"/>
            <a:ext cx="674687" cy="86042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39" name="Line 11"/>
          <p:cNvSpPr>
            <a:spLocks noChangeShapeType="1"/>
          </p:cNvSpPr>
          <p:nvPr/>
        </p:nvSpPr>
        <p:spPr bwMode="auto">
          <a:xfrm flipV="1">
            <a:off x="2803525" y="2667000"/>
            <a:ext cx="2682875" cy="96202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40" name="Line 12"/>
          <p:cNvSpPr>
            <a:spLocks noChangeShapeType="1"/>
          </p:cNvSpPr>
          <p:nvPr/>
        </p:nvSpPr>
        <p:spPr bwMode="auto">
          <a:xfrm>
            <a:off x="6426200" y="2520950"/>
            <a:ext cx="889000" cy="7620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41" name="Text Box 13"/>
          <p:cNvSpPr txBox="1">
            <a:spLocks noChangeArrowheads="1"/>
          </p:cNvSpPr>
          <p:nvPr/>
        </p:nvSpPr>
        <p:spPr bwMode="auto">
          <a:xfrm>
            <a:off x="2774950" y="3859213"/>
            <a:ext cx="6350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2400"/>
              <a:t>ISP</a:t>
            </a:r>
          </a:p>
        </p:txBody>
      </p:sp>
      <p:sp>
        <p:nvSpPr>
          <p:cNvPr id="22542" name="Text Box 14"/>
          <p:cNvSpPr txBox="1">
            <a:spLocks noChangeArrowheads="1"/>
          </p:cNvSpPr>
          <p:nvPr/>
        </p:nvSpPr>
        <p:spPr bwMode="auto">
          <a:xfrm>
            <a:off x="5330825" y="1755775"/>
            <a:ext cx="218916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2400"/>
              <a:t>Office gateway</a:t>
            </a:r>
          </a:p>
        </p:txBody>
      </p:sp>
      <p:grpSp>
        <p:nvGrpSpPr>
          <p:cNvPr id="2" name="Group 15"/>
          <p:cNvGrpSpPr>
            <a:grpSpLocks/>
          </p:cNvGrpSpPr>
          <p:nvPr/>
        </p:nvGrpSpPr>
        <p:grpSpPr bwMode="auto">
          <a:xfrm>
            <a:off x="2667000" y="2287588"/>
            <a:ext cx="2378075" cy="836612"/>
            <a:chOff x="1766" y="1211"/>
            <a:chExt cx="1498" cy="527"/>
          </a:xfrm>
        </p:grpSpPr>
        <p:grpSp>
          <p:nvGrpSpPr>
            <p:cNvPr id="3" name="Group 16"/>
            <p:cNvGrpSpPr>
              <a:grpSpLocks/>
            </p:cNvGrpSpPr>
            <p:nvPr/>
          </p:nvGrpSpPr>
          <p:grpSpPr bwMode="auto">
            <a:xfrm>
              <a:off x="2515" y="1392"/>
              <a:ext cx="749" cy="346"/>
              <a:chOff x="2566" y="2304"/>
              <a:chExt cx="749" cy="346"/>
            </a:xfrm>
          </p:grpSpPr>
          <p:sp>
            <p:nvSpPr>
              <p:cNvPr id="22555" name="Rectangle 17"/>
              <p:cNvSpPr>
                <a:spLocks noChangeArrowheads="1"/>
              </p:cNvSpPr>
              <p:nvPr/>
            </p:nvSpPr>
            <p:spPr bwMode="auto">
              <a:xfrm>
                <a:off x="2566" y="2304"/>
                <a:ext cx="749" cy="17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1600"/>
                  <a:t>121.42.33.12</a:t>
                </a:r>
              </a:p>
            </p:txBody>
          </p:sp>
          <p:sp>
            <p:nvSpPr>
              <p:cNvPr id="22556" name="Rectangle 18"/>
              <p:cNvSpPr>
                <a:spLocks noChangeArrowheads="1"/>
              </p:cNvSpPr>
              <p:nvPr/>
            </p:nvSpPr>
            <p:spPr bwMode="auto">
              <a:xfrm>
                <a:off x="2566" y="2477"/>
                <a:ext cx="749" cy="17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1600"/>
                  <a:t>132.14.11.51</a:t>
                </a:r>
              </a:p>
            </p:txBody>
          </p:sp>
        </p:grpSp>
        <p:grpSp>
          <p:nvGrpSpPr>
            <p:cNvPr id="4" name="Group 20"/>
            <p:cNvGrpSpPr>
              <a:grpSpLocks/>
            </p:cNvGrpSpPr>
            <p:nvPr/>
          </p:nvGrpSpPr>
          <p:grpSpPr bwMode="auto">
            <a:xfrm>
              <a:off x="1766" y="1392"/>
              <a:ext cx="749" cy="346"/>
              <a:chOff x="2566" y="2304"/>
              <a:chExt cx="749" cy="346"/>
            </a:xfrm>
          </p:grpSpPr>
          <p:sp>
            <p:nvSpPr>
              <p:cNvPr id="22553" name="Rectangle 21"/>
              <p:cNvSpPr>
                <a:spLocks noChangeArrowheads="1"/>
              </p:cNvSpPr>
              <p:nvPr/>
            </p:nvSpPr>
            <p:spPr bwMode="auto">
              <a:xfrm>
                <a:off x="2566" y="2304"/>
                <a:ext cx="749" cy="17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1800"/>
                  <a:t>Source</a:t>
                </a:r>
              </a:p>
            </p:txBody>
          </p:sp>
          <p:sp>
            <p:nvSpPr>
              <p:cNvPr id="22554" name="Rectangle 22"/>
              <p:cNvSpPr>
                <a:spLocks noChangeArrowheads="1"/>
              </p:cNvSpPr>
              <p:nvPr/>
            </p:nvSpPr>
            <p:spPr bwMode="auto">
              <a:xfrm>
                <a:off x="2566" y="2477"/>
                <a:ext cx="749" cy="17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1800"/>
                  <a:t>Destination</a:t>
                </a:r>
              </a:p>
            </p:txBody>
          </p:sp>
        </p:grpSp>
        <p:sp>
          <p:nvSpPr>
            <p:cNvPr id="22552" name="Rectangle 24"/>
            <p:cNvSpPr>
              <a:spLocks noChangeArrowheads="1"/>
            </p:cNvSpPr>
            <p:nvPr/>
          </p:nvSpPr>
          <p:spPr bwMode="auto">
            <a:xfrm>
              <a:off x="1766" y="1211"/>
              <a:ext cx="1498" cy="181"/>
            </a:xfrm>
            <a:prstGeom prst="rect">
              <a:avLst/>
            </a:prstGeom>
            <a:solidFill>
              <a:schemeClr val="hlink"/>
            </a:solidFill>
            <a:ln w="9525">
              <a:solidFill>
                <a:schemeClr val="tx1"/>
              </a:solidFill>
              <a:miter lim="800000"/>
              <a:headEnd/>
              <a:tailEnd/>
            </a:ln>
          </p:spPr>
          <p:txBody>
            <a:bodyPr wrap="none" anchor="ctr"/>
            <a:lstStyle/>
            <a:p>
              <a:pPr algn="ctr" eaLnBrk="0" hangingPunct="0">
                <a:spcBef>
                  <a:spcPct val="50000"/>
                </a:spcBef>
              </a:pPr>
              <a:r>
                <a:rPr lang="en-US" sz="2400">
                  <a:solidFill>
                    <a:schemeClr val="tx2"/>
                  </a:solidFill>
                </a:rPr>
                <a:t>Packet</a:t>
              </a:r>
            </a:p>
          </p:txBody>
        </p:sp>
      </p:grpSp>
      <p:sp>
        <p:nvSpPr>
          <p:cNvPr id="22544" name="Text Box 25"/>
          <p:cNvSpPr txBox="1">
            <a:spLocks noChangeArrowheads="1"/>
          </p:cNvSpPr>
          <p:nvPr/>
        </p:nvSpPr>
        <p:spPr bwMode="auto">
          <a:xfrm>
            <a:off x="79375" y="2878138"/>
            <a:ext cx="1514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1800"/>
              <a:t>121.42.33.12</a:t>
            </a:r>
          </a:p>
        </p:txBody>
      </p:sp>
      <p:sp>
        <p:nvSpPr>
          <p:cNvPr id="22545" name="Text Box 26"/>
          <p:cNvSpPr txBox="1">
            <a:spLocks noChangeArrowheads="1"/>
          </p:cNvSpPr>
          <p:nvPr/>
        </p:nvSpPr>
        <p:spPr bwMode="auto">
          <a:xfrm>
            <a:off x="1374775" y="4433888"/>
            <a:ext cx="13906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1800"/>
              <a:t>121.42.33.1</a:t>
            </a:r>
          </a:p>
        </p:txBody>
      </p:sp>
      <p:sp>
        <p:nvSpPr>
          <p:cNvPr id="22546" name="Text Box 27"/>
          <p:cNvSpPr txBox="1">
            <a:spLocks noChangeArrowheads="1"/>
          </p:cNvSpPr>
          <p:nvPr/>
        </p:nvSpPr>
        <p:spPr bwMode="auto">
          <a:xfrm>
            <a:off x="7234238" y="4052888"/>
            <a:ext cx="15144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1800"/>
              <a:t>132.14.11.51</a:t>
            </a:r>
          </a:p>
        </p:txBody>
      </p:sp>
      <p:sp>
        <p:nvSpPr>
          <p:cNvPr id="22547" name="Text Box 28"/>
          <p:cNvSpPr txBox="1">
            <a:spLocks noChangeArrowheads="1"/>
          </p:cNvSpPr>
          <p:nvPr/>
        </p:nvSpPr>
        <p:spPr bwMode="auto">
          <a:xfrm>
            <a:off x="5184775" y="3262313"/>
            <a:ext cx="13906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spcBef>
                <a:spcPct val="50000"/>
              </a:spcBef>
            </a:pPr>
            <a:r>
              <a:rPr lang="en-US" sz="1800"/>
              <a:t>132.14.11.1</a:t>
            </a:r>
          </a:p>
        </p:txBody>
      </p:sp>
      <p:sp>
        <p:nvSpPr>
          <p:cNvPr id="29" name="Footer Placeholder 28"/>
          <p:cNvSpPr>
            <a:spLocks noGrp="1"/>
          </p:cNvSpPr>
          <p:nvPr>
            <p:ph type="ftr" sz="quarter" idx="11"/>
          </p:nvPr>
        </p:nvSpPr>
        <p:spPr/>
        <p:txBody>
          <a:bodyPr/>
          <a:lstStyle/>
          <a:p>
            <a:r>
              <a:rPr lang="en-US" smtClean="0"/>
              <a:t>FAST-NUCES</a:t>
            </a:r>
            <a:endParaRPr lang="en-US"/>
          </a:p>
        </p:txBody>
      </p:sp>
      <p:pic>
        <p:nvPicPr>
          <p:cNvPr id="30" name="Picture 29"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286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Summary</a:t>
            </a:r>
          </a:p>
        </p:txBody>
      </p:sp>
      <p:sp>
        <p:nvSpPr>
          <p:cNvPr id="11267" name="Content Placeholder 2" descr="Rectangle: Click to edit Master text styles&#10;Second level&#10;Third level&#10;Fourth level&#10;Fifth level"/>
          <p:cNvSpPr>
            <a:spLocks noGrp="1"/>
          </p:cNvSpPr>
          <p:nvPr>
            <p:ph idx="1"/>
          </p:nvPr>
        </p:nvSpPr>
        <p:spPr>
          <a:xfrm>
            <a:off x="609600" y="1219200"/>
            <a:ext cx="7772400" cy="4572000"/>
          </a:xfrm>
        </p:spPr>
        <p:txBody>
          <a:bodyPr/>
          <a:lstStyle/>
          <a:p>
            <a:r>
              <a:rPr lang="en-US" dirty="0" smtClean="0">
                <a:latin typeface="Times New Roman" pitchFamily="18" charset="0"/>
                <a:cs typeface="Times New Roman" pitchFamily="18" charset="0"/>
              </a:rPr>
              <a:t>VPNs are useful for building networks on top of the Internet</a:t>
            </a:r>
          </a:p>
          <a:p>
            <a:pPr lvl="1"/>
            <a:r>
              <a:rPr lang="en-US" dirty="0" smtClean="0">
                <a:latin typeface="Times New Roman" pitchFamily="18" charset="0"/>
                <a:cs typeface="Times New Roman" pitchFamily="18" charset="0"/>
              </a:rPr>
              <a:t>Virtual links encapsulate packets</a:t>
            </a:r>
          </a:p>
          <a:p>
            <a:pPr lvl="1"/>
            <a:r>
              <a:rPr lang="en-US" dirty="0" smtClean="0">
                <a:latin typeface="Times New Roman" pitchFamily="18" charset="0"/>
                <a:cs typeface="Times New Roman" pitchFamily="18" charset="0"/>
              </a:rPr>
              <a:t>Alters IP connectivity for hosts</a:t>
            </a:r>
          </a:p>
          <a:p>
            <a:r>
              <a:rPr lang="en-US" dirty="0" smtClean="0">
                <a:latin typeface="Times New Roman" pitchFamily="18" charset="0"/>
                <a:cs typeface="Times New Roman" pitchFamily="18" charset="0"/>
              </a:rPr>
              <a:t>VPNs need crypto to secure messages</a:t>
            </a:r>
          </a:p>
          <a:p>
            <a:pPr lvl="1"/>
            <a:r>
              <a:rPr lang="en-US" dirty="0" smtClean="0">
                <a:latin typeface="Times New Roman" pitchFamily="18" charset="0"/>
                <a:cs typeface="Times New Roman" pitchFamily="18" charset="0"/>
              </a:rPr>
              <a:t>Typically IPSEC is used for confidentiality, integrity/authenticity</a:t>
            </a:r>
          </a:p>
          <a:p>
            <a:pPr lvl="1"/>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5833679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286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Summary (2)</a:t>
            </a:r>
          </a:p>
        </p:txBody>
      </p:sp>
      <p:sp>
        <p:nvSpPr>
          <p:cNvPr id="11267" name="Content Placeholder 2" descr="Rectangle: Click to edit Master text styles&#10;Second level&#10;Third level&#10;Fourth level&#10;Fifth level"/>
          <p:cNvSpPr>
            <a:spLocks noGrp="1"/>
          </p:cNvSpPr>
          <p:nvPr>
            <p:ph idx="1"/>
          </p:nvPr>
        </p:nvSpPr>
        <p:spPr/>
        <p:txBody>
          <a:bodyPr/>
          <a:lstStyle/>
          <a:p>
            <a:r>
              <a:rPr lang="en-US" dirty="0" smtClean="0">
                <a:latin typeface="Times New Roman" pitchFamily="18" charset="0"/>
                <a:cs typeface="Times New Roman" pitchFamily="18" charset="0"/>
              </a:rPr>
              <a:t>Three different modes of use: </a:t>
            </a:r>
          </a:p>
          <a:p>
            <a:pPr lvl="1"/>
            <a:r>
              <a:rPr lang="en-US" dirty="0" smtClean="0">
                <a:latin typeface="Times New Roman" pitchFamily="18" charset="0"/>
                <a:cs typeface="Times New Roman" pitchFamily="18" charset="0"/>
              </a:rPr>
              <a:t>Remote access client connections </a:t>
            </a:r>
          </a:p>
          <a:p>
            <a:pPr lvl="1"/>
            <a:r>
              <a:rPr lang="en-US" dirty="0" smtClean="0">
                <a:latin typeface="Times New Roman" pitchFamily="18" charset="0"/>
                <a:cs typeface="Times New Roman" pitchFamily="18" charset="0"/>
              </a:rPr>
              <a:t>LAN-to-LAN internetworking </a:t>
            </a:r>
          </a:p>
          <a:p>
            <a:pPr lvl="1"/>
            <a:r>
              <a:rPr lang="en-US" dirty="0" smtClean="0">
                <a:latin typeface="Times New Roman" pitchFamily="18" charset="0"/>
                <a:cs typeface="Times New Roman" pitchFamily="18" charset="0"/>
              </a:rPr>
              <a:t>Controlled access within an intranet</a:t>
            </a:r>
          </a:p>
          <a:p>
            <a:r>
              <a:rPr lang="en-US" dirty="0" smtClean="0">
                <a:latin typeface="Times New Roman" pitchFamily="18" charset="0"/>
                <a:cs typeface="Times New Roman" pitchFamily="18" charset="0"/>
              </a:rPr>
              <a:t>Several different protocols</a:t>
            </a:r>
          </a:p>
          <a:p>
            <a:pPr lvl="1"/>
            <a:r>
              <a:rPr lang="en-US" dirty="0" smtClean="0">
                <a:latin typeface="Times New Roman" pitchFamily="18" charset="0"/>
                <a:cs typeface="Times New Roman" pitchFamily="18" charset="0"/>
              </a:rPr>
              <a:t>PPTP – Point-to-point tunneling protocol</a:t>
            </a:r>
          </a:p>
          <a:p>
            <a:pPr lvl="1"/>
            <a:r>
              <a:rPr lang="en-US" dirty="0" smtClean="0">
                <a:latin typeface="Times New Roman" pitchFamily="18" charset="0"/>
                <a:cs typeface="Times New Roman" pitchFamily="18" charset="0"/>
              </a:rPr>
              <a:t>L2TP – Layer-2 tunneling protocol </a:t>
            </a:r>
          </a:p>
          <a:p>
            <a:pPr lvl="1"/>
            <a:r>
              <a:rPr lang="en-US" dirty="0" smtClean="0">
                <a:latin typeface="Times New Roman" pitchFamily="18" charset="0"/>
                <a:cs typeface="Times New Roman" pitchFamily="18" charset="0"/>
              </a:rPr>
              <a:t>IPsec  (Layer-3:  network layer) </a:t>
            </a:r>
          </a:p>
          <a:p>
            <a:pPr lvl="1"/>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p:txBody>
      </p:sp>
      <p:sp>
        <p:nvSpPr>
          <p:cNvPr id="11268" name="Right Brace 3"/>
          <p:cNvSpPr>
            <a:spLocks/>
          </p:cNvSpPr>
          <p:nvPr/>
        </p:nvSpPr>
        <p:spPr bwMode="auto">
          <a:xfrm>
            <a:off x="6705600" y="3657600"/>
            <a:ext cx="228600" cy="762000"/>
          </a:xfrm>
          <a:prstGeom prst="rightBrace">
            <a:avLst>
              <a:gd name="adj1" fmla="val 8333"/>
              <a:gd name="adj2" fmla="val 50000"/>
            </a:avLst>
          </a:prstGeom>
          <a:noFill/>
          <a:ln w="19050" algn="ctr">
            <a:solidFill>
              <a:schemeClr val="tx1"/>
            </a:solidFill>
            <a:round/>
            <a:headEnd/>
            <a:tailEnd/>
          </a:ln>
        </p:spPr>
        <p:txBody>
          <a:bodyPr wrap="none"/>
          <a:lstStyle/>
          <a:p>
            <a:endParaRPr lang="en-US"/>
          </a:p>
        </p:txBody>
      </p:sp>
      <p:sp>
        <p:nvSpPr>
          <p:cNvPr id="11269" name="TextBox 4"/>
          <p:cNvSpPr txBox="1">
            <a:spLocks noChangeArrowheads="1"/>
          </p:cNvSpPr>
          <p:nvPr/>
        </p:nvSpPr>
        <p:spPr bwMode="auto">
          <a:xfrm>
            <a:off x="7040562" y="3867150"/>
            <a:ext cx="1341438" cy="400050"/>
          </a:xfrm>
          <a:prstGeom prst="rect">
            <a:avLst/>
          </a:prstGeom>
          <a:noFill/>
          <a:ln w="9525">
            <a:noFill/>
            <a:miter lim="800000"/>
            <a:headEnd/>
            <a:tailEnd/>
          </a:ln>
        </p:spPr>
        <p:txBody>
          <a:bodyPr wrap="none">
            <a:spAutoFit/>
          </a:bodyPr>
          <a:lstStyle/>
          <a:p>
            <a:r>
              <a:rPr lang="en-US" dirty="0"/>
              <a:t>Data layer</a:t>
            </a: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5833679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checkpoint.com/products/vpn-1_clients/images/vpn-1_sc_connect.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28604"/>
            <a:ext cx="7620000" cy="60435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419600" y="6324600"/>
            <a:ext cx="1851148" cy="338554"/>
          </a:xfrm>
          <a:prstGeom prst="rect">
            <a:avLst/>
          </a:prstGeom>
          <a:noFill/>
        </p:spPr>
        <p:txBody>
          <a:bodyPr wrap="none" rtlCol="0">
            <a:spAutoFit/>
          </a:bodyPr>
          <a:lstStyle/>
          <a:p>
            <a:r>
              <a:rPr lang="en-US" sz="1600" dirty="0" smtClean="0"/>
              <a:t>Credit: Checkpoint</a:t>
            </a:r>
            <a:endParaRPr lang="en-US" sz="1600" dirty="0"/>
          </a:p>
        </p:txBody>
      </p:sp>
      <p:sp>
        <p:nvSpPr>
          <p:cNvPr id="6" name="Footer Placeholder 5"/>
          <p:cNvSpPr>
            <a:spLocks noGrp="1"/>
          </p:cNvSpPr>
          <p:nvPr>
            <p:ph type="ftr" sz="quarter" idx="11"/>
          </p:nvPr>
        </p:nvSpPr>
        <p:spPr/>
        <p:txBody>
          <a:bodyPr/>
          <a:lstStyle/>
          <a:p>
            <a:r>
              <a:rPr lang="en-US" dirty="0" smtClean="0"/>
              <a:t>FAST-NUCES</a:t>
            </a:r>
            <a:endParaRPr lang="en-US" dirty="0"/>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7515035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Firewall</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04800"/>
            <a:ext cx="7772400" cy="6556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Firewall</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6" name="Content Placeholder 5"/>
          <p:cNvSpPr>
            <a:spLocks noGrp="1"/>
          </p:cNvSpPr>
          <p:nvPr>
            <p:ph sz="quarter" idx="1"/>
          </p:nvPr>
        </p:nvSpPr>
        <p:spPr/>
        <p:txBody>
          <a:bodyPr/>
          <a:lstStyle/>
          <a:p>
            <a:endParaRPr lang="en-US"/>
          </a:p>
        </p:txBody>
      </p:sp>
      <p:pic>
        <p:nvPicPr>
          <p:cNvPr id="47105" name="Picture 1"/>
          <p:cNvPicPr>
            <a:picLocks noChangeAspect="1" noChangeArrowheads="1"/>
          </p:cNvPicPr>
          <p:nvPr/>
        </p:nvPicPr>
        <p:blipFill>
          <a:blip r:embed="rId3" cstate="print"/>
          <a:srcRect/>
          <a:stretch>
            <a:fillRect/>
          </a:stretch>
        </p:blipFill>
        <p:spPr bwMode="auto">
          <a:xfrm>
            <a:off x="152400" y="1219200"/>
            <a:ext cx="8900959" cy="4495800"/>
          </a:xfrm>
          <a:prstGeom prst="rect">
            <a:avLst/>
          </a:prstGeom>
          <a:noFill/>
          <a:ln w="9525">
            <a:noFill/>
            <a:miter lim="800000"/>
            <a:headEnd/>
            <a:tailEnd/>
          </a:ln>
        </p:spPr>
      </p:pic>
    </p:spTree>
    <p:extLst>
      <p:ext uri="{BB962C8B-B14F-4D97-AF65-F5344CB8AC3E}">
        <p14:creationId xmlns:p14="http://schemas.microsoft.com/office/powerpoint/2010/main" val="26180591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04800"/>
            <a:ext cx="7772400" cy="6556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Types of Firewalls</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6" name="Content Placeholder 5"/>
          <p:cNvSpPr>
            <a:spLocks noGrp="1"/>
          </p:cNvSpPr>
          <p:nvPr>
            <p:ph sz="quarter" idx="1"/>
          </p:nvPr>
        </p:nvSpPr>
        <p:spPr/>
        <p:txBody>
          <a:bodyPr/>
          <a:lstStyle/>
          <a:p>
            <a:endParaRPr lang="en-US"/>
          </a:p>
        </p:txBody>
      </p:sp>
      <p:pic>
        <p:nvPicPr>
          <p:cNvPr id="46081" name="Picture 1"/>
          <p:cNvPicPr>
            <a:picLocks noChangeAspect="1" noChangeArrowheads="1"/>
          </p:cNvPicPr>
          <p:nvPr/>
        </p:nvPicPr>
        <p:blipFill>
          <a:blip r:embed="rId4" cstate="print"/>
          <a:srcRect/>
          <a:stretch>
            <a:fillRect/>
          </a:stretch>
        </p:blipFill>
        <p:spPr bwMode="auto">
          <a:xfrm>
            <a:off x="133350" y="1114425"/>
            <a:ext cx="8934450" cy="4439819"/>
          </a:xfrm>
          <a:prstGeom prst="rect">
            <a:avLst/>
          </a:prstGeom>
          <a:noFill/>
          <a:ln w="9525">
            <a:noFill/>
            <a:miter lim="800000"/>
            <a:headEnd/>
            <a:tailEnd/>
          </a:ln>
        </p:spPr>
      </p:pic>
    </p:spTree>
    <p:extLst>
      <p:ext uri="{BB962C8B-B14F-4D97-AF65-F5344CB8AC3E}">
        <p14:creationId xmlns:p14="http://schemas.microsoft.com/office/powerpoint/2010/main" val="26180591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04800"/>
            <a:ext cx="7772400" cy="6556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Packet Filter</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6" name="Content Placeholder 5"/>
          <p:cNvSpPr>
            <a:spLocks noGrp="1"/>
          </p:cNvSpPr>
          <p:nvPr>
            <p:ph sz="quarter" idx="1"/>
          </p:nvPr>
        </p:nvSpPr>
        <p:spPr/>
        <p:txBody>
          <a:bodyPr/>
          <a:lstStyle/>
          <a:p>
            <a:endParaRPr lang="en-US"/>
          </a:p>
        </p:txBody>
      </p:sp>
      <p:pic>
        <p:nvPicPr>
          <p:cNvPr id="45057" name="Picture 1"/>
          <p:cNvPicPr>
            <a:picLocks noChangeAspect="1" noChangeArrowheads="1"/>
          </p:cNvPicPr>
          <p:nvPr/>
        </p:nvPicPr>
        <p:blipFill>
          <a:blip r:embed="rId4" cstate="print"/>
          <a:srcRect/>
          <a:stretch>
            <a:fillRect/>
          </a:stretch>
        </p:blipFill>
        <p:spPr bwMode="auto">
          <a:xfrm>
            <a:off x="119063" y="966788"/>
            <a:ext cx="8905875" cy="4924425"/>
          </a:xfrm>
          <a:prstGeom prst="rect">
            <a:avLst/>
          </a:prstGeom>
          <a:noFill/>
          <a:ln w="9525">
            <a:noFill/>
            <a:miter lim="800000"/>
            <a:headEnd/>
            <a:tailEnd/>
          </a:ln>
        </p:spPr>
      </p:pic>
    </p:spTree>
    <p:extLst>
      <p:ext uri="{BB962C8B-B14F-4D97-AF65-F5344CB8AC3E}">
        <p14:creationId xmlns:p14="http://schemas.microsoft.com/office/powerpoint/2010/main" val="26180591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04800"/>
            <a:ext cx="7772400" cy="6556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Proxy Server</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6" name="Content Placeholder 5"/>
          <p:cNvSpPr>
            <a:spLocks noGrp="1"/>
          </p:cNvSpPr>
          <p:nvPr>
            <p:ph sz="quarter" idx="1"/>
          </p:nvPr>
        </p:nvSpPr>
        <p:spPr/>
        <p:txBody>
          <a:bodyPr/>
          <a:lstStyle/>
          <a:p>
            <a:endParaRPr lang="en-US"/>
          </a:p>
        </p:txBody>
      </p:sp>
      <p:pic>
        <p:nvPicPr>
          <p:cNvPr id="44033" name="Picture 1"/>
          <p:cNvPicPr>
            <a:picLocks noChangeAspect="1" noChangeArrowheads="1"/>
          </p:cNvPicPr>
          <p:nvPr/>
        </p:nvPicPr>
        <p:blipFill>
          <a:blip r:embed="rId3" cstate="print"/>
          <a:srcRect/>
          <a:stretch>
            <a:fillRect/>
          </a:stretch>
        </p:blipFill>
        <p:spPr bwMode="auto">
          <a:xfrm>
            <a:off x="152400" y="1323975"/>
            <a:ext cx="8916276" cy="4848225"/>
          </a:xfrm>
          <a:prstGeom prst="rect">
            <a:avLst/>
          </a:prstGeom>
          <a:noFill/>
          <a:ln w="9525">
            <a:noFill/>
            <a:miter lim="800000"/>
            <a:headEnd/>
            <a:tailEnd/>
          </a:ln>
        </p:spPr>
      </p:pic>
    </p:spTree>
    <p:extLst>
      <p:ext uri="{BB962C8B-B14F-4D97-AF65-F5344CB8AC3E}">
        <p14:creationId xmlns:p14="http://schemas.microsoft.com/office/powerpoint/2010/main" val="26180591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Packet Filter </a:t>
            </a:r>
            <a:r>
              <a:rPr lang="en-US" dirty="0" err="1" smtClean="0">
                <a:solidFill>
                  <a:schemeClr val="tx1"/>
                </a:solidFill>
                <a:latin typeface="Times New Roman" pitchFamily="18" charset="0"/>
                <a:cs typeface="Times New Roman" pitchFamily="18" charset="0"/>
              </a:rPr>
              <a:t>vs</a:t>
            </a:r>
            <a:r>
              <a:rPr lang="en-US" dirty="0" smtClean="0">
                <a:solidFill>
                  <a:schemeClr val="tx1"/>
                </a:solidFill>
                <a:latin typeface="Times New Roman" pitchFamily="18" charset="0"/>
                <a:cs typeface="Times New Roman" pitchFamily="18" charset="0"/>
              </a:rPr>
              <a:t> Proxy Server</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6" name="Content Placeholder 5"/>
          <p:cNvSpPr>
            <a:spLocks noGrp="1"/>
          </p:cNvSpPr>
          <p:nvPr>
            <p:ph sz="quarter" idx="1"/>
          </p:nvPr>
        </p:nvSpPr>
        <p:spPr/>
        <p:txBody>
          <a:bodyPr/>
          <a:lstStyle/>
          <a:p>
            <a:endParaRPr lang="en-US"/>
          </a:p>
        </p:txBody>
      </p:sp>
      <p:pic>
        <p:nvPicPr>
          <p:cNvPr id="43009" name="Picture 1"/>
          <p:cNvPicPr>
            <a:picLocks noChangeAspect="1" noChangeArrowheads="1"/>
          </p:cNvPicPr>
          <p:nvPr/>
        </p:nvPicPr>
        <p:blipFill>
          <a:blip r:embed="rId3" cstate="print"/>
          <a:srcRect/>
          <a:stretch>
            <a:fillRect/>
          </a:stretch>
        </p:blipFill>
        <p:spPr bwMode="auto">
          <a:xfrm>
            <a:off x="114300" y="1666875"/>
            <a:ext cx="8915400" cy="3524250"/>
          </a:xfrm>
          <a:prstGeom prst="rect">
            <a:avLst/>
          </a:prstGeom>
          <a:noFill/>
          <a:ln w="9525">
            <a:noFill/>
            <a:miter lim="800000"/>
            <a:headEnd/>
            <a:tailEnd/>
          </a:ln>
        </p:spPr>
      </p:pic>
    </p:spTree>
    <p:extLst>
      <p:ext uri="{BB962C8B-B14F-4D97-AF65-F5344CB8AC3E}">
        <p14:creationId xmlns:p14="http://schemas.microsoft.com/office/powerpoint/2010/main" val="261805915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04800"/>
            <a:ext cx="7772400" cy="6556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Security Architectures</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6" name="Content Placeholder 5"/>
          <p:cNvSpPr>
            <a:spLocks noGrp="1"/>
          </p:cNvSpPr>
          <p:nvPr>
            <p:ph sz="quarter" idx="1"/>
          </p:nvPr>
        </p:nvSpPr>
        <p:spPr/>
        <p:txBody>
          <a:bodyPr/>
          <a:lstStyle/>
          <a:p>
            <a:endParaRPr lang="en-US"/>
          </a:p>
        </p:txBody>
      </p:sp>
      <p:pic>
        <p:nvPicPr>
          <p:cNvPr id="41985" name="Picture 1"/>
          <p:cNvPicPr>
            <a:picLocks noChangeAspect="1" noChangeArrowheads="1"/>
          </p:cNvPicPr>
          <p:nvPr/>
        </p:nvPicPr>
        <p:blipFill>
          <a:blip r:embed="rId3" cstate="print"/>
          <a:srcRect/>
          <a:stretch>
            <a:fillRect/>
          </a:stretch>
        </p:blipFill>
        <p:spPr bwMode="auto">
          <a:xfrm>
            <a:off x="352425" y="995363"/>
            <a:ext cx="8439150" cy="4867275"/>
          </a:xfrm>
          <a:prstGeom prst="rect">
            <a:avLst/>
          </a:prstGeom>
          <a:noFill/>
          <a:ln w="9525">
            <a:noFill/>
            <a:miter lim="800000"/>
            <a:headEnd/>
            <a:tailEnd/>
          </a:ln>
        </p:spPr>
      </p:pic>
    </p:spTree>
    <p:extLst>
      <p:ext uri="{BB962C8B-B14F-4D97-AF65-F5344CB8AC3E}">
        <p14:creationId xmlns:p14="http://schemas.microsoft.com/office/powerpoint/2010/main" val="2618059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304800"/>
            <a:ext cx="7772400" cy="655638"/>
          </a:xfrm>
        </p:spPr>
        <p:txBody>
          <a:bodyPr>
            <a:normAutofit fontScale="90000"/>
          </a:bodyPr>
          <a:lstStyle/>
          <a:p>
            <a:pPr eaLnBrk="1" hangingPunct="1"/>
            <a:r>
              <a:rPr lang="en-US" dirty="0">
                <a:solidFill>
                  <a:schemeClr val="tx1"/>
                </a:solidFill>
                <a:latin typeface="Times New Roman" pitchFamily="18" charset="0"/>
                <a:ea typeface="ＭＳ Ｐゴシック" charset="0"/>
                <a:cs typeface="Times New Roman" pitchFamily="18" charset="0"/>
              </a:rPr>
              <a:t>IP Protocol Functions (Summary)</a:t>
            </a:r>
          </a:p>
        </p:txBody>
      </p:sp>
      <p:sp>
        <p:nvSpPr>
          <p:cNvPr id="23555" name="Rectangle 3" descr="Rectangle: Click to edit Master text styles&#10;Second level&#10;Third level&#10;Fourth level&#10;Fifth level"/>
          <p:cNvSpPr>
            <a:spLocks noGrp="1" noChangeArrowheads="1"/>
          </p:cNvSpPr>
          <p:nvPr>
            <p:ph type="body" idx="1"/>
          </p:nvPr>
        </p:nvSpPr>
        <p:spPr>
          <a:xfrm>
            <a:off x="381000" y="990600"/>
            <a:ext cx="8153400" cy="5257800"/>
          </a:xfrm>
        </p:spPr>
        <p:txBody>
          <a:bodyPr/>
          <a:lstStyle/>
          <a:p>
            <a:pPr eaLnBrk="1" hangingPunct="1"/>
            <a:r>
              <a:rPr lang="en-US" sz="2400" dirty="0">
                <a:latin typeface="Times New Roman" pitchFamily="18" charset="0"/>
                <a:ea typeface="ＭＳ Ｐゴシック" charset="0"/>
                <a:cs typeface="Times New Roman" pitchFamily="18" charset="0"/>
              </a:rPr>
              <a:t>Routing</a:t>
            </a:r>
          </a:p>
          <a:p>
            <a:pPr lvl="1" eaLnBrk="1" hangingPunct="1"/>
            <a:r>
              <a:rPr lang="en-US" sz="2000" dirty="0">
                <a:latin typeface="Times New Roman" pitchFamily="18" charset="0"/>
                <a:ea typeface="ＭＳ Ｐゴシック" charset="0"/>
                <a:cs typeface="Times New Roman" pitchFamily="18" charset="0"/>
              </a:rPr>
              <a:t>IP host knows location of router (gateway)</a:t>
            </a:r>
          </a:p>
          <a:p>
            <a:pPr lvl="1" eaLnBrk="1" hangingPunct="1"/>
            <a:r>
              <a:rPr lang="en-US" sz="2000" dirty="0">
                <a:latin typeface="Times New Roman" pitchFamily="18" charset="0"/>
                <a:ea typeface="ＭＳ Ｐゴシック" charset="0"/>
                <a:cs typeface="Times New Roman" pitchFamily="18" charset="0"/>
              </a:rPr>
              <a:t>IP gateway must know route to other networks</a:t>
            </a:r>
          </a:p>
          <a:p>
            <a:pPr eaLnBrk="1" hangingPunct="1"/>
            <a:endParaRPr lang="en-US" sz="2400" dirty="0">
              <a:latin typeface="Times New Roman" pitchFamily="18" charset="0"/>
              <a:ea typeface="ＭＳ Ｐゴシック" charset="0"/>
              <a:cs typeface="Times New Roman" pitchFamily="18" charset="0"/>
            </a:endParaRPr>
          </a:p>
          <a:p>
            <a:pPr eaLnBrk="1" hangingPunct="1"/>
            <a:r>
              <a:rPr lang="en-US" sz="2400" dirty="0">
                <a:latin typeface="Times New Roman" pitchFamily="18" charset="0"/>
                <a:ea typeface="ＭＳ Ｐゴシック" charset="0"/>
                <a:cs typeface="Times New Roman" pitchFamily="18" charset="0"/>
              </a:rPr>
              <a:t>Fragmentation and reassembly</a:t>
            </a:r>
          </a:p>
          <a:p>
            <a:pPr lvl="1" eaLnBrk="1" hangingPunct="1"/>
            <a:r>
              <a:rPr lang="en-US" sz="2000" dirty="0">
                <a:latin typeface="Times New Roman" pitchFamily="18" charset="0"/>
                <a:ea typeface="ＭＳ Ｐゴシック" charset="0"/>
                <a:cs typeface="Times New Roman" pitchFamily="18" charset="0"/>
              </a:rPr>
              <a:t>If max-packet-size less than the user-data-size</a:t>
            </a:r>
          </a:p>
          <a:p>
            <a:pPr lvl="1" eaLnBrk="1" hangingPunct="1"/>
            <a:endParaRPr lang="en-US" sz="2000" dirty="0">
              <a:latin typeface="Times New Roman" pitchFamily="18" charset="0"/>
              <a:ea typeface="ＭＳ Ｐゴシック" charset="0"/>
              <a:cs typeface="Times New Roman" pitchFamily="18" charset="0"/>
            </a:endParaRPr>
          </a:p>
          <a:p>
            <a:pPr eaLnBrk="1" hangingPunct="1"/>
            <a:r>
              <a:rPr lang="en-US" sz="2400" dirty="0">
                <a:latin typeface="Times New Roman" pitchFamily="18" charset="0"/>
                <a:ea typeface="ＭＳ Ｐゴシック" charset="0"/>
                <a:cs typeface="Times New Roman" pitchFamily="18" charset="0"/>
              </a:rPr>
              <a:t>Error reporting</a:t>
            </a:r>
          </a:p>
          <a:p>
            <a:pPr lvl="1" eaLnBrk="1" hangingPunct="1"/>
            <a:r>
              <a:rPr lang="en-US" sz="2000" dirty="0">
                <a:latin typeface="Times New Roman" pitchFamily="18" charset="0"/>
                <a:ea typeface="ＭＳ Ｐゴシック" charset="0"/>
                <a:cs typeface="Times New Roman" pitchFamily="18" charset="0"/>
              </a:rPr>
              <a:t>ICMP packet to source if packet is dropped</a:t>
            </a:r>
          </a:p>
          <a:p>
            <a:pPr lvl="1" eaLnBrk="1" hangingPunct="1"/>
            <a:endParaRPr lang="en-US" sz="2000" dirty="0">
              <a:latin typeface="Times New Roman" pitchFamily="18" charset="0"/>
              <a:ea typeface="ＭＳ Ｐゴシック" charset="0"/>
              <a:cs typeface="Times New Roman" pitchFamily="18" charset="0"/>
            </a:endParaRPr>
          </a:p>
          <a:p>
            <a:pPr eaLnBrk="1" hangingPunct="1"/>
            <a:r>
              <a:rPr lang="en-US" sz="2400" dirty="0">
                <a:latin typeface="Times New Roman" pitchFamily="18" charset="0"/>
                <a:ea typeface="ＭＳ Ｐゴシック" charset="0"/>
                <a:cs typeface="Times New Roman" pitchFamily="18" charset="0"/>
              </a:rPr>
              <a:t>TTL field:    decremented after every hop</a:t>
            </a:r>
          </a:p>
          <a:p>
            <a:pPr lvl="1" eaLnBrk="1" hangingPunct="1"/>
            <a:r>
              <a:rPr lang="en-US" sz="2000" dirty="0">
                <a:latin typeface="Times New Roman" pitchFamily="18" charset="0"/>
                <a:ea typeface="ＭＳ Ｐゴシック" charset="0"/>
                <a:cs typeface="Times New Roman" pitchFamily="18" charset="0"/>
              </a:rPr>
              <a:t>Packet dropped f TTL=0.    Prevents infinite loops.</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04800"/>
            <a:ext cx="7772400" cy="655638"/>
          </a:xfrm>
        </p:spPr>
        <p:txBody>
          <a:bodyPr>
            <a:normAutofit fontScale="90000"/>
          </a:bodyPr>
          <a:lstStyle/>
          <a:p>
            <a:r>
              <a:rPr lang="en-US" dirty="0" smtClean="0">
                <a:solidFill>
                  <a:schemeClr val="tx1"/>
                </a:solidFill>
                <a:latin typeface="Times New Roman" pitchFamily="18" charset="0"/>
                <a:ea typeface="Tahoma" pitchFamily="34" charset="0"/>
                <a:cs typeface="Times New Roman" pitchFamily="18" charset="0"/>
              </a:rPr>
              <a:t>Dual-Homed Host Firewall</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6" name="Content Placeholder 5"/>
          <p:cNvSpPr>
            <a:spLocks noGrp="1"/>
          </p:cNvSpPr>
          <p:nvPr>
            <p:ph sz="quarter" idx="1"/>
          </p:nvPr>
        </p:nvSpPr>
        <p:spPr/>
        <p:txBody>
          <a:bodyPr/>
          <a:lstStyle/>
          <a:p>
            <a:endParaRPr lang="en-US"/>
          </a:p>
        </p:txBody>
      </p:sp>
      <p:pic>
        <p:nvPicPr>
          <p:cNvPr id="40961" name="Picture 1"/>
          <p:cNvPicPr>
            <a:picLocks noChangeAspect="1" noChangeArrowheads="1"/>
          </p:cNvPicPr>
          <p:nvPr/>
        </p:nvPicPr>
        <p:blipFill>
          <a:blip r:embed="rId4" cstate="print"/>
          <a:srcRect/>
          <a:stretch>
            <a:fillRect/>
          </a:stretch>
        </p:blipFill>
        <p:spPr bwMode="auto">
          <a:xfrm>
            <a:off x="447675" y="985838"/>
            <a:ext cx="8248650" cy="4886325"/>
          </a:xfrm>
          <a:prstGeom prst="rect">
            <a:avLst/>
          </a:prstGeom>
          <a:noFill/>
          <a:ln w="9525">
            <a:noFill/>
            <a:miter lim="800000"/>
            <a:headEnd/>
            <a:tailEnd/>
          </a:ln>
        </p:spPr>
      </p:pic>
    </p:spTree>
    <p:extLst>
      <p:ext uri="{BB962C8B-B14F-4D97-AF65-F5344CB8AC3E}">
        <p14:creationId xmlns:p14="http://schemas.microsoft.com/office/powerpoint/2010/main" val="26180591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Screened Hosts Firewall</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6" name="Content Placeholder 5"/>
          <p:cNvSpPr>
            <a:spLocks noGrp="1"/>
          </p:cNvSpPr>
          <p:nvPr>
            <p:ph sz="quarter" idx="1"/>
          </p:nvPr>
        </p:nvSpPr>
        <p:spPr/>
        <p:txBody>
          <a:bodyPr/>
          <a:lstStyle/>
          <a:p>
            <a:endParaRPr lang="en-US"/>
          </a:p>
        </p:txBody>
      </p:sp>
      <p:pic>
        <p:nvPicPr>
          <p:cNvPr id="39937" name="Picture 1"/>
          <p:cNvPicPr>
            <a:picLocks noChangeAspect="1" noChangeArrowheads="1"/>
          </p:cNvPicPr>
          <p:nvPr/>
        </p:nvPicPr>
        <p:blipFill>
          <a:blip r:embed="rId3" cstate="print"/>
          <a:srcRect/>
          <a:stretch>
            <a:fillRect/>
          </a:stretch>
        </p:blipFill>
        <p:spPr bwMode="auto">
          <a:xfrm>
            <a:off x="95250" y="1223963"/>
            <a:ext cx="8953500" cy="4410075"/>
          </a:xfrm>
          <a:prstGeom prst="rect">
            <a:avLst/>
          </a:prstGeom>
          <a:noFill/>
          <a:ln w="9525">
            <a:noFill/>
            <a:miter lim="800000"/>
            <a:headEnd/>
            <a:tailEnd/>
          </a:ln>
        </p:spPr>
      </p:pic>
    </p:spTree>
    <p:extLst>
      <p:ext uri="{BB962C8B-B14F-4D97-AF65-F5344CB8AC3E}">
        <p14:creationId xmlns:p14="http://schemas.microsoft.com/office/powerpoint/2010/main" val="261805915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Demilitarized Zone</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6" name="Content Placeholder 5"/>
          <p:cNvSpPr>
            <a:spLocks noGrp="1"/>
          </p:cNvSpPr>
          <p:nvPr>
            <p:ph sz="quarter" idx="1"/>
          </p:nvPr>
        </p:nvSpPr>
        <p:spPr/>
        <p:txBody>
          <a:bodyPr/>
          <a:lstStyle/>
          <a:p>
            <a:endParaRPr lang="en-US"/>
          </a:p>
        </p:txBody>
      </p:sp>
      <p:pic>
        <p:nvPicPr>
          <p:cNvPr id="38913" name="Picture 1"/>
          <p:cNvPicPr>
            <a:picLocks noChangeAspect="1" noChangeArrowheads="1"/>
          </p:cNvPicPr>
          <p:nvPr/>
        </p:nvPicPr>
        <p:blipFill>
          <a:blip r:embed="rId3" cstate="print"/>
          <a:srcRect/>
          <a:stretch>
            <a:fillRect/>
          </a:stretch>
        </p:blipFill>
        <p:spPr bwMode="auto">
          <a:xfrm>
            <a:off x="80963" y="933450"/>
            <a:ext cx="8982075" cy="4991100"/>
          </a:xfrm>
          <a:prstGeom prst="rect">
            <a:avLst/>
          </a:prstGeom>
          <a:noFill/>
          <a:ln w="9525">
            <a:noFill/>
            <a:miter lim="800000"/>
            <a:headEnd/>
            <a:tailEnd/>
          </a:ln>
        </p:spPr>
      </p:pic>
    </p:spTree>
    <p:extLst>
      <p:ext uri="{BB962C8B-B14F-4D97-AF65-F5344CB8AC3E}">
        <p14:creationId xmlns:p14="http://schemas.microsoft.com/office/powerpoint/2010/main" val="26180591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Additional: </a:t>
            </a:r>
            <a:r>
              <a:rPr lang="en-US" dirty="0" err="1" smtClean="0">
                <a:solidFill>
                  <a:schemeClr val="tx1"/>
                </a:solidFill>
                <a:latin typeface="Times New Roman" pitchFamily="18" charset="0"/>
                <a:cs typeface="Times New Roman" pitchFamily="18" charset="0"/>
              </a:rPr>
              <a:t>Honeypot</a:t>
            </a:r>
            <a:endParaRPr lang="en-US" dirty="0" smtClean="0">
              <a:solidFill>
                <a:schemeClr val="tx1"/>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6" name="Content Placeholder 5"/>
          <p:cNvSpPr>
            <a:spLocks noGrp="1"/>
          </p:cNvSpPr>
          <p:nvPr>
            <p:ph sz="quarter" idx="1"/>
          </p:nvPr>
        </p:nvSpPr>
        <p:spPr/>
        <p:txBody>
          <a:bodyPr/>
          <a:lstStyle/>
          <a:p>
            <a:endParaRPr lang="en-US"/>
          </a:p>
        </p:txBody>
      </p:sp>
      <p:pic>
        <p:nvPicPr>
          <p:cNvPr id="86017" name="Picture 1"/>
          <p:cNvPicPr>
            <a:picLocks noChangeAspect="1" noChangeArrowheads="1"/>
          </p:cNvPicPr>
          <p:nvPr/>
        </p:nvPicPr>
        <p:blipFill>
          <a:blip r:embed="rId3" cstate="print"/>
          <a:srcRect/>
          <a:stretch>
            <a:fillRect/>
          </a:stretch>
        </p:blipFill>
        <p:spPr bwMode="auto">
          <a:xfrm>
            <a:off x="471488" y="1000125"/>
            <a:ext cx="8201025" cy="4857750"/>
          </a:xfrm>
          <a:prstGeom prst="rect">
            <a:avLst/>
          </a:prstGeom>
          <a:noFill/>
          <a:ln w="9525">
            <a:noFill/>
            <a:miter lim="800000"/>
            <a:headEnd/>
            <a:tailEnd/>
          </a:ln>
        </p:spPr>
      </p:pic>
    </p:spTree>
    <p:extLst>
      <p:ext uri="{BB962C8B-B14F-4D97-AF65-F5344CB8AC3E}">
        <p14:creationId xmlns:p14="http://schemas.microsoft.com/office/powerpoint/2010/main" val="26180591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228600"/>
            <a:ext cx="7772400" cy="6556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Filtering Example: Inbound SMTP</a:t>
            </a:r>
          </a:p>
        </p:txBody>
      </p:sp>
      <p:pic>
        <p:nvPicPr>
          <p:cNvPr id="34819" name="Picture 3"/>
          <p:cNvPicPr>
            <a:picLocks noChangeAspect="1" noChangeArrowheads="1"/>
          </p:cNvPicPr>
          <p:nvPr/>
        </p:nvPicPr>
        <p:blipFill>
          <a:blip r:embed="rId2" cstate="print"/>
          <a:srcRect/>
          <a:stretch>
            <a:fillRect/>
          </a:stretch>
        </p:blipFill>
        <p:spPr bwMode="auto">
          <a:xfrm>
            <a:off x="1466850" y="1828800"/>
            <a:ext cx="5848350" cy="3762375"/>
          </a:xfrm>
          <a:prstGeom prst="rect">
            <a:avLst/>
          </a:prstGeom>
          <a:noFill/>
          <a:ln w="9525">
            <a:noFill/>
            <a:miter lim="800000"/>
            <a:headEnd/>
            <a:tailEnd/>
          </a:ln>
        </p:spPr>
      </p:pic>
      <p:sp>
        <p:nvSpPr>
          <p:cNvPr id="34820" name="Text Box 4"/>
          <p:cNvSpPr txBox="1">
            <a:spLocks noChangeArrowheads="1"/>
          </p:cNvSpPr>
          <p:nvPr/>
        </p:nvSpPr>
        <p:spPr bwMode="auto">
          <a:xfrm>
            <a:off x="1524000" y="5638800"/>
            <a:ext cx="6340197" cy="369332"/>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sz="1800" dirty="0">
                <a:latin typeface="Times New Roman" pitchFamily="18" charset="0"/>
                <a:cs typeface="Times New Roman" pitchFamily="18" charset="0"/>
              </a:rPr>
              <a:t>Can block external request to internal server based on port number</a:t>
            </a:r>
          </a:p>
        </p:txBody>
      </p:sp>
      <p:sp>
        <p:nvSpPr>
          <p:cNvPr id="5" name="Footer Placeholder 4"/>
          <p:cNvSpPr>
            <a:spLocks noGrp="1"/>
          </p:cNvSpPr>
          <p:nvPr>
            <p:ph type="ftr" sz="quarter" idx="11"/>
          </p:nvPr>
        </p:nvSpPr>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3995344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304800"/>
            <a:ext cx="7772400" cy="579438"/>
          </a:xfrm>
        </p:spPr>
        <p:txBody>
          <a:bodyPr>
            <a:normAutofit fontScale="90000"/>
          </a:bodyPr>
          <a:lstStyle/>
          <a:p>
            <a:pPr eaLnBrk="1" hangingPunct="1"/>
            <a:r>
              <a:rPr lang="en-US" sz="3600" dirty="0" err="1" smtClean="0">
                <a:solidFill>
                  <a:schemeClr val="tx1"/>
                </a:solidFill>
                <a:latin typeface="Times New Roman" pitchFamily="18" charset="0"/>
                <a:cs typeface="Times New Roman" pitchFamily="18" charset="0"/>
              </a:rPr>
              <a:t>Stateful</a:t>
            </a:r>
            <a:r>
              <a:rPr lang="en-US" sz="3600" dirty="0" smtClean="0">
                <a:solidFill>
                  <a:schemeClr val="tx1"/>
                </a:solidFill>
                <a:latin typeface="Times New Roman" pitchFamily="18" charset="0"/>
                <a:cs typeface="Times New Roman" pitchFamily="18" charset="0"/>
              </a:rPr>
              <a:t> or Dynamic Packet Filtering</a:t>
            </a:r>
          </a:p>
        </p:txBody>
      </p:sp>
      <p:pic>
        <p:nvPicPr>
          <p:cNvPr id="36867" name="Picture 3"/>
          <p:cNvPicPr>
            <a:picLocks noChangeAspect="1" noChangeArrowheads="1"/>
          </p:cNvPicPr>
          <p:nvPr/>
        </p:nvPicPr>
        <p:blipFill>
          <a:blip r:embed="rId2" cstate="print"/>
          <a:srcRect/>
          <a:stretch>
            <a:fillRect/>
          </a:stretch>
        </p:blipFill>
        <p:spPr bwMode="auto">
          <a:xfrm>
            <a:off x="1676400" y="1752600"/>
            <a:ext cx="5581650" cy="4524375"/>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6192286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304800"/>
            <a:ext cx="7772400" cy="731838"/>
          </a:xfrm>
        </p:spPr>
        <p:txBody>
          <a:bodyPr>
            <a:normAutofit fontScale="90000"/>
          </a:bodyPr>
          <a:lstStyle/>
          <a:p>
            <a:pPr eaLnBrk="1" hangingPunct="1"/>
            <a:r>
              <a:rPr lang="en-US" dirty="0" smtClean="0">
                <a:latin typeface="Times New Roman" pitchFamily="18" charset="0"/>
                <a:cs typeface="Times New Roman" pitchFamily="18" charset="0"/>
              </a:rPr>
              <a:t>Firewall references</a:t>
            </a:r>
          </a:p>
        </p:txBody>
      </p:sp>
      <p:pic>
        <p:nvPicPr>
          <p:cNvPr id="49155" name="Picture 3"/>
          <p:cNvPicPr>
            <a:picLocks noChangeAspect="1" noChangeArrowheads="1"/>
          </p:cNvPicPr>
          <p:nvPr/>
        </p:nvPicPr>
        <p:blipFill>
          <a:blip r:embed="rId2" cstate="print"/>
          <a:srcRect/>
          <a:stretch>
            <a:fillRect/>
          </a:stretch>
        </p:blipFill>
        <p:spPr bwMode="auto">
          <a:xfrm>
            <a:off x="457200" y="1066800"/>
            <a:ext cx="3041650" cy="3965575"/>
          </a:xfrm>
          <a:prstGeom prst="rect">
            <a:avLst/>
          </a:prstGeom>
          <a:noFill/>
          <a:ln w="9525">
            <a:noFill/>
            <a:miter lim="800000"/>
            <a:headEnd/>
            <a:tailEnd/>
          </a:ln>
        </p:spPr>
      </p:pic>
      <p:sp>
        <p:nvSpPr>
          <p:cNvPr id="49156" name="Text Box 4"/>
          <p:cNvSpPr txBox="1">
            <a:spLocks noChangeArrowheads="1"/>
          </p:cNvSpPr>
          <p:nvPr/>
        </p:nvSpPr>
        <p:spPr bwMode="auto">
          <a:xfrm>
            <a:off x="1011234" y="5029200"/>
            <a:ext cx="2101857" cy="1034129"/>
          </a:xfrm>
          <a:prstGeom prst="rect">
            <a:avLst/>
          </a:prstGeom>
          <a:noFill/>
          <a:ln w="9525">
            <a:noFill/>
            <a:miter lim="800000"/>
            <a:headEnd/>
            <a:tailEnd/>
          </a:ln>
        </p:spPr>
        <p:txBody>
          <a:bodyPr wrap="none">
            <a:spAutoFit/>
          </a:bodyPr>
          <a:lstStyle/>
          <a:p>
            <a:pPr algn="ctr" eaLnBrk="0" hangingPunct="0">
              <a:spcBef>
                <a:spcPct val="20000"/>
              </a:spcBef>
              <a:buClr>
                <a:schemeClr val="accent2"/>
              </a:buClr>
            </a:pPr>
            <a:r>
              <a:rPr lang="en-US" sz="1800" dirty="0">
                <a:latin typeface="Times New Roman" pitchFamily="18" charset="0"/>
                <a:cs typeface="Times New Roman" pitchFamily="18" charset="0"/>
              </a:rPr>
              <a:t>Elizabeth D. </a:t>
            </a:r>
            <a:r>
              <a:rPr lang="en-US" sz="1800" dirty="0" err="1">
                <a:latin typeface="Times New Roman" pitchFamily="18" charset="0"/>
                <a:cs typeface="Times New Roman" pitchFamily="18" charset="0"/>
              </a:rPr>
              <a:t>Zwicky</a:t>
            </a:r>
            <a:endParaRPr lang="en-US" sz="1800" dirty="0">
              <a:latin typeface="Times New Roman" pitchFamily="18" charset="0"/>
              <a:cs typeface="Times New Roman" pitchFamily="18" charset="0"/>
            </a:endParaRPr>
          </a:p>
          <a:p>
            <a:pPr algn="ctr" eaLnBrk="0" hangingPunct="0">
              <a:spcBef>
                <a:spcPct val="20000"/>
              </a:spcBef>
              <a:buClr>
                <a:schemeClr val="accent2"/>
              </a:buClr>
            </a:pPr>
            <a:r>
              <a:rPr lang="en-US" sz="1800" dirty="0">
                <a:latin typeface="Times New Roman" pitchFamily="18" charset="0"/>
                <a:cs typeface="Times New Roman" pitchFamily="18" charset="0"/>
              </a:rPr>
              <a:t>Simon Cooper</a:t>
            </a:r>
          </a:p>
          <a:p>
            <a:pPr algn="ctr" eaLnBrk="0" hangingPunct="0">
              <a:spcBef>
                <a:spcPct val="20000"/>
              </a:spcBef>
              <a:buClr>
                <a:schemeClr val="accent2"/>
              </a:buClr>
            </a:pPr>
            <a:r>
              <a:rPr lang="en-US" sz="1800" dirty="0">
                <a:latin typeface="Times New Roman" pitchFamily="18" charset="0"/>
                <a:cs typeface="Times New Roman" pitchFamily="18" charset="0"/>
              </a:rPr>
              <a:t>D. Brent Chapman</a:t>
            </a:r>
          </a:p>
        </p:txBody>
      </p:sp>
      <p:pic>
        <p:nvPicPr>
          <p:cNvPr id="49157" name="Picture 5" descr="ShowCover"/>
          <p:cNvPicPr>
            <a:picLocks noChangeAspect="1" noChangeArrowheads="1"/>
          </p:cNvPicPr>
          <p:nvPr/>
        </p:nvPicPr>
        <p:blipFill>
          <a:blip r:embed="rId3" cstate="print"/>
          <a:srcRect/>
          <a:stretch>
            <a:fillRect/>
          </a:stretch>
        </p:blipFill>
        <p:spPr bwMode="auto">
          <a:xfrm>
            <a:off x="4648200" y="1066800"/>
            <a:ext cx="3171825" cy="3965575"/>
          </a:xfrm>
          <a:prstGeom prst="rect">
            <a:avLst/>
          </a:prstGeom>
          <a:noFill/>
          <a:ln w="9525">
            <a:noFill/>
            <a:miter lim="800000"/>
            <a:headEnd/>
            <a:tailEnd/>
          </a:ln>
        </p:spPr>
      </p:pic>
      <p:sp>
        <p:nvSpPr>
          <p:cNvPr id="49158" name="Text Box 6"/>
          <p:cNvSpPr txBox="1">
            <a:spLocks noChangeArrowheads="1"/>
          </p:cNvSpPr>
          <p:nvPr/>
        </p:nvSpPr>
        <p:spPr bwMode="auto">
          <a:xfrm>
            <a:off x="5035307" y="5105400"/>
            <a:ext cx="2111861" cy="1034129"/>
          </a:xfrm>
          <a:prstGeom prst="rect">
            <a:avLst/>
          </a:prstGeom>
          <a:noFill/>
          <a:ln w="9525">
            <a:noFill/>
            <a:miter lim="800000"/>
            <a:headEnd/>
            <a:tailEnd/>
          </a:ln>
        </p:spPr>
        <p:txBody>
          <a:bodyPr wrap="none">
            <a:spAutoFit/>
          </a:bodyPr>
          <a:lstStyle/>
          <a:p>
            <a:pPr algn="ctr" eaLnBrk="0" hangingPunct="0">
              <a:spcBef>
                <a:spcPct val="20000"/>
              </a:spcBef>
              <a:buClr>
                <a:schemeClr val="accent2"/>
              </a:buClr>
            </a:pPr>
            <a:r>
              <a:rPr lang="en-US" sz="1800" dirty="0">
                <a:latin typeface="Times New Roman" pitchFamily="18" charset="0"/>
                <a:cs typeface="Times New Roman" pitchFamily="18" charset="0"/>
              </a:rPr>
              <a:t>William R Cheswick</a:t>
            </a:r>
          </a:p>
          <a:p>
            <a:pPr algn="ctr" eaLnBrk="0" hangingPunct="0">
              <a:spcBef>
                <a:spcPct val="20000"/>
              </a:spcBef>
              <a:buClr>
                <a:schemeClr val="accent2"/>
              </a:buClr>
            </a:pPr>
            <a:r>
              <a:rPr lang="en-US" sz="1800" dirty="0">
                <a:latin typeface="Times New Roman" pitchFamily="18" charset="0"/>
                <a:cs typeface="Times New Roman" pitchFamily="18" charset="0"/>
              </a:rPr>
              <a:t>Steven M </a:t>
            </a:r>
            <a:r>
              <a:rPr lang="en-US" sz="1800" dirty="0" err="1">
                <a:latin typeface="Times New Roman" pitchFamily="18" charset="0"/>
                <a:cs typeface="Times New Roman" pitchFamily="18" charset="0"/>
              </a:rPr>
              <a:t>Bellovin</a:t>
            </a:r>
            <a:endParaRPr lang="en-US" sz="1800" dirty="0">
              <a:latin typeface="Times New Roman" pitchFamily="18" charset="0"/>
              <a:cs typeface="Times New Roman" pitchFamily="18" charset="0"/>
            </a:endParaRPr>
          </a:p>
          <a:p>
            <a:pPr algn="ctr" eaLnBrk="0" hangingPunct="0">
              <a:spcBef>
                <a:spcPct val="20000"/>
              </a:spcBef>
              <a:buClr>
                <a:schemeClr val="accent2"/>
              </a:buClr>
            </a:pPr>
            <a:r>
              <a:rPr lang="en-US" sz="1800" dirty="0" err="1">
                <a:latin typeface="Times New Roman" pitchFamily="18" charset="0"/>
                <a:cs typeface="Times New Roman" pitchFamily="18" charset="0"/>
              </a:rPr>
              <a:t>Aviel</a:t>
            </a:r>
            <a:r>
              <a:rPr lang="en-US" sz="1800" dirty="0">
                <a:latin typeface="Times New Roman" pitchFamily="18" charset="0"/>
                <a:cs typeface="Times New Roman" pitchFamily="18" charset="0"/>
              </a:rPr>
              <a:t> D Rubin</a:t>
            </a:r>
          </a:p>
        </p:txBody>
      </p:sp>
      <p:sp>
        <p:nvSpPr>
          <p:cNvPr id="7" name="Footer Placeholder 6"/>
          <p:cNvSpPr>
            <a:spLocks noGrp="1"/>
          </p:cNvSpPr>
          <p:nvPr>
            <p:ph type="ftr" sz="quarter" idx="11"/>
          </p:nvPr>
        </p:nvSpPr>
        <p:spPr/>
        <p:txBody>
          <a:bodyPr/>
          <a:lstStyle/>
          <a:p>
            <a:r>
              <a:rPr lang="en-US" smtClean="0"/>
              <a:t>FAST-NUCES</a:t>
            </a:r>
            <a:endParaRPr lang="en-US"/>
          </a:p>
        </p:txBody>
      </p:sp>
      <p:pic>
        <p:nvPicPr>
          <p:cNvPr id="8" name="Picture 7"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797362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Intrusion Detection</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Intrusion Detection</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6" name="Content Placeholder 5"/>
          <p:cNvSpPr>
            <a:spLocks noGrp="1"/>
          </p:cNvSpPr>
          <p:nvPr>
            <p:ph sz="quarter" idx="1"/>
          </p:nvPr>
        </p:nvSpPr>
        <p:spPr/>
        <p:txBody>
          <a:bodyPr/>
          <a:lstStyle/>
          <a:p>
            <a:endParaRPr lang="en-US"/>
          </a:p>
        </p:txBody>
      </p:sp>
      <p:pic>
        <p:nvPicPr>
          <p:cNvPr id="19458" name="Picture 2"/>
          <p:cNvPicPr>
            <a:picLocks noChangeAspect="1" noChangeArrowheads="1"/>
          </p:cNvPicPr>
          <p:nvPr/>
        </p:nvPicPr>
        <p:blipFill>
          <a:blip r:embed="rId3" cstate="print"/>
          <a:srcRect/>
          <a:stretch>
            <a:fillRect/>
          </a:stretch>
        </p:blipFill>
        <p:spPr bwMode="auto">
          <a:xfrm>
            <a:off x="247650" y="1076325"/>
            <a:ext cx="8648700" cy="4705350"/>
          </a:xfrm>
          <a:prstGeom prst="rect">
            <a:avLst/>
          </a:prstGeom>
          <a:noFill/>
          <a:ln w="9525">
            <a:noFill/>
            <a:miter lim="800000"/>
            <a:headEnd/>
            <a:tailEnd/>
          </a:ln>
        </p:spPr>
      </p:pic>
    </p:spTree>
    <p:extLst>
      <p:ext uri="{BB962C8B-B14F-4D97-AF65-F5344CB8AC3E}">
        <p14:creationId xmlns:p14="http://schemas.microsoft.com/office/powerpoint/2010/main" val="261805915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04800" y="304800"/>
            <a:ext cx="7772400" cy="579438"/>
          </a:xfrm>
        </p:spPr>
        <p:txBody>
          <a:bodyPr>
            <a:normAutofit fontScale="90000"/>
          </a:bodyPr>
          <a:lstStyle/>
          <a:p>
            <a:pPr eaLnBrk="1" hangingPunct="1"/>
            <a:r>
              <a:rPr lang="en-US" dirty="0">
                <a:solidFill>
                  <a:schemeClr val="tx1"/>
                </a:solidFill>
                <a:latin typeface="Times New Roman" pitchFamily="18" charset="0"/>
                <a:cs typeface="Times New Roman" pitchFamily="18" charset="0"/>
              </a:rPr>
              <a:t>I</a:t>
            </a:r>
            <a:r>
              <a:rPr lang="en-US" dirty="0" smtClean="0">
                <a:solidFill>
                  <a:schemeClr val="tx1"/>
                </a:solidFill>
                <a:latin typeface="Times New Roman" pitchFamily="18" charset="0"/>
                <a:cs typeface="Times New Roman" pitchFamily="18" charset="0"/>
              </a:rPr>
              <a:t>ntrusion detection</a:t>
            </a:r>
          </a:p>
        </p:txBody>
      </p:sp>
      <p:sp>
        <p:nvSpPr>
          <p:cNvPr id="59395" name="Rectangle 3" descr="Rectangle: Click to edit Master text styles&#10;Second level&#10;Third level&#10;Fourth level&#10;Fifth level"/>
          <p:cNvSpPr>
            <a:spLocks noGrp="1" noChangeArrowheads="1"/>
          </p:cNvSpPr>
          <p:nvPr>
            <p:ph type="body" idx="1"/>
          </p:nvPr>
        </p:nvSpPr>
        <p:spPr>
          <a:xfrm>
            <a:off x="457200" y="1219200"/>
            <a:ext cx="7772400" cy="4572000"/>
          </a:xfrm>
        </p:spPr>
        <p:txBody>
          <a:bodyPr/>
          <a:lstStyle/>
          <a:p>
            <a:pPr eaLnBrk="1" hangingPunct="1"/>
            <a:r>
              <a:rPr lang="en-US" dirty="0" smtClean="0">
                <a:latin typeface="Times New Roman" pitchFamily="18" charset="0"/>
                <a:cs typeface="Times New Roman" pitchFamily="18" charset="0"/>
              </a:rPr>
              <a:t>Many intrusion detection systems</a:t>
            </a:r>
          </a:p>
          <a:p>
            <a:pPr lvl="1" eaLnBrk="1" hangingPunct="1"/>
            <a:r>
              <a:rPr lang="en-US" dirty="0" smtClean="0">
                <a:latin typeface="Times New Roman" pitchFamily="18" charset="0"/>
                <a:cs typeface="Times New Roman" pitchFamily="18" charset="0"/>
              </a:rPr>
              <a:t>Close to 100 systems with current web pages</a:t>
            </a:r>
          </a:p>
          <a:p>
            <a:pPr lvl="1" eaLnBrk="1" hangingPunct="1"/>
            <a:r>
              <a:rPr lang="en-US" dirty="0" smtClean="0">
                <a:latin typeface="Times New Roman" pitchFamily="18" charset="0"/>
                <a:cs typeface="Times New Roman" pitchFamily="18" charset="0"/>
              </a:rPr>
              <a:t>Network-based, host-based, or combination</a:t>
            </a:r>
          </a:p>
          <a:p>
            <a:pPr eaLnBrk="1" hangingPunct="1"/>
            <a:r>
              <a:rPr lang="en-US" dirty="0" smtClean="0">
                <a:latin typeface="Times New Roman" pitchFamily="18" charset="0"/>
                <a:cs typeface="Times New Roman" pitchFamily="18" charset="0"/>
              </a:rPr>
              <a:t>Two basic models</a:t>
            </a:r>
          </a:p>
          <a:p>
            <a:pPr lvl="1" eaLnBrk="1" hangingPunct="1"/>
            <a:r>
              <a:rPr lang="en-US" dirty="0" smtClean="0">
                <a:latin typeface="Times New Roman" pitchFamily="18" charset="0"/>
                <a:cs typeface="Times New Roman" pitchFamily="18" charset="0"/>
              </a:rPr>
              <a:t>Misuse detection model </a:t>
            </a:r>
          </a:p>
          <a:p>
            <a:pPr lvl="2" eaLnBrk="1" hangingPunct="1"/>
            <a:r>
              <a:rPr lang="en-US" dirty="0" smtClean="0">
                <a:latin typeface="Times New Roman" pitchFamily="18" charset="0"/>
                <a:cs typeface="Times New Roman" pitchFamily="18" charset="0"/>
              </a:rPr>
              <a:t>Maintain data on known attacks</a:t>
            </a:r>
          </a:p>
          <a:p>
            <a:pPr lvl="2" eaLnBrk="1" hangingPunct="1"/>
            <a:r>
              <a:rPr lang="en-US" dirty="0" smtClean="0">
                <a:latin typeface="Times New Roman" pitchFamily="18" charset="0"/>
                <a:cs typeface="Times New Roman" pitchFamily="18" charset="0"/>
              </a:rPr>
              <a:t>Look for activity with corresponding signatures </a:t>
            </a:r>
          </a:p>
          <a:p>
            <a:pPr lvl="1" eaLnBrk="1" hangingPunct="1"/>
            <a:r>
              <a:rPr lang="en-US" dirty="0" smtClean="0">
                <a:latin typeface="Times New Roman" pitchFamily="18" charset="0"/>
                <a:cs typeface="Times New Roman" pitchFamily="18" charset="0"/>
              </a:rPr>
              <a:t>Anomaly detection model </a:t>
            </a:r>
          </a:p>
          <a:p>
            <a:pPr lvl="2" eaLnBrk="1" hangingPunct="1"/>
            <a:r>
              <a:rPr lang="en-US" dirty="0" smtClean="0">
                <a:latin typeface="Times New Roman" pitchFamily="18" charset="0"/>
                <a:cs typeface="Times New Roman" pitchFamily="18" charset="0"/>
              </a:rPr>
              <a:t>Try to figure out what is “normal”</a:t>
            </a:r>
          </a:p>
          <a:p>
            <a:pPr lvl="2" eaLnBrk="1" hangingPunct="1"/>
            <a:r>
              <a:rPr lang="en-US" dirty="0" smtClean="0">
                <a:latin typeface="Times New Roman" pitchFamily="18" charset="0"/>
                <a:cs typeface="Times New Roman" pitchFamily="18" charset="0"/>
              </a:rPr>
              <a:t>Report anomalous behavior</a:t>
            </a:r>
          </a:p>
          <a:p>
            <a:pPr eaLnBrk="1" hangingPunct="1"/>
            <a:r>
              <a:rPr lang="en-US" dirty="0" smtClean="0">
                <a:latin typeface="Times New Roman" pitchFamily="18" charset="0"/>
                <a:cs typeface="Times New Roman" pitchFamily="18" charset="0"/>
              </a:rPr>
              <a:t>Fundamental problem: too many false alarms</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98029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304800"/>
            <a:ext cx="8001000" cy="685800"/>
          </a:xfrm>
        </p:spPr>
        <p:txBody>
          <a:bodyPr>
            <a:normAutofit fontScale="90000"/>
          </a:bodyPr>
          <a:lstStyle/>
          <a:p>
            <a:r>
              <a:rPr lang="en-US" dirty="0">
                <a:solidFill>
                  <a:schemeClr val="tx1"/>
                </a:solidFill>
                <a:latin typeface="Times New Roman" pitchFamily="18" charset="0"/>
                <a:ea typeface="ＭＳ Ｐゴシック" charset="0"/>
                <a:cs typeface="Times New Roman" pitchFamily="18" charset="0"/>
              </a:rPr>
              <a:t>Problem:  no </a:t>
            </a:r>
            <a:r>
              <a:rPr lang="en-US" dirty="0" err="1">
                <a:solidFill>
                  <a:schemeClr val="tx1"/>
                </a:solidFill>
                <a:latin typeface="Times New Roman" pitchFamily="18" charset="0"/>
                <a:ea typeface="ＭＳ Ｐゴシック" charset="0"/>
                <a:cs typeface="Times New Roman" pitchFamily="18" charset="0"/>
              </a:rPr>
              <a:t>src</a:t>
            </a:r>
            <a:r>
              <a:rPr lang="en-US" dirty="0">
                <a:solidFill>
                  <a:schemeClr val="tx1"/>
                </a:solidFill>
                <a:latin typeface="Times New Roman" pitchFamily="18" charset="0"/>
                <a:ea typeface="ＭＳ Ｐゴシック" charset="0"/>
                <a:cs typeface="Times New Roman" pitchFamily="18" charset="0"/>
              </a:rPr>
              <a:t> IP authentication</a:t>
            </a:r>
          </a:p>
        </p:txBody>
      </p:sp>
      <p:sp>
        <p:nvSpPr>
          <p:cNvPr id="3" name="Content Placeholder 2" descr="Rectangle: Click to edit Master text styles&#10;Second level&#10;Third level&#10;Fourth level&#10;Fifth level"/>
          <p:cNvSpPr>
            <a:spLocks noGrp="1"/>
          </p:cNvSpPr>
          <p:nvPr>
            <p:ph idx="1"/>
          </p:nvPr>
        </p:nvSpPr>
        <p:spPr>
          <a:xfrm>
            <a:off x="304800" y="1219200"/>
            <a:ext cx="8229600" cy="4876800"/>
          </a:xfrm>
        </p:spPr>
        <p:txBody>
          <a:bodyPr>
            <a:normAutofit fontScale="92500" lnSpcReduction="10000"/>
          </a:bodyPr>
          <a:lstStyle/>
          <a:p>
            <a:r>
              <a:rPr lang="en-US" sz="2400" dirty="0">
                <a:latin typeface="Times New Roman" pitchFamily="18" charset="0"/>
                <a:ea typeface="ＭＳ Ｐゴシック" charset="0"/>
                <a:cs typeface="Times New Roman" pitchFamily="18" charset="0"/>
              </a:rPr>
              <a:t>Client is trusted to embed correct source IP</a:t>
            </a:r>
          </a:p>
          <a:p>
            <a:pPr lvl="1"/>
            <a:r>
              <a:rPr lang="en-US" sz="2200" dirty="0">
                <a:latin typeface="Times New Roman" pitchFamily="18" charset="0"/>
                <a:ea typeface="ＭＳ Ｐゴシック" charset="0"/>
                <a:cs typeface="Times New Roman" pitchFamily="18" charset="0"/>
              </a:rPr>
              <a:t>Easy to override using raw </a:t>
            </a:r>
            <a:r>
              <a:rPr lang="en-US" sz="2200" dirty="0" smtClean="0">
                <a:latin typeface="Times New Roman" pitchFamily="18" charset="0"/>
                <a:ea typeface="ＭＳ Ｐゴシック" charset="0"/>
                <a:cs typeface="Times New Roman" pitchFamily="18" charset="0"/>
              </a:rPr>
              <a:t>sockets</a:t>
            </a:r>
          </a:p>
          <a:p>
            <a:pPr lvl="2"/>
            <a:r>
              <a:rPr lang="en-US" sz="1800" dirty="0" smtClean="0">
                <a:latin typeface="Times New Roman" pitchFamily="18" charset="0"/>
                <a:cs typeface="Times New Roman" pitchFamily="18" charset="0"/>
              </a:rPr>
              <a:t>a </a:t>
            </a:r>
            <a:r>
              <a:rPr lang="en-US" sz="1800" b="1" dirty="0" smtClean="0">
                <a:latin typeface="Times New Roman" pitchFamily="18" charset="0"/>
                <a:cs typeface="Times New Roman" pitchFamily="18" charset="0"/>
              </a:rPr>
              <a:t>raw socket</a:t>
            </a:r>
            <a:r>
              <a:rPr lang="en-US" sz="1800" dirty="0" smtClean="0">
                <a:latin typeface="Times New Roman" pitchFamily="18" charset="0"/>
                <a:cs typeface="Times New Roman" pitchFamily="18" charset="0"/>
              </a:rPr>
              <a:t> is an internet socket that allows direct sending and receiving of Internet Protocol packets without any protocol-specific transport layer formatting.</a:t>
            </a:r>
            <a:endParaRPr lang="en-US" sz="1800" dirty="0">
              <a:latin typeface="Times New Roman" pitchFamily="18" charset="0"/>
              <a:ea typeface="ＭＳ Ｐゴシック" charset="0"/>
              <a:cs typeface="Times New Roman" pitchFamily="18" charset="0"/>
            </a:endParaRPr>
          </a:p>
          <a:p>
            <a:pPr lvl="1"/>
            <a:r>
              <a:rPr lang="en-US" sz="2200" b="1" dirty="0" err="1" smtClean="0">
                <a:latin typeface="Times New Roman" pitchFamily="18" charset="0"/>
                <a:ea typeface="ＭＳ Ｐゴシック" charset="0"/>
                <a:cs typeface="Times New Roman" pitchFamily="18" charset="0"/>
              </a:rPr>
              <a:t>Libnet</a:t>
            </a:r>
            <a:r>
              <a:rPr lang="en-US" sz="2200" dirty="0" smtClean="0">
                <a:latin typeface="Times New Roman" pitchFamily="18" charset="0"/>
                <a:ea typeface="ＭＳ Ｐゴシック" charset="0"/>
                <a:cs typeface="Times New Roman" pitchFamily="18" charset="0"/>
              </a:rPr>
              <a:t>: a </a:t>
            </a:r>
            <a:r>
              <a:rPr lang="en-US" sz="2200" dirty="0">
                <a:latin typeface="Times New Roman" pitchFamily="18" charset="0"/>
                <a:ea typeface="ＭＳ Ｐゴシック" charset="0"/>
                <a:cs typeface="Times New Roman" pitchFamily="18" charset="0"/>
              </a:rPr>
              <a:t>library for formatting raw packets with 		arbitrary IP headers</a:t>
            </a:r>
          </a:p>
          <a:p>
            <a:pPr>
              <a:spcBef>
                <a:spcPts val="3000"/>
              </a:spcBef>
            </a:pPr>
            <a:r>
              <a:rPr lang="en-US" sz="2400" dirty="0">
                <a:latin typeface="Times New Roman" pitchFamily="18" charset="0"/>
                <a:ea typeface="ＭＳ Ｐゴシック" charset="0"/>
                <a:cs typeface="Times New Roman" pitchFamily="18" charset="0"/>
                <a:sym typeface="Symbol" charset="0"/>
              </a:rPr>
              <a:t>Anyone who owns their machine can send packets </a:t>
            </a:r>
            <a:br>
              <a:rPr lang="en-US" sz="2400" dirty="0">
                <a:latin typeface="Times New Roman" pitchFamily="18" charset="0"/>
                <a:ea typeface="ＭＳ Ｐゴシック" charset="0"/>
                <a:cs typeface="Times New Roman" pitchFamily="18" charset="0"/>
                <a:sym typeface="Symbol" charset="0"/>
              </a:rPr>
            </a:br>
            <a:r>
              <a:rPr lang="en-US" sz="2400" dirty="0">
                <a:latin typeface="Times New Roman" pitchFamily="18" charset="0"/>
                <a:ea typeface="ＭＳ Ｐゴシック" charset="0"/>
                <a:cs typeface="Times New Roman" pitchFamily="18" charset="0"/>
                <a:sym typeface="Symbol" charset="0"/>
              </a:rPr>
              <a:t>with arbitrary source IP</a:t>
            </a:r>
          </a:p>
          <a:p>
            <a:pPr lvl="1"/>
            <a:r>
              <a:rPr lang="en-US" sz="2200" dirty="0">
                <a:latin typeface="Times New Roman" pitchFamily="18" charset="0"/>
                <a:ea typeface="ＭＳ Ｐゴシック" charset="0"/>
                <a:cs typeface="Times New Roman" pitchFamily="18" charset="0"/>
                <a:sym typeface="Symbol" charset="0"/>
              </a:rPr>
              <a:t>… response will be sent back to forged source IP</a:t>
            </a:r>
          </a:p>
          <a:p>
            <a:pPr>
              <a:spcBef>
                <a:spcPts val="3000"/>
              </a:spcBef>
            </a:pPr>
            <a:r>
              <a:rPr lang="en-US" sz="2400" dirty="0">
                <a:latin typeface="Times New Roman" pitchFamily="18" charset="0"/>
                <a:ea typeface="ＭＳ Ｐゴシック" charset="0"/>
                <a:cs typeface="Times New Roman" pitchFamily="18" charset="0"/>
              </a:rPr>
              <a:t>Implications</a:t>
            </a:r>
            <a:r>
              <a:rPr lang="en-US" sz="2600" dirty="0" smtClean="0">
                <a:latin typeface="Times New Roman" pitchFamily="18" charset="0"/>
                <a:ea typeface="ＭＳ Ｐゴシック" charset="0"/>
                <a:cs typeface="Times New Roman" pitchFamily="18" charset="0"/>
              </a:rPr>
              <a:t>:</a:t>
            </a:r>
            <a:endParaRPr lang="en-US" sz="2600" dirty="0">
              <a:latin typeface="Times New Roman" pitchFamily="18" charset="0"/>
              <a:ea typeface="ＭＳ Ｐゴシック" charset="0"/>
              <a:cs typeface="Times New Roman" pitchFamily="18" charset="0"/>
            </a:endParaRPr>
          </a:p>
          <a:p>
            <a:pPr lvl="1">
              <a:spcBef>
                <a:spcPts val="600"/>
              </a:spcBef>
            </a:pPr>
            <a:r>
              <a:rPr lang="en-US" sz="2200" dirty="0">
                <a:latin typeface="Times New Roman" pitchFamily="18" charset="0"/>
                <a:ea typeface="ＭＳ Ｐゴシック" charset="0"/>
                <a:cs typeface="Times New Roman" pitchFamily="18" charset="0"/>
              </a:rPr>
              <a:t>Anonymous </a:t>
            </a:r>
            <a:r>
              <a:rPr lang="en-US" sz="2200" dirty="0" err="1">
                <a:latin typeface="Times New Roman" pitchFamily="18" charset="0"/>
                <a:ea typeface="ＭＳ Ｐゴシック" charset="0"/>
                <a:cs typeface="Times New Roman" pitchFamily="18" charset="0"/>
              </a:rPr>
              <a:t>DoS</a:t>
            </a:r>
            <a:r>
              <a:rPr lang="en-US" sz="2200" dirty="0">
                <a:latin typeface="Times New Roman" pitchFamily="18" charset="0"/>
                <a:ea typeface="ＭＳ Ｐゴシック" charset="0"/>
                <a:cs typeface="Times New Roman" pitchFamily="18" charset="0"/>
              </a:rPr>
              <a:t> attacks;    </a:t>
            </a:r>
          </a:p>
          <a:p>
            <a:pPr lvl="1">
              <a:spcBef>
                <a:spcPts val="600"/>
              </a:spcBef>
            </a:pPr>
            <a:r>
              <a:rPr lang="en-US" sz="2200" dirty="0">
                <a:latin typeface="Times New Roman" pitchFamily="18" charset="0"/>
                <a:ea typeface="ＭＳ Ｐゴシック" charset="0"/>
                <a:cs typeface="Times New Roman" pitchFamily="18" charset="0"/>
              </a:rPr>
              <a:t>Anonymous infection attacks  (e.g. slammer worm)</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a:xfrm>
            <a:off x="304800" y="228600"/>
            <a:ext cx="7772400" cy="731838"/>
          </a:xfrm>
        </p:spPr>
        <p:txBody>
          <a:bodyPr>
            <a:normAutofit fontScale="90000"/>
          </a:bodyPr>
          <a:lstStyle/>
          <a:p>
            <a:r>
              <a:rPr lang="en-US" altLang="zh-CN" dirty="0" smtClean="0">
                <a:solidFill>
                  <a:schemeClr val="tx1"/>
                </a:solidFill>
                <a:latin typeface="Times New Roman" pitchFamily="18" charset="0"/>
                <a:cs typeface="Times New Roman" pitchFamily="18" charset="0"/>
              </a:rPr>
              <a:t>Example: Snort</a:t>
            </a:r>
            <a:endParaRPr lang="en-US" altLang="zh-CN" dirty="0">
              <a:solidFill>
                <a:schemeClr val="tx1"/>
              </a:solidFill>
              <a:latin typeface="Times New Roman" pitchFamily="18" charset="0"/>
              <a:cs typeface="Times New Roman" pitchFamily="18" charset="0"/>
            </a:endParaRPr>
          </a:p>
        </p:txBody>
      </p:sp>
      <p:graphicFrame>
        <p:nvGraphicFramePr>
          <p:cNvPr id="12293" name="Object 5"/>
          <p:cNvGraphicFramePr>
            <a:graphicFrameLocks noGrp="1" noChangeAspect="1"/>
          </p:cNvGraphicFramePr>
          <p:nvPr>
            <p:ph idx="1"/>
            <p:extLst>
              <p:ext uri="{D42A27DB-BD31-4B8C-83A1-F6EECF244321}">
                <p14:modId xmlns:p14="http://schemas.microsoft.com/office/powerpoint/2010/main" val="2959332750"/>
              </p:ext>
            </p:extLst>
          </p:nvPr>
        </p:nvGraphicFramePr>
        <p:xfrm>
          <a:off x="609600" y="1371600"/>
          <a:ext cx="8305800" cy="4114800"/>
        </p:xfrm>
        <a:graphic>
          <a:graphicData uri="http://schemas.openxmlformats.org/presentationml/2006/ole">
            <mc:AlternateContent xmlns:mc="http://schemas.openxmlformats.org/markup-compatibility/2006">
              <mc:Choice xmlns:v="urn:schemas-microsoft-com:vml" Requires="v">
                <p:oleObj spid="_x0000_s1027" name="Bitmap Image" r:id="rId4" imgW="7714286" imgH="4877481" progId="PBrush">
                  <p:embed/>
                </p:oleObj>
              </mc:Choice>
              <mc:Fallback>
                <p:oleObj name="Bitmap Image" r:id="rId4" imgW="7714286" imgH="4877481" progId="PBrush">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371600"/>
                        <a:ext cx="83058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4" name="Text Box 6"/>
          <p:cNvSpPr txBox="1">
            <a:spLocks noChangeArrowheads="1"/>
          </p:cNvSpPr>
          <p:nvPr/>
        </p:nvSpPr>
        <p:spPr bwMode="auto">
          <a:xfrm>
            <a:off x="457200" y="5410200"/>
            <a:ext cx="8458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dirty="0">
                <a:latin typeface="Times New Roman" pitchFamily="18" charset="0"/>
                <a:cs typeface="Times New Roman" pitchFamily="18" charset="0"/>
              </a:rPr>
              <a:t>From: </a:t>
            </a:r>
            <a:r>
              <a:rPr lang="en-US" altLang="zh-CN" sz="1600" dirty="0" err="1">
                <a:latin typeface="Times New Roman" pitchFamily="18" charset="0"/>
                <a:cs typeface="Times New Roman" pitchFamily="18" charset="0"/>
              </a:rPr>
              <a:t>Rafeeq</a:t>
            </a:r>
            <a:r>
              <a:rPr lang="en-US" altLang="zh-CN" sz="1600" dirty="0">
                <a:latin typeface="Times New Roman" pitchFamily="18" charset="0"/>
                <a:cs typeface="Times New Roman" pitchFamily="18" charset="0"/>
              </a:rPr>
              <a:t> Ur </a:t>
            </a:r>
            <a:r>
              <a:rPr lang="en-US" altLang="zh-CN" sz="1600" dirty="0" err="1">
                <a:latin typeface="Times New Roman" pitchFamily="18" charset="0"/>
                <a:cs typeface="Times New Roman" pitchFamily="18" charset="0"/>
              </a:rPr>
              <a:t>Rehman</a:t>
            </a:r>
            <a:r>
              <a:rPr lang="en-US" altLang="zh-CN" sz="1600" dirty="0">
                <a:latin typeface="Times New Roman" pitchFamily="18" charset="0"/>
                <a:cs typeface="Times New Roman" pitchFamily="18" charset="0"/>
              </a:rPr>
              <a:t>, </a:t>
            </a:r>
            <a:r>
              <a:rPr lang="en-US" altLang="zh-CN" sz="1600" i="1" dirty="0">
                <a:latin typeface="Times New Roman" pitchFamily="18" charset="0"/>
                <a:cs typeface="Times New Roman" pitchFamily="18" charset="0"/>
              </a:rPr>
              <a:t>Intrusion Detection Systems with Snort: Advanced IDS Techniques with Snort, Apache, MySQL, PHP, and ACID. </a:t>
            </a:r>
            <a:endParaRPr lang="en-US" altLang="zh-CN" sz="1600" dirty="0">
              <a:latin typeface="Times New Roman" pitchFamily="18" charset="0"/>
              <a:cs typeface="Times New Roman" pitchFamily="18" charset="0"/>
            </a:endParaRPr>
          </a:p>
        </p:txBody>
      </p:sp>
      <p:sp>
        <p:nvSpPr>
          <p:cNvPr id="6" name="Text Box 5"/>
          <p:cNvSpPr txBox="1">
            <a:spLocks noChangeArrowheads="1"/>
          </p:cNvSpPr>
          <p:nvPr/>
        </p:nvSpPr>
        <p:spPr bwMode="auto">
          <a:xfrm>
            <a:off x="6547974" y="914400"/>
            <a:ext cx="2229777" cy="369332"/>
          </a:xfrm>
          <a:prstGeom prst="rect">
            <a:avLst/>
          </a:prstGeom>
          <a:noFill/>
          <a:ln w="9525">
            <a:noFill/>
            <a:miter lim="800000"/>
            <a:headEnd/>
            <a:tailEnd/>
          </a:ln>
        </p:spPr>
        <p:txBody>
          <a:bodyPr wrap="none">
            <a:spAutoFit/>
          </a:bodyPr>
          <a:lstStyle/>
          <a:p>
            <a:pPr algn="ctr" eaLnBrk="0" hangingPunct="0">
              <a:spcBef>
                <a:spcPct val="20000"/>
              </a:spcBef>
              <a:buClr>
                <a:schemeClr val="tx2"/>
              </a:buClr>
              <a:buFont typeface="Monotype Sorts" pitchFamily="2" charset="2"/>
              <a:buNone/>
            </a:pPr>
            <a:r>
              <a:rPr kumimoji="1" lang="en-US" dirty="0"/>
              <a:t>http://www.snort.org/</a:t>
            </a:r>
            <a:endParaRPr lang="en-US" dirty="0"/>
          </a:p>
        </p:txBody>
      </p:sp>
      <p:sp>
        <p:nvSpPr>
          <p:cNvPr id="7" name="Footer Placeholder 6"/>
          <p:cNvSpPr>
            <a:spLocks noGrp="1"/>
          </p:cNvSpPr>
          <p:nvPr>
            <p:ph type="ftr" sz="quarter" idx="11"/>
          </p:nvPr>
        </p:nvSpPr>
        <p:spPr/>
        <p:txBody>
          <a:bodyPr/>
          <a:lstStyle/>
          <a:p>
            <a:r>
              <a:rPr lang="en-US" dirty="0" smtClean="0"/>
              <a:t>FAST-NUCES</a:t>
            </a:r>
            <a:endParaRPr lang="en-US" dirty="0"/>
          </a:p>
        </p:txBody>
      </p:sp>
      <p:pic>
        <p:nvPicPr>
          <p:cNvPr id="8" name="Picture 7" descr="http://study.result.pk/wp-content/uploads/2011/07/National-University-of-Computer-and-Emerging-Sciences-NUCES-300x300.png"/>
          <p:cNvPicPr/>
          <p:nvPr/>
        </p:nvPicPr>
        <p:blipFill>
          <a:blip r:embed="rId6"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3946418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7772400" cy="655638"/>
          </a:xfrm>
        </p:spPr>
        <p:txBody>
          <a:bodyPr>
            <a:normAutofit fontScale="90000"/>
          </a:bodyPr>
          <a:lstStyle/>
          <a:p>
            <a:r>
              <a:rPr lang="en-US" altLang="zh-CN" dirty="0" smtClean="0">
                <a:solidFill>
                  <a:schemeClr val="tx1"/>
                </a:solidFill>
                <a:latin typeface="Times New Roman" pitchFamily="18" charset="0"/>
                <a:cs typeface="Times New Roman" pitchFamily="18" charset="0"/>
              </a:rPr>
              <a:t>Snort components</a:t>
            </a:r>
            <a:endParaRPr lang="en-US" altLang="zh-CN" dirty="0">
              <a:solidFill>
                <a:schemeClr val="tx1"/>
              </a:solidFill>
              <a:latin typeface="Times New Roman" pitchFamily="18" charset="0"/>
              <a:cs typeface="Times New Roman" pitchFamily="18" charset="0"/>
            </a:endParaRPr>
          </a:p>
        </p:txBody>
      </p:sp>
      <p:sp>
        <p:nvSpPr>
          <p:cNvPr id="19459" name="Rectangle 3"/>
          <p:cNvSpPr>
            <a:spLocks noGrp="1" noChangeArrowheads="1"/>
          </p:cNvSpPr>
          <p:nvPr>
            <p:ph type="body" idx="1"/>
          </p:nvPr>
        </p:nvSpPr>
        <p:spPr>
          <a:xfrm>
            <a:off x="457200" y="1066800"/>
            <a:ext cx="7772400" cy="5105400"/>
          </a:xfrm>
        </p:spPr>
        <p:txBody>
          <a:bodyPr>
            <a:normAutofit/>
          </a:bodyPr>
          <a:lstStyle/>
          <a:p>
            <a:r>
              <a:rPr lang="en-US" altLang="zh-CN" dirty="0" smtClean="0">
                <a:latin typeface="Times New Roman" pitchFamily="18" charset="0"/>
                <a:cs typeface="Times New Roman" pitchFamily="18" charset="0"/>
              </a:rPr>
              <a:t>Packet Decoder</a:t>
            </a:r>
          </a:p>
          <a:p>
            <a:pPr lvl="1"/>
            <a:r>
              <a:rPr lang="en-US" altLang="zh-CN" dirty="0" smtClean="0">
                <a:latin typeface="Times New Roman" pitchFamily="18" charset="0"/>
                <a:cs typeface="Times New Roman" pitchFamily="18" charset="0"/>
              </a:rPr>
              <a:t>input from Ethernet, SLIP, PPP…</a:t>
            </a:r>
          </a:p>
          <a:p>
            <a:r>
              <a:rPr lang="en-US" altLang="zh-CN" dirty="0" smtClean="0">
                <a:latin typeface="Times New Roman" pitchFamily="18" charset="0"/>
                <a:cs typeface="Times New Roman" pitchFamily="18" charset="0"/>
              </a:rPr>
              <a:t>Preprocessor: </a:t>
            </a:r>
          </a:p>
          <a:p>
            <a:pPr lvl="1"/>
            <a:r>
              <a:rPr lang="en-US" altLang="zh-CN" dirty="0" smtClean="0">
                <a:latin typeface="Times New Roman" pitchFamily="18" charset="0"/>
                <a:cs typeface="Times New Roman" pitchFamily="18" charset="0"/>
              </a:rPr>
              <a:t>detect anomalies in packet headers</a:t>
            </a:r>
          </a:p>
          <a:p>
            <a:pPr lvl="1"/>
            <a:r>
              <a:rPr lang="en-US" altLang="zh-CN" dirty="0" smtClean="0">
                <a:latin typeface="Times New Roman" pitchFamily="18" charset="0"/>
                <a:cs typeface="Times New Roman" pitchFamily="18" charset="0"/>
              </a:rPr>
              <a:t>packet defragmentation</a:t>
            </a:r>
          </a:p>
          <a:p>
            <a:pPr lvl="1"/>
            <a:r>
              <a:rPr lang="en-US" altLang="zh-CN" dirty="0" smtClean="0">
                <a:latin typeface="Times New Roman" pitchFamily="18" charset="0"/>
                <a:cs typeface="Times New Roman" pitchFamily="18" charset="0"/>
              </a:rPr>
              <a:t>decode HTTP URI</a:t>
            </a:r>
          </a:p>
          <a:p>
            <a:pPr lvl="1"/>
            <a:r>
              <a:rPr lang="en-US" altLang="zh-CN" dirty="0" smtClean="0">
                <a:latin typeface="Times New Roman" pitchFamily="18" charset="0"/>
                <a:cs typeface="Times New Roman" pitchFamily="18" charset="0"/>
              </a:rPr>
              <a:t>reassemble TCP streams </a:t>
            </a:r>
          </a:p>
          <a:p>
            <a:r>
              <a:rPr lang="en-US" altLang="zh-CN" dirty="0" smtClean="0">
                <a:latin typeface="Times New Roman" pitchFamily="18" charset="0"/>
                <a:cs typeface="Times New Roman" pitchFamily="18" charset="0"/>
              </a:rPr>
              <a:t>Detection Engine: applies rules to packets</a:t>
            </a:r>
          </a:p>
          <a:p>
            <a:r>
              <a:rPr lang="en-US" altLang="zh-CN" dirty="0" smtClean="0">
                <a:latin typeface="Times New Roman" pitchFamily="18" charset="0"/>
                <a:cs typeface="Times New Roman" pitchFamily="18" charset="0"/>
              </a:rPr>
              <a:t>Logging and Alerting System</a:t>
            </a:r>
          </a:p>
          <a:p>
            <a:r>
              <a:rPr lang="en-US" altLang="zh-CN" dirty="0" smtClean="0">
                <a:latin typeface="Times New Roman" pitchFamily="18" charset="0"/>
                <a:cs typeface="Times New Roman" pitchFamily="18" charset="0"/>
              </a:rPr>
              <a:t>Output Modules: alerts, log, other output</a:t>
            </a:r>
            <a:endParaRPr lang="en-US" altLang="zh-C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3520649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Snort detection rules</a:t>
            </a:r>
            <a:endParaRPr lang="en-US" dirty="0">
              <a:solidFill>
                <a:schemeClr val="tx1"/>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943" y="4056062"/>
            <a:ext cx="7504113"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685800" y="1895475"/>
            <a:ext cx="4038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marL="342900" indent="-342900" algn="ctr">
              <a:spcBef>
                <a:spcPct val="20000"/>
              </a:spcBef>
              <a:buClr>
                <a:schemeClr val="tx2"/>
              </a:buClr>
              <a:buSzPct val="70000"/>
              <a:buFont typeface="Wingdings" pitchFamily="2" charset="2"/>
              <a:buNone/>
            </a:pPr>
            <a:r>
              <a:rPr lang="en-US" altLang="zh-CN" sz="2500" dirty="0"/>
              <a:t>rule header</a:t>
            </a:r>
          </a:p>
        </p:txBody>
      </p:sp>
      <p:sp>
        <p:nvSpPr>
          <p:cNvPr id="6" name="Rectangle 5"/>
          <p:cNvSpPr>
            <a:spLocks noChangeArrowheads="1"/>
          </p:cNvSpPr>
          <p:nvPr/>
        </p:nvSpPr>
        <p:spPr bwMode="auto">
          <a:xfrm>
            <a:off x="4724400" y="1895475"/>
            <a:ext cx="4038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marL="342900" indent="-342900" algn="ctr">
              <a:spcBef>
                <a:spcPct val="20000"/>
              </a:spcBef>
              <a:buClr>
                <a:schemeClr val="tx2"/>
              </a:buClr>
              <a:buSzPct val="70000"/>
              <a:buFont typeface="Wingdings" pitchFamily="2" charset="2"/>
              <a:buNone/>
            </a:pPr>
            <a:r>
              <a:rPr lang="en-US" altLang="zh-CN" sz="2500" dirty="0"/>
              <a:t>rule options</a:t>
            </a:r>
          </a:p>
        </p:txBody>
      </p:sp>
      <p:sp>
        <p:nvSpPr>
          <p:cNvPr id="7" name="Line 30"/>
          <p:cNvSpPr>
            <a:spLocks noChangeShapeType="1"/>
          </p:cNvSpPr>
          <p:nvPr/>
        </p:nvSpPr>
        <p:spPr bwMode="auto">
          <a:xfrm flipH="1">
            <a:off x="533400" y="2505075"/>
            <a:ext cx="2057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8" name="Line 31"/>
          <p:cNvSpPr>
            <a:spLocks noChangeShapeType="1"/>
          </p:cNvSpPr>
          <p:nvPr/>
        </p:nvSpPr>
        <p:spPr bwMode="auto">
          <a:xfrm>
            <a:off x="3124200" y="2505075"/>
            <a:ext cx="2819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962275"/>
            <a:ext cx="5838825" cy="466725"/>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9"/>
          <p:cNvSpPr>
            <a:spLocks noGrp="1"/>
          </p:cNvSpPr>
          <p:nvPr>
            <p:ph type="ftr" sz="quarter" idx="11"/>
          </p:nvPr>
        </p:nvSpPr>
        <p:spPr/>
        <p:txBody>
          <a:bodyPr/>
          <a:lstStyle/>
          <a:p>
            <a:r>
              <a:rPr lang="en-US" smtClean="0"/>
              <a:t>FAST-NUCES</a:t>
            </a:r>
            <a:endParaRPr lang="en-US"/>
          </a:p>
        </p:txBody>
      </p:sp>
      <p:pic>
        <p:nvPicPr>
          <p:cNvPr id="11" name="Picture 10"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57267711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Additional examples</a:t>
            </a:r>
            <a:endParaRPr lang="en-US" dirty="0">
              <a:solidFill>
                <a:schemeClr val="tx1"/>
              </a:solidFill>
              <a:latin typeface="Times New Roman" pitchFamily="18" charset="0"/>
              <a:cs typeface="Times New Roman" pitchFamily="18" charset="0"/>
            </a:endParaRP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2610088"/>
            <a:ext cx="9067800" cy="532606"/>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p:cNvSpPr txBox="1">
            <a:spLocks noChangeArrowheads="1"/>
          </p:cNvSpPr>
          <p:nvPr/>
        </p:nvSpPr>
        <p:spPr bwMode="auto">
          <a:xfrm>
            <a:off x="525780" y="3866277"/>
            <a:ext cx="30480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Alert will be generated if criteria met</a:t>
            </a:r>
          </a:p>
        </p:txBody>
      </p:sp>
      <p:sp>
        <p:nvSpPr>
          <p:cNvPr id="6" name="Line 9"/>
          <p:cNvSpPr>
            <a:spLocks noChangeShapeType="1"/>
          </p:cNvSpPr>
          <p:nvPr/>
        </p:nvSpPr>
        <p:spPr bwMode="auto">
          <a:xfrm flipH="1" flipV="1">
            <a:off x="906780" y="3000375"/>
            <a:ext cx="838200" cy="9220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7" name="Text Box 10"/>
          <p:cNvSpPr txBox="1">
            <a:spLocks noChangeArrowheads="1"/>
          </p:cNvSpPr>
          <p:nvPr/>
        </p:nvSpPr>
        <p:spPr bwMode="auto">
          <a:xfrm>
            <a:off x="152400" y="1676400"/>
            <a:ext cx="16764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Apply to all ip packets</a:t>
            </a:r>
          </a:p>
        </p:txBody>
      </p:sp>
      <p:sp>
        <p:nvSpPr>
          <p:cNvPr id="8" name="Line 11"/>
          <p:cNvSpPr>
            <a:spLocks noChangeShapeType="1"/>
          </p:cNvSpPr>
          <p:nvPr/>
        </p:nvSpPr>
        <p:spPr bwMode="auto">
          <a:xfrm>
            <a:off x="906780" y="1988978"/>
            <a:ext cx="312420" cy="7542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9" name="Text Box 12"/>
          <p:cNvSpPr txBox="1">
            <a:spLocks noChangeArrowheads="1"/>
          </p:cNvSpPr>
          <p:nvPr/>
        </p:nvSpPr>
        <p:spPr bwMode="auto">
          <a:xfrm>
            <a:off x="1295400" y="2104152"/>
            <a:ext cx="16002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Source ip address</a:t>
            </a:r>
          </a:p>
        </p:txBody>
      </p:sp>
      <p:sp>
        <p:nvSpPr>
          <p:cNvPr id="10" name="Line 13"/>
          <p:cNvSpPr>
            <a:spLocks noChangeShapeType="1"/>
          </p:cNvSpPr>
          <p:nvPr/>
        </p:nvSpPr>
        <p:spPr bwMode="auto">
          <a:xfrm flipH="1">
            <a:off x="1828800" y="2407920"/>
            <a:ext cx="76200" cy="3352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1" name="Text Box 14"/>
          <p:cNvSpPr txBox="1">
            <a:spLocks noChangeArrowheads="1"/>
          </p:cNvSpPr>
          <p:nvPr/>
        </p:nvSpPr>
        <p:spPr bwMode="auto">
          <a:xfrm>
            <a:off x="2362200" y="3421221"/>
            <a:ext cx="12192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Source port #</a:t>
            </a:r>
          </a:p>
        </p:txBody>
      </p:sp>
      <p:sp>
        <p:nvSpPr>
          <p:cNvPr id="12" name="Line 15"/>
          <p:cNvSpPr>
            <a:spLocks noChangeShapeType="1"/>
          </p:cNvSpPr>
          <p:nvPr/>
        </p:nvSpPr>
        <p:spPr bwMode="auto">
          <a:xfrm flipH="1" flipV="1">
            <a:off x="2514600" y="3035379"/>
            <a:ext cx="228600" cy="419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3" name="Text Box 16"/>
          <p:cNvSpPr txBox="1">
            <a:spLocks noChangeArrowheads="1"/>
          </p:cNvSpPr>
          <p:nvPr/>
        </p:nvSpPr>
        <p:spPr bwMode="auto">
          <a:xfrm>
            <a:off x="3124200" y="1524000"/>
            <a:ext cx="16764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destination ip address</a:t>
            </a:r>
          </a:p>
        </p:txBody>
      </p:sp>
      <p:sp>
        <p:nvSpPr>
          <p:cNvPr id="14" name="Line 17"/>
          <p:cNvSpPr>
            <a:spLocks noChangeShapeType="1"/>
          </p:cNvSpPr>
          <p:nvPr/>
        </p:nvSpPr>
        <p:spPr bwMode="auto">
          <a:xfrm flipH="1">
            <a:off x="3581400" y="1884918"/>
            <a:ext cx="228600" cy="7543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5" name="Text Box 18"/>
          <p:cNvSpPr txBox="1">
            <a:spLocks noChangeArrowheads="1"/>
          </p:cNvSpPr>
          <p:nvPr/>
        </p:nvSpPr>
        <p:spPr bwMode="auto">
          <a:xfrm>
            <a:off x="4114800" y="1947942"/>
            <a:ext cx="12954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dirty="0">
                <a:latin typeface="Arial" charset="0"/>
              </a:rPr>
              <a:t>Destination port</a:t>
            </a:r>
          </a:p>
        </p:txBody>
      </p:sp>
      <p:sp>
        <p:nvSpPr>
          <p:cNvPr id="16" name="Line 19"/>
          <p:cNvSpPr>
            <a:spLocks noChangeShapeType="1"/>
          </p:cNvSpPr>
          <p:nvPr/>
        </p:nvSpPr>
        <p:spPr bwMode="auto">
          <a:xfrm flipH="1">
            <a:off x="4267200" y="2247900"/>
            <a:ext cx="228600" cy="419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7" name="Text Box 20"/>
          <p:cNvSpPr txBox="1">
            <a:spLocks noChangeArrowheads="1"/>
          </p:cNvSpPr>
          <p:nvPr/>
        </p:nvSpPr>
        <p:spPr bwMode="auto">
          <a:xfrm>
            <a:off x="6316980" y="3657600"/>
            <a:ext cx="1676400" cy="3125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Rule options</a:t>
            </a:r>
          </a:p>
        </p:txBody>
      </p:sp>
      <p:sp>
        <p:nvSpPr>
          <p:cNvPr id="18" name="Line 21"/>
          <p:cNvSpPr>
            <a:spLocks noChangeShapeType="1"/>
          </p:cNvSpPr>
          <p:nvPr/>
        </p:nvSpPr>
        <p:spPr bwMode="auto">
          <a:xfrm flipH="1" flipV="1">
            <a:off x="6621780" y="3070860"/>
            <a:ext cx="533400" cy="5867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9" name="Line 22"/>
          <p:cNvSpPr>
            <a:spLocks noChangeShapeType="1"/>
          </p:cNvSpPr>
          <p:nvPr/>
        </p:nvSpPr>
        <p:spPr bwMode="auto">
          <a:xfrm flipV="1">
            <a:off x="4724400" y="3042285"/>
            <a:ext cx="411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pic>
        <p:nvPicPr>
          <p:cNvPr id="24"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783" y="4800600"/>
            <a:ext cx="7709694" cy="963930"/>
          </a:xfrm>
          <a:prstGeom prst="rect">
            <a:avLst/>
          </a:prstGeom>
          <a:noFill/>
          <a:extLst>
            <a:ext uri="{909E8E84-426E-40DD-AFC4-6F175D3DCCD1}">
              <a14:hiddenFill xmlns:a14="http://schemas.microsoft.com/office/drawing/2010/main">
                <a:solidFill>
                  <a:srgbClr val="FFFFFF"/>
                </a:solidFill>
              </a14:hiddenFill>
            </a:ext>
          </a:extLst>
        </p:spPr>
      </p:pic>
      <p:sp>
        <p:nvSpPr>
          <p:cNvPr id="20" name="Footer Placeholder 19"/>
          <p:cNvSpPr>
            <a:spLocks noGrp="1"/>
          </p:cNvSpPr>
          <p:nvPr>
            <p:ph type="ftr" sz="quarter" idx="11"/>
          </p:nvPr>
        </p:nvSpPr>
        <p:spPr/>
        <p:txBody>
          <a:bodyPr/>
          <a:lstStyle/>
          <a:p>
            <a:r>
              <a:rPr lang="en-US" smtClean="0"/>
              <a:t>FAST-NUCES</a:t>
            </a:r>
            <a:endParaRPr lang="en-US"/>
          </a:p>
        </p:txBody>
      </p:sp>
      <p:pic>
        <p:nvPicPr>
          <p:cNvPr id="21" name="Picture 20"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81016092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304800"/>
            <a:ext cx="7772400" cy="655638"/>
          </a:xfrm>
        </p:spPr>
        <p:txBody>
          <a:bodyPr>
            <a:normAutofit fontScale="90000"/>
          </a:bodyPr>
          <a:lstStyle/>
          <a:p>
            <a:r>
              <a:rPr lang="en-US" altLang="zh-CN" dirty="0" smtClean="0">
                <a:solidFill>
                  <a:schemeClr val="tx1"/>
                </a:solidFill>
                <a:latin typeface="Times New Roman" pitchFamily="18" charset="0"/>
                <a:cs typeface="Times New Roman" pitchFamily="18" charset="0"/>
              </a:rPr>
              <a:t>Snort challenges</a:t>
            </a:r>
            <a:endParaRPr lang="en-US" altLang="zh-CN" dirty="0">
              <a:solidFill>
                <a:schemeClr val="tx1"/>
              </a:solidFill>
              <a:latin typeface="Times New Roman" pitchFamily="18" charset="0"/>
              <a:cs typeface="Times New Roman" pitchFamily="18" charset="0"/>
            </a:endParaRPr>
          </a:p>
        </p:txBody>
      </p:sp>
      <p:sp>
        <p:nvSpPr>
          <p:cNvPr id="47107" name="Rectangle 3"/>
          <p:cNvSpPr>
            <a:spLocks noGrp="1" noChangeArrowheads="1"/>
          </p:cNvSpPr>
          <p:nvPr>
            <p:ph idx="1"/>
          </p:nvPr>
        </p:nvSpPr>
        <p:spPr>
          <a:xfrm>
            <a:off x="457200" y="1219200"/>
            <a:ext cx="7772400" cy="4572000"/>
          </a:xfrm>
        </p:spPr>
        <p:txBody>
          <a:bodyPr/>
          <a:lstStyle/>
          <a:p>
            <a:r>
              <a:rPr lang="en-US" altLang="zh-CN" dirty="0" smtClean="0">
                <a:latin typeface="Times New Roman" pitchFamily="18" charset="0"/>
                <a:cs typeface="Times New Roman" pitchFamily="18" charset="0"/>
              </a:rPr>
              <a:t>Misuse detection – avoid known intrusions</a:t>
            </a:r>
          </a:p>
          <a:p>
            <a:pPr lvl="1"/>
            <a:r>
              <a:rPr lang="en-US" altLang="zh-CN" dirty="0">
                <a:latin typeface="Times New Roman" pitchFamily="18" charset="0"/>
                <a:cs typeface="Times New Roman" pitchFamily="18" charset="0"/>
              </a:rPr>
              <a:t>D</a:t>
            </a:r>
            <a:r>
              <a:rPr lang="en-US" altLang="zh-CN" dirty="0" smtClean="0">
                <a:latin typeface="Times New Roman" pitchFamily="18" charset="0"/>
                <a:cs typeface="Times New Roman" pitchFamily="18" charset="0"/>
              </a:rPr>
              <a:t>atabase size continues to grow</a:t>
            </a:r>
          </a:p>
          <a:p>
            <a:pPr lvl="2"/>
            <a:r>
              <a:rPr lang="en-US" altLang="zh-CN" dirty="0">
                <a:latin typeface="Times New Roman" pitchFamily="18" charset="0"/>
                <a:cs typeface="Times New Roman" pitchFamily="18" charset="0"/>
              </a:rPr>
              <a:t>S</a:t>
            </a:r>
            <a:r>
              <a:rPr lang="en-US" altLang="zh-CN" dirty="0" smtClean="0">
                <a:latin typeface="Times New Roman" pitchFamily="18" charset="0"/>
                <a:cs typeface="Times New Roman" pitchFamily="18" charset="0"/>
              </a:rPr>
              <a:t>nort version 2.3.2 had 2,600 rules</a:t>
            </a:r>
          </a:p>
          <a:p>
            <a:pPr lvl="1"/>
            <a:r>
              <a:rPr lang="en-US" altLang="zh-CN" dirty="0" smtClean="0">
                <a:latin typeface="Times New Roman" pitchFamily="18" charset="0"/>
                <a:cs typeface="Times New Roman" pitchFamily="18" charset="0"/>
              </a:rPr>
              <a:t>Snort spends 80% of time doing string match</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Anomaly detection – identify new attacks</a:t>
            </a:r>
          </a:p>
          <a:p>
            <a:pPr lvl="1"/>
            <a:r>
              <a:rPr lang="en-US" altLang="zh-CN" dirty="0" smtClean="0">
                <a:latin typeface="Times New Roman" pitchFamily="18" charset="0"/>
                <a:cs typeface="Times New Roman" pitchFamily="18" charset="0"/>
              </a:rPr>
              <a:t>Probability of detection is low</a:t>
            </a:r>
          </a:p>
          <a:p>
            <a:endParaRPr lang="en-US" altLang="zh-C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0623313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Difficulties in anomaly detection</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lnSpcReduction="10000"/>
          </a:bodyPr>
          <a:lstStyle/>
          <a:p>
            <a:pPr eaLnBrk="1" hangingPunct="1"/>
            <a:r>
              <a:rPr lang="en-US" dirty="0" smtClean="0">
                <a:latin typeface="Times New Roman" pitchFamily="18" charset="0"/>
                <a:cs typeface="Times New Roman" pitchFamily="18" charset="0"/>
              </a:rPr>
              <a:t>Lack of training data</a:t>
            </a:r>
          </a:p>
          <a:p>
            <a:pPr lvl="1" eaLnBrk="1" hangingPunct="1"/>
            <a:r>
              <a:rPr lang="en-US" dirty="0" smtClean="0">
                <a:latin typeface="Times New Roman" pitchFamily="18" charset="0"/>
                <a:cs typeface="Times New Roman" pitchFamily="18" charset="0"/>
              </a:rPr>
              <a:t>Lots of “normal” network, system call data</a:t>
            </a:r>
          </a:p>
          <a:p>
            <a:pPr lvl="1" eaLnBrk="1" hangingPunct="1"/>
            <a:r>
              <a:rPr lang="en-US" dirty="0" smtClean="0">
                <a:latin typeface="Times New Roman" pitchFamily="18" charset="0"/>
                <a:cs typeface="Times New Roman" pitchFamily="18" charset="0"/>
              </a:rPr>
              <a:t>Little data containing realistic attacks, anomalies</a:t>
            </a:r>
          </a:p>
          <a:p>
            <a:pPr eaLnBrk="1" hangingPunct="1"/>
            <a:r>
              <a:rPr lang="en-US" dirty="0" smtClean="0">
                <a:latin typeface="Times New Roman" pitchFamily="18" charset="0"/>
                <a:cs typeface="Times New Roman" pitchFamily="18" charset="0"/>
              </a:rPr>
              <a:t>Data drift</a:t>
            </a:r>
          </a:p>
          <a:p>
            <a:pPr lvl="1" eaLnBrk="1" hangingPunct="1"/>
            <a:r>
              <a:rPr lang="en-US" dirty="0" smtClean="0">
                <a:latin typeface="Times New Roman" pitchFamily="18" charset="0"/>
                <a:cs typeface="Times New Roman" pitchFamily="18" charset="0"/>
              </a:rPr>
              <a:t>Statistical methods detect changes in behavior</a:t>
            </a:r>
          </a:p>
          <a:p>
            <a:pPr lvl="1" eaLnBrk="1" hangingPunct="1"/>
            <a:r>
              <a:rPr lang="en-US" dirty="0" smtClean="0">
                <a:latin typeface="Times New Roman" pitchFamily="18" charset="0"/>
                <a:cs typeface="Times New Roman" pitchFamily="18" charset="0"/>
              </a:rPr>
              <a:t>Attacker can attack gradually and incrementally</a:t>
            </a:r>
          </a:p>
          <a:p>
            <a:pPr eaLnBrk="1" hangingPunct="1"/>
            <a:r>
              <a:rPr lang="en-US" dirty="0" smtClean="0">
                <a:latin typeface="Times New Roman" pitchFamily="18" charset="0"/>
                <a:cs typeface="Times New Roman" pitchFamily="18" charset="0"/>
              </a:rPr>
              <a:t>Main characteristics not well understood</a:t>
            </a:r>
          </a:p>
          <a:p>
            <a:pPr lvl="1" eaLnBrk="1" hangingPunct="1"/>
            <a:r>
              <a:rPr lang="en-US" dirty="0" smtClean="0">
                <a:latin typeface="Times New Roman" pitchFamily="18" charset="0"/>
                <a:cs typeface="Times New Roman" pitchFamily="18" charset="0"/>
              </a:rPr>
              <a:t>By many measures, attack may be within bounds of “normal” range of activities</a:t>
            </a:r>
          </a:p>
          <a:p>
            <a:pPr eaLnBrk="1" hangingPunct="1"/>
            <a:r>
              <a:rPr lang="en-US" dirty="0" smtClean="0">
                <a:latin typeface="Times New Roman" pitchFamily="18" charset="0"/>
                <a:cs typeface="Times New Roman" pitchFamily="18" charset="0"/>
              </a:rPr>
              <a:t>False identifications are very costly</a:t>
            </a:r>
          </a:p>
          <a:p>
            <a:pPr lvl="1" eaLnBrk="1" hangingPunct="1"/>
            <a:r>
              <a:rPr lang="en-US" dirty="0" smtClean="0">
                <a:latin typeface="Times New Roman" pitchFamily="18" charset="0"/>
                <a:cs typeface="Times New Roman" pitchFamily="18" charset="0"/>
              </a:rPr>
              <a:t>Sys Admin spend many hours examining evidence</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DNSSEC</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Topic</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Securing Internet naming</a:t>
            </a:r>
          </a:p>
          <a:p>
            <a:pPr lvl="1"/>
            <a:r>
              <a:rPr lang="en-US" dirty="0" smtClean="0">
                <a:latin typeface="Times New Roman" pitchFamily="18" charset="0"/>
                <a:cs typeface="Times New Roman" pitchFamily="18" charset="0"/>
              </a:rPr>
              <a:t>DNS security extensions (DNSSEC)</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62466" name="Picture 2"/>
          <p:cNvPicPr>
            <a:picLocks noChangeAspect="1" noChangeArrowheads="1"/>
          </p:cNvPicPr>
          <p:nvPr/>
        </p:nvPicPr>
        <p:blipFill>
          <a:blip r:embed="rId3" cstate="print"/>
          <a:srcRect/>
          <a:stretch>
            <a:fillRect/>
          </a:stretch>
        </p:blipFill>
        <p:spPr bwMode="auto">
          <a:xfrm>
            <a:off x="2252663" y="2605088"/>
            <a:ext cx="4638675" cy="1647825"/>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Goal and Threat Model</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Naming is a crucial Internet service</a:t>
            </a:r>
          </a:p>
          <a:p>
            <a:pPr lvl="1"/>
            <a:r>
              <a:rPr lang="en-US" dirty="0" smtClean="0">
                <a:latin typeface="Times New Roman" pitchFamily="18" charset="0"/>
                <a:cs typeface="Times New Roman" pitchFamily="18" charset="0"/>
              </a:rPr>
              <a:t>Binds host name to IP address</a:t>
            </a:r>
          </a:p>
          <a:p>
            <a:pPr lvl="1"/>
            <a:r>
              <a:rPr lang="en-US" dirty="0" smtClean="0">
                <a:latin typeface="Times New Roman" pitchFamily="18" charset="0"/>
                <a:cs typeface="Times New Roman" pitchFamily="18" charset="0"/>
              </a:rPr>
              <a:t>Wrong binding can be disastrous …</a:t>
            </a:r>
          </a:p>
          <a:p>
            <a:pPr lvl="1" eaLnBrk="1" hangingPunct="1"/>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pic>
        <p:nvPicPr>
          <p:cNvPr id="63490" name="Picture 2"/>
          <p:cNvPicPr>
            <a:picLocks noChangeAspect="1" noChangeArrowheads="1"/>
          </p:cNvPicPr>
          <p:nvPr/>
        </p:nvPicPr>
        <p:blipFill>
          <a:blip r:embed="rId3" cstate="print"/>
          <a:srcRect/>
          <a:stretch>
            <a:fillRect/>
          </a:stretch>
        </p:blipFill>
        <p:spPr bwMode="auto">
          <a:xfrm>
            <a:off x="2133600" y="2971800"/>
            <a:ext cx="4467225" cy="17526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685800"/>
          </a:xfrm>
        </p:spPr>
        <p:txBody>
          <a:bodyPr>
            <a:normAutofit fontScale="90000"/>
          </a:bodyPr>
          <a:lstStyle/>
          <a:p>
            <a:r>
              <a:rPr lang="en-US" dirty="0" smtClean="0">
                <a:solidFill>
                  <a:schemeClr val="tx1"/>
                </a:solidFill>
                <a:latin typeface="Times New Roman" pitchFamily="18" charset="0"/>
                <a:cs typeface="Times New Roman" pitchFamily="18" charset="0"/>
              </a:rPr>
              <a:t>Goal and Threat Model (2)</a:t>
            </a:r>
          </a:p>
        </p:txBody>
      </p:sp>
      <p:sp>
        <p:nvSpPr>
          <p:cNvPr id="66563" name="Rectangle 3" descr="Rectangle: Click to edit Master text styles&#10;Second level&#10;Third level&#10;Fourth level&#10;Fifth level"/>
          <p:cNvSpPr>
            <a:spLocks noGrp="1" noChangeArrowheads="1"/>
          </p:cNvSpPr>
          <p:nvPr>
            <p:ph type="body" idx="1"/>
          </p:nvPr>
        </p:nvSpPr>
        <p:spPr>
          <a:xfrm>
            <a:off x="533400" y="1219200"/>
            <a:ext cx="7772400" cy="4572000"/>
          </a:xfrm>
        </p:spPr>
        <p:txBody>
          <a:bodyPr>
            <a:normAutofit/>
          </a:bodyPr>
          <a:lstStyle/>
          <a:p>
            <a:r>
              <a:rPr lang="en-US" dirty="0" smtClean="0">
                <a:latin typeface="Times New Roman" pitchFamily="18" charset="0"/>
                <a:cs typeface="Times New Roman" pitchFamily="18" charset="0"/>
              </a:rPr>
              <a:t>Goal is to secure the DNS so that the returned binding is correct</a:t>
            </a:r>
          </a:p>
          <a:p>
            <a:pPr lvl="1"/>
            <a:r>
              <a:rPr lang="en-US" dirty="0" smtClean="0">
                <a:latin typeface="Times New Roman" pitchFamily="18" charset="0"/>
                <a:cs typeface="Times New Roman" pitchFamily="18" charset="0"/>
              </a:rPr>
              <a:t>Integrity/authenticity </a:t>
            </a:r>
            <a:r>
              <a:rPr lang="en-US" dirty="0" err="1" smtClean="0">
                <a:latin typeface="Times New Roman" pitchFamily="18" charset="0"/>
                <a:cs typeface="Times New Roman" pitchFamily="18" charset="0"/>
              </a:rPr>
              <a:t>vs</a:t>
            </a:r>
            <a:r>
              <a:rPr lang="en-US" dirty="0" smtClean="0">
                <a:latin typeface="Times New Roman" pitchFamily="18" charset="0"/>
                <a:cs typeface="Times New Roman" pitchFamily="18" charset="0"/>
              </a:rPr>
              <a:t> confidentiality</a:t>
            </a:r>
          </a:p>
          <a:p>
            <a:r>
              <a:rPr lang="en-US" dirty="0" smtClean="0">
                <a:latin typeface="Times New Roman" pitchFamily="18" charset="0"/>
                <a:cs typeface="Times New Roman" pitchFamily="18" charset="0"/>
              </a:rPr>
              <a:t>Attacker (Trudy) can intercept/tamper with messages on the network</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64514" name="Picture 2"/>
          <p:cNvPicPr>
            <a:picLocks noChangeAspect="1" noChangeArrowheads="1"/>
          </p:cNvPicPr>
          <p:nvPr/>
        </p:nvPicPr>
        <p:blipFill>
          <a:blip r:embed="rId4" cstate="print"/>
          <a:srcRect/>
          <a:stretch>
            <a:fillRect/>
          </a:stretch>
        </p:blipFill>
        <p:spPr bwMode="auto">
          <a:xfrm>
            <a:off x="2057400" y="3886200"/>
            <a:ext cx="4981575" cy="1447800"/>
          </a:xfrm>
          <a:prstGeom prst="rect">
            <a:avLst/>
          </a:prstGeom>
          <a:noFill/>
          <a:ln w="9525">
            <a:noFill/>
            <a:miter lim="800000"/>
            <a:headEnd/>
            <a:tailEnd/>
          </a:ln>
        </p:spPr>
      </p:pic>
    </p:spTree>
    <p:extLst>
      <p:ext uri="{BB962C8B-B14F-4D97-AF65-F5344CB8AC3E}">
        <p14:creationId xmlns:p14="http://schemas.microsoft.com/office/powerpoint/2010/main" val="34151549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5620</Words>
  <Application>Microsoft Office PowerPoint</Application>
  <PresentationFormat>On-screen Show (4:3)</PresentationFormat>
  <Paragraphs>1248</Paragraphs>
  <Slides>128</Slides>
  <Notes>40</Notes>
  <HiddenSlides>0</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1</vt:i4>
      </vt:variant>
      <vt:variant>
        <vt:lpstr>Slide Titles</vt:lpstr>
      </vt:variant>
      <vt:variant>
        <vt:i4>128</vt:i4>
      </vt:variant>
    </vt:vector>
  </HeadingPairs>
  <TitlesOfParts>
    <vt:vector size="149" baseType="lpstr">
      <vt:lpstr>Gulim</vt:lpstr>
      <vt:lpstr>ＭＳ Ｐゴシック</vt:lpstr>
      <vt:lpstr>宋体</vt:lpstr>
      <vt:lpstr>Aharoni</vt:lpstr>
      <vt:lpstr>Arial</vt:lpstr>
      <vt:lpstr>Arial Narrow</vt:lpstr>
      <vt:lpstr>Calibri</vt:lpstr>
      <vt:lpstr>Comic Sans MS</vt:lpstr>
      <vt:lpstr>Franklin Gothic Book</vt:lpstr>
      <vt:lpstr>Monotype Sorts</vt:lpstr>
      <vt:lpstr>Perpetua</vt:lpstr>
      <vt:lpstr>Symbol</vt:lpstr>
      <vt:lpstr>Tahoma</vt:lpstr>
      <vt:lpstr>Times</vt:lpstr>
      <vt:lpstr>Times New Roman</vt:lpstr>
      <vt:lpstr>Verdana</vt:lpstr>
      <vt:lpstr>Wingdings</vt:lpstr>
      <vt:lpstr>Wingdings 2</vt:lpstr>
      <vt:lpstr>幼圆</vt:lpstr>
      <vt:lpstr>Equity</vt:lpstr>
      <vt:lpstr>Bitmap Image</vt:lpstr>
      <vt:lpstr>CS-411: Network Security</vt:lpstr>
      <vt:lpstr>Overview </vt:lpstr>
      <vt:lpstr>Internet Infrastructure</vt:lpstr>
      <vt:lpstr>TCP Protocol Stack</vt:lpstr>
      <vt:lpstr>Data Formats</vt:lpstr>
      <vt:lpstr>Internet Protocol</vt:lpstr>
      <vt:lpstr>IP Routing</vt:lpstr>
      <vt:lpstr>IP Protocol Functions (Summary)</vt:lpstr>
      <vt:lpstr>Problem:  no src IP authentication</vt:lpstr>
      <vt:lpstr>User Datagram Protocol (UDP)</vt:lpstr>
      <vt:lpstr>Transmission Control Protocol (TCP)</vt:lpstr>
      <vt:lpstr>TCP Header</vt:lpstr>
      <vt:lpstr>Review: TCP Handshake</vt:lpstr>
      <vt:lpstr>Basic Security Problems</vt:lpstr>
      <vt:lpstr>1. Packet Sniffing</vt:lpstr>
      <vt:lpstr>2. TCP Connection Spoofing</vt:lpstr>
      <vt:lpstr>3. DoS vulnerability  [Watson’04]</vt:lpstr>
      <vt:lpstr>Random initial TCP SNs</vt:lpstr>
      <vt:lpstr>Routing Vulnerabilities</vt:lpstr>
      <vt:lpstr>Routing Vulnerabilities</vt:lpstr>
      <vt:lpstr>Interdomain Routing</vt:lpstr>
      <vt:lpstr>BGP example             [D. Wetherall]</vt:lpstr>
      <vt:lpstr>Security Issues</vt:lpstr>
      <vt:lpstr>OSPF:   routing inside an AS</vt:lpstr>
      <vt:lpstr>Example:  LSA from Ra and Rb</vt:lpstr>
      <vt:lpstr>Security features</vt:lpstr>
      <vt:lpstr>Domain Name Systems</vt:lpstr>
      <vt:lpstr>Domain Name System</vt:lpstr>
      <vt:lpstr>DNS Root Name Servers</vt:lpstr>
      <vt:lpstr>DNS Lookup Example</vt:lpstr>
      <vt:lpstr>DNS Lookup Example</vt:lpstr>
      <vt:lpstr>Caching</vt:lpstr>
      <vt:lpstr>DNS Packet</vt:lpstr>
      <vt:lpstr>Resolver to NS request</vt:lpstr>
      <vt:lpstr>Response to resolver</vt:lpstr>
      <vt:lpstr>Authoritative response to resolver</vt:lpstr>
      <vt:lpstr>Basic DNS Vulnerabilities</vt:lpstr>
      <vt:lpstr>DNS cache poisoning  (a la Kaminsky’08)</vt:lpstr>
      <vt:lpstr>If at first you don’t succeed …</vt:lpstr>
      <vt:lpstr>Defenses</vt:lpstr>
      <vt:lpstr>DNS poisoning attacks in the wild</vt:lpstr>
      <vt:lpstr>DNS Rebinding Attack</vt:lpstr>
      <vt:lpstr>DNS Rebinding Defenses</vt:lpstr>
      <vt:lpstr>IPSEC</vt:lpstr>
      <vt:lpstr>IETF IPSec Working Group</vt:lpstr>
      <vt:lpstr>IP Security Protocol (IPSec)</vt:lpstr>
      <vt:lpstr>Security Associations (SA)</vt:lpstr>
      <vt:lpstr>Authentication Header (AH)</vt:lpstr>
      <vt:lpstr>Integrity Check Value</vt:lpstr>
      <vt:lpstr>Use of the Authentication Header</vt:lpstr>
      <vt:lpstr>Encapsulating Security Payload (ESP)</vt:lpstr>
      <vt:lpstr>Use of the Encapsulating Security Payload</vt:lpstr>
      <vt:lpstr>Use of the Encapsulating Security Payload</vt:lpstr>
      <vt:lpstr>PowerPoint Presentation</vt:lpstr>
      <vt:lpstr>IPSEC Tunnel Mode</vt:lpstr>
      <vt:lpstr>PowerPoint Presentation</vt:lpstr>
      <vt:lpstr>Internet Key Exchange (IKE)</vt:lpstr>
      <vt:lpstr>IKE Phases</vt:lpstr>
      <vt:lpstr>Virtual Private Networks (VPN)</vt:lpstr>
      <vt:lpstr>Topic</vt:lpstr>
      <vt:lpstr>Motivation</vt:lpstr>
      <vt:lpstr>Motivation (2)</vt:lpstr>
      <vt:lpstr>Motivation (3)</vt:lpstr>
      <vt:lpstr>Goal and Threat Model</vt:lpstr>
      <vt:lpstr>Tunneling</vt:lpstr>
      <vt:lpstr>Tunneling (2)</vt:lpstr>
      <vt:lpstr>Tunneling (3)</vt:lpstr>
      <vt:lpstr>Tunneling (4)</vt:lpstr>
      <vt:lpstr>IPSEC (IP Security)</vt:lpstr>
      <vt:lpstr>Summary</vt:lpstr>
      <vt:lpstr>Summary (2)</vt:lpstr>
      <vt:lpstr>PowerPoint Presentation</vt:lpstr>
      <vt:lpstr>Firewall</vt:lpstr>
      <vt:lpstr>Firewall</vt:lpstr>
      <vt:lpstr>Types of Firewalls</vt:lpstr>
      <vt:lpstr>Packet Filter</vt:lpstr>
      <vt:lpstr>Proxy Server</vt:lpstr>
      <vt:lpstr>Packet Filter vs Proxy Server</vt:lpstr>
      <vt:lpstr>Security Architectures</vt:lpstr>
      <vt:lpstr>Dual-Homed Host Firewall</vt:lpstr>
      <vt:lpstr>Screened Hosts Firewall</vt:lpstr>
      <vt:lpstr>Demilitarized Zone</vt:lpstr>
      <vt:lpstr>Additional: Honeypot</vt:lpstr>
      <vt:lpstr>Filtering Example: Inbound SMTP</vt:lpstr>
      <vt:lpstr>Stateful or Dynamic Packet Filtering</vt:lpstr>
      <vt:lpstr>Firewall references</vt:lpstr>
      <vt:lpstr>Intrusion Detection</vt:lpstr>
      <vt:lpstr>Intrusion Detection</vt:lpstr>
      <vt:lpstr>Intrusion detection</vt:lpstr>
      <vt:lpstr>Example: Snort</vt:lpstr>
      <vt:lpstr>Snort components</vt:lpstr>
      <vt:lpstr>Snort detection rules</vt:lpstr>
      <vt:lpstr>Additional examples</vt:lpstr>
      <vt:lpstr>Snort challenges</vt:lpstr>
      <vt:lpstr>Difficulties in anomaly detection</vt:lpstr>
      <vt:lpstr>DNSSEC</vt:lpstr>
      <vt:lpstr>Topic</vt:lpstr>
      <vt:lpstr>Goal and Threat Model</vt:lpstr>
      <vt:lpstr>Goal and Threat Model (2)</vt:lpstr>
      <vt:lpstr>DNS Spoofing</vt:lpstr>
      <vt:lpstr>DNS Spoofing (2)</vt:lpstr>
      <vt:lpstr>DNS Spoofing (3)</vt:lpstr>
      <vt:lpstr>DNS Spoofing (4)</vt:lpstr>
      <vt:lpstr>DNS Spoofing (5)</vt:lpstr>
      <vt:lpstr>DNS Spoofing (6)</vt:lpstr>
      <vt:lpstr>DNS Spoofing (7)</vt:lpstr>
      <vt:lpstr>DNSSEC (DNS Security Extensions)</vt:lpstr>
      <vt:lpstr>DNSSEC (2) – New Records</vt:lpstr>
      <vt:lpstr>DNSSEC (3) – Validating Replies</vt:lpstr>
      <vt:lpstr>DNSSEC (4) – Validating Replies</vt:lpstr>
      <vt:lpstr>DNSSEC (5)</vt:lpstr>
      <vt:lpstr>Summary</vt:lpstr>
      <vt:lpstr>DDoS</vt:lpstr>
      <vt:lpstr>Topic</vt:lpstr>
      <vt:lpstr>Topic</vt:lpstr>
      <vt:lpstr>Motivation</vt:lpstr>
      <vt:lpstr>Motivation (2)</vt:lpstr>
      <vt:lpstr>Goal and Threat Model</vt:lpstr>
      <vt:lpstr>Internet Reality</vt:lpstr>
      <vt:lpstr>Denial-of-Service</vt:lpstr>
      <vt:lpstr>Host Denial-of-Service</vt:lpstr>
      <vt:lpstr>Network Denial-of-Service</vt:lpstr>
      <vt:lpstr>Distributed Denial-of-Service (DDoS)</vt:lpstr>
      <vt:lpstr>Complication: Spoofing</vt:lpstr>
      <vt:lpstr>Spoofing (2)</vt:lpstr>
      <vt:lpstr>Best Practice: Ingress Filtering</vt:lpstr>
      <vt:lpstr>Flooding Defenses</vt:lpstr>
      <vt:lpstr>Acknowledgements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fast</cp:lastModifiedBy>
  <cp:revision>833</cp:revision>
  <dcterms:created xsi:type="dcterms:W3CDTF">2006-08-16T00:00:00Z</dcterms:created>
  <dcterms:modified xsi:type="dcterms:W3CDTF">2015-11-26T03:02:48Z</dcterms:modified>
</cp:coreProperties>
</file>