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307" r:id="rId4"/>
    <p:sldId id="282" r:id="rId5"/>
    <p:sldId id="308" r:id="rId6"/>
    <p:sldId id="309" r:id="rId7"/>
    <p:sldId id="310" r:id="rId8"/>
    <p:sldId id="311" r:id="rId9"/>
    <p:sldId id="312" r:id="rId10"/>
    <p:sldId id="313" r:id="rId11"/>
    <p:sldId id="314" r:id="rId12"/>
    <p:sldId id="315" r:id="rId13"/>
    <p:sldId id="316" r:id="rId14"/>
    <p:sldId id="317" r:id="rId15"/>
    <p:sldId id="318" r:id="rId16"/>
    <p:sldId id="291" r:id="rId17"/>
    <p:sldId id="321" r:id="rId18"/>
    <p:sldId id="293" r:id="rId19"/>
    <p:sldId id="322" r:id="rId20"/>
    <p:sldId id="294" r:id="rId21"/>
    <p:sldId id="319" r:id="rId22"/>
    <p:sldId id="320" r:id="rId23"/>
    <p:sldId id="328" r:id="rId24"/>
    <p:sldId id="329" r:id="rId25"/>
    <p:sldId id="323" r:id="rId26"/>
    <p:sldId id="330" r:id="rId27"/>
    <p:sldId id="324" r:id="rId28"/>
    <p:sldId id="325" r:id="rId29"/>
    <p:sldId id="326" r:id="rId30"/>
    <p:sldId id="327" r:id="rId31"/>
    <p:sldId id="296" r:id="rId32"/>
    <p:sldId id="297" r:id="rId33"/>
    <p:sldId id="306" r:id="rId34"/>
    <p:sldId id="298" r:id="rId35"/>
    <p:sldId id="299" r:id="rId36"/>
    <p:sldId id="300" r:id="rId37"/>
    <p:sldId id="30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F587FB-AD61-41C2-9988-721C07774175}" type="doc">
      <dgm:prSet loTypeId="urn:microsoft.com/office/officeart/2005/8/layout/list1" loCatId="list" qsTypeId="urn:microsoft.com/office/officeart/2005/8/quickstyle/simple5" qsCatId="simple" csTypeId="urn:microsoft.com/office/officeart/2005/8/colors/colorful5" csCatId="colorful" phldr="1"/>
      <dgm:spPr/>
      <dgm:t>
        <a:bodyPr/>
        <a:lstStyle/>
        <a:p>
          <a:endParaRPr lang="en-US"/>
        </a:p>
      </dgm:t>
    </dgm:pt>
    <dgm:pt modelId="{04EB0970-9C60-42C7-87F5-BCE3AB8E252B}">
      <dgm:prSet phldrT="[Text]"/>
      <dgm:spPr/>
      <dgm:t>
        <a:bodyPr/>
        <a:lstStyle/>
        <a:p>
          <a:r>
            <a:rPr lang="en-US" dirty="0" smtClean="0"/>
            <a:t>Full Block </a:t>
          </a:r>
          <a:endParaRPr lang="en-US" dirty="0"/>
        </a:p>
      </dgm:t>
    </dgm:pt>
    <dgm:pt modelId="{AE94D4D2-876D-4BCB-8FE8-187643D59393}" type="parTrans" cxnId="{7C6A499C-6A15-4145-8898-966F9E702441}">
      <dgm:prSet/>
      <dgm:spPr/>
      <dgm:t>
        <a:bodyPr/>
        <a:lstStyle/>
        <a:p>
          <a:endParaRPr lang="en-US"/>
        </a:p>
      </dgm:t>
    </dgm:pt>
    <dgm:pt modelId="{AF99FAE5-E631-45D3-8FF3-5A278C389D87}" type="sibTrans" cxnId="{7C6A499C-6A15-4145-8898-966F9E702441}">
      <dgm:prSet/>
      <dgm:spPr/>
      <dgm:t>
        <a:bodyPr/>
        <a:lstStyle/>
        <a:p>
          <a:endParaRPr lang="en-US"/>
        </a:p>
      </dgm:t>
    </dgm:pt>
    <dgm:pt modelId="{9CBF0BA5-1ECE-4603-B392-637622242976}">
      <dgm:prSet phldrT="[Text]"/>
      <dgm:spPr/>
      <dgm:t>
        <a:bodyPr/>
        <a:lstStyle/>
        <a:p>
          <a:r>
            <a:rPr lang="en-US" dirty="0" smtClean="0"/>
            <a:t>Modified Block</a:t>
          </a:r>
          <a:endParaRPr lang="en-US" dirty="0"/>
        </a:p>
      </dgm:t>
    </dgm:pt>
    <dgm:pt modelId="{7C21126D-FABE-4BFF-83D4-63A117FB5260}" type="parTrans" cxnId="{601B859C-2494-44E1-AA42-E9C66615D0FF}">
      <dgm:prSet/>
      <dgm:spPr/>
      <dgm:t>
        <a:bodyPr/>
        <a:lstStyle/>
        <a:p>
          <a:endParaRPr lang="en-US"/>
        </a:p>
      </dgm:t>
    </dgm:pt>
    <dgm:pt modelId="{EDCCF579-140D-4296-9FB8-0D2F067E19C6}" type="sibTrans" cxnId="{601B859C-2494-44E1-AA42-E9C66615D0FF}">
      <dgm:prSet/>
      <dgm:spPr/>
      <dgm:t>
        <a:bodyPr/>
        <a:lstStyle/>
        <a:p>
          <a:endParaRPr lang="en-US"/>
        </a:p>
      </dgm:t>
    </dgm:pt>
    <dgm:pt modelId="{A069246E-DD02-4CBF-8B2B-D96EE7C6DA68}">
      <dgm:prSet phldrT="[Text]"/>
      <dgm:spPr/>
      <dgm:t>
        <a:bodyPr/>
        <a:lstStyle/>
        <a:p>
          <a:r>
            <a:rPr lang="en-US" dirty="0" smtClean="0"/>
            <a:t>Semi-Block</a:t>
          </a:r>
          <a:endParaRPr lang="en-US" dirty="0"/>
        </a:p>
      </dgm:t>
    </dgm:pt>
    <dgm:pt modelId="{A78E4075-A21A-4AD8-9835-0E976AB11262}" type="parTrans" cxnId="{C70C6C3F-DC22-4F9D-A2CD-82CFD5993109}">
      <dgm:prSet/>
      <dgm:spPr/>
      <dgm:t>
        <a:bodyPr/>
        <a:lstStyle/>
        <a:p>
          <a:endParaRPr lang="en-US"/>
        </a:p>
      </dgm:t>
    </dgm:pt>
    <dgm:pt modelId="{EEB142D4-046A-449E-BD7E-E4DE593ED3B2}" type="sibTrans" cxnId="{C70C6C3F-DC22-4F9D-A2CD-82CFD5993109}">
      <dgm:prSet/>
      <dgm:spPr/>
      <dgm:t>
        <a:bodyPr/>
        <a:lstStyle/>
        <a:p>
          <a:endParaRPr lang="en-US"/>
        </a:p>
      </dgm:t>
    </dgm:pt>
    <dgm:pt modelId="{0DF3A12F-8054-448E-8B03-9220BC8A03A5}" type="pres">
      <dgm:prSet presAssocID="{1CF587FB-AD61-41C2-9988-721C07774175}" presName="linear" presStyleCnt="0">
        <dgm:presLayoutVars>
          <dgm:dir/>
          <dgm:animLvl val="lvl"/>
          <dgm:resizeHandles val="exact"/>
        </dgm:presLayoutVars>
      </dgm:prSet>
      <dgm:spPr/>
      <dgm:t>
        <a:bodyPr/>
        <a:lstStyle/>
        <a:p>
          <a:endParaRPr lang="en-US"/>
        </a:p>
      </dgm:t>
    </dgm:pt>
    <dgm:pt modelId="{FDD9FB9D-B3ED-4F3C-8E1F-E45E6C6F7EE4}" type="pres">
      <dgm:prSet presAssocID="{04EB0970-9C60-42C7-87F5-BCE3AB8E252B}" presName="parentLin" presStyleCnt="0"/>
      <dgm:spPr/>
    </dgm:pt>
    <dgm:pt modelId="{3397E234-18C8-459F-A786-C4F085D8701D}" type="pres">
      <dgm:prSet presAssocID="{04EB0970-9C60-42C7-87F5-BCE3AB8E252B}" presName="parentLeftMargin" presStyleLbl="node1" presStyleIdx="0" presStyleCnt="3"/>
      <dgm:spPr/>
      <dgm:t>
        <a:bodyPr/>
        <a:lstStyle/>
        <a:p>
          <a:endParaRPr lang="en-US"/>
        </a:p>
      </dgm:t>
    </dgm:pt>
    <dgm:pt modelId="{AF0A86D2-0777-4B0F-9F4F-B2F4C4E7FE22}" type="pres">
      <dgm:prSet presAssocID="{04EB0970-9C60-42C7-87F5-BCE3AB8E252B}" presName="parentText" presStyleLbl="node1" presStyleIdx="0" presStyleCnt="3">
        <dgm:presLayoutVars>
          <dgm:chMax val="0"/>
          <dgm:bulletEnabled val="1"/>
        </dgm:presLayoutVars>
      </dgm:prSet>
      <dgm:spPr/>
      <dgm:t>
        <a:bodyPr/>
        <a:lstStyle/>
        <a:p>
          <a:endParaRPr lang="en-US"/>
        </a:p>
      </dgm:t>
    </dgm:pt>
    <dgm:pt modelId="{8987D2A9-25BF-43A0-AEDD-DE908C1B7D67}" type="pres">
      <dgm:prSet presAssocID="{04EB0970-9C60-42C7-87F5-BCE3AB8E252B}" presName="negativeSpace" presStyleCnt="0"/>
      <dgm:spPr/>
    </dgm:pt>
    <dgm:pt modelId="{0FAFF1B9-917B-4C64-8F60-7DE0F6EF1DB2}" type="pres">
      <dgm:prSet presAssocID="{04EB0970-9C60-42C7-87F5-BCE3AB8E252B}" presName="childText" presStyleLbl="conFgAcc1" presStyleIdx="0" presStyleCnt="3">
        <dgm:presLayoutVars>
          <dgm:bulletEnabled val="1"/>
        </dgm:presLayoutVars>
      </dgm:prSet>
      <dgm:spPr/>
    </dgm:pt>
    <dgm:pt modelId="{86F69B7C-F969-4A61-A172-CEBF745182BD}" type="pres">
      <dgm:prSet presAssocID="{AF99FAE5-E631-45D3-8FF3-5A278C389D87}" presName="spaceBetweenRectangles" presStyleCnt="0"/>
      <dgm:spPr/>
    </dgm:pt>
    <dgm:pt modelId="{6C4979C8-BBD3-4E26-BDC6-EA52CD7E3728}" type="pres">
      <dgm:prSet presAssocID="{9CBF0BA5-1ECE-4603-B392-637622242976}" presName="parentLin" presStyleCnt="0"/>
      <dgm:spPr/>
    </dgm:pt>
    <dgm:pt modelId="{65FE2F27-0AD9-488F-9DF4-B7CF1AF9BF3F}" type="pres">
      <dgm:prSet presAssocID="{9CBF0BA5-1ECE-4603-B392-637622242976}" presName="parentLeftMargin" presStyleLbl="node1" presStyleIdx="0" presStyleCnt="3"/>
      <dgm:spPr/>
      <dgm:t>
        <a:bodyPr/>
        <a:lstStyle/>
        <a:p>
          <a:endParaRPr lang="en-US"/>
        </a:p>
      </dgm:t>
    </dgm:pt>
    <dgm:pt modelId="{BFB3618C-778D-41D6-8985-B828429AFDEF}" type="pres">
      <dgm:prSet presAssocID="{9CBF0BA5-1ECE-4603-B392-637622242976}" presName="parentText" presStyleLbl="node1" presStyleIdx="1" presStyleCnt="3">
        <dgm:presLayoutVars>
          <dgm:chMax val="0"/>
          <dgm:bulletEnabled val="1"/>
        </dgm:presLayoutVars>
      </dgm:prSet>
      <dgm:spPr/>
      <dgm:t>
        <a:bodyPr/>
        <a:lstStyle/>
        <a:p>
          <a:endParaRPr lang="en-US"/>
        </a:p>
      </dgm:t>
    </dgm:pt>
    <dgm:pt modelId="{92659130-EBC1-4A47-966B-AE7C0FA80F80}" type="pres">
      <dgm:prSet presAssocID="{9CBF0BA5-1ECE-4603-B392-637622242976}" presName="negativeSpace" presStyleCnt="0"/>
      <dgm:spPr/>
    </dgm:pt>
    <dgm:pt modelId="{42766CD9-F2E0-4A09-9C91-6D9FAA5FB566}" type="pres">
      <dgm:prSet presAssocID="{9CBF0BA5-1ECE-4603-B392-637622242976}" presName="childText" presStyleLbl="conFgAcc1" presStyleIdx="1" presStyleCnt="3">
        <dgm:presLayoutVars>
          <dgm:bulletEnabled val="1"/>
        </dgm:presLayoutVars>
      </dgm:prSet>
      <dgm:spPr/>
    </dgm:pt>
    <dgm:pt modelId="{7C889029-F02E-4C7B-9109-521A38A49BB9}" type="pres">
      <dgm:prSet presAssocID="{EDCCF579-140D-4296-9FB8-0D2F067E19C6}" presName="spaceBetweenRectangles" presStyleCnt="0"/>
      <dgm:spPr/>
    </dgm:pt>
    <dgm:pt modelId="{2A8DC53F-F4FF-42CE-9CB1-E3CE2A369447}" type="pres">
      <dgm:prSet presAssocID="{A069246E-DD02-4CBF-8B2B-D96EE7C6DA68}" presName="parentLin" presStyleCnt="0"/>
      <dgm:spPr/>
    </dgm:pt>
    <dgm:pt modelId="{AC52ABA3-875A-478D-87D9-A10104E5E208}" type="pres">
      <dgm:prSet presAssocID="{A069246E-DD02-4CBF-8B2B-D96EE7C6DA68}" presName="parentLeftMargin" presStyleLbl="node1" presStyleIdx="1" presStyleCnt="3"/>
      <dgm:spPr/>
      <dgm:t>
        <a:bodyPr/>
        <a:lstStyle/>
        <a:p>
          <a:endParaRPr lang="en-US"/>
        </a:p>
      </dgm:t>
    </dgm:pt>
    <dgm:pt modelId="{69B425DA-CF4E-4706-B5D2-1EFB999D1CB3}" type="pres">
      <dgm:prSet presAssocID="{A069246E-DD02-4CBF-8B2B-D96EE7C6DA68}" presName="parentText" presStyleLbl="node1" presStyleIdx="2" presStyleCnt="3">
        <dgm:presLayoutVars>
          <dgm:chMax val="0"/>
          <dgm:bulletEnabled val="1"/>
        </dgm:presLayoutVars>
      </dgm:prSet>
      <dgm:spPr/>
      <dgm:t>
        <a:bodyPr/>
        <a:lstStyle/>
        <a:p>
          <a:endParaRPr lang="en-US"/>
        </a:p>
      </dgm:t>
    </dgm:pt>
    <dgm:pt modelId="{A02334E7-A820-400A-B555-83F53B2D6556}" type="pres">
      <dgm:prSet presAssocID="{A069246E-DD02-4CBF-8B2B-D96EE7C6DA68}" presName="negativeSpace" presStyleCnt="0"/>
      <dgm:spPr/>
    </dgm:pt>
    <dgm:pt modelId="{A26D18F2-E270-458A-8A93-CA151B35564E}" type="pres">
      <dgm:prSet presAssocID="{A069246E-DD02-4CBF-8B2B-D96EE7C6DA68}" presName="childText" presStyleLbl="conFgAcc1" presStyleIdx="2" presStyleCnt="3">
        <dgm:presLayoutVars>
          <dgm:bulletEnabled val="1"/>
        </dgm:presLayoutVars>
      </dgm:prSet>
      <dgm:spPr/>
    </dgm:pt>
  </dgm:ptLst>
  <dgm:cxnLst>
    <dgm:cxn modelId="{09503CD8-D490-4F93-AD9E-78A7957E5CD0}" type="presOf" srcId="{A069246E-DD02-4CBF-8B2B-D96EE7C6DA68}" destId="{69B425DA-CF4E-4706-B5D2-1EFB999D1CB3}" srcOrd="1" destOrd="0" presId="urn:microsoft.com/office/officeart/2005/8/layout/list1"/>
    <dgm:cxn modelId="{7C6A499C-6A15-4145-8898-966F9E702441}" srcId="{1CF587FB-AD61-41C2-9988-721C07774175}" destId="{04EB0970-9C60-42C7-87F5-BCE3AB8E252B}" srcOrd="0" destOrd="0" parTransId="{AE94D4D2-876D-4BCB-8FE8-187643D59393}" sibTransId="{AF99FAE5-E631-45D3-8FF3-5A278C389D87}"/>
    <dgm:cxn modelId="{601B859C-2494-44E1-AA42-E9C66615D0FF}" srcId="{1CF587FB-AD61-41C2-9988-721C07774175}" destId="{9CBF0BA5-1ECE-4603-B392-637622242976}" srcOrd="1" destOrd="0" parTransId="{7C21126D-FABE-4BFF-83D4-63A117FB5260}" sibTransId="{EDCCF579-140D-4296-9FB8-0D2F067E19C6}"/>
    <dgm:cxn modelId="{C70C6C3F-DC22-4F9D-A2CD-82CFD5993109}" srcId="{1CF587FB-AD61-41C2-9988-721C07774175}" destId="{A069246E-DD02-4CBF-8B2B-D96EE7C6DA68}" srcOrd="2" destOrd="0" parTransId="{A78E4075-A21A-4AD8-9835-0E976AB11262}" sibTransId="{EEB142D4-046A-449E-BD7E-E4DE593ED3B2}"/>
    <dgm:cxn modelId="{4E114D84-7215-4F98-99D2-5D78EB550CB5}" type="presOf" srcId="{04EB0970-9C60-42C7-87F5-BCE3AB8E252B}" destId="{3397E234-18C8-459F-A786-C4F085D8701D}" srcOrd="0" destOrd="0" presId="urn:microsoft.com/office/officeart/2005/8/layout/list1"/>
    <dgm:cxn modelId="{B99AD94D-373C-4715-BDE9-AE3B452E03A4}" type="presOf" srcId="{A069246E-DD02-4CBF-8B2B-D96EE7C6DA68}" destId="{AC52ABA3-875A-478D-87D9-A10104E5E208}" srcOrd="0" destOrd="0" presId="urn:microsoft.com/office/officeart/2005/8/layout/list1"/>
    <dgm:cxn modelId="{6F75EE41-77F9-4447-9D7E-9605AB9939D1}" type="presOf" srcId="{9CBF0BA5-1ECE-4603-B392-637622242976}" destId="{BFB3618C-778D-41D6-8985-B828429AFDEF}" srcOrd="1" destOrd="0" presId="urn:microsoft.com/office/officeart/2005/8/layout/list1"/>
    <dgm:cxn modelId="{64A57876-AC8E-4C06-ABD0-E618768E8A5C}" type="presOf" srcId="{04EB0970-9C60-42C7-87F5-BCE3AB8E252B}" destId="{AF0A86D2-0777-4B0F-9F4F-B2F4C4E7FE22}" srcOrd="1" destOrd="0" presId="urn:microsoft.com/office/officeart/2005/8/layout/list1"/>
    <dgm:cxn modelId="{E9AC23FD-016F-4F50-A83E-3276D504AC0B}" type="presOf" srcId="{1CF587FB-AD61-41C2-9988-721C07774175}" destId="{0DF3A12F-8054-448E-8B03-9220BC8A03A5}" srcOrd="0" destOrd="0" presId="urn:microsoft.com/office/officeart/2005/8/layout/list1"/>
    <dgm:cxn modelId="{B6A9E521-C775-408D-8FBE-D2E9B00D5DDA}" type="presOf" srcId="{9CBF0BA5-1ECE-4603-B392-637622242976}" destId="{65FE2F27-0AD9-488F-9DF4-B7CF1AF9BF3F}" srcOrd="0" destOrd="0" presId="urn:microsoft.com/office/officeart/2005/8/layout/list1"/>
    <dgm:cxn modelId="{7DC4E77E-F4FE-4DEF-A727-876D15669B48}" type="presParOf" srcId="{0DF3A12F-8054-448E-8B03-9220BC8A03A5}" destId="{FDD9FB9D-B3ED-4F3C-8E1F-E45E6C6F7EE4}" srcOrd="0" destOrd="0" presId="urn:microsoft.com/office/officeart/2005/8/layout/list1"/>
    <dgm:cxn modelId="{919FA0B4-3CD0-40F8-817D-F90717AB6522}" type="presParOf" srcId="{FDD9FB9D-B3ED-4F3C-8E1F-E45E6C6F7EE4}" destId="{3397E234-18C8-459F-A786-C4F085D8701D}" srcOrd="0" destOrd="0" presId="urn:microsoft.com/office/officeart/2005/8/layout/list1"/>
    <dgm:cxn modelId="{BBA9CEA7-3AF9-43A8-A56A-75D657DAD997}" type="presParOf" srcId="{FDD9FB9D-B3ED-4F3C-8E1F-E45E6C6F7EE4}" destId="{AF0A86D2-0777-4B0F-9F4F-B2F4C4E7FE22}" srcOrd="1" destOrd="0" presId="urn:microsoft.com/office/officeart/2005/8/layout/list1"/>
    <dgm:cxn modelId="{3577A317-9BAF-43A1-AA5E-5DC96A9418DF}" type="presParOf" srcId="{0DF3A12F-8054-448E-8B03-9220BC8A03A5}" destId="{8987D2A9-25BF-43A0-AEDD-DE908C1B7D67}" srcOrd="1" destOrd="0" presId="urn:microsoft.com/office/officeart/2005/8/layout/list1"/>
    <dgm:cxn modelId="{B3761004-B966-40D2-B8B0-B4536563E86D}" type="presParOf" srcId="{0DF3A12F-8054-448E-8B03-9220BC8A03A5}" destId="{0FAFF1B9-917B-4C64-8F60-7DE0F6EF1DB2}" srcOrd="2" destOrd="0" presId="urn:microsoft.com/office/officeart/2005/8/layout/list1"/>
    <dgm:cxn modelId="{4D0B1A6E-AAAD-4E21-B8B4-CC1449B0FF97}" type="presParOf" srcId="{0DF3A12F-8054-448E-8B03-9220BC8A03A5}" destId="{86F69B7C-F969-4A61-A172-CEBF745182BD}" srcOrd="3" destOrd="0" presId="urn:microsoft.com/office/officeart/2005/8/layout/list1"/>
    <dgm:cxn modelId="{EAE666DC-DF5B-45AC-A069-6EBBD5C45B84}" type="presParOf" srcId="{0DF3A12F-8054-448E-8B03-9220BC8A03A5}" destId="{6C4979C8-BBD3-4E26-BDC6-EA52CD7E3728}" srcOrd="4" destOrd="0" presId="urn:microsoft.com/office/officeart/2005/8/layout/list1"/>
    <dgm:cxn modelId="{2DF32696-3130-4A9A-9102-D61AD26EF010}" type="presParOf" srcId="{6C4979C8-BBD3-4E26-BDC6-EA52CD7E3728}" destId="{65FE2F27-0AD9-488F-9DF4-B7CF1AF9BF3F}" srcOrd="0" destOrd="0" presId="urn:microsoft.com/office/officeart/2005/8/layout/list1"/>
    <dgm:cxn modelId="{C534AF4D-1FB0-4CC9-A13F-827482308CAE}" type="presParOf" srcId="{6C4979C8-BBD3-4E26-BDC6-EA52CD7E3728}" destId="{BFB3618C-778D-41D6-8985-B828429AFDEF}" srcOrd="1" destOrd="0" presId="urn:microsoft.com/office/officeart/2005/8/layout/list1"/>
    <dgm:cxn modelId="{38E7D36D-05FB-4846-950E-CFDCCDAF2D35}" type="presParOf" srcId="{0DF3A12F-8054-448E-8B03-9220BC8A03A5}" destId="{92659130-EBC1-4A47-966B-AE7C0FA80F80}" srcOrd="5" destOrd="0" presId="urn:microsoft.com/office/officeart/2005/8/layout/list1"/>
    <dgm:cxn modelId="{E54416DF-C801-43F7-8118-25A59D5D6DC6}" type="presParOf" srcId="{0DF3A12F-8054-448E-8B03-9220BC8A03A5}" destId="{42766CD9-F2E0-4A09-9C91-6D9FAA5FB566}" srcOrd="6" destOrd="0" presId="urn:microsoft.com/office/officeart/2005/8/layout/list1"/>
    <dgm:cxn modelId="{87AA38D9-1217-41C4-9ACD-E16D84A25291}" type="presParOf" srcId="{0DF3A12F-8054-448E-8B03-9220BC8A03A5}" destId="{7C889029-F02E-4C7B-9109-521A38A49BB9}" srcOrd="7" destOrd="0" presId="urn:microsoft.com/office/officeart/2005/8/layout/list1"/>
    <dgm:cxn modelId="{C7E17FFA-0AF4-4C2E-8817-17E7105A8AE5}" type="presParOf" srcId="{0DF3A12F-8054-448E-8B03-9220BC8A03A5}" destId="{2A8DC53F-F4FF-42CE-9CB1-E3CE2A369447}" srcOrd="8" destOrd="0" presId="urn:microsoft.com/office/officeart/2005/8/layout/list1"/>
    <dgm:cxn modelId="{643284DA-5E0A-495B-A272-F9AFDD86846A}" type="presParOf" srcId="{2A8DC53F-F4FF-42CE-9CB1-E3CE2A369447}" destId="{AC52ABA3-875A-478D-87D9-A10104E5E208}" srcOrd="0" destOrd="0" presId="urn:microsoft.com/office/officeart/2005/8/layout/list1"/>
    <dgm:cxn modelId="{9E72C679-0102-42A8-9E37-866E26FC6AC0}" type="presParOf" srcId="{2A8DC53F-F4FF-42CE-9CB1-E3CE2A369447}" destId="{69B425DA-CF4E-4706-B5D2-1EFB999D1CB3}" srcOrd="1" destOrd="0" presId="urn:microsoft.com/office/officeart/2005/8/layout/list1"/>
    <dgm:cxn modelId="{4C4AF835-2188-456A-9195-E21ACFA63047}" type="presParOf" srcId="{0DF3A12F-8054-448E-8B03-9220BC8A03A5}" destId="{A02334E7-A820-400A-B555-83F53B2D6556}" srcOrd="9" destOrd="0" presId="urn:microsoft.com/office/officeart/2005/8/layout/list1"/>
    <dgm:cxn modelId="{E93C4DDA-0D0B-44C3-A7FE-1B92A5C5D361}" type="presParOf" srcId="{0DF3A12F-8054-448E-8B03-9220BC8A03A5}" destId="{A26D18F2-E270-458A-8A93-CA151B35564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01179B-85E5-4E27-8A72-DA37721A00CB}" type="doc">
      <dgm:prSet loTypeId="urn:microsoft.com/office/officeart/2005/8/layout/process4" loCatId="list" qsTypeId="urn:microsoft.com/office/officeart/2005/8/quickstyle/3d2#1" qsCatId="3D" csTypeId="urn:microsoft.com/office/officeart/2005/8/colors/colorful5" csCatId="colorful" phldr="1"/>
      <dgm:spPr/>
      <dgm:t>
        <a:bodyPr/>
        <a:lstStyle/>
        <a:p>
          <a:endParaRPr lang="en-US"/>
        </a:p>
      </dgm:t>
    </dgm:pt>
    <dgm:pt modelId="{A0232AA1-4527-4563-A9C0-527E0D8AB876}">
      <dgm:prSet phldrT="[Text]"/>
      <dgm:spPr/>
      <dgm:t>
        <a:bodyPr/>
        <a:lstStyle/>
        <a:p>
          <a:r>
            <a:rPr lang="en-US" dirty="0" smtClean="0"/>
            <a:t>Main Idea/Purpose of letter</a:t>
          </a:r>
          <a:endParaRPr lang="en-US" dirty="0"/>
        </a:p>
      </dgm:t>
    </dgm:pt>
    <dgm:pt modelId="{D23E22EF-DF7F-4E82-ACCB-D81453219C38}" type="parTrans" cxnId="{9384FF92-E30C-4305-9EB3-1F09096B1D7D}">
      <dgm:prSet/>
      <dgm:spPr/>
      <dgm:t>
        <a:bodyPr/>
        <a:lstStyle/>
        <a:p>
          <a:endParaRPr lang="en-US"/>
        </a:p>
      </dgm:t>
    </dgm:pt>
    <dgm:pt modelId="{92DA7A7D-0E37-4E9A-AB02-29A82F8A12CD}" type="sibTrans" cxnId="{9384FF92-E30C-4305-9EB3-1F09096B1D7D}">
      <dgm:prSet/>
      <dgm:spPr/>
      <dgm:t>
        <a:bodyPr/>
        <a:lstStyle/>
        <a:p>
          <a:endParaRPr lang="en-US"/>
        </a:p>
      </dgm:t>
    </dgm:pt>
    <dgm:pt modelId="{78D980E8-33E6-4F5C-98B9-935A9228CD05}">
      <dgm:prSet phldrT="[Text]"/>
      <dgm:spPr/>
      <dgm:t>
        <a:bodyPr/>
        <a:lstStyle/>
        <a:p>
          <a:r>
            <a:rPr lang="en-US" dirty="0" smtClean="0"/>
            <a:t>Write your request</a:t>
          </a:r>
          <a:endParaRPr lang="en-US" dirty="0"/>
        </a:p>
      </dgm:t>
    </dgm:pt>
    <dgm:pt modelId="{5AAD26A5-F82D-4EDC-8FED-E62C83385E75}" type="parTrans" cxnId="{7DD2770F-6FCD-4618-BB39-BDF1AEE0AE03}">
      <dgm:prSet/>
      <dgm:spPr/>
      <dgm:t>
        <a:bodyPr/>
        <a:lstStyle/>
        <a:p>
          <a:endParaRPr lang="en-US"/>
        </a:p>
      </dgm:t>
    </dgm:pt>
    <dgm:pt modelId="{084F9D9B-FBC0-4CCD-B97A-B8FC0187C639}" type="sibTrans" cxnId="{7DD2770F-6FCD-4618-BB39-BDF1AEE0AE03}">
      <dgm:prSet/>
      <dgm:spPr/>
      <dgm:t>
        <a:bodyPr/>
        <a:lstStyle/>
        <a:p>
          <a:endParaRPr lang="en-US"/>
        </a:p>
      </dgm:t>
    </dgm:pt>
    <dgm:pt modelId="{DBE31186-3A1D-4B3F-831F-67AC08E52EDC}">
      <dgm:prSet phldrT="[Text]"/>
      <dgm:spPr/>
      <dgm:t>
        <a:bodyPr/>
        <a:lstStyle/>
        <a:p>
          <a:r>
            <a:rPr lang="en-US" dirty="0" smtClean="0"/>
            <a:t>Write your goodwill message</a:t>
          </a:r>
          <a:endParaRPr lang="en-US" dirty="0"/>
        </a:p>
      </dgm:t>
    </dgm:pt>
    <dgm:pt modelId="{B4B76C8D-4F56-4D42-921E-E3C1D2DADCC6}" type="parTrans" cxnId="{CF8CD09F-85A9-4C63-A79B-DD5B267EFE17}">
      <dgm:prSet/>
      <dgm:spPr/>
      <dgm:t>
        <a:bodyPr/>
        <a:lstStyle/>
        <a:p>
          <a:endParaRPr lang="en-US"/>
        </a:p>
      </dgm:t>
    </dgm:pt>
    <dgm:pt modelId="{1152335A-A80E-45BD-B6AE-5B7F299A28F5}" type="sibTrans" cxnId="{CF8CD09F-85A9-4C63-A79B-DD5B267EFE17}">
      <dgm:prSet/>
      <dgm:spPr/>
      <dgm:t>
        <a:bodyPr/>
        <a:lstStyle/>
        <a:p>
          <a:endParaRPr lang="en-US"/>
        </a:p>
      </dgm:t>
    </dgm:pt>
    <dgm:pt modelId="{88C321AE-21DE-4658-AF8A-08A0A220552C}">
      <dgm:prSet phldrT="[Text]"/>
      <dgm:spPr/>
      <dgm:t>
        <a:bodyPr/>
        <a:lstStyle/>
        <a:p>
          <a:r>
            <a:rPr lang="en-US" dirty="0" smtClean="0"/>
            <a:t>Details</a:t>
          </a:r>
          <a:endParaRPr lang="en-US" dirty="0"/>
        </a:p>
      </dgm:t>
    </dgm:pt>
    <dgm:pt modelId="{054DA64D-3A6A-4279-B9DA-098663BFC4C1}" type="parTrans" cxnId="{9EBCD58A-C930-4095-8964-3EC70ADA004C}">
      <dgm:prSet/>
      <dgm:spPr/>
      <dgm:t>
        <a:bodyPr/>
        <a:lstStyle/>
        <a:p>
          <a:endParaRPr lang="en-US"/>
        </a:p>
      </dgm:t>
    </dgm:pt>
    <dgm:pt modelId="{22FD4E99-1E5F-4E2D-A9A5-C74F006B9901}" type="sibTrans" cxnId="{9EBCD58A-C930-4095-8964-3EC70ADA004C}">
      <dgm:prSet/>
      <dgm:spPr/>
      <dgm:t>
        <a:bodyPr/>
        <a:lstStyle/>
        <a:p>
          <a:endParaRPr lang="en-US"/>
        </a:p>
      </dgm:t>
    </dgm:pt>
    <dgm:pt modelId="{7DB37BFE-664B-4F38-8864-C0AEAE16C3B2}">
      <dgm:prSet phldrT="[Text]"/>
      <dgm:spPr/>
      <dgm:t>
        <a:bodyPr/>
        <a:lstStyle/>
        <a:p>
          <a:r>
            <a:rPr lang="en-US" dirty="0" smtClean="0"/>
            <a:t>Explain and justify your request</a:t>
          </a:r>
          <a:endParaRPr lang="en-US" dirty="0"/>
        </a:p>
      </dgm:t>
    </dgm:pt>
    <dgm:pt modelId="{46FC27BD-84D0-44DF-8D83-7EC2C12540A4}" type="parTrans" cxnId="{865E2CE5-FF36-44DB-9970-04433F0A0827}">
      <dgm:prSet/>
      <dgm:spPr/>
      <dgm:t>
        <a:bodyPr/>
        <a:lstStyle/>
        <a:p>
          <a:endParaRPr lang="en-US"/>
        </a:p>
      </dgm:t>
    </dgm:pt>
    <dgm:pt modelId="{8832A8C3-E4CA-4050-8961-26F34CEA42BF}" type="sibTrans" cxnId="{865E2CE5-FF36-44DB-9970-04433F0A0827}">
      <dgm:prSet/>
      <dgm:spPr/>
      <dgm:t>
        <a:bodyPr/>
        <a:lstStyle/>
        <a:p>
          <a:endParaRPr lang="en-US"/>
        </a:p>
      </dgm:t>
    </dgm:pt>
    <dgm:pt modelId="{D8B93393-C1AB-4131-AF47-5A82F69C2F42}">
      <dgm:prSet phldrT="[Text]"/>
      <dgm:spPr/>
      <dgm:t>
        <a:bodyPr/>
        <a:lstStyle/>
        <a:p>
          <a:r>
            <a:rPr lang="en-US" dirty="0" smtClean="0"/>
            <a:t>Provide details</a:t>
          </a:r>
          <a:endParaRPr lang="en-US" dirty="0"/>
        </a:p>
      </dgm:t>
    </dgm:pt>
    <dgm:pt modelId="{15EB1AC2-24DD-4494-B79A-BBF88B98C3F2}" type="parTrans" cxnId="{183BF675-2F64-4F26-825A-BF72946205A3}">
      <dgm:prSet/>
      <dgm:spPr/>
      <dgm:t>
        <a:bodyPr/>
        <a:lstStyle/>
        <a:p>
          <a:endParaRPr lang="en-US"/>
        </a:p>
      </dgm:t>
    </dgm:pt>
    <dgm:pt modelId="{F56E649E-1D94-4FC8-83EC-DE950556E211}" type="sibTrans" cxnId="{183BF675-2F64-4F26-825A-BF72946205A3}">
      <dgm:prSet/>
      <dgm:spPr/>
      <dgm:t>
        <a:bodyPr/>
        <a:lstStyle/>
        <a:p>
          <a:endParaRPr lang="en-US"/>
        </a:p>
      </dgm:t>
    </dgm:pt>
    <dgm:pt modelId="{B9B1C423-2257-4E83-923C-9201081DB4A6}">
      <dgm:prSet phldrT="[Text]"/>
      <dgm:spPr/>
      <dgm:t>
        <a:bodyPr/>
        <a:lstStyle/>
        <a:p>
          <a:r>
            <a:rPr lang="en-US" dirty="0" smtClean="0"/>
            <a:t>Ending</a:t>
          </a:r>
          <a:endParaRPr lang="en-US" dirty="0"/>
        </a:p>
      </dgm:t>
    </dgm:pt>
    <dgm:pt modelId="{7AFB7A48-57B5-47F6-BE4B-E2E6F90D9830}" type="parTrans" cxnId="{F4049EB1-8DBE-49E0-88EB-A3DC77427126}">
      <dgm:prSet/>
      <dgm:spPr/>
      <dgm:t>
        <a:bodyPr/>
        <a:lstStyle/>
        <a:p>
          <a:endParaRPr lang="en-US"/>
        </a:p>
      </dgm:t>
    </dgm:pt>
    <dgm:pt modelId="{3A138870-E564-4534-A932-BD3FAAFB8A49}" type="sibTrans" cxnId="{F4049EB1-8DBE-49E0-88EB-A3DC77427126}">
      <dgm:prSet/>
      <dgm:spPr/>
      <dgm:t>
        <a:bodyPr/>
        <a:lstStyle/>
        <a:p>
          <a:endParaRPr lang="en-US"/>
        </a:p>
      </dgm:t>
    </dgm:pt>
    <dgm:pt modelId="{A7869A7E-720E-41D5-9C5B-EEF66FEE036C}">
      <dgm:prSet phldrT="[Text]"/>
      <dgm:spPr/>
      <dgm:t>
        <a:bodyPr/>
        <a:lstStyle/>
        <a:p>
          <a:r>
            <a:rPr lang="en-US" dirty="0" smtClean="0"/>
            <a:t>Restate main idea</a:t>
          </a:r>
          <a:endParaRPr lang="en-US" dirty="0"/>
        </a:p>
      </dgm:t>
    </dgm:pt>
    <dgm:pt modelId="{82CCB11E-26F3-4F64-B79B-8061E0021FA7}" type="parTrans" cxnId="{AA1FA891-BD5F-46BA-81EE-EAA1E262EA97}">
      <dgm:prSet/>
      <dgm:spPr/>
      <dgm:t>
        <a:bodyPr/>
        <a:lstStyle/>
        <a:p>
          <a:endParaRPr lang="en-US"/>
        </a:p>
      </dgm:t>
    </dgm:pt>
    <dgm:pt modelId="{79765169-4BDD-43BF-8C0B-EA9591192BE9}" type="sibTrans" cxnId="{AA1FA891-BD5F-46BA-81EE-EAA1E262EA97}">
      <dgm:prSet/>
      <dgm:spPr/>
      <dgm:t>
        <a:bodyPr/>
        <a:lstStyle/>
        <a:p>
          <a:endParaRPr lang="en-US"/>
        </a:p>
      </dgm:t>
    </dgm:pt>
    <dgm:pt modelId="{FD719B58-F776-4823-96AE-18E1563372C7}">
      <dgm:prSet phldrT="[Text]"/>
      <dgm:spPr/>
      <dgm:t>
        <a:bodyPr/>
        <a:lstStyle/>
        <a:p>
          <a:r>
            <a:rPr lang="en-US" dirty="0" smtClean="0"/>
            <a:t>write expressions of goodwill or appreciation.</a:t>
          </a:r>
          <a:endParaRPr lang="en-US" dirty="0"/>
        </a:p>
      </dgm:t>
    </dgm:pt>
    <dgm:pt modelId="{509A7943-094B-42B6-AB4F-7496B48141C7}" type="parTrans" cxnId="{70B09C39-030A-4D6D-A183-E7D3B77B5308}">
      <dgm:prSet/>
      <dgm:spPr/>
      <dgm:t>
        <a:bodyPr/>
        <a:lstStyle/>
        <a:p>
          <a:endParaRPr lang="en-US"/>
        </a:p>
      </dgm:t>
    </dgm:pt>
    <dgm:pt modelId="{6F077C5B-A5C0-4F8E-9977-4828299CE02D}" type="sibTrans" cxnId="{70B09C39-030A-4D6D-A183-E7D3B77B5308}">
      <dgm:prSet/>
      <dgm:spPr/>
      <dgm:t>
        <a:bodyPr/>
        <a:lstStyle/>
        <a:p>
          <a:endParaRPr lang="en-US"/>
        </a:p>
      </dgm:t>
    </dgm:pt>
    <dgm:pt modelId="{B976450F-CC31-4CCD-8658-FFD9A31AA63B}" type="pres">
      <dgm:prSet presAssocID="{8E01179B-85E5-4E27-8A72-DA37721A00CB}" presName="Name0" presStyleCnt="0">
        <dgm:presLayoutVars>
          <dgm:dir/>
          <dgm:animLvl val="lvl"/>
          <dgm:resizeHandles val="exact"/>
        </dgm:presLayoutVars>
      </dgm:prSet>
      <dgm:spPr/>
      <dgm:t>
        <a:bodyPr/>
        <a:lstStyle/>
        <a:p>
          <a:endParaRPr lang="en-US"/>
        </a:p>
      </dgm:t>
    </dgm:pt>
    <dgm:pt modelId="{E8708AC2-EB69-40E5-8C7A-71943FA5B93C}" type="pres">
      <dgm:prSet presAssocID="{B9B1C423-2257-4E83-923C-9201081DB4A6}" presName="boxAndChildren" presStyleCnt="0"/>
      <dgm:spPr/>
    </dgm:pt>
    <dgm:pt modelId="{6F0E0067-C76A-4113-8674-02BB0134C682}" type="pres">
      <dgm:prSet presAssocID="{B9B1C423-2257-4E83-923C-9201081DB4A6}" presName="parentTextBox" presStyleLbl="node1" presStyleIdx="0" presStyleCnt="3"/>
      <dgm:spPr/>
      <dgm:t>
        <a:bodyPr/>
        <a:lstStyle/>
        <a:p>
          <a:endParaRPr lang="en-US"/>
        </a:p>
      </dgm:t>
    </dgm:pt>
    <dgm:pt modelId="{78DCC082-FFD8-4034-91FD-87FA7B2130EB}" type="pres">
      <dgm:prSet presAssocID="{B9B1C423-2257-4E83-923C-9201081DB4A6}" presName="entireBox" presStyleLbl="node1" presStyleIdx="0" presStyleCnt="3"/>
      <dgm:spPr/>
      <dgm:t>
        <a:bodyPr/>
        <a:lstStyle/>
        <a:p>
          <a:endParaRPr lang="en-US"/>
        </a:p>
      </dgm:t>
    </dgm:pt>
    <dgm:pt modelId="{3387B188-EA29-47BF-997B-1AD67550CB67}" type="pres">
      <dgm:prSet presAssocID="{B9B1C423-2257-4E83-923C-9201081DB4A6}" presName="descendantBox" presStyleCnt="0"/>
      <dgm:spPr/>
    </dgm:pt>
    <dgm:pt modelId="{95B46E59-F3C1-4788-B69B-649ADBD03964}" type="pres">
      <dgm:prSet presAssocID="{A7869A7E-720E-41D5-9C5B-EEF66FEE036C}" presName="childTextBox" presStyleLbl="fgAccFollowNode1" presStyleIdx="0" presStyleCnt="6">
        <dgm:presLayoutVars>
          <dgm:bulletEnabled val="1"/>
        </dgm:presLayoutVars>
      </dgm:prSet>
      <dgm:spPr/>
      <dgm:t>
        <a:bodyPr/>
        <a:lstStyle/>
        <a:p>
          <a:endParaRPr lang="en-US"/>
        </a:p>
      </dgm:t>
    </dgm:pt>
    <dgm:pt modelId="{FE64EB13-D615-437D-8140-E5504D791CBE}" type="pres">
      <dgm:prSet presAssocID="{FD719B58-F776-4823-96AE-18E1563372C7}" presName="childTextBox" presStyleLbl="fgAccFollowNode1" presStyleIdx="1" presStyleCnt="6">
        <dgm:presLayoutVars>
          <dgm:bulletEnabled val="1"/>
        </dgm:presLayoutVars>
      </dgm:prSet>
      <dgm:spPr/>
      <dgm:t>
        <a:bodyPr/>
        <a:lstStyle/>
        <a:p>
          <a:endParaRPr lang="en-US"/>
        </a:p>
      </dgm:t>
    </dgm:pt>
    <dgm:pt modelId="{F7FBB9A7-4357-4B23-9302-8D78F946C27C}" type="pres">
      <dgm:prSet presAssocID="{22FD4E99-1E5F-4E2D-A9A5-C74F006B9901}" presName="sp" presStyleCnt="0"/>
      <dgm:spPr/>
    </dgm:pt>
    <dgm:pt modelId="{AF4ACEBE-533C-48E2-B1F0-6633FBCBF83D}" type="pres">
      <dgm:prSet presAssocID="{88C321AE-21DE-4658-AF8A-08A0A220552C}" presName="arrowAndChildren" presStyleCnt="0"/>
      <dgm:spPr/>
    </dgm:pt>
    <dgm:pt modelId="{102FAF19-5152-4C0A-A767-D0B0E795FA90}" type="pres">
      <dgm:prSet presAssocID="{88C321AE-21DE-4658-AF8A-08A0A220552C}" presName="parentTextArrow" presStyleLbl="node1" presStyleIdx="0" presStyleCnt="3"/>
      <dgm:spPr/>
      <dgm:t>
        <a:bodyPr/>
        <a:lstStyle/>
        <a:p>
          <a:endParaRPr lang="en-US"/>
        </a:p>
      </dgm:t>
    </dgm:pt>
    <dgm:pt modelId="{398240CE-EE43-4813-91B7-776EFF004284}" type="pres">
      <dgm:prSet presAssocID="{88C321AE-21DE-4658-AF8A-08A0A220552C}" presName="arrow" presStyleLbl="node1" presStyleIdx="1" presStyleCnt="3"/>
      <dgm:spPr/>
      <dgm:t>
        <a:bodyPr/>
        <a:lstStyle/>
        <a:p>
          <a:endParaRPr lang="en-US"/>
        </a:p>
      </dgm:t>
    </dgm:pt>
    <dgm:pt modelId="{100AFE05-31C7-460C-A0E6-BB1E61295389}" type="pres">
      <dgm:prSet presAssocID="{88C321AE-21DE-4658-AF8A-08A0A220552C}" presName="descendantArrow" presStyleCnt="0"/>
      <dgm:spPr/>
    </dgm:pt>
    <dgm:pt modelId="{2CD70F2C-1DA4-4F25-A147-EC1DB0BC3CBE}" type="pres">
      <dgm:prSet presAssocID="{7DB37BFE-664B-4F38-8864-C0AEAE16C3B2}" presName="childTextArrow" presStyleLbl="fgAccFollowNode1" presStyleIdx="2" presStyleCnt="6">
        <dgm:presLayoutVars>
          <dgm:bulletEnabled val="1"/>
        </dgm:presLayoutVars>
      </dgm:prSet>
      <dgm:spPr/>
      <dgm:t>
        <a:bodyPr/>
        <a:lstStyle/>
        <a:p>
          <a:endParaRPr lang="en-US"/>
        </a:p>
      </dgm:t>
    </dgm:pt>
    <dgm:pt modelId="{4602EF38-937B-4577-9D39-899FC2F64983}" type="pres">
      <dgm:prSet presAssocID="{D8B93393-C1AB-4131-AF47-5A82F69C2F42}" presName="childTextArrow" presStyleLbl="fgAccFollowNode1" presStyleIdx="3" presStyleCnt="6">
        <dgm:presLayoutVars>
          <dgm:bulletEnabled val="1"/>
        </dgm:presLayoutVars>
      </dgm:prSet>
      <dgm:spPr/>
      <dgm:t>
        <a:bodyPr/>
        <a:lstStyle/>
        <a:p>
          <a:endParaRPr lang="en-US"/>
        </a:p>
      </dgm:t>
    </dgm:pt>
    <dgm:pt modelId="{49CB7293-A21C-4E76-8F41-E1690BCCA063}" type="pres">
      <dgm:prSet presAssocID="{92DA7A7D-0E37-4E9A-AB02-29A82F8A12CD}" presName="sp" presStyleCnt="0"/>
      <dgm:spPr/>
    </dgm:pt>
    <dgm:pt modelId="{11684347-4B0C-45D6-8A2B-9B440F09E9A0}" type="pres">
      <dgm:prSet presAssocID="{A0232AA1-4527-4563-A9C0-527E0D8AB876}" presName="arrowAndChildren" presStyleCnt="0"/>
      <dgm:spPr/>
    </dgm:pt>
    <dgm:pt modelId="{12E2DA6E-327C-4D90-8A24-9890FFBE7763}" type="pres">
      <dgm:prSet presAssocID="{A0232AA1-4527-4563-A9C0-527E0D8AB876}" presName="parentTextArrow" presStyleLbl="node1" presStyleIdx="1" presStyleCnt="3"/>
      <dgm:spPr/>
      <dgm:t>
        <a:bodyPr/>
        <a:lstStyle/>
        <a:p>
          <a:endParaRPr lang="en-US"/>
        </a:p>
      </dgm:t>
    </dgm:pt>
    <dgm:pt modelId="{642EBCA3-ADDA-4DB0-AB40-61AB8B3D35AA}" type="pres">
      <dgm:prSet presAssocID="{A0232AA1-4527-4563-A9C0-527E0D8AB876}" presName="arrow" presStyleLbl="node1" presStyleIdx="2" presStyleCnt="3"/>
      <dgm:spPr/>
      <dgm:t>
        <a:bodyPr/>
        <a:lstStyle/>
        <a:p>
          <a:endParaRPr lang="en-US"/>
        </a:p>
      </dgm:t>
    </dgm:pt>
    <dgm:pt modelId="{74134283-36C9-49C4-A87A-FF425ED564A8}" type="pres">
      <dgm:prSet presAssocID="{A0232AA1-4527-4563-A9C0-527E0D8AB876}" presName="descendantArrow" presStyleCnt="0"/>
      <dgm:spPr/>
    </dgm:pt>
    <dgm:pt modelId="{E1707A70-9536-42B7-AE8C-3457139DC9AF}" type="pres">
      <dgm:prSet presAssocID="{78D980E8-33E6-4F5C-98B9-935A9228CD05}" presName="childTextArrow" presStyleLbl="fgAccFollowNode1" presStyleIdx="4" presStyleCnt="6">
        <dgm:presLayoutVars>
          <dgm:bulletEnabled val="1"/>
        </dgm:presLayoutVars>
      </dgm:prSet>
      <dgm:spPr/>
      <dgm:t>
        <a:bodyPr/>
        <a:lstStyle/>
        <a:p>
          <a:endParaRPr lang="en-US"/>
        </a:p>
      </dgm:t>
    </dgm:pt>
    <dgm:pt modelId="{993CB1BD-BCAF-4317-BFFA-BF7E29CFE8A4}" type="pres">
      <dgm:prSet presAssocID="{DBE31186-3A1D-4B3F-831F-67AC08E52EDC}" presName="childTextArrow" presStyleLbl="fgAccFollowNode1" presStyleIdx="5" presStyleCnt="6">
        <dgm:presLayoutVars>
          <dgm:bulletEnabled val="1"/>
        </dgm:presLayoutVars>
      </dgm:prSet>
      <dgm:spPr/>
      <dgm:t>
        <a:bodyPr/>
        <a:lstStyle/>
        <a:p>
          <a:endParaRPr lang="en-US"/>
        </a:p>
      </dgm:t>
    </dgm:pt>
  </dgm:ptLst>
  <dgm:cxnLst>
    <dgm:cxn modelId="{183BF675-2F64-4F26-825A-BF72946205A3}" srcId="{88C321AE-21DE-4658-AF8A-08A0A220552C}" destId="{D8B93393-C1AB-4131-AF47-5A82F69C2F42}" srcOrd="1" destOrd="0" parTransId="{15EB1AC2-24DD-4494-B79A-BBF88B98C3F2}" sibTransId="{F56E649E-1D94-4FC8-83EC-DE950556E211}"/>
    <dgm:cxn modelId="{321D12F1-F800-4C2C-92C3-F829AD367FDF}" type="presOf" srcId="{DBE31186-3A1D-4B3F-831F-67AC08E52EDC}" destId="{993CB1BD-BCAF-4317-BFFA-BF7E29CFE8A4}" srcOrd="0" destOrd="0" presId="urn:microsoft.com/office/officeart/2005/8/layout/process4"/>
    <dgm:cxn modelId="{9EBCD58A-C930-4095-8964-3EC70ADA004C}" srcId="{8E01179B-85E5-4E27-8A72-DA37721A00CB}" destId="{88C321AE-21DE-4658-AF8A-08A0A220552C}" srcOrd="1" destOrd="0" parTransId="{054DA64D-3A6A-4279-B9DA-098663BFC4C1}" sibTransId="{22FD4E99-1E5F-4E2D-A9A5-C74F006B9901}"/>
    <dgm:cxn modelId="{0623C992-BD7A-4E52-9B50-0214A310AB3E}" type="presOf" srcId="{D8B93393-C1AB-4131-AF47-5A82F69C2F42}" destId="{4602EF38-937B-4577-9D39-899FC2F64983}" srcOrd="0" destOrd="0" presId="urn:microsoft.com/office/officeart/2005/8/layout/process4"/>
    <dgm:cxn modelId="{945A53A4-579A-4392-BD80-2C668F75DE8C}" type="presOf" srcId="{88C321AE-21DE-4658-AF8A-08A0A220552C}" destId="{102FAF19-5152-4C0A-A767-D0B0E795FA90}" srcOrd="0" destOrd="0" presId="urn:microsoft.com/office/officeart/2005/8/layout/process4"/>
    <dgm:cxn modelId="{CF8CD09F-85A9-4C63-A79B-DD5B267EFE17}" srcId="{A0232AA1-4527-4563-A9C0-527E0D8AB876}" destId="{DBE31186-3A1D-4B3F-831F-67AC08E52EDC}" srcOrd="1" destOrd="0" parTransId="{B4B76C8D-4F56-4D42-921E-E3C1D2DADCC6}" sibTransId="{1152335A-A80E-45BD-B6AE-5B7F299A28F5}"/>
    <dgm:cxn modelId="{7198221D-1725-4C45-B279-B382F4125022}" type="presOf" srcId="{7DB37BFE-664B-4F38-8864-C0AEAE16C3B2}" destId="{2CD70F2C-1DA4-4F25-A147-EC1DB0BC3CBE}" srcOrd="0" destOrd="0" presId="urn:microsoft.com/office/officeart/2005/8/layout/process4"/>
    <dgm:cxn modelId="{597F8357-D290-45C6-87D9-667CEB40FB9E}" type="presOf" srcId="{A0232AA1-4527-4563-A9C0-527E0D8AB876}" destId="{12E2DA6E-327C-4D90-8A24-9890FFBE7763}" srcOrd="0" destOrd="0" presId="urn:microsoft.com/office/officeart/2005/8/layout/process4"/>
    <dgm:cxn modelId="{0A5CF3F5-80B3-48FB-8FA4-E55225ADFEB0}" type="presOf" srcId="{A0232AA1-4527-4563-A9C0-527E0D8AB876}" destId="{642EBCA3-ADDA-4DB0-AB40-61AB8B3D35AA}" srcOrd="1" destOrd="0" presId="urn:microsoft.com/office/officeart/2005/8/layout/process4"/>
    <dgm:cxn modelId="{865E2CE5-FF36-44DB-9970-04433F0A0827}" srcId="{88C321AE-21DE-4658-AF8A-08A0A220552C}" destId="{7DB37BFE-664B-4F38-8864-C0AEAE16C3B2}" srcOrd="0" destOrd="0" parTransId="{46FC27BD-84D0-44DF-8D83-7EC2C12540A4}" sibTransId="{8832A8C3-E4CA-4050-8961-26F34CEA42BF}"/>
    <dgm:cxn modelId="{7DD2770F-6FCD-4618-BB39-BDF1AEE0AE03}" srcId="{A0232AA1-4527-4563-A9C0-527E0D8AB876}" destId="{78D980E8-33E6-4F5C-98B9-935A9228CD05}" srcOrd="0" destOrd="0" parTransId="{5AAD26A5-F82D-4EDC-8FED-E62C83385E75}" sibTransId="{084F9D9B-FBC0-4CCD-B97A-B8FC0187C639}"/>
    <dgm:cxn modelId="{F4049EB1-8DBE-49E0-88EB-A3DC77427126}" srcId="{8E01179B-85E5-4E27-8A72-DA37721A00CB}" destId="{B9B1C423-2257-4E83-923C-9201081DB4A6}" srcOrd="2" destOrd="0" parTransId="{7AFB7A48-57B5-47F6-BE4B-E2E6F90D9830}" sibTransId="{3A138870-E564-4534-A932-BD3FAAFB8A49}"/>
    <dgm:cxn modelId="{9384FF92-E30C-4305-9EB3-1F09096B1D7D}" srcId="{8E01179B-85E5-4E27-8A72-DA37721A00CB}" destId="{A0232AA1-4527-4563-A9C0-527E0D8AB876}" srcOrd="0" destOrd="0" parTransId="{D23E22EF-DF7F-4E82-ACCB-D81453219C38}" sibTransId="{92DA7A7D-0E37-4E9A-AB02-29A82F8A12CD}"/>
    <dgm:cxn modelId="{58688CFA-6089-47E5-90FB-8FAC02683132}" type="presOf" srcId="{78D980E8-33E6-4F5C-98B9-935A9228CD05}" destId="{E1707A70-9536-42B7-AE8C-3457139DC9AF}" srcOrd="0" destOrd="0" presId="urn:microsoft.com/office/officeart/2005/8/layout/process4"/>
    <dgm:cxn modelId="{0B7760D1-D889-4998-9471-257865FF639B}" type="presOf" srcId="{8E01179B-85E5-4E27-8A72-DA37721A00CB}" destId="{B976450F-CC31-4CCD-8658-FFD9A31AA63B}" srcOrd="0" destOrd="0" presId="urn:microsoft.com/office/officeart/2005/8/layout/process4"/>
    <dgm:cxn modelId="{DE942A28-75E3-4D51-ABB2-BDD1816A1E6C}" type="presOf" srcId="{88C321AE-21DE-4658-AF8A-08A0A220552C}" destId="{398240CE-EE43-4813-91B7-776EFF004284}" srcOrd="1" destOrd="0" presId="urn:microsoft.com/office/officeart/2005/8/layout/process4"/>
    <dgm:cxn modelId="{48FA1998-9110-41A8-9A32-25E487B2F56E}" type="presOf" srcId="{B9B1C423-2257-4E83-923C-9201081DB4A6}" destId="{6F0E0067-C76A-4113-8674-02BB0134C682}" srcOrd="0" destOrd="0" presId="urn:microsoft.com/office/officeart/2005/8/layout/process4"/>
    <dgm:cxn modelId="{3C0F437B-CBD4-4F79-8311-2EF74FBAE87F}" type="presOf" srcId="{B9B1C423-2257-4E83-923C-9201081DB4A6}" destId="{78DCC082-FFD8-4034-91FD-87FA7B2130EB}" srcOrd="1" destOrd="0" presId="urn:microsoft.com/office/officeart/2005/8/layout/process4"/>
    <dgm:cxn modelId="{70B09C39-030A-4D6D-A183-E7D3B77B5308}" srcId="{B9B1C423-2257-4E83-923C-9201081DB4A6}" destId="{FD719B58-F776-4823-96AE-18E1563372C7}" srcOrd="1" destOrd="0" parTransId="{509A7943-094B-42B6-AB4F-7496B48141C7}" sibTransId="{6F077C5B-A5C0-4F8E-9977-4828299CE02D}"/>
    <dgm:cxn modelId="{AA1FA891-BD5F-46BA-81EE-EAA1E262EA97}" srcId="{B9B1C423-2257-4E83-923C-9201081DB4A6}" destId="{A7869A7E-720E-41D5-9C5B-EEF66FEE036C}" srcOrd="0" destOrd="0" parTransId="{82CCB11E-26F3-4F64-B79B-8061E0021FA7}" sibTransId="{79765169-4BDD-43BF-8C0B-EA9591192BE9}"/>
    <dgm:cxn modelId="{D1A70263-EFF8-49E5-9723-A0FA4024B9B0}" type="presOf" srcId="{A7869A7E-720E-41D5-9C5B-EEF66FEE036C}" destId="{95B46E59-F3C1-4788-B69B-649ADBD03964}" srcOrd="0" destOrd="0" presId="urn:microsoft.com/office/officeart/2005/8/layout/process4"/>
    <dgm:cxn modelId="{BB5307F1-A4BB-4F8D-BB40-D1D1C1E7D704}" type="presOf" srcId="{FD719B58-F776-4823-96AE-18E1563372C7}" destId="{FE64EB13-D615-437D-8140-E5504D791CBE}" srcOrd="0" destOrd="0" presId="urn:microsoft.com/office/officeart/2005/8/layout/process4"/>
    <dgm:cxn modelId="{C0078B53-2E3F-464E-B204-4F418AC19DAA}" type="presParOf" srcId="{B976450F-CC31-4CCD-8658-FFD9A31AA63B}" destId="{E8708AC2-EB69-40E5-8C7A-71943FA5B93C}" srcOrd="0" destOrd="0" presId="urn:microsoft.com/office/officeart/2005/8/layout/process4"/>
    <dgm:cxn modelId="{1EAACC58-21BD-4FE3-A351-BD870EB12A3C}" type="presParOf" srcId="{E8708AC2-EB69-40E5-8C7A-71943FA5B93C}" destId="{6F0E0067-C76A-4113-8674-02BB0134C682}" srcOrd="0" destOrd="0" presId="urn:microsoft.com/office/officeart/2005/8/layout/process4"/>
    <dgm:cxn modelId="{0DB846BB-92D0-40AF-ACBD-74713E09771D}" type="presParOf" srcId="{E8708AC2-EB69-40E5-8C7A-71943FA5B93C}" destId="{78DCC082-FFD8-4034-91FD-87FA7B2130EB}" srcOrd="1" destOrd="0" presId="urn:microsoft.com/office/officeart/2005/8/layout/process4"/>
    <dgm:cxn modelId="{25620A3A-A717-4A36-9AE0-4670955CE138}" type="presParOf" srcId="{E8708AC2-EB69-40E5-8C7A-71943FA5B93C}" destId="{3387B188-EA29-47BF-997B-1AD67550CB67}" srcOrd="2" destOrd="0" presId="urn:microsoft.com/office/officeart/2005/8/layout/process4"/>
    <dgm:cxn modelId="{B572C680-7B9E-47A3-B2BD-6E1FDCD02A5F}" type="presParOf" srcId="{3387B188-EA29-47BF-997B-1AD67550CB67}" destId="{95B46E59-F3C1-4788-B69B-649ADBD03964}" srcOrd="0" destOrd="0" presId="urn:microsoft.com/office/officeart/2005/8/layout/process4"/>
    <dgm:cxn modelId="{2DFCC0FF-F6C5-4A1B-BA7F-5C18EDED8D77}" type="presParOf" srcId="{3387B188-EA29-47BF-997B-1AD67550CB67}" destId="{FE64EB13-D615-437D-8140-E5504D791CBE}" srcOrd="1" destOrd="0" presId="urn:microsoft.com/office/officeart/2005/8/layout/process4"/>
    <dgm:cxn modelId="{71E51477-18EE-40FF-82B3-5706C97F0351}" type="presParOf" srcId="{B976450F-CC31-4CCD-8658-FFD9A31AA63B}" destId="{F7FBB9A7-4357-4B23-9302-8D78F946C27C}" srcOrd="1" destOrd="0" presId="urn:microsoft.com/office/officeart/2005/8/layout/process4"/>
    <dgm:cxn modelId="{18EA8F84-0863-4285-A037-4A5BAB966ED7}" type="presParOf" srcId="{B976450F-CC31-4CCD-8658-FFD9A31AA63B}" destId="{AF4ACEBE-533C-48E2-B1F0-6633FBCBF83D}" srcOrd="2" destOrd="0" presId="urn:microsoft.com/office/officeart/2005/8/layout/process4"/>
    <dgm:cxn modelId="{E6BD397D-8B0F-4C5D-BAFF-F6F874C1B960}" type="presParOf" srcId="{AF4ACEBE-533C-48E2-B1F0-6633FBCBF83D}" destId="{102FAF19-5152-4C0A-A767-D0B0E795FA90}" srcOrd="0" destOrd="0" presId="urn:microsoft.com/office/officeart/2005/8/layout/process4"/>
    <dgm:cxn modelId="{6CC84BC1-0383-42A7-BCAB-8C6BC47AC2E4}" type="presParOf" srcId="{AF4ACEBE-533C-48E2-B1F0-6633FBCBF83D}" destId="{398240CE-EE43-4813-91B7-776EFF004284}" srcOrd="1" destOrd="0" presId="urn:microsoft.com/office/officeart/2005/8/layout/process4"/>
    <dgm:cxn modelId="{B9F6AF03-FD8F-40FC-B935-7BE18FD20F56}" type="presParOf" srcId="{AF4ACEBE-533C-48E2-B1F0-6633FBCBF83D}" destId="{100AFE05-31C7-460C-A0E6-BB1E61295389}" srcOrd="2" destOrd="0" presId="urn:microsoft.com/office/officeart/2005/8/layout/process4"/>
    <dgm:cxn modelId="{8F025901-88F6-4E57-A5C0-7A6E205A5684}" type="presParOf" srcId="{100AFE05-31C7-460C-A0E6-BB1E61295389}" destId="{2CD70F2C-1DA4-4F25-A147-EC1DB0BC3CBE}" srcOrd="0" destOrd="0" presId="urn:microsoft.com/office/officeart/2005/8/layout/process4"/>
    <dgm:cxn modelId="{2B45FDFF-65CD-4746-9F1B-05AE9B01A038}" type="presParOf" srcId="{100AFE05-31C7-460C-A0E6-BB1E61295389}" destId="{4602EF38-937B-4577-9D39-899FC2F64983}" srcOrd="1" destOrd="0" presId="urn:microsoft.com/office/officeart/2005/8/layout/process4"/>
    <dgm:cxn modelId="{A1C56CCD-31D7-4CEB-B095-6731D88DEA4D}" type="presParOf" srcId="{B976450F-CC31-4CCD-8658-FFD9A31AA63B}" destId="{49CB7293-A21C-4E76-8F41-E1690BCCA063}" srcOrd="3" destOrd="0" presId="urn:microsoft.com/office/officeart/2005/8/layout/process4"/>
    <dgm:cxn modelId="{309EB466-0119-4EF5-AEE6-24D0CCD0B752}" type="presParOf" srcId="{B976450F-CC31-4CCD-8658-FFD9A31AA63B}" destId="{11684347-4B0C-45D6-8A2B-9B440F09E9A0}" srcOrd="4" destOrd="0" presId="urn:microsoft.com/office/officeart/2005/8/layout/process4"/>
    <dgm:cxn modelId="{304FC5DE-74F4-4E25-BF77-FC142038B5D2}" type="presParOf" srcId="{11684347-4B0C-45D6-8A2B-9B440F09E9A0}" destId="{12E2DA6E-327C-4D90-8A24-9890FFBE7763}" srcOrd="0" destOrd="0" presId="urn:microsoft.com/office/officeart/2005/8/layout/process4"/>
    <dgm:cxn modelId="{12DDD2FB-2D7C-4AE5-93F1-F12108EB3E14}" type="presParOf" srcId="{11684347-4B0C-45D6-8A2B-9B440F09E9A0}" destId="{642EBCA3-ADDA-4DB0-AB40-61AB8B3D35AA}" srcOrd="1" destOrd="0" presId="urn:microsoft.com/office/officeart/2005/8/layout/process4"/>
    <dgm:cxn modelId="{BEC1EDD1-E0B7-4240-80D6-1E1DA66A8DD6}" type="presParOf" srcId="{11684347-4B0C-45D6-8A2B-9B440F09E9A0}" destId="{74134283-36C9-49C4-A87A-FF425ED564A8}" srcOrd="2" destOrd="0" presId="urn:microsoft.com/office/officeart/2005/8/layout/process4"/>
    <dgm:cxn modelId="{8C0B485D-7ADD-4EE3-B938-9792B239D213}" type="presParOf" srcId="{74134283-36C9-49C4-A87A-FF425ED564A8}" destId="{E1707A70-9536-42B7-AE8C-3457139DC9AF}" srcOrd="0" destOrd="0" presId="urn:microsoft.com/office/officeart/2005/8/layout/process4"/>
    <dgm:cxn modelId="{1CC9DF2F-23AA-439A-9AFD-CC49C318C38A}" type="presParOf" srcId="{74134283-36C9-49C4-A87A-FF425ED564A8}" destId="{993CB1BD-BCAF-4317-BFFA-BF7E29CFE8A4}"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AFF1B9-917B-4C64-8F60-7DE0F6EF1DB2}">
      <dsp:nvSpPr>
        <dsp:cNvPr id="0" name=""/>
        <dsp:cNvSpPr/>
      </dsp:nvSpPr>
      <dsp:spPr>
        <a:xfrm>
          <a:off x="0" y="593624"/>
          <a:ext cx="8594725" cy="9072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lt1">
              <a:alpha val="90000"/>
              <a:hueOff val="0"/>
              <a:satOff val="0"/>
              <a:lumOff val="0"/>
              <a:alphaOff val="0"/>
              <a:shade val="35000"/>
              <a:satMod val="130000"/>
            </a:schemeClr>
          </a:contourClr>
        </a:sp3d>
      </dsp:spPr>
      <dsp:style>
        <a:lnRef idx="1">
          <a:scrgbClr r="0" g="0" b="0"/>
        </a:lnRef>
        <a:fillRef idx="1">
          <a:scrgbClr r="0" g="0" b="0"/>
        </a:fillRef>
        <a:effectRef idx="2">
          <a:scrgbClr r="0" g="0" b="0"/>
        </a:effectRef>
        <a:fontRef idx="minor"/>
      </dsp:style>
    </dsp:sp>
    <dsp:sp modelId="{AF0A86D2-0777-4B0F-9F4F-B2F4C4E7FE22}">
      <dsp:nvSpPr>
        <dsp:cNvPr id="0" name=""/>
        <dsp:cNvSpPr/>
      </dsp:nvSpPr>
      <dsp:spPr>
        <a:xfrm>
          <a:off x="429736" y="62264"/>
          <a:ext cx="6016307" cy="1062720"/>
        </a:xfrm>
        <a:prstGeom prst="roundRect">
          <a:avLst/>
        </a:prstGeom>
        <a:solidFill>
          <a:schemeClr val="accent5">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5">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27402" tIns="0" rIns="227402" bIns="0" numCol="1" spcCol="1270" anchor="ctr" anchorCtr="0">
          <a:noAutofit/>
        </a:bodyPr>
        <a:lstStyle/>
        <a:p>
          <a:pPr lvl="0" algn="l" defTabSz="1600200">
            <a:lnSpc>
              <a:spcPct val="90000"/>
            </a:lnSpc>
            <a:spcBef>
              <a:spcPct val="0"/>
            </a:spcBef>
            <a:spcAft>
              <a:spcPct val="35000"/>
            </a:spcAft>
          </a:pPr>
          <a:r>
            <a:rPr lang="en-US" sz="3600" kern="1200" dirty="0" smtClean="0"/>
            <a:t>Full Block </a:t>
          </a:r>
          <a:endParaRPr lang="en-US" sz="3600" kern="1200" dirty="0"/>
        </a:p>
      </dsp:txBody>
      <dsp:txXfrm>
        <a:off x="481614" y="114142"/>
        <a:ext cx="5912551" cy="958964"/>
      </dsp:txXfrm>
    </dsp:sp>
    <dsp:sp modelId="{42766CD9-F2E0-4A09-9C91-6D9FAA5FB566}">
      <dsp:nvSpPr>
        <dsp:cNvPr id="0" name=""/>
        <dsp:cNvSpPr/>
      </dsp:nvSpPr>
      <dsp:spPr>
        <a:xfrm>
          <a:off x="0" y="2226584"/>
          <a:ext cx="8594725" cy="907200"/>
        </a:xfrm>
        <a:prstGeom prst="rect">
          <a:avLst/>
        </a:prstGeom>
        <a:solidFill>
          <a:schemeClr val="lt1">
            <a:alpha val="90000"/>
            <a:hueOff val="0"/>
            <a:satOff val="0"/>
            <a:lumOff val="0"/>
            <a:alphaOff val="0"/>
          </a:schemeClr>
        </a:solidFill>
        <a:ln w="9525" cap="flat" cmpd="sng" algn="ctr">
          <a:solidFill>
            <a:schemeClr val="accent5">
              <a:hueOff val="-9534578"/>
              <a:satOff val="2515"/>
              <a:lumOff val="1275"/>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lt1">
              <a:alpha val="90000"/>
              <a:hueOff val="0"/>
              <a:satOff val="0"/>
              <a:lumOff val="0"/>
              <a:alphaOff val="0"/>
              <a:shade val="35000"/>
              <a:satMod val="130000"/>
            </a:schemeClr>
          </a:contourClr>
        </a:sp3d>
      </dsp:spPr>
      <dsp:style>
        <a:lnRef idx="1">
          <a:scrgbClr r="0" g="0" b="0"/>
        </a:lnRef>
        <a:fillRef idx="1">
          <a:scrgbClr r="0" g="0" b="0"/>
        </a:fillRef>
        <a:effectRef idx="2">
          <a:scrgbClr r="0" g="0" b="0"/>
        </a:effectRef>
        <a:fontRef idx="minor"/>
      </dsp:style>
    </dsp:sp>
    <dsp:sp modelId="{BFB3618C-778D-41D6-8985-B828429AFDEF}">
      <dsp:nvSpPr>
        <dsp:cNvPr id="0" name=""/>
        <dsp:cNvSpPr/>
      </dsp:nvSpPr>
      <dsp:spPr>
        <a:xfrm>
          <a:off x="429736" y="1695225"/>
          <a:ext cx="6016307" cy="1062720"/>
        </a:xfrm>
        <a:prstGeom prst="roundRect">
          <a:avLst/>
        </a:prstGeom>
        <a:solidFill>
          <a:schemeClr val="accent5">
            <a:hueOff val="-9534578"/>
            <a:satOff val="2515"/>
            <a:lumOff val="1275"/>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5">
              <a:hueOff val="-9534578"/>
              <a:satOff val="2515"/>
              <a:lumOff val="1275"/>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27402" tIns="0" rIns="227402" bIns="0" numCol="1" spcCol="1270" anchor="ctr" anchorCtr="0">
          <a:noAutofit/>
        </a:bodyPr>
        <a:lstStyle/>
        <a:p>
          <a:pPr lvl="0" algn="l" defTabSz="1600200">
            <a:lnSpc>
              <a:spcPct val="90000"/>
            </a:lnSpc>
            <a:spcBef>
              <a:spcPct val="0"/>
            </a:spcBef>
            <a:spcAft>
              <a:spcPct val="35000"/>
            </a:spcAft>
          </a:pPr>
          <a:r>
            <a:rPr lang="en-US" sz="3600" kern="1200" dirty="0" smtClean="0"/>
            <a:t>Modified Block</a:t>
          </a:r>
          <a:endParaRPr lang="en-US" sz="3600" kern="1200" dirty="0"/>
        </a:p>
      </dsp:txBody>
      <dsp:txXfrm>
        <a:off x="481614" y="1747103"/>
        <a:ext cx="5912551" cy="958964"/>
      </dsp:txXfrm>
    </dsp:sp>
    <dsp:sp modelId="{A26D18F2-E270-458A-8A93-CA151B35564E}">
      <dsp:nvSpPr>
        <dsp:cNvPr id="0" name=""/>
        <dsp:cNvSpPr/>
      </dsp:nvSpPr>
      <dsp:spPr>
        <a:xfrm>
          <a:off x="0" y="3859545"/>
          <a:ext cx="8594725" cy="907200"/>
        </a:xfrm>
        <a:prstGeom prst="rect">
          <a:avLst/>
        </a:prstGeom>
        <a:solidFill>
          <a:schemeClr val="lt1">
            <a:alpha val="90000"/>
            <a:hueOff val="0"/>
            <a:satOff val="0"/>
            <a:lumOff val="0"/>
            <a:alphaOff val="0"/>
          </a:schemeClr>
        </a:solidFill>
        <a:ln w="9525" cap="flat" cmpd="sng" algn="ctr">
          <a:solidFill>
            <a:schemeClr val="accent5">
              <a:hueOff val="-19069156"/>
              <a:satOff val="5029"/>
              <a:lumOff val="2549"/>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lt1">
              <a:alpha val="90000"/>
              <a:hueOff val="0"/>
              <a:satOff val="0"/>
              <a:lumOff val="0"/>
              <a:alphaOff val="0"/>
              <a:shade val="35000"/>
              <a:satMod val="130000"/>
            </a:schemeClr>
          </a:contourClr>
        </a:sp3d>
      </dsp:spPr>
      <dsp:style>
        <a:lnRef idx="1">
          <a:scrgbClr r="0" g="0" b="0"/>
        </a:lnRef>
        <a:fillRef idx="1">
          <a:scrgbClr r="0" g="0" b="0"/>
        </a:fillRef>
        <a:effectRef idx="2">
          <a:scrgbClr r="0" g="0" b="0"/>
        </a:effectRef>
        <a:fontRef idx="minor"/>
      </dsp:style>
    </dsp:sp>
    <dsp:sp modelId="{69B425DA-CF4E-4706-B5D2-1EFB999D1CB3}">
      <dsp:nvSpPr>
        <dsp:cNvPr id="0" name=""/>
        <dsp:cNvSpPr/>
      </dsp:nvSpPr>
      <dsp:spPr>
        <a:xfrm>
          <a:off x="429736" y="3328185"/>
          <a:ext cx="6016307" cy="1062720"/>
        </a:xfrm>
        <a:prstGeom prst="roundRect">
          <a:avLst/>
        </a:prstGeom>
        <a:solidFill>
          <a:schemeClr val="accent5">
            <a:hueOff val="-19069156"/>
            <a:satOff val="5029"/>
            <a:lumOff val="2549"/>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5">
              <a:hueOff val="-19069156"/>
              <a:satOff val="5029"/>
              <a:lumOff val="2549"/>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27402" tIns="0" rIns="227402" bIns="0" numCol="1" spcCol="1270" anchor="ctr" anchorCtr="0">
          <a:noAutofit/>
        </a:bodyPr>
        <a:lstStyle/>
        <a:p>
          <a:pPr lvl="0" algn="l" defTabSz="1600200">
            <a:lnSpc>
              <a:spcPct val="90000"/>
            </a:lnSpc>
            <a:spcBef>
              <a:spcPct val="0"/>
            </a:spcBef>
            <a:spcAft>
              <a:spcPct val="35000"/>
            </a:spcAft>
          </a:pPr>
          <a:r>
            <a:rPr lang="en-US" sz="3600" kern="1200" dirty="0" smtClean="0"/>
            <a:t>Semi-Block</a:t>
          </a:r>
          <a:endParaRPr lang="en-US" sz="3600" kern="1200" dirty="0"/>
        </a:p>
      </dsp:txBody>
      <dsp:txXfrm>
        <a:off x="481614" y="3380063"/>
        <a:ext cx="5912551" cy="9589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DCC082-FFD8-4034-91FD-87FA7B2130EB}">
      <dsp:nvSpPr>
        <dsp:cNvPr id="0" name=""/>
        <dsp:cNvSpPr/>
      </dsp:nvSpPr>
      <dsp:spPr>
        <a:xfrm>
          <a:off x="0" y="3613665"/>
          <a:ext cx="7499350" cy="1186085"/>
        </a:xfrm>
        <a:prstGeom prst="rect">
          <a:avLst/>
        </a:prstGeom>
        <a:solidFill>
          <a:schemeClr val="accent5">
            <a:hueOff val="0"/>
            <a:satOff val="0"/>
            <a:lumOff val="0"/>
            <a:alphaOff val="0"/>
          </a:schemeClr>
        </a:solidFill>
        <a:ln>
          <a:noFill/>
        </a:ln>
        <a:effectLst>
          <a:outerShdw blurRad="50800" dist="15240" dir="5400000" algn="tl" rotWithShape="0">
            <a:srgbClr val="000000">
              <a:alpha val="7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dirty="0" smtClean="0"/>
            <a:t>Ending</a:t>
          </a:r>
          <a:endParaRPr lang="en-US" sz="2200" kern="1200" dirty="0"/>
        </a:p>
      </dsp:txBody>
      <dsp:txXfrm>
        <a:off x="0" y="3613665"/>
        <a:ext cx="7499350" cy="640486"/>
      </dsp:txXfrm>
    </dsp:sp>
    <dsp:sp modelId="{95B46E59-F3C1-4788-B69B-649ADBD03964}">
      <dsp:nvSpPr>
        <dsp:cNvPr id="0" name=""/>
        <dsp:cNvSpPr/>
      </dsp:nvSpPr>
      <dsp:spPr>
        <a:xfrm>
          <a:off x="0" y="4230430"/>
          <a:ext cx="3749674" cy="545599"/>
        </a:xfrm>
        <a:prstGeom prst="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dirty="0" smtClean="0"/>
            <a:t>Restate main idea</a:t>
          </a:r>
          <a:endParaRPr lang="en-US" sz="1800" kern="1200" dirty="0"/>
        </a:p>
      </dsp:txBody>
      <dsp:txXfrm>
        <a:off x="0" y="4230430"/>
        <a:ext cx="3749674" cy="545599"/>
      </dsp:txXfrm>
    </dsp:sp>
    <dsp:sp modelId="{FE64EB13-D615-437D-8140-E5504D791CBE}">
      <dsp:nvSpPr>
        <dsp:cNvPr id="0" name=""/>
        <dsp:cNvSpPr/>
      </dsp:nvSpPr>
      <dsp:spPr>
        <a:xfrm>
          <a:off x="3749675" y="4230430"/>
          <a:ext cx="3749674" cy="545599"/>
        </a:xfrm>
        <a:prstGeom prst="rect">
          <a:avLst/>
        </a:prstGeom>
        <a:solidFill>
          <a:schemeClr val="accent5">
            <a:tint val="40000"/>
            <a:alpha val="90000"/>
            <a:hueOff val="-3885058"/>
            <a:satOff val="985"/>
            <a:lumOff val="125"/>
            <a:alphaOff val="0"/>
          </a:schemeClr>
        </a:solidFill>
        <a:ln w="9525" cap="flat" cmpd="sng" algn="ctr">
          <a:solidFill>
            <a:schemeClr val="accent5">
              <a:tint val="40000"/>
              <a:alpha val="9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dirty="0" smtClean="0"/>
            <a:t>write expressions of goodwill or appreciation.</a:t>
          </a:r>
          <a:endParaRPr lang="en-US" sz="1800" kern="1200" dirty="0"/>
        </a:p>
      </dsp:txBody>
      <dsp:txXfrm>
        <a:off x="3749675" y="4230430"/>
        <a:ext cx="3749674" cy="545599"/>
      </dsp:txXfrm>
    </dsp:sp>
    <dsp:sp modelId="{398240CE-EE43-4813-91B7-776EFF004284}">
      <dsp:nvSpPr>
        <dsp:cNvPr id="0" name=""/>
        <dsp:cNvSpPr/>
      </dsp:nvSpPr>
      <dsp:spPr>
        <a:xfrm rot="10800000">
          <a:off x="0" y="1807257"/>
          <a:ext cx="7499350" cy="1824199"/>
        </a:xfrm>
        <a:prstGeom prst="upArrowCallout">
          <a:avLst/>
        </a:prstGeom>
        <a:solidFill>
          <a:schemeClr val="accent5">
            <a:hueOff val="-9534578"/>
            <a:satOff val="2515"/>
            <a:lumOff val="1275"/>
            <a:alphaOff val="0"/>
          </a:schemeClr>
        </a:solidFill>
        <a:ln>
          <a:noFill/>
        </a:ln>
        <a:effectLst>
          <a:outerShdw blurRad="50800" dist="15240" dir="5400000" algn="tl" rotWithShape="0">
            <a:srgbClr val="000000">
              <a:alpha val="7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dirty="0" smtClean="0"/>
            <a:t>Details</a:t>
          </a:r>
          <a:endParaRPr lang="en-US" sz="2200" kern="1200" dirty="0"/>
        </a:p>
      </dsp:txBody>
      <dsp:txXfrm rot="-10800000">
        <a:off x="0" y="1807257"/>
        <a:ext cx="7499350" cy="640294"/>
      </dsp:txXfrm>
    </dsp:sp>
    <dsp:sp modelId="{2CD70F2C-1DA4-4F25-A147-EC1DB0BC3CBE}">
      <dsp:nvSpPr>
        <dsp:cNvPr id="0" name=""/>
        <dsp:cNvSpPr/>
      </dsp:nvSpPr>
      <dsp:spPr>
        <a:xfrm>
          <a:off x="0" y="2447551"/>
          <a:ext cx="3749674" cy="545435"/>
        </a:xfrm>
        <a:prstGeom prst="rect">
          <a:avLst/>
        </a:prstGeom>
        <a:solidFill>
          <a:schemeClr val="accent5">
            <a:tint val="40000"/>
            <a:alpha val="90000"/>
            <a:hueOff val="-7770115"/>
            <a:satOff val="1970"/>
            <a:lumOff val="250"/>
            <a:alphaOff val="0"/>
          </a:schemeClr>
        </a:solidFill>
        <a:ln w="9525" cap="flat" cmpd="sng" algn="ctr">
          <a:solidFill>
            <a:schemeClr val="accent5">
              <a:tint val="40000"/>
              <a:alpha val="9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dirty="0" smtClean="0"/>
            <a:t>Explain and justify your request</a:t>
          </a:r>
          <a:endParaRPr lang="en-US" sz="1800" kern="1200" dirty="0"/>
        </a:p>
      </dsp:txBody>
      <dsp:txXfrm>
        <a:off x="0" y="2447551"/>
        <a:ext cx="3749674" cy="545435"/>
      </dsp:txXfrm>
    </dsp:sp>
    <dsp:sp modelId="{4602EF38-937B-4577-9D39-899FC2F64983}">
      <dsp:nvSpPr>
        <dsp:cNvPr id="0" name=""/>
        <dsp:cNvSpPr/>
      </dsp:nvSpPr>
      <dsp:spPr>
        <a:xfrm>
          <a:off x="3749675" y="2447551"/>
          <a:ext cx="3749674" cy="545435"/>
        </a:xfrm>
        <a:prstGeom prst="rect">
          <a:avLst/>
        </a:prstGeom>
        <a:solidFill>
          <a:schemeClr val="accent5">
            <a:tint val="40000"/>
            <a:alpha val="90000"/>
            <a:hueOff val="-11655173"/>
            <a:satOff val="2955"/>
            <a:lumOff val="375"/>
            <a:alphaOff val="0"/>
          </a:schemeClr>
        </a:solidFill>
        <a:ln w="9525" cap="flat" cmpd="sng" algn="ctr">
          <a:solidFill>
            <a:schemeClr val="accent5">
              <a:tint val="40000"/>
              <a:alpha val="9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dirty="0" smtClean="0"/>
            <a:t>Provide details</a:t>
          </a:r>
          <a:endParaRPr lang="en-US" sz="1800" kern="1200" dirty="0"/>
        </a:p>
      </dsp:txBody>
      <dsp:txXfrm>
        <a:off x="3749675" y="2447551"/>
        <a:ext cx="3749674" cy="545435"/>
      </dsp:txXfrm>
    </dsp:sp>
    <dsp:sp modelId="{642EBCA3-ADDA-4DB0-AB40-61AB8B3D35AA}">
      <dsp:nvSpPr>
        <dsp:cNvPr id="0" name=""/>
        <dsp:cNvSpPr/>
      </dsp:nvSpPr>
      <dsp:spPr>
        <a:xfrm rot="10800000">
          <a:off x="0" y="848"/>
          <a:ext cx="7499350" cy="1824199"/>
        </a:xfrm>
        <a:prstGeom prst="upArrowCallout">
          <a:avLst/>
        </a:prstGeom>
        <a:solidFill>
          <a:schemeClr val="accent5">
            <a:hueOff val="-19069156"/>
            <a:satOff val="5029"/>
            <a:lumOff val="2549"/>
            <a:alphaOff val="0"/>
          </a:schemeClr>
        </a:solidFill>
        <a:ln>
          <a:noFill/>
        </a:ln>
        <a:effectLst>
          <a:outerShdw blurRad="50800" dist="15240" dir="5400000" algn="tl" rotWithShape="0">
            <a:srgbClr val="000000">
              <a:alpha val="7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dirty="0" smtClean="0"/>
            <a:t>Main Idea/Purpose of letter</a:t>
          </a:r>
          <a:endParaRPr lang="en-US" sz="2200" kern="1200" dirty="0"/>
        </a:p>
      </dsp:txBody>
      <dsp:txXfrm rot="-10800000">
        <a:off x="0" y="848"/>
        <a:ext cx="7499350" cy="640294"/>
      </dsp:txXfrm>
    </dsp:sp>
    <dsp:sp modelId="{E1707A70-9536-42B7-AE8C-3457139DC9AF}">
      <dsp:nvSpPr>
        <dsp:cNvPr id="0" name=""/>
        <dsp:cNvSpPr/>
      </dsp:nvSpPr>
      <dsp:spPr>
        <a:xfrm>
          <a:off x="0" y="641142"/>
          <a:ext cx="3749674" cy="545435"/>
        </a:xfrm>
        <a:prstGeom prst="rect">
          <a:avLst/>
        </a:prstGeom>
        <a:solidFill>
          <a:schemeClr val="accent5">
            <a:tint val="40000"/>
            <a:alpha val="90000"/>
            <a:hueOff val="-15540231"/>
            <a:satOff val="3940"/>
            <a:lumOff val="500"/>
            <a:alphaOff val="0"/>
          </a:schemeClr>
        </a:solidFill>
        <a:ln w="9525" cap="flat" cmpd="sng" algn="ctr">
          <a:solidFill>
            <a:schemeClr val="accent5">
              <a:tint val="40000"/>
              <a:alpha val="9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dirty="0" smtClean="0"/>
            <a:t>Write your request</a:t>
          </a:r>
          <a:endParaRPr lang="en-US" sz="1800" kern="1200" dirty="0"/>
        </a:p>
      </dsp:txBody>
      <dsp:txXfrm>
        <a:off x="0" y="641142"/>
        <a:ext cx="3749674" cy="545435"/>
      </dsp:txXfrm>
    </dsp:sp>
    <dsp:sp modelId="{993CB1BD-BCAF-4317-BFFA-BF7E29CFE8A4}">
      <dsp:nvSpPr>
        <dsp:cNvPr id="0" name=""/>
        <dsp:cNvSpPr/>
      </dsp:nvSpPr>
      <dsp:spPr>
        <a:xfrm>
          <a:off x="3749675" y="641142"/>
          <a:ext cx="3749674" cy="545435"/>
        </a:xfrm>
        <a:prstGeom prst="rect">
          <a:avLst/>
        </a:prstGeom>
        <a:solidFill>
          <a:schemeClr val="accent5">
            <a:tint val="40000"/>
            <a:alpha val="90000"/>
            <a:hueOff val="-19425287"/>
            <a:satOff val="4925"/>
            <a:lumOff val="625"/>
            <a:alphaOff val="0"/>
          </a:schemeClr>
        </a:solidFill>
        <a:ln w="9525" cap="flat" cmpd="sng" algn="ctr">
          <a:solidFill>
            <a:schemeClr val="accent5">
              <a:tint val="40000"/>
              <a:alpha val="9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dirty="0" smtClean="0"/>
            <a:t>Write your goodwill message</a:t>
          </a:r>
          <a:endParaRPr lang="en-US" sz="1800" kern="1200" dirty="0"/>
        </a:p>
      </dsp:txBody>
      <dsp:txXfrm>
        <a:off x="3749675" y="641142"/>
        <a:ext cx="3749674" cy="545435"/>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1">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B847FA7-320F-486A-B381-903F403A37D5}" type="datetimeFigureOut">
              <a:rPr lang="en-US" smtClean="0"/>
              <a:t>5/6/2020</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0DC56379-C1D8-46EE-AF9F-D8264D2CECF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2509388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847FA7-320F-486A-B381-903F403A37D5}"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56379-C1D8-46EE-AF9F-D8264D2CECFF}" type="slidenum">
              <a:rPr lang="en-US" smtClean="0"/>
              <a:t>‹#›</a:t>
            </a:fld>
            <a:endParaRPr lang="en-US"/>
          </a:p>
        </p:txBody>
      </p:sp>
    </p:spTree>
    <p:extLst>
      <p:ext uri="{BB962C8B-B14F-4D97-AF65-F5344CB8AC3E}">
        <p14:creationId xmlns:p14="http://schemas.microsoft.com/office/powerpoint/2010/main" val="3333020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847FA7-320F-486A-B381-903F403A37D5}"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56379-C1D8-46EE-AF9F-D8264D2CECFF}" type="slidenum">
              <a:rPr lang="en-US" smtClean="0"/>
              <a:t>‹#›</a:t>
            </a:fld>
            <a:endParaRPr lang="en-US"/>
          </a:p>
        </p:txBody>
      </p:sp>
    </p:spTree>
    <p:extLst>
      <p:ext uri="{BB962C8B-B14F-4D97-AF65-F5344CB8AC3E}">
        <p14:creationId xmlns:p14="http://schemas.microsoft.com/office/powerpoint/2010/main" val="518505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847FA7-320F-486A-B381-903F403A37D5}"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56379-C1D8-46EE-AF9F-D8264D2CECFF}" type="slidenum">
              <a:rPr lang="en-US" smtClean="0"/>
              <a:t>‹#›</a:t>
            </a:fld>
            <a:endParaRPr lang="en-US"/>
          </a:p>
        </p:txBody>
      </p:sp>
    </p:spTree>
    <p:extLst>
      <p:ext uri="{BB962C8B-B14F-4D97-AF65-F5344CB8AC3E}">
        <p14:creationId xmlns:p14="http://schemas.microsoft.com/office/powerpoint/2010/main" val="3260262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847FA7-320F-486A-B381-903F403A37D5}"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56379-C1D8-46EE-AF9F-D8264D2CECF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62537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847FA7-320F-486A-B381-903F403A37D5}" type="datetimeFigureOut">
              <a:rPr lang="en-US" smtClean="0"/>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C56379-C1D8-46EE-AF9F-D8264D2CECFF}" type="slidenum">
              <a:rPr lang="en-US" smtClean="0"/>
              <a:t>‹#›</a:t>
            </a:fld>
            <a:endParaRPr lang="en-US"/>
          </a:p>
        </p:txBody>
      </p:sp>
    </p:spTree>
    <p:extLst>
      <p:ext uri="{BB962C8B-B14F-4D97-AF65-F5344CB8AC3E}">
        <p14:creationId xmlns:p14="http://schemas.microsoft.com/office/powerpoint/2010/main" val="766168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847FA7-320F-486A-B381-903F403A37D5}" type="datetimeFigureOut">
              <a:rPr lang="en-US" smtClean="0"/>
              <a:t>5/6/2020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C56379-C1D8-46EE-AF9F-D8264D2CECFF}" type="slidenum">
              <a:rPr lang="en-US" smtClean="0"/>
              <a:t>‹#›</a:t>
            </a:fld>
            <a:endParaRPr lang="en-US"/>
          </a:p>
        </p:txBody>
      </p:sp>
    </p:spTree>
    <p:extLst>
      <p:ext uri="{BB962C8B-B14F-4D97-AF65-F5344CB8AC3E}">
        <p14:creationId xmlns:p14="http://schemas.microsoft.com/office/powerpoint/2010/main" val="1280894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847FA7-320F-486A-B381-903F403A37D5}" type="datetimeFigureOut">
              <a:rPr lang="en-US" smtClean="0"/>
              <a:t>5/6/2020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C56379-C1D8-46EE-AF9F-D8264D2CECFF}" type="slidenum">
              <a:rPr lang="en-US" smtClean="0"/>
              <a:t>‹#›</a:t>
            </a:fld>
            <a:endParaRPr lang="en-US"/>
          </a:p>
        </p:txBody>
      </p:sp>
    </p:spTree>
    <p:extLst>
      <p:ext uri="{BB962C8B-B14F-4D97-AF65-F5344CB8AC3E}">
        <p14:creationId xmlns:p14="http://schemas.microsoft.com/office/powerpoint/2010/main" val="3027858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847FA7-320F-486A-B381-903F403A37D5}" type="datetimeFigureOut">
              <a:rPr lang="en-US" smtClean="0"/>
              <a:t>5/6/2020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C56379-C1D8-46EE-AF9F-D8264D2CECFF}" type="slidenum">
              <a:rPr lang="en-US" smtClean="0"/>
              <a:t>‹#›</a:t>
            </a:fld>
            <a:endParaRPr lang="en-US"/>
          </a:p>
        </p:txBody>
      </p:sp>
    </p:spTree>
    <p:extLst>
      <p:ext uri="{BB962C8B-B14F-4D97-AF65-F5344CB8AC3E}">
        <p14:creationId xmlns:p14="http://schemas.microsoft.com/office/powerpoint/2010/main" val="365393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847FA7-320F-486A-B381-903F403A37D5}" type="datetimeFigureOut">
              <a:rPr lang="en-US" smtClean="0"/>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C56379-C1D8-46EE-AF9F-D8264D2CECFF}" type="slidenum">
              <a:rPr lang="en-US" smtClean="0"/>
              <a:t>‹#›</a:t>
            </a:fld>
            <a:endParaRPr lang="en-US"/>
          </a:p>
        </p:txBody>
      </p:sp>
    </p:spTree>
    <p:extLst>
      <p:ext uri="{BB962C8B-B14F-4D97-AF65-F5344CB8AC3E}">
        <p14:creationId xmlns:p14="http://schemas.microsoft.com/office/powerpoint/2010/main" val="2069891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847FA7-320F-486A-B381-903F403A37D5}" type="datetimeFigureOut">
              <a:rPr lang="en-US" smtClean="0"/>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C56379-C1D8-46EE-AF9F-D8264D2CECFF}" type="slidenum">
              <a:rPr lang="en-US" smtClean="0"/>
              <a:t>‹#›</a:t>
            </a:fld>
            <a:endParaRPr lang="en-US"/>
          </a:p>
        </p:txBody>
      </p:sp>
    </p:spTree>
    <p:extLst>
      <p:ext uri="{BB962C8B-B14F-4D97-AF65-F5344CB8AC3E}">
        <p14:creationId xmlns:p14="http://schemas.microsoft.com/office/powerpoint/2010/main" val="2772000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B847FA7-320F-486A-B381-903F403A37D5}" type="datetimeFigureOut">
              <a:rPr lang="en-US" smtClean="0"/>
              <a:t>5/6/2020</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0DC56379-C1D8-46EE-AF9F-D8264D2CECFF}" type="slidenum">
              <a:rPr lang="en-US" smtClean="0"/>
              <a:t>‹#›</a:t>
            </a:fld>
            <a:endParaRPr lang="en-US"/>
          </a:p>
        </p:txBody>
      </p:sp>
    </p:spTree>
    <p:extLst>
      <p:ext uri="{BB962C8B-B14F-4D97-AF65-F5344CB8AC3E}">
        <p14:creationId xmlns:p14="http://schemas.microsoft.com/office/powerpoint/2010/main" val="5789408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Formal Correspondence </a:t>
            </a:r>
            <a:endParaRPr lang="en-US" dirty="0"/>
          </a:p>
        </p:txBody>
      </p:sp>
    </p:spTree>
    <p:extLst>
      <p:ext uri="{BB962C8B-B14F-4D97-AF65-F5344CB8AC3E}">
        <p14:creationId xmlns:p14="http://schemas.microsoft.com/office/powerpoint/2010/main" val="3802104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024" y="95534"/>
            <a:ext cx="10167582" cy="6660108"/>
          </a:xfrm>
        </p:spPr>
        <p:txBody>
          <a:bodyPr>
            <a:normAutofit fontScale="85000" lnSpcReduction="10000"/>
          </a:bodyPr>
          <a:lstStyle/>
          <a:p>
            <a:pPr marL="0" indent="0">
              <a:buNone/>
            </a:pPr>
            <a:r>
              <a:rPr lang="en-US" dirty="0"/>
              <a:t>This experience has influenced me to intern as a tour guide at the American Museum of Natural History, where my love for the origins of history and learning from the tactile experience with artifacts increased. In the future, I would like to participate in historical research and eventually become a full-time professor of history. I believe my skills, experience, and goals make me an excellent candidate for your program.</a:t>
            </a:r>
          </a:p>
          <a:p>
            <a:pPr marL="0" indent="0">
              <a:buNone/>
            </a:pPr>
            <a:r>
              <a:rPr lang="en-US" dirty="0" smtClean="0"/>
              <a:t>This </a:t>
            </a:r>
            <a:r>
              <a:rPr lang="en-US" dirty="0"/>
              <a:t>experience has influenced me to intern as a tour guide at the American Museum of Natural History, where my love for the origins of history and learning from the tactile experience with artifacts increased. In the future, I would like to participate in historical research and eventually become a full-time professor of history. </a:t>
            </a:r>
            <a:endParaRPr lang="en-US" dirty="0" smtClean="0"/>
          </a:p>
          <a:p>
            <a:pPr marL="0" indent="0">
              <a:buNone/>
            </a:pPr>
            <a:r>
              <a:rPr lang="en-US" dirty="0" smtClean="0"/>
              <a:t>I </a:t>
            </a:r>
            <a:r>
              <a:rPr lang="en-US" dirty="0"/>
              <a:t>believe my skills, experience, and goals make me an excellent candidate for your program.</a:t>
            </a:r>
          </a:p>
          <a:p>
            <a:pPr marL="0" indent="0">
              <a:buNone/>
            </a:pPr>
            <a:r>
              <a:rPr lang="en-US" dirty="0" smtClean="0"/>
              <a:t>Thank </a:t>
            </a:r>
            <a:r>
              <a:rPr lang="en-US" dirty="0"/>
              <a:t>you very much for considering me for the John Doe Fellowship. I am</a:t>
            </a:r>
          </a:p>
          <a:p>
            <a:pPr marL="0" indent="0">
              <a:buNone/>
            </a:pPr>
            <a:r>
              <a:rPr lang="en-US" dirty="0"/>
              <a:t>looking forward to hearing from you.</a:t>
            </a:r>
          </a:p>
          <a:p>
            <a:pPr marL="0" indent="0">
              <a:buNone/>
            </a:pPr>
            <a:endParaRPr lang="en-US" dirty="0" smtClean="0"/>
          </a:p>
          <a:p>
            <a:pPr marL="0" indent="0">
              <a:buNone/>
            </a:pPr>
            <a:r>
              <a:rPr lang="en-US" dirty="0" smtClean="0"/>
              <a:t>Sincerely,</a:t>
            </a:r>
          </a:p>
          <a:p>
            <a:pPr marL="0" indent="0">
              <a:buNone/>
            </a:pPr>
            <a:endParaRPr lang="en-US" dirty="0" smtClean="0"/>
          </a:p>
          <a:p>
            <a:pPr marL="0" indent="0">
              <a:buNone/>
            </a:pPr>
            <a:endParaRPr lang="en-US" dirty="0" smtClean="0"/>
          </a:p>
          <a:p>
            <a:pPr marL="0" indent="0">
              <a:buNone/>
            </a:pPr>
            <a:r>
              <a:rPr lang="en-US" dirty="0" smtClean="0"/>
              <a:t>Bill </a:t>
            </a:r>
            <a:r>
              <a:rPr lang="en-US" dirty="0"/>
              <a:t>Lurie</a:t>
            </a:r>
          </a:p>
          <a:p>
            <a:pPr marL="0" indent="0">
              <a:buNone/>
            </a:pPr>
            <a:r>
              <a:rPr lang="en-US" dirty="0"/>
              <a:t>(419) 352-5425</a:t>
            </a:r>
          </a:p>
          <a:p>
            <a:pPr marL="0" indent="0">
              <a:buNone/>
            </a:pPr>
            <a:endParaRPr lang="en-US" dirty="0" smtClean="0"/>
          </a:p>
          <a:p>
            <a:pPr marL="0" indent="0">
              <a:buNone/>
            </a:pPr>
            <a:endParaRPr lang="en-US" dirty="0"/>
          </a:p>
          <a:p>
            <a:pPr marL="0" indent="0">
              <a:buNone/>
            </a:pPr>
            <a:r>
              <a:rPr lang="en-US" dirty="0" smtClean="0"/>
              <a:t>Enclosure</a:t>
            </a:r>
            <a:endParaRPr lang="en-US" dirty="0"/>
          </a:p>
          <a:p>
            <a:endParaRPr lang="en-US" dirty="0"/>
          </a:p>
        </p:txBody>
      </p:sp>
    </p:spTree>
    <p:extLst>
      <p:ext uri="{BB962C8B-B14F-4D97-AF65-F5344CB8AC3E}">
        <p14:creationId xmlns:p14="http://schemas.microsoft.com/office/powerpoint/2010/main" val="3303397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Modified block format</a:t>
            </a:r>
            <a:br>
              <a:rPr lang="en-US" b="1" dirty="0"/>
            </a:br>
            <a:endParaRPr lang="en-US" dirty="0"/>
          </a:p>
        </p:txBody>
      </p:sp>
      <p:sp>
        <p:nvSpPr>
          <p:cNvPr id="3" name="Content Placeholder 2"/>
          <p:cNvSpPr>
            <a:spLocks noGrp="1"/>
          </p:cNvSpPr>
          <p:nvPr>
            <p:ph idx="1"/>
          </p:nvPr>
        </p:nvSpPr>
        <p:spPr/>
        <p:txBody>
          <a:bodyPr/>
          <a:lstStyle/>
          <a:p>
            <a:r>
              <a:rPr lang="en-US" i="1" dirty="0" smtClean="0"/>
              <a:t>Modified </a:t>
            </a:r>
            <a:r>
              <a:rPr lang="en-US" i="1" dirty="0"/>
              <a:t>block</a:t>
            </a:r>
            <a:r>
              <a:rPr lang="en-US" dirty="0"/>
              <a:t> differs from block style in that the date, sign </a:t>
            </a:r>
            <a:r>
              <a:rPr lang="en-US" dirty="0" smtClean="0"/>
              <a:t>off, and </a:t>
            </a:r>
            <a:r>
              <a:rPr lang="en-US" dirty="0"/>
              <a:t>signature lines begin at the </a:t>
            </a:r>
            <a:r>
              <a:rPr lang="en-US" dirty="0" smtClean="0"/>
              <a:t>center </a:t>
            </a:r>
            <a:r>
              <a:rPr lang="en-US" dirty="0"/>
              <a:t>point of the page line. </a:t>
            </a:r>
            <a:endParaRPr lang="en-US" dirty="0" smtClean="0"/>
          </a:p>
          <a:p>
            <a:r>
              <a:rPr lang="en-US" dirty="0" smtClean="0"/>
              <a:t>The </a:t>
            </a:r>
            <a:r>
              <a:rPr lang="en-US" dirty="0"/>
              <a:t>beginning of each paragraph is indented five spaces, along with the subject line, if used. Depending on the length of the letter, paragraphs may be separated by a single or double line space.</a:t>
            </a:r>
          </a:p>
          <a:p>
            <a:endParaRPr lang="en-US" dirty="0"/>
          </a:p>
        </p:txBody>
      </p:sp>
    </p:spTree>
    <p:extLst>
      <p:ext uri="{BB962C8B-B14F-4D97-AF65-F5344CB8AC3E}">
        <p14:creationId xmlns:p14="http://schemas.microsoft.com/office/powerpoint/2010/main" val="667025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1872" y="286604"/>
            <a:ext cx="8595360" cy="5893534"/>
          </a:xfrm>
        </p:spPr>
        <p:txBody>
          <a:bodyPr>
            <a:normAutofit fontScale="85000" lnSpcReduction="10000"/>
          </a:bodyPr>
          <a:lstStyle/>
          <a:p>
            <a:pPr marL="0" indent="0" algn="r">
              <a:buNone/>
            </a:pPr>
            <a:r>
              <a:rPr lang="en-US" dirty="0"/>
              <a:t>123 Corona Blvd.</a:t>
            </a:r>
          </a:p>
          <a:p>
            <a:pPr marL="0" indent="0" algn="r">
              <a:buNone/>
            </a:pPr>
            <a:r>
              <a:rPr lang="en-US" dirty="0"/>
              <a:t> Flushing, NY </a:t>
            </a:r>
            <a:r>
              <a:rPr lang="en-US" dirty="0" smtClean="0"/>
              <a:t>1123</a:t>
            </a:r>
          </a:p>
          <a:p>
            <a:pPr marL="0" indent="0" algn="r">
              <a:buNone/>
            </a:pPr>
            <a:r>
              <a:rPr lang="en-US" dirty="0" smtClean="0"/>
              <a:t> </a:t>
            </a:r>
            <a:r>
              <a:rPr lang="en-US" dirty="0"/>
              <a:t>July 3, 2007</a:t>
            </a:r>
          </a:p>
          <a:p>
            <a:pPr marL="0" indent="0">
              <a:buNone/>
            </a:pPr>
            <a:r>
              <a:rPr lang="en-US" dirty="0"/>
              <a:t>Dr. Steven </a:t>
            </a:r>
            <a:r>
              <a:rPr lang="en-US" dirty="0" err="1"/>
              <a:t>Serafin</a:t>
            </a:r>
            <a:r>
              <a:rPr lang="en-US" dirty="0"/>
              <a:t>,</a:t>
            </a:r>
          </a:p>
          <a:p>
            <a:pPr marL="0" indent="0">
              <a:buNone/>
            </a:pPr>
            <a:r>
              <a:rPr lang="en-US" dirty="0"/>
              <a:t>Director Reading/Writing Center</a:t>
            </a:r>
          </a:p>
          <a:p>
            <a:pPr marL="0" indent="0">
              <a:buNone/>
            </a:pPr>
            <a:r>
              <a:rPr lang="en-US" dirty="0"/>
              <a:t>Hunter College</a:t>
            </a:r>
          </a:p>
          <a:p>
            <a:pPr marL="0" indent="0">
              <a:buNone/>
            </a:pPr>
            <a:r>
              <a:rPr lang="en-US" dirty="0"/>
              <a:t>695 Park Ave</a:t>
            </a:r>
          </a:p>
          <a:p>
            <a:pPr marL="0" indent="0">
              <a:buNone/>
            </a:pPr>
            <a:r>
              <a:rPr lang="en-US" dirty="0"/>
              <a:t>New York, NY </a:t>
            </a:r>
            <a:r>
              <a:rPr lang="en-US" dirty="0" smtClean="0"/>
              <a:t>10065</a:t>
            </a:r>
          </a:p>
          <a:p>
            <a:pPr marL="0" indent="0">
              <a:buNone/>
            </a:pPr>
            <a:endParaRPr lang="en-US" dirty="0"/>
          </a:p>
          <a:p>
            <a:pPr marL="0" indent="0">
              <a:buNone/>
            </a:pPr>
            <a:r>
              <a:rPr lang="en-US" dirty="0"/>
              <a:t>Dear Dr. </a:t>
            </a:r>
            <a:r>
              <a:rPr lang="en-US" dirty="0" err="1"/>
              <a:t>Serafin</a:t>
            </a:r>
            <a:r>
              <a:rPr lang="en-US" dirty="0"/>
              <a:t>:</a:t>
            </a:r>
          </a:p>
          <a:p>
            <a:pPr marL="0" indent="0" algn="just">
              <a:buNone/>
            </a:pPr>
            <a:r>
              <a:rPr lang="en-US" dirty="0"/>
              <a:t> </a:t>
            </a:r>
            <a:r>
              <a:rPr lang="en-US" dirty="0" smtClean="0"/>
              <a:t>            My </a:t>
            </a:r>
            <a:r>
              <a:rPr lang="en-US" dirty="0"/>
              <a:t>name is Sally Eisner. I am writing this appeal to request a 4th </a:t>
            </a:r>
            <a:r>
              <a:rPr lang="en-US" dirty="0" smtClean="0"/>
              <a:t>chance to </a:t>
            </a:r>
            <a:r>
              <a:rPr lang="en-US" dirty="0"/>
              <a:t>take the CUNY Proficiency Exam in June of 2007. I have taken the </a:t>
            </a:r>
            <a:r>
              <a:rPr lang="en-US" dirty="0" smtClean="0"/>
              <a:t>exam twice </a:t>
            </a:r>
            <a:r>
              <a:rPr lang="en-US" dirty="0"/>
              <a:t>and missed it once. The first time, I feel that I was simply </a:t>
            </a:r>
            <a:r>
              <a:rPr lang="en-US" dirty="0" smtClean="0"/>
              <a:t>unprepared. I </a:t>
            </a:r>
            <a:r>
              <a:rPr lang="en-US" dirty="0"/>
              <a:t>did not realize that I should have attended CPE workshops offered at </a:t>
            </a:r>
            <a:r>
              <a:rPr lang="en-US" dirty="0" smtClean="0"/>
              <a:t>the Reading/Writing </a:t>
            </a:r>
            <a:r>
              <a:rPr lang="en-US" dirty="0"/>
              <a:t>Center. The second time, I attended the workshops </a:t>
            </a:r>
            <a:r>
              <a:rPr lang="en-US" dirty="0" smtClean="0"/>
              <a:t>and learned </a:t>
            </a:r>
            <a:r>
              <a:rPr lang="en-US" dirty="0"/>
              <a:t>more about the exam; however, my Task 2 score was </a:t>
            </a:r>
            <a:r>
              <a:rPr lang="en-US" dirty="0" smtClean="0"/>
              <a:t>unsatisfactory, so </a:t>
            </a:r>
            <a:r>
              <a:rPr lang="en-US" dirty="0"/>
              <a:t>I failed again. Finally, I registered for CPE tutoring at the Reading/Writing Center and studied very hard for the third time. However, on the Saturday of the exam, I had a family emergency, which caused me to miss the date. I had forgotten that I could defer the test date until after I missed it.</a:t>
            </a:r>
          </a:p>
        </p:txBody>
      </p:sp>
    </p:spTree>
    <p:extLst>
      <p:ext uri="{BB962C8B-B14F-4D97-AF65-F5344CB8AC3E}">
        <p14:creationId xmlns:p14="http://schemas.microsoft.com/office/powerpoint/2010/main" val="1852133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1872" y="573206"/>
            <a:ext cx="8595360" cy="5606931"/>
          </a:xfrm>
        </p:spPr>
        <p:txBody>
          <a:bodyPr>
            <a:normAutofit/>
          </a:bodyPr>
          <a:lstStyle/>
          <a:p>
            <a:pPr marL="0" indent="0">
              <a:buNone/>
            </a:pPr>
            <a:r>
              <a:rPr lang="en-US" dirty="0" smtClean="0"/>
              <a:t>            Now</a:t>
            </a:r>
            <a:r>
              <a:rPr lang="en-US" dirty="0"/>
              <a:t>, I am working hard to build on my academic skills. After </a:t>
            </a:r>
            <a:r>
              <a:rPr lang="en-US" dirty="0" smtClean="0"/>
              <a:t>a consultation </a:t>
            </a:r>
            <a:r>
              <a:rPr lang="en-US" dirty="0"/>
              <a:t>with a CPE advisor at the Reading/Writing Center, I have </a:t>
            </a:r>
            <a:r>
              <a:rPr lang="en-US" dirty="0" smtClean="0"/>
              <a:t>a clear </a:t>
            </a:r>
            <a:r>
              <a:rPr lang="en-US" dirty="0"/>
              <a:t>vision of what I should do in order to pass the exam. Again, I </a:t>
            </a:r>
            <a:r>
              <a:rPr lang="en-US" dirty="0" smtClean="0"/>
              <a:t>have registered </a:t>
            </a:r>
            <a:r>
              <a:rPr lang="en-US" dirty="0"/>
              <a:t>for a semester of CPE tutoring at the Writing/Reading Center </a:t>
            </a:r>
            <a:r>
              <a:rPr lang="en-US" dirty="0" smtClean="0"/>
              <a:t>that I </a:t>
            </a:r>
            <a:r>
              <a:rPr lang="en-US" dirty="0"/>
              <a:t>plan to attend </a:t>
            </a:r>
            <a:r>
              <a:rPr lang="en-US" dirty="0" smtClean="0"/>
              <a:t>weekly. </a:t>
            </a:r>
            <a:endParaRPr lang="en-US" dirty="0"/>
          </a:p>
          <a:p>
            <a:pPr marL="0" indent="0">
              <a:buNone/>
            </a:pPr>
            <a:r>
              <a:rPr lang="en-US" dirty="0" smtClean="0"/>
              <a:t>            I </a:t>
            </a:r>
            <a:r>
              <a:rPr lang="en-US" dirty="0"/>
              <a:t>would really like to have a 4th chance to pass this exam because I </a:t>
            </a:r>
            <a:r>
              <a:rPr lang="en-US" dirty="0" smtClean="0"/>
              <a:t>am confident </a:t>
            </a:r>
            <a:r>
              <a:rPr lang="en-US" dirty="0"/>
              <a:t>that if I work hard, I can do it. Thank you very much </a:t>
            </a:r>
            <a:r>
              <a:rPr lang="en-US" dirty="0" smtClean="0"/>
              <a:t>for considering </a:t>
            </a:r>
            <a:r>
              <a:rPr lang="en-US" dirty="0"/>
              <a:t>my appeal. I hope to hear back from you soon.</a:t>
            </a:r>
          </a:p>
          <a:p>
            <a:endParaRPr lang="en-US" dirty="0"/>
          </a:p>
          <a:p>
            <a:pPr marL="0" indent="0" algn="r">
              <a:buNone/>
            </a:pPr>
            <a:r>
              <a:rPr lang="en-US" dirty="0"/>
              <a:t> Sincerely,</a:t>
            </a:r>
          </a:p>
          <a:p>
            <a:pPr algn="r"/>
            <a:endParaRPr lang="en-US" dirty="0"/>
          </a:p>
          <a:p>
            <a:pPr marL="0" indent="0" algn="r">
              <a:buNone/>
            </a:pPr>
            <a:r>
              <a:rPr lang="en-US" dirty="0"/>
              <a:t> Sally Eisner</a:t>
            </a:r>
          </a:p>
          <a:p>
            <a:endParaRPr lang="en-US" dirty="0"/>
          </a:p>
        </p:txBody>
      </p:sp>
    </p:spTree>
    <p:extLst>
      <p:ext uri="{BB962C8B-B14F-4D97-AF65-F5344CB8AC3E}">
        <p14:creationId xmlns:p14="http://schemas.microsoft.com/office/powerpoint/2010/main" val="3968862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Semi-Block format </a:t>
            </a:r>
            <a:endParaRPr lang="en-US" dirty="0"/>
          </a:p>
        </p:txBody>
      </p:sp>
      <p:sp>
        <p:nvSpPr>
          <p:cNvPr id="3" name="Content Placeholder 2"/>
          <p:cNvSpPr>
            <a:spLocks noGrp="1"/>
          </p:cNvSpPr>
          <p:nvPr>
            <p:ph idx="1"/>
          </p:nvPr>
        </p:nvSpPr>
        <p:spPr/>
        <p:txBody>
          <a:bodyPr/>
          <a:lstStyle/>
          <a:p>
            <a:r>
              <a:rPr lang="en-US" dirty="0"/>
              <a:t>It is similar to the modified block format, except that the </a:t>
            </a:r>
            <a:r>
              <a:rPr lang="en-US" b="1" dirty="0"/>
              <a:t>first line of each paragraph is indented</a:t>
            </a:r>
            <a:r>
              <a:rPr lang="en-US" dirty="0"/>
              <a:t>. </a:t>
            </a:r>
            <a:endParaRPr lang="en-US" dirty="0" smtClean="0"/>
          </a:p>
          <a:p>
            <a:r>
              <a:rPr lang="en-US" dirty="0" smtClean="0"/>
              <a:t>This </a:t>
            </a:r>
            <a:r>
              <a:rPr lang="en-US" dirty="0"/>
              <a:t>format is more conventional for informal personal letters in which we want to exude a warm, relaxed and friendly correspondence style.</a:t>
            </a:r>
          </a:p>
        </p:txBody>
      </p:sp>
    </p:spTree>
    <p:extLst>
      <p:ext uri="{BB962C8B-B14F-4D97-AF65-F5344CB8AC3E}">
        <p14:creationId xmlns:p14="http://schemas.microsoft.com/office/powerpoint/2010/main" val="1371953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stretch>
            <a:fillRect/>
          </a:stretch>
        </p:blipFill>
        <p:spPr>
          <a:xfrm>
            <a:off x="504968" y="382137"/>
            <a:ext cx="9990160" cy="6305266"/>
          </a:xfrm>
          <a:prstGeom prst="rect">
            <a:avLst/>
          </a:prstGeom>
        </p:spPr>
      </p:pic>
    </p:spTree>
    <p:extLst>
      <p:ext uri="{BB962C8B-B14F-4D97-AF65-F5344CB8AC3E}">
        <p14:creationId xmlns:p14="http://schemas.microsoft.com/office/powerpoint/2010/main" val="3951098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t>Three </a:t>
            </a:r>
            <a:r>
              <a:rPr lang="en-US" b="1" dirty="0" smtClean="0"/>
              <a:t>Types of Business Letters (content-wise)</a:t>
            </a:r>
            <a:endParaRPr lang="en-US" sz="4400" b="1" dirty="0"/>
          </a:p>
        </p:txBody>
      </p:sp>
      <p:sp>
        <p:nvSpPr>
          <p:cNvPr id="3" name="Content Placeholder 2"/>
          <p:cNvSpPr>
            <a:spLocks noGrp="1"/>
          </p:cNvSpPr>
          <p:nvPr>
            <p:ph idx="1"/>
          </p:nvPr>
        </p:nvSpPr>
        <p:spPr/>
        <p:txBody>
          <a:bodyPr>
            <a:normAutofit/>
          </a:bodyPr>
          <a:lstStyle/>
          <a:p>
            <a:r>
              <a:rPr lang="en-US" sz="3600" dirty="0" smtClean="0"/>
              <a:t>Positive/neutral </a:t>
            </a:r>
            <a:r>
              <a:rPr lang="en-US" sz="3600" dirty="0" smtClean="0"/>
              <a:t>message letter</a:t>
            </a:r>
          </a:p>
          <a:p>
            <a:r>
              <a:rPr lang="en-US" sz="3600" dirty="0" smtClean="0"/>
              <a:t>Negative message </a:t>
            </a:r>
            <a:r>
              <a:rPr lang="en-US" sz="3600" dirty="0"/>
              <a:t>letter</a:t>
            </a:r>
          </a:p>
          <a:p>
            <a:r>
              <a:rPr lang="en-US" sz="3600" dirty="0" smtClean="0"/>
              <a:t>Persuasive message letter</a:t>
            </a:r>
          </a:p>
        </p:txBody>
      </p:sp>
    </p:spTree>
    <p:extLst>
      <p:ext uri="{BB962C8B-B14F-4D97-AF65-F5344CB8AC3E}">
        <p14:creationId xmlns:p14="http://schemas.microsoft.com/office/powerpoint/2010/main" val="34332708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991985"/>
          </a:xfrm>
        </p:spPr>
        <p:txBody>
          <a:bodyPr>
            <a:normAutofit fontScale="90000"/>
          </a:bodyPr>
          <a:lstStyle/>
          <a:p>
            <a:r>
              <a:rPr lang="en-US" dirty="0" smtClean="0"/>
              <a:t>Business Letter Types Based on the Nature of the Message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54733232"/>
              </p:ext>
            </p:extLst>
          </p:nvPr>
        </p:nvGraphicFramePr>
        <p:xfrm>
          <a:off x="1122219" y="1600199"/>
          <a:ext cx="9684325" cy="4814455"/>
        </p:xfrm>
        <a:graphic>
          <a:graphicData uri="http://schemas.openxmlformats.org/drawingml/2006/table">
            <a:tbl>
              <a:tblPr firstRow="1" bandRow="1">
                <a:tableStyleId>{5C22544A-7EE6-4342-B048-85BDC9FD1C3A}</a:tableStyleId>
              </a:tblPr>
              <a:tblGrid>
                <a:gridCol w="4462841">
                  <a:extLst>
                    <a:ext uri="{9D8B030D-6E8A-4147-A177-3AD203B41FA5}">
                      <a16:colId xmlns:a16="http://schemas.microsoft.com/office/drawing/2014/main" val="20000"/>
                    </a:ext>
                  </a:extLst>
                </a:gridCol>
                <a:gridCol w="2610742">
                  <a:extLst>
                    <a:ext uri="{9D8B030D-6E8A-4147-A177-3AD203B41FA5}">
                      <a16:colId xmlns:a16="http://schemas.microsoft.com/office/drawing/2014/main" val="20001"/>
                    </a:ext>
                  </a:extLst>
                </a:gridCol>
                <a:gridCol w="2610742">
                  <a:extLst>
                    <a:ext uri="{9D8B030D-6E8A-4147-A177-3AD203B41FA5}">
                      <a16:colId xmlns:a16="http://schemas.microsoft.com/office/drawing/2014/main" val="20002"/>
                    </a:ext>
                  </a:extLst>
                </a:gridCol>
              </a:tblGrid>
              <a:tr h="878829">
                <a:tc>
                  <a:txBody>
                    <a:bodyPr/>
                    <a:lstStyle/>
                    <a:p>
                      <a:r>
                        <a:rPr lang="en-US" sz="2000" dirty="0" smtClean="0"/>
                        <a:t>Positive</a:t>
                      </a:r>
                      <a:r>
                        <a:rPr lang="en-US" sz="2000" baseline="0" dirty="0" smtClean="0"/>
                        <a:t>/Neutral message</a:t>
                      </a:r>
                      <a:endParaRPr lang="en-US" sz="2000" dirty="0"/>
                    </a:p>
                  </a:txBody>
                  <a:tcPr/>
                </a:tc>
                <a:tc>
                  <a:txBody>
                    <a:bodyPr/>
                    <a:lstStyle/>
                    <a:p>
                      <a:r>
                        <a:rPr lang="en-US" sz="2000" dirty="0" smtClean="0"/>
                        <a:t>Negative/Bad</a:t>
                      </a:r>
                      <a:r>
                        <a:rPr lang="en-US" sz="2000" baseline="0" dirty="0" smtClean="0"/>
                        <a:t> news or message</a:t>
                      </a:r>
                      <a:endParaRPr lang="en-US" sz="2000" dirty="0"/>
                    </a:p>
                  </a:txBody>
                  <a:tcPr/>
                </a:tc>
                <a:tc>
                  <a:txBody>
                    <a:bodyPr/>
                    <a:lstStyle/>
                    <a:p>
                      <a:r>
                        <a:rPr lang="en-US" sz="2000" dirty="0" smtClean="0"/>
                        <a:t>Persuasive message</a:t>
                      </a:r>
                      <a:endParaRPr lang="en-US" sz="2000" dirty="0"/>
                    </a:p>
                  </a:txBody>
                  <a:tcPr/>
                </a:tc>
                <a:extLst>
                  <a:ext uri="{0D108BD9-81ED-4DB2-BD59-A6C34878D82A}">
                    <a16:rowId xmlns:a16="http://schemas.microsoft.com/office/drawing/2014/main" val="10000"/>
                  </a:ext>
                </a:extLst>
              </a:tr>
              <a:tr h="3935626">
                <a:tc>
                  <a:txBody>
                    <a:bodyPr/>
                    <a:lstStyle/>
                    <a:p>
                      <a:pPr>
                        <a:buFont typeface="Arial" pitchFamily="34" charset="0"/>
                        <a:buChar char="•"/>
                      </a:pPr>
                      <a:r>
                        <a:rPr lang="en-US" sz="2000" dirty="0" smtClean="0"/>
                        <a:t>Regular requests for action, information</a:t>
                      </a:r>
                      <a:r>
                        <a:rPr lang="en-US" sz="2000" baseline="0" dirty="0" smtClean="0"/>
                        <a:t> or recommendation</a:t>
                      </a:r>
                    </a:p>
                    <a:p>
                      <a:pPr>
                        <a:buFont typeface="Arial" pitchFamily="34" charset="0"/>
                        <a:buChar char="•"/>
                      </a:pPr>
                      <a:r>
                        <a:rPr lang="en-US" sz="2000" baseline="0" dirty="0" smtClean="0"/>
                        <a:t>Responding to requests</a:t>
                      </a:r>
                    </a:p>
                    <a:p>
                      <a:pPr>
                        <a:buFont typeface="Arial" pitchFamily="34" charset="0"/>
                        <a:buChar char="•"/>
                      </a:pPr>
                      <a:r>
                        <a:rPr lang="en-US" sz="2000" baseline="0" dirty="0" smtClean="0"/>
                        <a:t>Claims or adjustment (complaints)</a:t>
                      </a:r>
                    </a:p>
                    <a:p>
                      <a:pPr>
                        <a:buFont typeface="Arial" pitchFamily="34" charset="0"/>
                        <a:buChar char="•"/>
                      </a:pPr>
                      <a:r>
                        <a:rPr lang="en-US" sz="2000" baseline="0" dirty="0" smtClean="0"/>
                        <a:t>Goodwill messages (congratulatory messages, appreciation messages, condolences)</a:t>
                      </a:r>
                    </a:p>
                    <a:p>
                      <a:endParaRPr lang="en-US" sz="2000" dirty="0"/>
                    </a:p>
                  </a:txBody>
                  <a:tcPr/>
                </a:tc>
                <a:tc>
                  <a:txBody>
                    <a:bodyPr/>
                    <a:lstStyle/>
                    <a:p>
                      <a:pPr>
                        <a:buFont typeface="Arial" pitchFamily="34" charset="0"/>
                        <a:buChar char="•"/>
                      </a:pPr>
                      <a:r>
                        <a:rPr lang="en-US" sz="2000" dirty="0" smtClean="0"/>
                        <a:t>a refusal</a:t>
                      </a:r>
                    </a:p>
                    <a:p>
                      <a:pPr>
                        <a:buFont typeface="Arial" pitchFamily="34" charset="0"/>
                        <a:buChar char="•"/>
                      </a:pPr>
                      <a:r>
                        <a:rPr lang="en-US" sz="2000" dirty="0" smtClean="0"/>
                        <a:t> a rejection </a:t>
                      </a:r>
                    </a:p>
                    <a:p>
                      <a:pPr>
                        <a:buFont typeface="Arial" pitchFamily="34" charset="0"/>
                        <a:buChar char="•"/>
                      </a:pPr>
                      <a:r>
                        <a:rPr lang="en-US" sz="2000" dirty="0" smtClean="0"/>
                        <a:t>negative announcement</a:t>
                      </a:r>
                    </a:p>
                    <a:p>
                      <a:endParaRPr lang="en-US" sz="2000" dirty="0"/>
                    </a:p>
                  </a:txBody>
                  <a:tcPr/>
                </a:tc>
                <a:tc>
                  <a:txBody>
                    <a:bodyPr/>
                    <a:lstStyle/>
                    <a:p>
                      <a:pPr>
                        <a:buFont typeface="Arial" pitchFamily="34" charset="0"/>
                        <a:buChar char="•"/>
                      </a:pPr>
                      <a:r>
                        <a:rPr lang="en-US" sz="2000" dirty="0" smtClean="0"/>
                        <a:t>Cover letter</a:t>
                      </a:r>
                    </a:p>
                    <a:p>
                      <a:pPr>
                        <a:buFont typeface="Arial" pitchFamily="34" charset="0"/>
                        <a:buChar char="•"/>
                      </a:pPr>
                      <a:r>
                        <a:rPr lang="en-US" sz="2000" dirty="0" smtClean="0"/>
                        <a:t>Sales letter</a:t>
                      </a:r>
                    </a:p>
                    <a:p>
                      <a:pPr>
                        <a:buFont typeface="Arial" pitchFamily="34" charset="0"/>
                        <a:buChar char="•"/>
                      </a:pPr>
                      <a:r>
                        <a:rPr lang="en-US" sz="2000" dirty="0" smtClean="0"/>
                        <a:t>Recommendation letters</a:t>
                      </a:r>
                    </a:p>
                    <a:p>
                      <a:pPr>
                        <a:buFont typeface="Arial" pitchFamily="34" charset="0"/>
                        <a:buChar char="•"/>
                      </a:pPr>
                      <a:r>
                        <a:rPr lang="en-US" sz="2000" dirty="0" smtClean="0"/>
                        <a:t>Securing</a:t>
                      </a:r>
                      <a:r>
                        <a:rPr lang="en-US" sz="2000" baseline="0" dirty="0" smtClean="0"/>
                        <a:t> clients</a:t>
                      </a:r>
                      <a:endParaRPr lang="en-US" sz="200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11221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Some examples of requests</a:t>
            </a:r>
            <a:endParaRPr lang="en-US" dirty="0"/>
          </a:p>
        </p:txBody>
      </p:sp>
      <p:sp>
        <p:nvSpPr>
          <p:cNvPr id="3" name="Content Placeholder 2"/>
          <p:cNvSpPr>
            <a:spLocks noGrp="1"/>
          </p:cNvSpPr>
          <p:nvPr>
            <p:ph idx="1"/>
          </p:nvPr>
        </p:nvSpPr>
        <p:spPr>
          <a:xfrm>
            <a:off x="950344" y="1691322"/>
            <a:ext cx="9905999" cy="4504762"/>
          </a:xfrm>
        </p:spPr>
        <p:txBody>
          <a:bodyPr>
            <a:normAutofit fontScale="70000" lnSpcReduction="20000"/>
          </a:bodyPr>
          <a:lstStyle/>
          <a:p>
            <a:pPr marL="0" indent="0">
              <a:buNone/>
            </a:pPr>
            <a:r>
              <a:rPr lang="en-US" dirty="0"/>
              <a:t> </a:t>
            </a:r>
          </a:p>
          <a:p>
            <a:pPr lvl="0"/>
            <a:r>
              <a:rPr lang="en-US" sz="3400" dirty="0" smtClean="0"/>
              <a:t>placing </a:t>
            </a:r>
            <a:r>
              <a:rPr lang="en-US" sz="3400" dirty="0"/>
              <a:t>an </a:t>
            </a:r>
            <a:r>
              <a:rPr lang="en-US" sz="3400" dirty="0" smtClean="0"/>
              <a:t>order</a:t>
            </a:r>
            <a:r>
              <a:rPr lang="en-US" sz="3400" dirty="0"/>
              <a:t> </a:t>
            </a:r>
          </a:p>
          <a:p>
            <a:pPr lvl="0"/>
            <a:r>
              <a:rPr lang="en-US" sz="3400" dirty="0"/>
              <a:t>making business reservations and </a:t>
            </a:r>
            <a:r>
              <a:rPr lang="en-US" sz="3400" dirty="0" smtClean="0"/>
              <a:t>appointments</a:t>
            </a:r>
            <a:r>
              <a:rPr lang="en-US" sz="3400" dirty="0"/>
              <a:t> </a:t>
            </a:r>
          </a:p>
          <a:p>
            <a:pPr lvl="0"/>
            <a:r>
              <a:rPr lang="en-US" sz="3400" dirty="0"/>
              <a:t>requesting action related to routine business </a:t>
            </a:r>
            <a:r>
              <a:rPr lang="en-US" sz="3400" dirty="0" smtClean="0"/>
              <a:t>procedures</a:t>
            </a:r>
            <a:r>
              <a:rPr lang="en-US" sz="3400" dirty="0"/>
              <a:t> </a:t>
            </a:r>
          </a:p>
          <a:p>
            <a:pPr lvl="0"/>
            <a:r>
              <a:rPr lang="en-US" sz="3400" dirty="0"/>
              <a:t>making claims requests for adjustment (about damaged, faulty, wrong or late goods</a:t>
            </a:r>
            <a:r>
              <a:rPr lang="en-US" sz="3400" dirty="0" smtClean="0"/>
              <a:t>)</a:t>
            </a:r>
            <a:r>
              <a:rPr lang="en-US" sz="3400" dirty="0"/>
              <a:t> </a:t>
            </a:r>
          </a:p>
          <a:p>
            <a:pPr lvl="0"/>
            <a:r>
              <a:rPr lang="en-US" sz="3400" dirty="0"/>
              <a:t>making complaints (about poor service, unfair billing, impolite letters</a:t>
            </a:r>
            <a:r>
              <a:rPr lang="en-US" sz="3400" dirty="0" smtClean="0"/>
              <a:t>)</a:t>
            </a:r>
            <a:r>
              <a:rPr lang="en-US" sz="3400" dirty="0"/>
              <a:t> </a:t>
            </a:r>
          </a:p>
          <a:p>
            <a:pPr lvl="0"/>
            <a:r>
              <a:rPr lang="en-US" sz="3400" dirty="0"/>
              <a:t>inquiring about products and </a:t>
            </a:r>
            <a:r>
              <a:rPr lang="en-US" sz="3400" dirty="0" smtClean="0"/>
              <a:t>services</a:t>
            </a:r>
            <a:r>
              <a:rPr lang="en-US" sz="3400" dirty="0"/>
              <a:t> </a:t>
            </a:r>
          </a:p>
          <a:p>
            <a:pPr lvl="0"/>
            <a:r>
              <a:rPr lang="en-US" sz="3400" dirty="0"/>
              <a:t>inquiring about persons (references by a person interested in an applicant.)</a:t>
            </a:r>
          </a:p>
          <a:p>
            <a:endParaRPr lang="en-US" sz="3200" dirty="0"/>
          </a:p>
        </p:txBody>
      </p:sp>
    </p:spTree>
    <p:extLst>
      <p:ext uri="{BB962C8B-B14F-4D97-AF65-F5344CB8AC3E}">
        <p14:creationId xmlns:p14="http://schemas.microsoft.com/office/powerpoint/2010/main" val="26267460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867295"/>
          </a:xfrm>
        </p:spPr>
        <p:txBody>
          <a:bodyPr>
            <a:normAutofit fontScale="90000"/>
          </a:bodyPr>
          <a:lstStyle/>
          <a:p>
            <a:r>
              <a:rPr lang="en-US" dirty="0" smtClean="0"/>
              <a:t>Organizing Positive Neutral Messages- The Direct Approach</a:t>
            </a:r>
            <a:endParaRPr lang="en-US" dirty="0"/>
          </a:p>
        </p:txBody>
      </p:sp>
      <p:graphicFrame>
        <p:nvGraphicFramePr>
          <p:cNvPr id="4" name="Content Placeholder 3"/>
          <p:cNvGraphicFramePr>
            <a:graphicFrameLocks noGrp="1"/>
          </p:cNvGraphicFramePr>
          <p:nvPr>
            <p:ph idx="1"/>
          </p:nvPr>
        </p:nvGraphicFramePr>
        <p:xfrm>
          <a:off x="2959100" y="1447800"/>
          <a:ext cx="749935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2834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1872" y="900752"/>
            <a:ext cx="8595360" cy="5279385"/>
          </a:xfrm>
        </p:spPr>
        <p:txBody>
          <a:bodyPr>
            <a:normAutofit/>
          </a:bodyPr>
          <a:lstStyle/>
          <a:p>
            <a:pPr algn="just"/>
            <a:r>
              <a:rPr lang="en-US" sz="2400" b="1" dirty="0"/>
              <a:t>Business correspondence means</a:t>
            </a:r>
            <a:r>
              <a:rPr lang="en-US" sz="2400" dirty="0"/>
              <a:t> the exchange of information in a written format for the process of </a:t>
            </a:r>
            <a:r>
              <a:rPr lang="en-US" sz="2400" b="1" dirty="0"/>
              <a:t>business</a:t>
            </a:r>
            <a:r>
              <a:rPr lang="en-US" sz="2400" dirty="0"/>
              <a:t> activities. </a:t>
            </a:r>
            <a:endParaRPr lang="en-US" sz="2400" dirty="0" smtClean="0"/>
          </a:p>
          <a:p>
            <a:pPr algn="just"/>
            <a:r>
              <a:rPr lang="en-US" sz="2400" b="1" dirty="0" smtClean="0"/>
              <a:t>Business </a:t>
            </a:r>
            <a:r>
              <a:rPr lang="en-US" sz="2400" b="1" dirty="0"/>
              <a:t>correspondence</a:t>
            </a:r>
            <a:r>
              <a:rPr lang="en-US" sz="2400" dirty="0"/>
              <a:t> can take place between organizations, within organizations or between the customers and the organization. </a:t>
            </a:r>
            <a:endParaRPr lang="en-US" sz="2400" dirty="0" smtClean="0"/>
          </a:p>
          <a:p>
            <a:pPr algn="just"/>
            <a:r>
              <a:rPr lang="en-US" sz="2400" dirty="0" smtClean="0"/>
              <a:t>The</a:t>
            </a:r>
            <a:r>
              <a:rPr lang="en-US" sz="2400" dirty="0"/>
              <a:t> </a:t>
            </a:r>
            <a:r>
              <a:rPr lang="en-US" sz="2400" b="1" dirty="0"/>
              <a:t>correspondence</a:t>
            </a:r>
            <a:r>
              <a:rPr lang="en-US" sz="2400" dirty="0"/>
              <a:t> refers to the written communication between persons.</a:t>
            </a:r>
          </a:p>
        </p:txBody>
      </p:sp>
    </p:spTree>
    <p:extLst>
      <p:ext uri="{BB962C8B-B14F-4D97-AF65-F5344CB8AC3E}">
        <p14:creationId xmlns:p14="http://schemas.microsoft.com/office/powerpoint/2010/main" val="2590458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746913" y="750627"/>
            <a:ext cx="8366078" cy="5718412"/>
          </a:xfrm>
          <a:prstGeom prst="rect">
            <a:avLst/>
          </a:prstGeom>
        </p:spPr>
      </p:pic>
    </p:spTree>
    <p:extLst>
      <p:ext uri="{BB962C8B-B14F-4D97-AF65-F5344CB8AC3E}">
        <p14:creationId xmlns:p14="http://schemas.microsoft.com/office/powerpoint/2010/main" val="39743779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50"/>
                </a:solidFill>
              </a:rPr>
              <a:t>Now check a sample letter</a:t>
            </a:r>
            <a:endParaRPr lang="en-US" b="1" dirty="0">
              <a:solidFill>
                <a:srgbClr val="00B050"/>
              </a:solidFill>
            </a:endParaRPr>
          </a:p>
        </p:txBody>
      </p:sp>
      <p:sp>
        <p:nvSpPr>
          <p:cNvPr id="3" name="Content Placeholder 2"/>
          <p:cNvSpPr>
            <a:spLocks noGrp="1"/>
          </p:cNvSpPr>
          <p:nvPr>
            <p:ph idx="1"/>
          </p:nvPr>
        </p:nvSpPr>
        <p:spPr>
          <a:xfrm>
            <a:off x="1261871" y="1828800"/>
            <a:ext cx="9410677" cy="4351337"/>
          </a:xfrm>
        </p:spPr>
        <p:txBody>
          <a:bodyPr>
            <a:normAutofit/>
          </a:bodyPr>
          <a:lstStyle/>
          <a:p>
            <a:pPr marL="0" indent="0">
              <a:buNone/>
            </a:pPr>
            <a:r>
              <a:rPr lang="en-US" b="1" dirty="0"/>
              <a:t>Sample 1</a:t>
            </a:r>
            <a:endParaRPr lang="en-US" dirty="0"/>
          </a:p>
          <a:p>
            <a:pPr marL="0" indent="0">
              <a:buNone/>
            </a:pPr>
            <a:r>
              <a:rPr lang="en-US" dirty="0"/>
              <a:t>Dear Mr. Behrens, CEO,</a:t>
            </a:r>
          </a:p>
          <a:p>
            <a:pPr marL="0" indent="0">
              <a:buNone/>
            </a:pPr>
            <a:r>
              <a:rPr lang="en-US" dirty="0"/>
              <a:t>In regard to your request on January 11, the IT department have evaluated the need for new company wide computing equipment. I have enclosed the following report analyzing cost, efficiency and productivity of the 4 proposed brands.</a:t>
            </a:r>
          </a:p>
          <a:p>
            <a:pPr marL="0" indent="0">
              <a:buNone/>
            </a:pPr>
            <a:r>
              <a:rPr lang="en-US" dirty="0"/>
              <a:t>Based on their findings, IT concur that a new line of computers will indeed benefit the company overall. They recommend contracting with Dell to implement the 2013 Office Suite range.</a:t>
            </a:r>
          </a:p>
          <a:p>
            <a:pPr marL="0" indent="0">
              <a:buNone/>
            </a:pPr>
            <a:r>
              <a:rPr lang="en-US" dirty="0"/>
              <a:t> </a:t>
            </a:r>
          </a:p>
          <a:p>
            <a:pPr marL="0" indent="0">
              <a:buNone/>
            </a:pPr>
            <a:r>
              <a:rPr lang="en-US" dirty="0"/>
              <a:t>Regards,</a:t>
            </a:r>
          </a:p>
          <a:p>
            <a:endParaRPr lang="en-US" dirty="0"/>
          </a:p>
        </p:txBody>
      </p:sp>
    </p:spTree>
    <p:extLst>
      <p:ext uri="{BB962C8B-B14F-4D97-AF65-F5344CB8AC3E}">
        <p14:creationId xmlns:p14="http://schemas.microsoft.com/office/powerpoint/2010/main" val="3202103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8490"/>
            <a:ext cx="10515600" cy="5808473"/>
          </a:xfrm>
        </p:spPr>
        <p:txBody>
          <a:bodyPr>
            <a:normAutofit fontScale="92500" lnSpcReduction="10000"/>
          </a:bodyPr>
          <a:lstStyle/>
          <a:p>
            <a:pPr marL="0" indent="0">
              <a:buNone/>
            </a:pPr>
            <a:r>
              <a:rPr lang="en-US" b="1" dirty="0"/>
              <a:t>Sample 2</a:t>
            </a:r>
            <a:endParaRPr lang="en-US" dirty="0"/>
          </a:p>
          <a:p>
            <a:pPr marL="0" indent="0">
              <a:buNone/>
            </a:pPr>
            <a:r>
              <a:rPr lang="en-US" dirty="0"/>
              <a:t>Dear Ms. Edwards:</a:t>
            </a:r>
          </a:p>
          <a:p>
            <a:pPr marL="0" indent="0">
              <a:buNone/>
            </a:pPr>
            <a:r>
              <a:rPr lang="en-US" dirty="0"/>
              <a:t>I wanted to take this opportunity to thank you for the excellent job you did in arranging the financial aid for our project. We appreciate the fact </a:t>
            </a:r>
            <a:r>
              <a:rPr lang="en-US" dirty="0" smtClean="0"/>
              <a:t>that you </a:t>
            </a:r>
            <a:r>
              <a:rPr lang="en-US" dirty="0"/>
              <a:t>made yourself available for discussion seven days a week. We were impressed by your thorough knowledge of financing and investment banking. </a:t>
            </a:r>
          </a:p>
          <a:p>
            <a:pPr marL="0" indent="0">
              <a:buNone/>
            </a:pPr>
            <a:r>
              <a:rPr lang="en-US" dirty="0"/>
              <a:t>We have been dealing for our new financing institution for about a week now. The advantages of association with this institution are already apparent. I feel as though we have taken a quantum leap towards the progress. </a:t>
            </a:r>
          </a:p>
          <a:p>
            <a:pPr marL="0" indent="0">
              <a:buNone/>
            </a:pPr>
            <a:r>
              <a:rPr lang="en-US" dirty="0"/>
              <a:t>I would not hesitate to retain your services and to recommend your firm to any company seeking the best representation. </a:t>
            </a:r>
          </a:p>
          <a:p>
            <a:pPr marL="0" indent="0">
              <a:buNone/>
            </a:pPr>
            <a:r>
              <a:rPr lang="en-US" dirty="0"/>
              <a:t> </a:t>
            </a:r>
          </a:p>
          <a:p>
            <a:pPr marL="0" indent="0">
              <a:buNone/>
            </a:pPr>
            <a:r>
              <a:rPr lang="en-US" dirty="0"/>
              <a:t>Sincerely yours,</a:t>
            </a:r>
          </a:p>
          <a:p>
            <a:pPr marL="0" indent="0">
              <a:buNone/>
            </a:pPr>
            <a:r>
              <a:rPr lang="en-US" dirty="0"/>
              <a:t> </a:t>
            </a:r>
          </a:p>
          <a:p>
            <a:pPr marL="0" indent="0">
              <a:buNone/>
            </a:pPr>
            <a:r>
              <a:rPr lang="en-US" dirty="0"/>
              <a:t> </a:t>
            </a:r>
          </a:p>
          <a:p>
            <a:pPr marL="0" indent="0">
              <a:buNone/>
            </a:pPr>
            <a:r>
              <a:rPr lang="en-US" dirty="0" smtClean="0"/>
              <a:t>Paul Smith</a:t>
            </a:r>
            <a:endParaRPr lang="en-US" dirty="0"/>
          </a:p>
          <a:p>
            <a:pPr marL="0" indent="0">
              <a:buNone/>
            </a:pPr>
            <a:r>
              <a:rPr lang="en-US" dirty="0"/>
              <a:t> </a:t>
            </a:r>
          </a:p>
          <a:p>
            <a:endParaRPr lang="en-US" dirty="0"/>
          </a:p>
        </p:txBody>
      </p:sp>
    </p:spTree>
    <p:extLst>
      <p:ext uri="{BB962C8B-B14F-4D97-AF65-F5344CB8AC3E}">
        <p14:creationId xmlns:p14="http://schemas.microsoft.com/office/powerpoint/2010/main" val="96858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you don’t understand how to begin the letter, use this formula</a:t>
            </a:r>
            <a:endParaRPr lang="en-US" dirty="0"/>
          </a:p>
        </p:txBody>
      </p:sp>
      <p:sp>
        <p:nvSpPr>
          <p:cNvPr id="3" name="Content Placeholder 2"/>
          <p:cNvSpPr>
            <a:spLocks noGrp="1"/>
          </p:cNvSpPr>
          <p:nvPr>
            <p:ph idx="1"/>
          </p:nvPr>
        </p:nvSpPr>
        <p:spPr/>
        <p:txBody>
          <a:bodyPr/>
          <a:lstStyle/>
          <a:p>
            <a:endParaRPr lang="en-US" dirty="0" smtClean="0"/>
          </a:p>
          <a:p>
            <a:r>
              <a:rPr lang="en-US" dirty="0" smtClean="0"/>
              <a:t>I am writing to (action verb)………………</a:t>
            </a:r>
          </a:p>
          <a:p>
            <a:pPr marL="0" indent="0">
              <a:buNone/>
            </a:pPr>
            <a:r>
              <a:rPr lang="en-US" dirty="0" smtClean="0"/>
              <a:t>Examples:</a:t>
            </a:r>
          </a:p>
          <a:p>
            <a:pPr marL="0" indent="0">
              <a:buNone/>
            </a:pPr>
            <a:endParaRPr lang="en-US" dirty="0"/>
          </a:p>
          <a:p>
            <a:pPr marL="0" indent="0">
              <a:buNone/>
            </a:pPr>
            <a:r>
              <a:rPr lang="en-US" dirty="0" smtClean="0"/>
              <a:t>I am writing to request……</a:t>
            </a:r>
          </a:p>
          <a:p>
            <a:pPr marL="0" indent="0">
              <a:buNone/>
            </a:pPr>
            <a:r>
              <a:rPr lang="en-US" dirty="0" smtClean="0"/>
              <a:t>I am writing to inquire about…..</a:t>
            </a:r>
          </a:p>
          <a:p>
            <a:pPr marL="0" indent="0">
              <a:buNone/>
            </a:pPr>
            <a:r>
              <a:rPr lang="en-US" dirty="0" smtClean="0"/>
              <a:t>I am writing to propose……</a:t>
            </a:r>
          </a:p>
          <a:p>
            <a:pPr marL="0" indent="0">
              <a:buNone/>
            </a:pPr>
            <a:r>
              <a:rPr lang="en-US" dirty="0" smtClean="0"/>
              <a:t>With reference to your letter, I have completed the proposal.</a:t>
            </a:r>
          </a:p>
        </p:txBody>
      </p:sp>
    </p:spTree>
    <p:extLst>
      <p:ext uri="{BB962C8B-B14F-4D97-AF65-F5344CB8AC3E}">
        <p14:creationId xmlns:p14="http://schemas.microsoft.com/office/powerpoint/2010/main" val="39203897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Goals of Business Communication</a:t>
            </a:r>
            <a:endParaRPr lang="en-US" dirty="0"/>
          </a:p>
        </p:txBody>
      </p:sp>
      <p:sp>
        <p:nvSpPr>
          <p:cNvPr id="3" name="Content Placeholder 2"/>
          <p:cNvSpPr>
            <a:spLocks noGrp="1"/>
          </p:cNvSpPr>
          <p:nvPr>
            <p:ph idx="1"/>
          </p:nvPr>
        </p:nvSpPr>
        <p:spPr/>
        <p:txBody>
          <a:bodyPr>
            <a:normAutofit/>
          </a:bodyPr>
          <a:lstStyle/>
          <a:p>
            <a:r>
              <a:rPr lang="en-US" sz="2800" dirty="0" smtClean="0"/>
              <a:t>Receiver understanding</a:t>
            </a:r>
          </a:p>
          <a:p>
            <a:r>
              <a:rPr lang="en-US" sz="2800" dirty="0" smtClean="0"/>
              <a:t>Receiver response</a:t>
            </a:r>
          </a:p>
          <a:p>
            <a:r>
              <a:rPr lang="en-US" sz="2800" dirty="0" smtClean="0"/>
              <a:t>Favorable relationship</a:t>
            </a:r>
          </a:p>
          <a:p>
            <a:r>
              <a:rPr lang="en-US" sz="2800" dirty="0" smtClean="0"/>
              <a:t>Goodwill </a:t>
            </a:r>
            <a:endParaRPr lang="en-US" sz="2800" dirty="0"/>
          </a:p>
        </p:txBody>
      </p:sp>
    </p:spTree>
    <p:extLst>
      <p:ext uri="{BB962C8B-B14F-4D97-AF65-F5344CB8AC3E}">
        <p14:creationId xmlns:p14="http://schemas.microsoft.com/office/powerpoint/2010/main" val="38488397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Organizing Negative Messages-The Indirect Approach </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None/>
            </a:pPr>
            <a:r>
              <a:rPr lang="en-US" sz="3000" dirty="0">
                <a:solidFill>
                  <a:srgbClr val="FF0000"/>
                </a:solidFill>
              </a:rPr>
              <a:t>1. Opening with a buffer:</a:t>
            </a:r>
          </a:p>
          <a:p>
            <a:pPr marL="514350" indent="-514350"/>
            <a:r>
              <a:rPr lang="en-US" sz="3000" dirty="0"/>
              <a:t>A buffer is a neutral, non-controversial statement that establishes common ground with the reader</a:t>
            </a:r>
          </a:p>
          <a:p>
            <a:pPr marL="514350" indent="-514350"/>
            <a:r>
              <a:rPr lang="en-US" sz="3000" dirty="0"/>
              <a:t>A good buffer can</a:t>
            </a:r>
          </a:p>
          <a:p>
            <a:pPr marL="788670" lvl="1" indent="-514350">
              <a:buFont typeface="+mj-lt"/>
              <a:buAutoNum type="alphaLcPeriod"/>
            </a:pPr>
            <a:r>
              <a:rPr lang="en-US" sz="3000" dirty="0"/>
              <a:t>Express your appreciation for being considered</a:t>
            </a:r>
          </a:p>
          <a:p>
            <a:pPr marL="788670" lvl="1" indent="-514350">
              <a:buFont typeface="+mj-lt"/>
              <a:buAutoNum type="alphaLcPeriod"/>
            </a:pPr>
            <a:r>
              <a:rPr lang="en-US" sz="3000" dirty="0"/>
              <a:t>Assure your reader of your attention to the request</a:t>
            </a:r>
          </a:p>
          <a:p>
            <a:pPr marL="788670" lvl="1" indent="-514350">
              <a:buFont typeface="+mj-lt"/>
              <a:buAutoNum type="alphaLcPeriod"/>
            </a:pPr>
            <a:r>
              <a:rPr lang="en-US" sz="3000" dirty="0"/>
              <a:t>Indicate your understanding of the reader’s needs</a:t>
            </a:r>
          </a:p>
          <a:p>
            <a:endParaRPr lang="en-US" dirty="0"/>
          </a:p>
        </p:txBody>
      </p:sp>
    </p:spTree>
    <p:extLst>
      <p:ext uri="{BB962C8B-B14F-4D97-AF65-F5344CB8AC3E}">
        <p14:creationId xmlns:p14="http://schemas.microsoft.com/office/powerpoint/2010/main" val="491960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buffers</a:t>
            </a:r>
            <a:endParaRPr lang="en-US" dirty="0"/>
          </a:p>
        </p:txBody>
      </p:sp>
      <p:sp>
        <p:nvSpPr>
          <p:cNvPr id="3" name="Content Placeholder 2"/>
          <p:cNvSpPr>
            <a:spLocks noGrp="1"/>
          </p:cNvSpPr>
          <p:nvPr>
            <p:ph idx="1"/>
          </p:nvPr>
        </p:nvSpPr>
        <p:spPr/>
        <p:txBody>
          <a:bodyPr/>
          <a:lstStyle/>
          <a:p>
            <a:r>
              <a:rPr lang="en-US" dirty="0" smtClean="0"/>
              <a:t>Express appreciation</a:t>
            </a:r>
          </a:p>
          <a:p>
            <a:r>
              <a:rPr lang="en-US" dirty="0" smtClean="0"/>
              <a:t>Express gratitude</a:t>
            </a:r>
          </a:p>
          <a:p>
            <a:r>
              <a:rPr lang="en-US" dirty="0" smtClean="0"/>
              <a:t>Acknowledge the reader</a:t>
            </a:r>
          </a:p>
          <a:p>
            <a:r>
              <a:rPr lang="en-US" dirty="0" smtClean="0"/>
              <a:t>Show admiration for the reader’s professionalism, efforts</a:t>
            </a:r>
          </a:p>
          <a:p>
            <a:pPr marL="0" indent="0">
              <a:buNone/>
            </a:pPr>
            <a:r>
              <a:rPr lang="en-US" dirty="0" smtClean="0"/>
              <a:t>The buffer cushions the blow.</a:t>
            </a:r>
          </a:p>
        </p:txBody>
      </p:sp>
    </p:spTree>
    <p:extLst>
      <p:ext uri="{BB962C8B-B14F-4D97-AF65-F5344CB8AC3E}">
        <p14:creationId xmlns:p14="http://schemas.microsoft.com/office/powerpoint/2010/main" val="40365841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Organizing Negative Messages-The Indirect Approach </a:t>
            </a:r>
            <a:endParaRPr lang="en-US" dirty="0"/>
          </a:p>
        </p:txBody>
      </p:sp>
      <p:sp>
        <p:nvSpPr>
          <p:cNvPr id="3" name="Content Placeholder 2"/>
          <p:cNvSpPr>
            <a:spLocks noGrp="1"/>
          </p:cNvSpPr>
          <p:nvPr>
            <p:ph idx="1"/>
          </p:nvPr>
        </p:nvSpPr>
        <p:spPr/>
        <p:txBody>
          <a:bodyPr>
            <a:normAutofit/>
          </a:bodyPr>
          <a:lstStyle/>
          <a:p>
            <a:r>
              <a:rPr lang="en-US" sz="2400" dirty="0" smtClean="0"/>
              <a:t>Buffers must be used tactfully</a:t>
            </a:r>
          </a:p>
          <a:p>
            <a:r>
              <a:rPr lang="en-US" sz="2400" dirty="0" smtClean="0"/>
              <a:t>They should not distract, appear exaggerated, or mislead</a:t>
            </a:r>
          </a:p>
          <a:p>
            <a:r>
              <a:rPr lang="en-US" sz="2400" dirty="0" smtClean="0"/>
              <a:t>They should be relevant and respectful</a:t>
            </a:r>
          </a:p>
          <a:p>
            <a:r>
              <a:rPr lang="en-US" sz="2400" dirty="0" smtClean="0"/>
              <a:t>They should be neutral-imply neither yes nor no</a:t>
            </a:r>
          </a:p>
          <a:p>
            <a:r>
              <a:rPr lang="en-US" sz="2400" dirty="0" smtClean="0"/>
              <a:t>They should provide a smooth transition to the reasons that follow</a:t>
            </a:r>
          </a:p>
          <a:p>
            <a:endParaRPr lang="en-US" dirty="0" smtClean="0"/>
          </a:p>
          <a:p>
            <a:endParaRPr lang="en-US" dirty="0"/>
          </a:p>
        </p:txBody>
      </p:sp>
    </p:spTree>
    <p:extLst>
      <p:ext uri="{BB962C8B-B14F-4D97-AF65-F5344CB8AC3E}">
        <p14:creationId xmlns:p14="http://schemas.microsoft.com/office/powerpoint/2010/main" val="25450423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Organizing Negative Messages-The Indirect Approach </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solidFill>
                  <a:srgbClr val="FF0000"/>
                </a:solidFill>
              </a:rPr>
              <a:t>2. </a:t>
            </a:r>
            <a:r>
              <a:rPr lang="en-US" sz="2400" dirty="0" smtClean="0">
                <a:solidFill>
                  <a:srgbClr val="FF0000"/>
                </a:solidFill>
              </a:rPr>
              <a:t>Providing reasons and additional information:</a:t>
            </a:r>
          </a:p>
          <a:p>
            <a:r>
              <a:rPr lang="en-US" sz="2400" dirty="0" smtClean="0"/>
              <a:t>Build explanations and information that will culminate in your negative news</a:t>
            </a:r>
          </a:p>
          <a:p>
            <a:r>
              <a:rPr lang="en-US" sz="2400" dirty="0" smtClean="0"/>
              <a:t>Explanation should prepare the reader for the bad news, so give effective reasons ( reasons should be tactful, unapologetic, and detailed)</a:t>
            </a:r>
          </a:p>
          <a:p>
            <a:r>
              <a:rPr lang="en-US" sz="2400" dirty="0" smtClean="0"/>
              <a:t>Start with the positive points and gradually move forward to the negative ones</a:t>
            </a:r>
          </a:p>
          <a:p>
            <a:r>
              <a:rPr lang="en-US" sz="2400" dirty="0" smtClean="0"/>
              <a:t>Convince your audience that your decision is justified, fair, and logical</a:t>
            </a:r>
            <a:endParaRPr lang="en-US" sz="2400" dirty="0"/>
          </a:p>
        </p:txBody>
      </p:sp>
    </p:spTree>
    <p:extLst>
      <p:ext uri="{BB962C8B-B14F-4D97-AF65-F5344CB8AC3E}">
        <p14:creationId xmlns:p14="http://schemas.microsoft.com/office/powerpoint/2010/main" val="36050969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Organizing Negative Messages-The Indirect Approach </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solidFill>
                  <a:srgbClr val="FF0000"/>
                </a:solidFill>
              </a:rPr>
              <a:t>3. </a:t>
            </a:r>
            <a:r>
              <a:rPr lang="en-US" sz="2000" dirty="0" smtClean="0">
                <a:solidFill>
                  <a:srgbClr val="FF0000"/>
                </a:solidFill>
              </a:rPr>
              <a:t>Breaking the bad news:</a:t>
            </a:r>
          </a:p>
          <a:p>
            <a:r>
              <a:rPr lang="en-US" sz="2000" dirty="0" smtClean="0"/>
              <a:t>After preparing readers for the bad news, present the news as clearly and kindly as possible</a:t>
            </a:r>
          </a:p>
          <a:p>
            <a:r>
              <a:rPr lang="en-US" sz="2000" dirty="0" smtClean="0"/>
              <a:t>Minimize the space or time devoted to the bad news</a:t>
            </a:r>
          </a:p>
          <a:p>
            <a:r>
              <a:rPr lang="en-US" sz="2000" dirty="0" smtClean="0"/>
              <a:t>Subordinate bad news in a compound or complex </a:t>
            </a:r>
            <a:r>
              <a:rPr lang="en-US" sz="2000" dirty="0" smtClean="0"/>
              <a:t>sentence</a:t>
            </a:r>
          </a:p>
          <a:p>
            <a:pPr marL="0" indent="0">
              <a:buNone/>
            </a:pPr>
            <a:r>
              <a:rPr lang="en-US" sz="2000" dirty="0" smtClean="0"/>
              <a:t>Clause 1, conjunction Clause 2 (break bad news)</a:t>
            </a:r>
            <a:endParaRPr lang="en-US" sz="2000" dirty="0" smtClean="0"/>
          </a:p>
          <a:p>
            <a:r>
              <a:rPr lang="en-US" sz="2000" dirty="0" smtClean="0"/>
              <a:t>State positive news that might balance the story</a:t>
            </a:r>
          </a:p>
          <a:p>
            <a:r>
              <a:rPr lang="en-US" sz="2000" dirty="0" smtClean="0"/>
              <a:t>Emphasize what you can do or have done rather than what you can not do</a:t>
            </a:r>
          </a:p>
          <a:p>
            <a:r>
              <a:rPr lang="en-US" sz="2000" dirty="0" smtClean="0"/>
              <a:t>Imply that one day a favorable response will be possible</a:t>
            </a:r>
          </a:p>
          <a:p>
            <a:endParaRPr lang="en-US" dirty="0"/>
          </a:p>
        </p:txBody>
      </p:sp>
    </p:spTree>
    <p:extLst>
      <p:ext uri="{BB962C8B-B14F-4D97-AF65-F5344CB8AC3E}">
        <p14:creationId xmlns:p14="http://schemas.microsoft.com/office/powerpoint/2010/main" val="692054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Documents used for Correspondence </a:t>
            </a:r>
            <a:endParaRPr lang="en-US" dirty="0"/>
          </a:p>
        </p:txBody>
      </p:sp>
      <p:sp>
        <p:nvSpPr>
          <p:cNvPr id="3" name="Content Placeholder 2"/>
          <p:cNvSpPr>
            <a:spLocks noGrp="1"/>
          </p:cNvSpPr>
          <p:nvPr>
            <p:ph idx="1"/>
          </p:nvPr>
        </p:nvSpPr>
        <p:spPr/>
        <p:txBody>
          <a:bodyPr/>
          <a:lstStyle/>
          <a:p>
            <a:r>
              <a:rPr lang="en-US" dirty="0" smtClean="0"/>
              <a:t>LETTERS</a:t>
            </a:r>
          </a:p>
          <a:p>
            <a:r>
              <a:rPr lang="en-US" dirty="0" smtClean="0"/>
              <a:t>MEMORANDUM</a:t>
            </a:r>
          </a:p>
          <a:p>
            <a:r>
              <a:rPr lang="en-US" dirty="0" smtClean="0"/>
              <a:t>EMAIL</a:t>
            </a:r>
            <a:endParaRPr lang="en-US" dirty="0"/>
          </a:p>
        </p:txBody>
      </p:sp>
    </p:spTree>
    <p:extLst>
      <p:ext uri="{BB962C8B-B14F-4D97-AF65-F5344CB8AC3E}">
        <p14:creationId xmlns:p14="http://schemas.microsoft.com/office/powerpoint/2010/main" val="13454435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Organizing Negative Messages-The Indirect Approach </a:t>
            </a:r>
            <a:endParaRPr lang="en-US" dirty="0"/>
          </a:p>
        </p:txBody>
      </p:sp>
      <p:sp>
        <p:nvSpPr>
          <p:cNvPr id="3" name="Content Placeholder 2"/>
          <p:cNvSpPr>
            <a:spLocks noGrp="1"/>
          </p:cNvSpPr>
          <p:nvPr>
            <p:ph idx="1"/>
          </p:nvPr>
        </p:nvSpPr>
        <p:spPr/>
        <p:txBody>
          <a:bodyPr/>
          <a:lstStyle/>
          <a:p>
            <a:pPr>
              <a:buNone/>
            </a:pPr>
            <a:r>
              <a:rPr lang="en-US" dirty="0" smtClean="0">
                <a:solidFill>
                  <a:srgbClr val="FF0000"/>
                </a:solidFill>
              </a:rPr>
              <a:t>4. </a:t>
            </a:r>
            <a:r>
              <a:rPr lang="en-US" sz="2400" dirty="0" smtClean="0">
                <a:solidFill>
                  <a:srgbClr val="FF0000"/>
                </a:solidFill>
              </a:rPr>
              <a:t>Closing on a positive note:</a:t>
            </a:r>
          </a:p>
          <a:p>
            <a:r>
              <a:rPr lang="en-US" sz="2400" dirty="0" smtClean="0"/>
              <a:t>Suggest alternative solutions if possible</a:t>
            </a:r>
          </a:p>
          <a:p>
            <a:r>
              <a:rPr lang="en-US" sz="2400" dirty="0" smtClean="0"/>
              <a:t>Use goodwill statements</a:t>
            </a:r>
          </a:p>
          <a:p>
            <a:r>
              <a:rPr lang="en-US" sz="2400" dirty="0" smtClean="0"/>
              <a:t>Limit future correspondence</a:t>
            </a:r>
          </a:p>
          <a:p>
            <a:r>
              <a:rPr lang="en-US" sz="2400" dirty="0" smtClean="0"/>
              <a:t>Be optimistic about the </a:t>
            </a:r>
            <a:r>
              <a:rPr lang="en-US" sz="2400" dirty="0" smtClean="0"/>
              <a:t>future</a:t>
            </a:r>
          </a:p>
          <a:p>
            <a:r>
              <a:rPr lang="en-US" sz="2400" dirty="0" smtClean="0"/>
              <a:t>Offer gifts</a:t>
            </a:r>
            <a:endParaRPr lang="en-US" sz="2400" dirty="0" smtClean="0"/>
          </a:p>
          <a:p>
            <a:pPr marL="0" indent="0">
              <a:buNone/>
            </a:pPr>
            <a:endParaRPr lang="en-US" sz="2400" dirty="0"/>
          </a:p>
        </p:txBody>
      </p:sp>
    </p:spTree>
    <p:extLst>
      <p:ext uri="{BB962C8B-B14F-4D97-AF65-F5344CB8AC3E}">
        <p14:creationId xmlns:p14="http://schemas.microsoft.com/office/powerpoint/2010/main" val="20035456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42197" y="955344"/>
            <a:ext cx="8557146" cy="5554638"/>
          </a:xfrm>
          <a:prstGeom prst="rect">
            <a:avLst/>
          </a:prstGeom>
        </p:spPr>
      </p:pic>
    </p:spTree>
    <p:extLst>
      <p:ext uri="{BB962C8B-B14F-4D97-AF65-F5344CB8AC3E}">
        <p14:creationId xmlns:p14="http://schemas.microsoft.com/office/powerpoint/2010/main" val="39831208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t>Point to be noted</a:t>
            </a:r>
            <a:endParaRPr lang="en-US" sz="4400" b="1" dirty="0"/>
          </a:p>
        </p:txBody>
      </p:sp>
      <p:sp>
        <p:nvSpPr>
          <p:cNvPr id="3" name="Content Placeholder 2"/>
          <p:cNvSpPr>
            <a:spLocks noGrp="1"/>
          </p:cNvSpPr>
          <p:nvPr>
            <p:ph idx="1"/>
          </p:nvPr>
        </p:nvSpPr>
        <p:spPr/>
        <p:txBody>
          <a:bodyPr/>
          <a:lstStyle/>
          <a:p>
            <a:pPr marL="0" indent="0">
              <a:buNone/>
            </a:pPr>
            <a:r>
              <a:rPr lang="en-US" dirty="0" smtClean="0"/>
              <a:t>Bad news messages must be written carefully so as not to cause the reader to break off relations completely. Since we know that reader will be irritated, angry or disappointed.</a:t>
            </a:r>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8119" t="3782" r="8191" b="10448"/>
          <a:stretch/>
        </p:blipFill>
        <p:spPr>
          <a:xfrm>
            <a:off x="4026090" y="3637129"/>
            <a:ext cx="3562066" cy="2968387"/>
          </a:xfrm>
          <a:prstGeom prst="rect">
            <a:avLst/>
          </a:prstGeom>
        </p:spPr>
      </p:pic>
    </p:spTree>
    <p:extLst>
      <p:ext uri="{BB962C8B-B14F-4D97-AF65-F5344CB8AC3E}">
        <p14:creationId xmlns:p14="http://schemas.microsoft.com/office/powerpoint/2010/main" val="7901831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0878" y="423081"/>
            <a:ext cx="8898340" cy="5757057"/>
          </a:xfrm>
        </p:spPr>
      </p:pic>
    </p:spTree>
    <p:extLst>
      <p:ext uri="{BB962C8B-B14F-4D97-AF65-F5344CB8AC3E}">
        <p14:creationId xmlns:p14="http://schemas.microsoft.com/office/powerpoint/2010/main" val="587333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168142"/>
            <a:ext cx="9905998" cy="1478570"/>
          </a:xfrm>
        </p:spPr>
        <p:txBody>
          <a:bodyPr/>
          <a:lstStyle/>
          <a:p>
            <a:r>
              <a:rPr lang="en-US" b="1" u="sng" dirty="0"/>
              <a:t>Persuasive Request Messages</a:t>
            </a:r>
            <a:r>
              <a:rPr lang="en-US" dirty="0"/>
              <a:t/>
            </a:r>
            <a:br>
              <a:rPr lang="en-US" dirty="0"/>
            </a:br>
            <a:endParaRPr lang="en-US" dirty="0"/>
          </a:p>
        </p:txBody>
      </p:sp>
      <p:sp>
        <p:nvSpPr>
          <p:cNvPr id="3" name="Content Placeholder 2"/>
          <p:cNvSpPr>
            <a:spLocks noGrp="1"/>
          </p:cNvSpPr>
          <p:nvPr>
            <p:ph idx="1"/>
          </p:nvPr>
        </p:nvSpPr>
        <p:spPr>
          <a:xfrm>
            <a:off x="1141412" y="1160060"/>
            <a:ext cx="9905999" cy="5227091"/>
          </a:xfrm>
        </p:spPr>
        <p:txBody>
          <a:bodyPr>
            <a:normAutofit fontScale="92500" lnSpcReduction="10000"/>
          </a:bodyPr>
          <a:lstStyle/>
          <a:p>
            <a:pPr marL="0" indent="0">
              <a:buNone/>
            </a:pPr>
            <a:r>
              <a:rPr lang="en-US" sz="2800" dirty="0"/>
              <a:t>Persuasive requests are messages that ask the reader to do something that s/he is inclined NOT to </a:t>
            </a:r>
            <a:r>
              <a:rPr lang="en-US" sz="2800" dirty="0" smtClean="0"/>
              <a:t>do: </a:t>
            </a:r>
            <a:endParaRPr lang="en-US" sz="2800" dirty="0"/>
          </a:p>
          <a:p>
            <a:pPr lvl="0"/>
            <a:r>
              <a:rPr lang="en-US" sz="3000" dirty="0"/>
              <a:t>request for favors and </a:t>
            </a:r>
            <a:r>
              <a:rPr lang="en-US" sz="3000" dirty="0" smtClean="0"/>
              <a:t>help</a:t>
            </a:r>
            <a:endParaRPr lang="en-US" sz="3000" dirty="0"/>
          </a:p>
          <a:p>
            <a:pPr lvl="0"/>
            <a:r>
              <a:rPr lang="en-US" sz="3000" dirty="0"/>
              <a:t>request for </a:t>
            </a:r>
            <a:r>
              <a:rPr lang="en-US" sz="3000" dirty="0" smtClean="0"/>
              <a:t>donations</a:t>
            </a:r>
            <a:r>
              <a:rPr lang="en-US" sz="3000" dirty="0"/>
              <a:t> </a:t>
            </a:r>
          </a:p>
          <a:p>
            <a:pPr lvl="0"/>
            <a:r>
              <a:rPr lang="en-US" sz="3000" dirty="0"/>
              <a:t>request for cooperation (on projects and goals</a:t>
            </a:r>
            <a:r>
              <a:rPr lang="en-US" sz="3000" dirty="0" smtClean="0"/>
              <a:t>)</a:t>
            </a:r>
            <a:r>
              <a:rPr lang="en-US" sz="3000" dirty="0"/>
              <a:t> </a:t>
            </a:r>
          </a:p>
          <a:p>
            <a:pPr lvl="0"/>
            <a:r>
              <a:rPr lang="en-US" sz="3000" dirty="0"/>
              <a:t>requests that require special privilege (such as for credit or adjustments not covered by the warranty)</a:t>
            </a:r>
          </a:p>
          <a:p>
            <a:pPr lvl="0"/>
            <a:r>
              <a:rPr lang="en-US" sz="3000" dirty="0"/>
              <a:t>requests that require the company to make an exception for you or change in policy or performance</a:t>
            </a:r>
          </a:p>
          <a:p>
            <a:pPr lvl="0"/>
            <a:r>
              <a:rPr lang="en-US" sz="3000" dirty="0"/>
              <a:t>sales letters</a:t>
            </a:r>
          </a:p>
          <a:p>
            <a:endParaRPr lang="en-US" dirty="0"/>
          </a:p>
        </p:txBody>
      </p:sp>
    </p:spTree>
    <p:extLst>
      <p:ext uri="{BB962C8B-B14F-4D97-AF65-F5344CB8AC3E}">
        <p14:creationId xmlns:p14="http://schemas.microsoft.com/office/powerpoint/2010/main" val="11949945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3174" y="925654"/>
            <a:ext cx="9905999" cy="3541714"/>
          </a:xfrm>
        </p:spPr>
        <p:txBody>
          <a:bodyPr/>
          <a:lstStyle/>
          <a:p>
            <a:pPr marL="0" indent="0">
              <a:buNone/>
            </a:pPr>
            <a:r>
              <a:rPr lang="en-US" sz="3200" dirty="0"/>
              <a:t>Since the reader automatically wants to refuse our request, we need to convince him/her of the benefits of doing what we’re asking. Therefore, the direct approach will not be effective. Instead, use the AIDA </a:t>
            </a:r>
            <a:r>
              <a:rPr lang="en-US" sz="3200" dirty="0" smtClean="0"/>
              <a:t>formula</a:t>
            </a:r>
            <a:r>
              <a:rPr lang="en-US" sz="3200" dirty="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2123" y="3452884"/>
            <a:ext cx="4491677" cy="2859016"/>
          </a:xfrm>
          <a:prstGeom prst="rect">
            <a:avLst/>
          </a:prstGeom>
        </p:spPr>
      </p:pic>
    </p:spTree>
    <p:extLst>
      <p:ext uri="{BB962C8B-B14F-4D97-AF65-F5344CB8AC3E}">
        <p14:creationId xmlns:p14="http://schemas.microsoft.com/office/powerpoint/2010/main" val="794603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AIDA?</a:t>
            </a:r>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79177" y="1787857"/>
            <a:ext cx="7260608" cy="4544704"/>
          </a:xfrm>
        </p:spPr>
      </p:pic>
    </p:spTree>
    <p:extLst>
      <p:ext uri="{BB962C8B-B14F-4D97-AF65-F5344CB8AC3E}">
        <p14:creationId xmlns:p14="http://schemas.microsoft.com/office/powerpoint/2010/main" val="30720672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856097" y="914400"/>
            <a:ext cx="8161360" cy="5581933"/>
          </a:xfrm>
          <a:prstGeom prst="rect">
            <a:avLst/>
          </a:prstGeom>
        </p:spPr>
      </p:pic>
    </p:spTree>
    <p:extLst>
      <p:ext uri="{BB962C8B-B14F-4D97-AF65-F5344CB8AC3E}">
        <p14:creationId xmlns:p14="http://schemas.microsoft.com/office/powerpoint/2010/main" val="28505310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Formal letter and formats </a:t>
            </a:r>
            <a:endParaRPr lang="en-US" dirty="0"/>
          </a:p>
        </p:txBody>
      </p:sp>
    </p:spTree>
    <p:extLst>
      <p:ext uri="{BB962C8B-B14F-4D97-AF65-F5344CB8AC3E}">
        <p14:creationId xmlns:p14="http://schemas.microsoft.com/office/powerpoint/2010/main" val="3102747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698765"/>
          </a:xfrm>
        </p:spPr>
        <p:txBody>
          <a:bodyPr>
            <a:normAutofit/>
          </a:bodyPr>
          <a:lstStyle/>
          <a:p>
            <a:r>
              <a:rPr lang="en-US" dirty="0" smtClean="0"/>
              <a:t>3 types of format,</a:t>
            </a:r>
            <a:endParaRPr lang="en-US" dirty="0"/>
          </a:p>
        </p:txBody>
      </p:sp>
      <p:graphicFrame>
        <p:nvGraphicFramePr>
          <p:cNvPr id="4" name="Content Placeholder 3"/>
          <p:cNvGraphicFramePr>
            <a:graphicFrameLocks noGrp="1"/>
          </p:cNvGraphicFramePr>
          <p:nvPr>
            <p:ph idx="1"/>
            <p:extLst/>
          </p:nvPr>
        </p:nvGraphicFramePr>
        <p:xfrm>
          <a:off x="1262063" y="1351128"/>
          <a:ext cx="8594725" cy="48290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41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block </a:t>
            </a:r>
            <a:endParaRPr lang="en-US" dirty="0"/>
          </a:p>
        </p:txBody>
      </p:sp>
      <p:sp>
        <p:nvSpPr>
          <p:cNvPr id="3" name="Content Placeholder 2"/>
          <p:cNvSpPr>
            <a:spLocks noGrp="1"/>
          </p:cNvSpPr>
          <p:nvPr>
            <p:ph idx="1"/>
          </p:nvPr>
        </p:nvSpPr>
        <p:spPr/>
        <p:txBody>
          <a:bodyPr/>
          <a:lstStyle/>
          <a:p>
            <a:r>
              <a:rPr lang="en-US" dirty="0"/>
              <a:t>B</a:t>
            </a:r>
            <a:r>
              <a:rPr lang="en-US" dirty="0" smtClean="0"/>
              <a:t>lock</a:t>
            </a:r>
            <a:r>
              <a:rPr lang="en-US" dirty="0"/>
              <a:t> format features all elements of the letter </a:t>
            </a:r>
            <a:r>
              <a:rPr lang="en-US" dirty="0" smtClean="0"/>
              <a:t>aligned</a:t>
            </a:r>
            <a:r>
              <a:rPr lang="en-US" dirty="0"/>
              <a:t> to the left </a:t>
            </a:r>
            <a:r>
              <a:rPr lang="en-US" dirty="0" smtClean="0"/>
              <a:t>margin</a:t>
            </a:r>
            <a:r>
              <a:rPr lang="en-US" dirty="0"/>
              <a:t> </a:t>
            </a:r>
            <a:r>
              <a:rPr lang="en-US" dirty="0" smtClean="0"/>
              <a:t>of </a:t>
            </a:r>
            <a:r>
              <a:rPr lang="en-US" dirty="0"/>
              <a:t>the page. </a:t>
            </a:r>
            <a:endParaRPr lang="en-US" dirty="0" smtClean="0"/>
          </a:p>
          <a:p>
            <a:r>
              <a:rPr lang="en-US" dirty="0" smtClean="0"/>
              <a:t>It </a:t>
            </a:r>
            <a:r>
              <a:rPr lang="en-US" dirty="0"/>
              <a:t>has a neat and simple appearance. </a:t>
            </a:r>
            <a:endParaRPr lang="en-US" dirty="0" smtClean="0"/>
          </a:p>
          <a:p>
            <a:r>
              <a:rPr lang="en-US" dirty="0" smtClean="0"/>
              <a:t>Paragraphs </a:t>
            </a:r>
            <a:r>
              <a:rPr lang="en-US" dirty="0"/>
              <a:t>are separated by a double line space.</a:t>
            </a:r>
          </a:p>
        </p:txBody>
      </p:sp>
    </p:spTree>
    <p:extLst>
      <p:ext uri="{BB962C8B-B14F-4D97-AF65-F5344CB8AC3E}">
        <p14:creationId xmlns:p14="http://schemas.microsoft.com/office/powerpoint/2010/main" val="1583067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201003" y="126610"/>
            <a:ext cx="8038531" cy="6083121"/>
          </a:xfrm>
        </p:spPr>
        <p:txBody>
          <a:bodyPr>
            <a:noAutofit/>
          </a:bodyPr>
          <a:lstStyle/>
          <a:p>
            <a:pPr marL="0" indent="0">
              <a:buNone/>
            </a:pPr>
            <a:r>
              <a:rPr lang="en-US" sz="1600" dirty="0"/>
              <a:t>Sender's address</a:t>
            </a:r>
          </a:p>
          <a:p>
            <a:pPr marL="0" indent="0">
              <a:buNone/>
            </a:pPr>
            <a:r>
              <a:rPr lang="en-US" sz="1600" dirty="0"/>
              <a:t>Sender's phone number</a:t>
            </a:r>
          </a:p>
          <a:p>
            <a:pPr marL="0" indent="0">
              <a:buNone/>
            </a:pPr>
            <a:r>
              <a:rPr lang="en-US" sz="1600" dirty="0"/>
              <a:t>Today's date</a:t>
            </a:r>
            <a:br>
              <a:rPr lang="en-US" sz="1600" dirty="0"/>
            </a:br>
            <a:r>
              <a:rPr lang="en-US" sz="1600" dirty="0"/>
              <a:t/>
            </a:r>
            <a:br>
              <a:rPr lang="en-US" sz="1600" dirty="0"/>
            </a:br>
            <a:r>
              <a:rPr lang="en-US" sz="1600" u="sng" dirty="0"/>
              <a:t>(</a:t>
            </a:r>
            <a:r>
              <a:rPr lang="en-US" sz="1600" b="1" u="sng" dirty="0"/>
              <a:t>drop down 4 lines</a:t>
            </a:r>
            <a:r>
              <a:rPr lang="en-US" sz="1600" u="sng" dirty="0"/>
              <a:t>)</a:t>
            </a:r>
          </a:p>
          <a:p>
            <a:pPr marL="0" indent="0">
              <a:buNone/>
            </a:pPr>
            <a:r>
              <a:rPr lang="en-US" sz="1600" u="sng" dirty="0"/>
              <a:t/>
            </a:r>
            <a:br>
              <a:rPr lang="en-US" sz="1600" u="sng" dirty="0"/>
            </a:br>
            <a:r>
              <a:rPr lang="en-US" sz="1600" dirty="0"/>
              <a:t>Recipient's </a:t>
            </a:r>
            <a:r>
              <a:rPr lang="en-US" sz="1600" dirty="0" smtClean="0"/>
              <a:t>name </a:t>
            </a:r>
          </a:p>
          <a:p>
            <a:pPr marL="0" indent="0">
              <a:buNone/>
            </a:pPr>
            <a:r>
              <a:rPr lang="en-US" sz="1600" dirty="0" smtClean="0"/>
              <a:t>Recipient's </a:t>
            </a:r>
            <a:r>
              <a:rPr lang="en-US" sz="1600" dirty="0"/>
              <a:t>company name</a:t>
            </a:r>
          </a:p>
          <a:p>
            <a:pPr marL="0" indent="0">
              <a:buNone/>
            </a:pPr>
            <a:r>
              <a:rPr lang="en-US" sz="1600" dirty="0"/>
              <a:t>Recipient's address</a:t>
            </a:r>
            <a:br>
              <a:rPr lang="en-US" sz="1600" dirty="0"/>
            </a:br>
            <a:r>
              <a:rPr lang="en-US" sz="1600" b="1" u="sng" dirty="0" smtClean="0"/>
              <a:t>(2 </a:t>
            </a:r>
            <a:r>
              <a:rPr lang="en-US" sz="1600" b="1" u="sng" dirty="0"/>
              <a:t>space)</a:t>
            </a:r>
            <a:br>
              <a:rPr lang="en-US" sz="1600" b="1" u="sng" dirty="0"/>
            </a:br>
            <a:endParaRPr lang="en-US" sz="1600" b="1" u="sng" dirty="0" smtClean="0"/>
          </a:p>
          <a:p>
            <a:pPr marL="0" indent="0">
              <a:buNone/>
            </a:pPr>
            <a:r>
              <a:rPr lang="en-US" sz="1600" dirty="0" smtClean="0"/>
              <a:t>Dear </a:t>
            </a:r>
            <a:r>
              <a:rPr lang="en-US" sz="1600" dirty="0"/>
              <a:t>Name</a:t>
            </a:r>
            <a:r>
              <a:rPr lang="en-US" sz="1600" b="1" u="sng" dirty="0"/>
              <a:t>:(1 space)</a:t>
            </a:r>
          </a:p>
          <a:p>
            <a:pPr marL="0" indent="0">
              <a:buNone/>
            </a:pPr>
            <a:r>
              <a:rPr lang="en-US" sz="1600" dirty="0"/>
              <a:t>In this type of block letter, all the paragraphs line up at the left margin. There is no indenting of the paragraphs. The margins should be set to 1-1.5" all the way around the page. If you are using company letterhead, you will need to account for that in figuring the margin where the letterhead is placed on the page.</a:t>
            </a:r>
            <a:br>
              <a:rPr lang="en-US" sz="1600" dirty="0"/>
            </a:br>
            <a:r>
              <a:rPr lang="en-US" sz="1600" b="1" u="sng" dirty="0"/>
              <a:t>(1 line space)</a:t>
            </a:r>
            <a:r>
              <a:rPr lang="en-US" sz="1600" dirty="0"/>
              <a:t/>
            </a:r>
            <a:br>
              <a:rPr lang="en-US" sz="1600" dirty="0"/>
            </a:br>
            <a:endParaRPr lang="en-US" sz="1600" dirty="0"/>
          </a:p>
          <a:p>
            <a:endParaRPr lang="en-US" sz="1600" dirty="0"/>
          </a:p>
        </p:txBody>
      </p:sp>
      <p:sp>
        <p:nvSpPr>
          <p:cNvPr id="8" name="TextBox 7"/>
          <p:cNvSpPr txBox="1"/>
          <p:nvPr/>
        </p:nvSpPr>
        <p:spPr>
          <a:xfrm>
            <a:off x="259307" y="1173707"/>
            <a:ext cx="502702" cy="4394580"/>
          </a:xfrm>
          <a:prstGeom prst="rect">
            <a:avLst/>
          </a:prstGeom>
          <a:noFill/>
        </p:spPr>
        <p:txBody>
          <a:bodyPr vert="wordArtVert" wrap="square" rtlCol="0">
            <a:spAutoFit/>
          </a:bodyPr>
          <a:lstStyle/>
          <a:p>
            <a:r>
              <a:rPr lang="en-US" b="1" dirty="0" smtClean="0">
                <a:solidFill>
                  <a:srgbClr val="FF0000"/>
                </a:solidFill>
              </a:rPr>
              <a:t>Format sample</a:t>
            </a:r>
            <a:endParaRPr lang="en-US" b="1" dirty="0">
              <a:solidFill>
                <a:srgbClr val="FF0000"/>
              </a:solidFill>
            </a:endParaRPr>
          </a:p>
        </p:txBody>
      </p:sp>
    </p:spTree>
    <p:extLst>
      <p:ext uri="{BB962C8B-B14F-4D97-AF65-F5344CB8AC3E}">
        <p14:creationId xmlns:p14="http://schemas.microsoft.com/office/powerpoint/2010/main" val="2967991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53356"/>
          </a:xfrm>
        </p:spPr>
        <p:txBody>
          <a:bodyPr/>
          <a:lstStyle/>
          <a:p>
            <a:r>
              <a:rPr lang="en-US" dirty="0" smtClean="0"/>
              <a:t>Contd.</a:t>
            </a:r>
            <a:endParaRPr lang="en-US" dirty="0"/>
          </a:p>
        </p:txBody>
      </p:sp>
      <p:sp>
        <p:nvSpPr>
          <p:cNvPr id="3" name="Content Placeholder 2"/>
          <p:cNvSpPr>
            <a:spLocks noGrp="1"/>
          </p:cNvSpPr>
          <p:nvPr>
            <p:ph idx="1"/>
          </p:nvPr>
        </p:nvSpPr>
        <p:spPr>
          <a:xfrm>
            <a:off x="1261872" y="1351128"/>
            <a:ext cx="8595360" cy="4829009"/>
          </a:xfrm>
        </p:spPr>
        <p:txBody>
          <a:bodyPr>
            <a:normAutofit lnSpcReduction="10000"/>
          </a:bodyPr>
          <a:lstStyle/>
          <a:p>
            <a:pPr marL="0" indent="0">
              <a:buNone/>
            </a:pPr>
            <a:r>
              <a:rPr lang="en-US" dirty="0"/>
              <a:t/>
            </a:r>
            <a:br>
              <a:rPr lang="en-US" dirty="0"/>
            </a:br>
            <a:r>
              <a:rPr lang="en-US" dirty="0"/>
              <a:t>You only need to single-space between sentences. Leave an extra open line between paragraphs. Keep in mind that these sample letters are a guideline. </a:t>
            </a:r>
            <a:r>
              <a:rPr lang="en-US" b="1" dirty="0"/>
              <a:t>People often customize to meet their preferred style.</a:t>
            </a:r>
            <a:br>
              <a:rPr lang="en-US" b="1" dirty="0"/>
            </a:br>
            <a:r>
              <a:rPr lang="en-US" dirty="0"/>
              <a:t>(1 line space)</a:t>
            </a:r>
            <a:br>
              <a:rPr lang="en-US" dirty="0"/>
            </a:br>
            <a:r>
              <a:rPr lang="en-US" dirty="0"/>
              <a:t>Some people choose to center the above sender information.</a:t>
            </a:r>
            <a:br>
              <a:rPr lang="en-US" dirty="0"/>
            </a:br>
            <a:endParaRPr lang="en-US" dirty="0" smtClean="0"/>
          </a:p>
          <a:p>
            <a:pPr marL="0" indent="0">
              <a:buNone/>
            </a:pPr>
            <a:r>
              <a:rPr lang="en-US" dirty="0" smtClean="0"/>
              <a:t>(2 </a:t>
            </a:r>
            <a:r>
              <a:rPr lang="en-US" dirty="0"/>
              <a:t>line space)</a:t>
            </a:r>
            <a:br>
              <a:rPr lang="en-US" dirty="0"/>
            </a:br>
            <a:r>
              <a:rPr lang="en-US" dirty="0"/>
              <a:t>Sincerely,</a:t>
            </a:r>
          </a:p>
          <a:p>
            <a:pPr marL="0" indent="0">
              <a:buNone/>
            </a:pPr>
            <a:r>
              <a:rPr lang="en-US" dirty="0"/>
              <a:t>(space down four lines)</a:t>
            </a:r>
          </a:p>
          <a:p>
            <a:pPr marL="0" indent="0">
              <a:buNone/>
            </a:pPr>
            <a:r>
              <a:rPr lang="en-US" i="1" dirty="0"/>
              <a:t>Signature here</a:t>
            </a:r>
            <a:endParaRPr lang="en-US" dirty="0"/>
          </a:p>
          <a:p>
            <a:pPr marL="0" indent="0">
              <a:buNone/>
            </a:pPr>
            <a:r>
              <a:rPr lang="en-US" dirty="0"/>
              <a:t>add name</a:t>
            </a:r>
            <a:r>
              <a:rPr lang="en-US" dirty="0" smtClean="0"/>
              <a:t>,</a:t>
            </a:r>
          </a:p>
          <a:p>
            <a:pPr marL="0" indent="0">
              <a:buNone/>
            </a:pPr>
            <a:r>
              <a:rPr lang="en-US" dirty="0" smtClean="0"/>
              <a:t>add </a:t>
            </a:r>
            <a:r>
              <a:rPr lang="en-US" dirty="0"/>
              <a:t>title</a:t>
            </a:r>
          </a:p>
          <a:p>
            <a:pPr marL="0" indent="0">
              <a:buNone/>
            </a:pPr>
            <a:r>
              <a:rPr lang="en-US" dirty="0"/>
              <a:t>[Identification initials]</a:t>
            </a:r>
          </a:p>
          <a:p>
            <a:endParaRPr lang="en-US" dirty="0"/>
          </a:p>
        </p:txBody>
      </p:sp>
    </p:spTree>
    <p:extLst>
      <p:ext uri="{BB962C8B-B14F-4D97-AF65-F5344CB8AC3E}">
        <p14:creationId xmlns:p14="http://schemas.microsoft.com/office/powerpoint/2010/main" val="493849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395785" y="136478"/>
            <a:ext cx="10809027" cy="6619164"/>
          </a:xfrm>
        </p:spPr>
        <p:txBody>
          <a:bodyPr>
            <a:normAutofit fontScale="70000" lnSpcReduction="20000"/>
          </a:bodyPr>
          <a:lstStyle/>
          <a:p>
            <a:pPr marL="0" indent="0">
              <a:buNone/>
            </a:pPr>
            <a:r>
              <a:rPr lang="en-US" dirty="0"/>
              <a:t>20-54 Jackson Avenue</a:t>
            </a:r>
          </a:p>
          <a:p>
            <a:pPr marL="0" indent="0">
              <a:buNone/>
            </a:pPr>
            <a:r>
              <a:rPr lang="en-US" dirty="0"/>
              <a:t>Brooklyn, NY 11352</a:t>
            </a:r>
          </a:p>
          <a:p>
            <a:pPr marL="0" indent="0">
              <a:buNone/>
            </a:pPr>
            <a:endParaRPr lang="en-US" dirty="0" smtClean="0"/>
          </a:p>
          <a:p>
            <a:pPr marL="0" indent="0">
              <a:buNone/>
            </a:pPr>
            <a:r>
              <a:rPr lang="en-US" dirty="0" smtClean="0"/>
              <a:t>June </a:t>
            </a:r>
            <a:r>
              <a:rPr lang="en-US" dirty="0"/>
              <a:t>28, 2007</a:t>
            </a:r>
          </a:p>
          <a:p>
            <a:pPr marL="0" indent="0">
              <a:buNone/>
            </a:pPr>
            <a:endParaRPr lang="en-US" dirty="0" smtClean="0"/>
          </a:p>
          <a:p>
            <a:pPr marL="0" indent="0">
              <a:buNone/>
            </a:pPr>
            <a:endParaRPr lang="en-US" dirty="0"/>
          </a:p>
          <a:p>
            <a:pPr marL="0" indent="0">
              <a:buNone/>
            </a:pPr>
            <a:r>
              <a:rPr lang="en-US" dirty="0" smtClean="0"/>
              <a:t>Ms</a:t>
            </a:r>
            <a:r>
              <a:rPr lang="en-US" dirty="0"/>
              <a:t>. Jennifer Esposito</a:t>
            </a:r>
          </a:p>
          <a:p>
            <a:pPr marL="0" indent="0">
              <a:buNone/>
            </a:pPr>
            <a:r>
              <a:rPr lang="en-US" dirty="0"/>
              <a:t>John Doe Fellowship</a:t>
            </a:r>
          </a:p>
          <a:p>
            <a:pPr marL="0" indent="0">
              <a:buNone/>
            </a:pPr>
            <a:r>
              <a:rPr lang="en-US" dirty="0"/>
              <a:t>595 Park Avenue</a:t>
            </a:r>
          </a:p>
          <a:p>
            <a:pPr marL="0" indent="0">
              <a:buNone/>
            </a:pPr>
            <a:r>
              <a:rPr lang="en-US" dirty="0"/>
              <a:t>New York, NY 10021</a:t>
            </a:r>
          </a:p>
          <a:p>
            <a:pPr marL="0" indent="0">
              <a:buNone/>
            </a:pPr>
            <a:endParaRPr lang="en-US" dirty="0" smtClean="0"/>
          </a:p>
          <a:p>
            <a:pPr marL="0" indent="0">
              <a:buNone/>
            </a:pPr>
            <a:r>
              <a:rPr lang="en-US" dirty="0" smtClean="0"/>
              <a:t>Dear </a:t>
            </a:r>
            <a:r>
              <a:rPr lang="en-US" dirty="0"/>
              <a:t>Ms. Esposito:</a:t>
            </a:r>
          </a:p>
          <a:p>
            <a:pPr marL="0" indent="0" algn="just">
              <a:buNone/>
            </a:pPr>
            <a:r>
              <a:rPr lang="en-US" sz="2000" dirty="0"/>
              <a:t>The John Doe Fellowship has always loomed on the horizon for me. Ever since </a:t>
            </a:r>
            <a:r>
              <a:rPr lang="en-US" sz="2000" dirty="0" smtClean="0"/>
              <a:t>I decided </a:t>
            </a:r>
            <a:r>
              <a:rPr lang="en-US" sz="2000" dirty="0"/>
              <a:t>to major in history, I have wanted to participate in your program. From </a:t>
            </a:r>
            <a:r>
              <a:rPr lang="en-US" sz="2000" dirty="0" smtClean="0"/>
              <a:t>the research </a:t>
            </a:r>
            <a:r>
              <a:rPr lang="en-US" sz="2000" dirty="0"/>
              <a:t>that I have done, I believe that your program provides its participants </a:t>
            </a:r>
            <a:r>
              <a:rPr lang="en-US" sz="2000" dirty="0" smtClean="0"/>
              <a:t>with an </a:t>
            </a:r>
            <a:r>
              <a:rPr lang="en-US" sz="2000" dirty="0"/>
              <a:t>extensively detailed look at the history of the world through </a:t>
            </a:r>
            <a:r>
              <a:rPr lang="en-US" sz="2000" dirty="0" smtClean="0"/>
              <a:t>hands-on experience </a:t>
            </a:r>
            <a:r>
              <a:rPr lang="en-US" sz="2000" dirty="0"/>
              <a:t>with fossils, artifacts, and other remains that compose the blueprint </a:t>
            </a:r>
            <a:r>
              <a:rPr lang="en-US" sz="2000" dirty="0" smtClean="0"/>
              <a:t>of our </a:t>
            </a:r>
            <a:r>
              <a:rPr lang="en-US" sz="2000" dirty="0"/>
              <a:t>existence. I am applying for the John Doe Fellowship because I believe that </a:t>
            </a:r>
            <a:r>
              <a:rPr lang="en-US" sz="2000" dirty="0" smtClean="0"/>
              <a:t>it would </a:t>
            </a:r>
            <a:r>
              <a:rPr lang="en-US" sz="2000" dirty="0"/>
              <a:t>benefit me throughout my career and allow me to further understand </a:t>
            </a:r>
            <a:r>
              <a:rPr lang="en-US" sz="2000" dirty="0" smtClean="0"/>
              <a:t>the ideas </a:t>
            </a:r>
            <a:r>
              <a:rPr lang="en-US" sz="2000" dirty="0"/>
              <a:t>behind history and how it is </a:t>
            </a:r>
            <a:r>
              <a:rPr lang="en-US" sz="2000" dirty="0" smtClean="0"/>
              <a:t>constructed. I </a:t>
            </a:r>
            <a:r>
              <a:rPr lang="en-US" sz="2000" dirty="0"/>
              <a:t>am a very committed and goal-oriented person with excellent interpersonal </a:t>
            </a:r>
            <a:r>
              <a:rPr lang="en-US" sz="2000" dirty="0" smtClean="0"/>
              <a:t>skills.  My </a:t>
            </a:r>
            <a:r>
              <a:rPr lang="en-US" sz="2000" dirty="0"/>
              <a:t>background in history involves studying many different eras and time </a:t>
            </a:r>
            <a:r>
              <a:rPr lang="en-US" sz="2000" dirty="0" smtClean="0"/>
              <a:t>periods. My </a:t>
            </a:r>
            <a:r>
              <a:rPr lang="en-US" sz="2000" dirty="0"/>
              <a:t>specialty, though, is the archeological study of the ancient world and </a:t>
            </a:r>
            <a:r>
              <a:rPr lang="en-US" sz="2000" dirty="0" smtClean="0"/>
              <a:t>its history</a:t>
            </a:r>
            <a:r>
              <a:rPr lang="en-US" sz="2000" dirty="0"/>
              <a:t>. During the summer of 2004 and 2005, I interned at the </a:t>
            </a:r>
            <a:r>
              <a:rPr lang="en-US" sz="2000" dirty="0" smtClean="0"/>
              <a:t>Metropolitan Museum </a:t>
            </a:r>
            <a:r>
              <a:rPr lang="en-US" sz="2000" dirty="0"/>
              <a:t>of Art as a tour guide. Both times, I not only utilized my knowledge of </a:t>
            </a:r>
            <a:r>
              <a:rPr lang="en-US" sz="2000" dirty="0" smtClean="0"/>
              <a:t>art and </a:t>
            </a:r>
            <a:r>
              <a:rPr lang="en-US" sz="2000" dirty="0"/>
              <a:t>its history, but I also learned a lot about how that history was constructed. </a:t>
            </a:r>
            <a:endParaRPr lang="en-US" sz="2000" dirty="0" smtClean="0"/>
          </a:p>
          <a:p>
            <a:pPr marL="0" indent="0" algn="just">
              <a:buNone/>
            </a:pPr>
            <a:r>
              <a:rPr lang="en-US" sz="2000" dirty="0" smtClean="0"/>
              <a:t>This experience </a:t>
            </a:r>
            <a:r>
              <a:rPr lang="en-US" sz="2000" dirty="0"/>
              <a:t>has influenced me to intern as a tour guide at the American Museum </a:t>
            </a:r>
            <a:r>
              <a:rPr lang="en-US" sz="2000" dirty="0" smtClean="0"/>
              <a:t>of Natural </a:t>
            </a:r>
            <a:r>
              <a:rPr lang="en-US" sz="2000" dirty="0"/>
              <a:t>History, where my love for the origins of history and learning from </a:t>
            </a:r>
            <a:r>
              <a:rPr lang="en-US" sz="2000" dirty="0" smtClean="0"/>
              <a:t>the tactile </a:t>
            </a:r>
            <a:r>
              <a:rPr lang="en-US" sz="2000" dirty="0"/>
              <a:t>experience with artifacts increased. In the future, I would like to </a:t>
            </a:r>
            <a:r>
              <a:rPr lang="en-US" sz="2000" dirty="0" smtClean="0"/>
              <a:t>participate in </a:t>
            </a:r>
            <a:r>
              <a:rPr lang="en-US" sz="2000" dirty="0"/>
              <a:t>historical research and eventually become a full-time professor of </a:t>
            </a:r>
            <a:r>
              <a:rPr lang="en-US" sz="2000" dirty="0" smtClean="0"/>
              <a:t>history. I </a:t>
            </a:r>
            <a:r>
              <a:rPr lang="en-US" sz="2000" dirty="0"/>
              <a:t>believe my skills, experience, and goals make me an excellent candidate for </a:t>
            </a:r>
            <a:r>
              <a:rPr lang="en-US" sz="2000" dirty="0" smtClean="0"/>
              <a:t>your program.</a:t>
            </a:r>
          </a:p>
        </p:txBody>
      </p:sp>
    </p:spTree>
    <p:extLst>
      <p:ext uri="{BB962C8B-B14F-4D97-AF65-F5344CB8AC3E}">
        <p14:creationId xmlns:p14="http://schemas.microsoft.com/office/powerpoint/2010/main" val="1190031754"/>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2408</TotalTime>
  <Words>1689</Words>
  <Application>Microsoft Office PowerPoint</Application>
  <PresentationFormat>Widescreen</PresentationFormat>
  <Paragraphs>208</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Century Schoolbook</vt:lpstr>
      <vt:lpstr>Wingdings 2</vt:lpstr>
      <vt:lpstr>View</vt:lpstr>
      <vt:lpstr>Formal Correspondence </vt:lpstr>
      <vt:lpstr>PowerPoint Presentation</vt:lpstr>
      <vt:lpstr>Documents used for Correspondence </vt:lpstr>
      <vt:lpstr>Formal letter and formats </vt:lpstr>
      <vt:lpstr>3 types of format,</vt:lpstr>
      <vt:lpstr>Full block </vt:lpstr>
      <vt:lpstr>PowerPoint Presentation</vt:lpstr>
      <vt:lpstr>Contd.</vt:lpstr>
      <vt:lpstr>PowerPoint Presentation</vt:lpstr>
      <vt:lpstr>PowerPoint Presentation</vt:lpstr>
      <vt:lpstr>Modified block format </vt:lpstr>
      <vt:lpstr>PowerPoint Presentation</vt:lpstr>
      <vt:lpstr>PowerPoint Presentation</vt:lpstr>
      <vt:lpstr>Semi-Block format </vt:lpstr>
      <vt:lpstr>PowerPoint Presentation</vt:lpstr>
      <vt:lpstr>Three Types of Business Letters (content-wise)</vt:lpstr>
      <vt:lpstr>Business Letter Types Based on the Nature of the Message</vt:lpstr>
      <vt:lpstr>Some examples of requests</vt:lpstr>
      <vt:lpstr>Organizing Positive Neutral Messages- The Direct Approach</vt:lpstr>
      <vt:lpstr>PowerPoint Presentation</vt:lpstr>
      <vt:lpstr>Now check a sample letter</vt:lpstr>
      <vt:lpstr>PowerPoint Presentation</vt:lpstr>
      <vt:lpstr>If you don’t understand how to begin the letter, use this formula</vt:lpstr>
      <vt:lpstr>4 Goals of Business Communication</vt:lpstr>
      <vt:lpstr>Organizing Negative Messages-The Indirect Approach </vt:lpstr>
      <vt:lpstr>Sample buffers</vt:lpstr>
      <vt:lpstr>Organizing Negative Messages-The Indirect Approach </vt:lpstr>
      <vt:lpstr>Organizing Negative Messages-The Indirect Approach </vt:lpstr>
      <vt:lpstr>Organizing Negative Messages-The Indirect Approach </vt:lpstr>
      <vt:lpstr>Organizing Negative Messages-The Indirect Approach </vt:lpstr>
      <vt:lpstr>PowerPoint Presentation</vt:lpstr>
      <vt:lpstr>Point to be noted</vt:lpstr>
      <vt:lpstr>PowerPoint Presentation</vt:lpstr>
      <vt:lpstr>Persuasive Request Messages </vt:lpstr>
      <vt:lpstr>PowerPoint Presentation</vt:lpstr>
      <vt:lpstr>What is AIDA?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Formal Correspondence</dc:title>
  <dc:creator>Javeria Ali</dc:creator>
  <cp:lastModifiedBy>Sameera Sultan</cp:lastModifiedBy>
  <cp:revision>35</cp:revision>
  <dcterms:created xsi:type="dcterms:W3CDTF">2020-04-21T04:19:32Z</dcterms:created>
  <dcterms:modified xsi:type="dcterms:W3CDTF">2020-05-07T04:26:04Z</dcterms:modified>
</cp:coreProperties>
</file>