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t>5/5/2020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51850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8817" y="4572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981200"/>
            <a:ext cx="5080000" cy="4114800"/>
          </a:xfrm>
        </p:spPr>
        <p:txBody>
          <a:bodyPr/>
          <a:lstStyle/>
          <a:p>
            <a:pPr lvl="0"/>
            <a:endParaRPr lang="en-US" noProof="0" smtClean="0"/>
          </a:p>
        </p:txBody>
      </p:sp>
      <p:sp>
        <p:nvSpPr>
          <p:cNvPr id="5" name="Rectangle 1045"/>
          <p:cNvSpPr>
            <a:spLocks noGrp="1" noChangeArrowheads="1"/>
          </p:cNvSpPr>
          <p:nvPr>
            <p:ph type="dt" sz="half" idx="10"/>
          </p:nvPr>
        </p:nvSpPr>
        <p:spPr>
          <a:ln/>
        </p:spPr>
        <p:txBody>
          <a:bodyPr/>
          <a:lstStyle>
            <a:lvl1pPr>
              <a:defRPr/>
            </a:lvl1pPr>
          </a:lstStyle>
          <a:p>
            <a:pPr>
              <a:defRPr/>
            </a:pPr>
            <a:endParaRPr lang="en-US"/>
          </a:p>
        </p:txBody>
      </p:sp>
      <p:sp>
        <p:nvSpPr>
          <p:cNvPr id="6" name="Rectangle 1046"/>
          <p:cNvSpPr>
            <a:spLocks noGrp="1" noChangeArrowheads="1"/>
          </p:cNvSpPr>
          <p:nvPr>
            <p:ph type="ftr" sz="quarter" idx="11"/>
          </p:nvPr>
        </p:nvSpPr>
        <p:spPr>
          <a:ln/>
        </p:spPr>
        <p:txBody>
          <a:bodyPr/>
          <a:lstStyle>
            <a:lvl1pPr>
              <a:defRPr/>
            </a:lvl1pPr>
          </a:lstStyle>
          <a:p>
            <a:pPr>
              <a:defRPr/>
            </a:pPr>
            <a:endParaRPr lang="en-US"/>
          </a:p>
        </p:txBody>
      </p:sp>
      <p:sp>
        <p:nvSpPr>
          <p:cNvPr id="7" name="Rectangle 1047"/>
          <p:cNvSpPr>
            <a:spLocks noGrp="1" noChangeArrowheads="1"/>
          </p:cNvSpPr>
          <p:nvPr>
            <p:ph type="sldNum" sz="quarter" idx="12"/>
          </p:nvPr>
        </p:nvSpPr>
        <p:spPr>
          <a:ln/>
        </p:spPr>
        <p:txBody>
          <a:bodyPr/>
          <a:lstStyle>
            <a:lvl1pPr>
              <a:defRPr/>
            </a:lvl1pPr>
          </a:lstStyle>
          <a:p>
            <a:fld id="{DDE311B1-1460-42C7-9B25-EAE1E232219D}" type="slidenum">
              <a:rPr lang="en-US" altLang="en-US"/>
              <a:pPr/>
              <a:t>‹#›</a:t>
            </a:fld>
            <a:endParaRPr lang="en-US" altLang="en-US"/>
          </a:p>
        </p:txBody>
      </p:sp>
    </p:spTree>
    <p:extLst>
      <p:ext uri="{BB962C8B-B14F-4D97-AF65-F5344CB8AC3E}">
        <p14:creationId xmlns:p14="http://schemas.microsoft.com/office/powerpoint/2010/main" val="380200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t>5/5/2020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t>‹#›</a:t>
            </a:fld>
            <a:endParaRPr lang="en-US"/>
          </a:p>
        </p:txBody>
      </p:sp>
    </p:spTree>
    <p:extLst>
      <p:ext uri="{BB962C8B-B14F-4D97-AF65-F5344CB8AC3E}">
        <p14:creationId xmlns:p14="http://schemas.microsoft.com/office/powerpoint/2010/main"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Memorandum</a:t>
            </a:r>
            <a:endParaRPr lang="en-US" dirty="0"/>
          </a:p>
        </p:txBody>
      </p:sp>
    </p:spTree>
    <p:extLst>
      <p:ext uri="{BB962C8B-B14F-4D97-AF65-F5344CB8AC3E}">
        <p14:creationId xmlns:p14="http://schemas.microsoft.com/office/powerpoint/2010/main" val="380210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Memo Writing Tips</a:t>
            </a:r>
          </a:p>
        </p:txBody>
      </p:sp>
      <p:sp>
        <p:nvSpPr>
          <p:cNvPr id="8195" name="Rectangle 3"/>
          <p:cNvSpPr>
            <a:spLocks noGrp="1" noChangeArrowheads="1"/>
          </p:cNvSpPr>
          <p:nvPr>
            <p:ph type="body" sz="half" idx="1"/>
          </p:nvPr>
        </p:nvSpPr>
        <p:spPr>
          <a:xfrm>
            <a:off x="2209801" y="1981200"/>
            <a:ext cx="3808413" cy="4114800"/>
          </a:xfrm>
        </p:spPr>
        <p:txBody>
          <a:bodyPr/>
          <a:lstStyle/>
          <a:p>
            <a:pPr eaLnBrk="1" hangingPunct="1"/>
            <a:r>
              <a:rPr lang="en-US" altLang="en-US" sz="2800"/>
              <a:t>A memo should be designed to get your message across quickly.</a:t>
            </a:r>
          </a:p>
          <a:p>
            <a:pPr eaLnBrk="1" hangingPunct="1"/>
            <a:r>
              <a:rPr lang="en-US" altLang="en-US" sz="2800"/>
              <a:t>Busy people do not want to waste time reading unnecessary information.</a:t>
            </a:r>
          </a:p>
        </p:txBody>
      </p:sp>
      <p:pic>
        <p:nvPicPr>
          <p:cNvPr id="12292" name="Picture 8" descr="j0076178"/>
          <p:cNvPicPr>
            <a:picLocks noGrp="1" noChangeAspect="1" noChangeArrowheads="1" noCrop="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69026" y="2389189"/>
            <a:ext cx="3813175" cy="3298825"/>
          </a:xfrm>
          <a:noFill/>
        </p:spPr>
      </p:pic>
    </p:spTree>
    <p:extLst>
      <p:ext uri="{BB962C8B-B14F-4D97-AF65-F5344CB8AC3E}">
        <p14:creationId xmlns:p14="http://schemas.microsoft.com/office/powerpoint/2010/main" val="40927270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up)">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up)">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Memo Format</a:t>
            </a:r>
          </a:p>
        </p:txBody>
      </p:sp>
      <p:sp>
        <p:nvSpPr>
          <p:cNvPr id="31747" name="Rectangle 3"/>
          <p:cNvSpPr>
            <a:spLocks noGrp="1" noChangeArrowheads="1"/>
          </p:cNvSpPr>
          <p:nvPr>
            <p:ph type="body" idx="1"/>
          </p:nvPr>
        </p:nvSpPr>
        <p:spPr/>
        <p:txBody>
          <a:bodyPr/>
          <a:lstStyle/>
          <a:p>
            <a:pPr marL="812800" indent="-812800">
              <a:buFont typeface="Wingdings" panose="05000000000000000000" pitchFamily="2" charset="2"/>
              <a:buAutoNum type="romanUcPeriod"/>
            </a:pPr>
            <a:r>
              <a:rPr lang="en-US" altLang="en-US" sz="4800" b="1"/>
              <a:t>Heading</a:t>
            </a:r>
          </a:p>
          <a:p>
            <a:pPr marL="812800" indent="-812800">
              <a:buFont typeface="Wingdings" panose="05000000000000000000" pitchFamily="2" charset="2"/>
              <a:buAutoNum type="romanUcPeriod"/>
            </a:pPr>
            <a:r>
              <a:rPr lang="en-US" altLang="en-US" sz="4800" b="1"/>
              <a:t>Body of the Memo</a:t>
            </a:r>
            <a:endParaRPr lang="en-US" altLang="en-US" sz="4800"/>
          </a:p>
          <a:p>
            <a:pPr marL="812800" indent="-812800">
              <a:buFont typeface="Wingdings" panose="05000000000000000000" pitchFamily="2" charset="2"/>
              <a:buAutoNum type="romanUcPeriod"/>
            </a:pPr>
            <a:r>
              <a:rPr lang="en-US" altLang="en-US" sz="4800" b="1"/>
              <a:t>Call to Action</a:t>
            </a:r>
            <a:endParaRPr lang="en-US" altLang="en-US" sz="4800"/>
          </a:p>
          <a:p>
            <a:pPr marL="812800" indent="-812800">
              <a:buNone/>
            </a:pPr>
            <a:endParaRPr lang="en-US" altLang="en-US" smtClean="0"/>
          </a:p>
        </p:txBody>
      </p:sp>
    </p:spTree>
    <p:extLst>
      <p:ext uri="{BB962C8B-B14F-4D97-AF65-F5344CB8AC3E}">
        <p14:creationId xmlns:p14="http://schemas.microsoft.com/office/powerpoint/2010/main" val="172819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600">
                                          <p:stCondLst>
                                            <p:cond delay="0"/>
                                          </p:stCondLst>
                                        </p:cTn>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randombar(horizontal)">
                                      <p:cBhvr>
                                        <p:cTn id="12" dur="500"/>
                                        <p:tgtEl>
                                          <p:spTgt spid="317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747">
                                            <p:txEl>
                                              <p:pRg st="1" end="1"/>
                                            </p:txEl>
                                          </p:spTgt>
                                        </p:tgtEl>
                                        <p:attrNameLst>
                                          <p:attrName>style.visibility</p:attrName>
                                        </p:attrNameLst>
                                      </p:cBhvr>
                                      <p:to>
                                        <p:strVal val="visible"/>
                                      </p:to>
                                    </p:set>
                                    <p:animEffect transition="in" filter="randombar(horizontal)">
                                      <p:cBhvr>
                                        <p:cTn id="17" dur="500"/>
                                        <p:tgtEl>
                                          <p:spTgt spid="31747">
                                            <p:txEl>
                                              <p:pRg st="1" end="1"/>
                                            </p:txEl>
                                          </p:spTgt>
                                        </p:tgtEl>
                                      </p:cBhvr>
                                    </p:animEffect>
                                  </p:childTnLst>
                                </p:cTn>
                              </p:par>
                            </p:childTnLst>
                          </p:cTn>
                        </p:par>
                        <p:par>
                          <p:cTn id="18" fill="hold" nodeType="afterGroup">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31747">
                                            <p:txEl>
                                              <p:pRg st="2" end="2"/>
                                            </p:txEl>
                                          </p:spTgt>
                                        </p:tgtEl>
                                        <p:attrNameLst>
                                          <p:attrName>style.visibility</p:attrName>
                                        </p:attrNameLst>
                                      </p:cBhvr>
                                      <p:to>
                                        <p:strVal val="visible"/>
                                      </p:to>
                                    </p:set>
                                    <p:animEffect transition="in" filter="randombar(horizontal)">
                                      <p:cBhvr>
                                        <p:cTn id="21" dur="10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I. Heading</a:t>
            </a:r>
          </a:p>
        </p:txBody>
      </p:sp>
      <p:sp>
        <p:nvSpPr>
          <p:cNvPr id="32771" name="Rectangle 3"/>
          <p:cNvSpPr>
            <a:spLocks noGrp="1" noChangeArrowheads="1"/>
          </p:cNvSpPr>
          <p:nvPr>
            <p:ph type="body" idx="1"/>
          </p:nvPr>
        </p:nvSpPr>
        <p:spPr>
          <a:xfrm>
            <a:off x="2209800" y="1905000"/>
            <a:ext cx="7772400" cy="4114800"/>
          </a:xfrm>
        </p:spPr>
        <p:txBody>
          <a:bodyPr/>
          <a:lstStyle/>
          <a:p>
            <a:pPr eaLnBrk="1" hangingPunct="1">
              <a:buFont typeface="Wingdings" panose="05000000000000000000" pitchFamily="2" charset="2"/>
              <a:buNone/>
            </a:pPr>
            <a:r>
              <a:rPr lang="en-US" altLang="en-US" sz="4000"/>
              <a:t>	</a:t>
            </a:r>
            <a:r>
              <a:rPr lang="en-US" altLang="en-US" sz="3600"/>
              <a:t>TO: (readers' names and job titles)</a:t>
            </a:r>
            <a:br>
              <a:rPr lang="en-US" altLang="en-US" sz="3600"/>
            </a:br>
            <a:r>
              <a:rPr lang="en-US" altLang="en-US" sz="3600"/>
              <a:t>FROM: (your name and job title)</a:t>
            </a:r>
            <a:br>
              <a:rPr lang="en-US" altLang="en-US" sz="3600"/>
            </a:br>
            <a:r>
              <a:rPr lang="en-US" altLang="en-US" sz="3600"/>
              <a:t>DATE: (Month day, year)</a:t>
            </a:r>
            <a:br>
              <a:rPr lang="en-US" altLang="en-US" sz="3600"/>
            </a:br>
            <a:r>
              <a:rPr lang="en-US" altLang="en-US" sz="3600"/>
              <a:t>SUBJECT: (what the memo is about, highlighted in some way)</a:t>
            </a:r>
          </a:p>
          <a:p>
            <a:pPr eaLnBrk="1" hangingPunct="1">
              <a:buFont typeface="Wingdings" panose="05000000000000000000" pitchFamily="2" charset="2"/>
              <a:buNone/>
            </a:pPr>
            <a:r>
              <a:rPr lang="en-US" altLang="en-US" sz="2400"/>
              <a:t>     CC: (others who are involved)</a:t>
            </a:r>
          </a:p>
          <a:p>
            <a:pPr eaLnBrk="1" hangingPunct="1">
              <a:buFont typeface="Wingdings" panose="05000000000000000000" pitchFamily="2" charset="2"/>
              <a:buNone/>
            </a:pPr>
            <a:r>
              <a:rPr lang="en-US" altLang="en-US" sz="2400"/>
              <a:t>     BCC: ( not directly involved)</a:t>
            </a:r>
          </a:p>
          <a:p>
            <a:pPr eaLnBrk="1" hangingPunct="1">
              <a:buFont typeface="Wingdings" panose="05000000000000000000" pitchFamily="2" charset="2"/>
              <a:buNone/>
            </a:pPr>
            <a:endParaRPr lang="en-US" altLang="en-US" sz="3600"/>
          </a:p>
          <a:p>
            <a:pPr eaLnBrk="1" hangingPunct="1">
              <a:buFont typeface="Wingdings" panose="05000000000000000000" pitchFamily="2" charset="2"/>
              <a:buNone/>
            </a:pPr>
            <a:endParaRPr lang="en-US" altLang="en-US" sz="3600"/>
          </a:p>
        </p:txBody>
      </p:sp>
    </p:spTree>
    <p:extLst>
      <p:ext uri="{BB962C8B-B14F-4D97-AF65-F5344CB8AC3E}">
        <p14:creationId xmlns:p14="http://schemas.microsoft.com/office/powerpoint/2010/main" val="2867326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74638"/>
            <a:ext cx="8229600" cy="944562"/>
          </a:xfrm>
        </p:spPr>
        <p:txBody>
          <a:bodyPr/>
          <a:lstStyle/>
          <a:p>
            <a:pPr eaLnBrk="1" hangingPunct="1"/>
            <a:r>
              <a:rPr lang="en-US" altLang="en-US" u="sng" smtClean="0"/>
              <a:t>Body of the Memo</a:t>
            </a:r>
          </a:p>
        </p:txBody>
      </p:sp>
      <p:sp>
        <p:nvSpPr>
          <p:cNvPr id="3" name="Content Placeholder 2"/>
          <p:cNvSpPr>
            <a:spLocks noGrp="1"/>
          </p:cNvSpPr>
          <p:nvPr>
            <p:ph idx="1"/>
          </p:nvPr>
        </p:nvSpPr>
        <p:spPr>
          <a:xfrm>
            <a:off x="1981200" y="1371600"/>
            <a:ext cx="8229600" cy="5257800"/>
          </a:xfrm>
        </p:spPr>
        <p:txBody>
          <a:bodyPr>
            <a:normAutofit/>
          </a:bodyPr>
          <a:lstStyle/>
          <a:p>
            <a:pPr marL="0" indent="0">
              <a:buNone/>
              <a:defRPr/>
            </a:pPr>
            <a:endParaRPr lang="en-US" dirty="0" smtClean="0"/>
          </a:p>
          <a:p>
            <a:pPr marL="0" indent="0">
              <a:buNone/>
              <a:defRPr/>
            </a:pPr>
            <a:r>
              <a:rPr lang="en-US" dirty="0" smtClean="0"/>
              <a:t>The body of the memo will include three components:</a:t>
            </a:r>
          </a:p>
          <a:p>
            <a:pPr eaLnBrk="1" hangingPunct="1">
              <a:defRPr/>
            </a:pPr>
            <a:endParaRPr lang="en-US" dirty="0" smtClean="0"/>
          </a:p>
          <a:p>
            <a:pPr eaLnBrk="1" hangingPunct="1">
              <a:defRPr/>
            </a:pPr>
            <a:r>
              <a:rPr lang="en-US" sz="2000" b="1" u="sng" dirty="0" smtClean="0"/>
              <a:t>Introduction</a:t>
            </a:r>
            <a:r>
              <a:rPr lang="en-US" sz="2000" b="1" dirty="0" smtClean="0"/>
              <a:t>: </a:t>
            </a:r>
            <a:r>
              <a:rPr lang="en-US" sz="2000" dirty="0" smtClean="0"/>
              <a:t>This is usually a short paragraph of two </a:t>
            </a:r>
            <a:r>
              <a:rPr lang="en-US" sz="2000" dirty="0" smtClean="0">
                <a:solidFill>
                  <a:srgbClr val="000000"/>
                </a:solidFill>
              </a:rPr>
              <a:t>or three sentences that lets people know the reason </a:t>
            </a:r>
            <a:r>
              <a:rPr lang="en-US" sz="2000" dirty="0" smtClean="0"/>
              <a:t>for the memo. IT states the purpose of the memo</a:t>
            </a:r>
          </a:p>
          <a:p>
            <a:pPr eaLnBrk="1" hangingPunct="1">
              <a:defRPr/>
            </a:pPr>
            <a:r>
              <a:rPr lang="en-US" sz="2000" b="1" u="sng" dirty="0" smtClean="0"/>
              <a:t>Derails</a:t>
            </a:r>
            <a:r>
              <a:rPr lang="en-US" sz="2000" b="1" dirty="0" smtClean="0"/>
              <a:t>:</a:t>
            </a:r>
            <a:r>
              <a:rPr lang="en-US" sz="2000" dirty="0" smtClean="0"/>
              <a:t> This section gets to the meat of the message using key points, highlights, or conclusions. This may include facts, statistics, examples and reasons for the memo.</a:t>
            </a:r>
          </a:p>
          <a:p>
            <a:pPr eaLnBrk="1" hangingPunct="1">
              <a:defRPr/>
            </a:pPr>
            <a:r>
              <a:rPr lang="en-US" sz="2000" b="1" u="sng" dirty="0" smtClean="0"/>
              <a:t>Conclusion</a:t>
            </a:r>
            <a:r>
              <a:rPr lang="en-US" sz="2000" b="1" dirty="0" smtClean="0"/>
              <a:t>:</a:t>
            </a:r>
            <a:r>
              <a:rPr lang="en-US" sz="2000" dirty="0" smtClean="0"/>
              <a:t> The conclusion will make it clear what action needs to be taken and when it needs to be completed or reiterates the timely news included in the memo.</a:t>
            </a:r>
          </a:p>
          <a:p>
            <a:pPr eaLnBrk="1" hangingPunct="1">
              <a:defRPr/>
            </a:pPr>
            <a:endParaRPr lang="en-US" dirty="0"/>
          </a:p>
        </p:txBody>
      </p:sp>
    </p:spTree>
    <p:extLst>
      <p:ext uri="{BB962C8B-B14F-4D97-AF65-F5344CB8AC3E}">
        <p14:creationId xmlns:p14="http://schemas.microsoft.com/office/powerpoint/2010/main" val="131850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36514"/>
            <a:ext cx="8229600" cy="954087"/>
          </a:xfrm>
        </p:spPr>
        <p:txBody>
          <a:bodyPr/>
          <a:lstStyle/>
          <a:p>
            <a:pPr eaLnBrk="1" hangingPunct="1"/>
            <a:r>
              <a:rPr lang="en-US" altLang="en-US" b="1" u="sng" smtClean="0"/>
              <a:t>Sample Call To Action</a:t>
            </a:r>
            <a:endParaRPr lang="en-US" altLang="en-US" u="sng" smtClean="0"/>
          </a:p>
        </p:txBody>
      </p:sp>
      <p:sp>
        <p:nvSpPr>
          <p:cNvPr id="3" name="Content Placeholder 2"/>
          <p:cNvSpPr>
            <a:spLocks noGrp="1"/>
          </p:cNvSpPr>
          <p:nvPr>
            <p:ph idx="1"/>
          </p:nvPr>
        </p:nvSpPr>
        <p:spPr>
          <a:xfrm>
            <a:off x="1524000" y="1371600"/>
            <a:ext cx="9144000" cy="5638800"/>
          </a:xfrm>
        </p:spPr>
        <p:txBody>
          <a:bodyPr>
            <a:normAutofit/>
          </a:bodyPr>
          <a:lstStyle/>
          <a:p>
            <a:pPr marL="0" indent="0">
              <a:buNone/>
              <a:defRPr/>
            </a:pPr>
            <a:r>
              <a:rPr lang="en-US" sz="2000" dirty="0" smtClean="0"/>
              <a:t>The call to action should be specific but does not have to be complex. </a:t>
            </a:r>
          </a:p>
          <a:p>
            <a:pPr marL="0" indent="0">
              <a:buNone/>
              <a:defRPr/>
            </a:pPr>
            <a:r>
              <a:rPr lang="en-US" sz="2000" u="sng" dirty="0" smtClean="0"/>
              <a:t>The following examples show a variety of calls to action:</a:t>
            </a:r>
          </a:p>
          <a:p>
            <a:pPr eaLnBrk="1" hangingPunct="1">
              <a:defRPr/>
            </a:pPr>
            <a:r>
              <a:rPr lang="en-US" sz="2000" dirty="0" smtClean="0"/>
              <a:t>Jerry, call me as soon as you have read the attached report.</a:t>
            </a:r>
          </a:p>
          <a:p>
            <a:pPr eaLnBrk="1" hangingPunct="1">
              <a:defRPr/>
            </a:pPr>
            <a:r>
              <a:rPr lang="en-US" sz="2000" dirty="0" smtClean="0"/>
              <a:t>We need to implement the new product marketing plan sooner than discussed at our last meeting, because ABC company now has a similar one set to launch in July. Call me right away.</a:t>
            </a:r>
          </a:p>
          <a:p>
            <a:pPr eaLnBrk="1" hangingPunct="1">
              <a:defRPr/>
            </a:pPr>
            <a:r>
              <a:rPr lang="en-US" sz="2000" dirty="0" smtClean="0">
                <a:solidFill>
                  <a:srgbClr val="000000"/>
                </a:solidFill>
              </a:rPr>
              <a:t>An unexpected opening occurred in IT this morning </a:t>
            </a:r>
            <a:r>
              <a:rPr lang="en-US" sz="2000" dirty="0" smtClean="0"/>
              <a:t>because XX quit. We need to move quickly and select a new candidate. Get back to me ASAP with a list of potentials.</a:t>
            </a:r>
          </a:p>
        </p:txBody>
      </p:sp>
    </p:spTree>
    <p:extLst>
      <p:ext uri="{BB962C8B-B14F-4D97-AF65-F5344CB8AC3E}">
        <p14:creationId xmlns:p14="http://schemas.microsoft.com/office/powerpoint/2010/main" val="206073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Organzing Memo Content</a:t>
            </a:r>
          </a:p>
        </p:txBody>
      </p:sp>
      <p:sp>
        <p:nvSpPr>
          <p:cNvPr id="17411" name="Content Placeholder 2"/>
          <p:cNvSpPr>
            <a:spLocks noGrp="1"/>
          </p:cNvSpPr>
          <p:nvPr>
            <p:ph idx="1"/>
          </p:nvPr>
        </p:nvSpPr>
        <p:spPr/>
        <p:txBody>
          <a:bodyPr>
            <a:normAutofit/>
          </a:bodyPr>
          <a:lstStyle/>
          <a:p>
            <a:pPr eaLnBrk="1" hangingPunct="1"/>
            <a:r>
              <a:rPr lang="en-US" altLang="en-US" sz="2800" dirty="0" smtClean="0"/>
              <a:t>Direct Approach</a:t>
            </a:r>
          </a:p>
          <a:p>
            <a:pPr eaLnBrk="1" hangingPunct="1"/>
            <a:r>
              <a:rPr lang="en-US" altLang="en-US" sz="2800" dirty="0" smtClean="0"/>
              <a:t>Indirect Approach</a:t>
            </a:r>
          </a:p>
        </p:txBody>
      </p:sp>
    </p:spTree>
    <p:extLst>
      <p:ext uri="{BB962C8B-B14F-4D97-AF65-F5344CB8AC3E}">
        <p14:creationId xmlns:p14="http://schemas.microsoft.com/office/powerpoint/2010/main" val="323459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261872" y="365760"/>
            <a:ext cx="9692640" cy="507076"/>
          </a:xfrm>
        </p:spPr>
        <p:txBody>
          <a:bodyPr>
            <a:normAutofit fontScale="90000"/>
          </a:bodyPr>
          <a:lstStyle/>
          <a:p>
            <a:r>
              <a:rPr lang="en-US" altLang="en-US" b="1" dirty="0"/>
              <a:t>Examples of Memo</a:t>
            </a:r>
            <a:r>
              <a:rPr lang="en-US" altLang="en-US" b="1" dirty="0" smtClean="0"/>
              <a:t>:</a:t>
            </a:r>
            <a:endParaRPr lang="en-US" altLang="en-US" dirty="0" smtClean="0"/>
          </a:p>
        </p:txBody>
      </p:sp>
      <p:sp>
        <p:nvSpPr>
          <p:cNvPr id="18435" name="Content Placeholder 2"/>
          <p:cNvSpPr>
            <a:spLocks noGrp="1"/>
          </p:cNvSpPr>
          <p:nvPr>
            <p:ph idx="1"/>
          </p:nvPr>
        </p:nvSpPr>
        <p:spPr>
          <a:xfrm>
            <a:off x="2209800" y="1371600"/>
            <a:ext cx="7772400" cy="4724400"/>
          </a:xfrm>
        </p:spPr>
        <p:txBody>
          <a:bodyPr>
            <a:normAutofit lnSpcReduction="10000"/>
          </a:bodyPr>
          <a:lstStyle/>
          <a:p>
            <a:pPr>
              <a:buFontTx/>
              <a:buNone/>
            </a:pPr>
            <a:r>
              <a:rPr lang="en-US" altLang="en-US" sz="2800" dirty="0" smtClean="0"/>
              <a:t>To</a:t>
            </a:r>
            <a:r>
              <a:rPr lang="en-US" altLang="en-US" sz="2800" dirty="0"/>
              <a:t>: Department Chairs</a:t>
            </a:r>
            <a:br>
              <a:rPr lang="en-US" altLang="en-US" sz="2800" dirty="0"/>
            </a:br>
            <a:r>
              <a:rPr lang="en-US" altLang="en-US" sz="2800" dirty="0"/>
              <a:t>From: Dr. Kerns, CEO</a:t>
            </a:r>
            <a:br>
              <a:rPr lang="en-US" altLang="en-US" sz="2800" dirty="0"/>
            </a:br>
            <a:r>
              <a:rPr lang="en-US" altLang="en-US" sz="2800" dirty="0"/>
              <a:t>Date: March 13, 2016</a:t>
            </a:r>
            <a:br>
              <a:rPr lang="en-US" altLang="en-US" sz="2800" dirty="0"/>
            </a:br>
            <a:r>
              <a:rPr lang="en-US" altLang="en-US" sz="2800" dirty="0"/>
              <a:t>Subject: Supplies Budgets</a:t>
            </a:r>
            <a:br>
              <a:rPr lang="en-US" altLang="en-US" sz="2800" dirty="0"/>
            </a:br>
            <a:endParaRPr lang="en-US" altLang="en-US" sz="2800" dirty="0"/>
          </a:p>
          <a:p>
            <a:pPr>
              <a:buFontTx/>
              <a:buNone/>
            </a:pPr>
            <a:r>
              <a:rPr lang="en-US" altLang="en-US" sz="2800" dirty="0"/>
              <a:t>   </a:t>
            </a:r>
            <a:r>
              <a:rPr lang="en-US" altLang="en-US" sz="2800" dirty="0" smtClean="0"/>
              <a:t>Please </a:t>
            </a:r>
            <a:r>
              <a:rPr lang="en-US" altLang="en-US" sz="2800" dirty="0"/>
              <a:t>note that we have used more than 80% of the budgeted funds for office supplies for this fiscal year. We have over 3 months left in the fiscal year. Plan accordingly so that you do not overspend in this area. Please see me to discuss extenuating circumstances.</a:t>
            </a:r>
          </a:p>
          <a:p>
            <a:endParaRPr lang="en-US" altLang="en-US" dirty="0" smtClean="0"/>
          </a:p>
        </p:txBody>
      </p:sp>
    </p:spTree>
    <p:extLst>
      <p:ext uri="{BB962C8B-B14F-4D97-AF65-F5344CB8AC3E}">
        <p14:creationId xmlns:p14="http://schemas.microsoft.com/office/powerpoint/2010/main" val="23016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b="1" dirty="0"/>
              <a:t>Examples of Memo:</a:t>
            </a:r>
            <a:br>
              <a:rPr lang="en-US" altLang="en-US" b="1" dirty="0"/>
            </a:br>
            <a:endParaRPr lang="en-US" altLang="en-US" dirty="0" smtClean="0"/>
          </a:p>
        </p:txBody>
      </p:sp>
      <p:sp>
        <p:nvSpPr>
          <p:cNvPr id="19459" name="Content Placeholder 2"/>
          <p:cNvSpPr>
            <a:spLocks noGrp="1"/>
          </p:cNvSpPr>
          <p:nvPr>
            <p:ph idx="1"/>
          </p:nvPr>
        </p:nvSpPr>
        <p:spPr>
          <a:xfrm>
            <a:off x="2209800" y="609600"/>
            <a:ext cx="7772400" cy="5486400"/>
          </a:xfrm>
        </p:spPr>
        <p:txBody>
          <a:bodyPr>
            <a:normAutofit lnSpcReduction="10000"/>
          </a:bodyPr>
          <a:lstStyle/>
          <a:p>
            <a:endParaRPr lang="en-US" altLang="en-US" dirty="0" smtClean="0"/>
          </a:p>
          <a:p>
            <a:endParaRPr lang="en-US" altLang="en-US" dirty="0"/>
          </a:p>
          <a:p>
            <a:endParaRPr lang="en-US" altLang="en-US" dirty="0" smtClean="0"/>
          </a:p>
          <a:p>
            <a:pPr marL="0" indent="0">
              <a:buNone/>
            </a:pPr>
            <a:r>
              <a:rPr lang="en-US" altLang="en-US" sz="2400" dirty="0" smtClean="0"/>
              <a:t>To: All Staff</a:t>
            </a:r>
            <a:br>
              <a:rPr lang="en-US" altLang="en-US" sz="2400" dirty="0" smtClean="0"/>
            </a:br>
            <a:r>
              <a:rPr lang="en-US" altLang="en-US" sz="2400" dirty="0" smtClean="0"/>
              <a:t>From: Dr. Jeff Joyner, President</a:t>
            </a:r>
            <a:br>
              <a:rPr lang="en-US" altLang="en-US" sz="2400" dirty="0" smtClean="0"/>
            </a:br>
            <a:r>
              <a:rPr lang="en-US" altLang="en-US" sz="2400" dirty="0" smtClean="0"/>
              <a:t>Date: March 13, 2016</a:t>
            </a:r>
            <a:br>
              <a:rPr lang="en-US" altLang="en-US" sz="2400" dirty="0" smtClean="0"/>
            </a:br>
            <a:r>
              <a:rPr lang="en-US" altLang="en-US" sz="2400" dirty="0" smtClean="0"/>
              <a:t>Subject: Annual Company Picnic</a:t>
            </a:r>
            <a:br>
              <a:rPr lang="en-US" altLang="en-US" sz="2400" dirty="0" smtClean="0"/>
            </a:br>
            <a:endParaRPr lang="en-US" altLang="en-US" sz="2400" dirty="0" smtClean="0"/>
          </a:p>
          <a:p>
            <a:pPr>
              <a:buFontTx/>
              <a:buNone/>
            </a:pPr>
            <a:r>
              <a:rPr lang="en-US" altLang="en-US" sz="2400" dirty="0"/>
              <a:t> </a:t>
            </a:r>
            <a:r>
              <a:rPr lang="en-US" altLang="en-US" sz="2400" dirty="0" smtClean="0"/>
              <a:t>  The annual company picnic will be held at Memorial Park on May 27, 2016. The event will be catered by Fresh Air Barbeque, with desserts by Nancy's Sweet Things. Immediate family members are invited. Please plan to join us! RSVP with Mrs. Taylor by May 1, 2016.</a:t>
            </a:r>
          </a:p>
        </p:txBody>
      </p:sp>
    </p:spTree>
    <p:extLst>
      <p:ext uri="{BB962C8B-B14F-4D97-AF65-F5344CB8AC3E}">
        <p14:creationId xmlns:p14="http://schemas.microsoft.com/office/powerpoint/2010/main" val="81356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
            </a:r>
            <a:br>
              <a:rPr lang="en-US" altLang="en-US" dirty="0" smtClean="0"/>
            </a:br>
            <a:endParaRPr lang="en-US" altLang="en-US" dirty="0" smtClean="0"/>
          </a:p>
        </p:txBody>
      </p:sp>
      <p:sp>
        <p:nvSpPr>
          <p:cNvPr id="20483" name="Content Placeholder 2"/>
          <p:cNvSpPr>
            <a:spLocks noGrp="1"/>
          </p:cNvSpPr>
          <p:nvPr>
            <p:ph idx="1"/>
          </p:nvPr>
        </p:nvSpPr>
        <p:spPr>
          <a:xfrm>
            <a:off x="2209800" y="533400"/>
            <a:ext cx="7772400" cy="5562600"/>
          </a:xfrm>
        </p:spPr>
        <p:txBody>
          <a:bodyPr>
            <a:normAutofit fontScale="85000" lnSpcReduction="10000"/>
          </a:bodyPr>
          <a:lstStyle/>
          <a:p>
            <a:pPr>
              <a:buFontTx/>
              <a:buNone/>
            </a:pPr>
            <a:r>
              <a:rPr lang="en-US" altLang="en-US" sz="2400" dirty="0"/>
              <a:t>To: All Staff</a:t>
            </a:r>
          </a:p>
          <a:p>
            <a:pPr>
              <a:buFontTx/>
              <a:buNone/>
            </a:pPr>
            <a:r>
              <a:rPr lang="en-US" altLang="en-US" sz="2400" dirty="0"/>
              <a:t>From: The Manager</a:t>
            </a:r>
          </a:p>
          <a:p>
            <a:pPr>
              <a:buFontTx/>
              <a:buNone/>
            </a:pPr>
            <a:r>
              <a:rPr lang="en-US" altLang="en-US" sz="2400" dirty="0"/>
              <a:t>Date: May 27, 2010</a:t>
            </a:r>
          </a:p>
          <a:p>
            <a:pPr>
              <a:buFontTx/>
              <a:buNone/>
            </a:pPr>
            <a:r>
              <a:rPr lang="en-US" altLang="en-US" sz="2400" dirty="0"/>
              <a:t>Subject: Inappropriate use of time on Google Doodle games</a:t>
            </a:r>
          </a:p>
          <a:p>
            <a:pPr>
              <a:buFontTx/>
              <a:buNone/>
            </a:pPr>
            <a:r>
              <a:rPr lang="en-US" altLang="en-US" sz="2400" dirty="0"/>
              <a:t>Coworkers,</a:t>
            </a:r>
          </a:p>
          <a:p>
            <a:pPr>
              <a:buFontTx/>
              <a:buNone/>
            </a:pPr>
            <a:r>
              <a:rPr lang="en-US" altLang="en-US" sz="2400" dirty="0"/>
              <a:t>    It has come to my attention that many in the office have been spending time on the Google home page </a:t>
            </a:r>
            <a:r>
              <a:rPr lang="en-US" altLang="en-US" sz="2400" dirty="0" err="1"/>
              <a:t>microgames</a:t>
            </a:r>
            <a:r>
              <a:rPr lang="en-US" altLang="en-US" sz="2400" dirty="0"/>
              <a:t>. This memo is a reminder to use your work hours for work.</a:t>
            </a:r>
          </a:p>
          <a:p>
            <a:pPr>
              <a:buFontTx/>
              <a:buNone/>
            </a:pPr>
            <a:r>
              <a:rPr lang="en-US" altLang="en-US" sz="2400" dirty="0"/>
              <a:t>    According to a recent article, the estimated daily cost of people collectively playing these games instead of working is over $120 million—which is calculated based on the daily average increased time spent on the Google home page (36 seconds).</a:t>
            </a:r>
          </a:p>
          <a:p>
            <a:pPr>
              <a:buFontTx/>
              <a:buNone/>
            </a:pPr>
            <a:r>
              <a:rPr lang="en-US" altLang="en-US" sz="2400" dirty="0"/>
              <a:t>     If these estimates are applied to our 600 office employees, this results in a nearly $700 weekly loss.</a:t>
            </a:r>
          </a:p>
        </p:txBody>
      </p:sp>
    </p:spTree>
    <p:extLst>
      <p:ext uri="{BB962C8B-B14F-4D97-AF65-F5344CB8AC3E}">
        <p14:creationId xmlns:p14="http://schemas.microsoft.com/office/powerpoint/2010/main" val="4253259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sp>
        <p:nvSpPr>
          <p:cNvPr id="21507" name="Content Placeholder 2"/>
          <p:cNvSpPr>
            <a:spLocks noGrp="1"/>
          </p:cNvSpPr>
          <p:nvPr>
            <p:ph idx="1"/>
          </p:nvPr>
        </p:nvSpPr>
        <p:spPr>
          <a:xfrm>
            <a:off x="2209800" y="685800"/>
            <a:ext cx="7772400" cy="5410200"/>
          </a:xfrm>
        </p:spPr>
        <p:txBody>
          <a:bodyPr>
            <a:normAutofit fontScale="77500" lnSpcReduction="20000"/>
          </a:bodyPr>
          <a:lstStyle/>
          <a:p>
            <a:pPr>
              <a:buFontTx/>
              <a:buNone/>
            </a:pPr>
            <a:r>
              <a:rPr lang="en-US" altLang="en-US" sz="2800" dirty="0"/>
              <a:t>   </a:t>
            </a:r>
            <a:endParaRPr lang="en-US" altLang="en-US" sz="2800" dirty="0" smtClean="0"/>
          </a:p>
          <a:p>
            <a:pPr>
              <a:buFontTx/>
              <a:buNone/>
            </a:pPr>
            <a:endParaRPr lang="en-US" altLang="en-US" sz="2800" dirty="0"/>
          </a:p>
          <a:p>
            <a:pPr>
              <a:buFontTx/>
              <a:buNone/>
            </a:pPr>
            <a:endParaRPr lang="en-US" altLang="en-US" sz="2800" dirty="0" smtClean="0"/>
          </a:p>
          <a:p>
            <a:pPr>
              <a:buFontTx/>
              <a:buNone/>
            </a:pPr>
            <a:r>
              <a:rPr lang="en-US" altLang="en-US" sz="2800" dirty="0"/>
              <a:t> </a:t>
            </a:r>
            <a:r>
              <a:rPr lang="en-US" altLang="en-US" sz="2800" dirty="0" smtClean="0"/>
              <a:t> This </a:t>
            </a:r>
            <a:r>
              <a:rPr lang="en-US" altLang="en-US" sz="2800" dirty="0"/>
              <a:t>is a conservative estimate considering the extensive discussions that occur about beating the office's current high score. The extra cost quickly adds up.</a:t>
            </a:r>
          </a:p>
          <a:p>
            <a:pPr>
              <a:buFontTx/>
              <a:buNone/>
            </a:pPr>
            <a:r>
              <a:rPr lang="en-US" altLang="en-US" sz="2800" dirty="0"/>
              <a:t>    Of course, we don't want you to view our organization as a place of drudgery and draconian rules. I encourage a fun and competitive environment, and I recognize that we certainly won't be profitable if you are unhappy or dissatisfied with your jobs. This is just a reminder to be careful with your use of company time.</a:t>
            </a:r>
          </a:p>
          <a:p>
            <a:pPr>
              <a:buFontTx/>
              <a:buNone/>
            </a:pPr>
            <a:r>
              <a:rPr lang="en-US" altLang="en-US" sz="2800" dirty="0"/>
              <a:t>Thank you,</a:t>
            </a:r>
          </a:p>
          <a:p>
            <a:pPr>
              <a:buFontTx/>
              <a:buNone/>
            </a:pPr>
            <a:r>
              <a:rPr lang="en-US" altLang="en-US" sz="2800" dirty="0"/>
              <a:t>The Manager</a:t>
            </a:r>
          </a:p>
        </p:txBody>
      </p:sp>
    </p:spTree>
    <p:extLst>
      <p:ext uri="{BB962C8B-B14F-4D97-AF65-F5344CB8AC3E}">
        <p14:creationId xmlns:p14="http://schemas.microsoft.com/office/powerpoint/2010/main" val="1697227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Memorandum</a:t>
            </a:r>
          </a:p>
        </p:txBody>
      </p:sp>
      <p:sp>
        <p:nvSpPr>
          <p:cNvPr id="3075" name="Rectangle 3"/>
          <p:cNvSpPr>
            <a:spLocks noGrp="1" noChangeArrowheads="1"/>
          </p:cNvSpPr>
          <p:nvPr>
            <p:ph type="body" sz="half" idx="1"/>
          </p:nvPr>
        </p:nvSpPr>
        <p:spPr>
          <a:xfrm>
            <a:off x="2209801" y="1981200"/>
            <a:ext cx="3808413" cy="4114800"/>
          </a:xfrm>
        </p:spPr>
        <p:txBody>
          <a:bodyPr/>
          <a:lstStyle/>
          <a:p>
            <a:pPr eaLnBrk="1" hangingPunct="1"/>
            <a:r>
              <a:rPr lang="en-US" altLang="en-US" sz="2800"/>
              <a:t>A memorandum is considered “inside” correspondence.</a:t>
            </a:r>
          </a:p>
          <a:p>
            <a:pPr eaLnBrk="1" hangingPunct="1"/>
            <a:r>
              <a:rPr lang="en-US" altLang="en-US" sz="2800"/>
              <a:t>It is written to someone in your company.</a:t>
            </a:r>
          </a:p>
        </p:txBody>
      </p:sp>
      <p:pic>
        <p:nvPicPr>
          <p:cNvPr id="4100" name="Picture 8" descr="ag00222_"/>
          <p:cNvPicPr>
            <a:picLocks noGrp="1" noChangeAspect="1" noChangeArrowheads="1" noCrop="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286501" y="1981200"/>
            <a:ext cx="3578225" cy="4114800"/>
          </a:xfrm>
          <a:noFill/>
        </p:spPr>
      </p:pic>
    </p:spTree>
    <p:extLst>
      <p:ext uri="{BB962C8B-B14F-4D97-AF65-F5344CB8AC3E}">
        <p14:creationId xmlns:p14="http://schemas.microsoft.com/office/powerpoint/2010/main" val="307645177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up)">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up)">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Your turn!</a:t>
            </a:r>
          </a:p>
        </p:txBody>
      </p:sp>
      <p:sp>
        <p:nvSpPr>
          <p:cNvPr id="22531" name="Content Placeholder 2"/>
          <p:cNvSpPr>
            <a:spLocks noGrp="1"/>
          </p:cNvSpPr>
          <p:nvPr>
            <p:ph idx="1"/>
          </p:nvPr>
        </p:nvSpPr>
        <p:spPr>
          <a:xfrm>
            <a:off x="2209800" y="2161308"/>
            <a:ext cx="7772400" cy="3934691"/>
          </a:xfrm>
        </p:spPr>
        <p:txBody>
          <a:bodyPr>
            <a:normAutofit fontScale="92500" lnSpcReduction="10000"/>
          </a:bodyPr>
          <a:lstStyle/>
          <a:p>
            <a:pPr marL="0" indent="0">
              <a:buNone/>
            </a:pPr>
            <a:endParaRPr lang="en-US" altLang="en-US" b="1" dirty="0"/>
          </a:p>
          <a:p>
            <a:endParaRPr lang="en-US" altLang="en-US" b="1" dirty="0" smtClean="0"/>
          </a:p>
          <a:p>
            <a:r>
              <a:rPr lang="en-US" altLang="en-US" b="1" dirty="0" smtClean="0"/>
              <a:t>Write </a:t>
            </a:r>
            <a:r>
              <a:rPr lang="en-US" altLang="en-US" b="1" i="1" dirty="0" smtClean="0"/>
              <a:t>a report</a:t>
            </a:r>
            <a:r>
              <a:rPr lang="en-US" altLang="en-US" b="1" dirty="0" smtClean="0"/>
              <a:t> to the students of your department in the form of a memo informing about a conference you attended.  Include in your report: </a:t>
            </a:r>
            <a:endParaRPr lang="en-US" altLang="en-US" dirty="0" smtClean="0"/>
          </a:p>
          <a:p>
            <a:r>
              <a:rPr lang="en-US" altLang="en-US" b="1" dirty="0" smtClean="0"/>
              <a:t>The name of the conference  </a:t>
            </a:r>
            <a:endParaRPr lang="en-US" altLang="en-US" dirty="0" smtClean="0"/>
          </a:p>
          <a:p>
            <a:r>
              <a:rPr lang="en-US" altLang="en-US" b="1" dirty="0" smtClean="0"/>
              <a:t>The time and place </a:t>
            </a:r>
            <a:endParaRPr lang="en-US" altLang="en-US" dirty="0" smtClean="0"/>
          </a:p>
          <a:p>
            <a:r>
              <a:rPr lang="en-US" altLang="en-US" b="1" dirty="0" smtClean="0"/>
              <a:t>The purpose </a:t>
            </a:r>
            <a:endParaRPr lang="en-US" altLang="en-US" dirty="0" smtClean="0"/>
          </a:p>
          <a:p>
            <a:r>
              <a:rPr lang="en-US" altLang="en-US" b="1" dirty="0" smtClean="0"/>
              <a:t>The reason for attending it </a:t>
            </a:r>
            <a:endParaRPr lang="en-US" altLang="en-US" dirty="0" smtClean="0"/>
          </a:p>
          <a:p>
            <a:r>
              <a:rPr lang="en-US" altLang="en-US" b="1" dirty="0" smtClean="0"/>
              <a:t>Summary of what you learnt [10 marks]</a:t>
            </a:r>
            <a:endParaRPr lang="en-US" altLang="en-US" dirty="0" smtClean="0"/>
          </a:p>
          <a:p>
            <a:endParaRPr lang="en-US" altLang="en-US" dirty="0" smtClean="0"/>
          </a:p>
        </p:txBody>
      </p:sp>
    </p:spTree>
    <p:extLst>
      <p:ext uri="{BB962C8B-B14F-4D97-AF65-F5344CB8AC3E}">
        <p14:creationId xmlns:p14="http://schemas.microsoft.com/office/powerpoint/2010/main" val="220272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Advantages of Memos</a:t>
            </a:r>
          </a:p>
        </p:txBody>
      </p:sp>
      <p:sp>
        <p:nvSpPr>
          <p:cNvPr id="19459" name="Rectangle 3"/>
          <p:cNvSpPr>
            <a:spLocks noGrp="1" noChangeArrowheads="1"/>
          </p:cNvSpPr>
          <p:nvPr>
            <p:ph type="body" sz="half" idx="1"/>
          </p:nvPr>
        </p:nvSpPr>
        <p:spPr>
          <a:xfrm>
            <a:off x="2209801" y="1981200"/>
            <a:ext cx="3808413" cy="4114800"/>
          </a:xfrm>
        </p:spPr>
        <p:txBody>
          <a:bodyPr/>
          <a:lstStyle/>
          <a:p>
            <a:pPr eaLnBrk="1" hangingPunct="1">
              <a:buFontTx/>
              <a:buNone/>
            </a:pPr>
            <a:r>
              <a:rPr lang="en-US" altLang="en-US" sz="2800"/>
              <a:t>Memos are:</a:t>
            </a:r>
          </a:p>
          <a:p>
            <a:pPr eaLnBrk="1" hangingPunct="1"/>
            <a:r>
              <a:rPr lang="en-US" altLang="en-US" sz="2800"/>
              <a:t>Quick</a:t>
            </a:r>
          </a:p>
          <a:p>
            <a:pPr eaLnBrk="1" hangingPunct="1"/>
            <a:r>
              <a:rPr lang="en-US" altLang="en-US" sz="2800"/>
              <a:t>Inexpensive</a:t>
            </a:r>
          </a:p>
          <a:p>
            <a:pPr eaLnBrk="1" hangingPunct="1"/>
            <a:r>
              <a:rPr lang="en-US" altLang="en-US" sz="2800"/>
              <a:t>Convenient</a:t>
            </a:r>
          </a:p>
          <a:p>
            <a:pPr eaLnBrk="1" hangingPunct="1"/>
            <a:r>
              <a:rPr lang="en-US" altLang="en-US" sz="2800"/>
              <a:t>A Written Record</a:t>
            </a:r>
          </a:p>
        </p:txBody>
      </p:sp>
      <p:pic>
        <p:nvPicPr>
          <p:cNvPr id="5124" name="Picture 6" descr="ag00550_"/>
          <p:cNvPicPr>
            <a:picLocks noGrp="1" noChangeAspect="1" noChangeArrowheads="1" noCrop="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73788" y="2147889"/>
            <a:ext cx="3808412" cy="3779837"/>
          </a:xfrm>
          <a:noFill/>
        </p:spPr>
      </p:pic>
    </p:spTree>
    <p:extLst>
      <p:ext uri="{BB962C8B-B14F-4D97-AF65-F5344CB8AC3E}">
        <p14:creationId xmlns:p14="http://schemas.microsoft.com/office/powerpoint/2010/main" val="94644392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up)">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up)">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up)">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up)">
                                      <p:cBhvr>
                                        <p:cTn id="22" dur="500"/>
                                        <p:tgtEl>
                                          <p:spTgt spid="19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wipe(up)">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Memorandum</a:t>
            </a:r>
          </a:p>
        </p:txBody>
      </p:sp>
      <p:sp>
        <p:nvSpPr>
          <p:cNvPr id="4099" name="Rectangle 3"/>
          <p:cNvSpPr>
            <a:spLocks noGrp="1" noChangeArrowheads="1"/>
          </p:cNvSpPr>
          <p:nvPr>
            <p:ph type="body" idx="1"/>
          </p:nvPr>
        </p:nvSpPr>
        <p:spPr/>
        <p:txBody>
          <a:bodyPr>
            <a:normAutofit/>
          </a:bodyPr>
          <a:lstStyle/>
          <a:p>
            <a:pPr eaLnBrk="1" hangingPunct="1"/>
            <a:r>
              <a:rPr lang="en-US" altLang="en-US" sz="2800" dirty="0" smtClean="0"/>
              <a:t>A memo is less formal than a letter.</a:t>
            </a:r>
          </a:p>
          <a:p>
            <a:pPr eaLnBrk="1" hangingPunct="1"/>
            <a:r>
              <a:rPr lang="en-US" altLang="en-US" sz="2800" dirty="0" smtClean="0"/>
              <a:t>It usually conveys one idea and is likely to be short.</a:t>
            </a:r>
          </a:p>
          <a:p>
            <a:pPr eaLnBrk="1" hangingPunct="1"/>
            <a:r>
              <a:rPr lang="en-US" altLang="en-US" sz="2800" dirty="0" smtClean="0"/>
              <a:t>Effective memos are clearly written with the objective stated in the first sentence.</a:t>
            </a:r>
          </a:p>
        </p:txBody>
      </p:sp>
    </p:spTree>
    <p:extLst>
      <p:ext uri="{BB962C8B-B14F-4D97-AF65-F5344CB8AC3E}">
        <p14:creationId xmlns:p14="http://schemas.microsoft.com/office/powerpoint/2010/main" val="278126606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up)">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up)">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up)">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Purposes of Memos</a:t>
            </a:r>
          </a:p>
        </p:txBody>
      </p:sp>
      <p:sp>
        <p:nvSpPr>
          <p:cNvPr id="21507" name="Rectangle 3"/>
          <p:cNvSpPr>
            <a:spLocks noGrp="1" noChangeArrowheads="1"/>
          </p:cNvSpPr>
          <p:nvPr>
            <p:ph type="body" sz="half" idx="1"/>
          </p:nvPr>
        </p:nvSpPr>
        <p:spPr>
          <a:xfrm>
            <a:off x="2209801" y="1981200"/>
            <a:ext cx="3813175" cy="4114800"/>
          </a:xfrm>
        </p:spPr>
        <p:txBody>
          <a:bodyPr/>
          <a:lstStyle/>
          <a:p>
            <a:pPr eaLnBrk="1" hangingPunct="1"/>
            <a:r>
              <a:rPr lang="en-US" altLang="en-US" sz="2800"/>
              <a:t>To Inquire</a:t>
            </a:r>
          </a:p>
          <a:p>
            <a:pPr eaLnBrk="1" hangingPunct="1"/>
            <a:r>
              <a:rPr lang="en-US" altLang="en-US" sz="2800"/>
              <a:t>To Inform</a:t>
            </a:r>
          </a:p>
          <a:p>
            <a:pPr eaLnBrk="1" hangingPunct="1"/>
            <a:r>
              <a:rPr lang="en-US" altLang="en-US" sz="2800"/>
              <a:t>To Report</a:t>
            </a:r>
          </a:p>
          <a:p>
            <a:pPr eaLnBrk="1" hangingPunct="1"/>
            <a:r>
              <a:rPr lang="en-US" altLang="en-US" sz="2800"/>
              <a:t>To Remind</a:t>
            </a:r>
          </a:p>
          <a:p>
            <a:pPr eaLnBrk="1" hangingPunct="1"/>
            <a:r>
              <a:rPr lang="en-US" altLang="en-US" sz="2800"/>
              <a:t>To Transmit</a:t>
            </a:r>
          </a:p>
          <a:p>
            <a:pPr eaLnBrk="1" hangingPunct="1"/>
            <a:r>
              <a:rPr lang="en-US" altLang="en-US" sz="2800"/>
              <a:t>To Promote Goodwill</a:t>
            </a:r>
          </a:p>
        </p:txBody>
      </p:sp>
      <p:pic>
        <p:nvPicPr>
          <p:cNvPr id="7172" name="Picture 6" descr="bd05608_"/>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169026" y="2076450"/>
            <a:ext cx="3813175" cy="3924300"/>
          </a:xfrm>
          <a:noFill/>
        </p:spPr>
      </p:pic>
    </p:spTree>
    <p:extLst>
      <p:ext uri="{BB962C8B-B14F-4D97-AF65-F5344CB8AC3E}">
        <p14:creationId xmlns:p14="http://schemas.microsoft.com/office/powerpoint/2010/main" val="2099297870"/>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up)">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up)">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wipe(up)">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wipe(up)">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wipe(up)">
                                      <p:cBhvr>
                                        <p:cTn id="3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pPr eaLnBrk="1" hangingPunct="1"/>
            <a:r>
              <a:rPr lang="en-US" altLang="en-US" smtClean="0"/>
              <a:t>Purposes of the Memo</a:t>
            </a:r>
          </a:p>
        </p:txBody>
      </p:sp>
      <p:sp>
        <p:nvSpPr>
          <p:cNvPr id="8195" name="Content Placeholder 5"/>
          <p:cNvSpPr>
            <a:spLocks noGrp="1"/>
          </p:cNvSpPr>
          <p:nvPr>
            <p:ph idx="1"/>
          </p:nvPr>
        </p:nvSpPr>
        <p:spPr/>
        <p:txBody>
          <a:bodyPr>
            <a:normAutofit/>
          </a:bodyPr>
          <a:lstStyle/>
          <a:p>
            <a:pPr algn="just" eaLnBrk="1" hangingPunct="1">
              <a:buFont typeface="Wingdings" panose="05000000000000000000" pitchFamily="2" charset="2"/>
              <a:buNone/>
            </a:pPr>
            <a:r>
              <a:rPr lang="en-US" altLang="en-US" sz="2400" dirty="0" smtClean="0"/>
              <a:t>A business memo serves many useful purposes. </a:t>
            </a:r>
          </a:p>
          <a:p>
            <a:pPr algn="just" eaLnBrk="1" hangingPunct="1">
              <a:buClr>
                <a:schemeClr val="folHlink"/>
              </a:buClr>
              <a:buFont typeface="Wingdings" panose="05000000000000000000" pitchFamily="2" charset="2"/>
              <a:buChar char="q"/>
            </a:pPr>
            <a:r>
              <a:rPr lang="en-US" altLang="en-US" sz="2400" dirty="0" smtClean="0"/>
              <a:t>It helps members of a business organization communicate, without the need for time-consuming meetings. </a:t>
            </a:r>
          </a:p>
          <a:p>
            <a:pPr algn="just" eaLnBrk="1" hangingPunct="1">
              <a:buClr>
                <a:schemeClr val="folHlink"/>
              </a:buClr>
              <a:buFont typeface="Wingdings" panose="05000000000000000000" pitchFamily="2" charset="2"/>
              <a:buChar char="q"/>
            </a:pPr>
            <a:r>
              <a:rPr lang="en-US" altLang="en-US" sz="2400" dirty="0" smtClean="0"/>
              <a:t>It lets someone know something they need to know in an effective and efficient manner. </a:t>
            </a:r>
          </a:p>
        </p:txBody>
      </p:sp>
    </p:spTree>
    <p:extLst>
      <p:ext uri="{BB962C8B-B14F-4D97-AF65-F5344CB8AC3E}">
        <p14:creationId xmlns:p14="http://schemas.microsoft.com/office/powerpoint/2010/main" val="311199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Memos can be</a:t>
            </a:r>
          </a:p>
        </p:txBody>
      </p:sp>
      <p:sp>
        <p:nvSpPr>
          <p:cNvPr id="9219" name="Content Placeholder 2"/>
          <p:cNvSpPr>
            <a:spLocks noGrp="1"/>
          </p:cNvSpPr>
          <p:nvPr>
            <p:ph idx="1"/>
          </p:nvPr>
        </p:nvSpPr>
        <p:spPr/>
        <p:txBody>
          <a:bodyPr>
            <a:normAutofit fontScale="92500" lnSpcReduction="10000"/>
          </a:bodyPr>
          <a:lstStyle/>
          <a:p>
            <a:pPr eaLnBrk="1" hangingPunct="1"/>
            <a:r>
              <a:rPr lang="en-US" altLang="en-US" sz="3600" dirty="0" smtClean="0"/>
              <a:t>Short note</a:t>
            </a:r>
          </a:p>
          <a:p>
            <a:pPr eaLnBrk="1" hangingPunct="1"/>
            <a:r>
              <a:rPr lang="en-US" altLang="en-US" sz="3600" dirty="0" smtClean="0"/>
              <a:t>Exchange information</a:t>
            </a:r>
          </a:p>
          <a:p>
            <a:pPr eaLnBrk="1" hangingPunct="1"/>
            <a:r>
              <a:rPr lang="en-US" altLang="en-US" sz="3600" dirty="0" smtClean="0"/>
              <a:t>Request information</a:t>
            </a:r>
          </a:p>
          <a:p>
            <a:pPr eaLnBrk="1" hangingPunct="1"/>
            <a:r>
              <a:rPr lang="en-US" altLang="en-US" sz="3600" dirty="0" smtClean="0"/>
              <a:t>Instruct employees</a:t>
            </a:r>
          </a:p>
          <a:p>
            <a:pPr eaLnBrk="1" hangingPunct="1"/>
            <a:r>
              <a:rPr lang="en-US" altLang="en-US" sz="3600" dirty="0" smtClean="0"/>
              <a:t>Report results</a:t>
            </a:r>
          </a:p>
          <a:p>
            <a:pPr eaLnBrk="1" hangingPunct="1"/>
            <a:r>
              <a:rPr lang="en-US" altLang="en-US" sz="3600" dirty="0" smtClean="0"/>
              <a:t>Small reports </a:t>
            </a:r>
          </a:p>
          <a:p>
            <a:pPr eaLnBrk="1" hangingPunct="1"/>
            <a:r>
              <a:rPr lang="en-US" altLang="en-US" sz="3600" dirty="0" smtClean="0"/>
              <a:t>Internal proposals</a:t>
            </a:r>
          </a:p>
          <a:p>
            <a:pPr eaLnBrk="1" hangingPunct="1"/>
            <a:endParaRPr lang="en-US" altLang="en-US" dirty="0" smtClean="0"/>
          </a:p>
        </p:txBody>
      </p:sp>
    </p:spTree>
    <p:extLst>
      <p:ext uri="{BB962C8B-B14F-4D97-AF65-F5344CB8AC3E}">
        <p14:creationId xmlns:p14="http://schemas.microsoft.com/office/powerpoint/2010/main" val="46405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Memo’s Role</a:t>
            </a:r>
          </a:p>
        </p:txBody>
      </p:sp>
      <p:sp>
        <p:nvSpPr>
          <p:cNvPr id="10243" name="Content Placeholder 2"/>
          <p:cNvSpPr>
            <a:spLocks noGrp="1"/>
          </p:cNvSpPr>
          <p:nvPr>
            <p:ph idx="1"/>
          </p:nvPr>
        </p:nvSpPr>
        <p:spPr/>
        <p:txBody>
          <a:bodyPr/>
          <a:lstStyle/>
          <a:p>
            <a:r>
              <a:rPr lang="en-US" altLang="en-US" sz="3200" dirty="0" smtClean="0"/>
              <a:t>Play an important role in management</a:t>
            </a:r>
          </a:p>
          <a:p>
            <a:pPr eaLnBrk="1" hangingPunct="1">
              <a:buFontTx/>
              <a:buChar char="•"/>
            </a:pPr>
            <a:r>
              <a:rPr lang="en-US" altLang="en-US" sz="3200" dirty="0" smtClean="0"/>
              <a:t>Keeps employees informed</a:t>
            </a:r>
            <a:endParaRPr lang="ar-SA" altLang="en-US" sz="3200" dirty="0" smtClean="0"/>
          </a:p>
          <a:p>
            <a:pPr eaLnBrk="1" hangingPunct="1"/>
            <a:r>
              <a:rPr lang="en-US" altLang="en-US" sz="3200" dirty="0" smtClean="0"/>
              <a:t>Motivates employees</a:t>
            </a:r>
          </a:p>
          <a:p>
            <a:pPr eaLnBrk="1" hangingPunct="1"/>
            <a:r>
              <a:rPr lang="en-US" altLang="en-US" sz="3200" dirty="0" smtClean="0"/>
              <a:t>Keeps their moral high</a:t>
            </a:r>
          </a:p>
          <a:p>
            <a:pPr eaLnBrk="1" hangingPunct="1"/>
            <a:endParaRPr lang="en-US" altLang="en-US" dirty="0" smtClean="0"/>
          </a:p>
        </p:txBody>
      </p:sp>
    </p:spTree>
    <p:extLst>
      <p:ext uri="{BB962C8B-B14F-4D97-AF65-F5344CB8AC3E}">
        <p14:creationId xmlns:p14="http://schemas.microsoft.com/office/powerpoint/2010/main" val="282629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Memo Writing Tips</a:t>
            </a:r>
          </a:p>
        </p:txBody>
      </p:sp>
      <p:sp>
        <p:nvSpPr>
          <p:cNvPr id="7171" name="Rectangle 3"/>
          <p:cNvSpPr>
            <a:spLocks noGrp="1" noChangeArrowheads="1"/>
          </p:cNvSpPr>
          <p:nvPr>
            <p:ph type="body" sz="half" idx="1"/>
          </p:nvPr>
        </p:nvSpPr>
        <p:spPr>
          <a:xfrm>
            <a:off x="2209801" y="1981200"/>
            <a:ext cx="3808413" cy="4114800"/>
          </a:xfrm>
        </p:spPr>
        <p:txBody>
          <a:bodyPr/>
          <a:lstStyle/>
          <a:p>
            <a:pPr eaLnBrk="1" hangingPunct="1"/>
            <a:r>
              <a:rPr lang="en-US" altLang="en-US" sz="2400" smtClean="0"/>
              <a:t>Is </a:t>
            </a:r>
            <a:r>
              <a:rPr lang="en-US" altLang="en-US" sz="2400" smtClean="0"/>
              <a:t>it </a:t>
            </a:r>
            <a:r>
              <a:rPr lang="en-US" altLang="en-US" sz="2400" dirty="0" smtClean="0"/>
              <a:t>easy to find the main point?</a:t>
            </a:r>
          </a:p>
          <a:p>
            <a:pPr eaLnBrk="1" hangingPunct="1"/>
            <a:r>
              <a:rPr lang="en-US" altLang="en-US" sz="2400" dirty="0" smtClean="0"/>
              <a:t>Would it help to underline, indent, or bullet the main points?</a:t>
            </a:r>
          </a:p>
          <a:p>
            <a:pPr eaLnBrk="1" hangingPunct="1"/>
            <a:r>
              <a:rPr lang="en-US" altLang="en-US" sz="2400" dirty="0" smtClean="0"/>
              <a:t>Does your memo have plenty of white space for easy readability?</a:t>
            </a:r>
          </a:p>
          <a:p>
            <a:pPr eaLnBrk="1" hangingPunct="1"/>
            <a:endParaRPr lang="en-US" altLang="en-US" sz="2400" dirty="0" smtClean="0"/>
          </a:p>
          <a:p>
            <a:pPr eaLnBrk="1" hangingPunct="1"/>
            <a:endParaRPr lang="en-US" altLang="en-US" dirty="0" smtClean="0"/>
          </a:p>
        </p:txBody>
      </p:sp>
      <p:sp>
        <p:nvSpPr>
          <p:cNvPr id="7172" name="Rectangle 4"/>
          <p:cNvSpPr>
            <a:spLocks noGrp="1" noChangeArrowheads="1"/>
          </p:cNvSpPr>
          <p:nvPr>
            <p:ph type="body" sz="half" idx="2"/>
          </p:nvPr>
        </p:nvSpPr>
        <p:spPr>
          <a:xfrm>
            <a:off x="6173788" y="1981200"/>
            <a:ext cx="3808412" cy="4114800"/>
          </a:xfrm>
        </p:spPr>
        <p:txBody>
          <a:bodyPr/>
          <a:lstStyle/>
          <a:p>
            <a:pPr eaLnBrk="1" hangingPunct="1"/>
            <a:r>
              <a:rPr lang="en-US" altLang="en-US" sz="2400" dirty="0" smtClean="0"/>
              <a:t>Have you removed unnecessary words?</a:t>
            </a:r>
          </a:p>
          <a:p>
            <a:pPr eaLnBrk="1" hangingPunct="1"/>
            <a:r>
              <a:rPr lang="en-US" altLang="en-US" sz="2400" dirty="0" smtClean="0"/>
              <a:t>Is your memo filled with technical jargon?</a:t>
            </a:r>
          </a:p>
          <a:p>
            <a:pPr eaLnBrk="1" hangingPunct="1"/>
            <a:r>
              <a:rPr lang="en-US" altLang="en-US" sz="2400" dirty="0" smtClean="0"/>
              <a:t>Is it positive?</a:t>
            </a:r>
          </a:p>
          <a:p>
            <a:pPr eaLnBrk="1" hangingPunct="1"/>
            <a:r>
              <a:rPr lang="en-US" altLang="en-US" sz="2400" dirty="0" smtClean="0"/>
              <a:t>Does it “step on anyone’s toes”?</a:t>
            </a:r>
          </a:p>
          <a:p>
            <a:pPr eaLnBrk="1" hangingPunct="1"/>
            <a:endParaRPr lang="en-US" altLang="en-US" dirty="0" smtClean="0"/>
          </a:p>
        </p:txBody>
      </p:sp>
    </p:spTree>
    <p:extLst>
      <p:ext uri="{BB962C8B-B14F-4D97-AF65-F5344CB8AC3E}">
        <p14:creationId xmlns:p14="http://schemas.microsoft.com/office/powerpoint/2010/main" val="395666701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up)">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72">
                                            <p:txEl>
                                              <p:pRg st="0" end="0"/>
                                            </p:txEl>
                                          </p:spTgt>
                                        </p:tgtEl>
                                        <p:attrNameLst>
                                          <p:attrName>style.visibility</p:attrName>
                                        </p:attrNameLst>
                                      </p:cBhvr>
                                      <p:to>
                                        <p:strVal val="visible"/>
                                      </p:to>
                                    </p:set>
                                    <p:animEffect transition="in" filter="wipe(up)">
                                      <p:cBhvr>
                                        <p:cTn id="22" dur="500"/>
                                        <p:tgtEl>
                                          <p:spTgt spid="717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172">
                                            <p:txEl>
                                              <p:pRg st="1" end="1"/>
                                            </p:txEl>
                                          </p:spTgt>
                                        </p:tgtEl>
                                        <p:attrNameLst>
                                          <p:attrName>style.visibility</p:attrName>
                                        </p:attrNameLst>
                                      </p:cBhvr>
                                      <p:to>
                                        <p:strVal val="visible"/>
                                      </p:to>
                                    </p:set>
                                    <p:animEffect transition="in" filter="wipe(up)">
                                      <p:cBhvr>
                                        <p:cTn id="27" dur="500"/>
                                        <p:tgtEl>
                                          <p:spTgt spid="717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172">
                                            <p:txEl>
                                              <p:pRg st="2" end="2"/>
                                            </p:txEl>
                                          </p:spTgt>
                                        </p:tgtEl>
                                        <p:attrNameLst>
                                          <p:attrName>style.visibility</p:attrName>
                                        </p:attrNameLst>
                                      </p:cBhvr>
                                      <p:to>
                                        <p:strVal val="visible"/>
                                      </p:to>
                                    </p:set>
                                    <p:animEffect transition="in" filter="wipe(up)">
                                      <p:cBhvr>
                                        <p:cTn id="32" dur="500"/>
                                        <p:tgtEl>
                                          <p:spTgt spid="7172">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172">
                                            <p:txEl>
                                              <p:pRg st="3" end="3"/>
                                            </p:txEl>
                                          </p:spTgt>
                                        </p:tgtEl>
                                        <p:attrNameLst>
                                          <p:attrName>style.visibility</p:attrName>
                                        </p:attrNameLst>
                                      </p:cBhvr>
                                      <p:to>
                                        <p:strVal val="visible"/>
                                      </p:to>
                                    </p:set>
                                    <p:animEffect transition="in" filter="wipe(up)">
                                      <p:cBhvr>
                                        <p:cTn id="37" dur="500"/>
                                        <p:tgtEl>
                                          <p:spTgt spid="7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build="p" autoUpdateAnimBg="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1669</TotalTime>
  <Words>761</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Schoolbook</vt:lpstr>
      <vt:lpstr>Tahoma</vt:lpstr>
      <vt:lpstr>Wingdings</vt:lpstr>
      <vt:lpstr>Wingdings 2</vt:lpstr>
      <vt:lpstr>View</vt:lpstr>
      <vt:lpstr>Memorandum</vt:lpstr>
      <vt:lpstr>Memorandum</vt:lpstr>
      <vt:lpstr>Advantages of Memos</vt:lpstr>
      <vt:lpstr>Memorandum</vt:lpstr>
      <vt:lpstr>Purposes of Memos</vt:lpstr>
      <vt:lpstr>Purposes of the Memo</vt:lpstr>
      <vt:lpstr>Memos can be</vt:lpstr>
      <vt:lpstr>Memo’s Role</vt:lpstr>
      <vt:lpstr>Memo Writing Tips</vt:lpstr>
      <vt:lpstr>Memo Writing Tips</vt:lpstr>
      <vt:lpstr>Memo Format</vt:lpstr>
      <vt:lpstr>I. Heading</vt:lpstr>
      <vt:lpstr>Body of the Memo</vt:lpstr>
      <vt:lpstr>Sample Call To Action</vt:lpstr>
      <vt:lpstr>Organzing Memo Content</vt:lpstr>
      <vt:lpstr>Examples of Memo:</vt:lpstr>
      <vt:lpstr>Examples of Memo: </vt:lpstr>
      <vt:lpstr> </vt:lpstr>
      <vt:lpstr>PowerPoint Presentation</vt:lpstr>
      <vt:lpstr>Your 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Sameera Sultan</cp:lastModifiedBy>
  <cp:revision>30</cp:revision>
  <dcterms:created xsi:type="dcterms:W3CDTF">2020-04-21T04:19:32Z</dcterms:created>
  <dcterms:modified xsi:type="dcterms:W3CDTF">2020-05-05T17:25:42Z</dcterms:modified>
</cp:coreProperties>
</file>