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1" r:id="rId7"/>
    <p:sldId id="263" r:id="rId8"/>
    <p:sldId id="262" r:id="rId9"/>
    <p:sldId id="264" r:id="rId10"/>
    <p:sldId id="265" r:id="rId11"/>
    <p:sldId id="266" r:id="rId12"/>
    <p:sldId id="267" r:id="rId13"/>
    <p:sldId id="268" r:id="rId14"/>
    <p:sldId id="269" r:id="rId15"/>
    <p:sldId id="270" r:id="rId16"/>
    <p:sldId id="271" r:id="rId17"/>
    <p:sldId id="272" r:id="rId18"/>
    <p:sldId id="276" r:id="rId19"/>
    <p:sldId id="274" r:id="rId20"/>
    <p:sldId id="273" r:id="rId21"/>
    <p:sldId id="275" r:id="rId22"/>
    <p:sldId id="277" r:id="rId23"/>
    <p:sldId id="278" r:id="rId24"/>
    <p:sldId id="279" r:id="rId25"/>
    <p:sldId id="280"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EBDF3D4-40D1-42D2-9425-108804FFA9A1}" type="doc">
      <dgm:prSet loTypeId="urn:microsoft.com/office/officeart/2011/layout/CircleProcess" loCatId="process" qsTypeId="urn:microsoft.com/office/officeart/2005/8/quickstyle/3d2" qsCatId="3D" csTypeId="urn:microsoft.com/office/officeart/2005/8/colors/accent1_2" csCatId="accent1" phldr="1"/>
      <dgm:spPr/>
      <dgm:t>
        <a:bodyPr/>
        <a:lstStyle/>
        <a:p>
          <a:endParaRPr lang="en-US"/>
        </a:p>
      </dgm:t>
    </dgm:pt>
    <dgm:pt modelId="{CD05C7CA-25DB-4E84-A2CA-42740EB619C7}">
      <dgm:prSet phldrT="[Text]"/>
      <dgm:spPr/>
      <dgm:t>
        <a:bodyPr/>
        <a:lstStyle/>
        <a:p>
          <a:r>
            <a:rPr lang="en-US" dirty="0" smtClean="0"/>
            <a:t>Active Listening	</a:t>
          </a:r>
          <a:endParaRPr lang="en-US" dirty="0"/>
        </a:p>
      </dgm:t>
    </dgm:pt>
    <dgm:pt modelId="{3E214241-4B81-479A-9805-4AC3BABF5328}" type="parTrans" cxnId="{2A84DD09-8663-4DEC-B05E-A418E89DD233}">
      <dgm:prSet/>
      <dgm:spPr/>
      <dgm:t>
        <a:bodyPr/>
        <a:lstStyle/>
        <a:p>
          <a:endParaRPr lang="en-US"/>
        </a:p>
      </dgm:t>
    </dgm:pt>
    <dgm:pt modelId="{95903204-4C13-4AFE-B616-C8C5E2132613}" type="sibTrans" cxnId="{2A84DD09-8663-4DEC-B05E-A418E89DD233}">
      <dgm:prSet/>
      <dgm:spPr/>
      <dgm:t>
        <a:bodyPr/>
        <a:lstStyle/>
        <a:p>
          <a:endParaRPr lang="en-US"/>
        </a:p>
      </dgm:t>
    </dgm:pt>
    <dgm:pt modelId="{3EED5E6E-1E22-45DA-9A8C-A59DA35193A3}">
      <dgm:prSet phldrT="[Text]"/>
      <dgm:spPr/>
      <dgm:t>
        <a:bodyPr/>
        <a:lstStyle/>
        <a:p>
          <a:r>
            <a:rPr lang="en-US" dirty="0" smtClean="0"/>
            <a:t>Note-taking</a:t>
          </a:r>
          <a:endParaRPr lang="en-US" dirty="0"/>
        </a:p>
      </dgm:t>
    </dgm:pt>
    <dgm:pt modelId="{3D84A3E5-ED6E-487A-B817-80C41B75928B}" type="parTrans" cxnId="{43938D1C-5F25-48B7-88D2-9FAC0619DADA}">
      <dgm:prSet/>
      <dgm:spPr/>
      <dgm:t>
        <a:bodyPr/>
        <a:lstStyle/>
        <a:p>
          <a:endParaRPr lang="en-US"/>
        </a:p>
      </dgm:t>
    </dgm:pt>
    <dgm:pt modelId="{CD78DD10-6052-4494-B669-6DDD123D6613}" type="sibTrans" cxnId="{43938D1C-5F25-48B7-88D2-9FAC0619DADA}">
      <dgm:prSet/>
      <dgm:spPr/>
      <dgm:t>
        <a:bodyPr/>
        <a:lstStyle/>
        <a:p>
          <a:endParaRPr lang="en-US"/>
        </a:p>
      </dgm:t>
    </dgm:pt>
    <dgm:pt modelId="{43B777E4-C8E3-49CC-981A-1402531955A0}">
      <dgm:prSet phldrT="[Text]"/>
      <dgm:spPr/>
      <dgm:t>
        <a:bodyPr/>
        <a:lstStyle/>
        <a:p>
          <a:r>
            <a:rPr lang="en-US" dirty="0" smtClean="0"/>
            <a:t>Tact and Diplomacy</a:t>
          </a:r>
          <a:endParaRPr lang="en-US" dirty="0"/>
        </a:p>
      </dgm:t>
    </dgm:pt>
    <dgm:pt modelId="{ADEB915E-AAC0-4106-8034-65E75FA8E094}" type="parTrans" cxnId="{093DBF45-8941-43B9-9BB6-E85736379D31}">
      <dgm:prSet/>
      <dgm:spPr/>
      <dgm:t>
        <a:bodyPr/>
        <a:lstStyle/>
        <a:p>
          <a:endParaRPr lang="en-US"/>
        </a:p>
      </dgm:t>
    </dgm:pt>
    <dgm:pt modelId="{7A9CE4F9-56D0-41CC-AF5D-01B2200AD4FF}" type="sibTrans" cxnId="{093DBF45-8941-43B9-9BB6-E85736379D31}">
      <dgm:prSet/>
      <dgm:spPr/>
      <dgm:t>
        <a:bodyPr/>
        <a:lstStyle/>
        <a:p>
          <a:endParaRPr lang="en-US"/>
        </a:p>
      </dgm:t>
    </dgm:pt>
    <dgm:pt modelId="{B16A4A16-0BDC-4DC0-91A3-D93E0CAC8A9B}" type="pres">
      <dgm:prSet presAssocID="{DEBDF3D4-40D1-42D2-9425-108804FFA9A1}" presName="Name0" presStyleCnt="0">
        <dgm:presLayoutVars>
          <dgm:chMax val="11"/>
          <dgm:chPref val="11"/>
          <dgm:dir/>
          <dgm:resizeHandles/>
        </dgm:presLayoutVars>
      </dgm:prSet>
      <dgm:spPr/>
      <dgm:t>
        <a:bodyPr/>
        <a:lstStyle/>
        <a:p>
          <a:endParaRPr lang="en-US"/>
        </a:p>
      </dgm:t>
    </dgm:pt>
    <dgm:pt modelId="{BD0705ED-1FCB-4BA1-B75F-5A55A0B31E3F}" type="pres">
      <dgm:prSet presAssocID="{43B777E4-C8E3-49CC-981A-1402531955A0}" presName="Accent3" presStyleCnt="0"/>
      <dgm:spPr/>
    </dgm:pt>
    <dgm:pt modelId="{C0BEEA8D-2865-4BF6-B053-4262F53ABDAD}" type="pres">
      <dgm:prSet presAssocID="{43B777E4-C8E3-49CC-981A-1402531955A0}" presName="Accent" presStyleLbl="node1" presStyleIdx="0" presStyleCnt="3"/>
      <dgm:spPr/>
    </dgm:pt>
    <dgm:pt modelId="{F99090B3-00C6-40B9-ABCA-D7E80301C5CD}" type="pres">
      <dgm:prSet presAssocID="{43B777E4-C8E3-49CC-981A-1402531955A0}" presName="ParentBackground3" presStyleCnt="0"/>
      <dgm:spPr/>
    </dgm:pt>
    <dgm:pt modelId="{4E7E0B57-CEF6-4B3E-AF49-808AD329B7AF}" type="pres">
      <dgm:prSet presAssocID="{43B777E4-C8E3-49CC-981A-1402531955A0}" presName="ParentBackground" presStyleLbl="fgAcc1" presStyleIdx="0" presStyleCnt="3"/>
      <dgm:spPr/>
      <dgm:t>
        <a:bodyPr/>
        <a:lstStyle/>
        <a:p>
          <a:endParaRPr lang="en-US"/>
        </a:p>
      </dgm:t>
    </dgm:pt>
    <dgm:pt modelId="{1FD34147-96C5-49DE-84DE-C0B00DADF920}" type="pres">
      <dgm:prSet presAssocID="{43B777E4-C8E3-49CC-981A-1402531955A0}" presName="Parent3" presStyleLbl="revTx" presStyleIdx="0" presStyleCnt="0">
        <dgm:presLayoutVars>
          <dgm:chMax val="1"/>
          <dgm:chPref val="1"/>
          <dgm:bulletEnabled val="1"/>
        </dgm:presLayoutVars>
      </dgm:prSet>
      <dgm:spPr/>
      <dgm:t>
        <a:bodyPr/>
        <a:lstStyle/>
        <a:p>
          <a:endParaRPr lang="en-US"/>
        </a:p>
      </dgm:t>
    </dgm:pt>
    <dgm:pt modelId="{4EE5F1CF-2AEF-44E9-8451-40E483D85868}" type="pres">
      <dgm:prSet presAssocID="{3EED5E6E-1E22-45DA-9A8C-A59DA35193A3}" presName="Accent2" presStyleCnt="0"/>
      <dgm:spPr/>
    </dgm:pt>
    <dgm:pt modelId="{D57DF30E-7E2D-45B6-9B45-5FF09FD21482}" type="pres">
      <dgm:prSet presAssocID="{3EED5E6E-1E22-45DA-9A8C-A59DA35193A3}" presName="Accent" presStyleLbl="node1" presStyleIdx="1" presStyleCnt="3"/>
      <dgm:spPr/>
    </dgm:pt>
    <dgm:pt modelId="{3920255E-3991-4B3E-BB9F-5B6FF2860EEB}" type="pres">
      <dgm:prSet presAssocID="{3EED5E6E-1E22-45DA-9A8C-A59DA35193A3}" presName="ParentBackground2" presStyleCnt="0"/>
      <dgm:spPr/>
    </dgm:pt>
    <dgm:pt modelId="{8260521B-2CF9-4B06-B3ED-97E633E693DA}" type="pres">
      <dgm:prSet presAssocID="{3EED5E6E-1E22-45DA-9A8C-A59DA35193A3}" presName="ParentBackground" presStyleLbl="fgAcc1" presStyleIdx="1" presStyleCnt="3"/>
      <dgm:spPr/>
      <dgm:t>
        <a:bodyPr/>
        <a:lstStyle/>
        <a:p>
          <a:endParaRPr lang="en-US"/>
        </a:p>
      </dgm:t>
    </dgm:pt>
    <dgm:pt modelId="{FB0A8FCB-2925-403E-8C86-56E9F23E1E79}" type="pres">
      <dgm:prSet presAssocID="{3EED5E6E-1E22-45DA-9A8C-A59DA35193A3}" presName="Parent2" presStyleLbl="revTx" presStyleIdx="0" presStyleCnt="0">
        <dgm:presLayoutVars>
          <dgm:chMax val="1"/>
          <dgm:chPref val="1"/>
          <dgm:bulletEnabled val="1"/>
        </dgm:presLayoutVars>
      </dgm:prSet>
      <dgm:spPr/>
      <dgm:t>
        <a:bodyPr/>
        <a:lstStyle/>
        <a:p>
          <a:endParaRPr lang="en-US"/>
        </a:p>
      </dgm:t>
    </dgm:pt>
    <dgm:pt modelId="{02574D59-1904-4112-85CA-400ADD19AAC4}" type="pres">
      <dgm:prSet presAssocID="{CD05C7CA-25DB-4E84-A2CA-42740EB619C7}" presName="Accent1" presStyleCnt="0"/>
      <dgm:spPr/>
    </dgm:pt>
    <dgm:pt modelId="{EFBBCB82-1B54-4947-AD68-9F9E1E8F604F}" type="pres">
      <dgm:prSet presAssocID="{CD05C7CA-25DB-4E84-A2CA-42740EB619C7}" presName="Accent" presStyleLbl="node1" presStyleIdx="2" presStyleCnt="3"/>
      <dgm:spPr/>
    </dgm:pt>
    <dgm:pt modelId="{289DA402-F58F-4B85-8DAE-A1980FE68073}" type="pres">
      <dgm:prSet presAssocID="{CD05C7CA-25DB-4E84-A2CA-42740EB619C7}" presName="ParentBackground1" presStyleCnt="0"/>
      <dgm:spPr/>
    </dgm:pt>
    <dgm:pt modelId="{B9DF3E10-C8EA-49EC-85E5-11AA28EDAF6C}" type="pres">
      <dgm:prSet presAssocID="{CD05C7CA-25DB-4E84-A2CA-42740EB619C7}" presName="ParentBackground" presStyleLbl="fgAcc1" presStyleIdx="2" presStyleCnt="3"/>
      <dgm:spPr/>
      <dgm:t>
        <a:bodyPr/>
        <a:lstStyle/>
        <a:p>
          <a:endParaRPr lang="en-US"/>
        </a:p>
      </dgm:t>
    </dgm:pt>
    <dgm:pt modelId="{365F42B3-D67F-46C7-86CB-81865ACF7098}" type="pres">
      <dgm:prSet presAssocID="{CD05C7CA-25DB-4E84-A2CA-42740EB619C7}" presName="Parent1" presStyleLbl="revTx" presStyleIdx="0" presStyleCnt="0">
        <dgm:presLayoutVars>
          <dgm:chMax val="1"/>
          <dgm:chPref val="1"/>
          <dgm:bulletEnabled val="1"/>
        </dgm:presLayoutVars>
      </dgm:prSet>
      <dgm:spPr/>
      <dgm:t>
        <a:bodyPr/>
        <a:lstStyle/>
        <a:p>
          <a:endParaRPr lang="en-US"/>
        </a:p>
      </dgm:t>
    </dgm:pt>
  </dgm:ptLst>
  <dgm:cxnLst>
    <dgm:cxn modelId="{C90D8BF7-1D71-4F0C-9A56-EA781E7CB54D}" type="presOf" srcId="{3EED5E6E-1E22-45DA-9A8C-A59DA35193A3}" destId="{8260521B-2CF9-4B06-B3ED-97E633E693DA}" srcOrd="0" destOrd="0" presId="urn:microsoft.com/office/officeart/2011/layout/CircleProcess"/>
    <dgm:cxn modelId="{43938D1C-5F25-48B7-88D2-9FAC0619DADA}" srcId="{DEBDF3D4-40D1-42D2-9425-108804FFA9A1}" destId="{3EED5E6E-1E22-45DA-9A8C-A59DA35193A3}" srcOrd="1" destOrd="0" parTransId="{3D84A3E5-ED6E-487A-B817-80C41B75928B}" sibTransId="{CD78DD10-6052-4494-B669-6DDD123D6613}"/>
    <dgm:cxn modelId="{6B7402ED-1701-478B-BD34-CEB77FBFBD3E}" type="presOf" srcId="{3EED5E6E-1E22-45DA-9A8C-A59DA35193A3}" destId="{FB0A8FCB-2925-403E-8C86-56E9F23E1E79}" srcOrd="1" destOrd="0" presId="urn:microsoft.com/office/officeart/2011/layout/CircleProcess"/>
    <dgm:cxn modelId="{99C6D812-AB32-441D-AEB2-784F4C46FED6}" type="presOf" srcId="{CD05C7CA-25DB-4E84-A2CA-42740EB619C7}" destId="{B9DF3E10-C8EA-49EC-85E5-11AA28EDAF6C}" srcOrd="0" destOrd="0" presId="urn:microsoft.com/office/officeart/2011/layout/CircleProcess"/>
    <dgm:cxn modelId="{2A84DD09-8663-4DEC-B05E-A418E89DD233}" srcId="{DEBDF3D4-40D1-42D2-9425-108804FFA9A1}" destId="{CD05C7CA-25DB-4E84-A2CA-42740EB619C7}" srcOrd="0" destOrd="0" parTransId="{3E214241-4B81-479A-9805-4AC3BABF5328}" sibTransId="{95903204-4C13-4AFE-B616-C8C5E2132613}"/>
    <dgm:cxn modelId="{093DBF45-8941-43B9-9BB6-E85736379D31}" srcId="{DEBDF3D4-40D1-42D2-9425-108804FFA9A1}" destId="{43B777E4-C8E3-49CC-981A-1402531955A0}" srcOrd="2" destOrd="0" parTransId="{ADEB915E-AAC0-4106-8034-65E75FA8E094}" sibTransId="{7A9CE4F9-56D0-41CC-AF5D-01B2200AD4FF}"/>
    <dgm:cxn modelId="{C9440E9A-C2AC-4403-978C-12F96B2571FD}" type="presOf" srcId="{DEBDF3D4-40D1-42D2-9425-108804FFA9A1}" destId="{B16A4A16-0BDC-4DC0-91A3-D93E0CAC8A9B}" srcOrd="0" destOrd="0" presId="urn:microsoft.com/office/officeart/2011/layout/CircleProcess"/>
    <dgm:cxn modelId="{F04A4883-B932-44FC-A89F-F3BBB41DD7E8}" type="presOf" srcId="{43B777E4-C8E3-49CC-981A-1402531955A0}" destId="{1FD34147-96C5-49DE-84DE-C0B00DADF920}" srcOrd="1" destOrd="0" presId="urn:microsoft.com/office/officeart/2011/layout/CircleProcess"/>
    <dgm:cxn modelId="{C00463FD-4B04-4A08-BBDA-C1D41CF7A8EB}" type="presOf" srcId="{43B777E4-C8E3-49CC-981A-1402531955A0}" destId="{4E7E0B57-CEF6-4B3E-AF49-808AD329B7AF}" srcOrd="0" destOrd="0" presId="urn:microsoft.com/office/officeart/2011/layout/CircleProcess"/>
    <dgm:cxn modelId="{82E53461-CB71-4574-AA7B-C05353F66CBF}" type="presOf" srcId="{CD05C7CA-25DB-4E84-A2CA-42740EB619C7}" destId="{365F42B3-D67F-46C7-86CB-81865ACF7098}" srcOrd="1" destOrd="0" presId="urn:microsoft.com/office/officeart/2011/layout/CircleProcess"/>
    <dgm:cxn modelId="{6A3294B9-EC6C-4948-A733-D459E85EE75B}" type="presParOf" srcId="{B16A4A16-0BDC-4DC0-91A3-D93E0CAC8A9B}" destId="{BD0705ED-1FCB-4BA1-B75F-5A55A0B31E3F}" srcOrd="0" destOrd="0" presId="urn:microsoft.com/office/officeart/2011/layout/CircleProcess"/>
    <dgm:cxn modelId="{8EF1DF70-E7A0-4FE5-8DBB-DFC1184769CF}" type="presParOf" srcId="{BD0705ED-1FCB-4BA1-B75F-5A55A0B31E3F}" destId="{C0BEEA8D-2865-4BF6-B053-4262F53ABDAD}" srcOrd="0" destOrd="0" presId="urn:microsoft.com/office/officeart/2011/layout/CircleProcess"/>
    <dgm:cxn modelId="{9D44DE8B-3351-4FCA-A024-3CCB819002A4}" type="presParOf" srcId="{B16A4A16-0BDC-4DC0-91A3-D93E0CAC8A9B}" destId="{F99090B3-00C6-40B9-ABCA-D7E80301C5CD}" srcOrd="1" destOrd="0" presId="urn:microsoft.com/office/officeart/2011/layout/CircleProcess"/>
    <dgm:cxn modelId="{9919BD2B-35C3-431F-A253-0989CF530A99}" type="presParOf" srcId="{F99090B3-00C6-40B9-ABCA-D7E80301C5CD}" destId="{4E7E0B57-CEF6-4B3E-AF49-808AD329B7AF}" srcOrd="0" destOrd="0" presId="urn:microsoft.com/office/officeart/2011/layout/CircleProcess"/>
    <dgm:cxn modelId="{297F0C80-9B46-4BED-A743-463EFD2446EC}" type="presParOf" srcId="{B16A4A16-0BDC-4DC0-91A3-D93E0CAC8A9B}" destId="{1FD34147-96C5-49DE-84DE-C0B00DADF920}" srcOrd="2" destOrd="0" presId="urn:microsoft.com/office/officeart/2011/layout/CircleProcess"/>
    <dgm:cxn modelId="{095B62BA-04D7-45C2-BCC5-69BF1BA2F4E7}" type="presParOf" srcId="{B16A4A16-0BDC-4DC0-91A3-D93E0CAC8A9B}" destId="{4EE5F1CF-2AEF-44E9-8451-40E483D85868}" srcOrd="3" destOrd="0" presId="urn:microsoft.com/office/officeart/2011/layout/CircleProcess"/>
    <dgm:cxn modelId="{CA8E359B-9FE9-46EE-B1DF-1A60E554B1B4}" type="presParOf" srcId="{4EE5F1CF-2AEF-44E9-8451-40E483D85868}" destId="{D57DF30E-7E2D-45B6-9B45-5FF09FD21482}" srcOrd="0" destOrd="0" presId="urn:microsoft.com/office/officeart/2011/layout/CircleProcess"/>
    <dgm:cxn modelId="{8BCB8341-93C7-4729-9D53-748F2F52A944}" type="presParOf" srcId="{B16A4A16-0BDC-4DC0-91A3-D93E0CAC8A9B}" destId="{3920255E-3991-4B3E-BB9F-5B6FF2860EEB}" srcOrd="4" destOrd="0" presId="urn:microsoft.com/office/officeart/2011/layout/CircleProcess"/>
    <dgm:cxn modelId="{C3307961-26EE-4754-AD1B-697C43D0E4EC}" type="presParOf" srcId="{3920255E-3991-4B3E-BB9F-5B6FF2860EEB}" destId="{8260521B-2CF9-4B06-B3ED-97E633E693DA}" srcOrd="0" destOrd="0" presId="urn:microsoft.com/office/officeart/2011/layout/CircleProcess"/>
    <dgm:cxn modelId="{698A7469-7FDF-4D00-9C9C-1B4E77C3181A}" type="presParOf" srcId="{B16A4A16-0BDC-4DC0-91A3-D93E0CAC8A9B}" destId="{FB0A8FCB-2925-403E-8C86-56E9F23E1E79}" srcOrd="5" destOrd="0" presId="urn:microsoft.com/office/officeart/2011/layout/CircleProcess"/>
    <dgm:cxn modelId="{800B4E52-D8DE-4A23-8B89-55E51E01CA83}" type="presParOf" srcId="{B16A4A16-0BDC-4DC0-91A3-D93E0CAC8A9B}" destId="{02574D59-1904-4112-85CA-400ADD19AAC4}" srcOrd="6" destOrd="0" presId="urn:microsoft.com/office/officeart/2011/layout/CircleProcess"/>
    <dgm:cxn modelId="{C08E0C92-E749-477B-B7AF-A55AA548726E}" type="presParOf" srcId="{02574D59-1904-4112-85CA-400ADD19AAC4}" destId="{EFBBCB82-1B54-4947-AD68-9F9E1E8F604F}" srcOrd="0" destOrd="0" presId="urn:microsoft.com/office/officeart/2011/layout/CircleProcess"/>
    <dgm:cxn modelId="{70BEA5F8-9E63-4122-8071-72F05138D03A}" type="presParOf" srcId="{B16A4A16-0BDC-4DC0-91A3-D93E0CAC8A9B}" destId="{289DA402-F58F-4B85-8DAE-A1980FE68073}" srcOrd="7" destOrd="0" presId="urn:microsoft.com/office/officeart/2011/layout/CircleProcess"/>
    <dgm:cxn modelId="{2664B45E-42EB-415E-992C-5E63A8A703EA}" type="presParOf" srcId="{289DA402-F58F-4B85-8DAE-A1980FE68073}" destId="{B9DF3E10-C8EA-49EC-85E5-11AA28EDAF6C}" srcOrd="0" destOrd="0" presId="urn:microsoft.com/office/officeart/2011/layout/CircleProcess"/>
    <dgm:cxn modelId="{737B789C-6BB1-4BFA-BECF-11F6D29313F9}" type="presParOf" srcId="{B16A4A16-0BDC-4DC0-91A3-D93E0CAC8A9B}" destId="{365F42B3-D67F-46C7-86CB-81865ACF7098}" srcOrd="8" destOrd="0" presId="urn:microsoft.com/office/officeart/2011/layout/Circle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BEEA8D-2865-4BF6-B053-4262F53ABDAD}">
      <dsp:nvSpPr>
        <dsp:cNvPr id="0" name=""/>
        <dsp:cNvSpPr/>
      </dsp:nvSpPr>
      <dsp:spPr>
        <a:xfrm>
          <a:off x="5636796" y="885258"/>
          <a:ext cx="2345028" cy="2345462"/>
        </a:xfrm>
        <a:prstGeom prst="ellipse">
          <a:avLst/>
        </a:prstGeom>
        <a:solidFill>
          <a:schemeClr val="accent1">
            <a:hueOff val="0"/>
            <a:satOff val="0"/>
            <a:lumOff val="0"/>
            <a:alphaOff val="0"/>
          </a:schemeClr>
        </a:solidFill>
        <a:ln>
          <a:noFill/>
        </a:ln>
        <a:effectLst>
          <a:outerShdw blurRad="50800" dist="15240" dir="5400000" algn="tl" rotWithShape="0">
            <a:srgbClr val="000000">
              <a:alpha val="7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4E7E0B57-CEF6-4B3E-AF49-808AD329B7AF}">
      <dsp:nvSpPr>
        <dsp:cNvPr id="0" name=""/>
        <dsp:cNvSpPr/>
      </dsp:nvSpPr>
      <dsp:spPr>
        <a:xfrm>
          <a:off x="5714659" y="963454"/>
          <a:ext cx="2189304" cy="2189071"/>
        </a:xfrm>
        <a:prstGeom prst="ellipse">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50800" dist="15240" dir="5400000" algn="tl" rotWithShape="0">
            <a:srgbClr val="000000">
              <a:alpha val="75000"/>
            </a:srgbClr>
          </a:outerShdw>
        </a:effectLst>
        <a:scene3d>
          <a:camera prst="orthographicFront"/>
          <a:lightRig rig="threePt" dir="t">
            <a:rot lat="0" lon="0" rev="7500000"/>
          </a:lightRig>
        </a:scene3d>
        <a:sp3d z="152400" extrusionH="63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en-US" sz="2400" kern="1200" dirty="0" smtClean="0"/>
            <a:t>Tact and Diplomacy</a:t>
          </a:r>
          <a:endParaRPr lang="en-US" sz="2400" kern="1200" dirty="0"/>
        </a:p>
      </dsp:txBody>
      <dsp:txXfrm>
        <a:off x="6027634" y="1276237"/>
        <a:ext cx="1563352" cy="1563504"/>
      </dsp:txXfrm>
    </dsp:sp>
    <dsp:sp modelId="{D57DF30E-7E2D-45B6-9B45-5FF09FD21482}">
      <dsp:nvSpPr>
        <dsp:cNvPr id="0" name=""/>
        <dsp:cNvSpPr/>
      </dsp:nvSpPr>
      <dsp:spPr>
        <a:xfrm rot="2700000">
          <a:off x="3215966" y="888094"/>
          <a:ext cx="2339380" cy="2339380"/>
        </a:xfrm>
        <a:prstGeom prst="teardrop">
          <a:avLst>
            <a:gd name="adj" fmla="val 100000"/>
          </a:avLst>
        </a:prstGeom>
        <a:solidFill>
          <a:schemeClr val="accent1">
            <a:hueOff val="0"/>
            <a:satOff val="0"/>
            <a:lumOff val="0"/>
            <a:alphaOff val="0"/>
          </a:schemeClr>
        </a:solidFill>
        <a:ln>
          <a:noFill/>
        </a:ln>
        <a:effectLst>
          <a:outerShdw blurRad="50800" dist="15240" dir="5400000" algn="tl" rotWithShape="0">
            <a:srgbClr val="000000">
              <a:alpha val="7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8260521B-2CF9-4B06-B3ED-97E633E693DA}">
      <dsp:nvSpPr>
        <dsp:cNvPr id="0" name=""/>
        <dsp:cNvSpPr/>
      </dsp:nvSpPr>
      <dsp:spPr>
        <a:xfrm>
          <a:off x="3291004" y="963454"/>
          <a:ext cx="2189304" cy="2189071"/>
        </a:xfrm>
        <a:prstGeom prst="ellipse">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50800" dist="15240" dir="5400000" algn="tl" rotWithShape="0">
            <a:srgbClr val="000000">
              <a:alpha val="75000"/>
            </a:srgbClr>
          </a:outerShdw>
        </a:effectLst>
        <a:scene3d>
          <a:camera prst="orthographicFront"/>
          <a:lightRig rig="threePt" dir="t">
            <a:rot lat="0" lon="0" rev="7500000"/>
          </a:lightRig>
        </a:scene3d>
        <a:sp3d z="152400" extrusionH="63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en-US" sz="2400" kern="1200" dirty="0" smtClean="0"/>
            <a:t>Note-taking</a:t>
          </a:r>
          <a:endParaRPr lang="en-US" sz="2400" kern="1200" dirty="0"/>
        </a:p>
      </dsp:txBody>
      <dsp:txXfrm>
        <a:off x="3603980" y="1276237"/>
        <a:ext cx="1563352" cy="1563504"/>
      </dsp:txXfrm>
    </dsp:sp>
    <dsp:sp modelId="{EFBBCB82-1B54-4947-AD68-9F9E1E8F604F}">
      <dsp:nvSpPr>
        <dsp:cNvPr id="0" name=""/>
        <dsp:cNvSpPr/>
      </dsp:nvSpPr>
      <dsp:spPr>
        <a:xfrm rot="2700000">
          <a:off x="792311" y="888094"/>
          <a:ext cx="2339380" cy="2339380"/>
        </a:xfrm>
        <a:prstGeom prst="teardrop">
          <a:avLst>
            <a:gd name="adj" fmla="val 100000"/>
          </a:avLst>
        </a:prstGeom>
        <a:solidFill>
          <a:schemeClr val="accent1">
            <a:hueOff val="0"/>
            <a:satOff val="0"/>
            <a:lumOff val="0"/>
            <a:alphaOff val="0"/>
          </a:schemeClr>
        </a:solidFill>
        <a:ln>
          <a:noFill/>
        </a:ln>
        <a:effectLst>
          <a:outerShdw blurRad="50800" dist="15240" dir="5400000" algn="tl" rotWithShape="0">
            <a:srgbClr val="000000">
              <a:alpha val="7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B9DF3E10-C8EA-49EC-85E5-11AA28EDAF6C}">
      <dsp:nvSpPr>
        <dsp:cNvPr id="0" name=""/>
        <dsp:cNvSpPr/>
      </dsp:nvSpPr>
      <dsp:spPr>
        <a:xfrm>
          <a:off x="867350" y="963454"/>
          <a:ext cx="2189304" cy="2189071"/>
        </a:xfrm>
        <a:prstGeom prst="ellipse">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50800" dist="15240" dir="5400000" algn="tl" rotWithShape="0">
            <a:srgbClr val="000000">
              <a:alpha val="75000"/>
            </a:srgbClr>
          </a:outerShdw>
        </a:effectLst>
        <a:scene3d>
          <a:camera prst="orthographicFront"/>
          <a:lightRig rig="threePt" dir="t">
            <a:rot lat="0" lon="0" rev="7500000"/>
          </a:lightRig>
        </a:scene3d>
        <a:sp3d z="152400" extrusionH="63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en-US" sz="2400" kern="1200" dirty="0" smtClean="0"/>
            <a:t>Active Listening	</a:t>
          </a:r>
          <a:endParaRPr lang="en-US" sz="2400" kern="1200" dirty="0"/>
        </a:p>
      </dsp:txBody>
      <dsp:txXfrm>
        <a:off x="1180325" y="1276237"/>
        <a:ext cx="1563352" cy="1563504"/>
      </dsp:txXfrm>
    </dsp:sp>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4B847FA7-320F-486A-B381-903F403A37D5}" type="datetimeFigureOut">
              <a:rPr lang="en-US" smtClean="0"/>
              <a:t>4/23/2020</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0DC56379-C1D8-46EE-AF9F-D8264D2CECFF}"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125093880"/>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B847FA7-320F-486A-B381-903F403A37D5}" type="datetimeFigureOut">
              <a:rPr lang="en-US" smtClean="0"/>
              <a:t>4/23/2020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C56379-C1D8-46EE-AF9F-D8264D2CECFF}" type="slidenum">
              <a:rPr lang="en-US" smtClean="0"/>
              <a:t>‹#›</a:t>
            </a:fld>
            <a:endParaRPr lang="en-US"/>
          </a:p>
        </p:txBody>
      </p:sp>
    </p:spTree>
    <p:extLst>
      <p:ext uri="{BB962C8B-B14F-4D97-AF65-F5344CB8AC3E}">
        <p14:creationId xmlns:p14="http://schemas.microsoft.com/office/powerpoint/2010/main" val="33330208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B847FA7-320F-486A-B381-903F403A37D5}" type="datetimeFigureOut">
              <a:rPr lang="en-US" smtClean="0"/>
              <a:t>4/23/2020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C56379-C1D8-46EE-AF9F-D8264D2CECFF}" type="slidenum">
              <a:rPr lang="en-US" smtClean="0"/>
              <a:t>‹#›</a:t>
            </a:fld>
            <a:endParaRPr lang="en-US"/>
          </a:p>
        </p:txBody>
      </p:sp>
    </p:spTree>
    <p:extLst>
      <p:ext uri="{BB962C8B-B14F-4D97-AF65-F5344CB8AC3E}">
        <p14:creationId xmlns:p14="http://schemas.microsoft.com/office/powerpoint/2010/main" val="5185054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B847FA7-320F-486A-B381-903F403A37D5}" type="datetimeFigureOut">
              <a:rPr lang="en-US" smtClean="0"/>
              <a:t>4/23/2020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C56379-C1D8-46EE-AF9F-D8264D2CECFF}" type="slidenum">
              <a:rPr lang="en-US" smtClean="0"/>
              <a:t>‹#›</a:t>
            </a:fld>
            <a:endParaRPr lang="en-US"/>
          </a:p>
        </p:txBody>
      </p:sp>
    </p:spTree>
    <p:extLst>
      <p:ext uri="{BB962C8B-B14F-4D97-AF65-F5344CB8AC3E}">
        <p14:creationId xmlns:p14="http://schemas.microsoft.com/office/powerpoint/2010/main" val="32602621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smtClean="0"/>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B847FA7-320F-486A-B381-903F403A37D5}" type="datetimeFigureOut">
              <a:rPr lang="en-US" smtClean="0"/>
              <a:t>4/23/2020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C56379-C1D8-46EE-AF9F-D8264D2CECFF}"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9625374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B847FA7-320F-486A-B381-903F403A37D5}" type="datetimeFigureOut">
              <a:rPr lang="en-US" smtClean="0"/>
              <a:t>4/23/2020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C56379-C1D8-46EE-AF9F-D8264D2CECFF}" type="slidenum">
              <a:rPr lang="en-US" smtClean="0"/>
              <a:t>‹#›</a:t>
            </a:fld>
            <a:endParaRPr lang="en-US"/>
          </a:p>
        </p:txBody>
      </p:sp>
    </p:spTree>
    <p:extLst>
      <p:ext uri="{BB962C8B-B14F-4D97-AF65-F5344CB8AC3E}">
        <p14:creationId xmlns:p14="http://schemas.microsoft.com/office/powerpoint/2010/main" val="7661684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smtClean="0"/>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B847FA7-320F-486A-B381-903F403A37D5}" type="datetimeFigureOut">
              <a:rPr lang="en-US" smtClean="0"/>
              <a:t>4/23/2020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DC56379-C1D8-46EE-AF9F-D8264D2CECFF}" type="slidenum">
              <a:rPr lang="en-US" smtClean="0"/>
              <a:t>‹#›</a:t>
            </a:fld>
            <a:endParaRPr lang="en-US"/>
          </a:p>
        </p:txBody>
      </p:sp>
    </p:spTree>
    <p:extLst>
      <p:ext uri="{BB962C8B-B14F-4D97-AF65-F5344CB8AC3E}">
        <p14:creationId xmlns:p14="http://schemas.microsoft.com/office/powerpoint/2010/main" val="12808941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B847FA7-320F-486A-B381-903F403A37D5}" type="datetimeFigureOut">
              <a:rPr lang="en-US" smtClean="0"/>
              <a:t>4/23/2020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DC56379-C1D8-46EE-AF9F-D8264D2CECFF}" type="slidenum">
              <a:rPr lang="en-US" smtClean="0"/>
              <a:t>‹#›</a:t>
            </a:fld>
            <a:endParaRPr lang="en-US"/>
          </a:p>
        </p:txBody>
      </p:sp>
    </p:spTree>
    <p:extLst>
      <p:ext uri="{BB962C8B-B14F-4D97-AF65-F5344CB8AC3E}">
        <p14:creationId xmlns:p14="http://schemas.microsoft.com/office/powerpoint/2010/main" val="30278587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847FA7-320F-486A-B381-903F403A37D5}" type="datetimeFigureOut">
              <a:rPr lang="en-US" smtClean="0"/>
              <a:t>4/23/2020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DC56379-C1D8-46EE-AF9F-D8264D2CECFF}" type="slidenum">
              <a:rPr lang="en-US" smtClean="0"/>
              <a:t>‹#›</a:t>
            </a:fld>
            <a:endParaRPr lang="en-US"/>
          </a:p>
        </p:txBody>
      </p:sp>
    </p:spTree>
    <p:extLst>
      <p:ext uri="{BB962C8B-B14F-4D97-AF65-F5344CB8AC3E}">
        <p14:creationId xmlns:p14="http://schemas.microsoft.com/office/powerpoint/2010/main" val="3653933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smtClean="0"/>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B847FA7-320F-486A-B381-903F403A37D5}" type="datetimeFigureOut">
              <a:rPr lang="en-US" smtClean="0"/>
              <a:t>4/23/2020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C56379-C1D8-46EE-AF9F-D8264D2CECFF}" type="slidenum">
              <a:rPr lang="en-US" smtClean="0"/>
              <a:t>‹#›</a:t>
            </a:fld>
            <a:endParaRPr lang="en-US"/>
          </a:p>
        </p:txBody>
      </p:sp>
    </p:spTree>
    <p:extLst>
      <p:ext uri="{BB962C8B-B14F-4D97-AF65-F5344CB8AC3E}">
        <p14:creationId xmlns:p14="http://schemas.microsoft.com/office/powerpoint/2010/main" val="20698911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B847FA7-320F-486A-B381-903F403A37D5}" type="datetimeFigureOut">
              <a:rPr lang="en-US" smtClean="0"/>
              <a:t>4/23/2020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C56379-C1D8-46EE-AF9F-D8264D2CECFF}" type="slidenum">
              <a:rPr lang="en-US" smtClean="0"/>
              <a:t>‹#›</a:t>
            </a:fld>
            <a:endParaRPr lang="en-US"/>
          </a:p>
        </p:txBody>
      </p:sp>
    </p:spTree>
    <p:extLst>
      <p:ext uri="{BB962C8B-B14F-4D97-AF65-F5344CB8AC3E}">
        <p14:creationId xmlns:p14="http://schemas.microsoft.com/office/powerpoint/2010/main" val="27720001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4B847FA7-320F-486A-B381-903F403A37D5}" type="datetimeFigureOut">
              <a:rPr lang="en-US" smtClean="0"/>
              <a:t>4/23/2020</a:t>
            </a:fld>
            <a:endParaRPr lang="en-U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0DC56379-C1D8-46EE-AF9F-D8264D2CECFF}" type="slidenum">
              <a:rPr lang="en-US" smtClean="0"/>
              <a:t>‹#›</a:t>
            </a:fld>
            <a:endParaRPr lang="en-US"/>
          </a:p>
        </p:txBody>
      </p:sp>
    </p:spTree>
    <p:extLst>
      <p:ext uri="{BB962C8B-B14F-4D97-AF65-F5344CB8AC3E}">
        <p14:creationId xmlns:p14="http://schemas.microsoft.com/office/powerpoint/2010/main" val="578940850"/>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ww.thebalancecareers.com/meeting-leader-roles-and-responsibilities-1918732" TargetMode="External"/><Relationship Id="rId2" Type="http://schemas.openxmlformats.org/officeDocument/2006/relationships/hyperlink" Target="https://www.thebalancecareers.com/what-are-meeting-minutes-and-who-records-them-1918733" TargetMode="External"/><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dictionary.cambridge.org/grammar/british-grammar/reported-speech-indirect-speech" TargetMode="External"/><Relationship Id="rId2" Type="http://schemas.openxmlformats.org/officeDocument/2006/relationships/hyperlink" Target="https://owlcation.com/humanities/Indirect-Speech" TargetMode="External"/><Relationship Id="rId1" Type="http://schemas.openxmlformats.org/officeDocument/2006/relationships/slideLayout" Target="../slideLayouts/slideLayout2.xml"/><Relationship Id="rId5" Type="http://schemas.openxmlformats.org/officeDocument/2006/relationships/hyperlink" Target="https://www.studyandexam.com/direct-indirect-speech.html" TargetMode="External"/><Relationship Id="rId4" Type="http://schemas.openxmlformats.org/officeDocument/2006/relationships/hyperlink" Target="https://www.wallstreetenglish.com/blog/direct-and-indirect-speech-exercises/"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Minutes of a Meeting</a:t>
            </a:r>
            <a:endParaRPr lang="en-US" dirty="0"/>
          </a:p>
        </p:txBody>
      </p:sp>
    </p:spTree>
    <p:extLst>
      <p:ext uri="{BB962C8B-B14F-4D97-AF65-F5344CB8AC3E}">
        <p14:creationId xmlns:p14="http://schemas.microsoft.com/office/powerpoint/2010/main" val="38021043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Writing the minutes of a Meeting</a:t>
            </a:r>
            <a:br>
              <a:rPr lang="en-US" dirty="0"/>
            </a:br>
            <a:endParaRPr lang="en-US" dirty="0"/>
          </a:p>
        </p:txBody>
      </p:sp>
      <p:sp>
        <p:nvSpPr>
          <p:cNvPr id="3" name="Content Placeholder 2"/>
          <p:cNvSpPr>
            <a:spLocks noGrp="1"/>
          </p:cNvSpPr>
          <p:nvPr>
            <p:ph idx="1"/>
          </p:nvPr>
        </p:nvSpPr>
        <p:spPr>
          <a:xfrm>
            <a:off x="1261872" y="1260764"/>
            <a:ext cx="8595360" cy="4919374"/>
          </a:xfrm>
        </p:spPr>
        <p:txBody>
          <a:bodyPr/>
          <a:lstStyle/>
          <a:p>
            <a:pPr marL="0" indent="0">
              <a:buNone/>
            </a:pPr>
            <a:r>
              <a:rPr lang="en-US" dirty="0" smtClean="0"/>
              <a:t>You need three skills for this.</a:t>
            </a:r>
          </a:p>
          <a:p>
            <a:pPr marL="0" indent="0">
              <a:buNone/>
            </a:pPr>
            <a:endParaRPr lang="en-US" dirty="0"/>
          </a:p>
        </p:txBody>
      </p:sp>
      <p:graphicFrame>
        <p:nvGraphicFramePr>
          <p:cNvPr id="5" name="Diagram 4"/>
          <p:cNvGraphicFramePr/>
          <p:nvPr>
            <p:extLst>
              <p:ext uri="{D42A27DB-BD31-4B8C-83A1-F6EECF244321}">
                <p14:modId xmlns:p14="http://schemas.microsoft.com/office/powerpoint/2010/main" val="512447187"/>
              </p:ext>
            </p:extLst>
          </p:nvPr>
        </p:nvGraphicFramePr>
        <p:xfrm>
          <a:off x="1414734" y="1877945"/>
          <a:ext cx="8289636" cy="411556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1595302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1872" y="365760"/>
            <a:ext cx="9692640" cy="825731"/>
          </a:xfrm>
        </p:spPr>
        <p:txBody>
          <a:bodyPr/>
          <a:lstStyle/>
          <a:p>
            <a:r>
              <a:rPr lang="en-US" dirty="0" smtClean="0"/>
              <a:t>Assess Yourself</a:t>
            </a:r>
            <a:endParaRPr lang="en-US" dirty="0"/>
          </a:p>
        </p:txBody>
      </p:sp>
      <p:sp>
        <p:nvSpPr>
          <p:cNvPr id="3" name="Content Placeholder 2"/>
          <p:cNvSpPr>
            <a:spLocks noGrp="1"/>
          </p:cNvSpPr>
          <p:nvPr>
            <p:ph idx="1"/>
          </p:nvPr>
        </p:nvSpPr>
        <p:spPr/>
        <p:txBody>
          <a:bodyPr/>
          <a:lstStyle/>
          <a:p>
            <a:endParaRPr lang="en-US"/>
          </a:p>
        </p:txBody>
      </p:sp>
      <p:pic>
        <p:nvPicPr>
          <p:cNvPr id="4" name="Picture 3" descr="1.PNG"/>
          <p:cNvPicPr/>
          <p:nvPr/>
        </p:nvPicPr>
        <p:blipFill>
          <a:blip r:embed="rId2"/>
          <a:stretch>
            <a:fillRect/>
          </a:stretch>
        </p:blipFill>
        <p:spPr>
          <a:xfrm>
            <a:off x="1261872" y="1537855"/>
            <a:ext cx="8380892" cy="4779759"/>
          </a:xfrm>
          <a:prstGeom prst="rect">
            <a:avLst/>
          </a:prstGeom>
        </p:spPr>
      </p:pic>
    </p:spTree>
    <p:extLst>
      <p:ext uri="{BB962C8B-B14F-4D97-AF65-F5344CB8AC3E}">
        <p14:creationId xmlns:p14="http://schemas.microsoft.com/office/powerpoint/2010/main" val="5459806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1872" y="365760"/>
            <a:ext cx="9692640" cy="410095"/>
          </a:xfrm>
        </p:spPr>
        <p:txBody>
          <a:bodyPr>
            <a:normAutofit fontScale="90000"/>
          </a:bodyPr>
          <a:lstStyle/>
          <a:p>
            <a:r>
              <a:rPr lang="en-US" dirty="0" smtClean="0"/>
              <a:t>Some Advice on Note-taking </a:t>
            </a:r>
            <a:endParaRPr lang="en-US" dirty="0"/>
          </a:p>
        </p:txBody>
      </p:sp>
      <p:sp>
        <p:nvSpPr>
          <p:cNvPr id="3" name="Content Placeholder 2"/>
          <p:cNvSpPr>
            <a:spLocks noGrp="1"/>
          </p:cNvSpPr>
          <p:nvPr>
            <p:ph idx="1"/>
          </p:nvPr>
        </p:nvSpPr>
        <p:spPr>
          <a:xfrm>
            <a:off x="429491" y="775855"/>
            <a:ext cx="10681854" cy="5929745"/>
          </a:xfrm>
        </p:spPr>
        <p:txBody>
          <a:bodyPr>
            <a:noAutofit/>
          </a:bodyPr>
          <a:lstStyle/>
          <a:p>
            <a:pPr lvl="0"/>
            <a:r>
              <a:rPr lang="en-US" sz="2200" dirty="0" smtClean="0"/>
              <a:t>On a clean sheet of paper, prepare </a:t>
            </a:r>
            <a:r>
              <a:rPr lang="en-US" sz="2200" dirty="0"/>
              <a:t>an outline based on the agenda ahead of </a:t>
            </a:r>
            <a:r>
              <a:rPr lang="en-US" sz="2200" dirty="0" smtClean="0"/>
              <a:t>time</a:t>
            </a:r>
            <a:endParaRPr lang="en-US" sz="2200" dirty="0"/>
          </a:p>
          <a:p>
            <a:pPr lvl="0"/>
            <a:r>
              <a:rPr lang="en-US" sz="2200" dirty="0"/>
              <a:t>L</a:t>
            </a:r>
            <a:r>
              <a:rPr lang="en-US" sz="2200" dirty="0" smtClean="0"/>
              <a:t>eave </a:t>
            </a:r>
            <a:r>
              <a:rPr lang="en-US" sz="2200" dirty="0"/>
              <a:t>plenty of white space for notes. </a:t>
            </a:r>
            <a:endParaRPr lang="en-US" sz="2200" dirty="0" smtClean="0"/>
          </a:p>
          <a:p>
            <a:pPr lvl="0"/>
            <a:r>
              <a:rPr lang="en-US" sz="2200" dirty="0" smtClean="0"/>
              <a:t>By </a:t>
            </a:r>
            <a:r>
              <a:rPr lang="en-US" sz="2200" dirty="0"/>
              <a:t>having the topics already written down, you can jump right on to a new topic without pause.</a:t>
            </a:r>
          </a:p>
          <a:p>
            <a:r>
              <a:rPr lang="en-US" sz="2200" dirty="0"/>
              <a:t>P</a:t>
            </a:r>
            <a:r>
              <a:rPr lang="en-US" sz="2200" dirty="0" smtClean="0"/>
              <a:t>ass </a:t>
            </a:r>
            <a:r>
              <a:rPr lang="en-US" sz="2200" dirty="0"/>
              <a:t>around an attendance sheet for everyone to sign as the meeting </a:t>
            </a:r>
            <a:r>
              <a:rPr lang="en-US" sz="2200" dirty="0" smtClean="0"/>
              <a:t>starts.</a:t>
            </a:r>
          </a:p>
          <a:p>
            <a:pPr lvl="0"/>
            <a:r>
              <a:rPr lang="en-US" sz="2200" dirty="0"/>
              <a:t>M</a:t>
            </a:r>
            <a:r>
              <a:rPr lang="en-US" sz="2200" dirty="0" smtClean="0"/>
              <a:t>ake </a:t>
            </a:r>
            <a:r>
              <a:rPr lang="en-US" sz="2200" dirty="0"/>
              <a:t>sure to ask for introductions of unfamiliar people.</a:t>
            </a:r>
          </a:p>
          <a:p>
            <a:r>
              <a:rPr lang="en-US" sz="2200" dirty="0"/>
              <a:t>C</a:t>
            </a:r>
            <a:r>
              <a:rPr lang="en-US" sz="2200" dirty="0" smtClean="0"/>
              <a:t>oncentrate </a:t>
            </a:r>
            <a:r>
              <a:rPr lang="en-US" sz="2200" dirty="0"/>
              <a:t>on getting the gist of the discussion and taking enough notes to summarize it </a:t>
            </a:r>
            <a:r>
              <a:rPr lang="en-US" sz="2200" dirty="0" smtClean="0"/>
              <a:t>later.</a:t>
            </a:r>
          </a:p>
          <a:p>
            <a:r>
              <a:rPr lang="en-US" sz="2200" dirty="0"/>
              <a:t>Use whatever device is comfortable for you, a notepad, a laptop computer, a tape </a:t>
            </a:r>
            <a:r>
              <a:rPr lang="en-US" sz="2200" dirty="0" smtClean="0"/>
              <a:t>recorder (if allowed).</a:t>
            </a:r>
          </a:p>
          <a:p>
            <a:r>
              <a:rPr lang="en-US" sz="2200" dirty="0"/>
              <a:t>Study the issues to be discussed and ask a lot of questions ahead of time. </a:t>
            </a:r>
            <a:endParaRPr lang="en-US" sz="2200" dirty="0" smtClean="0"/>
          </a:p>
          <a:p>
            <a:r>
              <a:rPr lang="en-US" sz="2200" dirty="0"/>
              <a:t>Don't wait too long to type up the </a:t>
            </a:r>
            <a:r>
              <a:rPr lang="en-US" sz="2200" dirty="0" smtClean="0"/>
              <a:t>minutes. </a:t>
            </a:r>
            <a:endParaRPr lang="en-US" sz="2200" dirty="0"/>
          </a:p>
        </p:txBody>
      </p:sp>
    </p:spTree>
    <p:extLst>
      <p:ext uri="{BB962C8B-B14F-4D97-AF65-F5344CB8AC3E}">
        <p14:creationId xmlns:p14="http://schemas.microsoft.com/office/powerpoint/2010/main" val="27377291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Tact and Diplomacy</a:t>
            </a:r>
            <a:endParaRPr lang="en-US" dirty="0"/>
          </a:p>
        </p:txBody>
      </p:sp>
      <p:sp>
        <p:nvSpPr>
          <p:cNvPr id="3" name="Content Placeholder 2"/>
          <p:cNvSpPr>
            <a:spLocks noGrp="1"/>
          </p:cNvSpPr>
          <p:nvPr>
            <p:ph idx="1"/>
          </p:nvPr>
        </p:nvSpPr>
        <p:spPr>
          <a:xfrm>
            <a:off x="1261872" y="1828800"/>
            <a:ext cx="7176040" cy="4351337"/>
          </a:xfrm>
        </p:spPr>
        <p:txBody>
          <a:bodyPr>
            <a:normAutofit/>
          </a:bodyPr>
          <a:lstStyle/>
          <a:p>
            <a:r>
              <a:rPr lang="en-US" sz="2400" dirty="0" smtClean="0"/>
              <a:t>Remember the 4 Goals of Business Communication.</a:t>
            </a:r>
            <a:endParaRPr lang="en-US" sz="2400" dirty="0"/>
          </a:p>
        </p:txBody>
      </p:sp>
      <p:pic>
        <p:nvPicPr>
          <p:cNvPr id="9218" name="Picture 2" descr="Isaac Newton - Tact is the art of making a point withou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6120" y="2673927"/>
            <a:ext cx="8004753" cy="35062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8991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are Minutes of a Meeting </a:t>
            </a:r>
            <a:endParaRPr lang="en-US" dirty="0"/>
          </a:p>
        </p:txBody>
      </p:sp>
      <p:sp>
        <p:nvSpPr>
          <p:cNvPr id="3" name="Content Placeholder 2"/>
          <p:cNvSpPr>
            <a:spLocks noGrp="1"/>
          </p:cNvSpPr>
          <p:nvPr>
            <p:ph idx="1"/>
          </p:nvPr>
        </p:nvSpPr>
        <p:spPr/>
        <p:txBody>
          <a:bodyPr>
            <a:normAutofit/>
          </a:bodyPr>
          <a:lstStyle/>
          <a:p>
            <a:r>
              <a:rPr lang="en-US" sz="2200" b="1" u="sng" dirty="0" smtClean="0">
                <a:hlinkClick r:id="rId2"/>
              </a:rPr>
              <a:t>Meeting </a:t>
            </a:r>
            <a:r>
              <a:rPr lang="en-US" sz="2200" b="1" u="sng" dirty="0">
                <a:hlinkClick r:id="rId2"/>
              </a:rPr>
              <a:t>minutes</a:t>
            </a:r>
            <a:r>
              <a:rPr lang="en-US" sz="2200" b="1" u="sng" dirty="0"/>
              <a:t> </a:t>
            </a:r>
            <a:r>
              <a:rPr lang="en-US" sz="2200" dirty="0"/>
              <a:t>are the detailed notes that serve as an official written record of a meeting or conference</a:t>
            </a:r>
            <a:r>
              <a:rPr lang="en-US" sz="2200" dirty="0" smtClean="0"/>
              <a:t>.</a:t>
            </a:r>
          </a:p>
          <a:p>
            <a:r>
              <a:rPr lang="en-US" sz="2200" dirty="0"/>
              <a:t>The </a:t>
            </a:r>
            <a:r>
              <a:rPr lang="en-US" sz="2200" dirty="0">
                <a:hlinkClick r:id="rId3"/>
              </a:rPr>
              <a:t>person in charge</a:t>
            </a:r>
            <a:r>
              <a:rPr lang="en-US" sz="2200" dirty="0"/>
              <a:t> of the gathering usually asks one of the participants to tend to this task. One day, that someone could be you. While it's not a terribly difficult job, taking minutes is an important one.</a:t>
            </a:r>
          </a:p>
        </p:txBody>
      </p:sp>
      <p:pic>
        <p:nvPicPr>
          <p:cNvPr id="10244" name="Picture 4" descr="Cartoon Fear Drawing , Scared Cartoon Eyes transparent background ..."/>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035636" y="4004468"/>
            <a:ext cx="2514323" cy="23131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07692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1872" y="365760"/>
            <a:ext cx="9692640" cy="382385"/>
          </a:xfrm>
        </p:spPr>
        <p:txBody>
          <a:bodyPr>
            <a:normAutofit fontScale="90000"/>
          </a:bodyPr>
          <a:lstStyle/>
          <a:p>
            <a:r>
              <a:rPr lang="en-US" dirty="0" smtClean="0"/>
              <a:t>Types of Minutes</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602374948"/>
              </p:ext>
            </p:extLst>
          </p:nvPr>
        </p:nvGraphicFramePr>
        <p:xfrm>
          <a:off x="484188" y="748144"/>
          <a:ext cx="10682576" cy="5860473"/>
        </p:xfrm>
        <a:graphic>
          <a:graphicData uri="http://schemas.openxmlformats.org/drawingml/2006/table">
            <a:tbl>
              <a:tblPr firstRow="1" bandRow="1">
                <a:tableStyleId>{BDBED569-4797-4DF1-A0F4-6AAB3CD982D8}</a:tableStyleId>
              </a:tblPr>
              <a:tblGrid>
                <a:gridCol w="5341288">
                  <a:extLst>
                    <a:ext uri="{9D8B030D-6E8A-4147-A177-3AD203B41FA5}">
                      <a16:colId xmlns:a16="http://schemas.microsoft.com/office/drawing/2014/main" val="3357806822"/>
                    </a:ext>
                  </a:extLst>
                </a:gridCol>
                <a:gridCol w="5341288">
                  <a:extLst>
                    <a:ext uri="{9D8B030D-6E8A-4147-A177-3AD203B41FA5}">
                      <a16:colId xmlns:a16="http://schemas.microsoft.com/office/drawing/2014/main" val="3723253141"/>
                    </a:ext>
                  </a:extLst>
                </a:gridCol>
              </a:tblGrid>
              <a:tr h="409392">
                <a:tc>
                  <a:txBody>
                    <a:bodyPr/>
                    <a:lstStyle/>
                    <a:p>
                      <a:pPr algn="ctr"/>
                      <a:r>
                        <a:rPr lang="en-US" dirty="0" smtClean="0"/>
                        <a:t>Types</a:t>
                      </a:r>
                      <a:endParaRPr lang="en-US" dirty="0"/>
                    </a:p>
                  </a:txBody>
                  <a:tcPr/>
                </a:tc>
                <a:tc>
                  <a:txBody>
                    <a:bodyPr/>
                    <a:lstStyle/>
                    <a:p>
                      <a:pPr algn="ctr"/>
                      <a:r>
                        <a:rPr lang="en-US" dirty="0" smtClean="0"/>
                        <a:t>Meanings</a:t>
                      </a:r>
                    </a:p>
                  </a:txBody>
                  <a:tcPr/>
                </a:tc>
                <a:extLst>
                  <a:ext uri="{0D108BD9-81ED-4DB2-BD59-A6C34878D82A}">
                    <a16:rowId xmlns:a16="http://schemas.microsoft.com/office/drawing/2014/main" val="1727488995"/>
                  </a:ext>
                </a:extLst>
              </a:tr>
              <a:tr h="1917973">
                <a:tc>
                  <a:txBody>
                    <a:bodyPr/>
                    <a:lstStyle/>
                    <a:p>
                      <a:r>
                        <a:rPr lang="en-US" dirty="0" smtClean="0"/>
                        <a:t>Verbatim minutes (word-for-word records of what was said)</a:t>
                      </a:r>
                      <a:endParaRPr lang="en-US" dirty="0"/>
                    </a:p>
                  </a:txBody>
                  <a:tcPr/>
                </a:tc>
                <a:tc>
                  <a:txBody>
                    <a:bodyPr/>
                    <a:lstStyle/>
                    <a:p>
                      <a:r>
                        <a:rPr lang="en-US" sz="1800" kern="1200" dirty="0" smtClean="0">
                          <a:effectLst/>
                        </a:rPr>
                        <a:t>They</a:t>
                      </a:r>
                      <a:r>
                        <a:rPr lang="en-US" sz="1800" kern="1200" baseline="0" dirty="0" smtClean="0">
                          <a:effectLst/>
                        </a:rPr>
                        <a:t> are like </a:t>
                      </a:r>
                      <a:r>
                        <a:rPr lang="en-US" sz="1800" kern="1200" dirty="0" smtClean="0">
                          <a:effectLst/>
                        </a:rPr>
                        <a:t>transcripts which present</a:t>
                      </a:r>
                      <a:r>
                        <a:rPr lang="en-US" sz="1800" kern="1200" baseline="0" dirty="0" smtClean="0">
                          <a:effectLst/>
                        </a:rPr>
                        <a:t> </a:t>
                      </a:r>
                      <a:r>
                        <a:rPr lang="en-US" sz="1800" kern="1200" dirty="0" smtClean="0">
                          <a:effectLst/>
                        </a:rPr>
                        <a:t>a record of every single word said at a meeting.</a:t>
                      </a:r>
                      <a:r>
                        <a:rPr lang="en-US" sz="1800" kern="1200" baseline="0" dirty="0" smtClean="0">
                          <a:effectLst/>
                        </a:rPr>
                        <a:t> They are used f</a:t>
                      </a:r>
                      <a:r>
                        <a:rPr lang="en-US" dirty="0" smtClean="0"/>
                        <a:t>or any type of meeting at which every word that was said must be captured —usually a legal context, at the advice of legal counsel</a:t>
                      </a:r>
                      <a:r>
                        <a:rPr lang="en-US" sz="1800" kern="1200" dirty="0" smtClean="0">
                          <a:effectLst/>
                        </a:rPr>
                        <a:t> </a:t>
                      </a:r>
                      <a:endParaRPr lang="en-US" dirty="0" smtClean="0"/>
                    </a:p>
                  </a:txBody>
                  <a:tcPr/>
                </a:tc>
                <a:extLst>
                  <a:ext uri="{0D108BD9-81ED-4DB2-BD59-A6C34878D82A}">
                    <a16:rowId xmlns:a16="http://schemas.microsoft.com/office/drawing/2014/main" val="1789688075"/>
                  </a:ext>
                </a:extLst>
              </a:tr>
              <a:tr h="1917973">
                <a:tc>
                  <a:txBody>
                    <a:bodyPr/>
                    <a:lstStyle/>
                    <a:p>
                      <a:r>
                        <a:rPr lang="en-US" dirty="0" smtClean="0"/>
                        <a:t>Decision-only minutes (motions or decisions only – no shred of discussion)</a:t>
                      </a:r>
                      <a:endParaRPr lang="en-US" dirty="0"/>
                    </a:p>
                  </a:txBody>
                  <a:tcPr/>
                </a:tc>
                <a:tc>
                  <a:txBody>
                    <a:bodyPr/>
                    <a:lstStyle/>
                    <a:p>
                      <a:r>
                        <a:rPr lang="en-US" dirty="0" smtClean="0"/>
                        <a:t>For formal meetings that require the formal approvals, like for your Audited Financial Statements; or an appointment of a Director of a Board, or a President; or for meetings at which you carry out all business through motions.</a:t>
                      </a:r>
                    </a:p>
                  </a:txBody>
                  <a:tcPr/>
                </a:tc>
                <a:extLst>
                  <a:ext uri="{0D108BD9-81ED-4DB2-BD59-A6C34878D82A}">
                    <a16:rowId xmlns:a16="http://schemas.microsoft.com/office/drawing/2014/main" val="3059885800"/>
                  </a:ext>
                </a:extLst>
              </a:tr>
              <a:tr h="1615135">
                <a:tc>
                  <a:txBody>
                    <a:bodyPr/>
                    <a:lstStyle/>
                    <a:p>
                      <a:r>
                        <a:rPr lang="en-US" dirty="0" smtClean="0"/>
                        <a:t>Anecdotal minutes (decisions and discussion summaries)</a:t>
                      </a:r>
                      <a:endParaRPr lang="en-US" dirty="0"/>
                    </a:p>
                  </a:txBody>
                  <a:tcPr/>
                </a:tc>
                <a:tc>
                  <a:txBody>
                    <a:bodyPr/>
                    <a:lstStyle/>
                    <a:p>
                      <a:r>
                        <a:rPr lang="en-US" dirty="0" smtClean="0"/>
                        <a:t>For department/team meetings throughout the organization; for brainstorming sessions; the most common and are used for many types of meetings—the key with anecdotal minutes is what to record</a:t>
                      </a:r>
                    </a:p>
                  </a:txBody>
                  <a:tcPr/>
                </a:tc>
                <a:extLst>
                  <a:ext uri="{0D108BD9-81ED-4DB2-BD59-A6C34878D82A}">
                    <a16:rowId xmlns:a16="http://schemas.microsoft.com/office/drawing/2014/main" val="4139629622"/>
                  </a:ext>
                </a:extLst>
              </a:tr>
            </a:tbl>
          </a:graphicData>
        </a:graphic>
      </p:graphicFrame>
    </p:spTree>
    <p:extLst>
      <p:ext uri="{BB962C8B-B14F-4D97-AF65-F5344CB8AC3E}">
        <p14:creationId xmlns:p14="http://schemas.microsoft.com/office/powerpoint/2010/main" val="1162832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8655" y="365759"/>
            <a:ext cx="10635857" cy="922713"/>
          </a:xfrm>
        </p:spPr>
        <p:txBody>
          <a:bodyPr>
            <a:noAutofit/>
          </a:bodyPr>
          <a:lstStyle/>
          <a:p>
            <a:r>
              <a:rPr lang="en-US" sz="3600" dirty="0" smtClean="0"/>
              <a:t>Can you guess the type of minutes by reading the extracts taken from the minutes?</a:t>
            </a:r>
            <a:endParaRPr lang="en-US" sz="36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648267866"/>
              </p:ext>
            </p:extLst>
          </p:nvPr>
        </p:nvGraphicFramePr>
        <p:xfrm>
          <a:off x="180109" y="1288473"/>
          <a:ext cx="10196946" cy="5483167"/>
        </p:xfrm>
        <a:graphic>
          <a:graphicData uri="http://schemas.openxmlformats.org/drawingml/2006/table">
            <a:tbl>
              <a:tblPr firstRow="1" bandRow="1">
                <a:tableStyleId>{5A111915-BE36-4E01-A7E5-04B1672EAD32}</a:tableStyleId>
              </a:tblPr>
              <a:tblGrid>
                <a:gridCol w="10196946">
                  <a:extLst>
                    <a:ext uri="{9D8B030D-6E8A-4147-A177-3AD203B41FA5}">
                      <a16:colId xmlns:a16="http://schemas.microsoft.com/office/drawing/2014/main" val="125103286"/>
                    </a:ext>
                  </a:extLst>
                </a:gridCol>
              </a:tblGrid>
              <a:tr h="411378">
                <a:tc>
                  <a:txBody>
                    <a:bodyPr/>
                    <a:lstStyle/>
                    <a:p>
                      <a:r>
                        <a:rPr lang="en-US" dirty="0" smtClean="0"/>
                        <a:t>GUESS: Verbatim, Decisions-only,</a:t>
                      </a:r>
                      <a:r>
                        <a:rPr lang="en-US" baseline="0" dirty="0" smtClean="0"/>
                        <a:t> or Anecdote</a:t>
                      </a:r>
                      <a:endParaRPr lang="en-US" dirty="0"/>
                    </a:p>
                  </a:txBody>
                  <a:tcPr/>
                </a:tc>
                <a:extLst>
                  <a:ext uri="{0D108BD9-81ED-4DB2-BD59-A6C34878D82A}">
                    <a16:rowId xmlns:a16="http://schemas.microsoft.com/office/drawing/2014/main" val="256123063"/>
                  </a:ext>
                </a:extLst>
              </a:tr>
              <a:tr h="2840202">
                <a:tc>
                  <a:txBody>
                    <a:bodyPr/>
                    <a:lstStyle/>
                    <a:p>
                      <a:r>
                        <a:rPr lang="en-US" dirty="0" smtClean="0"/>
                        <a:t>The report provided by the Treasurer on the renovation of the Board Room included the following: Total income from the government, funding projects, and management Total expenses for the renovation Amount of money left after all expenses paid Members gave input on how to use the surplus money, including: To upgrade the elevator Reserve for future unexpected capital needs Pay down cost of new technical equipment for board room Decision: It was decided that the surplus will be kept in reserve for future unexpected capital needs. Action: The Treasurer will bring a report to the next Audit Committee meeting on the current status of the reserve fund.</a:t>
                      </a:r>
                      <a:endParaRPr lang="en-US" dirty="0"/>
                    </a:p>
                  </a:txBody>
                  <a:tcPr/>
                </a:tc>
                <a:extLst>
                  <a:ext uri="{0D108BD9-81ED-4DB2-BD59-A6C34878D82A}">
                    <a16:rowId xmlns:a16="http://schemas.microsoft.com/office/drawing/2014/main" val="255114970"/>
                  </a:ext>
                </a:extLst>
              </a:tr>
              <a:tr h="2231587">
                <a:tc>
                  <a:txBody>
                    <a:bodyPr/>
                    <a:lstStyle/>
                    <a:p>
                      <a:r>
                        <a:rPr lang="en-US" dirty="0" smtClean="0"/>
                        <a:t>The maximum budget of $150,000 for adding four vehicles to the fleet was approved, effective June 30, 2016. The Director of Transportation will proceed with the purchase. Moved that the Expense Report for the first quarter, ending March 01, 2016, be approved. Smith/Jones Carried The President will arrange for a meeting with the city’s Department of Senior’s Services to discuss a potential partnership to expand transportation services for seniors in our institutions. Members will be advised of the date as soon as it is confirmed.</a:t>
                      </a:r>
                      <a:endParaRPr lang="en-US" dirty="0"/>
                    </a:p>
                  </a:txBody>
                  <a:tcPr/>
                </a:tc>
                <a:extLst>
                  <a:ext uri="{0D108BD9-81ED-4DB2-BD59-A6C34878D82A}">
                    <a16:rowId xmlns:a16="http://schemas.microsoft.com/office/drawing/2014/main" val="2996029777"/>
                  </a:ext>
                </a:extLst>
              </a:tr>
            </a:tbl>
          </a:graphicData>
        </a:graphic>
      </p:graphicFrame>
    </p:spTree>
    <p:extLst>
      <p:ext uri="{BB962C8B-B14F-4D97-AF65-F5344CB8AC3E}">
        <p14:creationId xmlns:p14="http://schemas.microsoft.com/office/powerpoint/2010/main" val="19144999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Can you guess the type of minutes by reading the extracts taken from the minutes?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107295499"/>
              </p:ext>
            </p:extLst>
          </p:nvPr>
        </p:nvGraphicFramePr>
        <p:xfrm>
          <a:off x="1262063" y="1828800"/>
          <a:ext cx="8594725" cy="4572000"/>
        </p:xfrm>
        <a:graphic>
          <a:graphicData uri="http://schemas.openxmlformats.org/drawingml/2006/table">
            <a:tbl>
              <a:tblPr firstRow="1" bandRow="1">
                <a:tableStyleId>{5A111915-BE36-4E01-A7E5-04B1672EAD32}</a:tableStyleId>
              </a:tblPr>
              <a:tblGrid>
                <a:gridCol w="8594725">
                  <a:extLst>
                    <a:ext uri="{9D8B030D-6E8A-4147-A177-3AD203B41FA5}">
                      <a16:colId xmlns:a16="http://schemas.microsoft.com/office/drawing/2014/main" val="750685471"/>
                    </a:ext>
                  </a:extLst>
                </a:gridCol>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GUESS: Verbatim, Decisions-only,</a:t>
                      </a:r>
                      <a:r>
                        <a:rPr lang="en-US" baseline="0" dirty="0" smtClean="0"/>
                        <a:t> or Anecdote</a:t>
                      </a:r>
                      <a:endParaRPr lang="en-US" dirty="0" smtClean="0"/>
                    </a:p>
                    <a:p>
                      <a:endParaRPr lang="en-US" dirty="0"/>
                    </a:p>
                  </a:txBody>
                  <a:tcPr/>
                </a:tc>
                <a:extLst>
                  <a:ext uri="{0D108BD9-81ED-4DB2-BD59-A6C34878D82A}">
                    <a16:rowId xmlns:a16="http://schemas.microsoft.com/office/drawing/2014/main" val="1829046334"/>
                  </a:ext>
                </a:extLst>
              </a:tr>
              <a:tr h="370840">
                <a:tc>
                  <a:txBody>
                    <a:bodyPr/>
                    <a:lstStyle/>
                    <a:p>
                      <a:r>
                        <a:rPr lang="en-US" dirty="0" smtClean="0"/>
                        <a:t>The Speaker: Now other guests. The Minister of Education and Minister of Culture and Tourism. </a:t>
                      </a:r>
                    </a:p>
                    <a:p>
                      <a:r>
                        <a:rPr lang="en-US" dirty="0" smtClean="0"/>
                        <a:t>Mr. </a:t>
                      </a:r>
                      <a:r>
                        <a:rPr lang="en-US" dirty="0" err="1" smtClean="0"/>
                        <a:t>Eggen</a:t>
                      </a:r>
                      <a:r>
                        <a:rPr lang="en-US" dirty="0" smtClean="0"/>
                        <a:t>: Well, thank you, Mr. Speaker. I would like to introduce through you and to you two people that are very important to me, my wife, </a:t>
                      </a:r>
                      <a:r>
                        <a:rPr lang="en-US" dirty="0" err="1" smtClean="0"/>
                        <a:t>Somboon</a:t>
                      </a:r>
                      <a:r>
                        <a:rPr lang="en-US" dirty="0" smtClean="0"/>
                        <a:t>, and my eldest daughter, Genevieve. They, of course, have seen the Legislature before – I’ve been here since 2004 – but they’ve never seen it quite like this. Genevieve just came back – she was away for five weeks or so – and came home and asked, “Dad, what have you been up to?” I said, “Oh, not too much, but why don’t you come by and see how things are?” It’s very exciting for them to be here today. I also just wanted to very briefly express my admiration for Dave Hancock. You know, I’ve only been doing this for about a month or so, and I’m just so tired. Dave has always been someone I looked up to and tried to emulate in so many ways, and I just wanted to mention that, too. If my family could stand, please, and receive the warm welcome of the House. </a:t>
                      </a:r>
                      <a:endParaRPr lang="en-US" dirty="0"/>
                    </a:p>
                  </a:txBody>
                  <a:tcPr/>
                </a:tc>
                <a:extLst>
                  <a:ext uri="{0D108BD9-81ED-4DB2-BD59-A6C34878D82A}">
                    <a16:rowId xmlns:a16="http://schemas.microsoft.com/office/drawing/2014/main" val="192253225"/>
                  </a:ext>
                </a:extLst>
              </a:tr>
            </a:tbl>
          </a:graphicData>
        </a:graphic>
      </p:graphicFrame>
    </p:spTree>
    <p:extLst>
      <p:ext uri="{BB962C8B-B14F-4D97-AF65-F5344CB8AC3E}">
        <p14:creationId xmlns:p14="http://schemas.microsoft.com/office/powerpoint/2010/main" val="31461884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Before we proceed, study these three key terms</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690281327"/>
              </p:ext>
            </p:extLst>
          </p:nvPr>
        </p:nvGraphicFramePr>
        <p:xfrm>
          <a:off x="1262063" y="1828800"/>
          <a:ext cx="8594726" cy="4485640"/>
        </p:xfrm>
        <a:graphic>
          <a:graphicData uri="http://schemas.openxmlformats.org/drawingml/2006/table">
            <a:tbl>
              <a:tblPr firstRow="1" bandRow="1">
                <a:tableStyleId>{7DF18680-E054-41AD-8BC1-D1AEF772440D}</a:tableStyleId>
              </a:tblPr>
              <a:tblGrid>
                <a:gridCol w="4297363">
                  <a:extLst>
                    <a:ext uri="{9D8B030D-6E8A-4147-A177-3AD203B41FA5}">
                      <a16:colId xmlns:a16="http://schemas.microsoft.com/office/drawing/2014/main" val="3552204578"/>
                    </a:ext>
                  </a:extLst>
                </a:gridCol>
                <a:gridCol w="4297363">
                  <a:extLst>
                    <a:ext uri="{9D8B030D-6E8A-4147-A177-3AD203B41FA5}">
                      <a16:colId xmlns:a16="http://schemas.microsoft.com/office/drawing/2014/main" val="1476891176"/>
                    </a:ext>
                  </a:extLst>
                </a:gridCol>
              </a:tblGrid>
              <a:tr h="370840">
                <a:tc>
                  <a:txBody>
                    <a:bodyPr/>
                    <a:lstStyle/>
                    <a:p>
                      <a:r>
                        <a:rPr lang="en-US" dirty="0" smtClean="0"/>
                        <a:t>Term</a:t>
                      </a:r>
                      <a:endParaRPr lang="en-US" dirty="0"/>
                    </a:p>
                  </a:txBody>
                  <a:tcPr/>
                </a:tc>
                <a:tc>
                  <a:txBody>
                    <a:bodyPr/>
                    <a:lstStyle/>
                    <a:p>
                      <a:r>
                        <a:rPr lang="en-US" dirty="0" smtClean="0"/>
                        <a:t>Meaning </a:t>
                      </a:r>
                      <a:endParaRPr lang="en-US" dirty="0"/>
                    </a:p>
                  </a:txBody>
                  <a:tcPr/>
                </a:tc>
                <a:extLst>
                  <a:ext uri="{0D108BD9-81ED-4DB2-BD59-A6C34878D82A}">
                    <a16:rowId xmlns:a16="http://schemas.microsoft.com/office/drawing/2014/main" val="684356419"/>
                  </a:ext>
                </a:extLst>
              </a:tr>
              <a:tr h="370840">
                <a:tc>
                  <a:txBody>
                    <a:bodyPr/>
                    <a:lstStyle/>
                    <a:p>
                      <a:r>
                        <a:rPr lang="en-US" dirty="0" smtClean="0"/>
                        <a:t>Motion</a:t>
                      </a:r>
                      <a:endParaRPr lang="en-US" dirty="0"/>
                    </a:p>
                  </a:txBody>
                  <a:tcPr/>
                </a:tc>
                <a:tc>
                  <a:txBody>
                    <a:bodyPr/>
                    <a:lstStyle/>
                    <a:p>
                      <a:r>
                        <a:rPr lang="en-US" sz="1800" kern="1200" dirty="0" smtClean="0">
                          <a:effectLst/>
                        </a:rPr>
                        <a:t>A motion is a proposal that is put before a meeting for discussion and a decision.</a:t>
                      </a:r>
                      <a:endParaRPr lang="en-US" dirty="0"/>
                    </a:p>
                  </a:txBody>
                  <a:tcPr/>
                </a:tc>
                <a:extLst>
                  <a:ext uri="{0D108BD9-81ED-4DB2-BD59-A6C34878D82A}">
                    <a16:rowId xmlns:a16="http://schemas.microsoft.com/office/drawing/2014/main" val="1329058466"/>
                  </a:ext>
                </a:extLst>
              </a:tr>
              <a:tr h="370840">
                <a:tc>
                  <a:txBody>
                    <a:bodyPr/>
                    <a:lstStyle/>
                    <a:p>
                      <a:r>
                        <a:rPr lang="en-US" dirty="0" smtClean="0"/>
                        <a:t>Resolution</a:t>
                      </a:r>
                      <a:endParaRPr lang="en-US" dirty="0"/>
                    </a:p>
                  </a:txBody>
                  <a:tcPr/>
                </a:tc>
                <a:tc>
                  <a:txBody>
                    <a:bodyPr/>
                    <a:lstStyle/>
                    <a:p>
                      <a:r>
                        <a:rPr lang="en-US" sz="1800" kern="1200" dirty="0" smtClean="0">
                          <a:effectLst/>
                        </a:rPr>
                        <a:t>If a motion is passed it becomes a resolution. Resolutions are binding and should be recorded in the minutes of the meeting.</a:t>
                      </a:r>
                      <a:endParaRPr lang="en-US" dirty="0"/>
                    </a:p>
                  </a:txBody>
                  <a:tcPr/>
                </a:tc>
                <a:extLst>
                  <a:ext uri="{0D108BD9-81ED-4DB2-BD59-A6C34878D82A}">
                    <a16:rowId xmlns:a16="http://schemas.microsoft.com/office/drawing/2014/main" val="3276736603"/>
                  </a:ext>
                </a:extLst>
              </a:tr>
              <a:tr h="370840">
                <a:tc>
                  <a:txBody>
                    <a:bodyPr/>
                    <a:lstStyle/>
                    <a:p>
                      <a:r>
                        <a:rPr lang="en-US" dirty="0" smtClean="0"/>
                        <a:t>Actions</a:t>
                      </a:r>
                      <a:endParaRPr lang="en-US" dirty="0"/>
                    </a:p>
                  </a:txBody>
                  <a:tcPr/>
                </a:tc>
                <a:tc>
                  <a:txBody>
                    <a:bodyPr/>
                    <a:lstStyle/>
                    <a:p>
                      <a:r>
                        <a:rPr lang="en-US" sz="1800" kern="1200" dirty="0" smtClean="0">
                          <a:effectLst/>
                        </a:rPr>
                        <a:t>An action item is an action or a task that’s assigned to one or more meeting participants.</a:t>
                      </a:r>
                    </a:p>
                    <a:p>
                      <a:r>
                        <a:rPr lang="en-US" sz="1800" kern="1200" dirty="0" smtClean="0">
                          <a:effectLst/>
                        </a:rPr>
                        <a:t>The idea is that this person or these people report back when they’ve completed the task.</a:t>
                      </a:r>
                    </a:p>
                    <a:p>
                      <a:endParaRPr lang="en-US" dirty="0"/>
                    </a:p>
                  </a:txBody>
                  <a:tcPr/>
                </a:tc>
                <a:extLst>
                  <a:ext uri="{0D108BD9-81ED-4DB2-BD59-A6C34878D82A}">
                    <a16:rowId xmlns:a16="http://schemas.microsoft.com/office/drawing/2014/main" val="580227646"/>
                  </a:ext>
                </a:extLst>
              </a:tr>
            </a:tbl>
          </a:graphicData>
        </a:graphic>
      </p:graphicFrame>
    </p:spTree>
    <p:extLst>
      <p:ext uri="{BB962C8B-B14F-4D97-AF65-F5344CB8AC3E}">
        <p14:creationId xmlns:p14="http://schemas.microsoft.com/office/powerpoint/2010/main" val="7187914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Anecdotal Minutes- Components and Format</a:t>
            </a:r>
          </a:p>
        </p:txBody>
      </p:sp>
      <p:sp>
        <p:nvSpPr>
          <p:cNvPr id="3" name="Content Placeholder 2"/>
          <p:cNvSpPr>
            <a:spLocks noGrp="1"/>
          </p:cNvSpPr>
          <p:nvPr>
            <p:ph idx="1"/>
          </p:nvPr>
        </p:nvSpPr>
        <p:spPr/>
        <p:txBody>
          <a:bodyPr>
            <a:normAutofit/>
          </a:bodyPr>
          <a:lstStyle/>
          <a:p>
            <a:pPr marL="400050" indent="-400050">
              <a:buAutoNum type="romanUcPeriod"/>
            </a:pPr>
            <a:r>
              <a:rPr lang="en-US" sz="2800" dirty="0" smtClean="0"/>
              <a:t>Provide Logistical Details of the Meeting</a:t>
            </a:r>
          </a:p>
          <a:p>
            <a:pPr marL="400050" indent="-400050">
              <a:buAutoNum type="romanUcPeriod"/>
            </a:pPr>
            <a:r>
              <a:rPr lang="en-US" sz="2800" dirty="0" smtClean="0"/>
              <a:t>Provide the Anecdotal Record</a:t>
            </a:r>
          </a:p>
          <a:p>
            <a:pPr marL="400050" indent="-400050">
              <a:buAutoNum type="romanUcPeriod"/>
            </a:pPr>
            <a:endParaRPr lang="en-US" sz="2800" dirty="0"/>
          </a:p>
        </p:txBody>
      </p:sp>
      <p:pic>
        <p:nvPicPr>
          <p:cNvPr id="11272" name="Picture 8" descr="Hands Typing On White Laptop Scene - Typing On Laptop Cartoon, HD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75564" y="3230562"/>
            <a:ext cx="4184488" cy="2949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06102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r>
              <a:rPr lang="en-US" sz="3600" dirty="0" smtClean="0"/>
              <a:t>What is a meeting?</a:t>
            </a:r>
          </a:p>
          <a:p>
            <a:r>
              <a:rPr lang="en-US" sz="3600" dirty="0" smtClean="0"/>
              <a:t>How to organize a meeting?</a:t>
            </a:r>
          </a:p>
          <a:p>
            <a:r>
              <a:rPr lang="en-US" sz="3600" dirty="0" smtClean="0"/>
              <a:t>Preparing the Agenda of a Meeting</a:t>
            </a:r>
          </a:p>
          <a:p>
            <a:r>
              <a:rPr lang="en-US" sz="3600" dirty="0" smtClean="0"/>
              <a:t>Writing the minutes of a Meeting</a:t>
            </a:r>
            <a:endParaRPr lang="en-US" sz="3600" dirty="0"/>
          </a:p>
        </p:txBody>
      </p:sp>
      <p:pic>
        <p:nvPicPr>
          <p:cNvPr id="1026" name="Picture 2" descr="The First Step to Effective Meetings: Do We Really Need to Meet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62800" y="4627418"/>
            <a:ext cx="3982892" cy="1981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12696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1872" y="365760"/>
            <a:ext cx="9692640" cy="1005840"/>
          </a:xfrm>
        </p:spPr>
        <p:txBody>
          <a:bodyPr>
            <a:normAutofit fontScale="90000"/>
          </a:bodyPr>
          <a:lstStyle/>
          <a:p>
            <a:r>
              <a:rPr lang="en-US" dirty="0" smtClean="0"/>
              <a:t>Anecdotal Minutes- Components and Format</a:t>
            </a:r>
            <a:endParaRPr lang="en-US" dirty="0"/>
          </a:p>
        </p:txBody>
      </p:sp>
      <p:sp>
        <p:nvSpPr>
          <p:cNvPr id="3" name="Content Placeholder 2"/>
          <p:cNvSpPr>
            <a:spLocks noGrp="1"/>
          </p:cNvSpPr>
          <p:nvPr>
            <p:ph idx="1"/>
          </p:nvPr>
        </p:nvSpPr>
        <p:spPr>
          <a:xfrm>
            <a:off x="1261872" y="1371600"/>
            <a:ext cx="8595360" cy="4808537"/>
          </a:xfrm>
        </p:spPr>
        <p:txBody>
          <a:bodyPr/>
          <a:lstStyle/>
          <a:p>
            <a:pPr marL="0" indent="0">
              <a:buNone/>
            </a:pPr>
            <a:r>
              <a:rPr lang="en-US" sz="2000" b="1" dirty="0" smtClean="0"/>
              <a:t>I. Provide a Record of  </a:t>
            </a:r>
            <a:r>
              <a:rPr lang="en-US" sz="2000" b="1" dirty="0"/>
              <a:t>the Logistical Details of the </a:t>
            </a:r>
            <a:r>
              <a:rPr lang="en-US" sz="2000" b="1" dirty="0" smtClean="0"/>
              <a:t>Meeting</a:t>
            </a:r>
          </a:p>
          <a:p>
            <a:pPr marL="0" indent="0">
              <a:buNone/>
            </a:pPr>
            <a:r>
              <a:rPr lang="en-US" sz="2000" dirty="0" smtClean="0"/>
              <a:t>This refers to the following information:</a:t>
            </a:r>
          </a:p>
          <a:p>
            <a:pPr marL="0" indent="0">
              <a:buNone/>
            </a:pPr>
            <a:r>
              <a:rPr lang="en-US" sz="2000" dirty="0"/>
              <a:t/>
            </a:r>
            <a:br>
              <a:rPr lang="en-US" sz="2000" dirty="0"/>
            </a:br>
            <a:r>
              <a:rPr lang="en-US" sz="2000" dirty="0" smtClean="0"/>
              <a:t>1.the </a:t>
            </a:r>
            <a:r>
              <a:rPr lang="en-US" sz="2000" dirty="0"/>
              <a:t>name of the group or committee that met</a:t>
            </a:r>
            <a:br>
              <a:rPr lang="en-US" sz="2000" dirty="0"/>
            </a:br>
            <a:r>
              <a:rPr lang="en-US" sz="2000" dirty="0"/>
              <a:t>2.the location, date, and time of the meeting</a:t>
            </a:r>
            <a:br>
              <a:rPr lang="en-US" sz="2000" dirty="0"/>
            </a:br>
            <a:r>
              <a:rPr lang="en-US" sz="2000" dirty="0"/>
              <a:t>3.the type of meeting (regular or special)</a:t>
            </a:r>
            <a:br>
              <a:rPr lang="en-US" sz="2000" dirty="0"/>
            </a:br>
            <a:r>
              <a:rPr lang="en-US" sz="2000" dirty="0"/>
              <a:t>4.the presence of the chair and secretary, or their substitutes</a:t>
            </a:r>
            <a:br>
              <a:rPr lang="en-US" sz="2000" dirty="0"/>
            </a:br>
            <a:r>
              <a:rPr lang="en-US" sz="2000" dirty="0"/>
              <a:t>5.the time at which the meeting was </a:t>
            </a:r>
            <a:r>
              <a:rPr lang="en-US" sz="2000" dirty="0" smtClean="0"/>
              <a:t>adjourned</a:t>
            </a:r>
          </a:p>
          <a:p>
            <a:pPr marL="0" indent="0">
              <a:buNone/>
            </a:pPr>
            <a:r>
              <a:rPr lang="en-US" sz="2000" dirty="0"/>
              <a:t>Also record what action was taken about the minutes of the previous meeting. For example, the minutes were read (or distributed) and approved (or amended and approved). You should record any changes to the previous minutes.</a:t>
            </a:r>
            <a:endParaRPr lang="en-US" sz="2000" dirty="0" smtClean="0"/>
          </a:p>
          <a:p>
            <a:pPr marL="0" indent="0">
              <a:buNone/>
            </a:pPr>
            <a:endParaRPr lang="en-US" dirty="0"/>
          </a:p>
          <a:p>
            <a:endParaRPr lang="en-US" dirty="0"/>
          </a:p>
        </p:txBody>
      </p:sp>
    </p:spTree>
    <p:extLst>
      <p:ext uri="{BB962C8B-B14F-4D97-AF65-F5344CB8AC3E}">
        <p14:creationId xmlns:p14="http://schemas.microsoft.com/office/powerpoint/2010/main" val="29083776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1872" y="568036"/>
            <a:ext cx="9692640" cy="110837"/>
          </a:xfrm>
        </p:spPr>
        <p:txBody>
          <a:bodyPr>
            <a:normAutofit fontScale="90000"/>
          </a:bodyPr>
          <a:lstStyle/>
          <a:p>
            <a:r>
              <a:rPr lang="en-US" sz="3200" dirty="0"/>
              <a:t>Anecdotal Minutes- Components and Format</a:t>
            </a:r>
          </a:p>
        </p:txBody>
      </p:sp>
      <p:sp>
        <p:nvSpPr>
          <p:cNvPr id="3" name="Content Placeholder 2"/>
          <p:cNvSpPr>
            <a:spLocks noGrp="1"/>
          </p:cNvSpPr>
          <p:nvPr>
            <p:ph idx="1"/>
          </p:nvPr>
        </p:nvSpPr>
        <p:spPr>
          <a:xfrm>
            <a:off x="957072" y="678873"/>
            <a:ext cx="8595360" cy="5501265"/>
          </a:xfrm>
        </p:spPr>
        <p:txBody>
          <a:bodyPr>
            <a:noAutofit/>
          </a:bodyPr>
          <a:lstStyle/>
          <a:p>
            <a:pPr marL="0" indent="0">
              <a:buNone/>
            </a:pPr>
            <a:r>
              <a:rPr lang="en-US" sz="2200" dirty="0" smtClean="0"/>
              <a:t>II. Provide </a:t>
            </a:r>
            <a:r>
              <a:rPr lang="en-US" sz="2200" dirty="0"/>
              <a:t>the Anecdotal </a:t>
            </a:r>
            <a:r>
              <a:rPr lang="en-US" sz="2200" dirty="0" smtClean="0"/>
              <a:t>Record</a:t>
            </a:r>
          </a:p>
          <a:p>
            <a:pPr marL="0" indent="0">
              <a:buNone/>
            </a:pPr>
            <a:r>
              <a:rPr lang="en-US" sz="2200" dirty="0" smtClean="0">
                <a:solidFill>
                  <a:srgbClr val="FF0000"/>
                </a:solidFill>
              </a:rPr>
              <a:t>Remember Anecdotal minutes = Summary of discussion + resolution </a:t>
            </a:r>
            <a:r>
              <a:rPr lang="en-US" sz="2200" dirty="0">
                <a:solidFill>
                  <a:srgbClr val="FF0000"/>
                </a:solidFill>
              </a:rPr>
              <a:t>or </a:t>
            </a:r>
            <a:r>
              <a:rPr lang="en-US" sz="2200" dirty="0" smtClean="0">
                <a:solidFill>
                  <a:srgbClr val="FF0000"/>
                </a:solidFill>
              </a:rPr>
              <a:t>action</a:t>
            </a:r>
          </a:p>
          <a:p>
            <a:r>
              <a:rPr lang="en-US" sz="2200" dirty="0" smtClean="0"/>
              <a:t>Record </a:t>
            </a:r>
            <a:r>
              <a:rPr lang="en-US" sz="2200" dirty="0"/>
              <a:t>the </a:t>
            </a:r>
            <a:r>
              <a:rPr lang="en-US" sz="2200" dirty="0" smtClean="0"/>
              <a:t>topics </a:t>
            </a:r>
            <a:r>
              <a:rPr lang="en-US" sz="2200" dirty="0"/>
              <a:t>discussed </a:t>
            </a:r>
            <a:r>
              <a:rPr lang="en-US" sz="2200" dirty="0" smtClean="0"/>
              <a:t>(refer to agenda) at </a:t>
            </a:r>
            <a:r>
              <a:rPr lang="en-US" sz="2200" dirty="0"/>
              <a:t>the meeting as well as any actions taken. For example, write down the names of reports read or approved, motions made (and whether they were approved, defeated, or tabled), and resolutions adopted. </a:t>
            </a:r>
            <a:endParaRPr lang="en-US" sz="2200" dirty="0" smtClean="0"/>
          </a:p>
          <a:p>
            <a:r>
              <a:rPr lang="en-US" sz="2200" dirty="0" smtClean="0"/>
              <a:t>Record </a:t>
            </a:r>
            <a:r>
              <a:rPr lang="en-US" sz="2200" dirty="0"/>
              <a:t>the outcomes of discussions. Record the names of the people who made motions, read reports, and so </a:t>
            </a:r>
            <a:r>
              <a:rPr lang="en-US" sz="2200" dirty="0" smtClean="0"/>
              <a:t>forth.</a:t>
            </a:r>
          </a:p>
          <a:p>
            <a:r>
              <a:rPr lang="en-US" sz="2200" dirty="0"/>
              <a:t>Structure discussion points in a logical order, not in the sequence they occurred. </a:t>
            </a:r>
            <a:endParaRPr lang="en-US" sz="2200" dirty="0" smtClean="0"/>
          </a:p>
          <a:p>
            <a:pPr lvl="0"/>
            <a:r>
              <a:rPr lang="en-US" sz="2200" dirty="0"/>
              <a:t>Often visual aids or other materials are used as references for the discussion. Include these items in the minutes so that the reader has the appropriate information required to understand the conversation.</a:t>
            </a:r>
          </a:p>
          <a:p>
            <a:endParaRPr lang="en-US" sz="2200" dirty="0"/>
          </a:p>
        </p:txBody>
      </p:sp>
    </p:spTree>
    <p:extLst>
      <p:ext uri="{BB962C8B-B14F-4D97-AF65-F5344CB8AC3E}">
        <p14:creationId xmlns:p14="http://schemas.microsoft.com/office/powerpoint/2010/main" val="10050751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Remember Tact and Diplomacy</a:t>
            </a:r>
            <a:endParaRPr lang="en-US" dirty="0"/>
          </a:p>
        </p:txBody>
      </p:sp>
      <p:pic>
        <p:nvPicPr>
          <p:cNvPr id="12290" name="Picture 2" descr="Minutes Of Meetings Cartoons and Comics - funny pictures from ..."/>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965483" y="1828800"/>
            <a:ext cx="5187884"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87932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Remember Tact and Diplomacy</a:t>
            </a:r>
          </a:p>
        </p:txBody>
      </p:sp>
      <p:sp>
        <p:nvSpPr>
          <p:cNvPr id="3" name="Content Placeholder 2"/>
          <p:cNvSpPr>
            <a:spLocks noGrp="1"/>
          </p:cNvSpPr>
          <p:nvPr>
            <p:ph idx="1"/>
          </p:nvPr>
        </p:nvSpPr>
        <p:spPr/>
        <p:txBody>
          <a:bodyPr>
            <a:normAutofit lnSpcReduction="10000"/>
          </a:bodyPr>
          <a:lstStyle/>
          <a:p>
            <a:pPr marL="0" indent="0">
              <a:buNone/>
            </a:pPr>
            <a:r>
              <a:rPr lang="en-US" sz="2400" dirty="0"/>
              <a:t>Your task in recording the minutes includes separating the substance of </a:t>
            </a:r>
            <a:r>
              <a:rPr lang="en-US" sz="2400" dirty="0" smtClean="0"/>
              <a:t>the </a:t>
            </a:r>
            <a:r>
              <a:rPr lang="en-US" sz="2400" dirty="0"/>
              <a:t>meeting from the emotional exchanges of participants. </a:t>
            </a:r>
            <a:endParaRPr lang="en-US" sz="2400" dirty="0" smtClean="0"/>
          </a:p>
          <a:p>
            <a:pPr marL="0" indent="0">
              <a:buNone/>
            </a:pPr>
            <a:r>
              <a:rPr lang="en-US" sz="2400" dirty="0" smtClean="0"/>
              <a:t>Do </a:t>
            </a:r>
            <a:r>
              <a:rPr lang="en-US" sz="2400" dirty="0"/>
              <a:t>not write: "The motion to add a new position in the QA Department was defeated 7 to 6 after a heated argument in which Bob Minor complained that 'Alice states that she-supports my department, but when it comes to action, she's all talk.' " </a:t>
            </a:r>
            <a:endParaRPr lang="en-US" sz="2400" dirty="0" smtClean="0"/>
          </a:p>
          <a:p>
            <a:pPr marL="0" indent="0">
              <a:buNone/>
            </a:pPr>
            <a:endParaRPr lang="en-US" sz="2400" dirty="0"/>
          </a:p>
          <a:p>
            <a:pPr marL="0" indent="0">
              <a:buNone/>
            </a:pPr>
            <a:r>
              <a:rPr lang="en-US" sz="2400" b="1" dirty="0" smtClean="0"/>
              <a:t>Reflect </a:t>
            </a:r>
            <a:r>
              <a:rPr lang="en-US" sz="2400" b="1" dirty="0"/>
              <a:t>Positively on the Participants and the Organization</a:t>
            </a:r>
            <a:endParaRPr lang="en-US" sz="2400" dirty="0"/>
          </a:p>
        </p:txBody>
      </p:sp>
    </p:spTree>
    <p:extLst>
      <p:ext uri="{BB962C8B-B14F-4D97-AF65-F5344CB8AC3E}">
        <p14:creationId xmlns:p14="http://schemas.microsoft.com/office/powerpoint/2010/main" val="20539875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Important</a:t>
            </a:r>
            <a:endParaRPr lang="en-US" dirty="0"/>
          </a:p>
        </p:txBody>
      </p:sp>
      <p:sp>
        <p:nvSpPr>
          <p:cNvPr id="3" name="Content Placeholder 2"/>
          <p:cNvSpPr>
            <a:spLocks noGrp="1"/>
          </p:cNvSpPr>
          <p:nvPr>
            <p:ph idx="1"/>
          </p:nvPr>
        </p:nvSpPr>
        <p:spPr/>
        <p:txBody>
          <a:bodyPr>
            <a:normAutofit/>
          </a:bodyPr>
          <a:lstStyle/>
          <a:p>
            <a:r>
              <a:rPr lang="en-US" sz="2800" dirty="0" smtClean="0"/>
              <a:t>Refer to handouts for samples and more details.</a:t>
            </a:r>
          </a:p>
          <a:p>
            <a:pPr marL="0" indent="0">
              <a:buNone/>
            </a:pPr>
            <a:endParaRPr lang="en-US" sz="2800" dirty="0"/>
          </a:p>
        </p:txBody>
      </p:sp>
    </p:spTree>
    <p:extLst>
      <p:ext uri="{BB962C8B-B14F-4D97-AF65-F5344CB8AC3E}">
        <p14:creationId xmlns:p14="http://schemas.microsoft.com/office/powerpoint/2010/main" val="12045758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 Indirect Speech</a:t>
            </a:r>
            <a:endParaRPr lang="en-US" dirty="0"/>
          </a:p>
        </p:txBody>
      </p:sp>
      <p:sp>
        <p:nvSpPr>
          <p:cNvPr id="3" name="Content Placeholder 2"/>
          <p:cNvSpPr>
            <a:spLocks noGrp="1"/>
          </p:cNvSpPr>
          <p:nvPr>
            <p:ph idx="1"/>
          </p:nvPr>
        </p:nvSpPr>
        <p:spPr/>
        <p:txBody>
          <a:bodyPr/>
          <a:lstStyle/>
          <a:p>
            <a:r>
              <a:rPr lang="en-US" dirty="0">
                <a:hlinkClick r:id="rId2"/>
              </a:rPr>
              <a:t>https://</a:t>
            </a:r>
            <a:r>
              <a:rPr lang="en-US" dirty="0" smtClean="0">
                <a:hlinkClick r:id="rId2"/>
              </a:rPr>
              <a:t>owlcation.com/humanities/Indirect-Speech</a:t>
            </a:r>
            <a:endParaRPr lang="en-US" dirty="0" smtClean="0"/>
          </a:p>
          <a:p>
            <a:r>
              <a:rPr lang="en-US" dirty="0">
                <a:hlinkClick r:id="rId3"/>
              </a:rPr>
              <a:t>https://</a:t>
            </a:r>
            <a:r>
              <a:rPr lang="en-US" dirty="0" smtClean="0">
                <a:hlinkClick r:id="rId3"/>
              </a:rPr>
              <a:t>dictionary.cambridge.org/grammar/british-grammar/reported-speech-indirect-speech</a:t>
            </a:r>
            <a:endParaRPr lang="en-US" dirty="0" smtClean="0"/>
          </a:p>
          <a:p>
            <a:r>
              <a:rPr lang="en-US" dirty="0">
                <a:hlinkClick r:id="rId4"/>
              </a:rPr>
              <a:t>https://www.wallstreetenglish.com/blog/direct-and-indirect-speech-exercises</a:t>
            </a:r>
            <a:r>
              <a:rPr lang="en-US" dirty="0" smtClean="0">
                <a:hlinkClick r:id="rId4"/>
              </a:rPr>
              <a:t>/</a:t>
            </a:r>
            <a:endParaRPr lang="en-US" dirty="0" smtClean="0"/>
          </a:p>
          <a:p>
            <a:r>
              <a:rPr lang="en-US">
                <a:hlinkClick r:id="rId5"/>
              </a:rPr>
              <a:t>https://www.studyandexam.com/direct-indirect-speech.html</a:t>
            </a:r>
            <a:endParaRPr lang="en-US"/>
          </a:p>
        </p:txBody>
      </p:sp>
    </p:spTree>
    <p:extLst>
      <p:ext uri="{BB962C8B-B14F-4D97-AF65-F5344CB8AC3E}">
        <p14:creationId xmlns:p14="http://schemas.microsoft.com/office/powerpoint/2010/main" val="16623772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Meeting?</a:t>
            </a:r>
            <a:endParaRPr lang="en-US" dirty="0"/>
          </a:p>
        </p:txBody>
      </p:sp>
      <p:sp>
        <p:nvSpPr>
          <p:cNvPr id="4" name="Content Placeholder 3"/>
          <p:cNvSpPr>
            <a:spLocks noGrp="1"/>
          </p:cNvSpPr>
          <p:nvPr>
            <p:ph idx="1"/>
          </p:nvPr>
        </p:nvSpPr>
        <p:spPr/>
        <p:txBody>
          <a:bodyPr>
            <a:normAutofit/>
          </a:bodyPr>
          <a:lstStyle/>
          <a:p>
            <a:r>
              <a:rPr lang="en-US" sz="2800" dirty="0"/>
              <a:t>A </a:t>
            </a:r>
            <a:r>
              <a:rPr lang="en-US" sz="2800" b="1" dirty="0"/>
              <a:t>business meeting</a:t>
            </a:r>
            <a:r>
              <a:rPr lang="en-US" sz="2800" dirty="0"/>
              <a:t> is a gathering of two or more people to discuss ideas, </a:t>
            </a:r>
            <a:r>
              <a:rPr lang="en-US" sz="2800" dirty="0" smtClean="0"/>
              <a:t>goals, and </a:t>
            </a:r>
            <a:r>
              <a:rPr lang="en-US" sz="2800" dirty="0"/>
              <a:t>objectives that concern the workplace. </a:t>
            </a:r>
            <a:endParaRPr lang="en-US" sz="2800" dirty="0" smtClean="0"/>
          </a:p>
          <a:p>
            <a:r>
              <a:rPr lang="en-US" sz="2800" dirty="0"/>
              <a:t>The primary purpose of any meeting is to address the </a:t>
            </a:r>
            <a:r>
              <a:rPr lang="en-US" sz="2800" dirty="0" smtClean="0"/>
              <a:t>issues </a:t>
            </a:r>
            <a:r>
              <a:rPr lang="en-US" sz="2800" dirty="0"/>
              <a:t>which affect the productivity and operations of a company.</a:t>
            </a:r>
            <a:endParaRPr lang="en-US" sz="2800" dirty="0" smtClean="0"/>
          </a:p>
          <a:p>
            <a:r>
              <a:rPr lang="en-US" sz="2800" b="1" dirty="0" smtClean="0"/>
              <a:t>Business </a:t>
            </a:r>
            <a:r>
              <a:rPr lang="en-US" sz="2800" b="1" dirty="0"/>
              <a:t>meetings</a:t>
            </a:r>
            <a:r>
              <a:rPr lang="en-US" sz="2800" dirty="0"/>
              <a:t> can be conducted in person at an office or at a different location, or even over the phone and by video conference.</a:t>
            </a:r>
          </a:p>
        </p:txBody>
      </p:sp>
    </p:spTree>
    <p:extLst>
      <p:ext uri="{BB962C8B-B14F-4D97-AF65-F5344CB8AC3E}">
        <p14:creationId xmlns:p14="http://schemas.microsoft.com/office/powerpoint/2010/main" val="13468043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Without Meetings</a:t>
            </a:r>
            <a:endParaRPr lang="en-US" dirty="0"/>
          </a:p>
        </p:txBody>
      </p:sp>
      <p:sp>
        <p:nvSpPr>
          <p:cNvPr id="3" name="Content Placeholder 2"/>
          <p:cNvSpPr>
            <a:spLocks noGrp="1"/>
          </p:cNvSpPr>
          <p:nvPr>
            <p:ph idx="1"/>
          </p:nvPr>
        </p:nvSpPr>
        <p:spPr>
          <a:xfrm>
            <a:off x="1275726" y="1691322"/>
            <a:ext cx="8595360" cy="4783137"/>
          </a:xfrm>
        </p:spPr>
        <p:txBody>
          <a:bodyPr>
            <a:normAutofit/>
          </a:bodyPr>
          <a:lstStyle/>
          <a:p>
            <a:r>
              <a:rPr lang="en-US" sz="3200" dirty="0"/>
              <a:t>a business </a:t>
            </a:r>
            <a:r>
              <a:rPr lang="en-US" sz="3200" dirty="0" smtClean="0"/>
              <a:t>will fail </a:t>
            </a:r>
            <a:r>
              <a:rPr lang="en-US" sz="3200" dirty="0"/>
              <a:t>t</a:t>
            </a:r>
            <a:r>
              <a:rPr lang="en-US" sz="3200" dirty="0" smtClean="0"/>
              <a:t>o sort </a:t>
            </a:r>
            <a:r>
              <a:rPr lang="en-US" sz="3200" dirty="0"/>
              <a:t>out the basic issues or to boost the range of the business, </a:t>
            </a:r>
            <a:r>
              <a:rPr lang="en-US" sz="3200" dirty="0" smtClean="0"/>
              <a:t>and this may cause </a:t>
            </a:r>
            <a:r>
              <a:rPr lang="en-US" sz="3200" dirty="0"/>
              <a:t>a massive loss or a great miscommunication among the top </a:t>
            </a:r>
            <a:r>
              <a:rPr lang="en-US" sz="3200" dirty="0" smtClean="0"/>
              <a:t>authorities.</a:t>
            </a:r>
            <a:endParaRPr lang="en-US" sz="3200" dirty="0"/>
          </a:p>
        </p:txBody>
      </p:sp>
      <p:pic>
        <p:nvPicPr>
          <p:cNvPr id="3082" name="Picture 10" descr="Four Tech-Driven Tips for Increasing the Value of Meeting - Portal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73406" y="4016287"/>
            <a:ext cx="4762500" cy="2676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527566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1872" y="365760"/>
            <a:ext cx="9692640" cy="534785"/>
          </a:xfrm>
        </p:spPr>
        <p:txBody>
          <a:bodyPr>
            <a:normAutofit fontScale="90000"/>
          </a:bodyPr>
          <a:lstStyle/>
          <a:p>
            <a:r>
              <a:rPr lang="en-US" dirty="0" smtClean="0"/>
              <a:t>How to Organize a Meeting?</a:t>
            </a:r>
            <a:endParaRPr lang="en-US" dirty="0"/>
          </a:p>
        </p:txBody>
      </p:sp>
      <p:sp>
        <p:nvSpPr>
          <p:cNvPr id="3" name="Content Placeholder 2"/>
          <p:cNvSpPr>
            <a:spLocks noGrp="1"/>
          </p:cNvSpPr>
          <p:nvPr>
            <p:ph idx="1"/>
          </p:nvPr>
        </p:nvSpPr>
        <p:spPr>
          <a:xfrm>
            <a:off x="1106297" y="886691"/>
            <a:ext cx="9364564" cy="5763490"/>
          </a:xfrm>
        </p:spPr>
        <p:txBody>
          <a:bodyPr>
            <a:normAutofit fontScale="32500" lnSpcReduction="20000"/>
          </a:bodyPr>
          <a:lstStyle/>
          <a:p>
            <a:pPr marL="0" indent="0">
              <a:buNone/>
            </a:pPr>
            <a:endParaRPr lang="en-US" sz="6000" dirty="0" smtClean="0"/>
          </a:p>
          <a:p>
            <a:pPr marL="0" indent="0">
              <a:buNone/>
            </a:pPr>
            <a:r>
              <a:rPr lang="en-US" sz="6000" dirty="0" smtClean="0"/>
              <a:t>The </a:t>
            </a:r>
            <a:r>
              <a:rPr lang="en-US" sz="6000" dirty="0"/>
              <a:t>following questions will guide you in arranging meetings</a:t>
            </a:r>
            <a:r>
              <a:rPr lang="en-US" sz="6000" dirty="0" smtClean="0"/>
              <a:t>:</a:t>
            </a:r>
            <a:endParaRPr lang="en-US" sz="6000" dirty="0"/>
          </a:p>
          <a:p>
            <a:pPr lvl="0"/>
            <a:r>
              <a:rPr lang="en-US" sz="6000" dirty="0" smtClean="0"/>
              <a:t>Why do you need the meeting?</a:t>
            </a:r>
          </a:p>
          <a:p>
            <a:pPr lvl="0"/>
            <a:r>
              <a:rPr lang="en-US" sz="6000" dirty="0" smtClean="0"/>
              <a:t>How </a:t>
            </a:r>
            <a:r>
              <a:rPr lang="en-US" sz="6000" dirty="0"/>
              <a:t>many attendees will there be?</a:t>
            </a:r>
          </a:p>
          <a:p>
            <a:pPr lvl="0"/>
            <a:r>
              <a:rPr lang="en-US" sz="6000" dirty="0"/>
              <a:t>Who are the attendees?</a:t>
            </a:r>
          </a:p>
          <a:p>
            <a:pPr lvl="0"/>
            <a:r>
              <a:rPr lang="en-US" sz="6000" dirty="0"/>
              <a:t>What are their contact details?</a:t>
            </a:r>
          </a:p>
          <a:p>
            <a:pPr lvl="0"/>
            <a:r>
              <a:rPr lang="en-US" sz="6000" dirty="0"/>
              <a:t>When should the meeting take place?</a:t>
            </a:r>
          </a:p>
          <a:p>
            <a:pPr lvl="0"/>
            <a:r>
              <a:rPr lang="en-US" sz="6000" dirty="0"/>
              <a:t>What style of seating do you need (boardroom, lecture theatre, circle of chairs)?</a:t>
            </a:r>
          </a:p>
          <a:p>
            <a:pPr lvl="0"/>
            <a:r>
              <a:rPr lang="en-US" sz="6000" dirty="0"/>
              <a:t>Is a seating plan needed?</a:t>
            </a:r>
          </a:p>
          <a:p>
            <a:pPr lvl="0"/>
            <a:r>
              <a:rPr lang="en-US" sz="6000" dirty="0"/>
              <a:t>What equipment do you need for any presentations?</a:t>
            </a:r>
          </a:p>
          <a:p>
            <a:pPr lvl="0"/>
            <a:r>
              <a:rPr lang="en-US" sz="6000" dirty="0"/>
              <a:t>Where is the best location?</a:t>
            </a:r>
          </a:p>
          <a:p>
            <a:pPr lvl="0"/>
            <a:r>
              <a:rPr lang="en-US" sz="6000" dirty="0"/>
              <a:t>What refreshments are needed?</a:t>
            </a:r>
          </a:p>
          <a:p>
            <a:endParaRPr lang="en-US" dirty="0"/>
          </a:p>
        </p:txBody>
      </p:sp>
      <p:pic>
        <p:nvPicPr>
          <p:cNvPr id="4106" name="Picture 10" descr="Person thinking illustration, Question mark Animation, question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01729" y="1077189"/>
            <a:ext cx="2152783" cy="26912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172116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Preparing the Agenda of a Meeting</a:t>
            </a:r>
            <a:br>
              <a:rPr lang="en-US" dirty="0"/>
            </a:br>
            <a:endParaRPr lang="en-US" dirty="0"/>
          </a:p>
        </p:txBody>
      </p:sp>
      <p:sp>
        <p:nvSpPr>
          <p:cNvPr id="3" name="Content Placeholder 2"/>
          <p:cNvSpPr>
            <a:spLocks noGrp="1"/>
          </p:cNvSpPr>
          <p:nvPr>
            <p:ph idx="1"/>
          </p:nvPr>
        </p:nvSpPr>
        <p:spPr>
          <a:xfrm>
            <a:off x="1261872" y="1191492"/>
            <a:ext cx="8595360" cy="4988646"/>
          </a:xfrm>
        </p:spPr>
        <p:txBody>
          <a:bodyPr>
            <a:normAutofit/>
          </a:bodyPr>
          <a:lstStyle/>
          <a:p>
            <a:endParaRPr lang="en-US" sz="2400" dirty="0" smtClean="0"/>
          </a:p>
          <a:p>
            <a:r>
              <a:rPr lang="en-US" sz="2400" dirty="0" smtClean="0"/>
              <a:t>Based on the information gathered </a:t>
            </a:r>
            <a:r>
              <a:rPr lang="en-US" sz="2400" dirty="0" smtClean="0"/>
              <a:t>from </a:t>
            </a:r>
            <a:r>
              <a:rPr lang="en-US" sz="2400" dirty="0" smtClean="0"/>
              <a:t>the set of questions used to organize meetings, prepare the agenda of the meeting.</a:t>
            </a:r>
          </a:p>
          <a:p>
            <a:r>
              <a:rPr lang="en-US" sz="2400" dirty="0"/>
              <a:t>An agenda is essentially a meeting plan that outlines what topics will be discussed and in what order. Agenda items depend on the meeting’s purpose and the needs of your business or team</a:t>
            </a:r>
            <a:r>
              <a:rPr lang="en-US" sz="2400" dirty="0" smtClean="0"/>
              <a:t>.</a:t>
            </a:r>
          </a:p>
          <a:p>
            <a:endParaRPr lang="en-US" sz="2400" dirty="0"/>
          </a:p>
          <a:p>
            <a:pPr marL="0" indent="0">
              <a:buNone/>
            </a:pPr>
            <a:r>
              <a:rPr lang="en-US" sz="2400" dirty="0" smtClean="0"/>
              <a:t>Discussion Question:</a:t>
            </a:r>
          </a:p>
          <a:p>
            <a:pPr marL="0" indent="0">
              <a:buNone/>
            </a:pPr>
            <a:r>
              <a:rPr lang="en-US" sz="2400" dirty="0" smtClean="0"/>
              <a:t>Can there be a business meeting without an AGENDA?</a:t>
            </a:r>
          </a:p>
          <a:p>
            <a:endParaRPr lang="en-US" sz="2000" dirty="0"/>
          </a:p>
          <a:p>
            <a:pPr marL="0" indent="0">
              <a:buNone/>
            </a:pPr>
            <a:endParaRPr lang="en-US" sz="2000" dirty="0"/>
          </a:p>
        </p:txBody>
      </p:sp>
      <p:pic>
        <p:nvPicPr>
          <p:cNvPr id="5122" name="Picture 2" descr="Cartoon character ofman writing a plan ... | Stock vector | Colourbox"/>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152719" y="4059381"/>
            <a:ext cx="2801793" cy="14408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499422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6146" name="Picture 2" descr="Why Are We Meeting? cartoon | Marketoonist | Tom Fishburne"/>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12981" y="1828800"/>
            <a:ext cx="6092888"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227264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1872" y="365760"/>
            <a:ext cx="9692640" cy="507076"/>
          </a:xfrm>
        </p:spPr>
        <p:txBody>
          <a:bodyPr>
            <a:normAutofit fontScale="90000"/>
          </a:bodyPr>
          <a:lstStyle/>
          <a:p>
            <a:r>
              <a:rPr lang="en-US" dirty="0" smtClean="0"/>
              <a:t>Example of a Meeting’s Agenda</a:t>
            </a:r>
            <a:endParaRPr lang="en-US" dirty="0"/>
          </a:p>
        </p:txBody>
      </p:sp>
      <p:sp>
        <p:nvSpPr>
          <p:cNvPr id="3" name="Content Placeholder 2"/>
          <p:cNvSpPr>
            <a:spLocks noGrp="1"/>
          </p:cNvSpPr>
          <p:nvPr>
            <p:ph idx="1"/>
          </p:nvPr>
        </p:nvSpPr>
        <p:spPr>
          <a:xfrm>
            <a:off x="1261872" y="872836"/>
            <a:ext cx="8595360" cy="5694219"/>
          </a:xfrm>
        </p:spPr>
        <p:txBody>
          <a:bodyPr>
            <a:normAutofit/>
          </a:bodyPr>
          <a:lstStyle/>
          <a:p>
            <a:pPr marL="0" indent="0">
              <a:buNone/>
            </a:pPr>
            <a:r>
              <a:rPr lang="en-US" sz="2000" dirty="0"/>
              <a:t>AGENDA for the staff meeting on Weds 4th April</a:t>
            </a:r>
          </a:p>
          <a:p>
            <a:pPr marL="0" indent="0">
              <a:buNone/>
            </a:pPr>
            <a:r>
              <a:rPr lang="en-US" sz="2000" dirty="0"/>
              <a:t>1. Apologies</a:t>
            </a:r>
          </a:p>
          <a:p>
            <a:pPr marL="0" indent="0">
              <a:buNone/>
            </a:pPr>
            <a:r>
              <a:rPr lang="en-US" sz="2000" dirty="0"/>
              <a:t>2. Minutes of the previous meeting</a:t>
            </a:r>
          </a:p>
          <a:p>
            <a:pPr marL="0" indent="0">
              <a:buNone/>
            </a:pPr>
            <a:r>
              <a:rPr lang="en-US" sz="2000" dirty="0"/>
              <a:t>3. Matters arising</a:t>
            </a:r>
          </a:p>
          <a:p>
            <a:pPr marL="0" indent="0">
              <a:buNone/>
            </a:pPr>
            <a:r>
              <a:rPr lang="en-US" sz="2000" dirty="0"/>
              <a:t>4. Staff canteen accounts</a:t>
            </a:r>
          </a:p>
          <a:p>
            <a:pPr marL="0" indent="0">
              <a:buNone/>
            </a:pPr>
            <a:r>
              <a:rPr lang="en-US" sz="2000" dirty="0"/>
              <a:t>5. Reception refurbishment</a:t>
            </a:r>
          </a:p>
          <a:p>
            <a:pPr marL="0" indent="0">
              <a:buNone/>
            </a:pPr>
            <a:r>
              <a:rPr lang="en-US" sz="2000" dirty="0"/>
              <a:t>6. Student placements</a:t>
            </a:r>
          </a:p>
          <a:p>
            <a:pPr marL="0" indent="0">
              <a:buNone/>
            </a:pPr>
            <a:r>
              <a:rPr lang="en-US" sz="2000" dirty="0"/>
              <a:t>7. Summer barbeque</a:t>
            </a:r>
          </a:p>
          <a:p>
            <a:pPr marL="0" indent="0">
              <a:buNone/>
            </a:pPr>
            <a:r>
              <a:rPr lang="en-US" sz="2000" dirty="0"/>
              <a:t>8. Any other business</a:t>
            </a:r>
          </a:p>
          <a:p>
            <a:pPr marL="0" indent="0">
              <a:buNone/>
            </a:pPr>
            <a:r>
              <a:rPr lang="en-US" sz="2000" dirty="0"/>
              <a:t>9. Date of next meeting</a:t>
            </a:r>
          </a:p>
        </p:txBody>
      </p:sp>
    </p:spTree>
    <p:extLst>
      <p:ext uri="{BB962C8B-B14F-4D97-AF65-F5344CB8AC3E}">
        <p14:creationId xmlns:p14="http://schemas.microsoft.com/office/powerpoint/2010/main" val="108479364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After the agenda is ready, </a:t>
            </a:r>
            <a:endParaRPr lang="en-US" dirty="0"/>
          </a:p>
        </p:txBody>
      </p:sp>
      <p:sp>
        <p:nvSpPr>
          <p:cNvPr id="3" name="Content Placeholder 2"/>
          <p:cNvSpPr>
            <a:spLocks noGrp="1"/>
          </p:cNvSpPr>
          <p:nvPr>
            <p:ph idx="1"/>
          </p:nvPr>
        </p:nvSpPr>
        <p:spPr/>
        <p:txBody>
          <a:bodyPr/>
          <a:lstStyle/>
          <a:p>
            <a:pPr marL="0" indent="0">
              <a:buNone/>
            </a:pPr>
            <a:r>
              <a:rPr lang="en-US" dirty="0" smtClean="0"/>
              <a:t>Send a memo or an email message to all the attendees with details on the following:</a:t>
            </a:r>
          </a:p>
          <a:p>
            <a:r>
              <a:rPr lang="en-US" dirty="0" smtClean="0"/>
              <a:t>Date of meeting</a:t>
            </a:r>
          </a:p>
          <a:p>
            <a:r>
              <a:rPr lang="en-US" dirty="0" smtClean="0"/>
              <a:t>Time of meeting</a:t>
            </a:r>
          </a:p>
          <a:p>
            <a:r>
              <a:rPr lang="en-US" dirty="0" smtClean="0"/>
              <a:t>Venue of Meeting</a:t>
            </a:r>
          </a:p>
          <a:p>
            <a:r>
              <a:rPr lang="en-US" dirty="0" smtClean="0"/>
              <a:t>Duration of the Meeting</a:t>
            </a:r>
          </a:p>
          <a:p>
            <a:r>
              <a:rPr lang="en-US" dirty="0" smtClean="0"/>
              <a:t>Agenda of the Meeting </a:t>
            </a:r>
          </a:p>
          <a:p>
            <a:r>
              <a:rPr lang="en-US" dirty="0" smtClean="0"/>
              <a:t>Give specific instructions to participants about what is expected of them.</a:t>
            </a:r>
          </a:p>
          <a:p>
            <a:pPr marL="0" indent="0">
              <a:buNone/>
            </a:pPr>
            <a:r>
              <a:rPr lang="en-US" dirty="0" smtClean="0"/>
              <a:t>Remember to be friendly and motivate the participants to attend the meeting.</a:t>
            </a:r>
            <a:endParaRPr lang="en-US" dirty="0"/>
          </a:p>
        </p:txBody>
      </p:sp>
      <p:pic>
        <p:nvPicPr>
          <p:cNvPr id="7170" name="Picture 2" descr="Cellphone, chat, mail, message, phone, sending message, smartphone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43680" y="2120250"/>
            <a:ext cx="2213552" cy="25764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1161256"/>
      </p:ext>
    </p:extLst>
  </p:cSld>
  <p:clrMapOvr>
    <a:masterClrMapping/>
  </p:clrMapOvr>
  <p:timing>
    <p:tnLst>
      <p:par>
        <p:cTn id="1" dur="indefinite" restart="never" nodeType="tmRoot"/>
      </p:par>
    </p:tnLst>
  </p:timing>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View</Template>
  <TotalTime>1767</TotalTime>
  <Words>1568</Words>
  <Application>Microsoft Office PowerPoint</Application>
  <PresentationFormat>Widescreen</PresentationFormat>
  <Paragraphs>128</Paragraphs>
  <Slides>25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Century Schoolbook</vt:lpstr>
      <vt:lpstr>Wingdings 2</vt:lpstr>
      <vt:lpstr>View</vt:lpstr>
      <vt:lpstr>Minutes of a Meeting</vt:lpstr>
      <vt:lpstr>Agenda</vt:lpstr>
      <vt:lpstr>What is a Meeting?</vt:lpstr>
      <vt:lpstr>Without Meetings</vt:lpstr>
      <vt:lpstr>How to Organize a Meeting?</vt:lpstr>
      <vt:lpstr>Preparing the Agenda of a Meeting </vt:lpstr>
      <vt:lpstr>PowerPoint Presentation</vt:lpstr>
      <vt:lpstr>Example of a Meeting’s Agenda</vt:lpstr>
      <vt:lpstr>After the agenda is ready, </vt:lpstr>
      <vt:lpstr>Writing the minutes of a Meeting </vt:lpstr>
      <vt:lpstr>Assess Yourself</vt:lpstr>
      <vt:lpstr>Some Advice on Note-taking </vt:lpstr>
      <vt:lpstr>Tact and Diplomacy</vt:lpstr>
      <vt:lpstr>What are Minutes of a Meeting </vt:lpstr>
      <vt:lpstr>Types of Minutes</vt:lpstr>
      <vt:lpstr>Can you guess the type of minutes by reading the extracts taken from the minutes?</vt:lpstr>
      <vt:lpstr>Can you guess the type of minutes by reading the extracts taken from the minutes?</vt:lpstr>
      <vt:lpstr>Before we proceed, study these three key terms</vt:lpstr>
      <vt:lpstr>Anecdotal Minutes- Components and Format</vt:lpstr>
      <vt:lpstr>Anecdotal Minutes- Components and Format</vt:lpstr>
      <vt:lpstr>Anecdotal Minutes- Components and Format</vt:lpstr>
      <vt:lpstr>Remember Tact and Diplomacy</vt:lpstr>
      <vt:lpstr>Remember Tact and Diplomacy</vt:lpstr>
      <vt:lpstr>Important</vt:lpstr>
      <vt:lpstr>For Indirect Speech</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Formal Correspondence</dc:title>
  <dc:creator>Javeria Ali</dc:creator>
  <cp:lastModifiedBy>Sameera Sultan</cp:lastModifiedBy>
  <cp:revision>63</cp:revision>
  <dcterms:created xsi:type="dcterms:W3CDTF">2020-04-21T04:19:32Z</dcterms:created>
  <dcterms:modified xsi:type="dcterms:W3CDTF">2020-04-23T07:00:52Z</dcterms:modified>
</cp:coreProperties>
</file>