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64"/>
  </p:notesMasterIdLst>
  <p:sldIdLst>
    <p:sldId id="256" r:id="rId2"/>
    <p:sldId id="257" r:id="rId3"/>
    <p:sldId id="308" r:id="rId4"/>
    <p:sldId id="258" r:id="rId5"/>
    <p:sldId id="259" r:id="rId6"/>
    <p:sldId id="260" r:id="rId7"/>
    <p:sldId id="261" r:id="rId8"/>
    <p:sldId id="262" r:id="rId9"/>
    <p:sldId id="291" r:id="rId10"/>
    <p:sldId id="263" r:id="rId11"/>
    <p:sldId id="264" r:id="rId12"/>
    <p:sldId id="313" r:id="rId13"/>
    <p:sldId id="292" r:id="rId14"/>
    <p:sldId id="265" r:id="rId15"/>
    <p:sldId id="266" r:id="rId16"/>
    <p:sldId id="267" r:id="rId17"/>
    <p:sldId id="268" r:id="rId18"/>
    <p:sldId id="295" r:id="rId19"/>
    <p:sldId id="269" r:id="rId20"/>
    <p:sldId id="293" r:id="rId21"/>
    <p:sldId id="296" r:id="rId22"/>
    <p:sldId id="294" r:id="rId23"/>
    <p:sldId id="297" r:id="rId24"/>
    <p:sldId id="298" r:id="rId25"/>
    <p:sldId id="270" r:id="rId26"/>
    <p:sldId id="299" r:id="rId27"/>
    <p:sldId id="271" r:id="rId28"/>
    <p:sldId id="272" r:id="rId29"/>
    <p:sldId id="300" r:id="rId30"/>
    <p:sldId id="301" r:id="rId31"/>
    <p:sldId id="274" r:id="rId32"/>
    <p:sldId id="275" r:id="rId33"/>
    <p:sldId id="302" r:id="rId34"/>
    <p:sldId id="303" r:id="rId35"/>
    <p:sldId id="304" r:id="rId36"/>
    <p:sldId id="309" r:id="rId37"/>
    <p:sldId id="310" r:id="rId38"/>
    <p:sldId id="305" r:id="rId39"/>
    <p:sldId id="276" r:id="rId40"/>
    <p:sldId id="277" r:id="rId41"/>
    <p:sldId id="278" r:id="rId42"/>
    <p:sldId id="279" r:id="rId43"/>
    <p:sldId id="280" r:id="rId44"/>
    <p:sldId id="281" r:id="rId45"/>
    <p:sldId id="306" r:id="rId46"/>
    <p:sldId id="307" r:id="rId47"/>
    <p:sldId id="319" r:id="rId48"/>
    <p:sldId id="282" r:id="rId49"/>
    <p:sldId id="283" r:id="rId50"/>
    <p:sldId id="284" r:id="rId51"/>
    <p:sldId id="285" r:id="rId52"/>
    <p:sldId id="286" r:id="rId53"/>
    <p:sldId id="287" r:id="rId54"/>
    <p:sldId id="288" r:id="rId55"/>
    <p:sldId id="290" r:id="rId56"/>
    <p:sldId id="311" r:id="rId57"/>
    <p:sldId id="314" r:id="rId58"/>
    <p:sldId id="315" r:id="rId59"/>
    <p:sldId id="316" r:id="rId60"/>
    <p:sldId id="317" r:id="rId61"/>
    <p:sldId id="318" r:id="rId62"/>
    <p:sldId id="289" r:id="rId63"/>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51" autoAdjust="0"/>
  </p:normalViewPr>
  <p:slideViewPr>
    <p:cSldViewPr snapToGrid="0">
      <p:cViewPr>
        <p:scale>
          <a:sx n="70" d="100"/>
          <a:sy n="70" d="100"/>
        </p:scale>
        <p:origin x="1094"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551CE887-F8F2-4BA4-9D3B-F55386EB6994}" type="datetimeFigureOut">
              <a:rPr lang="en-US" smtClean="0"/>
              <a:t>10/22/2017</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701BC585-ECC7-45FA-8D27-DCD9D8F78BD1}" type="slidenum">
              <a:rPr lang="en-US" smtClean="0"/>
              <a:t>‹#›</a:t>
            </a:fld>
            <a:endParaRPr lang="en-US"/>
          </a:p>
        </p:txBody>
      </p:sp>
    </p:spTree>
    <p:extLst>
      <p:ext uri="{BB962C8B-B14F-4D97-AF65-F5344CB8AC3E}">
        <p14:creationId xmlns:p14="http://schemas.microsoft.com/office/powerpoint/2010/main" val="1138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1BC585-ECC7-45FA-8D27-DCD9D8F78BD1}" type="slidenum">
              <a:rPr lang="en-US" smtClean="0"/>
              <a:t>32</a:t>
            </a:fld>
            <a:endParaRPr lang="en-US"/>
          </a:p>
        </p:txBody>
      </p:sp>
    </p:spTree>
    <p:extLst>
      <p:ext uri="{BB962C8B-B14F-4D97-AF65-F5344CB8AC3E}">
        <p14:creationId xmlns:p14="http://schemas.microsoft.com/office/powerpoint/2010/main" val="2940169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mod 83</a:t>
            </a:r>
          </a:p>
          <a:p>
            <a:r>
              <a:rPr lang="en-US" dirty="0"/>
              <a:t>70 mod 112</a:t>
            </a:r>
          </a:p>
          <a:p>
            <a:r>
              <a:rPr lang="en-US" dirty="0"/>
              <a:t>30 mod 135</a:t>
            </a:r>
          </a:p>
          <a:p>
            <a:r>
              <a:rPr lang="en-US" dirty="0"/>
              <a:t>m=</a:t>
            </a:r>
            <a:r>
              <a:rPr lang="en-US" baseline="0" dirty="0"/>
              <a:t> 1254960  M1=1254960/83= 15120 M2=11205 M3=9296</a:t>
            </a:r>
          </a:p>
          <a:p>
            <a:r>
              <a:rPr lang="en-US" baseline="0" dirty="0"/>
              <a:t>6</a:t>
            </a:r>
          </a:p>
          <a:p>
            <a:r>
              <a:rPr lang="en-US" baseline="0" dirty="0"/>
              <a:t>45</a:t>
            </a:r>
          </a:p>
          <a:p>
            <a:r>
              <a:rPr lang="en-US" baseline="0" dirty="0"/>
              <a:t>71</a:t>
            </a:r>
          </a:p>
        </p:txBody>
      </p:sp>
      <p:sp>
        <p:nvSpPr>
          <p:cNvPr id="4" name="Slide Number Placeholder 3"/>
          <p:cNvSpPr>
            <a:spLocks noGrp="1"/>
          </p:cNvSpPr>
          <p:nvPr>
            <p:ph type="sldNum" sz="quarter" idx="10"/>
          </p:nvPr>
        </p:nvSpPr>
        <p:spPr/>
        <p:txBody>
          <a:bodyPr/>
          <a:lstStyle/>
          <a:p>
            <a:fld id="{701BC585-ECC7-45FA-8D27-DCD9D8F78BD1}" type="slidenum">
              <a:rPr lang="en-US" smtClean="0"/>
              <a:t>45</a:t>
            </a:fld>
            <a:endParaRPr lang="en-US"/>
          </a:p>
        </p:txBody>
      </p:sp>
    </p:spTree>
    <p:extLst>
      <p:ext uri="{BB962C8B-B14F-4D97-AF65-F5344CB8AC3E}">
        <p14:creationId xmlns:p14="http://schemas.microsoft.com/office/powerpoint/2010/main" val="327787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BE12C5-0F60-432C-888B-8619743FA7EF}"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329568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E12C5-0F60-432C-888B-8619743FA7EF}"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413105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E12C5-0F60-432C-888B-8619743FA7EF}"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ABEC6-F511-4550-8DFE-9815BD3F0BC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7926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CBE12C5-0F60-432C-888B-8619743FA7EF}"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911167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CBE12C5-0F60-432C-888B-8619743FA7EF}"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ABEC6-F511-4550-8DFE-9815BD3F0BC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2407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CBE12C5-0F60-432C-888B-8619743FA7EF}"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1661042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2C5-0F60-432C-888B-8619743FA7EF}"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3849983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2C5-0F60-432C-888B-8619743FA7EF}"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224491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2C5-0F60-432C-888B-8619743FA7EF}"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94572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BE12C5-0F60-432C-888B-8619743FA7EF}" type="datetimeFigureOut">
              <a:rPr lang="en-US" smtClean="0"/>
              <a:t>10/22/2017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187465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E12C5-0F60-432C-888B-8619743FA7EF}"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209279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E12C5-0F60-432C-888B-8619743FA7EF}" type="datetimeFigureOut">
              <a:rPr lang="en-US" smtClean="0"/>
              <a:t>10/22/2017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418406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E12C5-0F60-432C-888B-8619743FA7EF}" type="datetimeFigureOut">
              <a:rPr lang="en-US" smtClean="0"/>
              <a:t>10/22/2017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426786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E12C5-0F60-432C-888B-8619743FA7EF}" type="datetimeFigureOut">
              <a:rPr lang="en-US" smtClean="0"/>
              <a:t>10/22/2017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275765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BE12C5-0F60-432C-888B-8619743FA7EF}"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257661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BE12C5-0F60-432C-888B-8619743FA7EF}" type="datetimeFigureOut">
              <a:rPr lang="en-US" smtClean="0"/>
              <a:t>10/22/2017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ABEC6-F511-4550-8DFE-9815BD3F0BC1}" type="slidenum">
              <a:rPr lang="en-US" smtClean="0"/>
              <a:t>‹#›</a:t>
            </a:fld>
            <a:endParaRPr lang="en-US"/>
          </a:p>
        </p:txBody>
      </p:sp>
    </p:spTree>
    <p:extLst>
      <p:ext uri="{BB962C8B-B14F-4D97-AF65-F5344CB8AC3E}">
        <p14:creationId xmlns:p14="http://schemas.microsoft.com/office/powerpoint/2010/main" val="290197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BE12C5-0F60-432C-888B-8619743FA7EF}" type="datetimeFigureOut">
              <a:rPr lang="en-US" smtClean="0"/>
              <a:t>10/22/2017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6ABEC6-F511-4550-8DFE-9815BD3F0BC1}" type="slidenum">
              <a:rPr lang="en-US" smtClean="0"/>
              <a:t>‹#›</a:t>
            </a:fld>
            <a:endParaRPr lang="en-US"/>
          </a:p>
        </p:txBody>
      </p:sp>
    </p:spTree>
    <p:extLst>
      <p:ext uri="{BB962C8B-B14F-4D97-AF65-F5344CB8AC3E}">
        <p14:creationId xmlns:p14="http://schemas.microsoft.com/office/powerpoint/2010/main" val="324882820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1.tmp"/></Relationships>
</file>

<file path=ppt/slides/_rels/slide46.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50.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dirty="0"/>
              <a:t>Discrete Mathematics, Chapter 4:</a:t>
            </a:r>
            <a:br>
              <a:rPr lang="en-US" sz="4400" dirty="0"/>
            </a:br>
            <a:r>
              <a:rPr lang="en-US" sz="4400" dirty="0"/>
              <a:t>Number Theory and Cryptography</a:t>
            </a:r>
          </a:p>
        </p:txBody>
      </p:sp>
      <p:sp>
        <p:nvSpPr>
          <p:cNvPr id="3" name="Subtitle 2"/>
          <p:cNvSpPr>
            <a:spLocks noGrp="1"/>
          </p:cNvSpPr>
          <p:nvPr>
            <p:ph type="subTitle" idx="1"/>
          </p:nvPr>
        </p:nvSpPr>
        <p:spPr/>
        <p:txBody>
          <a:bodyPr>
            <a:normAutofit lnSpcReduction="10000"/>
          </a:bodyPr>
          <a:lstStyle/>
          <a:p>
            <a:r>
              <a:rPr lang="en-US" dirty="0"/>
              <a:t>Nouman M Durrani, FAST NUCES, Karachi.</a:t>
            </a:r>
          </a:p>
          <a:p>
            <a:endParaRPr lang="en-US" dirty="0"/>
          </a:p>
          <a:p>
            <a:r>
              <a:rPr lang="en-US" dirty="0"/>
              <a:t>Courtesy: Richard </a:t>
            </a:r>
            <a:r>
              <a:rPr lang="en-US" dirty="0" err="1"/>
              <a:t>Mayr</a:t>
            </a:r>
            <a:endParaRPr lang="en-US" dirty="0"/>
          </a:p>
        </p:txBody>
      </p:sp>
      <p:sp>
        <p:nvSpPr>
          <p:cNvPr id="4" name="Rectangle 3">
            <a:extLst>
              <a:ext uri="{FF2B5EF4-FFF2-40B4-BE49-F238E27FC236}">
                <a16:creationId xmlns:a16="http://schemas.microsoft.com/office/drawing/2014/main" id="{E8B05D2F-5CD7-440F-8C1D-58090275D0CA}"/>
              </a:ext>
            </a:extLst>
          </p:cNvPr>
          <p:cNvSpPr/>
          <p:nvPr/>
        </p:nvSpPr>
        <p:spPr>
          <a:xfrm>
            <a:off x="3196281" y="1969013"/>
            <a:ext cx="6096000" cy="646331"/>
          </a:xfrm>
          <a:prstGeom prst="rect">
            <a:avLst/>
          </a:prstGeom>
        </p:spPr>
        <p:txBody>
          <a:bodyPr>
            <a:spAutoFit/>
          </a:bodyPr>
          <a:lstStyle/>
          <a:p>
            <a:r>
              <a:rPr lang="en-US" i="1" dirty="0"/>
              <a:t>Number Theory</a:t>
            </a:r>
            <a:r>
              <a:rPr lang="en-US" dirty="0"/>
              <a:t>: Branch of mathematics concerned with properties of the positive integers (1, 2, 3, …).</a:t>
            </a:r>
          </a:p>
        </p:txBody>
      </p:sp>
    </p:spTree>
    <p:extLst>
      <p:ext uri="{BB962C8B-B14F-4D97-AF65-F5344CB8AC3E}">
        <p14:creationId xmlns:p14="http://schemas.microsoft.com/office/powerpoint/2010/main" val="397226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029" y="4861891"/>
            <a:ext cx="7710440" cy="1945065"/>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52" y="1481682"/>
            <a:ext cx="7935982" cy="334315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029" y="0"/>
            <a:ext cx="9525107" cy="1481683"/>
          </a:xfrm>
          <a:prstGeom prst="rect">
            <a:avLst/>
          </a:prstGeom>
        </p:spPr>
      </p:pic>
    </p:spTree>
    <p:extLst>
      <p:ext uri="{BB962C8B-B14F-4D97-AF65-F5344CB8AC3E}">
        <p14:creationId xmlns:p14="http://schemas.microsoft.com/office/powerpoint/2010/main" val="46131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9821091" cy="6179420"/>
          </a:xfrm>
        </p:spPr>
      </p:pic>
    </p:spTree>
    <p:extLst>
      <p:ext uri="{BB962C8B-B14F-4D97-AF65-F5344CB8AC3E}">
        <p14:creationId xmlns:p14="http://schemas.microsoft.com/office/powerpoint/2010/main" val="255364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FF0000"/>
                </a:solidFill>
                <a:latin typeface="Arial Narrow" panose="020B0606020202030204" pitchFamily="34" charset="0"/>
              </a:rPr>
              <a:t>m= 0 mod m</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02923"/>
            <a:ext cx="10630545" cy="2796741"/>
          </a:xfrm>
          <a:prstGeom prst="rect">
            <a:avLst/>
          </a:prstGeom>
        </p:spPr>
      </p:pic>
    </p:spTree>
    <p:extLst>
      <p:ext uri="{BB962C8B-B14F-4D97-AF65-F5344CB8AC3E}">
        <p14:creationId xmlns:p14="http://schemas.microsoft.com/office/powerpoint/2010/main" val="389012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b="28735"/>
          <a:stretch/>
        </p:blipFill>
        <p:spPr>
          <a:xfrm>
            <a:off x="399066" y="116931"/>
            <a:ext cx="8431932" cy="425670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33" y="4373631"/>
            <a:ext cx="8245065" cy="2031393"/>
          </a:xfrm>
          <a:prstGeom prst="rect">
            <a:avLst/>
          </a:prstGeom>
        </p:spPr>
      </p:pic>
    </p:spTree>
    <p:extLst>
      <p:ext uri="{BB962C8B-B14F-4D97-AF65-F5344CB8AC3E}">
        <p14:creationId xmlns:p14="http://schemas.microsoft.com/office/powerpoint/2010/main" val="8892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06" y="116547"/>
            <a:ext cx="8418363" cy="5963460"/>
          </a:xfrm>
        </p:spPr>
      </p:pic>
    </p:spTree>
    <p:extLst>
      <p:ext uri="{BB962C8B-B14F-4D97-AF65-F5344CB8AC3E}">
        <p14:creationId xmlns:p14="http://schemas.microsoft.com/office/powerpoint/2010/main" val="95893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83" y="182245"/>
            <a:ext cx="9742714" cy="6152592"/>
          </a:xfrm>
        </p:spPr>
      </p:pic>
    </p:spTree>
    <p:extLst>
      <p:ext uri="{BB962C8B-B14F-4D97-AF65-F5344CB8AC3E}">
        <p14:creationId xmlns:p14="http://schemas.microsoft.com/office/powerpoint/2010/main" val="143167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131" y="273685"/>
            <a:ext cx="9063446" cy="6337238"/>
          </a:xfrm>
        </p:spPr>
      </p:pic>
    </p:spTree>
    <p:extLst>
      <p:ext uri="{BB962C8B-B14F-4D97-AF65-F5344CB8AC3E}">
        <p14:creationId xmlns:p14="http://schemas.microsoft.com/office/powerpoint/2010/main" val="179498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8488680" cy="5871704"/>
          </a:xfrm>
        </p:spPr>
      </p:pic>
    </p:spTree>
    <p:extLst>
      <p:ext uri="{BB962C8B-B14F-4D97-AF65-F5344CB8AC3E}">
        <p14:creationId xmlns:p14="http://schemas.microsoft.com/office/powerpoint/2010/main" val="760594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938" y="365124"/>
            <a:ext cx="8962451" cy="6123559"/>
          </a:xfrm>
        </p:spPr>
      </p:pic>
    </p:spTree>
    <p:extLst>
      <p:ext uri="{BB962C8B-B14F-4D97-AF65-F5344CB8AC3E}">
        <p14:creationId xmlns:p14="http://schemas.microsoft.com/office/powerpoint/2010/main" val="171275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9269"/>
            <a:ext cx="12176847" cy="5421086"/>
          </a:xfrm>
        </p:spPr>
      </p:pic>
    </p:spTree>
    <p:extLst>
      <p:ext uri="{BB962C8B-B14F-4D97-AF65-F5344CB8AC3E}">
        <p14:creationId xmlns:p14="http://schemas.microsoft.com/office/powerpoint/2010/main" val="405202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br>
              <a:rPr lang="en-US" dirty="0"/>
            </a:br>
            <a:endParaRPr lang="en-US" dirty="0"/>
          </a:p>
        </p:txBody>
      </p:sp>
      <p:sp>
        <p:nvSpPr>
          <p:cNvPr id="3" name="Content Placeholder 2"/>
          <p:cNvSpPr>
            <a:spLocks noGrp="1"/>
          </p:cNvSpPr>
          <p:nvPr>
            <p:ph idx="1"/>
          </p:nvPr>
        </p:nvSpPr>
        <p:spPr/>
        <p:txBody>
          <a:bodyPr>
            <a:normAutofit/>
          </a:bodyPr>
          <a:lstStyle/>
          <a:p>
            <a:r>
              <a:rPr lang="en-US" sz="2400" dirty="0">
                <a:latin typeface="Arial Narrow" panose="020B0606020202030204" pitchFamily="34" charset="0"/>
              </a:rPr>
              <a:t>1 Divisibility and Modular Arithmetic</a:t>
            </a:r>
          </a:p>
          <a:p>
            <a:r>
              <a:rPr lang="en-US" sz="2400" dirty="0">
                <a:latin typeface="Arial Narrow" panose="020B0606020202030204" pitchFamily="34" charset="0"/>
              </a:rPr>
              <a:t>2 Primes and Greatest Common Divisors</a:t>
            </a:r>
          </a:p>
          <a:p>
            <a:r>
              <a:rPr lang="en-US" sz="2400" dirty="0">
                <a:latin typeface="Arial Narrow" panose="020B0606020202030204" pitchFamily="34" charset="0"/>
              </a:rPr>
              <a:t>3 Solving </a:t>
            </a:r>
            <a:r>
              <a:rPr lang="en-US" sz="2400" dirty="0" err="1">
                <a:latin typeface="Arial Narrow" panose="020B0606020202030204" pitchFamily="34" charset="0"/>
              </a:rPr>
              <a:t>Congruences</a:t>
            </a:r>
            <a:endParaRPr lang="en-US" sz="2400" dirty="0">
              <a:latin typeface="Arial Narrow" panose="020B0606020202030204" pitchFamily="34" charset="0"/>
            </a:endParaRPr>
          </a:p>
          <a:p>
            <a:r>
              <a:rPr lang="en-US" sz="2400" dirty="0">
                <a:latin typeface="Arial Narrow" panose="020B0606020202030204" pitchFamily="34" charset="0"/>
              </a:rPr>
              <a:t>4 Cryptography</a:t>
            </a:r>
          </a:p>
        </p:txBody>
      </p:sp>
    </p:spTree>
    <p:extLst>
      <p:ext uri="{BB962C8B-B14F-4D97-AF65-F5344CB8AC3E}">
        <p14:creationId xmlns:p14="http://schemas.microsoft.com/office/powerpoint/2010/main" val="282678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12174914" cy="5199017"/>
          </a:xfrm>
        </p:spPr>
      </p:pic>
    </p:spTree>
    <p:extLst>
      <p:ext uri="{BB962C8B-B14F-4D97-AF65-F5344CB8AC3E}">
        <p14:creationId xmlns:p14="http://schemas.microsoft.com/office/powerpoint/2010/main" val="2091782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092" y="127453"/>
            <a:ext cx="8510028" cy="5735256"/>
          </a:xfrm>
        </p:spPr>
      </p:pic>
      <p:sp>
        <p:nvSpPr>
          <p:cNvPr id="6" name="Rectangle 5"/>
          <p:cNvSpPr/>
          <p:nvPr/>
        </p:nvSpPr>
        <p:spPr>
          <a:xfrm>
            <a:off x="1008015" y="5703439"/>
            <a:ext cx="10644052" cy="965970"/>
          </a:xfrm>
          <a:prstGeom prst="rect">
            <a:avLst/>
          </a:prstGeom>
        </p:spPr>
        <p:txBody>
          <a:bodyPr wrap="square">
            <a:spAutoFit/>
          </a:bodyPr>
          <a:lstStyle/>
          <a:p>
            <a:pPr>
              <a:lnSpc>
                <a:spcPct val="150000"/>
              </a:lnSpc>
              <a:spcBef>
                <a:spcPts val="1200"/>
              </a:spcBef>
              <a:spcAft>
                <a:spcPts val="600"/>
              </a:spcAft>
            </a:pPr>
            <a:r>
              <a:rPr lang="en-US" sz="2000" dirty="0">
                <a:latin typeface="Times-Roman"/>
              </a:rPr>
              <a:t>For example, the odds that an integer near 10</a:t>
            </a:r>
            <a:r>
              <a:rPr lang="en-US" sz="2000" b="0" i="0" u="none" strike="noStrike" baseline="30000" dirty="0">
                <a:latin typeface="Times-Roman"/>
              </a:rPr>
              <a:t>1000</a:t>
            </a:r>
            <a:r>
              <a:rPr lang="en-US" sz="2000" b="0" i="0" u="none" strike="noStrike" baseline="0" dirty="0">
                <a:latin typeface="Times-Roman"/>
              </a:rPr>
              <a:t> </a:t>
            </a:r>
            <a:r>
              <a:rPr lang="en-US" sz="2000" dirty="0">
                <a:latin typeface="Times-Roman"/>
              </a:rPr>
              <a:t>is prime are approximately 1</a:t>
            </a:r>
            <a:r>
              <a:rPr lang="en-US" sz="2000" i="1" dirty="0">
                <a:latin typeface="MTMI"/>
              </a:rPr>
              <a:t>/ </a:t>
            </a:r>
            <a:r>
              <a:rPr lang="en-US" sz="2000" dirty="0">
                <a:latin typeface="Times-Roman"/>
              </a:rPr>
              <a:t>ln 10</a:t>
            </a:r>
            <a:r>
              <a:rPr lang="en-US" sz="2000" b="0" i="0" u="none" strike="noStrike" baseline="30000" dirty="0">
                <a:latin typeface="Times-Roman"/>
              </a:rPr>
              <a:t>1000</a:t>
            </a:r>
            <a:r>
              <a:rPr lang="en-US" sz="2000" dirty="0">
                <a:latin typeface="Times-Roman"/>
              </a:rPr>
              <a:t>, which is approximately 1</a:t>
            </a:r>
            <a:r>
              <a:rPr lang="en-US" sz="2000" i="1" dirty="0">
                <a:latin typeface="MTMI"/>
              </a:rPr>
              <a:t>/</a:t>
            </a:r>
            <a:r>
              <a:rPr lang="en-US" sz="2000" dirty="0">
                <a:latin typeface="Times-Roman"/>
              </a:rPr>
              <a:t>2300.</a:t>
            </a:r>
            <a:endParaRPr lang="en-US" sz="2000" dirty="0"/>
          </a:p>
        </p:txBody>
      </p:sp>
      <p:sp>
        <p:nvSpPr>
          <p:cNvPr id="7" name="TextBox 6"/>
          <p:cNvSpPr txBox="1"/>
          <p:nvPr/>
        </p:nvSpPr>
        <p:spPr>
          <a:xfrm>
            <a:off x="5065111" y="4297681"/>
            <a:ext cx="4076757" cy="461665"/>
          </a:xfrm>
          <a:prstGeom prst="rect">
            <a:avLst/>
          </a:prstGeom>
          <a:noFill/>
        </p:spPr>
        <p:txBody>
          <a:bodyPr wrap="none" rtlCol="0">
            <a:spAutoFit/>
          </a:bodyPr>
          <a:lstStyle/>
          <a:p>
            <a:r>
              <a:rPr lang="en-US" sz="2400" dirty="0">
                <a:latin typeface="Arial Narrow" panose="020B0606020202030204" pitchFamily="34" charset="0"/>
              </a:rPr>
              <a:t>For example, 100 / ln(100) = 21.71</a:t>
            </a:r>
          </a:p>
        </p:txBody>
      </p:sp>
    </p:spTree>
    <p:extLst>
      <p:ext uri="{BB962C8B-B14F-4D97-AF65-F5344CB8AC3E}">
        <p14:creationId xmlns:p14="http://schemas.microsoft.com/office/powerpoint/2010/main" val="3340671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440" y="273684"/>
            <a:ext cx="8985069" cy="6403154"/>
          </a:xfrm>
        </p:spPr>
      </p:pic>
    </p:spTree>
    <p:extLst>
      <p:ext uri="{BB962C8B-B14F-4D97-AF65-F5344CB8AC3E}">
        <p14:creationId xmlns:p14="http://schemas.microsoft.com/office/powerpoint/2010/main" val="367408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503" y="315698"/>
            <a:ext cx="9041389" cy="6227488"/>
          </a:xfrm>
        </p:spPr>
      </p:pic>
    </p:spTree>
    <p:extLst>
      <p:ext uri="{BB962C8B-B14F-4D97-AF65-F5344CB8AC3E}">
        <p14:creationId xmlns:p14="http://schemas.microsoft.com/office/powerpoint/2010/main" val="1340706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93" y="365125"/>
            <a:ext cx="8653821" cy="6235677"/>
          </a:xfrm>
        </p:spPr>
      </p:pic>
    </p:spTree>
    <p:extLst>
      <p:ext uri="{BB962C8B-B14F-4D97-AF65-F5344CB8AC3E}">
        <p14:creationId xmlns:p14="http://schemas.microsoft.com/office/powerpoint/2010/main" val="344352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05" y="1027906"/>
            <a:ext cx="10870801" cy="1584665"/>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 y="3042609"/>
            <a:ext cx="10972812" cy="1973527"/>
          </a:xfrm>
          <a:prstGeom prst="rect">
            <a:avLst/>
          </a:prstGeom>
        </p:spPr>
      </p:pic>
    </p:spTree>
    <p:extLst>
      <p:ext uri="{BB962C8B-B14F-4D97-AF65-F5344CB8AC3E}">
        <p14:creationId xmlns:p14="http://schemas.microsoft.com/office/powerpoint/2010/main" val="76538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633" y="247558"/>
            <a:ext cx="8932818" cy="6396903"/>
          </a:xfrm>
        </p:spPr>
      </p:pic>
    </p:spTree>
    <p:extLst>
      <p:ext uri="{BB962C8B-B14F-4D97-AF65-F5344CB8AC3E}">
        <p14:creationId xmlns:p14="http://schemas.microsoft.com/office/powerpoint/2010/main" val="2518443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920" y="153580"/>
            <a:ext cx="8916342" cy="6535200"/>
          </a:xfrm>
        </p:spPr>
      </p:pic>
    </p:spTree>
    <p:extLst>
      <p:ext uri="{BB962C8B-B14F-4D97-AF65-F5344CB8AC3E}">
        <p14:creationId xmlns:p14="http://schemas.microsoft.com/office/powerpoint/2010/main" val="349405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936" y="776288"/>
            <a:ext cx="10943081" cy="4383540"/>
          </a:xfrm>
        </p:spPr>
      </p:pic>
    </p:spTree>
    <p:extLst>
      <p:ext uri="{BB962C8B-B14F-4D97-AF65-F5344CB8AC3E}">
        <p14:creationId xmlns:p14="http://schemas.microsoft.com/office/powerpoint/2010/main" val="4274094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658" y="221432"/>
            <a:ext cx="9557302" cy="5719621"/>
          </a:xfrm>
        </p:spPr>
      </p:pic>
    </p:spTree>
    <p:extLst>
      <p:ext uri="{BB962C8B-B14F-4D97-AF65-F5344CB8AC3E}">
        <p14:creationId xmlns:p14="http://schemas.microsoft.com/office/powerpoint/2010/main" val="262631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365124"/>
            <a:ext cx="8867503" cy="6122801"/>
          </a:xfrm>
        </p:spPr>
      </p:pic>
      <p:sp>
        <p:nvSpPr>
          <p:cNvPr id="5" name="Rectangle 4"/>
          <p:cNvSpPr/>
          <p:nvPr/>
        </p:nvSpPr>
        <p:spPr>
          <a:xfrm>
            <a:off x="7696032" y="280715"/>
            <a:ext cx="2220686" cy="822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399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607964" cy="5748292"/>
          </a:xfrm>
        </p:spPr>
      </p:pic>
    </p:spTree>
    <p:extLst>
      <p:ext uri="{BB962C8B-B14F-4D97-AF65-F5344CB8AC3E}">
        <p14:creationId xmlns:p14="http://schemas.microsoft.com/office/powerpoint/2010/main" val="3491946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697" y="913765"/>
            <a:ext cx="10977061" cy="4899206"/>
          </a:xfrm>
        </p:spPr>
      </p:pic>
    </p:spTree>
    <p:extLst>
      <p:ext uri="{BB962C8B-B14F-4D97-AF65-F5344CB8AC3E}">
        <p14:creationId xmlns:p14="http://schemas.microsoft.com/office/powerpoint/2010/main" val="3362957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4428" y="379193"/>
            <a:ext cx="9132715" cy="6213530"/>
          </a:xfrm>
        </p:spPr>
      </p:pic>
    </p:spTree>
    <p:extLst>
      <p:ext uri="{BB962C8B-B14F-4D97-AF65-F5344CB8AC3E}">
        <p14:creationId xmlns:p14="http://schemas.microsoft.com/office/powerpoint/2010/main" val="2343991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242" y="351057"/>
            <a:ext cx="11108428" cy="5225778"/>
          </a:xfrm>
        </p:spPr>
      </p:pic>
    </p:spTree>
    <p:extLst>
      <p:ext uri="{BB962C8B-B14F-4D97-AF65-F5344CB8AC3E}">
        <p14:creationId xmlns:p14="http://schemas.microsoft.com/office/powerpoint/2010/main" val="4291604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955" y="365124"/>
            <a:ext cx="9793018" cy="5552349"/>
          </a:xfrm>
        </p:spPr>
      </p:pic>
    </p:spTree>
    <p:extLst>
      <p:ext uri="{BB962C8B-B14F-4D97-AF65-F5344CB8AC3E}">
        <p14:creationId xmlns:p14="http://schemas.microsoft.com/office/powerpoint/2010/main" val="2484451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629" y="365125"/>
            <a:ext cx="10782581" cy="5539286"/>
          </a:xfrm>
        </p:spPr>
      </p:pic>
    </p:spTree>
    <p:extLst>
      <p:ext uri="{BB962C8B-B14F-4D97-AF65-F5344CB8AC3E}">
        <p14:creationId xmlns:p14="http://schemas.microsoft.com/office/powerpoint/2010/main" val="3333184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 y="-4724"/>
            <a:ext cx="11633982" cy="6875787"/>
          </a:xfrm>
        </p:spPr>
      </p:pic>
    </p:spTree>
    <p:extLst>
      <p:ext uri="{BB962C8B-B14F-4D97-AF65-F5344CB8AC3E}">
        <p14:creationId xmlns:p14="http://schemas.microsoft.com/office/powerpoint/2010/main" val="2445255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573" y="737776"/>
            <a:ext cx="11933427" cy="5226925"/>
          </a:xfrm>
        </p:spPr>
      </p:pic>
    </p:spTree>
    <p:extLst>
      <p:ext uri="{BB962C8B-B14F-4D97-AF65-F5344CB8AC3E}">
        <p14:creationId xmlns:p14="http://schemas.microsoft.com/office/powerpoint/2010/main" val="2652039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12" y="267737"/>
            <a:ext cx="10296380" cy="6067749"/>
          </a:xfrm>
        </p:spPr>
      </p:pic>
    </p:spTree>
    <p:extLst>
      <p:ext uri="{BB962C8B-B14F-4D97-AF65-F5344CB8AC3E}">
        <p14:creationId xmlns:p14="http://schemas.microsoft.com/office/powerpoint/2010/main" val="2093539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567" y="365124"/>
            <a:ext cx="8874627" cy="6397459"/>
          </a:xfrm>
        </p:spPr>
      </p:pic>
    </p:spTree>
    <p:extLst>
      <p:ext uri="{BB962C8B-B14F-4D97-AF65-F5344CB8AC3E}">
        <p14:creationId xmlns:p14="http://schemas.microsoft.com/office/powerpoint/2010/main" val="131539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736" y="200891"/>
            <a:ext cx="9753293" cy="4214543"/>
          </a:xfrm>
        </p:spPr>
      </p:pic>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t="52767"/>
          <a:stretch/>
        </p:blipFill>
        <p:spPr>
          <a:xfrm>
            <a:off x="673417" y="4443904"/>
            <a:ext cx="6764639" cy="454667"/>
          </a:xfrm>
          <a:prstGeom prst="rect">
            <a:avLst/>
          </a:prstGeom>
        </p:spPr>
      </p:pic>
    </p:spTree>
    <p:extLst>
      <p:ext uri="{BB962C8B-B14F-4D97-AF65-F5344CB8AC3E}">
        <p14:creationId xmlns:p14="http://schemas.microsoft.com/office/powerpoint/2010/main" val="1628335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8828314" cy="6355934"/>
          </a:xfrm>
        </p:spPr>
      </p:pic>
    </p:spTree>
    <p:extLst>
      <p:ext uri="{BB962C8B-B14F-4D97-AF65-F5344CB8AC3E}">
        <p14:creationId xmlns:p14="http://schemas.microsoft.com/office/powerpoint/2010/main" val="4275247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67087"/>
            <a:ext cx="8553994" cy="6136561"/>
          </a:xfrm>
        </p:spPr>
      </p:pic>
    </p:spTree>
    <p:extLst>
      <p:ext uri="{BB962C8B-B14F-4D97-AF65-F5344CB8AC3E}">
        <p14:creationId xmlns:p14="http://schemas.microsoft.com/office/powerpoint/2010/main" val="4126328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8645434" cy="6284566"/>
          </a:xfrm>
        </p:spPr>
      </p:pic>
    </p:spTree>
    <p:extLst>
      <p:ext uri="{BB962C8B-B14F-4D97-AF65-F5344CB8AC3E}">
        <p14:creationId xmlns:p14="http://schemas.microsoft.com/office/powerpoint/2010/main" val="1499741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8514806" cy="6152002"/>
          </a:xfrm>
        </p:spPr>
      </p:pic>
    </p:spTree>
    <p:extLst>
      <p:ext uri="{BB962C8B-B14F-4D97-AF65-F5344CB8AC3E}">
        <p14:creationId xmlns:p14="http://schemas.microsoft.com/office/powerpoint/2010/main" val="4036982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065" y="0"/>
            <a:ext cx="7489874" cy="5392326"/>
          </a:xfrm>
        </p:spPr>
      </p:pic>
    </p:spTree>
    <p:extLst>
      <p:ext uri="{BB962C8B-B14F-4D97-AF65-F5344CB8AC3E}">
        <p14:creationId xmlns:p14="http://schemas.microsoft.com/office/powerpoint/2010/main" val="2624178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rotWithShape="1">
          <a:blip r:embed="rId3">
            <a:extLst>
              <a:ext uri="{28A0092B-C50C-407E-A947-70E740481C1C}">
                <a14:useLocalDpi xmlns:a14="http://schemas.microsoft.com/office/drawing/2010/main" val="0"/>
              </a:ext>
            </a:extLst>
          </a:blip>
          <a:srcRect b="58199"/>
          <a:stretch/>
        </p:blipFill>
        <p:spPr>
          <a:xfrm>
            <a:off x="654638" y="1690688"/>
            <a:ext cx="11316858" cy="2809149"/>
          </a:xfrm>
        </p:spPr>
      </p:pic>
      <p:pic>
        <p:nvPicPr>
          <p:cNvPr id="5" name="Content Placeholder 3" descr="Screen Clipping"/>
          <p:cNvPicPr>
            <a:picLocks noChangeAspect="1"/>
          </p:cNvPicPr>
          <p:nvPr/>
        </p:nvPicPr>
        <p:blipFill rotWithShape="1">
          <a:blip r:embed="rId3">
            <a:extLst>
              <a:ext uri="{28A0092B-C50C-407E-A947-70E740481C1C}">
                <a14:useLocalDpi xmlns:a14="http://schemas.microsoft.com/office/drawing/2010/main" val="0"/>
              </a:ext>
            </a:extLst>
          </a:blip>
          <a:srcRect t="84830"/>
          <a:stretch/>
        </p:blipFill>
        <p:spPr>
          <a:xfrm>
            <a:off x="0" y="4778996"/>
            <a:ext cx="11165884" cy="1005840"/>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8664" y="207896"/>
            <a:ext cx="2057930" cy="1381753"/>
          </a:xfrm>
          <a:prstGeom prst="rect">
            <a:avLst/>
          </a:prstGeom>
        </p:spPr>
      </p:pic>
    </p:spTree>
    <p:extLst>
      <p:ext uri="{BB962C8B-B14F-4D97-AF65-F5344CB8AC3E}">
        <p14:creationId xmlns:p14="http://schemas.microsoft.com/office/powerpoint/2010/main" val="977003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0516"/>
            <a:ext cx="9708576" cy="6523148"/>
          </a:xfrm>
        </p:spPr>
      </p:pic>
    </p:spTree>
    <p:extLst>
      <p:ext uri="{BB962C8B-B14F-4D97-AF65-F5344CB8AC3E}">
        <p14:creationId xmlns:p14="http://schemas.microsoft.com/office/powerpoint/2010/main" val="1817118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688879" y="586154"/>
            <a:ext cx="8915400" cy="3777622"/>
          </a:xfrm>
        </p:spPr>
        <p:txBody>
          <a:bodyPr>
            <a:noAutofit/>
          </a:bodyPr>
          <a:lstStyle/>
          <a:p>
            <a:pPr marL="0" indent="0">
              <a:buNone/>
            </a:pPr>
            <a:r>
              <a:rPr lang="en-US" sz="2800" dirty="0">
                <a:latin typeface="Arial Narrow" panose="020B0606020202030204" pitchFamily="34" charset="0"/>
              </a:rPr>
              <a:t>Problem: Jessica breeds rabbits. She's not sure exactly how many she has today, but as she was moving them about this morning, she noticed some things. When she fed them, in groups of 5, she had 4 left over. When she bathed them, in groups of 8, she had a group of 6 left over. She took them outside to romp in groups of 9, but then the last group consisted of only 8. She's positive that there are fewer than 250 rabbits - but how many does she have?</a:t>
            </a:r>
          </a:p>
        </p:txBody>
      </p:sp>
    </p:spTree>
    <p:extLst>
      <p:ext uri="{BB962C8B-B14F-4D97-AF65-F5344CB8AC3E}">
        <p14:creationId xmlns:p14="http://schemas.microsoft.com/office/powerpoint/2010/main" val="815084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317" y="365124"/>
            <a:ext cx="8734192" cy="6235521"/>
          </a:xfrm>
        </p:spPr>
      </p:pic>
    </p:spTree>
    <p:extLst>
      <p:ext uri="{BB962C8B-B14F-4D97-AF65-F5344CB8AC3E}">
        <p14:creationId xmlns:p14="http://schemas.microsoft.com/office/powerpoint/2010/main" val="2230903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8828314" cy="6302717"/>
          </a:xfrm>
        </p:spPr>
      </p:pic>
    </p:spTree>
    <p:extLst>
      <p:ext uri="{BB962C8B-B14F-4D97-AF65-F5344CB8AC3E}">
        <p14:creationId xmlns:p14="http://schemas.microsoft.com/office/powerpoint/2010/main" val="203962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266" y="223633"/>
            <a:ext cx="9570455" cy="1931652"/>
          </a:xfr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66" y="2267941"/>
            <a:ext cx="9683595" cy="2395549"/>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67" y="4776146"/>
            <a:ext cx="9570454" cy="1781407"/>
          </a:xfrm>
          <a:prstGeom prst="rect">
            <a:avLst/>
          </a:prstGeom>
        </p:spPr>
      </p:pic>
      <p:sp>
        <p:nvSpPr>
          <p:cNvPr id="7" name="Rectangle 6"/>
          <p:cNvSpPr/>
          <p:nvPr/>
        </p:nvSpPr>
        <p:spPr>
          <a:xfrm>
            <a:off x="5778136" y="3216351"/>
            <a:ext cx="4868092" cy="1338828"/>
          </a:xfrm>
          <a:prstGeom prst="rect">
            <a:avLst/>
          </a:prstGeom>
        </p:spPr>
        <p:txBody>
          <a:bodyPr wrap="square">
            <a:spAutoFit/>
          </a:bodyPr>
          <a:lstStyle/>
          <a:p>
            <a:pPr>
              <a:spcAft>
                <a:spcPts val="900"/>
              </a:spcAft>
            </a:pPr>
            <a:r>
              <a:rPr lang="en-US" sz="2200" b="1" dirty="0">
                <a:solidFill>
                  <a:schemeClr val="tx1">
                    <a:lumMod val="85000"/>
                    <a:lumOff val="15000"/>
                  </a:schemeClr>
                </a:solidFill>
                <a:latin typeface="Arial Narrow" panose="020B0606020202030204" pitchFamily="34" charset="0"/>
                <a:cs typeface="Times New Roman" pitchFamily="18" charset="0"/>
                <a:sym typeface="Symbol" pitchFamily="18" charset="2"/>
              </a:rPr>
              <a:t>Example:</a:t>
            </a:r>
            <a:r>
              <a:rPr lang="en-US" sz="2200" dirty="0">
                <a:solidFill>
                  <a:schemeClr val="tx1">
                    <a:lumMod val="85000"/>
                    <a:lumOff val="15000"/>
                  </a:schemeClr>
                </a:solidFill>
                <a:latin typeface="Arial Narrow" panose="020B0606020202030204" pitchFamily="34" charset="0"/>
                <a:cs typeface="Times New Roman" pitchFamily="18" charset="0"/>
                <a:sym typeface="Symbol" pitchFamily="18" charset="2"/>
              </a:rPr>
              <a:t> 3 | 6 and 3 | 9, so 3 | 15.</a:t>
            </a:r>
          </a:p>
          <a:p>
            <a:pPr>
              <a:spcAft>
                <a:spcPts val="900"/>
              </a:spcAft>
            </a:pPr>
            <a:r>
              <a:rPr lang="en-US" sz="2200" b="1" dirty="0">
                <a:solidFill>
                  <a:schemeClr val="tx1">
                    <a:lumMod val="85000"/>
                    <a:lumOff val="15000"/>
                  </a:schemeClr>
                </a:solidFill>
                <a:latin typeface="Arial Narrow" panose="020B0606020202030204" pitchFamily="34" charset="0"/>
                <a:cs typeface="Times New Roman" pitchFamily="18" charset="0"/>
                <a:sym typeface="Symbol" pitchFamily="18" charset="2"/>
              </a:rPr>
              <a:t>Example:</a:t>
            </a:r>
            <a:r>
              <a:rPr lang="en-US" sz="2200" dirty="0">
                <a:solidFill>
                  <a:schemeClr val="tx1">
                    <a:lumMod val="85000"/>
                    <a:lumOff val="15000"/>
                  </a:schemeClr>
                </a:solidFill>
                <a:latin typeface="Arial Narrow" panose="020B0606020202030204" pitchFamily="34" charset="0"/>
                <a:cs typeface="Times New Roman" pitchFamily="18" charset="0"/>
                <a:sym typeface="Symbol" pitchFamily="18" charset="2"/>
              </a:rPr>
              <a:t> 5 | 10, so 5 | 20, 5 | 30, 5 | 40.</a:t>
            </a:r>
          </a:p>
          <a:p>
            <a:pPr>
              <a:spcAft>
                <a:spcPts val="900"/>
              </a:spcAft>
            </a:pPr>
            <a:r>
              <a:rPr lang="en-US" sz="2200" b="1" dirty="0">
                <a:solidFill>
                  <a:schemeClr val="tx1">
                    <a:lumMod val="85000"/>
                    <a:lumOff val="15000"/>
                  </a:schemeClr>
                </a:solidFill>
                <a:latin typeface="Arial Narrow" panose="020B0606020202030204" pitchFamily="34" charset="0"/>
                <a:cs typeface="Times New Roman" pitchFamily="18" charset="0"/>
                <a:sym typeface="Symbol" pitchFamily="18" charset="2"/>
              </a:rPr>
              <a:t>Example:</a:t>
            </a:r>
            <a:r>
              <a:rPr lang="en-US" sz="2200" dirty="0">
                <a:solidFill>
                  <a:schemeClr val="tx1">
                    <a:lumMod val="85000"/>
                    <a:lumOff val="15000"/>
                  </a:schemeClr>
                </a:solidFill>
                <a:latin typeface="Arial Narrow" panose="020B0606020202030204" pitchFamily="34" charset="0"/>
                <a:cs typeface="Times New Roman" pitchFamily="18" charset="0"/>
                <a:sym typeface="Symbol" pitchFamily="18" charset="2"/>
              </a:rPr>
              <a:t> 4 | 8 and 8 | 24, so 4 | 24. </a:t>
            </a:r>
            <a:endParaRPr lang="en-US" sz="2200" dirty="0">
              <a:solidFill>
                <a:schemeClr val="tx1">
                  <a:lumMod val="85000"/>
                  <a:lumOff val="15000"/>
                </a:schemeClr>
              </a:solidFill>
              <a:latin typeface="Arial Narrow" panose="020B0606020202030204" pitchFamily="34" charset="0"/>
            </a:endParaRPr>
          </a:p>
        </p:txBody>
      </p:sp>
    </p:spTree>
    <p:extLst>
      <p:ext uri="{BB962C8B-B14F-4D97-AF65-F5344CB8AC3E}">
        <p14:creationId xmlns:p14="http://schemas.microsoft.com/office/powerpoint/2010/main" val="3019458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73646"/>
            <a:ext cx="8972007" cy="6479145"/>
          </a:xfrm>
        </p:spPr>
      </p:pic>
    </p:spTree>
    <p:extLst>
      <p:ext uri="{BB962C8B-B14F-4D97-AF65-F5344CB8AC3E}">
        <p14:creationId xmlns:p14="http://schemas.microsoft.com/office/powerpoint/2010/main" val="3037524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8645434" cy="6194239"/>
          </a:xfrm>
        </p:spPr>
      </p:pic>
    </p:spTree>
    <p:extLst>
      <p:ext uri="{BB962C8B-B14F-4D97-AF65-F5344CB8AC3E}">
        <p14:creationId xmlns:p14="http://schemas.microsoft.com/office/powerpoint/2010/main" val="1769638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8854440" cy="6303545"/>
          </a:xfrm>
        </p:spPr>
      </p:pic>
    </p:spTree>
    <p:extLst>
      <p:ext uri="{BB962C8B-B14F-4D97-AF65-F5344CB8AC3E}">
        <p14:creationId xmlns:p14="http://schemas.microsoft.com/office/powerpoint/2010/main" val="3627665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760" y="182245"/>
            <a:ext cx="8972006" cy="6490632"/>
          </a:xfrm>
        </p:spPr>
      </p:pic>
    </p:spTree>
    <p:extLst>
      <p:ext uri="{BB962C8B-B14F-4D97-AF65-F5344CB8AC3E}">
        <p14:creationId xmlns:p14="http://schemas.microsoft.com/office/powerpoint/2010/main" val="2036658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125" y="218893"/>
            <a:ext cx="8946823" cy="6434831"/>
          </a:xfrm>
        </p:spPr>
      </p:pic>
    </p:spTree>
    <p:extLst>
      <p:ext uri="{BB962C8B-B14F-4D97-AF65-F5344CB8AC3E}">
        <p14:creationId xmlns:p14="http://schemas.microsoft.com/office/powerpoint/2010/main" val="2549065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23" y="160558"/>
            <a:ext cx="11777098" cy="5888550"/>
          </a:xfrm>
        </p:spPr>
      </p:pic>
    </p:spTree>
    <p:extLst>
      <p:ext uri="{BB962C8B-B14F-4D97-AF65-F5344CB8AC3E}">
        <p14:creationId xmlns:p14="http://schemas.microsoft.com/office/powerpoint/2010/main" val="3886452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95" y="790660"/>
            <a:ext cx="11476809" cy="4695740"/>
          </a:xfrm>
        </p:spPr>
      </p:pic>
    </p:spTree>
    <p:extLst>
      <p:ext uri="{BB962C8B-B14F-4D97-AF65-F5344CB8AC3E}">
        <p14:creationId xmlns:p14="http://schemas.microsoft.com/office/powerpoint/2010/main" val="3292719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latin typeface="TimesNewRoman" charset="-128"/>
              </a:rPr>
              <a:t>The RSA Algorithm</a:t>
            </a:r>
          </a:p>
        </p:txBody>
      </p:sp>
      <p:sp>
        <p:nvSpPr>
          <p:cNvPr id="84995" name="Rectangle 3"/>
          <p:cNvSpPr>
            <a:spLocks noGrp="1" noChangeArrowheads="1"/>
          </p:cNvSpPr>
          <p:nvPr>
            <p:ph idx="1"/>
          </p:nvPr>
        </p:nvSpPr>
        <p:spPr/>
        <p:txBody>
          <a:bodyPr>
            <a:normAutofit/>
          </a:bodyPr>
          <a:lstStyle/>
          <a:p>
            <a:pPr>
              <a:lnSpc>
                <a:spcPct val="90000"/>
              </a:lnSpc>
              <a:buFontTx/>
              <a:buNone/>
            </a:pPr>
            <a:r>
              <a:rPr lang="en-US" altLang="en-US" sz="2000" dirty="0">
                <a:latin typeface="Arial Narrow" panose="020B0606020202030204" pitchFamily="34" charset="0"/>
              </a:rPr>
              <a:t>To generate a key pair:</a:t>
            </a:r>
          </a:p>
          <a:p>
            <a:pPr>
              <a:lnSpc>
                <a:spcPct val="90000"/>
              </a:lnSpc>
              <a:buFontTx/>
              <a:buNone/>
            </a:pPr>
            <a:r>
              <a:rPr lang="en-US" altLang="en-US" sz="2000" dirty="0">
                <a:latin typeface="Arial Narrow" panose="020B0606020202030204" pitchFamily="34" charset="0"/>
              </a:rPr>
              <a:t>– Pick large primes p and q (do not disclose them)</a:t>
            </a:r>
          </a:p>
          <a:p>
            <a:pPr>
              <a:lnSpc>
                <a:spcPct val="90000"/>
              </a:lnSpc>
              <a:buFontTx/>
              <a:buNone/>
            </a:pPr>
            <a:r>
              <a:rPr lang="en-US" altLang="en-US" sz="2000" dirty="0">
                <a:latin typeface="Arial Narrow" panose="020B0606020202030204" pitchFamily="34" charset="0"/>
              </a:rPr>
              <a:t>– Let n = p*q </a:t>
            </a:r>
          </a:p>
          <a:p>
            <a:pPr>
              <a:lnSpc>
                <a:spcPct val="90000"/>
              </a:lnSpc>
              <a:buFontTx/>
              <a:buNone/>
            </a:pPr>
            <a:r>
              <a:rPr lang="en-US" altLang="en-US" sz="2000" dirty="0">
                <a:latin typeface="Arial Narrow" panose="020B0606020202030204" pitchFamily="34" charset="0"/>
              </a:rPr>
              <a:t>– For the public key, choose e that is relatively prime to ø(n)=(p-1)(q-1).</a:t>
            </a:r>
          </a:p>
          <a:p>
            <a:pPr>
              <a:lnSpc>
                <a:spcPct val="90000"/>
              </a:lnSpc>
              <a:buFontTx/>
              <a:buNone/>
            </a:pPr>
            <a:r>
              <a:rPr lang="en-US" altLang="en-US" sz="2000" dirty="0">
                <a:latin typeface="Arial Narrow" panose="020B0606020202030204" pitchFamily="34" charset="0"/>
              </a:rPr>
              <a:t>public key = &lt;</a:t>
            </a:r>
            <a:r>
              <a:rPr lang="en-US" altLang="en-US" sz="2000" dirty="0" err="1">
                <a:latin typeface="Arial Narrow" panose="020B0606020202030204" pitchFamily="34" charset="0"/>
              </a:rPr>
              <a:t>e,n</a:t>
            </a:r>
            <a:r>
              <a:rPr lang="en-US" altLang="en-US" sz="2000" dirty="0">
                <a:latin typeface="Arial Narrow" panose="020B0606020202030204" pitchFamily="34" charset="0"/>
              </a:rPr>
              <a:t>&gt;</a:t>
            </a:r>
          </a:p>
          <a:p>
            <a:pPr>
              <a:lnSpc>
                <a:spcPct val="90000"/>
              </a:lnSpc>
              <a:buFontTx/>
              <a:buNone/>
            </a:pPr>
            <a:r>
              <a:rPr lang="en-US" altLang="en-US" sz="2000" dirty="0">
                <a:latin typeface="Arial Narrow" panose="020B0606020202030204" pitchFamily="34" charset="0"/>
              </a:rPr>
              <a:t>– For private key, find d that is the multiplicative inverse of e mod ø(n), i.e., e*d</a:t>
            </a:r>
          </a:p>
        </p:txBody>
      </p:sp>
      <p:sp>
        <p:nvSpPr>
          <p:cNvPr id="5" name="Footer Placeholder 4"/>
          <p:cNvSpPr>
            <a:spLocks noGrp="1"/>
          </p:cNvSpPr>
          <p:nvPr>
            <p:ph type="ftr" sz="quarter" idx="11"/>
          </p:nvPr>
        </p:nvSpPr>
        <p:spPr/>
        <p:txBody>
          <a:bodyPr/>
          <a:lstStyle/>
          <a:p>
            <a:r>
              <a:rPr lang="en-US" altLang="en-US"/>
              <a:t>8. Cryptography part 2</a:t>
            </a:r>
          </a:p>
        </p:txBody>
      </p:sp>
      <p:sp>
        <p:nvSpPr>
          <p:cNvPr id="6" name="Slide Number Placeholder 5"/>
          <p:cNvSpPr>
            <a:spLocks noGrp="1"/>
          </p:cNvSpPr>
          <p:nvPr>
            <p:ph type="sldNum" sz="quarter" idx="12"/>
          </p:nvPr>
        </p:nvSpPr>
        <p:spPr/>
        <p:txBody>
          <a:bodyPr/>
          <a:lstStyle/>
          <a:p>
            <a:fld id="{871EDFA3-5106-4772-9C66-B4419B786D99}" type="slidenum">
              <a:rPr lang="en-US" altLang="en-US"/>
              <a:pPr/>
              <a:t>57</a:t>
            </a:fld>
            <a:endParaRPr lang="en-US" altLang="en-US"/>
          </a:p>
        </p:txBody>
      </p:sp>
    </p:spTree>
    <p:extLst>
      <p:ext uri="{BB962C8B-B14F-4D97-AF65-F5344CB8AC3E}">
        <p14:creationId xmlns:p14="http://schemas.microsoft.com/office/powerpoint/2010/main" val="18063529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solidFill>
            <a:srgbClr val="FBA9A3"/>
          </a:solidFill>
        </p:spPr>
        <p:txBody>
          <a:bodyPr/>
          <a:lstStyle/>
          <a:p>
            <a:r>
              <a:rPr lang="en-US" altLang="en-US"/>
              <a:t>Using RSA</a:t>
            </a:r>
          </a:p>
        </p:txBody>
      </p:sp>
      <p:sp>
        <p:nvSpPr>
          <p:cNvPr id="86019" name="Rectangle 3"/>
          <p:cNvSpPr>
            <a:spLocks noGrp="1" noChangeArrowheads="1"/>
          </p:cNvSpPr>
          <p:nvPr>
            <p:ph idx="1"/>
          </p:nvPr>
        </p:nvSpPr>
        <p:spPr>
          <a:ln>
            <a:solidFill>
              <a:schemeClr val="tx1"/>
            </a:solidFill>
            <a:miter lim="800000"/>
            <a:headEnd/>
            <a:tailEnd/>
          </a:ln>
        </p:spPr>
        <p:txBody>
          <a:bodyPr>
            <a:normAutofit/>
          </a:bodyPr>
          <a:lstStyle/>
          <a:p>
            <a:pPr>
              <a:buFontTx/>
              <a:buNone/>
            </a:pPr>
            <a:r>
              <a:rPr lang="en-US" altLang="en-US" sz="2400" dirty="0">
                <a:latin typeface="Arial Narrow" panose="020B0606020202030204" pitchFamily="34" charset="0"/>
              </a:rPr>
              <a:t>Given </a:t>
            </a:r>
            <a:r>
              <a:rPr lang="en-US" altLang="en-US" sz="2400" dirty="0" err="1">
                <a:latin typeface="Arial Narrow" panose="020B0606020202030204" pitchFamily="34" charset="0"/>
              </a:rPr>
              <a:t>pubKey</a:t>
            </a:r>
            <a:r>
              <a:rPr lang="en-US" altLang="en-US" sz="2400" dirty="0">
                <a:latin typeface="Arial Narrow" panose="020B0606020202030204" pitchFamily="34" charset="0"/>
              </a:rPr>
              <a:t> = &lt;e, n&gt; and </a:t>
            </a:r>
            <a:r>
              <a:rPr lang="en-US" altLang="en-US" sz="2400" dirty="0" err="1">
                <a:latin typeface="Arial Narrow" panose="020B0606020202030204" pitchFamily="34" charset="0"/>
              </a:rPr>
              <a:t>privKey</a:t>
            </a:r>
            <a:r>
              <a:rPr lang="en-US" altLang="en-US" sz="2400" dirty="0">
                <a:latin typeface="Arial Narrow" panose="020B0606020202030204" pitchFamily="34" charset="0"/>
              </a:rPr>
              <a:t> = &lt;d, n&gt;</a:t>
            </a:r>
          </a:p>
          <a:p>
            <a:pPr>
              <a:buFontTx/>
              <a:buNone/>
            </a:pPr>
            <a:r>
              <a:rPr lang="en-US" altLang="en-US" sz="2400" dirty="0">
                <a:latin typeface="Arial Narrow" panose="020B0606020202030204" pitchFamily="34" charset="0"/>
              </a:rPr>
              <a:t>If Message = m</a:t>
            </a:r>
          </a:p>
          <a:p>
            <a:pPr>
              <a:buFontTx/>
              <a:buNone/>
            </a:pPr>
            <a:r>
              <a:rPr lang="en-US" altLang="en-US" sz="2400" dirty="0">
                <a:latin typeface="Arial Narrow" panose="020B0606020202030204" pitchFamily="34" charset="0"/>
              </a:rPr>
              <a:t>Then: </a:t>
            </a:r>
          </a:p>
          <a:p>
            <a:pPr>
              <a:buFontTx/>
              <a:buNone/>
            </a:pPr>
            <a:r>
              <a:rPr lang="en-US" altLang="en-US" sz="2400" dirty="0">
                <a:latin typeface="Arial Narrow" panose="020B0606020202030204" pitchFamily="34" charset="0"/>
              </a:rPr>
              <a:t>encryption: c = m</a:t>
            </a:r>
            <a:r>
              <a:rPr lang="en-US" altLang="en-US" sz="2400" baseline="30000" dirty="0">
                <a:latin typeface="Arial Narrow" panose="020B0606020202030204" pitchFamily="34" charset="0"/>
              </a:rPr>
              <a:t>e</a:t>
            </a:r>
            <a:r>
              <a:rPr lang="en-US" altLang="en-US" sz="2400" dirty="0">
                <a:latin typeface="Arial Narrow" panose="020B0606020202030204" pitchFamily="34" charset="0"/>
              </a:rPr>
              <a:t> mod n, m &lt; n</a:t>
            </a:r>
          </a:p>
          <a:p>
            <a:pPr>
              <a:buFontTx/>
              <a:buNone/>
            </a:pPr>
            <a:r>
              <a:rPr lang="en-US" altLang="en-US" sz="2400" dirty="0">
                <a:latin typeface="Arial Narrow" panose="020B0606020202030204" pitchFamily="34" charset="0"/>
              </a:rPr>
              <a:t>decryption: m = c</a:t>
            </a:r>
            <a:r>
              <a:rPr lang="en-US" altLang="en-US" sz="2400" baseline="30000" dirty="0">
                <a:latin typeface="Arial Narrow" panose="020B0606020202030204" pitchFamily="34" charset="0"/>
              </a:rPr>
              <a:t>d</a:t>
            </a:r>
            <a:r>
              <a:rPr lang="en-US" altLang="en-US" sz="2400" dirty="0">
                <a:latin typeface="Arial Narrow" panose="020B0606020202030204" pitchFamily="34" charset="0"/>
              </a:rPr>
              <a:t> mod n</a:t>
            </a:r>
          </a:p>
          <a:p>
            <a:pPr>
              <a:buFontTx/>
              <a:buNone/>
            </a:pPr>
            <a:r>
              <a:rPr lang="en-US" altLang="en-US" sz="2400" dirty="0">
                <a:latin typeface="Arial Narrow" panose="020B0606020202030204" pitchFamily="34" charset="0"/>
              </a:rPr>
              <a:t>signature: s = md mod n, m &lt; n</a:t>
            </a:r>
          </a:p>
          <a:p>
            <a:pPr>
              <a:buFontTx/>
              <a:buNone/>
            </a:pPr>
            <a:r>
              <a:rPr lang="en-US" altLang="en-US" sz="2400" dirty="0">
                <a:latin typeface="Arial Narrow" panose="020B0606020202030204" pitchFamily="34" charset="0"/>
              </a:rPr>
              <a:t>verification: m = se mod n</a:t>
            </a:r>
          </a:p>
        </p:txBody>
      </p:sp>
      <p:sp>
        <p:nvSpPr>
          <p:cNvPr id="5" name="Footer Placeholder 4"/>
          <p:cNvSpPr>
            <a:spLocks noGrp="1"/>
          </p:cNvSpPr>
          <p:nvPr>
            <p:ph type="ftr" sz="quarter" idx="11"/>
          </p:nvPr>
        </p:nvSpPr>
        <p:spPr/>
        <p:txBody>
          <a:bodyPr/>
          <a:lstStyle/>
          <a:p>
            <a:r>
              <a:rPr lang="en-US" altLang="en-US"/>
              <a:t>8. Cryptography part 2</a:t>
            </a:r>
          </a:p>
        </p:txBody>
      </p:sp>
      <p:sp>
        <p:nvSpPr>
          <p:cNvPr id="6" name="Slide Number Placeholder 5"/>
          <p:cNvSpPr>
            <a:spLocks noGrp="1"/>
          </p:cNvSpPr>
          <p:nvPr>
            <p:ph type="sldNum" sz="quarter" idx="12"/>
          </p:nvPr>
        </p:nvSpPr>
        <p:spPr/>
        <p:txBody>
          <a:bodyPr/>
          <a:lstStyle/>
          <a:p>
            <a:fld id="{1230A84F-87D5-47A0-9758-5630CA6D8F3B}" type="slidenum">
              <a:rPr lang="en-US" altLang="en-US"/>
              <a:pPr/>
              <a:t>58</a:t>
            </a:fld>
            <a:endParaRPr lang="en-US" altLang="en-US"/>
          </a:p>
        </p:txBody>
      </p:sp>
    </p:spTree>
    <p:extLst>
      <p:ext uri="{BB962C8B-B14F-4D97-AF65-F5344CB8AC3E}">
        <p14:creationId xmlns:p14="http://schemas.microsoft.com/office/powerpoint/2010/main" val="2918252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solidFill>
            <a:srgbClr val="FBA9A3"/>
          </a:solidFill>
        </p:spPr>
        <p:txBody>
          <a:bodyPr/>
          <a:lstStyle/>
          <a:p>
            <a:r>
              <a:rPr lang="en-US" altLang="en-US"/>
              <a:t>Example of RSA (1)</a:t>
            </a:r>
          </a:p>
        </p:txBody>
      </p:sp>
      <p:sp>
        <p:nvSpPr>
          <p:cNvPr id="87043" name="Rectangle 3"/>
          <p:cNvSpPr>
            <a:spLocks noGrp="1" noChangeArrowheads="1"/>
          </p:cNvSpPr>
          <p:nvPr>
            <p:ph idx="1"/>
          </p:nvPr>
        </p:nvSpPr>
        <p:spPr/>
        <p:txBody>
          <a:bodyPr>
            <a:noAutofit/>
          </a:bodyPr>
          <a:lstStyle/>
          <a:p>
            <a:pPr>
              <a:lnSpc>
                <a:spcPct val="90000"/>
              </a:lnSpc>
              <a:buFontTx/>
              <a:buNone/>
            </a:pPr>
            <a:r>
              <a:rPr lang="en-US" altLang="en-US" sz="2000" dirty="0">
                <a:latin typeface="Arial Narrow" panose="020B0606020202030204" pitchFamily="34" charset="0"/>
              </a:rPr>
              <a:t>Choose p = 7 and q = 17.</a:t>
            </a:r>
          </a:p>
          <a:p>
            <a:pPr>
              <a:lnSpc>
                <a:spcPct val="90000"/>
              </a:lnSpc>
              <a:buFontTx/>
              <a:buNone/>
            </a:pPr>
            <a:r>
              <a:rPr lang="en-US" altLang="en-US" sz="2000" dirty="0">
                <a:latin typeface="Arial Narrow" panose="020B0606020202030204" pitchFamily="34" charset="0"/>
              </a:rPr>
              <a:t>Compute n = p*q= 119.</a:t>
            </a:r>
          </a:p>
          <a:p>
            <a:pPr>
              <a:lnSpc>
                <a:spcPct val="90000"/>
              </a:lnSpc>
              <a:buFontTx/>
              <a:buNone/>
            </a:pPr>
            <a:r>
              <a:rPr lang="en-US" altLang="en-US" sz="2000" dirty="0">
                <a:latin typeface="Arial Narrow" panose="020B0606020202030204" pitchFamily="34" charset="0"/>
              </a:rPr>
              <a:t>Compute f(n)=(p-1)(q-1)=96.</a:t>
            </a:r>
          </a:p>
          <a:p>
            <a:pPr>
              <a:lnSpc>
                <a:spcPct val="90000"/>
              </a:lnSpc>
              <a:buFontTx/>
              <a:buNone/>
            </a:pPr>
            <a:r>
              <a:rPr lang="en-US" altLang="en-US" sz="2000" dirty="0">
                <a:latin typeface="Arial Narrow" panose="020B0606020202030204" pitchFamily="34" charset="0"/>
              </a:rPr>
              <a:t>Select e = 5, (a relatively prime to f(n).)</a:t>
            </a:r>
          </a:p>
          <a:p>
            <a:pPr>
              <a:lnSpc>
                <a:spcPct val="90000"/>
              </a:lnSpc>
              <a:buFontTx/>
              <a:buNone/>
            </a:pPr>
            <a:r>
              <a:rPr lang="en-US" altLang="en-US" sz="2000" dirty="0">
                <a:latin typeface="Arial Narrow" panose="020B0606020202030204" pitchFamily="34" charset="0"/>
              </a:rPr>
              <a:t>Compute d = _77_such that e*d=1 mod f(n).</a:t>
            </a:r>
          </a:p>
          <a:p>
            <a:pPr>
              <a:lnSpc>
                <a:spcPct val="90000"/>
              </a:lnSpc>
              <a:buFontTx/>
              <a:buNone/>
            </a:pPr>
            <a:r>
              <a:rPr lang="en-US" altLang="en-US" sz="2000" dirty="0">
                <a:latin typeface="Arial Narrow" panose="020B0606020202030204" pitchFamily="34" charset="0"/>
              </a:rPr>
              <a:t>• Public key: &lt;5,119&gt;</a:t>
            </a:r>
          </a:p>
          <a:p>
            <a:pPr>
              <a:lnSpc>
                <a:spcPct val="90000"/>
              </a:lnSpc>
              <a:buFontTx/>
              <a:buNone/>
            </a:pPr>
            <a:r>
              <a:rPr lang="en-US" altLang="en-US" sz="2000" dirty="0">
                <a:latin typeface="Arial Narrow" panose="020B0606020202030204" pitchFamily="34" charset="0"/>
              </a:rPr>
              <a:t>• Private key: &lt;77,119&gt;</a:t>
            </a:r>
          </a:p>
          <a:p>
            <a:pPr>
              <a:lnSpc>
                <a:spcPct val="90000"/>
              </a:lnSpc>
              <a:buFontTx/>
              <a:buNone/>
            </a:pPr>
            <a:r>
              <a:rPr lang="en-US" altLang="en-US" sz="2000" dirty="0">
                <a:latin typeface="Arial Narrow" panose="020B0606020202030204" pitchFamily="34" charset="0"/>
              </a:rPr>
              <a:t>• Message = 19</a:t>
            </a:r>
          </a:p>
          <a:p>
            <a:pPr>
              <a:lnSpc>
                <a:spcPct val="90000"/>
              </a:lnSpc>
              <a:buFontTx/>
              <a:buNone/>
            </a:pPr>
            <a:r>
              <a:rPr lang="en-US" altLang="en-US" sz="2000" dirty="0">
                <a:latin typeface="Arial Narrow" panose="020B0606020202030204" pitchFamily="34" charset="0"/>
              </a:rPr>
              <a:t>• Encryption: 19</a:t>
            </a:r>
            <a:r>
              <a:rPr lang="en-US" altLang="en-US" sz="2000" baseline="30000" dirty="0">
                <a:latin typeface="Arial Narrow" panose="020B0606020202030204" pitchFamily="34" charset="0"/>
              </a:rPr>
              <a:t>5</a:t>
            </a:r>
            <a:r>
              <a:rPr lang="en-US" altLang="en-US" sz="2000" dirty="0">
                <a:latin typeface="Arial Narrow" panose="020B0606020202030204" pitchFamily="34" charset="0"/>
              </a:rPr>
              <a:t> mod 119 = 66</a:t>
            </a:r>
          </a:p>
          <a:p>
            <a:pPr>
              <a:lnSpc>
                <a:spcPct val="90000"/>
              </a:lnSpc>
              <a:buFontTx/>
              <a:buNone/>
            </a:pPr>
            <a:r>
              <a:rPr lang="en-US" altLang="en-US" sz="2000" dirty="0">
                <a:latin typeface="Arial Narrow" panose="020B0606020202030204" pitchFamily="34" charset="0"/>
              </a:rPr>
              <a:t>• Decryption: 66</a:t>
            </a:r>
            <a:r>
              <a:rPr lang="en-US" altLang="en-US" sz="2000" baseline="30000" dirty="0">
                <a:latin typeface="Arial Narrow" panose="020B0606020202030204" pitchFamily="34" charset="0"/>
              </a:rPr>
              <a:t>77</a:t>
            </a:r>
            <a:r>
              <a:rPr lang="en-US" altLang="en-US" sz="2000" dirty="0">
                <a:latin typeface="Arial Narrow" panose="020B0606020202030204" pitchFamily="34" charset="0"/>
              </a:rPr>
              <a:t> mod 119 = 19</a:t>
            </a:r>
          </a:p>
        </p:txBody>
      </p:sp>
      <p:sp>
        <p:nvSpPr>
          <p:cNvPr id="5" name="Footer Placeholder 4"/>
          <p:cNvSpPr>
            <a:spLocks noGrp="1"/>
          </p:cNvSpPr>
          <p:nvPr>
            <p:ph type="ftr" sz="quarter" idx="11"/>
          </p:nvPr>
        </p:nvSpPr>
        <p:spPr/>
        <p:txBody>
          <a:bodyPr/>
          <a:lstStyle/>
          <a:p>
            <a:r>
              <a:rPr lang="en-US" altLang="en-US" dirty="0"/>
              <a:t>8. Cryptography part 2</a:t>
            </a:r>
          </a:p>
        </p:txBody>
      </p:sp>
      <p:sp>
        <p:nvSpPr>
          <p:cNvPr id="6" name="Slide Number Placeholder 5"/>
          <p:cNvSpPr>
            <a:spLocks noGrp="1"/>
          </p:cNvSpPr>
          <p:nvPr>
            <p:ph type="sldNum" sz="quarter" idx="12"/>
          </p:nvPr>
        </p:nvSpPr>
        <p:spPr/>
        <p:txBody>
          <a:bodyPr/>
          <a:lstStyle/>
          <a:p>
            <a:fld id="{BAC787CF-897C-43DE-AF74-80FCD3F3B2DA}" type="slidenum">
              <a:rPr lang="en-US" altLang="en-US"/>
              <a:pPr/>
              <a:t>59</a:t>
            </a:fld>
            <a:endParaRPr lang="en-US" altLang="en-US"/>
          </a:p>
        </p:txBody>
      </p:sp>
    </p:spTree>
    <p:extLst>
      <p:ext uri="{BB962C8B-B14F-4D97-AF65-F5344CB8AC3E}">
        <p14:creationId xmlns:p14="http://schemas.microsoft.com/office/powerpoint/2010/main" val="323652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74" y="169181"/>
            <a:ext cx="8784668" cy="533028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074" y="5499462"/>
            <a:ext cx="8109754" cy="1170238"/>
          </a:xfrm>
          <a:prstGeom prst="rect">
            <a:avLst/>
          </a:prstGeom>
        </p:spPr>
      </p:pic>
    </p:spTree>
    <p:extLst>
      <p:ext uri="{BB962C8B-B14F-4D97-AF65-F5344CB8AC3E}">
        <p14:creationId xmlns:p14="http://schemas.microsoft.com/office/powerpoint/2010/main" val="27259284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solidFill>
            <a:srgbClr val="FBA9A3"/>
          </a:solidFill>
        </p:spPr>
        <p:txBody>
          <a:bodyPr/>
          <a:lstStyle/>
          <a:p>
            <a:r>
              <a:rPr lang="en-US" altLang="en-US"/>
              <a:t>Example of RSA (2)</a:t>
            </a:r>
          </a:p>
        </p:txBody>
      </p:sp>
      <p:sp>
        <p:nvSpPr>
          <p:cNvPr id="88067" name="Rectangle 3"/>
          <p:cNvSpPr>
            <a:spLocks noGrp="1" noChangeArrowheads="1"/>
          </p:cNvSpPr>
          <p:nvPr>
            <p:ph idx="1"/>
          </p:nvPr>
        </p:nvSpPr>
        <p:spPr/>
        <p:txBody>
          <a:bodyPr>
            <a:normAutofit/>
          </a:bodyPr>
          <a:lstStyle/>
          <a:p>
            <a:pPr>
              <a:lnSpc>
                <a:spcPct val="90000"/>
              </a:lnSpc>
              <a:buFontTx/>
              <a:buNone/>
            </a:pPr>
            <a:r>
              <a:rPr lang="en-US" altLang="en-US" sz="2400" dirty="0">
                <a:latin typeface="Arial Narrow" panose="020B0606020202030204" pitchFamily="34" charset="0"/>
              </a:rPr>
              <a:t>p = 7, q = 11, n = 77</a:t>
            </a:r>
          </a:p>
          <a:p>
            <a:pPr>
              <a:lnSpc>
                <a:spcPct val="90000"/>
              </a:lnSpc>
              <a:buFontTx/>
              <a:buNone/>
            </a:pPr>
            <a:r>
              <a:rPr lang="en-US" altLang="en-US" sz="2400" dirty="0">
                <a:latin typeface="Arial Narrow" panose="020B0606020202030204" pitchFamily="34" charset="0"/>
              </a:rPr>
              <a:t>Alice chooses e = 17, making d = 53</a:t>
            </a:r>
          </a:p>
          <a:p>
            <a:pPr>
              <a:lnSpc>
                <a:spcPct val="90000"/>
              </a:lnSpc>
              <a:buFontTx/>
              <a:buNone/>
            </a:pPr>
            <a:r>
              <a:rPr lang="en-US" altLang="en-US" sz="2400" dirty="0">
                <a:latin typeface="Arial Narrow" panose="020B0606020202030204" pitchFamily="34" charset="0"/>
              </a:rPr>
              <a:t>Bob wants to send Alice secret message </a:t>
            </a:r>
          </a:p>
          <a:p>
            <a:pPr>
              <a:lnSpc>
                <a:spcPct val="90000"/>
              </a:lnSpc>
              <a:buFontTx/>
              <a:buNone/>
            </a:pPr>
            <a:r>
              <a:rPr lang="en-US" altLang="en-US" sz="2400" dirty="0">
                <a:latin typeface="Arial Narrow" panose="020B0606020202030204" pitchFamily="34" charset="0"/>
              </a:rPr>
              <a:t>HELLO (07 04 11 11 14)</a:t>
            </a:r>
          </a:p>
          <a:p>
            <a:pPr>
              <a:lnSpc>
                <a:spcPct val="90000"/>
              </a:lnSpc>
              <a:buFontTx/>
              <a:buNone/>
            </a:pPr>
            <a:r>
              <a:rPr lang="en-US" altLang="en-US" sz="2400" dirty="0">
                <a:latin typeface="Arial Narrow" panose="020B0606020202030204" pitchFamily="34" charset="0"/>
              </a:rPr>
              <a:t>– 07</a:t>
            </a:r>
            <a:r>
              <a:rPr lang="en-US" altLang="en-US" sz="2400" baseline="30000" dirty="0">
                <a:latin typeface="Arial Narrow" panose="020B0606020202030204" pitchFamily="34" charset="0"/>
              </a:rPr>
              <a:t>17</a:t>
            </a:r>
            <a:r>
              <a:rPr lang="en-US" altLang="en-US" sz="2400" dirty="0">
                <a:latin typeface="Arial Narrow" panose="020B0606020202030204" pitchFamily="34" charset="0"/>
              </a:rPr>
              <a:t> mod 77 = </a:t>
            </a:r>
            <a:r>
              <a:rPr lang="en-US" altLang="en-US" sz="2400" dirty="0">
                <a:solidFill>
                  <a:srgbClr val="FF0066"/>
                </a:solidFill>
                <a:latin typeface="Arial Narrow" panose="020B0606020202030204" pitchFamily="34" charset="0"/>
              </a:rPr>
              <a:t>28</a:t>
            </a:r>
            <a:r>
              <a:rPr lang="en-US" altLang="en-US" sz="2400" dirty="0">
                <a:latin typeface="Arial Narrow" panose="020B0606020202030204" pitchFamily="34" charset="0"/>
              </a:rPr>
              <a:t>;  04</a:t>
            </a:r>
            <a:r>
              <a:rPr lang="en-US" altLang="en-US" sz="2400" baseline="30000" dirty="0">
                <a:latin typeface="Arial Narrow" panose="020B0606020202030204" pitchFamily="34" charset="0"/>
              </a:rPr>
              <a:t>17</a:t>
            </a:r>
            <a:r>
              <a:rPr lang="en-US" altLang="en-US" sz="2400" dirty="0">
                <a:latin typeface="Arial Narrow" panose="020B0606020202030204" pitchFamily="34" charset="0"/>
              </a:rPr>
              <a:t> mod 77 = </a:t>
            </a:r>
            <a:r>
              <a:rPr lang="en-US" altLang="en-US" sz="2400" dirty="0">
                <a:solidFill>
                  <a:srgbClr val="FF0066"/>
                </a:solidFill>
                <a:latin typeface="Arial Narrow" panose="020B0606020202030204" pitchFamily="34" charset="0"/>
              </a:rPr>
              <a:t>16</a:t>
            </a:r>
          </a:p>
          <a:p>
            <a:pPr>
              <a:lnSpc>
                <a:spcPct val="90000"/>
              </a:lnSpc>
              <a:buFontTx/>
              <a:buNone/>
            </a:pPr>
            <a:r>
              <a:rPr lang="en-US" altLang="en-US" sz="2400" dirty="0">
                <a:latin typeface="Arial Narrow" panose="020B0606020202030204" pitchFamily="34" charset="0"/>
              </a:rPr>
              <a:t>– 11</a:t>
            </a:r>
            <a:r>
              <a:rPr lang="en-US" altLang="en-US" sz="2400" baseline="30000" dirty="0">
                <a:latin typeface="Arial Narrow" panose="020B0606020202030204" pitchFamily="34" charset="0"/>
              </a:rPr>
              <a:t>17</a:t>
            </a:r>
            <a:r>
              <a:rPr lang="en-US" altLang="en-US" sz="2400" dirty="0">
                <a:latin typeface="Arial Narrow" panose="020B0606020202030204" pitchFamily="34" charset="0"/>
              </a:rPr>
              <a:t> mod 77 = </a:t>
            </a:r>
            <a:r>
              <a:rPr lang="en-US" altLang="en-US" sz="2400" dirty="0">
                <a:solidFill>
                  <a:srgbClr val="FF0066"/>
                </a:solidFill>
                <a:latin typeface="Arial Narrow" panose="020B0606020202030204" pitchFamily="34" charset="0"/>
              </a:rPr>
              <a:t>44</a:t>
            </a:r>
            <a:r>
              <a:rPr lang="en-US" altLang="en-US" sz="2400" dirty="0">
                <a:latin typeface="Arial Narrow" panose="020B0606020202030204" pitchFamily="34" charset="0"/>
              </a:rPr>
              <a:t>; – 11</a:t>
            </a:r>
            <a:r>
              <a:rPr lang="en-US" altLang="en-US" sz="2400" baseline="30000" dirty="0">
                <a:latin typeface="Arial Narrow" panose="020B0606020202030204" pitchFamily="34" charset="0"/>
              </a:rPr>
              <a:t>17</a:t>
            </a:r>
            <a:r>
              <a:rPr lang="en-US" altLang="en-US" sz="2400" dirty="0">
                <a:latin typeface="Arial Narrow" panose="020B0606020202030204" pitchFamily="34" charset="0"/>
              </a:rPr>
              <a:t> mod 77 = </a:t>
            </a:r>
            <a:r>
              <a:rPr lang="en-US" altLang="en-US" sz="2400" dirty="0">
                <a:solidFill>
                  <a:srgbClr val="FF0066"/>
                </a:solidFill>
                <a:latin typeface="Arial Narrow" panose="020B0606020202030204" pitchFamily="34" charset="0"/>
              </a:rPr>
              <a:t>44</a:t>
            </a:r>
          </a:p>
          <a:p>
            <a:pPr>
              <a:lnSpc>
                <a:spcPct val="90000"/>
              </a:lnSpc>
              <a:buFontTx/>
              <a:buNone/>
            </a:pPr>
            <a:r>
              <a:rPr lang="en-US" altLang="en-US" sz="2400" dirty="0">
                <a:latin typeface="Arial Narrow" panose="020B0606020202030204" pitchFamily="34" charset="0"/>
              </a:rPr>
              <a:t>– 14</a:t>
            </a:r>
            <a:r>
              <a:rPr lang="en-US" altLang="en-US" sz="2400" baseline="30000" dirty="0">
                <a:latin typeface="Arial Narrow" panose="020B0606020202030204" pitchFamily="34" charset="0"/>
              </a:rPr>
              <a:t>17</a:t>
            </a:r>
            <a:r>
              <a:rPr lang="en-US" altLang="en-US" sz="2400" dirty="0">
                <a:latin typeface="Arial Narrow" panose="020B0606020202030204" pitchFamily="34" charset="0"/>
              </a:rPr>
              <a:t> mod 77 = </a:t>
            </a:r>
            <a:r>
              <a:rPr lang="en-US" altLang="en-US" sz="2400" dirty="0">
                <a:solidFill>
                  <a:srgbClr val="FF0066"/>
                </a:solidFill>
                <a:latin typeface="Arial Narrow" panose="020B0606020202030204" pitchFamily="34" charset="0"/>
              </a:rPr>
              <a:t>42</a:t>
            </a:r>
          </a:p>
          <a:p>
            <a:pPr>
              <a:lnSpc>
                <a:spcPct val="90000"/>
              </a:lnSpc>
              <a:buFontTx/>
              <a:buNone/>
            </a:pPr>
            <a:r>
              <a:rPr lang="en-US" altLang="en-US" sz="2400" dirty="0">
                <a:latin typeface="Arial Narrow" panose="020B0606020202030204" pitchFamily="34" charset="0"/>
              </a:rPr>
              <a:t>• Bob sends </a:t>
            </a:r>
            <a:r>
              <a:rPr lang="en-US" altLang="en-US" sz="2400" b="1" dirty="0">
                <a:solidFill>
                  <a:schemeClr val="hlink"/>
                </a:solidFill>
                <a:latin typeface="Arial Narrow" panose="020B0606020202030204" pitchFamily="34" charset="0"/>
              </a:rPr>
              <a:t>28 16 44 44 42</a:t>
            </a:r>
          </a:p>
        </p:txBody>
      </p:sp>
      <p:sp>
        <p:nvSpPr>
          <p:cNvPr id="5" name="Footer Placeholder 4"/>
          <p:cNvSpPr>
            <a:spLocks noGrp="1"/>
          </p:cNvSpPr>
          <p:nvPr>
            <p:ph type="ftr" sz="quarter" idx="11"/>
          </p:nvPr>
        </p:nvSpPr>
        <p:spPr/>
        <p:txBody>
          <a:bodyPr/>
          <a:lstStyle/>
          <a:p>
            <a:r>
              <a:rPr lang="en-US" altLang="en-US"/>
              <a:t>8. Cryptography part 2</a:t>
            </a:r>
          </a:p>
        </p:txBody>
      </p:sp>
      <p:sp>
        <p:nvSpPr>
          <p:cNvPr id="6" name="Slide Number Placeholder 5"/>
          <p:cNvSpPr>
            <a:spLocks noGrp="1"/>
          </p:cNvSpPr>
          <p:nvPr>
            <p:ph type="sldNum" sz="quarter" idx="12"/>
          </p:nvPr>
        </p:nvSpPr>
        <p:spPr/>
        <p:txBody>
          <a:bodyPr/>
          <a:lstStyle/>
          <a:p>
            <a:fld id="{10152227-00AC-427D-92C5-68D14E599B81}" type="slidenum">
              <a:rPr lang="en-US" altLang="en-US"/>
              <a:pPr/>
              <a:t>60</a:t>
            </a:fld>
            <a:endParaRPr lang="en-US" altLang="en-US"/>
          </a:p>
        </p:txBody>
      </p:sp>
    </p:spTree>
    <p:extLst>
      <p:ext uri="{BB962C8B-B14F-4D97-AF65-F5344CB8AC3E}">
        <p14:creationId xmlns:p14="http://schemas.microsoft.com/office/powerpoint/2010/main" val="887833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solidFill>
            <a:srgbClr val="FBA9A3"/>
          </a:solidFill>
        </p:spPr>
        <p:txBody>
          <a:bodyPr/>
          <a:lstStyle/>
          <a:p>
            <a:r>
              <a:rPr lang="en-US" altLang="en-US"/>
              <a:t>Example of RSA (3)</a:t>
            </a:r>
          </a:p>
        </p:txBody>
      </p:sp>
      <p:sp>
        <p:nvSpPr>
          <p:cNvPr id="89091" name="Rectangle 3"/>
          <p:cNvSpPr>
            <a:spLocks noGrp="1" noChangeArrowheads="1"/>
          </p:cNvSpPr>
          <p:nvPr>
            <p:ph idx="1"/>
          </p:nvPr>
        </p:nvSpPr>
        <p:spPr/>
        <p:txBody>
          <a:bodyPr>
            <a:noAutofit/>
          </a:bodyPr>
          <a:lstStyle/>
          <a:p>
            <a:pPr>
              <a:buFontTx/>
              <a:buNone/>
            </a:pPr>
            <a:r>
              <a:rPr lang="en-US" altLang="en-US" sz="2400" dirty="0">
                <a:latin typeface="Arial Narrow" panose="020B0606020202030204" pitchFamily="34" charset="0"/>
              </a:rPr>
              <a:t>Alice receives </a:t>
            </a:r>
            <a:r>
              <a:rPr lang="en-US" altLang="en-US" sz="2400" b="1" dirty="0">
                <a:solidFill>
                  <a:schemeClr val="hlink"/>
                </a:solidFill>
                <a:latin typeface="Arial Narrow" panose="020B0606020202030204" pitchFamily="34" charset="0"/>
              </a:rPr>
              <a:t>28 16 44 44 42</a:t>
            </a:r>
          </a:p>
          <a:p>
            <a:pPr>
              <a:buFontTx/>
              <a:buNone/>
            </a:pPr>
            <a:r>
              <a:rPr lang="en-US" altLang="en-US" sz="2400" dirty="0">
                <a:latin typeface="Arial Narrow" panose="020B0606020202030204" pitchFamily="34" charset="0"/>
              </a:rPr>
              <a:t>Alice uses private key, d = 53, to decrypt message:</a:t>
            </a:r>
          </a:p>
          <a:p>
            <a:pPr>
              <a:buFontTx/>
              <a:buNone/>
            </a:pPr>
            <a:r>
              <a:rPr lang="en-US" altLang="en-US" sz="2400" dirty="0">
                <a:latin typeface="Arial Narrow" panose="020B0606020202030204" pitchFamily="34" charset="0"/>
              </a:rPr>
              <a:t>– 28</a:t>
            </a:r>
            <a:r>
              <a:rPr lang="en-US" altLang="en-US" sz="2400" baseline="30000" dirty="0">
                <a:latin typeface="Arial Narrow" panose="020B0606020202030204" pitchFamily="34" charset="0"/>
              </a:rPr>
              <a:t>53</a:t>
            </a:r>
            <a:r>
              <a:rPr lang="en-US" altLang="en-US" sz="2400" dirty="0">
                <a:latin typeface="Arial Narrow" panose="020B0606020202030204" pitchFamily="34" charset="0"/>
              </a:rPr>
              <a:t> mod 77 = 07; 16</a:t>
            </a:r>
            <a:r>
              <a:rPr lang="en-US" altLang="en-US" sz="2400" baseline="30000" dirty="0">
                <a:latin typeface="Arial Narrow" panose="020B0606020202030204" pitchFamily="34" charset="0"/>
              </a:rPr>
              <a:t>53</a:t>
            </a:r>
            <a:r>
              <a:rPr lang="en-US" altLang="en-US" sz="2400" dirty="0">
                <a:latin typeface="Arial Narrow" panose="020B0606020202030204" pitchFamily="34" charset="0"/>
              </a:rPr>
              <a:t> mod 77 = 04</a:t>
            </a:r>
          </a:p>
          <a:p>
            <a:pPr>
              <a:buFontTx/>
              <a:buNone/>
            </a:pPr>
            <a:r>
              <a:rPr lang="en-US" altLang="en-US" sz="2400" dirty="0">
                <a:latin typeface="Arial Narrow" panose="020B0606020202030204" pitchFamily="34" charset="0"/>
              </a:rPr>
              <a:t>– 44</a:t>
            </a:r>
            <a:r>
              <a:rPr lang="en-US" altLang="en-US" sz="2400" baseline="30000" dirty="0">
                <a:latin typeface="Arial Narrow" panose="020B0606020202030204" pitchFamily="34" charset="0"/>
              </a:rPr>
              <a:t>53</a:t>
            </a:r>
            <a:r>
              <a:rPr lang="en-US" altLang="en-US" sz="2400" dirty="0">
                <a:latin typeface="Arial Narrow" panose="020B0606020202030204" pitchFamily="34" charset="0"/>
              </a:rPr>
              <a:t> mod 77 = 11; 44</a:t>
            </a:r>
            <a:r>
              <a:rPr lang="en-US" altLang="en-US" sz="2400" baseline="30000" dirty="0">
                <a:latin typeface="Arial Narrow" panose="020B0606020202030204" pitchFamily="34" charset="0"/>
              </a:rPr>
              <a:t>53</a:t>
            </a:r>
            <a:r>
              <a:rPr lang="en-US" altLang="en-US" sz="2400" dirty="0">
                <a:latin typeface="Arial Narrow" panose="020B0606020202030204" pitchFamily="34" charset="0"/>
              </a:rPr>
              <a:t> mod 77 = 11</a:t>
            </a:r>
          </a:p>
          <a:p>
            <a:pPr>
              <a:buFontTx/>
              <a:buNone/>
            </a:pPr>
            <a:r>
              <a:rPr lang="en-US" altLang="en-US" sz="2400" dirty="0">
                <a:latin typeface="Arial Narrow" panose="020B0606020202030204" pitchFamily="34" charset="0"/>
              </a:rPr>
              <a:t>– 42</a:t>
            </a:r>
            <a:r>
              <a:rPr lang="en-US" altLang="en-US" sz="2400" baseline="30000" dirty="0">
                <a:latin typeface="Arial Narrow" panose="020B0606020202030204" pitchFamily="34" charset="0"/>
              </a:rPr>
              <a:t>53</a:t>
            </a:r>
            <a:r>
              <a:rPr lang="en-US" altLang="en-US" sz="2400" dirty="0">
                <a:latin typeface="Arial Narrow" panose="020B0606020202030204" pitchFamily="34" charset="0"/>
              </a:rPr>
              <a:t> mod 77 = 14</a:t>
            </a:r>
          </a:p>
          <a:p>
            <a:pPr>
              <a:buFontTx/>
              <a:buNone/>
            </a:pPr>
            <a:r>
              <a:rPr lang="en-US" altLang="en-US" sz="2400" dirty="0">
                <a:latin typeface="Arial Narrow" panose="020B0606020202030204" pitchFamily="34" charset="0"/>
              </a:rPr>
              <a:t>• Alice translates </a:t>
            </a:r>
            <a:r>
              <a:rPr lang="en-US" altLang="en-US" sz="2400" b="1" dirty="0">
                <a:solidFill>
                  <a:srgbClr val="FF0066"/>
                </a:solidFill>
                <a:latin typeface="Arial Narrow" panose="020B0606020202030204" pitchFamily="34" charset="0"/>
              </a:rPr>
              <a:t>07 04 11 11 14</a:t>
            </a:r>
            <a:r>
              <a:rPr lang="en-US" altLang="en-US" sz="2400" dirty="0">
                <a:latin typeface="Arial Narrow" panose="020B0606020202030204" pitchFamily="34" charset="0"/>
              </a:rPr>
              <a:t> to </a:t>
            </a:r>
            <a:r>
              <a:rPr lang="en-US" altLang="en-US" sz="2400" b="1" i="1" dirty="0">
                <a:latin typeface="Arial Narrow" panose="020B0606020202030204" pitchFamily="34" charset="0"/>
              </a:rPr>
              <a:t>HELLO</a:t>
            </a:r>
          </a:p>
          <a:p>
            <a:pPr>
              <a:buFontTx/>
              <a:buNone/>
            </a:pPr>
            <a:r>
              <a:rPr lang="en-US" altLang="en-US" sz="2400" dirty="0">
                <a:latin typeface="Arial Narrow" panose="020B0606020202030204" pitchFamily="34" charset="0"/>
              </a:rPr>
              <a:t>No one else could read it, as only Alice knows her</a:t>
            </a:r>
          </a:p>
          <a:p>
            <a:pPr>
              <a:buFontTx/>
              <a:buNone/>
            </a:pPr>
            <a:r>
              <a:rPr lang="en-US" altLang="en-US" sz="2400" dirty="0">
                <a:latin typeface="Arial Narrow" panose="020B0606020202030204" pitchFamily="34" charset="0"/>
              </a:rPr>
              <a:t>private key (needed for decryption)</a:t>
            </a:r>
          </a:p>
        </p:txBody>
      </p:sp>
      <p:sp>
        <p:nvSpPr>
          <p:cNvPr id="5" name="Footer Placeholder 4"/>
          <p:cNvSpPr>
            <a:spLocks noGrp="1"/>
          </p:cNvSpPr>
          <p:nvPr>
            <p:ph type="ftr" sz="quarter" idx="11"/>
          </p:nvPr>
        </p:nvSpPr>
        <p:spPr/>
        <p:txBody>
          <a:bodyPr/>
          <a:lstStyle/>
          <a:p>
            <a:r>
              <a:rPr lang="en-US" altLang="en-US"/>
              <a:t>8. Cryptography part 2</a:t>
            </a:r>
          </a:p>
        </p:txBody>
      </p:sp>
      <p:sp>
        <p:nvSpPr>
          <p:cNvPr id="6" name="Slide Number Placeholder 5"/>
          <p:cNvSpPr>
            <a:spLocks noGrp="1"/>
          </p:cNvSpPr>
          <p:nvPr>
            <p:ph type="sldNum" sz="quarter" idx="12"/>
          </p:nvPr>
        </p:nvSpPr>
        <p:spPr/>
        <p:txBody>
          <a:bodyPr/>
          <a:lstStyle/>
          <a:p>
            <a:fld id="{8196DDE0-6B24-406C-BE66-B0A7F19E59BF}" type="slidenum">
              <a:rPr lang="en-US" altLang="en-US"/>
              <a:pPr/>
              <a:t>61</a:t>
            </a:fld>
            <a:endParaRPr lang="en-US" altLang="en-US"/>
          </a:p>
        </p:txBody>
      </p:sp>
    </p:spTree>
    <p:extLst>
      <p:ext uri="{BB962C8B-B14F-4D97-AF65-F5344CB8AC3E}">
        <p14:creationId xmlns:p14="http://schemas.microsoft.com/office/powerpoint/2010/main" val="2823798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557" y="245018"/>
            <a:ext cx="8784763" cy="6302113"/>
          </a:xfrm>
        </p:spPr>
      </p:pic>
    </p:spTree>
    <p:extLst>
      <p:ext uri="{BB962C8B-B14F-4D97-AF65-F5344CB8AC3E}">
        <p14:creationId xmlns:p14="http://schemas.microsoft.com/office/powerpoint/2010/main" val="170705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466" y="365124"/>
            <a:ext cx="9132461" cy="5643789"/>
          </a:xfrm>
        </p:spPr>
      </p:pic>
    </p:spTree>
    <p:extLst>
      <p:ext uri="{BB962C8B-B14F-4D97-AF65-F5344CB8AC3E}">
        <p14:creationId xmlns:p14="http://schemas.microsoft.com/office/powerpoint/2010/main" val="164590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768" y="365125"/>
            <a:ext cx="8268603" cy="4528308"/>
          </a:xfrm>
        </p:spPr>
      </p:pic>
    </p:spTree>
    <p:extLst>
      <p:ext uri="{BB962C8B-B14F-4D97-AF65-F5344CB8AC3E}">
        <p14:creationId xmlns:p14="http://schemas.microsoft.com/office/powerpoint/2010/main" val="88566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768" y="365125"/>
            <a:ext cx="8268603" cy="4528308"/>
          </a:xfr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84" y="5141540"/>
            <a:ext cx="8177287" cy="945751"/>
          </a:xfrm>
          <a:prstGeom prst="rect">
            <a:avLst/>
          </a:prstGeom>
        </p:spPr>
      </p:pic>
    </p:spTree>
    <p:extLst>
      <p:ext uri="{BB962C8B-B14F-4D97-AF65-F5344CB8AC3E}">
        <p14:creationId xmlns:p14="http://schemas.microsoft.com/office/powerpoint/2010/main" val="7289090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20119</TotalTime>
  <Words>714</Words>
  <Application>Microsoft Office PowerPoint</Application>
  <PresentationFormat>Widescreen</PresentationFormat>
  <Paragraphs>81</Paragraphs>
  <Slides>62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Arial Narrow</vt:lpstr>
      <vt:lpstr>Calibri</vt:lpstr>
      <vt:lpstr>Century Gothic</vt:lpstr>
      <vt:lpstr>MTMI</vt:lpstr>
      <vt:lpstr>Symbol</vt:lpstr>
      <vt:lpstr>Times New Roman</vt:lpstr>
      <vt:lpstr>TimesNewRoman</vt:lpstr>
      <vt:lpstr>Times-Roman</vt:lpstr>
      <vt:lpstr>Wingdings 3</vt:lpstr>
      <vt:lpstr>Wisp</vt:lpstr>
      <vt:lpstr>Discrete Mathematics, Chapter 4: Number Theory and Cryptography</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 0 mod 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The RSA Algorithm</vt:lpstr>
      <vt:lpstr>Using RSA</vt:lpstr>
      <vt:lpstr>Example of RSA (1)</vt:lpstr>
      <vt:lpstr>Example of RSA (2)</vt:lpstr>
      <vt:lpstr>Example of RSA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Chapter 4: Number Theory and Cryptography</dc:title>
  <dc:creator>Nouman Durrani</dc:creator>
  <cp:lastModifiedBy>Faculty</cp:lastModifiedBy>
  <cp:revision>55</cp:revision>
  <cp:lastPrinted>2016-10-18T03:45:04Z</cp:lastPrinted>
  <dcterms:created xsi:type="dcterms:W3CDTF">2016-10-16T05:39:13Z</dcterms:created>
  <dcterms:modified xsi:type="dcterms:W3CDTF">2017-10-25T16:32:56Z</dcterms:modified>
</cp:coreProperties>
</file>