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42"/>
  </p:notesMasterIdLst>
  <p:handoutMasterIdLst>
    <p:handoutMasterId r:id="rId143"/>
  </p:handoutMasterIdLst>
  <p:sldIdLst>
    <p:sldId id="723" r:id="rId2"/>
    <p:sldId id="724" r:id="rId3"/>
    <p:sldId id="725" r:id="rId4"/>
    <p:sldId id="726" r:id="rId5"/>
    <p:sldId id="727" r:id="rId6"/>
    <p:sldId id="728" r:id="rId7"/>
    <p:sldId id="729" r:id="rId8"/>
    <p:sldId id="730" r:id="rId9"/>
    <p:sldId id="731" r:id="rId10"/>
    <p:sldId id="732" r:id="rId11"/>
    <p:sldId id="733" r:id="rId12"/>
    <p:sldId id="734" r:id="rId13"/>
    <p:sldId id="735" r:id="rId14"/>
    <p:sldId id="736" r:id="rId15"/>
    <p:sldId id="737" r:id="rId16"/>
    <p:sldId id="738" r:id="rId17"/>
    <p:sldId id="739" r:id="rId18"/>
    <p:sldId id="740" r:id="rId19"/>
    <p:sldId id="741" r:id="rId20"/>
    <p:sldId id="742" r:id="rId21"/>
    <p:sldId id="743" r:id="rId22"/>
    <p:sldId id="744" r:id="rId23"/>
    <p:sldId id="745" r:id="rId24"/>
    <p:sldId id="746" r:id="rId25"/>
    <p:sldId id="747" r:id="rId26"/>
    <p:sldId id="748" r:id="rId27"/>
    <p:sldId id="749" r:id="rId28"/>
    <p:sldId id="750" r:id="rId29"/>
    <p:sldId id="751" r:id="rId30"/>
    <p:sldId id="752" r:id="rId31"/>
    <p:sldId id="753" r:id="rId32"/>
    <p:sldId id="754" r:id="rId33"/>
    <p:sldId id="755" r:id="rId34"/>
    <p:sldId id="756" r:id="rId35"/>
    <p:sldId id="757" r:id="rId36"/>
    <p:sldId id="758" r:id="rId37"/>
    <p:sldId id="759" r:id="rId38"/>
    <p:sldId id="760" r:id="rId39"/>
    <p:sldId id="291" r:id="rId40"/>
    <p:sldId id="363" r:id="rId41"/>
    <p:sldId id="395" r:id="rId42"/>
    <p:sldId id="396" r:id="rId43"/>
    <p:sldId id="364" r:id="rId44"/>
    <p:sldId id="366" r:id="rId45"/>
    <p:sldId id="527" r:id="rId46"/>
    <p:sldId id="397" r:id="rId47"/>
    <p:sldId id="525" r:id="rId48"/>
    <p:sldId id="526" r:id="rId49"/>
    <p:sldId id="368" r:id="rId50"/>
    <p:sldId id="375" r:id="rId51"/>
    <p:sldId id="377" r:id="rId52"/>
    <p:sldId id="379" r:id="rId53"/>
    <p:sldId id="381" r:id="rId54"/>
    <p:sldId id="534" r:id="rId55"/>
    <p:sldId id="528" r:id="rId56"/>
    <p:sldId id="493" r:id="rId57"/>
    <p:sldId id="503" r:id="rId58"/>
    <p:sldId id="530" r:id="rId59"/>
    <p:sldId id="531" r:id="rId60"/>
    <p:sldId id="532" r:id="rId61"/>
    <p:sldId id="533" r:id="rId62"/>
    <p:sldId id="535" r:id="rId63"/>
    <p:sldId id="383" r:id="rId64"/>
    <p:sldId id="384" r:id="rId65"/>
    <p:sldId id="385" r:id="rId66"/>
    <p:sldId id="386" r:id="rId67"/>
    <p:sldId id="387" r:id="rId68"/>
    <p:sldId id="388" r:id="rId69"/>
    <p:sldId id="389" r:id="rId70"/>
    <p:sldId id="390" r:id="rId71"/>
    <p:sldId id="391" r:id="rId72"/>
    <p:sldId id="392" r:id="rId73"/>
    <p:sldId id="398" r:id="rId74"/>
    <p:sldId id="393" r:id="rId75"/>
    <p:sldId id="394" r:id="rId76"/>
    <p:sldId id="399" r:id="rId77"/>
    <p:sldId id="400" r:id="rId78"/>
    <p:sldId id="401" r:id="rId79"/>
    <p:sldId id="661" r:id="rId80"/>
    <p:sldId id="662" r:id="rId81"/>
    <p:sldId id="663" r:id="rId82"/>
    <p:sldId id="664" r:id="rId83"/>
    <p:sldId id="665" r:id="rId84"/>
    <p:sldId id="666" r:id="rId85"/>
    <p:sldId id="667" r:id="rId86"/>
    <p:sldId id="668" r:id="rId87"/>
    <p:sldId id="669" r:id="rId88"/>
    <p:sldId id="670" r:id="rId89"/>
    <p:sldId id="671" r:id="rId90"/>
    <p:sldId id="672" r:id="rId91"/>
    <p:sldId id="673" r:id="rId92"/>
    <p:sldId id="674" r:id="rId93"/>
    <p:sldId id="675" r:id="rId94"/>
    <p:sldId id="676" r:id="rId95"/>
    <p:sldId id="677" r:id="rId96"/>
    <p:sldId id="678" r:id="rId97"/>
    <p:sldId id="679" r:id="rId98"/>
    <p:sldId id="680" r:id="rId99"/>
    <p:sldId id="681" r:id="rId100"/>
    <p:sldId id="682" r:id="rId101"/>
    <p:sldId id="683" r:id="rId102"/>
    <p:sldId id="684" r:id="rId103"/>
    <p:sldId id="685" r:id="rId104"/>
    <p:sldId id="686" r:id="rId105"/>
    <p:sldId id="687" r:id="rId106"/>
    <p:sldId id="688" r:id="rId107"/>
    <p:sldId id="689" r:id="rId108"/>
    <p:sldId id="690" r:id="rId109"/>
    <p:sldId id="691" r:id="rId110"/>
    <p:sldId id="692" r:id="rId111"/>
    <p:sldId id="693" r:id="rId112"/>
    <p:sldId id="694" r:id="rId113"/>
    <p:sldId id="695" r:id="rId114"/>
    <p:sldId id="696" r:id="rId115"/>
    <p:sldId id="697" r:id="rId116"/>
    <p:sldId id="698" r:id="rId117"/>
    <p:sldId id="699" r:id="rId118"/>
    <p:sldId id="700" r:id="rId119"/>
    <p:sldId id="701" r:id="rId120"/>
    <p:sldId id="702" r:id="rId121"/>
    <p:sldId id="703" r:id="rId122"/>
    <p:sldId id="704" r:id="rId123"/>
    <p:sldId id="705" r:id="rId124"/>
    <p:sldId id="706" r:id="rId125"/>
    <p:sldId id="707" r:id="rId126"/>
    <p:sldId id="708" r:id="rId127"/>
    <p:sldId id="709" r:id="rId128"/>
    <p:sldId id="710" r:id="rId129"/>
    <p:sldId id="711" r:id="rId130"/>
    <p:sldId id="712" r:id="rId131"/>
    <p:sldId id="713" r:id="rId132"/>
    <p:sldId id="714" r:id="rId133"/>
    <p:sldId id="715" r:id="rId134"/>
    <p:sldId id="716" r:id="rId135"/>
    <p:sldId id="717" r:id="rId136"/>
    <p:sldId id="718" r:id="rId137"/>
    <p:sldId id="719" r:id="rId138"/>
    <p:sldId id="720" r:id="rId139"/>
    <p:sldId id="721" r:id="rId140"/>
    <p:sldId id="722" r:id="rId141"/>
  </p:sldIdLst>
  <p:sldSz cx="9144000" cy="6858000" type="screen4x3"/>
  <p:notesSz cx="7010400" cy="9296400"/>
  <p:embeddedFontLst>
    <p:embeddedFont>
      <p:font typeface="Calibri" panose="020F0502020204030204" pitchFamily="34" charset="0"/>
      <p:regular r:id="rId144"/>
      <p:bold r:id="rId145"/>
      <p:italic r:id="rId146"/>
      <p:boldItalic r:id="rId147"/>
    </p:embeddedFont>
    <p:embeddedFont>
      <p:font typeface="Wingdings 2" panose="05020102010507070707" pitchFamily="18" charset="2"/>
      <p:regular r:id="rId148"/>
    </p:embeddedFont>
    <p:embeddedFont>
      <p:font typeface="Lucida Calligraphy" panose="03010101010101010101" pitchFamily="66" charset="0"/>
      <p:regular r:id="rId149"/>
    </p:embeddedFont>
    <p:embeddedFont>
      <p:font typeface="Cambria Math" panose="02040503050406030204" pitchFamily="18" charset="0"/>
      <p:regular r:id="rId150"/>
    </p:embeddedFont>
    <p:embeddedFont>
      <p:font typeface="Arial Narrow" panose="020B0606020202030204" pitchFamily="34" charset="0"/>
      <p:regular r:id="rId151"/>
      <p:bold r:id="rId152"/>
      <p:italic r:id="rId153"/>
      <p:boldItalic r:id="rId154"/>
    </p:embeddedFont>
    <p:embeddedFont>
      <p:font typeface="Constantia" panose="02030602050306030303" pitchFamily="18" charset="0"/>
      <p:regular r:id="rId155"/>
      <p:bold r:id="rId156"/>
      <p:italic r:id="rId157"/>
      <p:boldItalic r:id="rId158"/>
    </p:embeddedFont>
    <p:embeddedFont>
      <p:font typeface="Cambria" panose="02040503050406030204" pitchFamily="18" charset="0"/>
      <p:regular r:id="rId159"/>
      <p:bold r:id="rId160"/>
      <p:italic r:id="rId161"/>
      <p:boldItalic r:id="rId1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7" autoAdjust="0"/>
    <p:restoredTop sz="94660"/>
  </p:normalViewPr>
  <p:slideViewPr>
    <p:cSldViewPr>
      <p:cViewPr varScale="1">
        <p:scale>
          <a:sx n="70" d="100"/>
          <a:sy n="70" d="100"/>
        </p:scale>
        <p:origin x="140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1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6.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font" Target="fonts/font7.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font" Target="fonts/font2.fntdata"/><Relationship Id="rId161" Type="http://schemas.openxmlformats.org/officeDocument/2006/relationships/font" Target="fonts/font18.fntdata"/><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8.fntdata"/><Relationship Id="rId156" Type="http://schemas.openxmlformats.org/officeDocument/2006/relationships/font" Target="fonts/font1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10.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148" Type="http://schemas.openxmlformats.org/officeDocument/2006/relationships/font" Target="fonts/font5.fntdata"/><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1.fntdata"/><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10/11/2018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64574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10/11/2018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413986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22</a:t>
            </a:fld>
            <a:endParaRPr lang="en-US"/>
          </a:p>
        </p:txBody>
      </p:sp>
    </p:spTree>
    <p:extLst>
      <p:ext uri="{BB962C8B-B14F-4D97-AF65-F5344CB8AC3E}">
        <p14:creationId xmlns:p14="http://schemas.microsoft.com/office/powerpoint/2010/main" val="330515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84</a:t>
            </a:fld>
            <a:endParaRPr lang="en-US"/>
          </a:p>
        </p:txBody>
      </p:sp>
    </p:spTree>
    <p:extLst>
      <p:ext uri="{BB962C8B-B14F-4D97-AF65-F5344CB8AC3E}">
        <p14:creationId xmlns:p14="http://schemas.microsoft.com/office/powerpoint/2010/main" val="285278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10/11/2018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10/11/2018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60.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2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1.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png"/></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23.xml"/><Relationship Id="rId7" Type="http://schemas.openxmlformats.org/officeDocument/2006/relationships/image" Target="../media/image3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tags" Target="../tags/tag27.xml"/><Relationship Id="rId7" Type="http://schemas.openxmlformats.org/officeDocument/2006/relationships/slideLayout" Target="../slideLayouts/slideLayout2.xml"/><Relationship Id="rId12" Type="http://schemas.openxmlformats.org/officeDocument/2006/relationships/image" Target="../media/image4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43.png"/><Relationship Id="rId5" Type="http://schemas.openxmlformats.org/officeDocument/2006/relationships/tags" Target="../tags/tag29.xml"/><Relationship Id="rId10" Type="http://schemas.openxmlformats.org/officeDocument/2006/relationships/image" Target="../media/image42.png"/><Relationship Id="rId4" Type="http://schemas.openxmlformats.org/officeDocument/2006/relationships/tags" Target="../tags/tag28.xml"/><Relationship Id="rId9" Type="http://schemas.openxmlformats.org/officeDocument/2006/relationships/image" Target="../media/image41.png"/></Relationships>
</file>

<file path=ppt/slides/_rels/slide7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9.png"/><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Relations</a:t>
            </a:r>
          </a:p>
        </p:txBody>
      </p:sp>
      <p:sp>
        <p:nvSpPr>
          <p:cNvPr id="3" name="Subtitle 2"/>
          <p:cNvSpPr>
            <a:spLocks noGrp="1"/>
          </p:cNvSpPr>
          <p:nvPr>
            <p:ph type="subTitle" idx="1"/>
          </p:nvPr>
        </p:nvSpPr>
        <p:spPr/>
        <p:txBody>
          <a:bodyPr/>
          <a:lstStyle/>
          <a:p>
            <a:pPr algn="ctr"/>
            <a:r>
              <a:rPr lang="en-US" dirty="0"/>
              <a:t>Chapter 9</a:t>
            </a:r>
          </a:p>
        </p:txBody>
      </p:sp>
      <p:sp>
        <p:nvSpPr>
          <p:cNvPr id="4" name="TextBox 3"/>
          <p:cNvSpPr txBox="1"/>
          <p:nvPr/>
        </p:nvSpPr>
        <p:spPr>
          <a:xfrm rot="10800000" flipV="1">
            <a:off x="5257800" y="3670013"/>
            <a:ext cx="3581400" cy="584775"/>
          </a:xfrm>
          <a:prstGeom prst="rect">
            <a:avLst/>
          </a:prstGeom>
          <a:noFill/>
        </p:spPr>
        <p:txBody>
          <a:bodyPr wrap="square" rtlCol="0">
            <a:spAutoFit/>
          </a:bodyPr>
          <a:lstStyle/>
          <a:p>
            <a:r>
              <a:rPr lang="en-US" sz="3200" dirty="0" smtClean="0"/>
              <a:t>Mr. SHOAIB RAZA</a:t>
            </a:r>
            <a:endParaRPr lang="en-US" sz="3200" dirty="0"/>
          </a:p>
        </p:txBody>
      </p:sp>
    </p:spTree>
    <p:extLst>
      <p:ext uri="{BB962C8B-B14F-4D97-AF65-F5344CB8AC3E}">
        <p14:creationId xmlns:p14="http://schemas.microsoft.com/office/powerpoint/2010/main" val="140015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t>
            </a:r>
            <a:r>
              <a:rPr lang="en-US" i="1" dirty="0"/>
              <a:t>R</a:t>
            </a:r>
            <a:r>
              <a:rPr lang="en-US" dirty="0"/>
              <a:t> is </a:t>
            </a:r>
            <a:r>
              <a:rPr lang="en-US" i="1" dirty="0"/>
              <a:t>symmetric</a:t>
            </a:r>
            <a:r>
              <a:rPr lang="en-US" dirty="0"/>
              <a:t> </a:t>
            </a:r>
            <a:r>
              <a:rPr lang="en-US" dirty="0" err="1"/>
              <a:t>iff</a:t>
            </a:r>
            <a:r>
              <a:rPr lang="en-US" dirty="0"/>
              <a:t> (</a:t>
            </a:r>
            <a:r>
              <a:rPr lang="en-US" i="1" dirty="0" err="1"/>
              <a:t>b,a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whenever (</a:t>
            </a:r>
            <a:r>
              <a:rPr lang="en-US" i="1" dirty="0" err="1">
                <a:ea typeface="Cambria Math"/>
              </a:rPr>
              <a:t>a,b</a:t>
            </a:r>
            <a:r>
              <a:rPr lang="en-US" dirty="0">
                <a:ea typeface="Cambria Math"/>
              </a:rPr>
              <a:t>)</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for all </a:t>
            </a:r>
            <a:r>
              <a:rPr lang="en-US" i="1" dirty="0" err="1">
                <a:ea typeface="Cambria Math"/>
              </a:rPr>
              <a:t>a,b</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symmetric if and only if </a:t>
            </a:r>
            <a:endParaRPr lang="en-US" i="1" dirty="0">
              <a:ea typeface="Cambria Math"/>
            </a:endParaRP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symmetric:</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r>
              <a:rPr lang="en-US" dirty="0">
                <a:latin typeface="Cambria Math"/>
                <a:ea typeface="Cambria Math"/>
              </a:rPr>
              <a:t>The following are not symmetric:</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 (note that 3 ≤ 4, but 4 ≰ 3),</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4 &gt; 3, but 3 ≯ 4),</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4 = 3 + 1, but 3 ≠4 + 1).</a:t>
            </a: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a:buNone/>
            </a:pPr>
            <a:endParaRPr lang="en-US" dirty="0">
              <a:ea typeface="Cambria Math"/>
            </a:endParaRPr>
          </a:p>
          <a:p>
            <a:pPr lvl="1">
              <a:buNone/>
            </a:pPr>
            <a:endParaRPr lang="en-US" dirty="0"/>
          </a:p>
        </p:txBody>
      </p:sp>
    </p:spTree>
    <p:extLst>
      <p:ext uri="{BB962C8B-B14F-4D97-AF65-F5344CB8AC3E}">
        <p14:creationId xmlns:p14="http://schemas.microsoft.com/office/powerpoint/2010/main" val="11314110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31890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Classical Cryptography</a:t>
            </a:r>
          </a:p>
          <a:p>
            <a:r>
              <a:rPr lang="en-US" dirty="0"/>
              <a:t>Cryptosystems</a:t>
            </a:r>
          </a:p>
          <a:p>
            <a:r>
              <a:rPr lang="en-US" dirty="0"/>
              <a:t>Public Key Cryptography</a:t>
            </a:r>
          </a:p>
          <a:p>
            <a:r>
              <a:rPr lang="en-US" dirty="0"/>
              <a:t>RSA Cryptosystem</a:t>
            </a:r>
          </a:p>
          <a:p>
            <a:r>
              <a:rPr lang="en-US" dirty="0" err="1"/>
              <a:t>Crytographic</a:t>
            </a:r>
            <a:r>
              <a:rPr lang="en-US" dirty="0"/>
              <a:t> Protocols</a:t>
            </a:r>
          </a:p>
          <a:p>
            <a:r>
              <a:rPr lang="en-US" dirty="0"/>
              <a:t>Primitive Roots and Discrete Logarithms</a:t>
            </a:r>
          </a:p>
          <a:p>
            <a:pPr>
              <a:buNone/>
            </a:pPr>
            <a:endParaRPr lang="en-US" dirty="0"/>
          </a:p>
          <a:p>
            <a:pPr lvl="1">
              <a:buNone/>
            </a:pPr>
            <a:endParaRPr lang="en-US" dirty="0"/>
          </a:p>
          <a:p>
            <a:endParaRPr lang="en-US" dirty="0"/>
          </a:p>
        </p:txBody>
      </p:sp>
    </p:spTree>
    <p:extLst>
      <p:ext uri="{BB962C8B-B14F-4D97-AF65-F5344CB8AC3E}">
        <p14:creationId xmlns:p14="http://schemas.microsoft.com/office/powerpoint/2010/main" val="1588492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70000" lnSpcReduction="20000"/>
          </a:bodyPr>
          <a:lstStyle/>
          <a:p>
            <a:pPr indent="0">
              <a:buNone/>
            </a:pPr>
            <a:r>
              <a:rPr lang="en-US"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a:t>encryption</a:t>
            </a:r>
            <a:r>
              <a:rPr lang="en-US" dirty="0"/>
              <a:t>.</a:t>
            </a:r>
          </a:p>
          <a:p>
            <a:pPr>
              <a:buNone/>
            </a:pPr>
            <a:r>
              <a:rPr lang="en-US" dirty="0"/>
              <a:t>     Here is how the encryption process works:</a:t>
            </a:r>
          </a:p>
          <a:p>
            <a:pPr lvl="1"/>
            <a:r>
              <a:rPr lang="en-US" dirty="0"/>
              <a:t>Replace each letter by an integer from </a:t>
            </a:r>
            <a:r>
              <a:rPr lang="en-US" b="1" dirty="0"/>
              <a:t>Z</a:t>
            </a:r>
            <a:r>
              <a:rPr lang="en-US" baseline="-25000" dirty="0">
                <a:latin typeface="Cambria Math" pitchFamily="18" charset="0"/>
                <a:ea typeface="Cambria Math" pitchFamily="18" charset="0"/>
              </a:rPr>
              <a:t>26</a:t>
            </a:r>
            <a:r>
              <a:rPr lang="en-US" dirty="0"/>
              <a:t>, that is an integer from </a:t>
            </a:r>
            <a:r>
              <a:rPr lang="en-US" dirty="0">
                <a:latin typeface="Cambria Math" pitchFamily="18" charset="0"/>
                <a:ea typeface="Cambria Math" pitchFamily="18" charset="0"/>
              </a:rPr>
              <a:t>0 </a:t>
            </a:r>
            <a:r>
              <a:rPr lang="en-US" dirty="0"/>
              <a:t>to </a:t>
            </a:r>
            <a:r>
              <a:rPr lang="en-US" dirty="0">
                <a:latin typeface="Cambria Math" pitchFamily="18" charset="0"/>
                <a:ea typeface="Cambria Math" pitchFamily="18" charset="0"/>
              </a:rPr>
              <a:t>25 </a:t>
            </a:r>
            <a:r>
              <a:rPr lang="en-US" dirty="0"/>
              <a:t>representing one less than its position in the alphabet.</a:t>
            </a:r>
          </a:p>
          <a:p>
            <a:pPr lvl="1"/>
            <a:r>
              <a:rPr lang="en-US" dirty="0"/>
              <a:t>The encryption function is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It replaces each integer </a:t>
            </a:r>
            <a:r>
              <a:rPr lang="en-US" i="1" dirty="0"/>
              <a:t>p </a:t>
            </a:r>
            <a:r>
              <a:rPr lang="en-US" dirty="0"/>
              <a:t>in the set {</a:t>
            </a:r>
            <a:r>
              <a:rPr lang="en-US" dirty="0">
                <a:latin typeface="Cambria Math" pitchFamily="18" charset="0"/>
                <a:ea typeface="Cambria Math" pitchFamily="18" charset="0"/>
              </a:rPr>
              <a:t>0,1,2,…,25</a:t>
            </a:r>
            <a:r>
              <a:rPr lang="en-US" dirty="0"/>
              <a:t>}</a:t>
            </a:r>
            <a:r>
              <a:rPr lang="en-US" i="1" dirty="0"/>
              <a:t> </a:t>
            </a:r>
            <a:r>
              <a:rPr lang="en-US" dirty="0"/>
              <a:t> by </a:t>
            </a:r>
            <a:r>
              <a:rPr lang="en-US" i="1" dirty="0"/>
              <a:t>f</a:t>
            </a:r>
            <a:r>
              <a:rPr lang="en-US" dirty="0"/>
              <a:t>(</a:t>
            </a:r>
            <a:r>
              <a:rPr lang="en-US" i="1" dirty="0"/>
              <a:t>p</a:t>
            </a:r>
            <a:r>
              <a:rPr lang="en-US" dirty="0"/>
              <a:t>)</a:t>
            </a:r>
            <a:r>
              <a:rPr lang="en-US" i="1" dirty="0"/>
              <a:t> </a:t>
            </a:r>
            <a:r>
              <a:rPr lang="en-US" dirty="0"/>
              <a:t>in the set {</a:t>
            </a:r>
            <a:r>
              <a:rPr lang="en-US" dirty="0">
                <a:latin typeface="Cambria Math" pitchFamily="18" charset="0"/>
                <a:ea typeface="Cambria Math" pitchFamily="18" charset="0"/>
              </a:rPr>
              <a:t>0,1,2,…,25</a:t>
            </a:r>
            <a:r>
              <a:rPr lang="en-US" dirty="0"/>
              <a:t>}</a:t>
            </a:r>
            <a:r>
              <a:rPr lang="en-US" i="1" dirty="0"/>
              <a:t> .</a:t>
            </a:r>
          </a:p>
          <a:p>
            <a:pPr lvl="1"/>
            <a:r>
              <a:rPr lang="en-US" dirty="0"/>
              <a:t>Replace each integer </a:t>
            </a:r>
            <a:r>
              <a:rPr lang="en-US" i="1" dirty="0"/>
              <a:t>p</a:t>
            </a:r>
            <a:r>
              <a:rPr lang="en-US" dirty="0"/>
              <a:t> by the letter with the position </a:t>
            </a:r>
            <a:r>
              <a:rPr lang="en-US" i="1" dirty="0"/>
              <a:t>p</a:t>
            </a:r>
            <a:r>
              <a:rPr lang="en-US" dirty="0"/>
              <a:t> +</a:t>
            </a:r>
            <a:r>
              <a:rPr lang="en-US" dirty="0">
                <a:latin typeface="Cambria Math" pitchFamily="18" charset="0"/>
                <a:ea typeface="Cambria Math" pitchFamily="18" charset="0"/>
              </a:rPr>
              <a:t> 1 </a:t>
            </a:r>
            <a:r>
              <a:rPr lang="en-US" dirty="0"/>
              <a:t>in the alphabet.</a:t>
            </a:r>
          </a:p>
          <a:p>
            <a:pPr>
              <a:buNone/>
            </a:pPr>
            <a:r>
              <a:rPr lang="en-US" b="1" dirty="0"/>
              <a:t>    Example</a:t>
            </a:r>
            <a:r>
              <a:rPr lang="en-US" dirty="0"/>
              <a:t>: Encrypt the message “MEET YOU IN THE PARK” using the Caesar cipher.</a:t>
            </a:r>
          </a:p>
          <a:p>
            <a:pPr>
              <a:buNone/>
            </a:pPr>
            <a:r>
              <a:rPr lang="en-US" dirty="0"/>
              <a:t>    </a:t>
            </a:r>
            <a:r>
              <a:rPr lang="en-US" b="1" dirty="0"/>
              <a:t>Solution</a:t>
            </a:r>
            <a:r>
              <a:rPr lang="en-US" dirty="0"/>
              <a:t>: </a:t>
            </a:r>
            <a:r>
              <a:rPr lang="en-US" dirty="0">
                <a:latin typeface="Cambria Math" pitchFamily="18" charset="0"/>
                <a:ea typeface="Cambria Math" pitchFamily="18" charset="0"/>
              </a:rPr>
              <a:t>12 4 4 19    24 14 20    8 13    19 7 4    15 0 17 10</a:t>
            </a:r>
            <a:r>
              <a:rPr lang="en-US" dirty="0"/>
              <a:t>.</a:t>
            </a:r>
          </a:p>
          <a:p>
            <a:pPr>
              <a:buNone/>
            </a:pPr>
            <a:r>
              <a:rPr lang="en-US" dirty="0"/>
              <a:t>    Now replace each of these numbers </a:t>
            </a:r>
            <a:r>
              <a:rPr lang="en-US" i="1" dirty="0"/>
              <a:t>p</a:t>
            </a:r>
            <a:r>
              <a:rPr lang="en-US" dirty="0"/>
              <a:t> by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a:t>
            </a:r>
          </a:p>
          <a:p>
            <a:pPr>
              <a:buNone/>
            </a:pPr>
            <a:r>
              <a:rPr lang="en-US" dirty="0"/>
              <a:t>                      </a:t>
            </a:r>
            <a:r>
              <a:rPr lang="en-US" dirty="0">
                <a:latin typeface="Cambria Math" pitchFamily="18" charset="0"/>
                <a:ea typeface="Cambria Math" pitchFamily="18" charset="0"/>
              </a:rPr>
              <a:t>15 7 7 22    1 17 23    11 16    22 10 7    18 3 20 13</a:t>
            </a:r>
            <a:r>
              <a:rPr lang="en-US" dirty="0"/>
              <a:t>.</a:t>
            </a:r>
          </a:p>
          <a:p>
            <a:pPr>
              <a:buNone/>
            </a:pPr>
            <a:r>
              <a:rPr lang="en-US" dirty="0"/>
              <a:t>     Translating the numbers back to letters produces the encrypted message</a:t>
            </a:r>
          </a:p>
          <a:p>
            <a:pPr>
              <a:buNone/>
            </a:pPr>
            <a:r>
              <a:rPr lang="en-US" dirty="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Tree>
    <p:extLst>
      <p:ext uri="{BB962C8B-B14F-4D97-AF65-F5344CB8AC3E}">
        <p14:creationId xmlns:p14="http://schemas.microsoft.com/office/powerpoint/2010/main" val="1173623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92500" lnSpcReduction="10000"/>
          </a:bodyPr>
          <a:lstStyle/>
          <a:p>
            <a:r>
              <a:rPr lang="en-US" dirty="0"/>
              <a:t>To recover the original message, use </a:t>
            </a:r>
            <a:r>
              <a:rPr lang="en-US" i="1" dirty="0"/>
              <a:t>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−3) </a:t>
            </a:r>
            <a:r>
              <a:rPr lang="en-US" b="1" dirty="0">
                <a:latin typeface="Cambria Math"/>
                <a:ea typeface="Cambria Math"/>
              </a:rPr>
              <a:t>mod</a:t>
            </a:r>
            <a:r>
              <a:rPr lang="en-US" dirty="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a:latin typeface="Cambria Math"/>
                <a:ea typeface="Cambria Math"/>
              </a:rPr>
              <a:t>decryption</a:t>
            </a:r>
            <a:r>
              <a:rPr lang="en-US" dirty="0">
                <a:latin typeface="Cambria Math"/>
                <a:ea typeface="Cambria Math"/>
              </a:rPr>
              <a:t>.</a:t>
            </a:r>
            <a:endParaRPr lang="en-US" baseline="30000" dirty="0"/>
          </a:p>
          <a:p>
            <a:r>
              <a:rPr lang="en-US" dirty="0"/>
              <a:t>The Caesar cipher is one of a family of ciphers called </a:t>
            </a:r>
            <a:r>
              <a:rPr lang="en-US" i="1" dirty="0"/>
              <a:t>shift ciphers. </a:t>
            </a:r>
            <a:r>
              <a:rPr lang="en-US" dirty="0"/>
              <a:t>Letters can be shifted by an integer </a:t>
            </a:r>
            <a:r>
              <a:rPr lang="en-US" i="1" dirty="0"/>
              <a:t>k, </a:t>
            </a:r>
            <a:r>
              <a:rPr lang="en-US" dirty="0"/>
              <a:t>with </a:t>
            </a:r>
            <a:r>
              <a:rPr lang="en-US" dirty="0">
                <a:latin typeface="Cambria Math" pitchFamily="18" charset="0"/>
                <a:ea typeface="Cambria Math" pitchFamily="18" charset="0"/>
              </a:rPr>
              <a:t>3 being just one possibility</a:t>
            </a:r>
            <a:r>
              <a:rPr lang="en-US" dirty="0"/>
              <a:t>. The encryption function is</a:t>
            </a:r>
          </a:p>
          <a:p>
            <a:pPr lvl="1">
              <a:buNone/>
            </a:pPr>
            <a:r>
              <a:rPr lang="en-US" i="1" dirty="0"/>
              <a:t>       f</a:t>
            </a:r>
            <a:r>
              <a:rPr lang="en-US" dirty="0"/>
              <a:t>(</a:t>
            </a:r>
            <a:r>
              <a:rPr lang="en-US" i="1" dirty="0"/>
              <a:t>p) = </a:t>
            </a:r>
            <a:r>
              <a:rPr lang="en-US" dirty="0"/>
              <a:t>(</a:t>
            </a:r>
            <a:r>
              <a:rPr lang="en-US" i="1" dirty="0"/>
              <a:t>p + k</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lvl="1">
              <a:buNone/>
            </a:pPr>
            <a:r>
              <a:rPr lang="en-US" dirty="0">
                <a:latin typeface="Cambria Math" pitchFamily="18" charset="0"/>
                <a:ea typeface="Cambria Math" pitchFamily="18" charset="0"/>
              </a:rPr>
              <a:t>a</a:t>
            </a:r>
            <a:r>
              <a:rPr lang="en-US" dirty="0"/>
              <a:t>nd the decryption function is</a:t>
            </a:r>
          </a:p>
          <a:p>
            <a:pPr lvl="1">
              <a:buNone/>
            </a:pPr>
            <a:r>
              <a:rPr lang="en-US" i="1" dirty="0"/>
              <a:t>       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a:t>
            </a:r>
            <a:r>
              <a:rPr lang="en-US" i="1" dirty="0">
                <a:ea typeface="Cambria Math"/>
              </a:rPr>
              <a:t>k</a:t>
            </a:r>
            <a:r>
              <a:rPr lang="en-US" dirty="0">
                <a:latin typeface="Cambria Math"/>
                <a:ea typeface="Cambria Math"/>
              </a:rPr>
              <a:t>) </a:t>
            </a:r>
            <a:r>
              <a:rPr lang="en-US" b="1" dirty="0">
                <a:latin typeface="Cambria Math"/>
                <a:ea typeface="Cambria Math"/>
              </a:rPr>
              <a:t>mod</a:t>
            </a:r>
            <a:r>
              <a:rPr lang="en-US" dirty="0">
                <a:latin typeface="Cambria Math"/>
                <a:ea typeface="Cambria Math"/>
              </a:rPr>
              <a:t> 26</a:t>
            </a:r>
          </a:p>
          <a:p>
            <a:pPr>
              <a:buNone/>
            </a:pPr>
            <a:r>
              <a:rPr lang="en-US" dirty="0">
                <a:latin typeface="Cambria Math"/>
                <a:ea typeface="Cambria Math"/>
              </a:rPr>
              <a:t>      The integer </a:t>
            </a:r>
            <a:r>
              <a:rPr lang="en-US" i="1" dirty="0">
                <a:latin typeface="Cambria Math"/>
                <a:ea typeface="Cambria Math"/>
              </a:rPr>
              <a:t>k</a:t>
            </a:r>
            <a:r>
              <a:rPr lang="en-US" dirty="0">
                <a:latin typeface="Cambria Math"/>
                <a:ea typeface="Cambria Math"/>
              </a:rPr>
              <a:t> is called a </a:t>
            </a:r>
            <a:r>
              <a:rPr lang="en-US" i="1" dirty="0">
                <a:latin typeface="Cambria Math"/>
                <a:ea typeface="Cambria Math"/>
              </a:rPr>
              <a:t>key</a:t>
            </a:r>
            <a:r>
              <a:rPr lang="en-US" dirty="0">
                <a:latin typeface="Cambria Math"/>
                <a:ea typeface="Cambria Math"/>
              </a:rPr>
              <a:t>.</a:t>
            </a:r>
            <a:endParaRPr lang="en-US" dirty="0"/>
          </a:p>
          <a:p>
            <a:endParaRPr lang="en-US" dirty="0"/>
          </a:p>
          <a:p>
            <a:endParaRPr lang="en-US" dirty="0"/>
          </a:p>
        </p:txBody>
      </p:sp>
    </p:spTree>
    <p:extLst>
      <p:ext uri="{BB962C8B-B14F-4D97-AF65-F5344CB8AC3E}">
        <p14:creationId xmlns:p14="http://schemas.microsoft.com/office/powerpoint/2010/main" val="14262034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lnSpcReduction="10000"/>
          </a:bodyPr>
          <a:lstStyle/>
          <a:p>
            <a:pPr indent="0">
              <a:buNone/>
            </a:pPr>
            <a:r>
              <a:rPr lang="en-US" b="1" dirty="0"/>
              <a:t>Example </a:t>
            </a:r>
            <a:r>
              <a:rPr lang="en-US" b="1" dirty="0">
                <a:latin typeface="Cambria Math" pitchFamily="18" charset="0"/>
                <a:ea typeface="Cambria Math" pitchFamily="18" charset="0"/>
              </a:rPr>
              <a:t>1</a:t>
            </a:r>
            <a:r>
              <a:rPr lang="en-US" dirty="0"/>
              <a:t>: Encrypt the message “STOP GLOBAL WARMING” using the shift cipher with </a:t>
            </a:r>
            <a:r>
              <a:rPr lang="en-US" i="1" dirty="0"/>
              <a:t>k</a:t>
            </a:r>
            <a:r>
              <a:rPr lang="en-US" dirty="0"/>
              <a:t> = </a:t>
            </a:r>
            <a:r>
              <a:rPr lang="en-US" dirty="0">
                <a:latin typeface="Cambria Math" pitchFamily="18" charset="0"/>
                <a:ea typeface="Cambria Math" pitchFamily="18" charset="0"/>
              </a:rPr>
              <a:t>11</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18 19 14 15    6 11 14 1 0 11     22 0 17 12  8  13  6</a:t>
            </a:r>
            <a:r>
              <a:rPr lang="en-US" dirty="0"/>
              <a:t>.</a:t>
            </a:r>
          </a:p>
          <a:p>
            <a:pPr>
              <a:buNone/>
            </a:pPr>
            <a:r>
              <a:rPr lang="en-US" dirty="0"/>
              <a:t>    Apply the shift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11</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yielding</a:t>
            </a:r>
          </a:p>
          <a:p>
            <a:pPr>
              <a:buNone/>
            </a:pPr>
            <a:r>
              <a:rPr lang="en-US" dirty="0"/>
              <a:t>       </a:t>
            </a:r>
            <a:r>
              <a:rPr lang="en-US" dirty="0">
                <a:latin typeface="Cambria Math" pitchFamily="18" charset="0"/>
                <a:ea typeface="Cambria Math" pitchFamily="18" charset="0"/>
              </a:rPr>
              <a:t>3 4 25 0    17 22 25 12 11 22     7 11 2 23  19  24  17</a:t>
            </a:r>
            <a:r>
              <a:rPr lang="en-US" dirty="0"/>
              <a:t>.            </a:t>
            </a:r>
          </a:p>
          <a:p>
            <a:pPr>
              <a:buNone/>
            </a:pPr>
            <a:r>
              <a:rPr lang="en-US" dirty="0"/>
              <a:t>    Translating the numbers back to letters produces the </a:t>
            </a:r>
            <a:r>
              <a:rPr lang="en-US" dirty="0" err="1"/>
              <a:t>ciphertext</a:t>
            </a:r>
            <a:endParaRPr lang="en-US" dirty="0"/>
          </a:p>
          <a:p>
            <a:pPr>
              <a:buNone/>
            </a:pPr>
            <a:r>
              <a:rPr lang="en-US" dirty="0"/>
              <a:t>           “DEZA RWZMLW HLCXTYR.”</a:t>
            </a:r>
          </a:p>
        </p:txBody>
      </p:sp>
    </p:spTree>
    <p:extLst>
      <p:ext uri="{BB962C8B-B14F-4D97-AF65-F5344CB8AC3E}">
        <p14:creationId xmlns:p14="http://schemas.microsoft.com/office/powerpoint/2010/main" val="2034719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fontScale="92500" lnSpcReduction="10000"/>
          </a:bodyPr>
          <a:lstStyle/>
          <a:p>
            <a:pPr indent="0">
              <a:buNone/>
            </a:pPr>
            <a:r>
              <a:rPr lang="en-US" b="1" dirty="0"/>
              <a:t>Example </a:t>
            </a:r>
            <a:r>
              <a:rPr lang="en-US" b="1" dirty="0">
                <a:latin typeface="Cambria Math" pitchFamily="18" charset="0"/>
                <a:ea typeface="Cambria Math" pitchFamily="18" charset="0"/>
              </a:rPr>
              <a:t>2</a:t>
            </a:r>
            <a:r>
              <a:rPr lang="en-US" dirty="0"/>
              <a:t>: Decrypt the message “LEWLYPLUJL PZ H NYLHA  ALHJOLY” that was encrypted using the shift cipher with </a:t>
            </a:r>
            <a:r>
              <a:rPr lang="en-US" i="1" dirty="0"/>
              <a:t>k</a:t>
            </a:r>
            <a:r>
              <a:rPr lang="en-US" dirty="0"/>
              <a:t> = </a:t>
            </a:r>
            <a:r>
              <a:rPr lang="en-US" dirty="0">
                <a:latin typeface="Cambria Math" pitchFamily="18" charset="0"/>
                <a:ea typeface="Cambria Math" pitchFamily="18" charset="0"/>
              </a:rPr>
              <a:t>7</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a:t>
            </a:r>
            <a:r>
              <a:rPr lang="en-US" sz="1900" dirty="0">
                <a:latin typeface="Cambria Math" pitchFamily="18" charset="0"/>
                <a:ea typeface="Cambria Math" pitchFamily="18" charset="0"/>
              </a:rPr>
              <a:t>11 4 22 11 24 15 11 20 9 11   15 25   7   13 24 11 7  0    0 11 7  9  14  11  24</a:t>
            </a:r>
            <a:r>
              <a:rPr lang="en-US" sz="1900" dirty="0"/>
              <a:t>.</a:t>
            </a:r>
          </a:p>
          <a:p>
            <a:pPr>
              <a:buNone/>
            </a:pPr>
            <a:r>
              <a:rPr lang="en-US" dirty="0"/>
              <a:t>    Shift each of the numbers by </a:t>
            </a:r>
            <a:r>
              <a:rPr lang="en-US" dirty="0">
                <a:latin typeface="Cambria Math"/>
                <a:ea typeface="Cambria Math"/>
              </a:rPr>
              <a:t>−</a:t>
            </a:r>
            <a:r>
              <a:rPr lang="en-US" i="1" dirty="0">
                <a:ea typeface="Cambria Math"/>
              </a:rPr>
              <a:t>k</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−7 modulo 26</a:t>
            </a:r>
            <a:r>
              <a:rPr lang="en-US" dirty="0"/>
              <a:t>, yielding</a:t>
            </a:r>
          </a:p>
          <a:p>
            <a:pPr>
              <a:buNone/>
            </a:pPr>
            <a:r>
              <a:rPr lang="en-US" dirty="0"/>
              <a:t>    </a:t>
            </a:r>
            <a:r>
              <a:rPr lang="en-US" sz="1900" dirty="0">
                <a:latin typeface="Cambria Math" pitchFamily="18" charset="0"/>
                <a:ea typeface="Cambria Math" pitchFamily="18" charset="0"/>
              </a:rPr>
              <a:t>4 23 15 4 17 8 4 13 2 4   8 18    0    6 17 4  0  19     19  4  0  2  7  4  17</a:t>
            </a:r>
            <a:r>
              <a:rPr lang="en-US" sz="1900" dirty="0"/>
              <a:t>.</a:t>
            </a:r>
          </a:p>
          <a:p>
            <a:pPr>
              <a:buNone/>
            </a:pPr>
            <a:r>
              <a:rPr lang="en-US" dirty="0"/>
              <a:t>    Translating the numbers back to letters produces the decrypted message</a:t>
            </a:r>
          </a:p>
          <a:p>
            <a:pPr>
              <a:buNone/>
            </a:pPr>
            <a:r>
              <a:rPr lang="en-US" dirty="0"/>
              <a:t>           “EXPERIENCE IS A GREAT TEACHER.”</a:t>
            </a:r>
          </a:p>
        </p:txBody>
      </p:sp>
    </p:spTree>
    <p:extLst>
      <p:ext uri="{BB962C8B-B14F-4D97-AF65-F5344CB8AC3E}">
        <p14:creationId xmlns:p14="http://schemas.microsoft.com/office/powerpoint/2010/main" val="39557037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Definitions</a:t>
            </a:r>
            <a:r>
              <a:rPr lang="en-US" dirty="0" smtClean="0"/>
              <a:t>: Let </a:t>
            </a:r>
            <a:r>
              <a:rPr lang="en-US" b="1" dirty="0" err="1" smtClean="0"/>
              <a:t>Z</a:t>
            </a:r>
            <a:r>
              <a:rPr lang="en-US" i="1" baseline="-25000" dirty="0" err="1" smtClean="0"/>
              <a:t>m</a:t>
            </a:r>
            <a:r>
              <a:rPr lang="en-US" i="1" baseline="-25000" dirty="0" smtClean="0"/>
              <a:t> </a:t>
            </a:r>
            <a:r>
              <a:rPr lang="en-US" dirty="0" smtClean="0"/>
              <a:t> be the set of nonnegative integers less than </a:t>
            </a:r>
            <a:r>
              <a:rPr lang="en-US" i="1" dirty="0" smtClean="0"/>
              <a:t>m</a:t>
            </a:r>
            <a:r>
              <a:rPr lang="en-US" dirty="0" smtClean="0"/>
              <a:t>: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 </a:t>
            </a:r>
            <a:r>
              <a:rPr lang="en-US" i="1" dirty="0" smtClean="0"/>
              <a:t>m</a:t>
            </a:r>
            <a:r>
              <a:rPr lang="en-US" dirty="0" smtClean="0">
                <a:latin typeface="Cambria Math"/>
                <a:ea typeface="Cambria Math"/>
              </a:rPr>
              <a:t>−1</a:t>
            </a:r>
            <a:r>
              <a:rPr lang="en-US" dirty="0" smtClean="0">
                <a:ea typeface="Cambria Math"/>
              </a:rPr>
              <a:t>}</a:t>
            </a:r>
          </a:p>
          <a:p>
            <a:r>
              <a:rPr lang="en-US" dirty="0" smtClean="0">
                <a:ea typeface="Cambria Math"/>
              </a:rPr>
              <a:t>The operation +</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ea typeface="Cambria Math"/>
              </a:rPr>
              <a:t> +</a:t>
            </a:r>
            <a:r>
              <a:rPr lang="en-US" i="1" baseline="-25000" dirty="0" smtClean="0">
                <a:ea typeface="Cambria Math"/>
              </a:rPr>
              <a:t>m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addition modulo m</a:t>
            </a:r>
            <a:r>
              <a:rPr lang="en-US" dirty="0" smtClean="0">
                <a:ea typeface="Cambria Math"/>
              </a:rPr>
              <a:t>.</a:t>
            </a:r>
          </a:p>
          <a:p>
            <a:r>
              <a:rPr lang="en-US" dirty="0" smtClean="0">
                <a:ea typeface="Cambria Math"/>
              </a:rPr>
              <a:t>The operation </a:t>
            </a:r>
            <a:r>
              <a:rPr lang="en-US" dirty="0" smtClean="0">
                <a:latin typeface="Cambria Math"/>
                <a:ea typeface="Cambria Math"/>
              </a:rPr>
              <a:t>∙</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latin typeface="Cambria Math"/>
                <a:ea typeface="Cambria Math"/>
              </a:rPr>
              <a:t> ∙</a:t>
            </a:r>
            <a:r>
              <a:rPr lang="en-US" i="1" baseline="-25000" dirty="0" smtClean="0">
                <a:ea typeface="Cambria Math"/>
              </a:rPr>
              <a:t>m</a:t>
            </a:r>
            <a:r>
              <a:rPr lang="en-US" dirty="0" smtClean="0">
                <a:ea typeface="Cambria Math"/>
              </a:rPr>
              <a:t>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multiplication modulo m</a:t>
            </a:r>
            <a:r>
              <a:rPr lang="en-US" dirty="0" smtClean="0">
                <a:ea typeface="Cambria Math"/>
              </a:rPr>
              <a:t>.</a:t>
            </a:r>
          </a:p>
          <a:p>
            <a:r>
              <a:rPr lang="en-US" dirty="0" smtClean="0">
                <a:ea typeface="Cambria Math"/>
              </a:rPr>
              <a:t>Using these operations is said to be doing </a:t>
            </a:r>
            <a:r>
              <a:rPr lang="en-US" i="1" dirty="0" smtClean="0">
                <a:ea typeface="Cambria Math"/>
              </a:rPr>
              <a:t>arithmetic modulo m</a:t>
            </a:r>
            <a:r>
              <a:rPr lang="en-US" dirty="0" smtClean="0">
                <a:ea typeface="Cambria Math"/>
              </a:rPr>
              <a:t>.</a:t>
            </a:r>
            <a:endParaRPr lang="en-US" dirty="0" smtClean="0"/>
          </a:p>
          <a:p>
            <a:pPr>
              <a:buNone/>
            </a:pPr>
            <a:r>
              <a:rPr lang="en-US" b="1" dirty="0" smtClean="0"/>
              <a:t>  Example</a:t>
            </a:r>
            <a:r>
              <a:rPr lang="en-US" dirty="0" smtClean="0"/>
              <a:t>: Find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    and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a:t>
            </a:r>
          </a:p>
          <a:p>
            <a:pPr>
              <a:buNone/>
            </a:pPr>
            <a:r>
              <a:rPr lang="en-US" dirty="0" smtClean="0"/>
              <a:t>  </a:t>
            </a:r>
            <a:r>
              <a:rPr lang="en-US" b="1" dirty="0" smtClean="0"/>
              <a:t>Solution</a:t>
            </a:r>
            <a:r>
              <a:rPr lang="en-US" dirty="0" smtClean="0"/>
              <a:t>: Using the definitions above:</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16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5</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a:t>
            </a:r>
            <a:r>
              <a:rPr lang="en-US" dirty="0" smtClean="0">
                <a:latin typeface="Cambria Math"/>
                <a:ea typeface="Cambria Math"/>
              </a:rPr>
              <a:t>∙</a:t>
            </a:r>
            <a:r>
              <a:rPr lang="en-US" dirty="0" smtClean="0">
                <a:latin typeface="Cambria Math" pitchFamily="18" charset="0"/>
                <a:ea typeface="Cambria Math" pitchFamily="18" charset="0"/>
              </a:rPr>
              <a:t>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63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8</a:t>
            </a:r>
            <a:endParaRPr lang="en-US" dirty="0" smtClean="0"/>
          </a:p>
          <a:p>
            <a:pPr lvl="1"/>
            <a:endParaRPr lang="en-US" dirty="0"/>
          </a:p>
        </p:txBody>
      </p:sp>
    </p:spTree>
    <p:extLst>
      <p:ext uri="{BB962C8B-B14F-4D97-AF65-F5344CB8AC3E}">
        <p14:creationId xmlns:p14="http://schemas.microsoft.com/office/powerpoint/2010/main" val="396249856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40000" lnSpcReduction="20000"/>
          </a:bodyPr>
          <a:lstStyle/>
          <a:p>
            <a:r>
              <a:rPr lang="en-US" sz="5500" dirty="0" smtClean="0">
                <a:ea typeface="Cambria Math"/>
              </a:rPr>
              <a:t>The operations +</a:t>
            </a:r>
            <a:r>
              <a:rPr lang="en-US" sz="5500" i="1" baseline="-25000" dirty="0" smtClean="0">
                <a:ea typeface="Cambria Math"/>
              </a:rPr>
              <a:t>m</a:t>
            </a:r>
            <a:r>
              <a:rPr lang="en-US" sz="5500" dirty="0" smtClean="0">
                <a:ea typeface="Cambria Math"/>
              </a:rPr>
              <a:t> and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satisfy many of the same properties as ordinary addition and multiplication.</a:t>
            </a:r>
          </a:p>
          <a:p>
            <a:pPr lvl="1"/>
            <a:r>
              <a:rPr lang="en-US" sz="5500" i="1" dirty="0" smtClean="0">
                <a:ea typeface="Cambria Math"/>
              </a:rPr>
              <a:t>Closure</a:t>
            </a:r>
            <a:r>
              <a:rPr lang="en-US" sz="5500" dirty="0" smtClean="0">
                <a:ea typeface="Cambria Math"/>
              </a:rPr>
              <a:t>: If </a:t>
            </a:r>
            <a:r>
              <a:rPr lang="en-US" sz="5500" i="1" dirty="0" smtClean="0">
                <a:ea typeface="Cambria Math"/>
              </a:rPr>
              <a:t>a</a:t>
            </a:r>
            <a:r>
              <a:rPr lang="en-US" sz="5500" dirty="0" smtClean="0">
                <a:ea typeface="Cambria Math"/>
              </a:rPr>
              <a:t> and </a:t>
            </a:r>
            <a:r>
              <a:rPr lang="en-US" sz="5500" i="1" dirty="0" smtClean="0">
                <a:ea typeface="Cambria Math"/>
              </a:rPr>
              <a:t>b </a:t>
            </a:r>
            <a:r>
              <a:rPr lang="en-US" sz="5500" dirty="0" smtClean="0">
                <a:ea typeface="Cambria Math"/>
              </a:rPr>
              <a:t>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a:t>
            </a:r>
            <a:r>
              <a:rPr lang="en-US" sz="5500" i="1" baseline="-25000" dirty="0" smtClean="0"/>
              <a:t>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a:t>
            </a:r>
          </a:p>
          <a:p>
            <a:pPr lvl="1"/>
            <a:r>
              <a:rPr lang="en-US" sz="5500" i="1" dirty="0" err="1" smtClean="0">
                <a:ea typeface="Cambria Math"/>
              </a:rPr>
              <a:t>Associativity</a:t>
            </a:r>
            <a:r>
              <a:rPr lang="en-US" sz="5500" dirty="0" smtClean="0">
                <a:ea typeface="Cambria Math"/>
              </a:rPr>
              <a:t>: If </a:t>
            </a:r>
            <a:r>
              <a:rPr lang="en-US" sz="5500" i="1" dirty="0" smtClean="0">
                <a:ea typeface="Cambria Math"/>
              </a:rPr>
              <a:t>a</a:t>
            </a:r>
            <a:r>
              <a:rPr lang="en-US" sz="5500" dirty="0" smtClean="0">
                <a:ea typeface="Cambria Math"/>
              </a:rPr>
              <a:t>, </a:t>
            </a:r>
            <a:r>
              <a:rPr lang="en-US" sz="5500" i="1" dirty="0" smtClean="0">
                <a:ea typeface="Cambria Math"/>
              </a:rPr>
              <a:t>b, </a:t>
            </a:r>
            <a:r>
              <a:rPr lang="en-US" sz="5500" dirty="0" smtClean="0">
                <a:ea typeface="Cambria Math"/>
              </a:rPr>
              <a:t>and</a:t>
            </a:r>
            <a:r>
              <a:rPr lang="en-US" sz="5500" i="1" dirty="0" smtClean="0">
                <a:ea typeface="Cambria Math"/>
              </a:rPr>
              <a:t> c</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a:t>
            </a:r>
            <a:r>
              <a:rPr lang="en-US" sz="5500" dirty="0" smtClean="0">
                <a:ea typeface="Cambria Math"/>
              </a:rPr>
              <a:t>).</a:t>
            </a:r>
          </a:p>
          <a:p>
            <a:pPr lvl="1"/>
            <a:r>
              <a:rPr lang="en-US" sz="5500" i="1" dirty="0" err="1" smtClean="0">
                <a:ea typeface="Cambria Math"/>
              </a:rPr>
              <a:t>Commutativity</a:t>
            </a:r>
            <a:r>
              <a:rPr lang="en-US" sz="5500" dirty="0" smtClean="0">
                <a:ea typeface="Cambria Math"/>
              </a:rPr>
              <a:t>: If </a:t>
            </a:r>
            <a:r>
              <a:rPr lang="en-US" sz="5500" i="1" dirty="0" smtClean="0">
                <a:ea typeface="Cambria Math"/>
              </a:rPr>
              <a:t>a</a:t>
            </a:r>
            <a:r>
              <a:rPr lang="en-US" sz="5500" dirty="0" smtClean="0">
                <a:ea typeface="Cambria Math"/>
              </a:rPr>
              <a:t> and</a:t>
            </a:r>
            <a:r>
              <a:rPr lang="en-US" sz="5500" i="1" dirty="0" smtClean="0">
                <a:ea typeface="Cambria Math"/>
              </a:rPr>
              <a:t> 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i="1" baseline="-25000" dirty="0" smtClean="0">
                <a:ea typeface="Cambria Math"/>
              </a:rPr>
              <a:t>m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a</a:t>
            </a:r>
            <a:r>
              <a:rPr lang="en-US" sz="5500" dirty="0" smtClean="0">
                <a:ea typeface="Cambria Math"/>
              </a:rPr>
              <a:t>.</a:t>
            </a:r>
          </a:p>
          <a:p>
            <a:pPr lvl="1"/>
            <a:r>
              <a:rPr lang="en-US" sz="5500" i="1" dirty="0" smtClean="0">
                <a:ea typeface="Cambria Math"/>
              </a:rPr>
              <a:t>Identity elements</a:t>
            </a:r>
            <a:r>
              <a:rPr lang="en-US" sz="5500" dirty="0" smtClean="0">
                <a:ea typeface="Cambria Math"/>
              </a:rPr>
              <a:t>: The elements </a:t>
            </a:r>
            <a:r>
              <a:rPr lang="en-US" sz="5500" dirty="0" smtClean="0">
                <a:latin typeface="Cambria Math" pitchFamily="18" charset="0"/>
                <a:ea typeface="Cambria Math" pitchFamily="18" charset="0"/>
              </a:rPr>
              <a:t>0</a:t>
            </a:r>
            <a:r>
              <a:rPr lang="en-US" sz="5500" dirty="0" smtClean="0">
                <a:ea typeface="Cambria Math"/>
              </a:rPr>
              <a:t> and </a:t>
            </a:r>
            <a:r>
              <a:rPr lang="en-US" sz="5500" dirty="0" smtClean="0">
                <a:latin typeface="Cambria Math" pitchFamily="18" charset="0"/>
                <a:ea typeface="Cambria Math" pitchFamily="18" charset="0"/>
              </a:rPr>
              <a:t>1</a:t>
            </a:r>
            <a:r>
              <a:rPr lang="en-US" sz="5500" dirty="0" smtClean="0">
                <a:ea typeface="Cambria Math"/>
              </a:rPr>
              <a:t> are identity elements for addition and multiplication modulo </a:t>
            </a:r>
            <a:r>
              <a:rPr lang="en-US" sz="5500" i="1" dirty="0" smtClean="0">
                <a:ea typeface="Cambria Math"/>
              </a:rPr>
              <a:t>m</a:t>
            </a:r>
            <a:r>
              <a:rPr lang="en-US" sz="5500" dirty="0" smtClean="0">
                <a:ea typeface="Cambria Math"/>
              </a:rPr>
              <a:t>, respectively.</a:t>
            </a:r>
          </a:p>
          <a:p>
            <a:pPr lvl="2"/>
            <a:r>
              <a:rPr lang="en-US" sz="5500" dirty="0" smtClean="0">
                <a:ea typeface="Cambria Math"/>
              </a:rPr>
              <a:t>If </a:t>
            </a:r>
            <a:r>
              <a:rPr lang="en-US" sz="5500" i="1" dirty="0" smtClean="0">
                <a:ea typeface="Cambria Math"/>
              </a:rPr>
              <a:t>a</a:t>
            </a:r>
            <a:r>
              <a:rPr lang="en-US" sz="5500" dirty="0" smtClean="0">
                <a:ea typeface="Cambria Math"/>
              </a:rPr>
              <a:t> belongs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dirty="0" smtClean="0">
                <a:latin typeface="Cambria Math" pitchFamily="18" charset="0"/>
                <a:ea typeface="Cambria Math" pitchFamily="18" charset="0"/>
              </a:rPr>
              <a:t>0</a:t>
            </a:r>
            <a:r>
              <a:rPr lang="en-US" sz="5500" i="1" dirty="0" smtClean="0">
                <a:ea typeface="Cambria Math"/>
              </a:rPr>
              <a:t>  = </a:t>
            </a:r>
            <a:r>
              <a:rPr lang="en-US" sz="5500" i="1" baseline="-25000" dirty="0" smtClean="0">
                <a:ea typeface="Cambria Math"/>
              </a:rPr>
              <a:t>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latin typeface="Cambria Math" pitchFamily="18" charset="0"/>
                <a:ea typeface="Cambria Math" pitchFamily="18" charset="0"/>
              </a:rPr>
              <a:t>1</a:t>
            </a:r>
            <a:r>
              <a:rPr lang="en-US" sz="5500" dirty="0" smtClean="0">
                <a:ea typeface="Cambria Math"/>
              </a:rPr>
              <a:t> </a:t>
            </a:r>
            <a:r>
              <a:rPr lang="en-US" sz="5500" i="1" dirty="0" smtClean="0">
                <a:ea typeface="Cambria Math"/>
              </a:rPr>
              <a:t> = a</a:t>
            </a:r>
            <a:r>
              <a:rPr lang="en-US" sz="5500" dirty="0" smtClean="0">
                <a:ea typeface="Cambria Math"/>
              </a:rPr>
              <a:t>.</a:t>
            </a:r>
          </a:p>
          <a:p>
            <a:pPr lvl="1"/>
            <a:endParaRPr lang="en-US" dirty="0" smtClean="0"/>
          </a:p>
          <a:p>
            <a:pPr lvl="1"/>
            <a:endParaRPr lang="en-US" dirty="0" smtClean="0"/>
          </a:p>
          <a:p>
            <a:pPr>
              <a:buNone/>
            </a:pPr>
            <a:r>
              <a:rPr lang="en-US" b="1" dirty="0" smtClean="0"/>
              <a:t>  </a:t>
            </a:r>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8769146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a:bodyPr>
          <a:lstStyle/>
          <a:p>
            <a:pPr lvl="1"/>
            <a:r>
              <a:rPr lang="en-US" sz="2000" i="1" dirty="0" smtClean="0">
                <a:ea typeface="Cambria Math"/>
              </a:rPr>
              <a:t>Additive inverses</a:t>
            </a:r>
            <a:r>
              <a:rPr lang="en-US" sz="2000" dirty="0" smtClean="0">
                <a:ea typeface="Cambria Math"/>
              </a:rPr>
              <a:t>: If </a:t>
            </a:r>
            <a:r>
              <a:rPr lang="en-US" sz="2000" i="1" dirty="0" smtClean="0">
                <a:ea typeface="Cambria Math"/>
              </a:rPr>
              <a:t>a</a:t>
            </a:r>
            <a:r>
              <a:rPr lang="en-US" sz="2000" i="1" dirty="0" smtClean="0">
                <a:latin typeface="Cambria Math"/>
                <a:ea typeface="Cambria Math"/>
              </a:rPr>
              <a:t>≠ </a:t>
            </a:r>
            <a:r>
              <a:rPr lang="en-US" sz="2000" dirty="0" smtClean="0">
                <a:latin typeface="Cambria Math" pitchFamily="18" charset="0"/>
                <a:ea typeface="Cambria Math" pitchFamily="18" charset="0"/>
              </a:rPr>
              <a:t>0 </a:t>
            </a:r>
            <a:r>
              <a:rPr lang="en-US" sz="2000" dirty="0" smtClean="0">
                <a:ea typeface="Cambria Math"/>
              </a:rPr>
              <a:t>belongs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r>
              <a:rPr lang="en-US" sz="2000" i="1" dirty="0" smtClean="0">
                <a:ea typeface="Cambria Math"/>
              </a:rPr>
              <a:t>m</a:t>
            </a:r>
            <a:r>
              <a:rPr lang="en-US" sz="2000" i="1" dirty="0" smtClean="0">
                <a:latin typeface="Cambria Math"/>
                <a:ea typeface="Cambria Math"/>
              </a:rPr>
              <a:t>− </a:t>
            </a:r>
            <a:r>
              <a:rPr lang="en-US" sz="2000" i="1" dirty="0" smtClean="0">
                <a:ea typeface="Cambria Math"/>
              </a:rPr>
              <a:t>a</a:t>
            </a:r>
            <a:r>
              <a:rPr lang="en-US" sz="2000" dirty="0" smtClean="0">
                <a:ea typeface="Cambria Math"/>
              </a:rPr>
              <a:t>  is the additive inverse of a modulo m and 0 is its own additive inverse.  </a:t>
            </a:r>
          </a:p>
          <a:p>
            <a:pPr lvl="2"/>
            <a:r>
              <a:rPr lang="en-US" sz="2000" i="1" dirty="0" smtClean="0">
                <a:ea typeface="Cambria Math"/>
              </a:rPr>
              <a:t>a</a:t>
            </a:r>
            <a:r>
              <a:rPr lang="en-US" sz="2000" dirty="0" smtClean="0">
                <a:ea typeface="Cambria Math"/>
              </a:rPr>
              <a:t> +</a:t>
            </a:r>
            <a:r>
              <a:rPr lang="en-US" sz="2000" i="1" baseline="-25000" dirty="0" smtClean="0">
                <a:ea typeface="Cambria Math"/>
              </a:rPr>
              <a:t>m </a:t>
            </a:r>
            <a:r>
              <a:rPr lang="en-US" sz="2000" dirty="0" smtClean="0">
                <a:ea typeface="Cambria Math"/>
              </a:rPr>
              <a:t>(</a:t>
            </a:r>
            <a:r>
              <a:rPr lang="en-US" sz="2000" i="1" dirty="0" smtClean="0">
                <a:ea typeface="Cambria Math"/>
              </a:rPr>
              <a:t>m</a:t>
            </a:r>
            <a:r>
              <a:rPr lang="en-US" sz="2000" i="1" dirty="0" smtClean="0">
                <a:latin typeface="Cambria Math"/>
                <a:ea typeface="Cambria Math"/>
              </a:rPr>
              <a:t>− </a:t>
            </a:r>
            <a:r>
              <a:rPr lang="en-US" sz="2000" i="1" dirty="0" smtClean="0">
                <a:ea typeface="Cambria Math"/>
              </a:rPr>
              <a:t>a )</a:t>
            </a:r>
            <a:r>
              <a:rPr lang="en-US" sz="2000" dirty="0" smtClean="0">
                <a:ea typeface="Cambria Math"/>
              </a:rPr>
              <a:t> </a:t>
            </a:r>
            <a:r>
              <a:rPr lang="en-US" sz="2000" i="1" dirty="0" smtClean="0">
                <a:ea typeface="Cambria Math"/>
              </a:rPr>
              <a:t> = </a:t>
            </a:r>
            <a:r>
              <a:rPr lang="en-US" sz="2000" dirty="0" smtClean="0">
                <a:latin typeface="Cambria Math" pitchFamily="18" charset="0"/>
                <a:ea typeface="Cambria Math" pitchFamily="18" charset="0"/>
              </a:rPr>
              <a:t>0</a:t>
            </a:r>
            <a:r>
              <a:rPr lang="en-US" sz="2000" dirty="0" smtClean="0">
                <a:ea typeface="Cambria Math"/>
              </a:rPr>
              <a:t> and </a:t>
            </a:r>
            <a:r>
              <a:rPr lang="en-US" sz="2000" dirty="0" smtClean="0">
                <a:latin typeface="Cambria Math" pitchFamily="18" charset="0"/>
                <a:ea typeface="Cambria Math" pitchFamily="18" charset="0"/>
              </a:rPr>
              <a:t>0</a:t>
            </a:r>
            <a:r>
              <a:rPr lang="en-US" sz="2000" dirty="0" smtClean="0">
                <a:ea typeface="Cambria Math"/>
              </a:rPr>
              <a:t> +</a:t>
            </a:r>
            <a:r>
              <a:rPr lang="en-US" sz="2000" i="1" baseline="-25000" dirty="0" smtClean="0">
                <a:ea typeface="Cambria Math"/>
              </a:rPr>
              <a:t>m </a:t>
            </a:r>
            <a:r>
              <a:rPr lang="en-US" sz="2000" dirty="0" smtClean="0">
                <a:latin typeface="Cambria Math" pitchFamily="18" charset="0"/>
                <a:ea typeface="Cambria Math" pitchFamily="18" charset="0"/>
              </a:rPr>
              <a:t>0</a:t>
            </a:r>
            <a:r>
              <a:rPr lang="en-US" sz="2000" i="1" dirty="0" smtClean="0">
                <a:ea typeface="Cambria Math"/>
              </a:rPr>
              <a:t>  = </a:t>
            </a:r>
            <a:r>
              <a:rPr lang="en-US" sz="2000" dirty="0" smtClean="0">
                <a:latin typeface="Cambria Math" pitchFamily="18" charset="0"/>
                <a:ea typeface="Cambria Math" pitchFamily="18" charset="0"/>
              </a:rPr>
              <a:t>0</a:t>
            </a:r>
          </a:p>
          <a:p>
            <a:pPr lvl="1"/>
            <a:r>
              <a:rPr lang="en-US" sz="2000" i="1" dirty="0" err="1" smtClean="0">
                <a:ea typeface="Cambria Math" pitchFamily="18" charset="0"/>
              </a:rPr>
              <a:t>Distributivity</a:t>
            </a:r>
            <a:r>
              <a:rPr lang="en-US" sz="2000" dirty="0" smtClean="0">
                <a:latin typeface="Cambria Math" pitchFamily="18" charset="0"/>
                <a:ea typeface="Cambria Math" pitchFamily="18" charset="0"/>
              </a:rPr>
              <a:t>:</a:t>
            </a:r>
            <a:r>
              <a:rPr lang="en-US" sz="2000" dirty="0" smtClean="0">
                <a:ea typeface="Cambria Math"/>
              </a:rPr>
              <a:t> If </a:t>
            </a:r>
            <a:r>
              <a:rPr lang="en-US" sz="2000" i="1" dirty="0" smtClean="0">
                <a:ea typeface="Cambria Math"/>
              </a:rPr>
              <a:t>a</a:t>
            </a:r>
            <a:r>
              <a:rPr lang="en-US" sz="2000" dirty="0" smtClean="0">
                <a:ea typeface="Cambria Math"/>
              </a:rPr>
              <a:t>, </a:t>
            </a:r>
            <a:r>
              <a:rPr lang="en-US" sz="2000" i="1" dirty="0" smtClean="0">
                <a:ea typeface="Cambria Math"/>
              </a:rPr>
              <a:t>b, </a:t>
            </a:r>
            <a:r>
              <a:rPr lang="en-US" sz="2000" dirty="0" smtClean="0">
                <a:ea typeface="Cambria Math"/>
              </a:rPr>
              <a:t>and</a:t>
            </a:r>
            <a:r>
              <a:rPr lang="en-US" sz="2000" i="1" dirty="0" smtClean="0">
                <a:ea typeface="Cambria Math"/>
              </a:rPr>
              <a:t> c</a:t>
            </a:r>
            <a:r>
              <a:rPr lang="en-US" sz="2000" dirty="0" smtClean="0">
                <a:ea typeface="Cambria Math"/>
              </a:rPr>
              <a:t> belong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p>
          <a:p>
            <a:pPr lvl="2"/>
            <a:r>
              <a:rPr lang="en-US" sz="2000" i="1" dirty="0" smtClean="0">
                <a:ea typeface="Cambria Math"/>
              </a:rPr>
              <a:t> 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i="1" baseline="-25000" dirty="0" smtClean="0">
                <a:ea typeface="Cambria Math"/>
              </a:rPr>
              <a:t>m</a:t>
            </a:r>
            <a:r>
              <a:rPr lang="en-US" sz="2000" dirty="0" smtClean="0">
                <a:ea typeface="Cambria Math"/>
              </a:rPr>
              <a:t> (</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and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  = </a:t>
            </a:r>
            <a:r>
              <a:rPr lang="en-US" sz="2000" dirty="0" smtClean="0">
                <a:ea typeface="Cambria Math"/>
              </a:rPr>
              <a:t>(</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a:t>
            </a:r>
            <a:r>
              <a:rPr lang="en-US" sz="2000" dirty="0" smtClean="0">
                <a:ea typeface="Cambria Math"/>
              </a:rPr>
              <a:t>).</a:t>
            </a:r>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Exercises 42-44 ask for proofs of these properties.</a:t>
            </a:r>
          </a:p>
          <a:p>
            <a:r>
              <a:rPr lang="en-US" sz="2000" dirty="0" err="1" smtClean="0">
                <a:latin typeface="Cambria Math" pitchFamily="18" charset="0"/>
                <a:ea typeface="Cambria Math" pitchFamily="18" charset="0"/>
              </a:rPr>
              <a:t>Multiplicatative</a:t>
            </a:r>
            <a:r>
              <a:rPr lang="en-US" sz="2000" dirty="0" smtClean="0">
                <a:latin typeface="Cambria Math" pitchFamily="18" charset="0"/>
                <a:ea typeface="Cambria Math" pitchFamily="18" charset="0"/>
              </a:rPr>
              <a:t> inverses have not been included since they do not always exist. For example, there is no multiplicative inverse of 2 modulo 6.</a:t>
            </a:r>
          </a:p>
          <a:p>
            <a:r>
              <a:rPr lang="en-US" sz="2000" dirty="0" smtClean="0">
                <a:latin typeface="Cambria Math" pitchFamily="18" charset="0"/>
                <a:ea typeface="Cambria Math" pitchFamily="18" charset="0"/>
              </a:rPr>
              <a:t>(</a:t>
            </a:r>
            <a:r>
              <a:rPr lang="en-US" sz="2000" i="1" dirty="0" smtClean="0">
                <a:latin typeface="Cambria Math" pitchFamily="18" charset="0"/>
                <a:ea typeface="Cambria Math" pitchFamily="18" charset="0"/>
              </a:rPr>
              <a:t>optional</a:t>
            </a:r>
            <a:r>
              <a:rPr lang="en-US" sz="2000" dirty="0" smtClean="0">
                <a:latin typeface="Cambria Math" pitchFamily="18" charset="0"/>
                <a:ea typeface="Cambria Math" pitchFamily="18" charset="0"/>
              </a:rPr>
              <a:t>) Using the terminology of  abstract algebra,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group and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and </a:t>
            </a:r>
            <a:r>
              <a:rPr lang="en-US" sz="2000" dirty="0" smtClean="0">
                <a:latin typeface="Cambria Math"/>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ring.  </a:t>
            </a:r>
            <a:endParaRPr lang="en-US" sz="2000" dirty="0" smtClean="0">
              <a:ea typeface="Cambria Math"/>
            </a:endParaRPr>
          </a:p>
          <a:p>
            <a:pPr lvl="1"/>
            <a:endParaRPr lang="en-US" sz="2000" dirty="0" smtClean="0">
              <a:ea typeface="Cambria Math"/>
            </a:endParaRPr>
          </a:p>
          <a:p>
            <a:pPr lvl="1"/>
            <a:endParaRPr lang="en-US" sz="2000" dirty="0" smtClean="0"/>
          </a:p>
          <a:p>
            <a:pPr lvl="1"/>
            <a:endParaRPr lang="en-US" sz="2000" dirty="0" smtClean="0"/>
          </a:p>
        </p:txBody>
      </p:sp>
    </p:spTree>
    <p:extLst>
      <p:ext uri="{BB962C8B-B14F-4D97-AF65-F5344CB8AC3E}">
        <p14:creationId xmlns:p14="http://schemas.microsoft.com/office/powerpoint/2010/main" val="46996512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Primes and Greatest Common Divisors</a:t>
            </a:r>
            <a:endParaRPr lang="en-US" dirty="0"/>
          </a:p>
        </p:txBody>
      </p:sp>
      <p:sp>
        <p:nvSpPr>
          <p:cNvPr id="3" name="Subtitle 2"/>
          <p:cNvSpPr>
            <a:spLocks noGrp="1"/>
          </p:cNvSpPr>
          <p:nvPr>
            <p:ph type="subTitle" idx="1"/>
          </p:nvPr>
        </p:nvSpPr>
        <p:spPr/>
        <p:txBody>
          <a:bodyPr/>
          <a:lstStyle/>
          <a:p>
            <a:r>
              <a:rPr lang="en-US" dirty="0" smtClean="0"/>
              <a:t>Section 4.3</a:t>
            </a:r>
            <a:endParaRPr lang="en-US" dirty="0"/>
          </a:p>
        </p:txBody>
      </p:sp>
    </p:spTree>
    <p:extLst>
      <p:ext uri="{BB962C8B-B14F-4D97-AF65-F5344CB8AC3E}">
        <p14:creationId xmlns:p14="http://schemas.microsoft.com/office/powerpoint/2010/main" val="4041599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Antisymmetric</a:t>
            </a:r>
            <a:r>
              <a:rPr lang="en-US" dirty="0"/>
              <a:t>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b="1" dirty="0" err="1"/>
              <a:t>Definition</a:t>
            </a:r>
            <a:r>
              <a:rPr lang="en-US" dirty="0" err="1"/>
              <a:t>:A</a:t>
            </a:r>
            <a:r>
              <a:rPr lang="en-US" dirty="0"/>
              <a:t> relation </a:t>
            </a:r>
            <a:r>
              <a:rPr lang="en-US" i="1" dirty="0"/>
              <a:t>R</a:t>
            </a:r>
            <a:r>
              <a:rPr lang="en-US" dirty="0"/>
              <a:t> on a set </a:t>
            </a:r>
            <a:r>
              <a:rPr lang="en-US" i="1" dirty="0"/>
              <a:t>A</a:t>
            </a:r>
            <a:r>
              <a:rPr lang="en-US" dirty="0"/>
              <a:t> such that for all</a:t>
            </a:r>
            <a:r>
              <a:rPr lang="en-US" i="1" dirty="0">
                <a:ea typeface="Cambria Math"/>
              </a:rPr>
              <a:t>   </a:t>
            </a:r>
            <a:r>
              <a:rPr lang="en-US" i="1" dirty="0" err="1">
                <a:ea typeface="Cambria Math"/>
              </a:rPr>
              <a:t>a,b</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b="1" i="1" dirty="0">
                <a:ea typeface="Cambria Math"/>
              </a:rPr>
              <a:t>  </a:t>
            </a:r>
            <a:r>
              <a:rPr lang="en-US" dirty="0"/>
              <a:t>if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a</a:t>
            </a:r>
            <a:r>
              <a:rPr lang="en-US" dirty="0"/>
              <a:t>) </a:t>
            </a:r>
            <a:r>
              <a:rPr lang="en-US" dirty="0">
                <a:latin typeface="Cambria Math"/>
                <a:ea typeface="Cambria Math"/>
              </a:rPr>
              <a:t>∊ </a:t>
            </a:r>
            <a:r>
              <a:rPr lang="en-US" i="1" dirty="0">
                <a:ea typeface="Cambria Math"/>
              </a:rPr>
              <a:t>R</a:t>
            </a:r>
            <a:r>
              <a:rPr lang="en-US" b="1" i="1" dirty="0">
                <a:ea typeface="Cambria Math"/>
              </a:rPr>
              <a:t>, </a:t>
            </a:r>
            <a:r>
              <a:rPr lang="en-US" dirty="0">
                <a:ea typeface="Cambria Math"/>
              </a:rPr>
              <a:t>then </a:t>
            </a:r>
            <a:r>
              <a:rPr lang="en-US" i="1" dirty="0">
                <a:ea typeface="Cambria Math"/>
              </a:rPr>
              <a:t>a = b  </a:t>
            </a:r>
            <a:r>
              <a:rPr lang="en-US" dirty="0">
                <a:ea typeface="Cambria Math"/>
              </a:rPr>
              <a:t>is called </a:t>
            </a:r>
            <a:r>
              <a:rPr lang="en-US" i="1" dirty="0" err="1">
                <a:ea typeface="Cambria Math"/>
              </a:rPr>
              <a:t>antisymmetric</a:t>
            </a:r>
            <a:r>
              <a:rPr lang="en-US" dirty="0">
                <a:ea typeface="Cambria Math"/>
              </a:rPr>
              <a:t>. Written symbolically, </a:t>
            </a:r>
            <a:r>
              <a:rPr lang="en-US" i="1" dirty="0">
                <a:ea typeface="Cambria Math"/>
              </a:rPr>
              <a:t>R</a:t>
            </a:r>
            <a:r>
              <a:rPr lang="en-US" dirty="0">
                <a:ea typeface="Cambria Math"/>
              </a:rPr>
              <a:t> is </a:t>
            </a:r>
            <a:r>
              <a:rPr lang="en-US" dirty="0" err="1">
                <a:ea typeface="Cambria Math"/>
              </a:rPr>
              <a:t>antisymmetric</a:t>
            </a:r>
            <a:r>
              <a:rPr lang="en-US" dirty="0">
                <a:ea typeface="Cambria Math"/>
              </a:rPr>
              <a:t> if and only if </a:t>
            </a:r>
          </a:p>
          <a:p>
            <a:pPr lvl="1">
              <a:buNone/>
            </a:pP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 </a:t>
            </a:r>
            <a:r>
              <a:rPr lang="en-US" dirty="0">
                <a:latin typeface="Cambria Math"/>
                <a:ea typeface="Cambria Math"/>
              </a:rPr>
              <a:t>⟶ </a:t>
            </a:r>
            <a:r>
              <a:rPr lang="en-US" i="1" dirty="0">
                <a:ea typeface="Cambria Math"/>
              </a:rPr>
              <a:t>x</a:t>
            </a:r>
            <a:r>
              <a:rPr lang="en-US" dirty="0">
                <a:latin typeface="Cambria Math"/>
                <a:ea typeface="Cambria Math"/>
              </a:rPr>
              <a:t> = </a:t>
            </a:r>
            <a:r>
              <a:rPr lang="en-US" i="1" dirty="0">
                <a:ea typeface="Cambria Math"/>
              </a:rPr>
              <a:t>y</a:t>
            </a:r>
            <a:r>
              <a:rPr lang="en-US" dirty="0">
                <a:latin typeface="Cambria Math"/>
                <a:ea typeface="Cambria Math"/>
              </a:rPr>
              <a:t>]</a:t>
            </a:r>
            <a:endParaRPr lang="en-US" dirty="0">
              <a:ea typeface="Cambria Math"/>
            </a:endParaRPr>
          </a:p>
          <a:p>
            <a:r>
              <a:rPr lang="en-US" b="1" dirty="0">
                <a:ea typeface="Cambria Math"/>
              </a:rPr>
              <a:t>Example</a:t>
            </a:r>
            <a:r>
              <a:rPr lang="en-US" dirty="0">
                <a:ea typeface="Cambria Math"/>
              </a:rPr>
              <a:t>: The following relations  on the integers are </a:t>
            </a:r>
            <a:r>
              <a:rPr lang="en-US" dirty="0" err="1">
                <a:ea typeface="Cambria Math"/>
              </a:rPr>
              <a:t>antisymmetric</a:t>
            </a:r>
            <a:r>
              <a:rPr lang="en-US" dirty="0">
                <a:ea typeface="Cambria Math"/>
              </a:rPr>
              <a:t>:</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p>
          <a:p>
            <a:pPr lvl="1">
              <a:buNone/>
            </a:pPr>
            <a:r>
              <a:rPr lang="en-US" dirty="0">
                <a:latin typeface="Cambria Math"/>
                <a:ea typeface="Cambria Math"/>
              </a:rPr>
              <a:t>The following relations are not </a:t>
            </a:r>
            <a:r>
              <a:rPr lang="en-US" dirty="0" err="1">
                <a:latin typeface="Cambria Math"/>
                <a:ea typeface="Cambria Math"/>
              </a:rPr>
              <a:t>antisymmetric</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p>
          <a:p>
            <a:pPr lvl="1">
              <a:buNone/>
            </a:pPr>
            <a:r>
              <a:rPr lang="en-US" dirty="0">
                <a:latin typeface="Cambria Math"/>
                <a:ea typeface="Cambria Math"/>
              </a:rPr>
              <a:t>                    (note that both (1,−1) and (−1,1) belong to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(1,2) and (2,1)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a:t>
            </a:r>
          </a:p>
          <a:p>
            <a:pPr lvl="1">
              <a:buNone/>
            </a:pPr>
            <a:endParaRPr lang="en-US" dirty="0"/>
          </a:p>
          <a:p>
            <a:pPr lvl="1">
              <a:buNone/>
            </a:pPr>
            <a:endParaRPr lang="en-US" dirty="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a:t>For any integer, if a</a:t>
            </a:r>
            <a:r>
              <a:rPr lang="en-US" i="1" dirty="0"/>
              <a:t> 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and </a:t>
            </a:r>
            <a:r>
              <a:rPr lang="en-US" i="1" dirty="0"/>
              <a:t>a</a:t>
            </a:r>
            <a:r>
              <a:rPr lang="en-US" dirty="0"/>
              <a:t> </a:t>
            </a:r>
            <a:r>
              <a:rPr lang="en-US" dirty="0">
                <a:latin typeface="Cambria Math"/>
                <a:ea typeface="Cambria Math"/>
              </a:rPr>
              <a:t>≤ </a:t>
            </a:r>
            <a:r>
              <a:rPr lang="en-US" i="1" dirty="0">
                <a:latin typeface="Cambria Math"/>
                <a:ea typeface="Cambria Math"/>
              </a:rPr>
              <a:t>b , </a:t>
            </a:r>
            <a:r>
              <a:rPr lang="en-US" dirty="0">
                <a:latin typeface="Cambria Math"/>
                <a:ea typeface="Cambria Math"/>
              </a:rPr>
              <a:t>then</a:t>
            </a:r>
            <a:r>
              <a:rPr lang="en-US" i="1" dirty="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52094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Prime Numbers and their Properties</a:t>
            </a:r>
          </a:p>
          <a:p>
            <a:r>
              <a:rPr lang="en-US" dirty="0" smtClean="0"/>
              <a:t>Conjectures and Open Problems About Primes</a:t>
            </a:r>
          </a:p>
          <a:p>
            <a:r>
              <a:rPr lang="en-US" dirty="0" smtClean="0"/>
              <a:t>Greatest Common Divisors and Least Common Multiples</a:t>
            </a:r>
          </a:p>
          <a:p>
            <a:r>
              <a:rPr lang="en-US" dirty="0" smtClean="0"/>
              <a:t>The Euclidian Algorithm</a:t>
            </a:r>
          </a:p>
          <a:p>
            <a:r>
              <a:rPr lang="en-US" dirty="0" err="1" smtClean="0"/>
              <a:t>gcds</a:t>
            </a:r>
            <a:r>
              <a:rPr lang="en-US" dirty="0" smtClean="0"/>
              <a:t> as Linear Combinations</a:t>
            </a:r>
          </a:p>
          <a:p>
            <a:pPr>
              <a:buNone/>
            </a:pPr>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21612266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positive integer </a:t>
            </a:r>
            <a:r>
              <a:rPr lang="en-US" i="1" dirty="0" smtClean="0"/>
              <a:t>p</a:t>
            </a:r>
            <a:r>
              <a:rPr lang="en-US" dirty="0" smtClean="0"/>
              <a:t> greater than </a:t>
            </a:r>
            <a:r>
              <a:rPr lang="en-US" dirty="0" smtClean="0">
                <a:latin typeface="Cambria Math" pitchFamily="18" charset="0"/>
                <a:ea typeface="Cambria Math" pitchFamily="18" charset="0"/>
              </a:rPr>
              <a:t>1</a:t>
            </a:r>
            <a:r>
              <a:rPr lang="en-US" dirty="0" smtClean="0"/>
              <a:t> is called </a:t>
            </a:r>
            <a:r>
              <a:rPr lang="en-US" i="1" dirty="0" smtClean="0"/>
              <a:t>prime</a:t>
            </a:r>
            <a:r>
              <a:rPr lang="en-US" dirty="0" smtClean="0"/>
              <a:t> if the only positive factors of </a:t>
            </a:r>
            <a:r>
              <a:rPr lang="en-US" i="1" dirty="0" smtClean="0"/>
              <a:t>p</a:t>
            </a:r>
            <a:r>
              <a:rPr lang="en-US" dirty="0" smtClean="0"/>
              <a:t> are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 positive integer that is greater than </a:t>
            </a:r>
            <a:r>
              <a:rPr lang="en-US" dirty="0" smtClean="0">
                <a:latin typeface="Cambria Math" pitchFamily="18" charset="0"/>
                <a:ea typeface="Cambria Math" pitchFamily="18" charset="0"/>
              </a:rPr>
              <a:t>1</a:t>
            </a:r>
            <a:r>
              <a:rPr lang="en-US" dirty="0" smtClean="0"/>
              <a:t> and is not prime is called </a:t>
            </a:r>
            <a:r>
              <a:rPr lang="en-US" i="1" dirty="0" smtClean="0"/>
              <a:t>composite</a:t>
            </a:r>
            <a:r>
              <a:rPr lang="en-US" dirty="0" smtClean="0"/>
              <a:t>.</a:t>
            </a:r>
          </a:p>
          <a:p>
            <a:pPr>
              <a:buNone/>
            </a:pPr>
            <a:endParaRPr lang="en-US" dirty="0" smtClean="0"/>
          </a:p>
          <a:p>
            <a:pPr>
              <a:buNone/>
            </a:pPr>
            <a:r>
              <a:rPr lang="en-US" dirty="0" smtClean="0"/>
              <a:t>   </a:t>
            </a:r>
            <a:r>
              <a:rPr lang="en-US" b="1" dirty="0" smtClean="0"/>
              <a:t>Example</a:t>
            </a:r>
            <a:r>
              <a:rPr lang="en-US" dirty="0" smtClean="0"/>
              <a:t>:  The integer </a:t>
            </a:r>
            <a:r>
              <a:rPr lang="en-US" dirty="0" smtClean="0">
                <a:latin typeface="Cambria Math" pitchFamily="18" charset="0"/>
                <a:ea typeface="Cambria Math" pitchFamily="18" charset="0"/>
              </a:rPr>
              <a:t>7</a:t>
            </a:r>
            <a:r>
              <a:rPr lang="en-US" dirty="0" smtClean="0"/>
              <a:t> is prime because its only positive factors are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7</a:t>
            </a:r>
            <a:r>
              <a:rPr lang="en-US" dirty="0" smtClean="0"/>
              <a:t>, but </a:t>
            </a:r>
            <a:r>
              <a:rPr lang="en-US" dirty="0" smtClean="0">
                <a:latin typeface="Cambria Math" pitchFamily="18" charset="0"/>
                <a:ea typeface="Cambria Math" pitchFamily="18" charset="0"/>
              </a:rPr>
              <a:t>9</a:t>
            </a:r>
            <a:r>
              <a:rPr lang="en-US" dirty="0" smtClean="0"/>
              <a:t> is composite because it is divisible by </a:t>
            </a:r>
            <a:r>
              <a:rPr lang="en-US" dirty="0" smtClean="0">
                <a:latin typeface="Cambria Math" pitchFamily="18" charset="0"/>
                <a:ea typeface="Cambria Math" pitchFamily="18" charset="0"/>
              </a:rPr>
              <a:t>3</a:t>
            </a:r>
            <a:r>
              <a:rPr lang="en-US" dirty="0" smtClean="0"/>
              <a:t>. </a:t>
            </a:r>
            <a:endParaRPr lang="en-US" dirty="0"/>
          </a:p>
        </p:txBody>
      </p:sp>
    </p:spTree>
    <p:extLst>
      <p:ext uri="{BB962C8B-B14F-4D97-AF65-F5344CB8AC3E}">
        <p14:creationId xmlns:p14="http://schemas.microsoft.com/office/powerpoint/2010/main" val="2089500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Fundamental Theorem of Arithmetic</a:t>
            </a:r>
            <a:endParaRPr lang="en-US" sz="4000" dirty="0"/>
          </a:p>
        </p:txBody>
      </p:sp>
      <p:sp>
        <p:nvSpPr>
          <p:cNvPr id="3" name="Content Placeholder 2"/>
          <p:cNvSpPr>
            <a:spLocks noGrp="1"/>
          </p:cNvSpPr>
          <p:nvPr>
            <p:ph idx="1"/>
          </p:nvPr>
        </p:nvSpPr>
        <p:spPr/>
        <p:txBody>
          <a:bodyPr/>
          <a:lstStyle/>
          <a:p>
            <a:pPr>
              <a:buNone/>
            </a:pPr>
            <a:r>
              <a:rPr lang="en-US" b="1" dirty="0" smtClean="0"/>
              <a:t>   Theorem</a:t>
            </a:r>
            <a:r>
              <a:rPr lang="en-US" dirty="0" smtClean="0"/>
              <a:t>: Every positive integer greater than </a:t>
            </a:r>
            <a:r>
              <a:rPr lang="en-US" dirty="0" smtClean="0">
                <a:latin typeface="Cambria Math" pitchFamily="18" charset="0"/>
                <a:ea typeface="Cambria Math" pitchFamily="18" charset="0"/>
              </a:rPr>
              <a:t>1</a:t>
            </a:r>
            <a:r>
              <a:rPr lang="en-US" dirty="0" smtClean="0"/>
              <a:t> can be written uniquely as a prime or as the product of two or more primes where the prime factors are written in order of </a:t>
            </a:r>
            <a:r>
              <a:rPr lang="en-US" dirty="0" err="1" smtClean="0"/>
              <a:t>nondecreasing</a:t>
            </a:r>
            <a:r>
              <a:rPr lang="en-US" dirty="0" smtClean="0"/>
              <a:t> size. </a:t>
            </a:r>
          </a:p>
          <a:p>
            <a:pPr>
              <a:buNone/>
            </a:pPr>
            <a:r>
              <a:rPr lang="en-US" dirty="0" smtClean="0"/>
              <a:t>    </a:t>
            </a:r>
            <a:r>
              <a:rPr lang="en-US" b="1" dirty="0" smtClean="0"/>
              <a:t>Examples</a:t>
            </a:r>
            <a:r>
              <a:rPr lang="en-US" dirty="0" smtClean="0"/>
              <a:t>:</a:t>
            </a:r>
          </a:p>
          <a:p>
            <a:pPr lvl="1"/>
            <a:r>
              <a:rPr lang="en-US" dirty="0" smtClean="0">
                <a:latin typeface="Cambria Math" pitchFamily="18" charset="0"/>
                <a:ea typeface="Cambria Math" pitchFamily="18" charset="0"/>
              </a:rPr>
              <a:t>100 = 2 </a:t>
            </a:r>
            <a:r>
              <a:rPr lang="en-US" dirty="0" smtClean="0">
                <a:latin typeface="Cambria Math"/>
                <a:ea typeface="Cambria Math"/>
              </a:rPr>
              <a:t>∙ 2 ∙ 5 ∙ 5 = 2</a:t>
            </a:r>
            <a:r>
              <a:rPr lang="en-US" baseline="30000" dirty="0" smtClean="0">
                <a:latin typeface="Cambria Math"/>
                <a:ea typeface="Cambria Math"/>
              </a:rPr>
              <a:t>2</a:t>
            </a:r>
            <a:r>
              <a:rPr lang="en-US" dirty="0" smtClean="0">
                <a:latin typeface="Cambria Math"/>
                <a:ea typeface="Cambria Math"/>
              </a:rPr>
              <a:t> ∙ 5</a:t>
            </a:r>
            <a:r>
              <a:rPr lang="en-US" baseline="30000" dirty="0" smtClean="0">
                <a:latin typeface="Cambria Math"/>
                <a:ea typeface="Cambria Math"/>
              </a:rPr>
              <a:t>2</a:t>
            </a:r>
            <a:r>
              <a:rPr lang="en-US" dirty="0" smtClean="0">
                <a:latin typeface="Cambria Math"/>
                <a:ea typeface="Cambria Math"/>
              </a:rPr>
              <a:t> </a:t>
            </a:r>
          </a:p>
          <a:p>
            <a:pPr lvl="1"/>
            <a:r>
              <a:rPr lang="en-US" dirty="0" smtClean="0">
                <a:latin typeface="Cambria Math"/>
                <a:ea typeface="Cambria Math"/>
              </a:rPr>
              <a:t>641 = 641</a:t>
            </a:r>
          </a:p>
          <a:p>
            <a:pPr lvl="1"/>
            <a:r>
              <a:rPr lang="en-US" dirty="0" smtClean="0">
                <a:latin typeface="Cambria Math"/>
                <a:ea typeface="Cambria Math"/>
              </a:rPr>
              <a:t>999</a:t>
            </a:r>
            <a:r>
              <a:rPr lang="en-US" dirty="0" smtClean="0">
                <a:latin typeface="Cambria Math" pitchFamily="18" charset="0"/>
                <a:ea typeface="Cambria Math" pitchFamily="18" charset="0"/>
              </a:rPr>
              <a:t> = 3 </a:t>
            </a:r>
            <a:r>
              <a:rPr lang="en-US" dirty="0" smtClean="0">
                <a:latin typeface="Cambria Math"/>
                <a:ea typeface="Cambria Math"/>
              </a:rPr>
              <a:t>∙ 3 ∙ 3 ∙ 37 = 3</a:t>
            </a:r>
            <a:r>
              <a:rPr lang="en-US" baseline="30000" dirty="0" smtClean="0">
                <a:latin typeface="Cambria Math"/>
                <a:ea typeface="Cambria Math"/>
              </a:rPr>
              <a:t>3</a:t>
            </a:r>
            <a:r>
              <a:rPr lang="en-US" dirty="0" smtClean="0">
                <a:latin typeface="Cambria Math"/>
                <a:ea typeface="Cambria Math"/>
              </a:rPr>
              <a:t> ∙ 37 </a:t>
            </a:r>
          </a:p>
          <a:p>
            <a:pPr lvl="1"/>
            <a:r>
              <a:rPr lang="en-US" dirty="0" smtClean="0">
                <a:latin typeface="Cambria Math"/>
                <a:ea typeface="Cambria Math"/>
              </a:rPr>
              <a:t>1024</a:t>
            </a:r>
            <a:r>
              <a:rPr lang="en-US" dirty="0" smtClean="0">
                <a:latin typeface="Cambria Math" pitchFamily="18" charset="0"/>
                <a:ea typeface="Cambria Math" pitchFamily="18" charset="0"/>
              </a:rPr>
              <a:t> = 2 </a:t>
            </a:r>
            <a:r>
              <a:rPr lang="en-US" dirty="0" smtClean="0">
                <a:latin typeface="Cambria Math"/>
                <a:ea typeface="Cambria Math"/>
              </a:rPr>
              <a:t>∙ 2 ∙ 2 ∙ 2 ∙ 2 ∙ 2 ∙ 2 ∙ 2 ∙ 2 ∙ 2 = 2</a:t>
            </a:r>
            <a:r>
              <a:rPr lang="en-US" baseline="30000" dirty="0" smtClean="0">
                <a:latin typeface="Cambria Math"/>
                <a:ea typeface="Cambria Math"/>
              </a:rPr>
              <a:t>10</a:t>
            </a:r>
            <a:r>
              <a:rPr lang="en-US" dirty="0" smtClean="0">
                <a:latin typeface="Cambria Math"/>
                <a:ea typeface="Cambria Math"/>
              </a:rPr>
              <a:t> </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402155890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smtClean="0"/>
              <a:t>Erastothenes</a:t>
            </a:r>
            <a:endParaRPr lang="en-US" dirty="0" smtClean="0"/>
          </a:p>
          <a:p>
            <a:r>
              <a:rPr lang="en-US" dirty="0" smtClean="0"/>
              <a:t>(</a:t>
            </a:r>
            <a:r>
              <a:rPr lang="en-US" dirty="0" smtClean="0">
                <a:latin typeface="Cambria Math" pitchFamily="18" charset="0"/>
                <a:ea typeface="Cambria Math" pitchFamily="18" charset="0"/>
              </a:rPr>
              <a:t>276-194</a:t>
            </a:r>
            <a:r>
              <a:rPr lang="en-US" dirty="0" smtClean="0"/>
              <a:t> B.C.)</a:t>
            </a:r>
            <a:endParaRPr lang="en-US" dirty="0"/>
          </a:p>
        </p:txBody>
      </p:sp>
      <p:sp>
        <p:nvSpPr>
          <p:cNvPr id="6" name="Content Placeholder 5"/>
          <p:cNvSpPr>
            <a:spLocks noGrp="1"/>
          </p:cNvSpPr>
          <p:nvPr>
            <p:ph idx="1"/>
          </p:nvPr>
        </p:nvSpPr>
        <p:spPr/>
        <p:txBody>
          <a:bodyPr>
            <a:normAutofit fontScale="92500"/>
          </a:bodyPr>
          <a:lstStyle/>
          <a:p>
            <a:r>
              <a:rPr lang="en-US" dirty="0" smtClean="0"/>
              <a:t>The </a:t>
            </a:r>
            <a:r>
              <a:rPr lang="en-US" i="1" dirty="0" smtClean="0"/>
              <a:t>Sieve of </a:t>
            </a:r>
            <a:r>
              <a:rPr lang="en-US" i="1" dirty="0" err="1" smtClean="0"/>
              <a:t>Erastosthenes</a:t>
            </a:r>
            <a:r>
              <a:rPr lang="en-US" i="1" dirty="0" smtClean="0"/>
              <a:t> </a:t>
            </a:r>
            <a:r>
              <a:rPr lang="en-US" dirty="0" smtClean="0"/>
              <a:t>can be used to find all primes not exceeding a specified positive integer. For example, begin with the list of integers between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100</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2</a:t>
            </a:r>
            <a:r>
              <a:rPr lang="en-US" dirty="0" smtClean="0"/>
              <a:t>, divisible by </a:t>
            </a:r>
            <a:r>
              <a:rPr lang="en-US" dirty="0" smtClean="0">
                <a:latin typeface="Cambria Math" pitchFamily="18" charset="0"/>
                <a:ea typeface="Cambria Math" pitchFamily="18" charset="0"/>
              </a:rPr>
              <a:t>2</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3</a:t>
            </a:r>
            <a:r>
              <a:rPr lang="en-US" dirty="0" smtClean="0"/>
              <a:t>, divisible by </a:t>
            </a:r>
            <a:r>
              <a:rPr lang="en-US" dirty="0" smtClean="0">
                <a:latin typeface="Cambria Math" pitchFamily="18" charset="0"/>
                <a:ea typeface="Cambria Math" pitchFamily="18" charset="0"/>
              </a:rPr>
              <a:t>3</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5</a:t>
            </a:r>
            <a:r>
              <a:rPr lang="en-US" dirty="0" smtClean="0"/>
              <a:t>, divisible by </a:t>
            </a:r>
            <a:r>
              <a:rPr lang="en-US" dirty="0" smtClean="0">
                <a:latin typeface="Cambria Math" pitchFamily="18" charset="0"/>
                <a:ea typeface="Cambria Math" pitchFamily="18" charset="0"/>
              </a:rPr>
              <a:t>5</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7</a:t>
            </a:r>
            <a:r>
              <a:rPr lang="en-US" dirty="0" smtClean="0"/>
              <a:t>, divisible by </a:t>
            </a:r>
            <a:r>
              <a:rPr lang="en-US" dirty="0" smtClean="0">
                <a:latin typeface="Cambria Math" pitchFamily="18" charset="0"/>
                <a:ea typeface="Cambria Math" pitchFamily="18" charset="0"/>
              </a:rPr>
              <a:t>7</a:t>
            </a:r>
            <a:r>
              <a:rPr lang="en-US" dirty="0" smtClean="0"/>
              <a:t>.</a:t>
            </a:r>
          </a:p>
          <a:p>
            <a:pPr marL="850392" lvl="1" indent="-457200">
              <a:buFont typeface="+mj-lt"/>
              <a:buAutoNum type="alphaLcPeriod"/>
            </a:pPr>
            <a:r>
              <a:rPr lang="en-US" dirty="0" smtClean="0"/>
              <a:t>Since all the remaining integers  are not divisible by any of the previous integers, other than </a:t>
            </a:r>
            <a:r>
              <a:rPr lang="en-US" dirty="0" smtClean="0">
                <a:latin typeface="Cambria Math" pitchFamily="18" charset="0"/>
                <a:ea typeface="Cambria Math" pitchFamily="18" charset="0"/>
              </a:rPr>
              <a:t>1</a:t>
            </a:r>
            <a:r>
              <a:rPr lang="en-US" dirty="0" smtClean="0"/>
              <a:t>, the primes are:</a:t>
            </a:r>
          </a:p>
          <a:p>
            <a:pPr>
              <a:buNone/>
            </a:pPr>
            <a:r>
              <a:rPr lang="en-US" dirty="0" smtClean="0"/>
              <a:t>   </a:t>
            </a:r>
            <a:r>
              <a:rPr lang="en-US" sz="2200" dirty="0" smtClean="0"/>
              <a:t>{</a:t>
            </a:r>
            <a:r>
              <a:rPr lang="en-US" sz="2200" dirty="0" smtClean="0">
                <a:latin typeface="Cambria Math" pitchFamily="18" charset="0"/>
                <a:ea typeface="Cambria Math" pitchFamily="18" charset="0"/>
              </a:rPr>
              <a:t>2,3,7,11,19,23,29,31,37,41,43,47,53,59,61,67,71,73,79,83,89, 97</a:t>
            </a:r>
            <a:r>
              <a:rPr lang="en-US" sz="2200" dirty="0" smtClean="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28030303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dirty="0" smtClean="0"/>
              <a:t>If an integer </a:t>
            </a:r>
            <a:r>
              <a:rPr lang="en-US" i="1" dirty="0" smtClean="0"/>
              <a:t>n</a:t>
            </a:r>
            <a:r>
              <a:rPr lang="en-US" dirty="0" smtClean="0"/>
              <a:t> is a composite integer, then it has a prime divisor less than or equal to </a:t>
            </a:r>
            <a:r>
              <a:rPr lang="en-US" dirty="0" smtClean="0">
                <a:latin typeface="Cambria Math"/>
                <a:ea typeface="Cambria Math"/>
              </a:rPr>
              <a:t>√</a:t>
            </a:r>
            <a:r>
              <a:rPr lang="en-US" i="1" dirty="0" smtClean="0"/>
              <a:t>n</a:t>
            </a:r>
            <a:r>
              <a:rPr lang="en-US" dirty="0" smtClean="0"/>
              <a:t>.</a:t>
            </a:r>
          </a:p>
          <a:p>
            <a:endParaRPr lang="en-US" dirty="0" smtClean="0"/>
          </a:p>
          <a:p>
            <a:r>
              <a:rPr lang="en-US" dirty="0" smtClean="0"/>
              <a:t>To see this, note that if </a:t>
            </a:r>
            <a:r>
              <a:rPr lang="en-US" i="1" dirty="0" smtClean="0"/>
              <a:t>n</a:t>
            </a:r>
            <a:r>
              <a:rPr lang="en-US" dirty="0" smtClean="0"/>
              <a:t> = </a:t>
            </a:r>
            <a:r>
              <a:rPr lang="en-US" i="1" dirty="0" err="1" smtClean="0"/>
              <a:t>ab</a:t>
            </a:r>
            <a:r>
              <a:rPr lang="en-US" dirty="0" smtClean="0"/>
              <a:t>, then  </a:t>
            </a:r>
            <a:r>
              <a:rPr lang="en-US" i="1" dirty="0" smtClean="0"/>
              <a:t>a</a:t>
            </a:r>
            <a:r>
              <a:rPr lang="en-US" dirty="0" smtClean="0"/>
              <a:t> </a:t>
            </a:r>
            <a:r>
              <a:rPr lang="en-US" dirty="0" smtClean="0">
                <a:latin typeface="Cambria Math"/>
                <a:ea typeface="Cambria Math"/>
              </a:rPr>
              <a:t>≤ √</a:t>
            </a:r>
            <a:r>
              <a:rPr lang="en-US" i="1" dirty="0" smtClean="0"/>
              <a:t>n </a:t>
            </a:r>
            <a:r>
              <a:rPr lang="en-US" dirty="0" smtClean="0"/>
              <a:t> or </a:t>
            </a:r>
            <a:r>
              <a:rPr lang="en-US" i="1" dirty="0" smtClean="0"/>
              <a:t>b </a:t>
            </a:r>
            <a:r>
              <a:rPr lang="en-US" dirty="0" smtClean="0">
                <a:latin typeface="Cambria Math"/>
                <a:ea typeface="Cambria Math"/>
              </a:rPr>
              <a:t>≤√</a:t>
            </a:r>
            <a:r>
              <a:rPr lang="en-US" i="1" dirty="0" smtClean="0"/>
              <a:t>n</a:t>
            </a:r>
            <a:r>
              <a:rPr lang="en-US" dirty="0" smtClean="0"/>
              <a:t>.</a:t>
            </a:r>
          </a:p>
          <a:p>
            <a:endParaRPr lang="en-US" dirty="0" smtClean="0"/>
          </a:p>
          <a:p>
            <a:endParaRPr lang="en-US" dirty="0" smtClean="0"/>
          </a:p>
          <a:p>
            <a:r>
              <a:rPr lang="en-US" i="1" dirty="0" smtClean="0"/>
              <a:t>Trial division</a:t>
            </a:r>
            <a:r>
              <a:rPr lang="en-US" dirty="0" smtClean="0"/>
              <a:t>, a very inefficient method of determining if a number </a:t>
            </a:r>
            <a:r>
              <a:rPr lang="en-US" i="1" dirty="0" smtClean="0"/>
              <a:t>n</a:t>
            </a:r>
            <a:r>
              <a:rPr lang="en-US" dirty="0" smtClean="0"/>
              <a:t>  is prime, is to try every integer </a:t>
            </a:r>
            <a:r>
              <a:rPr lang="en-US" i="1" dirty="0" err="1" smtClean="0"/>
              <a:t>i</a:t>
            </a:r>
            <a:r>
              <a:rPr lang="en-US" dirty="0" smtClean="0">
                <a:latin typeface="Cambria Math"/>
                <a:ea typeface="Cambria Math"/>
              </a:rPr>
              <a:t> ≤√</a:t>
            </a:r>
            <a:r>
              <a:rPr lang="en-US" i="1" dirty="0" smtClean="0"/>
              <a:t>n </a:t>
            </a:r>
            <a:r>
              <a:rPr lang="en-US" dirty="0" smtClean="0"/>
              <a:t>and see if n is divisible by </a:t>
            </a:r>
            <a:r>
              <a:rPr lang="en-US" i="1" dirty="0" err="1" smtClean="0"/>
              <a:t>i</a:t>
            </a:r>
            <a:r>
              <a:rPr lang="en-US" dirty="0" smtClean="0"/>
              <a:t>. </a:t>
            </a:r>
            <a:endParaRPr lang="en-US" dirty="0"/>
          </a:p>
        </p:txBody>
      </p:sp>
    </p:spTree>
    <p:extLst>
      <p:ext uri="{BB962C8B-B14F-4D97-AF65-F5344CB8AC3E}">
        <p14:creationId xmlns:p14="http://schemas.microsoft.com/office/powerpoint/2010/main" val="159024196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Infinitude of Primes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smtClean="0"/>
              <a:t>Theorem</a:t>
            </a:r>
            <a:r>
              <a:rPr lang="en-US" sz="1800" dirty="0" smtClean="0"/>
              <a:t>: There are infinitely many primes. (Euclid)</a:t>
            </a:r>
          </a:p>
          <a:p>
            <a:pPr>
              <a:buNone/>
            </a:pPr>
            <a:r>
              <a:rPr lang="en-US" sz="1800" dirty="0" smtClean="0"/>
              <a:t>    </a:t>
            </a:r>
            <a:r>
              <a:rPr lang="en-US" sz="1800" b="1" dirty="0" smtClean="0"/>
              <a:t>Proof</a:t>
            </a:r>
            <a:r>
              <a:rPr lang="en-US" sz="1800" dirty="0" smtClean="0"/>
              <a:t>:  Assume finitely many primes: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endParaRPr lang="en-US" sz="1800" i="1" dirty="0" smtClean="0"/>
          </a:p>
          <a:p>
            <a:pPr lvl="1"/>
            <a:r>
              <a:rPr lang="en-US" sz="1800" dirty="0" smtClean="0"/>
              <a:t>Let </a:t>
            </a:r>
            <a:r>
              <a:rPr lang="en-US" sz="1800" i="1" dirty="0" smtClean="0"/>
              <a:t>q = p</a:t>
            </a:r>
            <a:r>
              <a:rPr lang="en-US" sz="1800" baseline="-25000" dirty="0" smtClean="0">
                <a:latin typeface="Cambria Math" pitchFamily="18" charset="0"/>
                <a:ea typeface="Cambria Math" pitchFamily="18" charset="0"/>
              </a:rPr>
              <a:t>1</a:t>
            </a:r>
            <a:r>
              <a:rPr lang="en-US" sz="1800" i="1" dirty="0" smtClean="0"/>
              <a:t>p</a:t>
            </a:r>
            <a:r>
              <a:rPr lang="en-US" sz="1800" baseline="-25000" dirty="0" smtClean="0">
                <a:latin typeface="Cambria Math" pitchFamily="18" charset="0"/>
                <a:ea typeface="Cambria Math" pitchFamily="18" charset="0"/>
              </a:rPr>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p>
          <a:p>
            <a:pPr lvl="1"/>
            <a:r>
              <a:rPr lang="en-US" sz="1800" dirty="0" smtClean="0"/>
              <a:t>Either </a:t>
            </a:r>
            <a:r>
              <a:rPr lang="en-US" sz="1800" i="1" dirty="0" smtClean="0"/>
              <a:t>q</a:t>
            </a:r>
            <a:r>
              <a:rPr lang="en-US" sz="1800" dirty="0" smtClean="0"/>
              <a:t> is prime or by the fundamental theorem of arithmetic it is a product of primes. </a:t>
            </a:r>
          </a:p>
          <a:p>
            <a:pPr lvl="2"/>
            <a:r>
              <a:rPr lang="en-US" sz="1800" dirty="0" smtClean="0"/>
              <a:t>But none of the primes</a:t>
            </a:r>
            <a:r>
              <a:rPr lang="en-US" sz="1800" i="1" dirty="0" smtClean="0"/>
              <a:t> </a:t>
            </a:r>
            <a:r>
              <a:rPr lang="en-US" sz="1800" i="1" dirty="0" err="1" smtClean="0"/>
              <a:t>p</a:t>
            </a:r>
            <a:r>
              <a:rPr lang="en-US" sz="1800" baseline="-25000" dirty="0" err="1" smtClean="0"/>
              <a:t>j</a:t>
            </a:r>
            <a:r>
              <a:rPr lang="en-US" sz="1800" baseline="-25000" dirty="0" smtClean="0"/>
              <a:t> </a:t>
            </a:r>
            <a:r>
              <a:rPr lang="en-US" sz="1800" dirty="0" smtClean="0"/>
              <a:t>divides </a:t>
            </a:r>
            <a:r>
              <a:rPr lang="en-US" sz="1800" i="1" dirty="0" smtClean="0"/>
              <a:t>q</a:t>
            </a:r>
            <a:r>
              <a:rPr lang="en-US" sz="1800" dirty="0" smtClean="0"/>
              <a:t> since if  </a:t>
            </a:r>
            <a:r>
              <a:rPr lang="en-US" sz="1800" i="1" dirty="0" err="1" smtClean="0"/>
              <a:t>p</a:t>
            </a:r>
            <a:r>
              <a:rPr lang="en-US" sz="1800" baseline="-25000" dirty="0" err="1" smtClean="0"/>
              <a:t>j</a:t>
            </a:r>
            <a:r>
              <a:rPr lang="en-US" sz="1800" baseline="-25000" dirty="0" smtClean="0"/>
              <a:t> </a:t>
            </a:r>
            <a:r>
              <a:rPr lang="en-US" sz="1800" dirty="0" smtClean="0"/>
              <a:t>| </a:t>
            </a:r>
            <a:r>
              <a:rPr lang="en-US" sz="1800" i="1" dirty="0" smtClean="0"/>
              <a:t>q</a:t>
            </a:r>
            <a:r>
              <a:rPr lang="en-US" sz="1800" dirty="0" smtClean="0"/>
              <a:t>, then </a:t>
            </a:r>
            <a:r>
              <a:rPr lang="en-US" sz="1800" i="1" dirty="0" err="1" smtClean="0"/>
              <a:t>p</a:t>
            </a:r>
            <a:r>
              <a:rPr lang="en-US" sz="1800" baseline="-25000" dirty="0" err="1" smtClean="0"/>
              <a:t>j</a:t>
            </a:r>
            <a:r>
              <a:rPr lang="en-US" sz="1800" baseline="-25000" dirty="0" smtClean="0"/>
              <a:t> </a:t>
            </a:r>
            <a:r>
              <a:rPr lang="en-US" sz="1800" dirty="0" smtClean="0"/>
              <a:t> divides                                              </a:t>
            </a:r>
            <a:r>
              <a:rPr lang="en-US" sz="1800" i="1" dirty="0" smtClean="0"/>
              <a:t>q </a:t>
            </a:r>
            <a:r>
              <a:rPr lang="en-US" sz="1800" i="1" dirty="0" smtClean="0">
                <a:latin typeface="Cambria Math"/>
                <a:ea typeface="Cambria Math"/>
              </a:rPr>
              <a:t>−</a:t>
            </a:r>
            <a:r>
              <a:rPr lang="en-US" sz="1800" i="1" dirty="0" smtClean="0"/>
              <a:t> p</a:t>
            </a:r>
            <a:r>
              <a:rPr lang="en-US" sz="1800" baseline="-25000" dirty="0" smtClean="0"/>
              <a:t>1</a:t>
            </a:r>
            <a:r>
              <a:rPr lang="en-US" sz="1800" i="1" dirty="0" smtClean="0"/>
              <a:t>p</a:t>
            </a:r>
            <a:r>
              <a:rPr lang="en-US" sz="1800" baseline="-25000" dirty="0" smtClean="0"/>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r>
              <a:rPr lang="en-US" sz="1800" i="1" dirty="0" smtClean="0"/>
              <a:t> .</a:t>
            </a:r>
          </a:p>
          <a:p>
            <a:pPr lvl="2"/>
            <a:r>
              <a:rPr lang="en-US" sz="1800" dirty="0" smtClean="0"/>
              <a:t>Hence</a:t>
            </a:r>
            <a:r>
              <a:rPr lang="en-US" sz="1800" i="1" dirty="0" smtClean="0"/>
              <a:t>, </a:t>
            </a:r>
            <a:r>
              <a:rPr lang="en-US" sz="1800" dirty="0" smtClean="0"/>
              <a:t>there is a prime not on the list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a:t>
            </a:r>
            <a:r>
              <a:rPr lang="en-US" sz="1800" i="1" baseline="-25000" dirty="0" smtClean="0"/>
              <a:t> </a:t>
            </a:r>
            <a:r>
              <a:rPr lang="en-US" sz="1800" dirty="0" smtClean="0"/>
              <a:t>It is either </a:t>
            </a:r>
            <a:r>
              <a:rPr lang="en-US" sz="1800" i="1" dirty="0" smtClean="0"/>
              <a:t>q</a:t>
            </a:r>
            <a:r>
              <a:rPr lang="en-US" sz="1800" dirty="0" smtClean="0"/>
              <a:t>, or if </a:t>
            </a:r>
            <a:r>
              <a:rPr lang="en-US" sz="1800" i="1" dirty="0" smtClean="0"/>
              <a:t>q</a:t>
            </a:r>
            <a:r>
              <a:rPr lang="en-US" sz="1800" dirty="0" smtClean="0"/>
              <a:t> is composite, it is a prime factor of </a:t>
            </a:r>
            <a:r>
              <a:rPr lang="en-US" sz="1800" i="1" dirty="0" smtClean="0"/>
              <a:t>q</a:t>
            </a:r>
            <a:r>
              <a:rPr lang="en-US" sz="1800" dirty="0" smtClean="0"/>
              <a:t>. This contradicts the assumption that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   are all the primes. </a:t>
            </a:r>
          </a:p>
          <a:p>
            <a:pPr lvl="1"/>
            <a:r>
              <a:rPr lang="en-US" sz="1800" dirty="0" smtClean="0"/>
              <a:t>Consequently, there are infinitely many primes.</a:t>
            </a:r>
          </a:p>
          <a:p>
            <a:pPr lvl="1"/>
            <a:endParaRPr lang="en-US" dirty="0" smtClean="0"/>
          </a:p>
          <a:p>
            <a:pPr lvl="1"/>
            <a:endParaRPr lang="en-US" dirty="0" smtClean="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pic>
        <p:nvPicPr>
          <p:cNvPr id="6" name="Picture 5" descr="0853.jpg"/>
          <p:cNvPicPr>
            <a:picLocks noChangeAspect="1"/>
          </p:cNvPicPr>
          <p:nvPr/>
        </p:nvPicPr>
        <p:blipFill>
          <a:blip r:embed="rId3"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smtClean="0"/>
              <a:t>This proof was given by Euclid  </a:t>
            </a:r>
            <a:r>
              <a:rPr lang="en-US" sz="1400" i="1" dirty="0" smtClean="0"/>
              <a:t>The Elements</a:t>
            </a:r>
            <a:r>
              <a:rPr lang="en-US" sz="1400" dirty="0" smtClean="0"/>
              <a:t>. The proof is considered to be one of the most beautiful in all  mathematics.  It is  the first proof in </a:t>
            </a:r>
            <a:r>
              <a:rPr lang="en-US" sz="1400" i="1" dirty="0" smtClean="0"/>
              <a:t>The Book, </a:t>
            </a:r>
            <a:r>
              <a:rPr lang="en-US" sz="1400" dirty="0" smtClean="0"/>
              <a:t>inspired by the famous mathematician Paul </a:t>
            </a:r>
            <a:r>
              <a:rPr lang="en-US" sz="1400" dirty="0" err="1" smtClean="0"/>
              <a:t>Erd</a:t>
            </a:r>
            <a:r>
              <a:rPr lang="hu-HU" sz="1400" dirty="0" smtClean="0">
                <a:latin typeface="Cambria Math"/>
                <a:ea typeface="Cambria Math"/>
              </a:rPr>
              <a:t>ő</a:t>
            </a:r>
            <a:r>
              <a:rPr lang="en-US" sz="1400" dirty="0" smtClean="0"/>
              <a:t>s’ imagined collection of perfect proofs maintained by God.</a:t>
            </a:r>
            <a:endParaRPr lang="en-US" sz="1400" dirty="0"/>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smtClean="0"/>
              <a:t>Paul  </a:t>
            </a:r>
            <a:r>
              <a:rPr lang="en-US" sz="1400" dirty="0" err="1" smtClean="0"/>
              <a:t>Erd</a:t>
            </a:r>
            <a:r>
              <a:rPr lang="hu-HU" sz="1400" dirty="0" smtClean="0">
                <a:latin typeface="Cambria Math"/>
                <a:ea typeface="Cambria Math"/>
              </a:rPr>
              <a:t>ő</a:t>
            </a:r>
            <a:r>
              <a:rPr lang="en-US" sz="1400" dirty="0" smtClean="0"/>
              <a:t>s</a:t>
            </a:r>
          </a:p>
          <a:p>
            <a:r>
              <a:rPr lang="en-US" sz="1400" dirty="0" smtClean="0"/>
              <a:t>(1913-1996) </a:t>
            </a:r>
            <a:endParaRPr lang="en-US" sz="1400" dirty="0"/>
          </a:p>
        </p:txBody>
      </p:sp>
    </p:spTree>
    <p:extLst>
      <p:ext uri="{BB962C8B-B14F-4D97-AF65-F5344CB8AC3E}">
        <p14:creationId xmlns:p14="http://schemas.microsoft.com/office/powerpoint/2010/main" val="41532991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Mersenne</a:t>
            </a:r>
            <a:r>
              <a:rPr lang="en-US" dirty="0" smtClean="0"/>
              <a:t> Primes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Prime numbers of the form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ea typeface="Cambria Math"/>
              </a:rPr>
              <a:t>where</a:t>
            </a:r>
            <a:r>
              <a:rPr lang="en-US" i="1" dirty="0" smtClean="0">
                <a:latin typeface="Cambria Math"/>
                <a:ea typeface="Cambria Math"/>
              </a:rPr>
              <a:t> </a:t>
            </a:r>
            <a:r>
              <a:rPr lang="en-US" baseline="30000" dirty="0" smtClean="0"/>
              <a:t> </a:t>
            </a:r>
            <a:r>
              <a:rPr lang="en-US" i="1" dirty="0" smtClean="0"/>
              <a:t>p</a:t>
            </a:r>
            <a:r>
              <a:rPr lang="en-US" dirty="0" smtClean="0"/>
              <a:t> is prime, are called </a:t>
            </a:r>
            <a:r>
              <a:rPr lang="en-US" i="1" dirty="0" err="1" smtClean="0"/>
              <a:t>Mersenne</a:t>
            </a:r>
            <a:r>
              <a:rPr lang="en-US" i="1" dirty="0" smtClean="0"/>
              <a:t> primes</a:t>
            </a:r>
            <a:r>
              <a:rPr lang="en-US" dirty="0" smtClean="0"/>
              <a:t>.</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7,</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5</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37 , and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7</a:t>
            </a:r>
            <a:r>
              <a:rPr lang="en-US" i="1" baseline="30000" dirty="0" smtClean="0"/>
              <a:t> </a:t>
            </a:r>
            <a:r>
              <a:rPr lang="en-US" i="1" dirty="0" smtClean="0">
                <a:latin typeface="Cambria Math"/>
                <a:ea typeface="Cambria Math"/>
              </a:rPr>
              <a:t>− </a:t>
            </a:r>
            <a:r>
              <a:rPr lang="en-US" dirty="0" smtClean="0">
                <a:latin typeface="Cambria Math"/>
                <a:ea typeface="Cambria Math"/>
              </a:rPr>
              <a:t>1 </a:t>
            </a:r>
            <a:r>
              <a:rPr lang="en-US" i="1" dirty="0" smtClean="0">
                <a:latin typeface="Cambria Math"/>
                <a:ea typeface="Cambria Math"/>
              </a:rPr>
              <a:t> = </a:t>
            </a:r>
            <a:r>
              <a:rPr lang="en-US" dirty="0" smtClean="0">
                <a:latin typeface="Cambria Math"/>
                <a:ea typeface="Cambria Math"/>
              </a:rPr>
              <a:t>127  are </a:t>
            </a:r>
            <a:r>
              <a:rPr lang="en-US" dirty="0" err="1" smtClean="0">
                <a:latin typeface="Cambria Math"/>
                <a:ea typeface="Cambria Math"/>
              </a:rPr>
              <a:t>Mersenne</a:t>
            </a:r>
            <a:r>
              <a:rPr lang="en-US" dirty="0" smtClean="0">
                <a:latin typeface="Cambria Math"/>
                <a:ea typeface="Cambria Math"/>
              </a:rPr>
              <a:t> primes.</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11</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2047 </a:t>
            </a:r>
            <a:r>
              <a:rPr lang="en-US" i="1" dirty="0" smtClean="0">
                <a:latin typeface="Cambria Math"/>
                <a:ea typeface="Cambria Math"/>
              </a:rPr>
              <a:t>  </a:t>
            </a:r>
            <a:r>
              <a:rPr lang="en-US" dirty="0" smtClean="0">
                <a:ea typeface="Cambria Math"/>
              </a:rPr>
              <a:t>is not a </a:t>
            </a:r>
            <a:r>
              <a:rPr lang="en-US" dirty="0" err="1" smtClean="0">
                <a:ea typeface="Cambria Math"/>
              </a:rPr>
              <a:t>Mersenne</a:t>
            </a:r>
            <a:r>
              <a:rPr lang="en-US" dirty="0" smtClean="0">
                <a:ea typeface="Cambria Math"/>
              </a:rPr>
              <a:t> prime</a:t>
            </a:r>
            <a:r>
              <a:rPr lang="en-US" dirty="0" smtClean="0">
                <a:latin typeface="Cambria Math"/>
                <a:ea typeface="Cambria Math"/>
              </a:rPr>
              <a:t> since 2047 = 23∙89.</a:t>
            </a:r>
          </a:p>
          <a:p>
            <a:pPr lvl="1"/>
            <a:r>
              <a:rPr lang="en-US" dirty="0" smtClean="0">
                <a:latin typeface="Cambria Math"/>
                <a:ea typeface="Cambria Math"/>
              </a:rPr>
              <a:t>There is an efficient test for determining if </a:t>
            </a:r>
            <a:r>
              <a:rPr lang="en-US" dirty="0" smtClean="0"/>
              <a: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is prime.</a:t>
            </a:r>
          </a:p>
          <a:p>
            <a:pPr lvl="1"/>
            <a:r>
              <a:rPr lang="en-US" dirty="0" smtClean="0">
                <a:latin typeface="Cambria Math"/>
                <a:ea typeface="Cambria Math"/>
              </a:rPr>
              <a:t>The largest known prime numbers are </a:t>
            </a:r>
            <a:r>
              <a:rPr lang="en-US" dirty="0" err="1" smtClean="0">
                <a:latin typeface="Cambria Math"/>
                <a:ea typeface="Cambria Math"/>
              </a:rPr>
              <a:t>Mersenne</a:t>
            </a:r>
            <a:r>
              <a:rPr lang="en-US" dirty="0" smtClean="0">
                <a:latin typeface="Cambria Math"/>
                <a:ea typeface="Cambria Math"/>
              </a:rPr>
              <a:t> primes.</a:t>
            </a:r>
          </a:p>
          <a:p>
            <a:pPr lvl="1"/>
            <a:r>
              <a:rPr lang="en-US" dirty="0" smtClean="0">
                <a:latin typeface="Cambria Math"/>
                <a:ea typeface="Cambria Math"/>
              </a:rPr>
              <a:t>As of mid 2011, 47 </a:t>
            </a:r>
            <a:r>
              <a:rPr lang="en-US" dirty="0" err="1" smtClean="0">
                <a:latin typeface="Cambria Math"/>
                <a:ea typeface="Cambria Math"/>
              </a:rPr>
              <a:t>Mersenne</a:t>
            </a:r>
            <a:r>
              <a:rPr lang="en-US" dirty="0" smtClean="0">
                <a:latin typeface="Cambria Math"/>
                <a:ea typeface="Cambria Math"/>
              </a:rPr>
              <a:t> primes were known, the largest  is 2</a:t>
            </a:r>
            <a:r>
              <a:rPr lang="en-US" baseline="30000" dirty="0" smtClean="0">
                <a:latin typeface="Cambria Math"/>
                <a:ea typeface="Cambria Math"/>
              </a:rPr>
              <a:t>43,112,609</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1, which has nearly 13 million decimal digits.</a:t>
            </a:r>
          </a:p>
          <a:p>
            <a:pPr lvl="1"/>
            <a:r>
              <a:rPr lang="en-US" dirty="0" smtClean="0">
                <a:latin typeface="Cambria Math"/>
                <a:ea typeface="Cambria Math"/>
              </a:rPr>
              <a:t>The </a:t>
            </a:r>
            <a:r>
              <a:rPr lang="en-US" i="1" dirty="0" smtClean="0">
                <a:ea typeface="Cambria Math"/>
              </a:rPr>
              <a:t>Great Internet </a:t>
            </a:r>
            <a:r>
              <a:rPr lang="en-US" i="1" dirty="0" err="1" smtClean="0">
                <a:ea typeface="Cambria Math"/>
              </a:rPr>
              <a:t>Mersenne</a:t>
            </a:r>
            <a:r>
              <a:rPr lang="en-US" i="1" dirty="0" smtClean="0">
                <a:ea typeface="Cambria Math"/>
              </a:rPr>
              <a:t> Prime Search </a:t>
            </a:r>
            <a:r>
              <a:rPr lang="en-US" dirty="0" smtClean="0">
                <a:latin typeface="Cambria Math"/>
                <a:ea typeface="Cambria Math"/>
              </a:rPr>
              <a:t>(</a:t>
            </a:r>
            <a:r>
              <a:rPr lang="en-US" i="1" dirty="0" smtClean="0">
                <a:ea typeface="Cambria Math"/>
              </a:rPr>
              <a:t>GIMPS</a:t>
            </a:r>
            <a:r>
              <a:rPr lang="en-US" dirty="0" smtClean="0">
                <a:latin typeface="Cambria Math"/>
                <a:ea typeface="Cambria Math"/>
              </a:rPr>
              <a:t>) is a distributed computing project to search  for new </a:t>
            </a:r>
            <a:r>
              <a:rPr lang="en-US" dirty="0" err="1" smtClean="0">
                <a:latin typeface="Cambria Math"/>
                <a:ea typeface="Cambria Math"/>
              </a:rPr>
              <a:t>Mersenne</a:t>
            </a:r>
            <a:r>
              <a:rPr lang="en-US" dirty="0" smtClean="0">
                <a:latin typeface="Cambria Math"/>
                <a:ea typeface="Cambria Math"/>
              </a:rPr>
              <a:t> Primes.</a:t>
            </a:r>
          </a:p>
          <a:p>
            <a:pPr lvl="1">
              <a:buNone/>
            </a:pPr>
            <a:r>
              <a:rPr lang="en-US" dirty="0" smtClean="0">
                <a:latin typeface="Cambria Math"/>
                <a:ea typeface="Cambria Math"/>
              </a:rPr>
              <a:t>                   </a:t>
            </a:r>
            <a:r>
              <a:rPr lang="en-US" dirty="0" smtClean="0">
                <a:latin typeface="Cambria Math"/>
                <a:ea typeface="Cambria Math"/>
                <a:hlinkClick r:id="rId2"/>
              </a:rPr>
              <a:t>http://www.mersenne.org/</a:t>
            </a:r>
            <a:endParaRPr lang="en-US" dirty="0" smtClean="0">
              <a:latin typeface="Cambria Math"/>
              <a:ea typeface="Cambria Math"/>
            </a:endParaRPr>
          </a:p>
          <a:p>
            <a:pPr lvl="1">
              <a:buNone/>
            </a:pPr>
            <a:endParaRPr lang="en-US" dirty="0" smtClean="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smtClean="0"/>
              <a:t>Marin </a:t>
            </a:r>
            <a:r>
              <a:rPr lang="en-US" dirty="0" err="1" smtClean="0"/>
              <a:t>Mersenne</a:t>
            </a:r>
            <a:endParaRPr lang="en-US" dirty="0" smtClean="0"/>
          </a:p>
          <a:p>
            <a:r>
              <a:rPr lang="en-US" dirty="0" smtClean="0"/>
              <a:t>(1588-1648)</a:t>
            </a:r>
            <a:endParaRPr lang="en-US" dirty="0"/>
          </a:p>
        </p:txBody>
      </p:sp>
    </p:spTree>
    <p:extLst>
      <p:ext uri="{BB962C8B-B14F-4D97-AF65-F5344CB8AC3E}">
        <p14:creationId xmlns:p14="http://schemas.microsoft.com/office/powerpoint/2010/main" val="42503369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integers, not both zero. The largest integer </a:t>
            </a:r>
            <a:r>
              <a:rPr lang="en-US" i="1" dirty="0" smtClean="0"/>
              <a:t>d</a:t>
            </a:r>
            <a:r>
              <a:rPr lang="en-US" dirty="0" smtClean="0"/>
              <a:t> such that </a:t>
            </a:r>
            <a:r>
              <a:rPr lang="en-US" i="1" dirty="0" smtClean="0"/>
              <a:t>d </a:t>
            </a:r>
            <a:r>
              <a:rPr lang="en-US" dirty="0" smtClean="0"/>
              <a:t>|</a:t>
            </a:r>
            <a:r>
              <a:rPr lang="en-US" i="1" dirty="0" smtClean="0"/>
              <a:t> a </a:t>
            </a:r>
            <a:r>
              <a:rPr lang="en-US" dirty="0" smtClean="0"/>
              <a:t>and also </a:t>
            </a:r>
            <a:r>
              <a:rPr lang="en-US" i="1" dirty="0" smtClean="0"/>
              <a:t>d </a:t>
            </a:r>
            <a:r>
              <a:rPr lang="en-US" dirty="0" smtClean="0"/>
              <a:t>| </a:t>
            </a:r>
            <a:r>
              <a:rPr lang="en-US" i="1" dirty="0" smtClean="0"/>
              <a:t>b </a:t>
            </a:r>
            <a:r>
              <a:rPr lang="en-US" dirty="0" smtClean="0"/>
              <a:t>is called the greatest common divisor of </a:t>
            </a:r>
            <a:r>
              <a:rPr lang="en-US" i="1" dirty="0" smtClean="0"/>
              <a:t>a</a:t>
            </a:r>
            <a:r>
              <a:rPr lang="en-US" dirty="0" smtClean="0"/>
              <a:t> and </a:t>
            </a:r>
            <a:r>
              <a:rPr lang="en-US" i="1" dirty="0" smtClean="0"/>
              <a:t>b</a:t>
            </a:r>
            <a:r>
              <a:rPr lang="en-US" dirty="0" smtClean="0"/>
              <a:t>. The  greatest common divisor of </a:t>
            </a:r>
            <a:r>
              <a:rPr lang="en-US" i="1" dirty="0" smtClean="0"/>
              <a:t>a </a:t>
            </a:r>
            <a:r>
              <a:rPr lang="en-US" dirty="0" smtClean="0"/>
              <a:t>and </a:t>
            </a:r>
            <a:r>
              <a:rPr lang="en-US" i="1" dirty="0" smtClean="0"/>
              <a:t>b</a:t>
            </a:r>
            <a:r>
              <a:rPr lang="en-US" dirty="0" smtClean="0"/>
              <a:t> is denoted by </a:t>
            </a:r>
            <a:r>
              <a:rPr lang="en-US" dirty="0" err="1" smtClean="0"/>
              <a:t>gcd</a:t>
            </a:r>
            <a:r>
              <a:rPr lang="en-US" dirty="0" smtClean="0"/>
              <a:t>(</a:t>
            </a:r>
            <a:r>
              <a:rPr lang="en-US" i="1" dirty="0" err="1" smtClean="0"/>
              <a:t>a,b</a:t>
            </a:r>
            <a:r>
              <a:rPr lang="en-US" dirty="0" smtClean="0"/>
              <a:t>).</a:t>
            </a:r>
          </a:p>
          <a:p>
            <a:pPr>
              <a:buNone/>
            </a:pPr>
            <a:r>
              <a:rPr lang="en-US" dirty="0" smtClean="0"/>
              <a:t>    </a:t>
            </a:r>
          </a:p>
          <a:p>
            <a:pPr>
              <a:buNone/>
            </a:pPr>
            <a:r>
              <a:rPr lang="en-US" dirty="0" smtClean="0"/>
              <a:t>    One can find greatest common divisors of small numbers by inspection.</a:t>
            </a:r>
          </a:p>
          <a:p>
            <a:pPr>
              <a:buNone/>
            </a:pPr>
            <a:r>
              <a:rPr lang="en-US"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36</a:t>
            </a:r>
            <a:r>
              <a:rPr lang="en-US" dirty="0" smtClean="0"/>
              <a:t>? </a:t>
            </a:r>
          </a:p>
          <a:p>
            <a:pPr>
              <a:buNone/>
            </a:pPr>
            <a:r>
              <a:rPr lang="en-US" dirty="0" smtClean="0"/>
              <a:t>    </a:t>
            </a:r>
            <a:r>
              <a:rPr lang="en-US" b="1" dirty="0" smtClean="0"/>
              <a:t>Solution</a:t>
            </a:r>
            <a:r>
              <a:rPr lang="en-US" dirty="0" smtClean="0"/>
              <a:t>: </a:t>
            </a:r>
            <a:r>
              <a:rPr lang="en-US" dirty="0" err="1" smtClean="0"/>
              <a:t>gcd</a:t>
            </a:r>
            <a:r>
              <a:rPr lang="en-US" smtClean="0"/>
              <a:t>(</a:t>
            </a:r>
            <a:r>
              <a:rPr lang="en-US" smtClean="0">
                <a:latin typeface="Cambria Math" pitchFamily="18" charset="0"/>
                <a:ea typeface="Cambria Math" pitchFamily="18" charset="0"/>
              </a:rPr>
              <a:t>24,36</a:t>
            </a:r>
            <a:r>
              <a:rPr lang="en-US" dirty="0" smtClean="0"/>
              <a:t>) = </a:t>
            </a:r>
            <a:r>
              <a:rPr lang="en-US" dirty="0" smtClean="0">
                <a:latin typeface="Cambria Math" pitchFamily="18" charset="0"/>
                <a:ea typeface="Cambria Math" pitchFamily="18" charset="0"/>
              </a:rPr>
              <a:t>12</a:t>
            </a:r>
          </a:p>
          <a:p>
            <a:pPr>
              <a:buNone/>
            </a:pPr>
            <a:r>
              <a:rPr lang="en-US" b="1"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r>
              <a:rPr lang="en-US" dirty="0" smtClean="0"/>
              <a:t>?</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17,22</a:t>
            </a:r>
            <a:r>
              <a:rPr lang="en-US" dirty="0" smtClean="0"/>
              <a:t>) = </a:t>
            </a:r>
            <a:r>
              <a:rPr lang="en-US" dirty="0" smtClean="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33375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45000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Finding the Greatest Common Divisor Using Prime Factorizations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Suppose  the prime factorizations of </a:t>
            </a:r>
            <a:r>
              <a:rPr lang="en-US" i="1" dirty="0" smtClean="0"/>
              <a:t>a</a:t>
            </a:r>
            <a:r>
              <a:rPr lang="en-US" dirty="0" smtClean="0"/>
              <a:t> and </a:t>
            </a:r>
            <a:r>
              <a:rPr lang="en-US" i="1" dirty="0" smtClean="0"/>
              <a:t>b</a:t>
            </a:r>
            <a:r>
              <a:rPr lang="en-US" dirty="0" smtClean="0"/>
              <a:t> are:</a:t>
            </a:r>
          </a:p>
          <a:p>
            <a:endParaRPr lang="en-US" dirty="0" smtClean="0"/>
          </a:p>
          <a:p>
            <a:endParaRPr lang="en-US" dirty="0" smtClean="0"/>
          </a:p>
          <a:p>
            <a:pPr>
              <a:buNone/>
            </a:pPr>
            <a:r>
              <a:rPr lang="en-US" dirty="0" smtClean="0"/>
              <a:t>    where each exponent is a nonnegative integer, and where all primes occurring in either prime factorization are included in both. Then:</a:t>
            </a:r>
          </a:p>
          <a:p>
            <a:pPr>
              <a:buNone/>
            </a:pPr>
            <a:endParaRPr lang="en-US" dirty="0" smtClean="0"/>
          </a:p>
          <a:p>
            <a:pPr>
              <a:buNone/>
            </a:pPr>
            <a:r>
              <a:rPr lang="en-US" dirty="0" smtClean="0"/>
              <a:t>    </a:t>
            </a:r>
          </a:p>
          <a:p>
            <a:r>
              <a:rPr lang="en-US" dirty="0" smtClean="0"/>
              <a:t> This formula is valid since the integer  on the right (of the equals sign) divides both </a:t>
            </a:r>
            <a:r>
              <a:rPr lang="en-US" i="1" dirty="0" smtClean="0"/>
              <a:t>a</a:t>
            </a:r>
            <a:r>
              <a:rPr lang="en-US" dirty="0" smtClean="0"/>
              <a:t> and </a:t>
            </a:r>
            <a:r>
              <a:rPr lang="en-US" i="1" dirty="0" smtClean="0"/>
              <a:t>b</a:t>
            </a:r>
            <a:r>
              <a:rPr lang="en-US" dirty="0" smtClean="0"/>
              <a:t>. No larger integer can divide both </a:t>
            </a:r>
            <a:r>
              <a:rPr lang="en-US" i="1" dirty="0" smtClean="0"/>
              <a:t>a</a:t>
            </a:r>
            <a:r>
              <a:rPr lang="en-US" dirty="0" smtClean="0"/>
              <a:t> and </a:t>
            </a:r>
            <a:r>
              <a:rPr lang="en-US" i="1" dirty="0" smtClean="0"/>
              <a:t>b</a:t>
            </a:r>
            <a:r>
              <a:rPr lang="en-US" dirty="0" smtClean="0"/>
              <a:t>. </a:t>
            </a:r>
          </a:p>
          <a:p>
            <a:pPr>
              <a:buNone/>
            </a:pPr>
            <a:r>
              <a:rPr lang="en-US" b="1" dirty="0" smtClean="0"/>
              <a:t>     Example</a:t>
            </a:r>
            <a:r>
              <a:rPr lang="en-US" dirty="0" smtClean="0"/>
              <a:t>:    </a:t>
            </a:r>
            <a:r>
              <a:rPr lang="en-US" dirty="0" smtClean="0">
                <a:latin typeface="Cambria Math" pitchFamily="18" charset="0"/>
                <a:ea typeface="Cambria Math" pitchFamily="18" charset="0"/>
              </a:rPr>
              <a:t>120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latin typeface="Cambria Math"/>
                <a:ea typeface="Cambria Math"/>
              </a:rPr>
              <a:t>∙3 ∙5      </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 ∙5</a:t>
            </a:r>
            <a:r>
              <a:rPr lang="en-US" baseline="30000" dirty="0" smtClean="0">
                <a:latin typeface="Cambria Math"/>
                <a:ea typeface="Cambria Math"/>
              </a:rPr>
              <a:t>3</a:t>
            </a:r>
            <a:r>
              <a:rPr lang="en-US" dirty="0" smtClean="0">
                <a:latin typeface="Cambria Math"/>
                <a:ea typeface="Cambria Math"/>
              </a:rPr>
              <a:t> </a:t>
            </a:r>
            <a:endParaRPr lang="en-US" dirty="0" smtClean="0">
              <a:latin typeface="Cambria Math" pitchFamily="18" charset="0"/>
              <a:ea typeface="Cambria Math" pitchFamily="18" charset="0"/>
            </a:endParaRPr>
          </a:p>
          <a:p>
            <a:pPr>
              <a:buNone/>
            </a:pPr>
            <a:r>
              <a:rPr lang="en-US" dirty="0" smtClean="0"/>
              <a:t>        </a:t>
            </a:r>
            <a:r>
              <a:rPr lang="en-US" dirty="0" err="1" smtClean="0"/>
              <a:t>gcd</a:t>
            </a:r>
            <a:r>
              <a:rPr lang="en-US" dirty="0" smtClean="0"/>
              <a:t>(</a:t>
            </a:r>
            <a:r>
              <a:rPr lang="en-US" dirty="0" smtClean="0">
                <a:latin typeface="Cambria Math" pitchFamily="18" charset="0"/>
                <a:ea typeface="Cambria Math" pitchFamily="18" charset="0"/>
              </a:rPr>
              <a:t>120</a:t>
            </a:r>
            <a:r>
              <a:rPr lang="en-US" dirty="0" smtClean="0"/>
              <a:t>,</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min(3,2)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pitchFamily="18" charset="0"/>
                <a:ea typeface="Cambria Math" pitchFamily="18" charset="0"/>
              </a:rPr>
              <a:t>min(1,0)</a:t>
            </a:r>
            <a:r>
              <a:rPr lang="en-US" dirty="0" smtClean="0">
                <a:latin typeface="Cambria Math"/>
                <a:ea typeface="Cambria Math"/>
              </a:rPr>
              <a:t> ∙5</a:t>
            </a:r>
            <a:r>
              <a:rPr lang="en-US" baseline="30000" dirty="0" smtClean="0">
                <a:latin typeface="Cambria Math" pitchFamily="18" charset="0"/>
                <a:ea typeface="Cambria Math" pitchFamily="18" charset="0"/>
              </a:rPr>
              <a:t>min(1,3)</a:t>
            </a:r>
            <a:r>
              <a:rPr lang="en-US" dirty="0" smtClean="0">
                <a:latin typeface="Cambria Math"/>
                <a:ea typeface="Cambria Math"/>
              </a:rPr>
              <a:t>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a:ea typeface="Cambria Math"/>
              </a:rPr>
              <a:t>0</a:t>
            </a:r>
            <a:r>
              <a:rPr lang="en-US" dirty="0" smtClean="0">
                <a:latin typeface="Cambria Math"/>
                <a:ea typeface="Cambria Math"/>
              </a:rPr>
              <a:t> ∙5</a:t>
            </a:r>
            <a:r>
              <a:rPr lang="en-US" baseline="30000" dirty="0" smtClean="0">
                <a:latin typeface="Cambria Math"/>
                <a:ea typeface="Cambria Math"/>
              </a:rPr>
              <a:t>1</a:t>
            </a:r>
            <a:r>
              <a:rPr lang="en-US" dirty="0" smtClean="0">
                <a:latin typeface="Cambria Math"/>
                <a:ea typeface="Cambria Math"/>
              </a:rPr>
              <a:t> = 20</a:t>
            </a:r>
          </a:p>
          <a:p>
            <a:r>
              <a:rPr lang="en-US" dirty="0" smtClean="0"/>
              <a:t>Finding the </a:t>
            </a:r>
            <a:r>
              <a:rPr lang="en-US" dirty="0" err="1" smtClean="0"/>
              <a:t>gcd</a:t>
            </a:r>
            <a:r>
              <a:rPr lang="en-US" dirty="0" smtClean="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Tree>
    <p:extLst>
      <p:ext uri="{BB962C8B-B14F-4D97-AF65-F5344CB8AC3E}">
        <p14:creationId xmlns:p14="http://schemas.microsoft.com/office/powerpoint/2010/main" val="1647774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 </a:t>
            </a:r>
            <a:r>
              <a:rPr lang="en-US" dirty="0"/>
              <a:t>A relation </a:t>
            </a:r>
            <a:r>
              <a:rPr lang="en-US" i="1" dirty="0"/>
              <a:t>R</a:t>
            </a:r>
            <a:r>
              <a:rPr lang="en-US" dirty="0"/>
              <a:t> on a set </a:t>
            </a:r>
            <a:r>
              <a:rPr lang="en-US" i="1" dirty="0"/>
              <a:t>A</a:t>
            </a:r>
            <a:r>
              <a:rPr lang="en-US" dirty="0"/>
              <a:t> is called transitive if whenever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then </a:t>
            </a:r>
            <a:r>
              <a:rPr lang="en-US" dirty="0"/>
              <a:t>(</a:t>
            </a:r>
            <a:r>
              <a:rPr lang="en-US" i="1" dirty="0" err="1"/>
              <a:t>a</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for all </a:t>
            </a:r>
            <a:r>
              <a:rPr lang="en-US" i="1" dirty="0" err="1">
                <a:ea typeface="Cambria Math"/>
              </a:rPr>
              <a:t>a</a:t>
            </a:r>
            <a:r>
              <a:rPr lang="en-US" dirty="0" err="1">
                <a:ea typeface="Cambria Math"/>
              </a:rPr>
              <a:t>,</a:t>
            </a:r>
            <a:r>
              <a:rPr lang="en-US" i="1" dirty="0" err="1">
                <a:ea typeface="Cambria Math"/>
              </a:rPr>
              <a:t>b</a:t>
            </a:r>
            <a:r>
              <a:rPr lang="en-US" dirty="0" err="1">
                <a:ea typeface="Cambria Math"/>
              </a:rPr>
              <a:t>,</a:t>
            </a:r>
            <a:r>
              <a:rPr lang="en-US" i="1" dirty="0" err="1">
                <a:ea typeface="Cambria Math"/>
              </a:rPr>
              <a:t>c</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transitive if and only if </a:t>
            </a: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z</a:t>
            </a: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z</a:t>
            </a:r>
            <a:r>
              <a:rPr lang="en-US" dirty="0">
                <a:latin typeface="Cambria Math"/>
                <a:ea typeface="Cambria Math"/>
              </a:rPr>
              <a:t>) ∊ R ⟶ (</a:t>
            </a:r>
            <a:r>
              <a:rPr lang="en-US" i="1" dirty="0" err="1">
                <a:ea typeface="Cambria Math"/>
              </a:rPr>
              <a:t>x</a:t>
            </a:r>
            <a:r>
              <a:rPr lang="en-US" dirty="0" err="1">
                <a:latin typeface="Cambria Math"/>
                <a:ea typeface="Cambria Math"/>
              </a:rPr>
              <a:t>,</a:t>
            </a:r>
            <a:r>
              <a:rPr lang="en-US" i="1" dirty="0" err="1">
                <a:ea typeface="Cambria Math"/>
              </a:rPr>
              <a:t>z</a:t>
            </a:r>
            <a:r>
              <a:rPr lang="en-US" dirty="0">
                <a:latin typeface="Cambria Math"/>
                <a:ea typeface="Cambria Math"/>
              </a:rPr>
              <a:t>) ∊ </a:t>
            </a:r>
            <a:r>
              <a:rPr lang="en-US" i="1" dirty="0">
                <a:ea typeface="Cambria Math"/>
              </a:rPr>
              <a:t>R</a:t>
            </a:r>
            <a:r>
              <a:rPr lang="en-US" dirty="0">
                <a:latin typeface="Cambria Math"/>
                <a:ea typeface="Cambria Math"/>
              </a:rPr>
              <a:t> ]</a:t>
            </a:r>
            <a:endParaRPr lang="en-US" dirty="0">
              <a:ea typeface="Cambria Math"/>
            </a:endParaRPr>
          </a:p>
          <a:p>
            <a:r>
              <a:rPr lang="en-US" b="1" dirty="0">
                <a:ea typeface="Cambria Math"/>
              </a:rPr>
              <a:t>Example</a:t>
            </a:r>
            <a:r>
              <a:rPr lang="en-US" dirty="0">
                <a:ea typeface="Cambria Math"/>
              </a:rPr>
              <a:t>: The following relations  on the integers are transitive: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are not transitive:</a:t>
            </a:r>
          </a:p>
          <a:p>
            <a:pPr lvl="1">
              <a:buNone/>
            </a:pPr>
            <a:r>
              <a:rPr lang="en-US" dirty="0">
                <a:latin typeface="Cambria Math"/>
                <a:ea typeface="Cambria Math"/>
              </a:rPr>
              <a:t> </a:t>
            </a: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both (3,2) and (4,3) belong to </a:t>
            </a:r>
            <a:r>
              <a:rPr lang="en-US" i="1" dirty="0"/>
              <a:t>R</a:t>
            </a:r>
            <a:r>
              <a:rPr lang="en-US" baseline="-25000" dirty="0">
                <a:latin typeface="Cambria Math" pitchFamily="18" charset="0"/>
                <a:ea typeface="Cambria Math" pitchFamily="18" charset="0"/>
              </a:rPr>
              <a:t>5</a:t>
            </a:r>
            <a:r>
              <a:rPr lang="en-US" dirty="0">
                <a:latin typeface="Cambria Math"/>
                <a:ea typeface="Cambria Math"/>
              </a:rPr>
              <a:t>, but not (3,3)),</a:t>
            </a:r>
          </a:p>
          <a:p>
            <a:pPr lvl="1">
              <a:buNone/>
            </a:pP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(2,1) and (1,2)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 but not (2,2)).</a:t>
            </a:r>
          </a:p>
          <a:p>
            <a:pPr lvl="1">
              <a:buNone/>
            </a:pPr>
            <a:endParaRPr lang="en-US" dirty="0">
              <a:latin typeface="Cambria Math"/>
              <a:ea typeface="Cambria Math"/>
            </a:endParaRPr>
          </a:p>
          <a:p>
            <a:pPr lvl="1">
              <a:buNone/>
            </a:pPr>
            <a:endParaRPr lang="en-US" dirty="0"/>
          </a:p>
          <a:p>
            <a:pPr>
              <a:buNone/>
            </a:pPr>
            <a:endParaRPr lang="en-US" b="1" dirty="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a:t>For every integer,</a:t>
            </a:r>
            <a:r>
              <a:rPr lang="en-US" i="1" dirty="0"/>
              <a:t> a</a:t>
            </a:r>
            <a:r>
              <a:rPr lang="en-US" dirty="0"/>
              <a:t> </a:t>
            </a:r>
            <a:r>
              <a:rPr lang="en-US" dirty="0">
                <a:latin typeface="Cambria Math"/>
                <a:ea typeface="Cambria Math"/>
              </a:rPr>
              <a:t>≤ </a:t>
            </a:r>
            <a:r>
              <a:rPr lang="en-US" i="1" dirty="0">
                <a:latin typeface="Cambria Math"/>
                <a:ea typeface="Cambria Math"/>
              </a:rPr>
              <a:t>b </a:t>
            </a:r>
          </a:p>
          <a:p>
            <a:r>
              <a:rPr lang="en-US" i="1" dirty="0">
                <a:latin typeface="Cambria Math"/>
                <a:ea typeface="Cambria Math"/>
              </a:rPr>
              <a:t> </a:t>
            </a:r>
            <a:r>
              <a:rPr lang="en-US" dirty="0">
                <a:latin typeface="Cambria Math"/>
                <a:ea typeface="Cambria Math"/>
              </a:rPr>
              <a:t>and</a:t>
            </a:r>
            <a:r>
              <a:rPr lang="en-US" dirty="0"/>
              <a:t> </a:t>
            </a:r>
            <a:r>
              <a:rPr lang="en-US" i="1" dirty="0"/>
              <a:t>b</a:t>
            </a:r>
            <a:r>
              <a:rPr lang="en-US" dirty="0"/>
              <a:t> </a:t>
            </a:r>
            <a:r>
              <a:rPr lang="en-US" dirty="0">
                <a:latin typeface="Cambria Math"/>
                <a:ea typeface="Cambria Math"/>
              </a:rPr>
              <a:t>≤ </a:t>
            </a:r>
            <a:r>
              <a:rPr lang="en-US" i="1" dirty="0">
                <a:ea typeface="Cambria Math"/>
              </a:rPr>
              <a:t>c</a:t>
            </a:r>
            <a:r>
              <a:rPr lang="en-US" i="1" dirty="0">
                <a:latin typeface="Cambria Math"/>
                <a:ea typeface="Cambria Math"/>
              </a:rPr>
              <a:t>, </a:t>
            </a:r>
            <a:r>
              <a:rPr lang="en-US" dirty="0">
                <a:latin typeface="Cambria Math"/>
                <a:ea typeface="Cambria Math"/>
              </a:rPr>
              <a:t>then </a:t>
            </a:r>
            <a:r>
              <a:rPr lang="en-US" i="1" dirty="0"/>
              <a:t>b</a:t>
            </a:r>
            <a:r>
              <a:rPr lang="en-US" dirty="0"/>
              <a:t> </a:t>
            </a:r>
            <a:r>
              <a:rPr lang="en-US" dirty="0">
                <a:latin typeface="Cambria Math"/>
                <a:ea typeface="Cambria Math"/>
              </a:rPr>
              <a:t>≤ </a:t>
            </a:r>
            <a:r>
              <a:rPr lang="en-US" i="1" dirty="0">
                <a:ea typeface="Cambria Math"/>
              </a:rPr>
              <a:t>c. </a:t>
            </a:r>
            <a:r>
              <a:rPr lang="en-US" i="1" dirty="0">
                <a:latin typeface="Cambria Math"/>
                <a:ea typeface="Cambria Math"/>
              </a:rPr>
              <a:t> </a:t>
            </a:r>
            <a:r>
              <a:rPr lang="en-US" dirty="0"/>
              <a:t>  </a:t>
            </a:r>
          </a:p>
        </p:txBody>
      </p:sp>
    </p:spTree>
    <p:extLst>
      <p:ext uri="{BB962C8B-B14F-4D97-AF65-F5344CB8AC3E}">
        <p14:creationId xmlns:p14="http://schemas.microsoft.com/office/powerpoint/2010/main" val="7633698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Common Multiple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r>
              <a:rPr lang="en-US" sz="8000" b="1" dirty="0" smtClean="0"/>
              <a:t>Definition</a:t>
            </a:r>
            <a:r>
              <a:rPr lang="en-US" sz="8000" dirty="0" smtClean="0"/>
              <a:t>: The least common multiple of the positive integers </a:t>
            </a:r>
            <a:r>
              <a:rPr lang="en-US" sz="8000" i="1" dirty="0" smtClean="0"/>
              <a:t>a</a:t>
            </a:r>
            <a:r>
              <a:rPr lang="en-US" sz="8000" dirty="0" smtClean="0"/>
              <a:t> and </a:t>
            </a:r>
            <a:r>
              <a:rPr lang="en-US" sz="8000" i="1" dirty="0" smtClean="0"/>
              <a:t>b </a:t>
            </a:r>
            <a:r>
              <a:rPr lang="en-US" sz="8000" dirty="0" smtClean="0"/>
              <a:t>is the smallest  positive integer that is divisible by both </a:t>
            </a:r>
            <a:r>
              <a:rPr lang="en-US" sz="8000" i="1" dirty="0" smtClean="0"/>
              <a:t>a</a:t>
            </a:r>
            <a:r>
              <a:rPr lang="en-US" sz="8000" dirty="0" smtClean="0"/>
              <a:t> and </a:t>
            </a:r>
            <a:r>
              <a:rPr lang="en-US" sz="8000" i="1" dirty="0" smtClean="0"/>
              <a:t>b</a:t>
            </a:r>
            <a:r>
              <a:rPr lang="en-US" sz="8000" dirty="0" smtClean="0"/>
              <a:t>. It is denoted by lcm(</a:t>
            </a:r>
            <a:r>
              <a:rPr lang="en-US" sz="8000" i="1" dirty="0" err="1" smtClean="0"/>
              <a:t>a</a:t>
            </a:r>
            <a:r>
              <a:rPr lang="en-US" sz="8000" dirty="0" err="1" smtClean="0"/>
              <a:t>,</a:t>
            </a:r>
            <a:r>
              <a:rPr lang="en-US" sz="8000" i="1" dirty="0" err="1" smtClean="0"/>
              <a:t>b</a:t>
            </a:r>
            <a:r>
              <a:rPr lang="en-US" sz="8000" dirty="0" smtClean="0"/>
              <a:t>).</a:t>
            </a:r>
            <a:endParaRPr lang="en-US" sz="8000" dirty="0" smtClean="0">
              <a:latin typeface="Cambria Math" pitchFamily="18" charset="0"/>
              <a:ea typeface="Cambria Math" pitchFamily="18" charset="0"/>
            </a:endParaRPr>
          </a:p>
          <a:p>
            <a:r>
              <a:rPr lang="en-US" sz="8200" dirty="0" smtClean="0"/>
              <a:t>The least common multiple can also be computed from the prime factorizations. </a:t>
            </a:r>
            <a:r>
              <a:rPr lang="en-US" sz="8200" b="1" dirty="0" smtClean="0"/>
              <a:t> </a:t>
            </a:r>
          </a:p>
          <a:p>
            <a:endParaRPr lang="en-US" sz="8000" b="1" dirty="0" smtClean="0"/>
          </a:p>
          <a:p>
            <a:pPr>
              <a:buNone/>
            </a:pPr>
            <a:endParaRPr lang="en-US" sz="8000" b="1" dirty="0" smtClean="0"/>
          </a:p>
          <a:p>
            <a:pPr>
              <a:buNone/>
            </a:pPr>
            <a:r>
              <a:rPr lang="en-US" sz="8000" b="1" dirty="0" smtClean="0"/>
              <a:t>    </a:t>
            </a:r>
            <a:r>
              <a:rPr lang="en-US" sz="8000" dirty="0" smtClean="0"/>
              <a:t>This number is divided by both </a:t>
            </a:r>
            <a:r>
              <a:rPr lang="en-US" sz="8000" i="1" dirty="0" smtClean="0"/>
              <a:t>a</a:t>
            </a:r>
            <a:r>
              <a:rPr lang="en-US" sz="8000" dirty="0" smtClean="0"/>
              <a:t> and </a:t>
            </a:r>
            <a:r>
              <a:rPr lang="en-US" sz="8000" i="1" dirty="0" smtClean="0"/>
              <a:t>b</a:t>
            </a:r>
            <a:r>
              <a:rPr lang="en-US" sz="8000" dirty="0" smtClean="0"/>
              <a:t> and no smaller number  is divided by </a:t>
            </a:r>
            <a:r>
              <a:rPr lang="en-US" sz="8000" i="1" dirty="0" smtClean="0"/>
              <a:t>a</a:t>
            </a:r>
            <a:r>
              <a:rPr lang="en-US" sz="8000" dirty="0" smtClean="0"/>
              <a:t> and </a:t>
            </a:r>
            <a:r>
              <a:rPr lang="en-US" sz="8000" i="1" dirty="0" smtClean="0"/>
              <a:t>b</a:t>
            </a:r>
            <a:r>
              <a:rPr lang="en-US" sz="8000" dirty="0" smtClean="0"/>
              <a:t>.</a:t>
            </a:r>
            <a:endParaRPr lang="en-US" sz="8000" b="1" dirty="0" smtClean="0"/>
          </a:p>
          <a:p>
            <a:pPr>
              <a:buNone/>
            </a:pPr>
            <a:r>
              <a:rPr lang="en-US" sz="8000" b="1" dirty="0" smtClean="0"/>
              <a:t>    Example:  </a:t>
            </a:r>
            <a:r>
              <a:rPr lang="en-US" sz="8000" dirty="0" smtClean="0"/>
              <a:t>lcm(</a:t>
            </a:r>
            <a:r>
              <a:rPr lang="en-US" sz="8000" dirty="0" smtClean="0">
                <a:latin typeface="Cambria Math" pitchFamily="18" charset="0"/>
                <a:ea typeface="Cambria Math" pitchFamily="18" charset="0"/>
              </a:rPr>
              <a:t>2</a:t>
            </a:r>
            <a:r>
              <a:rPr lang="en-US" sz="8000" baseline="30000" dirty="0" smtClean="0">
                <a:latin typeface="Cambria Math" pitchFamily="18" charset="0"/>
                <a:ea typeface="Cambria Math" pitchFamily="18" charset="0"/>
              </a:rPr>
              <a:t>3</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5</a:t>
            </a:r>
            <a:r>
              <a:rPr lang="en-US" sz="8000" dirty="0" smtClean="0">
                <a:latin typeface="Cambria Math" pitchFamily="18" charset="0"/>
                <a:ea typeface="Cambria Math" pitchFamily="18" charset="0"/>
              </a:rPr>
              <a:t>7</a:t>
            </a:r>
            <a:r>
              <a:rPr lang="en-US" sz="8000" baseline="30000" dirty="0" smtClean="0">
                <a:latin typeface="Cambria Math" pitchFamily="18" charset="0"/>
                <a:ea typeface="Cambria Math" pitchFamily="18" charset="0"/>
              </a:rPr>
              <a:t>2</a:t>
            </a:r>
            <a:r>
              <a:rPr lang="en-US" sz="8000" dirty="0" smtClean="0"/>
              <a:t>,</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3</a:t>
            </a:r>
            <a:r>
              <a:rPr lang="en-US" sz="8000" dirty="0" smtClean="0"/>
              <a:t>) =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max(3,4)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pitchFamily="18" charset="0"/>
                <a:ea typeface="Cambria Math" pitchFamily="18" charset="0"/>
              </a:rPr>
              <a:t>max(5,3)</a:t>
            </a:r>
            <a:r>
              <a:rPr lang="en-US" sz="8000" dirty="0" smtClean="0">
                <a:latin typeface="Cambria Math"/>
                <a:ea typeface="Cambria Math"/>
              </a:rPr>
              <a:t> 7</a:t>
            </a:r>
            <a:r>
              <a:rPr lang="en-US" sz="8000" baseline="30000" dirty="0" smtClean="0">
                <a:latin typeface="Cambria Math" pitchFamily="18" charset="0"/>
                <a:ea typeface="Cambria Math" pitchFamily="18" charset="0"/>
              </a:rPr>
              <a:t>max(2,0)</a:t>
            </a:r>
            <a:r>
              <a:rPr lang="en-US" sz="8000" dirty="0" smtClean="0">
                <a:latin typeface="Cambria Math"/>
                <a:ea typeface="Cambria Math"/>
              </a:rPr>
              <a:t>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a:ea typeface="Cambria Math"/>
              </a:rPr>
              <a:t>5</a:t>
            </a:r>
            <a:r>
              <a:rPr lang="en-US" sz="8000" dirty="0" smtClean="0">
                <a:latin typeface="Cambria Math"/>
                <a:ea typeface="Cambria Math"/>
              </a:rPr>
              <a:t> 7</a:t>
            </a:r>
            <a:r>
              <a:rPr lang="en-US" sz="8000" baseline="30000" dirty="0" smtClean="0">
                <a:latin typeface="Cambria Math"/>
                <a:ea typeface="Cambria Math"/>
              </a:rPr>
              <a:t>2</a:t>
            </a:r>
            <a:endParaRPr lang="en-US" sz="8000" b="1" dirty="0" smtClean="0"/>
          </a:p>
          <a:p>
            <a:r>
              <a:rPr lang="en-US" sz="8000" dirty="0" smtClean="0"/>
              <a:t>The greatest common divisor and the least common multiple of two integers are related by:</a:t>
            </a:r>
          </a:p>
          <a:p>
            <a:pPr>
              <a:buNone/>
            </a:pPr>
            <a:r>
              <a:rPr lang="en-US" sz="8000" b="1" dirty="0" smtClean="0"/>
              <a:t>     Theorem </a:t>
            </a:r>
            <a:r>
              <a:rPr lang="en-US" sz="8000" b="1" dirty="0" smtClean="0">
                <a:latin typeface="Cambria Math" pitchFamily="18" charset="0"/>
                <a:ea typeface="Cambria Math" pitchFamily="18" charset="0"/>
              </a:rPr>
              <a:t>5</a:t>
            </a:r>
            <a:r>
              <a:rPr lang="en-US" sz="8000" b="1" dirty="0" smtClean="0"/>
              <a:t>: </a:t>
            </a:r>
            <a:r>
              <a:rPr lang="en-US" sz="8000" dirty="0" smtClean="0"/>
              <a:t>Let a and b be positive integers. Then</a:t>
            </a:r>
          </a:p>
          <a:p>
            <a:pPr>
              <a:buNone/>
            </a:pPr>
            <a:r>
              <a:rPr lang="en-US" sz="8000" b="1" dirty="0" smtClean="0"/>
              <a:t>                </a:t>
            </a:r>
            <a:r>
              <a:rPr lang="en-US" sz="8000" i="1" dirty="0" err="1" smtClean="0"/>
              <a:t>ab</a:t>
            </a:r>
            <a:r>
              <a:rPr lang="en-US" sz="8000" dirty="0" smtClean="0"/>
              <a:t> = </a:t>
            </a:r>
            <a:r>
              <a:rPr lang="en-US" sz="8000" dirty="0" err="1" smtClean="0"/>
              <a:t>gcd</a:t>
            </a:r>
            <a:r>
              <a:rPr lang="en-US" sz="8000" dirty="0" smtClean="0"/>
              <a:t>(</a:t>
            </a:r>
            <a:r>
              <a:rPr lang="en-US" sz="8000" i="1" dirty="0" err="1" smtClean="0"/>
              <a:t>a</a:t>
            </a:r>
            <a:r>
              <a:rPr lang="en-US" sz="8000" dirty="0" err="1" smtClean="0"/>
              <a:t>,</a:t>
            </a:r>
            <a:r>
              <a:rPr lang="en-US" sz="8000" i="1" dirty="0" err="1" smtClean="0"/>
              <a:t>b</a:t>
            </a:r>
            <a:r>
              <a:rPr lang="en-US" sz="8000" dirty="0" smtClean="0"/>
              <a:t>)</a:t>
            </a:r>
            <a:r>
              <a:rPr lang="en-US" sz="8000" dirty="0" smtClean="0">
                <a:latin typeface="Cambria Math"/>
                <a:ea typeface="Cambria Math"/>
              </a:rPr>
              <a:t> ∙lcm(</a:t>
            </a:r>
            <a:r>
              <a:rPr lang="en-US" sz="8000" i="1" dirty="0" err="1" smtClean="0">
                <a:ea typeface="Cambria Math"/>
              </a:rPr>
              <a:t>a,b</a:t>
            </a:r>
            <a:r>
              <a:rPr lang="en-US" sz="8000" dirty="0" smtClean="0">
                <a:latin typeface="Cambria Math"/>
                <a:ea typeface="Cambria Math"/>
              </a:rPr>
              <a:t>)</a:t>
            </a:r>
          </a:p>
          <a:p>
            <a:pPr>
              <a:buNone/>
            </a:pPr>
            <a:r>
              <a:rPr lang="en-US" sz="8000" dirty="0" smtClean="0">
                <a:latin typeface="Cambria Math"/>
                <a:ea typeface="Cambria Math"/>
              </a:rPr>
              <a:t>         (</a:t>
            </a:r>
            <a:r>
              <a:rPr lang="en-US" sz="8000" i="1" dirty="0" smtClean="0">
                <a:latin typeface="Cambria Math"/>
                <a:ea typeface="Cambria Math"/>
              </a:rPr>
              <a:t>proof  is Exercise </a:t>
            </a:r>
            <a:r>
              <a:rPr lang="en-US" sz="8000" dirty="0" smtClean="0">
                <a:latin typeface="Cambria Math"/>
                <a:ea typeface="Cambria Math"/>
              </a:rPr>
              <a:t>31)</a:t>
            </a:r>
          </a:p>
          <a:p>
            <a:pPr>
              <a:buNone/>
            </a:pPr>
            <a:endParaRPr lang="en-US" sz="9800" b="1" dirty="0" smtClean="0">
              <a:latin typeface="Cambria Math"/>
              <a:ea typeface="Cambria Math"/>
            </a:endParaRPr>
          </a:p>
          <a:p>
            <a:pPr>
              <a:buNone/>
            </a:pPr>
            <a:endParaRPr lang="en-US" sz="9800" b="1" dirty="0" smtClean="0"/>
          </a:p>
          <a:p>
            <a:endParaRPr lang="en-US" sz="9800" dirty="0" smtClean="0"/>
          </a:p>
          <a:p>
            <a:pPr>
              <a:buNone/>
            </a:pPr>
            <a:r>
              <a:rPr lang="en-US" sz="9800" dirty="0" smtClean="0"/>
              <a:t>   </a:t>
            </a:r>
            <a:endParaRPr lang="en-US" sz="9800"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Tree>
    <p:extLst>
      <p:ext uri="{BB962C8B-B14F-4D97-AF65-F5344CB8AC3E}">
        <p14:creationId xmlns:p14="http://schemas.microsoft.com/office/powerpoint/2010/main" val="45305413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sz="2400" dirty="0" smtClean="0"/>
              <a:t>The Euclidian algorithm is an efficient method for  computing the greatest common divisor of two integers. It is based on the idea that </a:t>
            </a:r>
            <a:r>
              <a:rPr lang="en-US" sz="2400" dirty="0" err="1" smtClean="0"/>
              <a:t>gcd</a:t>
            </a:r>
            <a:r>
              <a:rPr lang="en-US" sz="2400" dirty="0" smtClean="0"/>
              <a:t>(</a:t>
            </a:r>
            <a:r>
              <a:rPr lang="en-US" sz="2400" i="1" dirty="0" err="1" smtClean="0"/>
              <a:t>a</a:t>
            </a:r>
            <a:r>
              <a:rPr lang="en-US" sz="2400" dirty="0" err="1" smtClean="0"/>
              <a:t>,</a:t>
            </a:r>
            <a:r>
              <a:rPr lang="en-US" sz="2400" i="1" dirty="0" err="1" smtClean="0"/>
              <a:t>b</a:t>
            </a:r>
            <a:r>
              <a:rPr lang="en-US" sz="2400" dirty="0" smtClean="0"/>
              <a:t>) is equal to </a:t>
            </a:r>
            <a:r>
              <a:rPr lang="en-US" sz="2400" dirty="0" err="1" smtClean="0"/>
              <a:t>gcd</a:t>
            </a:r>
            <a:r>
              <a:rPr lang="en-US" sz="2400" dirty="0" smtClean="0"/>
              <a:t>(</a:t>
            </a:r>
            <a:r>
              <a:rPr lang="en-US" sz="2400" i="1" dirty="0" err="1" smtClean="0"/>
              <a:t>a</a:t>
            </a:r>
            <a:r>
              <a:rPr lang="en-US" sz="2400" dirty="0" err="1" smtClean="0"/>
              <a:t>,</a:t>
            </a:r>
            <a:r>
              <a:rPr lang="en-US" sz="2400" i="1" dirty="0" err="1" smtClean="0"/>
              <a:t>c</a:t>
            </a:r>
            <a:r>
              <a:rPr lang="en-US" sz="2400" dirty="0" smtClean="0"/>
              <a:t>) when </a:t>
            </a:r>
            <a:r>
              <a:rPr lang="en-US" sz="2400" i="1" dirty="0" smtClean="0"/>
              <a:t>a</a:t>
            </a:r>
            <a:r>
              <a:rPr lang="en-US" sz="2400" dirty="0" smtClean="0"/>
              <a:t> </a:t>
            </a:r>
            <a:r>
              <a:rPr lang="en-US" sz="2400" dirty="0" smtClean="0">
                <a:latin typeface="Cambria Math"/>
                <a:ea typeface="Cambria Math"/>
              </a:rPr>
              <a:t>&gt;</a:t>
            </a:r>
            <a:r>
              <a:rPr lang="en-US" sz="2400" dirty="0" smtClean="0"/>
              <a:t> </a:t>
            </a:r>
            <a:r>
              <a:rPr lang="en-US" sz="2400" i="1" dirty="0" smtClean="0"/>
              <a:t>b</a:t>
            </a:r>
            <a:r>
              <a:rPr lang="en-US" sz="2400" dirty="0" smtClean="0"/>
              <a:t> and </a:t>
            </a:r>
            <a:r>
              <a:rPr lang="en-US" sz="2400" i="1" dirty="0" smtClean="0"/>
              <a:t>c</a:t>
            </a:r>
            <a:r>
              <a:rPr lang="en-US" sz="2400" dirty="0" smtClean="0"/>
              <a:t> is the remainder when a is divided by </a:t>
            </a:r>
            <a:r>
              <a:rPr lang="en-US" sz="2400" i="1" dirty="0" smtClean="0"/>
              <a:t>b</a:t>
            </a:r>
            <a:r>
              <a:rPr lang="en-US" sz="2400" dirty="0" smtClean="0"/>
              <a:t>.</a:t>
            </a:r>
          </a:p>
          <a:p>
            <a:pPr>
              <a:buNone/>
            </a:pPr>
            <a:r>
              <a:rPr lang="en-US" dirty="0" smtClean="0"/>
              <a:t>   </a:t>
            </a:r>
            <a:r>
              <a:rPr lang="en-US" b="1" dirty="0" smtClean="0"/>
              <a:t>Example</a:t>
            </a:r>
            <a:r>
              <a:rPr lang="en-US" dirty="0" smtClean="0"/>
              <a:t>: Find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287</a:t>
            </a:r>
            <a:r>
              <a:rPr lang="en-US" dirty="0" smtClean="0"/>
              <a:t>):</a:t>
            </a:r>
          </a:p>
          <a:p>
            <a:pPr lvl="2"/>
            <a:r>
              <a:rPr lang="en-US" dirty="0" smtClean="0">
                <a:latin typeface="Cambria Math" pitchFamily="18" charset="0"/>
                <a:ea typeface="Cambria Math" pitchFamily="18" charset="0"/>
              </a:rPr>
              <a:t>287 = 91 ∙ 3 + 14</a:t>
            </a:r>
          </a:p>
          <a:p>
            <a:pPr lvl="2"/>
            <a:r>
              <a:rPr lang="en-US" dirty="0" smtClean="0"/>
              <a:t> </a:t>
            </a:r>
            <a:r>
              <a:rPr lang="en-US" dirty="0" smtClean="0">
                <a:latin typeface="Cambria Math" pitchFamily="18" charset="0"/>
                <a:ea typeface="Cambria Math" pitchFamily="18" charset="0"/>
              </a:rPr>
              <a:t>91 = 14 ∙ 6 + 7</a:t>
            </a:r>
          </a:p>
          <a:p>
            <a:pPr lvl="2"/>
            <a:r>
              <a:rPr lang="en-US" dirty="0" smtClean="0"/>
              <a:t> </a:t>
            </a:r>
            <a:r>
              <a:rPr lang="en-US" dirty="0" smtClean="0">
                <a:latin typeface="Cambria Math" pitchFamily="18" charset="0"/>
                <a:ea typeface="Cambria Math" pitchFamily="18" charset="0"/>
              </a:rPr>
              <a:t>14 =  7 ∙ 2 + 0</a:t>
            </a:r>
          </a:p>
          <a:p>
            <a:pPr lvl="1">
              <a:buNone/>
            </a:pPr>
            <a:endParaRPr lang="en-US" dirty="0" smtClean="0">
              <a:latin typeface="Cambria Math" pitchFamily="18" charset="0"/>
              <a:ea typeface="Cambria Math" pitchFamily="18" charset="0"/>
            </a:endParaRPr>
          </a:p>
          <a:p>
            <a:pPr lvl="1">
              <a:buNone/>
            </a:pPr>
            <a:r>
              <a:rPr lang="en-US" dirty="0" err="1" smtClean="0"/>
              <a:t>gcd</a:t>
            </a:r>
            <a:r>
              <a:rPr lang="en-US" dirty="0" smtClean="0"/>
              <a:t>(</a:t>
            </a:r>
            <a:r>
              <a:rPr lang="en-US" dirty="0" smtClean="0">
                <a:latin typeface="Cambria Math" pitchFamily="18" charset="0"/>
                <a:ea typeface="Cambria Math" pitchFamily="18" charset="0"/>
              </a:rPr>
              <a:t>287</a:t>
            </a:r>
            <a:r>
              <a:rPr lang="en-US" dirty="0" smtClean="0"/>
              <a:t>, </a:t>
            </a:r>
            <a:r>
              <a:rPr lang="en-US" dirty="0" smtClean="0">
                <a:latin typeface="Cambria Math" pitchFamily="18" charset="0"/>
                <a:ea typeface="Cambria Math" pitchFamily="18" charset="0"/>
              </a:rPr>
              <a:t>91</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14</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14</a:t>
            </a: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smtClean="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287</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91</a:t>
            </a:r>
            <a:endParaRPr lang="en-US" sz="1400" dirty="0">
              <a:solidFill>
                <a:srgbClr val="C00000"/>
              </a:solidFill>
              <a:latin typeface="Cambria Math" pitchFamily="18" charset="0"/>
              <a:ea typeface="Cambria Math"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91</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14</a:t>
            </a:r>
            <a:endParaRPr lang="en-US" sz="1400" dirty="0">
              <a:solidFill>
                <a:srgbClr val="C00000"/>
              </a:solidFill>
              <a:latin typeface="Cambria Math" pitchFamily="18" charset="0"/>
              <a:ea typeface="Cambria Math"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14</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7</a:t>
            </a:r>
            <a:endParaRPr lang="en-US" sz="1400" dirty="0">
              <a:solidFill>
                <a:srgbClr val="C00000"/>
              </a:solidFill>
              <a:latin typeface="Cambria Math" pitchFamily="18" charset="0"/>
              <a:ea typeface="Cambria Math"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327595100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dirty="0" smtClean="0"/>
              <a:t>The Euclidean algorithm expressed in </a:t>
            </a:r>
            <a:r>
              <a:rPr lang="en-US" dirty="0" err="1" smtClean="0"/>
              <a:t>pseudocode</a:t>
            </a:r>
            <a:r>
              <a:rPr lang="en-US" dirty="0" smtClean="0"/>
              <a:t>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Section 5.3, we’ll see that the time complexity of the algorithm is </a:t>
            </a:r>
            <a:r>
              <a:rPr lang="en-US" i="1" dirty="0" smtClean="0"/>
              <a:t>O</a:t>
            </a:r>
            <a:r>
              <a:rPr lang="en-US" dirty="0" smtClean="0"/>
              <a:t>(log </a:t>
            </a:r>
            <a:r>
              <a:rPr lang="en-US" i="1" dirty="0" smtClean="0"/>
              <a:t>b</a:t>
            </a:r>
            <a:r>
              <a:rPr lang="en-US" dirty="0" smtClean="0"/>
              <a:t>), where </a:t>
            </a:r>
            <a:r>
              <a:rPr lang="en-US" i="1" dirty="0" smtClean="0"/>
              <a:t>a</a:t>
            </a:r>
            <a:r>
              <a:rPr lang="en-US" dirty="0" smtClean="0"/>
              <a:t> &gt; b. </a:t>
            </a:r>
            <a:endParaRPr lang="en-US" dirty="0"/>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gcd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a</a:t>
            </a:r>
          </a:p>
          <a:p>
            <a:pPr marL="274320" indent="-274320">
              <a:spcBef>
                <a:spcPct val="20000"/>
              </a:spcBef>
              <a:buClr>
                <a:schemeClr val="accent3"/>
              </a:buClr>
              <a:buSzPct val="95000"/>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b</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while   </a:t>
            </a:r>
            <a:r>
              <a:rPr lang="en-US" sz="2600" i="1" dirty="0" smtClean="0"/>
              <a:t>y </a:t>
            </a:r>
            <a:r>
              <a:rPr lang="en-US" sz="2600" i="1" dirty="0" smtClean="0">
                <a:latin typeface="Cambria Math"/>
                <a:ea typeface="Cambria Math"/>
              </a:rPr>
              <a:t>≠ </a:t>
            </a:r>
            <a:r>
              <a:rPr lang="en-US" sz="2600" dirty="0" smtClean="0">
                <a:latin typeface="Cambria Math"/>
                <a:ea typeface="Cambria Math"/>
              </a:rPr>
              <a:t>0</a:t>
            </a:r>
            <a:endParaRPr kumimoji="0" lang="en-US" sz="2600" b="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sz="2600" dirty="0" smtClean="0"/>
              <a:t>       </a:t>
            </a:r>
            <a:r>
              <a:rPr lang="en-US" sz="2600" i="1" dirty="0" smtClean="0"/>
              <a:t>r</a:t>
            </a:r>
            <a:r>
              <a:rPr lang="en-US" sz="2600" dirty="0" smtClean="0"/>
              <a:t> := </a:t>
            </a:r>
            <a:r>
              <a:rPr lang="en-US" sz="2600" i="1" dirty="0" smtClean="0"/>
              <a:t>x</a:t>
            </a:r>
            <a:r>
              <a:rPr lang="en-US" sz="2600" dirty="0" smtClean="0"/>
              <a:t> </a:t>
            </a:r>
            <a:r>
              <a:rPr lang="en-US" sz="2600" b="1" dirty="0" smtClean="0"/>
              <a:t>mod</a:t>
            </a:r>
            <a:r>
              <a:rPr lang="en-US" sz="2600" dirty="0" smtClean="0"/>
              <a:t> </a:t>
            </a:r>
            <a:r>
              <a:rPr lang="en-US" sz="2600" i="1" dirty="0" smtClean="0"/>
              <a:t>y</a:t>
            </a:r>
          </a:p>
          <a:p>
            <a:pPr>
              <a:buNone/>
            </a:pPr>
            <a:r>
              <a:rPr lang="en-US" sz="2600" dirty="0" smtClean="0"/>
              <a:t>       </a:t>
            </a:r>
            <a:r>
              <a:rPr lang="en-US" sz="2600" i="1" dirty="0" smtClean="0"/>
              <a:t>x </a:t>
            </a:r>
            <a:r>
              <a:rPr lang="en-US" sz="2600" dirty="0" smtClean="0"/>
              <a:t>:= </a:t>
            </a:r>
            <a:r>
              <a:rPr lang="en-US" sz="2600" i="1" dirty="0" smtClean="0"/>
              <a:t>y</a:t>
            </a:r>
          </a:p>
          <a:p>
            <a:pPr>
              <a:buNone/>
            </a:pPr>
            <a:r>
              <a:rPr lang="en-US" sz="2600" dirty="0" smtClean="0"/>
              <a:t>       </a:t>
            </a:r>
            <a:r>
              <a:rPr lang="en-US" sz="2600" i="1" dirty="0" smtClean="0"/>
              <a:t>y</a:t>
            </a:r>
            <a:r>
              <a:rPr lang="en-US" sz="2600" dirty="0" smtClean="0"/>
              <a:t> := </a:t>
            </a:r>
            <a:r>
              <a:rPr lang="en-US" sz="2600" i="1" dirty="0" smtClean="0"/>
              <a:t>r</a:t>
            </a:r>
          </a:p>
          <a:p>
            <a:pPr marL="274320" lvl="0" indent="-274320">
              <a:spcBef>
                <a:spcPct val="20000"/>
              </a:spcBef>
              <a:buClr>
                <a:schemeClr val="accent3"/>
              </a:buClr>
              <a:buSzPct val="95000"/>
              <a:defRPr/>
            </a:pPr>
            <a:r>
              <a:rPr lang="en-US" sz="2600" b="1" noProof="0" dirty="0" smtClean="0"/>
              <a:t>r</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noProof="0" dirty="0" smtClean="0"/>
              <a:t> </a:t>
            </a:r>
            <a:r>
              <a:rPr lang="en-US" sz="2600" dirty="0" smtClean="0"/>
              <a:t>{</a:t>
            </a:r>
            <a:r>
              <a:rPr lang="en-US" sz="2600" dirty="0" err="1" smtClean="0"/>
              <a:t>gcd</a:t>
            </a:r>
            <a:r>
              <a:rPr lang="en-US" sz="2600" dirty="0" smtClean="0"/>
              <a:t>(</a:t>
            </a:r>
            <a:r>
              <a:rPr lang="en-US" sz="2600" i="1" dirty="0" err="1" smtClean="0"/>
              <a:t>a</a:t>
            </a:r>
            <a:r>
              <a:rPr lang="en-US" sz="2600" dirty="0" err="1" smtClean="0"/>
              <a:t>,</a:t>
            </a:r>
            <a:r>
              <a:rPr lang="en-US" sz="2600" i="1" dirty="0" err="1" smtClean="0"/>
              <a:t>b</a:t>
            </a:r>
            <a:r>
              <a:rPr lang="en-US" sz="2600" dirty="0" smtClean="0"/>
              <a:t>) is </a:t>
            </a:r>
            <a:r>
              <a:rPr lang="en-US" sz="2600" i="1" dirty="0" smtClean="0"/>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5973208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gcds</a:t>
            </a:r>
            <a:r>
              <a:rPr lang="en-US" dirty="0" smtClean="0"/>
              <a:t> as Linear 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b="1" dirty="0" err="1" smtClean="0"/>
              <a:t>B</a:t>
            </a:r>
            <a:r>
              <a:rPr lang="en-US" b="1" dirty="0" err="1" smtClean="0">
                <a:latin typeface="Cambria Math"/>
                <a:ea typeface="Cambria Math"/>
              </a:rPr>
              <a:t>é</a:t>
            </a:r>
            <a:r>
              <a:rPr lang="en-US" b="1" dirty="0" err="1" smtClean="0"/>
              <a:t>zout’s</a:t>
            </a:r>
            <a:r>
              <a:rPr lang="en-US" b="1" dirty="0" smtClean="0"/>
              <a:t> Theorem</a:t>
            </a:r>
            <a:r>
              <a:rPr lang="en-US" dirty="0" smtClean="0"/>
              <a:t>: If </a:t>
            </a:r>
            <a:r>
              <a:rPr lang="en-US" i="1" dirty="0" smtClean="0"/>
              <a:t>a</a:t>
            </a:r>
            <a:r>
              <a:rPr lang="en-US" dirty="0" smtClean="0"/>
              <a:t> and </a:t>
            </a:r>
            <a:r>
              <a:rPr lang="en-US" i="1" dirty="0" smtClean="0"/>
              <a:t>b</a:t>
            </a:r>
            <a:r>
              <a:rPr lang="en-US" dirty="0" smtClean="0"/>
              <a:t> are positive integers, then there exist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t>
            </a:r>
          </a:p>
          <a:p>
            <a:pPr>
              <a:buNone/>
            </a:pPr>
            <a:r>
              <a:rPr lang="en-US" dirty="0" smtClean="0"/>
              <a:t>    (</a:t>
            </a:r>
            <a:r>
              <a:rPr lang="en-US" i="1" dirty="0" smtClean="0"/>
              <a:t>proof  in exercises of Section </a:t>
            </a:r>
            <a:r>
              <a:rPr lang="en-US" dirty="0" smtClean="0">
                <a:latin typeface="Cambria Math" pitchFamily="18" charset="0"/>
                <a:ea typeface="Cambria Math" pitchFamily="18" charset="0"/>
              </a:rPr>
              <a:t>5.2</a:t>
            </a:r>
            <a:r>
              <a:rPr lang="en-US" dirty="0" smtClean="0"/>
              <a:t>)</a:t>
            </a:r>
          </a:p>
          <a:p>
            <a:pPr>
              <a:buNone/>
            </a:pPr>
            <a:r>
              <a:rPr lang="en-US" dirty="0" smtClean="0"/>
              <a:t>    </a:t>
            </a:r>
            <a:r>
              <a:rPr lang="en-US" b="1" dirty="0" smtClean="0"/>
              <a:t>Definition</a:t>
            </a:r>
            <a:r>
              <a:rPr lang="en-US" dirty="0" smtClean="0"/>
              <a:t>: If </a:t>
            </a:r>
            <a:r>
              <a:rPr lang="en-US" i="1" dirty="0" smtClean="0"/>
              <a:t>a</a:t>
            </a:r>
            <a:r>
              <a:rPr lang="en-US" dirty="0" smtClean="0"/>
              <a:t> and </a:t>
            </a:r>
            <a:r>
              <a:rPr lang="en-US" i="1" dirty="0" smtClean="0"/>
              <a:t>b</a:t>
            </a:r>
            <a:r>
              <a:rPr lang="en-US" dirty="0" smtClean="0"/>
              <a:t> are positive integers, then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are called </a:t>
            </a:r>
            <a:r>
              <a:rPr lang="en-US" i="1" dirty="0" err="1" smtClean="0"/>
              <a:t>B</a:t>
            </a:r>
            <a:r>
              <a:rPr lang="en-US" i="1" dirty="0" err="1" smtClean="0">
                <a:latin typeface="Cambria Math"/>
                <a:ea typeface="Cambria Math"/>
              </a:rPr>
              <a:t>é</a:t>
            </a:r>
            <a:r>
              <a:rPr lang="en-US" i="1" dirty="0" err="1" smtClean="0"/>
              <a:t>zout</a:t>
            </a:r>
            <a:r>
              <a:rPr lang="en-US" i="1" dirty="0" smtClean="0"/>
              <a:t> coefficients </a:t>
            </a:r>
            <a:r>
              <a:rPr lang="en-US" dirty="0" smtClean="0"/>
              <a:t>of </a:t>
            </a:r>
            <a:r>
              <a:rPr lang="en-US" i="1" dirty="0" smtClean="0"/>
              <a:t>a</a:t>
            </a:r>
            <a:r>
              <a:rPr lang="en-US" dirty="0" smtClean="0"/>
              <a:t> and </a:t>
            </a:r>
            <a:r>
              <a:rPr lang="en-US" i="1" dirty="0" smtClean="0"/>
              <a:t>b. </a:t>
            </a:r>
            <a:r>
              <a:rPr lang="en-US" dirty="0" smtClean="0"/>
              <a:t>The equation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is called</a:t>
            </a:r>
            <a:r>
              <a:rPr lang="en-US" i="1" dirty="0" smtClean="0"/>
              <a:t> </a:t>
            </a:r>
            <a:r>
              <a:rPr lang="en-US" i="1" dirty="0" err="1" smtClean="0"/>
              <a:t>B</a:t>
            </a:r>
            <a:r>
              <a:rPr lang="en-US" i="1" dirty="0" err="1" smtClean="0">
                <a:latin typeface="Cambria Math"/>
                <a:ea typeface="Cambria Math"/>
              </a:rPr>
              <a:t>é</a:t>
            </a:r>
            <a:r>
              <a:rPr lang="en-US" i="1" dirty="0" err="1" smtClean="0"/>
              <a:t>zout’s</a:t>
            </a:r>
            <a:r>
              <a:rPr lang="en-US" i="1" dirty="0" smtClean="0"/>
              <a:t> identity. </a:t>
            </a:r>
          </a:p>
          <a:p>
            <a:r>
              <a:rPr lang="en-US" dirty="0" smtClean="0"/>
              <a:t>By </a:t>
            </a:r>
            <a:r>
              <a:rPr lang="en-US" dirty="0" err="1" smtClean="0"/>
              <a:t>B</a:t>
            </a:r>
            <a:r>
              <a:rPr lang="en-US" dirty="0" err="1" smtClean="0">
                <a:latin typeface="Cambria Math"/>
                <a:ea typeface="Cambria Math"/>
              </a:rPr>
              <a:t>é</a:t>
            </a:r>
            <a:r>
              <a:rPr lang="en-US" dirty="0" err="1" smtClean="0"/>
              <a:t>zout’s</a:t>
            </a:r>
            <a:r>
              <a:rPr lang="en-US" dirty="0" smtClean="0"/>
              <a:t> Theorem,  the </a:t>
            </a:r>
            <a:r>
              <a:rPr lang="en-US" dirty="0" err="1" smtClean="0"/>
              <a:t>gcd</a:t>
            </a:r>
            <a:r>
              <a:rPr lang="en-US" dirty="0" smtClean="0"/>
              <a:t> of integers </a:t>
            </a:r>
            <a:r>
              <a:rPr lang="en-US" i="1" dirty="0" smtClean="0"/>
              <a:t>a</a:t>
            </a:r>
            <a:r>
              <a:rPr lang="en-US" dirty="0" smtClean="0"/>
              <a:t> and </a:t>
            </a:r>
            <a:r>
              <a:rPr lang="en-US" i="1" dirty="0" smtClean="0"/>
              <a:t>b</a:t>
            </a:r>
            <a:r>
              <a:rPr lang="en-US" dirty="0" smtClean="0"/>
              <a:t> can be expressed in the form  </a:t>
            </a:r>
            <a:r>
              <a:rPr lang="en-US" i="1" dirty="0" err="1" smtClean="0"/>
              <a:t>sa</a:t>
            </a:r>
            <a:r>
              <a:rPr lang="en-US" dirty="0" smtClean="0"/>
              <a:t> + </a:t>
            </a:r>
            <a:r>
              <a:rPr lang="en-US" i="1" dirty="0" err="1" smtClean="0"/>
              <a:t>tb</a:t>
            </a:r>
            <a:r>
              <a:rPr lang="en-US" i="1" dirty="0" smtClean="0"/>
              <a:t> </a:t>
            </a:r>
            <a:r>
              <a:rPr lang="en-US" dirty="0" smtClean="0"/>
              <a:t>where </a:t>
            </a:r>
            <a:r>
              <a:rPr lang="en-US" i="1" dirty="0" smtClean="0"/>
              <a:t>s</a:t>
            </a:r>
            <a:r>
              <a:rPr lang="en-US" dirty="0" smtClean="0"/>
              <a:t> and </a:t>
            </a:r>
            <a:r>
              <a:rPr lang="en-US" i="1" dirty="0" smtClean="0"/>
              <a:t>t</a:t>
            </a:r>
            <a:r>
              <a:rPr lang="en-US" dirty="0" smtClean="0"/>
              <a:t> are integers. This is a </a:t>
            </a:r>
            <a:r>
              <a:rPr lang="en-US" i="1" dirty="0" smtClean="0"/>
              <a:t>linear combination </a:t>
            </a:r>
            <a:r>
              <a:rPr lang="en-US" dirty="0" smtClean="0"/>
              <a:t>with integer coefficients of </a:t>
            </a:r>
            <a:r>
              <a:rPr lang="en-US" i="1" dirty="0" smtClean="0"/>
              <a:t>a</a:t>
            </a:r>
            <a:r>
              <a:rPr lang="en-US" dirty="0" smtClean="0"/>
              <a:t> and </a:t>
            </a:r>
            <a:r>
              <a:rPr lang="en-US" i="1" dirty="0" smtClean="0"/>
              <a:t>b</a:t>
            </a:r>
            <a:r>
              <a:rPr lang="en-US" dirty="0" smtClean="0"/>
              <a:t>.</a:t>
            </a:r>
          </a:p>
          <a:p>
            <a:pPr lvl="1"/>
            <a:r>
              <a:rPr lang="en-US" dirty="0" err="1" smtClean="0"/>
              <a:t>gcd</a:t>
            </a:r>
            <a:r>
              <a:rPr lang="en-US" dirty="0" smtClean="0"/>
              <a:t>(</a:t>
            </a:r>
            <a:r>
              <a:rPr lang="en-US" dirty="0" smtClean="0">
                <a:latin typeface="Cambria Math" pitchFamily="18" charset="0"/>
                <a:ea typeface="Cambria Math" pitchFamily="18" charset="0"/>
              </a:rPr>
              <a:t>6,14</a:t>
            </a:r>
            <a:r>
              <a:rPr lang="en-US" dirty="0" smtClean="0"/>
              <a:t>) = (</a:t>
            </a:r>
            <a:r>
              <a:rPr lang="en-US" dirty="0" smtClean="0">
                <a:latin typeface="Cambria Math"/>
                <a:ea typeface="Cambria Math"/>
              </a:rPr>
              <a:t>−2)∙6 + 1∙14</a:t>
            </a:r>
          </a:p>
          <a:p>
            <a:pPr>
              <a:buNone/>
            </a:pPr>
            <a:r>
              <a:rPr lang="en-US" dirty="0" smtClean="0">
                <a:latin typeface="Cambria Math"/>
                <a:ea typeface="Cambria Math"/>
              </a:rPr>
              <a:t>     </a:t>
            </a:r>
            <a:endParaRPr lang="en-US" dirty="0" smtClean="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7848600" y="381000"/>
            <a:ext cx="906780" cy="1242822"/>
          </a:xfrm>
          <a:prstGeom prst="rect">
            <a:avLst/>
          </a:prstGeom>
        </p:spPr>
      </p:pic>
      <p:sp>
        <p:nvSpPr>
          <p:cNvPr id="5" name="TextBox 4"/>
          <p:cNvSpPr txBox="1"/>
          <p:nvPr/>
        </p:nvSpPr>
        <p:spPr>
          <a:xfrm>
            <a:off x="5791200" y="304800"/>
            <a:ext cx="1905000" cy="646331"/>
          </a:xfrm>
          <a:prstGeom prst="rect">
            <a:avLst/>
          </a:prstGeom>
          <a:noFill/>
        </p:spPr>
        <p:txBody>
          <a:bodyPr wrap="square" rtlCol="0">
            <a:spAutoFit/>
          </a:bodyPr>
          <a:lstStyle/>
          <a:p>
            <a:r>
              <a:rPr lang="en-US" dirty="0" err="1" smtClean="0">
                <a:latin typeface="Cambria Math"/>
                <a:ea typeface="Cambria Math"/>
              </a:rPr>
              <a:t>É</a:t>
            </a:r>
            <a:r>
              <a:rPr lang="en-US" dirty="0" err="1" smtClean="0"/>
              <a:t>tienne</a:t>
            </a:r>
            <a:r>
              <a:rPr lang="en-US" dirty="0" smtClean="0"/>
              <a:t> </a:t>
            </a:r>
            <a:r>
              <a:rPr lang="en-US" dirty="0" err="1" smtClean="0"/>
              <a:t>B</a:t>
            </a:r>
            <a:r>
              <a:rPr lang="en-US" dirty="0" err="1" smtClean="0">
                <a:latin typeface="Cambria Math"/>
                <a:ea typeface="Cambria Math"/>
              </a:rPr>
              <a:t>é</a:t>
            </a:r>
            <a:r>
              <a:rPr lang="en-US" dirty="0" err="1" smtClean="0"/>
              <a:t>zout</a:t>
            </a:r>
            <a:endParaRPr lang="en-US" dirty="0" smtClean="0"/>
          </a:p>
          <a:p>
            <a:r>
              <a:rPr lang="en-US" dirty="0" smtClean="0"/>
              <a:t>(</a:t>
            </a:r>
            <a:r>
              <a:rPr lang="en-US" dirty="0" smtClean="0">
                <a:latin typeface="Cambria Math" pitchFamily="18" charset="0"/>
                <a:ea typeface="Cambria Math" pitchFamily="18" charset="0"/>
              </a:rPr>
              <a:t>1730-1783</a:t>
            </a:r>
            <a:r>
              <a:rPr lang="en-US" dirty="0" smtClean="0"/>
              <a:t>)</a:t>
            </a:r>
            <a:endParaRPr lang="en-US" dirty="0"/>
          </a:p>
        </p:txBody>
      </p:sp>
    </p:spTree>
    <p:extLst>
      <p:ext uri="{BB962C8B-B14F-4D97-AF65-F5344CB8AC3E}">
        <p14:creationId xmlns:p14="http://schemas.microsoft.com/office/powerpoint/2010/main" val="109184542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Finding </a:t>
            </a:r>
            <a:r>
              <a:rPr lang="en-US" sz="4000" dirty="0" err="1" smtClean="0"/>
              <a:t>gcds</a:t>
            </a:r>
            <a:r>
              <a:rPr lang="en-US" sz="4000" dirty="0" smtClean="0"/>
              <a:t> as Linear Combinations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Express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 as a linear combination of 252 and 198.</a:t>
            </a:r>
          </a:p>
          <a:p>
            <a:pPr>
              <a:buNone/>
            </a:pPr>
            <a:r>
              <a:rPr lang="en-US" dirty="0" smtClean="0">
                <a:latin typeface="Cambria Math" pitchFamily="18" charset="0"/>
                <a:ea typeface="Cambria Math" pitchFamily="18" charset="0"/>
              </a:rPr>
              <a:t>    </a:t>
            </a:r>
            <a:r>
              <a:rPr lang="en-US" b="1" dirty="0" smtClean="0"/>
              <a:t>Solution</a:t>
            </a:r>
            <a:r>
              <a:rPr lang="en-US" dirty="0" smtClean="0"/>
              <a:t>: First use the Euclidean algorithm to show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a:t>
            </a:r>
          </a:p>
          <a:p>
            <a:pPr marL="1181862" lvl="2" indent="-514350">
              <a:buFont typeface="+mj-lt"/>
              <a:buAutoNum type="romanLcPeriod"/>
            </a:pPr>
            <a:r>
              <a:rPr lang="en-US" dirty="0" smtClean="0">
                <a:latin typeface="Cambria Math" pitchFamily="18" charset="0"/>
                <a:ea typeface="Cambria Math" pitchFamily="18" charset="0"/>
              </a:rPr>
              <a:t>252 = 1</a:t>
            </a:r>
            <a:r>
              <a:rPr lang="en-US" dirty="0" smtClean="0">
                <a:latin typeface="Cambria Math"/>
                <a:ea typeface="Cambria Math"/>
              </a:rPr>
              <a:t>∙198 + 54</a:t>
            </a:r>
          </a:p>
          <a:p>
            <a:pPr marL="1181862" lvl="2" indent="-514350">
              <a:buFont typeface="+mj-lt"/>
              <a:buAutoNum type="romanLcPeriod"/>
            </a:pP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+ 36</a:t>
            </a:r>
          </a:p>
          <a:p>
            <a:pPr marL="1181862" lvl="2" indent="-514350">
              <a:buFont typeface="+mj-lt"/>
              <a:buAutoNum type="romanLcPeriod"/>
            </a:pP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∙36 + 18</a:t>
            </a:r>
          </a:p>
          <a:p>
            <a:pPr marL="1181862" lvl="2" indent="-514350">
              <a:buFont typeface="+mj-lt"/>
              <a:buAutoNum type="romanLcPeriod"/>
            </a:pPr>
            <a:r>
              <a:rPr lang="en-US" dirty="0" smtClean="0">
                <a:latin typeface="Cambria Math"/>
                <a:ea typeface="Cambria Math"/>
              </a:rPr>
              <a:t>36 = 2</a:t>
            </a:r>
            <a:r>
              <a:rPr lang="en-US" dirty="0" smtClean="0">
                <a:latin typeface="Cambria Math" pitchFamily="18" charset="0"/>
                <a:ea typeface="Cambria Math" pitchFamily="18" charset="0"/>
              </a:rPr>
              <a:t> </a:t>
            </a:r>
            <a:r>
              <a:rPr lang="en-US" dirty="0" smtClean="0">
                <a:latin typeface="Cambria Math"/>
                <a:ea typeface="Cambria Math"/>
              </a:rPr>
              <a:t>∙18 </a:t>
            </a:r>
          </a:p>
          <a:p>
            <a:pPr lvl="1"/>
            <a:r>
              <a:rPr lang="en-US" dirty="0" smtClean="0">
                <a:latin typeface="Cambria Math"/>
                <a:ea typeface="Cambria Math"/>
              </a:rPr>
              <a:t>Now working backwards, from  </a:t>
            </a:r>
            <a:r>
              <a:rPr lang="en-US" dirty="0" smtClean="0">
                <a:solidFill>
                  <a:schemeClr val="accent1">
                    <a:lumMod val="60000"/>
                    <a:lumOff val="40000"/>
                  </a:schemeClr>
                </a:solidFill>
                <a:latin typeface="Cambria Math"/>
                <a:ea typeface="Cambria Math"/>
              </a:rPr>
              <a:t>iii</a:t>
            </a:r>
            <a:r>
              <a:rPr lang="en-US" dirty="0" smtClean="0">
                <a:latin typeface="Cambria Math"/>
                <a:ea typeface="Cambria Math"/>
              </a:rPr>
              <a:t> and </a:t>
            </a:r>
            <a:r>
              <a:rPr lang="en-US" dirty="0" err="1" smtClean="0">
                <a:solidFill>
                  <a:schemeClr val="accent1">
                    <a:lumMod val="60000"/>
                    <a:lumOff val="40000"/>
                  </a:schemeClr>
                </a:solidFill>
                <a:latin typeface="Cambria Math"/>
                <a:ea typeface="Cambria Math"/>
              </a:rPr>
              <a:t>i</a:t>
            </a:r>
            <a:r>
              <a:rPr lang="en-US" dirty="0" smtClean="0">
                <a:solidFill>
                  <a:schemeClr val="accent1">
                    <a:lumMod val="60000"/>
                    <a:lumOff val="40000"/>
                  </a:schemeClr>
                </a:solidFill>
                <a:latin typeface="Cambria Math"/>
                <a:ea typeface="Cambria Math"/>
              </a:rPr>
              <a:t> </a:t>
            </a:r>
            <a:r>
              <a:rPr lang="en-US" dirty="0" smtClean="0">
                <a:latin typeface="Cambria Math"/>
                <a:ea typeface="Cambria Math"/>
              </a:rPr>
              <a:t>above </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∙36 </a:t>
            </a:r>
          </a:p>
          <a:p>
            <a:pPr lvl="2"/>
            <a:r>
              <a:rPr lang="en-US" dirty="0" smtClean="0">
                <a:latin typeface="Cambria Math"/>
                <a:ea typeface="Cambria Math"/>
              </a:rPr>
              <a:t>36 = 198 −  3</a:t>
            </a:r>
            <a:r>
              <a:rPr lang="en-US" dirty="0" smtClean="0">
                <a:latin typeface="Cambria Math" pitchFamily="18" charset="0"/>
                <a:ea typeface="Cambria Math" pitchFamily="18" charset="0"/>
              </a:rPr>
              <a:t> </a:t>
            </a:r>
            <a:r>
              <a:rPr lang="en-US" dirty="0" smtClean="0">
                <a:latin typeface="Cambria Math"/>
                <a:ea typeface="Cambria Math"/>
              </a:rPr>
              <a:t>∙54 </a:t>
            </a:r>
          </a:p>
          <a:p>
            <a:pPr lvl="1"/>
            <a:r>
              <a:rPr lang="en-US" dirty="0" smtClean="0">
                <a:latin typeface="Cambria Math"/>
                <a:ea typeface="Cambria Math"/>
              </a:rPr>
              <a:t>Substituting the 2</a:t>
            </a:r>
            <a:r>
              <a:rPr lang="en-US" baseline="30000" dirty="0" smtClean="0">
                <a:latin typeface="Cambria Math"/>
                <a:ea typeface="Cambria Math"/>
              </a:rPr>
              <a:t>nd</a:t>
            </a:r>
            <a:r>
              <a:rPr lang="en-US" dirty="0" smtClean="0">
                <a:latin typeface="Cambria Math"/>
                <a:ea typeface="Cambria Math"/>
              </a:rPr>
              <a:t> equation into the 1</a:t>
            </a:r>
            <a:r>
              <a:rPr lang="en-US" baseline="30000" dirty="0" smtClean="0">
                <a:latin typeface="Cambria Math"/>
                <a:ea typeface="Cambria Math"/>
              </a:rPr>
              <a:t>st</a:t>
            </a:r>
            <a:r>
              <a:rPr lang="en-US" dirty="0" smtClean="0">
                <a:latin typeface="Cambria Math"/>
                <a:ea typeface="Cambria Math"/>
              </a:rPr>
              <a:t> yields:</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4</a:t>
            </a:r>
            <a:r>
              <a:rPr lang="en-US" dirty="0" smtClean="0">
                <a:latin typeface="Cambria Math" pitchFamily="18" charset="0"/>
                <a:ea typeface="Cambria Math" pitchFamily="18" charset="0"/>
              </a:rPr>
              <a:t> </a:t>
            </a: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∙198 </a:t>
            </a:r>
          </a:p>
          <a:p>
            <a:pPr lvl="1"/>
            <a:r>
              <a:rPr lang="en-US" dirty="0" smtClean="0">
                <a:latin typeface="Cambria Math"/>
                <a:ea typeface="Cambria Math"/>
              </a:rPr>
              <a:t>Substituting 54 = 252 −  1</a:t>
            </a:r>
            <a:r>
              <a:rPr lang="en-US" dirty="0" smtClean="0">
                <a:latin typeface="Cambria Math" pitchFamily="18" charset="0"/>
                <a:ea typeface="Cambria Math" pitchFamily="18" charset="0"/>
              </a:rPr>
              <a:t> </a:t>
            </a:r>
            <a:r>
              <a:rPr lang="en-US" dirty="0" smtClean="0">
                <a:latin typeface="Cambria Math"/>
                <a:ea typeface="Cambria Math"/>
              </a:rPr>
              <a:t>∙198 (from </a:t>
            </a:r>
            <a:r>
              <a:rPr lang="en-US" dirty="0" smtClean="0">
                <a:solidFill>
                  <a:schemeClr val="accent1">
                    <a:lumMod val="60000"/>
                    <a:lumOff val="40000"/>
                  </a:schemeClr>
                </a:solidFill>
                <a:latin typeface="Cambria Math"/>
                <a:ea typeface="Cambria Math"/>
              </a:rPr>
              <a:t>i</a:t>
            </a:r>
            <a:r>
              <a:rPr lang="en-US" dirty="0" smtClean="0">
                <a:latin typeface="Cambria Math"/>
                <a:ea typeface="Cambria Math"/>
              </a:rPr>
              <a:t>)) yields:</a:t>
            </a:r>
          </a:p>
          <a:p>
            <a:pPr lvl="2"/>
            <a:r>
              <a:rPr lang="en-US" dirty="0" smtClean="0">
                <a:latin typeface="Cambria Math"/>
                <a:ea typeface="Cambria Math"/>
              </a:rPr>
              <a:t> 18 = 4</a:t>
            </a:r>
            <a:r>
              <a:rPr lang="en-US" dirty="0" smtClean="0">
                <a:latin typeface="Cambria Math" pitchFamily="18" charset="0"/>
                <a:ea typeface="Cambria Math" pitchFamily="18" charset="0"/>
              </a:rPr>
              <a:t> </a:t>
            </a:r>
            <a:r>
              <a:rPr lang="en-US" dirty="0" smtClean="0">
                <a:latin typeface="Cambria Math"/>
                <a:ea typeface="Cambria Math"/>
              </a:rPr>
              <a:t>∙(252 −  1</a:t>
            </a:r>
            <a:r>
              <a:rPr lang="en-US" dirty="0" smtClean="0">
                <a:latin typeface="Cambria Math" pitchFamily="18" charset="0"/>
                <a:ea typeface="Cambria Math" pitchFamily="18" charset="0"/>
              </a:rPr>
              <a:t> </a:t>
            </a:r>
            <a:r>
              <a:rPr lang="en-US" dirty="0" smtClean="0">
                <a:latin typeface="Cambria Math"/>
                <a:ea typeface="Cambria Math"/>
              </a:rPr>
              <a:t>∙198) −  1</a:t>
            </a:r>
            <a:r>
              <a:rPr lang="en-US" dirty="0" smtClean="0">
                <a:latin typeface="Cambria Math" pitchFamily="18" charset="0"/>
                <a:ea typeface="Cambria Math" pitchFamily="18" charset="0"/>
              </a:rPr>
              <a:t> </a:t>
            </a:r>
            <a:r>
              <a:rPr lang="en-US" dirty="0" smtClean="0">
                <a:latin typeface="Cambria Math"/>
                <a:ea typeface="Cambria Math"/>
              </a:rPr>
              <a:t>∙198 = </a:t>
            </a:r>
            <a:r>
              <a:rPr lang="en-US" dirty="0" smtClean="0">
                <a:solidFill>
                  <a:srgbClr val="C00000"/>
                </a:solidFill>
                <a:latin typeface="Cambria Math"/>
                <a:ea typeface="Cambria Math"/>
              </a:rPr>
              <a:t>4</a:t>
            </a:r>
            <a:r>
              <a:rPr lang="en-US" dirty="0" smtClean="0">
                <a:latin typeface="Cambria Math" pitchFamily="18" charset="0"/>
                <a:ea typeface="Cambria Math" pitchFamily="18" charset="0"/>
              </a:rPr>
              <a:t> </a:t>
            </a:r>
            <a:r>
              <a:rPr lang="en-US" dirty="0" smtClean="0">
                <a:latin typeface="Cambria Math"/>
                <a:ea typeface="Cambria Math"/>
              </a:rPr>
              <a:t>∙252 −  </a:t>
            </a:r>
            <a:r>
              <a:rPr lang="en-US" dirty="0" smtClean="0">
                <a:solidFill>
                  <a:srgbClr val="C00000"/>
                </a:solidFill>
                <a:latin typeface="Cambria Math"/>
                <a:ea typeface="Cambria Math"/>
              </a:rPr>
              <a:t>5</a:t>
            </a:r>
            <a:r>
              <a:rPr lang="en-US" dirty="0" smtClean="0">
                <a:latin typeface="Cambria Math" pitchFamily="18" charset="0"/>
                <a:ea typeface="Cambria Math" pitchFamily="18" charset="0"/>
              </a:rPr>
              <a:t> </a:t>
            </a:r>
            <a:r>
              <a:rPr lang="en-US" dirty="0" smtClean="0">
                <a:latin typeface="Cambria Math"/>
                <a:ea typeface="Cambria Math"/>
              </a:rPr>
              <a:t>∙198 </a:t>
            </a:r>
          </a:p>
          <a:p>
            <a:r>
              <a:rPr lang="en-US" dirty="0" smtClean="0">
                <a:ea typeface="Cambria Math"/>
              </a:rPr>
              <a:t>This method illustrated above is a two pass method. It first uses the Euclidian algorithm to find the </a:t>
            </a:r>
            <a:r>
              <a:rPr lang="en-US" dirty="0" err="1" smtClean="0">
                <a:ea typeface="Cambria Math"/>
              </a:rPr>
              <a:t>gcd</a:t>
            </a:r>
            <a:r>
              <a:rPr lang="en-US" dirty="0" smtClean="0">
                <a:ea typeface="Cambria Math"/>
              </a:rPr>
              <a:t> and then works backwards to express the </a:t>
            </a:r>
            <a:r>
              <a:rPr lang="en-US" dirty="0" err="1" smtClean="0">
                <a:ea typeface="Cambria Math"/>
              </a:rPr>
              <a:t>gcd</a:t>
            </a:r>
            <a:r>
              <a:rPr lang="en-US" dirty="0" smtClean="0">
                <a:ea typeface="Cambria Math"/>
              </a:rPr>
              <a:t> as a linear combination of the original two integers. A one pass method, called the </a:t>
            </a:r>
            <a:r>
              <a:rPr lang="en-US" i="1" dirty="0" smtClean="0">
                <a:ea typeface="Cambria Math"/>
              </a:rPr>
              <a:t>extended Euclidean algorithm</a:t>
            </a:r>
            <a:r>
              <a:rPr lang="en-US" dirty="0" smtClean="0">
                <a:ea typeface="Cambria Math"/>
              </a:rPr>
              <a:t>, is developed in the exercises</a:t>
            </a:r>
            <a:r>
              <a:rPr lang="en-US" dirty="0" smtClean="0">
                <a:latin typeface="Cambria Math"/>
                <a:ea typeface="Cambria Math"/>
              </a:rPr>
              <a:t>.</a:t>
            </a:r>
          </a:p>
          <a:p>
            <a:pPr lvl="2"/>
            <a:endParaRPr lang="en-US" dirty="0" smtClean="0">
              <a:latin typeface="Cambria Math"/>
              <a:ea typeface="Cambria Math"/>
            </a:endParaRPr>
          </a:p>
          <a:p>
            <a:pPr lvl="2"/>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1216760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Dividing </a:t>
            </a:r>
            <a:r>
              <a:rPr lang="en-US" dirty="0" err="1" smtClean="0"/>
              <a:t>Congruences</a:t>
            </a:r>
            <a:r>
              <a:rPr lang="en-US" dirty="0" smtClean="0"/>
              <a:t> by an Integer</a:t>
            </a:r>
            <a:endParaRPr lang="en-US" dirty="0"/>
          </a:p>
        </p:txBody>
      </p:sp>
      <p:sp>
        <p:nvSpPr>
          <p:cNvPr id="3" name="Content Placeholder 2"/>
          <p:cNvSpPr>
            <a:spLocks noGrp="1"/>
          </p:cNvSpPr>
          <p:nvPr>
            <p:ph idx="1"/>
          </p:nvPr>
        </p:nvSpPr>
        <p:spPr/>
        <p:txBody>
          <a:bodyPr>
            <a:normAutofit lnSpcReduction="10000"/>
          </a:bodyPr>
          <a:lstStyle/>
          <a:p>
            <a:r>
              <a:rPr lang="en-US" dirty="0" smtClean="0"/>
              <a:t>Dividing both sides of a valid congruence by an integer does not always produce a valid congruence (see Section </a:t>
            </a:r>
            <a:r>
              <a:rPr lang="en-US" dirty="0" smtClean="0">
                <a:latin typeface="Cambria Math" pitchFamily="18" charset="0"/>
                <a:ea typeface="Cambria Math" pitchFamily="18" charset="0"/>
              </a:rPr>
              <a:t>4.1</a:t>
            </a:r>
            <a:r>
              <a:rPr lang="en-US" dirty="0" smtClean="0"/>
              <a:t>).</a:t>
            </a:r>
          </a:p>
          <a:p>
            <a:r>
              <a:rPr lang="en-US" dirty="0" smtClean="0"/>
              <a:t>But </a:t>
            </a:r>
            <a:r>
              <a:rPr lang="en-US" dirty="0" smtClean="0">
                <a:latin typeface="Cambria Math" pitchFamily="18" charset="0"/>
                <a:ea typeface="Cambria Math" pitchFamily="18" charset="0"/>
              </a:rPr>
              <a:t>dividing by an integer relatively prime to the modulus does produce a valid congruence: </a:t>
            </a:r>
          </a:p>
          <a:p>
            <a:pPr>
              <a:buNone/>
            </a:pPr>
            <a:r>
              <a:rPr lang="en-US" dirty="0" smtClean="0">
                <a:latin typeface="Cambria Math" pitchFamily="18" charset="0"/>
                <a:ea typeface="Cambria Math" pitchFamily="18" charset="0"/>
              </a:rPr>
              <a:t>    </a:t>
            </a:r>
            <a:r>
              <a:rPr lang="en-US" b="1" dirty="0" smtClean="0">
                <a:ea typeface="Cambria Math" pitchFamily="18" charset="0"/>
              </a:rPr>
              <a:t>Theorem 7</a:t>
            </a:r>
            <a:r>
              <a:rPr lang="en-US" dirty="0" smtClean="0">
                <a:latin typeface="Cambria Math" pitchFamily="18" charset="0"/>
                <a:ea typeface="Cambria Math" pitchFamily="18" charset="0"/>
              </a:rPr>
              <a:t>: Let m be a positive integer and let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and </a:t>
            </a:r>
            <a:r>
              <a:rPr lang="en-US" i="1" dirty="0" smtClean="0">
                <a:ea typeface="Cambria Math" pitchFamily="18" charset="0"/>
              </a:rPr>
              <a:t>c</a:t>
            </a:r>
            <a:r>
              <a:rPr lang="en-US" dirty="0" smtClean="0">
                <a:latin typeface="Cambria Math" pitchFamily="18" charset="0"/>
                <a:ea typeface="Cambria Math" pitchFamily="18" charset="0"/>
              </a:rPr>
              <a:t> be integers. If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and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c,m</a:t>
            </a:r>
            <a:r>
              <a:rPr lang="en-US" dirty="0" smtClean="0">
                <a:ea typeface="Cambria Math" pitchFamily="18" charset="0"/>
              </a:rPr>
              <a:t>) = </a:t>
            </a:r>
            <a:r>
              <a:rPr lang="en-US" dirty="0" smtClean="0">
                <a:latin typeface="Cambria Math" pitchFamily="18" charset="0"/>
                <a:ea typeface="Cambria Math" pitchFamily="18" charset="0"/>
              </a:rPr>
              <a:t>1, then </a:t>
            </a:r>
            <a:r>
              <a:rPr lang="en-US" i="1" dirty="0" smtClean="0">
                <a:latin typeface="Cambria Math" pitchFamily="18" charset="0"/>
                <a:ea typeface="Cambria Math" pitchFamily="18" charset="0"/>
              </a:rPr>
              <a:t>a </a:t>
            </a:r>
            <a:r>
              <a:rPr lang="en-US" dirty="0" smtClean="0">
                <a:latin typeface="Cambria Math"/>
                <a:ea typeface="Cambria Math"/>
              </a:rPr>
              <a:t>≡</a:t>
            </a:r>
            <a:r>
              <a:rPr lang="en-US" i="1" dirty="0" smtClean="0">
                <a:latin typeface="Cambria Math" pitchFamily="18" charset="0"/>
                <a:ea typeface="Cambria Math" pitchFamily="18" charset="0"/>
              </a:rPr>
              <a:t> b </a:t>
            </a:r>
            <a:r>
              <a:rPr lang="en-US" dirty="0" smtClean="0">
                <a:latin typeface="Cambria Math" pitchFamily="18" charset="0"/>
                <a:ea typeface="Cambria Math" pitchFamily="18" charset="0"/>
              </a:rPr>
              <a:t>(mod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Proof</a:t>
            </a:r>
            <a:r>
              <a:rPr lang="en-US" dirty="0" smtClean="0">
                <a:ea typeface="Cambria Math" pitchFamily="18" charset="0"/>
              </a:rPr>
              <a:t>: Since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bc</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by Lemma </a:t>
            </a:r>
            <a:r>
              <a:rPr lang="en-US" dirty="0" smtClean="0">
                <a:latin typeface="Cambria Math" pitchFamily="18" charset="0"/>
                <a:ea typeface="Cambria Math" pitchFamily="18" charset="0"/>
              </a:rPr>
              <a:t>2</a:t>
            </a:r>
            <a:r>
              <a:rPr lang="en-US" dirty="0" smtClean="0">
                <a:ea typeface="Cambria Math" pitchFamily="18" charset="0"/>
              </a:rPr>
              <a:t>  and the fact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a:t>
            </a:r>
            <a:r>
              <a:rPr lang="en-US" dirty="0" err="1" smtClean="0">
                <a:ea typeface="Cambria Math" pitchFamily="18" charset="0"/>
              </a:rPr>
              <a:t>,</a:t>
            </a:r>
            <a:r>
              <a:rPr lang="en-US" i="1" dirty="0" err="1" smtClean="0">
                <a:ea typeface="Cambria Math" pitchFamily="18" charset="0"/>
              </a:rPr>
              <a:t>m</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it follows that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Hence,</a:t>
            </a:r>
            <a:r>
              <a:rPr lang="en-US" i="1" dirty="0" smtClean="0">
                <a:latin typeface="Cambria Math" pitchFamily="18" charset="0"/>
                <a:ea typeface="Cambria Math" pitchFamily="18" charset="0"/>
              </a:rPr>
              <a:t>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t>
            </a:r>
            <a:r>
              <a:rPr lang="en-US" i="1" dirty="0" smtClean="0">
                <a:ea typeface="Cambria Math" pitchFamily="18" charset="0"/>
              </a:rPr>
              <a:t>b</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(mod </a:t>
            </a:r>
            <a:r>
              <a:rPr lang="en-US" i="1" dirty="0" smtClean="0">
                <a:ea typeface="Cambria Math" pitchFamily="18" charset="0"/>
              </a:rPr>
              <a:t>m</a:t>
            </a:r>
            <a:r>
              <a:rPr lang="en-US" dirty="0" smtClean="0">
                <a:latin typeface="Cambria Math" pitchFamily="18" charset="0"/>
                <a:ea typeface="Cambria Math" pitchFamily="18" charset="0"/>
              </a:rPr>
              <a:t>).</a:t>
            </a:r>
            <a:r>
              <a:rPr lang="en-US" dirty="0" smtClean="0">
                <a:ea typeface="Cambria Math" pitchFamily="18" charset="0"/>
              </a:rPr>
              <a:t> </a:t>
            </a:r>
            <a:endParaRPr lang="en-US" dirty="0">
              <a:ea typeface="Cambria Math" pitchFamily="18" charset="0"/>
            </a:endParaRPr>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19577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4.4</a:t>
            </a:r>
            <a:endParaRPr lang="en-US" dirty="0"/>
          </a:p>
        </p:txBody>
      </p:sp>
    </p:spTree>
    <p:extLst>
      <p:ext uri="{BB962C8B-B14F-4D97-AF65-F5344CB8AC3E}">
        <p14:creationId xmlns:p14="http://schemas.microsoft.com/office/powerpoint/2010/main" val="391291573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Linear </a:t>
            </a:r>
            <a:r>
              <a:rPr lang="en-US" dirty="0" err="1" smtClean="0"/>
              <a:t>Congruences</a:t>
            </a:r>
            <a:endParaRPr lang="en-US" dirty="0" smtClean="0"/>
          </a:p>
          <a:p>
            <a:r>
              <a:rPr lang="en-US" dirty="0" smtClean="0"/>
              <a:t>The Chinese Remainder Theorem</a:t>
            </a:r>
          </a:p>
          <a:p>
            <a:r>
              <a:rPr lang="en-US" dirty="0" smtClean="0"/>
              <a:t>Fermat’s Little Theorem</a:t>
            </a:r>
          </a:p>
          <a:p>
            <a:r>
              <a:rPr lang="en-US" dirty="0" err="1" smtClean="0"/>
              <a:t>Pseudoprimes</a:t>
            </a:r>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84997746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Definition</a:t>
            </a:r>
            <a:r>
              <a:rPr lang="en-US" dirty="0" smtClean="0"/>
              <a:t>: A congruence of the form                          </a:t>
            </a:r>
          </a:p>
          <a:p>
            <a:pPr>
              <a:buNone/>
            </a:pPr>
            <a:r>
              <a:rPr lang="en-US" dirty="0" smtClean="0"/>
              <a:t>                        </a:t>
            </a:r>
            <a:r>
              <a:rPr lang="en-US" i="1" dirty="0" smtClean="0"/>
              <a:t>ax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dirty="0" smtClean="0"/>
              <a:t>    where </a:t>
            </a:r>
            <a:r>
              <a:rPr lang="en-US" i="1" dirty="0" smtClean="0"/>
              <a:t>m</a:t>
            </a:r>
            <a:r>
              <a:rPr lang="en-US" dirty="0" smtClean="0"/>
              <a:t> is a positive integer, </a:t>
            </a:r>
            <a:r>
              <a:rPr lang="en-US" i="1" dirty="0" smtClean="0"/>
              <a:t>a</a:t>
            </a:r>
            <a:r>
              <a:rPr lang="en-US" dirty="0" smtClean="0"/>
              <a:t> and </a:t>
            </a:r>
            <a:r>
              <a:rPr lang="en-US" i="1" dirty="0" smtClean="0"/>
              <a:t>b</a:t>
            </a:r>
            <a:r>
              <a:rPr lang="en-US" dirty="0" smtClean="0"/>
              <a:t> are integers, and </a:t>
            </a:r>
            <a:r>
              <a:rPr lang="en-US" i="1" dirty="0" smtClean="0"/>
              <a:t>x</a:t>
            </a:r>
            <a:r>
              <a:rPr lang="en-US" dirty="0" smtClean="0"/>
              <a:t> is a variable, is called a </a:t>
            </a:r>
            <a:r>
              <a:rPr lang="en-US" i="1" dirty="0" smtClean="0"/>
              <a:t>linear congruence</a:t>
            </a:r>
            <a:r>
              <a:rPr lang="en-US" dirty="0" smtClean="0"/>
              <a:t>.</a:t>
            </a:r>
          </a:p>
          <a:p>
            <a:pPr>
              <a:buNone/>
            </a:pPr>
            <a:endParaRPr lang="en-US" dirty="0" smtClean="0"/>
          </a:p>
          <a:p>
            <a:r>
              <a:rPr lang="en-US" dirty="0" smtClean="0"/>
              <a:t>The solutions to a linear congruence </a:t>
            </a:r>
            <a:r>
              <a:rPr lang="en-US" i="1" dirty="0" smtClean="0"/>
              <a:t>ax</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are  all integers </a:t>
            </a:r>
            <a:r>
              <a:rPr lang="en-US" i="1" dirty="0" smtClean="0"/>
              <a:t>x</a:t>
            </a:r>
            <a:r>
              <a:rPr lang="en-US" dirty="0" smtClean="0"/>
              <a:t> that satisfy the congruence.</a:t>
            </a:r>
          </a:p>
          <a:p>
            <a:endParaRPr lang="en-US" dirty="0" smtClean="0"/>
          </a:p>
          <a:p>
            <a:pPr>
              <a:buNone/>
            </a:pPr>
            <a:r>
              <a:rPr lang="en-US" b="1" dirty="0" smtClean="0"/>
              <a:t>   Definition</a:t>
            </a:r>
            <a:r>
              <a:rPr lang="en-US" dirty="0" smtClean="0"/>
              <a:t>: An integer </a:t>
            </a:r>
            <a:r>
              <a:rPr lang="en-US" i="1" dirty="0" smtClean="0">
                <a:latin typeface="Constantia"/>
              </a:rPr>
              <a:t>ā </a:t>
            </a:r>
            <a:r>
              <a:rPr lang="en-US" dirty="0" smtClean="0">
                <a:latin typeface="Constantia"/>
              </a:rPr>
              <a:t>such that </a:t>
            </a:r>
            <a:r>
              <a:rPr lang="en-US" i="1" dirty="0" err="1" smtClean="0"/>
              <a:t>āa</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i="1" dirty="0" smtClean="0"/>
              <a:t>m</a:t>
            </a:r>
            <a:r>
              <a:rPr lang="en-US" dirty="0" smtClean="0"/>
              <a:t>) is said to be an </a:t>
            </a:r>
            <a:r>
              <a:rPr lang="en-US" i="1" dirty="0" smtClean="0"/>
              <a:t>inverse</a:t>
            </a:r>
            <a:r>
              <a:rPr lang="en-US" dirty="0" smtClean="0"/>
              <a:t> of </a:t>
            </a:r>
            <a:r>
              <a:rPr lang="en-US" i="1" dirty="0" smtClean="0"/>
              <a:t>a</a:t>
            </a:r>
            <a:r>
              <a:rPr lang="en-US" dirty="0" smtClean="0"/>
              <a:t> modulo </a:t>
            </a:r>
            <a:r>
              <a:rPr lang="en-US" i="1" dirty="0" smtClean="0"/>
              <a:t>m</a:t>
            </a:r>
            <a:r>
              <a:rPr lang="en-US" dirty="0" smtClean="0"/>
              <a:t>.</a:t>
            </a:r>
          </a:p>
          <a:p>
            <a:pPr>
              <a:buNone/>
            </a:pPr>
            <a:r>
              <a:rPr lang="en-US" dirty="0" smtClean="0"/>
              <a:t>   </a:t>
            </a:r>
            <a:r>
              <a:rPr lang="en-US" b="1" dirty="0" smtClean="0"/>
              <a:t>Example</a:t>
            </a:r>
            <a:r>
              <a:rPr lang="en-US" dirty="0" smtClean="0"/>
              <a:t>:  </a:t>
            </a:r>
            <a:r>
              <a:rPr lang="en-US" dirty="0" smtClean="0">
                <a:latin typeface="Cambria Math" pitchFamily="18" charset="0"/>
                <a:ea typeface="Cambria Math" pitchFamily="18" charset="0"/>
              </a:rPr>
              <a:t>5</a:t>
            </a:r>
            <a:r>
              <a:rPr lang="en-US" dirty="0" smtClean="0"/>
              <a:t> is an inverse of </a:t>
            </a:r>
            <a:r>
              <a:rPr lang="en-US" dirty="0" smtClean="0">
                <a:latin typeface="Cambria Math" pitchFamily="18" charset="0"/>
                <a:ea typeface="Cambria Math" pitchFamily="18" charset="0"/>
              </a:rPr>
              <a:t>3</a:t>
            </a:r>
            <a:r>
              <a:rPr lang="en-US" dirty="0" smtClean="0"/>
              <a:t> modulo </a:t>
            </a:r>
            <a:r>
              <a:rPr lang="en-US" dirty="0" smtClean="0">
                <a:latin typeface="Cambria Math" pitchFamily="18" charset="0"/>
                <a:ea typeface="Cambria Math" pitchFamily="18" charset="0"/>
              </a:rPr>
              <a:t>7</a:t>
            </a:r>
            <a:r>
              <a:rPr lang="en-US" dirty="0" smtClean="0"/>
              <a:t> since </a:t>
            </a:r>
            <a:r>
              <a:rPr lang="en-US" dirty="0" smtClean="0">
                <a:latin typeface="Cambria Math" pitchFamily="18" charset="0"/>
                <a:ea typeface="Cambria Math" pitchFamily="18" charset="0"/>
              </a:rPr>
              <a:t>5</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15</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(mod </a:t>
            </a:r>
            <a:r>
              <a:rPr lang="en-US" dirty="0" smtClean="0">
                <a:latin typeface="Cambria Math" pitchFamily="18" charset="0"/>
                <a:ea typeface="Cambria Math" pitchFamily="18" charset="0"/>
              </a:rPr>
              <a:t>7</a:t>
            </a:r>
            <a:r>
              <a:rPr lang="en-US" dirty="0" smtClean="0"/>
              <a:t>) </a:t>
            </a:r>
          </a:p>
          <a:p>
            <a:pPr>
              <a:buNone/>
            </a:pPr>
            <a:endParaRPr lang="en-US" dirty="0" smtClean="0"/>
          </a:p>
          <a:p>
            <a:r>
              <a:rPr lang="en-US" dirty="0" smtClean="0"/>
              <a:t>One method of solving linear </a:t>
            </a:r>
            <a:r>
              <a:rPr lang="en-US" dirty="0" err="1" smtClean="0"/>
              <a:t>congruences</a:t>
            </a:r>
            <a:r>
              <a:rPr lang="en-US" dirty="0" smtClean="0"/>
              <a:t> makes use of  an inverse </a:t>
            </a:r>
            <a:r>
              <a:rPr lang="en-US" i="1" dirty="0" smtClean="0"/>
              <a:t>ā</a:t>
            </a:r>
            <a:r>
              <a:rPr lang="en-US" dirty="0" smtClean="0"/>
              <a:t>, if it exists. Although we can not divide both sides of the congruence by </a:t>
            </a:r>
            <a:r>
              <a:rPr lang="en-US" i="1" dirty="0" smtClean="0"/>
              <a:t>a</a:t>
            </a:r>
            <a:r>
              <a:rPr lang="en-US" dirty="0" smtClean="0"/>
              <a:t>, we can multiply by </a:t>
            </a:r>
            <a:r>
              <a:rPr lang="en-US" i="1" dirty="0" smtClean="0"/>
              <a:t>ā </a:t>
            </a:r>
            <a:r>
              <a:rPr lang="en-US" dirty="0" smtClean="0"/>
              <a:t>to solve for </a:t>
            </a:r>
            <a:r>
              <a:rPr lang="en-US" i="1" dirty="0" smtClean="0"/>
              <a:t>x.</a:t>
            </a:r>
            <a:r>
              <a:rPr lang="en-US" dirty="0" smtClean="0"/>
              <a:t> </a:t>
            </a:r>
            <a:endParaRPr lang="en-US" i="1" dirty="0" smtClean="0"/>
          </a:p>
        </p:txBody>
      </p:sp>
    </p:spTree>
    <p:extLst>
      <p:ext uri="{BB962C8B-B14F-4D97-AF65-F5344CB8AC3E}">
        <p14:creationId xmlns:p14="http://schemas.microsoft.com/office/powerpoint/2010/main" val="305555539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a:t>
            </a:r>
            <a:r>
              <a:rPr lang="en-US" i="1" dirty="0" smtClean="0"/>
              <a:t>a</a:t>
            </a:r>
            <a:r>
              <a:rPr lang="en-US" dirty="0" smtClean="0"/>
              <a:t>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r>
              <a:rPr lang="en-US" dirty="0" smtClean="0"/>
              <a:t>The following theorem guarantees that an inverse of </a:t>
            </a:r>
            <a:r>
              <a:rPr lang="en-US" i="1" dirty="0" smtClean="0"/>
              <a:t>a</a:t>
            </a:r>
            <a:r>
              <a:rPr lang="en-US" dirty="0" smtClean="0"/>
              <a:t> modulo </a:t>
            </a:r>
            <a:r>
              <a:rPr lang="en-US" i="1" dirty="0" smtClean="0"/>
              <a:t>m</a:t>
            </a:r>
            <a:r>
              <a:rPr lang="en-US" dirty="0" smtClean="0"/>
              <a:t> exists whenever </a:t>
            </a:r>
            <a:r>
              <a:rPr lang="en-US" i="1" dirty="0" smtClean="0"/>
              <a:t>a</a:t>
            </a:r>
            <a:r>
              <a:rPr lang="en-US" dirty="0" smtClean="0"/>
              <a:t> and </a:t>
            </a:r>
            <a:r>
              <a:rPr lang="en-US" i="1" dirty="0" smtClean="0"/>
              <a:t>m</a:t>
            </a:r>
            <a:r>
              <a:rPr lang="en-US" dirty="0" smtClean="0"/>
              <a:t> are relatively prime.  Two integers </a:t>
            </a:r>
            <a:r>
              <a:rPr lang="en-US" i="1" dirty="0" smtClean="0"/>
              <a:t>a</a:t>
            </a:r>
            <a:r>
              <a:rPr lang="en-US" dirty="0" smtClean="0"/>
              <a:t> and </a:t>
            </a:r>
            <a:r>
              <a:rPr lang="en-US" i="1" dirty="0" smtClean="0"/>
              <a:t>b</a:t>
            </a:r>
            <a:r>
              <a:rPr lang="en-US" dirty="0" smtClean="0"/>
              <a:t> are relatively prime when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a</a:t>
            </a:r>
            <a:r>
              <a:rPr lang="en-US" dirty="0" smtClean="0"/>
              <a:t> and </a:t>
            </a:r>
            <a:r>
              <a:rPr lang="en-US" i="1" dirty="0" smtClean="0"/>
              <a:t>m</a:t>
            </a:r>
            <a:r>
              <a:rPr lang="en-US" dirty="0" smtClean="0"/>
              <a:t> are relatively prime integers and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ea typeface="Cambria Math" pitchFamily="18" charset="0"/>
              </a:rPr>
              <a:t>, then an inverse 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m</a:t>
            </a:r>
            <a:r>
              <a:rPr lang="en-US" dirty="0" smtClean="0">
                <a:ea typeface="Cambria Math" pitchFamily="18" charset="0"/>
              </a:rPr>
              <a:t> exists.</a:t>
            </a:r>
            <a:r>
              <a:rPr lang="en-US" dirty="0" smtClean="0"/>
              <a:t> Furthermore, this inverse is unique modulo </a:t>
            </a:r>
            <a:r>
              <a:rPr lang="en-US" i="1" dirty="0" smtClean="0"/>
              <a:t>m</a:t>
            </a:r>
            <a:r>
              <a:rPr lang="en-US" dirty="0" smtClean="0"/>
              <a:t>. (This means that there is a unique positive integer </a:t>
            </a:r>
            <a:r>
              <a:rPr lang="en-US" i="1" dirty="0" smtClean="0"/>
              <a:t>ā </a:t>
            </a:r>
            <a:r>
              <a:rPr lang="en-US" dirty="0" smtClean="0"/>
              <a:t>less than </a:t>
            </a:r>
            <a:r>
              <a:rPr lang="en-US" i="1" dirty="0" smtClean="0"/>
              <a:t>m</a:t>
            </a:r>
            <a:r>
              <a:rPr lang="en-US" dirty="0" smtClean="0"/>
              <a:t> that is an inverse of </a:t>
            </a:r>
            <a:r>
              <a:rPr lang="en-US" i="1" dirty="0" smtClean="0"/>
              <a:t>a </a:t>
            </a:r>
            <a:r>
              <a:rPr lang="en-US" dirty="0" smtClean="0"/>
              <a:t>modulo </a:t>
            </a:r>
            <a:r>
              <a:rPr lang="en-US" i="1" dirty="0" smtClean="0"/>
              <a:t>m</a:t>
            </a:r>
            <a:r>
              <a:rPr lang="en-US" dirty="0" smtClean="0"/>
              <a:t> and every other inverse of </a:t>
            </a:r>
            <a:r>
              <a:rPr lang="en-US" i="1" dirty="0" smtClean="0"/>
              <a:t>a</a:t>
            </a:r>
            <a:r>
              <a:rPr lang="en-US" dirty="0" smtClean="0"/>
              <a:t> modulo </a:t>
            </a:r>
            <a:r>
              <a:rPr lang="en-US" i="1" dirty="0" smtClean="0"/>
              <a:t>m</a:t>
            </a:r>
            <a:r>
              <a:rPr lang="en-US" dirty="0" smtClean="0"/>
              <a:t> is congruent to </a:t>
            </a:r>
            <a:r>
              <a:rPr lang="en-US" i="1" dirty="0" smtClean="0"/>
              <a:t>ā</a:t>
            </a:r>
            <a:r>
              <a:rPr lang="en-US" dirty="0" smtClean="0"/>
              <a:t> modulo </a:t>
            </a:r>
            <a:r>
              <a:rPr lang="en-US" i="1" dirty="0" smtClean="0"/>
              <a:t>m</a:t>
            </a:r>
            <a:r>
              <a:rPr lang="en-US" dirty="0" smtClean="0"/>
              <a:t>.)   </a:t>
            </a:r>
          </a:p>
          <a:p>
            <a:pPr>
              <a:buNone/>
            </a:pPr>
            <a:r>
              <a:rPr lang="en-US" dirty="0" smtClean="0"/>
              <a:t>    </a:t>
            </a:r>
            <a:r>
              <a:rPr lang="en-US" b="1" dirty="0" smtClean="0"/>
              <a:t>Proof</a:t>
            </a:r>
            <a:r>
              <a:rPr lang="en-US" dirty="0" smtClean="0"/>
              <a:t>:  Since </a:t>
            </a:r>
            <a:r>
              <a:rPr lang="en-US" dirty="0" err="1" smtClean="0"/>
              <a:t>gcd</a:t>
            </a:r>
            <a:r>
              <a:rPr lang="en-US" dirty="0" smtClean="0"/>
              <a:t>(</a:t>
            </a:r>
            <a:r>
              <a:rPr lang="en-US" i="1" dirty="0" err="1" smtClean="0"/>
              <a:t>a</a:t>
            </a:r>
            <a:r>
              <a:rPr lang="en-US" dirty="0" err="1" smtClean="0"/>
              <a:t>,</a:t>
            </a:r>
            <a:r>
              <a:rPr lang="en-US" i="1" dirty="0" err="1" smtClean="0"/>
              <a:t>m</a:t>
            </a:r>
            <a:r>
              <a:rPr lang="en-US" dirty="0" smtClean="0"/>
              <a:t>) = </a:t>
            </a:r>
            <a:r>
              <a:rPr lang="en-US" dirty="0" smtClean="0">
                <a:latin typeface="Cambria Math" pitchFamily="18" charset="0"/>
                <a:ea typeface="Cambria Math" pitchFamily="18" charset="0"/>
              </a:rPr>
              <a:t>1</a:t>
            </a:r>
            <a:r>
              <a:rPr lang="en-US" dirty="0" smtClean="0"/>
              <a:t>, by Theorem 6 of Section </a:t>
            </a:r>
            <a:r>
              <a:rPr lang="en-US" dirty="0" smtClean="0">
                <a:latin typeface="Cambria Math" pitchFamily="18" charset="0"/>
                <a:ea typeface="Cambria Math" pitchFamily="18" charset="0"/>
              </a:rPr>
              <a:t>4.3</a:t>
            </a:r>
            <a:r>
              <a:rPr lang="en-US" dirty="0" smtClean="0"/>
              <a:t>, there are integers  </a:t>
            </a:r>
            <a:r>
              <a:rPr lang="en-US" i="1" dirty="0" smtClean="0"/>
              <a:t>s</a:t>
            </a:r>
            <a:r>
              <a:rPr lang="en-US" dirty="0" smtClean="0"/>
              <a:t> and </a:t>
            </a:r>
            <a:r>
              <a:rPr lang="en-US" i="1" dirty="0" smtClean="0"/>
              <a:t>t</a:t>
            </a:r>
            <a:r>
              <a:rPr lang="en-US" dirty="0" smtClean="0"/>
              <a:t> such that   </a:t>
            </a:r>
            <a:r>
              <a:rPr lang="en-US" i="1" dirty="0" err="1" smtClean="0"/>
              <a:t>sa</a:t>
            </a:r>
            <a:r>
              <a:rPr lang="en-US" dirty="0" smtClean="0"/>
              <a:t> + </a:t>
            </a:r>
            <a:r>
              <a:rPr lang="en-US" i="1" dirty="0" smtClean="0"/>
              <a:t>tm</a:t>
            </a:r>
            <a:r>
              <a:rPr lang="en-US" dirty="0" smtClean="0"/>
              <a:t> = </a:t>
            </a:r>
            <a:r>
              <a:rPr lang="en-US" dirty="0" smtClean="0">
                <a:latin typeface="Cambria Math" pitchFamily="18" charset="0"/>
                <a:ea typeface="Cambria Math" pitchFamily="18" charset="0"/>
              </a:rPr>
              <a:t>1</a:t>
            </a:r>
            <a:r>
              <a:rPr lang="en-US" dirty="0" smtClean="0"/>
              <a:t>. </a:t>
            </a:r>
          </a:p>
          <a:p>
            <a:pPr lvl="1"/>
            <a:r>
              <a:rPr lang="en-US" dirty="0" smtClean="0"/>
              <a:t>Hence, </a:t>
            </a:r>
            <a:r>
              <a:rPr lang="en-US" i="1" dirty="0" err="1" smtClean="0"/>
              <a:t>sa</a:t>
            </a:r>
            <a:r>
              <a:rPr lang="en-US" i="1" dirty="0" smtClean="0"/>
              <a:t> + tm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Since </a:t>
            </a:r>
            <a:r>
              <a:rPr lang="en-US" i="1" dirty="0" smtClean="0"/>
              <a:t>tm </a:t>
            </a:r>
            <a:r>
              <a:rPr lang="en-US" dirty="0" smtClean="0">
                <a:latin typeface="Cambria Math"/>
                <a:ea typeface="Cambria Math"/>
              </a:rPr>
              <a:t>≡</a:t>
            </a:r>
            <a:r>
              <a:rPr lang="en-US" dirty="0" smtClean="0">
                <a:latin typeface="Cambria Math" pitchFamily="18" charset="0"/>
                <a:ea typeface="Cambria Math" pitchFamily="18" charset="0"/>
              </a:rPr>
              <a:t> 0</a:t>
            </a:r>
            <a:r>
              <a:rPr lang="en-US" dirty="0" smtClean="0"/>
              <a:t> ( mod </a:t>
            </a:r>
            <a:r>
              <a:rPr lang="en-US" i="1" dirty="0" smtClean="0"/>
              <a:t>m</a:t>
            </a:r>
            <a:r>
              <a:rPr lang="en-US" dirty="0" smtClean="0"/>
              <a:t>), it follows that </a:t>
            </a:r>
            <a:r>
              <a:rPr lang="en-US" i="1" dirty="0" err="1" smtClean="0"/>
              <a:t>sa</a:t>
            </a:r>
            <a:r>
              <a:rPr lang="en-US" i="1" dirty="0" smtClean="0"/>
              <a:t>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Consequently, </a:t>
            </a:r>
            <a:r>
              <a:rPr lang="en-US" i="1" dirty="0" smtClean="0"/>
              <a:t>s</a:t>
            </a:r>
            <a:r>
              <a:rPr lang="en-US" dirty="0" smtClean="0"/>
              <a:t> is an inverse of </a:t>
            </a:r>
            <a:r>
              <a:rPr lang="en-US" i="1" dirty="0" smtClean="0"/>
              <a:t>a</a:t>
            </a:r>
            <a:r>
              <a:rPr lang="en-US" dirty="0" smtClean="0"/>
              <a:t> modulo </a:t>
            </a:r>
            <a:r>
              <a:rPr lang="en-US" i="1" dirty="0" smtClean="0"/>
              <a:t>m</a:t>
            </a:r>
            <a:r>
              <a:rPr lang="en-US" dirty="0" smtClean="0"/>
              <a:t>.</a:t>
            </a:r>
          </a:p>
          <a:p>
            <a:pPr lvl="1"/>
            <a:r>
              <a:rPr lang="en-US" dirty="0" smtClean="0"/>
              <a:t>The uniqueness of the inverse is Exercise </a:t>
            </a:r>
            <a:r>
              <a:rPr lang="en-US" dirty="0" smtClean="0">
                <a:latin typeface="Cambria Math" pitchFamily="18" charset="0"/>
                <a:ea typeface="Cambria Math" pitchFamily="18" charset="0"/>
              </a:rPr>
              <a:t>7</a:t>
            </a:r>
            <a:r>
              <a:rPr lang="en-US" dirty="0" smtClean="0"/>
              <a:t>.</a:t>
            </a:r>
          </a:p>
          <a:p>
            <a:pPr>
              <a:buNone/>
            </a:pPr>
            <a:r>
              <a:rPr lang="en-US" dirty="0" smtClean="0"/>
              <a:t>                        </a:t>
            </a:r>
          </a:p>
        </p:txBody>
      </p:sp>
      <p:sp>
        <p:nvSpPr>
          <p:cNvPr id="4" name="Isosceles Triangle 3"/>
          <p:cNvSpPr/>
          <p:nvPr/>
        </p:nvSpPr>
        <p:spPr>
          <a:xfrm rot="5400000" flipV="1">
            <a:off x="8382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797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Relations</a:t>
            </a:r>
          </a:p>
        </p:txBody>
      </p:sp>
      <p:sp>
        <p:nvSpPr>
          <p:cNvPr id="3" name="Content Placeholder 2"/>
          <p:cNvSpPr>
            <a:spLocks noGrp="1"/>
          </p:cNvSpPr>
          <p:nvPr>
            <p:ph idx="1"/>
          </p:nvPr>
        </p:nvSpPr>
        <p:spPr/>
        <p:txBody>
          <a:bodyPr/>
          <a:lstStyle/>
          <a:p>
            <a:r>
              <a:rPr lang="en-US" dirty="0"/>
              <a:t>Given two relations </a:t>
            </a:r>
            <a:r>
              <a:rPr lang="en-US" i="1" dirty="0"/>
              <a:t>R</a:t>
            </a:r>
            <a:r>
              <a:rPr lang="en-US" baseline="-25000" dirty="0">
                <a:latin typeface="Cambria Math" pitchFamily="18" charset="0"/>
                <a:ea typeface="Cambria Math" pitchFamily="18" charset="0"/>
              </a:rPr>
              <a:t>1</a:t>
            </a:r>
            <a:r>
              <a:rPr lang="en-US" dirty="0"/>
              <a:t> and </a:t>
            </a:r>
            <a:r>
              <a:rPr lang="en-US" i="1" dirty="0"/>
              <a:t>R</a:t>
            </a:r>
            <a:r>
              <a:rPr lang="en-US" baseline="-25000" dirty="0">
                <a:latin typeface="Cambria Math" pitchFamily="18" charset="0"/>
                <a:ea typeface="Cambria Math" pitchFamily="18" charset="0"/>
              </a:rPr>
              <a:t>2</a:t>
            </a:r>
            <a:r>
              <a:rPr lang="en-US" dirty="0"/>
              <a:t>, we can combine them using basic set operations to form new relations such as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 </a:t>
            </a:r>
            <a:r>
              <a:rPr lang="en-US" i="1" dirty="0"/>
              <a:t>R</a:t>
            </a:r>
            <a:r>
              <a:rPr lang="en-US" baseline="-25000" dirty="0">
                <a:latin typeface="Cambria Math" pitchFamily="18" charset="0"/>
                <a:ea typeface="Cambria Math" pitchFamily="18" charset="0"/>
              </a:rPr>
              <a:t>2</a:t>
            </a:r>
            <a:r>
              <a:rPr lang="en-US" dirty="0"/>
              <a:t>, and</a:t>
            </a:r>
            <a:r>
              <a:rPr lang="en-US" i="1" dirty="0"/>
              <a:t> R</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1</a:t>
            </a:r>
            <a:r>
              <a:rPr lang="en-US" dirty="0"/>
              <a:t>.</a:t>
            </a:r>
          </a:p>
          <a:p>
            <a:r>
              <a:rPr lang="en-US" b="1" dirty="0"/>
              <a:t>Example</a:t>
            </a:r>
            <a:r>
              <a:rPr lang="en-US" dirty="0"/>
              <a:t>: Let </a:t>
            </a:r>
            <a:r>
              <a:rPr lang="en-US" i="1" dirty="0"/>
              <a:t>A</a:t>
            </a:r>
            <a:r>
              <a:rPr lang="en-US" dirty="0"/>
              <a:t> = {</a:t>
            </a:r>
            <a:r>
              <a:rPr lang="en-US" dirty="0">
                <a:latin typeface="Cambria Math" pitchFamily="18" charset="0"/>
                <a:ea typeface="Cambria Math" pitchFamily="18" charset="0"/>
              </a:rPr>
              <a:t>1,2,3</a:t>
            </a:r>
            <a:r>
              <a:rPr lang="en-US" dirty="0"/>
              <a:t>}</a:t>
            </a:r>
            <a:r>
              <a:rPr lang="en-US" i="1" dirty="0"/>
              <a:t> </a:t>
            </a:r>
            <a:r>
              <a:rPr lang="en-US" dirty="0"/>
              <a:t>and </a:t>
            </a:r>
            <a:r>
              <a:rPr lang="en-US" i="1" dirty="0"/>
              <a:t>B</a:t>
            </a:r>
            <a:r>
              <a:rPr lang="en-US" dirty="0"/>
              <a:t> </a:t>
            </a:r>
            <a:r>
              <a:rPr lang="en-US" i="1" dirty="0"/>
              <a:t>= </a:t>
            </a:r>
            <a:r>
              <a:rPr lang="en-US" dirty="0"/>
              <a:t>{</a:t>
            </a:r>
            <a:r>
              <a:rPr lang="en-US" dirty="0">
                <a:latin typeface="Cambria Math" pitchFamily="18" charset="0"/>
                <a:ea typeface="Cambria Math" pitchFamily="18" charset="0"/>
              </a:rPr>
              <a:t>1,2,3,4</a:t>
            </a:r>
            <a:r>
              <a:rPr lang="en-US" dirty="0"/>
              <a:t>}. The relations </a:t>
            </a:r>
            <a:r>
              <a:rPr lang="en-US" i="1" dirty="0"/>
              <a:t>R</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2,2</a:t>
            </a:r>
            <a:r>
              <a:rPr lang="en-US" dirty="0"/>
              <a:t>),(</a:t>
            </a:r>
            <a:r>
              <a:rPr lang="en-US" dirty="0">
                <a:latin typeface="Cambria Math" pitchFamily="18" charset="0"/>
                <a:ea typeface="Cambria Math" pitchFamily="18" charset="0"/>
              </a:rPr>
              <a:t>3,3</a:t>
            </a:r>
            <a:r>
              <a:rPr lang="en-US" dirty="0"/>
              <a:t>)} and                              </a:t>
            </a:r>
            <a:r>
              <a:rPr lang="en-US" i="1" dirty="0"/>
              <a:t>R</a:t>
            </a:r>
            <a:r>
              <a:rPr lang="en-US" baseline="-25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1,2</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1,4</a:t>
            </a:r>
            <a:r>
              <a:rPr lang="en-US" dirty="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 </a:t>
            </a:r>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2</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1 </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 </a:t>
            </a:r>
          </a:p>
        </p:txBody>
      </p:sp>
    </p:spTree>
    <p:extLst>
      <p:ext uri="{BB962C8B-B14F-4D97-AF65-F5344CB8AC3E}">
        <p14:creationId xmlns:p14="http://schemas.microsoft.com/office/powerpoint/2010/main" val="41692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r>
              <a:rPr lang="en-US" sz="2400" dirty="0" smtClean="0"/>
              <a:t>The Euclidean algorithm and </a:t>
            </a:r>
            <a:r>
              <a:rPr lang="en-US" sz="2400" dirty="0" err="1" smtClean="0"/>
              <a:t>B</a:t>
            </a:r>
            <a:r>
              <a:rPr lang="en-US" sz="2400" dirty="0" err="1" smtClean="0">
                <a:ea typeface="Cambria Math"/>
              </a:rPr>
              <a:t>é</a:t>
            </a:r>
            <a:r>
              <a:rPr lang="en-US" sz="2400" dirty="0" err="1" smtClean="0"/>
              <a:t>zout</a:t>
            </a:r>
            <a:r>
              <a:rPr lang="en-US" sz="2400" dirty="0" smtClean="0"/>
              <a:t> coefficients gives us a systematic approaches to finding inverses. </a:t>
            </a:r>
          </a:p>
          <a:p>
            <a:pPr>
              <a:buNone/>
            </a:pPr>
            <a:r>
              <a:rPr lang="en-US" sz="2400" b="1" dirty="0" smtClean="0"/>
              <a:t>    Example</a:t>
            </a:r>
            <a:r>
              <a:rPr lang="en-US" sz="2400" dirty="0" smtClean="0"/>
              <a:t>: Find an inverse of </a:t>
            </a:r>
            <a:r>
              <a:rPr lang="en-US" sz="2400" dirty="0" smtClean="0">
                <a:latin typeface="Cambria Math" pitchFamily="18" charset="0"/>
                <a:ea typeface="Cambria Math" pitchFamily="18" charset="0"/>
              </a:rPr>
              <a:t>3</a:t>
            </a:r>
            <a:r>
              <a:rPr lang="en-US" sz="2400" dirty="0" smtClean="0"/>
              <a:t> modulo </a:t>
            </a:r>
            <a:r>
              <a:rPr lang="en-US" sz="2400" dirty="0" smtClean="0">
                <a:latin typeface="Cambria Math" pitchFamily="18" charset="0"/>
                <a:ea typeface="Cambria Math" pitchFamily="18" charset="0"/>
              </a:rPr>
              <a:t>7.</a:t>
            </a:r>
            <a:r>
              <a:rPr lang="en-US" sz="2400" dirty="0" smtClean="0"/>
              <a:t> </a:t>
            </a:r>
          </a:p>
          <a:p>
            <a:pPr>
              <a:buNone/>
            </a:pPr>
            <a:r>
              <a:rPr lang="en-US" sz="2400" b="1" dirty="0" smtClean="0"/>
              <a:t>    Solution</a:t>
            </a:r>
            <a:r>
              <a:rPr lang="en-US" sz="2400" dirty="0" smtClean="0"/>
              <a:t>: Because </a:t>
            </a:r>
            <a:r>
              <a:rPr lang="en-US" sz="2400" dirty="0" err="1" smtClean="0"/>
              <a:t>gcd</a:t>
            </a:r>
            <a:r>
              <a:rPr lang="en-US" sz="2400" dirty="0" smtClean="0"/>
              <a:t>(</a:t>
            </a:r>
            <a:r>
              <a:rPr lang="en-US" sz="2400" dirty="0" smtClean="0">
                <a:latin typeface="Cambria Math" pitchFamily="18" charset="0"/>
                <a:ea typeface="Cambria Math" pitchFamily="18" charset="0"/>
              </a:rPr>
              <a:t>3,7</a:t>
            </a:r>
            <a:r>
              <a:rPr lang="en-US" sz="2400" dirty="0" smtClean="0"/>
              <a:t>) = </a:t>
            </a:r>
            <a:r>
              <a:rPr lang="en-US" sz="2400" dirty="0" smtClean="0">
                <a:latin typeface="Cambria Math" pitchFamily="18" charset="0"/>
                <a:ea typeface="Cambria Math" pitchFamily="18" charset="0"/>
              </a:rPr>
              <a:t>1</a:t>
            </a:r>
            <a:r>
              <a:rPr lang="en-US" sz="2400" dirty="0" smtClean="0"/>
              <a:t>, by Theorem </a:t>
            </a:r>
            <a:r>
              <a:rPr lang="en-US" sz="2400" dirty="0" smtClean="0">
                <a:latin typeface="Cambria Math" pitchFamily="18" charset="0"/>
                <a:ea typeface="Cambria Math" pitchFamily="18" charset="0"/>
              </a:rPr>
              <a:t>1, </a:t>
            </a:r>
            <a:r>
              <a:rPr lang="en-US" sz="2400" dirty="0" smtClean="0">
                <a:ea typeface="Cambria Math" pitchFamily="18" charset="0"/>
              </a:rPr>
              <a:t>an inverse of </a:t>
            </a:r>
            <a:r>
              <a:rPr lang="en-US" sz="2400" dirty="0" smtClean="0">
                <a:latin typeface="Cambria Math" pitchFamily="18" charset="0"/>
                <a:ea typeface="Cambria Math" pitchFamily="18" charset="0"/>
              </a:rPr>
              <a:t>3</a:t>
            </a:r>
            <a:r>
              <a:rPr lang="en-US" sz="2400" dirty="0" smtClean="0">
                <a:ea typeface="Cambria Math" pitchFamily="18" charset="0"/>
              </a:rPr>
              <a:t> modulo </a:t>
            </a:r>
            <a:r>
              <a:rPr lang="en-US" sz="2400" dirty="0" smtClean="0">
                <a:latin typeface="Cambria Math" pitchFamily="18" charset="0"/>
                <a:ea typeface="Cambria Math" pitchFamily="18" charset="0"/>
              </a:rPr>
              <a:t>7</a:t>
            </a:r>
            <a:r>
              <a:rPr lang="en-US" sz="2400" dirty="0" smtClean="0">
                <a:ea typeface="Cambria Math" pitchFamily="18" charset="0"/>
              </a:rPr>
              <a:t> exists. </a:t>
            </a:r>
          </a:p>
          <a:p>
            <a:pPr lvl="1"/>
            <a:r>
              <a:rPr lang="en-US" sz="2200" dirty="0" smtClean="0">
                <a:ea typeface="Cambria Math" pitchFamily="18" charset="0"/>
              </a:rPr>
              <a:t>Using the Euclidian algorithm:  </a:t>
            </a:r>
            <a:r>
              <a:rPr lang="en-US" sz="2200" dirty="0" smtClean="0">
                <a:latin typeface="Cambria Math" pitchFamily="18" charset="0"/>
                <a:ea typeface="Cambria Math" pitchFamily="18" charset="0"/>
              </a:rPr>
              <a:t>7</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 </a:t>
            </a:r>
            <a:r>
              <a:rPr lang="en-US" sz="2200" dirty="0" smtClean="0">
                <a:ea typeface="Cambria Math" pitchFamily="18" charset="0"/>
              </a:rPr>
              <a:t>From this equation, we get  </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 </a:t>
            </a:r>
            <a:r>
              <a:rPr lang="en-US" sz="2200" dirty="0" smtClean="0">
                <a:ea typeface="Cambria Math" pitchFamily="18" charset="0"/>
              </a:rPr>
              <a:t>= </a:t>
            </a:r>
            <a:r>
              <a:rPr lang="en-US" sz="2200" dirty="0" smtClean="0">
                <a:latin typeface="Cambria Math" pitchFamily="18" charset="0"/>
                <a:ea typeface="Cambria Math" pitchFamily="18" charset="0"/>
              </a:rPr>
              <a:t>1, and see that </a:t>
            </a:r>
            <a:r>
              <a:rPr lang="en-US" sz="2200" dirty="0" smtClean="0">
                <a:latin typeface="Cambria Math"/>
                <a:ea typeface="Cambria Math"/>
              </a:rPr>
              <a:t>−</a:t>
            </a:r>
            <a:r>
              <a:rPr lang="en-US" sz="2200" dirty="0" smtClean="0">
                <a:latin typeface="Cambria Math" pitchFamily="18" charset="0"/>
                <a:ea typeface="Cambria Math" pitchFamily="18" charset="0"/>
              </a:rPr>
              <a:t>2  and 1 are </a:t>
            </a:r>
            <a:r>
              <a:rPr lang="en-US" sz="2200" dirty="0" err="1" smtClean="0"/>
              <a:t>B</a:t>
            </a:r>
            <a:r>
              <a:rPr lang="en-US" sz="2200" dirty="0" err="1" smtClean="0">
                <a:latin typeface="Cambria Math"/>
                <a:ea typeface="Cambria Math"/>
              </a:rPr>
              <a:t>é</a:t>
            </a:r>
            <a:r>
              <a:rPr lang="en-US" sz="2200" dirty="0" err="1" smtClean="0"/>
              <a:t>zout</a:t>
            </a:r>
            <a:r>
              <a:rPr lang="en-US" sz="2200" dirty="0" smtClean="0"/>
              <a:t> coefficients of </a:t>
            </a:r>
            <a:r>
              <a:rPr lang="en-US" sz="2200" dirty="0" smtClean="0">
                <a:latin typeface="Cambria Math" pitchFamily="18" charset="0"/>
                <a:ea typeface="Cambria Math" pitchFamily="18" charset="0"/>
              </a:rPr>
              <a:t>3</a:t>
            </a:r>
            <a:r>
              <a:rPr lang="en-US" sz="2200" dirty="0" smtClean="0">
                <a:ea typeface="Cambria Math" pitchFamily="18" charset="0"/>
              </a:rPr>
              <a:t> and </a:t>
            </a:r>
            <a:r>
              <a:rPr lang="en-US" sz="2200" dirty="0" smtClean="0">
                <a:latin typeface="Cambria Math" pitchFamily="18" charset="0"/>
                <a:ea typeface="Cambria Math" pitchFamily="18" charset="0"/>
              </a:rPr>
              <a:t>7.</a:t>
            </a:r>
          </a:p>
          <a:p>
            <a:pPr lvl="1"/>
            <a:r>
              <a:rPr lang="en-US" sz="2200" dirty="0" smtClean="0">
                <a:latin typeface="Cambria Math" pitchFamily="18" charset="0"/>
                <a:ea typeface="Cambria Math" pitchFamily="18" charset="0"/>
              </a:rPr>
              <a:t> Hence,  </a:t>
            </a:r>
            <a:r>
              <a:rPr lang="en-US" sz="2200" dirty="0" smtClean="0">
                <a:latin typeface="Cambria Math"/>
                <a:ea typeface="Cambria Math"/>
              </a:rPr>
              <a:t>−</a:t>
            </a:r>
            <a:r>
              <a:rPr lang="en-US" sz="2200" dirty="0" smtClean="0">
                <a:latin typeface="Cambria Math" pitchFamily="18" charset="0"/>
                <a:ea typeface="Cambria Math" pitchFamily="18" charset="0"/>
              </a:rPr>
              <a:t>2 is an inverse of 3 modulo 7. </a:t>
            </a:r>
          </a:p>
          <a:p>
            <a:pPr lvl="1"/>
            <a:r>
              <a:rPr lang="en-US" sz="2200" dirty="0" smtClean="0">
                <a:latin typeface="Cambria Math" pitchFamily="18" charset="0"/>
                <a:ea typeface="Cambria Math" pitchFamily="18" charset="0"/>
              </a:rPr>
              <a:t>Also every integer congruent to </a:t>
            </a:r>
            <a:r>
              <a:rPr lang="en-US" sz="2200" dirty="0" smtClean="0">
                <a:latin typeface="Cambria Math"/>
                <a:ea typeface="Cambria Math"/>
              </a:rPr>
              <a:t>−</a:t>
            </a:r>
            <a:r>
              <a:rPr lang="en-US" sz="2200" dirty="0" smtClean="0">
                <a:latin typeface="Cambria Math" pitchFamily="18" charset="0"/>
                <a:ea typeface="Cambria Math" pitchFamily="18" charset="0"/>
              </a:rPr>
              <a:t>2 modulo 7 is an inverse of 3 modulo 7, i.e., 5, </a:t>
            </a:r>
            <a:r>
              <a:rPr lang="en-US" sz="2200" dirty="0" smtClean="0">
                <a:latin typeface="Cambria Math"/>
                <a:ea typeface="Cambria Math"/>
              </a:rPr>
              <a:t>−</a:t>
            </a:r>
            <a:r>
              <a:rPr lang="en-US" sz="2200" dirty="0" smtClean="0">
                <a:latin typeface="Cambria Math" pitchFamily="18" charset="0"/>
                <a:ea typeface="Cambria Math" pitchFamily="18" charset="0"/>
              </a:rPr>
              <a:t>9, 12, etc.</a:t>
            </a:r>
          </a:p>
        </p:txBody>
      </p:sp>
    </p:spTree>
    <p:extLst>
      <p:ext uri="{BB962C8B-B14F-4D97-AF65-F5344CB8AC3E}">
        <p14:creationId xmlns:p14="http://schemas.microsoft.com/office/powerpoint/2010/main" val="21299740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b="1" dirty="0" smtClean="0"/>
              <a:t>Example</a:t>
            </a:r>
            <a:r>
              <a:rPr lang="en-US" sz="2400" dirty="0" smtClean="0"/>
              <a:t>: Find an inverse of </a:t>
            </a:r>
            <a:r>
              <a:rPr lang="en-US" sz="2400" dirty="0" smtClean="0">
                <a:latin typeface="Cambria Math" pitchFamily="18" charset="0"/>
                <a:ea typeface="Cambria Math" pitchFamily="18" charset="0"/>
              </a:rPr>
              <a:t>101</a:t>
            </a:r>
            <a:r>
              <a:rPr lang="en-US" sz="2400" dirty="0" smtClean="0"/>
              <a:t> modulo </a:t>
            </a:r>
            <a:r>
              <a:rPr lang="en-US" sz="2400" dirty="0" smtClean="0">
                <a:latin typeface="Cambria Math" pitchFamily="18" charset="0"/>
                <a:ea typeface="Cambria Math" pitchFamily="18" charset="0"/>
              </a:rPr>
              <a:t>4620</a:t>
            </a:r>
            <a:r>
              <a:rPr lang="en-US" sz="2400" dirty="0" smtClean="0"/>
              <a:t>.</a:t>
            </a:r>
          </a:p>
          <a:p>
            <a:pPr>
              <a:buNone/>
            </a:pPr>
            <a:r>
              <a:rPr lang="en-US" sz="2400" b="1" dirty="0" smtClean="0"/>
              <a:t>    Solution</a:t>
            </a:r>
            <a:r>
              <a:rPr lang="en-US" sz="2400" dirty="0" smtClean="0"/>
              <a:t>: First use the Euclidian algorithm to show that  </a:t>
            </a:r>
            <a:r>
              <a:rPr lang="en-US" sz="2400" dirty="0" err="1" smtClean="0"/>
              <a:t>gcd</a:t>
            </a:r>
            <a:r>
              <a:rPr lang="en-US" sz="2400" dirty="0" smtClean="0"/>
              <a:t>(</a:t>
            </a:r>
            <a:r>
              <a:rPr lang="en-US" sz="2400" dirty="0" smtClean="0">
                <a:latin typeface="Cambria Math" pitchFamily="18" charset="0"/>
                <a:ea typeface="Cambria Math" pitchFamily="18" charset="0"/>
              </a:rPr>
              <a:t>101,4620</a:t>
            </a:r>
            <a:r>
              <a:rPr lang="en-US" sz="2400" dirty="0" smtClean="0"/>
              <a:t>) = </a:t>
            </a:r>
            <a:r>
              <a:rPr lang="en-US" sz="2400" dirty="0" smtClean="0">
                <a:latin typeface="Cambria Math" pitchFamily="18" charset="0"/>
                <a:ea typeface="Cambria Math" pitchFamily="18" charset="0"/>
              </a:rPr>
              <a:t>1</a:t>
            </a:r>
            <a:r>
              <a:rPr lang="en-US" sz="2400" dirty="0" smtClean="0"/>
              <a:t>. </a:t>
            </a:r>
            <a:endParaRPr lang="en-US" sz="2400" dirty="0" smtClean="0">
              <a:ea typeface="Cambria Math" pitchFamily="18" charset="0"/>
            </a:endParaRPr>
          </a:p>
          <a:p>
            <a:pPr lvl="1"/>
            <a:endParaRPr lang="en-US" sz="2200" dirty="0" smtClean="0">
              <a:latin typeface="Cambria Math" pitchFamily="18" charset="0"/>
              <a:ea typeface="Cambria Math" pitchFamily="18" charset="0"/>
            </a:endParaRPr>
          </a:p>
          <a:p>
            <a:pPr lvl="1">
              <a:buNone/>
            </a:pPr>
            <a:endParaRPr lang="en-US" sz="2200" dirty="0" smtClean="0">
              <a:latin typeface="Cambria Math" pitchFamily="18" charset="0"/>
              <a:ea typeface="Cambria Math"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smtClean="0">
                <a:latin typeface="Cambria Math" pitchFamily="18" charset="0"/>
                <a:ea typeface="Cambria Math" pitchFamily="18" charset="0"/>
              </a:rPr>
              <a:t>42620</a:t>
            </a:r>
            <a:r>
              <a:rPr lang="en-US" sz="2200" dirty="0" smtClean="0">
                <a:ea typeface="Cambria Math" pitchFamily="18" charset="0"/>
              </a:rPr>
              <a:t> =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75</a:t>
            </a:r>
          </a:p>
          <a:p>
            <a:pPr lvl="1"/>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26</a:t>
            </a:r>
          </a:p>
          <a:p>
            <a:pPr lvl="1"/>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23</a:t>
            </a:r>
          </a:p>
          <a:p>
            <a:pPr lvl="1"/>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3</a:t>
            </a:r>
          </a:p>
          <a:p>
            <a:pPr lvl="1"/>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2</a:t>
            </a:r>
          </a:p>
          <a:p>
            <a:pPr lvl="1"/>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2 = 2</a:t>
            </a:r>
            <a:r>
              <a:rPr lang="en-US" sz="2200" dirty="0" smtClean="0">
                <a:latin typeface="Cambria Math"/>
                <a:ea typeface="Cambria Math"/>
              </a:rPr>
              <a:t>∙</a:t>
            </a:r>
            <a:r>
              <a:rPr lang="en-US" sz="2200" dirty="0" smtClean="0">
                <a:latin typeface="Cambria Math" pitchFamily="18" charset="0"/>
                <a:ea typeface="Cambria Math" pitchFamily="18" charset="0"/>
              </a:rPr>
              <a:t>1</a:t>
            </a: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smtClean="0"/>
              <a:t>Since the last nonzero </a:t>
            </a:r>
          </a:p>
          <a:p>
            <a:r>
              <a:rPr lang="en-US" dirty="0" smtClean="0"/>
              <a:t>remainder is </a:t>
            </a:r>
            <a:r>
              <a:rPr lang="en-US" dirty="0" smtClean="0">
                <a:latin typeface="Cambria Math" pitchFamily="18" charset="0"/>
                <a:ea typeface="Cambria Math" pitchFamily="18" charset="0"/>
              </a:rPr>
              <a:t>1</a:t>
            </a:r>
            <a:r>
              <a:rPr lang="en-US" dirty="0" smtClean="0"/>
              <a:t>, </a:t>
            </a:r>
          </a:p>
          <a:p>
            <a:r>
              <a:rPr lang="en-US" dirty="0" err="1" smtClean="0"/>
              <a:t>gcd</a:t>
            </a:r>
            <a:r>
              <a:rPr lang="en-US" dirty="0" smtClean="0"/>
              <a:t>(</a:t>
            </a:r>
            <a:r>
              <a:rPr lang="en-US" dirty="0" smtClean="0">
                <a:latin typeface="Cambria Math" pitchFamily="18" charset="0"/>
                <a:ea typeface="Cambria Math" pitchFamily="18" charset="0"/>
              </a:rPr>
              <a:t>101,4260</a:t>
            </a:r>
            <a:r>
              <a:rPr lang="en-US" dirty="0" smtClean="0"/>
              <a:t>) =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a:t>
            </a:r>
          </a:p>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latin typeface="Cambria Math"/>
                <a:ea typeface="Cambria Math"/>
              </a:rPr>
              <a:t> −</a:t>
            </a:r>
            <a:r>
              <a:rPr lang="en-US" sz="2200" dirty="0" smtClean="0">
                <a:ea typeface="Cambria Math" pitchFamily="18" charset="0"/>
              </a:rPr>
              <a:t>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 =</a:t>
            </a:r>
            <a:r>
              <a:rPr lang="en-US" sz="2200" dirty="0" smtClean="0">
                <a:latin typeface="Cambria Math"/>
                <a:ea typeface="Cambria Math"/>
              </a:rPr>
              <a:t> −</a:t>
            </a:r>
            <a:r>
              <a:rPr lang="en-US" sz="2200" dirty="0" smtClean="0">
                <a:latin typeface="Cambria Math" pitchFamily="18" charset="0"/>
                <a:ea typeface="Cambria Math" pitchFamily="18" charset="0"/>
              </a:rPr>
              <a:t> 1</a:t>
            </a:r>
            <a:r>
              <a:rPr lang="en-US" sz="2200" dirty="0" smtClean="0">
                <a:latin typeface="Cambria Math"/>
                <a:ea typeface="Cambria Math"/>
              </a:rPr>
              <a:t> ∙</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3</a:t>
            </a:r>
          </a:p>
          <a:p>
            <a:pPr marL="0" lvl="1"/>
            <a:r>
              <a:rPr lang="en-US" sz="2200" dirty="0" smtClean="0">
                <a:latin typeface="Cambria Math" pitchFamily="18" charset="0"/>
                <a:ea typeface="Cambria Math" pitchFamily="18" charset="0"/>
              </a:rPr>
              <a:t>1 =</a:t>
            </a:r>
            <a:r>
              <a:rPr lang="en-US" sz="2200" dirty="0" smtClean="0">
                <a:latin typeface="Cambria Math"/>
                <a:ea typeface="Cambria Math"/>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23</a:t>
            </a:r>
          </a:p>
          <a:p>
            <a:pPr marL="0" lvl="1"/>
            <a:r>
              <a:rPr lang="en-US" sz="2200" dirty="0" smtClean="0">
                <a:latin typeface="Cambria Math" pitchFamily="18" charset="0"/>
                <a:ea typeface="Cambria Math" pitchFamily="18" charset="0"/>
              </a:rPr>
              <a:t>1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pitchFamily="18" charset="0"/>
                <a:ea typeface="Cambria Math" pitchFamily="18" charset="0"/>
              </a:rPr>
              <a:t>)= 26</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 </a:t>
            </a:r>
          </a:p>
          <a:p>
            <a:pPr marL="0" lvl="1"/>
            <a:r>
              <a:rPr lang="en-US" sz="2200" dirty="0" smtClean="0">
                <a:latin typeface="Cambria Math" pitchFamily="18" charset="0"/>
                <a:ea typeface="Cambria Math" pitchFamily="18" charset="0"/>
              </a:rPr>
              <a:t>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 </a:t>
            </a:r>
          </a:p>
          <a:p>
            <a:pPr marL="0" lvl="1"/>
            <a:r>
              <a:rPr lang="en-US" sz="2200" dirty="0" smtClean="0">
                <a:latin typeface="Cambria Math" pitchFamily="18" charset="0"/>
                <a:ea typeface="Cambria Math" pitchFamily="18" charset="0"/>
              </a:rPr>
              <a:t>       = </a:t>
            </a:r>
            <a:r>
              <a:rPr lang="en-US" sz="2200" dirty="0" smtClean="0">
                <a:latin typeface="Cambria Math"/>
                <a:ea typeface="Cambria Math"/>
              </a:rPr>
              <a:t>−</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1601</a:t>
            </a:r>
            <a:r>
              <a:rPr lang="en-US" sz="2200" dirty="0" smtClean="0">
                <a:latin typeface="Cambria Math"/>
                <a:ea typeface="Cambria Math"/>
              </a:rPr>
              <a:t>∙</a:t>
            </a:r>
            <a:r>
              <a:rPr lang="en-US" sz="2200" dirty="0" smtClean="0">
                <a:latin typeface="Cambria Math" pitchFamily="18" charset="0"/>
                <a:ea typeface="Cambria Math" pitchFamily="18" charset="0"/>
              </a:rPr>
              <a:t>101</a:t>
            </a: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smtClean="0"/>
              <a:t>Working Backwards:</a:t>
            </a:r>
            <a:endParaRPr lang="en-US" dirty="0"/>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smtClean="0"/>
              <a:t>B</a:t>
            </a:r>
            <a:r>
              <a:rPr lang="en-US" dirty="0" err="1" smtClean="0">
                <a:latin typeface="Cambria Math"/>
                <a:ea typeface="Cambria Math"/>
              </a:rPr>
              <a:t>é</a:t>
            </a:r>
            <a:r>
              <a:rPr lang="en-US" dirty="0" err="1" smtClean="0"/>
              <a:t>zout</a:t>
            </a:r>
            <a:r>
              <a:rPr lang="en-US" dirty="0" smtClean="0"/>
              <a:t> coefficients :</a:t>
            </a:r>
            <a:r>
              <a:rPr lang="en-US" dirty="0" smtClean="0">
                <a:latin typeface="Cambria Math"/>
                <a:ea typeface="Cambria Math"/>
              </a:rPr>
              <a:t> −</a:t>
            </a:r>
            <a:r>
              <a:rPr lang="en-US" dirty="0" smtClean="0">
                <a:latin typeface="Cambria Math" pitchFamily="18" charset="0"/>
                <a:ea typeface="Cambria Math" pitchFamily="18" charset="0"/>
              </a:rPr>
              <a:t> 35</a:t>
            </a:r>
            <a:r>
              <a:rPr lang="en-US" dirty="0" smtClean="0">
                <a:latin typeface="Cambria Math"/>
                <a:ea typeface="Cambria Math"/>
              </a:rPr>
              <a:t> </a:t>
            </a:r>
            <a:r>
              <a:rPr lang="en-US" dirty="0" smtClean="0"/>
              <a:t>and</a:t>
            </a:r>
            <a:r>
              <a:rPr lang="en-US" dirty="0" smtClean="0">
                <a:latin typeface="Cambria Math"/>
                <a:ea typeface="Cambria Math"/>
              </a:rPr>
              <a:t> </a:t>
            </a:r>
            <a:r>
              <a:rPr lang="en-US" dirty="0" smtClean="0">
                <a:ea typeface="Cambria Math" pitchFamily="18" charset="0"/>
              </a:rPr>
              <a:t> </a:t>
            </a:r>
            <a:r>
              <a:rPr lang="en-US" dirty="0" smtClean="0">
                <a:latin typeface="Cambria Math" pitchFamily="18" charset="0"/>
                <a:ea typeface="Cambria Math" pitchFamily="18" charset="0"/>
              </a:rPr>
              <a:t>1601</a:t>
            </a:r>
            <a:r>
              <a:rPr lang="en-US" dirty="0" smtClean="0"/>
              <a:t>  </a:t>
            </a:r>
            <a:endParaRPr lang="en-US" dirty="0"/>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smtClean="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25127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smtClean="0"/>
              <a:t>Using Inverses to Solve </a:t>
            </a:r>
            <a:r>
              <a:rPr lang="en-US" sz="4000" dirty="0" err="1" smtClean="0"/>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smtClean="0"/>
              <a:t>We can solve the congruence   </a:t>
            </a:r>
            <a:r>
              <a:rPr lang="en-US" sz="2000" i="1" dirty="0" smtClean="0"/>
              <a:t>ax</a:t>
            </a:r>
            <a:r>
              <a:rPr lang="en-US" sz="2000" dirty="0" smtClean="0">
                <a:latin typeface="Cambria Math"/>
                <a:ea typeface="Cambria Math"/>
              </a:rPr>
              <a:t>≡</a:t>
            </a:r>
            <a:r>
              <a:rPr lang="en-US" sz="2000" dirty="0" smtClean="0"/>
              <a:t> </a:t>
            </a:r>
            <a:r>
              <a:rPr lang="en-US" sz="2000" i="1" dirty="0" smtClean="0"/>
              <a:t>b</a:t>
            </a:r>
            <a:r>
              <a:rPr lang="en-US" sz="2000" dirty="0" smtClean="0"/>
              <a:t>( mod </a:t>
            </a:r>
            <a:r>
              <a:rPr lang="en-US" sz="2000" i="1" dirty="0" smtClean="0"/>
              <a:t>m</a:t>
            </a:r>
            <a:r>
              <a:rPr lang="en-US" sz="2000" dirty="0" smtClean="0"/>
              <a:t>) by multiplying both sides by </a:t>
            </a:r>
            <a:r>
              <a:rPr lang="en-US" sz="2000" i="1" dirty="0" smtClean="0"/>
              <a:t>ā.</a:t>
            </a:r>
          </a:p>
          <a:p>
            <a:pPr>
              <a:buNone/>
            </a:pPr>
            <a:r>
              <a:rPr lang="en-US" sz="2000" b="1" dirty="0" smtClean="0"/>
              <a:t>     Example</a:t>
            </a:r>
            <a:r>
              <a:rPr lang="en-US" sz="2000" dirty="0" smtClean="0"/>
              <a:t>:  What are the solutions of the  congruence </a:t>
            </a:r>
            <a:r>
              <a:rPr lang="en-US" sz="2000" dirty="0" smtClean="0">
                <a:latin typeface="Cambria Math" pitchFamily="18" charset="0"/>
                <a:ea typeface="Cambria Math" pitchFamily="18" charset="0"/>
              </a:rPr>
              <a:t>3</a:t>
            </a:r>
            <a:r>
              <a:rPr lang="en-US" sz="2000" i="1" dirty="0" smtClean="0"/>
              <a:t>x</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a:t>
            </a:r>
          </a:p>
          <a:p>
            <a:pPr>
              <a:buNone/>
            </a:pPr>
            <a:r>
              <a:rPr lang="en-US" sz="2000" dirty="0" smtClean="0"/>
              <a:t>     </a:t>
            </a:r>
            <a:r>
              <a:rPr lang="en-US" sz="2000" b="1" dirty="0" smtClean="0"/>
              <a:t>Solution</a:t>
            </a:r>
            <a:r>
              <a:rPr lang="en-US" sz="2000" dirty="0" smtClean="0"/>
              <a:t>:  We found that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is an inverse of </a:t>
            </a:r>
            <a:r>
              <a:rPr lang="en-US" sz="2000" dirty="0" smtClean="0">
                <a:latin typeface="Cambria Math" pitchFamily="18" charset="0"/>
                <a:ea typeface="Cambria Math" pitchFamily="18" charset="0"/>
              </a:rPr>
              <a:t>3 </a:t>
            </a:r>
            <a:r>
              <a:rPr lang="en-US" sz="2000" dirty="0" smtClean="0">
                <a:ea typeface="Cambria Math" pitchFamily="18" charset="0"/>
              </a:rPr>
              <a:t>modulo </a:t>
            </a:r>
            <a:r>
              <a:rPr lang="en-US" sz="2000" dirty="0" smtClean="0">
                <a:latin typeface="Cambria Math" pitchFamily="18" charset="0"/>
                <a:ea typeface="Cambria Math" pitchFamily="18" charset="0"/>
              </a:rPr>
              <a:t>7 </a:t>
            </a:r>
            <a:r>
              <a:rPr lang="en-US" sz="2000" dirty="0" smtClean="0">
                <a:ea typeface="Cambria Math" pitchFamily="18" charset="0"/>
              </a:rPr>
              <a:t>(two slides back). We multiply both sides of the congruence by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giving</a:t>
            </a:r>
            <a:r>
              <a:rPr lang="en-US" sz="2000" dirty="0" smtClean="0">
                <a:latin typeface="Cambria Math" pitchFamily="18" charset="0"/>
                <a:ea typeface="Cambria Math" pitchFamily="18" charset="0"/>
              </a:rPr>
              <a:t> </a:t>
            </a:r>
          </a:p>
          <a:p>
            <a:pPr>
              <a:buNone/>
            </a:pP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Because  </a:t>
            </a:r>
            <a:r>
              <a:rPr lang="en-US" sz="2000" dirty="0" smtClean="0">
                <a:latin typeface="Cambria Math"/>
                <a:ea typeface="Cambria Math"/>
              </a:rPr>
              <a:t>−</a:t>
            </a:r>
            <a:r>
              <a:rPr lang="en-US" sz="2000" dirty="0" smtClean="0">
                <a:latin typeface="Cambria Math" pitchFamily="18" charset="0"/>
                <a:ea typeface="Cambria Math" pitchFamily="18" charset="0"/>
              </a:rPr>
              <a:t>6 </a:t>
            </a:r>
            <a:r>
              <a:rPr lang="en-US" sz="2000" dirty="0" smtClean="0">
                <a:latin typeface="Cambria Math"/>
                <a:ea typeface="Cambria Math"/>
              </a:rPr>
              <a:t>≡</a:t>
            </a:r>
            <a:r>
              <a:rPr lang="en-US" sz="2000" dirty="0" smtClean="0"/>
              <a:t> </a:t>
            </a:r>
            <a:r>
              <a:rPr lang="en-US" sz="2000" dirty="0" smtClean="0">
                <a:latin typeface="Cambria Math"/>
                <a:ea typeface="Cambria Math"/>
              </a:rPr>
              <a:t>1 </a:t>
            </a:r>
            <a:r>
              <a:rPr lang="en-US" sz="2000" dirty="0" smtClean="0"/>
              <a:t>(mod </a:t>
            </a:r>
            <a:r>
              <a:rPr lang="en-US" sz="2000" dirty="0" smtClean="0">
                <a:latin typeface="Cambria Math" pitchFamily="18" charset="0"/>
                <a:ea typeface="Cambria Math" pitchFamily="18" charset="0"/>
              </a:rPr>
              <a:t>7</a:t>
            </a:r>
            <a:r>
              <a:rPr lang="en-US" sz="2000" dirty="0" smtClean="0"/>
              <a:t>)  and </a:t>
            </a:r>
            <a:r>
              <a:rPr lang="en-US" sz="2000" dirty="0" smtClean="0">
                <a:latin typeface="Cambria Math"/>
                <a:ea typeface="Cambria Math"/>
              </a:rPr>
              <a:t>−</a:t>
            </a:r>
            <a:r>
              <a:rPr lang="en-US" sz="2000" dirty="0" smtClean="0">
                <a:latin typeface="Cambria Math" pitchFamily="18" charset="0"/>
                <a:ea typeface="Cambria Math" pitchFamily="18" charset="0"/>
              </a:rPr>
              <a:t>8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it follows that if </a:t>
            </a:r>
            <a:r>
              <a:rPr lang="en-US" sz="2000" i="1" dirty="0" smtClean="0"/>
              <a:t>x</a:t>
            </a:r>
            <a:r>
              <a:rPr lang="en-US" sz="2000" dirty="0" smtClean="0"/>
              <a:t> is a solution, then </a:t>
            </a:r>
            <a:r>
              <a:rPr lang="en-US" sz="2000" i="1" dirty="0" smtClean="0"/>
              <a:t>x</a:t>
            </a:r>
            <a:r>
              <a:rPr lang="en-US" sz="2000" dirty="0" smtClean="0">
                <a:latin typeface="Cambria Math"/>
                <a:ea typeface="Cambria Math"/>
              </a:rPr>
              <a:t> ≡</a:t>
            </a:r>
            <a:r>
              <a:rPr lang="en-US" sz="2000"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8</a:t>
            </a:r>
            <a:r>
              <a:rPr lang="en-US" sz="2000" dirty="0" smtClean="0">
                <a:latin typeface="Cambria Math"/>
                <a:ea typeface="Cambria Math"/>
              </a:rPr>
              <a:t> </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We need to determine if every </a:t>
            </a:r>
            <a:r>
              <a:rPr lang="en-US" sz="2000" i="1" dirty="0" smtClean="0"/>
              <a:t>x</a:t>
            </a:r>
            <a:r>
              <a:rPr lang="en-US" sz="2000" dirty="0" smtClean="0"/>
              <a:t> with</a:t>
            </a:r>
            <a:r>
              <a:rPr lang="en-US" sz="2000" i="1" dirty="0" smtClean="0"/>
              <a:t> 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is a solution. Assume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By Theorem </a:t>
            </a:r>
            <a:r>
              <a:rPr lang="en-US" sz="2000" dirty="0" smtClean="0">
                <a:latin typeface="Cambria Math" pitchFamily="18" charset="0"/>
                <a:ea typeface="Cambria Math" pitchFamily="18" charset="0"/>
              </a:rPr>
              <a:t>5</a:t>
            </a:r>
            <a:r>
              <a:rPr lang="en-US" sz="2000" dirty="0" smtClean="0"/>
              <a:t> of Section </a:t>
            </a:r>
            <a:r>
              <a:rPr lang="en-US" sz="2000" dirty="0" smtClean="0">
                <a:latin typeface="Cambria Math" pitchFamily="18" charset="0"/>
                <a:ea typeface="Cambria Math" pitchFamily="18" charset="0"/>
              </a:rPr>
              <a:t>4.1</a:t>
            </a:r>
            <a:r>
              <a:rPr lang="en-US" sz="2000" dirty="0" smtClean="0"/>
              <a:t>, it follows that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3 </a:t>
            </a:r>
            <a:r>
              <a:rPr lang="en-US" sz="2000" dirty="0" smtClean="0">
                <a:latin typeface="Cambria Math"/>
                <a:ea typeface="Cambria Math"/>
              </a:rPr>
              <a:t>∙</a:t>
            </a:r>
            <a:r>
              <a:rPr lang="en-US" sz="2000" dirty="0" smtClean="0">
                <a:latin typeface="Cambria Math" pitchFamily="18" charset="0"/>
                <a:ea typeface="Cambria Math" pitchFamily="18" charset="0"/>
              </a:rPr>
              <a:t> 6</a:t>
            </a:r>
            <a:r>
              <a:rPr lang="en-US" sz="2000" i="1" dirty="0" smtClean="0"/>
              <a:t> = </a:t>
            </a:r>
            <a:r>
              <a:rPr lang="en-US" sz="2000" dirty="0" smtClean="0">
                <a:latin typeface="Cambria Math" pitchFamily="18" charset="0"/>
                <a:ea typeface="Cambria Math" pitchFamily="18" charset="0"/>
              </a:rPr>
              <a:t>18</a:t>
            </a:r>
            <a:r>
              <a:rPr lang="en-US" sz="2000" i="1"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which shows that all such </a:t>
            </a:r>
            <a:r>
              <a:rPr lang="en-US" sz="2000" i="1" dirty="0" smtClean="0"/>
              <a:t>x</a:t>
            </a:r>
            <a:r>
              <a:rPr lang="en-US" sz="2000" dirty="0" smtClean="0"/>
              <a:t> satisfy the congruence. </a:t>
            </a:r>
          </a:p>
          <a:p>
            <a:pPr>
              <a:buNone/>
            </a:pPr>
            <a:r>
              <a:rPr lang="en-US" sz="2000" dirty="0" smtClean="0"/>
              <a:t>     The solutions are the integers </a:t>
            </a:r>
            <a:r>
              <a:rPr lang="en-US" sz="2000" i="1" dirty="0" smtClean="0"/>
              <a:t>x</a:t>
            </a:r>
            <a:r>
              <a:rPr lang="en-US" sz="2000" dirty="0" smtClean="0"/>
              <a:t> such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namely,  </a:t>
            </a:r>
            <a:r>
              <a:rPr lang="en-US" sz="2000" dirty="0" smtClean="0">
                <a:latin typeface="Cambria Math" pitchFamily="18" charset="0"/>
                <a:ea typeface="Cambria Math" pitchFamily="18" charset="0"/>
              </a:rPr>
              <a:t>6,13,20 …</a:t>
            </a:r>
            <a:r>
              <a:rPr lang="en-US" sz="2000" dirty="0" smtClean="0"/>
              <a:t> and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1,</a:t>
            </a:r>
            <a:r>
              <a:rPr lang="en-US" sz="2000" dirty="0" smtClean="0">
                <a:latin typeface="Cambria Math"/>
                <a:ea typeface="Cambria Math"/>
              </a:rPr>
              <a:t> − </a:t>
            </a:r>
            <a:r>
              <a:rPr lang="en-US" sz="2000" dirty="0" smtClean="0">
                <a:latin typeface="Cambria Math" pitchFamily="18" charset="0"/>
                <a:ea typeface="Cambria Math" pitchFamily="18" charset="0"/>
              </a:rPr>
              <a:t>8,</a:t>
            </a:r>
            <a:r>
              <a:rPr lang="en-US" sz="2000" dirty="0" smtClean="0">
                <a:latin typeface="Cambria Math"/>
                <a:ea typeface="Cambria Math"/>
              </a:rPr>
              <a:t> − </a:t>
            </a:r>
            <a:r>
              <a:rPr lang="en-US" sz="2000" dirty="0" smtClean="0">
                <a:latin typeface="Cambria Math" pitchFamily="18" charset="0"/>
                <a:ea typeface="Cambria Math" pitchFamily="18" charset="0"/>
              </a:rPr>
              <a:t>15,…</a:t>
            </a:r>
            <a:endParaRPr lang="en-US" sz="2000" i="1" dirty="0"/>
          </a:p>
        </p:txBody>
      </p:sp>
    </p:spTree>
    <p:extLst>
      <p:ext uri="{BB962C8B-B14F-4D97-AF65-F5344CB8AC3E}">
        <p14:creationId xmlns:p14="http://schemas.microsoft.com/office/powerpoint/2010/main" val="312373711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a:t>
            </a:r>
            <a:r>
              <a:rPr lang="en-US" i="1" dirty="0" smtClean="0"/>
              <a:t>The Chinese Remainder Theorem</a:t>
            </a:r>
            <a:r>
              <a:rPr lang="en-US" dirty="0" smtClean="0"/>
              <a:t>) Let </a:t>
            </a:r>
            <a:r>
              <a:rPr lang="en-US" i="1" dirty="0" smtClean="0"/>
              <a:t>m</a:t>
            </a:r>
            <a:r>
              <a:rPr lang="en-US" baseline="-25000" dirty="0" smtClean="0">
                <a:latin typeface="Cambria Math" pitchFamily="18" charset="0"/>
                <a:ea typeface="Cambria Math" pitchFamily="18" charset="0"/>
              </a:rPr>
              <a:t>1</a:t>
            </a:r>
            <a:r>
              <a:rPr lang="en-US" dirty="0" smtClean="0"/>
              <a:t>,</a:t>
            </a:r>
            <a:r>
              <a:rPr lang="en-US" i="1" dirty="0" smtClean="0"/>
              <a:t>m</a:t>
            </a:r>
            <a:r>
              <a:rPr lang="en-US" baseline="-25000" dirty="0" smtClean="0">
                <a:latin typeface="Cambria Math" pitchFamily="18" charset="0"/>
                <a:ea typeface="Cambria Math" pitchFamily="18" charset="0"/>
              </a:rPr>
              <a:t>2</a:t>
            </a:r>
            <a:r>
              <a:rPr lang="en-US" dirty="0" smtClean="0"/>
              <a:t>,…,</a:t>
            </a:r>
            <a:r>
              <a:rPr lang="en-US" i="1" dirty="0" err="1" smtClean="0"/>
              <a:t>m</a:t>
            </a:r>
            <a:r>
              <a:rPr lang="en-US" i="1" baseline="-25000" dirty="0" err="1" smtClean="0">
                <a:ea typeface="Cambria Math" pitchFamily="18" charset="0"/>
              </a:rPr>
              <a:t>n</a:t>
            </a:r>
            <a:r>
              <a:rPr lang="en-US" dirty="0" smtClean="0"/>
              <a:t> be </a:t>
            </a:r>
            <a:r>
              <a:rPr lang="en-US" dirty="0" err="1" smtClean="0"/>
              <a:t>pairwise</a:t>
            </a:r>
            <a:r>
              <a:rPr lang="en-US" dirty="0" smtClean="0"/>
              <a:t> relatively prime positive integers greater than one and </a:t>
            </a:r>
            <a:r>
              <a:rPr lang="en-US" i="1" dirty="0" smtClean="0"/>
              <a:t>a</a:t>
            </a:r>
            <a:r>
              <a:rPr lang="en-US" baseline="-25000" dirty="0" smtClean="0">
                <a:latin typeface="Cambria Math" pitchFamily="18" charset="0"/>
                <a:ea typeface="Cambria Math" pitchFamily="18" charset="0"/>
              </a:rPr>
              <a:t>1</a:t>
            </a:r>
            <a:r>
              <a:rPr lang="en-US" dirty="0" smtClean="0"/>
              <a:t>,</a:t>
            </a:r>
            <a:r>
              <a:rPr lang="en-US" i="1" dirty="0" smtClean="0"/>
              <a:t>a</a:t>
            </a:r>
            <a:r>
              <a:rPr lang="en-US" baseline="-25000" dirty="0" smtClean="0">
                <a:latin typeface="Cambria Math" pitchFamily="18" charset="0"/>
                <a:ea typeface="Cambria Math" pitchFamily="18" charset="0"/>
              </a:rPr>
              <a:t>2</a:t>
            </a:r>
            <a:r>
              <a:rPr lang="en-US" dirty="0" smtClean="0"/>
              <a:t>,…,</a:t>
            </a:r>
            <a:r>
              <a:rPr lang="en-US" i="1" dirty="0" smtClean="0"/>
              <a:t>a</a:t>
            </a:r>
            <a:r>
              <a:rPr lang="en-US" i="1" baseline="-25000" dirty="0" smtClean="0">
                <a:ea typeface="Cambria Math" pitchFamily="18" charset="0"/>
              </a:rPr>
              <a:t>n</a:t>
            </a:r>
            <a:r>
              <a:rPr lang="en-US" dirty="0" smtClean="0"/>
              <a:t> arbitrary integers. Then the system</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a:buNone/>
            </a:pPr>
            <a:r>
              <a:rPr lang="en-US" dirty="0" smtClean="0"/>
              <a:t>    has a unique solution  modulo </a:t>
            </a:r>
            <a:r>
              <a:rPr lang="en-US" i="1" dirty="0" smtClean="0"/>
              <a:t>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 </a:t>
            </a:r>
          </a:p>
          <a:p>
            <a:pPr>
              <a:buNone/>
            </a:pPr>
            <a:r>
              <a:rPr lang="en-US" dirty="0" smtClean="0"/>
              <a:t>   (That is, there is a solution x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latin typeface="Cambria Math"/>
                <a:ea typeface="Cambria Math"/>
              </a:rPr>
              <a:t>x </a:t>
            </a:r>
            <a:r>
              <a:rPr lang="en-US" dirty="0" smtClean="0">
                <a:latin typeface="Cambria Math"/>
                <a:ea typeface="Cambria Math"/>
              </a:rPr>
              <a:t>&lt;</a:t>
            </a:r>
            <a:r>
              <a:rPr lang="en-US" i="1" dirty="0" smtClean="0">
                <a:latin typeface="Cambria Math"/>
                <a:ea typeface="Cambria Math"/>
              </a:rPr>
              <a:t>m</a:t>
            </a:r>
            <a:r>
              <a:rPr lang="en-US" dirty="0" smtClean="0">
                <a:latin typeface="Cambria Math"/>
                <a:ea typeface="Cambria Math"/>
              </a:rPr>
              <a:t> and all other solutions are congruent modulo </a:t>
            </a:r>
            <a:r>
              <a:rPr lang="en-US" i="1" dirty="0" smtClean="0">
                <a:latin typeface="Cambria Math"/>
                <a:ea typeface="Cambria Math"/>
              </a:rPr>
              <a:t>m</a:t>
            </a:r>
            <a:r>
              <a:rPr lang="en-US" dirty="0" smtClean="0">
                <a:latin typeface="Cambria Math"/>
                <a:ea typeface="Cambria Math"/>
              </a:rPr>
              <a:t> to this solution.)</a:t>
            </a:r>
            <a:endParaRPr lang="en-US" dirty="0" smtClean="0"/>
          </a:p>
          <a:p>
            <a:pPr lvl="1">
              <a:buNone/>
            </a:pPr>
            <a:r>
              <a:rPr lang="en-US" dirty="0" smtClean="0"/>
              <a:t>   </a:t>
            </a:r>
          </a:p>
          <a:p>
            <a:r>
              <a:rPr lang="en-US" b="1" dirty="0" smtClean="0"/>
              <a:t>Proof</a:t>
            </a:r>
            <a:r>
              <a:rPr lang="en-US" dirty="0" smtClean="0"/>
              <a:t>: We’ll  show that a solution exists by describing a way to construct the solution. Showing that the solution is unique modulo </a:t>
            </a:r>
            <a:r>
              <a:rPr lang="en-US" i="1" dirty="0" smtClean="0"/>
              <a:t>m</a:t>
            </a:r>
            <a:r>
              <a:rPr lang="en-US" dirty="0" smtClean="0"/>
              <a:t> is Exercise </a:t>
            </a:r>
            <a:r>
              <a:rPr lang="en-US" dirty="0" smtClean="0">
                <a:latin typeface="Cambria Math" pitchFamily="18" charset="0"/>
                <a:ea typeface="Cambria Math" pitchFamily="18" charset="0"/>
              </a:rPr>
              <a:t>30</a:t>
            </a:r>
            <a:r>
              <a:rPr lang="en-US" dirty="0" smtClean="0"/>
              <a:t>.</a:t>
            </a:r>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398701306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r>
              <a:rPr lang="en-US" dirty="0" smtClean="0"/>
              <a:t> To construct a solution first let </a:t>
            </a:r>
            <a:r>
              <a:rPr lang="en-US" i="1" dirty="0" smtClean="0"/>
              <a:t>M</a:t>
            </a:r>
            <a:r>
              <a:rPr lang="en-US" i="1" baseline="-25000" dirty="0" smtClean="0">
                <a:ea typeface="Cambria Math" pitchFamily="18" charset="0"/>
              </a:rPr>
              <a:t>k</a:t>
            </a:r>
            <a:r>
              <a:rPr lang="en-US" i="1" dirty="0" smtClean="0"/>
              <a:t>=m/</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t>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 and </a:t>
            </a:r>
            <a:r>
              <a:rPr lang="en-US" i="1" dirty="0" smtClean="0"/>
              <a:t> 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a:t>
            </a:r>
          </a:p>
          <a:p>
            <a:pPr>
              <a:buNone/>
            </a:pPr>
            <a:endParaRPr lang="en-US" dirty="0" smtClean="0"/>
          </a:p>
          <a:p>
            <a:pPr>
              <a:buNone/>
            </a:pPr>
            <a:r>
              <a:rPr lang="en-US" dirty="0" smtClean="0"/>
              <a:t>     Since  </a:t>
            </a:r>
            <a:r>
              <a:rPr lang="en-US" dirty="0" err="1" smtClean="0"/>
              <a:t>gcd</a:t>
            </a:r>
            <a:r>
              <a:rPr lang="en-US" dirty="0" smtClean="0"/>
              <a:t>(</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ea typeface="Cambria Math" pitchFamily="18" charset="0"/>
              </a:rPr>
              <a:t>,</a:t>
            </a:r>
            <a:r>
              <a:rPr lang="en-US" i="1" dirty="0" smtClean="0"/>
              <a:t>M</a:t>
            </a:r>
            <a:r>
              <a:rPr lang="en-US" i="1" baseline="-25000" dirty="0" smtClean="0">
                <a:ea typeface="Cambria Math" pitchFamily="18" charset="0"/>
              </a:rPr>
              <a:t>k </a:t>
            </a:r>
            <a:r>
              <a:rPr lang="en-US" dirty="0" smtClean="0">
                <a:ea typeface="Cambria Math" pitchFamily="18" charset="0"/>
              </a:rPr>
              <a:t>) = </a:t>
            </a:r>
            <a:r>
              <a:rPr lang="en-US" dirty="0" smtClean="0">
                <a:latin typeface="Cambria Math" pitchFamily="18" charset="0"/>
                <a:ea typeface="Cambria Math" pitchFamily="18" charset="0"/>
              </a:rPr>
              <a:t>1, by Theorem 1,  </a:t>
            </a:r>
            <a:r>
              <a:rPr lang="en-US" dirty="0" smtClean="0"/>
              <a:t>there is an integer  </a:t>
            </a:r>
            <a:r>
              <a:rPr lang="en-US" i="1" dirty="0" err="1" smtClean="0"/>
              <a:t>y</a:t>
            </a:r>
            <a:r>
              <a:rPr lang="en-US" i="1" baseline="-25000" dirty="0" err="1" smtClean="0">
                <a:ea typeface="Cambria Math" pitchFamily="18" charset="0"/>
              </a:rPr>
              <a:t>k</a:t>
            </a:r>
            <a:r>
              <a:rPr lang="en-US" i="1" baseline="-25000" dirty="0" smtClean="0">
                <a:ea typeface="Cambria Math" pitchFamily="18" charset="0"/>
              </a:rPr>
              <a:t> </a:t>
            </a:r>
            <a:r>
              <a:rPr lang="en-US" dirty="0" smtClean="0"/>
              <a:t>, an inverse of </a:t>
            </a:r>
            <a:r>
              <a:rPr lang="en-US" i="1" dirty="0" smtClean="0"/>
              <a:t>M</a:t>
            </a:r>
            <a:r>
              <a:rPr lang="en-US" i="1" baseline="-25000" dirty="0" smtClean="0">
                <a:ea typeface="Cambria Math" pitchFamily="18" charset="0"/>
              </a:rPr>
              <a:t>k</a:t>
            </a:r>
            <a:r>
              <a:rPr lang="en-US" dirty="0" smtClean="0"/>
              <a:t>  modulo </a:t>
            </a:r>
            <a:r>
              <a:rPr lang="en-US" i="1" dirty="0" err="1" smtClean="0"/>
              <a:t>m</a:t>
            </a:r>
            <a:r>
              <a:rPr lang="en-US" i="1" baseline="-25000" dirty="0" err="1" smtClean="0">
                <a:ea typeface="Cambria Math" pitchFamily="18" charset="0"/>
              </a:rPr>
              <a:t>k</a:t>
            </a:r>
            <a:r>
              <a:rPr lang="en-US" dirty="0" smtClean="0"/>
              <a:t>,</a:t>
            </a:r>
            <a:r>
              <a:rPr lang="en-US" i="1" dirty="0" smtClean="0"/>
              <a:t> </a:t>
            </a:r>
            <a:r>
              <a:rPr lang="en-US" dirty="0" smtClean="0"/>
              <a:t>such that</a:t>
            </a:r>
          </a:p>
          <a:p>
            <a:pPr marL="274320" lvl="1" indent="-274320">
              <a:buClr>
                <a:schemeClr val="accent3"/>
              </a:buClr>
              <a:buSzPct val="95000"/>
              <a:buNone/>
            </a:pPr>
            <a:r>
              <a:rPr lang="en-US" dirty="0" smtClean="0"/>
              <a:t>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t>      Form the sum</a:t>
            </a:r>
          </a:p>
          <a:p>
            <a:pPr marL="274320" lvl="1" indent="-274320">
              <a:buClr>
                <a:schemeClr val="accent3"/>
              </a:buClr>
              <a:buSzPct val="95000"/>
              <a:buNone/>
            </a:pPr>
            <a:r>
              <a:rPr lang="en-US" dirty="0" smtClean="0"/>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1</a:t>
            </a:r>
            <a:r>
              <a:rPr lang="en-US" i="1" dirty="0" smtClean="0"/>
              <a:t> 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M</a:t>
            </a:r>
            <a:r>
              <a:rPr lang="en-US" baseline="-25000" dirty="0" smtClean="0">
                <a:latin typeface="Cambria Math" pitchFamily="18" charset="0"/>
                <a:ea typeface="Cambria Math" pitchFamily="18" charset="0"/>
              </a:rPr>
              <a:t>2</a:t>
            </a:r>
            <a:r>
              <a:rPr lang="en-US" i="1" dirty="0" smtClean="0"/>
              <a:t> 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a:ea typeface="Cambria Math"/>
              </a:rPr>
              <a:t>∙ ∙ ∙ </a:t>
            </a:r>
            <a:r>
              <a:rPr lang="en-US" dirty="0" smtClean="0">
                <a:latin typeface="Cambria Math" pitchFamily="18" charset="0"/>
                <a:ea typeface="Cambria Math" pitchFamily="18" charset="0"/>
              </a:rPr>
              <a:t>+ </a:t>
            </a:r>
            <a:r>
              <a:rPr lang="en-US" i="1" dirty="0" smtClean="0"/>
              <a:t>a</a:t>
            </a:r>
            <a:r>
              <a:rPr lang="en-US" i="1" baseline="-25000" dirty="0" smtClean="0">
                <a:ea typeface="Cambria Math" pitchFamily="18" charset="0"/>
              </a:rPr>
              <a:t>n</a:t>
            </a:r>
            <a:r>
              <a:rPr lang="en-US" dirty="0" smtClean="0"/>
              <a:t> </a:t>
            </a:r>
            <a:r>
              <a:rPr lang="en-US" i="1" dirty="0" err="1" smtClean="0"/>
              <a:t>M</a:t>
            </a:r>
            <a:r>
              <a:rPr lang="en-US" i="1" baseline="-25000" dirty="0" err="1" smtClean="0">
                <a:ea typeface="Cambria Math" pitchFamily="18" charset="0"/>
              </a:rPr>
              <a:t>n</a:t>
            </a:r>
            <a:r>
              <a:rPr lang="en-US" i="1" dirty="0" smtClean="0"/>
              <a:t> </a:t>
            </a:r>
            <a:r>
              <a:rPr lang="en-US" i="1" dirty="0" err="1" smtClean="0"/>
              <a:t>y</a:t>
            </a:r>
            <a:r>
              <a:rPr lang="en-US" i="1" baseline="-25000" dirty="0" err="1" smtClean="0">
                <a:ea typeface="Cambria Math" pitchFamily="18" charset="0"/>
              </a:rPr>
              <a:t>n</a:t>
            </a:r>
            <a:r>
              <a:rPr lang="en-US" dirty="0" smtClean="0">
                <a:latin typeface="Cambria Math" pitchFamily="18" charset="0"/>
                <a:ea typeface="Cambria Math" pitchFamily="18" charset="0"/>
              </a:rPr>
              <a:t> .</a:t>
            </a:r>
          </a:p>
          <a:p>
            <a:pPr marL="274320" lvl="1" indent="-274320">
              <a:buClr>
                <a:schemeClr val="accent3"/>
              </a:buClr>
              <a:buSzPct val="95000"/>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latin typeface="Cambria Math" pitchFamily="18" charset="0"/>
                <a:ea typeface="Cambria Math" pitchFamily="18" charset="0"/>
              </a:rPr>
              <a:t>       Note that because </a:t>
            </a:r>
            <a:r>
              <a:rPr lang="en-US" dirty="0" err="1" smtClean="0"/>
              <a:t>M</a:t>
            </a:r>
            <a:r>
              <a:rPr lang="en-US" i="1" baseline="-25000" dirty="0" err="1" smtClean="0">
                <a:ea typeface="Cambria Math" pitchFamily="18" charset="0"/>
              </a:rPr>
              <a:t>j</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 </a:t>
            </a:r>
            <a:r>
              <a:rPr lang="en-US" dirty="0" smtClean="0"/>
              <a:t>( mod </a:t>
            </a:r>
            <a:r>
              <a:rPr lang="en-US" i="1" dirty="0" err="1" smtClean="0"/>
              <a:t>m</a:t>
            </a:r>
            <a:r>
              <a:rPr lang="en-US" baseline="-25000" dirty="0" err="1" smtClean="0">
                <a:latin typeface="Cambria Math" pitchFamily="18" charset="0"/>
                <a:ea typeface="Cambria Math" pitchFamily="18" charset="0"/>
              </a:rPr>
              <a:t>k</a:t>
            </a:r>
            <a:r>
              <a:rPr lang="en-US" dirty="0" smtClean="0"/>
              <a:t>)   whenever </a:t>
            </a:r>
            <a:r>
              <a:rPr lang="en-US" i="1" dirty="0" smtClean="0"/>
              <a:t>j</a:t>
            </a:r>
            <a:r>
              <a:rPr lang="en-US" dirty="0" smtClean="0"/>
              <a:t>  </a:t>
            </a:r>
            <a:r>
              <a:rPr lang="en-US" dirty="0" smtClean="0">
                <a:latin typeface="Cambria Math"/>
                <a:ea typeface="Cambria Math"/>
              </a:rPr>
              <a:t>≠</a:t>
            </a:r>
            <a:r>
              <a:rPr lang="en-US" i="1" dirty="0" smtClean="0"/>
              <a:t>k </a:t>
            </a:r>
            <a:r>
              <a:rPr lang="en-US" dirty="0" smtClean="0"/>
              <a:t>, all terms except the </a:t>
            </a:r>
            <a:r>
              <a:rPr lang="en-US" i="1" dirty="0" err="1" smtClean="0"/>
              <a:t>k</a:t>
            </a:r>
            <a:r>
              <a:rPr lang="en-US" dirty="0" err="1" smtClean="0"/>
              <a:t>th</a:t>
            </a:r>
            <a:r>
              <a:rPr lang="en-US" dirty="0" smtClean="0"/>
              <a:t> term in this sum are congruent to </a:t>
            </a:r>
            <a:r>
              <a:rPr lang="en-US" dirty="0" smtClean="0">
                <a:latin typeface="Cambria Math" pitchFamily="18" charset="0"/>
                <a:ea typeface="Cambria Math" pitchFamily="18" charset="0"/>
              </a:rPr>
              <a:t>0</a:t>
            </a:r>
            <a:r>
              <a:rPr lang="en-US" dirty="0" smtClean="0"/>
              <a:t> modulo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ea typeface="Cambria Math" pitchFamily="18" charset="0"/>
              </a:rPr>
              <a:t>      Because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 we see that    </a:t>
            </a:r>
            <a:r>
              <a:rPr lang="en-US" i="1" dirty="0" smtClean="0"/>
              <a:t>x </a:t>
            </a:r>
            <a:r>
              <a:rPr lang="en-US" dirty="0" smtClean="0">
                <a:latin typeface="Cambria Math"/>
                <a:ea typeface="Cambria Math"/>
              </a:rPr>
              <a:t>≡</a:t>
            </a:r>
            <a:r>
              <a:rPr lang="en-US" dirty="0" smtClean="0"/>
              <a:t> </a:t>
            </a:r>
            <a:r>
              <a:rPr lang="en-US" i="1" dirty="0" err="1" smtClean="0"/>
              <a:t>a</a:t>
            </a:r>
            <a:r>
              <a:rPr lang="en-US" i="1" baseline="-25000" dirty="0" err="1" smtClean="0">
                <a:ea typeface="Cambria Math" pitchFamily="18" charset="0"/>
              </a:rPr>
              <a:t>k</a:t>
            </a:r>
            <a:r>
              <a:rPr lang="en-US" dirty="0" smtClean="0"/>
              <a:t> </a:t>
            </a:r>
            <a:r>
              <a:rPr lang="en-US" i="1" dirty="0" smtClean="0"/>
              <a:t>M</a:t>
            </a:r>
            <a:r>
              <a:rPr lang="en-US" i="1" baseline="-25000" dirty="0" smtClean="0">
                <a:ea typeface="Cambria Math" pitchFamily="18" charset="0"/>
              </a:rPr>
              <a:t>k</a:t>
            </a:r>
            <a:r>
              <a:rPr lang="en-US" i="1" dirty="0" smtClean="0"/>
              <a:t> </a:t>
            </a:r>
            <a:r>
              <a:rPr lang="en-US" i="1" dirty="0" err="1" smtClean="0"/>
              <a:t>y</a:t>
            </a:r>
            <a:r>
              <a:rPr lang="en-US" i="1" baseline="-25000" dirty="0" err="1"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i="1" dirty="0" smtClean="0"/>
              <a:t> </a:t>
            </a:r>
            <a:r>
              <a:rPr lang="en-US" i="1" dirty="0" err="1" smtClean="0"/>
              <a:t>a</a:t>
            </a:r>
            <a:r>
              <a:rPr lang="en-US" i="1" baseline="-25000" dirty="0" err="1" smtClean="0">
                <a:ea typeface="Cambria Math" pitchFamily="18" charset="0"/>
              </a:rPr>
              <a:t>k</a:t>
            </a:r>
            <a:r>
              <a:rPr lang="en-US" dirty="0" smtClean="0"/>
              <a:t>( mod </a:t>
            </a:r>
            <a:r>
              <a:rPr lang="en-US" i="1" dirty="0" err="1" smtClean="0"/>
              <a:t>m</a:t>
            </a:r>
            <a:r>
              <a:rPr lang="en-US" i="1" baseline="-25000" dirty="0" err="1" smtClean="0">
                <a:latin typeface="Cambria Math" pitchFamily="18" charset="0"/>
                <a:ea typeface="Cambria Math" pitchFamily="18" charset="0"/>
              </a:rPr>
              <a:t>k</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a:t>
            </a:r>
          </a:p>
          <a:p>
            <a:pPr marL="274320" lvl="1" indent="-274320">
              <a:buClr>
                <a:schemeClr val="accent3"/>
              </a:buClr>
              <a:buSzPct val="95000"/>
              <a:buNone/>
            </a:pPr>
            <a:r>
              <a:rPr lang="en-US" dirty="0" smtClean="0"/>
              <a:t>      Hence, </a:t>
            </a:r>
            <a:r>
              <a:rPr lang="en-US" i="1" dirty="0" smtClean="0"/>
              <a:t>x</a:t>
            </a:r>
            <a:r>
              <a:rPr lang="en-US" dirty="0" smtClean="0"/>
              <a:t> is a simultaneous solution to the </a:t>
            </a:r>
            <a:r>
              <a:rPr lang="en-US" i="1" dirty="0" smtClean="0"/>
              <a:t>n</a:t>
            </a:r>
            <a:r>
              <a:rPr lang="en-US" dirty="0" smtClean="0"/>
              <a:t> </a:t>
            </a:r>
            <a:r>
              <a:rPr lang="en-US" dirty="0" err="1" smtClean="0"/>
              <a:t>congruences</a:t>
            </a:r>
            <a:r>
              <a:rPr lang="en-US" dirty="0" smtClean="0"/>
              <a:t>.</a:t>
            </a:r>
          </a:p>
          <a:p>
            <a:pPr lvl="1">
              <a:buNone/>
            </a:pPr>
            <a:r>
              <a:rPr lang="en-US" dirty="0" smtClean="0"/>
              <a:t>     </a:t>
            </a: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lvl="1">
              <a:buNone/>
            </a:pPr>
            <a:endParaRPr lang="en-US" dirty="0" smtClean="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1802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Consider the </a:t>
            </a:r>
            <a:r>
              <a:rPr lang="en-US" dirty="0" smtClean="0">
                <a:latin typeface="Cambria Math" pitchFamily="18" charset="0"/>
                <a:ea typeface="Cambria Math" pitchFamily="18" charset="0"/>
              </a:rPr>
              <a:t>3</a:t>
            </a:r>
            <a:r>
              <a:rPr lang="en-US" dirty="0" smtClean="0"/>
              <a:t> </a:t>
            </a:r>
            <a:r>
              <a:rPr lang="en-US" dirty="0" err="1" smtClean="0"/>
              <a:t>congruences</a:t>
            </a:r>
            <a:r>
              <a:rPr lang="en-US" dirty="0" smtClean="0"/>
              <a:t> from Sun-</a:t>
            </a:r>
            <a:r>
              <a:rPr lang="en-US" dirty="0" err="1" smtClean="0"/>
              <a:t>Tsu’s</a:t>
            </a:r>
            <a:r>
              <a:rPr lang="en-US" dirty="0" smtClean="0"/>
              <a:t> problem: </a:t>
            </a:r>
          </a:p>
          <a:p>
            <a:pPr>
              <a:buNone/>
            </a:pPr>
            <a:r>
              <a:rPr lang="en-US" i="1" dirty="0" smtClean="0"/>
              <a:t>      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t>Let </a:t>
            </a:r>
            <a:r>
              <a:rPr lang="en-US" i="1" dirty="0" smtClean="0"/>
              <a:t>m</a:t>
            </a:r>
            <a:r>
              <a:rPr lang="en-US" dirty="0" smtClean="0"/>
              <a:t> = </a:t>
            </a:r>
            <a:r>
              <a:rPr lang="en-US" dirty="0" smtClean="0">
                <a:latin typeface="Cambria Math" pitchFamily="18" charset="0"/>
                <a:ea typeface="Cambria Math" pitchFamily="18" charset="0"/>
              </a:rPr>
              <a:t>3</a:t>
            </a:r>
            <a:r>
              <a:rPr lang="en-US" dirty="0" smtClean="0">
                <a:latin typeface="Cambria Math"/>
                <a:ea typeface="Cambria Math"/>
              </a:rPr>
              <a:t>∙</a:t>
            </a:r>
            <a:r>
              <a:rPr lang="en-US" dirty="0" smtClean="0">
                <a:latin typeface="Cambria Math" pitchFamily="18" charset="0"/>
                <a:ea typeface="Cambria Math" pitchFamily="18" charset="0"/>
              </a:rPr>
              <a:t> 5</a:t>
            </a:r>
            <a:r>
              <a:rPr lang="en-US" dirty="0" smtClean="0">
                <a:latin typeface="Cambria Math"/>
                <a:ea typeface="Cambria Math"/>
              </a:rPr>
              <a:t> ∙</a:t>
            </a:r>
            <a:r>
              <a:rPr lang="en-US" dirty="0" smtClean="0">
                <a:latin typeface="Cambria Math" pitchFamily="18" charset="0"/>
                <a:ea typeface="Cambria Math" pitchFamily="18" charset="0"/>
              </a:rPr>
              <a:t> 7  </a:t>
            </a:r>
            <a:r>
              <a:rPr lang="en-US" dirty="0" smtClean="0"/>
              <a:t>= </a:t>
            </a:r>
            <a:r>
              <a:rPr lang="en-US" dirty="0" smtClean="0">
                <a:latin typeface="Cambria Math" pitchFamily="18" charset="0"/>
                <a:ea typeface="Cambria Math" pitchFamily="18" charset="0"/>
              </a:rPr>
              <a:t>105</a:t>
            </a:r>
            <a:r>
              <a:rPr lang="en-US" dirty="0" smtClean="0"/>
              <a:t>,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/3 = 35,</a:t>
            </a:r>
            <a:r>
              <a:rPr lang="en-US" dirty="0" smtClean="0"/>
              <a:t>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/5 = 21,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/7 = 15.</a:t>
            </a:r>
          </a:p>
          <a:p>
            <a:pPr lvl="1"/>
            <a:r>
              <a:rPr lang="en-US" dirty="0" smtClean="0">
                <a:latin typeface="Cambria Math" pitchFamily="18" charset="0"/>
                <a:ea typeface="Cambria Math" pitchFamily="18" charset="0"/>
              </a:rPr>
              <a:t>We see that</a:t>
            </a:r>
          </a:p>
          <a:p>
            <a:pPr lvl="2"/>
            <a:r>
              <a:rPr lang="en-US" dirty="0" smtClean="0">
                <a:latin typeface="Cambria Math" pitchFamily="18" charset="0"/>
                <a:ea typeface="Cambria Math" pitchFamily="18" charset="0"/>
              </a:rPr>
              <a:t>2 is an inverse of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35 modulo 3 since 35</a:t>
            </a:r>
            <a:r>
              <a:rPr lang="en-US" dirty="0" smtClean="0">
                <a:latin typeface="Cambria Math"/>
                <a:ea typeface="Cambria Math"/>
              </a:rPr>
              <a:t> ∙</a:t>
            </a:r>
            <a:r>
              <a:rPr lang="en-US" dirty="0" smtClean="0">
                <a:latin typeface="Cambria Math" pitchFamily="18" charset="0"/>
                <a:ea typeface="Cambria Math" pitchFamily="18" charset="0"/>
              </a:rPr>
              <a:t> 2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latin typeface="Cambria Math" pitchFamily="18" charset="0"/>
                <a:ea typeface="Cambria Math" pitchFamily="18" charset="0"/>
              </a:rPr>
              <a:t> 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3</a:t>
            </a:r>
            <a:r>
              <a:rPr lang="en-US" dirty="0" smtClean="0"/>
              <a:t>)</a:t>
            </a: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21 modulo 5 since 21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5</a:t>
            </a:r>
            <a:r>
              <a:rPr lang="en-US" dirty="0" smtClean="0"/>
              <a:t>)</a:t>
            </a:r>
            <a:endParaRPr lang="en-US" dirty="0" smtClean="0">
              <a:latin typeface="Cambria Math" pitchFamily="18" charset="0"/>
              <a:ea typeface="Cambria Math" pitchFamily="18" charset="0"/>
            </a:endParaRP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15 modulo 7 since 15</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latin typeface="Cambria Math" pitchFamily="18" charset="0"/>
                <a:ea typeface="Cambria Math" pitchFamily="18" charset="0"/>
              </a:rPr>
              <a:t>Hence, </a:t>
            </a:r>
          </a:p>
          <a:p>
            <a:pPr lvl="1">
              <a:buNone/>
            </a:pPr>
            <a:r>
              <a:rPr lang="en-US" i="1" dirty="0" smtClean="0">
                <a:latin typeface="Cambria Math" pitchFamily="18" charset="0"/>
                <a:ea typeface="Cambria Math" pitchFamily="18" charset="0"/>
              </a:rPr>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1</a:t>
            </a:r>
            <a:r>
              <a:rPr lang="en-US" i="1" dirty="0" smtClean="0"/>
              <a:t>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2</a:t>
            </a:r>
            <a:r>
              <a:rPr lang="en-US" i="1" dirty="0" smtClean="0"/>
              <a:t>M</a:t>
            </a:r>
            <a:r>
              <a:rPr lang="en-US" baseline="-25000" dirty="0" smtClean="0">
                <a:latin typeface="Cambria Math" pitchFamily="18" charset="0"/>
                <a:ea typeface="Cambria Math" pitchFamily="18" charset="0"/>
              </a:rPr>
              <a:t>2</a:t>
            </a:r>
            <a:r>
              <a:rPr lang="en-US" i="1" dirty="0" smtClean="0"/>
              <a:t>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a</a:t>
            </a:r>
            <a:r>
              <a:rPr lang="en-US" baseline="-25000" dirty="0" smtClean="0">
                <a:latin typeface="Cambria Math" pitchFamily="18" charset="0"/>
                <a:ea typeface="Cambria Math" pitchFamily="18" charset="0"/>
              </a:rPr>
              <a:t>3</a:t>
            </a:r>
            <a:r>
              <a:rPr lang="en-US" i="1" dirty="0" smtClean="0"/>
              <a:t>M</a:t>
            </a:r>
            <a:r>
              <a:rPr lang="en-US" baseline="-25000" dirty="0" smtClean="0">
                <a:latin typeface="Cambria Math" pitchFamily="18" charset="0"/>
                <a:ea typeface="Cambria Math" pitchFamily="18" charset="0"/>
              </a:rPr>
              <a:t>3</a:t>
            </a:r>
            <a:r>
              <a:rPr lang="en-US" i="1" dirty="0" smtClean="0"/>
              <a:t>y</a:t>
            </a:r>
            <a:r>
              <a:rPr lang="en-US" baseline="-25000" dirty="0" smtClean="0">
                <a:latin typeface="Cambria Math" pitchFamily="18" charset="0"/>
                <a:ea typeface="Cambria Math" pitchFamily="18" charset="0"/>
              </a:rPr>
              <a:t>3 </a:t>
            </a: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35</a:t>
            </a:r>
            <a:r>
              <a:rPr lang="en-US" dirty="0" smtClean="0">
                <a:latin typeface="Cambria Math"/>
                <a:ea typeface="Cambria Math"/>
              </a:rPr>
              <a:t> ∙</a:t>
            </a:r>
            <a:r>
              <a:rPr lang="en-US" dirty="0" smtClean="0">
                <a:latin typeface="Cambria Math" pitchFamily="18" charset="0"/>
                <a:ea typeface="Cambria Math" pitchFamily="18" charset="0"/>
              </a:rPr>
              <a:t> 2 + 3 </a:t>
            </a:r>
            <a:r>
              <a:rPr lang="en-US" dirty="0" smtClean="0">
                <a:latin typeface="Cambria Math"/>
                <a:ea typeface="Cambria Math"/>
              </a:rPr>
              <a:t>∙ </a:t>
            </a:r>
            <a:r>
              <a:rPr lang="en-US" dirty="0" smtClean="0">
                <a:latin typeface="Cambria Math" pitchFamily="18" charset="0"/>
                <a:ea typeface="Cambria Math" pitchFamily="18" charset="0"/>
              </a:rPr>
              <a:t>21</a:t>
            </a:r>
            <a:r>
              <a:rPr lang="en-US" dirty="0" smtClean="0">
                <a:latin typeface="Cambria Math"/>
                <a:ea typeface="Cambria Math"/>
              </a:rPr>
              <a:t> ∙</a:t>
            </a:r>
            <a:r>
              <a:rPr lang="en-US" dirty="0" smtClean="0">
                <a:latin typeface="Cambria Math" pitchFamily="18" charset="0"/>
                <a:ea typeface="Cambria Math" pitchFamily="18" charset="0"/>
              </a:rPr>
              <a:t> 1  + 2 </a:t>
            </a:r>
            <a:r>
              <a:rPr lang="en-US" dirty="0" smtClean="0">
                <a:latin typeface="Cambria Math"/>
                <a:ea typeface="Cambria Math"/>
              </a:rPr>
              <a:t>∙ </a:t>
            </a:r>
            <a:r>
              <a:rPr lang="en-US" dirty="0" smtClean="0">
                <a:latin typeface="Cambria Math" pitchFamily="18" charset="0"/>
                <a:ea typeface="Cambria Math" pitchFamily="18" charset="0"/>
              </a:rPr>
              <a:t>15</a:t>
            </a:r>
            <a:r>
              <a:rPr lang="en-US" dirty="0" smtClean="0">
                <a:latin typeface="Cambria Math"/>
                <a:ea typeface="Cambria Math"/>
              </a:rPr>
              <a:t> ∙</a:t>
            </a:r>
            <a:r>
              <a:rPr lang="en-US" dirty="0" smtClean="0">
                <a:latin typeface="Cambria Math" pitchFamily="18" charset="0"/>
                <a:ea typeface="Cambria Math" pitchFamily="18" charset="0"/>
              </a:rPr>
              <a:t> 1  = 233</a:t>
            </a:r>
            <a:r>
              <a:rPr lang="en-US" dirty="0" smtClean="0">
                <a:latin typeface="Cambria Math"/>
                <a:ea typeface="Cambria Math"/>
              </a:rPr>
              <a:t> ≡ 23 (mod 105)</a:t>
            </a:r>
          </a:p>
          <a:p>
            <a:pPr lvl="1">
              <a:buNone/>
            </a:pPr>
            <a:endParaRPr lang="en-US" dirty="0" smtClean="0">
              <a:ea typeface="Cambria Math" pitchFamily="18" charset="0"/>
            </a:endParaRPr>
          </a:p>
          <a:p>
            <a:pPr lvl="1"/>
            <a:r>
              <a:rPr lang="en-US" dirty="0" smtClean="0">
                <a:latin typeface="Cambria Math" pitchFamily="18" charset="0"/>
                <a:ea typeface="Cambria Math" pitchFamily="18" charset="0"/>
              </a:rPr>
              <a:t>We have shown that 23 is the smallest positive integer that is a simultaneous solution. Check it!</a:t>
            </a:r>
          </a:p>
          <a:p>
            <a:endParaRPr lang="en-US" dirty="0"/>
          </a:p>
        </p:txBody>
      </p:sp>
    </p:spTree>
    <p:extLst>
      <p:ext uri="{BB962C8B-B14F-4D97-AF65-F5344CB8AC3E}">
        <p14:creationId xmlns:p14="http://schemas.microsoft.com/office/powerpoint/2010/main" val="4047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43000"/>
            <a:ext cx="7924800" cy="4401205"/>
          </a:xfrm>
          <a:prstGeom prst="rect">
            <a:avLst/>
          </a:prstGeom>
        </p:spPr>
        <p:txBody>
          <a:bodyPr wrap="square">
            <a:spAutoFit/>
          </a:bodyPr>
          <a:lstStyle/>
          <a:p>
            <a:r>
              <a:rPr lang="en-US" sz="2800" b="1" dirty="0">
                <a:latin typeface="Arial Narrow" panose="020B0606020202030204" pitchFamily="34" charset="0"/>
              </a:rPr>
              <a:t>Problem</a:t>
            </a:r>
            <a:r>
              <a:rPr lang="en-US" sz="2800" b="1">
                <a:latin typeface="Arial Narrow" panose="020B0606020202030204" pitchFamily="34" charset="0"/>
              </a:rPr>
              <a:t>: </a:t>
            </a:r>
            <a:endParaRPr lang="en-US" sz="2800" b="1" smtClean="0">
              <a:latin typeface="Arial Narrow" panose="020B0606020202030204" pitchFamily="34" charset="0"/>
            </a:endParaRPr>
          </a:p>
          <a:p>
            <a:r>
              <a:rPr lang="en-US" sz="2800" b="1" smtClean="0">
                <a:latin typeface="Arial Narrow" panose="020B0606020202030204" pitchFamily="34" charset="0"/>
              </a:rPr>
              <a:t>Jessica </a:t>
            </a:r>
            <a:r>
              <a:rPr lang="en-US" sz="2800" b="1" dirty="0">
                <a:latin typeface="Arial Narrow" panose="020B0606020202030204" pitchFamily="34" charset="0"/>
              </a:rPr>
              <a:t>breeds rabbits. She's not sure exactly how many she has today, but as she was moving them about this morning, she noticed some things. When she fed them, in groups of 5, she had 4 left over. When she bathed them, in groups of 8, she had a group of 6 left over. She took them outside to romp in groups of 9, but then the last group consisted of only 8. She's positive that there are fewer than 250 rabbits - but how many does she have?</a:t>
            </a:r>
          </a:p>
        </p:txBody>
      </p:sp>
    </p:spTree>
    <p:extLst>
      <p:ext uri="{BB962C8B-B14F-4D97-AF65-F5344CB8AC3E}">
        <p14:creationId xmlns:p14="http://schemas.microsoft.com/office/powerpoint/2010/main" val="1501422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Substitution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can also solve systems of linear </a:t>
            </a:r>
            <a:r>
              <a:rPr lang="en-US" dirty="0" err="1" smtClean="0"/>
              <a:t>congruences</a:t>
            </a:r>
            <a:r>
              <a:rPr lang="en-US" dirty="0" smtClean="0"/>
              <a:t> with </a:t>
            </a:r>
            <a:r>
              <a:rPr lang="en-US" dirty="0" err="1" smtClean="0"/>
              <a:t>pairwise</a:t>
            </a:r>
            <a:r>
              <a:rPr lang="en-US" dirty="0" smtClean="0"/>
              <a:t> relatively prime </a:t>
            </a:r>
            <a:r>
              <a:rPr lang="en-US" dirty="0" err="1" smtClean="0"/>
              <a:t>moduli</a:t>
            </a:r>
            <a:r>
              <a:rPr lang="en-US" dirty="0" smtClean="0"/>
              <a:t> by rewriting a  </a:t>
            </a:r>
            <a:r>
              <a:rPr lang="en-US" dirty="0" err="1" smtClean="0"/>
              <a:t>congruences</a:t>
            </a:r>
            <a:r>
              <a:rPr lang="en-US" dirty="0" smtClean="0"/>
              <a:t> as  an equality using Theorem 4 in Section 4.1, substituting the value for the variable into another congruence, and continuing the process until we have worked through all the </a:t>
            </a:r>
            <a:r>
              <a:rPr lang="en-US" dirty="0" err="1" smtClean="0"/>
              <a:t>congruences</a:t>
            </a:r>
            <a:r>
              <a:rPr lang="en-US" dirty="0" smtClean="0"/>
              <a:t>. This method is known as </a:t>
            </a:r>
            <a:r>
              <a:rPr lang="en-US" i="1" dirty="0" smtClean="0"/>
              <a:t>back substitution</a:t>
            </a:r>
            <a:r>
              <a:rPr lang="en-US" dirty="0" smtClean="0"/>
              <a:t>.</a:t>
            </a:r>
          </a:p>
          <a:p>
            <a:pPr>
              <a:buNone/>
            </a:pPr>
            <a:r>
              <a:rPr lang="en-US" b="1" dirty="0" smtClean="0"/>
              <a:t>      Example</a:t>
            </a:r>
            <a:r>
              <a:rPr lang="en-US" dirty="0" smtClean="0"/>
              <a:t>: Use the method of back substitution to find all integers </a:t>
            </a:r>
            <a:r>
              <a:rPr lang="en-US" i="1" dirty="0" smtClean="0"/>
              <a:t>x</a:t>
            </a:r>
            <a:r>
              <a:rPr lang="en-US" dirty="0" smtClean="0"/>
              <a:t> such that </a:t>
            </a:r>
            <a:r>
              <a:rPr lang="en-US" i="1" dirty="0" smtClean="0"/>
              <a:t>x </a:t>
            </a:r>
            <a:r>
              <a:rPr lang="en-US" dirty="0" smtClean="0">
                <a:latin typeface="Cambria Math"/>
                <a:ea typeface="Cambria Math"/>
              </a:rPr>
              <a:t>≡ 1 (mod </a:t>
            </a:r>
            <a:r>
              <a:rPr lang="en-US" dirty="0" smtClean="0">
                <a:latin typeface="Cambria Math" pitchFamily="18" charset="0"/>
                <a:ea typeface="Cambria Math" pitchFamily="18" charset="0"/>
              </a:rPr>
              <a:t>5</a:t>
            </a:r>
            <a:r>
              <a:rPr lang="en-US" dirty="0" smtClean="0">
                <a:latin typeface="Cambria Math"/>
                <a:ea typeface="Cambria Math"/>
              </a:rPr>
              <a:t>),</a:t>
            </a:r>
            <a:r>
              <a:rPr lang="en-US" i="1" dirty="0" smtClean="0"/>
              <a:t> x </a:t>
            </a:r>
            <a:r>
              <a:rPr lang="en-US" dirty="0" smtClean="0">
                <a:latin typeface="Cambria Math"/>
                <a:ea typeface="Cambria Math"/>
              </a:rPr>
              <a:t>≡ 2 (mod </a:t>
            </a:r>
            <a:r>
              <a:rPr lang="en-US" dirty="0" smtClean="0">
                <a:ea typeface="Cambria Math"/>
              </a:rPr>
              <a:t>6</a:t>
            </a:r>
            <a:r>
              <a:rPr lang="en-US" dirty="0" smtClean="0">
                <a:latin typeface="Cambria Math"/>
                <a:ea typeface="Cambria Math"/>
              </a:rPr>
              <a:t>), and </a:t>
            </a:r>
            <a:r>
              <a:rPr lang="en-US" i="1" dirty="0" smtClean="0"/>
              <a:t>x </a:t>
            </a:r>
            <a:r>
              <a:rPr lang="en-US" dirty="0" smtClean="0">
                <a:latin typeface="Cambria Math"/>
                <a:ea typeface="Cambria Math"/>
              </a:rPr>
              <a:t>≡ 3 (mod </a:t>
            </a:r>
            <a:r>
              <a:rPr lang="en-US" dirty="0" smtClean="0">
                <a:latin typeface="Cambria Math" pitchFamily="18" charset="0"/>
                <a:ea typeface="Cambria Math" pitchFamily="18" charset="0"/>
              </a:rPr>
              <a:t>7</a:t>
            </a:r>
            <a:r>
              <a:rPr lang="en-US" dirty="0" smtClean="0">
                <a:latin typeface="Cambria Math"/>
                <a:ea typeface="Cambria Math"/>
              </a:rPr>
              <a:t>).</a:t>
            </a:r>
          </a:p>
          <a:p>
            <a:pPr>
              <a:buNone/>
            </a:pPr>
            <a:r>
              <a:rPr lang="en-US" b="1" dirty="0" smtClean="0">
                <a:latin typeface="Cambria Math"/>
                <a:ea typeface="Cambria Math"/>
              </a:rPr>
              <a:t>      Solution</a:t>
            </a:r>
            <a:r>
              <a:rPr lang="en-US" dirty="0" smtClean="0">
                <a:latin typeface="Cambria Math"/>
                <a:ea typeface="Cambria Math"/>
              </a:rPr>
              <a:t>: By Theorem 4 in Section 4.1, the first congruence can be rewritten as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where </a:t>
            </a:r>
            <a:r>
              <a:rPr lang="en-US" i="1" dirty="0" smtClean="0">
                <a:ea typeface="Cambria Math"/>
              </a:rPr>
              <a:t>t</a:t>
            </a:r>
            <a:r>
              <a:rPr lang="en-US" dirty="0" smtClean="0">
                <a:latin typeface="Cambria Math"/>
                <a:ea typeface="Cambria Math"/>
              </a:rPr>
              <a:t> is an integer. </a:t>
            </a:r>
          </a:p>
          <a:p>
            <a:pPr lvl="1"/>
            <a:r>
              <a:rPr lang="en-US" dirty="0" smtClean="0">
                <a:latin typeface="Cambria Math"/>
                <a:ea typeface="Cambria Math"/>
              </a:rPr>
              <a:t>Substituting into the second congruence yields  5</a:t>
            </a:r>
            <a:r>
              <a:rPr lang="en-US" i="1" dirty="0" smtClean="0">
                <a:ea typeface="Cambria Math"/>
              </a:rPr>
              <a:t>t</a:t>
            </a:r>
            <a:r>
              <a:rPr lang="en-US" dirty="0" smtClean="0">
                <a:latin typeface="Cambria Math"/>
                <a:ea typeface="Cambria Math"/>
              </a:rPr>
              <a:t> +1 ≡ 2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Solving this tells us that  </a:t>
            </a:r>
            <a:r>
              <a:rPr lang="en-US" i="1" dirty="0" smtClean="0">
                <a:ea typeface="Cambria Math"/>
              </a:rPr>
              <a:t>t </a:t>
            </a:r>
            <a:r>
              <a:rPr lang="en-US" dirty="0" smtClean="0">
                <a:latin typeface="Cambria Math"/>
                <a:ea typeface="Cambria Math"/>
              </a:rPr>
              <a:t>≡ 5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Using Theorem 4 again gives </a:t>
            </a:r>
            <a:r>
              <a:rPr lang="en-US" i="1" dirty="0" smtClean="0">
                <a:ea typeface="Cambria Math"/>
              </a:rPr>
              <a:t>t</a:t>
            </a:r>
            <a:r>
              <a:rPr lang="en-US" dirty="0" smtClean="0">
                <a:latin typeface="Cambria Math"/>
                <a:ea typeface="Cambria Math"/>
              </a:rPr>
              <a:t> = 6</a:t>
            </a:r>
            <a:r>
              <a:rPr lang="en-US" i="1" dirty="0" smtClean="0">
                <a:ea typeface="Cambria Math"/>
              </a:rPr>
              <a:t>u</a:t>
            </a:r>
            <a:r>
              <a:rPr lang="en-US" dirty="0" smtClean="0">
                <a:latin typeface="Cambria Math"/>
                <a:ea typeface="Cambria Math"/>
              </a:rPr>
              <a:t> + 5 where </a:t>
            </a:r>
            <a:r>
              <a:rPr lang="en-US" i="1" dirty="0" smtClean="0">
                <a:ea typeface="Cambria Math"/>
              </a:rPr>
              <a:t>u</a:t>
            </a:r>
            <a:r>
              <a:rPr lang="en-US" dirty="0" smtClean="0">
                <a:latin typeface="Cambria Math"/>
                <a:ea typeface="Cambria Math"/>
              </a:rPr>
              <a:t> is an integer. </a:t>
            </a:r>
          </a:p>
          <a:p>
            <a:pPr lvl="1"/>
            <a:r>
              <a:rPr lang="en-US" dirty="0" smtClean="0">
                <a:latin typeface="Cambria Math"/>
                <a:ea typeface="Cambria Math"/>
              </a:rPr>
              <a:t>Substituting this back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gives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dirty="0" smtClean="0">
                <a:ea typeface="Cambria Math"/>
              </a:rPr>
              <a:t>(</a:t>
            </a:r>
            <a:r>
              <a:rPr lang="en-US" dirty="0" smtClean="0">
                <a:latin typeface="Cambria Math"/>
                <a:ea typeface="Cambria Math"/>
              </a:rPr>
              <a:t>6</a:t>
            </a:r>
            <a:r>
              <a:rPr lang="en-US" i="1" dirty="0" smtClean="0">
                <a:ea typeface="Cambria Math"/>
              </a:rPr>
              <a:t>u</a:t>
            </a:r>
            <a:r>
              <a:rPr lang="en-US" dirty="0" smtClean="0">
                <a:latin typeface="Cambria Math"/>
                <a:ea typeface="Cambria Math"/>
              </a:rPr>
              <a:t> + 5</a:t>
            </a:r>
            <a:r>
              <a:rPr lang="en-US" dirty="0" smtClean="0">
                <a:ea typeface="Cambria Math"/>
              </a:rPr>
              <a:t>)</a:t>
            </a:r>
            <a:r>
              <a:rPr lang="en-US" dirty="0" smtClean="0">
                <a:latin typeface="Cambria Math"/>
                <a:ea typeface="Cambria Math"/>
              </a:rPr>
              <a:t> +1 = 30</a:t>
            </a:r>
            <a:r>
              <a:rPr lang="en-US" i="1" dirty="0" smtClean="0">
                <a:ea typeface="Cambria Math"/>
              </a:rPr>
              <a:t>u</a:t>
            </a:r>
            <a:r>
              <a:rPr lang="en-US" dirty="0" smtClean="0">
                <a:latin typeface="Cambria Math"/>
                <a:ea typeface="Cambria Math"/>
              </a:rPr>
              <a:t> + 26.</a:t>
            </a:r>
          </a:p>
          <a:p>
            <a:pPr lvl="1"/>
            <a:r>
              <a:rPr lang="en-US" dirty="0" smtClean="0">
                <a:latin typeface="Cambria Math"/>
                <a:ea typeface="Cambria Math"/>
              </a:rPr>
              <a:t>Inserting this into the third equation gives 30</a:t>
            </a:r>
            <a:r>
              <a:rPr lang="en-US" i="1" dirty="0" smtClean="0">
                <a:ea typeface="Cambria Math"/>
              </a:rPr>
              <a:t>u</a:t>
            </a:r>
            <a:r>
              <a:rPr lang="en-US" dirty="0" smtClean="0">
                <a:latin typeface="Cambria Math"/>
                <a:ea typeface="Cambria Math"/>
              </a:rPr>
              <a:t> + 26 ≡ 3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Solving this congruence tells us that </a:t>
            </a:r>
            <a:r>
              <a:rPr lang="en-US" i="1" dirty="0" smtClean="0">
                <a:ea typeface="Cambria Math"/>
              </a:rPr>
              <a:t>u</a:t>
            </a:r>
            <a:r>
              <a:rPr lang="en-US" dirty="0" smtClean="0">
                <a:latin typeface="Cambria Math"/>
                <a:ea typeface="Cambria Math"/>
              </a:rPr>
              <a:t> ≡ 6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By Theorem 4, </a:t>
            </a:r>
            <a:r>
              <a:rPr lang="en-US" i="1" dirty="0" smtClean="0">
                <a:ea typeface="Cambria Math"/>
              </a:rPr>
              <a:t>u</a:t>
            </a:r>
            <a:r>
              <a:rPr lang="en-US" dirty="0" smtClean="0">
                <a:latin typeface="Cambria Math"/>
                <a:ea typeface="Cambria Math"/>
              </a:rPr>
              <a:t> = 7</a:t>
            </a:r>
            <a:r>
              <a:rPr lang="en-US" i="1" dirty="0" smtClean="0">
                <a:ea typeface="Cambria Math"/>
              </a:rPr>
              <a:t>v</a:t>
            </a:r>
            <a:r>
              <a:rPr lang="en-US" dirty="0" smtClean="0">
                <a:latin typeface="Cambria Math"/>
                <a:ea typeface="Cambria Math"/>
              </a:rPr>
              <a:t> + 6, where </a:t>
            </a:r>
            <a:r>
              <a:rPr lang="en-US" i="1" dirty="0" smtClean="0">
                <a:ea typeface="Cambria Math"/>
              </a:rPr>
              <a:t>v</a:t>
            </a:r>
            <a:r>
              <a:rPr lang="en-US" dirty="0" smtClean="0">
                <a:latin typeface="Cambria Math"/>
                <a:ea typeface="Cambria Math"/>
              </a:rPr>
              <a:t> is an integer.</a:t>
            </a:r>
          </a:p>
          <a:p>
            <a:pPr lvl="1"/>
            <a:r>
              <a:rPr lang="en-US" dirty="0" smtClean="0">
                <a:latin typeface="Cambria Math"/>
                <a:ea typeface="Cambria Math"/>
              </a:rPr>
              <a:t>Substituting this expression for </a:t>
            </a:r>
            <a:r>
              <a:rPr lang="en-US" i="1" dirty="0" smtClean="0">
                <a:ea typeface="Cambria Math"/>
              </a:rPr>
              <a:t>u</a:t>
            </a:r>
            <a:r>
              <a:rPr lang="en-US" dirty="0" smtClean="0">
                <a:latin typeface="Cambria Math"/>
                <a:ea typeface="Cambria Math"/>
              </a:rPr>
              <a:t>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i="1" dirty="0" smtClean="0">
                <a:ea typeface="Cambria Math"/>
              </a:rPr>
              <a:t>u</a:t>
            </a:r>
            <a:r>
              <a:rPr lang="en-US" dirty="0" smtClean="0">
                <a:latin typeface="Cambria Math"/>
                <a:ea typeface="Cambria Math"/>
              </a:rPr>
              <a:t> + 26, tells us that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dirty="0" smtClean="0">
                <a:ea typeface="Cambria Math"/>
              </a:rPr>
              <a:t>(</a:t>
            </a:r>
            <a:r>
              <a:rPr lang="en-US" dirty="0" smtClean="0">
                <a:latin typeface="Cambria Math"/>
                <a:ea typeface="Cambria Math"/>
              </a:rPr>
              <a:t>7</a:t>
            </a:r>
            <a:r>
              <a:rPr lang="en-US" i="1" dirty="0" smtClean="0">
                <a:ea typeface="Cambria Math"/>
              </a:rPr>
              <a:t>v</a:t>
            </a:r>
            <a:r>
              <a:rPr lang="en-US" dirty="0" smtClean="0">
                <a:latin typeface="Cambria Math"/>
                <a:ea typeface="Cambria Math"/>
              </a:rPr>
              <a:t> + 6</a:t>
            </a:r>
            <a:r>
              <a:rPr lang="en-US" dirty="0" smtClean="0">
                <a:ea typeface="Cambria Math"/>
              </a:rPr>
              <a:t>)</a:t>
            </a:r>
            <a:r>
              <a:rPr lang="en-US" dirty="0" smtClean="0">
                <a:latin typeface="Cambria Math"/>
                <a:ea typeface="Cambria Math"/>
              </a:rPr>
              <a:t> + 26 = 210</a:t>
            </a:r>
            <a:r>
              <a:rPr lang="en-US" i="1" dirty="0" smtClean="0">
                <a:latin typeface="Cambria Math"/>
                <a:ea typeface="Cambria Math"/>
              </a:rPr>
              <a:t>u</a:t>
            </a:r>
            <a:r>
              <a:rPr lang="en-US" dirty="0" smtClean="0">
                <a:latin typeface="Cambria Math"/>
                <a:ea typeface="Cambria Math"/>
              </a:rPr>
              <a:t> + 206.</a:t>
            </a:r>
          </a:p>
          <a:p>
            <a:pPr>
              <a:buNone/>
            </a:pPr>
            <a:r>
              <a:rPr lang="en-US" dirty="0" smtClean="0">
                <a:latin typeface="Cambria Math"/>
                <a:ea typeface="Cambria Math"/>
              </a:rPr>
              <a:t>      Translating this back into a congruence we find the solution </a:t>
            </a:r>
            <a:r>
              <a:rPr lang="en-US" i="1" dirty="0" smtClean="0"/>
              <a:t>x </a:t>
            </a:r>
            <a:r>
              <a:rPr lang="en-US" dirty="0" smtClean="0">
                <a:latin typeface="Cambria Math"/>
                <a:ea typeface="Cambria Math"/>
              </a:rPr>
              <a:t>≡ 206 (mod </a:t>
            </a:r>
            <a:r>
              <a:rPr lang="en-US" dirty="0" smtClean="0">
                <a:latin typeface="Cambria Math" pitchFamily="18" charset="0"/>
                <a:ea typeface="Cambria Math" pitchFamily="18" charset="0"/>
              </a:rPr>
              <a:t>210</a:t>
            </a:r>
            <a:r>
              <a:rPr lang="en-US" dirty="0" smtClean="0">
                <a:latin typeface="Cambria Math"/>
                <a:ea typeface="Cambria Math"/>
              </a:rPr>
              <a:t>). </a:t>
            </a:r>
            <a:endParaRPr lang="en-US" dirty="0"/>
          </a:p>
        </p:txBody>
      </p:sp>
    </p:spTree>
    <p:extLst>
      <p:ext uri="{BB962C8B-B14F-4D97-AF65-F5344CB8AC3E}">
        <p14:creationId xmlns:p14="http://schemas.microsoft.com/office/powerpoint/2010/main" val="79038136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Little Theorem</a:t>
            </a:r>
            <a:endParaRPr lang="en-US" dirty="0"/>
          </a:p>
        </p:txBody>
      </p:sp>
      <p:pic>
        <p:nvPicPr>
          <p:cNvPr id="4" name="Content Placeholder 3" descr="0315.jpg"/>
          <p:cNvPicPr>
            <a:picLocks noGrp="1" noChangeAspect="1"/>
          </p:cNvPicPr>
          <p:nvPr>
            <p:ph idx="1"/>
          </p:nvPr>
        </p:nvPicPr>
        <p:blipFill>
          <a:blip r:embed="rId2" cstate="print"/>
          <a:stretch>
            <a:fillRect/>
          </a:stretch>
        </p:blipFill>
        <p:spPr>
          <a:xfrm>
            <a:off x="7010400" y="152400"/>
            <a:ext cx="904494" cy="1040892"/>
          </a:xfrm>
        </p:spPr>
      </p:pic>
      <p:sp>
        <p:nvSpPr>
          <p:cNvPr id="6" name="Content Placeholder 2"/>
          <p:cNvSpPr txBox="1">
            <a:spLocks/>
          </p:cNvSpPr>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b="1" dirty="0" smtClean="0"/>
              <a:t>     Theorem </a:t>
            </a:r>
            <a:r>
              <a:rPr lang="en-US" sz="2600" b="1" dirty="0" smtClean="0">
                <a:latin typeface="Cambria Math" pitchFamily="18" charset="0"/>
                <a:ea typeface="Cambria Math" pitchFamily="18" charset="0"/>
              </a:rPr>
              <a:t>3</a:t>
            </a:r>
            <a:r>
              <a:rPr lang="en-US" sz="2600" dirty="0" smtClean="0"/>
              <a:t>: (</a:t>
            </a:r>
            <a:r>
              <a:rPr lang="en-US" sz="2600" i="1" dirty="0" smtClean="0"/>
              <a:t>Fermat’s Little The</a:t>
            </a:r>
            <a:r>
              <a:rPr lang="en-US" sz="2600" dirty="0" smtClean="0"/>
              <a:t>orem) If </a:t>
            </a:r>
            <a:r>
              <a:rPr lang="en-US" sz="2600" i="1" dirty="0" smtClean="0"/>
              <a:t>p</a:t>
            </a:r>
            <a:r>
              <a:rPr lang="en-US" sz="2600" dirty="0" smtClean="0"/>
              <a:t> is prime and </a:t>
            </a:r>
            <a:r>
              <a:rPr lang="en-US" sz="2600" i="1" dirty="0" smtClean="0"/>
              <a:t>a</a:t>
            </a:r>
            <a:r>
              <a:rPr lang="en-US" sz="2600" dirty="0" smtClean="0"/>
              <a:t> is an integer not divisible by </a:t>
            </a:r>
            <a:r>
              <a:rPr lang="en-US" sz="2600" i="1" dirty="0" smtClean="0"/>
              <a:t>p</a:t>
            </a:r>
            <a:r>
              <a:rPr lang="en-US" sz="2600" dirty="0" smtClean="0"/>
              <a:t>, 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30000" noProof="0" dirty="0" smtClean="0">
                <a:ln>
                  <a:noFill/>
                </a:ln>
                <a:solidFill>
                  <a:schemeClr val="tx1"/>
                </a:solidFill>
                <a:effectLst/>
                <a:uLnTx/>
                <a:uFillTx/>
                <a:latin typeface="+mn-lt"/>
                <a:ea typeface="+mn-ea"/>
                <a:cs typeface="+mn-cs"/>
              </a:rPr>
              <a:t>p-</a:t>
            </a: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2600" b="0" u="none" strike="noStrike" kern="1200" cap="none" spc="0" normalizeH="0" baseline="0" noProof="0" dirty="0" smtClean="0">
                <a:ln>
                  <a:noFill/>
                </a:ln>
                <a:solidFill>
                  <a:schemeClr val="tx1"/>
                </a:solidFill>
                <a:effectLst/>
                <a:uLnTx/>
                <a:uFillTx/>
                <a:latin typeface="Cambria Math"/>
                <a:ea typeface="Cambria Math"/>
              </a:rPr>
              <a:t>≡ 1 (mod </a:t>
            </a:r>
            <a:r>
              <a:rPr kumimoji="0" lang="en-US" sz="2600" b="0" i="1" u="none" strike="noStrike" kern="1200" cap="none" spc="0" normalizeH="0" baseline="0" noProof="0" dirty="0" smtClean="0">
                <a:ln>
                  <a:noFill/>
                </a:ln>
                <a:solidFill>
                  <a:schemeClr val="tx1"/>
                </a:solidFill>
                <a:effectLst/>
                <a:uLnTx/>
                <a:uFillTx/>
                <a:ea typeface="Cambria Math"/>
              </a:rPr>
              <a:t>p</a:t>
            </a:r>
            <a:r>
              <a:rPr kumimoji="0" lang="en-US" sz="2600" b="0" u="none" strike="noStrike" kern="1200" cap="none" spc="0" normalizeH="0" baseline="0" noProof="0" dirty="0" smtClean="0">
                <a:ln>
                  <a:noFill/>
                </a:ln>
                <a:solidFill>
                  <a:schemeClr val="tx1"/>
                </a:solidFill>
                <a:effectLst/>
                <a:uLnTx/>
                <a:uFillTx/>
                <a:latin typeface="Cambria Math"/>
                <a:ea typeface="Cambria Math"/>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dirty="0" smtClean="0">
                <a:latin typeface="Cambria Math"/>
                <a:ea typeface="Cambria Math"/>
              </a:rPr>
              <a:t>     </a:t>
            </a:r>
            <a:r>
              <a:rPr lang="en-US" sz="2600" dirty="0" smtClean="0">
                <a:ea typeface="Cambria Math"/>
              </a:rPr>
              <a:t>Furthermore, for every integer </a:t>
            </a:r>
            <a:r>
              <a:rPr lang="en-US" sz="2600" i="1" dirty="0" smtClean="0">
                <a:ea typeface="Cambria Math"/>
              </a:rPr>
              <a:t>a</a:t>
            </a:r>
            <a:r>
              <a:rPr lang="en-US" sz="2600" dirty="0" smtClean="0">
                <a:ea typeface="Cambria Math"/>
              </a:rPr>
              <a:t> we have  </a:t>
            </a:r>
            <a:r>
              <a:rPr lang="en-US" sz="2600" i="1" dirty="0" err="1" smtClean="0"/>
              <a:t>a</a:t>
            </a:r>
            <a:r>
              <a:rPr lang="en-US" sz="2600" i="1" baseline="30000" dirty="0" err="1" smtClean="0"/>
              <a:t>p</a:t>
            </a:r>
            <a:r>
              <a:rPr lang="en-US" sz="2600" dirty="0" smtClean="0">
                <a:latin typeface="Cambria Math" pitchFamily="18" charset="0"/>
                <a:ea typeface="Cambria Math" pitchFamily="18" charset="0"/>
              </a:rPr>
              <a:t> </a:t>
            </a:r>
            <a:r>
              <a:rPr lang="en-US" sz="2600" dirty="0" smtClean="0">
                <a:latin typeface="Cambria Math"/>
                <a:ea typeface="Cambria Math"/>
              </a:rPr>
              <a:t>≡ </a:t>
            </a:r>
            <a:r>
              <a:rPr lang="en-US" sz="2600" i="1" dirty="0" smtClean="0">
                <a:ea typeface="Cambria Math"/>
              </a:rPr>
              <a:t>a</a:t>
            </a:r>
            <a:r>
              <a:rPr lang="en-US" sz="2600" dirty="0" smtClean="0">
                <a:latin typeface="Cambria Math"/>
                <a:ea typeface="Cambria Math"/>
              </a:rPr>
              <a:t> (mod </a:t>
            </a:r>
            <a:r>
              <a:rPr lang="en-US" sz="2600" i="1" dirty="0" smtClean="0">
                <a:ea typeface="Cambria Math"/>
              </a:rPr>
              <a:t>p</a:t>
            </a:r>
            <a:r>
              <a:rPr lang="en-US" sz="2600" dirty="0" smtClean="0">
                <a:latin typeface="Cambria Math"/>
                <a:ea typeface="Cambria Math"/>
              </a:rPr>
              <a:t>)</a:t>
            </a:r>
          </a:p>
          <a:p>
            <a:pPr marL="274320" lvl="0" indent="-274320">
              <a:spcBef>
                <a:spcPct val="20000"/>
              </a:spcBef>
              <a:buClr>
                <a:schemeClr val="accent3"/>
              </a:buClr>
              <a:buSzPct val="95000"/>
              <a:defRPr/>
            </a:pPr>
            <a:r>
              <a:rPr lang="en-US" sz="2600" dirty="0" smtClean="0">
                <a:latin typeface="Cambria Math"/>
                <a:ea typeface="Cambria Math"/>
              </a:rPr>
              <a:t>     </a:t>
            </a:r>
            <a:r>
              <a:rPr lang="en-US" sz="2600" dirty="0" smtClean="0">
                <a:ea typeface="Cambria Math"/>
              </a:rPr>
              <a:t>(</a:t>
            </a:r>
            <a:r>
              <a:rPr lang="en-US" sz="2600" i="1" dirty="0" smtClean="0">
                <a:ea typeface="Cambria Math"/>
              </a:rPr>
              <a:t>proof  outlined in Exercise </a:t>
            </a:r>
            <a:r>
              <a:rPr lang="en-US" sz="2600" i="1" dirty="0" smtClean="0">
                <a:latin typeface="Cambria Math"/>
                <a:ea typeface="Cambria Math"/>
              </a:rPr>
              <a:t>19</a:t>
            </a:r>
            <a:r>
              <a:rPr lang="en-US" sz="2600" dirty="0" smtClean="0">
                <a:ea typeface="Cambria Math"/>
              </a:rPr>
              <a:t>)</a:t>
            </a:r>
          </a:p>
          <a:p>
            <a:pPr marL="274320" lvl="0" indent="-274320">
              <a:spcBef>
                <a:spcPct val="20000"/>
              </a:spcBef>
              <a:buClr>
                <a:schemeClr val="accent3"/>
              </a:buClr>
              <a:buSzPct val="95000"/>
              <a:defRPr/>
            </a:pPr>
            <a:endParaRPr lang="en-US" sz="2600" i="1" dirty="0" smtClean="0">
              <a:ea typeface="Cambria Math"/>
            </a:endParaRPr>
          </a:p>
          <a:p>
            <a:pPr marL="274320" lvl="0" indent="-274320">
              <a:spcBef>
                <a:spcPct val="20000"/>
              </a:spcBef>
              <a:buClr>
                <a:schemeClr val="accent3"/>
              </a:buClr>
              <a:buSzPct val="95000"/>
              <a:defRPr/>
            </a:pPr>
            <a:r>
              <a:rPr lang="en-US" sz="2600" i="1" dirty="0" smtClean="0">
                <a:ea typeface="Cambria Math"/>
              </a:rPr>
              <a:t>     </a:t>
            </a:r>
            <a:r>
              <a:rPr lang="en-US" sz="2600" dirty="0" smtClean="0">
                <a:ea typeface="Cambria Math"/>
              </a:rPr>
              <a:t>Fermat’s little theorem is useful in computing the remainders modulo </a:t>
            </a:r>
            <a:r>
              <a:rPr lang="en-US" sz="2600" i="1" dirty="0" smtClean="0">
                <a:ea typeface="Cambria Math"/>
              </a:rPr>
              <a:t>p</a:t>
            </a:r>
            <a:r>
              <a:rPr lang="en-US" sz="2600" dirty="0" smtClean="0">
                <a:ea typeface="Cambria Math"/>
              </a:rPr>
              <a:t> of large powers of integers.</a:t>
            </a:r>
          </a:p>
          <a:p>
            <a:pPr marL="274320" lvl="0" indent="-274320">
              <a:spcBef>
                <a:spcPct val="20000"/>
              </a:spcBef>
              <a:buClr>
                <a:schemeClr val="accent3"/>
              </a:buClr>
              <a:buSzPct val="95000"/>
              <a:defRPr/>
            </a:pPr>
            <a:r>
              <a:rPr lang="en-US" sz="2600" i="1" dirty="0" smtClean="0">
                <a:ea typeface="Cambria Math"/>
              </a:rPr>
              <a:t>     </a:t>
            </a:r>
            <a:r>
              <a:rPr lang="en-US" sz="2600" b="1" dirty="0" smtClean="0">
                <a:ea typeface="Cambria Math"/>
              </a:rPr>
              <a:t>Example</a:t>
            </a:r>
            <a:r>
              <a:rPr lang="en-US" sz="2600" dirty="0" smtClean="0">
                <a:ea typeface="Cambria Math"/>
              </a:rPr>
              <a:t>:</a:t>
            </a:r>
            <a:r>
              <a:rPr lang="en-US" sz="2600" i="1" dirty="0" smtClean="0">
                <a:ea typeface="Cambria Math"/>
              </a:rPr>
              <a:t> </a:t>
            </a:r>
            <a:r>
              <a:rPr lang="en-US" sz="2600" dirty="0" smtClean="0">
                <a:ea typeface="Cambria Math"/>
              </a:rPr>
              <a:t>Find</a:t>
            </a:r>
            <a:r>
              <a:rPr lang="en-US" sz="2600" i="1" dirty="0" smtClean="0">
                <a:ea typeface="Cambria Math"/>
              </a:rPr>
              <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a:t>
            </a:r>
          </a:p>
          <a:p>
            <a:pPr marL="274320" lvl="0" indent="-274320">
              <a:spcBef>
                <a:spcPct val="20000"/>
              </a:spcBef>
              <a:buClr>
                <a:schemeClr val="accent3"/>
              </a:buClr>
              <a:buSzPct val="95000"/>
              <a:defRPr/>
            </a:pPr>
            <a:r>
              <a:rPr lang="en-US" sz="2600" b="1" baseline="30000" dirty="0" smtClean="0">
                <a:latin typeface="Cambria Math"/>
                <a:ea typeface="Cambria Math"/>
              </a:rPr>
              <a:t>    </a:t>
            </a:r>
            <a:r>
              <a:rPr lang="en-US" sz="2600" dirty="0" smtClean="0">
                <a:latin typeface="Cambria Math"/>
                <a:ea typeface="Cambria Math"/>
              </a:rPr>
              <a:t>  By Fermat’s little theorem, we know that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 1 (mod 11), and so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a:t>
            </a:r>
            <a:r>
              <a:rPr lang="en-US" sz="2600" i="1" baseline="30000" dirty="0" smtClean="0">
                <a:latin typeface="Cambria Math"/>
                <a:ea typeface="Cambria Math"/>
              </a:rPr>
              <a:t>k </a:t>
            </a:r>
            <a:r>
              <a:rPr lang="en-US" sz="2600" dirty="0" smtClean="0">
                <a:latin typeface="Cambria Math"/>
                <a:ea typeface="Cambria Math"/>
              </a:rPr>
              <a:t>≡ 1 (mod 11), for every positive integer </a:t>
            </a:r>
            <a:r>
              <a:rPr lang="en-US" sz="2600" i="1" dirty="0" smtClean="0">
                <a:latin typeface="Cambria Math"/>
                <a:ea typeface="Cambria Math"/>
              </a:rPr>
              <a:t>k</a:t>
            </a:r>
            <a:r>
              <a:rPr lang="en-US" sz="2600" dirty="0" smtClean="0">
                <a:latin typeface="Cambria Math"/>
                <a:ea typeface="Cambria Math"/>
              </a:rPr>
              <a:t>. Therefore,</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222 </a:t>
            </a:r>
            <a:r>
              <a:rPr lang="en-US" sz="2600" dirty="0" smtClean="0">
                <a:ea typeface="Cambria Math"/>
              </a:rPr>
              <a:t>=</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a:t>
            </a:r>
            <a:r>
              <a:rPr lang="en-US" sz="2600" baseline="30000" dirty="0" smtClean="0">
                <a:latin typeface="Cambria Math"/>
                <a:ea typeface="Cambria Math"/>
              </a:rPr>
              <a:t>∙10 + 2</a:t>
            </a:r>
            <a:r>
              <a:rPr lang="en-US" sz="2600" dirty="0" smtClean="0">
                <a:ea typeface="Cambria Math"/>
              </a:rPr>
              <a:t> =</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10</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7</a:t>
            </a:r>
            <a:r>
              <a:rPr lang="en-US" sz="2600" baseline="30000" dirty="0" smtClean="0">
                <a:latin typeface="Cambria Math"/>
                <a:ea typeface="Cambria Math"/>
              </a:rPr>
              <a:t>2</a:t>
            </a:r>
            <a:r>
              <a:rPr lang="en-US" sz="2600" dirty="0" smtClean="0">
                <a:latin typeface="Cambria Math"/>
                <a:ea typeface="Cambria Math"/>
              </a:rPr>
              <a:t> ≡ </a:t>
            </a:r>
            <a:r>
              <a:rPr lang="en-US" sz="2600" dirty="0" smtClean="0">
                <a:latin typeface="Cambria Math" pitchFamily="18" charset="0"/>
                <a:ea typeface="Cambria Math" pitchFamily="18" charset="0"/>
              </a:rPr>
              <a:t> (1</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 ∙49 ≡ 5 (mod 11).</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a:ea typeface="Cambria Math"/>
              </a:rPr>
              <a:t>     Hence,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 = 5.</a:t>
            </a:r>
          </a:p>
          <a:p>
            <a:pPr marL="274320" lvl="0" indent="-274320">
              <a:spcBef>
                <a:spcPct val="20000"/>
              </a:spcBef>
              <a:buClr>
                <a:schemeClr val="accent3"/>
              </a:buClr>
              <a:buSzPct val="95000"/>
              <a:defRPr/>
            </a:pPr>
            <a:r>
              <a:rPr lang="en-US" sz="2600" dirty="0" smtClean="0">
                <a:latin typeface="Cambria Math"/>
                <a:ea typeface="Cambria Math"/>
              </a:rPr>
              <a:t>      </a:t>
            </a:r>
            <a:endParaRPr lang="en-US" sz="2600" dirty="0" smtClean="0">
              <a:ea typeface="Cambria Math"/>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u="none" strike="noStrike" kern="1200" cap="none" spc="0" normalizeH="0" baseline="0" noProof="0" dirty="0" smtClean="0">
                <a:ln>
                  <a:noFill/>
                </a:ln>
                <a:solidFill>
                  <a:schemeClr val="tx1"/>
                </a:solidFill>
                <a:effectLst/>
                <a:uLnTx/>
                <a:uFillTx/>
                <a:ea typeface="Cambria Math"/>
              </a:rPr>
              <a:t>               </a:t>
            </a:r>
            <a:endParaRPr kumimoji="0" lang="en-US" sz="2600" b="0" u="none" strike="noStrike" kern="1200" cap="none" spc="0" normalizeH="0" baseline="0" noProof="0" dirty="0">
              <a:ln>
                <a:noFill/>
              </a:ln>
              <a:solidFill>
                <a:schemeClr val="tx1"/>
              </a:solidFill>
              <a:effectLst/>
              <a:uLnTx/>
              <a:uFillTx/>
              <a:ea typeface="Cambria Math"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smtClean="0"/>
              <a:t>Pierre de Fermat</a:t>
            </a:r>
          </a:p>
          <a:p>
            <a:r>
              <a:rPr lang="en-US" dirty="0" smtClean="0"/>
              <a:t>(</a:t>
            </a:r>
            <a:r>
              <a:rPr lang="en-US" dirty="0" smtClean="0">
                <a:latin typeface="Cambria Math" pitchFamily="18" charset="0"/>
                <a:ea typeface="Cambria Math" pitchFamily="18" charset="0"/>
              </a:rPr>
              <a:t>1601-1665</a:t>
            </a:r>
            <a:r>
              <a:rPr lang="en-US" dirty="0" smtClean="0"/>
              <a:t>)</a:t>
            </a:r>
            <a:endParaRPr lang="en-US" dirty="0"/>
          </a:p>
        </p:txBody>
      </p:sp>
    </p:spTree>
    <p:extLst>
      <p:ext uri="{BB962C8B-B14F-4D97-AF65-F5344CB8AC3E}">
        <p14:creationId xmlns:p14="http://schemas.microsoft.com/office/powerpoint/2010/main" val="334818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Fermat’s little theorem </a:t>
            </a:r>
            <a:r>
              <a:rPr lang="en-US" i="1" dirty="0" smtClean="0"/>
              <a:t>n</a:t>
            </a:r>
            <a:r>
              <a:rPr lang="en-US" dirty="0" smtClean="0"/>
              <a:t> &gt; </a:t>
            </a:r>
            <a:r>
              <a:rPr lang="en-US" dirty="0" smtClean="0">
                <a:latin typeface="Cambria Math" pitchFamily="18" charset="0"/>
                <a:ea typeface="Cambria Math" pitchFamily="18" charset="0"/>
              </a:rPr>
              <a:t>2</a:t>
            </a:r>
            <a:r>
              <a:rPr lang="en-US" dirty="0" smtClean="0"/>
              <a:t> is prime, where</a:t>
            </a:r>
          </a:p>
          <a:p>
            <a:pPr>
              <a:buNone/>
            </a:pPr>
            <a:r>
              <a:rPr lang="en-US" i="1" dirty="0" smtClean="0"/>
              <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endParaRPr lang="en-US" dirty="0" smtClean="0"/>
          </a:p>
          <a:p>
            <a:r>
              <a:rPr lang="en-US" dirty="0" smtClean="0"/>
              <a:t>But if this congruence holds, </a:t>
            </a:r>
            <a:r>
              <a:rPr lang="en-US" i="1" dirty="0" smtClean="0"/>
              <a:t>n</a:t>
            </a:r>
            <a:r>
              <a:rPr lang="en-US" dirty="0" smtClean="0"/>
              <a:t> may not be prime. Composite integers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are called </a:t>
            </a:r>
            <a:r>
              <a:rPr lang="en-US" i="1"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341</a:t>
            </a:r>
            <a:r>
              <a:rPr lang="en-US" dirty="0" smtClean="0">
                <a:ea typeface="Cambria Math" pitchFamily="18" charset="0"/>
              </a:rPr>
              <a:t> is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lvl="1">
              <a:buNone/>
            </a:pPr>
            <a:r>
              <a:rPr lang="en-US" dirty="0" smtClean="0">
                <a:latin typeface="Cambria Math" pitchFamily="18" charset="0"/>
                <a:ea typeface="Cambria Math" pitchFamily="18" charset="0"/>
              </a:rPr>
              <a:t>341</a:t>
            </a:r>
            <a:r>
              <a:rPr lang="en-US" dirty="0" smtClean="0">
                <a:ea typeface="Cambria Math" pitchFamily="18" charset="0"/>
              </a:rPr>
              <a:t> =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31</a:t>
            </a:r>
          </a:p>
          <a:p>
            <a:pPr lvl="1">
              <a:buNone/>
            </a:pP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340</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dirty="0" smtClean="0">
                <a:latin typeface="Cambria Math" pitchFamily="18" charset="0"/>
                <a:ea typeface="Cambria Math" pitchFamily="18" charset="0"/>
              </a:rPr>
              <a:t>341</a:t>
            </a:r>
            <a:r>
              <a:rPr lang="en-US" dirty="0" smtClean="0">
                <a:ea typeface="Cambria Math" pitchFamily="18" charset="0"/>
              </a:rPr>
              <a:t>) (</a:t>
            </a:r>
            <a:r>
              <a:rPr lang="en-US" i="1" dirty="0" smtClean="0">
                <a:ea typeface="Cambria Math" pitchFamily="18" charset="0"/>
              </a:rPr>
              <a:t>see in Exercise </a:t>
            </a:r>
            <a:r>
              <a:rPr lang="en-US" dirty="0" smtClean="0">
                <a:latin typeface="Cambria Math" pitchFamily="18" charset="0"/>
                <a:ea typeface="Cambria Math" pitchFamily="18" charset="0"/>
              </a:rPr>
              <a:t>37</a:t>
            </a:r>
            <a:r>
              <a:rPr lang="en-US" dirty="0" smtClean="0">
                <a:ea typeface="Cambria Math" pitchFamily="18" charset="0"/>
              </a:rPr>
              <a:t>)</a:t>
            </a:r>
          </a:p>
          <a:p>
            <a:r>
              <a:rPr lang="en-US" dirty="0" smtClean="0"/>
              <a:t>We can replace </a:t>
            </a:r>
            <a:r>
              <a:rPr lang="en-US" dirty="0" smtClean="0">
                <a:latin typeface="Cambria Math" pitchFamily="18" charset="0"/>
                <a:ea typeface="Cambria Math" pitchFamily="18" charset="0"/>
              </a:rPr>
              <a:t>2</a:t>
            </a:r>
            <a:r>
              <a:rPr lang="en-US" dirty="0" smtClean="0"/>
              <a:t> by any integer </a:t>
            </a:r>
            <a:r>
              <a:rPr lang="en-US" i="1" dirty="0" smtClean="0"/>
              <a:t>b</a:t>
            </a:r>
            <a:r>
              <a:rPr lang="en-US" dirty="0" smtClean="0"/>
              <a:t> </a:t>
            </a:r>
            <a:r>
              <a:rPr lang="en-US" dirty="0" smtClean="0">
                <a:latin typeface="Cambria Math"/>
                <a:ea typeface="Cambria Math"/>
              </a:rPr>
              <a:t>≥ 2</a:t>
            </a:r>
            <a:r>
              <a:rPr lang="en-US" dirty="0" smtClean="0"/>
              <a:t>.</a:t>
            </a:r>
          </a:p>
          <a:p>
            <a:pPr>
              <a:buNone/>
            </a:pPr>
            <a:r>
              <a:rPr lang="en-US" b="1" dirty="0" smtClean="0"/>
              <a:t>    Definition</a:t>
            </a:r>
            <a:r>
              <a:rPr lang="en-US" dirty="0" smtClean="0"/>
              <a:t>: Let </a:t>
            </a:r>
            <a:r>
              <a:rPr lang="en-US" i="1" dirty="0" smtClean="0"/>
              <a:t>b</a:t>
            </a:r>
            <a:r>
              <a:rPr lang="en-US" dirty="0" smtClean="0"/>
              <a:t> be a positive integer. If </a:t>
            </a:r>
            <a:r>
              <a:rPr lang="en-US" i="1" dirty="0" smtClean="0"/>
              <a:t>n</a:t>
            </a:r>
            <a:r>
              <a:rPr lang="en-US" dirty="0" smtClean="0"/>
              <a:t> is a composite integer, and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then </a:t>
            </a:r>
            <a:r>
              <a:rPr lang="en-US" i="1" dirty="0" smtClean="0">
                <a:ea typeface="Cambria Math" pitchFamily="18" charset="0"/>
              </a:rPr>
              <a:t>n </a:t>
            </a:r>
            <a:r>
              <a:rPr lang="en-US" dirty="0" smtClean="0">
                <a:ea typeface="Cambria Math" pitchFamily="18" charset="0"/>
              </a:rPr>
              <a:t>is called a </a:t>
            </a:r>
            <a:r>
              <a:rPr lang="en-US" i="1" dirty="0" err="1" smtClean="0">
                <a:ea typeface="Cambria Math" pitchFamily="18" charset="0"/>
              </a:rPr>
              <a:t>pseudoprime</a:t>
            </a:r>
            <a:r>
              <a:rPr lang="en-US" i="1" dirty="0" smtClean="0">
                <a:ea typeface="Cambria Math" pitchFamily="18" charset="0"/>
              </a:rPr>
              <a:t> to the base b</a:t>
            </a:r>
            <a:r>
              <a:rPr lang="en-US" dirty="0" smtClean="0">
                <a:ea typeface="Cambria Math" pitchFamily="18" charset="0"/>
              </a:rPr>
              <a:t>.</a:t>
            </a:r>
            <a:endParaRPr lang="en-US" dirty="0">
              <a:ea typeface="Cambria Math" pitchFamily="18" charset="0"/>
            </a:endParaRPr>
          </a:p>
        </p:txBody>
      </p:sp>
    </p:spTree>
    <p:extLst>
      <p:ext uri="{BB962C8B-B14F-4D97-AF65-F5344CB8AC3E}">
        <p14:creationId xmlns:p14="http://schemas.microsoft.com/office/powerpoint/2010/main" val="3656516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Definition:</a:t>
            </a:r>
            <a:r>
              <a:rPr lang="en-US" dirty="0"/>
              <a:t>  Suppose</a:t>
            </a:r>
          </a:p>
          <a:p>
            <a:pPr lvl="1"/>
            <a:r>
              <a:rPr lang="en-US" i="1" dirty="0"/>
              <a:t>R</a:t>
            </a:r>
            <a:r>
              <a:rPr lang="en-US" baseline="-25000" dirty="0">
                <a:latin typeface="Cambria Math" pitchFamily="18" charset="0"/>
                <a:ea typeface="Cambria Math" pitchFamily="18" charset="0"/>
              </a:rPr>
              <a:t>1</a:t>
            </a:r>
            <a:r>
              <a:rPr lang="en-US" dirty="0"/>
              <a:t> is a relation from a set </a:t>
            </a:r>
            <a:r>
              <a:rPr lang="en-US" i="1" dirty="0"/>
              <a:t>A</a:t>
            </a:r>
            <a:r>
              <a:rPr lang="en-US" dirty="0"/>
              <a:t> to a set </a:t>
            </a:r>
            <a:r>
              <a:rPr lang="en-US" i="1" dirty="0"/>
              <a:t>B</a:t>
            </a:r>
            <a:r>
              <a:rPr lang="en-US" dirty="0"/>
              <a:t>.</a:t>
            </a:r>
          </a:p>
          <a:p>
            <a:pPr lvl="1"/>
            <a:r>
              <a:rPr lang="en-US" i="1" dirty="0"/>
              <a:t>R</a:t>
            </a:r>
            <a:r>
              <a:rPr lang="en-US" baseline="-25000" dirty="0">
                <a:latin typeface="Cambria Math" pitchFamily="18" charset="0"/>
                <a:ea typeface="Cambria Math" pitchFamily="18" charset="0"/>
              </a:rPr>
              <a:t>2</a:t>
            </a:r>
            <a:r>
              <a:rPr lang="en-US" dirty="0"/>
              <a:t> is a relation from </a:t>
            </a:r>
            <a:r>
              <a:rPr lang="en-US" i="1" dirty="0"/>
              <a:t>B</a:t>
            </a:r>
            <a:r>
              <a:rPr lang="en-US" dirty="0"/>
              <a:t> to a set </a:t>
            </a:r>
            <a:r>
              <a:rPr lang="en-US" i="1" dirty="0"/>
              <a:t>C</a:t>
            </a:r>
            <a:r>
              <a:rPr lang="en-US" dirty="0"/>
              <a:t>.</a:t>
            </a:r>
          </a:p>
          <a:p>
            <a:pPr>
              <a:buNone/>
            </a:pPr>
            <a:r>
              <a:rPr lang="en-US" dirty="0"/>
              <a:t>   Then the </a:t>
            </a:r>
            <a:r>
              <a:rPr lang="en-US" i="1" dirty="0"/>
              <a:t>composition</a:t>
            </a:r>
            <a:r>
              <a:rPr lang="en-US" dirty="0"/>
              <a:t> (or </a:t>
            </a:r>
            <a:r>
              <a:rPr lang="en-US" i="1" dirty="0"/>
              <a:t>composite</a:t>
            </a:r>
            <a:r>
              <a:rPr lang="en-US" dirty="0"/>
              <a:t>) of </a:t>
            </a:r>
            <a:r>
              <a:rPr lang="en-US" i="1" dirty="0"/>
              <a:t>R</a:t>
            </a:r>
            <a:r>
              <a:rPr lang="en-US" baseline="-25000" dirty="0">
                <a:latin typeface="Cambria Math" pitchFamily="18" charset="0"/>
                <a:ea typeface="Cambria Math" pitchFamily="18" charset="0"/>
              </a:rPr>
              <a:t>2</a:t>
            </a:r>
            <a:r>
              <a:rPr lang="en-US" b="1" baseline="-25000" dirty="0"/>
              <a:t>  </a:t>
            </a:r>
            <a:r>
              <a:rPr lang="en-US" dirty="0"/>
              <a:t>with</a:t>
            </a:r>
            <a:r>
              <a:rPr lang="en-US" b="1" baseline="-25000" dirty="0"/>
              <a:t> </a:t>
            </a:r>
            <a:r>
              <a:rPr lang="en-US" i="1" dirty="0"/>
              <a:t>R</a:t>
            </a:r>
            <a:r>
              <a:rPr lang="en-US" baseline="-25000" dirty="0">
                <a:latin typeface="Cambria Math" pitchFamily="18" charset="0"/>
                <a:ea typeface="Cambria Math" pitchFamily="18" charset="0"/>
              </a:rPr>
              <a:t>1</a:t>
            </a:r>
            <a:r>
              <a:rPr lang="en-US" dirty="0"/>
              <a:t>,</a:t>
            </a:r>
            <a:r>
              <a:rPr lang="en-US" b="1" dirty="0"/>
              <a:t> </a:t>
            </a:r>
            <a:r>
              <a:rPr lang="en-US" dirty="0"/>
              <a:t>is a relation from </a:t>
            </a:r>
            <a:r>
              <a:rPr lang="en-US" i="1" dirty="0"/>
              <a:t>A</a:t>
            </a:r>
            <a:r>
              <a:rPr lang="en-US" dirty="0"/>
              <a:t> to </a:t>
            </a:r>
            <a:r>
              <a:rPr lang="en-US" i="1" dirty="0"/>
              <a:t>C</a:t>
            </a:r>
            <a:r>
              <a:rPr lang="en-US" dirty="0"/>
              <a:t> where</a:t>
            </a:r>
          </a:p>
          <a:p>
            <a:pPr lvl="1"/>
            <a:r>
              <a:rPr lang="en-US" dirty="0"/>
              <a:t>if (</a:t>
            </a:r>
            <a:r>
              <a:rPr lang="en-US" i="1" dirty="0" err="1"/>
              <a:t>x,y</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1</a:t>
            </a:r>
            <a:r>
              <a:rPr lang="en-US" b="1" dirty="0"/>
              <a:t>  </a:t>
            </a:r>
            <a:r>
              <a:rPr lang="en-US" dirty="0"/>
              <a:t>and</a:t>
            </a:r>
            <a:r>
              <a:rPr lang="en-US" b="1" dirty="0"/>
              <a:t> </a:t>
            </a:r>
            <a:r>
              <a:rPr lang="en-US" dirty="0"/>
              <a:t>(</a:t>
            </a:r>
            <a:r>
              <a:rPr lang="en-US" i="1" dirty="0" err="1"/>
              <a:t>y,z</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2</a:t>
            </a:r>
            <a:r>
              <a:rPr lang="en-US" b="1" dirty="0"/>
              <a:t>,</a:t>
            </a:r>
            <a:r>
              <a:rPr lang="en-US" dirty="0"/>
              <a:t> then (</a:t>
            </a:r>
            <a:r>
              <a:rPr lang="en-US" i="1" dirty="0" err="1"/>
              <a:t>x,z</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2</a:t>
            </a:r>
            <a:r>
              <a:rPr lang="en-US" b="1"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1</a:t>
            </a:r>
            <a:r>
              <a:rPr lang="en-US" dirty="0"/>
              <a:t>.</a:t>
            </a:r>
            <a:endParaRPr lang="en-US" i="1" dirty="0"/>
          </a:p>
          <a:p>
            <a:pPr lvl="1"/>
            <a:endParaRPr lang="en-US" dirty="0"/>
          </a:p>
        </p:txBody>
      </p:sp>
    </p:spTree>
    <p:extLst>
      <p:ext uri="{BB962C8B-B14F-4D97-AF65-F5344CB8AC3E}">
        <p14:creationId xmlns:p14="http://schemas.microsoft.com/office/powerpoint/2010/main" val="148809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 positive integer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not satisfy the congruence, it is composite.</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satisfy the congruence, it is either prime or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r>
              <a:rPr lang="en-US" dirty="0" smtClean="0">
                <a:ea typeface="Cambria Math" pitchFamily="18" charset="0"/>
              </a:rPr>
              <a:t>Doing similar tests with additional bases </a:t>
            </a:r>
            <a:r>
              <a:rPr lang="en-US" i="1" dirty="0" smtClean="0">
                <a:ea typeface="Cambria Math" pitchFamily="18" charset="0"/>
              </a:rPr>
              <a:t>b</a:t>
            </a:r>
            <a:r>
              <a:rPr lang="en-US" dirty="0" smtClean="0">
                <a:ea typeface="Cambria Math" pitchFamily="18" charset="0"/>
              </a:rPr>
              <a:t>, provides more evidence as to whether </a:t>
            </a:r>
            <a:r>
              <a:rPr lang="en-US" i="1" dirty="0" smtClean="0">
                <a:ea typeface="Cambria Math" pitchFamily="18" charset="0"/>
              </a:rPr>
              <a:t>n</a:t>
            </a:r>
            <a:r>
              <a:rPr lang="en-US" dirty="0" smtClean="0">
                <a:ea typeface="Cambria Math" pitchFamily="18" charset="0"/>
              </a:rPr>
              <a:t> is prime.</a:t>
            </a:r>
          </a:p>
          <a:p>
            <a:r>
              <a:rPr lang="en-US" dirty="0" smtClean="0">
                <a:ea typeface="Cambria Math" pitchFamily="18" charset="0"/>
              </a:rPr>
              <a:t>Among the positive integers not exceeding a positive real number </a:t>
            </a:r>
            <a:r>
              <a:rPr lang="en-US" i="1" dirty="0" smtClean="0">
                <a:ea typeface="Cambria Math" pitchFamily="18" charset="0"/>
              </a:rPr>
              <a:t>x</a:t>
            </a:r>
            <a:r>
              <a:rPr lang="en-US" dirty="0" smtClean="0">
                <a:ea typeface="Cambria Math" pitchFamily="18" charset="0"/>
              </a:rPr>
              <a:t>, compared to primes, there are relatively few </a:t>
            </a:r>
            <a:r>
              <a:rPr lang="en-US" dirty="0" err="1" smtClean="0">
                <a:ea typeface="Cambria Math" pitchFamily="18" charset="0"/>
              </a:rPr>
              <a:t>pseudoprimes</a:t>
            </a:r>
            <a:r>
              <a:rPr lang="en-US" dirty="0" smtClean="0">
                <a:ea typeface="Cambria Math" pitchFamily="18" charset="0"/>
              </a:rPr>
              <a:t> to the base </a:t>
            </a:r>
            <a:r>
              <a:rPr lang="en-US" i="1" dirty="0" smtClean="0">
                <a:ea typeface="Cambria Math" pitchFamily="18" charset="0"/>
              </a:rPr>
              <a:t>b</a:t>
            </a:r>
            <a:r>
              <a:rPr lang="en-US" dirty="0" smtClean="0">
                <a:ea typeface="Cambria Math" pitchFamily="18" charset="0"/>
              </a:rPr>
              <a:t>.</a:t>
            </a:r>
          </a:p>
          <a:p>
            <a:pPr lvl="1"/>
            <a:r>
              <a:rPr lang="en-US" dirty="0" smtClean="0">
                <a:ea typeface="Cambria Math" pitchFamily="18" charset="0"/>
              </a:rPr>
              <a:t>For example, among the positive integers less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ea typeface="Cambria Math" pitchFamily="18" charset="0"/>
              </a:rPr>
              <a:t> there are </a:t>
            </a:r>
            <a:r>
              <a:rPr lang="en-US" dirty="0" smtClean="0">
                <a:latin typeface="Cambria Math" pitchFamily="18" charset="0"/>
                <a:ea typeface="Cambria Math" pitchFamily="18" charset="0"/>
              </a:rPr>
              <a:t>455,052,512</a:t>
            </a:r>
            <a:r>
              <a:rPr lang="en-US" dirty="0" smtClean="0">
                <a:ea typeface="Cambria Math" pitchFamily="18" charset="0"/>
              </a:rPr>
              <a:t> primes, but only </a:t>
            </a:r>
            <a:r>
              <a:rPr lang="en-US" dirty="0" smtClean="0">
                <a:latin typeface="Cambria Math" pitchFamily="18" charset="0"/>
                <a:ea typeface="Cambria Math" pitchFamily="18" charset="0"/>
              </a:rPr>
              <a:t>14,884</a:t>
            </a:r>
            <a:r>
              <a:rPr lang="en-US" dirty="0" smtClean="0">
                <a:ea typeface="Cambria Math" pitchFamily="18" charset="0"/>
              </a:rPr>
              <a:t> </a:t>
            </a:r>
            <a:r>
              <a:rPr lang="en-US"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 </a:t>
            </a:r>
          </a:p>
          <a:p>
            <a:endParaRPr lang="en-US" dirty="0"/>
          </a:p>
        </p:txBody>
      </p:sp>
    </p:spTree>
    <p:extLst>
      <p:ext uri="{BB962C8B-B14F-4D97-AF65-F5344CB8AC3E}">
        <p14:creationId xmlns:p14="http://schemas.microsoft.com/office/powerpoint/2010/main" val="368557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a:t>Representing the  Composition of a Relation</a:t>
            </a:r>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a:t>a</a:t>
            </a:r>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a:t>b</a:t>
            </a:r>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a:t>c</a:t>
            </a:r>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a:t>w</a:t>
            </a:r>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a:t>x</a:t>
            </a:r>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a:t>y</a:t>
            </a:r>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a:t>z</a:t>
            </a:r>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a:t>R</a:t>
            </a:r>
            <a:r>
              <a:rPr lang="en-US" sz="2800" baseline="-25000" dirty="0">
                <a:latin typeface="Cambria Math" pitchFamily="18" charset="0"/>
                <a:ea typeface="Cambria Math" pitchFamily="18" charset="0"/>
              </a:rPr>
              <a:t>1</a:t>
            </a: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a:t>R</a:t>
            </a:r>
            <a:r>
              <a:rPr lang="en-US" sz="2800" baseline="-25000" dirty="0">
                <a:latin typeface="Cambria Math" pitchFamily="18" charset="0"/>
                <a:ea typeface="Cambria Math" pitchFamily="18" charset="0"/>
              </a:rPr>
              <a:t>2</a:t>
            </a: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a:t> </a:t>
            </a:r>
            <a:r>
              <a:rPr lang="en-US" sz="3200" i="1" dirty="0"/>
              <a:t>R</a:t>
            </a:r>
            <a:r>
              <a:rPr lang="en-US" sz="3200" baseline="-25000" dirty="0">
                <a:latin typeface="Cambria Math" pitchFamily="18" charset="0"/>
                <a:ea typeface="Cambria Math" pitchFamily="18" charset="0"/>
              </a:rPr>
              <a:t>1</a:t>
            </a:r>
            <a:r>
              <a:rPr lang="en-US" sz="3200" b="1" dirty="0">
                <a:latin typeface="Cambria Math"/>
                <a:ea typeface="Cambria Math"/>
              </a:rPr>
              <a:t>∘</a:t>
            </a:r>
            <a:r>
              <a:rPr lang="en-US" sz="3200" dirty="0"/>
              <a:t> </a:t>
            </a:r>
            <a:r>
              <a:rPr lang="en-US" sz="3200" i="1" dirty="0"/>
              <a:t>R</a:t>
            </a:r>
            <a:r>
              <a:rPr lang="en-US" sz="3200" baseline="-25000" dirty="0">
                <a:latin typeface="Cambria Math" pitchFamily="18" charset="0"/>
                <a:ea typeface="Cambria Math" pitchFamily="18" charset="0"/>
              </a:rPr>
              <a:t>2</a:t>
            </a:r>
            <a:r>
              <a:rPr lang="en-US" sz="3200" b="1" baseline="-25000" dirty="0"/>
              <a:t>  </a:t>
            </a:r>
            <a:r>
              <a:rPr lang="en-US" sz="3200" b="1" dirty="0"/>
              <a:t>= </a:t>
            </a:r>
            <a:r>
              <a:rPr lang="en-US" sz="3200" dirty="0"/>
              <a:t>{(</a:t>
            </a:r>
            <a:r>
              <a:rPr lang="en-US" sz="3200" i="1" dirty="0" err="1"/>
              <a:t>b</a:t>
            </a:r>
            <a:r>
              <a:rPr lang="en-US" sz="3200" dirty="0" err="1"/>
              <a:t>,</a:t>
            </a:r>
            <a:r>
              <a:rPr lang="en-US" sz="3200" i="1" dirty="0" err="1"/>
              <a:t>D</a:t>
            </a:r>
            <a:r>
              <a:rPr lang="en-US" sz="3200" dirty="0"/>
              <a:t>),(</a:t>
            </a:r>
            <a:r>
              <a:rPr lang="en-US" sz="3200" i="1" dirty="0" err="1"/>
              <a:t>b</a:t>
            </a:r>
            <a:r>
              <a:rPr lang="en-US" sz="3200" dirty="0" err="1"/>
              <a:t>,</a:t>
            </a:r>
            <a:r>
              <a:rPr lang="en-US" sz="3200" i="1" dirty="0" err="1"/>
              <a:t>B</a:t>
            </a:r>
            <a:r>
              <a:rPr lang="en-US" sz="3200" dirty="0"/>
              <a:t>)}</a:t>
            </a:r>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a:t>n</a:t>
            </a:r>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a:t>m</a:t>
            </a:r>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a:t>o</a:t>
            </a:r>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a:t>p</a:t>
            </a:r>
          </a:p>
        </p:txBody>
      </p:sp>
    </p:spTree>
    <p:extLst>
      <p:ext uri="{BB962C8B-B14F-4D97-AF65-F5344CB8AC3E}">
        <p14:creationId xmlns:p14="http://schemas.microsoft.com/office/powerpoint/2010/main" val="2700809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Relations</a:t>
            </a:r>
          </a:p>
        </p:txBody>
      </p:sp>
      <p:sp>
        <p:nvSpPr>
          <p:cNvPr id="3" name="Subtitle 2"/>
          <p:cNvSpPr>
            <a:spLocks noGrp="1"/>
          </p:cNvSpPr>
          <p:nvPr>
            <p:ph type="subTitle" idx="1"/>
          </p:nvPr>
        </p:nvSpPr>
        <p:spPr/>
        <p:txBody>
          <a:bodyPr/>
          <a:lstStyle/>
          <a:p>
            <a:r>
              <a:rPr lang="en-US" dirty="0"/>
              <a:t>Section 9.3</a:t>
            </a:r>
          </a:p>
        </p:txBody>
      </p:sp>
    </p:spTree>
    <p:extLst>
      <p:ext uri="{BB962C8B-B14F-4D97-AF65-F5344CB8AC3E}">
        <p14:creationId xmlns:p14="http://schemas.microsoft.com/office/powerpoint/2010/main" val="20995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Representing Relations using Matrices</a:t>
            </a:r>
          </a:p>
          <a:p>
            <a:r>
              <a:rPr lang="en-US" dirty="0"/>
              <a:t>Representing Relations using Digraphs</a:t>
            </a:r>
          </a:p>
        </p:txBody>
      </p:sp>
    </p:spTree>
    <p:extLst>
      <p:ext uri="{BB962C8B-B14F-4D97-AF65-F5344CB8AC3E}">
        <p14:creationId xmlns:p14="http://schemas.microsoft.com/office/powerpoint/2010/main" val="24702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Matrices</a:t>
            </a:r>
          </a:p>
        </p:txBody>
      </p:sp>
      <p:sp>
        <p:nvSpPr>
          <p:cNvPr id="3" name="Content Placeholder 2"/>
          <p:cNvSpPr>
            <a:spLocks noGrp="1"/>
          </p:cNvSpPr>
          <p:nvPr>
            <p:ph idx="1"/>
          </p:nvPr>
        </p:nvSpPr>
        <p:spPr/>
        <p:txBody>
          <a:bodyPr>
            <a:normAutofit fontScale="92500" lnSpcReduction="20000"/>
          </a:bodyPr>
          <a:lstStyle/>
          <a:p>
            <a:r>
              <a:rPr lang="en-US" dirty="0"/>
              <a:t>A relation between finite sets can be represented using a zero-one matrix. </a:t>
            </a:r>
          </a:p>
          <a:p>
            <a:r>
              <a:rPr lang="en-US" dirty="0"/>
              <a:t>Suppose </a:t>
            </a:r>
            <a:r>
              <a:rPr lang="en-US" i="1" dirty="0"/>
              <a:t>R</a:t>
            </a:r>
            <a:r>
              <a:rPr lang="en-US" dirty="0"/>
              <a:t> is a relation from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m</a:t>
            </a:r>
            <a:r>
              <a:rPr lang="en-US" dirty="0"/>
              <a:t>} to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t>, </a:t>
            </a:r>
            <a:r>
              <a:rPr lang="en-US" i="1" dirty="0"/>
              <a:t>b</a:t>
            </a:r>
            <a:r>
              <a:rPr lang="en-US" baseline="-25000" dirty="0">
                <a:latin typeface="Cambria Math" pitchFamily="18" charset="0"/>
                <a:ea typeface="Cambria Math" pitchFamily="18" charset="0"/>
              </a:rPr>
              <a:t>2</a:t>
            </a:r>
            <a:r>
              <a:rPr lang="en-US" dirty="0"/>
              <a:t>, …, </a:t>
            </a:r>
            <a:r>
              <a:rPr lang="en-US" i="1" dirty="0" err="1"/>
              <a:t>b</a:t>
            </a:r>
            <a:r>
              <a:rPr lang="en-US" i="1" baseline="-25000" dirty="0" err="1"/>
              <a:t>n</a:t>
            </a:r>
            <a:r>
              <a:rPr lang="en-US" dirty="0"/>
              <a:t>}.</a:t>
            </a:r>
          </a:p>
          <a:p>
            <a:pPr lvl="1"/>
            <a:r>
              <a:rPr lang="en-US" dirty="0"/>
              <a:t>The elements of the two sets can be listed in any particular arbitrary order. When </a:t>
            </a:r>
            <a:r>
              <a:rPr lang="en-US" i="1" dirty="0"/>
              <a:t>A</a:t>
            </a:r>
            <a:r>
              <a:rPr lang="en-US" dirty="0"/>
              <a:t> = </a:t>
            </a:r>
            <a:r>
              <a:rPr lang="en-US" i="1" dirty="0"/>
              <a:t>B</a:t>
            </a:r>
            <a:r>
              <a:rPr lang="en-US" dirty="0"/>
              <a:t>, we use the same ordering. </a:t>
            </a:r>
          </a:p>
          <a:p>
            <a:r>
              <a:rPr lang="en-US" dirty="0"/>
              <a:t>The relation </a:t>
            </a:r>
            <a:r>
              <a:rPr lang="en-US" i="1" dirty="0"/>
              <a:t>R</a:t>
            </a:r>
            <a:r>
              <a:rPr lang="en-US" dirty="0"/>
              <a:t> is represented by the matrix                                         </a:t>
            </a:r>
            <a:r>
              <a:rPr lang="en-US" i="1" dirty="0"/>
              <a:t>M</a:t>
            </a:r>
            <a:r>
              <a:rPr lang="en-US" i="1" baseline="-25000" dirty="0"/>
              <a:t>R</a:t>
            </a:r>
            <a:r>
              <a:rPr lang="en-US" dirty="0"/>
              <a:t> = [</a:t>
            </a:r>
            <a:r>
              <a:rPr lang="en-US" i="1" dirty="0" err="1"/>
              <a:t>m</a:t>
            </a:r>
            <a:r>
              <a:rPr lang="en-US" i="1" baseline="-25000" dirty="0" err="1"/>
              <a:t>ij</a:t>
            </a:r>
            <a:r>
              <a:rPr lang="en-US" dirty="0"/>
              <a:t>], where</a:t>
            </a:r>
          </a:p>
          <a:p>
            <a:endParaRPr lang="en-US" dirty="0"/>
          </a:p>
          <a:p>
            <a:endParaRPr lang="en-US" dirty="0"/>
          </a:p>
          <a:p>
            <a:pPr>
              <a:buNone/>
            </a:pPr>
            <a:endParaRPr lang="en-US" dirty="0"/>
          </a:p>
          <a:p>
            <a:r>
              <a:rPr lang="en-US" dirty="0"/>
              <a:t>The matrix representing </a:t>
            </a:r>
            <a:r>
              <a:rPr lang="en-US" i="1" dirty="0"/>
              <a:t>R</a:t>
            </a:r>
            <a:r>
              <a:rPr lang="en-US" dirty="0"/>
              <a:t> has a </a:t>
            </a:r>
            <a:r>
              <a:rPr lang="en-US" dirty="0">
                <a:latin typeface="Cambria Math" pitchFamily="18" charset="0"/>
                <a:ea typeface="Cambria Math" pitchFamily="18" charset="0"/>
              </a:rPr>
              <a:t>1</a:t>
            </a:r>
            <a:r>
              <a:rPr lang="en-US" dirty="0"/>
              <a:t> as its (</a:t>
            </a:r>
            <a:r>
              <a:rPr lang="en-US" i="1" dirty="0" err="1"/>
              <a:t>i</a:t>
            </a:r>
            <a:r>
              <a:rPr lang="en-US" dirty="0" err="1"/>
              <a:t>,</a:t>
            </a:r>
            <a:r>
              <a:rPr lang="en-US" i="1" dirty="0" err="1"/>
              <a:t>j</a:t>
            </a:r>
            <a:r>
              <a:rPr lang="en-US" dirty="0"/>
              <a:t>) entry when </a:t>
            </a:r>
            <a:r>
              <a:rPr lang="en-US" i="1" dirty="0" err="1"/>
              <a:t>a</a:t>
            </a:r>
            <a:r>
              <a:rPr lang="en-US" i="1" baseline="-25000" dirty="0" err="1"/>
              <a:t>i</a:t>
            </a:r>
            <a:r>
              <a:rPr lang="en-US" dirty="0"/>
              <a:t> is related to </a:t>
            </a:r>
            <a:r>
              <a:rPr lang="en-US" i="1" dirty="0" err="1"/>
              <a:t>b</a:t>
            </a:r>
            <a:r>
              <a:rPr lang="en-US" i="1" baseline="-25000" dirty="0" err="1"/>
              <a:t>j</a:t>
            </a:r>
            <a:r>
              <a:rPr lang="en-US" i="1" dirty="0"/>
              <a:t> </a:t>
            </a:r>
            <a:r>
              <a:rPr lang="en-US" dirty="0"/>
              <a:t>and a </a:t>
            </a:r>
            <a:r>
              <a:rPr lang="en-US" dirty="0">
                <a:latin typeface="Cambria Math" pitchFamily="18" charset="0"/>
                <a:ea typeface="Cambria Math" pitchFamily="18" charset="0"/>
              </a:rPr>
              <a:t>0</a:t>
            </a:r>
            <a:r>
              <a:rPr lang="en-US" dirty="0"/>
              <a:t> if  </a:t>
            </a:r>
            <a:r>
              <a:rPr lang="en-US" i="1" dirty="0" err="1"/>
              <a:t>a</a:t>
            </a:r>
            <a:r>
              <a:rPr lang="en-US" i="1" baseline="-25000" dirty="0" err="1"/>
              <a:t>i</a:t>
            </a:r>
            <a:r>
              <a:rPr lang="en-US" dirty="0"/>
              <a:t> is not related to </a:t>
            </a:r>
            <a:r>
              <a:rPr lang="en-US" i="1" dirty="0" err="1"/>
              <a:t>b</a:t>
            </a:r>
            <a:r>
              <a:rPr lang="en-US" i="1" baseline="-25000" dirty="0" err="1"/>
              <a:t>j</a:t>
            </a: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Tree>
    <p:extLst>
      <p:ext uri="{BB962C8B-B14F-4D97-AF65-F5344CB8AC3E}">
        <p14:creationId xmlns:p14="http://schemas.microsoft.com/office/powerpoint/2010/main" val="25514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Suppose that </a:t>
            </a:r>
            <a:r>
              <a:rPr lang="en-US" i="1" dirty="0"/>
              <a:t>A</a:t>
            </a:r>
            <a:r>
              <a:rPr lang="en-US" dirty="0"/>
              <a:t> = {</a:t>
            </a:r>
            <a:r>
              <a:rPr lang="en-US" dirty="0">
                <a:latin typeface="Cambria Math" pitchFamily="18" charset="0"/>
                <a:ea typeface="Cambria Math" pitchFamily="18" charset="0"/>
              </a:rPr>
              <a:t>1,2,3</a:t>
            </a:r>
            <a:r>
              <a:rPr lang="en-US" dirty="0"/>
              <a:t>} and </a:t>
            </a:r>
            <a:r>
              <a:rPr lang="en-US" i="1" dirty="0"/>
              <a:t>B</a:t>
            </a:r>
            <a:r>
              <a:rPr lang="en-US" dirty="0"/>
              <a:t> = {</a:t>
            </a:r>
            <a:r>
              <a:rPr lang="en-US" dirty="0">
                <a:latin typeface="Cambria Math" pitchFamily="18" charset="0"/>
                <a:ea typeface="Cambria Math" pitchFamily="18" charset="0"/>
              </a:rPr>
              <a:t>1,2</a:t>
            </a:r>
            <a:r>
              <a:rPr lang="en-US" dirty="0"/>
              <a:t>}. Let  </a:t>
            </a:r>
            <a:r>
              <a:rPr lang="en-US" i="1" dirty="0"/>
              <a:t>R</a:t>
            </a:r>
            <a:r>
              <a:rPr lang="en-US" dirty="0"/>
              <a:t> be  the relation from </a:t>
            </a:r>
            <a:r>
              <a:rPr lang="en-US" i="1" dirty="0"/>
              <a:t>A</a:t>
            </a:r>
            <a:r>
              <a:rPr lang="en-US" dirty="0"/>
              <a:t> to </a:t>
            </a:r>
            <a:r>
              <a:rPr lang="en-US" i="1" dirty="0"/>
              <a:t>B</a:t>
            </a:r>
            <a:r>
              <a:rPr lang="en-US" dirty="0"/>
              <a:t> containing (</a:t>
            </a:r>
            <a:r>
              <a:rPr lang="en-US" i="1" dirty="0" err="1"/>
              <a:t>a</a:t>
            </a:r>
            <a:r>
              <a:rPr lang="en-US" dirty="0" err="1"/>
              <a:t>,</a:t>
            </a:r>
            <a:r>
              <a:rPr lang="en-US" i="1" dirty="0" err="1"/>
              <a:t>b</a:t>
            </a:r>
            <a:r>
              <a:rPr lang="en-US" dirty="0"/>
              <a:t>) if </a:t>
            </a:r>
            <a:r>
              <a:rPr lang="en-US" i="1" dirty="0"/>
              <a:t>a</a:t>
            </a:r>
            <a:r>
              <a:rPr lang="en-US" dirty="0"/>
              <a:t> </a:t>
            </a:r>
            <a:r>
              <a:rPr lang="en-US" dirty="0">
                <a:latin typeface="Cambria Math"/>
                <a:ea typeface="Cambria Math"/>
              </a:rPr>
              <a:t>∈</a:t>
            </a:r>
            <a:r>
              <a:rPr lang="en-US" dirty="0"/>
              <a:t> </a:t>
            </a:r>
            <a:r>
              <a:rPr lang="en-US" i="1" dirty="0"/>
              <a:t>A</a:t>
            </a:r>
            <a:r>
              <a:rPr lang="en-US" dirty="0"/>
              <a:t>,    </a:t>
            </a:r>
            <a:r>
              <a:rPr lang="en-US" i="1" dirty="0"/>
              <a:t>b</a:t>
            </a:r>
            <a:r>
              <a:rPr lang="en-US" dirty="0"/>
              <a:t> </a:t>
            </a:r>
            <a:r>
              <a:rPr lang="en-US" dirty="0">
                <a:latin typeface="Cambria Math"/>
                <a:ea typeface="Cambria Math"/>
              </a:rPr>
              <a:t>∈</a:t>
            </a:r>
            <a:r>
              <a:rPr lang="en-US" dirty="0"/>
              <a:t>  </a:t>
            </a:r>
            <a:r>
              <a:rPr lang="en-US" i="1" dirty="0"/>
              <a:t>B</a:t>
            </a:r>
            <a:r>
              <a:rPr lang="en-US" dirty="0"/>
              <a:t>, and </a:t>
            </a:r>
            <a:r>
              <a:rPr lang="en-US" i="1" dirty="0"/>
              <a:t>a</a:t>
            </a:r>
            <a:r>
              <a:rPr lang="en-US" dirty="0"/>
              <a:t> &gt; </a:t>
            </a:r>
            <a:r>
              <a:rPr lang="en-US" i="1" dirty="0"/>
              <a:t>b</a:t>
            </a:r>
            <a:r>
              <a:rPr lang="en-US" dirty="0"/>
              <a:t>. What is the matrix representing </a:t>
            </a:r>
            <a:r>
              <a:rPr lang="en-US" i="1" dirty="0"/>
              <a:t>R </a:t>
            </a:r>
            <a:r>
              <a:rPr lang="en-US" dirty="0"/>
              <a:t> (assuming the ordering of elements is the same as the increasing numerical order)?</a:t>
            </a:r>
          </a:p>
          <a:p>
            <a:pPr>
              <a:buNone/>
            </a:pPr>
            <a:r>
              <a:rPr lang="en-US" b="1" dirty="0"/>
              <a:t>   Solution: </a:t>
            </a:r>
            <a:r>
              <a:rPr lang="en-US" dirty="0"/>
              <a:t>Because </a:t>
            </a:r>
            <a:r>
              <a:rPr lang="en-US" i="1" dirty="0"/>
              <a:t>R</a:t>
            </a:r>
            <a:r>
              <a:rPr lang="en-US" dirty="0"/>
              <a:t> = {(</a:t>
            </a:r>
            <a:r>
              <a:rPr lang="en-US" dirty="0">
                <a:latin typeface="Cambria Math" pitchFamily="18" charset="0"/>
                <a:ea typeface="Cambria Math" pitchFamily="18" charset="0"/>
              </a:rPr>
              <a:t>2,1</a:t>
            </a:r>
            <a:r>
              <a:rPr lang="en-US" dirty="0"/>
              <a:t>), (</a:t>
            </a:r>
            <a:r>
              <a:rPr lang="en-US" dirty="0">
                <a:latin typeface="Cambria Math" pitchFamily="18" charset="0"/>
                <a:ea typeface="Cambria Math" pitchFamily="18" charset="0"/>
              </a:rPr>
              <a:t>3,1</a:t>
            </a:r>
            <a:r>
              <a:rPr lang="en-US" dirty="0"/>
              <a:t>),(</a:t>
            </a:r>
            <a:r>
              <a:rPr lang="en-US" dirty="0">
                <a:latin typeface="Cambria Math" pitchFamily="18" charset="0"/>
                <a:ea typeface="Cambria Math" pitchFamily="18" charset="0"/>
              </a:rPr>
              <a:t>3,2</a:t>
            </a:r>
            <a:r>
              <a:rPr lang="en-US" dirty="0"/>
              <a:t>)}, the matrix is</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Tree>
    <p:extLst>
      <p:ext uri="{BB962C8B-B14F-4D97-AF65-F5344CB8AC3E}">
        <p14:creationId xmlns:p14="http://schemas.microsoft.com/office/powerpoint/2010/main" val="1629113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smtClean="0"/>
          </a:p>
          <a:p>
            <a:r>
              <a:rPr lang="en-US" smtClean="0"/>
              <a:t>Relations </a:t>
            </a:r>
            <a:r>
              <a:rPr lang="en-US" dirty="0"/>
              <a:t>and Their Properties</a:t>
            </a:r>
          </a:p>
          <a:p>
            <a:r>
              <a:rPr lang="en-US" dirty="0" smtClean="0"/>
              <a:t>Representing </a:t>
            </a:r>
            <a:r>
              <a:rPr lang="en-US" dirty="0"/>
              <a:t>Relations</a:t>
            </a:r>
          </a:p>
          <a:p>
            <a:r>
              <a:rPr lang="en-US" dirty="0" smtClean="0"/>
              <a:t>Equivalence </a:t>
            </a:r>
            <a:r>
              <a:rPr lang="en-US" dirty="0"/>
              <a:t>Relations</a:t>
            </a:r>
          </a:p>
          <a:p>
            <a:pPr lvl="1">
              <a:buNone/>
            </a:pPr>
            <a:endParaRPr lang="en-US" dirty="0"/>
          </a:p>
          <a:p>
            <a:endParaRPr lang="en-US" dirty="0"/>
          </a:p>
          <a:p>
            <a:pPr lvl="1">
              <a:buNone/>
            </a:pPr>
            <a:endParaRPr lang="en-US" dirty="0"/>
          </a:p>
          <a:p>
            <a:endParaRPr lang="en-US" dirty="0"/>
          </a:p>
        </p:txBody>
      </p:sp>
    </p:spTree>
    <p:extLst>
      <p:ext uri="{BB962C8B-B14F-4D97-AF65-F5344CB8AC3E}">
        <p14:creationId xmlns:p14="http://schemas.microsoft.com/office/powerpoint/2010/main" val="61895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dirty="0"/>
              <a:t>} and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5</a:t>
            </a:r>
            <a:r>
              <a:rPr lang="en-US" dirty="0"/>
              <a:t>}. Which ordered pairs are in the relation </a:t>
            </a:r>
            <a:r>
              <a:rPr lang="en-US" i="1" dirty="0"/>
              <a:t>R</a:t>
            </a:r>
            <a:r>
              <a:rPr lang="en-US" dirty="0"/>
              <a:t> represented by the matrix</a:t>
            </a:r>
          </a:p>
          <a:p>
            <a:pPr>
              <a:buNone/>
            </a:pPr>
            <a:endParaRPr lang="en-US" dirty="0"/>
          </a:p>
          <a:p>
            <a:pPr>
              <a:buNone/>
            </a:pPr>
            <a:endParaRPr lang="en-US" dirty="0"/>
          </a:p>
          <a:p>
            <a:pPr>
              <a:buNone/>
            </a:pPr>
            <a:endParaRPr lang="en-US" dirty="0"/>
          </a:p>
          <a:p>
            <a:pPr>
              <a:buNone/>
            </a:pPr>
            <a:r>
              <a:rPr lang="en-US" b="1" dirty="0"/>
              <a:t>    Solution: </a:t>
            </a:r>
            <a:r>
              <a:rPr lang="en-US" dirty="0"/>
              <a:t>Because </a:t>
            </a:r>
            <a:r>
              <a:rPr lang="en-US" i="1" dirty="0"/>
              <a:t>R</a:t>
            </a:r>
            <a:r>
              <a:rPr lang="en-US" dirty="0"/>
              <a:t>  consists of those ordered pairs (</a:t>
            </a:r>
            <a:r>
              <a:rPr lang="en-US" i="1" dirty="0" err="1"/>
              <a:t>a</a:t>
            </a:r>
            <a:r>
              <a:rPr lang="en-US" i="1" baseline="-25000" dirty="0" err="1"/>
              <a:t>i</a:t>
            </a:r>
            <a:r>
              <a:rPr lang="en-US" dirty="0" err="1"/>
              <a:t>,</a:t>
            </a:r>
            <a:r>
              <a:rPr lang="en-US" i="1" dirty="0" err="1"/>
              <a:t>b</a:t>
            </a:r>
            <a:r>
              <a:rPr lang="en-US" i="1" baseline="-25000" dirty="0" err="1"/>
              <a:t>j</a:t>
            </a:r>
            <a:r>
              <a:rPr lang="en-US" dirty="0"/>
              <a:t>) with </a:t>
            </a:r>
            <a:r>
              <a:rPr lang="en-US" i="1" dirty="0" err="1"/>
              <a:t>m</a:t>
            </a:r>
            <a:r>
              <a:rPr lang="en-US" i="1" baseline="-25000" dirty="0" err="1"/>
              <a:t>ij</a:t>
            </a:r>
            <a:r>
              <a:rPr lang="en-US" dirty="0"/>
              <a:t> = </a:t>
            </a:r>
            <a:r>
              <a:rPr lang="en-US" dirty="0">
                <a:latin typeface="Cambria Math" pitchFamily="18" charset="0"/>
                <a:ea typeface="Cambria Math" pitchFamily="18" charset="0"/>
              </a:rPr>
              <a:t>1</a:t>
            </a:r>
            <a:r>
              <a:rPr lang="en-US" dirty="0"/>
              <a:t>, it follows that:</a:t>
            </a:r>
          </a:p>
          <a:p>
            <a:pPr>
              <a:buNone/>
            </a:pPr>
            <a:endParaRPr lang="en-US" dirty="0"/>
          </a:p>
          <a:p>
            <a:pPr>
              <a:buNone/>
            </a:pPr>
            <a:r>
              <a:rPr lang="en-US" sz="2000" i="1" dirty="0"/>
              <a:t>          R </a:t>
            </a:r>
            <a:r>
              <a:rPr lang="en-US" sz="2000" dirty="0"/>
              <a:t>= {(</a:t>
            </a:r>
            <a:r>
              <a:rPr lang="en-US" sz="2000" i="1" dirty="0"/>
              <a:t>a</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2</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1</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4</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1</a:t>
            </a:r>
            <a:r>
              <a:rPr lang="en-US" sz="2000" dirty="0"/>
              <a:t>), {(</a:t>
            </a:r>
            <a:r>
              <a:rPr lang="en-US" sz="2000" i="1" dirty="0"/>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5</a:t>
            </a:r>
            <a:r>
              <a:rPr lang="en-US" sz="2000"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Tree>
    <p:extLst>
      <p:ext uri="{BB962C8B-B14F-4D97-AF65-F5344CB8AC3E}">
        <p14:creationId xmlns:p14="http://schemas.microsoft.com/office/powerpoint/2010/main" val="113372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p>
        </p:txBody>
      </p:sp>
      <p:sp>
        <p:nvSpPr>
          <p:cNvPr id="3" name="Content Placeholder 2"/>
          <p:cNvSpPr>
            <a:spLocks noGrp="1"/>
          </p:cNvSpPr>
          <p:nvPr>
            <p:ph idx="1"/>
          </p:nvPr>
        </p:nvSpPr>
        <p:spPr/>
        <p:txBody>
          <a:bodyPr/>
          <a:lstStyle/>
          <a:p>
            <a:r>
              <a:rPr lang="en-US" dirty="0"/>
              <a:t>If </a:t>
            </a:r>
            <a:r>
              <a:rPr lang="en-US" i="1" dirty="0"/>
              <a:t>R</a:t>
            </a:r>
            <a:r>
              <a:rPr lang="en-US" dirty="0"/>
              <a:t> is a reflexive relation, all the elements on the main diagonal of </a:t>
            </a:r>
            <a:r>
              <a:rPr lang="en-US" i="1" dirty="0"/>
              <a:t>M</a:t>
            </a:r>
            <a:r>
              <a:rPr lang="en-US" i="1" baseline="-25000" dirty="0"/>
              <a:t>R</a:t>
            </a:r>
            <a:r>
              <a:rPr lang="en-US" dirty="0"/>
              <a:t> are equal to </a:t>
            </a:r>
            <a:r>
              <a:rPr lang="en-US" dirty="0">
                <a:latin typeface="Cambria Math" pitchFamily="18" charset="0"/>
                <a:ea typeface="Cambria Math" pitchFamily="18" charset="0"/>
              </a:rPr>
              <a:t>1</a:t>
            </a:r>
            <a:r>
              <a:rPr lang="en-US" dirty="0"/>
              <a:t>.</a:t>
            </a:r>
          </a:p>
          <a:p>
            <a:endParaRPr lang="en-US" dirty="0"/>
          </a:p>
          <a:p>
            <a:pPr>
              <a:buNone/>
            </a:pPr>
            <a:endParaRPr lang="en-US" dirty="0"/>
          </a:p>
          <a:p>
            <a:r>
              <a:rPr lang="en-US" dirty="0"/>
              <a:t> </a:t>
            </a:r>
            <a:r>
              <a:rPr lang="en-US" i="1" dirty="0"/>
              <a:t>R</a:t>
            </a:r>
            <a:r>
              <a:rPr lang="en-US" dirty="0"/>
              <a:t> is a symmetric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1 </a:t>
            </a:r>
            <a:r>
              <a:rPr lang="en-US" dirty="0"/>
              <a:t>whenever </a:t>
            </a:r>
            <a:r>
              <a:rPr lang="en-US" i="1" dirty="0" err="1"/>
              <a:t>m</a:t>
            </a:r>
            <a:r>
              <a:rPr lang="en-US" i="1" baseline="-25000" dirty="0" err="1"/>
              <a:t>ji</a:t>
            </a:r>
            <a:r>
              <a:rPr lang="en-US" dirty="0"/>
              <a:t> = </a:t>
            </a:r>
            <a:r>
              <a:rPr lang="en-US" dirty="0">
                <a:latin typeface="Cambria Math" pitchFamily="18" charset="0"/>
                <a:ea typeface="Cambria Math" pitchFamily="18" charset="0"/>
              </a:rPr>
              <a:t>1</a:t>
            </a:r>
            <a:r>
              <a:rPr lang="en-US" dirty="0"/>
              <a:t>. </a:t>
            </a:r>
            <a:r>
              <a:rPr lang="en-US" i="1" dirty="0"/>
              <a:t>R</a:t>
            </a:r>
            <a:r>
              <a:rPr lang="en-US" dirty="0"/>
              <a:t> is an </a:t>
            </a:r>
            <a:r>
              <a:rPr lang="en-US" dirty="0" err="1"/>
              <a:t>antisymmetric</a:t>
            </a:r>
            <a:r>
              <a:rPr lang="en-US" dirty="0"/>
              <a:t>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0  or </a:t>
            </a:r>
            <a:r>
              <a:rPr lang="en-US" i="1" dirty="0" err="1"/>
              <a:t>m</a:t>
            </a:r>
            <a:r>
              <a:rPr lang="en-US" i="1" baseline="-25000" dirty="0" err="1"/>
              <a:t>ji</a:t>
            </a:r>
            <a:r>
              <a:rPr lang="en-US" dirty="0"/>
              <a:t> = </a:t>
            </a:r>
            <a:r>
              <a:rPr lang="en-US" dirty="0">
                <a:latin typeface="Cambria Math" pitchFamily="18" charset="0"/>
                <a:ea typeface="Cambria Math" pitchFamily="18" charset="0"/>
              </a:rPr>
              <a:t>0 when  </a:t>
            </a:r>
            <a:r>
              <a:rPr lang="en-US" i="1" dirty="0" err="1">
                <a:ea typeface="Cambria Math" pitchFamily="18" charset="0"/>
              </a:rPr>
              <a:t>i</a:t>
            </a:r>
            <a:r>
              <a:rPr lang="en-US" dirty="0">
                <a:latin typeface="Cambria Math"/>
                <a:ea typeface="Cambria Math"/>
              </a:rPr>
              <a:t>≠</a:t>
            </a:r>
            <a:r>
              <a:rPr lang="en-US" i="1" dirty="0">
                <a:ea typeface="Cambria Math" pitchFamily="18" charset="0"/>
              </a:rPr>
              <a:t> j</a:t>
            </a:r>
            <a:r>
              <a:rPr lang="en-US" dirty="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Tree>
    <p:extLst>
      <p:ext uri="{BB962C8B-B14F-4D97-AF65-F5344CB8AC3E}">
        <p14:creationId xmlns:p14="http://schemas.microsoft.com/office/powerpoint/2010/main" val="4023844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Relation on a Set</a:t>
            </a:r>
          </a:p>
        </p:txBody>
      </p:sp>
      <p:sp>
        <p:nvSpPr>
          <p:cNvPr id="7" name="Content Placeholder 6"/>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t>: Suppose that the relation </a:t>
            </a:r>
            <a:r>
              <a:rPr lang="en-US" i="1" dirty="0"/>
              <a:t>R</a:t>
            </a:r>
            <a:r>
              <a:rPr lang="en-US" dirty="0"/>
              <a:t> on a set is represented by the matrix</a:t>
            </a:r>
          </a:p>
          <a:p>
            <a:pPr>
              <a:buNone/>
            </a:pPr>
            <a:endParaRPr lang="en-US" dirty="0"/>
          </a:p>
          <a:p>
            <a:pPr>
              <a:buNone/>
            </a:pPr>
            <a:endParaRPr lang="en-US" dirty="0"/>
          </a:p>
          <a:p>
            <a:pPr>
              <a:buNone/>
            </a:pPr>
            <a:r>
              <a:rPr lang="en-US" dirty="0"/>
              <a:t>   Is </a:t>
            </a:r>
            <a:r>
              <a:rPr lang="en-US" i="1" dirty="0"/>
              <a:t>R</a:t>
            </a:r>
            <a:r>
              <a:rPr lang="en-US" dirty="0"/>
              <a:t> reflexive, symmetric, and/or </a:t>
            </a:r>
            <a:r>
              <a:rPr lang="en-US" dirty="0" err="1"/>
              <a:t>antisymmetric</a:t>
            </a:r>
            <a:r>
              <a:rPr lang="en-US" dirty="0"/>
              <a:t>?</a:t>
            </a:r>
          </a:p>
          <a:p>
            <a:pPr>
              <a:buNone/>
            </a:pPr>
            <a:r>
              <a:rPr lang="en-US" b="1" dirty="0"/>
              <a:t>   Solution</a:t>
            </a:r>
            <a:r>
              <a:rPr lang="en-US" dirty="0"/>
              <a:t>: Because all the diagonal elements are equal to</a:t>
            </a:r>
            <a:r>
              <a:rPr lang="en-US" dirty="0">
                <a:latin typeface="Cambria Math" pitchFamily="18" charset="0"/>
                <a:ea typeface="Cambria Math" pitchFamily="18" charset="0"/>
              </a:rPr>
              <a:t> 1</a:t>
            </a:r>
            <a:r>
              <a:rPr lang="en-US" dirty="0"/>
              <a:t>, </a:t>
            </a:r>
            <a:r>
              <a:rPr lang="en-US" i="1" dirty="0"/>
              <a:t>R</a:t>
            </a:r>
            <a:r>
              <a:rPr lang="en-US" dirty="0"/>
              <a:t> is reflexive. Because </a:t>
            </a:r>
            <a:r>
              <a:rPr lang="en-US" i="1" dirty="0"/>
              <a:t>M</a:t>
            </a:r>
            <a:r>
              <a:rPr lang="en-US" i="1" baseline="-25000" dirty="0"/>
              <a:t>R</a:t>
            </a:r>
            <a:r>
              <a:rPr lang="en-US" dirty="0"/>
              <a:t> is symmetric, </a:t>
            </a:r>
            <a:r>
              <a:rPr lang="en-US" i="1" dirty="0"/>
              <a:t>R</a:t>
            </a:r>
            <a:r>
              <a:rPr lang="en-US" dirty="0"/>
              <a:t> is symmetric and not </a:t>
            </a:r>
            <a:r>
              <a:rPr lang="en-US" dirty="0" err="1"/>
              <a:t>antisymmetric</a:t>
            </a:r>
            <a:r>
              <a:rPr lang="en-US" dirty="0"/>
              <a:t> because both </a:t>
            </a:r>
            <a:r>
              <a:rPr lang="en-US" i="1" dirty="0"/>
              <a:t>m</a:t>
            </a:r>
            <a:r>
              <a:rPr lang="en-US" baseline="-25000" dirty="0">
                <a:latin typeface="Cambria" pitchFamily="18" charset="0"/>
              </a:rPr>
              <a:t>1,2</a:t>
            </a:r>
            <a:r>
              <a:rPr lang="en-US" dirty="0"/>
              <a:t> and </a:t>
            </a:r>
            <a:r>
              <a:rPr lang="en-US" i="1" dirty="0"/>
              <a:t>m</a:t>
            </a:r>
            <a:r>
              <a:rPr lang="en-US" baseline="-25000" dirty="0">
                <a:latin typeface="Cambria Math" pitchFamily="18" charset="0"/>
                <a:ea typeface="Cambria Math" pitchFamily="18" charset="0"/>
              </a:rPr>
              <a:t>2,1</a:t>
            </a:r>
            <a:r>
              <a:rPr lang="en-US" dirty="0"/>
              <a:t> are </a:t>
            </a:r>
            <a:r>
              <a:rPr lang="en-US" dirty="0">
                <a:latin typeface="Cambria Math" pitchFamily="18" charset="0"/>
                <a:ea typeface="Cambria Math" pitchFamily="18" charset="0"/>
              </a:rPr>
              <a:t>1</a:t>
            </a:r>
            <a:r>
              <a:rPr lang="en-US" dirty="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Tree>
    <p:extLst>
      <p:ext uri="{BB962C8B-B14F-4D97-AF65-F5344CB8AC3E}">
        <p14:creationId xmlns:p14="http://schemas.microsoft.com/office/powerpoint/2010/main" val="3949150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Digraphs</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A </a:t>
            </a:r>
            <a:r>
              <a:rPr lang="en-US" i="1" dirty="0"/>
              <a:t>directed graph</a:t>
            </a:r>
            <a:r>
              <a:rPr lang="en-US" dirty="0"/>
              <a:t>, or </a:t>
            </a:r>
            <a:r>
              <a:rPr lang="en-US" i="1" dirty="0"/>
              <a:t>digraph</a:t>
            </a:r>
            <a:r>
              <a:rPr lang="en-US" dirty="0"/>
              <a:t>, consists of a set </a:t>
            </a:r>
            <a:r>
              <a:rPr lang="en-US" i="1" dirty="0"/>
              <a:t>V</a:t>
            </a:r>
            <a:r>
              <a:rPr lang="en-US" dirty="0"/>
              <a:t> of </a:t>
            </a:r>
            <a:r>
              <a:rPr lang="en-US" i="1" dirty="0"/>
              <a:t>vertices</a:t>
            </a:r>
            <a:r>
              <a:rPr lang="en-US" dirty="0"/>
              <a:t> (or </a:t>
            </a:r>
            <a:r>
              <a:rPr lang="en-US" i="1" dirty="0"/>
              <a:t>nodes</a:t>
            </a:r>
            <a:r>
              <a:rPr lang="en-US" dirty="0"/>
              <a:t>) together with a set </a:t>
            </a:r>
            <a:r>
              <a:rPr lang="en-US" i="1" dirty="0"/>
              <a:t>E</a:t>
            </a:r>
            <a:r>
              <a:rPr lang="en-US" dirty="0"/>
              <a:t> of ordered pairs of elements of </a:t>
            </a:r>
            <a:r>
              <a:rPr lang="en-US" i="1" dirty="0"/>
              <a:t>V</a:t>
            </a:r>
            <a:r>
              <a:rPr lang="en-US" dirty="0"/>
              <a:t> called </a:t>
            </a:r>
            <a:r>
              <a:rPr lang="en-US" i="1" dirty="0"/>
              <a:t>edges</a:t>
            </a:r>
            <a:r>
              <a:rPr lang="en-US" dirty="0"/>
              <a:t> (or </a:t>
            </a:r>
            <a:r>
              <a:rPr lang="en-US" i="1" dirty="0"/>
              <a:t>arcs</a:t>
            </a:r>
            <a:r>
              <a:rPr lang="en-US" dirty="0"/>
              <a:t>). The vertex </a:t>
            </a:r>
            <a:r>
              <a:rPr lang="en-US" i="1" dirty="0"/>
              <a:t>a</a:t>
            </a:r>
            <a:r>
              <a:rPr lang="en-US" dirty="0"/>
              <a:t> is called the </a:t>
            </a:r>
            <a:r>
              <a:rPr lang="en-US" i="1" dirty="0"/>
              <a:t>initial vertex</a:t>
            </a:r>
            <a:r>
              <a:rPr lang="en-US" dirty="0"/>
              <a:t> of the edge (</a:t>
            </a:r>
            <a:r>
              <a:rPr lang="en-US" i="1" dirty="0" err="1"/>
              <a:t>a</a:t>
            </a:r>
            <a:r>
              <a:rPr lang="en-US" dirty="0" err="1"/>
              <a:t>,</a:t>
            </a:r>
            <a:r>
              <a:rPr lang="en-US" i="1" dirty="0" err="1"/>
              <a:t>b</a:t>
            </a:r>
            <a:r>
              <a:rPr lang="en-US" dirty="0"/>
              <a:t>), and the vertex </a:t>
            </a:r>
            <a:r>
              <a:rPr lang="en-US" i="1" dirty="0"/>
              <a:t>b</a:t>
            </a:r>
            <a:r>
              <a:rPr lang="en-US" dirty="0"/>
              <a:t> is called the </a:t>
            </a:r>
            <a:r>
              <a:rPr lang="en-US" i="1" dirty="0"/>
              <a:t>terminal vertex </a:t>
            </a:r>
            <a:r>
              <a:rPr lang="en-US" dirty="0"/>
              <a:t>of this edge.</a:t>
            </a:r>
          </a:p>
          <a:p>
            <a:pPr lvl="1"/>
            <a:r>
              <a:rPr lang="en-US" dirty="0"/>
              <a:t>An edge of the form (</a:t>
            </a:r>
            <a:r>
              <a:rPr lang="en-US" i="1" dirty="0" err="1"/>
              <a:t>a</a:t>
            </a:r>
            <a:r>
              <a:rPr lang="en-US" dirty="0" err="1"/>
              <a:t>,</a:t>
            </a:r>
            <a:r>
              <a:rPr lang="en-US" i="1" dirty="0" err="1"/>
              <a:t>a</a:t>
            </a:r>
            <a:r>
              <a:rPr lang="en-US" dirty="0"/>
              <a:t>) is called a </a:t>
            </a:r>
            <a:r>
              <a:rPr lang="en-US" i="1" dirty="0"/>
              <a:t>loop</a:t>
            </a:r>
            <a:r>
              <a:rPr lang="en-US" dirty="0"/>
              <a:t>.  </a:t>
            </a:r>
          </a:p>
          <a:p>
            <a:pPr>
              <a:buNone/>
            </a:pPr>
            <a:r>
              <a:rPr lang="en-US" b="1" dirty="0"/>
              <a:t>    </a:t>
            </a:r>
          </a:p>
          <a:p>
            <a:pPr>
              <a:buNone/>
            </a:pPr>
            <a:r>
              <a:rPr lang="en-US" b="1" dirty="0"/>
              <a:t>    Example </a:t>
            </a:r>
            <a:r>
              <a:rPr lang="en-US" b="1" dirty="0">
                <a:latin typeface="Cambria Math" pitchFamily="18" charset="0"/>
                <a:ea typeface="Cambria Math" pitchFamily="18" charset="0"/>
              </a:rPr>
              <a:t>7</a:t>
            </a:r>
            <a:r>
              <a:rPr lang="en-US" dirty="0"/>
              <a:t>:  A drawing of the directed graph with vertices </a:t>
            </a:r>
            <a:r>
              <a:rPr lang="en-US" i="1" dirty="0"/>
              <a:t>a</a:t>
            </a:r>
            <a:r>
              <a:rPr lang="en-US" dirty="0"/>
              <a:t>, </a:t>
            </a:r>
            <a:r>
              <a:rPr lang="en-US" i="1" dirty="0"/>
              <a:t>b</a:t>
            </a:r>
            <a:r>
              <a:rPr lang="en-US" dirty="0"/>
              <a:t>, </a:t>
            </a:r>
            <a:r>
              <a:rPr lang="en-US" i="1" dirty="0"/>
              <a:t>c</a:t>
            </a:r>
            <a:r>
              <a:rPr lang="en-US" dirty="0"/>
              <a:t>, and </a:t>
            </a:r>
            <a:r>
              <a:rPr lang="en-US" i="1" dirty="0"/>
              <a:t>d</a:t>
            </a:r>
            <a:r>
              <a:rPr lang="en-US" dirty="0"/>
              <a:t>, and edges   (</a:t>
            </a:r>
            <a:r>
              <a:rPr lang="en-US" i="1" dirty="0"/>
              <a:t>a</a:t>
            </a:r>
            <a:r>
              <a:rPr lang="en-US" dirty="0"/>
              <a:t>, </a:t>
            </a:r>
            <a:r>
              <a:rPr lang="en-US" i="1" dirty="0"/>
              <a:t>b</a:t>
            </a:r>
            <a:r>
              <a:rPr lang="en-US" dirty="0"/>
              <a:t>), (</a:t>
            </a:r>
            <a:r>
              <a:rPr lang="en-US" i="1" dirty="0"/>
              <a:t>a</a:t>
            </a:r>
            <a:r>
              <a:rPr lang="en-US" dirty="0"/>
              <a:t>, </a:t>
            </a:r>
            <a:r>
              <a:rPr lang="en-US" i="1" dirty="0"/>
              <a:t>d</a:t>
            </a:r>
            <a:r>
              <a:rPr lang="en-US" dirty="0"/>
              <a:t>), (</a:t>
            </a:r>
            <a:r>
              <a:rPr lang="en-US" i="1" dirty="0"/>
              <a:t>b</a:t>
            </a:r>
            <a:r>
              <a:rPr lang="en-US" dirty="0"/>
              <a:t>, </a:t>
            </a:r>
            <a:r>
              <a:rPr lang="en-US" i="1" dirty="0"/>
              <a:t>b</a:t>
            </a:r>
            <a:r>
              <a:rPr lang="en-US" dirty="0"/>
              <a:t>), (</a:t>
            </a:r>
            <a:r>
              <a:rPr lang="en-US" i="1" dirty="0"/>
              <a:t>b</a:t>
            </a:r>
            <a:r>
              <a:rPr lang="en-US" dirty="0"/>
              <a:t>, </a:t>
            </a:r>
            <a:r>
              <a:rPr lang="en-US" i="1" dirty="0"/>
              <a:t>d</a:t>
            </a:r>
            <a:r>
              <a:rPr lang="en-US" dirty="0"/>
              <a:t>), (</a:t>
            </a:r>
            <a:r>
              <a:rPr lang="en-US" i="1" dirty="0"/>
              <a:t>c</a:t>
            </a:r>
            <a:r>
              <a:rPr lang="en-US" dirty="0"/>
              <a:t>, a), (</a:t>
            </a:r>
            <a:r>
              <a:rPr lang="en-US" i="1" dirty="0"/>
              <a:t>c,</a:t>
            </a:r>
            <a:r>
              <a:rPr lang="en-US" dirty="0"/>
              <a:t> </a:t>
            </a:r>
            <a:r>
              <a:rPr lang="en-US" i="1" dirty="0"/>
              <a:t>b</a:t>
            </a:r>
            <a:r>
              <a:rPr lang="en-US" dirty="0"/>
              <a:t>), and (</a:t>
            </a:r>
            <a:r>
              <a:rPr lang="en-US" i="1" dirty="0"/>
              <a:t>d</a:t>
            </a:r>
            <a:r>
              <a:rPr lang="en-US" dirty="0"/>
              <a:t>, </a:t>
            </a:r>
            <a:r>
              <a:rPr lang="en-US" i="1" dirty="0"/>
              <a:t>b</a:t>
            </a:r>
            <a:r>
              <a:rPr lang="en-US" dirty="0"/>
              <a:t>) is shown here.</a:t>
            </a:r>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Tree>
    <p:extLst>
      <p:ext uri="{BB962C8B-B14F-4D97-AF65-F5344CB8AC3E}">
        <p14:creationId xmlns:p14="http://schemas.microsoft.com/office/powerpoint/2010/main" val="4156888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Digraphs Representing Relations</a:t>
            </a:r>
          </a:p>
        </p:txBody>
      </p:sp>
      <p:sp>
        <p:nvSpPr>
          <p:cNvPr id="3" name="Content Placeholder 2"/>
          <p:cNvSpPr>
            <a:spLocks noGrp="1"/>
          </p:cNvSpPr>
          <p:nvPr>
            <p:ph idx="1"/>
          </p:nvPr>
        </p:nvSpPr>
        <p:spPr/>
        <p:txBody>
          <a:bodyPr>
            <a:normAutofit/>
          </a:bodyPr>
          <a:lstStyle/>
          <a:p>
            <a:pPr>
              <a:buNone/>
            </a:pPr>
            <a:r>
              <a:rPr lang="en-US" b="1" dirty="0"/>
              <a:t>  Example 8</a:t>
            </a:r>
            <a:r>
              <a:rPr lang="en-US" dirty="0"/>
              <a:t>: What are the ordered pairs in the relation </a:t>
            </a:r>
            <a:endParaRPr lang="en-US" i="1" dirty="0"/>
          </a:p>
          <a:p>
            <a:pPr>
              <a:buNone/>
            </a:pPr>
            <a:r>
              <a:rPr lang="en-US" i="1" dirty="0"/>
              <a:t>   </a:t>
            </a:r>
            <a:r>
              <a:rPr lang="en-US" dirty="0"/>
              <a:t>represented by this directed graph?</a:t>
            </a:r>
          </a:p>
          <a:p>
            <a:pPr>
              <a:buNone/>
            </a:pPr>
            <a:endParaRPr lang="en-US" dirty="0"/>
          </a:p>
          <a:p>
            <a:pPr>
              <a:buNone/>
            </a:pPr>
            <a:endParaRPr lang="en-US" dirty="0"/>
          </a:p>
          <a:p>
            <a:pPr>
              <a:buNone/>
            </a:pPr>
            <a:endParaRPr lang="en-US" dirty="0"/>
          </a:p>
          <a:p>
            <a:pPr>
              <a:buNone/>
            </a:pPr>
            <a:r>
              <a:rPr lang="en-US" dirty="0"/>
              <a:t>    </a:t>
            </a:r>
            <a:r>
              <a:rPr lang="en-US" b="1" dirty="0"/>
              <a:t>Solution</a:t>
            </a:r>
            <a:r>
              <a:rPr lang="en-US" dirty="0"/>
              <a:t>: The ordered pairs in the relation are</a:t>
            </a:r>
          </a:p>
          <a:p>
            <a:pPr>
              <a:buNone/>
            </a:pPr>
            <a:r>
              <a:rPr lang="en-US" sz="2800" i="1" dirty="0"/>
              <a:t>   </a:t>
            </a:r>
            <a:r>
              <a:rPr lang="en-US" sz="2800" dirty="0"/>
              <a:t>(</a:t>
            </a:r>
            <a:r>
              <a:rPr lang="en-US" sz="2800" dirty="0">
                <a:latin typeface="Cambria Math" pitchFamily="18" charset="0"/>
                <a:ea typeface="Cambria Math" pitchFamily="18" charset="0"/>
              </a:rPr>
              <a:t>1, 3</a:t>
            </a:r>
            <a:r>
              <a:rPr lang="en-US" sz="2800" dirty="0"/>
              <a:t>), (</a:t>
            </a:r>
            <a:r>
              <a:rPr lang="en-US" sz="2800" dirty="0">
                <a:latin typeface="Cambria Math" pitchFamily="18" charset="0"/>
                <a:ea typeface="Cambria Math" pitchFamily="18" charset="0"/>
              </a:rPr>
              <a:t>1, 4</a:t>
            </a:r>
            <a:r>
              <a:rPr lang="en-US" sz="2800" dirty="0"/>
              <a:t>), (</a:t>
            </a:r>
            <a:r>
              <a:rPr lang="en-US" sz="2800" dirty="0">
                <a:latin typeface="Cambria Math" pitchFamily="18" charset="0"/>
                <a:ea typeface="Cambria Math" pitchFamily="18" charset="0"/>
              </a:rPr>
              <a:t>2, 1</a:t>
            </a:r>
            <a:r>
              <a:rPr lang="en-US" sz="2800" dirty="0"/>
              <a:t>), (</a:t>
            </a:r>
            <a:r>
              <a:rPr lang="en-US" sz="2800" dirty="0">
                <a:latin typeface="Cambria Math" pitchFamily="18" charset="0"/>
                <a:ea typeface="Cambria Math" pitchFamily="18" charset="0"/>
              </a:rPr>
              <a:t>2, 2</a:t>
            </a:r>
            <a:r>
              <a:rPr lang="en-US" sz="2800" dirty="0"/>
              <a:t>), (</a:t>
            </a:r>
            <a:r>
              <a:rPr lang="en-US" sz="2800" dirty="0">
                <a:latin typeface="Cambria Math" pitchFamily="18" charset="0"/>
                <a:ea typeface="Cambria Math" pitchFamily="18" charset="0"/>
              </a:rPr>
              <a:t>2, 3</a:t>
            </a:r>
            <a:r>
              <a:rPr lang="en-US" sz="2800" dirty="0"/>
              <a:t>), (</a:t>
            </a:r>
            <a:r>
              <a:rPr lang="en-US" sz="2800" dirty="0">
                <a:latin typeface="Cambria Math" pitchFamily="18" charset="0"/>
                <a:ea typeface="Cambria Math" pitchFamily="18" charset="0"/>
              </a:rPr>
              <a:t>3, 1</a:t>
            </a:r>
            <a:r>
              <a:rPr lang="en-US" sz="2800" dirty="0"/>
              <a:t>), (</a:t>
            </a:r>
            <a:r>
              <a:rPr lang="en-US" sz="2800" dirty="0">
                <a:latin typeface="Cambria Math" pitchFamily="18" charset="0"/>
                <a:ea typeface="Cambria Math" pitchFamily="18" charset="0"/>
              </a:rPr>
              <a:t>3, 3</a:t>
            </a:r>
            <a:r>
              <a:rPr lang="en-US" sz="2800" dirty="0"/>
              <a:t>),        (</a:t>
            </a:r>
            <a:r>
              <a:rPr lang="en-US" sz="2800" dirty="0">
                <a:latin typeface="Cambria Math" pitchFamily="18" charset="0"/>
                <a:ea typeface="Cambria Math" pitchFamily="18" charset="0"/>
              </a:rPr>
              <a:t>4, 1</a:t>
            </a:r>
            <a:r>
              <a:rPr lang="en-US" sz="2800" dirty="0"/>
              <a:t>),  and (</a:t>
            </a:r>
            <a:r>
              <a:rPr lang="en-US" sz="2800" dirty="0">
                <a:latin typeface="Cambria Math" pitchFamily="18" charset="0"/>
                <a:ea typeface="Cambria Math" pitchFamily="18" charset="0"/>
              </a:rPr>
              <a:t>4, 3</a:t>
            </a:r>
            <a:r>
              <a:rPr lang="en-US" sz="2800" dirty="0"/>
              <a:t>)</a:t>
            </a:r>
            <a:endParaRPr lang="en-US" dirty="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Tree>
    <p:extLst>
      <p:ext uri="{BB962C8B-B14F-4D97-AF65-F5344CB8AC3E}">
        <p14:creationId xmlns:p14="http://schemas.microsoft.com/office/powerpoint/2010/main" val="1912819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which Properties a Relation has from its Digraph</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a:t>
            </a:r>
            <a:endParaRPr lang="en-US" i="1" dirty="0"/>
          </a:p>
          <a:p>
            <a:r>
              <a:rPr lang="en-US" i="1" dirty="0">
                <a:ea typeface="Cambria Math"/>
              </a:rPr>
              <a:t>Reflexivity</a:t>
            </a:r>
            <a:r>
              <a:rPr lang="en-US" dirty="0">
                <a:ea typeface="Cambria Math"/>
              </a:rPr>
              <a:t>: A loop must be present at all vertices in the graph.</a:t>
            </a:r>
          </a:p>
          <a:p>
            <a:r>
              <a:rPr lang="en-US" i="1" dirty="0">
                <a:ea typeface="Cambria Math"/>
              </a:rPr>
              <a:t>Symmetry</a:t>
            </a:r>
            <a:r>
              <a:rPr lang="en-US" dirty="0">
                <a:latin typeface="Cambria Math"/>
                <a:ea typeface="Cambria Math"/>
              </a:rPr>
              <a:t>: If </a:t>
            </a:r>
            <a:r>
              <a:rPr lang="en-US" dirty="0">
                <a:ea typeface="Cambria Math"/>
              </a:rPr>
              <a:t> (</a:t>
            </a:r>
            <a:r>
              <a:rPr lang="en-US" i="1" dirty="0" err="1">
                <a:ea typeface="Cambria Math"/>
              </a:rPr>
              <a:t>x,y</a:t>
            </a:r>
            <a:r>
              <a:rPr lang="en-US" dirty="0">
                <a:ea typeface="Cambria Math"/>
              </a:rPr>
              <a:t>) is an edge,</a:t>
            </a:r>
            <a:r>
              <a:rPr lang="en-US" i="1" dirty="0">
                <a:ea typeface="Cambria Math"/>
              </a:rPr>
              <a:t> </a:t>
            </a:r>
            <a:r>
              <a:rPr lang="en-US" dirty="0">
                <a:ea typeface="Cambria Math"/>
              </a:rPr>
              <a:t>then so is (</a:t>
            </a:r>
            <a:r>
              <a:rPr lang="en-US" i="1" dirty="0" err="1">
                <a:ea typeface="Cambria Math"/>
              </a:rPr>
              <a:t>y,x</a:t>
            </a:r>
            <a:r>
              <a:rPr lang="en-US" dirty="0">
                <a:ea typeface="Cambria Math"/>
              </a:rPr>
              <a:t>)</a:t>
            </a:r>
            <a:r>
              <a:rPr lang="en-US" i="1" dirty="0">
                <a:ea typeface="Cambria Math"/>
              </a:rPr>
              <a:t>.</a:t>
            </a:r>
          </a:p>
          <a:p>
            <a:r>
              <a:rPr lang="en-US" i="1" dirty="0" err="1">
                <a:ea typeface="Cambria Math"/>
              </a:rPr>
              <a:t>Antisymmetry</a:t>
            </a:r>
            <a:r>
              <a:rPr lang="en-US" dirty="0">
                <a:ea typeface="Cambria Math"/>
              </a:rPr>
              <a:t>: If (</a:t>
            </a:r>
            <a:r>
              <a:rPr lang="en-US" i="1" dirty="0" err="1">
                <a:ea typeface="Cambria Math"/>
              </a:rPr>
              <a:t>x,y</a:t>
            </a:r>
            <a:r>
              <a:rPr lang="en-US" dirty="0">
                <a:ea typeface="Cambria Math"/>
              </a:rPr>
              <a:t>) with </a:t>
            </a:r>
            <a:r>
              <a:rPr lang="en-US" i="1" dirty="0">
                <a:ea typeface="Cambria Math"/>
              </a:rPr>
              <a:t>x </a:t>
            </a:r>
            <a:r>
              <a:rPr lang="en-US" dirty="0">
                <a:latin typeface="Cambria Math"/>
                <a:ea typeface="Cambria Math"/>
              </a:rPr>
              <a:t>≠</a:t>
            </a:r>
            <a:r>
              <a:rPr lang="en-US" i="1" dirty="0">
                <a:latin typeface="Cambria Math"/>
                <a:ea typeface="Cambria Math"/>
              </a:rPr>
              <a:t> </a:t>
            </a:r>
            <a:r>
              <a:rPr lang="en-US" i="1" dirty="0">
                <a:ea typeface="Cambria Math"/>
              </a:rPr>
              <a:t>y</a:t>
            </a:r>
            <a:r>
              <a:rPr lang="en-US" dirty="0">
                <a:ea typeface="Cambria Math"/>
              </a:rPr>
              <a:t> is an edge, then (</a:t>
            </a:r>
            <a:r>
              <a:rPr lang="en-US" i="1" dirty="0" err="1">
                <a:ea typeface="Cambria Math"/>
              </a:rPr>
              <a:t>y,x</a:t>
            </a:r>
            <a:r>
              <a:rPr lang="en-US" dirty="0">
                <a:ea typeface="Cambria Math"/>
              </a:rPr>
              <a:t>) is not an edge. </a:t>
            </a:r>
          </a:p>
          <a:p>
            <a:r>
              <a:rPr lang="en-US" i="1" dirty="0">
                <a:ea typeface="Cambria Math"/>
              </a:rPr>
              <a:t>Transitivity</a:t>
            </a:r>
            <a:r>
              <a:rPr lang="en-US" dirty="0">
                <a:latin typeface="Cambria Math"/>
                <a:ea typeface="Cambria Math"/>
              </a:rPr>
              <a:t>: If </a:t>
            </a:r>
            <a:r>
              <a:rPr lang="en-US" dirty="0">
                <a:ea typeface="Cambria Math"/>
              </a:rPr>
              <a:t>(</a:t>
            </a:r>
            <a:r>
              <a:rPr lang="en-US" i="1" dirty="0" err="1">
                <a:ea typeface="Cambria Math"/>
              </a:rPr>
              <a:t>x,y</a:t>
            </a:r>
            <a:r>
              <a:rPr lang="en-US" dirty="0">
                <a:ea typeface="Cambria Math"/>
              </a:rPr>
              <a:t>) and (</a:t>
            </a:r>
            <a:r>
              <a:rPr lang="en-US" i="1" dirty="0" err="1">
                <a:ea typeface="Cambria Math"/>
              </a:rPr>
              <a:t>y,z</a:t>
            </a:r>
            <a:r>
              <a:rPr lang="en-US" dirty="0">
                <a:ea typeface="Cambria Math"/>
              </a:rPr>
              <a:t>)</a:t>
            </a:r>
            <a:r>
              <a:rPr lang="en-US" i="1" dirty="0">
                <a:ea typeface="Cambria Math"/>
              </a:rPr>
              <a:t> </a:t>
            </a:r>
            <a:r>
              <a:rPr lang="en-US" dirty="0">
                <a:ea typeface="Cambria Math"/>
              </a:rPr>
              <a:t>are edges, then so is (</a:t>
            </a:r>
            <a:r>
              <a:rPr lang="en-US" i="1" dirty="0" err="1">
                <a:ea typeface="Cambria Math"/>
              </a:rPr>
              <a:t>x,z</a:t>
            </a:r>
            <a:r>
              <a:rPr lang="en-US" dirty="0">
                <a:ea typeface="Cambria Math"/>
              </a:rPr>
              <a:t>)</a:t>
            </a:r>
            <a:r>
              <a:rPr lang="en-US" i="1" dirty="0">
                <a:ea typeface="Cambria Math"/>
              </a:rPr>
              <a:t>. </a:t>
            </a:r>
            <a:endParaRPr lang="en-US" dirty="0">
              <a:ea typeface="Cambria Math"/>
            </a:endParaRPr>
          </a:p>
          <a:p>
            <a:pPr lvl="1"/>
            <a:endParaRPr lang="en-US" dirty="0"/>
          </a:p>
          <a:p>
            <a:pPr lvl="1"/>
            <a:endParaRPr lang="en-US" i="1" dirty="0"/>
          </a:p>
          <a:p>
            <a:pPr lvl="1"/>
            <a:endParaRPr lang="en-US" i="1" dirty="0"/>
          </a:p>
          <a:p>
            <a:pPr lvl="1"/>
            <a:endParaRPr lang="en-US" i="1" dirty="0"/>
          </a:p>
        </p:txBody>
      </p:sp>
    </p:spTree>
    <p:extLst>
      <p:ext uri="{BB962C8B-B14F-4D97-AF65-F5344CB8AC3E}">
        <p14:creationId xmlns:p14="http://schemas.microsoft.com/office/powerpoint/2010/main" val="26166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not every vertex has a loop</a:t>
            </a:r>
          </a:p>
          <a:p>
            <a:pPr>
              <a:buFont typeface="Arial" pitchFamily="34" charset="0"/>
              <a:buChar char="•"/>
            </a:pPr>
            <a:r>
              <a:rPr lang="en-US" dirty="0"/>
              <a:t> </a:t>
            </a:r>
            <a:r>
              <a:rPr lang="en-US" i="1" dirty="0"/>
              <a:t>Symmetric?</a:t>
            </a:r>
            <a:r>
              <a:rPr lang="en-US" dirty="0"/>
              <a:t> Yes  (trivially), there is no edge from  one vertex to another</a:t>
            </a:r>
          </a:p>
          <a:p>
            <a:pPr>
              <a:buFont typeface="Arial" pitchFamily="34" charset="0"/>
              <a:buChar char="•"/>
            </a:pPr>
            <a:r>
              <a:rPr lang="en-US" dirty="0"/>
              <a:t> </a:t>
            </a:r>
            <a:r>
              <a:rPr lang="en-US" i="1" dirty="0" err="1"/>
              <a:t>Antisymmetric</a:t>
            </a:r>
            <a:r>
              <a:rPr lang="en-US" i="1" dirty="0"/>
              <a:t>?</a:t>
            </a:r>
            <a:r>
              <a:rPr lang="en-US" dirty="0"/>
              <a:t> Yes  (trivially), there is no edge from one vertex</a:t>
            </a:r>
          </a:p>
          <a:p>
            <a:r>
              <a:rPr lang="en-US" dirty="0"/>
              <a:t>                 to another</a:t>
            </a:r>
          </a:p>
          <a:p>
            <a:pPr>
              <a:buFont typeface="Arial" pitchFamily="34" charset="0"/>
              <a:buChar char="•"/>
            </a:pPr>
            <a:r>
              <a:rPr lang="en-US" dirty="0"/>
              <a:t> </a:t>
            </a:r>
            <a:r>
              <a:rPr lang="en-US" i="1" dirty="0"/>
              <a:t>Transitive?</a:t>
            </a:r>
            <a:r>
              <a:rPr lang="en-US" dirty="0"/>
              <a:t> Yes, (trivially) since there is no edge from one vertex to another</a:t>
            </a:r>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a:t>a</a:t>
            </a:r>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a:t>d</a:t>
            </a:r>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a:t>c</a:t>
            </a:r>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a:t>b</a:t>
            </a:r>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1</a:t>
            </a:r>
          </a:p>
        </p:txBody>
      </p:sp>
    </p:spTree>
    <p:extLst>
      <p:ext uri="{BB962C8B-B14F-4D97-AF65-F5344CB8AC3E}">
        <p14:creationId xmlns:p14="http://schemas.microsoft.com/office/powerpoint/2010/main" val="2905189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there is an edge from </a:t>
            </a:r>
            <a:r>
              <a:rPr lang="en-US" i="1" dirty="0"/>
              <a:t>a</a:t>
            </a:r>
            <a:r>
              <a:rPr lang="en-US" dirty="0"/>
              <a:t> to </a:t>
            </a:r>
            <a:r>
              <a:rPr lang="en-US" i="1" dirty="0"/>
              <a:t>b</a:t>
            </a:r>
            <a:r>
              <a:rPr lang="en-US" dirty="0"/>
              <a:t>, but not from </a:t>
            </a:r>
            <a:r>
              <a:rPr lang="en-US" i="1" dirty="0"/>
              <a:t>b</a:t>
            </a:r>
            <a:r>
              <a:rPr lang="en-US" dirty="0"/>
              <a:t> to </a:t>
            </a:r>
            <a:r>
              <a:rPr lang="en-US" i="1" dirty="0"/>
              <a:t>a</a:t>
            </a:r>
            <a:endParaRPr lang="en-US" dirty="0"/>
          </a:p>
          <a:p>
            <a:pPr>
              <a:buFont typeface="Arial" pitchFamily="34" charset="0"/>
              <a:buChar char="•"/>
            </a:pPr>
            <a:r>
              <a:rPr lang="en-US" dirty="0"/>
              <a:t> </a:t>
            </a:r>
            <a:r>
              <a:rPr lang="en-US" i="1" dirty="0" err="1"/>
              <a:t>Antisymmetric</a:t>
            </a:r>
            <a:r>
              <a:rPr lang="en-US" i="1" dirty="0"/>
              <a:t>?</a:t>
            </a:r>
            <a:r>
              <a:rPr lang="en-US" dirty="0"/>
              <a:t> No, there is an edge from </a:t>
            </a:r>
            <a:r>
              <a:rPr lang="en-US" i="1" dirty="0"/>
              <a:t>d</a:t>
            </a:r>
            <a:r>
              <a:rPr lang="en-US" dirty="0"/>
              <a:t> to </a:t>
            </a:r>
            <a:r>
              <a:rPr lang="en-US" i="1" dirty="0"/>
              <a:t>b</a:t>
            </a:r>
            <a:r>
              <a:rPr lang="en-US" dirty="0"/>
              <a:t> and </a:t>
            </a:r>
            <a:r>
              <a:rPr lang="en-US" i="1" dirty="0"/>
              <a:t>b</a:t>
            </a:r>
            <a:r>
              <a:rPr lang="en-US" dirty="0"/>
              <a:t> to </a:t>
            </a:r>
            <a:r>
              <a:rPr lang="en-US" i="1" dirty="0"/>
              <a:t>d</a:t>
            </a:r>
            <a:r>
              <a:rPr lang="en-US" dirty="0"/>
              <a:t> </a:t>
            </a:r>
          </a:p>
          <a:p>
            <a:pPr>
              <a:buFont typeface="Arial" pitchFamily="34" charset="0"/>
              <a:buChar char="•"/>
            </a:pPr>
            <a:r>
              <a:rPr lang="en-US" dirty="0"/>
              <a:t> </a:t>
            </a:r>
            <a:r>
              <a:rPr lang="en-US" i="1" dirty="0"/>
              <a:t>Transitive?</a:t>
            </a:r>
            <a:r>
              <a:rPr lang="en-US" dirty="0"/>
              <a:t> No, there are edges from </a:t>
            </a:r>
            <a:r>
              <a:rPr lang="en-US" i="1" dirty="0"/>
              <a:t>a</a:t>
            </a:r>
            <a:r>
              <a:rPr lang="en-US" dirty="0"/>
              <a:t> to </a:t>
            </a:r>
            <a:r>
              <a:rPr lang="en-US" i="1" dirty="0"/>
              <a:t>c</a:t>
            </a:r>
            <a:r>
              <a:rPr lang="en-US" dirty="0"/>
              <a:t> and from </a:t>
            </a:r>
            <a:r>
              <a:rPr lang="en-US" i="1" dirty="0"/>
              <a:t>c</a:t>
            </a:r>
            <a:r>
              <a:rPr lang="en-US" dirty="0"/>
              <a:t> to </a:t>
            </a:r>
            <a:r>
              <a:rPr lang="en-US" i="1" dirty="0"/>
              <a:t>b</a:t>
            </a:r>
            <a:r>
              <a:rPr lang="en-US" dirty="0"/>
              <a:t>, </a:t>
            </a:r>
          </a:p>
          <a:p>
            <a:r>
              <a:rPr lang="en-US" dirty="0"/>
              <a:t>                 but  there is no edge from </a:t>
            </a:r>
            <a:r>
              <a:rPr lang="en-US" i="1" dirty="0"/>
              <a:t>a</a:t>
            </a:r>
            <a:r>
              <a:rPr lang="en-US" dirty="0"/>
              <a:t> to </a:t>
            </a:r>
            <a:r>
              <a:rPr lang="en-US" i="1" dirty="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a:t>a</a:t>
            </a:r>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a:t>b</a:t>
            </a:r>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a:t>c</a:t>
            </a:r>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a:t>d</a:t>
            </a:r>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2</a:t>
            </a:r>
          </a:p>
        </p:txBody>
      </p:sp>
    </p:spTree>
    <p:extLst>
      <p:ext uri="{BB962C8B-B14F-4D97-AF65-F5344CB8AC3E}">
        <p14:creationId xmlns:p14="http://schemas.microsoft.com/office/powerpoint/2010/main" val="3027596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a:t>Reflexive?</a:t>
            </a:r>
            <a:r>
              <a:rPr lang="en-US" dirty="0"/>
              <a:t> No, there are no loops</a:t>
            </a:r>
          </a:p>
          <a:p>
            <a:r>
              <a:rPr lang="en-US" i="1" dirty="0"/>
              <a:t>Symmetric?</a:t>
            </a:r>
            <a:r>
              <a:rPr lang="en-US" dirty="0"/>
              <a:t>  No, for example, there is no edge from </a:t>
            </a:r>
            <a:r>
              <a:rPr lang="en-US" i="1" dirty="0"/>
              <a:t>c</a:t>
            </a:r>
            <a:r>
              <a:rPr lang="en-US" dirty="0"/>
              <a:t> to </a:t>
            </a:r>
            <a:r>
              <a:rPr lang="en-US" i="1" dirty="0"/>
              <a:t>a</a:t>
            </a:r>
            <a:r>
              <a:rPr lang="en-US" dirty="0"/>
              <a:t> </a:t>
            </a:r>
          </a:p>
          <a:p>
            <a:r>
              <a:rPr lang="en-US" i="1" dirty="0" err="1"/>
              <a:t>Antisymmetric</a:t>
            </a:r>
            <a:r>
              <a:rPr lang="en-US" i="1" dirty="0"/>
              <a:t>?</a:t>
            </a:r>
            <a:r>
              <a:rPr lang="en-US" dirty="0"/>
              <a:t> Yes, whenever there is an edge from one</a:t>
            </a:r>
          </a:p>
          <a:p>
            <a:r>
              <a:rPr lang="en-US" dirty="0"/>
              <a:t>         vertex  to another, there is not one going back  </a:t>
            </a:r>
          </a:p>
          <a:p>
            <a:r>
              <a:rPr lang="en-US" i="1" dirty="0"/>
              <a:t>Transitive? </a:t>
            </a:r>
            <a:r>
              <a:rPr lang="en-US" dirty="0"/>
              <a:t>No, there is no edge from </a:t>
            </a:r>
            <a:r>
              <a:rPr lang="en-US" i="1" dirty="0"/>
              <a:t>a</a:t>
            </a:r>
            <a:r>
              <a:rPr lang="en-US" dirty="0"/>
              <a:t> to </a:t>
            </a:r>
            <a:r>
              <a:rPr lang="en-US" i="1" dirty="0"/>
              <a:t>b</a:t>
            </a:r>
            <a:r>
              <a:rPr lang="en-US" dirty="0"/>
              <a:t> </a:t>
            </a:r>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a:t>d</a:t>
            </a:r>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a:t>c</a:t>
            </a:r>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a:t>b</a:t>
            </a:r>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84420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for example, there is no edge from </a:t>
            </a:r>
            <a:r>
              <a:rPr lang="en-US" i="1" dirty="0"/>
              <a:t>d</a:t>
            </a:r>
            <a:r>
              <a:rPr lang="en-US" dirty="0"/>
              <a:t> to </a:t>
            </a:r>
            <a:r>
              <a:rPr lang="en-US" i="1" dirty="0"/>
              <a:t>a</a:t>
            </a:r>
            <a:r>
              <a:rPr lang="en-US" dirty="0"/>
              <a:t> </a:t>
            </a:r>
          </a:p>
          <a:p>
            <a:pPr>
              <a:buFont typeface="Arial" pitchFamily="34" charset="0"/>
              <a:buChar char="•"/>
            </a:pPr>
            <a:r>
              <a:rPr lang="en-US" dirty="0"/>
              <a:t> </a:t>
            </a:r>
            <a:r>
              <a:rPr lang="en-US" i="1" dirty="0" err="1"/>
              <a:t>Antisymmetric</a:t>
            </a:r>
            <a:r>
              <a:rPr lang="en-US" i="1" dirty="0"/>
              <a:t>?</a:t>
            </a:r>
            <a:r>
              <a:rPr lang="en-US" dirty="0"/>
              <a:t> Yes, whenever there is an edge from one vertex</a:t>
            </a:r>
          </a:p>
          <a:p>
            <a:r>
              <a:rPr lang="en-US" dirty="0"/>
              <a:t>                  to another, there is not one going back  </a:t>
            </a:r>
          </a:p>
          <a:p>
            <a:pPr>
              <a:buFont typeface="Arial" pitchFamily="34" charset="0"/>
              <a:buChar char="•"/>
            </a:pPr>
            <a:r>
              <a:rPr lang="en-US" dirty="0"/>
              <a:t> </a:t>
            </a:r>
            <a:r>
              <a:rPr lang="en-US" i="1" dirty="0"/>
              <a:t>Transitive? </a:t>
            </a:r>
            <a:r>
              <a:rPr lang="en-US" dirty="0"/>
              <a:t>Yes (trivially), there  are no two edges where the first</a:t>
            </a:r>
          </a:p>
          <a:p>
            <a:r>
              <a:rPr lang="en-US" dirty="0"/>
              <a:t>                  edge ends at the vertex where the second edge begins</a:t>
            </a:r>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a:t>d</a:t>
            </a:r>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a:t>c</a:t>
            </a:r>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a:t>b</a:t>
            </a:r>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97999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Relations and Their Properties</a:t>
            </a:r>
          </a:p>
        </p:txBody>
      </p:sp>
      <p:sp>
        <p:nvSpPr>
          <p:cNvPr id="3" name="Subtitle 2"/>
          <p:cNvSpPr>
            <a:spLocks noGrp="1"/>
          </p:cNvSpPr>
          <p:nvPr>
            <p:ph type="subTitle" idx="1"/>
          </p:nvPr>
        </p:nvSpPr>
        <p:spPr/>
        <p:txBody>
          <a:bodyPr/>
          <a:lstStyle/>
          <a:p>
            <a:r>
              <a:rPr lang="en-US" dirty="0"/>
              <a:t>Section 9.1</a:t>
            </a:r>
          </a:p>
        </p:txBody>
      </p:sp>
    </p:spTree>
    <p:extLst>
      <p:ext uri="{BB962C8B-B14F-4D97-AF65-F5344CB8AC3E}">
        <p14:creationId xmlns:p14="http://schemas.microsoft.com/office/powerpoint/2010/main" val="2848081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a:t>Example of the Powers of a Relation</a:t>
            </a:r>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a:t>a</a:t>
              </a:r>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a:t>b</a:t>
              </a:r>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a:t>c</a:t>
              </a:r>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a:t>d</a:t>
              </a:r>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a:t>R</a:t>
              </a:r>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a:t>a</a:t>
              </a:r>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a:t>b</a:t>
              </a:r>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2</a:t>
              </a: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a:t>a</a:t>
            </a:r>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a:t>b</a:t>
            </a:r>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a:t>c</a:t>
            </a:r>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a:t>d</a:t>
            </a:r>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3</a:t>
            </a: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a:t>a</a:t>
              </a:r>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a:t>b</a:t>
              </a:r>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4</a:t>
              </a: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a:t>The pair (</a:t>
            </a:r>
            <a:r>
              <a:rPr lang="en-US" dirty="0" err="1"/>
              <a:t>x,y</a:t>
            </a:r>
            <a:r>
              <a:rPr lang="en-US" dirty="0"/>
              <a:t>) is in  </a:t>
            </a:r>
            <a:r>
              <a:rPr lang="en-US" i="1" dirty="0" err="1"/>
              <a:t>R</a:t>
            </a:r>
            <a:r>
              <a:rPr lang="en-US" i="1" baseline="30000" dirty="0" err="1">
                <a:ea typeface="Cambria Math" pitchFamily="18" charset="0"/>
              </a:rPr>
              <a:t>n</a:t>
            </a:r>
            <a:r>
              <a:rPr lang="en-US" baseline="30000" dirty="0">
                <a:latin typeface="Cambria Math" pitchFamily="18" charset="0"/>
                <a:ea typeface="Cambria Math" pitchFamily="18" charset="0"/>
              </a:rPr>
              <a:t> </a:t>
            </a:r>
            <a:r>
              <a:rPr lang="en-US" dirty="0"/>
              <a:t> if there is a path of length </a:t>
            </a:r>
            <a:r>
              <a:rPr lang="en-US" i="1" dirty="0"/>
              <a:t>n</a:t>
            </a:r>
            <a:r>
              <a:rPr lang="en-US" dirty="0"/>
              <a:t> from </a:t>
            </a:r>
            <a:r>
              <a:rPr lang="en-US" i="1" dirty="0"/>
              <a:t>x</a:t>
            </a:r>
            <a:r>
              <a:rPr lang="en-US" dirty="0"/>
              <a:t> to </a:t>
            </a:r>
            <a:r>
              <a:rPr lang="en-US" i="1" dirty="0"/>
              <a:t>y</a:t>
            </a:r>
            <a:r>
              <a:rPr lang="en-US" dirty="0"/>
              <a:t>  in </a:t>
            </a:r>
            <a:r>
              <a:rPr lang="en-US" i="1" dirty="0"/>
              <a:t>R</a:t>
            </a:r>
            <a:endParaRPr lang="en-US" dirty="0"/>
          </a:p>
          <a:p>
            <a:r>
              <a:rPr lang="en-US" dirty="0"/>
              <a:t>             (following the direction of the arrows). </a:t>
            </a:r>
            <a:endParaRPr lang="en-US" baseline="30000" dirty="0">
              <a:latin typeface="Cambria Math" pitchFamily="18" charset="0"/>
              <a:ea typeface="Cambria Math"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01672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Relations</a:t>
            </a:r>
          </a:p>
        </p:txBody>
      </p:sp>
      <p:sp>
        <p:nvSpPr>
          <p:cNvPr id="3" name="Subtitle 2"/>
          <p:cNvSpPr>
            <a:spLocks noGrp="1"/>
          </p:cNvSpPr>
          <p:nvPr>
            <p:ph type="subTitle" idx="1"/>
          </p:nvPr>
        </p:nvSpPr>
        <p:spPr/>
        <p:txBody>
          <a:bodyPr/>
          <a:lstStyle/>
          <a:p>
            <a:r>
              <a:rPr lang="en-US" dirty="0"/>
              <a:t>Section 9.5</a:t>
            </a:r>
          </a:p>
        </p:txBody>
      </p:sp>
    </p:spTree>
    <p:extLst>
      <p:ext uri="{BB962C8B-B14F-4D97-AF65-F5344CB8AC3E}">
        <p14:creationId xmlns:p14="http://schemas.microsoft.com/office/powerpoint/2010/main" val="615669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Relations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1</a:t>
            </a:r>
            <a:r>
              <a:rPr lang="en-US" dirty="0"/>
              <a:t>:  A relation on a set </a:t>
            </a:r>
            <a:r>
              <a:rPr lang="en-US" i="1" dirty="0"/>
              <a:t>A</a:t>
            </a:r>
            <a:r>
              <a:rPr lang="en-US" dirty="0"/>
              <a:t> is called an </a:t>
            </a:r>
            <a:r>
              <a:rPr lang="en-US" i="1" dirty="0"/>
              <a:t>equivalence relation </a:t>
            </a:r>
            <a:r>
              <a:rPr lang="en-US" dirty="0"/>
              <a:t>if it is reflexive, symmetric, and transitive. </a:t>
            </a:r>
          </a:p>
          <a:p>
            <a:pPr>
              <a:buNone/>
            </a:pPr>
            <a:endParaRPr lang="en-US" dirty="0"/>
          </a:p>
          <a:p>
            <a:pPr>
              <a:buNone/>
            </a:pPr>
            <a:r>
              <a:rPr lang="en-US" b="1" dirty="0"/>
              <a:t>   Definition </a:t>
            </a:r>
            <a:r>
              <a:rPr lang="en-US" b="1" dirty="0">
                <a:latin typeface="Cambria Math" pitchFamily="18" charset="0"/>
                <a:ea typeface="Cambria Math" pitchFamily="18" charset="0"/>
              </a:rPr>
              <a:t>2</a:t>
            </a:r>
            <a:r>
              <a:rPr lang="en-US" dirty="0"/>
              <a:t>:  Two elements </a:t>
            </a:r>
            <a:r>
              <a:rPr lang="en-US" i="1" dirty="0"/>
              <a:t>a</a:t>
            </a:r>
            <a:r>
              <a:rPr lang="en-US" dirty="0"/>
              <a:t>, and </a:t>
            </a:r>
            <a:r>
              <a:rPr lang="en-US" i="1" dirty="0"/>
              <a:t>b</a:t>
            </a:r>
            <a:r>
              <a:rPr lang="en-US" dirty="0"/>
              <a:t> that are related by an equivalence relation are called  </a:t>
            </a:r>
            <a:r>
              <a:rPr lang="en-US" i="1" dirty="0"/>
              <a:t>equivalent.  </a:t>
            </a:r>
            <a:r>
              <a:rPr lang="en-US" dirty="0"/>
              <a:t>The notation </a:t>
            </a:r>
            <a:r>
              <a:rPr lang="en-US" i="1" dirty="0"/>
              <a:t>a</a:t>
            </a:r>
            <a:r>
              <a:rPr lang="en-US" dirty="0"/>
              <a:t> </a:t>
            </a:r>
            <a:r>
              <a:rPr lang="en-US" dirty="0">
                <a:latin typeface="Cambria Math"/>
                <a:ea typeface="Cambria Math"/>
              </a:rPr>
              <a:t>∼ </a:t>
            </a:r>
            <a:r>
              <a:rPr lang="en-US" i="1" dirty="0"/>
              <a:t>b</a:t>
            </a:r>
            <a:r>
              <a:rPr lang="en-US" dirty="0"/>
              <a:t> is often used to denote that </a:t>
            </a:r>
            <a:r>
              <a:rPr lang="en-US" i="1" dirty="0"/>
              <a:t>a</a:t>
            </a:r>
            <a:r>
              <a:rPr lang="en-US" dirty="0"/>
              <a:t> and </a:t>
            </a:r>
            <a:r>
              <a:rPr lang="en-US" i="1" dirty="0"/>
              <a:t>b</a:t>
            </a:r>
            <a:r>
              <a:rPr lang="en-US" dirty="0"/>
              <a:t> are equivalent elements with respect to a particular equivalence relation.</a:t>
            </a:r>
          </a:p>
          <a:p>
            <a:endParaRPr lang="en-US" dirty="0"/>
          </a:p>
        </p:txBody>
      </p:sp>
    </p:spTree>
    <p:extLst>
      <p:ext uri="{BB962C8B-B14F-4D97-AF65-F5344CB8AC3E}">
        <p14:creationId xmlns:p14="http://schemas.microsoft.com/office/powerpoint/2010/main" val="1524603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Strings</a:t>
            </a:r>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a:t>   </a:t>
            </a:r>
          </a:p>
          <a:p>
            <a:pPr>
              <a:buNone/>
            </a:pPr>
            <a:r>
              <a:rPr lang="en-US" b="1" dirty="0"/>
              <a:t>     </a:t>
            </a:r>
            <a:r>
              <a:rPr lang="en-US" sz="3400" b="1" dirty="0"/>
              <a:t>Example</a:t>
            </a:r>
            <a:r>
              <a:rPr lang="en-US" sz="3400" dirty="0"/>
              <a:t>: Suppose that </a:t>
            </a:r>
            <a:r>
              <a:rPr lang="en-US" sz="3400" i="1" dirty="0"/>
              <a:t>R</a:t>
            </a:r>
            <a:r>
              <a:rPr lang="en-US" sz="3400" dirty="0"/>
              <a:t> is the relation on the set of strings of English letters such that </a:t>
            </a:r>
            <a:r>
              <a:rPr lang="en-US" sz="3400" i="1" dirty="0" err="1"/>
              <a:t>aRb</a:t>
            </a:r>
            <a:r>
              <a:rPr lang="en-US" sz="3400" dirty="0"/>
              <a:t> if and only if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where </a:t>
            </a:r>
            <a:r>
              <a:rPr lang="en-US" sz="3400" i="1" dirty="0"/>
              <a:t>l</a:t>
            </a:r>
            <a:r>
              <a:rPr lang="en-US" sz="3400" dirty="0"/>
              <a:t>(</a:t>
            </a:r>
            <a:r>
              <a:rPr lang="en-US" sz="3400" i="1" dirty="0"/>
              <a:t>x</a:t>
            </a:r>
            <a:r>
              <a:rPr lang="en-US" sz="3400" dirty="0"/>
              <a:t>) is the length of the string </a:t>
            </a:r>
            <a:r>
              <a:rPr lang="en-US" sz="3400" i="1" dirty="0"/>
              <a:t>x</a:t>
            </a:r>
            <a:r>
              <a:rPr lang="en-US" sz="3400" dirty="0"/>
              <a:t>. Is </a:t>
            </a:r>
            <a:r>
              <a:rPr lang="en-US" sz="3400" i="1" dirty="0"/>
              <a:t>R</a:t>
            </a:r>
            <a:r>
              <a:rPr lang="en-US" sz="3400" dirty="0"/>
              <a:t> an equivalence relation? </a:t>
            </a:r>
          </a:p>
          <a:p>
            <a:pPr>
              <a:buNone/>
            </a:pPr>
            <a:endParaRPr lang="en-US" sz="3400" dirty="0"/>
          </a:p>
          <a:p>
            <a:pPr>
              <a:buNone/>
            </a:pPr>
            <a:r>
              <a:rPr lang="en-US" sz="3400" dirty="0"/>
              <a:t>    </a:t>
            </a:r>
            <a:r>
              <a:rPr lang="en-US" sz="3400" b="1" dirty="0"/>
              <a:t>Solution</a:t>
            </a:r>
            <a:r>
              <a:rPr lang="en-US" sz="3400" dirty="0"/>
              <a:t>: Show that all of the properties of an equivalence relation hold.</a:t>
            </a:r>
          </a:p>
          <a:p>
            <a:pPr lvl="1"/>
            <a:r>
              <a:rPr lang="en-US" sz="3400" i="1" dirty="0"/>
              <a:t>Reflexivity</a:t>
            </a:r>
            <a:r>
              <a:rPr lang="en-US" sz="3400" dirty="0"/>
              <a:t>: Because</a:t>
            </a:r>
            <a:r>
              <a:rPr lang="en-US" sz="3400" i="1" dirty="0"/>
              <a:t> 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it follows that </a:t>
            </a:r>
            <a:r>
              <a:rPr lang="en-US" sz="3400" i="1" dirty="0" err="1"/>
              <a:t>aRa</a:t>
            </a:r>
            <a:r>
              <a:rPr lang="en-US" sz="3400" dirty="0"/>
              <a:t> for all strings </a:t>
            </a:r>
            <a:r>
              <a:rPr lang="en-US" sz="3400" i="1" dirty="0"/>
              <a:t>a</a:t>
            </a:r>
            <a:r>
              <a:rPr lang="en-US" sz="3400" dirty="0"/>
              <a:t>. </a:t>
            </a:r>
          </a:p>
          <a:p>
            <a:pPr lvl="1"/>
            <a:r>
              <a:rPr lang="en-US" sz="3400" i="1" dirty="0"/>
              <a:t>Symmetry</a:t>
            </a:r>
            <a:r>
              <a:rPr lang="en-US" sz="3400" dirty="0"/>
              <a:t>: Suppose that </a:t>
            </a:r>
            <a:r>
              <a:rPr lang="en-US" sz="3400" i="1" dirty="0" err="1"/>
              <a:t>aRb</a:t>
            </a:r>
            <a:r>
              <a:rPr lang="en-US" sz="3400" i="1" dirty="0"/>
              <a:t>.</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a</a:t>
            </a:r>
            <a:r>
              <a:rPr lang="en-US" sz="3400" dirty="0"/>
              <a:t>) also holds  and </a:t>
            </a:r>
            <a:r>
              <a:rPr lang="en-US" sz="3400" i="1" dirty="0" err="1"/>
              <a:t>bRa</a:t>
            </a:r>
            <a:r>
              <a:rPr lang="en-US" sz="3400" dirty="0"/>
              <a:t>. </a:t>
            </a:r>
          </a:p>
          <a:p>
            <a:pPr lvl="1"/>
            <a:r>
              <a:rPr lang="en-US" sz="3400" i="1" dirty="0"/>
              <a:t>Transitivity</a:t>
            </a:r>
            <a:r>
              <a:rPr lang="en-US" sz="3400" dirty="0"/>
              <a:t>: Suppose that </a:t>
            </a:r>
            <a:r>
              <a:rPr lang="en-US" sz="3400" dirty="0" err="1"/>
              <a:t>a</a:t>
            </a:r>
            <a:r>
              <a:rPr lang="en-US" sz="3400" i="1" dirty="0" err="1"/>
              <a:t>R</a:t>
            </a:r>
            <a:r>
              <a:rPr lang="en-US" sz="3400" dirty="0" err="1"/>
              <a:t>b</a:t>
            </a:r>
            <a:r>
              <a:rPr lang="en-US" sz="3400" i="1" dirty="0"/>
              <a:t> </a:t>
            </a:r>
            <a:r>
              <a:rPr lang="en-US" sz="3400" dirty="0"/>
              <a:t>and </a:t>
            </a:r>
            <a:r>
              <a:rPr lang="en-US" sz="3400" i="1" dirty="0" err="1"/>
              <a:t>bRc</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),and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c</a:t>
            </a:r>
            <a:r>
              <a:rPr lang="en-US" sz="3400" dirty="0"/>
              <a:t>),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also holds and </a:t>
            </a:r>
            <a:r>
              <a:rPr lang="en-US" sz="3400" i="1" dirty="0" err="1"/>
              <a:t>aRc</a:t>
            </a:r>
            <a:r>
              <a:rPr lang="en-US" sz="3400" dirty="0"/>
              <a:t>. </a:t>
            </a:r>
          </a:p>
          <a:p>
            <a:pPr>
              <a:buNone/>
            </a:pPr>
            <a:endParaRPr lang="en-US" dirty="0"/>
          </a:p>
          <a:p>
            <a:pPr>
              <a:buNone/>
            </a:pPr>
            <a:endParaRPr lang="en-US" dirty="0"/>
          </a:p>
          <a:p>
            <a:pPr>
              <a:buNone/>
            </a:pPr>
            <a:r>
              <a:rPr lang="en-US" dirty="0"/>
              <a:t>         </a:t>
            </a:r>
          </a:p>
        </p:txBody>
      </p:sp>
    </p:spTree>
    <p:extLst>
      <p:ext uri="{BB962C8B-B14F-4D97-AF65-F5344CB8AC3E}">
        <p14:creationId xmlns:p14="http://schemas.microsoft.com/office/powerpoint/2010/main" val="3130479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Modulo </a:t>
            </a:r>
            <a:r>
              <a:rPr lang="en-US" i="1" dirty="0"/>
              <a:t>m</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Let </a:t>
            </a:r>
            <a:r>
              <a:rPr lang="en-US" i="1" dirty="0"/>
              <a:t>m</a:t>
            </a:r>
            <a:r>
              <a:rPr lang="en-US" dirty="0"/>
              <a:t> be an integer with </a:t>
            </a:r>
            <a:r>
              <a:rPr lang="en-US" i="1" dirty="0"/>
              <a:t>m</a:t>
            </a:r>
            <a:r>
              <a:rPr lang="en-US" dirty="0"/>
              <a:t> &gt; </a:t>
            </a:r>
            <a:r>
              <a:rPr lang="en-US" dirty="0">
                <a:latin typeface="Cambria Math" pitchFamily="18" charset="0"/>
                <a:ea typeface="Cambria Math" pitchFamily="18" charset="0"/>
              </a:rPr>
              <a:t>1</a:t>
            </a:r>
            <a:r>
              <a:rPr lang="en-US" dirty="0"/>
              <a:t>. Show that the relation </a:t>
            </a:r>
          </a:p>
          <a:p>
            <a:pPr>
              <a:buNone/>
            </a:pPr>
            <a:r>
              <a:rPr lang="en-US" dirty="0"/>
              <a:t>         </a:t>
            </a:r>
            <a:r>
              <a:rPr lang="en-US" i="1" dirty="0"/>
              <a:t>R</a:t>
            </a:r>
            <a:r>
              <a:rPr lang="en-US" dirty="0"/>
              <a:t> =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t>
            </a:r>
          </a:p>
          <a:p>
            <a:pPr>
              <a:buNone/>
            </a:pPr>
            <a:r>
              <a:rPr lang="en-US" dirty="0"/>
              <a:t>    is an equivalence relation on the set of integers.</a:t>
            </a:r>
          </a:p>
          <a:p>
            <a:pPr>
              <a:buNone/>
            </a:pPr>
            <a:endParaRPr lang="en-US" dirty="0"/>
          </a:p>
          <a:p>
            <a:pPr>
              <a:buNone/>
            </a:pPr>
            <a:r>
              <a:rPr lang="en-US" b="1" dirty="0"/>
              <a:t>   Solution</a:t>
            </a:r>
            <a:r>
              <a:rPr lang="en-US" dirty="0"/>
              <a:t>:  Recall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if and only if </a:t>
            </a:r>
            <a:r>
              <a:rPr lang="en-US" i="1" dirty="0"/>
              <a:t>m</a:t>
            </a:r>
            <a:r>
              <a:rPr lang="en-US" dirty="0"/>
              <a:t>  divides </a:t>
            </a:r>
            <a:r>
              <a:rPr lang="en-US" i="1" dirty="0"/>
              <a:t>a</a:t>
            </a:r>
            <a:r>
              <a:rPr lang="en-US" dirty="0"/>
              <a:t> </a:t>
            </a:r>
            <a:r>
              <a:rPr lang="en-US" dirty="0">
                <a:latin typeface="Cambria Math"/>
                <a:ea typeface="Cambria Math"/>
              </a:rPr>
              <a:t>−</a:t>
            </a:r>
            <a:r>
              <a:rPr lang="en-US" dirty="0"/>
              <a:t> </a:t>
            </a:r>
            <a:r>
              <a:rPr lang="en-US" i="1" dirty="0"/>
              <a:t>b</a:t>
            </a:r>
            <a:r>
              <a:rPr lang="en-US" dirty="0"/>
              <a:t>.</a:t>
            </a:r>
          </a:p>
          <a:p>
            <a:pPr lvl="1"/>
            <a:r>
              <a:rPr lang="en-US" i="1" dirty="0"/>
              <a:t>Reflexivity</a:t>
            </a:r>
            <a:r>
              <a:rPr lang="en-US" dirty="0"/>
              <a:t>:  </a:t>
            </a:r>
            <a:r>
              <a:rPr lang="en-US" i="1" dirty="0"/>
              <a:t>a</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since </a:t>
            </a:r>
            <a:r>
              <a:rPr lang="en-US" i="1" dirty="0"/>
              <a:t>a</a:t>
            </a:r>
            <a:r>
              <a:rPr lang="en-US" dirty="0"/>
              <a:t> </a:t>
            </a:r>
            <a:r>
              <a:rPr lang="en-US" dirty="0">
                <a:latin typeface="Cambria Math"/>
                <a:ea typeface="Cambria Math"/>
              </a:rPr>
              <a:t>−</a:t>
            </a:r>
            <a:r>
              <a:rPr lang="en-US" dirty="0"/>
              <a:t> </a:t>
            </a:r>
            <a:r>
              <a:rPr lang="en-US" i="1" dirty="0"/>
              <a:t>a </a:t>
            </a:r>
            <a:r>
              <a:rPr lang="en-US" dirty="0"/>
              <a:t>= </a:t>
            </a:r>
            <a:r>
              <a:rPr lang="en-US" dirty="0">
                <a:latin typeface="Cambria Math" pitchFamily="18" charset="0"/>
                <a:ea typeface="Cambria Math" pitchFamily="18" charset="0"/>
              </a:rPr>
              <a:t>0</a:t>
            </a:r>
            <a:r>
              <a:rPr lang="en-US" dirty="0"/>
              <a:t> is divisible by </a:t>
            </a:r>
            <a:r>
              <a:rPr lang="en-US" i="1" dirty="0"/>
              <a:t>m</a:t>
            </a:r>
            <a:r>
              <a:rPr lang="en-US" dirty="0"/>
              <a:t> since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t>m</a:t>
            </a:r>
            <a:r>
              <a:rPr lang="en-US" dirty="0"/>
              <a:t>.</a:t>
            </a:r>
          </a:p>
          <a:p>
            <a:pPr lvl="1"/>
            <a:r>
              <a:rPr lang="en-US" i="1" dirty="0"/>
              <a:t>Symmetry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Then </a:t>
            </a:r>
            <a:r>
              <a:rPr lang="en-US" i="1" dirty="0"/>
              <a:t>a</a:t>
            </a:r>
            <a:r>
              <a:rPr lang="en-US" dirty="0"/>
              <a:t> </a:t>
            </a:r>
            <a:r>
              <a:rPr lang="en-US" dirty="0">
                <a:latin typeface="Cambria Math"/>
                <a:ea typeface="Cambria Math"/>
              </a:rPr>
              <a:t>−</a:t>
            </a:r>
            <a:r>
              <a:rPr lang="en-US" dirty="0"/>
              <a:t> </a:t>
            </a:r>
            <a:r>
              <a:rPr lang="en-US" i="1" dirty="0"/>
              <a:t>b</a:t>
            </a:r>
            <a:r>
              <a:rPr lang="en-US" dirty="0"/>
              <a:t> is divisible by </a:t>
            </a:r>
            <a:r>
              <a:rPr lang="en-US" i="1" dirty="0"/>
              <a:t>m</a:t>
            </a:r>
            <a:r>
              <a:rPr lang="en-US" dirty="0"/>
              <a:t>, and so </a:t>
            </a:r>
            <a:r>
              <a:rPr lang="en-US" i="1" dirty="0"/>
              <a:t>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a:t>
            </a:r>
            <a:r>
              <a:rPr lang="en-US" dirty="0"/>
              <a:t>, where </a:t>
            </a:r>
            <a:r>
              <a:rPr lang="en-US" i="1" dirty="0"/>
              <a:t>k</a:t>
            </a:r>
            <a:r>
              <a:rPr lang="en-US" dirty="0"/>
              <a:t> is an integer. It follows that</a:t>
            </a:r>
            <a:r>
              <a:rPr lang="en-US" i="1" dirty="0"/>
              <a:t> b</a:t>
            </a:r>
            <a:r>
              <a:rPr lang="en-US" dirty="0"/>
              <a:t> </a:t>
            </a:r>
            <a:r>
              <a:rPr lang="en-US" dirty="0">
                <a:latin typeface="Cambria Math"/>
                <a:ea typeface="Cambria Math"/>
              </a:rPr>
              <a:t>−</a:t>
            </a:r>
            <a:r>
              <a:rPr lang="en-US" dirty="0"/>
              <a:t> </a:t>
            </a:r>
            <a:r>
              <a:rPr lang="en-US" i="1" dirty="0"/>
              <a:t>a</a:t>
            </a:r>
            <a:r>
              <a:rPr lang="en-US" dirty="0"/>
              <a:t> = (</a:t>
            </a:r>
            <a:r>
              <a:rPr lang="en-US" dirty="0">
                <a:latin typeface="Cambria Math"/>
                <a:ea typeface="Cambria Math"/>
              </a:rPr>
              <a:t>− </a:t>
            </a:r>
            <a:r>
              <a:rPr lang="en-US" i="1" dirty="0">
                <a:ea typeface="Cambria Math" pitchFamily="18" charset="0"/>
              </a:rPr>
              <a:t>k</a:t>
            </a:r>
            <a:r>
              <a:rPr lang="en-US" dirty="0">
                <a:ea typeface="Cambria Math" pitchFamily="18" charset="0"/>
              </a:rPr>
              <a:t>)</a:t>
            </a:r>
            <a:r>
              <a:rPr lang="en-US" dirty="0"/>
              <a:t> </a:t>
            </a:r>
            <a:r>
              <a:rPr lang="en-US" i="1" dirty="0"/>
              <a:t>m, so b</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a:t>
            </a:r>
          </a:p>
          <a:p>
            <a:pPr lvl="1"/>
            <a:r>
              <a:rPr lang="en-US" i="1" dirty="0"/>
              <a:t>Transitivity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 Then </a:t>
            </a:r>
            <a:r>
              <a:rPr lang="en-US" i="1" dirty="0"/>
              <a:t>m</a:t>
            </a:r>
            <a:r>
              <a:rPr lang="en-US" dirty="0"/>
              <a:t> divides both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Hence, there are integers </a:t>
            </a:r>
            <a:r>
              <a:rPr lang="en-US" i="1" dirty="0"/>
              <a:t>k</a:t>
            </a:r>
            <a:r>
              <a:rPr lang="en-US" dirty="0"/>
              <a:t> and </a:t>
            </a:r>
            <a:r>
              <a:rPr lang="en-US" i="1" dirty="0"/>
              <a:t>l </a:t>
            </a:r>
            <a:r>
              <a:rPr lang="en-US" dirty="0"/>
              <a:t>with          </a:t>
            </a:r>
            <a:r>
              <a:rPr lang="en-US" i="1" dirty="0"/>
              <a:t> 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  and 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l</a:t>
            </a:r>
            <a:r>
              <a:rPr lang="en-US" i="1" dirty="0"/>
              <a:t>m. </a:t>
            </a:r>
            <a:r>
              <a:rPr lang="en-US" dirty="0"/>
              <a:t>We obtain by adding the equations: </a:t>
            </a:r>
          </a:p>
          <a:p>
            <a:pPr lvl="1">
              <a:buNone/>
            </a:pPr>
            <a:r>
              <a:rPr lang="en-US" dirty="0"/>
              <a:t>               </a:t>
            </a:r>
            <a:r>
              <a:rPr lang="en-US" i="1" dirty="0"/>
              <a:t>a</a:t>
            </a:r>
            <a:r>
              <a:rPr lang="en-US" dirty="0"/>
              <a:t> </a:t>
            </a:r>
            <a:r>
              <a:rPr lang="en-US" dirty="0">
                <a:latin typeface="Cambria Math"/>
                <a:ea typeface="Cambria Math"/>
              </a:rPr>
              <a:t>−</a:t>
            </a:r>
            <a:r>
              <a:rPr lang="en-US" dirty="0"/>
              <a:t> </a:t>
            </a:r>
            <a:r>
              <a:rPr lang="en-US" i="1" dirty="0"/>
              <a:t>c</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a:t>
            </a:r>
            <a:r>
              <a:rPr lang="en-US" i="1" dirty="0">
                <a:ea typeface="Cambria Math" pitchFamily="18" charset="0"/>
              </a:rPr>
              <a:t> + </a:t>
            </a:r>
            <a:r>
              <a:rPr lang="en-US" dirty="0"/>
              <a:t>(</a:t>
            </a:r>
            <a:r>
              <a:rPr lang="en-US" i="1" dirty="0"/>
              <a:t>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k</a:t>
            </a:r>
            <a:r>
              <a:rPr lang="en-US" i="1" dirty="0"/>
              <a:t>m</a:t>
            </a:r>
            <a:r>
              <a:rPr lang="en-US" dirty="0"/>
              <a:t> +</a:t>
            </a:r>
            <a:r>
              <a:rPr lang="en-US" i="1" dirty="0">
                <a:ea typeface="Cambria Math" pitchFamily="18" charset="0"/>
              </a:rPr>
              <a:t> l</a:t>
            </a:r>
            <a:r>
              <a:rPr lang="en-US" i="1" dirty="0"/>
              <a:t>m = </a:t>
            </a:r>
            <a:r>
              <a:rPr lang="en-US" dirty="0"/>
              <a:t>(</a:t>
            </a:r>
            <a:r>
              <a:rPr lang="en-US" i="1" dirty="0"/>
              <a:t>k + l</a:t>
            </a:r>
            <a:r>
              <a:rPr lang="en-US" dirty="0"/>
              <a:t>)</a:t>
            </a:r>
            <a:r>
              <a:rPr lang="en-US" i="1" dirty="0"/>
              <a:t> m.</a:t>
            </a:r>
            <a:endParaRPr lang="en-US" dirty="0"/>
          </a:p>
          <a:p>
            <a:pPr lvl="1">
              <a:buNone/>
            </a:pPr>
            <a:r>
              <a:rPr lang="en-US" dirty="0"/>
              <a:t>    Therefore, </a:t>
            </a:r>
            <a:r>
              <a:rPr lang="en-US" i="1" dirty="0"/>
              <a:t>a</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a:t>
            </a:r>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1601307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Show that the “divides” relation on the set of positive integers is not an equivalence relation.</a:t>
            </a:r>
          </a:p>
          <a:p>
            <a:pPr>
              <a:buNone/>
            </a:pPr>
            <a:r>
              <a:rPr lang="en-US" dirty="0"/>
              <a:t>   </a:t>
            </a:r>
            <a:r>
              <a:rPr lang="en-US" b="1" dirty="0"/>
              <a:t>Solution</a:t>
            </a:r>
            <a:r>
              <a:rPr lang="en-US" dirty="0"/>
              <a:t>: The properties of reflexivity, and transitivity do hold, but there relation is not transitive. Hence, “divides” is not an equivalence relation.</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for all </a:t>
            </a:r>
            <a:r>
              <a:rPr lang="en-US" i="1" dirty="0">
                <a:ea typeface="Cambria Math"/>
              </a:rPr>
              <a:t>a</a:t>
            </a:r>
            <a:r>
              <a:rPr lang="en-US" dirty="0">
                <a:latin typeface="Cambria Math"/>
                <a:ea typeface="Cambria Math"/>
              </a:rPr>
              <a:t>. </a:t>
            </a:r>
            <a:endParaRPr lang="en-US" dirty="0"/>
          </a:p>
          <a:p>
            <a:pPr lvl="1"/>
            <a:r>
              <a:rPr lang="en-US" i="1" dirty="0"/>
              <a:t>Not Symmetric</a:t>
            </a:r>
            <a:r>
              <a:rPr lang="en-US" dirty="0"/>
              <a:t>: For example,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 but </a:t>
            </a:r>
            <a:r>
              <a:rPr lang="en-US" dirty="0">
                <a:latin typeface="Cambria Math" pitchFamily="18" charset="0"/>
                <a:ea typeface="Cambria Math" pitchFamily="18" charset="0"/>
              </a:rPr>
              <a:t>4</a:t>
            </a:r>
            <a:r>
              <a:rPr lang="en-US" dirty="0"/>
              <a:t> </a:t>
            </a:r>
            <a:r>
              <a:rPr lang="en-US" dirty="0">
                <a:latin typeface="Cambria Math"/>
                <a:ea typeface="Cambria Math"/>
              </a:rPr>
              <a:t>∤ 2. </a:t>
            </a:r>
            <a:r>
              <a:rPr lang="en-US" dirty="0">
                <a:ea typeface="Cambria Math"/>
              </a:rPr>
              <a:t>Hence, the relation is not symmetric. </a:t>
            </a:r>
            <a:endParaRPr lang="en-US" dirty="0"/>
          </a:p>
          <a:p>
            <a:pPr lvl="1"/>
            <a:r>
              <a:rPr lang="en-US" i="1" dirty="0"/>
              <a:t>Transitivity</a:t>
            </a:r>
            <a:r>
              <a:rPr lang="en-US" dirty="0"/>
              <a:t>:  Suppose that </a:t>
            </a:r>
            <a:r>
              <a:rPr lang="en-US" i="1" dirty="0"/>
              <a:t>a</a:t>
            </a:r>
            <a:r>
              <a:rPr lang="en-US" dirty="0"/>
              <a:t> divides </a:t>
            </a:r>
            <a:r>
              <a:rPr lang="en-US" i="1" dirty="0"/>
              <a:t>b</a:t>
            </a:r>
            <a:r>
              <a:rPr lang="en-US" dirty="0"/>
              <a:t> and </a:t>
            </a:r>
            <a:r>
              <a:rPr lang="en-US" i="1" dirty="0"/>
              <a:t>b</a:t>
            </a:r>
            <a:r>
              <a:rPr lang="en-US" dirty="0"/>
              <a:t> divides </a:t>
            </a:r>
            <a:r>
              <a:rPr lang="en-US" i="1" dirty="0"/>
              <a:t>c</a:t>
            </a:r>
            <a:r>
              <a:rPr lang="en-US" dirty="0"/>
              <a:t>. Then there are positive integers </a:t>
            </a:r>
            <a:r>
              <a:rPr lang="en-US" i="1" dirty="0"/>
              <a:t>k</a:t>
            </a:r>
            <a:r>
              <a:rPr lang="en-US" dirty="0"/>
              <a:t> and </a:t>
            </a:r>
            <a:r>
              <a:rPr lang="en-US" i="1" dirty="0"/>
              <a:t>l </a:t>
            </a:r>
            <a:r>
              <a:rPr lang="en-US" dirty="0"/>
              <a:t>such that </a:t>
            </a:r>
            <a:r>
              <a:rPr lang="en-US" i="1" dirty="0"/>
              <a:t>b</a:t>
            </a:r>
            <a:r>
              <a:rPr lang="en-US" dirty="0"/>
              <a:t> = </a:t>
            </a:r>
            <a:r>
              <a:rPr lang="en-US" i="1" dirty="0" err="1"/>
              <a:t>ak</a:t>
            </a:r>
            <a:r>
              <a:rPr lang="en-US" dirty="0"/>
              <a:t> and </a:t>
            </a:r>
            <a:r>
              <a:rPr lang="en-US" i="1" dirty="0"/>
              <a:t>c</a:t>
            </a:r>
            <a:r>
              <a:rPr lang="en-US" dirty="0"/>
              <a:t> = </a:t>
            </a:r>
            <a:r>
              <a:rPr lang="en-US" i="1" dirty="0"/>
              <a:t>bl</a:t>
            </a:r>
            <a:r>
              <a:rPr lang="en-US" dirty="0"/>
              <a:t>. Hence, </a:t>
            </a:r>
            <a:r>
              <a:rPr lang="en-US" i="1" dirty="0"/>
              <a:t>c</a:t>
            </a:r>
            <a:r>
              <a:rPr lang="en-US" dirty="0"/>
              <a:t> = </a:t>
            </a:r>
            <a:r>
              <a:rPr lang="en-US" i="1" dirty="0"/>
              <a:t>a</a:t>
            </a:r>
            <a:r>
              <a:rPr lang="en-US" dirty="0"/>
              <a:t>(</a:t>
            </a:r>
            <a:r>
              <a:rPr lang="en-US" i="1" dirty="0" err="1"/>
              <a:t>kl</a:t>
            </a:r>
            <a:r>
              <a:rPr lang="en-US" dirty="0"/>
              <a:t>), so </a:t>
            </a:r>
            <a:r>
              <a:rPr lang="en-US" i="1" dirty="0"/>
              <a:t>a</a:t>
            </a:r>
            <a:r>
              <a:rPr lang="en-US" dirty="0"/>
              <a:t> divides </a:t>
            </a:r>
            <a:r>
              <a:rPr lang="en-US" i="1" dirty="0"/>
              <a:t>c</a:t>
            </a:r>
            <a:r>
              <a:rPr lang="en-US" dirty="0"/>
              <a:t>. Therefore, the relation is transitive. </a:t>
            </a:r>
          </a:p>
          <a:p>
            <a:pPr>
              <a:buNone/>
            </a:pPr>
            <a:endParaRPr lang="en-US" dirty="0"/>
          </a:p>
          <a:p>
            <a:pPr>
              <a:buNone/>
            </a:pPr>
            <a:endParaRPr lang="en-US" dirty="0"/>
          </a:p>
          <a:p>
            <a:pPr>
              <a:buNone/>
            </a:pPr>
            <a:r>
              <a:rPr lang="en-US" dirty="0"/>
              <a:t>         </a:t>
            </a:r>
          </a:p>
        </p:txBody>
      </p:sp>
    </p:spTree>
    <p:extLst>
      <p:ext uri="{BB962C8B-B14F-4D97-AF65-F5344CB8AC3E}">
        <p14:creationId xmlns:p14="http://schemas.microsoft.com/office/powerpoint/2010/main" val="3945626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a:t>
            </a:r>
          </a:p>
        </p:txBody>
      </p:sp>
      <p:sp>
        <p:nvSpPr>
          <p:cNvPr id="3" name="Content Placeholder 2"/>
          <p:cNvSpPr>
            <a:spLocks noGrp="1"/>
          </p:cNvSpPr>
          <p:nvPr>
            <p:ph idx="1"/>
          </p:nvPr>
        </p:nvSpPr>
        <p:spPr/>
        <p:txBody>
          <a:bodyPr>
            <a:normAutofit fontScale="70000" lnSpcReduction="20000"/>
          </a:bodyPr>
          <a:lstStyle/>
          <a:p>
            <a:pPr>
              <a:buNone/>
            </a:pPr>
            <a:r>
              <a:rPr lang="en-US" b="1" dirty="0"/>
              <a:t>     Definition </a:t>
            </a:r>
            <a:r>
              <a:rPr lang="en-US" b="1" dirty="0">
                <a:latin typeface="Cambria Math" pitchFamily="18" charset="0"/>
                <a:ea typeface="Cambria Math" pitchFamily="18" charset="0"/>
              </a:rPr>
              <a:t>3</a:t>
            </a:r>
            <a:r>
              <a:rPr lang="en-US" dirty="0"/>
              <a:t>:  Let </a:t>
            </a:r>
            <a:r>
              <a:rPr lang="en-US" i="1" dirty="0"/>
              <a:t>R</a:t>
            </a:r>
            <a:r>
              <a:rPr lang="en-US" dirty="0"/>
              <a:t> be an equivalence relation on a set </a:t>
            </a:r>
            <a:r>
              <a:rPr lang="en-US" i="1" dirty="0"/>
              <a:t>A. </a:t>
            </a:r>
            <a:r>
              <a:rPr lang="en-US" dirty="0"/>
              <a:t> The set of all elements that are related to an element </a:t>
            </a:r>
            <a:r>
              <a:rPr lang="en-US" i="1" dirty="0"/>
              <a:t>a</a:t>
            </a:r>
            <a:r>
              <a:rPr lang="en-US" dirty="0"/>
              <a:t> of </a:t>
            </a:r>
            <a:r>
              <a:rPr lang="en-US" i="1" dirty="0"/>
              <a:t>A</a:t>
            </a:r>
            <a:r>
              <a:rPr lang="en-US" dirty="0"/>
              <a:t> is called the  </a:t>
            </a:r>
            <a:r>
              <a:rPr lang="en-US" i="1" dirty="0"/>
              <a:t>equivalence class </a:t>
            </a:r>
            <a:r>
              <a:rPr lang="en-US" dirty="0"/>
              <a:t>of </a:t>
            </a:r>
            <a:r>
              <a:rPr lang="en-US" i="1" dirty="0"/>
              <a:t>a</a:t>
            </a:r>
            <a:r>
              <a:rPr lang="en-US" dirty="0"/>
              <a:t>. The equivalence class of </a:t>
            </a:r>
            <a:r>
              <a:rPr lang="en-US" i="1" dirty="0"/>
              <a:t>a</a:t>
            </a:r>
            <a:r>
              <a:rPr lang="en-US" dirty="0"/>
              <a:t> with respect to </a:t>
            </a:r>
            <a:r>
              <a:rPr lang="en-US" i="1" dirty="0"/>
              <a:t>R</a:t>
            </a:r>
            <a:r>
              <a:rPr lang="en-US" dirty="0"/>
              <a:t> is denoted by [</a:t>
            </a:r>
            <a:r>
              <a:rPr lang="en-US" i="1" dirty="0"/>
              <a:t>a</a:t>
            </a:r>
            <a:r>
              <a:rPr lang="en-US" dirty="0"/>
              <a:t>]</a:t>
            </a:r>
            <a:r>
              <a:rPr lang="en-US" i="1" baseline="-25000" dirty="0"/>
              <a:t>R</a:t>
            </a:r>
            <a:r>
              <a:rPr lang="en-US" dirty="0"/>
              <a:t>.  </a:t>
            </a:r>
          </a:p>
          <a:p>
            <a:pPr>
              <a:buNone/>
            </a:pPr>
            <a:r>
              <a:rPr lang="en-US" dirty="0"/>
              <a:t>     When only one relation is under consideration, we can write [</a:t>
            </a:r>
            <a:r>
              <a:rPr lang="en-US" i="1" dirty="0"/>
              <a:t>a</a:t>
            </a:r>
            <a:r>
              <a:rPr lang="en-US" dirty="0"/>
              <a:t>], without the subscript </a:t>
            </a:r>
            <a:r>
              <a:rPr lang="en-US" i="1" dirty="0"/>
              <a:t>R</a:t>
            </a:r>
            <a:r>
              <a:rPr lang="en-US" dirty="0"/>
              <a:t>,  for this equivalence class. </a:t>
            </a:r>
          </a:p>
          <a:p>
            <a:pPr>
              <a:buNone/>
            </a:pPr>
            <a:r>
              <a:rPr lang="en-US" dirty="0"/>
              <a:t> </a:t>
            </a:r>
          </a:p>
          <a:p>
            <a:pPr>
              <a:buNone/>
            </a:pPr>
            <a:r>
              <a:rPr lang="en-US" dirty="0"/>
              <a:t>      Note that  [</a:t>
            </a:r>
            <a:r>
              <a:rPr lang="en-US" i="1" dirty="0"/>
              <a:t>a</a:t>
            </a:r>
            <a:r>
              <a:rPr lang="en-US" dirty="0"/>
              <a:t>]</a:t>
            </a:r>
            <a:r>
              <a:rPr lang="en-US" i="1" baseline="-25000" dirty="0"/>
              <a:t>R </a:t>
            </a:r>
            <a:r>
              <a:rPr lang="en-US" i="1" dirty="0"/>
              <a:t>= </a:t>
            </a:r>
            <a:r>
              <a:rPr lang="en-US" dirty="0"/>
              <a:t>{</a:t>
            </a:r>
            <a:r>
              <a:rPr lang="en-US" i="1" dirty="0"/>
              <a:t>s|</a:t>
            </a:r>
            <a:r>
              <a:rPr lang="en-US" dirty="0"/>
              <a:t>(</a:t>
            </a:r>
            <a:r>
              <a:rPr lang="en-US" i="1" dirty="0" err="1"/>
              <a:t>a</a:t>
            </a:r>
            <a:r>
              <a:rPr lang="en-US" dirty="0" err="1"/>
              <a:t>,</a:t>
            </a:r>
            <a:r>
              <a:rPr lang="en-US" i="1" dirty="0" err="1"/>
              <a:t>s</a:t>
            </a:r>
            <a:r>
              <a:rPr lang="en-US" dirty="0"/>
              <a:t>)</a:t>
            </a:r>
            <a:r>
              <a:rPr lang="en-US" i="1" dirty="0"/>
              <a:t> </a:t>
            </a:r>
            <a:r>
              <a:rPr lang="en-US" dirty="0">
                <a:latin typeface="Cambria Math"/>
                <a:ea typeface="Cambria Math"/>
              </a:rPr>
              <a:t>∈</a:t>
            </a:r>
            <a:r>
              <a:rPr lang="en-US" i="1" dirty="0"/>
              <a:t> R</a:t>
            </a:r>
            <a:r>
              <a:rPr lang="en-US" dirty="0"/>
              <a:t>}</a:t>
            </a:r>
            <a:r>
              <a:rPr lang="en-US" i="1" dirty="0"/>
              <a:t>.</a:t>
            </a:r>
          </a:p>
          <a:p>
            <a:pPr>
              <a:buNone/>
            </a:pPr>
            <a:endParaRPr lang="en-US" dirty="0"/>
          </a:p>
          <a:p>
            <a:r>
              <a:rPr lang="en-US" dirty="0"/>
              <a:t>If</a:t>
            </a:r>
            <a:r>
              <a:rPr lang="en-US" i="1" dirty="0"/>
              <a:t>  b </a:t>
            </a:r>
            <a:r>
              <a:rPr lang="en-US" dirty="0">
                <a:latin typeface="Cambria Math"/>
                <a:ea typeface="Cambria Math"/>
              </a:rPr>
              <a:t>∈ </a:t>
            </a:r>
            <a:r>
              <a:rPr lang="en-US" dirty="0"/>
              <a:t>[</a:t>
            </a:r>
            <a:r>
              <a:rPr lang="en-US" i="1" dirty="0"/>
              <a:t>a</a:t>
            </a:r>
            <a:r>
              <a:rPr lang="en-US" dirty="0"/>
              <a:t>]</a:t>
            </a:r>
            <a:r>
              <a:rPr lang="en-US" i="1" baseline="-25000" dirty="0"/>
              <a:t>R</a:t>
            </a:r>
            <a:r>
              <a:rPr lang="en-US" dirty="0"/>
              <a:t>, then </a:t>
            </a:r>
            <a:r>
              <a:rPr lang="en-US" i="1" dirty="0"/>
              <a:t>b</a:t>
            </a:r>
            <a:r>
              <a:rPr lang="en-US" dirty="0"/>
              <a:t> is called a representative of this equivalence class. Any element of a class can be used as a representative of the class. </a:t>
            </a:r>
          </a:p>
          <a:p>
            <a:r>
              <a:rPr lang="en-US" dirty="0"/>
              <a:t>The equivalence classes of the relation congruence modulo </a:t>
            </a:r>
            <a:r>
              <a:rPr lang="en-US" i="1" dirty="0"/>
              <a:t>m</a:t>
            </a:r>
            <a:r>
              <a:rPr lang="en-US" dirty="0"/>
              <a:t> are called the </a:t>
            </a:r>
            <a:r>
              <a:rPr lang="en-US" i="1" dirty="0"/>
              <a:t>congruence classes modulo m</a:t>
            </a:r>
            <a:r>
              <a:rPr lang="en-US" dirty="0"/>
              <a:t>. The congruence class of an integer a modulo m is denoted by [</a:t>
            </a:r>
            <a:r>
              <a:rPr lang="en-US" i="1" dirty="0"/>
              <a:t>a</a:t>
            </a:r>
            <a:r>
              <a:rPr lang="en-US" dirty="0"/>
              <a:t>]</a:t>
            </a:r>
            <a:r>
              <a:rPr lang="en-US" i="1" baseline="-25000" dirty="0"/>
              <a:t>m</a:t>
            </a:r>
            <a:r>
              <a:rPr lang="en-US" dirty="0"/>
              <a:t>, so [</a:t>
            </a:r>
            <a:r>
              <a:rPr lang="en-US" i="1" dirty="0"/>
              <a:t>a</a:t>
            </a:r>
            <a:r>
              <a:rPr lang="en-US" dirty="0"/>
              <a:t>]</a:t>
            </a:r>
            <a:r>
              <a:rPr lang="en-US" i="1" baseline="-25000" dirty="0"/>
              <a:t>m</a:t>
            </a:r>
            <a:r>
              <a:rPr lang="en-US" i="1" dirty="0"/>
              <a:t> = </a:t>
            </a:r>
            <a:r>
              <a:rPr lang="en-US" dirty="0"/>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a:t>
            </a:r>
            <a:r>
              <a:rPr lang="en-US" dirty="0"/>
              <a:t> </a:t>
            </a:r>
            <a:r>
              <a:rPr lang="en-US" i="1" dirty="0"/>
              <a:t>a</a:t>
            </a:r>
            <a:r>
              <a:rPr lang="en-US" dirty="0">
                <a:latin typeface="Cambria Math"/>
                <a:ea typeface="Cambria Math"/>
              </a:rPr>
              <a:t>−</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latin typeface="Cambria Math"/>
                <a:ea typeface="Cambria Math"/>
              </a:rPr>
              <a:t>m</a:t>
            </a:r>
            <a:r>
              <a:rPr lang="en-US" dirty="0">
                <a:latin typeface="Cambria Math"/>
                <a:ea typeface="Cambria Math"/>
              </a:rPr>
              <a:t>, … </a:t>
            </a:r>
            <a:r>
              <a:rPr lang="en-US" dirty="0"/>
              <a:t>}</a:t>
            </a:r>
            <a:r>
              <a:rPr lang="en-US" i="1" dirty="0"/>
              <a:t>. </a:t>
            </a:r>
            <a:r>
              <a:rPr lang="en-US" dirty="0"/>
              <a:t>For example, </a:t>
            </a:r>
          </a:p>
          <a:p>
            <a:pPr>
              <a:buNone/>
            </a:pPr>
            <a:endParaRPr lang="en-US" dirty="0"/>
          </a:p>
          <a:p>
            <a:pPr lvl="1">
              <a:buNone/>
            </a:pPr>
            <a:r>
              <a:rPr lang="en-US" dirty="0"/>
              <a:t>   [</a:t>
            </a:r>
            <a:r>
              <a:rPr lang="en-US"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8,</a:t>
            </a:r>
            <a:r>
              <a:rPr lang="en-US" dirty="0">
                <a:latin typeface="Cambria Math"/>
                <a:ea typeface="Cambria Math"/>
              </a:rPr>
              <a:t> −</a:t>
            </a:r>
            <a:r>
              <a:rPr lang="en-US" dirty="0">
                <a:latin typeface="Cambria Math" pitchFamily="18" charset="0"/>
                <a:ea typeface="Cambria Math" pitchFamily="18" charset="0"/>
              </a:rPr>
              <a:t>4 , 0, 4 , 8 , …}                        </a:t>
            </a:r>
            <a:r>
              <a:rPr lang="en-US" dirty="0"/>
              <a:t>[</a:t>
            </a:r>
            <a:r>
              <a:rPr lang="en-US" dirty="0">
                <a:latin typeface="Cambria Math" pitchFamily="18" charset="0"/>
                <a:ea typeface="Cambria Math" pitchFamily="18" charset="0"/>
              </a:rPr>
              <a:t>1</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7,</a:t>
            </a:r>
            <a:r>
              <a:rPr lang="en-US" dirty="0">
                <a:latin typeface="Cambria Math"/>
                <a:ea typeface="Cambria Math"/>
              </a:rPr>
              <a:t> −</a:t>
            </a:r>
            <a:r>
              <a:rPr lang="en-US" dirty="0">
                <a:latin typeface="Cambria Math" pitchFamily="18" charset="0"/>
                <a:ea typeface="Cambria Math" pitchFamily="18" charset="0"/>
              </a:rPr>
              <a:t>3 , 1, 5 , 9 , …}</a:t>
            </a:r>
          </a:p>
          <a:p>
            <a:pPr lvl="1">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t>          [</a:t>
            </a:r>
            <a:r>
              <a:rPr lang="en-US" dirty="0">
                <a:latin typeface="Cambria Math" pitchFamily="18" charset="0"/>
                <a:ea typeface="Cambria Math" pitchFamily="18" charset="0"/>
              </a:rPr>
              <a:t>2</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6,</a:t>
            </a:r>
            <a:r>
              <a:rPr lang="en-US" dirty="0">
                <a:latin typeface="Cambria Math"/>
                <a:ea typeface="Cambria Math"/>
              </a:rPr>
              <a:t> −</a:t>
            </a:r>
            <a:r>
              <a:rPr lang="en-US" dirty="0">
                <a:latin typeface="Cambria Math" pitchFamily="18" charset="0"/>
                <a:ea typeface="Cambria Math" pitchFamily="18" charset="0"/>
              </a:rPr>
              <a:t>2 , 2, 6 , 10 , …}                      </a:t>
            </a:r>
            <a:r>
              <a:rPr lang="en-US" dirty="0"/>
              <a:t>[</a:t>
            </a:r>
            <a:r>
              <a:rPr lang="en-US" dirty="0">
                <a:latin typeface="Cambria Math" pitchFamily="18" charset="0"/>
                <a:ea typeface="Cambria Math" pitchFamily="18" charset="0"/>
              </a:rPr>
              <a:t>3</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5,</a:t>
            </a:r>
            <a:r>
              <a:rPr lang="en-US" dirty="0">
                <a:latin typeface="Cambria Math"/>
                <a:ea typeface="Cambria Math"/>
              </a:rPr>
              <a:t> −</a:t>
            </a:r>
            <a:r>
              <a:rPr lang="en-US" dirty="0">
                <a:latin typeface="Cambria Math" pitchFamily="18" charset="0"/>
                <a:ea typeface="Cambria Math" pitchFamily="18" charset="0"/>
              </a:rPr>
              <a:t>1 , 3, 7 , 11 , …}</a:t>
            </a:r>
          </a:p>
          <a:p>
            <a:pPr>
              <a:buNone/>
            </a:pPr>
            <a:endParaRPr lang="en-US" dirty="0"/>
          </a:p>
        </p:txBody>
      </p:sp>
    </p:spTree>
    <p:extLst>
      <p:ext uri="{BB962C8B-B14F-4D97-AF65-F5344CB8AC3E}">
        <p14:creationId xmlns:p14="http://schemas.microsoft.com/office/powerpoint/2010/main" val="1995726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of a Set</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partition</a:t>
            </a:r>
            <a:r>
              <a:rPr lang="en-US" dirty="0"/>
              <a:t> of a set </a:t>
            </a:r>
            <a:r>
              <a:rPr lang="en-US" i="1" dirty="0"/>
              <a:t>S </a:t>
            </a:r>
            <a:r>
              <a:rPr lang="en-US" dirty="0"/>
              <a:t>is a collection of disjoint nonempty subsets of </a:t>
            </a:r>
            <a:r>
              <a:rPr lang="en-US" i="1" dirty="0"/>
              <a:t>S</a:t>
            </a:r>
            <a:r>
              <a:rPr lang="en-US" dirty="0"/>
              <a:t> that have </a:t>
            </a:r>
            <a:r>
              <a:rPr lang="en-US" i="1" dirty="0"/>
              <a:t>S</a:t>
            </a:r>
            <a:r>
              <a:rPr lang="en-US" dirty="0"/>
              <a:t> as their union. In other words, the collection of subsets </a:t>
            </a:r>
            <a:r>
              <a:rPr lang="en-US" i="1" dirty="0"/>
              <a:t>A</a:t>
            </a:r>
            <a:r>
              <a:rPr lang="en-US" i="1" baseline="-25000" dirty="0"/>
              <a:t>i</a:t>
            </a:r>
            <a:r>
              <a:rPr lang="en-US" dirty="0"/>
              <a:t>, where </a:t>
            </a:r>
            <a:r>
              <a:rPr lang="en-US" i="1" dirty="0" err="1"/>
              <a:t>i</a:t>
            </a:r>
            <a:r>
              <a:rPr lang="en-US" dirty="0"/>
              <a:t> </a:t>
            </a:r>
            <a:r>
              <a:rPr lang="en-US" dirty="0">
                <a:latin typeface="Cambria Math"/>
                <a:ea typeface="Cambria Math"/>
              </a:rPr>
              <a:t>∈</a:t>
            </a:r>
            <a:r>
              <a:rPr lang="en-US" dirty="0"/>
              <a:t> </a:t>
            </a:r>
            <a:r>
              <a:rPr lang="en-US" i="1" dirty="0"/>
              <a:t>I</a:t>
            </a:r>
            <a:r>
              <a:rPr lang="en-US" dirty="0"/>
              <a:t> (where </a:t>
            </a:r>
            <a:r>
              <a:rPr lang="en-US" i="1" dirty="0"/>
              <a:t>I</a:t>
            </a:r>
            <a:r>
              <a:rPr lang="en-US" dirty="0"/>
              <a:t> is an index set), forms a partition of </a:t>
            </a:r>
            <a:r>
              <a:rPr lang="en-US" i="1" dirty="0"/>
              <a:t>S</a:t>
            </a:r>
            <a:r>
              <a:rPr lang="en-US" dirty="0"/>
              <a:t> if and only if</a:t>
            </a:r>
          </a:p>
          <a:p>
            <a:pPr lvl="1"/>
            <a:r>
              <a:rPr lang="en-US" i="1" dirty="0"/>
              <a:t>A</a:t>
            </a:r>
            <a:r>
              <a:rPr lang="en-US" i="1" baseline="-25000" dirty="0"/>
              <a:t>i</a:t>
            </a:r>
            <a:r>
              <a:rPr lang="en-US" dirty="0">
                <a:latin typeface="Cambria Math"/>
                <a:ea typeface="Cambria Math"/>
              </a:rPr>
              <a:t> ≠ ∅ for </a:t>
            </a:r>
            <a:r>
              <a:rPr lang="en-US" i="1" dirty="0" err="1"/>
              <a:t>i</a:t>
            </a:r>
            <a:r>
              <a:rPr lang="en-US" dirty="0"/>
              <a:t> </a:t>
            </a:r>
            <a:r>
              <a:rPr lang="en-US" dirty="0">
                <a:latin typeface="Cambria Math"/>
                <a:ea typeface="Cambria Math"/>
              </a:rPr>
              <a:t>∈</a:t>
            </a:r>
            <a:r>
              <a:rPr lang="en-US" dirty="0"/>
              <a:t> </a:t>
            </a:r>
            <a:r>
              <a:rPr lang="en-US" i="1" dirty="0"/>
              <a:t>I,</a:t>
            </a:r>
          </a:p>
          <a:p>
            <a:pPr lvl="1"/>
            <a:r>
              <a:rPr lang="en-US" i="1" dirty="0"/>
              <a:t>A</a:t>
            </a:r>
            <a:r>
              <a:rPr lang="en-US" i="1" baseline="-25000" dirty="0"/>
              <a:t>i</a:t>
            </a:r>
            <a:r>
              <a:rPr lang="en-US" dirty="0"/>
              <a:t> </a:t>
            </a:r>
            <a:r>
              <a:rPr lang="en-US" dirty="0">
                <a:latin typeface="Cambria Math"/>
                <a:ea typeface="Cambria Math"/>
              </a:rPr>
              <a:t>∩</a:t>
            </a:r>
            <a:r>
              <a:rPr lang="en-US" dirty="0"/>
              <a:t> </a:t>
            </a:r>
            <a:r>
              <a:rPr lang="en-US" i="1" dirty="0" err="1"/>
              <a:t>A</a:t>
            </a:r>
            <a:r>
              <a:rPr lang="en-US" i="1" baseline="-25000" dirty="0" err="1"/>
              <a:t>j</a:t>
            </a:r>
            <a:r>
              <a:rPr lang="en-US" i="1" dirty="0"/>
              <a:t>=</a:t>
            </a:r>
            <a:r>
              <a:rPr lang="en-US" dirty="0">
                <a:latin typeface="Cambria Math"/>
                <a:ea typeface="Cambria Math"/>
              </a:rPr>
              <a:t>∅ </a:t>
            </a:r>
            <a:r>
              <a:rPr lang="en-US" dirty="0"/>
              <a:t>when </a:t>
            </a:r>
            <a:r>
              <a:rPr lang="en-US" i="1" dirty="0" err="1"/>
              <a:t>i</a:t>
            </a:r>
            <a:r>
              <a:rPr lang="en-US" dirty="0"/>
              <a:t> </a:t>
            </a:r>
            <a:r>
              <a:rPr lang="en-US" dirty="0">
                <a:latin typeface="Cambria Math"/>
                <a:ea typeface="Cambria Math"/>
              </a:rPr>
              <a:t>≠ </a:t>
            </a:r>
            <a:r>
              <a:rPr lang="en-US" i="1" dirty="0"/>
              <a:t>j,</a:t>
            </a:r>
          </a:p>
          <a:p>
            <a:pPr lvl="1"/>
            <a:r>
              <a:rPr lang="en-US" dirty="0"/>
              <a:t>and</a:t>
            </a:r>
            <a:r>
              <a:rPr lang="en-US" i="1" dirty="0"/>
              <a:t>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a:t>A Partition of a Set</a:t>
            </a:r>
          </a:p>
        </p:txBody>
      </p:sp>
    </p:spTree>
    <p:extLst>
      <p:ext uri="{BB962C8B-B14F-4D97-AF65-F5344CB8AC3E}">
        <p14:creationId xmlns:p14="http://schemas.microsoft.com/office/powerpoint/2010/main" val="291525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Equivalence Relation Partitions a Set</a:t>
            </a:r>
          </a:p>
        </p:txBody>
      </p:sp>
      <p:sp>
        <p:nvSpPr>
          <p:cNvPr id="3" name="Content Placeholder 2"/>
          <p:cNvSpPr>
            <a:spLocks noGrp="1"/>
          </p:cNvSpPr>
          <p:nvPr>
            <p:ph idx="1"/>
          </p:nvPr>
        </p:nvSpPr>
        <p:spPr/>
        <p:txBody>
          <a:bodyPr>
            <a:normAutofit lnSpcReduction="10000"/>
          </a:bodyPr>
          <a:lstStyle/>
          <a:p>
            <a:r>
              <a:rPr lang="en-US" dirty="0"/>
              <a:t>Let </a:t>
            </a:r>
            <a:r>
              <a:rPr lang="en-US" i="1" dirty="0"/>
              <a:t>R</a:t>
            </a:r>
            <a:r>
              <a:rPr lang="en-US" dirty="0"/>
              <a:t> be an equivalence relation on a set </a:t>
            </a:r>
            <a:r>
              <a:rPr lang="en-US" i="1" dirty="0"/>
              <a:t>A</a:t>
            </a:r>
            <a:r>
              <a:rPr lang="en-US" dirty="0"/>
              <a:t>.  The union of all the equivalence classes of </a:t>
            </a:r>
            <a:r>
              <a:rPr lang="en-US" i="1" dirty="0"/>
              <a:t>R</a:t>
            </a:r>
            <a:r>
              <a:rPr lang="en-US" dirty="0"/>
              <a:t> is all of </a:t>
            </a:r>
            <a:r>
              <a:rPr lang="en-US" i="1" dirty="0"/>
              <a:t>A</a:t>
            </a:r>
            <a:r>
              <a:rPr lang="en-US" dirty="0"/>
              <a:t>, since  an element </a:t>
            </a:r>
            <a:r>
              <a:rPr lang="en-US" i="1" dirty="0"/>
              <a:t>a</a:t>
            </a:r>
            <a:r>
              <a:rPr lang="en-US" dirty="0"/>
              <a:t> of </a:t>
            </a:r>
            <a:r>
              <a:rPr lang="en-US" i="1" dirty="0"/>
              <a:t>A</a:t>
            </a:r>
            <a:r>
              <a:rPr lang="en-US" dirty="0"/>
              <a:t> is in its own equivalence class [</a:t>
            </a:r>
            <a:r>
              <a:rPr lang="en-US" i="1" dirty="0"/>
              <a:t>a</a:t>
            </a:r>
            <a:r>
              <a:rPr lang="en-US" dirty="0"/>
              <a:t>]</a:t>
            </a:r>
            <a:r>
              <a:rPr lang="en-US" i="1" baseline="-25000" dirty="0"/>
              <a:t>R</a:t>
            </a:r>
            <a:r>
              <a:rPr lang="en-US" dirty="0"/>
              <a:t>.  In other words, </a:t>
            </a:r>
          </a:p>
          <a:p>
            <a:pPr>
              <a:buNone/>
            </a:pPr>
            <a:r>
              <a:rPr lang="en-US" dirty="0"/>
              <a:t>   </a:t>
            </a:r>
          </a:p>
          <a:p>
            <a:pPr>
              <a:buNone/>
            </a:pPr>
            <a:endParaRPr lang="en-US" dirty="0"/>
          </a:p>
          <a:p>
            <a:r>
              <a:rPr lang="en-US" dirty="0"/>
              <a:t>From Theorem </a:t>
            </a:r>
            <a:r>
              <a:rPr lang="en-US" dirty="0">
                <a:latin typeface="Cambria Math" pitchFamily="18" charset="0"/>
                <a:ea typeface="Cambria Math" pitchFamily="18" charset="0"/>
              </a:rPr>
              <a:t>1</a:t>
            </a:r>
            <a:r>
              <a:rPr lang="en-US" dirty="0"/>
              <a:t>, it follows that these equivalence classes are either equal or disjoint, so [</a:t>
            </a:r>
            <a:r>
              <a:rPr lang="en-US" i="1" dirty="0"/>
              <a:t>a</a:t>
            </a:r>
            <a:r>
              <a:rPr lang="en-US" dirty="0"/>
              <a:t>]</a:t>
            </a:r>
            <a:r>
              <a:rPr lang="en-US" i="1" baseline="-25000" dirty="0"/>
              <a:t>R</a:t>
            </a:r>
            <a:r>
              <a:rPr lang="en-US" dirty="0"/>
              <a:t> </a:t>
            </a:r>
            <a:r>
              <a:rPr lang="en-US" dirty="0">
                <a:latin typeface="Cambria Math"/>
                <a:ea typeface="Cambria Math"/>
              </a:rPr>
              <a:t>∩</a:t>
            </a:r>
            <a:r>
              <a:rPr lang="en-US" dirty="0"/>
              <a:t>[</a:t>
            </a:r>
            <a:r>
              <a:rPr lang="en-US" i="1" dirty="0"/>
              <a:t>b</a:t>
            </a:r>
            <a:r>
              <a:rPr lang="en-US" dirty="0"/>
              <a:t>]</a:t>
            </a:r>
            <a:r>
              <a:rPr lang="en-US" i="1" baseline="-25000" dirty="0"/>
              <a:t>R</a:t>
            </a:r>
            <a:r>
              <a:rPr lang="en-US" i="1" dirty="0"/>
              <a:t>=</a:t>
            </a:r>
            <a:r>
              <a:rPr lang="en-US" dirty="0">
                <a:latin typeface="Cambria Math"/>
                <a:ea typeface="Cambria Math"/>
              </a:rPr>
              <a:t>∅ </a:t>
            </a:r>
            <a:r>
              <a:rPr lang="en-US" dirty="0"/>
              <a:t>when [</a:t>
            </a:r>
            <a:r>
              <a:rPr lang="en-US" i="1" dirty="0"/>
              <a:t>a</a:t>
            </a:r>
            <a:r>
              <a:rPr lang="en-US" dirty="0"/>
              <a:t>]</a:t>
            </a:r>
            <a:r>
              <a:rPr lang="en-US" i="1" baseline="-25000" dirty="0"/>
              <a:t>R</a:t>
            </a:r>
            <a:r>
              <a:rPr lang="en-US" dirty="0"/>
              <a:t> </a:t>
            </a:r>
            <a:r>
              <a:rPr lang="en-US" dirty="0">
                <a:latin typeface="Cambria Math"/>
                <a:ea typeface="Cambria Math"/>
              </a:rPr>
              <a:t>≠ </a:t>
            </a:r>
            <a:r>
              <a:rPr lang="en-US" dirty="0"/>
              <a:t>[</a:t>
            </a:r>
            <a:r>
              <a:rPr lang="en-US" i="1" dirty="0"/>
              <a:t>b</a:t>
            </a:r>
            <a:r>
              <a:rPr lang="en-US" dirty="0"/>
              <a:t>]</a:t>
            </a:r>
            <a:r>
              <a:rPr lang="en-US" i="1" baseline="-25000" dirty="0"/>
              <a:t>R</a:t>
            </a:r>
            <a:r>
              <a:rPr lang="en-US" i="1" dirty="0"/>
              <a:t>.</a:t>
            </a:r>
          </a:p>
          <a:p>
            <a:r>
              <a:rPr lang="en-US" dirty="0"/>
              <a:t>Therefore, the equivalence classes form a partition of </a:t>
            </a:r>
            <a:r>
              <a:rPr lang="en-US" i="1" dirty="0"/>
              <a:t>A</a:t>
            </a:r>
            <a:r>
              <a:rPr lang="en-US" dirty="0"/>
              <a:t>, because they split </a:t>
            </a:r>
            <a:r>
              <a:rPr lang="en-US" i="1" dirty="0"/>
              <a:t>A</a:t>
            </a:r>
            <a:r>
              <a:rPr lang="en-US" dirty="0"/>
              <a:t> into disjoint subsets. </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extLst>
      <p:ext uri="{BB962C8B-B14F-4D97-AF65-F5344CB8AC3E}">
        <p14:creationId xmlns:p14="http://schemas.microsoft.com/office/powerpoint/2010/main" val="4190821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Structures: Sets and Functions </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6324600" y="4648200"/>
            <a:ext cx="2667000" cy="523220"/>
          </a:xfrm>
          <a:prstGeom prst="rect">
            <a:avLst/>
          </a:prstGeom>
          <a:noFill/>
        </p:spPr>
        <p:txBody>
          <a:bodyPr wrap="square" rtlCol="0">
            <a:spAutoFit/>
          </a:bodyPr>
          <a:lstStyle/>
          <a:p>
            <a:pPr algn="ctr"/>
            <a:r>
              <a:rPr lang="en-US" sz="2800" dirty="0" smtClean="0"/>
              <a:t>Shoaib Raza</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Relations and Functions</a:t>
            </a:r>
          </a:p>
          <a:p>
            <a:r>
              <a:rPr lang="en-US" dirty="0"/>
              <a:t>Properties of Relations</a:t>
            </a:r>
          </a:p>
          <a:p>
            <a:pPr lvl="1"/>
            <a:r>
              <a:rPr lang="en-US" dirty="0"/>
              <a:t>Reflexive Relations</a:t>
            </a:r>
          </a:p>
          <a:p>
            <a:pPr lvl="1"/>
            <a:r>
              <a:rPr lang="en-US" dirty="0"/>
              <a:t>Symmetric and </a:t>
            </a:r>
            <a:r>
              <a:rPr lang="en-US" dirty="0" err="1"/>
              <a:t>Antisymmetric</a:t>
            </a:r>
            <a:r>
              <a:rPr lang="en-US" dirty="0"/>
              <a:t> Relations</a:t>
            </a:r>
          </a:p>
          <a:p>
            <a:pPr lvl="1"/>
            <a:r>
              <a:rPr lang="en-US" dirty="0"/>
              <a:t>Transitive Relations</a:t>
            </a:r>
          </a:p>
          <a:p>
            <a:r>
              <a:rPr lang="en-US" dirty="0"/>
              <a:t>Combining Relations</a:t>
            </a:r>
          </a:p>
        </p:txBody>
      </p:sp>
    </p:spTree>
    <p:extLst>
      <p:ext uri="{BB962C8B-B14F-4D97-AF65-F5344CB8AC3E}">
        <p14:creationId xmlns:p14="http://schemas.microsoft.com/office/powerpoint/2010/main" val="2206772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Definition of a Function.</a:t>
            </a:r>
          </a:p>
          <a:p>
            <a:pPr lvl="1"/>
            <a:r>
              <a:rPr lang="en-US" dirty="0"/>
              <a:t>Domain, </a:t>
            </a:r>
            <a:r>
              <a:rPr lang="en-US" dirty="0" smtClean="0"/>
              <a:t>Codomain</a:t>
            </a:r>
            <a:endParaRPr lang="en-US" dirty="0"/>
          </a:p>
          <a:p>
            <a:pPr lvl="1"/>
            <a:r>
              <a:rPr lang="en-US" dirty="0"/>
              <a:t>Image, </a:t>
            </a:r>
            <a:r>
              <a:rPr lang="en-US" dirty="0" smtClean="0"/>
              <a:t>Pre image</a:t>
            </a:r>
            <a:endParaRPr lang="en-US" dirty="0"/>
          </a:p>
          <a:p>
            <a:r>
              <a:rPr lang="en-US" dirty="0"/>
              <a:t>Injection, Surjection, Bijection</a:t>
            </a:r>
          </a:p>
          <a:p>
            <a:r>
              <a:rPr lang="en-US" dirty="0"/>
              <a:t>Inverse Function</a:t>
            </a:r>
          </a:p>
          <a:p>
            <a:r>
              <a:rPr lang="en-US" dirty="0"/>
              <a:t>Function Composition</a:t>
            </a:r>
          </a:p>
          <a:p>
            <a:r>
              <a:rPr lang="en-US" dirty="0"/>
              <a:t>Graphing Functions</a:t>
            </a:r>
          </a:p>
          <a:p>
            <a:r>
              <a:rPr lang="en-US" dirty="0"/>
              <a:t>Floor, Ceiling, </a:t>
            </a:r>
            <a:r>
              <a:rPr lang="en-US" dirty="0" smtClean="0"/>
              <a:t>Factorial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each element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exactly one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i="1" dirty="0"/>
              <a:t>domain</a:t>
            </a:r>
            <a:r>
              <a:rPr lang="en-US" sz="2800" dirty="0"/>
              <a:t> of </a:t>
            </a:r>
            <a:r>
              <a:rPr lang="en-US" sz="2800" i="1" dirty="0"/>
              <a:t>f</a:t>
            </a:r>
            <a:r>
              <a:rPr lang="en-US" sz="2800" dirty="0"/>
              <a:t>.</a:t>
            </a:r>
          </a:p>
          <a:p>
            <a:r>
              <a:rPr lang="en-US" sz="2800" i="1" dirty="0"/>
              <a:t>B</a:t>
            </a:r>
            <a:r>
              <a:rPr lang="en-US" sz="2800" dirty="0"/>
              <a:t> is called the </a:t>
            </a:r>
            <a:r>
              <a:rPr lang="en-US" sz="2800"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i="1" dirty="0" err="1"/>
              <a:t>preimage</a:t>
            </a:r>
            <a:r>
              <a:rPr lang="en-US" sz="2800" dirty="0"/>
              <a:t> of </a:t>
            </a:r>
            <a:r>
              <a:rPr lang="en-US" sz="2800" i="1" dirty="0">
                <a:latin typeface="Cambria Math" pitchFamily="18" charset="0"/>
                <a:ea typeface="Cambria Math" pitchFamily="18" charset="0"/>
              </a:rPr>
              <a:t>b.</a:t>
            </a:r>
          </a:p>
          <a:p>
            <a:r>
              <a:rPr lang="en-US" sz="2800" dirty="0"/>
              <a:t>The range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 Functions</a:t>
            </a:r>
            <a:endParaRPr lang="en-US" dirty="0"/>
          </a:p>
        </p:txBody>
      </p:sp>
      <p:sp>
        <p:nvSpPr>
          <p:cNvPr id="3" name="Content Placeholder 2"/>
          <p:cNvSpPr>
            <a:spLocks noGrp="1"/>
          </p:cNvSpPr>
          <p:nvPr>
            <p:ph idx="1"/>
          </p:nvPr>
        </p:nvSpPr>
        <p:spPr/>
        <p:txBody>
          <a:bodyPr>
            <a:normAutofit/>
          </a:bodyPr>
          <a:lstStyle/>
          <a:p>
            <a:r>
              <a:rPr lang="en-US" dirty="0"/>
              <a:t>Two functions are </a:t>
            </a:r>
            <a:r>
              <a:rPr lang="en-US" b="1" dirty="0"/>
              <a:t>equal </a:t>
            </a:r>
            <a:r>
              <a:rPr lang="en-US" dirty="0"/>
              <a:t>when they </a:t>
            </a:r>
            <a:endParaRPr lang="en-US" dirty="0" smtClean="0"/>
          </a:p>
          <a:p>
            <a:pPr lvl="1"/>
            <a:r>
              <a:rPr lang="en-US" dirty="0" smtClean="0"/>
              <a:t>have </a:t>
            </a:r>
            <a:r>
              <a:rPr lang="en-US" dirty="0"/>
              <a:t>the </a:t>
            </a:r>
            <a:r>
              <a:rPr lang="en-US" dirty="0" smtClean="0"/>
              <a:t>same domain</a:t>
            </a:r>
            <a:r>
              <a:rPr lang="en-US" dirty="0"/>
              <a:t>, </a:t>
            </a:r>
            <a:endParaRPr lang="en-US" dirty="0" smtClean="0"/>
          </a:p>
          <a:p>
            <a:pPr lvl="1"/>
            <a:r>
              <a:rPr lang="en-US" dirty="0" smtClean="0"/>
              <a:t>have </a:t>
            </a:r>
            <a:r>
              <a:rPr lang="en-US" dirty="0"/>
              <a:t>the same codomain, </a:t>
            </a:r>
            <a:endParaRPr lang="en-US" dirty="0" smtClean="0"/>
          </a:p>
          <a:p>
            <a:pPr lvl="1"/>
            <a:r>
              <a:rPr lang="en-US" dirty="0" smtClean="0"/>
              <a:t>map </a:t>
            </a:r>
            <a:r>
              <a:rPr lang="en-US" dirty="0"/>
              <a:t>each element of their common domain to the </a:t>
            </a:r>
            <a:r>
              <a:rPr lang="en-US" dirty="0" smtClean="0"/>
              <a:t>same element </a:t>
            </a:r>
            <a:r>
              <a:rPr lang="en-US" dirty="0"/>
              <a:t>in their common codomain</a:t>
            </a:r>
            <a:r>
              <a:rPr lang="en-US" dirty="0" smtClean="0"/>
              <a:t>.</a:t>
            </a:r>
          </a:p>
          <a:p>
            <a:r>
              <a:rPr lang="en-US" dirty="0" smtClean="0"/>
              <a:t>If </a:t>
            </a:r>
            <a:r>
              <a:rPr lang="en-US" dirty="0"/>
              <a:t>we change either the domain or the </a:t>
            </a:r>
            <a:r>
              <a:rPr lang="en-US" dirty="0" smtClean="0"/>
              <a:t>codomain </a:t>
            </a:r>
            <a:r>
              <a:rPr lang="en-US" dirty="0"/>
              <a:t>of a function, then we obtain a different </a:t>
            </a:r>
            <a:r>
              <a:rPr lang="en-US" dirty="0" smtClean="0"/>
              <a:t>function.</a:t>
            </a:r>
          </a:p>
          <a:p>
            <a:r>
              <a:rPr lang="en-US" dirty="0" smtClean="0"/>
              <a:t>If </a:t>
            </a:r>
            <a:r>
              <a:rPr lang="en-US" dirty="0"/>
              <a:t>we change the mapping of elements, </a:t>
            </a:r>
            <a:r>
              <a:rPr lang="en-US" dirty="0" smtClean="0"/>
              <a:t>then we </a:t>
            </a:r>
            <a:r>
              <a:rPr lang="en-US" dirty="0"/>
              <a:t>also obtain a different function.</a:t>
            </a:r>
          </a:p>
        </p:txBody>
      </p:sp>
    </p:spTree>
    <p:extLst>
      <p:ext uri="{BB962C8B-B14F-4D97-AF65-F5344CB8AC3E}">
        <p14:creationId xmlns:p14="http://schemas.microsoft.com/office/powerpoint/2010/main" val="9417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52850"/>
            <a:ext cx="64293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solidFill>
                  <a:srgbClr val="0070C0"/>
                </a:solidFill>
              </a:rPr>
              <a:t>Activity Time</a:t>
            </a:r>
          </a:p>
        </p:txBody>
      </p:sp>
      <p:pic>
        <p:nvPicPr>
          <p:cNvPr id="4" name="Picture 3" descr="grandfather_clock_shadow_md_wh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066800"/>
            <a:ext cx="2286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5800" y="2294621"/>
            <a:ext cx="4572000" cy="1384995"/>
          </a:xfrm>
          <a:prstGeom prst="rect">
            <a:avLst/>
          </a:prstGeom>
        </p:spPr>
        <p:txBody>
          <a:bodyPr>
            <a:spAutoFit/>
          </a:bodyPr>
          <a:lstStyle/>
          <a:p>
            <a:r>
              <a:rPr lang="en-US" sz="2800" dirty="0"/>
              <a:t>What are the domain, codomain, and range of the </a:t>
            </a:r>
            <a:r>
              <a:rPr lang="en-US" sz="2800" dirty="0" smtClean="0"/>
              <a:t>following function</a:t>
            </a:r>
            <a:endParaRPr lang="en-US" sz="2800" dirty="0"/>
          </a:p>
        </p:txBody>
      </p:sp>
    </p:spTree>
    <p:extLst>
      <p:ext uri="{BB962C8B-B14F-4D97-AF65-F5344CB8AC3E}">
        <p14:creationId xmlns:p14="http://schemas.microsoft.com/office/powerpoint/2010/main" val="42930938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Let </a:t>
            </a:r>
            <a:r>
              <a:rPr lang="en-US" i="1" dirty="0" smtClean="0"/>
              <a:t>G </a:t>
            </a:r>
            <a:r>
              <a:rPr lang="en-US" dirty="0" smtClean="0"/>
              <a:t>be </a:t>
            </a:r>
            <a:r>
              <a:rPr lang="en-US" dirty="0"/>
              <a:t>the function that assigns a grade to a student in our discrete mathematics class.</a:t>
            </a:r>
          </a:p>
          <a:p>
            <a:r>
              <a:rPr lang="en-US" dirty="0"/>
              <a:t>Note that </a:t>
            </a:r>
            <a:r>
              <a:rPr lang="en-US" i="1" dirty="0"/>
              <a:t>G(</a:t>
            </a:r>
            <a:r>
              <a:rPr lang="en-US" dirty="0"/>
              <a:t>Adams</a:t>
            </a:r>
            <a:r>
              <a:rPr lang="en-US" i="1" dirty="0"/>
              <a:t>) </a:t>
            </a:r>
            <a:r>
              <a:rPr lang="en-US" dirty="0"/>
              <a:t>= </a:t>
            </a:r>
            <a:r>
              <a:rPr lang="en-US" i="1" dirty="0"/>
              <a:t>A</a:t>
            </a:r>
            <a:r>
              <a:rPr lang="en-US" dirty="0"/>
              <a:t>, for instance. </a:t>
            </a:r>
            <a:endParaRPr lang="en-US" dirty="0" smtClean="0"/>
          </a:p>
          <a:p>
            <a:r>
              <a:rPr lang="en-US" dirty="0" smtClean="0"/>
              <a:t>The </a:t>
            </a:r>
            <a:r>
              <a:rPr lang="en-US" dirty="0"/>
              <a:t>domain of </a:t>
            </a:r>
            <a:r>
              <a:rPr lang="en-US" i="1" dirty="0"/>
              <a:t>G </a:t>
            </a:r>
            <a:r>
              <a:rPr lang="en-US" dirty="0"/>
              <a:t>is the set {Adams, Chou, </a:t>
            </a:r>
            <a:r>
              <a:rPr lang="en-US" dirty="0" err="1" smtClean="0"/>
              <a:t>Goodfriend</a:t>
            </a:r>
            <a:r>
              <a:rPr lang="en-US" dirty="0" smtClean="0"/>
              <a:t>, Rodriguez</a:t>
            </a:r>
            <a:r>
              <a:rPr lang="en-US" dirty="0"/>
              <a:t>, Stevens}, </a:t>
            </a:r>
            <a:endParaRPr lang="en-US" dirty="0" smtClean="0"/>
          </a:p>
          <a:p>
            <a:r>
              <a:rPr lang="en-US" dirty="0" smtClean="0"/>
              <a:t>The </a:t>
            </a:r>
            <a:r>
              <a:rPr lang="en-US" dirty="0"/>
              <a:t>codomain is the set {</a:t>
            </a:r>
            <a:r>
              <a:rPr lang="en-US" i="1" dirty="0" smtClean="0"/>
              <a:t>A,B,C,D,F</a:t>
            </a:r>
            <a:r>
              <a:rPr lang="en-US" dirty="0"/>
              <a:t>}. </a:t>
            </a:r>
            <a:endParaRPr lang="en-US" dirty="0" smtClean="0"/>
          </a:p>
          <a:p>
            <a:r>
              <a:rPr lang="en-US" dirty="0" smtClean="0"/>
              <a:t>The </a:t>
            </a:r>
            <a:r>
              <a:rPr lang="en-US" dirty="0"/>
              <a:t>range of </a:t>
            </a:r>
            <a:r>
              <a:rPr lang="en-US" i="1" dirty="0"/>
              <a:t>G </a:t>
            </a:r>
            <a:r>
              <a:rPr lang="en-US" dirty="0"/>
              <a:t>is the </a:t>
            </a:r>
            <a:r>
              <a:rPr lang="en-US" dirty="0" smtClean="0"/>
              <a:t>set {</a:t>
            </a:r>
            <a:r>
              <a:rPr lang="en-US" i="1" dirty="0" smtClean="0"/>
              <a:t>A,B,C</a:t>
            </a:r>
            <a:r>
              <a:rPr lang="en-US" i="1" dirty="0"/>
              <a:t>, F</a:t>
            </a:r>
            <a:r>
              <a:rPr lang="en-US" dirty="0"/>
              <a:t>},</a:t>
            </a:r>
          </a:p>
        </p:txBody>
      </p:sp>
    </p:spTree>
    <p:extLst>
      <p:ext uri="{BB962C8B-B14F-4D97-AF65-F5344CB8AC3E}">
        <p14:creationId xmlns:p14="http://schemas.microsoft.com/office/powerpoint/2010/main" val="12960997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binary relation R</a:t>
            </a:r>
            <a:r>
              <a:rPr lang="en-US" dirty="0"/>
              <a:t> from a set </a:t>
            </a:r>
            <a:r>
              <a:rPr lang="en-US" i="1" dirty="0"/>
              <a:t>A</a:t>
            </a:r>
            <a:r>
              <a:rPr lang="en-US" dirty="0"/>
              <a:t> to a set </a:t>
            </a:r>
            <a:r>
              <a:rPr lang="en-US" i="1" dirty="0"/>
              <a:t>B</a:t>
            </a:r>
            <a:r>
              <a:rPr lang="en-US" dirty="0"/>
              <a:t> is a subset </a:t>
            </a:r>
            <a:r>
              <a:rPr lang="en-US" i="1" dirty="0"/>
              <a:t>R </a:t>
            </a:r>
            <a:r>
              <a:rPr lang="en-US" dirty="0">
                <a:latin typeface="Cambria Math"/>
                <a:ea typeface="Cambria Math"/>
              </a:rPr>
              <a:t>⊆</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p>
          <a:p>
            <a:pPr>
              <a:buNone/>
            </a:pPr>
            <a:r>
              <a:rPr lang="en-US" b="1" dirty="0">
                <a:ea typeface="Cambria Math"/>
              </a:rPr>
              <a:t>    Example</a:t>
            </a:r>
            <a:r>
              <a:rPr lang="en-US" dirty="0">
                <a:ea typeface="Cambria Math"/>
              </a:rPr>
              <a:t>:</a:t>
            </a:r>
          </a:p>
          <a:p>
            <a:pPr lvl="1"/>
            <a:r>
              <a:rPr lang="en-US" dirty="0">
                <a:ea typeface="Cambria Math"/>
              </a:rPr>
              <a:t>Let </a:t>
            </a:r>
            <a:r>
              <a:rPr lang="en-US" i="1" dirty="0">
                <a:ea typeface="Cambria Math"/>
              </a:rPr>
              <a:t>A = </a:t>
            </a:r>
            <a:r>
              <a:rPr lang="en-US" dirty="0">
                <a:ea typeface="Cambria Math"/>
              </a:rPr>
              <a:t>{</a:t>
            </a:r>
            <a:r>
              <a:rPr lang="en-US" dirty="0">
                <a:latin typeface="Cambria Math" pitchFamily="18" charset="0"/>
                <a:ea typeface="Cambria Math" pitchFamily="18" charset="0"/>
              </a:rPr>
              <a:t>0</a:t>
            </a:r>
            <a:r>
              <a:rPr lang="en-US" dirty="0">
                <a:ea typeface="Cambria Math"/>
              </a:rPr>
              <a:t>,</a:t>
            </a:r>
            <a:r>
              <a:rPr lang="en-US" dirty="0">
                <a:latin typeface="Cambria Math" pitchFamily="18" charset="0"/>
                <a:ea typeface="Cambria Math" pitchFamily="18" charset="0"/>
              </a:rPr>
              <a:t>1,2</a:t>
            </a:r>
            <a:r>
              <a:rPr lang="en-US" dirty="0">
                <a:ea typeface="Cambria Math"/>
              </a:rPr>
              <a:t>}</a:t>
            </a:r>
            <a:r>
              <a:rPr lang="en-US" i="1" dirty="0">
                <a:ea typeface="Cambria Math"/>
              </a:rPr>
              <a:t> </a:t>
            </a:r>
            <a:r>
              <a:rPr lang="en-US" dirty="0">
                <a:ea typeface="Cambria Math"/>
              </a:rPr>
              <a:t>and</a:t>
            </a:r>
            <a:r>
              <a:rPr lang="en-US" i="1" dirty="0">
                <a:ea typeface="Cambria Math"/>
              </a:rPr>
              <a:t> B = </a:t>
            </a:r>
            <a:r>
              <a:rPr lang="en-US" dirty="0">
                <a:ea typeface="Cambria Math"/>
              </a:rPr>
              <a:t>{</a:t>
            </a:r>
            <a:r>
              <a:rPr lang="en-US" i="1" dirty="0" err="1">
                <a:ea typeface="Cambria Math"/>
              </a:rPr>
              <a:t>a,b</a:t>
            </a:r>
            <a:r>
              <a:rPr lang="en-US" dirty="0">
                <a:ea typeface="Cambria Math"/>
              </a:rPr>
              <a:t>} </a:t>
            </a:r>
          </a:p>
          <a:p>
            <a:pPr lvl="1"/>
            <a:r>
              <a:rPr lang="en-US" dirty="0">
                <a:ea typeface="Cambria Math"/>
              </a:rPr>
              <a:t>{(</a:t>
            </a:r>
            <a:r>
              <a:rPr lang="en-US" dirty="0">
                <a:latin typeface="Cambria Math" pitchFamily="18" charset="0"/>
                <a:ea typeface="Cambria Math" pitchFamily="18" charset="0"/>
              </a:rPr>
              <a:t>0, </a:t>
            </a:r>
            <a:r>
              <a:rPr lang="en-US" i="1" dirty="0">
                <a:ea typeface="Cambria Math"/>
              </a:rPr>
              <a:t>a</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0, </a:t>
            </a:r>
            <a:r>
              <a:rPr lang="en-US" i="1" dirty="0">
                <a:ea typeface="Cambria Math"/>
              </a:rPr>
              <a:t>b</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1,</a:t>
            </a:r>
            <a:r>
              <a:rPr lang="en-US" i="1" dirty="0">
                <a:ea typeface="Cambria Math"/>
              </a:rPr>
              <a:t>a</a:t>
            </a:r>
            <a:r>
              <a:rPr lang="en-US" dirty="0">
                <a:ea typeface="Cambria Math"/>
              </a:rPr>
              <a:t>) </a:t>
            </a:r>
            <a:r>
              <a:rPr lang="en-US" i="1" dirty="0">
                <a:ea typeface="Cambria Math"/>
              </a:rPr>
              <a:t>, </a:t>
            </a:r>
            <a:r>
              <a:rPr lang="en-US" dirty="0">
                <a:ea typeface="Cambria Math"/>
              </a:rPr>
              <a:t>(</a:t>
            </a:r>
            <a:r>
              <a:rPr lang="en-US" dirty="0">
                <a:latin typeface="Cambria Math" pitchFamily="18" charset="0"/>
                <a:ea typeface="Cambria Math" pitchFamily="18" charset="0"/>
              </a:rPr>
              <a:t>2, </a:t>
            </a:r>
            <a:r>
              <a:rPr lang="en-US" i="1" dirty="0">
                <a:ea typeface="Cambria Math"/>
              </a:rPr>
              <a:t>b</a:t>
            </a:r>
            <a:r>
              <a:rPr lang="en-US" dirty="0">
                <a:ea typeface="Cambria Math"/>
              </a:rPr>
              <a:t>)} is a relation from </a:t>
            </a:r>
            <a:r>
              <a:rPr lang="en-US" i="1" dirty="0">
                <a:ea typeface="Cambria Math"/>
              </a:rPr>
              <a:t>A</a:t>
            </a:r>
            <a:r>
              <a:rPr lang="en-US" dirty="0">
                <a:ea typeface="Cambria Math"/>
              </a:rPr>
              <a:t> to </a:t>
            </a:r>
            <a:r>
              <a:rPr lang="en-US" i="1" dirty="0">
                <a:ea typeface="Cambria Math"/>
              </a:rPr>
              <a:t>B</a:t>
            </a:r>
            <a:r>
              <a:rPr lang="en-US" dirty="0">
                <a:ea typeface="Cambria Math"/>
              </a:rPr>
              <a:t>. </a:t>
            </a:r>
          </a:p>
          <a:p>
            <a:pPr lvl="1"/>
            <a:r>
              <a:rPr lang="en-US" dirty="0">
                <a:ea typeface="Cambria Math"/>
              </a:rPr>
              <a:t>We can represent relations from a set </a:t>
            </a:r>
            <a:r>
              <a:rPr lang="en-US" i="1" dirty="0">
                <a:ea typeface="Cambria Math"/>
              </a:rPr>
              <a:t>A</a:t>
            </a:r>
            <a:r>
              <a:rPr lang="en-US" dirty="0">
                <a:ea typeface="Cambria Math"/>
              </a:rPr>
              <a:t> to a set </a:t>
            </a:r>
            <a:r>
              <a:rPr lang="en-US" i="1" dirty="0">
                <a:ea typeface="Cambria Math"/>
              </a:rPr>
              <a:t>B</a:t>
            </a:r>
            <a:r>
              <a:rPr lang="en-US" dirty="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a:t>Relations are more general than functions. A function is a relation where exactly one element of </a:t>
            </a:r>
            <a:r>
              <a:rPr lang="en-US" i="1" dirty="0"/>
              <a:t>B</a:t>
            </a:r>
            <a:r>
              <a:rPr lang="en-US" dirty="0"/>
              <a:t> is related to each element of </a:t>
            </a:r>
            <a:r>
              <a:rPr lang="en-US" i="1" dirty="0"/>
              <a:t>A.</a:t>
            </a:r>
            <a:r>
              <a:rPr lang="en-US" dirty="0"/>
              <a:t> </a:t>
            </a:r>
          </a:p>
        </p:txBody>
      </p:sp>
    </p:spTree>
    <p:extLst>
      <p:ext uri="{BB962C8B-B14F-4D97-AF65-F5344CB8AC3E}">
        <p14:creationId xmlns:p14="http://schemas.microsoft.com/office/powerpoint/2010/main" val="1862085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err="1"/>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609600"/>
            <a:ext cx="913447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180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real-valued</a:t>
            </a:r>
            <a:endParaRPr lang="en-US" dirty="0"/>
          </a:p>
        </p:txBody>
      </p:sp>
      <p:sp>
        <p:nvSpPr>
          <p:cNvPr id="3" name="Content Placeholder 2"/>
          <p:cNvSpPr>
            <a:spLocks noGrp="1"/>
          </p:cNvSpPr>
          <p:nvPr>
            <p:ph idx="1"/>
          </p:nvPr>
        </p:nvSpPr>
        <p:spPr/>
        <p:txBody>
          <a:bodyPr>
            <a:normAutofit/>
          </a:bodyPr>
          <a:lstStyle/>
          <a:p>
            <a:r>
              <a:rPr lang="en-US" dirty="0"/>
              <a:t>A function is called </a:t>
            </a:r>
            <a:r>
              <a:rPr lang="en-US" b="1" dirty="0"/>
              <a:t>real-valued </a:t>
            </a:r>
            <a:r>
              <a:rPr lang="en-US" dirty="0"/>
              <a:t>if its codomain is the set of real </a:t>
            </a:r>
            <a:r>
              <a:rPr lang="en-US" dirty="0" smtClean="0"/>
              <a:t>numbers.</a:t>
            </a:r>
          </a:p>
          <a:p>
            <a:endParaRPr lang="en-US" dirty="0"/>
          </a:p>
          <a:p>
            <a:r>
              <a:rPr lang="en-US" dirty="0"/>
              <a:t>Let </a:t>
            </a:r>
            <a:r>
              <a:rPr lang="en-US" i="1" dirty="0"/>
              <a:t>f</a:t>
            </a:r>
            <a:r>
              <a:rPr lang="en-US" dirty="0"/>
              <a:t>1 and </a:t>
            </a:r>
            <a:r>
              <a:rPr lang="en-US" i="1" dirty="0"/>
              <a:t>f</a:t>
            </a:r>
            <a:r>
              <a:rPr lang="en-US" dirty="0"/>
              <a:t>2 be functions from </a:t>
            </a:r>
            <a:r>
              <a:rPr lang="en-US" i="1" dirty="0"/>
              <a:t>A </a:t>
            </a:r>
            <a:r>
              <a:rPr lang="en-US" dirty="0"/>
              <a:t>to </a:t>
            </a:r>
            <a:r>
              <a:rPr lang="en-US" b="1" dirty="0"/>
              <a:t>R</a:t>
            </a:r>
            <a:r>
              <a:rPr lang="en-US" dirty="0"/>
              <a:t>. </a:t>
            </a:r>
            <a:endParaRPr lang="en-US" dirty="0" smtClean="0"/>
          </a:p>
          <a:p>
            <a:r>
              <a:rPr lang="en-US" dirty="0" smtClean="0"/>
              <a:t>Then </a:t>
            </a:r>
            <a:r>
              <a:rPr lang="en-US" i="1" dirty="0"/>
              <a:t>f</a:t>
            </a:r>
            <a:r>
              <a:rPr lang="en-US" dirty="0"/>
              <a:t>1 + </a:t>
            </a:r>
            <a:r>
              <a:rPr lang="en-US" i="1" dirty="0"/>
              <a:t>f</a:t>
            </a:r>
            <a:r>
              <a:rPr lang="en-US" dirty="0"/>
              <a:t>2 and </a:t>
            </a:r>
            <a:r>
              <a:rPr lang="en-US" i="1" dirty="0"/>
              <a:t>f</a:t>
            </a:r>
            <a:r>
              <a:rPr lang="en-US" dirty="0"/>
              <a:t>1</a:t>
            </a:r>
            <a:r>
              <a:rPr lang="en-US" i="1" dirty="0"/>
              <a:t>f</a:t>
            </a:r>
            <a:r>
              <a:rPr lang="en-US" dirty="0"/>
              <a:t>2 are also functions from </a:t>
            </a:r>
            <a:r>
              <a:rPr lang="en-US" i="1" dirty="0" smtClean="0"/>
              <a:t>A </a:t>
            </a:r>
            <a:r>
              <a:rPr lang="en-US" dirty="0" smtClean="0"/>
              <a:t>to </a:t>
            </a:r>
            <a:r>
              <a:rPr lang="en-US" b="1" dirty="0"/>
              <a:t>R </a:t>
            </a:r>
            <a:r>
              <a:rPr lang="en-US" dirty="0"/>
              <a:t>defined for all </a:t>
            </a:r>
            <a:r>
              <a:rPr lang="en-US" i="1" dirty="0"/>
              <a:t>x </a:t>
            </a:r>
            <a:r>
              <a:rPr lang="en-US" dirty="0"/>
              <a:t>∈ </a:t>
            </a:r>
            <a:r>
              <a:rPr lang="en-US" i="1" dirty="0"/>
              <a:t>A </a:t>
            </a:r>
            <a:r>
              <a:rPr lang="en-US" dirty="0"/>
              <a:t>by</a:t>
            </a:r>
          </a:p>
          <a:p>
            <a:pPr lvl="1"/>
            <a:r>
              <a:rPr lang="en-US" i="1" dirty="0"/>
              <a:t>(f</a:t>
            </a:r>
            <a:r>
              <a:rPr lang="en-US" dirty="0"/>
              <a:t>1 + </a:t>
            </a:r>
            <a:r>
              <a:rPr lang="en-US" i="1" dirty="0"/>
              <a:t>f</a:t>
            </a:r>
            <a:r>
              <a:rPr lang="en-US" dirty="0"/>
              <a:t>2</a:t>
            </a:r>
            <a:r>
              <a:rPr lang="en-US" i="1" dirty="0"/>
              <a:t>)(x) </a:t>
            </a:r>
            <a:r>
              <a:rPr lang="en-US" dirty="0"/>
              <a:t>= </a:t>
            </a:r>
            <a:r>
              <a:rPr lang="en-US" i="1" dirty="0"/>
              <a:t>f</a:t>
            </a:r>
            <a:r>
              <a:rPr lang="en-US" dirty="0"/>
              <a:t>1</a:t>
            </a:r>
            <a:r>
              <a:rPr lang="en-US" i="1" dirty="0"/>
              <a:t>(x) </a:t>
            </a:r>
            <a:r>
              <a:rPr lang="en-US" dirty="0"/>
              <a:t>+ </a:t>
            </a:r>
            <a:r>
              <a:rPr lang="en-US" i="1" dirty="0"/>
              <a:t>f</a:t>
            </a:r>
            <a:r>
              <a:rPr lang="en-US" dirty="0"/>
              <a:t>2</a:t>
            </a:r>
            <a:r>
              <a:rPr lang="en-US" i="1" dirty="0"/>
              <a:t>(x),</a:t>
            </a:r>
          </a:p>
          <a:p>
            <a:pPr lvl="1"/>
            <a:r>
              <a:rPr lang="en-US" i="1" dirty="0"/>
              <a:t>(f</a:t>
            </a:r>
            <a:r>
              <a:rPr lang="en-US" dirty="0"/>
              <a:t>1</a:t>
            </a:r>
            <a:r>
              <a:rPr lang="en-US" i="1" dirty="0"/>
              <a:t>f</a:t>
            </a:r>
            <a:r>
              <a:rPr lang="en-US" dirty="0"/>
              <a:t>2</a:t>
            </a:r>
            <a:r>
              <a:rPr lang="en-US" i="1" dirty="0"/>
              <a:t>)(x) </a:t>
            </a:r>
            <a:r>
              <a:rPr lang="en-US" dirty="0"/>
              <a:t>= </a:t>
            </a:r>
            <a:r>
              <a:rPr lang="en-US" i="1" dirty="0"/>
              <a:t>f</a:t>
            </a:r>
            <a:r>
              <a:rPr lang="en-US" dirty="0"/>
              <a:t>1</a:t>
            </a:r>
            <a:r>
              <a:rPr lang="en-US" i="1" dirty="0"/>
              <a:t>(x)f</a:t>
            </a:r>
            <a:r>
              <a:rPr lang="en-US" dirty="0"/>
              <a:t>2</a:t>
            </a:r>
            <a:r>
              <a:rPr lang="en-US" i="1" dirty="0"/>
              <a:t>(x).</a:t>
            </a:r>
            <a:endParaRPr lang="en-US" dirty="0"/>
          </a:p>
        </p:txBody>
      </p:sp>
    </p:spTree>
    <p:extLst>
      <p:ext uri="{BB962C8B-B14F-4D97-AF65-F5344CB8AC3E}">
        <p14:creationId xmlns:p14="http://schemas.microsoft.com/office/powerpoint/2010/main" val="11986235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a:t>
            </a:r>
            <a:r>
              <a:rPr lang="en-US" dirty="0" smtClean="0">
                <a:latin typeface="Cambria Math" pitchFamily="18" charset="0"/>
                <a:ea typeface="Cambria Math" pitchFamily="18" charset="0"/>
              </a:rPr>
              <a:t> </a:t>
            </a:r>
            <a:endParaRPr lang="en-US" i="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a:t>
            </a:r>
            <a:r>
              <a:rPr lang="en-US" dirty="0" smtClean="0">
                <a:solidFill>
                  <a:schemeClr val="tx1"/>
                </a:solidFill>
              </a:rPr>
              <a:t>2: </a:t>
            </a:r>
            <a:endParaRPr lang="en-US" dirty="0">
              <a:solidFill>
                <a:schemeClr val="tx1"/>
              </a:solidFill>
            </a:endParaRPr>
          </a:p>
        </p:txBody>
      </p:sp>
      <p:sp>
        <p:nvSpPr>
          <p:cNvPr id="3" name="Rectangle 2"/>
          <p:cNvSpPr/>
          <p:nvPr/>
        </p:nvSpPr>
        <p:spPr>
          <a:xfrm>
            <a:off x="609600" y="2352893"/>
            <a:ext cx="7924800" cy="954107"/>
          </a:xfrm>
          <a:prstGeom prst="rect">
            <a:avLst/>
          </a:prstGeom>
        </p:spPr>
        <p:txBody>
          <a:bodyPr wrap="square">
            <a:spAutoFit/>
          </a:bodyPr>
          <a:lstStyle/>
          <a:p>
            <a:r>
              <a:rPr lang="en-US" sz="2800" dirty="0"/>
              <a:t>Determine whether the function </a:t>
            </a:r>
            <a:r>
              <a:rPr lang="en-US" sz="2800" i="1" dirty="0"/>
              <a:t>f (x) </a:t>
            </a:r>
            <a:r>
              <a:rPr lang="en-US" sz="2800" dirty="0"/>
              <a:t>= </a:t>
            </a:r>
            <a:r>
              <a:rPr lang="en-US" sz="2800" i="1" dirty="0"/>
              <a:t>x</a:t>
            </a:r>
            <a:r>
              <a:rPr lang="en-US" sz="2800" baseline="30000" dirty="0"/>
              <a:t>2</a:t>
            </a:r>
            <a:r>
              <a:rPr lang="en-US" sz="2800" dirty="0"/>
              <a:t> from the set of integers to the set of integers </a:t>
            </a:r>
            <a:r>
              <a:rPr lang="en-US" sz="2800" dirty="0" smtClean="0"/>
              <a:t>is one-to-one</a:t>
            </a:r>
            <a:r>
              <a:rPr lang="en-US" sz="2800" dirty="0"/>
              <a:t>.</a:t>
            </a:r>
          </a:p>
        </p:txBody>
      </p:sp>
      <mc:AlternateContent xmlns:mc="http://schemas.openxmlformats.org/markup-compatibility/2006" xmlns:a14="http://schemas.microsoft.com/office/drawing/2010/main">
        <mc:Choice Requires="a14">
          <p:sp>
            <p:nvSpPr>
              <p:cNvPr id="7" name="Rectangle 6"/>
              <p:cNvSpPr/>
              <p:nvPr/>
            </p:nvSpPr>
            <p:spPr>
              <a:xfrm>
                <a:off x="420806" y="3505200"/>
                <a:ext cx="8458200" cy="954107"/>
              </a:xfrm>
              <a:prstGeom prst="rect">
                <a:avLst/>
              </a:prstGeom>
            </p:spPr>
            <p:txBody>
              <a:bodyPr wrap="square">
                <a:spAutoFit/>
              </a:bodyPr>
              <a:lstStyle/>
              <a:p>
                <a:r>
                  <a:rPr lang="en-US" sz="2800" dirty="0"/>
                  <a:t>The function </a:t>
                </a:r>
                <a:r>
                  <a:rPr lang="en-US" sz="2800" i="1" dirty="0"/>
                  <a:t>f (x) </a:t>
                </a:r>
                <a:r>
                  <a:rPr lang="en-US" sz="2800" dirty="0"/>
                  <a:t>= </a:t>
                </a:r>
                <a:r>
                  <a:rPr lang="en-US" sz="2800" i="1" dirty="0"/>
                  <a:t>x</a:t>
                </a:r>
                <a:r>
                  <a:rPr lang="en-US" sz="2800" baseline="30000" dirty="0"/>
                  <a:t>2</a:t>
                </a:r>
                <a:r>
                  <a:rPr lang="en-US" sz="2800" dirty="0"/>
                  <a:t> is not one-to-one because, for instance, </a:t>
                </a:r>
                <a:r>
                  <a:rPr lang="en-US" sz="2800" i="1" dirty="0"/>
                  <a:t>f (</a:t>
                </a:r>
                <a:r>
                  <a:rPr lang="en-US" sz="2800" dirty="0"/>
                  <a:t>1</a:t>
                </a:r>
                <a:r>
                  <a:rPr lang="en-US" sz="2800" i="1" dirty="0"/>
                  <a:t>) </a:t>
                </a:r>
                <a:r>
                  <a:rPr lang="en-US" sz="2800" dirty="0"/>
                  <a:t>= </a:t>
                </a:r>
                <a:r>
                  <a:rPr lang="en-US" sz="2800" i="1" dirty="0"/>
                  <a:t>f (</a:t>
                </a:r>
                <a:r>
                  <a:rPr lang="en-US" sz="2800" dirty="0"/>
                  <a:t>−1</a:t>
                </a:r>
                <a:r>
                  <a:rPr lang="en-US" sz="2800" i="1" dirty="0"/>
                  <a:t>) </a:t>
                </a:r>
                <a:r>
                  <a:rPr lang="en-US" sz="2800" dirty="0"/>
                  <a:t>= 1</a:t>
                </a:r>
                <a:r>
                  <a:rPr lang="en-US" sz="2800" dirty="0" smtClean="0"/>
                  <a:t>, but </a:t>
                </a:r>
                <a:r>
                  <a:rPr lang="en-US" sz="2800" dirty="0"/>
                  <a:t>1 </a:t>
                </a:r>
                <a14:m>
                  <m:oMath xmlns:m="http://schemas.openxmlformats.org/officeDocument/2006/math">
                    <m:r>
                      <a:rPr lang="en-US" sz="2800" i="1" dirty="0" smtClean="0">
                        <a:latin typeface="Cambria Math"/>
                        <a:ea typeface="Cambria Math"/>
                      </a:rPr>
                      <m:t>≠</m:t>
                    </m:r>
                  </m:oMath>
                </a14:m>
                <a:r>
                  <a:rPr lang="en-US" sz="2800" dirty="0"/>
                  <a:t> −1.</a:t>
                </a:r>
              </a:p>
            </p:txBody>
          </p:sp>
        </mc:Choice>
        <mc:Fallback xmlns="">
          <p:sp>
            <p:nvSpPr>
              <p:cNvPr id="7" name="Rectangle 6"/>
              <p:cNvSpPr>
                <a:spLocks noRot="1" noChangeAspect="1" noMove="1" noResize="1" noEditPoints="1" noAdjustHandles="1" noChangeArrowheads="1" noChangeShapeType="1" noTextEdit="1"/>
              </p:cNvSpPr>
              <p:nvPr/>
            </p:nvSpPr>
            <p:spPr>
              <a:xfrm>
                <a:off x="420806" y="3505200"/>
                <a:ext cx="8458200" cy="954107"/>
              </a:xfrm>
              <a:prstGeom prst="rect">
                <a:avLst/>
              </a:prstGeom>
              <a:blipFill rotWithShape="0">
                <a:blip r:embed="rId2"/>
                <a:stretch>
                  <a:fillRect l="-1441" t="-5732" b="-17197"/>
                </a:stretch>
              </a:blipFill>
            </p:spPr>
            <p:txBody>
              <a:bodyPr/>
              <a:lstStyle/>
              <a:p>
                <a:r>
                  <a:rPr lang="en-US">
                    <a:noFill/>
                  </a:rPr>
                  <a:t> </a:t>
                </a:r>
              </a:p>
            </p:txBody>
          </p:sp>
        </mc:Fallback>
      </mc:AlternateContent>
    </p:spTree>
    <p:extLst>
      <p:ext uri="{BB962C8B-B14F-4D97-AF65-F5344CB8AC3E}">
        <p14:creationId xmlns:p14="http://schemas.microsoft.com/office/powerpoint/2010/main" val="328474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Increasing/</a:t>
            </a:r>
            <a:r>
              <a:rPr lang="en-US" i="1" dirty="0"/>
              <a:t> decreasing </a:t>
            </a:r>
            <a:r>
              <a:rPr lang="en-US" i="1" dirty="0" smtClean="0"/>
              <a:t>functions</a:t>
            </a:r>
            <a:endParaRPr lang="en-US" dirty="0"/>
          </a:p>
        </p:txBody>
      </p:sp>
      <p:sp>
        <p:nvSpPr>
          <p:cNvPr id="3" name="Content Placeholder 2"/>
          <p:cNvSpPr>
            <a:spLocks noGrp="1"/>
          </p:cNvSpPr>
          <p:nvPr>
            <p:ph idx="1"/>
          </p:nvPr>
        </p:nvSpPr>
        <p:spPr/>
        <p:txBody>
          <a:bodyPr>
            <a:normAutofit/>
          </a:bodyPr>
          <a:lstStyle/>
          <a:p>
            <a:r>
              <a:rPr lang="en-US" dirty="0"/>
              <a:t>A function </a:t>
            </a:r>
            <a:r>
              <a:rPr lang="en-US" i="1" dirty="0"/>
              <a:t>f </a:t>
            </a:r>
            <a:r>
              <a:rPr lang="en-US" dirty="0"/>
              <a:t>whose domain and codomain are subsets of the set of real numbers is </a:t>
            </a:r>
            <a:r>
              <a:rPr lang="en-US" dirty="0" smtClean="0"/>
              <a:t>called </a:t>
            </a:r>
            <a:r>
              <a:rPr lang="en-US" i="1" dirty="0" smtClean="0"/>
              <a:t>increasing </a:t>
            </a:r>
            <a:r>
              <a:rPr lang="en-US" dirty="0"/>
              <a:t>if </a:t>
            </a:r>
            <a:r>
              <a:rPr lang="en-US" i="1" dirty="0"/>
              <a:t>f (x) </a:t>
            </a:r>
            <a:r>
              <a:rPr lang="en-US" dirty="0"/>
              <a:t>≤ </a:t>
            </a:r>
            <a:r>
              <a:rPr lang="en-US" i="1" dirty="0"/>
              <a:t>f (y)</a:t>
            </a:r>
            <a:r>
              <a:rPr lang="en-US" dirty="0"/>
              <a:t>, and </a:t>
            </a:r>
            <a:r>
              <a:rPr lang="en-US" i="1" dirty="0"/>
              <a:t>strictly increasing </a:t>
            </a:r>
            <a:r>
              <a:rPr lang="en-US" dirty="0"/>
              <a:t>if </a:t>
            </a:r>
            <a:r>
              <a:rPr lang="en-US" i="1" dirty="0"/>
              <a:t>f(x) &lt; f(y)</a:t>
            </a:r>
            <a:r>
              <a:rPr lang="en-US" dirty="0"/>
              <a:t>, whenever </a:t>
            </a:r>
            <a:r>
              <a:rPr lang="en-US" i="1" dirty="0"/>
              <a:t>x &lt; y </a:t>
            </a:r>
            <a:r>
              <a:rPr lang="en-US" dirty="0"/>
              <a:t>and </a:t>
            </a:r>
            <a:r>
              <a:rPr lang="en-US" i="1" dirty="0" smtClean="0"/>
              <a:t>x </a:t>
            </a:r>
            <a:r>
              <a:rPr lang="en-US" dirty="0" smtClean="0"/>
              <a:t>and </a:t>
            </a:r>
            <a:r>
              <a:rPr lang="en-US" i="1" dirty="0"/>
              <a:t>y </a:t>
            </a:r>
            <a:r>
              <a:rPr lang="en-US" dirty="0"/>
              <a:t>are in the domain of </a:t>
            </a:r>
            <a:r>
              <a:rPr lang="en-US" i="1" dirty="0"/>
              <a:t>f. </a:t>
            </a:r>
            <a:endParaRPr lang="en-US" i="1" dirty="0" smtClean="0"/>
          </a:p>
          <a:p>
            <a:r>
              <a:rPr lang="en-US" dirty="0" smtClean="0"/>
              <a:t>Similarly</a:t>
            </a:r>
            <a:r>
              <a:rPr lang="en-US" dirty="0"/>
              <a:t>, </a:t>
            </a:r>
            <a:r>
              <a:rPr lang="en-US" i="1" dirty="0"/>
              <a:t>f </a:t>
            </a:r>
            <a:r>
              <a:rPr lang="en-US" dirty="0"/>
              <a:t>is called </a:t>
            </a:r>
            <a:r>
              <a:rPr lang="en-US" i="1" dirty="0"/>
              <a:t>decreasing </a:t>
            </a:r>
            <a:r>
              <a:rPr lang="en-US" dirty="0"/>
              <a:t>if </a:t>
            </a:r>
            <a:r>
              <a:rPr lang="en-US" i="1" dirty="0"/>
              <a:t>f (x) </a:t>
            </a:r>
            <a:r>
              <a:rPr lang="en-US" dirty="0"/>
              <a:t>≥ </a:t>
            </a:r>
            <a:r>
              <a:rPr lang="en-US" i="1" dirty="0"/>
              <a:t>f (y)</a:t>
            </a:r>
            <a:r>
              <a:rPr lang="en-US" dirty="0"/>
              <a:t>, and </a:t>
            </a:r>
            <a:r>
              <a:rPr lang="en-US" i="1" dirty="0" smtClean="0"/>
              <a:t>strictly decreasing </a:t>
            </a:r>
            <a:r>
              <a:rPr lang="en-US" dirty="0"/>
              <a:t>if </a:t>
            </a:r>
            <a:r>
              <a:rPr lang="en-US" i="1" dirty="0"/>
              <a:t>f(x) &gt; f(y)</a:t>
            </a:r>
            <a:r>
              <a:rPr lang="en-US" dirty="0"/>
              <a:t>, </a:t>
            </a:r>
            <a:r>
              <a:rPr lang="en-US" dirty="0" smtClean="0"/>
              <a:t>whenever </a:t>
            </a:r>
            <a:r>
              <a:rPr lang="en-US" i="1" dirty="0" smtClean="0"/>
              <a:t>x </a:t>
            </a:r>
            <a:r>
              <a:rPr lang="en-US" i="1" dirty="0"/>
              <a:t>&lt; y </a:t>
            </a:r>
            <a:r>
              <a:rPr lang="en-US" dirty="0"/>
              <a:t>and </a:t>
            </a:r>
            <a:r>
              <a:rPr lang="en-US" i="1" dirty="0"/>
              <a:t>x </a:t>
            </a:r>
            <a:r>
              <a:rPr lang="en-US" dirty="0"/>
              <a:t>and </a:t>
            </a:r>
            <a:r>
              <a:rPr lang="en-US" i="1" dirty="0"/>
              <a:t>y </a:t>
            </a:r>
            <a:r>
              <a:rPr lang="en-US" dirty="0"/>
              <a:t>are in the domain of </a:t>
            </a:r>
            <a:r>
              <a:rPr lang="en-US" i="1" dirty="0"/>
              <a:t>f. </a:t>
            </a:r>
            <a:endParaRPr lang="en-US" i="1" dirty="0" smtClean="0"/>
          </a:p>
        </p:txBody>
      </p:sp>
    </p:spTree>
    <p:extLst>
      <p:ext uri="{BB962C8B-B14F-4D97-AF65-F5344CB8AC3E}">
        <p14:creationId xmlns:p14="http://schemas.microsoft.com/office/powerpoint/2010/main" val="1758478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 on a Set</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Definition:</a:t>
            </a:r>
            <a:r>
              <a:rPr lang="en-US" dirty="0"/>
              <a:t> A binary relation </a:t>
            </a:r>
            <a:r>
              <a:rPr lang="en-US" i="1" dirty="0"/>
              <a:t>R</a:t>
            </a:r>
            <a:r>
              <a:rPr lang="en-US" dirty="0"/>
              <a:t> </a:t>
            </a:r>
            <a:r>
              <a:rPr lang="en-US" i="1" dirty="0"/>
              <a:t>on a set A</a:t>
            </a:r>
            <a:r>
              <a:rPr lang="en-US" dirty="0"/>
              <a:t> is a subset of </a:t>
            </a:r>
            <a:r>
              <a:rPr lang="en-US" i="1" dirty="0"/>
              <a:t>A </a:t>
            </a:r>
            <a:r>
              <a:rPr lang="en-US" dirty="0">
                <a:latin typeface="Cambria Math"/>
                <a:ea typeface="Cambria Math"/>
              </a:rPr>
              <a:t>×</a:t>
            </a:r>
            <a:r>
              <a:rPr lang="en-US" i="1" dirty="0"/>
              <a:t> A </a:t>
            </a:r>
            <a:r>
              <a:rPr lang="en-US" dirty="0"/>
              <a:t>or a relation from </a:t>
            </a:r>
            <a:r>
              <a:rPr lang="en-US" i="1" dirty="0"/>
              <a:t>A</a:t>
            </a:r>
            <a:r>
              <a:rPr lang="en-US" dirty="0"/>
              <a:t> to </a:t>
            </a:r>
            <a:r>
              <a:rPr lang="en-US" i="1" dirty="0"/>
              <a:t>A</a:t>
            </a:r>
            <a:r>
              <a:rPr lang="en-US" dirty="0"/>
              <a:t>.</a:t>
            </a:r>
          </a:p>
          <a:p>
            <a:pPr>
              <a:buNone/>
            </a:pPr>
            <a:r>
              <a:rPr lang="en-US" b="1" dirty="0"/>
              <a:t>   Example</a:t>
            </a:r>
            <a:r>
              <a:rPr lang="en-US" dirty="0"/>
              <a:t>:</a:t>
            </a:r>
          </a:p>
          <a:p>
            <a:pPr lvl="1"/>
            <a:r>
              <a:rPr lang="en-US" dirty="0"/>
              <a:t>Suppose that </a:t>
            </a:r>
            <a:r>
              <a:rPr lang="en-US" i="1" dirty="0"/>
              <a:t>   A = </a:t>
            </a:r>
            <a:r>
              <a:rPr lang="en-US" dirty="0"/>
              <a:t>{</a:t>
            </a:r>
            <a:r>
              <a:rPr lang="en-US" i="1" dirty="0" err="1"/>
              <a:t>a,b,c</a:t>
            </a:r>
            <a:r>
              <a:rPr lang="en-US" dirty="0"/>
              <a:t>}. Then</a:t>
            </a:r>
            <a:r>
              <a:rPr lang="en-US" i="1" dirty="0"/>
              <a:t> R = </a:t>
            </a:r>
            <a:r>
              <a:rPr lang="en-US" dirty="0"/>
              <a:t>{(</a:t>
            </a:r>
            <a:r>
              <a:rPr lang="en-US" i="1" dirty="0" err="1"/>
              <a:t>a,a</a:t>
            </a:r>
            <a:r>
              <a:rPr lang="en-US" dirty="0"/>
              <a:t>)</a:t>
            </a:r>
            <a:r>
              <a:rPr lang="en-US" i="1" dirty="0"/>
              <a:t>,</a:t>
            </a:r>
            <a:r>
              <a:rPr lang="en-US" dirty="0"/>
              <a:t>(</a:t>
            </a:r>
            <a:r>
              <a:rPr lang="en-US" i="1" dirty="0" err="1"/>
              <a:t>a,b</a:t>
            </a:r>
            <a:r>
              <a:rPr lang="en-US" dirty="0"/>
              <a:t>)</a:t>
            </a:r>
            <a:r>
              <a:rPr lang="en-US" i="1" dirty="0"/>
              <a:t>, </a:t>
            </a:r>
            <a:r>
              <a:rPr lang="en-US" dirty="0"/>
              <a:t>(</a:t>
            </a:r>
            <a:r>
              <a:rPr lang="en-US" i="1" dirty="0" err="1"/>
              <a:t>a,c</a:t>
            </a:r>
            <a:r>
              <a:rPr lang="en-US" dirty="0"/>
              <a:t>)} is a relation on </a:t>
            </a:r>
            <a:r>
              <a:rPr lang="en-US" i="1" dirty="0"/>
              <a:t>A</a:t>
            </a:r>
            <a:r>
              <a:rPr lang="en-US" dirty="0"/>
              <a:t>. </a:t>
            </a:r>
          </a:p>
          <a:p>
            <a:pPr lvl="1"/>
            <a:r>
              <a:rPr lang="en-US" dirty="0"/>
              <a:t>Let  </a:t>
            </a:r>
            <a:r>
              <a:rPr lang="en-US" i="1" dirty="0"/>
              <a:t>A = </a:t>
            </a:r>
            <a:r>
              <a:rPr lang="en-US" dirty="0"/>
              <a:t>{</a:t>
            </a:r>
            <a:r>
              <a:rPr lang="en-US" dirty="0">
                <a:latin typeface="Cambria Math" pitchFamily="18" charset="0"/>
                <a:ea typeface="Cambria Math" pitchFamily="18" charset="0"/>
              </a:rPr>
              <a:t>1, 2, 3, 4</a:t>
            </a:r>
            <a:r>
              <a:rPr lang="en-US" dirty="0"/>
              <a:t>}. The ordered pairs in the relation                  R </a:t>
            </a:r>
            <a:r>
              <a:rPr lang="en-US" baseline="-25000" dirty="0">
                <a:latin typeface="Cambria Math" pitchFamily="18" charset="0"/>
                <a:ea typeface="Cambria Math" pitchFamily="18" charset="0"/>
              </a:rPr>
              <a:t>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divides </a:t>
            </a:r>
            <a:r>
              <a:rPr lang="en-US" i="1" dirty="0">
                <a:latin typeface="Cambria Math"/>
                <a:ea typeface="Cambria Math"/>
              </a:rPr>
              <a:t>b</a:t>
            </a:r>
            <a:r>
              <a:rPr lang="en-US" dirty="0">
                <a:latin typeface="Cambria Math"/>
                <a:ea typeface="Cambria Math"/>
              </a:rPr>
              <a:t>} are</a:t>
            </a:r>
          </a:p>
          <a:p>
            <a:pPr lvl="1">
              <a:buNone/>
            </a:pPr>
            <a:r>
              <a:rPr lang="en-US" dirty="0">
                <a:latin typeface="Cambria Math"/>
                <a:ea typeface="Cambria Math"/>
              </a:rPr>
              <a:t>     (1,1), (1, 2), (1,3), (1, 4), (2, 2), (2, 4), (3, 3), and  (4, 4).</a:t>
            </a:r>
            <a:endParaRPr lang="en-US" i="1" dirty="0"/>
          </a:p>
        </p:txBody>
      </p:sp>
    </p:spTree>
    <p:extLst>
      <p:ext uri="{BB962C8B-B14F-4D97-AF65-F5344CB8AC3E}">
        <p14:creationId xmlns:p14="http://schemas.microsoft.com/office/powerpoint/2010/main" val="485889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Increasing/ decreasing functions</a:t>
            </a:r>
            <a:endParaRPr lang="en-US" dirty="0"/>
          </a:p>
        </p:txBody>
      </p:sp>
      <p:sp>
        <p:nvSpPr>
          <p:cNvPr id="3" name="Content Placeholder 2"/>
          <p:cNvSpPr>
            <a:spLocks noGrp="1"/>
          </p:cNvSpPr>
          <p:nvPr>
            <p:ph idx="1"/>
          </p:nvPr>
        </p:nvSpPr>
        <p:spPr/>
        <p:txBody>
          <a:bodyPr>
            <a:normAutofit/>
          </a:bodyPr>
          <a:lstStyle/>
          <a:p>
            <a:r>
              <a:rPr lang="en-US" dirty="0"/>
              <a:t>A function </a:t>
            </a:r>
            <a:r>
              <a:rPr lang="en-US" i="1" dirty="0"/>
              <a:t>f </a:t>
            </a:r>
            <a:r>
              <a:rPr lang="en-US" dirty="0"/>
              <a:t>is </a:t>
            </a:r>
            <a:endParaRPr lang="en-US" dirty="0" smtClean="0"/>
          </a:p>
          <a:p>
            <a:pPr lvl="1"/>
            <a:r>
              <a:rPr lang="en-US" dirty="0" smtClean="0"/>
              <a:t>increasing </a:t>
            </a:r>
            <a:r>
              <a:rPr lang="en-US" dirty="0"/>
              <a:t>if ∀</a:t>
            </a:r>
            <a:r>
              <a:rPr lang="en-US" i="1" dirty="0" err="1"/>
              <a:t>x</a:t>
            </a:r>
            <a:r>
              <a:rPr lang="en-US" dirty="0" err="1"/>
              <a:t>∀</a:t>
            </a:r>
            <a:r>
              <a:rPr lang="en-US" i="1" dirty="0" err="1"/>
              <a:t>y</a:t>
            </a:r>
            <a:r>
              <a:rPr lang="en-US" i="1" dirty="0"/>
              <a:t>(x &lt; y </a:t>
            </a:r>
            <a:r>
              <a:rPr lang="en-US" dirty="0"/>
              <a:t>→ </a:t>
            </a:r>
            <a:r>
              <a:rPr lang="en-US" i="1" dirty="0"/>
              <a:t>f (x) </a:t>
            </a:r>
            <a:r>
              <a:rPr lang="en-US" dirty="0"/>
              <a:t>≤ </a:t>
            </a:r>
            <a:r>
              <a:rPr lang="en-US" i="1" dirty="0"/>
              <a:t>f (y))</a:t>
            </a:r>
            <a:r>
              <a:rPr lang="en-US" dirty="0"/>
              <a:t>, </a:t>
            </a:r>
            <a:endParaRPr lang="en-US" dirty="0" smtClean="0"/>
          </a:p>
          <a:p>
            <a:pPr lvl="1"/>
            <a:r>
              <a:rPr lang="en-US" dirty="0" smtClean="0"/>
              <a:t>strictly </a:t>
            </a:r>
            <a:r>
              <a:rPr lang="en-US" dirty="0"/>
              <a:t>increasing </a:t>
            </a:r>
            <a:r>
              <a:rPr lang="en-US" dirty="0" smtClean="0"/>
              <a:t>if ∀</a:t>
            </a:r>
            <a:r>
              <a:rPr lang="en-US" i="1" dirty="0" err="1"/>
              <a:t>x</a:t>
            </a:r>
            <a:r>
              <a:rPr lang="en-US" dirty="0" err="1"/>
              <a:t>∀</a:t>
            </a:r>
            <a:r>
              <a:rPr lang="en-US" i="1" dirty="0" err="1"/>
              <a:t>y</a:t>
            </a:r>
            <a:r>
              <a:rPr lang="en-US" i="1" dirty="0"/>
              <a:t>(x &lt; y </a:t>
            </a:r>
            <a:r>
              <a:rPr lang="en-US" dirty="0"/>
              <a:t>→ </a:t>
            </a:r>
            <a:r>
              <a:rPr lang="en-US" i="1" dirty="0"/>
              <a:t>f (x) &lt; f (y))</a:t>
            </a:r>
            <a:r>
              <a:rPr lang="en-US" dirty="0"/>
              <a:t>, </a:t>
            </a:r>
            <a:endParaRPr lang="en-US" dirty="0" smtClean="0"/>
          </a:p>
          <a:p>
            <a:pPr lvl="1"/>
            <a:r>
              <a:rPr lang="en-US" dirty="0" smtClean="0"/>
              <a:t>decreasing </a:t>
            </a:r>
            <a:r>
              <a:rPr lang="en-US" dirty="0"/>
              <a:t>if ∀</a:t>
            </a:r>
            <a:r>
              <a:rPr lang="en-US" i="1" dirty="0" err="1"/>
              <a:t>x</a:t>
            </a:r>
            <a:r>
              <a:rPr lang="en-US" dirty="0" err="1"/>
              <a:t>∀</a:t>
            </a:r>
            <a:r>
              <a:rPr lang="en-US" i="1" dirty="0" err="1"/>
              <a:t>y</a:t>
            </a:r>
            <a:r>
              <a:rPr lang="en-US" i="1" dirty="0"/>
              <a:t>(x &lt; y </a:t>
            </a:r>
            <a:r>
              <a:rPr lang="en-US" dirty="0"/>
              <a:t>→ </a:t>
            </a:r>
            <a:r>
              <a:rPr lang="en-US" i="1" dirty="0"/>
              <a:t>f (x) </a:t>
            </a:r>
            <a:r>
              <a:rPr lang="en-US" dirty="0"/>
              <a:t>≥ </a:t>
            </a:r>
            <a:r>
              <a:rPr lang="en-US" i="1" dirty="0"/>
              <a:t>f (y))</a:t>
            </a:r>
            <a:r>
              <a:rPr lang="en-US" dirty="0"/>
              <a:t>, </a:t>
            </a:r>
            <a:endParaRPr lang="en-US" dirty="0" smtClean="0"/>
          </a:p>
          <a:p>
            <a:pPr lvl="1"/>
            <a:r>
              <a:rPr lang="en-US" dirty="0" smtClean="0"/>
              <a:t>strictly decreasing if </a:t>
            </a:r>
            <a:r>
              <a:rPr lang="en-US" dirty="0"/>
              <a:t>∀</a:t>
            </a:r>
            <a:r>
              <a:rPr lang="en-US" i="1" dirty="0" err="1"/>
              <a:t>x</a:t>
            </a:r>
            <a:r>
              <a:rPr lang="en-US" dirty="0" err="1"/>
              <a:t>∀</a:t>
            </a:r>
            <a:r>
              <a:rPr lang="en-US" i="1" dirty="0" err="1"/>
              <a:t>y</a:t>
            </a:r>
            <a:r>
              <a:rPr lang="en-US" i="1" dirty="0"/>
              <a:t>(x &lt; y </a:t>
            </a:r>
            <a:r>
              <a:rPr lang="en-US" dirty="0"/>
              <a:t>→ </a:t>
            </a:r>
            <a:r>
              <a:rPr lang="en-US" i="1" dirty="0"/>
              <a:t>f (x) &gt; f (y))</a:t>
            </a:r>
            <a:r>
              <a:rPr lang="en-US" dirty="0"/>
              <a:t>, </a:t>
            </a:r>
            <a:endParaRPr lang="en-US" dirty="0" smtClean="0"/>
          </a:p>
          <a:p>
            <a:endParaRPr lang="en-US" dirty="0"/>
          </a:p>
          <a:p>
            <a:pPr marL="0" indent="0">
              <a:buNone/>
            </a:pPr>
            <a:r>
              <a:rPr lang="en-US" sz="2800" dirty="0" smtClean="0"/>
              <a:t>where </a:t>
            </a:r>
            <a:r>
              <a:rPr lang="en-US" sz="2800" dirty="0"/>
              <a:t>the universe of discourse is the domain of </a:t>
            </a:r>
            <a:r>
              <a:rPr lang="en-US" sz="2800" i="1" dirty="0"/>
              <a:t>f.</a:t>
            </a:r>
            <a:endParaRPr lang="en-US" sz="2800" dirty="0"/>
          </a:p>
        </p:txBody>
      </p:sp>
    </p:spTree>
    <p:extLst>
      <p:ext uri="{BB962C8B-B14F-4D97-AF65-F5344CB8AC3E}">
        <p14:creationId xmlns:p14="http://schemas.microsoft.com/office/powerpoint/2010/main" val="24751152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with </a:t>
            </a:r>
            <a:r>
              <a:rPr lang="en-US" dirty="0"/>
              <a:t>one-to-one</a:t>
            </a:r>
          </a:p>
        </p:txBody>
      </p:sp>
      <p:sp>
        <p:nvSpPr>
          <p:cNvPr id="3" name="Content Placeholder 2"/>
          <p:cNvSpPr>
            <a:spLocks noGrp="1"/>
          </p:cNvSpPr>
          <p:nvPr>
            <p:ph idx="1"/>
          </p:nvPr>
        </p:nvSpPr>
        <p:spPr/>
        <p:txBody>
          <a:bodyPr/>
          <a:lstStyle/>
          <a:p>
            <a:r>
              <a:rPr lang="en-US" dirty="0"/>
              <a:t>a function that </a:t>
            </a:r>
            <a:r>
              <a:rPr lang="en-US" dirty="0" smtClean="0"/>
              <a:t>is either </a:t>
            </a:r>
            <a:r>
              <a:rPr lang="en-US" dirty="0"/>
              <a:t>strictly increasing or strictly decreasing must be one-to-one</a:t>
            </a:r>
            <a:r>
              <a:rPr lang="en-US" dirty="0" smtClean="0"/>
              <a:t>.</a:t>
            </a:r>
          </a:p>
          <a:p>
            <a:endParaRPr lang="en-US" dirty="0"/>
          </a:p>
          <a:p>
            <a:r>
              <a:rPr lang="en-US" dirty="0"/>
              <a:t>a function that </a:t>
            </a:r>
            <a:r>
              <a:rPr lang="en-US" dirty="0" smtClean="0"/>
              <a:t>is increasing</a:t>
            </a:r>
            <a:r>
              <a:rPr lang="en-US" dirty="0"/>
              <a:t>, but not strictly increasing, or decreasing, but not strictly decreasing, is not one-to-one.</a:t>
            </a:r>
          </a:p>
        </p:txBody>
      </p:sp>
    </p:spTree>
    <p:extLst>
      <p:ext uri="{BB962C8B-B14F-4D97-AF65-F5344CB8AC3E}">
        <p14:creationId xmlns:p14="http://schemas.microsoft.com/office/powerpoint/2010/main" val="26784807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identity function</a:t>
            </a:r>
            <a:endParaRPr lang="en-US" dirty="0"/>
          </a:p>
        </p:txBody>
      </p:sp>
      <p:sp>
        <p:nvSpPr>
          <p:cNvPr id="3" name="Content Placeholder 2"/>
          <p:cNvSpPr>
            <a:spLocks noGrp="1"/>
          </p:cNvSpPr>
          <p:nvPr>
            <p:ph idx="1"/>
          </p:nvPr>
        </p:nvSpPr>
        <p:spPr/>
        <p:txBody>
          <a:bodyPr/>
          <a:lstStyle/>
          <a:p>
            <a:r>
              <a:rPr lang="en-US" dirty="0"/>
              <a:t>Let </a:t>
            </a:r>
            <a:r>
              <a:rPr lang="en-US" i="1" dirty="0"/>
              <a:t>A </a:t>
            </a:r>
            <a:r>
              <a:rPr lang="en-US" dirty="0"/>
              <a:t>be a set. The </a:t>
            </a:r>
            <a:r>
              <a:rPr lang="en-US" i="1" dirty="0"/>
              <a:t>identity function </a:t>
            </a:r>
            <a:r>
              <a:rPr lang="en-US" dirty="0"/>
              <a:t>on </a:t>
            </a:r>
            <a:r>
              <a:rPr lang="en-US" i="1" dirty="0"/>
              <a:t>A </a:t>
            </a:r>
            <a:r>
              <a:rPr lang="en-US" dirty="0"/>
              <a:t>is the function </a:t>
            </a:r>
            <a:r>
              <a:rPr lang="en-US" i="1" dirty="0" err="1"/>
              <a:t>ιA</a:t>
            </a:r>
            <a:r>
              <a:rPr lang="en-US" i="1" dirty="0"/>
              <a:t> </a:t>
            </a:r>
            <a:r>
              <a:rPr lang="en-US" dirty="0"/>
              <a:t>: </a:t>
            </a:r>
            <a:r>
              <a:rPr lang="en-US" i="1" dirty="0"/>
              <a:t>A </a:t>
            </a:r>
            <a:r>
              <a:rPr lang="en-US" dirty="0"/>
              <a:t>→ </a:t>
            </a:r>
            <a:r>
              <a:rPr lang="en-US" i="1" dirty="0"/>
              <a:t>A</a:t>
            </a:r>
            <a:r>
              <a:rPr lang="en-US" dirty="0"/>
              <a:t>, </a:t>
            </a:r>
            <a:r>
              <a:rPr lang="en-US" dirty="0" smtClean="0"/>
              <a:t>where</a:t>
            </a:r>
          </a:p>
          <a:p>
            <a:pPr marL="0" indent="0">
              <a:buNone/>
            </a:pPr>
            <a:r>
              <a:rPr lang="en-US" i="1" dirty="0" smtClean="0"/>
              <a:t>			</a:t>
            </a:r>
            <a:r>
              <a:rPr lang="el-GR" i="1" dirty="0" smtClean="0"/>
              <a:t>ι</a:t>
            </a:r>
            <a:r>
              <a:rPr lang="en-US" i="1" dirty="0"/>
              <a:t>A(x) </a:t>
            </a:r>
            <a:r>
              <a:rPr lang="en-US" dirty="0"/>
              <a:t>= </a:t>
            </a:r>
            <a:r>
              <a:rPr lang="en-US" i="1" dirty="0"/>
              <a:t>x</a:t>
            </a:r>
            <a:endParaRPr lang="en-US" dirty="0" smtClean="0"/>
          </a:p>
          <a:p>
            <a:r>
              <a:rPr lang="en-US" dirty="0"/>
              <a:t>for all </a:t>
            </a:r>
            <a:r>
              <a:rPr lang="en-US" i="1" dirty="0"/>
              <a:t>x </a:t>
            </a:r>
            <a:r>
              <a:rPr lang="en-US" dirty="0"/>
              <a:t>∈ </a:t>
            </a:r>
            <a:r>
              <a:rPr lang="en-US" i="1" dirty="0"/>
              <a:t>A</a:t>
            </a:r>
            <a:r>
              <a:rPr lang="en-US" dirty="0" smtClean="0"/>
              <a:t>.</a:t>
            </a:r>
          </a:p>
          <a:p>
            <a:endParaRPr lang="en-US" dirty="0"/>
          </a:p>
          <a:p>
            <a:r>
              <a:rPr lang="en-US" dirty="0"/>
              <a:t>The function </a:t>
            </a:r>
            <a:r>
              <a:rPr lang="en-US" i="1" dirty="0" err="1"/>
              <a:t>ιA</a:t>
            </a:r>
            <a:r>
              <a:rPr lang="en-US" i="1" dirty="0"/>
              <a:t> </a:t>
            </a:r>
            <a:r>
              <a:rPr lang="en-US" dirty="0"/>
              <a:t>is one-to-one and onto, so it is a </a:t>
            </a:r>
            <a:r>
              <a:rPr lang="en-US" dirty="0" err="1"/>
              <a:t>bijection</a:t>
            </a:r>
            <a:r>
              <a:rPr lang="en-US" dirty="0"/>
              <a:t>.</a:t>
            </a:r>
          </a:p>
        </p:txBody>
      </p:sp>
    </p:spTree>
    <p:extLst>
      <p:ext uri="{BB962C8B-B14F-4D97-AF65-F5344CB8AC3E}">
        <p14:creationId xmlns:p14="http://schemas.microsoft.com/office/powerpoint/2010/main" val="28658492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 on a Set (</a:t>
            </a:r>
            <a:r>
              <a:rPr lang="en-US" i="1" dirty="0"/>
              <a:t>cont.</a:t>
            </a:r>
            <a:r>
              <a:rPr lang="en-US" dirty="0"/>
              <a:t>)</a:t>
            </a:r>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a:t>    </a:t>
            </a:r>
            <a:r>
              <a:rPr lang="en-US" sz="2400" b="1" dirty="0"/>
              <a:t>Question</a:t>
            </a:r>
            <a:r>
              <a:rPr lang="en-US" sz="2400" dirty="0"/>
              <a:t>: How many relations are there on a set </a:t>
            </a:r>
            <a:r>
              <a:rPr lang="en-US" sz="2400" i="1" dirty="0"/>
              <a:t>A</a:t>
            </a:r>
            <a:r>
              <a:rPr lang="en-US" sz="2400" dirty="0"/>
              <a:t>?</a:t>
            </a:r>
            <a:r>
              <a:rPr lang="en-US" sz="2400" b="1" dirty="0"/>
              <a:t> </a:t>
            </a:r>
          </a:p>
          <a:p>
            <a:pPr marL="274320" lvl="2" indent="-274320">
              <a:buClr>
                <a:schemeClr val="accent3"/>
              </a:buClr>
              <a:buSzPct val="95000"/>
              <a:buNone/>
            </a:pPr>
            <a:endParaRPr lang="en-US" sz="2400" b="1" dirty="0"/>
          </a:p>
          <a:p>
            <a:pPr marL="274320" lvl="2" indent="0">
              <a:spcBef>
                <a:spcPts val="0"/>
              </a:spcBef>
              <a:buNone/>
            </a:pPr>
            <a:r>
              <a:rPr lang="en-US" sz="2400" b="1" dirty="0"/>
              <a:t>Solution</a:t>
            </a:r>
            <a:r>
              <a:rPr lang="en-US" sz="2400" dirty="0"/>
              <a:t>:  Because a relation on </a:t>
            </a:r>
            <a:r>
              <a:rPr lang="en-US" sz="2400" i="1" dirty="0"/>
              <a:t>A</a:t>
            </a:r>
            <a:r>
              <a:rPr lang="en-US" sz="2400" dirty="0"/>
              <a:t> is the same thing as a subset of </a:t>
            </a:r>
            <a:r>
              <a:rPr lang="en-US" sz="2400" i="1" dirty="0"/>
              <a:t>A</a:t>
            </a:r>
            <a:r>
              <a:rPr lang="en-US" sz="2400" dirty="0"/>
              <a:t> </a:t>
            </a:r>
            <a:r>
              <a:rPr lang="en-US" sz="2400" dirty="0">
                <a:latin typeface="Cambria Math"/>
                <a:ea typeface="Cambria Math"/>
              </a:rPr>
              <a:t>⨉</a:t>
            </a:r>
            <a:r>
              <a:rPr lang="en-US" sz="2400" dirty="0"/>
              <a:t> </a:t>
            </a:r>
            <a:r>
              <a:rPr lang="en-US" sz="2400" i="1" dirty="0"/>
              <a:t>A</a:t>
            </a:r>
            <a:r>
              <a:rPr lang="en-US" sz="2400" dirty="0"/>
              <a:t>, we count the subsets of </a:t>
            </a:r>
            <a:r>
              <a:rPr lang="en-US" sz="2400" i="1" dirty="0"/>
              <a:t>A </a:t>
            </a:r>
            <a:r>
              <a:rPr lang="en-US" sz="2400" dirty="0">
                <a:latin typeface="Cambria Math"/>
                <a:ea typeface="Cambria Math"/>
              </a:rPr>
              <a:t>×</a:t>
            </a:r>
            <a:r>
              <a:rPr lang="en-US" sz="2400" dirty="0"/>
              <a:t> </a:t>
            </a:r>
            <a:r>
              <a:rPr lang="en-US" sz="2400" i="1" dirty="0"/>
              <a:t>A</a:t>
            </a:r>
            <a:r>
              <a:rPr lang="en-US" sz="2400" dirty="0"/>
              <a:t>.</a:t>
            </a:r>
            <a:r>
              <a:rPr lang="en-US" sz="2400" dirty="0">
                <a:latin typeface="Cambria Math" pitchFamily="18" charset="0"/>
                <a:ea typeface="Cambria Math" pitchFamily="18" charset="0"/>
              </a:rPr>
              <a:t> </a:t>
            </a:r>
            <a:r>
              <a:rPr lang="en-US" sz="2400" dirty="0">
                <a:ea typeface="Cambria Math" pitchFamily="18" charset="0"/>
              </a:rPr>
              <a:t>Since            </a:t>
            </a:r>
            <a:r>
              <a:rPr lang="en-US" sz="2400" i="1" dirty="0"/>
              <a:t>A </a:t>
            </a:r>
            <a:r>
              <a:rPr lang="en-US" sz="2400" dirty="0">
                <a:latin typeface="Cambria Math"/>
                <a:ea typeface="Cambria Math"/>
              </a:rPr>
              <a:t>×</a:t>
            </a:r>
            <a:r>
              <a:rPr lang="en-US" sz="2400" dirty="0"/>
              <a:t> </a:t>
            </a:r>
            <a:r>
              <a:rPr lang="en-US" sz="2400" i="1" dirty="0"/>
              <a:t>A</a:t>
            </a:r>
            <a:r>
              <a:rPr lang="en-US" sz="2400" dirty="0">
                <a:ea typeface="Cambria Math" pitchFamily="18" charset="0"/>
              </a:rPr>
              <a:t> has </a:t>
            </a:r>
            <a:r>
              <a:rPr lang="en-US" sz="2400" i="1" dirty="0">
                <a:ea typeface="Cambria Math" pitchFamily="18" charset="0"/>
              </a:rPr>
              <a:t>n</a:t>
            </a:r>
            <a:r>
              <a:rPr lang="en-US" sz="2400" baseline="30000" dirty="0">
                <a:latin typeface="Cambria Math" pitchFamily="18" charset="0"/>
                <a:ea typeface="Cambria Math" pitchFamily="18" charset="0"/>
              </a:rPr>
              <a:t>2</a:t>
            </a:r>
            <a:r>
              <a:rPr lang="en-US" sz="2400" dirty="0">
                <a:ea typeface="Cambria Math" pitchFamily="18" charset="0"/>
              </a:rPr>
              <a:t> elements when </a:t>
            </a:r>
            <a:r>
              <a:rPr lang="en-US" sz="2400" i="1" dirty="0">
                <a:ea typeface="Cambria Math" pitchFamily="18" charset="0"/>
              </a:rPr>
              <a:t>A</a:t>
            </a:r>
            <a:r>
              <a:rPr lang="en-US" sz="2400" dirty="0">
                <a:ea typeface="Cambria Math" pitchFamily="18" charset="0"/>
              </a:rPr>
              <a:t> has </a:t>
            </a:r>
            <a:r>
              <a:rPr lang="en-US" sz="2400" i="1" dirty="0">
                <a:ea typeface="Cambria Math" pitchFamily="18" charset="0"/>
              </a:rPr>
              <a:t>n</a:t>
            </a:r>
            <a:r>
              <a:rPr lang="en-US" sz="2400" dirty="0">
                <a:ea typeface="Cambria Math" pitchFamily="18" charset="0"/>
              </a:rPr>
              <a:t> elements, and a set with </a:t>
            </a:r>
            <a:r>
              <a:rPr lang="en-US" sz="2400" i="1" dirty="0">
                <a:ea typeface="Cambria Math" pitchFamily="18" charset="0"/>
              </a:rPr>
              <a:t>m</a:t>
            </a:r>
            <a:r>
              <a:rPr lang="en-US" sz="2400" dirty="0">
                <a:ea typeface="Cambria Math" pitchFamily="18" charset="0"/>
              </a:rPr>
              <a:t> elements has </a:t>
            </a:r>
            <a:r>
              <a:rPr lang="en-US" sz="2400" dirty="0">
                <a:latin typeface="Cambria Math" pitchFamily="18" charset="0"/>
                <a:ea typeface="Cambria Math" pitchFamily="18" charset="0"/>
              </a:rPr>
              <a:t>2</a:t>
            </a:r>
            <a:r>
              <a:rPr lang="en-US" sz="2400" i="1" baseline="30000" dirty="0">
                <a:ea typeface="Cambria Math" pitchFamily="18" charset="0"/>
              </a:rPr>
              <a:t>m</a:t>
            </a:r>
            <a:r>
              <a:rPr lang="en-US" sz="2400" dirty="0">
                <a:ea typeface="Cambria Math" pitchFamily="18" charset="0"/>
              </a:rPr>
              <a:t> subsets, there are         subsets of  </a:t>
            </a:r>
            <a:r>
              <a:rPr lang="en-US" sz="2400" i="1" dirty="0"/>
              <a:t>A </a:t>
            </a:r>
            <a:r>
              <a:rPr lang="en-US" sz="2400" dirty="0">
                <a:latin typeface="Cambria Math"/>
                <a:ea typeface="Cambria Math"/>
              </a:rPr>
              <a:t>×</a:t>
            </a:r>
            <a:r>
              <a:rPr lang="en-US" sz="2400" dirty="0"/>
              <a:t> </a:t>
            </a:r>
            <a:r>
              <a:rPr lang="en-US" sz="2400" i="1" dirty="0"/>
              <a:t>A</a:t>
            </a:r>
            <a:r>
              <a:rPr lang="en-US" sz="2400" dirty="0">
                <a:ea typeface="Cambria Math" pitchFamily="18" charset="0"/>
              </a:rPr>
              <a:t>. Therefore,  there are        relations on a set </a:t>
            </a:r>
            <a:r>
              <a:rPr lang="en-US" sz="2400" i="1" dirty="0">
                <a:ea typeface="Cambria Math" pitchFamily="18" charset="0"/>
              </a:rPr>
              <a:t>A</a:t>
            </a:r>
            <a:r>
              <a:rPr lang="en-US" sz="2400" dirty="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spid="_x0000_s7176" name="Equation" r:id="rId3" imgW="203040" imgH="241200" progId="Equation.DSMT4">
                  <p:embed/>
                </p:oleObj>
              </mc:Choice>
              <mc:Fallback>
                <p:oleObj name="Equation" r:id="rId3" imgW="2030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733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spid="_x0000_s7177" name="Equation" r:id="rId5" imgW="203040" imgH="241200" progId="Equation.DSMT4">
                  <p:embed/>
                </p:oleObj>
              </mc:Choice>
              <mc:Fallback>
                <p:oleObj name="Equation" r:id="rId5" imgW="2030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21628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Number Theory and Cryptography</a:t>
            </a:r>
          </a:p>
        </p:txBody>
      </p:sp>
      <p:sp>
        <p:nvSpPr>
          <p:cNvPr id="3" name="Subtitle 2"/>
          <p:cNvSpPr>
            <a:spLocks noGrp="1"/>
          </p:cNvSpPr>
          <p:nvPr>
            <p:ph type="subTitle" idx="1"/>
          </p:nvPr>
        </p:nvSpPr>
        <p:spPr/>
        <p:txBody>
          <a:bodyPr/>
          <a:lstStyle/>
          <a:p>
            <a:r>
              <a:rPr lang="en-US" dirty="0"/>
              <a:t>Chapter 4</a:t>
            </a:r>
          </a:p>
        </p:txBody>
      </p:sp>
    </p:spTree>
    <p:extLst>
      <p:ext uri="{BB962C8B-B14F-4D97-AF65-F5344CB8AC3E}">
        <p14:creationId xmlns:p14="http://schemas.microsoft.com/office/powerpoint/2010/main" val="205980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Relations on a Set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Consider these relations on the set of integers:</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endParaRPr lang="en-US" dirty="0"/>
          </a:p>
          <a:p>
            <a:pPr lvl="1">
              <a:buNone/>
            </a:pPr>
            <a:endParaRPr lang="en-US" dirty="0"/>
          </a:p>
          <a:p>
            <a:pPr lvl="1">
              <a:buNone/>
            </a:pPr>
            <a:endParaRPr lang="en-US" dirty="0">
              <a:latin typeface="Cambria Math"/>
              <a:ea typeface="Cambria Math"/>
            </a:endParaRPr>
          </a:p>
          <a:p>
            <a:pPr lvl="1">
              <a:lnSpc>
                <a:spcPct val="120000"/>
              </a:lnSpc>
              <a:spcBef>
                <a:spcPts val="0"/>
              </a:spcBef>
              <a:buNone/>
            </a:pPr>
            <a:r>
              <a:rPr lang="en-US" dirty="0">
                <a:latin typeface="Cambria Math"/>
                <a:ea typeface="Cambria Math"/>
              </a:rPr>
              <a:t>Which of these relations contain each of the pairs</a:t>
            </a:r>
          </a:p>
          <a:p>
            <a:pPr lvl="1">
              <a:lnSpc>
                <a:spcPct val="120000"/>
              </a:lnSpc>
              <a:spcBef>
                <a:spcPts val="0"/>
              </a:spcBef>
              <a:buNone/>
            </a:pPr>
            <a:r>
              <a:rPr lang="en-US" dirty="0">
                <a:latin typeface="Cambria Math"/>
                <a:ea typeface="Cambria Math"/>
              </a:rPr>
              <a:t>                          </a:t>
            </a:r>
          </a:p>
          <a:p>
            <a:pPr lvl="1">
              <a:lnSpc>
                <a:spcPct val="120000"/>
              </a:lnSpc>
              <a:spcBef>
                <a:spcPts val="0"/>
              </a:spcBef>
              <a:buNone/>
            </a:pPr>
            <a:r>
              <a:rPr lang="en-US" dirty="0">
                <a:latin typeface="Cambria Math"/>
                <a:ea typeface="Cambria Math"/>
              </a:rPr>
              <a:t>           (1,1), (1, 2), (2, 1), (1, −1), and (2, 2)?</a:t>
            </a:r>
          </a:p>
          <a:p>
            <a:pPr lvl="1">
              <a:lnSpc>
                <a:spcPct val="120000"/>
              </a:lnSpc>
              <a:spcBef>
                <a:spcPts val="0"/>
              </a:spcBef>
              <a:buNone/>
            </a:pPr>
            <a:endParaRPr lang="en-US" dirty="0"/>
          </a:p>
          <a:p>
            <a:pPr>
              <a:buNone/>
            </a:pPr>
            <a:r>
              <a:rPr lang="en-US" b="1" dirty="0"/>
              <a:t>    Solution</a:t>
            </a:r>
            <a:r>
              <a:rPr lang="en-US" dirty="0"/>
              <a:t>: Checking the conditions that define each relation, we see that the pair </a:t>
            </a:r>
            <a:r>
              <a:rPr lang="en-US" dirty="0">
                <a:latin typeface="Cambria Math"/>
                <a:ea typeface="Cambria Math"/>
              </a:rPr>
              <a:t>(1,1)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a:t>
            </a:r>
            <a:r>
              <a:rPr lang="en-US" i="1" dirty="0"/>
              <a:t> R</a:t>
            </a:r>
            <a:r>
              <a:rPr lang="en-US" baseline="-25000" dirty="0">
                <a:latin typeface="Cambria Math" pitchFamily="18" charset="0"/>
                <a:ea typeface="Cambria Math" pitchFamily="18" charset="0"/>
              </a:rPr>
              <a:t>3</a:t>
            </a:r>
            <a:r>
              <a:rPr lang="en-US" dirty="0">
                <a:latin typeface="Cambria Math"/>
                <a:ea typeface="Cambria Math"/>
              </a:rPr>
              <a:t>, </a:t>
            </a:r>
            <a:r>
              <a:rPr lang="en-US" i="1" dirty="0"/>
              <a:t>R</a:t>
            </a:r>
            <a:r>
              <a:rPr lang="en-US" baseline="-25000" dirty="0">
                <a:latin typeface="Cambria Math" pitchFamily="18" charset="0"/>
                <a:ea typeface="Cambria Math" pitchFamily="18" charset="0"/>
              </a:rPr>
              <a:t>4 </a:t>
            </a:r>
            <a:r>
              <a:rPr lang="en-US" dirty="0">
                <a:latin typeface="Cambria Math"/>
                <a:ea typeface="Cambria Math"/>
              </a:rPr>
              <a:t>, 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(1,2) is in</a:t>
            </a:r>
            <a:r>
              <a:rPr lang="en-US" i="1" dirty="0"/>
              <a:t> R</a:t>
            </a:r>
            <a:r>
              <a:rPr lang="en-US" baseline="-25000" dirty="0">
                <a:latin typeface="Cambria Math" pitchFamily="18" charset="0"/>
                <a:ea typeface="Cambria Math" pitchFamily="18" charset="0"/>
              </a:rPr>
              <a:t>1</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(2,1)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5</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 −1)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 (2,2)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4</a:t>
            </a:r>
            <a:r>
              <a:rPr lang="en-US" dirty="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a:t>Note that these relations are on an infinite set and each of these relations is an infinite set.</a:t>
            </a:r>
          </a:p>
        </p:txBody>
      </p:sp>
    </p:spTree>
    <p:extLst>
      <p:ext uri="{BB962C8B-B14F-4D97-AF65-F5344CB8AC3E}">
        <p14:creationId xmlns:p14="http://schemas.microsoft.com/office/powerpoint/2010/main" val="24919063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Number theory </a:t>
            </a:r>
            <a:r>
              <a:rPr lang="en-US" dirty="0" smtClean="0"/>
              <a:t>is the part of mathematics devoted to the study of the integers and their properties. </a:t>
            </a:r>
          </a:p>
          <a:p>
            <a:r>
              <a:rPr lang="en-US" dirty="0" smtClean="0"/>
              <a:t>Key ideas in number theory include divisibility and the primality of integers.</a:t>
            </a:r>
          </a:p>
          <a:p>
            <a:r>
              <a:rPr lang="en-US" dirty="0" smtClean="0"/>
              <a:t>Number theory has long been studied because of the beauty of its ideas, its accessibility, and its wealth of open questions. </a:t>
            </a:r>
          </a:p>
          <a:p>
            <a:r>
              <a:rPr lang="en-US" dirty="0" smtClean="0"/>
              <a:t>We’ll use many ideas developed in Chapter </a:t>
            </a:r>
            <a:r>
              <a:rPr lang="en-US" dirty="0" smtClean="0">
                <a:latin typeface="Cambria Math" pitchFamily="18" charset="0"/>
                <a:ea typeface="Cambria Math" pitchFamily="18" charset="0"/>
              </a:rPr>
              <a:t>1</a:t>
            </a:r>
            <a:r>
              <a:rPr lang="en-US" dirty="0" smtClean="0"/>
              <a:t> about proof methods and proof strategy in our exploration of number theory.</a:t>
            </a:r>
          </a:p>
          <a:p>
            <a:r>
              <a:rPr lang="en-US" dirty="0" smtClean="0"/>
              <a:t>Mathematicians have long considered number theory to be pure mathematics, but it has important applications to computer science and cryptography studied in Sections </a:t>
            </a:r>
            <a:r>
              <a:rPr lang="en-US" dirty="0" smtClean="0">
                <a:latin typeface="Cambria Math" pitchFamily="18" charset="0"/>
                <a:ea typeface="Cambria Math" pitchFamily="18" charset="0"/>
              </a:rPr>
              <a:t>4.5</a:t>
            </a:r>
            <a:r>
              <a:rPr lang="en-US" dirty="0" smtClean="0"/>
              <a:t> and </a:t>
            </a:r>
            <a:r>
              <a:rPr lang="en-US" dirty="0" smtClean="0">
                <a:latin typeface="Cambria Math" pitchFamily="18" charset="0"/>
                <a:ea typeface="Cambria Math" pitchFamily="18" charset="0"/>
              </a:rPr>
              <a:t>4.6</a:t>
            </a:r>
            <a:r>
              <a:rPr lang="en-US" dirty="0" smtClean="0"/>
              <a:t>.</a:t>
            </a:r>
          </a:p>
        </p:txBody>
      </p:sp>
    </p:spTree>
    <p:extLst>
      <p:ext uri="{BB962C8B-B14F-4D97-AF65-F5344CB8AC3E}">
        <p14:creationId xmlns:p14="http://schemas.microsoft.com/office/powerpoint/2010/main" val="36843781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Divisibility and Modular Arithmetic</a:t>
            </a:r>
          </a:p>
          <a:p>
            <a:r>
              <a:rPr lang="en-US" dirty="0" smtClean="0"/>
              <a:t>Primes and Greatest Common Divisors</a:t>
            </a:r>
          </a:p>
          <a:p>
            <a:r>
              <a:rPr lang="en-US" dirty="0" smtClean="0"/>
              <a:t>Solving </a:t>
            </a:r>
            <a:r>
              <a:rPr lang="en-US" dirty="0" err="1" smtClean="0"/>
              <a:t>Congruences</a:t>
            </a:r>
            <a:r>
              <a:rPr lang="en-US" dirty="0" smtClean="0"/>
              <a:t> </a:t>
            </a:r>
          </a:p>
          <a:p>
            <a:r>
              <a:rPr lang="en-US" dirty="0" smtClean="0"/>
              <a:t>Applications of </a:t>
            </a:r>
            <a:r>
              <a:rPr lang="en-US" dirty="0" err="1" smtClean="0"/>
              <a:t>Congruences</a:t>
            </a:r>
            <a:endParaRPr lang="en-US" dirty="0" smtClean="0"/>
          </a:p>
          <a:p>
            <a:r>
              <a:rPr lang="en-US" dirty="0" smtClean="0"/>
              <a:t>Cryptography</a:t>
            </a:r>
          </a:p>
          <a:p>
            <a:pPr>
              <a:buNone/>
            </a:pPr>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1909290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Divisibility and Modular Arithmetic</a:t>
            </a:r>
          </a:p>
        </p:txBody>
      </p:sp>
      <p:sp>
        <p:nvSpPr>
          <p:cNvPr id="3" name="Subtitle 2"/>
          <p:cNvSpPr>
            <a:spLocks noGrp="1"/>
          </p:cNvSpPr>
          <p:nvPr>
            <p:ph type="subTitle" idx="1"/>
          </p:nvPr>
        </p:nvSpPr>
        <p:spPr/>
        <p:txBody>
          <a:bodyPr/>
          <a:lstStyle/>
          <a:p>
            <a:r>
              <a:rPr lang="en-US" dirty="0"/>
              <a:t>Section 4.1</a:t>
            </a:r>
          </a:p>
        </p:txBody>
      </p:sp>
    </p:spTree>
    <p:extLst>
      <p:ext uri="{BB962C8B-B14F-4D97-AF65-F5344CB8AC3E}">
        <p14:creationId xmlns:p14="http://schemas.microsoft.com/office/powerpoint/2010/main" val="11501218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Division </a:t>
            </a:r>
          </a:p>
          <a:p>
            <a:r>
              <a:rPr lang="en-US" dirty="0"/>
              <a:t>Division Algorithm </a:t>
            </a:r>
          </a:p>
          <a:p>
            <a:r>
              <a:rPr lang="en-US" dirty="0"/>
              <a:t>Modular Arithmetic</a:t>
            </a:r>
          </a:p>
        </p:txBody>
      </p:sp>
    </p:spTree>
    <p:extLst>
      <p:ext uri="{BB962C8B-B14F-4D97-AF65-F5344CB8AC3E}">
        <p14:creationId xmlns:p14="http://schemas.microsoft.com/office/powerpoint/2010/main" val="24380947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and </a:t>
            </a:r>
            <a:r>
              <a:rPr lang="en-US" i="1" dirty="0"/>
              <a:t>b</a:t>
            </a:r>
            <a:r>
              <a:rPr lang="en-US" dirty="0"/>
              <a:t> are integers with </a:t>
            </a:r>
            <a:r>
              <a:rPr lang="en-US" i="1" dirty="0"/>
              <a:t>a ≠ </a:t>
            </a:r>
            <a:r>
              <a:rPr lang="en-US" dirty="0">
                <a:latin typeface="Cambria Math" pitchFamily="18" charset="0"/>
                <a:ea typeface="Cambria Math" pitchFamily="18" charset="0"/>
              </a:rPr>
              <a:t>0</a:t>
            </a:r>
            <a:r>
              <a:rPr lang="en-US" dirty="0"/>
              <a:t>, then       </a:t>
            </a:r>
            <a:r>
              <a:rPr lang="en-US" i="1" dirty="0"/>
              <a:t>a</a:t>
            </a:r>
            <a:r>
              <a:rPr lang="en-US" dirty="0"/>
              <a:t> </a:t>
            </a:r>
            <a:r>
              <a:rPr lang="en-US" i="1" dirty="0"/>
              <a:t>divides</a:t>
            </a:r>
            <a:r>
              <a:rPr lang="en-US" dirty="0"/>
              <a:t> </a:t>
            </a:r>
            <a:r>
              <a:rPr lang="en-US" i="1" dirty="0"/>
              <a:t>b</a:t>
            </a:r>
            <a:r>
              <a:rPr lang="en-US" dirty="0"/>
              <a:t> if there exists an integer </a:t>
            </a:r>
            <a:r>
              <a:rPr lang="en-US" i="1" dirty="0"/>
              <a:t>c</a:t>
            </a:r>
            <a:r>
              <a:rPr lang="en-US" dirty="0"/>
              <a:t> such that  </a:t>
            </a:r>
            <a:r>
              <a:rPr lang="en-US" i="1" dirty="0"/>
              <a:t>b = ac</a:t>
            </a:r>
            <a:r>
              <a:rPr lang="en-US" dirty="0"/>
              <a:t>.</a:t>
            </a:r>
          </a:p>
          <a:p>
            <a:pPr lvl="1"/>
            <a:r>
              <a:rPr lang="en-US" dirty="0"/>
              <a:t>When </a:t>
            </a:r>
            <a:r>
              <a:rPr lang="en-US" i="1" dirty="0"/>
              <a:t>a</a:t>
            </a:r>
            <a:r>
              <a:rPr lang="en-US" dirty="0"/>
              <a:t> divides </a:t>
            </a:r>
            <a:r>
              <a:rPr lang="en-US" i="1" dirty="0"/>
              <a:t>b</a:t>
            </a:r>
            <a:r>
              <a:rPr lang="en-US" dirty="0"/>
              <a:t> we say that </a:t>
            </a:r>
            <a:r>
              <a:rPr lang="en-US" i="1" dirty="0"/>
              <a:t>a</a:t>
            </a:r>
            <a:r>
              <a:rPr lang="en-US" dirty="0"/>
              <a:t> is a </a:t>
            </a:r>
            <a:r>
              <a:rPr lang="en-US" i="1" dirty="0"/>
              <a:t>factor</a:t>
            </a:r>
            <a:r>
              <a:rPr lang="en-US" dirty="0"/>
              <a:t> or </a:t>
            </a:r>
            <a:r>
              <a:rPr lang="en-US" i="1" dirty="0"/>
              <a:t>divisor</a:t>
            </a:r>
            <a:r>
              <a:rPr lang="en-US" dirty="0"/>
              <a:t> of </a:t>
            </a:r>
            <a:r>
              <a:rPr lang="en-US" i="1" dirty="0"/>
              <a:t>b</a:t>
            </a:r>
            <a:r>
              <a:rPr lang="en-US" dirty="0"/>
              <a:t> and that </a:t>
            </a:r>
            <a:r>
              <a:rPr lang="en-US" i="1" dirty="0"/>
              <a:t>b</a:t>
            </a:r>
            <a:r>
              <a:rPr lang="en-US" dirty="0"/>
              <a:t> is a multiple of </a:t>
            </a:r>
            <a:r>
              <a:rPr lang="en-US" i="1" dirty="0"/>
              <a:t>a</a:t>
            </a:r>
            <a:r>
              <a:rPr lang="en-US" dirty="0"/>
              <a:t>.</a:t>
            </a:r>
          </a:p>
          <a:p>
            <a:pPr lvl="1"/>
            <a:r>
              <a:rPr lang="en-US" dirty="0"/>
              <a:t>The notation </a:t>
            </a:r>
            <a:r>
              <a:rPr lang="en-US" i="1" dirty="0"/>
              <a:t>a </a:t>
            </a:r>
            <a:r>
              <a:rPr lang="en-US" dirty="0"/>
              <a:t>| </a:t>
            </a:r>
            <a:r>
              <a:rPr lang="en-US" i="1" dirty="0"/>
              <a:t>b</a:t>
            </a:r>
            <a:r>
              <a:rPr lang="en-US" dirty="0"/>
              <a:t> denotes that </a:t>
            </a:r>
            <a:r>
              <a:rPr lang="en-US" i="1" dirty="0"/>
              <a:t>a</a:t>
            </a:r>
            <a:r>
              <a:rPr lang="en-US" dirty="0"/>
              <a:t> divides </a:t>
            </a:r>
            <a:r>
              <a:rPr lang="en-US" i="1" dirty="0"/>
              <a:t>b</a:t>
            </a:r>
            <a:r>
              <a:rPr lang="en-US" dirty="0"/>
              <a:t>.</a:t>
            </a:r>
          </a:p>
          <a:p>
            <a:pPr lvl="1"/>
            <a:r>
              <a:rPr lang="en-US" dirty="0"/>
              <a:t>If </a:t>
            </a:r>
            <a:r>
              <a:rPr lang="en-US" i="1" dirty="0"/>
              <a:t>a</a:t>
            </a:r>
            <a:r>
              <a:rPr lang="en-US" dirty="0"/>
              <a:t> | </a:t>
            </a:r>
            <a:r>
              <a:rPr lang="en-US" i="1" dirty="0"/>
              <a:t>b</a:t>
            </a:r>
            <a:r>
              <a:rPr lang="en-US" dirty="0"/>
              <a:t>, then </a:t>
            </a:r>
            <a:r>
              <a:rPr lang="en-US" i="1" dirty="0"/>
              <a:t>b</a:t>
            </a:r>
            <a:r>
              <a:rPr lang="en-US" dirty="0"/>
              <a:t>/</a:t>
            </a:r>
            <a:r>
              <a:rPr lang="en-US" i="1" dirty="0"/>
              <a:t>a</a:t>
            </a:r>
            <a:r>
              <a:rPr lang="en-US" dirty="0"/>
              <a:t> is an integer.</a:t>
            </a:r>
          </a:p>
          <a:p>
            <a:pPr lvl="1"/>
            <a:r>
              <a:rPr lang="en-US" dirty="0"/>
              <a:t>If </a:t>
            </a:r>
            <a:r>
              <a:rPr lang="en-US" i="1" dirty="0"/>
              <a:t>a </a:t>
            </a:r>
            <a:r>
              <a:rPr lang="en-US" dirty="0"/>
              <a:t>does not divide </a:t>
            </a:r>
            <a:r>
              <a:rPr lang="en-US" i="1" dirty="0"/>
              <a:t>b</a:t>
            </a:r>
            <a:r>
              <a:rPr lang="en-US" dirty="0"/>
              <a:t>, we write </a:t>
            </a:r>
            <a:r>
              <a:rPr lang="en-US" i="1" dirty="0"/>
              <a:t>a</a:t>
            </a:r>
            <a:r>
              <a:rPr lang="en-US" dirty="0">
                <a:latin typeface="Cambria Math"/>
                <a:ea typeface="Cambria Math"/>
              </a:rPr>
              <a:t> ∤ </a:t>
            </a:r>
            <a:r>
              <a:rPr lang="en-US" i="1" dirty="0"/>
              <a:t>b</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7</a:t>
            </a:r>
            <a:r>
              <a:rPr lang="en-US" dirty="0"/>
              <a:t> and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12</a:t>
            </a:r>
            <a:r>
              <a:rPr lang="en-US" dirty="0"/>
              <a:t>.</a:t>
            </a:r>
          </a:p>
          <a:p>
            <a:pPr lvl="1">
              <a:buNone/>
            </a:pPr>
            <a:endParaRPr lang="en-US" dirty="0"/>
          </a:p>
        </p:txBody>
      </p:sp>
    </p:spTree>
    <p:extLst>
      <p:ext uri="{BB962C8B-B14F-4D97-AF65-F5344CB8AC3E}">
        <p14:creationId xmlns:p14="http://schemas.microsoft.com/office/powerpoint/2010/main" val="38029418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Divisibility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Theorem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a:t>
            </a:r>
            <a:r>
              <a:rPr lang="en-US" i="1" dirty="0" smtClean="0"/>
              <a:t> a</a:t>
            </a:r>
            <a:r>
              <a:rPr lang="en-US" dirty="0" smtClean="0"/>
              <a:t> | (</a:t>
            </a:r>
            <a:r>
              <a:rPr lang="en-US" i="1" dirty="0" smtClean="0"/>
              <a:t>b + c</a:t>
            </a:r>
            <a:r>
              <a:rPr lang="en-US" dirty="0" smtClean="0"/>
              <a:t>);</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then </a:t>
            </a:r>
            <a:r>
              <a:rPr lang="en-US" i="1" dirty="0" smtClean="0"/>
              <a:t>a</a:t>
            </a:r>
            <a:r>
              <a:rPr lang="en-US" dirty="0" smtClean="0"/>
              <a:t> | </a:t>
            </a:r>
            <a:r>
              <a:rPr lang="en-US" dirty="0" err="1" smtClean="0"/>
              <a:t>b</a:t>
            </a:r>
            <a:r>
              <a:rPr lang="en-US" i="1" dirty="0" err="1" smtClean="0"/>
              <a:t>c</a:t>
            </a:r>
            <a:r>
              <a:rPr lang="en-US" dirty="0" smtClean="0"/>
              <a:t> for all integers </a:t>
            </a:r>
            <a:r>
              <a:rPr lang="en-US" i="1" dirty="0" smtClean="0"/>
              <a:t>c</a:t>
            </a:r>
            <a:r>
              <a:rPr lang="en-US" dirty="0" smtClean="0"/>
              <a:t>;</a:t>
            </a:r>
            <a:endParaRPr lang="en-US" i="1" dirty="0" smtClean="0"/>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c</a:t>
            </a:r>
            <a:r>
              <a:rPr lang="en-US" dirty="0" smtClean="0"/>
              <a:t>, then </a:t>
            </a:r>
            <a:r>
              <a:rPr lang="en-US" i="1" dirty="0" smtClean="0"/>
              <a:t>a</a:t>
            </a:r>
            <a:r>
              <a:rPr lang="en-US" dirty="0" smtClean="0"/>
              <a:t> | </a:t>
            </a:r>
            <a:r>
              <a:rPr lang="en-US" i="1" dirty="0" smtClean="0"/>
              <a:t>c</a:t>
            </a:r>
            <a:r>
              <a:rPr lang="en-US" dirty="0" smtClean="0"/>
              <a:t>.</a:t>
            </a:r>
          </a:p>
          <a:p>
            <a:pPr marL="628650" lvl="1" indent="-571500">
              <a:buNone/>
            </a:pPr>
            <a:r>
              <a:rPr lang="en-US" dirty="0" smtClean="0"/>
              <a:t>   </a:t>
            </a:r>
            <a:r>
              <a:rPr lang="en-US" b="1" dirty="0" smtClean="0"/>
              <a:t>Proof</a:t>
            </a:r>
            <a:r>
              <a:rPr lang="en-US" dirty="0" smtClean="0"/>
              <a:t>: (</a:t>
            </a:r>
            <a:r>
              <a:rPr lang="en-US" dirty="0" err="1" smtClean="0"/>
              <a:t>i</a:t>
            </a:r>
            <a:r>
              <a:rPr lang="en-US" dirty="0" smtClean="0"/>
              <a:t>)  Suppose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 it follows that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as</a:t>
            </a:r>
            <a:r>
              <a:rPr lang="en-US" dirty="0" smtClean="0"/>
              <a:t> and </a:t>
            </a:r>
            <a:r>
              <a:rPr lang="en-US" i="1" dirty="0" smtClean="0"/>
              <a:t>c</a:t>
            </a:r>
            <a:r>
              <a:rPr lang="en-US" dirty="0" smtClean="0"/>
              <a:t> = </a:t>
            </a:r>
            <a:r>
              <a:rPr lang="en-US" i="1" dirty="0" smtClean="0"/>
              <a:t>at</a:t>
            </a:r>
            <a:r>
              <a:rPr lang="en-US" dirty="0" smtClean="0"/>
              <a:t>. Hence,</a:t>
            </a:r>
          </a:p>
          <a:p>
            <a:pPr marL="628650" lvl="1" indent="-571500">
              <a:buNone/>
            </a:pPr>
            <a:r>
              <a:rPr lang="en-US" dirty="0" smtClean="0"/>
              <a:t>            </a:t>
            </a:r>
            <a:r>
              <a:rPr lang="en-US" i="1" dirty="0" smtClean="0"/>
              <a:t>b</a:t>
            </a:r>
            <a:r>
              <a:rPr lang="en-US" dirty="0" smtClean="0"/>
              <a:t> + </a:t>
            </a:r>
            <a:r>
              <a:rPr lang="en-US" i="1" dirty="0" smtClean="0"/>
              <a:t>c</a:t>
            </a:r>
            <a:r>
              <a:rPr lang="en-US" dirty="0" smtClean="0"/>
              <a:t> = </a:t>
            </a:r>
            <a:r>
              <a:rPr lang="en-US" i="1" dirty="0" smtClean="0"/>
              <a:t>as</a:t>
            </a:r>
            <a:r>
              <a:rPr lang="en-US" dirty="0" smtClean="0"/>
              <a:t> + </a:t>
            </a:r>
            <a:r>
              <a:rPr lang="en-US" i="1" dirty="0" smtClean="0"/>
              <a:t>at</a:t>
            </a:r>
            <a:r>
              <a:rPr lang="en-US" dirty="0" smtClean="0"/>
              <a:t> = </a:t>
            </a:r>
            <a:r>
              <a:rPr lang="en-US" i="1" dirty="0" smtClean="0"/>
              <a:t>a</a:t>
            </a:r>
            <a:r>
              <a:rPr lang="en-US" dirty="0" smtClean="0"/>
              <a:t>(</a:t>
            </a:r>
            <a:r>
              <a:rPr lang="en-US" i="1" dirty="0" smtClean="0"/>
              <a:t>s</a:t>
            </a:r>
            <a:r>
              <a:rPr lang="en-US" dirty="0" smtClean="0"/>
              <a:t> + </a:t>
            </a:r>
            <a:r>
              <a:rPr lang="en-US" i="1" dirty="0" smtClean="0"/>
              <a:t>t</a:t>
            </a:r>
            <a:r>
              <a:rPr lang="en-US" dirty="0" smtClean="0"/>
              <a:t>).    </a:t>
            </a:r>
            <a:r>
              <a:rPr lang="en-US" dirty="0" smtClean="0">
                <a:latin typeface="Cambria Math"/>
                <a:ea typeface="Cambria Math"/>
              </a:rPr>
              <a:t>Hence,  </a:t>
            </a:r>
            <a:r>
              <a:rPr lang="en-US" i="1" dirty="0" smtClean="0"/>
              <a:t>a</a:t>
            </a:r>
            <a:r>
              <a:rPr lang="en-US" dirty="0" smtClean="0"/>
              <a:t> | (</a:t>
            </a:r>
            <a:r>
              <a:rPr lang="en-US" i="1" dirty="0" smtClean="0"/>
              <a:t>b + c</a:t>
            </a:r>
            <a:r>
              <a:rPr lang="en-US" dirty="0" smtClean="0"/>
              <a:t>)</a:t>
            </a:r>
          </a:p>
          <a:p>
            <a:pPr marL="262890" indent="-571500">
              <a:buNone/>
            </a:pPr>
            <a:r>
              <a:rPr lang="en-US" dirty="0" smtClean="0"/>
              <a:t>     (Exercises 3 and 4 ask for proofs of parts (ii) and  (iii).)                                                 </a:t>
            </a:r>
            <a:r>
              <a:rPr lang="en-US" b="1" dirty="0" smtClean="0"/>
              <a:t>Corollary</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such that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 </a:t>
            </a:r>
            <a:r>
              <a:rPr lang="en-US" dirty="0" smtClean="0"/>
              <a:t>then </a:t>
            </a:r>
            <a:r>
              <a:rPr lang="en-US" i="1" dirty="0" smtClean="0"/>
              <a:t>a</a:t>
            </a:r>
            <a:r>
              <a:rPr lang="en-US" dirty="0" smtClean="0"/>
              <a:t> | </a:t>
            </a:r>
            <a:r>
              <a:rPr lang="en-US" i="1" dirty="0" err="1" smtClean="0"/>
              <a:t>mb</a:t>
            </a:r>
            <a:r>
              <a:rPr lang="en-US" dirty="0" smtClean="0"/>
              <a:t> + </a:t>
            </a:r>
            <a:r>
              <a:rPr lang="en-US" i="1" dirty="0" err="1" smtClean="0"/>
              <a:t>nc</a:t>
            </a:r>
            <a:r>
              <a:rPr lang="en-US" dirty="0" smtClean="0"/>
              <a:t> whenever </a:t>
            </a:r>
            <a:r>
              <a:rPr lang="en-US" i="1" dirty="0" smtClean="0"/>
              <a:t>m</a:t>
            </a:r>
            <a:r>
              <a:rPr lang="en-US" dirty="0" smtClean="0"/>
              <a:t> and </a:t>
            </a:r>
            <a:r>
              <a:rPr lang="en-US" i="1" dirty="0" smtClean="0"/>
              <a:t>n</a:t>
            </a:r>
            <a:r>
              <a:rPr lang="en-US" dirty="0" smtClean="0"/>
              <a:t> are integers. </a:t>
            </a:r>
          </a:p>
          <a:p>
            <a:pPr marL="262890" indent="-571500">
              <a:buNone/>
            </a:pPr>
            <a:r>
              <a:rPr lang="en-US" dirty="0" smtClean="0"/>
              <a:t>   Can you show how it follows easily from  </a:t>
            </a:r>
            <a:r>
              <a:rPr lang="en-US" dirty="0" err="1" smtClean="0"/>
              <a:t>from</a:t>
            </a:r>
            <a:r>
              <a:rPr lang="en-US" dirty="0" smtClean="0"/>
              <a:t> (ii) and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a:t>
            </a:r>
          </a:p>
          <a:p>
            <a:pPr marL="1028700" lvl="1" indent="-571500">
              <a:buFont typeface="+mj-lt"/>
              <a:buAutoNum type="romanLcPeriod"/>
            </a:pP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1171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p>
        </p:txBody>
      </p:sp>
      <p:sp>
        <p:nvSpPr>
          <p:cNvPr id="3" name="Content Placeholder 2"/>
          <p:cNvSpPr>
            <a:spLocks noGrp="1"/>
          </p:cNvSpPr>
          <p:nvPr>
            <p:ph idx="1"/>
          </p:nvPr>
        </p:nvSpPr>
        <p:spPr/>
        <p:txBody>
          <a:bodyPr>
            <a:normAutofit fontScale="77500" lnSpcReduction="20000"/>
          </a:bodyPr>
          <a:lstStyle/>
          <a:p>
            <a:r>
              <a:rPr lang="en-US" dirty="0"/>
              <a:t>When an integer is divided by a positive integer, there is a quotient and a remainder. This is traditionally called the “Division Algorithm,” but is really a theorem.</a:t>
            </a:r>
          </a:p>
          <a:p>
            <a:pPr>
              <a:buNone/>
            </a:pPr>
            <a:r>
              <a:rPr lang="en-US" b="1" dirty="0"/>
              <a:t>   Division Algorithm</a:t>
            </a:r>
            <a:r>
              <a:rPr lang="en-US" dirty="0"/>
              <a:t>: If </a:t>
            </a:r>
            <a:r>
              <a:rPr lang="en-US" i="1" dirty="0"/>
              <a:t>a</a:t>
            </a:r>
            <a:r>
              <a:rPr lang="en-US" dirty="0"/>
              <a:t> is an integer and </a:t>
            </a:r>
            <a:r>
              <a:rPr lang="en-US" i="1" dirty="0"/>
              <a:t>d</a:t>
            </a:r>
            <a:r>
              <a:rPr lang="en-US" dirty="0"/>
              <a:t>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a:t>
            </a:r>
            <a:r>
              <a:rPr lang="en-US" dirty="0"/>
              <a:t>r</a:t>
            </a:r>
            <a:r>
              <a:rPr lang="en-US" i="1" dirty="0"/>
              <a:t> &lt; </a:t>
            </a:r>
            <a:r>
              <a:rPr lang="en-US" i="1" dirty="0">
                <a:latin typeface="Cambria Math" pitchFamily="18" charset="0"/>
                <a:ea typeface="Cambria Math" pitchFamily="18" charset="0"/>
              </a:rPr>
              <a:t>d</a:t>
            </a:r>
            <a:r>
              <a:rPr lang="en-US" dirty="0"/>
              <a:t>, such that  </a:t>
            </a:r>
            <a:r>
              <a:rPr lang="en-US" i="1" dirty="0"/>
              <a:t>a = </a:t>
            </a:r>
            <a:r>
              <a:rPr lang="en-US" i="1" dirty="0" err="1"/>
              <a:t>dq</a:t>
            </a:r>
            <a:r>
              <a:rPr lang="en-US" i="1" dirty="0"/>
              <a:t> + r</a:t>
            </a:r>
            <a:r>
              <a:rPr lang="en-US" dirty="0"/>
              <a:t> (</a:t>
            </a:r>
            <a:r>
              <a:rPr lang="en-US" i="1" dirty="0"/>
              <a:t>proved in Section</a:t>
            </a:r>
            <a:r>
              <a:rPr lang="en-US" dirty="0"/>
              <a:t> </a:t>
            </a:r>
            <a:r>
              <a:rPr lang="en-US" dirty="0">
                <a:latin typeface="Cambria Math" pitchFamily="18" charset="0"/>
                <a:ea typeface="Cambria Math" pitchFamily="18" charset="0"/>
              </a:rPr>
              <a:t>5.2</a:t>
            </a:r>
            <a:r>
              <a:rPr lang="en-US" dirty="0"/>
              <a:t>).</a:t>
            </a:r>
          </a:p>
          <a:p>
            <a:pPr lvl="2"/>
            <a:r>
              <a:rPr lang="en-US" i="1" dirty="0"/>
              <a:t>d</a:t>
            </a:r>
            <a:r>
              <a:rPr lang="en-US" dirty="0"/>
              <a:t> is called the </a:t>
            </a:r>
            <a:r>
              <a:rPr lang="en-US" i="1" dirty="0"/>
              <a:t>divisor</a:t>
            </a:r>
            <a:r>
              <a:rPr lang="en-US" dirty="0"/>
              <a:t>.</a:t>
            </a:r>
          </a:p>
          <a:p>
            <a:pPr lvl="2"/>
            <a:r>
              <a:rPr lang="en-US" i="1" dirty="0"/>
              <a:t>a</a:t>
            </a:r>
            <a:r>
              <a:rPr lang="en-US" dirty="0"/>
              <a:t> is called the </a:t>
            </a:r>
            <a:r>
              <a:rPr lang="en-US" i="1" dirty="0"/>
              <a:t>dividend</a:t>
            </a:r>
            <a:r>
              <a:rPr lang="en-US" dirty="0"/>
              <a:t>.</a:t>
            </a:r>
          </a:p>
          <a:p>
            <a:pPr lvl="2"/>
            <a:r>
              <a:rPr lang="en-US" i="1" dirty="0"/>
              <a:t>q</a:t>
            </a:r>
            <a:r>
              <a:rPr lang="en-US" dirty="0"/>
              <a:t> is called the </a:t>
            </a:r>
            <a:r>
              <a:rPr lang="en-US" i="1" dirty="0"/>
              <a:t>quotient</a:t>
            </a:r>
            <a:r>
              <a:rPr lang="en-US" dirty="0"/>
              <a:t>.      </a:t>
            </a:r>
          </a:p>
          <a:p>
            <a:pPr lvl="2"/>
            <a:r>
              <a:rPr lang="en-US" i="1" dirty="0"/>
              <a:t>r</a:t>
            </a:r>
            <a:r>
              <a:rPr lang="en-US" dirty="0"/>
              <a:t> is called the </a:t>
            </a:r>
            <a:r>
              <a:rPr lang="en-US" i="1" dirty="0"/>
              <a:t>remainder</a:t>
            </a:r>
            <a:r>
              <a:rPr lang="en-US" dirty="0"/>
              <a:t>.</a:t>
            </a:r>
          </a:p>
          <a:p>
            <a:pPr>
              <a:buNone/>
            </a:pPr>
            <a:r>
              <a:rPr lang="en-US" b="1" dirty="0"/>
              <a:t>   Examples</a:t>
            </a:r>
            <a:r>
              <a:rPr lang="en-US" dirty="0"/>
              <a:t>:  </a:t>
            </a:r>
          </a:p>
          <a:p>
            <a:pPr lvl="2"/>
            <a:r>
              <a:rPr lang="en-US" dirty="0"/>
              <a:t>What are the quotient and remainder when </a:t>
            </a:r>
            <a:r>
              <a:rPr lang="en-US" dirty="0">
                <a:latin typeface="Cambria Math" pitchFamily="18" charset="0"/>
                <a:ea typeface="Cambria Math" pitchFamily="18" charset="0"/>
              </a:rPr>
              <a:t>101 </a:t>
            </a:r>
            <a:r>
              <a:rPr lang="en-US" dirty="0"/>
              <a:t>is divided by </a:t>
            </a:r>
            <a:r>
              <a:rPr lang="en-US" dirty="0">
                <a:latin typeface="Cambria Math" pitchFamily="18" charset="0"/>
                <a:ea typeface="Cambria Math" pitchFamily="18" charset="0"/>
              </a:rPr>
              <a:t>11</a:t>
            </a:r>
            <a:r>
              <a:rPr lang="en-US" dirty="0"/>
              <a:t>?</a:t>
            </a:r>
          </a:p>
          <a:p>
            <a:pPr lvl="2">
              <a:buNone/>
            </a:pPr>
            <a:r>
              <a:rPr lang="en-US" dirty="0"/>
              <a:t>     </a:t>
            </a:r>
            <a:r>
              <a:rPr lang="en-US" b="1" dirty="0"/>
              <a:t>Solution</a:t>
            </a:r>
            <a:r>
              <a:rPr lang="en-US" dirty="0"/>
              <a:t>: The quotient when </a:t>
            </a:r>
            <a:r>
              <a:rPr lang="en-US" dirty="0">
                <a:latin typeface="Cambria Math" pitchFamily="18" charset="0"/>
                <a:ea typeface="Cambria Math" pitchFamily="18" charset="0"/>
              </a:rPr>
              <a:t>101</a:t>
            </a:r>
            <a:r>
              <a:rPr lang="en-US" dirty="0"/>
              <a:t> is divided by </a:t>
            </a:r>
            <a:r>
              <a:rPr lang="en-US" dirty="0">
                <a:latin typeface="Cambria Math" pitchFamily="18" charset="0"/>
                <a:ea typeface="Cambria Math" pitchFamily="18" charset="0"/>
              </a:rPr>
              <a:t>11</a:t>
            </a:r>
            <a:r>
              <a:rPr lang="en-US" dirty="0"/>
              <a:t> is </a:t>
            </a:r>
            <a:r>
              <a:rPr lang="en-US" dirty="0">
                <a:latin typeface="Cambria Math" pitchFamily="18" charset="0"/>
                <a:ea typeface="Cambria Math" pitchFamily="18" charset="0"/>
              </a:rPr>
              <a:t>9</a:t>
            </a:r>
            <a:r>
              <a:rPr lang="en-US" dirty="0"/>
              <a:t> = </a:t>
            </a:r>
            <a:r>
              <a:rPr lang="en-US" dirty="0">
                <a:latin typeface="Cambria Math" pitchFamily="18" charset="0"/>
                <a:ea typeface="Cambria Math" pitchFamily="18" charset="0"/>
              </a:rPr>
              <a:t>101 </a:t>
            </a:r>
            <a:r>
              <a:rPr lang="en-US" b="1" dirty="0"/>
              <a:t>div</a:t>
            </a:r>
            <a:r>
              <a:rPr lang="en-US" dirty="0"/>
              <a:t> </a:t>
            </a:r>
            <a:r>
              <a:rPr lang="en-US" dirty="0">
                <a:latin typeface="Cambria Math" pitchFamily="18" charset="0"/>
                <a:ea typeface="Cambria Math" pitchFamily="18" charset="0"/>
              </a:rPr>
              <a:t>11</a:t>
            </a:r>
            <a:r>
              <a:rPr lang="en-US" dirty="0"/>
              <a:t>,   and the remainder is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101</a:t>
            </a:r>
            <a:r>
              <a:rPr lang="en-US" dirty="0"/>
              <a:t> </a:t>
            </a:r>
            <a:r>
              <a:rPr lang="en-US" b="1" dirty="0"/>
              <a:t>mod</a:t>
            </a:r>
            <a:r>
              <a:rPr lang="en-US" dirty="0"/>
              <a:t> </a:t>
            </a:r>
            <a:r>
              <a:rPr lang="en-US" dirty="0">
                <a:latin typeface="Cambria Math" pitchFamily="18" charset="0"/>
                <a:ea typeface="Cambria Math" pitchFamily="18" charset="0"/>
              </a:rPr>
              <a:t>11</a:t>
            </a:r>
            <a:r>
              <a:rPr lang="en-US" dirty="0"/>
              <a:t>. </a:t>
            </a:r>
          </a:p>
          <a:p>
            <a:pPr lvl="2"/>
            <a:r>
              <a:rPr lang="en-US" dirty="0"/>
              <a:t>What are the quotient and remainder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a:t>
            </a:r>
          </a:p>
          <a:p>
            <a:pPr lvl="2">
              <a:buNone/>
            </a:pPr>
            <a:r>
              <a:rPr lang="en-US" b="1" dirty="0"/>
              <a:t>     Solution</a:t>
            </a:r>
            <a:r>
              <a:rPr lang="en-US" dirty="0"/>
              <a:t>: The quotient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 is </a:t>
            </a:r>
            <a:r>
              <a:rPr lang="en-US" dirty="0">
                <a:latin typeface="Cambria Math"/>
                <a:ea typeface="Cambria Math"/>
              </a:rPr>
              <a:t>−</a:t>
            </a:r>
            <a:r>
              <a:rPr lang="en-US" dirty="0">
                <a:latin typeface="Cambria Math" pitchFamily="18" charset="0"/>
                <a:ea typeface="Cambria Math" pitchFamily="18" charset="0"/>
              </a:rPr>
              <a:t>4</a:t>
            </a:r>
            <a:r>
              <a:rPr lang="en-US" dirty="0"/>
              <a:t> = </a:t>
            </a:r>
            <a:r>
              <a:rPr lang="en-US" dirty="0">
                <a:latin typeface="Cambria Math"/>
                <a:ea typeface="Cambria Math"/>
              </a:rPr>
              <a:t>−</a:t>
            </a:r>
            <a:r>
              <a:rPr lang="en-US" dirty="0">
                <a:latin typeface="Cambria Math" pitchFamily="18" charset="0"/>
                <a:ea typeface="Cambria Math" pitchFamily="18" charset="0"/>
              </a:rPr>
              <a:t>11 </a:t>
            </a:r>
            <a:r>
              <a:rPr lang="en-US" b="1" dirty="0"/>
              <a:t>div</a:t>
            </a:r>
            <a:r>
              <a:rPr lang="en-US" dirty="0"/>
              <a:t> </a:t>
            </a:r>
            <a:r>
              <a:rPr lang="en-US" dirty="0">
                <a:latin typeface="Cambria Math" pitchFamily="18" charset="0"/>
                <a:ea typeface="Cambria Math" pitchFamily="18" charset="0"/>
              </a:rPr>
              <a:t>3</a:t>
            </a:r>
            <a:r>
              <a:rPr lang="en-US" dirty="0"/>
              <a:t>,    and the remainder is </a:t>
            </a:r>
            <a:r>
              <a:rPr lang="en-US" dirty="0">
                <a:latin typeface="Cambria Math" pitchFamily="18" charset="0"/>
                <a:ea typeface="Cambria Math" pitchFamily="18" charset="0"/>
              </a:rPr>
              <a:t>1</a:t>
            </a:r>
            <a:r>
              <a:rPr lang="en-US" dirty="0"/>
              <a:t> = </a:t>
            </a:r>
            <a:r>
              <a:rPr lang="en-US" dirty="0">
                <a:latin typeface="Cambria Math"/>
                <a:ea typeface="Cambria Math"/>
              </a:rPr>
              <a:t>−</a:t>
            </a:r>
            <a:r>
              <a:rPr lang="en-US" dirty="0">
                <a:latin typeface="Cambria Math" pitchFamily="18" charset="0"/>
                <a:ea typeface="Cambria Math" pitchFamily="18" charset="0"/>
              </a:rPr>
              <a:t>11</a:t>
            </a:r>
            <a:r>
              <a:rPr lang="en-US" dirty="0"/>
              <a:t> </a:t>
            </a:r>
            <a:r>
              <a:rPr lang="en-US" b="1" dirty="0"/>
              <a:t>mod</a:t>
            </a:r>
            <a:r>
              <a:rPr lang="en-US" dirty="0"/>
              <a:t> </a:t>
            </a:r>
            <a:r>
              <a:rPr lang="en-US" dirty="0">
                <a:latin typeface="Cambria Math" pitchFamily="18" charset="0"/>
                <a:ea typeface="Cambria Math" pitchFamily="18" charset="0"/>
              </a:rPr>
              <a:t>3</a:t>
            </a:r>
            <a:r>
              <a:rPr lang="en-US" dirty="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a:t>Definitions of Functions  </a:t>
            </a:r>
            <a:r>
              <a:rPr lang="en-US" b="1" dirty="0"/>
              <a:t>div</a:t>
            </a:r>
            <a:r>
              <a:rPr lang="en-US" dirty="0"/>
              <a:t> and </a:t>
            </a:r>
            <a:r>
              <a:rPr lang="en-US" b="1" dirty="0"/>
              <a:t>mod</a:t>
            </a:r>
          </a:p>
          <a:p>
            <a:pPr algn="ctr"/>
            <a:endParaRPr lang="en-US" b="1" dirty="0"/>
          </a:p>
          <a:p>
            <a:pPr lvl="1"/>
            <a:r>
              <a:rPr lang="en-US" i="1" dirty="0"/>
              <a:t>     q = a </a:t>
            </a:r>
            <a:r>
              <a:rPr lang="en-US" b="1" dirty="0"/>
              <a:t>div</a:t>
            </a:r>
            <a:r>
              <a:rPr lang="en-US" i="1" dirty="0"/>
              <a:t> d</a:t>
            </a:r>
          </a:p>
          <a:p>
            <a:pPr lvl="1"/>
            <a:r>
              <a:rPr lang="en-US" i="1" dirty="0"/>
              <a:t>     r = a </a:t>
            </a:r>
            <a:r>
              <a:rPr lang="en-US" b="1" dirty="0"/>
              <a:t>mod</a:t>
            </a:r>
            <a:r>
              <a:rPr lang="en-US" i="1" dirty="0"/>
              <a:t> d</a:t>
            </a:r>
          </a:p>
        </p:txBody>
      </p:sp>
    </p:spTree>
    <p:extLst>
      <p:ext uri="{BB962C8B-B14F-4D97-AF65-F5344CB8AC3E}">
        <p14:creationId xmlns:p14="http://schemas.microsoft.com/office/powerpoint/2010/main" val="229389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If </a:t>
            </a:r>
            <a:r>
              <a:rPr lang="en-US" i="1" dirty="0"/>
              <a:t>a</a:t>
            </a:r>
            <a:r>
              <a:rPr lang="en-US" dirty="0"/>
              <a:t> and </a:t>
            </a:r>
            <a:r>
              <a:rPr lang="en-US" i="1" dirty="0"/>
              <a:t>b</a:t>
            </a:r>
            <a:r>
              <a:rPr lang="en-US" dirty="0"/>
              <a:t> are integers and </a:t>
            </a:r>
            <a:r>
              <a:rPr lang="en-US" i="1" dirty="0"/>
              <a:t>m</a:t>
            </a:r>
            <a:r>
              <a:rPr lang="en-US" dirty="0"/>
              <a:t> is a positive integer, then </a:t>
            </a:r>
            <a:r>
              <a:rPr lang="en-US" i="1" dirty="0"/>
              <a:t>a</a:t>
            </a:r>
            <a:r>
              <a:rPr lang="en-US" dirty="0"/>
              <a:t> is </a:t>
            </a:r>
            <a:r>
              <a:rPr lang="en-US" i="1" dirty="0"/>
              <a:t>congruent </a:t>
            </a:r>
            <a:r>
              <a:rPr lang="en-US" dirty="0"/>
              <a:t>to </a:t>
            </a:r>
            <a:r>
              <a:rPr lang="en-US" i="1" dirty="0"/>
              <a:t>b</a:t>
            </a:r>
            <a:r>
              <a:rPr lang="en-US" dirty="0"/>
              <a:t> </a:t>
            </a:r>
            <a:r>
              <a:rPr lang="en-US" i="1" dirty="0"/>
              <a:t>modulo m</a:t>
            </a:r>
            <a:r>
              <a:rPr lang="en-US" dirty="0"/>
              <a:t> if </a:t>
            </a:r>
            <a:r>
              <a:rPr lang="en-US" i="1" dirty="0"/>
              <a:t>m</a:t>
            </a:r>
            <a:r>
              <a:rPr lang="en-US" dirty="0"/>
              <a:t> divides    </a:t>
            </a:r>
            <a:r>
              <a:rPr lang="en-US" i="1" dirty="0"/>
              <a:t>a – b</a:t>
            </a:r>
            <a:r>
              <a:rPr lang="en-US" dirty="0"/>
              <a:t>.</a:t>
            </a:r>
          </a:p>
          <a:p>
            <a:pPr lvl="1"/>
            <a:r>
              <a:rPr lang="en-US" dirty="0"/>
              <a:t>The notation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 says  that </a:t>
            </a:r>
            <a:r>
              <a:rPr lang="en-US" i="1" dirty="0"/>
              <a:t>a</a:t>
            </a:r>
            <a:r>
              <a:rPr lang="en-US" dirty="0"/>
              <a:t> is congruent to </a:t>
            </a:r>
            <a:r>
              <a:rPr lang="en-US" i="1" dirty="0"/>
              <a:t>b</a:t>
            </a:r>
            <a:r>
              <a:rPr lang="en-US" dirty="0"/>
              <a:t> modulo </a:t>
            </a:r>
            <a:r>
              <a:rPr lang="en-US" i="1" dirty="0"/>
              <a:t>m</a:t>
            </a:r>
            <a:r>
              <a:rPr lang="en-US" dirty="0"/>
              <a:t>.  </a:t>
            </a:r>
          </a:p>
          <a:p>
            <a:pPr lvl="1"/>
            <a:r>
              <a:rPr lang="en-US" dirty="0"/>
              <a:t>We say that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is a</a:t>
            </a:r>
            <a:r>
              <a:rPr lang="en-US" i="1" dirty="0"/>
              <a:t> congruence </a:t>
            </a:r>
            <a:r>
              <a:rPr lang="en-US" dirty="0"/>
              <a:t>and that </a:t>
            </a:r>
            <a:r>
              <a:rPr lang="en-US" i="1" dirty="0"/>
              <a:t>m </a:t>
            </a:r>
            <a:r>
              <a:rPr lang="en-US" dirty="0"/>
              <a:t>is its </a:t>
            </a:r>
            <a:r>
              <a:rPr lang="en-US" i="1" dirty="0"/>
              <a:t>modulus.</a:t>
            </a:r>
          </a:p>
          <a:p>
            <a:pPr lvl="1"/>
            <a:r>
              <a:rPr lang="en-US" dirty="0"/>
              <a:t>Two integers are congruent mod </a:t>
            </a:r>
            <a:r>
              <a:rPr lang="en-US" i="1" dirty="0"/>
              <a:t>m</a:t>
            </a:r>
            <a:r>
              <a:rPr lang="en-US" dirty="0"/>
              <a:t>  if and only if they have the same remainder when divided by </a:t>
            </a:r>
            <a:r>
              <a:rPr lang="en-US" i="1" dirty="0"/>
              <a:t>m</a:t>
            </a:r>
            <a:r>
              <a:rPr lang="en-US" dirty="0"/>
              <a:t>.</a:t>
            </a:r>
          </a:p>
          <a:p>
            <a:pPr lvl="1"/>
            <a:r>
              <a:rPr lang="en-US" dirty="0"/>
              <a:t>If </a:t>
            </a:r>
            <a:r>
              <a:rPr lang="en-US" i="1" dirty="0"/>
              <a:t>a</a:t>
            </a:r>
            <a:r>
              <a:rPr lang="en-US" dirty="0"/>
              <a:t> is not congruent to </a:t>
            </a:r>
            <a:r>
              <a:rPr lang="en-US" i="1" dirty="0"/>
              <a:t>b</a:t>
            </a:r>
            <a:r>
              <a:rPr lang="en-US" dirty="0"/>
              <a:t> modulo </a:t>
            </a:r>
            <a:r>
              <a:rPr lang="en-US" i="1" dirty="0"/>
              <a:t>m</a:t>
            </a:r>
            <a:r>
              <a:rPr lang="en-US" dirty="0"/>
              <a:t>, we write </a:t>
            </a:r>
          </a:p>
          <a:p>
            <a:pPr lvl="1">
              <a:buNone/>
            </a:pPr>
            <a:r>
              <a:rPr lang="en-US" i="1" dirty="0"/>
              <a:t>                  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17</a:t>
            </a:r>
            <a:r>
              <a:rPr lang="en-US" dirty="0"/>
              <a:t> is congruent to </a:t>
            </a:r>
            <a:r>
              <a:rPr lang="en-US" dirty="0">
                <a:latin typeface="Cambria Math" pitchFamily="18" charset="0"/>
                <a:ea typeface="Cambria Math" pitchFamily="18" charset="0"/>
              </a:rPr>
              <a:t>5</a:t>
            </a:r>
            <a:r>
              <a:rPr lang="en-US" dirty="0"/>
              <a:t> modulo </a:t>
            </a:r>
            <a:r>
              <a:rPr lang="en-US" dirty="0">
                <a:latin typeface="Cambria Math" pitchFamily="18" charset="0"/>
                <a:ea typeface="Cambria Math" pitchFamily="18" charset="0"/>
              </a:rPr>
              <a:t>6</a:t>
            </a:r>
            <a:r>
              <a:rPr lang="en-US" dirty="0"/>
              <a:t> and whether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14</a:t>
            </a:r>
            <a:r>
              <a:rPr lang="en-US" dirty="0"/>
              <a:t> are congruent modulo 6.</a:t>
            </a:r>
          </a:p>
          <a:p>
            <a:pPr>
              <a:buNone/>
            </a:pPr>
            <a:r>
              <a:rPr lang="en-US" dirty="0"/>
              <a:t> </a:t>
            </a:r>
          </a:p>
          <a:p>
            <a:pPr>
              <a:buNone/>
            </a:pPr>
            <a:r>
              <a:rPr lang="en-US" dirty="0"/>
              <a:t>    </a:t>
            </a:r>
            <a:r>
              <a:rPr lang="en-US" b="1" dirty="0"/>
              <a:t>Solution</a:t>
            </a:r>
            <a:r>
              <a:rPr lang="en-US" dirty="0"/>
              <a:t>: </a:t>
            </a:r>
          </a:p>
          <a:p>
            <a:pPr lvl="2"/>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(mod </a:t>
            </a:r>
            <a:r>
              <a:rPr lang="en-US" dirty="0">
                <a:latin typeface="Cambria Math" pitchFamily="18" charset="0"/>
                <a:ea typeface="Cambria Math" pitchFamily="18" charset="0"/>
              </a:rPr>
              <a:t>6)</a:t>
            </a:r>
            <a:r>
              <a:rPr lang="en-US" dirty="0"/>
              <a:t> because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12. </a:t>
            </a:r>
          </a:p>
          <a:p>
            <a:pPr lvl="2"/>
            <a:r>
              <a:rPr lang="en-US" dirty="0">
                <a:latin typeface="Cambria Math" pitchFamily="18" charset="0"/>
                <a:ea typeface="Cambria Math" pitchFamily="18" charset="0"/>
              </a:rPr>
              <a:t>24</a:t>
            </a:r>
            <a:r>
              <a:rPr lang="en-US" dirty="0"/>
              <a:t> </a:t>
            </a:r>
            <a:r>
              <a:rPr lang="en-US" dirty="0">
                <a:latin typeface="Cambria Math"/>
                <a:ea typeface="Cambria Math"/>
              </a:rPr>
              <a:t>≢ </a:t>
            </a:r>
            <a:r>
              <a:rPr lang="en-US" dirty="0">
                <a:latin typeface="Cambria Math" pitchFamily="18" charset="0"/>
                <a:ea typeface="Cambria Math" pitchFamily="18" charset="0"/>
              </a:rPr>
              <a:t>14</a:t>
            </a:r>
            <a:r>
              <a:rPr lang="en-US" dirty="0"/>
              <a:t> (mod </a:t>
            </a:r>
            <a:r>
              <a:rPr lang="en-US" dirty="0">
                <a:latin typeface="Cambria Math" pitchFamily="18" charset="0"/>
                <a:ea typeface="Cambria Math" pitchFamily="18" charset="0"/>
              </a:rPr>
              <a:t>6)</a:t>
            </a:r>
            <a:r>
              <a:rPr lang="en-US" dirty="0"/>
              <a:t> since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24</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14</a:t>
            </a:r>
            <a:r>
              <a:rPr lang="en-US" dirty="0"/>
              <a:t> = </a:t>
            </a:r>
            <a:r>
              <a:rPr lang="en-US" dirty="0">
                <a:latin typeface="Cambria Math" pitchFamily="18" charset="0"/>
                <a:ea typeface="Cambria Math" pitchFamily="18" charset="0"/>
              </a:rPr>
              <a:t>10  is not divisible by 6.</a:t>
            </a:r>
            <a:endParaRPr lang="en-US" dirty="0"/>
          </a:p>
        </p:txBody>
      </p:sp>
    </p:spTree>
    <p:extLst>
      <p:ext uri="{BB962C8B-B14F-4D97-AF65-F5344CB8AC3E}">
        <p14:creationId xmlns:p14="http://schemas.microsoft.com/office/powerpoint/2010/main" val="226593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Congruences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m be a positive integer. The integers </a:t>
            </a:r>
            <a:r>
              <a:rPr lang="en-US" i="1" dirty="0" smtClean="0"/>
              <a:t>a</a:t>
            </a:r>
            <a:r>
              <a:rPr lang="en-US" dirty="0" smtClean="0"/>
              <a:t> and </a:t>
            </a:r>
            <a:r>
              <a:rPr lang="en-US" i="1" dirty="0" smtClean="0"/>
              <a:t>b</a:t>
            </a:r>
            <a:r>
              <a:rPr lang="en-US" dirty="0" smtClean="0"/>
              <a:t> are congruent modulo </a:t>
            </a:r>
            <a:r>
              <a:rPr lang="en-US" i="1" dirty="0" smtClean="0"/>
              <a:t>m</a:t>
            </a:r>
            <a:r>
              <a:rPr lang="en-US" dirty="0" smtClean="0"/>
              <a:t> if and only if there is an integer </a:t>
            </a:r>
            <a:r>
              <a:rPr lang="en-US" i="1" dirty="0" smtClean="0"/>
              <a:t>k</a:t>
            </a:r>
            <a:r>
              <a:rPr lang="en-US" dirty="0" smtClean="0"/>
              <a:t> such that </a:t>
            </a:r>
            <a:r>
              <a:rPr lang="en-US" i="1" dirty="0" smtClean="0"/>
              <a:t>a</a:t>
            </a:r>
            <a:r>
              <a:rPr lang="en-US" dirty="0" smtClean="0"/>
              <a:t> = </a:t>
            </a:r>
            <a:r>
              <a:rPr lang="en-US" i="1" dirty="0" smtClean="0"/>
              <a:t>b</a:t>
            </a:r>
            <a:r>
              <a:rPr lang="en-US" dirty="0" smtClean="0"/>
              <a:t> + </a:t>
            </a:r>
            <a:r>
              <a:rPr lang="en-US" i="1" dirty="0" smtClean="0"/>
              <a:t>km</a:t>
            </a:r>
            <a:r>
              <a:rPr lang="en-US" dirty="0" smtClean="0"/>
              <a:t>.</a:t>
            </a:r>
          </a:p>
          <a:p>
            <a:pPr>
              <a:buNone/>
            </a:pPr>
            <a:r>
              <a:rPr lang="en-US" dirty="0" smtClean="0"/>
              <a:t>    </a:t>
            </a:r>
            <a:r>
              <a:rPr lang="en-US" b="1" dirty="0" smtClean="0"/>
              <a:t>Proof</a:t>
            </a:r>
            <a:r>
              <a:rPr lang="en-US" dirty="0" smtClean="0"/>
              <a:t>: </a:t>
            </a:r>
          </a:p>
          <a:p>
            <a:pPr lvl="1"/>
            <a:r>
              <a:rPr lang="en-US" dirty="0" smtClean="0"/>
              <a:t>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then (by the definition of congruence)  </a:t>
            </a:r>
            <a:r>
              <a:rPr lang="en-US" i="1" dirty="0" smtClean="0"/>
              <a:t>m</a:t>
            </a:r>
            <a:r>
              <a:rPr lang="en-US" dirty="0" smtClean="0"/>
              <a:t> | </a:t>
            </a:r>
            <a:r>
              <a:rPr lang="en-US" i="1" dirty="0" smtClean="0"/>
              <a:t>a – b</a:t>
            </a:r>
            <a:r>
              <a:rPr lang="en-US" dirty="0" smtClean="0"/>
              <a:t>. Hence, there is an integer </a:t>
            </a:r>
            <a:r>
              <a:rPr lang="en-US" i="1" dirty="0" smtClean="0"/>
              <a:t>k</a:t>
            </a:r>
            <a:r>
              <a:rPr lang="en-US" dirty="0" smtClean="0"/>
              <a:t> such that </a:t>
            </a:r>
            <a:r>
              <a:rPr lang="en-US" i="1" dirty="0" smtClean="0"/>
              <a:t>a – b = km </a:t>
            </a:r>
            <a:r>
              <a:rPr lang="en-US" dirty="0" smtClean="0"/>
              <a:t>and equivalently </a:t>
            </a:r>
            <a:r>
              <a:rPr lang="en-US" i="1" dirty="0" smtClean="0"/>
              <a:t>a = b + km.</a:t>
            </a:r>
          </a:p>
          <a:p>
            <a:pPr lvl="1"/>
            <a:r>
              <a:rPr lang="en-US" dirty="0" smtClean="0"/>
              <a:t>Conversely, if there is an integer </a:t>
            </a:r>
            <a:r>
              <a:rPr lang="en-US" i="1" dirty="0" smtClean="0"/>
              <a:t>k</a:t>
            </a:r>
            <a:r>
              <a:rPr lang="en-US" dirty="0" smtClean="0"/>
              <a:t> such that </a:t>
            </a:r>
            <a:r>
              <a:rPr lang="en-US" i="1" dirty="0" smtClean="0"/>
              <a:t>a = b + km, </a:t>
            </a:r>
            <a:r>
              <a:rPr lang="en-US" dirty="0" smtClean="0"/>
              <a:t>then</a:t>
            </a:r>
            <a:r>
              <a:rPr lang="en-US" i="1" dirty="0" smtClean="0"/>
              <a:t> km = a – b. </a:t>
            </a:r>
            <a:r>
              <a:rPr lang="en-US" dirty="0" smtClean="0"/>
              <a:t>Hence</a:t>
            </a:r>
            <a:r>
              <a:rPr lang="en-US" i="1" dirty="0" smtClean="0"/>
              <a:t>, m</a:t>
            </a:r>
            <a:r>
              <a:rPr lang="en-US" dirty="0" smtClean="0"/>
              <a:t> | </a:t>
            </a:r>
            <a:r>
              <a:rPr lang="en-US" i="1" dirty="0" smtClean="0"/>
              <a:t>a – b </a:t>
            </a:r>
            <a:r>
              <a:rPr lang="en-US" dirty="0" smtClean="0"/>
              <a:t>and</a:t>
            </a:r>
            <a:r>
              <a:rPr lang="en-US" i="1" dirty="0" smtClean="0"/>
              <a:t> 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endParaRPr lang="en-US" dirty="0"/>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23049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between         (mod </a:t>
            </a:r>
            <a:r>
              <a:rPr lang="en-US" i="1" dirty="0" smtClean="0"/>
              <a:t>m</a:t>
            </a:r>
            <a:r>
              <a:rPr lang="en-US" dirty="0" smtClean="0"/>
              <a:t>) and </a:t>
            </a:r>
            <a:r>
              <a:rPr lang="en-US" b="1" dirty="0" smtClean="0"/>
              <a:t>mod</a:t>
            </a:r>
            <a:r>
              <a:rPr lang="en-US" dirty="0" smtClean="0"/>
              <a:t> </a:t>
            </a:r>
            <a:r>
              <a:rPr lang="en-US" i="1" dirty="0" smtClean="0"/>
              <a:t>m </a:t>
            </a:r>
            <a:r>
              <a:rPr lang="en-US" dirty="0" smtClean="0"/>
              <a:t>Notations</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smtClean="0"/>
              <a:t>The use of “mod” in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and</a:t>
            </a:r>
            <a:r>
              <a:rPr lang="en-US" i="1" dirty="0" smtClean="0"/>
              <a:t> a </a:t>
            </a:r>
            <a:r>
              <a:rPr lang="en-US" b="1" dirty="0" smtClean="0"/>
              <a:t>mod</a:t>
            </a:r>
            <a:r>
              <a:rPr lang="en-US" i="1" dirty="0" smtClean="0"/>
              <a:t> m = b </a:t>
            </a:r>
            <a:r>
              <a:rPr lang="en-US" dirty="0" smtClean="0"/>
              <a:t>are different</a:t>
            </a:r>
            <a:r>
              <a:rPr lang="en-US" i="1" dirty="0" smtClean="0"/>
              <a:t>.</a:t>
            </a:r>
          </a:p>
          <a:p>
            <a:pPr lvl="1"/>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is a relation on the set of integers.</a:t>
            </a:r>
          </a:p>
          <a:p>
            <a:pPr lvl="1"/>
            <a:r>
              <a:rPr lang="en-US" dirty="0" smtClean="0"/>
              <a:t>In</a:t>
            </a:r>
            <a:r>
              <a:rPr lang="en-US" i="1" dirty="0" smtClean="0"/>
              <a:t> a </a:t>
            </a:r>
            <a:r>
              <a:rPr lang="en-US" b="1" dirty="0" smtClean="0"/>
              <a:t>mod</a:t>
            </a:r>
            <a:r>
              <a:rPr lang="en-US" i="1" dirty="0" smtClean="0"/>
              <a:t> m = b,  </a:t>
            </a:r>
            <a:r>
              <a:rPr lang="en-US" dirty="0" smtClean="0"/>
              <a:t>the notation </a:t>
            </a:r>
            <a:r>
              <a:rPr lang="en-US" b="1" dirty="0" smtClean="0"/>
              <a:t>mod</a:t>
            </a:r>
            <a:r>
              <a:rPr lang="en-US" dirty="0" smtClean="0"/>
              <a:t> denotes a function</a:t>
            </a:r>
            <a:r>
              <a:rPr lang="en-US" i="1" dirty="0" smtClean="0"/>
              <a:t>.</a:t>
            </a:r>
          </a:p>
          <a:p>
            <a:r>
              <a:rPr lang="en-US" dirty="0" smtClean="0"/>
              <a:t>The relationship between these notations is made clear in this theorem.</a:t>
            </a:r>
          </a:p>
          <a:p>
            <a:r>
              <a:rPr lang="en-US" b="1" dirty="0" smtClean="0"/>
              <a:t>Theorem </a:t>
            </a:r>
            <a:r>
              <a:rPr lang="en-US" b="1" dirty="0" smtClean="0">
                <a:latin typeface="Cambria Math" pitchFamily="18" charset="0"/>
                <a:ea typeface="Cambria Math" pitchFamily="18" charset="0"/>
              </a:rPr>
              <a:t>3</a:t>
            </a:r>
            <a:r>
              <a:rPr lang="en-US" dirty="0" smtClean="0"/>
              <a:t>: Let </a:t>
            </a:r>
            <a:r>
              <a:rPr lang="en-US" i="1" dirty="0" smtClean="0"/>
              <a:t>a</a:t>
            </a:r>
            <a:r>
              <a:rPr lang="en-US" dirty="0" smtClean="0"/>
              <a:t> and </a:t>
            </a:r>
            <a:r>
              <a:rPr lang="en-US" i="1" dirty="0" smtClean="0"/>
              <a:t>b</a:t>
            </a:r>
            <a:r>
              <a:rPr lang="en-US" dirty="0" smtClean="0"/>
              <a:t> be integers, and let </a:t>
            </a:r>
            <a:r>
              <a:rPr lang="en-US" i="1" dirty="0" smtClean="0"/>
              <a:t>m</a:t>
            </a:r>
            <a:r>
              <a:rPr lang="en-US" dirty="0" smtClean="0"/>
              <a:t> be a positive integer. Then </a:t>
            </a:r>
            <a:r>
              <a:rPr lang="en-US" i="1" dirty="0" smtClean="0"/>
              <a:t>a </a:t>
            </a:r>
            <a:r>
              <a:rPr lang="en-US" b="1" dirty="0" smtClean="0">
                <a:latin typeface="Cambria Math"/>
                <a:ea typeface="Cambria Math"/>
              </a:rPr>
              <a:t>≡</a:t>
            </a:r>
            <a:r>
              <a:rPr lang="en-US" i="1" dirty="0" smtClean="0"/>
              <a:t> b </a:t>
            </a:r>
            <a:r>
              <a:rPr lang="en-US" dirty="0" smtClean="0"/>
              <a:t>(mod</a:t>
            </a:r>
            <a:r>
              <a:rPr lang="en-US" i="1" dirty="0" smtClean="0"/>
              <a:t> m</a:t>
            </a:r>
            <a:r>
              <a:rPr lang="en-US" dirty="0" smtClean="0"/>
              <a:t>)  if and only if       </a:t>
            </a:r>
            <a:r>
              <a:rPr lang="en-US" i="1" dirty="0" smtClean="0"/>
              <a:t>a </a:t>
            </a:r>
            <a:r>
              <a:rPr lang="en-US" b="1" dirty="0" smtClean="0"/>
              <a:t>mod</a:t>
            </a:r>
            <a:r>
              <a:rPr lang="en-US" i="1" dirty="0" smtClean="0"/>
              <a:t> m = b </a:t>
            </a:r>
            <a:r>
              <a:rPr lang="en-US" b="1" dirty="0" smtClean="0"/>
              <a:t>mod</a:t>
            </a:r>
            <a:r>
              <a:rPr lang="en-US" i="1" dirty="0" smtClean="0"/>
              <a:t> m. </a:t>
            </a:r>
            <a:r>
              <a:rPr lang="en-US" dirty="0" smtClean="0"/>
              <a:t>(</a:t>
            </a:r>
            <a:r>
              <a:rPr lang="en-US" i="1" dirty="0" smtClean="0"/>
              <a:t>Proof  in the exercises</a:t>
            </a:r>
            <a:r>
              <a:rPr lang="en-US" dirty="0" smtClean="0"/>
              <a:t>)</a:t>
            </a:r>
          </a:p>
        </p:txBody>
      </p:sp>
    </p:spTree>
    <p:extLst>
      <p:ext uri="{BB962C8B-B14F-4D97-AF65-F5344CB8AC3E}">
        <p14:creationId xmlns:p14="http://schemas.microsoft.com/office/powerpoint/2010/main" val="2876682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Reflexive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 </a:t>
            </a:r>
            <a:r>
              <a:rPr lang="en-US" i="1" dirty="0"/>
              <a:t>R</a:t>
            </a:r>
            <a:r>
              <a:rPr lang="en-US" b="1" dirty="0"/>
              <a:t> </a:t>
            </a:r>
            <a:r>
              <a:rPr lang="en-US" dirty="0"/>
              <a:t>is </a:t>
            </a:r>
            <a:r>
              <a:rPr lang="en-US" i="1" dirty="0"/>
              <a:t>reflexive</a:t>
            </a:r>
            <a:r>
              <a:rPr lang="en-US" dirty="0"/>
              <a:t> </a:t>
            </a:r>
            <a:r>
              <a:rPr lang="en-US" dirty="0" err="1"/>
              <a:t>iff</a:t>
            </a:r>
            <a:r>
              <a:rPr lang="en-US" dirty="0"/>
              <a:t> (</a:t>
            </a:r>
            <a:r>
              <a:rPr lang="en-US" i="1" dirty="0" err="1"/>
              <a:t>a,a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i="1" dirty="0">
                <a:latin typeface="+mj-lt"/>
                <a:ea typeface="Cambria Math"/>
              </a:rPr>
              <a:t> </a:t>
            </a:r>
            <a:r>
              <a:rPr lang="en-US" dirty="0">
                <a:ea typeface="Cambria Math"/>
              </a:rPr>
              <a:t>for every element       </a:t>
            </a:r>
            <a:r>
              <a:rPr lang="en-US" i="1" dirty="0">
                <a:latin typeface="+mj-lt"/>
                <a:ea typeface="Cambria Math"/>
              </a:rPr>
              <a:t>a </a:t>
            </a:r>
            <a:r>
              <a:rPr lang="en-US" dirty="0">
                <a:latin typeface="Cambria Math"/>
                <a:ea typeface="Cambria Math"/>
              </a:rPr>
              <a:t>∊ </a:t>
            </a:r>
            <a:r>
              <a:rPr lang="en-US" dirty="0">
                <a:ea typeface="Cambria Math"/>
              </a:rPr>
              <a:t>A</a:t>
            </a:r>
            <a:r>
              <a:rPr lang="en-US" dirty="0">
                <a:latin typeface="Cambria Math"/>
                <a:ea typeface="Cambria Math"/>
              </a:rPr>
              <a:t>. </a:t>
            </a:r>
            <a:r>
              <a:rPr lang="en-US" dirty="0">
                <a:ea typeface="Cambria Math"/>
              </a:rPr>
              <a:t>Written symbolically, R is reflexive if and only if </a:t>
            </a:r>
          </a:p>
          <a:p>
            <a:pPr>
              <a:buNone/>
            </a:pPr>
            <a:r>
              <a:rPr lang="en-US" dirty="0">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dirty="0" err="1">
                <a:ea typeface="Cambria Math"/>
              </a:rPr>
              <a:t>x</a:t>
            </a:r>
            <a:r>
              <a:rPr lang="en-US" dirty="0" err="1">
                <a:latin typeface="Cambria Math"/>
                <a:ea typeface="Cambria Math"/>
              </a:rPr>
              <a:t>∊</a:t>
            </a:r>
            <a:r>
              <a:rPr lang="en-US" i="1" dirty="0" err="1">
                <a:ea typeface="Cambria Math"/>
              </a:rPr>
              <a:t>U</a:t>
            </a:r>
            <a:r>
              <a:rPr lang="en-US" dirty="0">
                <a:latin typeface="Cambria Math"/>
                <a:ea typeface="Cambria Math"/>
              </a:rPr>
              <a:t> ⟶ (</a:t>
            </a:r>
            <a:r>
              <a:rPr lang="en-US" i="1" dirty="0" err="1">
                <a:ea typeface="Cambria Math"/>
              </a:rPr>
              <a:t>x</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reflexive: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relations are not reflexive:</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3 ≯ 3),</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3 ≠3 + 1),</a:t>
            </a:r>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4  + 4 ≰ 3).</a:t>
            </a:r>
          </a:p>
          <a:p>
            <a:pPr lvl="1">
              <a:buNone/>
            </a:pPr>
            <a:endParaRPr lang="en-US" dirty="0">
              <a:latin typeface="Cambria Math"/>
              <a:ea typeface="Cambria Math"/>
            </a:endParaRPr>
          </a:p>
          <a:p>
            <a:pPr lvl="1">
              <a:buNone/>
            </a:pPr>
            <a:endParaRPr lang="en-US" dirty="0"/>
          </a:p>
          <a:p>
            <a:pPr>
              <a:buNone/>
            </a:pPr>
            <a:endParaRPr lang="en-US" dirty="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a:latin typeface="Cambria Math"/>
                <a:ea typeface="Cambria Math"/>
              </a:rPr>
              <a:t>If </a:t>
            </a:r>
            <a:r>
              <a:rPr lang="en-US" sz="1400" i="1" dirty="0">
                <a:ea typeface="Cambria Math"/>
              </a:rPr>
              <a:t>A</a:t>
            </a:r>
            <a:r>
              <a:rPr lang="en-US" sz="1400" dirty="0">
                <a:latin typeface="Cambria Math"/>
                <a:ea typeface="Cambria Math"/>
              </a:rPr>
              <a:t> = ∅ </a:t>
            </a:r>
            <a:r>
              <a:rPr lang="en-US" sz="1400" dirty="0">
                <a:ea typeface="Cambria Math"/>
              </a:rPr>
              <a:t> then the empty relation is reflexive vacuously. That is the empty relation on an empty set is reflexive! </a:t>
            </a:r>
          </a:p>
        </p:txBody>
      </p:sp>
    </p:spTree>
    <p:extLst>
      <p:ext uri="{BB962C8B-B14F-4D97-AF65-F5344CB8AC3E}">
        <p14:creationId xmlns:p14="http://schemas.microsoft.com/office/powerpoint/2010/main" val="37150393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Congruences</a:t>
            </a:r>
            <a:r>
              <a:rPr lang="en-US" dirty="0"/>
              <a:t> of Sums and Products</a:t>
            </a:r>
          </a:p>
        </p:txBody>
      </p:sp>
      <p:sp>
        <p:nvSpPr>
          <p:cNvPr id="3" name="Content Placeholder 2"/>
          <p:cNvSpPr>
            <a:spLocks noGrp="1"/>
          </p:cNvSpPr>
          <p:nvPr>
            <p:ph idx="1"/>
          </p:nvPr>
        </p:nvSpPr>
        <p:spPr/>
        <p:txBody>
          <a:bodyPr>
            <a:normAutofit/>
          </a:bodyPr>
          <a:lstStyle/>
          <a:p>
            <a:pPr>
              <a:buNone/>
            </a:pPr>
            <a:r>
              <a:rPr lang="en-US" dirty="0"/>
              <a:t>Let m be a positive integer.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then</a:t>
            </a:r>
          </a:p>
          <a:p>
            <a:pPr>
              <a:buNone/>
            </a:pPr>
            <a:r>
              <a:rPr lang="en-US" dirty="0"/>
              <a:t>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b="1" dirty="0"/>
              <a:t>Example</a:t>
            </a:r>
            <a:r>
              <a:rPr lang="en-US" dirty="0"/>
              <a:t>: Because </a:t>
            </a:r>
            <a:r>
              <a:rPr lang="en-US" dirty="0">
                <a:latin typeface="Cambria Math" pitchFamily="18" charset="0"/>
                <a:ea typeface="Cambria Math" pitchFamily="18" charset="0"/>
              </a:rPr>
              <a:t>7</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a:t>
            </a:r>
            <a:r>
              <a:rPr lang="en-US" i="1" dirty="0"/>
              <a:t> </a:t>
            </a:r>
            <a:r>
              <a:rPr lang="en-US" dirty="0"/>
              <a:t>(mod</a:t>
            </a:r>
            <a:r>
              <a:rPr lang="en-US" i="1" dirty="0"/>
              <a:t> </a:t>
            </a:r>
            <a:r>
              <a:rPr lang="en-US" dirty="0">
                <a:latin typeface="Cambria Math" pitchFamily="18" charset="0"/>
                <a:ea typeface="Cambria Math" pitchFamily="18" charset="0"/>
              </a:rPr>
              <a:t>5</a:t>
            </a:r>
            <a:r>
              <a:rPr lang="en-US" dirty="0"/>
              <a:t>) and  </a:t>
            </a:r>
            <a:r>
              <a:rPr lang="en-US" dirty="0">
                <a:latin typeface="Cambria Math" pitchFamily="18" charset="0"/>
                <a:ea typeface="Cambria Math" pitchFamily="18" charset="0"/>
              </a:rPr>
              <a:t>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1</a:t>
            </a:r>
            <a:r>
              <a:rPr lang="en-US" i="1" dirty="0"/>
              <a:t> </a:t>
            </a:r>
            <a:r>
              <a:rPr lang="en-US" dirty="0"/>
              <a:t>(mod</a:t>
            </a:r>
            <a:r>
              <a:rPr lang="en-US" i="1" dirty="0"/>
              <a:t> </a:t>
            </a:r>
            <a:r>
              <a:rPr lang="en-US" dirty="0">
                <a:latin typeface="Cambria Math" pitchFamily="18" charset="0"/>
                <a:ea typeface="Cambria Math" pitchFamily="18" charset="0"/>
              </a:rPr>
              <a:t>5</a:t>
            </a:r>
            <a:r>
              <a:rPr lang="en-US" dirty="0"/>
              <a:t>) , it follows from Theorem </a:t>
            </a:r>
            <a:r>
              <a:rPr lang="en-US" dirty="0">
                <a:latin typeface="Cambria Math" pitchFamily="18" charset="0"/>
                <a:ea typeface="Cambria Math" pitchFamily="18" charset="0"/>
              </a:rPr>
              <a:t>5</a:t>
            </a:r>
            <a:r>
              <a:rPr lang="en-US" dirty="0"/>
              <a:t> that</a:t>
            </a:r>
          </a:p>
          <a:p>
            <a:pPr lvl="2">
              <a:buNone/>
            </a:pPr>
            <a:r>
              <a:rPr lang="en-US" dirty="0"/>
              <a:t> </a:t>
            </a:r>
            <a:r>
              <a:rPr lang="en-US" dirty="0">
                <a:latin typeface="Cambria Math" pitchFamily="18" charset="0"/>
                <a:ea typeface="Cambria Math" pitchFamily="18" charset="0"/>
              </a:rPr>
              <a:t>18 = 7 + 11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  </a:t>
            </a:r>
          </a:p>
          <a:p>
            <a:pPr lvl="2">
              <a:buNone/>
            </a:pPr>
            <a:r>
              <a:rPr lang="en-US" dirty="0"/>
              <a:t> </a:t>
            </a:r>
            <a:r>
              <a:rPr lang="en-US" dirty="0">
                <a:latin typeface="Cambria Math" pitchFamily="18" charset="0"/>
                <a:ea typeface="Cambria Math" pitchFamily="18" charset="0"/>
              </a:rPr>
              <a:t>77 = 7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a:t>
            </a:r>
          </a:p>
          <a:p>
            <a:pPr lvl="1">
              <a:buNone/>
            </a:pPr>
            <a:endParaRPr lang="en-US" dirty="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5059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Algebraic Manipulation </a:t>
            </a:r>
            <a:r>
              <a:rPr lang="en-US" sz="4000"/>
              <a:t>of </a:t>
            </a:r>
            <a:r>
              <a:rPr lang="en-US" sz="4000" smtClean="0"/>
              <a:t>Congruencies </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a:t>Multiplying both sides of a valid congruence by an integer preserves validity. </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err="1"/>
              <a:t>c</a:t>
            </a:r>
            <a:r>
              <a:rPr lang="en-US" dirty="0" err="1">
                <a:ea typeface="Cambria Math"/>
              </a:rPr>
              <a:t>∙</a:t>
            </a:r>
            <a:r>
              <a:rPr lang="en-US" i="1" dirty="0" err="1"/>
              <a:t>a</a:t>
            </a:r>
            <a:r>
              <a:rPr lang="en-US" i="1" dirty="0"/>
              <a:t>  </a:t>
            </a:r>
            <a:r>
              <a:rPr lang="en-US" b="1" dirty="0">
                <a:latin typeface="Cambria Math"/>
                <a:ea typeface="Cambria Math"/>
              </a:rPr>
              <a:t>≡</a:t>
            </a:r>
            <a:r>
              <a:rPr lang="en-US" b="1" dirty="0"/>
              <a:t> </a:t>
            </a:r>
            <a:r>
              <a:rPr lang="en-US" i="1" dirty="0" err="1"/>
              <a:t>c</a:t>
            </a:r>
            <a:r>
              <a:rPr lang="en-US" dirty="0" err="1">
                <a:ea typeface="Cambria Math"/>
              </a:rPr>
              <a:t>∙</a:t>
            </a:r>
            <a:r>
              <a:rPr lang="en-US" i="1" dirty="0" err="1"/>
              <a:t>b</a:t>
            </a:r>
            <a:r>
              <a:rPr lang="en-US" i="1" dirty="0"/>
              <a:t>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Adding an integer to both sides of a valid congruence preserves validity.</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a:t>c</a:t>
            </a:r>
            <a:r>
              <a:rPr lang="en-US" dirty="0">
                <a:ea typeface="Cambria Math"/>
              </a:rPr>
              <a:t> + </a:t>
            </a:r>
            <a:r>
              <a:rPr lang="en-US" i="1" dirty="0"/>
              <a:t>a  </a:t>
            </a:r>
            <a:r>
              <a:rPr lang="en-US" b="1" dirty="0">
                <a:latin typeface="Cambria Math"/>
                <a:ea typeface="Cambria Math"/>
              </a:rPr>
              <a:t>≡</a:t>
            </a:r>
            <a:r>
              <a:rPr lang="en-US" b="1" dirty="0"/>
              <a:t> </a:t>
            </a:r>
            <a:r>
              <a:rPr lang="en-US" i="1" dirty="0"/>
              <a:t>c</a:t>
            </a:r>
            <a:r>
              <a:rPr lang="en-US" dirty="0">
                <a:ea typeface="Cambria Math"/>
              </a:rPr>
              <a:t> + </a:t>
            </a:r>
            <a:r>
              <a:rPr lang="en-US" i="1" dirty="0"/>
              <a:t>b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Dividing a congruence by an integer does not always produce a valid congruence.</a:t>
            </a:r>
          </a:p>
          <a:p>
            <a:pPr>
              <a:buNone/>
            </a:pPr>
            <a:r>
              <a:rPr lang="en-US" dirty="0"/>
              <a:t>    </a:t>
            </a:r>
            <a:r>
              <a:rPr lang="en-US" b="1" dirty="0"/>
              <a:t>Example</a:t>
            </a:r>
            <a:r>
              <a:rPr lang="en-US" dirty="0"/>
              <a:t>: The congruence </a:t>
            </a:r>
            <a:r>
              <a:rPr lang="en-US" dirty="0">
                <a:latin typeface="Cambria Math" pitchFamily="18" charset="0"/>
                <a:ea typeface="Cambria Math" pitchFamily="18" charset="0"/>
              </a:rPr>
              <a:t>14</a:t>
            </a:r>
            <a:r>
              <a:rPr lang="en-US" dirty="0">
                <a:latin typeface="Cambria Math"/>
                <a:ea typeface="Cambria Math"/>
              </a:rPr>
              <a:t>≡</a:t>
            </a:r>
            <a:r>
              <a:rPr lang="en-US" dirty="0"/>
              <a:t> </a:t>
            </a:r>
            <a:r>
              <a:rPr lang="en-US" dirty="0">
                <a:latin typeface="Cambria Math" pitchFamily="18" charset="0"/>
                <a:ea typeface="Cambria Math" pitchFamily="18" charset="0"/>
              </a:rPr>
              <a:t>8</a:t>
            </a:r>
            <a:r>
              <a:rPr lang="en-US" dirty="0"/>
              <a:t> (mod </a:t>
            </a:r>
            <a:r>
              <a:rPr lang="en-US" dirty="0">
                <a:latin typeface="Cambria Math" pitchFamily="18" charset="0"/>
                <a:ea typeface="Cambria Math" pitchFamily="18" charset="0"/>
              </a:rPr>
              <a:t>6</a:t>
            </a:r>
            <a:r>
              <a:rPr lang="en-US" dirty="0"/>
              <a:t>) holds. But dividing both sides by </a:t>
            </a:r>
            <a:r>
              <a:rPr lang="en-US" dirty="0">
                <a:latin typeface="Cambria Math" pitchFamily="18" charset="0"/>
                <a:ea typeface="Cambria Math" pitchFamily="18" charset="0"/>
              </a:rPr>
              <a:t>2 </a:t>
            </a:r>
            <a:r>
              <a:rPr lang="en-US" dirty="0"/>
              <a:t>does not produce a valid congruence since       </a:t>
            </a:r>
            <a:r>
              <a:rPr lang="en-US" dirty="0">
                <a:latin typeface="Cambria Math" pitchFamily="18" charset="0"/>
                <a:ea typeface="Cambria Math" pitchFamily="18" charset="0"/>
              </a:rPr>
              <a:t>14/2 = 7 and 8/2 = 4, but     7</a:t>
            </a:r>
            <a:r>
              <a:rPr lang="en-US" dirty="0">
                <a:latin typeface="Cambria Math"/>
                <a:ea typeface="Cambria Math"/>
              </a:rPr>
              <a:t>≢</a:t>
            </a:r>
            <a:r>
              <a:rPr lang="en-US" dirty="0">
                <a:latin typeface="Cambria Math" pitchFamily="18" charset="0"/>
                <a:ea typeface="Cambria Math" pitchFamily="18" charset="0"/>
              </a:rPr>
              <a:t>4 (mod 6). </a:t>
            </a:r>
          </a:p>
        </p:txBody>
      </p:sp>
    </p:spTree>
    <p:extLst>
      <p:ext uri="{BB962C8B-B14F-4D97-AF65-F5344CB8AC3E}">
        <p14:creationId xmlns:p14="http://schemas.microsoft.com/office/powerpoint/2010/main" val="13291869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a:t>
            </a:r>
            <a:r>
              <a:rPr lang="en-US" b="1" dirty="0" smtClean="0"/>
              <a:t>mod</a:t>
            </a:r>
            <a:r>
              <a:rPr lang="en-US" dirty="0" smtClean="0"/>
              <a:t> </a:t>
            </a:r>
            <a:r>
              <a:rPr lang="en-US" i="1" dirty="0" smtClean="0"/>
              <a:t>m </a:t>
            </a:r>
            <a:r>
              <a:rPr lang="en-US" dirty="0" smtClean="0"/>
              <a:t>Function of Products and Sums</a:t>
            </a:r>
            <a:r>
              <a:rPr lang="en-US" i="1" dirty="0" smtClean="0"/>
              <a:t> </a:t>
            </a:r>
            <a:endParaRPr lang="en-US" i="1" dirty="0"/>
          </a:p>
        </p:txBody>
      </p:sp>
      <p:sp>
        <p:nvSpPr>
          <p:cNvPr id="3" name="Content Placeholder 2"/>
          <p:cNvSpPr>
            <a:spLocks noGrp="1"/>
          </p:cNvSpPr>
          <p:nvPr>
            <p:ph idx="1"/>
          </p:nvPr>
        </p:nvSpPr>
        <p:spPr/>
        <p:txBody>
          <a:bodyPr>
            <a:normAutofit lnSpcReduction="10000"/>
          </a:bodyPr>
          <a:lstStyle/>
          <a:p>
            <a:r>
              <a:rPr lang="en-US" dirty="0" smtClean="0"/>
              <a:t>We use the  following corollary to Theorem </a:t>
            </a:r>
            <a:r>
              <a:rPr lang="en-US" dirty="0" smtClean="0">
                <a:latin typeface="Cambria Math" pitchFamily="18" charset="0"/>
                <a:ea typeface="Cambria Math" pitchFamily="18" charset="0"/>
              </a:rPr>
              <a:t>5  to  compute the remainder of the product or sum of two integers when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from the remainders when each is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endParaRPr lang="en-US" b="1" dirty="0" smtClean="0"/>
          </a:p>
          <a:p>
            <a:pPr>
              <a:buNone/>
            </a:pPr>
            <a:r>
              <a:rPr lang="en-US" b="1" dirty="0" smtClean="0"/>
              <a:t>   Corollary</a:t>
            </a:r>
            <a:r>
              <a:rPr lang="en-US" dirty="0" smtClean="0"/>
              <a:t>: Let </a:t>
            </a:r>
            <a:r>
              <a:rPr lang="en-US" i="1" dirty="0" smtClean="0"/>
              <a:t>m</a:t>
            </a:r>
            <a:r>
              <a:rPr lang="en-US" dirty="0" smtClean="0"/>
              <a:t> be a positive integer and let </a:t>
            </a:r>
            <a:r>
              <a:rPr lang="en-US" i="1" dirty="0" smtClean="0"/>
              <a:t>a</a:t>
            </a:r>
            <a:r>
              <a:rPr lang="en-US" b="1" dirty="0" smtClean="0"/>
              <a:t> </a:t>
            </a:r>
            <a:r>
              <a:rPr lang="en-US" dirty="0" smtClean="0"/>
              <a:t>and</a:t>
            </a:r>
            <a:r>
              <a:rPr lang="en-US" b="1" dirty="0" smtClean="0"/>
              <a:t> </a:t>
            </a:r>
            <a:r>
              <a:rPr lang="en-US" i="1" dirty="0" smtClean="0"/>
              <a:t>b</a:t>
            </a:r>
            <a:r>
              <a:rPr lang="en-US" dirty="0" smtClean="0"/>
              <a:t>  be integers. Then</a:t>
            </a:r>
          </a:p>
          <a:p>
            <a:pPr>
              <a:buNone/>
            </a:pPr>
            <a:r>
              <a:rPr lang="en-US" dirty="0" smtClean="0"/>
              <a:t>   (</a:t>
            </a:r>
            <a:r>
              <a:rPr lang="en-US" i="1" dirty="0" smtClean="0"/>
              <a:t>a + b) </a:t>
            </a:r>
            <a:r>
              <a:rPr lang="en-US" dirty="0" smtClean="0"/>
              <a:t>(</a:t>
            </a:r>
            <a:r>
              <a:rPr lang="en-US" b="1" dirty="0" smtClean="0"/>
              <a:t>mod</a:t>
            </a:r>
            <a:r>
              <a:rPr lang="en-US" i="1" dirty="0" smtClean="0"/>
              <a:t> m</a:t>
            </a:r>
            <a:r>
              <a:rPr lang="en-US" dirty="0" smtClean="0"/>
              <a:t>) =  </a:t>
            </a:r>
            <a:r>
              <a:rPr lang="en-US" i="1" dirty="0" smtClean="0"/>
              <a:t> </a:t>
            </a:r>
            <a:r>
              <a:rPr lang="en-US" dirty="0" smtClean="0"/>
              <a:t>((</a:t>
            </a:r>
            <a:r>
              <a:rPr lang="en-US" i="1" dirty="0" smtClean="0"/>
              <a:t>a </a:t>
            </a:r>
            <a:r>
              <a:rPr lang="en-US" b="1" dirty="0" smtClean="0"/>
              <a:t>mod</a:t>
            </a:r>
            <a:r>
              <a:rPr lang="en-US" i="1" dirty="0" smtClean="0"/>
              <a:t> m</a:t>
            </a:r>
            <a:r>
              <a:rPr lang="en-US" dirty="0" smtClean="0"/>
              <a:t>) + (</a:t>
            </a:r>
            <a:r>
              <a:rPr lang="en-US" i="1" dirty="0" smtClean="0"/>
              <a:t>b </a:t>
            </a:r>
            <a:r>
              <a:rPr lang="en-US" b="1" dirty="0" smtClean="0"/>
              <a:t>mod</a:t>
            </a:r>
            <a:r>
              <a:rPr lang="en-US" i="1" dirty="0" smtClean="0"/>
              <a:t> m</a:t>
            </a:r>
            <a:r>
              <a:rPr lang="en-US" dirty="0" smtClean="0"/>
              <a:t>)) </a:t>
            </a:r>
            <a:r>
              <a:rPr lang="en-US" b="1" dirty="0" smtClean="0"/>
              <a:t>mod</a:t>
            </a:r>
            <a:r>
              <a:rPr lang="en-US" i="1" dirty="0" smtClean="0"/>
              <a:t> m</a:t>
            </a:r>
          </a:p>
          <a:p>
            <a:pPr>
              <a:buNone/>
            </a:pPr>
            <a:r>
              <a:rPr lang="en-US" i="1" dirty="0" smtClean="0"/>
              <a:t>    </a:t>
            </a:r>
            <a:r>
              <a:rPr lang="en-US" dirty="0" smtClean="0"/>
              <a:t>and</a:t>
            </a:r>
          </a:p>
          <a:p>
            <a:pPr>
              <a:buNone/>
            </a:pPr>
            <a:r>
              <a:rPr lang="en-US" dirty="0" smtClean="0"/>
              <a:t>    </a:t>
            </a:r>
            <a:r>
              <a:rPr lang="en-US" i="1" dirty="0" err="1" smtClean="0"/>
              <a:t>ab</a:t>
            </a:r>
            <a:r>
              <a:rPr lang="en-US" i="1" dirty="0" smtClean="0"/>
              <a:t> </a:t>
            </a:r>
            <a:r>
              <a:rPr lang="en-US" b="1" dirty="0" smtClean="0"/>
              <a:t>mod</a:t>
            </a:r>
            <a:r>
              <a:rPr lang="en-US" i="1" dirty="0" smtClean="0"/>
              <a:t> m</a:t>
            </a:r>
            <a:r>
              <a:rPr lang="en-US" dirty="0" smtClean="0"/>
              <a:t> </a:t>
            </a:r>
            <a:r>
              <a:rPr lang="en-US" i="1" dirty="0" smtClean="0"/>
              <a:t>= </a:t>
            </a:r>
            <a:r>
              <a:rPr lang="en-US" dirty="0" smtClean="0"/>
              <a:t>((</a:t>
            </a:r>
            <a:r>
              <a:rPr lang="en-US" i="1" dirty="0" smtClean="0"/>
              <a:t>a</a:t>
            </a:r>
            <a:r>
              <a:rPr lang="en-US" dirty="0" smtClean="0"/>
              <a:t> </a:t>
            </a:r>
            <a:r>
              <a:rPr lang="en-US" b="1" dirty="0" smtClean="0"/>
              <a:t>mod</a:t>
            </a:r>
            <a:r>
              <a:rPr lang="en-US" i="1" dirty="0" smtClean="0"/>
              <a:t> m</a:t>
            </a:r>
            <a:r>
              <a:rPr lang="en-US" dirty="0" smtClean="0"/>
              <a:t>)</a:t>
            </a:r>
            <a:r>
              <a:rPr lang="en-US" i="1" dirty="0" smtClean="0"/>
              <a:t> </a:t>
            </a:r>
            <a:r>
              <a:rPr lang="en-US" dirty="0" smtClean="0"/>
              <a:t>(</a:t>
            </a:r>
            <a:r>
              <a:rPr lang="en-US" i="1" dirty="0" smtClean="0"/>
              <a:t>b</a:t>
            </a:r>
            <a:r>
              <a:rPr lang="en-US" dirty="0" smtClean="0"/>
              <a:t> </a:t>
            </a:r>
            <a:r>
              <a:rPr lang="en-US" b="1" dirty="0" smtClean="0"/>
              <a:t>mod</a:t>
            </a:r>
            <a:r>
              <a:rPr lang="en-US" i="1" dirty="0" smtClean="0"/>
              <a:t> m</a:t>
            </a:r>
            <a:r>
              <a:rPr lang="en-US" dirty="0" smtClean="0"/>
              <a:t>)) </a:t>
            </a:r>
            <a:r>
              <a:rPr lang="en-US" b="1" dirty="0" smtClean="0"/>
              <a:t>mod</a:t>
            </a:r>
            <a:r>
              <a:rPr lang="en-US" i="1" dirty="0" smtClean="0"/>
              <a:t> m</a:t>
            </a:r>
            <a:r>
              <a:rPr lang="en-US" dirty="0" smtClean="0"/>
              <a:t>. </a:t>
            </a:r>
          </a:p>
          <a:p>
            <a:pPr>
              <a:buNone/>
            </a:pPr>
            <a:r>
              <a:rPr lang="en-US" dirty="0" smtClean="0"/>
              <a:t>        (</a:t>
            </a:r>
            <a:r>
              <a:rPr lang="en-US" i="1" dirty="0" smtClean="0"/>
              <a:t>proof  in text</a:t>
            </a:r>
            <a:r>
              <a:rPr lang="en-US" dirty="0" smtClean="0"/>
              <a:t>)</a:t>
            </a:r>
          </a:p>
        </p:txBody>
      </p:sp>
    </p:spTree>
    <p:extLst>
      <p:ext uri="{BB962C8B-B14F-4D97-AF65-F5344CB8AC3E}">
        <p14:creationId xmlns:p14="http://schemas.microsoft.com/office/powerpoint/2010/main" val="18853235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a:t>
            </a:r>
            <a:r>
              <a:rPr lang="en-US" dirty="0" err="1"/>
              <a:t>Congruences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57496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Hashing Functions</a:t>
            </a:r>
          </a:p>
          <a:p>
            <a:r>
              <a:rPr lang="en-US" dirty="0"/>
              <a:t>Pseudorandom Numbers</a:t>
            </a:r>
          </a:p>
          <a:p>
            <a:r>
              <a:rPr lang="en-US" dirty="0"/>
              <a:t>Check Digits</a:t>
            </a:r>
          </a:p>
          <a:p>
            <a:pPr>
              <a:buNone/>
            </a:pPr>
            <a:endParaRPr lang="en-US" dirty="0"/>
          </a:p>
          <a:p>
            <a:pPr lvl="1">
              <a:buNone/>
            </a:pPr>
            <a:endParaRPr lang="en-US" dirty="0"/>
          </a:p>
          <a:p>
            <a:endParaRPr lang="en-US" dirty="0"/>
          </a:p>
        </p:txBody>
      </p:sp>
    </p:spTree>
    <p:extLst>
      <p:ext uri="{BB962C8B-B14F-4D97-AF65-F5344CB8AC3E}">
        <p14:creationId xmlns:p14="http://schemas.microsoft.com/office/powerpoint/2010/main" val="27201322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p:txBody>
          <a:bodyPr>
            <a:normAutofit fontScale="62500" lnSpcReduction="20000"/>
          </a:bodyPr>
          <a:lstStyle/>
          <a:p>
            <a:pPr>
              <a:buNone/>
            </a:pPr>
            <a:r>
              <a:rPr lang="en-US" b="1" dirty="0"/>
              <a:t>     Definition</a:t>
            </a:r>
            <a:r>
              <a:rPr lang="en-US" dirty="0"/>
              <a:t>: A </a:t>
            </a:r>
            <a:r>
              <a:rPr lang="en-US" i="1" dirty="0"/>
              <a:t>hashing function h </a:t>
            </a:r>
            <a:r>
              <a:rPr lang="en-US" dirty="0"/>
              <a:t>assigns memory location </a:t>
            </a:r>
            <a:r>
              <a:rPr lang="en-US" i="1" dirty="0"/>
              <a:t>h</a:t>
            </a:r>
            <a:r>
              <a:rPr lang="en-US" dirty="0"/>
              <a:t>(</a:t>
            </a:r>
            <a:r>
              <a:rPr lang="en-US" i="1" dirty="0"/>
              <a:t>k</a:t>
            </a:r>
            <a:r>
              <a:rPr lang="en-US" dirty="0"/>
              <a:t>) to the record that has </a:t>
            </a:r>
            <a:r>
              <a:rPr lang="en-US" i="1" dirty="0"/>
              <a:t>k</a:t>
            </a:r>
            <a:r>
              <a:rPr lang="en-US" dirty="0"/>
              <a:t> as its key.</a:t>
            </a:r>
          </a:p>
          <a:p>
            <a:pPr lvl="1"/>
            <a:r>
              <a:rPr lang="en-US" dirty="0"/>
              <a:t>A common hashing function is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i="1" dirty="0"/>
              <a:t>m</a:t>
            </a:r>
            <a:r>
              <a:rPr lang="en-US" dirty="0"/>
              <a:t>, where </a:t>
            </a:r>
            <a:r>
              <a:rPr lang="en-US" i="1" dirty="0"/>
              <a:t>m </a:t>
            </a:r>
            <a:r>
              <a:rPr lang="en-US" dirty="0"/>
              <a:t>is the number of memory locations. </a:t>
            </a:r>
          </a:p>
          <a:p>
            <a:pPr lvl="1"/>
            <a:r>
              <a:rPr lang="en-US" dirty="0"/>
              <a:t>Because this hashing function is onto, all memory locations are possible.</a:t>
            </a:r>
          </a:p>
          <a:p>
            <a:pPr>
              <a:buNone/>
            </a:pPr>
            <a:r>
              <a:rPr lang="en-US" b="1" dirty="0"/>
              <a:t>     Example</a:t>
            </a:r>
            <a:r>
              <a:rPr lang="en-US" dirty="0"/>
              <a:t>: Let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111. This hashing function</a:t>
            </a:r>
            <a:r>
              <a:rPr lang="en-US" dirty="0"/>
              <a:t>  assigns the records of customers with social security numbers as keys to memory locations in the following manner:</a:t>
            </a:r>
          </a:p>
          <a:p>
            <a:pPr lvl="2">
              <a:buNone/>
            </a:pPr>
            <a:r>
              <a:rPr lang="en-US" dirty="0"/>
              <a:t>h(</a:t>
            </a:r>
            <a:r>
              <a:rPr lang="en-US" dirty="0">
                <a:latin typeface="Cambria Math" pitchFamily="18" charset="0"/>
                <a:ea typeface="Cambria Math" pitchFamily="18" charset="0"/>
              </a:rPr>
              <a:t>064212848</a:t>
            </a:r>
            <a:r>
              <a:rPr lang="en-US" dirty="0"/>
              <a:t>) = </a:t>
            </a:r>
            <a:r>
              <a:rPr lang="en-US" dirty="0">
                <a:latin typeface="Cambria Math" pitchFamily="18" charset="0"/>
                <a:ea typeface="Cambria Math" pitchFamily="18" charset="0"/>
              </a:rPr>
              <a:t>064212848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a:t>
            </a:r>
          </a:p>
          <a:p>
            <a:pPr lvl="2">
              <a:buNone/>
            </a:pPr>
            <a:r>
              <a:rPr lang="en-US" dirty="0"/>
              <a:t>h(</a:t>
            </a:r>
            <a:r>
              <a:rPr lang="en-US" dirty="0">
                <a:latin typeface="Cambria Math" pitchFamily="18" charset="0"/>
                <a:ea typeface="Cambria Math" pitchFamily="18" charset="0"/>
              </a:rPr>
              <a:t>037149212</a:t>
            </a:r>
            <a:r>
              <a:rPr lang="en-US" dirty="0"/>
              <a:t>) = </a:t>
            </a:r>
            <a:r>
              <a:rPr lang="en-US" dirty="0">
                <a:latin typeface="Cambria Math" pitchFamily="18" charset="0"/>
                <a:ea typeface="Cambria Math" pitchFamily="18" charset="0"/>
              </a:rPr>
              <a:t>037149212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65</a:t>
            </a:r>
          </a:p>
          <a:p>
            <a:pPr lvl="2">
              <a:buNone/>
            </a:pPr>
            <a:r>
              <a:rPr lang="en-US" dirty="0"/>
              <a:t>h(</a:t>
            </a:r>
            <a:r>
              <a:rPr lang="en-US" dirty="0">
                <a:latin typeface="Cambria Math" pitchFamily="18" charset="0"/>
                <a:ea typeface="Cambria Math" pitchFamily="18" charset="0"/>
              </a:rPr>
              <a:t>107405723</a:t>
            </a:r>
            <a:r>
              <a:rPr lang="en-US" dirty="0"/>
              <a:t>) = </a:t>
            </a:r>
            <a:r>
              <a:rPr lang="en-US" dirty="0">
                <a:latin typeface="Cambria Math" pitchFamily="18" charset="0"/>
                <a:ea typeface="Cambria Math" pitchFamily="18" charset="0"/>
              </a:rPr>
              <a:t>107405723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 but since location 14 is already occupied, the record is assigned to  the next available position, which is 15.</a:t>
            </a:r>
          </a:p>
          <a:p>
            <a:r>
              <a:rPr lang="en-US" dirty="0">
                <a:ea typeface="Cambria Math" pitchFamily="18" charset="0"/>
              </a:rPr>
              <a:t>The hashing function is not one-to-one as there are many more possible keys than memory locations.  When more than one record is assigned to the same location, we say a </a:t>
            </a:r>
            <a:r>
              <a:rPr lang="en-US" i="1" dirty="0">
                <a:ea typeface="Cambria Math" pitchFamily="18" charset="0"/>
              </a:rPr>
              <a:t>collision</a:t>
            </a:r>
            <a:r>
              <a:rPr lang="en-US" dirty="0">
                <a:ea typeface="Cambria Math" pitchFamily="18" charset="0"/>
              </a:rPr>
              <a:t> occurs.  Here a collision has been resolved by assigning the record to the first free location.</a:t>
            </a:r>
          </a:p>
          <a:p>
            <a:r>
              <a:rPr lang="en-US" dirty="0">
                <a:ea typeface="Cambria Math" pitchFamily="18" charset="0"/>
              </a:rPr>
              <a:t>For collision resolution, we can use a  </a:t>
            </a:r>
            <a:r>
              <a:rPr lang="en-US" i="1" dirty="0">
                <a:ea typeface="Cambria Math" pitchFamily="18" charset="0"/>
              </a:rPr>
              <a:t>linear probing function</a:t>
            </a:r>
            <a:r>
              <a:rPr lang="en-US" dirty="0">
                <a:ea typeface="Cambria Math" pitchFamily="18" charset="0"/>
              </a:rPr>
              <a:t>:                                         </a:t>
            </a:r>
          </a:p>
          <a:p>
            <a:pPr>
              <a:buNone/>
            </a:pPr>
            <a:r>
              <a:rPr lang="en-US" i="1" dirty="0">
                <a:ea typeface="Cambria Math" pitchFamily="18" charset="0"/>
              </a:rPr>
              <a:t>                         h</a:t>
            </a:r>
            <a:r>
              <a:rPr lang="en-US" dirty="0">
                <a:ea typeface="Cambria Math" pitchFamily="18" charset="0"/>
              </a:rPr>
              <a:t>(</a:t>
            </a:r>
            <a:r>
              <a:rPr lang="en-US" i="1" dirty="0" err="1">
                <a:ea typeface="Cambria Math" pitchFamily="18" charset="0"/>
              </a:rPr>
              <a:t>k,i</a:t>
            </a:r>
            <a:r>
              <a:rPr lang="en-US" dirty="0">
                <a:ea typeface="Cambria Math" pitchFamily="18" charset="0"/>
              </a:rPr>
              <a:t>) = (</a:t>
            </a:r>
            <a:r>
              <a:rPr lang="en-US" i="1" dirty="0">
                <a:ea typeface="Cambria Math" pitchFamily="18" charset="0"/>
              </a:rPr>
              <a:t>h</a:t>
            </a:r>
            <a:r>
              <a:rPr lang="en-US" dirty="0">
                <a:ea typeface="Cambria Math" pitchFamily="18" charset="0"/>
              </a:rPr>
              <a:t>(</a:t>
            </a:r>
            <a:r>
              <a:rPr lang="en-US" i="1" dirty="0">
                <a:ea typeface="Cambria Math" pitchFamily="18" charset="0"/>
              </a:rPr>
              <a:t>k</a:t>
            </a:r>
            <a:r>
              <a:rPr lang="en-US" dirty="0">
                <a:ea typeface="Cambria Math" pitchFamily="18" charset="0"/>
              </a:rPr>
              <a:t>) + </a:t>
            </a:r>
            <a:r>
              <a:rPr lang="en-US" i="1" dirty="0" err="1">
                <a:ea typeface="Cambria Math" pitchFamily="18" charset="0"/>
              </a:rPr>
              <a:t>i</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 where </a:t>
            </a:r>
            <a:r>
              <a:rPr lang="en-US" i="1" dirty="0" err="1">
                <a:ea typeface="Cambria Math" pitchFamily="18" charset="0"/>
              </a:rPr>
              <a:t>i</a:t>
            </a:r>
            <a:r>
              <a:rPr lang="en-US" dirty="0">
                <a:ea typeface="Cambria Math" pitchFamily="18" charset="0"/>
              </a:rPr>
              <a:t> runs from </a:t>
            </a:r>
            <a:r>
              <a:rPr lang="en-US" dirty="0">
                <a:latin typeface="Cambria Math" pitchFamily="18" charset="0"/>
                <a:ea typeface="Cambria Math" pitchFamily="18" charset="0"/>
              </a:rPr>
              <a:t>0</a:t>
            </a:r>
            <a:r>
              <a:rPr lang="en-US" dirty="0">
                <a:ea typeface="Cambria Math" pitchFamily="18" charset="0"/>
              </a:rPr>
              <a:t> to </a:t>
            </a:r>
            <a:r>
              <a:rPr lang="en-US" i="1" dirty="0">
                <a:ea typeface="Cambria Math" pitchFamily="18" charset="0"/>
              </a:rPr>
              <a:t>m</a:t>
            </a:r>
            <a:r>
              <a:rPr lang="en-US" dirty="0">
                <a:ea typeface="Cambria Math" pitchFamily="18" charset="0"/>
              </a:rPr>
              <a:t> </a:t>
            </a:r>
            <a:r>
              <a:rPr lang="en-US" dirty="0">
                <a:latin typeface="Cambria Math"/>
                <a:ea typeface="Cambria Math"/>
              </a:rPr>
              <a:t>− 1.</a:t>
            </a:r>
          </a:p>
          <a:p>
            <a:r>
              <a:rPr lang="en-US" dirty="0">
                <a:latin typeface="Cambria Math"/>
                <a:ea typeface="Cambria Math"/>
              </a:rPr>
              <a:t> There are many other methods of handling with collisions. You may cover these in a  </a:t>
            </a:r>
          </a:p>
          <a:p>
            <a:pPr>
              <a:buNone/>
            </a:pPr>
            <a:r>
              <a:rPr lang="en-US" dirty="0">
                <a:latin typeface="Cambria Math"/>
                <a:ea typeface="Cambria Math"/>
              </a:rPr>
              <a:t>        later CS course.</a:t>
            </a:r>
            <a:endParaRPr lang="en-US" dirty="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9334465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Randomly chosen numbers are needed for many purposes, including computer simulations. </a:t>
            </a:r>
          </a:p>
          <a:p>
            <a:r>
              <a:rPr lang="en-US" i="1" dirty="0" smtClean="0"/>
              <a:t>Pseudorandom numbers</a:t>
            </a:r>
            <a:r>
              <a:rPr lang="en-US" dirty="0" smtClean="0"/>
              <a:t> are not truly random since they are generated by systematic methods. </a:t>
            </a:r>
          </a:p>
          <a:p>
            <a:r>
              <a:rPr lang="en-US" dirty="0" smtClean="0"/>
              <a:t>The </a:t>
            </a:r>
            <a:r>
              <a:rPr lang="en-US" i="1" dirty="0" smtClean="0"/>
              <a:t>linear </a:t>
            </a:r>
            <a:r>
              <a:rPr lang="en-US" i="1" dirty="0" err="1" smtClean="0"/>
              <a:t>congruential</a:t>
            </a:r>
            <a:r>
              <a:rPr lang="en-US" i="1" dirty="0" smtClean="0"/>
              <a:t> method </a:t>
            </a:r>
            <a:r>
              <a:rPr lang="en-US" dirty="0" smtClean="0"/>
              <a:t>is one commonly used procedure for generating pseudorandom numbers. </a:t>
            </a:r>
          </a:p>
          <a:p>
            <a:r>
              <a:rPr lang="en-US" dirty="0" smtClean="0"/>
              <a:t>Four integers are needed: the </a:t>
            </a:r>
            <a:r>
              <a:rPr lang="en-US" i="1" dirty="0" smtClean="0"/>
              <a:t>modulus</a:t>
            </a:r>
            <a:r>
              <a:rPr lang="en-US" dirty="0" smtClean="0"/>
              <a:t> </a:t>
            </a:r>
            <a:r>
              <a:rPr lang="en-US" i="1" dirty="0" smtClean="0"/>
              <a:t>m</a:t>
            </a:r>
            <a:r>
              <a:rPr lang="en-US" dirty="0" smtClean="0"/>
              <a:t>, the </a:t>
            </a:r>
            <a:r>
              <a:rPr lang="en-US" i="1" dirty="0" smtClean="0"/>
              <a:t>multiplier</a:t>
            </a:r>
            <a:r>
              <a:rPr lang="en-US" dirty="0" smtClean="0"/>
              <a:t> </a:t>
            </a:r>
            <a:r>
              <a:rPr lang="en-US" i="1" dirty="0" smtClean="0"/>
              <a:t>a</a:t>
            </a:r>
            <a:r>
              <a:rPr lang="en-US" dirty="0" smtClean="0"/>
              <a:t>, the </a:t>
            </a:r>
            <a:r>
              <a:rPr lang="en-US" i="1" dirty="0" smtClean="0"/>
              <a:t>increment</a:t>
            </a:r>
            <a:r>
              <a:rPr lang="en-US" dirty="0" smtClean="0"/>
              <a:t> </a:t>
            </a:r>
            <a:r>
              <a:rPr lang="en-US" i="1" dirty="0" smtClean="0"/>
              <a:t>c</a:t>
            </a:r>
            <a:r>
              <a:rPr lang="en-US" dirty="0" smtClean="0"/>
              <a:t>, and </a:t>
            </a:r>
            <a:r>
              <a:rPr lang="en-US" i="1" dirty="0" smtClean="0"/>
              <a:t>seed</a:t>
            </a:r>
            <a:r>
              <a:rPr lang="en-US" dirty="0" smtClean="0"/>
              <a:t> </a:t>
            </a:r>
            <a:r>
              <a:rPr lang="en-US" i="1" dirty="0" smtClean="0"/>
              <a:t>x</a:t>
            </a:r>
            <a:r>
              <a:rPr lang="en-US" baseline="-25000" dirty="0" smtClean="0">
                <a:latin typeface="Cambria Math" pitchFamily="18" charset="0"/>
                <a:ea typeface="Cambria Math" pitchFamily="18" charset="0"/>
              </a:rPr>
              <a:t>0</a:t>
            </a:r>
            <a:r>
              <a:rPr lang="en-US" dirty="0" smtClean="0"/>
              <a:t>, with     </a:t>
            </a:r>
            <a:r>
              <a:rPr lang="en-US" dirty="0" smtClean="0">
                <a:latin typeface="Cambria Math" pitchFamily="18" charset="0"/>
                <a:ea typeface="Cambria Math" pitchFamily="18" charset="0"/>
              </a:rPr>
              <a:t>2 </a:t>
            </a:r>
            <a:r>
              <a:rPr lang="en-US" dirty="0" smtClean="0">
                <a:latin typeface="Cambria Math"/>
                <a:ea typeface="Cambria Math"/>
              </a:rPr>
              <a:t>≤ </a:t>
            </a:r>
            <a:r>
              <a:rPr lang="en-US" i="1" dirty="0" smtClean="0">
                <a:ea typeface="Cambria Math"/>
              </a:rPr>
              <a:t>a</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ea typeface="Cambria Math"/>
              </a:rPr>
              <a:t>c</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x</a:t>
            </a:r>
            <a:r>
              <a:rPr lang="en-US" baseline="-25000" dirty="0" smtClean="0">
                <a:latin typeface="Cambria Math" pitchFamily="18" charset="0"/>
                <a:ea typeface="Cambria Math" pitchFamily="18" charset="0"/>
              </a:rPr>
              <a:t>0</a:t>
            </a:r>
            <a:r>
              <a:rPr lang="en-US" dirty="0" smtClean="0">
                <a:latin typeface="Cambria Math"/>
                <a:ea typeface="Cambria Math"/>
              </a:rPr>
              <a:t> &lt; </a:t>
            </a:r>
            <a:r>
              <a:rPr lang="en-US" i="1" dirty="0" smtClean="0">
                <a:ea typeface="Cambria Math"/>
              </a:rPr>
              <a:t>m. </a:t>
            </a:r>
          </a:p>
          <a:p>
            <a:r>
              <a:rPr lang="en-US" dirty="0" smtClean="0">
                <a:ea typeface="Cambria Math"/>
              </a:rPr>
              <a:t>We generate a sequence of pseudorandom numbers {</a:t>
            </a:r>
            <a:r>
              <a:rPr lang="en-US" i="1" dirty="0" err="1" smtClean="0"/>
              <a:t>x</a:t>
            </a:r>
            <a:r>
              <a:rPr lang="en-US" i="1" baseline="-25000" dirty="0" err="1" smtClean="0">
                <a:latin typeface="Cambria Math" pitchFamily="18" charset="0"/>
                <a:ea typeface="Cambria Math" pitchFamily="18" charset="0"/>
              </a:rPr>
              <a:t>n</a:t>
            </a:r>
            <a:r>
              <a:rPr lang="en-US" dirty="0" smtClean="0">
                <a:ea typeface="Cambria Math" pitchFamily="18" charset="0"/>
              </a:rPr>
              <a:t>},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a:t>
            </a:r>
            <a:r>
              <a:rPr lang="en-US" i="1" dirty="0" err="1" smtClean="0"/>
              <a:t>x</a:t>
            </a:r>
            <a:r>
              <a:rPr lang="en-US" baseline="-25000" dirty="0" err="1" smtClean="0">
                <a:latin typeface="Cambria Math" pitchFamily="18" charset="0"/>
                <a:ea typeface="Cambria Math" pitchFamily="18" charset="0"/>
              </a:rPr>
              <a:t>n</a:t>
            </a:r>
            <a:r>
              <a:rPr lang="en-US" dirty="0" smtClean="0">
                <a:latin typeface="Cambria Math"/>
                <a:ea typeface="Cambria Math"/>
              </a:rPr>
              <a:t> &lt; </a:t>
            </a:r>
            <a:r>
              <a:rPr lang="en-US" i="1" dirty="0" smtClean="0">
                <a:ea typeface="Cambria Math"/>
              </a:rPr>
              <a:t>m </a:t>
            </a:r>
            <a:r>
              <a:rPr lang="en-US" dirty="0" smtClean="0">
                <a:ea typeface="Cambria Math"/>
              </a:rPr>
              <a:t>for all n, by successively using the recursively defined function</a:t>
            </a:r>
          </a:p>
          <a:p>
            <a:pPr>
              <a:buNone/>
            </a:pPr>
            <a:r>
              <a:rPr lang="en-US" dirty="0" smtClean="0">
                <a:ea typeface="Cambria Math"/>
              </a:rPr>
              <a:t>                               </a:t>
            </a:r>
          </a:p>
          <a:p>
            <a:pPr>
              <a:buNone/>
            </a:pPr>
            <a:r>
              <a:rPr lang="en-US" dirty="0" smtClean="0">
                <a:ea typeface="Cambria Math"/>
              </a:rPr>
              <a:t>   (</a:t>
            </a:r>
            <a:r>
              <a:rPr lang="en-US" i="1" dirty="0" smtClean="0">
                <a:ea typeface="Cambria Math"/>
              </a:rPr>
              <a:t>an example of a recursive definition, discussed in Section </a:t>
            </a:r>
            <a:r>
              <a:rPr lang="en-US" dirty="0" smtClean="0">
                <a:latin typeface="Cambria Math" pitchFamily="18" charset="0"/>
                <a:ea typeface="Cambria Math" pitchFamily="18" charset="0"/>
              </a:rPr>
              <a:t>5.3</a:t>
            </a:r>
            <a:r>
              <a:rPr lang="en-US" i="1" dirty="0" smtClean="0">
                <a:ea typeface="Cambria Math"/>
              </a:rPr>
              <a:t>)</a:t>
            </a:r>
          </a:p>
          <a:p>
            <a:r>
              <a:rPr lang="en-US" dirty="0" smtClean="0">
                <a:ea typeface="Cambria Math"/>
              </a:rPr>
              <a:t>If </a:t>
            </a:r>
            <a:r>
              <a:rPr lang="en-US" dirty="0" err="1" smtClean="0">
                <a:ea typeface="Cambria Math"/>
              </a:rPr>
              <a:t>psudorandom</a:t>
            </a:r>
            <a:r>
              <a:rPr lang="en-US" dirty="0" smtClean="0">
                <a:ea typeface="Cambria Math"/>
              </a:rPr>
              <a:t> numbers between </a:t>
            </a:r>
            <a:r>
              <a:rPr lang="en-US" dirty="0" smtClean="0">
                <a:latin typeface="Cambria Math" pitchFamily="18" charset="0"/>
                <a:ea typeface="Cambria Math" pitchFamily="18" charset="0"/>
              </a:rPr>
              <a:t>0</a:t>
            </a:r>
            <a:r>
              <a:rPr lang="en-US" dirty="0" smtClean="0">
                <a:ea typeface="Cambria Math"/>
              </a:rPr>
              <a:t> and </a:t>
            </a:r>
            <a:r>
              <a:rPr lang="en-US" dirty="0" smtClean="0">
                <a:latin typeface="Cambria Math" pitchFamily="18" charset="0"/>
                <a:ea typeface="Cambria Math" pitchFamily="18" charset="0"/>
              </a:rPr>
              <a:t>1</a:t>
            </a:r>
            <a:r>
              <a:rPr lang="en-US" dirty="0" smtClean="0">
                <a:ea typeface="Cambria Math"/>
              </a:rPr>
              <a:t> are needed, then the generated numbers are divided by the modulus, </a:t>
            </a:r>
            <a:r>
              <a:rPr lang="en-US" i="1" dirty="0" err="1" smtClean="0">
                <a:ea typeface="Cambria Math" pitchFamily="18" charset="0"/>
              </a:rPr>
              <a:t>x</a:t>
            </a:r>
            <a:r>
              <a:rPr lang="en-US" i="1" baseline="-25000" dirty="0" err="1" smtClean="0">
                <a:ea typeface="Cambria Math" pitchFamily="18" charset="0"/>
              </a:rPr>
              <a:t>n</a:t>
            </a:r>
            <a:r>
              <a:rPr lang="en-US" i="1" baseline="-25000" dirty="0" smtClean="0">
                <a:ea typeface="Cambria Math" pitchFamily="18" charset="0"/>
              </a:rPr>
              <a:t> </a:t>
            </a:r>
            <a:r>
              <a:rPr lang="en-US" dirty="0" smtClean="0">
                <a:ea typeface="Cambria Math" pitchFamily="18" charset="0"/>
              </a:rPr>
              <a:t>/</a:t>
            </a:r>
            <a:r>
              <a:rPr lang="en-US" i="1" dirty="0" smtClean="0">
                <a:ea typeface="Cambria Math" pitchFamily="18" charset="0"/>
              </a:rPr>
              <a:t>m</a:t>
            </a:r>
            <a:r>
              <a:rPr lang="en-US" dirty="0" smtClean="0">
                <a:ea typeface="Cambria Math" pitchFamily="18" charset="0"/>
              </a:rPr>
              <a:t>.</a:t>
            </a:r>
            <a:endParaRPr lang="en-US" dirty="0" smtClean="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i="1" dirty="0" err="1" smtClean="0">
                <a:ea typeface="Cambria Math" pitchFamily="18" charset="0"/>
              </a:rPr>
              <a:t>ax</a:t>
            </a:r>
            <a:r>
              <a:rPr lang="en-US" i="1" baseline="-25000" dirty="0" err="1" smtClean="0">
                <a:ea typeface="Cambria Math" pitchFamily="18" charset="0"/>
              </a:rPr>
              <a:t>n</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a:t>
            </a:r>
            <a:endParaRPr lang="en-US" dirty="0"/>
          </a:p>
        </p:txBody>
      </p:sp>
    </p:spTree>
    <p:extLst>
      <p:ext uri="{BB962C8B-B14F-4D97-AF65-F5344CB8AC3E}">
        <p14:creationId xmlns:p14="http://schemas.microsoft.com/office/powerpoint/2010/main" val="12717009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Example</a:t>
            </a:r>
            <a:r>
              <a:rPr lang="en-US" dirty="0" smtClean="0"/>
              <a:t>: Find the sequence of pseudorandom numbers generated by the linear </a:t>
            </a:r>
            <a:r>
              <a:rPr lang="en-US" dirty="0" err="1" smtClean="0"/>
              <a:t>congruential</a:t>
            </a:r>
            <a:r>
              <a:rPr lang="en-US" dirty="0" smtClean="0"/>
              <a:t> method with modulus </a:t>
            </a:r>
            <a:r>
              <a:rPr lang="en-US" i="1" dirty="0" smtClean="0"/>
              <a:t>m</a:t>
            </a:r>
            <a:r>
              <a:rPr lang="en-US" dirty="0" smtClean="0"/>
              <a:t> = </a:t>
            </a:r>
            <a:r>
              <a:rPr lang="en-US" dirty="0" smtClean="0">
                <a:latin typeface="Cambria Math" pitchFamily="18" charset="0"/>
                <a:ea typeface="Cambria Math" pitchFamily="18" charset="0"/>
              </a:rPr>
              <a:t>9</a:t>
            </a:r>
            <a:r>
              <a:rPr lang="en-US" dirty="0" smtClean="0"/>
              <a:t>, multiplier </a:t>
            </a:r>
            <a:r>
              <a:rPr lang="en-US" i="1" dirty="0" smtClean="0"/>
              <a:t>a</a:t>
            </a:r>
            <a:r>
              <a:rPr lang="en-US" dirty="0" smtClean="0"/>
              <a:t> = </a:t>
            </a:r>
            <a:r>
              <a:rPr lang="en-US" dirty="0" smtClean="0">
                <a:latin typeface="Cambria Math" pitchFamily="18" charset="0"/>
                <a:ea typeface="Cambria Math" pitchFamily="18" charset="0"/>
              </a:rPr>
              <a:t>7</a:t>
            </a:r>
            <a:r>
              <a:rPr lang="en-US" dirty="0" smtClean="0"/>
              <a:t>, increment </a:t>
            </a:r>
            <a:r>
              <a:rPr lang="en-US" i="1" dirty="0" smtClean="0"/>
              <a:t>c</a:t>
            </a:r>
            <a:r>
              <a:rPr lang="en-US" dirty="0" smtClean="0"/>
              <a:t> = </a:t>
            </a:r>
            <a:r>
              <a:rPr lang="en-US" dirty="0" smtClean="0">
                <a:latin typeface="Cambria Math" pitchFamily="18" charset="0"/>
                <a:ea typeface="Cambria Math" pitchFamily="18" charset="0"/>
              </a:rPr>
              <a:t>4</a:t>
            </a:r>
            <a:r>
              <a:rPr lang="en-US" dirty="0" smtClean="0"/>
              <a:t>, and          seed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r>
              <a:rPr lang="en-US" b="1" dirty="0" smtClean="0"/>
              <a:t>Solution</a:t>
            </a:r>
            <a:r>
              <a:rPr lang="en-US" dirty="0" smtClean="0"/>
              <a:t>: Compute the terms of the sequence by successively using the congruence </a:t>
            </a:r>
            <a:r>
              <a:rPr lang="en-US" dirty="0" smtClean="0">
                <a:ea typeface="Cambria Math"/>
              </a:rPr>
              <a:t>     </a:t>
            </a:r>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dirty="0" smtClean="0">
                <a:latin typeface="Cambria Math" pitchFamily="18" charset="0"/>
                <a:ea typeface="Cambria Math" pitchFamily="18" charset="0"/>
              </a:rPr>
              <a:t>7</a:t>
            </a:r>
            <a:r>
              <a:rPr lang="en-US" i="1" dirty="0" smtClean="0">
                <a:ea typeface="Cambria Math" pitchFamily="18" charset="0"/>
              </a:rPr>
              <a:t>x</a:t>
            </a:r>
            <a:r>
              <a:rPr lang="en-US" i="1" baseline="-25000" dirty="0"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with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pPr lvl="2">
              <a:buNone/>
            </a:pP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∙3 + 4</a:t>
            </a:r>
            <a:r>
              <a:rPr lang="en-US" b="1" dirty="0" smtClean="0">
                <a:ea typeface="Cambria Math" pitchFamily="18" charset="0"/>
              </a:rPr>
              <a:t> mod </a:t>
            </a:r>
            <a:r>
              <a:rPr lang="en-US" dirty="0" smtClean="0">
                <a:latin typeface="Cambria Math" pitchFamily="18" charset="0"/>
                <a:ea typeface="Cambria Math" pitchFamily="18" charset="0"/>
              </a:rPr>
              <a:t>9 = 25 </a:t>
            </a:r>
            <a:r>
              <a:rPr lang="en-US" b="1" dirty="0" smtClean="0">
                <a:ea typeface="Cambria Math" pitchFamily="18" charset="0"/>
              </a:rPr>
              <a:t>mod </a:t>
            </a:r>
            <a:r>
              <a:rPr lang="en-US" dirty="0" smtClean="0">
                <a:latin typeface="Cambria Math" pitchFamily="18" charset="0"/>
                <a:ea typeface="Cambria Math" pitchFamily="18" charset="0"/>
              </a:rPr>
              <a:t>9 = 7</a:t>
            </a:r>
            <a:r>
              <a:rPr lang="en-US" dirty="0" smtClean="0"/>
              <a:t>,</a:t>
            </a:r>
          </a:p>
          <a:p>
            <a:pPr lvl="2">
              <a:buNone/>
            </a:pP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∙7 + 4</a:t>
            </a:r>
            <a:r>
              <a:rPr lang="en-US" b="1" dirty="0" smtClean="0">
                <a:ea typeface="Cambria Math" pitchFamily="18" charset="0"/>
              </a:rPr>
              <a:t> mod </a:t>
            </a:r>
            <a:r>
              <a:rPr lang="en-US" dirty="0" smtClean="0">
                <a:latin typeface="Cambria Math" pitchFamily="18" charset="0"/>
                <a:ea typeface="Cambria Math" pitchFamily="18" charset="0"/>
              </a:rPr>
              <a:t>9 = 53 </a:t>
            </a:r>
            <a:r>
              <a:rPr lang="en-US" b="1" dirty="0" smtClean="0">
                <a:ea typeface="Cambria Math" pitchFamily="18" charset="0"/>
              </a:rPr>
              <a:t>mod </a:t>
            </a:r>
            <a:r>
              <a:rPr lang="en-US" dirty="0" smtClean="0">
                <a:latin typeface="Cambria Math" pitchFamily="18" charset="0"/>
                <a:ea typeface="Cambria Math" pitchFamily="18" charset="0"/>
              </a:rPr>
              <a:t>9 = 8</a:t>
            </a:r>
            <a:r>
              <a:rPr lang="en-US" dirty="0" smtClean="0"/>
              <a:t>,</a:t>
            </a:r>
          </a:p>
          <a:p>
            <a:pPr lvl="2">
              <a:buNone/>
            </a:pP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2</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 + 4</a:t>
            </a:r>
            <a:r>
              <a:rPr lang="en-US" b="1" dirty="0" smtClean="0">
                <a:ea typeface="Cambria Math" pitchFamily="18" charset="0"/>
              </a:rPr>
              <a:t> mod </a:t>
            </a:r>
            <a:r>
              <a:rPr lang="en-US" dirty="0" smtClean="0">
                <a:latin typeface="Cambria Math" pitchFamily="18" charset="0"/>
                <a:ea typeface="Cambria Math" pitchFamily="18" charset="0"/>
              </a:rPr>
              <a:t>9 = 60 </a:t>
            </a:r>
            <a:r>
              <a:rPr lang="en-US" b="1" dirty="0" smtClean="0">
                <a:ea typeface="Cambria Math" pitchFamily="18" charset="0"/>
              </a:rPr>
              <a:t>mod </a:t>
            </a:r>
            <a:r>
              <a:rPr lang="en-US" dirty="0" smtClean="0">
                <a:latin typeface="Cambria Math" pitchFamily="18" charset="0"/>
                <a:ea typeface="Cambria Math" pitchFamily="18" charset="0"/>
              </a:rPr>
              <a:t>9 = 6</a:t>
            </a:r>
            <a:r>
              <a:rPr lang="en-US" dirty="0" smtClean="0"/>
              <a:t>,</a:t>
            </a:r>
          </a:p>
          <a:p>
            <a:pPr lvl="2">
              <a:buNone/>
            </a:pP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3</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∙6 + 4</a:t>
            </a:r>
            <a:r>
              <a:rPr lang="en-US" b="1" dirty="0" smtClean="0">
                <a:ea typeface="Cambria Math" pitchFamily="18" charset="0"/>
              </a:rPr>
              <a:t> mod </a:t>
            </a:r>
            <a:r>
              <a:rPr lang="en-US" dirty="0" smtClean="0">
                <a:latin typeface="Cambria Math" pitchFamily="18" charset="0"/>
                <a:ea typeface="Cambria Math" pitchFamily="18" charset="0"/>
              </a:rPr>
              <a:t>9 = 46 </a:t>
            </a:r>
            <a:r>
              <a:rPr lang="en-US" b="1" dirty="0" smtClean="0">
                <a:ea typeface="Cambria Math" pitchFamily="18" charset="0"/>
              </a:rPr>
              <a:t>mod </a:t>
            </a:r>
            <a:r>
              <a:rPr lang="en-US" dirty="0" smtClean="0">
                <a:latin typeface="Cambria Math" pitchFamily="18" charset="0"/>
                <a:ea typeface="Cambria Math" pitchFamily="18" charset="0"/>
              </a:rPr>
              <a:t>9 = 1</a:t>
            </a:r>
            <a:r>
              <a:rPr lang="en-US" dirty="0" smtClean="0"/>
              <a:t>,</a:t>
            </a:r>
          </a:p>
          <a:p>
            <a:pPr lvl="2">
              <a:buNone/>
            </a:pP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4</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∙1 + 4</a:t>
            </a:r>
            <a:r>
              <a:rPr lang="en-US" b="1" dirty="0" smtClean="0">
                <a:ea typeface="Cambria Math" pitchFamily="18" charset="0"/>
              </a:rPr>
              <a:t> mod </a:t>
            </a:r>
            <a:r>
              <a:rPr lang="en-US" dirty="0" smtClean="0">
                <a:latin typeface="Cambria Math" pitchFamily="18" charset="0"/>
                <a:ea typeface="Cambria Math" pitchFamily="18" charset="0"/>
              </a:rPr>
              <a:t>9 = 11 </a:t>
            </a:r>
            <a:r>
              <a:rPr lang="en-US" b="1" dirty="0" smtClean="0">
                <a:ea typeface="Cambria Math" pitchFamily="18" charset="0"/>
              </a:rPr>
              <a:t>mod </a:t>
            </a:r>
            <a:r>
              <a:rPr lang="en-US" dirty="0" smtClean="0">
                <a:latin typeface="Cambria Math" pitchFamily="18" charset="0"/>
                <a:ea typeface="Cambria Math" pitchFamily="18" charset="0"/>
              </a:rPr>
              <a:t>9 = 2</a:t>
            </a:r>
            <a:r>
              <a:rPr lang="en-US" dirty="0" smtClean="0"/>
              <a:t>,</a:t>
            </a:r>
          </a:p>
          <a:p>
            <a:pPr lvl="2">
              <a:buNone/>
            </a:pP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5</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∙2 + 4</a:t>
            </a:r>
            <a:r>
              <a:rPr lang="en-US" b="1" dirty="0" smtClean="0">
                <a:ea typeface="Cambria Math" pitchFamily="18" charset="0"/>
              </a:rPr>
              <a:t> mod </a:t>
            </a:r>
            <a:r>
              <a:rPr lang="en-US" dirty="0" smtClean="0">
                <a:latin typeface="Cambria Math" pitchFamily="18" charset="0"/>
                <a:ea typeface="Cambria Math" pitchFamily="18" charset="0"/>
              </a:rPr>
              <a:t>9 = 18 </a:t>
            </a:r>
            <a:r>
              <a:rPr lang="en-US" b="1" dirty="0" smtClean="0">
                <a:ea typeface="Cambria Math" pitchFamily="18" charset="0"/>
              </a:rPr>
              <a:t>mod </a:t>
            </a:r>
            <a:r>
              <a:rPr lang="en-US" dirty="0" smtClean="0">
                <a:latin typeface="Cambria Math" pitchFamily="18" charset="0"/>
                <a:ea typeface="Cambria Math" pitchFamily="18" charset="0"/>
              </a:rPr>
              <a:t>9 = 0</a:t>
            </a:r>
            <a:r>
              <a:rPr lang="en-US" dirty="0" smtClean="0"/>
              <a:t>,</a:t>
            </a:r>
          </a:p>
          <a:p>
            <a:pPr lvl="2">
              <a:buNone/>
            </a:pP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6</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∙0 + 4</a:t>
            </a:r>
            <a:r>
              <a:rPr lang="en-US" b="1" dirty="0" smtClean="0">
                <a:ea typeface="Cambria Math" pitchFamily="18" charset="0"/>
              </a:rPr>
              <a:t> mod </a:t>
            </a:r>
            <a:r>
              <a:rPr lang="en-US" dirty="0" smtClean="0">
                <a:latin typeface="Cambria Math" pitchFamily="18" charset="0"/>
                <a:ea typeface="Cambria Math" pitchFamily="18" charset="0"/>
              </a:rPr>
              <a:t>9 = 4 </a:t>
            </a:r>
            <a:r>
              <a:rPr lang="en-US" b="1" dirty="0" smtClean="0">
                <a:ea typeface="Cambria Math" pitchFamily="18" charset="0"/>
              </a:rPr>
              <a:t>mod </a:t>
            </a:r>
            <a:r>
              <a:rPr lang="en-US" dirty="0" smtClean="0">
                <a:latin typeface="Cambria Math" pitchFamily="18" charset="0"/>
                <a:ea typeface="Cambria Math" pitchFamily="18" charset="0"/>
              </a:rPr>
              <a:t>9 = 4</a:t>
            </a:r>
            <a:r>
              <a:rPr lang="en-US" dirty="0" smtClean="0"/>
              <a:t>,</a:t>
            </a:r>
          </a:p>
          <a:p>
            <a:pPr lvl="2">
              <a:buNone/>
            </a:pP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7</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∙4 + 4</a:t>
            </a:r>
            <a:r>
              <a:rPr lang="en-US" b="1" dirty="0" smtClean="0">
                <a:ea typeface="Cambria Math" pitchFamily="18" charset="0"/>
              </a:rPr>
              <a:t> mod </a:t>
            </a:r>
            <a:r>
              <a:rPr lang="en-US" dirty="0" smtClean="0">
                <a:latin typeface="Cambria Math" pitchFamily="18" charset="0"/>
                <a:ea typeface="Cambria Math" pitchFamily="18" charset="0"/>
              </a:rPr>
              <a:t>9 = 32 </a:t>
            </a:r>
            <a:r>
              <a:rPr lang="en-US" b="1" dirty="0" smtClean="0">
                <a:ea typeface="Cambria Math" pitchFamily="18" charset="0"/>
              </a:rPr>
              <a:t>mod </a:t>
            </a:r>
            <a:r>
              <a:rPr lang="en-US" dirty="0" smtClean="0">
                <a:latin typeface="Cambria Math" pitchFamily="18" charset="0"/>
                <a:ea typeface="Cambria Math" pitchFamily="18" charset="0"/>
              </a:rPr>
              <a:t>9 = 5</a:t>
            </a:r>
            <a:r>
              <a:rPr lang="en-US" dirty="0" smtClean="0"/>
              <a:t>,</a:t>
            </a:r>
          </a:p>
          <a:p>
            <a:pPr lvl="2">
              <a:buNone/>
            </a:pPr>
            <a:r>
              <a:rPr lang="en-US" i="1" dirty="0" smtClean="0"/>
              <a:t>x</a:t>
            </a:r>
            <a:r>
              <a:rPr lang="en-US" baseline="-25000" dirty="0" smtClean="0">
                <a:latin typeface="Cambria Math" pitchFamily="18" charset="0"/>
                <a:ea typeface="Cambria Math" pitchFamily="18" charset="0"/>
              </a:rPr>
              <a:t>9</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8</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∙5 + 4</a:t>
            </a:r>
            <a:r>
              <a:rPr lang="en-US" b="1" dirty="0" smtClean="0">
                <a:ea typeface="Cambria Math" pitchFamily="18" charset="0"/>
              </a:rPr>
              <a:t> mod </a:t>
            </a:r>
            <a:r>
              <a:rPr lang="en-US" dirty="0" smtClean="0">
                <a:latin typeface="Cambria Math" pitchFamily="18" charset="0"/>
                <a:ea typeface="Cambria Math" pitchFamily="18" charset="0"/>
              </a:rPr>
              <a:t>9 = 39 </a:t>
            </a:r>
            <a:r>
              <a:rPr lang="en-US" b="1" dirty="0" smtClean="0">
                <a:ea typeface="Cambria Math" pitchFamily="18" charset="0"/>
              </a:rPr>
              <a:t>mod </a:t>
            </a:r>
            <a:r>
              <a:rPr lang="en-US" dirty="0" smtClean="0">
                <a:latin typeface="Cambria Math" pitchFamily="18" charset="0"/>
                <a:ea typeface="Cambria Math" pitchFamily="18" charset="0"/>
              </a:rPr>
              <a:t>9 = 3</a:t>
            </a:r>
            <a:r>
              <a:rPr lang="en-US" dirty="0" smtClean="0"/>
              <a:t>.</a:t>
            </a:r>
          </a:p>
          <a:p>
            <a:pPr lvl="1">
              <a:buNone/>
            </a:pPr>
            <a:r>
              <a:rPr lang="en-US" dirty="0" smtClean="0"/>
              <a:t>The sequence generated is </a:t>
            </a:r>
            <a:r>
              <a:rPr lang="en-US" dirty="0" smtClean="0">
                <a:latin typeface="Cambria Math" pitchFamily="18" charset="0"/>
                <a:ea typeface="Cambria Math" pitchFamily="18" charset="0"/>
              </a:rPr>
              <a:t>3,7,8,6,1,2,0,4,5,3,7,8,6,1,2,0,4,5,3,…   </a:t>
            </a:r>
          </a:p>
          <a:p>
            <a:pPr lvl="1">
              <a:buNone/>
            </a:pPr>
            <a:r>
              <a:rPr lang="en-US" dirty="0" smtClean="0"/>
              <a:t>It repeats after generating </a:t>
            </a:r>
            <a:r>
              <a:rPr lang="en-US" dirty="0" smtClean="0">
                <a:latin typeface="Cambria Math" pitchFamily="18" charset="0"/>
                <a:ea typeface="Cambria Math" pitchFamily="18" charset="0"/>
              </a:rPr>
              <a:t>9</a:t>
            </a:r>
            <a:r>
              <a:rPr lang="en-US" dirty="0" smtClean="0"/>
              <a:t> terms.</a:t>
            </a:r>
          </a:p>
          <a:p>
            <a:r>
              <a:rPr lang="en-US" dirty="0" smtClean="0"/>
              <a:t>Commonly, computers use a linear </a:t>
            </a:r>
            <a:r>
              <a:rPr lang="en-US" dirty="0" err="1" smtClean="0"/>
              <a:t>congruential</a:t>
            </a:r>
            <a:r>
              <a:rPr lang="en-US" dirty="0" smtClean="0"/>
              <a:t> generator with increment </a:t>
            </a:r>
            <a:r>
              <a:rPr lang="en-US" i="1" dirty="0" smtClean="0"/>
              <a:t>c</a:t>
            </a:r>
            <a:r>
              <a:rPr lang="en-US" dirty="0" smtClean="0"/>
              <a:t> = </a:t>
            </a:r>
            <a:r>
              <a:rPr lang="en-US" dirty="0" smtClean="0">
                <a:latin typeface="Cambria Math" pitchFamily="18" charset="0"/>
                <a:ea typeface="Cambria Math" pitchFamily="18" charset="0"/>
              </a:rPr>
              <a:t>0</a:t>
            </a:r>
            <a:r>
              <a:rPr lang="en-US" dirty="0" smtClean="0"/>
              <a:t>. This is called a </a:t>
            </a:r>
            <a:r>
              <a:rPr lang="en-US" i="1" dirty="0" smtClean="0"/>
              <a:t>pure multiplicative generator</a:t>
            </a:r>
            <a:r>
              <a:rPr lang="en-US" dirty="0" smtClean="0"/>
              <a:t>. Such a generator with modulus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31</a:t>
            </a:r>
            <a:r>
              <a:rPr lang="en-US" dirty="0" smtClean="0"/>
              <a:t> </a:t>
            </a:r>
            <a:r>
              <a:rPr lang="en-US" dirty="0" smtClean="0">
                <a:latin typeface="Cambria Math"/>
                <a:ea typeface="Cambria Math"/>
              </a:rPr>
              <a:t>− 1 </a:t>
            </a:r>
            <a:r>
              <a:rPr lang="en-US" dirty="0" smtClean="0"/>
              <a:t>and multiplier  </a:t>
            </a:r>
            <a:r>
              <a:rPr lang="en-US" dirty="0" smtClean="0">
                <a:latin typeface="Cambria Math" pitchFamily="18" charset="0"/>
                <a:ea typeface="Cambria Math" pitchFamily="18" charset="0"/>
              </a:rPr>
              <a:t>7</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 16,807 generates 2</a:t>
            </a:r>
            <a:r>
              <a:rPr lang="en-US" baseline="30000" dirty="0" smtClean="0">
                <a:latin typeface="Cambria Math" pitchFamily="18" charset="0"/>
                <a:ea typeface="Cambria Math" pitchFamily="18" charset="0"/>
              </a:rPr>
              <a:t>31 </a:t>
            </a:r>
            <a:r>
              <a:rPr lang="en-US" dirty="0" smtClean="0">
                <a:latin typeface="Cambria Math"/>
                <a:ea typeface="Cambria Math"/>
              </a:rPr>
              <a:t>− 2 </a:t>
            </a:r>
            <a:r>
              <a:rPr lang="en-US" dirty="0" smtClean="0"/>
              <a:t>numbers before  repeating. </a:t>
            </a:r>
            <a:endParaRPr lang="en-US" baseline="30000" dirty="0" smtClean="0">
              <a:latin typeface="Cambria Math" pitchFamily="18" charset="0"/>
              <a:ea typeface="Cambria Math" pitchFamily="18" charset="0"/>
            </a:endParaRPr>
          </a:p>
          <a:p>
            <a:endParaRPr lang="en-US" dirty="0" smtClean="0"/>
          </a:p>
        </p:txBody>
      </p:sp>
    </p:spTree>
    <p:extLst>
      <p:ext uri="{BB962C8B-B14F-4D97-AF65-F5344CB8AC3E}">
        <p14:creationId xmlns:p14="http://schemas.microsoft.com/office/powerpoint/2010/main" val="7452835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Digits:  UPCs</a:t>
            </a:r>
          </a:p>
        </p:txBody>
      </p:sp>
      <p:sp>
        <p:nvSpPr>
          <p:cNvPr id="3" name="Content Placeholder 2"/>
          <p:cNvSpPr>
            <a:spLocks noGrp="1"/>
          </p:cNvSpPr>
          <p:nvPr>
            <p:ph idx="1"/>
          </p:nvPr>
        </p:nvSpPr>
        <p:spPr/>
        <p:txBody>
          <a:bodyPr>
            <a:normAutofit fontScale="70000" lnSpcReduction="20000"/>
          </a:bodyPr>
          <a:lstStyle/>
          <a:p>
            <a:r>
              <a:rPr lang="en-US" dirty="0"/>
              <a:t>A common method of detecting errors in strings of digits is to add an extra digit at the end, which is evaluated using a function. If the final digit is  not correct, then the string is assumed not to be correct.</a:t>
            </a:r>
          </a:p>
          <a:p>
            <a:pPr>
              <a:buNone/>
            </a:pPr>
            <a:r>
              <a:rPr lang="en-US" b="1" dirty="0"/>
              <a:t>   Example</a:t>
            </a:r>
            <a:r>
              <a:rPr lang="en-US" dirty="0"/>
              <a:t>: Retail products are identified by their </a:t>
            </a:r>
            <a:r>
              <a:rPr lang="en-US" i="1" dirty="0"/>
              <a:t>Universal Product Codes </a:t>
            </a:r>
            <a:r>
              <a:rPr lang="en-US" dirty="0"/>
              <a:t>(</a:t>
            </a:r>
            <a:r>
              <a:rPr lang="en-US" i="1" dirty="0"/>
              <a:t>UPC</a:t>
            </a:r>
            <a:r>
              <a:rPr lang="en-US" dirty="0"/>
              <a:t>s). Usually these have </a:t>
            </a:r>
            <a:r>
              <a:rPr lang="en-US" dirty="0">
                <a:latin typeface="Cambria Math" pitchFamily="18" charset="0"/>
                <a:ea typeface="Cambria Math" pitchFamily="18" charset="0"/>
              </a:rPr>
              <a:t>12</a:t>
            </a:r>
            <a:r>
              <a:rPr lang="en-US" dirty="0"/>
              <a:t> decimal digits, the last one being the check digit. The check digit is determined by the congruence:</a:t>
            </a:r>
          </a:p>
          <a:p>
            <a:pPr marL="822960" lvl="4" indent="-274320">
              <a:buSzPct val="95000"/>
              <a:buNone/>
            </a:pPr>
            <a:r>
              <a:rPr lang="en-US" dirty="0">
                <a:latin typeface="Cambria Math" pitchFamily="18" charset="0"/>
                <a:ea typeface="Cambria Math" pitchFamily="18" charset="0"/>
              </a:rPr>
              <a:t>   3</a:t>
            </a: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9</a:t>
            </a:r>
            <a:r>
              <a:rPr lang="en-US" dirty="0">
                <a:ea typeface="Cambria Math" pitchFamily="18" charset="0"/>
              </a:rPr>
              <a:t> + </a:t>
            </a:r>
            <a:r>
              <a:rPr lang="en-US" i="1" dirty="0"/>
              <a:t>x</a:t>
            </a:r>
            <a:r>
              <a:rPr lang="en-US" baseline="-25000" dirty="0">
                <a:latin typeface="Cambria Math" pitchFamily="18" charset="0"/>
                <a:ea typeface="Cambria Math" pitchFamily="18" charset="0"/>
              </a:rPr>
              <a:t>10</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11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12</a:t>
            </a:r>
            <a:r>
              <a:rPr lang="en-US" i="1" baseline="-25000" dirty="0">
                <a:latin typeface="Cambria Math" pitchFamily="18" charset="0"/>
                <a:ea typeface="Cambria Math" pitchFamily="18" charset="0"/>
              </a:rPr>
              <a:t> </a:t>
            </a:r>
            <a:r>
              <a:rPr lang="en-US" dirty="0">
                <a:latin typeface="Cambria Math"/>
                <a:ea typeface="Cambria Math"/>
              </a:rPr>
              <a:t>≡ 0</a:t>
            </a:r>
            <a:r>
              <a:rPr lang="en-US" dirty="0">
                <a:latin typeface="Cambria Math" pitchFamily="18" charset="0"/>
                <a:ea typeface="Cambria Math" pitchFamily="18" charset="0"/>
              </a:rPr>
              <a:t> (</a:t>
            </a:r>
            <a:r>
              <a:rPr lang="en-US" dirty="0">
                <a:ea typeface="Cambria Math" pitchFamily="18" charset="0"/>
              </a:rPr>
              <a:t>mod</a:t>
            </a:r>
            <a:r>
              <a:rPr lang="en-US" b="1" dirty="0">
                <a:ea typeface="Cambria Math" pitchFamily="18" charset="0"/>
              </a:rPr>
              <a:t> </a:t>
            </a:r>
            <a:r>
              <a:rPr lang="en-US" dirty="0">
                <a:latin typeface="Cambria Math" pitchFamily="18" charset="0"/>
                <a:ea typeface="Cambria Math" pitchFamily="18" charset="0"/>
              </a:rPr>
              <a:t>10).</a:t>
            </a:r>
          </a:p>
          <a:p>
            <a:pPr marL="731520" lvl="3" indent="-457200">
              <a:buSzPct val="95000"/>
              <a:buFont typeface="+mj-lt"/>
              <a:buAutoNum type="alphaLcPeriod"/>
            </a:pPr>
            <a:r>
              <a:rPr lang="en-US" dirty="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a:latin typeface="Cambria Math" pitchFamily="18" charset="0"/>
                <a:ea typeface="Cambria Math" pitchFamily="18" charset="0"/>
              </a:rPr>
              <a:t>Is 041331021641 a valid UPC?</a:t>
            </a:r>
          </a:p>
          <a:p>
            <a:pPr marL="457200" lvl="2" indent="-457200">
              <a:buSzPct val="95000"/>
              <a:buNone/>
            </a:pPr>
            <a:r>
              <a:rPr lang="en-US" b="1" dirty="0">
                <a:latin typeface="Cambria Math" pitchFamily="18" charset="0"/>
                <a:ea typeface="Cambria Math" pitchFamily="18" charset="0"/>
              </a:rPr>
              <a:t>       </a:t>
            </a:r>
            <a:r>
              <a:rPr lang="en-US" sz="2800" b="1" dirty="0">
                <a:latin typeface="Cambria Math" pitchFamily="18" charset="0"/>
                <a:ea typeface="Cambria Math" pitchFamily="18" charset="0"/>
              </a:rPr>
              <a:t>Solution</a:t>
            </a:r>
            <a:r>
              <a:rPr lang="en-US" sz="2800" dirty="0">
                <a:latin typeface="Cambria Math" pitchFamily="18" charset="0"/>
                <a:ea typeface="Cambria Math" pitchFamily="18" charset="0"/>
              </a:rPr>
              <a:t>: </a:t>
            </a:r>
          </a:p>
          <a:p>
            <a:pPr marL="731520" lvl="3" indent="-457200">
              <a:buSzPct val="95000"/>
              <a:buFont typeface="+mj-lt"/>
              <a:buAutoNum type="alphaLcPeriod"/>
            </a:pPr>
            <a:r>
              <a:rPr lang="en-US" sz="2300" dirty="0">
                <a:latin typeface="Cambria Math" pitchFamily="18" charset="0"/>
                <a:ea typeface="Cambria Math" pitchFamily="18" charset="0"/>
              </a:rPr>
              <a:t>3</a:t>
            </a:r>
            <a:r>
              <a:rPr lang="en-US" sz="2300" dirty="0">
                <a:latin typeface="Cambria Math"/>
                <a:ea typeface="Cambria Math"/>
              </a:rPr>
              <a:t>∙7 + 9 + </a:t>
            </a:r>
            <a:r>
              <a:rPr lang="en-US" sz="2300" dirty="0">
                <a:latin typeface="Cambria Math" pitchFamily="18" charset="0"/>
                <a:ea typeface="Cambria Math" pitchFamily="18" charset="0"/>
              </a:rPr>
              <a:t>3</a:t>
            </a:r>
            <a:r>
              <a:rPr lang="en-US" sz="2300" dirty="0">
                <a:latin typeface="Cambria Math"/>
                <a:ea typeface="Cambria Math"/>
              </a:rPr>
              <a:t>∙3 + 5 + </a:t>
            </a:r>
            <a:r>
              <a:rPr lang="en-US" sz="2300" dirty="0">
                <a:latin typeface="Cambria Math" pitchFamily="18" charset="0"/>
                <a:ea typeface="Cambria Math" pitchFamily="18" charset="0"/>
              </a:rPr>
              <a:t>3</a:t>
            </a:r>
            <a:r>
              <a:rPr lang="en-US" sz="2300" dirty="0">
                <a:latin typeface="Cambria Math"/>
                <a:ea typeface="Cambria Math"/>
              </a:rPr>
              <a:t>∙7 + 3 +</a:t>
            </a:r>
            <a:r>
              <a:rPr lang="en-US" sz="2300" dirty="0">
                <a:latin typeface="Cambria Math" pitchFamily="18" charset="0"/>
                <a:ea typeface="Cambria Math" pitchFamily="18" charset="0"/>
              </a:rPr>
              <a:t> 3</a:t>
            </a:r>
            <a:r>
              <a:rPr lang="en-US" sz="2300" dirty="0">
                <a:latin typeface="Cambria Math"/>
                <a:ea typeface="Cambria Math"/>
              </a:rPr>
              <a:t>∙4 + 3 +</a:t>
            </a:r>
            <a:r>
              <a:rPr lang="en-US" sz="2300" dirty="0">
                <a:latin typeface="Cambria Math" pitchFamily="18" charset="0"/>
                <a:ea typeface="Cambria Math" pitchFamily="18" charset="0"/>
              </a:rPr>
              <a:t> 3</a:t>
            </a:r>
            <a:r>
              <a:rPr lang="en-US" sz="2300" dirty="0">
                <a:latin typeface="Cambria Math"/>
                <a:ea typeface="Cambria Math"/>
              </a:rPr>
              <a:t>∙1 + 0 + </a:t>
            </a:r>
            <a:r>
              <a:rPr lang="en-US" sz="2300" dirty="0">
                <a:latin typeface="Cambria Math" pitchFamily="18" charset="0"/>
                <a:ea typeface="Cambria Math" pitchFamily="18" charset="0"/>
              </a:rPr>
              <a:t>3</a:t>
            </a:r>
            <a:r>
              <a:rPr lang="en-US" sz="2300" dirty="0">
                <a:latin typeface="Cambria Math"/>
                <a:ea typeface="Cambria Math"/>
              </a:rPr>
              <a:t>∙4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21 + 9 + 9 + 5 + 21 + 3 + 12+ 3 + 3 + 0 + 12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98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i="1" dirty="0">
                <a:latin typeface="Cambria Math" pitchFamily="18" charset="0"/>
                <a:ea typeface="Cambria Math" pitchFamily="18" charset="0"/>
              </a:rPr>
              <a:t>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a:latin typeface="Cambria Math" pitchFamily="18" charset="0"/>
                <a:ea typeface="Cambria Math" pitchFamily="18" charset="0"/>
              </a:rPr>
              <a:t>3</a:t>
            </a:r>
            <a:r>
              <a:rPr lang="en-US" sz="2300" dirty="0">
                <a:latin typeface="Cambria Math"/>
                <a:ea typeface="Cambria Math"/>
              </a:rPr>
              <a:t>∙0 + 4 + </a:t>
            </a:r>
            <a:r>
              <a:rPr lang="en-US" sz="2300" dirty="0">
                <a:latin typeface="Cambria Math" pitchFamily="18" charset="0"/>
                <a:ea typeface="Cambria Math" pitchFamily="18" charset="0"/>
              </a:rPr>
              <a:t>3</a:t>
            </a:r>
            <a:r>
              <a:rPr lang="en-US" sz="2300" dirty="0">
                <a:latin typeface="Cambria Math"/>
                <a:ea typeface="Cambria Math"/>
              </a:rPr>
              <a:t>∙1 + 3 + </a:t>
            </a:r>
            <a:r>
              <a:rPr lang="en-US" sz="2300" dirty="0">
                <a:latin typeface="Cambria Math" pitchFamily="18" charset="0"/>
                <a:ea typeface="Cambria Math" pitchFamily="18" charset="0"/>
              </a:rPr>
              <a:t>3</a:t>
            </a:r>
            <a:r>
              <a:rPr lang="en-US" sz="2300" dirty="0">
                <a:latin typeface="Cambria Math"/>
                <a:ea typeface="Cambria Math"/>
              </a:rPr>
              <a:t>∙3 + 1 +</a:t>
            </a:r>
            <a:r>
              <a:rPr lang="en-US" sz="2300" dirty="0">
                <a:latin typeface="Cambria Math" pitchFamily="18" charset="0"/>
                <a:ea typeface="Cambria Math" pitchFamily="18" charset="0"/>
              </a:rPr>
              <a:t> 3</a:t>
            </a:r>
            <a:r>
              <a:rPr lang="en-US" sz="2300" dirty="0">
                <a:latin typeface="Cambria Math"/>
                <a:ea typeface="Cambria Math"/>
              </a:rPr>
              <a:t>∙0 + 2 +</a:t>
            </a:r>
            <a:r>
              <a:rPr lang="en-US" sz="2300" dirty="0">
                <a:latin typeface="Cambria Math" pitchFamily="18" charset="0"/>
                <a:ea typeface="Cambria Math" pitchFamily="18" charset="0"/>
              </a:rPr>
              <a:t> 3</a:t>
            </a:r>
            <a:r>
              <a:rPr lang="en-US" sz="2300" dirty="0">
                <a:latin typeface="Cambria Math"/>
                <a:ea typeface="Cambria Math"/>
              </a:rPr>
              <a:t>∙1 + 6 + </a:t>
            </a:r>
            <a:r>
              <a:rPr lang="en-US" sz="2300" dirty="0">
                <a:latin typeface="Cambria Math" pitchFamily="18" charset="0"/>
                <a:ea typeface="Cambria Math" pitchFamily="18" charset="0"/>
              </a:rPr>
              <a:t>3</a:t>
            </a:r>
            <a:r>
              <a:rPr lang="en-US" sz="2300" dirty="0">
                <a:latin typeface="Cambria Math"/>
                <a:ea typeface="Cambria Math"/>
              </a:rPr>
              <a:t>∙4 +  </a:t>
            </a:r>
            <a:r>
              <a:rPr lang="en-US" sz="2300" dirty="0">
                <a:latin typeface="Cambria Math" pitchFamily="18" charset="0"/>
                <a:ea typeface="Cambria Math" pitchFamily="18" charset="0"/>
              </a:rPr>
              <a:t>1</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0 + 4 + 3 + 3 + 9 + 1 + 0+ 2 + 3 + 6 + 12 + 1 = 44 </a:t>
            </a:r>
            <a:r>
              <a:rPr lang="en-US" sz="2300" i="1" baseline="-25000" dirty="0">
                <a:latin typeface="Cambria Math" pitchFamily="18" charset="0"/>
                <a:ea typeface="Cambria Math" pitchFamily="18" charset="0"/>
              </a:rPr>
              <a:t> </a:t>
            </a:r>
            <a:r>
              <a:rPr lang="en-US" sz="2300" dirty="0">
                <a:latin typeface="Cambria Math"/>
                <a:ea typeface="Cambria Math"/>
              </a:rPr>
              <a:t>≡ 4 ≢</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Hence, 041331021641  is not a valid UPC.</a:t>
            </a: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Font typeface="+mj-lt"/>
              <a:buAutoNum type="alphaLcParenR"/>
            </a:pPr>
            <a:endParaRPr lang="en-US" sz="2300" dirty="0"/>
          </a:p>
          <a:p>
            <a:endParaRPr lang="en-US" i="1" dirty="0"/>
          </a:p>
        </p:txBody>
      </p:sp>
    </p:spTree>
    <p:extLst>
      <p:ext uri="{BB962C8B-B14F-4D97-AF65-F5344CB8AC3E}">
        <p14:creationId xmlns:p14="http://schemas.microsoft.com/office/powerpoint/2010/main" val="1767033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err="1"/>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a:t>         </a:t>
            </a:r>
            <a:r>
              <a:rPr lang="en-US" sz="3400" b="1" dirty="0"/>
              <a:t>B</a:t>
            </a:r>
            <a:r>
              <a:rPr lang="en-US" sz="3400" dirty="0"/>
              <a:t>ooks are identified  by an </a:t>
            </a:r>
            <a:r>
              <a:rPr lang="en-US" sz="3400" i="1" dirty="0"/>
              <a:t>International Standard Book Number </a:t>
            </a:r>
            <a:r>
              <a:rPr lang="en-US" sz="3400" dirty="0"/>
              <a:t>(ISBN-</a:t>
            </a:r>
            <a:r>
              <a:rPr lang="en-US" sz="3400" dirty="0">
                <a:latin typeface="Cambria Math" pitchFamily="18" charset="0"/>
                <a:ea typeface="Cambria Math" pitchFamily="18" charset="0"/>
              </a:rPr>
              <a:t>10</a:t>
            </a:r>
            <a:r>
              <a:rPr lang="en-US" sz="3400" dirty="0"/>
              <a:t>), a </a:t>
            </a:r>
            <a:r>
              <a:rPr lang="en-US" sz="3400" dirty="0">
                <a:latin typeface="Cambria Math" pitchFamily="18" charset="0"/>
                <a:ea typeface="Cambria Math" pitchFamily="18" charset="0"/>
              </a:rPr>
              <a:t>10</a:t>
            </a:r>
            <a:r>
              <a:rPr lang="en-US" sz="3400" dirty="0"/>
              <a:t> digit code. The first 9 digits identify the language, the publisher, and the book. The tenth digit is a check digit, which is determined by the following congruence </a:t>
            </a:r>
          </a:p>
          <a:p>
            <a:pPr>
              <a:buNone/>
            </a:pPr>
            <a:endParaRPr lang="en-US" sz="3400" dirty="0"/>
          </a:p>
          <a:p>
            <a:pPr>
              <a:buNone/>
            </a:pPr>
            <a:r>
              <a:rPr lang="en-US" sz="3400" dirty="0"/>
              <a:t>                                                    </a:t>
            </a:r>
            <a:r>
              <a:rPr lang="en-US" sz="3500" dirty="0"/>
              <a:t> </a:t>
            </a:r>
          </a:p>
          <a:p>
            <a:pPr>
              <a:buNone/>
            </a:pPr>
            <a:endParaRPr lang="en-US" sz="3500" dirty="0"/>
          </a:p>
          <a:p>
            <a:pPr>
              <a:buNone/>
            </a:pPr>
            <a:r>
              <a:rPr lang="en-US" sz="3500" dirty="0"/>
              <a:t>       The validity of an ISBN-10 number can be evaluated with the equivalent </a:t>
            </a:r>
          </a:p>
          <a:p>
            <a:pPr>
              <a:buNone/>
            </a:pPr>
            <a:endParaRPr lang="en-US" sz="3500" dirty="0"/>
          </a:p>
          <a:p>
            <a:pPr marL="1108710" lvl="1" indent="-742950">
              <a:buFont typeface="+mj-lt"/>
              <a:buAutoNum type="alphaLcPeriod"/>
            </a:pPr>
            <a:r>
              <a:rPr lang="en-US" sz="3700" dirty="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a:latin typeface="Cambria Math" pitchFamily="18" charset="0"/>
                <a:ea typeface="Cambria Math" pitchFamily="18" charset="0"/>
              </a:rPr>
              <a:t>Is 084930149X  a valid ISBN10?</a:t>
            </a:r>
          </a:p>
          <a:p>
            <a:pPr marL="731520" lvl="3" indent="-457200">
              <a:buSzPct val="95000"/>
              <a:buNone/>
            </a:pPr>
            <a:endParaRPr lang="en-US" dirty="0">
              <a:latin typeface="Cambria Math" pitchFamily="18" charset="0"/>
              <a:ea typeface="Cambria Math" pitchFamily="18" charset="0"/>
            </a:endParaRPr>
          </a:p>
          <a:p>
            <a:pPr marL="457200" lvl="2" indent="-457200">
              <a:buSzPct val="95000"/>
              <a:buNone/>
            </a:pPr>
            <a:r>
              <a:rPr lang="en-US" b="1" dirty="0">
                <a:latin typeface="Cambria Math" pitchFamily="18" charset="0"/>
                <a:ea typeface="Cambria Math" pitchFamily="18" charset="0"/>
              </a:rPr>
              <a:t>       </a:t>
            </a:r>
            <a:r>
              <a:rPr lang="en-US" sz="3400" b="1" dirty="0">
                <a:ea typeface="Cambria Math" pitchFamily="18" charset="0"/>
              </a:rPr>
              <a:t>Solution</a:t>
            </a:r>
            <a:r>
              <a:rPr lang="en-US" sz="3400" dirty="0">
                <a:ea typeface="Cambria Math" pitchFamily="18" charset="0"/>
              </a:rPr>
              <a:t>: </a:t>
            </a:r>
          </a:p>
          <a:p>
            <a:pPr marL="788670" lvl="3" indent="-514350">
              <a:buClr>
                <a:schemeClr val="accent1"/>
              </a:buClr>
              <a:buSzPct val="95000"/>
              <a:buNone/>
            </a:pPr>
            <a:r>
              <a:rPr lang="en-US" sz="2900" i="1" dirty="0"/>
              <a:t>   </a:t>
            </a:r>
            <a:r>
              <a:rPr lang="en-US" sz="2900" dirty="0">
                <a:solidFill>
                  <a:schemeClr val="tx2"/>
                </a:solidFill>
              </a:rPr>
              <a:t>a</a:t>
            </a: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a:t>
            </a:r>
            <a:r>
              <a:rPr lang="en-US" sz="2900" dirty="0">
                <a:latin typeface="Cambria Math" pitchFamily="18" charset="0"/>
                <a:ea typeface="Cambria Math" pitchFamily="18" charset="0"/>
              </a:rPr>
              <a:t>1</a:t>
            </a:r>
            <a:r>
              <a:rPr lang="en-US" sz="2900" dirty="0">
                <a:latin typeface="Cambria Math"/>
                <a:ea typeface="Cambria Math"/>
              </a:rPr>
              <a:t>∙0 +</a:t>
            </a:r>
            <a:r>
              <a:rPr lang="en-US" sz="2900" dirty="0">
                <a:latin typeface="Cambria Math" pitchFamily="18" charset="0"/>
                <a:ea typeface="Cambria Math" pitchFamily="18" charset="0"/>
              </a:rPr>
              <a:t> 2</a:t>
            </a:r>
            <a:r>
              <a:rPr lang="en-US" sz="2900" dirty="0">
                <a:latin typeface="Cambria Math"/>
                <a:ea typeface="Cambria Math"/>
              </a:rPr>
              <a:t>∙0 + </a:t>
            </a:r>
            <a:r>
              <a:rPr lang="en-US" sz="2900" dirty="0">
                <a:latin typeface="Cambria Math" pitchFamily="18" charset="0"/>
                <a:ea typeface="Cambria Math" pitchFamily="18" charset="0"/>
              </a:rPr>
              <a:t>3</a:t>
            </a:r>
            <a:r>
              <a:rPr lang="en-US" sz="2900" dirty="0">
                <a:latin typeface="Cambria Math"/>
                <a:ea typeface="Cambria Math"/>
              </a:rPr>
              <a:t>∙7 +  </a:t>
            </a:r>
            <a:r>
              <a:rPr lang="en-US" sz="2900" dirty="0">
                <a:latin typeface="Cambria Math" pitchFamily="18" charset="0"/>
                <a:ea typeface="Cambria Math" pitchFamily="18" charset="0"/>
              </a:rPr>
              <a:t>4</a:t>
            </a:r>
            <a:r>
              <a:rPr lang="en-US" sz="2900" dirty="0">
                <a:latin typeface="Cambria Math"/>
                <a:ea typeface="Cambria Math"/>
              </a:rPr>
              <a:t>∙2 + </a:t>
            </a:r>
            <a:r>
              <a:rPr lang="en-US" sz="2900" dirty="0">
                <a:latin typeface="Cambria Math" pitchFamily="18" charset="0"/>
                <a:ea typeface="Cambria Math" pitchFamily="18" charset="0"/>
              </a:rPr>
              <a:t> 5</a:t>
            </a:r>
            <a:r>
              <a:rPr lang="en-US" sz="2900" dirty="0">
                <a:latin typeface="Cambria Math"/>
                <a:ea typeface="Cambria Math"/>
              </a:rPr>
              <a:t>∙8 + </a:t>
            </a:r>
            <a:r>
              <a:rPr lang="en-US" sz="2900" dirty="0">
                <a:latin typeface="Cambria Math" pitchFamily="18" charset="0"/>
                <a:ea typeface="Cambria Math" pitchFamily="18" charset="0"/>
              </a:rPr>
              <a:t> 6</a:t>
            </a:r>
            <a:r>
              <a:rPr lang="en-US" sz="2900" dirty="0">
                <a:latin typeface="Cambria Math"/>
                <a:ea typeface="Cambria Math"/>
              </a:rPr>
              <a:t>∙8 + </a:t>
            </a:r>
            <a:r>
              <a:rPr lang="en-US" sz="2900" dirty="0">
                <a:latin typeface="Cambria Math" pitchFamily="18" charset="0"/>
                <a:ea typeface="Cambria Math" pitchFamily="18" charset="0"/>
              </a:rPr>
              <a:t>7</a:t>
            </a:r>
            <a:r>
              <a:rPr lang="en-US" sz="2900" dirty="0">
                <a:latin typeface="Cambria Math"/>
                <a:ea typeface="Cambria Math"/>
              </a:rPr>
              <a:t>∙ 0 + </a:t>
            </a:r>
            <a:r>
              <a:rPr lang="en-US" sz="2900" dirty="0">
                <a:latin typeface="Cambria Math" pitchFamily="18" charset="0"/>
                <a:ea typeface="Cambria Math" pitchFamily="18" charset="0"/>
              </a:rPr>
              <a:t>8</a:t>
            </a:r>
            <a:r>
              <a:rPr lang="en-US" sz="2900" dirty="0">
                <a:latin typeface="Cambria Math"/>
                <a:ea typeface="Cambria Math"/>
              </a:rPr>
              <a:t>∙0 + </a:t>
            </a:r>
            <a:r>
              <a:rPr lang="en-US" sz="2900" dirty="0">
                <a:latin typeface="Cambria Math" pitchFamily="18" charset="0"/>
                <a:ea typeface="Cambria Math" pitchFamily="18" charset="0"/>
              </a:rPr>
              <a:t>9</a:t>
            </a:r>
            <a:r>
              <a:rPr lang="en-US" sz="2900" dirty="0">
                <a:latin typeface="Cambria Math"/>
                <a:ea typeface="Cambria Math"/>
              </a:rPr>
              <a:t>∙8</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a:t>
            </a:r>
          </a:p>
          <a:p>
            <a:pPr marL="731520" lvl="3" indent="-457200">
              <a:buSzPct val="95000"/>
              <a:buNone/>
            </a:pPr>
            <a:r>
              <a:rPr lang="en-US" sz="2900" dirty="0">
                <a:latin typeface="Cambria Math" pitchFamily="18" charset="0"/>
                <a:ea typeface="Cambria Math" pitchFamily="18" charset="0"/>
              </a:rPr>
              <a:t>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0 +</a:t>
            </a:r>
            <a:r>
              <a:rPr lang="en-US" sz="2900" dirty="0">
                <a:latin typeface="Cambria Math" pitchFamily="18" charset="0"/>
                <a:ea typeface="Cambria Math" pitchFamily="18" charset="0"/>
              </a:rPr>
              <a:t> 0</a:t>
            </a:r>
            <a:r>
              <a:rPr lang="en-US" sz="2900" dirty="0">
                <a:latin typeface="Cambria Math"/>
                <a:ea typeface="Cambria Math"/>
              </a:rPr>
              <a:t> + </a:t>
            </a:r>
            <a:r>
              <a:rPr lang="en-US" sz="2900" dirty="0">
                <a:latin typeface="Cambria Math" pitchFamily="18" charset="0"/>
                <a:ea typeface="Cambria Math" pitchFamily="18" charset="0"/>
              </a:rPr>
              <a:t>21</a:t>
            </a:r>
            <a:r>
              <a:rPr lang="en-US" sz="2900" dirty="0">
                <a:latin typeface="Cambria Math"/>
                <a:ea typeface="Cambria Math"/>
              </a:rPr>
              <a:t> +  </a:t>
            </a:r>
            <a:r>
              <a:rPr lang="en-US" sz="2900" dirty="0">
                <a:latin typeface="Cambria Math" pitchFamily="18" charset="0"/>
                <a:ea typeface="Cambria Math" pitchFamily="18" charset="0"/>
              </a:rPr>
              <a:t>8</a:t>
            </a:r>
            <a:r>
              <a:rPr lang="en-US" sz="2900" dirty="0">
                <a:latin typeface="Cambria Math"/>
                <a:ea typeface="Cambria Math"/>
              </a:rPr>
              <a:t> + </a:t>
            </a:r>
            <a:r>
              <a:rPr lang="en-US" sz="2900" dirty="0">
                <a:latin typeface="Cambria Math" pitchFamily="18" charset="0"/>
                <a:ea typeface="Cambria Math" pitchFamily="18" charset="0"/>
              </a:rPr>
              <a:t> 40</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48 +  0 + 0 + </a:t>
            </a:r>
            <a:r>
              <a:rPr lang="en-US" sz="2900" dirty="0">
                <a:latin typeface="Cambria Math" pitchFamily="18" charset="0"/>
                <a:ea typeface="Cambria Math" pitchFamily="18" charset="0"/>
              </a:rPr>
              <a:t>72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189 ≡  2</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Hence,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2.</a:t>
            </a:r>
            <a:endParaRPr lang="en-US" sz="2900" dirty="0">
              <a:latin typeface="Cambria Math" pitchFamily="18" charset="0"/>
              <a:ea typeface="Cambria Math" pitchFamily="18" charset="0"/>
            </a:endParaRPr>
          </a:p>
          <a:p>
            <a:pPr marL="788670" lvl="3" indent="-514350">
              <a:buClr>
                <a:schemeClr val="tx2"/>
              </a:buClr>
              <a:buSzPct val="95000"/>
              <a:buNone/>
            </a:pPr>
            <a:r>
              <a:rPr lang="en-US" sz="2900" dirty="0">
                <a:solidFill>
                  <a:schemeClr val="accent1"/>
                </a:solidFill>
                <a:latin typeface="Cambria Math"/>
                <a:ea typeface="Cambria Math"/>
              </a:rPr>
              <a:t>   b.          </a:t>
            </a:r>
            <a:r>
              <a:rPr lang="en-US" sz="2900" dirty="0">
                <a:latin typeface="Cambria Math"/>
                <a:ea typeface="Cambria Math"/>
              </a:rPr>
              <a:t>1∙0 +</a:t>
            </a:r>
            <a:r>
              <a:rPr lang="en-US" sz="2900" dirty="0">
                <a:latin typeface="Cambria Math" pitchFamily="18" charset="0"/>
                <a:ea typeface="Cambria Math" pitchFamily="18" charset="0"/>
              </a:rPr>
              <a:t> 2</a:t>
            </a:r>
            <a:r>
              <a:rPr lang="en-US" sz="2900" dirty="0">
                <a:latin typeface="Cambria Math"/>
                <a:ea typeface="Cambria Math"/>
              </a:rPr>
              <a:t>∙8 + </a:t>
            </a:r>
            <a:r>
              <a:rPr lang="en-US" sz="2900" dirty="0">
                <a:latin typeface="Cambria Math" pitchFamily="18" charset="0"/>
                <a:ea typeface="Cambria Math" pitchFamily="18" charset="0"/>
              </a:rPr>
              <a:t>3</a:t>
            </a:r>
            <a:r>
              <a:rPr lang="en-US" sz="2900" dirty="0">
                <a:latin typeface="Cambria Math"/>
                <a:ea typeface="Cambria Math"/>
              </a:rPr>
              <a:t>∙4 +  </a:t>
            </a:r>
            <a:r>
              <a:rPr lang="en-US" sz="2900" dirty="0">
                <a:latin typeface="Cambria Math" pitchFamily="18" charset="0"/>
                <a:ea typeface="Cambria Math" pitchFamily="18" charset="0"/>
              </a:rPr>
              <a:t>4</a:t>
            </a:r>
            <a:r>
              <a:rPr lang="en-US" sz="2900" dirty="0">
                <a:latin typeface="Cambria Math"/>
                <a:ea typeface="Cambria Math"/>
              </a:rPr>
              <a:t>∙9 + </a:t>
            </a:r>
            <a:r>
              <a:rPr lang="en-US" sz="2900" dirty="0">
                <a:latin typeface="Cambria Math" pitchFamily="18" charset="0"/>
                <a:ea typeface="Cambria Math" pitchFamily="18" charset="0"/>
              </a:rPr>
              <a:t> 5</a:t>
            </a:r>
            <a:r>
              <a:rPr lang="en-US" sz="2900" dirty="0">
                <a:latin typeface="Cambria Math"/>
                <a:ea typeface="Cambria Math"/>
              </a:rPr>
              <a:t>∙3 + </a:t>
            </a:r>
            <a:r>
              <a:rPr lang="en-US" sz="2900" dirty="0">
                <a:latin typeface="Cambria Math" pitchFamily="18" charset="0"/>
                <a:ea typeface="Cambria Math" pitchFamily="18" charset="0"/>
              </a:rPr>
              <a:t> 6</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1 + </a:t>
            </a:r>
            <a:r>
              <a:rPr lang="en-US" sz="2900" dirty="0">
                <a:latin typeface="Cambria Math" pitchFamily="18" charset="0"/>
                <a:ea typeface="Cambria Math" pitchFamily="18" charset="0"/>
              </a:rPr>
              <a:t>8</a:t>
            </a:r>
            <a:r>
              <a:rPr lang="en-US" sz="2900" dirty="0">
                <a:latin typeface="Cambria Math"/>
                <a:ea typeface="Cambria Math"/>
              </a:rPr>
              <a:t>∙4 + </a:t>
            </a:r>
            <a:r>
              <a:rPr lang="en-US" sz="2900" dirty="0">
                <a:latin typeface="Cambria Math" pitchFamily="18" charset="0"/>
                <a:ea typeface="Cambria Math" pitchFamily="18" charset="0"/>
              </a:rPr>
              <a:t>9</a:t>
            </a:r>
            <a:r>
              <a:rPr lang="en-US" sz="2900" dirty="0">
                <a:latin typeface="Cambria Math"/>
                <a:ea typeface="Cambria Math"/>
              </a:rPr>
              <a:t>∙9 +</a:t>
            </a:r>
            <a:r>
              <a:rPr lang="en-US" sz="2900" dirty="0">
                <a:latin typeface="Cambria Math" pitchFamily="18" charset="0"/>
                <a:ea typeface="Cambria Math" pitchFamily="18" charset="0"/>
              </a:rPr>
              <a:t> 10</a:t>
            </a:r>
            <a:r>
              <a:rPr lang="en-US" sz="2900" dirty="0">
                <a:latin typeface="Cambria Math"/>
                <a:ea typeface="Cambria Math"/>
              </a:rPr>
              <a:t>∙10 </a:t>
            </a:r>
            <a:r>
              <a:rPr lang="en-US" sz="2900" dirty="0">
                <a:latin typeface="Cambria Math" pitchFamily="18" charset="0"/>
                <a:ea typeface="Cambria Math" pitchFamily="18" charset="0"/>
              </a:rPr>
              <a:t> =</a:t>
            </a:r>
          </a:p>
          <a:p>
            <a:pPr marL="731520" lvl="3" indent="-457200">
              <a:buSzPct val="95000"/>
              <a:buNone/>
            </a:pPr>
            <a:r>
              <a:rPr lang="en-US" sz="2900" dirty="0">
                <a:latin typeface="Cambria Math" pitchFamily="18" charset="0"/>
                <a:ea typeface="Cambria Math" pitchFamily="18" charset="0"/>
              </a:rPr>
              <a:t>                          </a:t>
            </a:r>
            <a:r>
              <a:rPr lang="en-US" sz="2900" dirty="0">
                <a:latin typeface="Cambria Math"/>
                <a:ea typeface="Cambria Math"/>
              </a:rPr>
              <a:t>0 +</a:t>
            </a:r>
            <a:r>
              <a:rPr lang="en-US" sz="2900" dirty="0">
                <a:latin typeface="Cambria Math" pitchFamily="18" charset="0"/>
                <a:ea typeface="Cambria Math" pitchFamily="18" charset="0"/>
              </a:rPr>
              <a:t> 16</a:t>
            </a:r>
            <a:r>
              <a:rPr lang="en-US" sz="2900" dirty="0">
                <a:latin typeface="Cambria Math"/>
                <a:ea typeface="Cambria Math"/>
              </a:rPr>
              <a:t> + </a:t>
            </a:r>
            <a:r>
              <a:rPr lang="en-US" sz="2900" dirty="0">
                <a:latin typeface="Cambria Math" pitchFamily="18" charset="0"/>
                <a:ea typeface="Cambria Math" pitchFamily="18" charset="0"/>
              </a:rPr>
              <a:t>12</a:t>
            </a:r>
            <a:r>
              <a:rPr lang="en-US" sz="2900" dirty="0">
                <a:latin typeface="Cambria Math"/>
                <a:ea typeface="Cambria Math"/>
              </a:rPr>
              <a:t> +  </a:t>
            </a:r>
            <a:r>
              <a:rPr lang="en-US" sz="2900" dirty="0">
                <a:latin typeface="Cambria Math" pitchFamily="18" charset="0"/>
                <a:ea typeface="Cambria Math" pitchFamily="18" charset="0"/>
              </a:rPr>
              <a:t>36</a:t>
            </a:r>
            <a:r>
              <a:rPr lang="en-US" sz="2900" dirty="0">
                <a:latin typeface="Cambria Math"/>
                <a:ea typeface="Cambria Math"/>
              </a:rPr>
              <a:t> + </a:t>
            </a:r>
            <a:r>
              <a:rPr lang="en-US" sz="2900" dirty="0">
                <a:latin typeface="Cambria Math" pitchFamily="18" charset="0"/>
                <a:ea typeface="Cambria Math" pitchFamily="18" charset="0"/>
              </a:rPr>
              <a:t> 15</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 </a:t>
            </a:r>
            <a:r>
              <a:rPr lang="en-US" sz="2900" dirty="0">
                <a:latin typeface="Cambria Math" pitchFamily="18" charset="0"/>
                <a:ea typeface="Cambria Math" pitchFamily="18" charset="0"/>
              </a:rPr>
              <a:t>32</a:t>
            </a:r>
            <a:r>
              <a:rPr lang="en-US" sz="2900" dirty="0">
                <a:latin typeface="Cambria Math"/>
                <a:ea typeface="Cambria Math"/>
              </a:rPr>
              <a:t> + </a:t>
            </a:r>
            <a:r>
              <a:rPr lang="en-US" sz="2900" dirty="0">
                <a:latin typeface="Cambria Math" pitchFamily="18" charset="0"/>
                <a:ea typeface="Cambria Math" pitchFamily="18" charset="0"/>
              </a:rPr>
              <a:t>81</a:t>
            </a:r>
            <a:r>
              <a:rPr lang="en-US" sz="2900" dirty="0">
                <a:latin typeface="Cambria Math"/>
                <a:ea typeface="Cambria Math"/>
              </a:rPr>
              <a:t> +</a:t>
            </a:r>
            <a:r>
              <a:rPr lang="en-US" sz="2900" dirty="0">
                <a:latin typeface="Cambria Math" pitchFamily="18" charset="0"/>
                <a:ea typeface="Cambria Math" pitchFamily="18" charset="0"/>
              </a:rPr>
              <a:t> 100</a:t>
            </a:r>
            <a:r>
              <a:rPr lang="en-US" sz="2900" dirty="0">
                <a:latin typeface="Cambria Math"/>
                <a:ea typeface="Cambria Math"/>
              </a:rPr>
              <a:t> </a:t>
            </a:r>
            <a:r>
              <a:rPr lang="en-US" sz="2900" dirty="0">
                <a:latin typeface="Cambria Math" pitchFamily="18" charset="0"/>
                <a:ea typeface="Cambria Math" pitchFamily="18" charset="0"/>
              </a:rPr>
              <a:t> = 299 </a:t>
            </a:r>
            <a:r>
              <a:rPr lang="en-US" sz="2900" dirty="0">
                <a:latin typeface="Cambria Math"/>
                <a:ea typeface="Cambria Math"/>
              </a:rPr>
              <a:t>≡ 2 ≢</a:t>
            </a:r>
            <a:r>
              <a:rPr lang="en-US" sz="2900" dirty="0">
                <a:latin typeface="Cambria Math" pitchFamily="18" charset="0"/>
                <a:ea typeface="Cambria Math" pitchFamily="18" charset="0"/>
              </a:rPr>
              <a:t>  0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dirty="0">
                <a:latin typeface="Cambria Math" pitchFamily="18" charset="0"/>
                <a:ea typeface="Cambria Math" pitchFamily="18" charset="0"/>
              </a:rPr>
              <a:t>                 Hence, 084930149X  is not a valid ISBN-10.</a:t>
            </a:r>
          </a:p>
          <a:p>
            <a:pPr marL="731520" lvl="3" indent="-457200">
              <a:buSzPct val="95000"/>
              <a:buNone/>
            </a:pPr>
            <a:endParaRPr lang="en-US" sz="2900" dirty="0">
              <a:latin typeface="Cambria Math" pitchFamily="18" charset="0"/>
              <a:ea typeface="Cambria Math" pitchFamily="18" charset="0"/>
            </a:endParaRPr>
          </a:p>
          <a:p>
            <a:pPr marL="457200" lvl="2" indent="-457200">
              <a:buSzPct val="95000"/>
            </a:pPr>
            <a:r>
              <a:rPr lang="en-US" sz="3500" dirty="0"/>
              <a:t>A </a:t>
            </a:r>
            <a:r>
              <a:rPr lang="en-US" sz="3500" i="1" dirty="0"/>
              <a:t>single error</a:t>
            </a:r>
            <a:r>
              <a:rPr lang="en-US" sz="3500" dirty="0"/>
              <a:t> is an error in one digit of an identification number and  a </a:t>
            </a:r>
            <a:r>
              <a:rPr lang="en-US" sz="3500" i="1" dirty="0"/>
              <a:t>transposition error</a:t>
            </a:r>
            <a:r>
              <a:rPr lang="en-US" sz="3500" dirty="0"/>
              <a:t> is the  accidental interchanging of two digits.  Both of these kinds of errors can be detected by the check digit for  ISBN-</a:t>
            </a:r>
            <a:r>
              <a:rPr lang="en-US" sz="3500" dirty="0">
                <a:latin typeface="Cambria Math" pitchFamily="18" charset="0"/>
                <a:ea typeface="Cambria Math" pitchFamily="18" charset="0"/>
              </a:rPr>
              <a:t>10</a:t>
            </a:r>
            <a:r>
              <a:rPr lang="en-US" sz="3500" dirty="0"/>
              <a:t>. (</a:t>
            </a:r>
            <a:r>
              <a:rPr lang="en-US" sz="3500" i="1" dirty="0"/>
              <a:t>see text for more details</a:t>
            </a:r>
            <a:r>
              <a:rPr lang="en-US" sz="3500" dirty="0"/>
              <a:t>)</a:t>
            </a:r>
            <a:endParaRPr lang="en-US" sz="3500" dirty="0">
              <a:latin typeface="Cambria Math" pitchFamily="18" charset="0"/>
              <a:ea typeface="Cambria Math" pitchFamily="18" charset="0"/>
            </a:endParaRPr>
          </a:p>
          <a:p>
            <a:pPr marL="731520" lvl="3" indent="-457200">
              <a:buSzPct val="95000"/>
              <a:buFont typeface="+mj-lt"/>
              <a:buAutoNum type="alphaLcParenR"/>
            </a:pPr>
            <a:endParaRPr lang="en-US" sz="3500" dirty="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143001" y="2590801"/>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400800" y="3048001"/>
            <a:ext cx="1271968" cy="405479"/>
          </a:xfrm>
          <a:prstGeom prst="rect">
            <a:avLst/>
          </a:prstGeom>
        </p:spPr>
      </p:pic>
      <p:sp>
        <p:nvSpPr>
          <p:cNvPr id="13" name="TextBox 12"/>
          <p:cNvSpPr txBox="1"/>
          <p:nvPr/>
        </p:nvSpPr>
        <p:spPr>
          <a:xfrm>
            <a:off x="6858000" y="4114800"/>
            <a:ext cx="1066800" cy="738664"/>
          </a:xfrm>
          <a:prstGeom prst="rect">
            <a:avLst/>
          </a:prstGeom>
          <a:noFill/>
          <a:ln>
            <a:solidFill>
              <a:schemeClr val="accent1"/>
            </a:solidFill>
          </a:ln>
        </p:spPr>
        <p:txBody>
          <a:bodyPr wrap="square" rtlCol="0">
            <a:spAutoFit/>
          </a:bodyPr>
          <a:lstStyle/>
          <a:p>
            <a:r>
              <a:rPr lang="en-US" sz="1400" dirty="0"/>
              <a:t>X is used for the digit </a:t>
            </a:r>
            <a:r>
              <a:rPr lang="en-US" sz="1400" dirty="0">
                <a:latin typeface="Cambria Math" pitchFamily="18" charset="0"/>
                <a:ea typeface="Cambria Math" pitchFamily="18" charset="0"/>
              </a:rPr>
              <a:t>10</a:t>
            </a:r>
            <a:r>
              <a:rPr lang="en-US" sz="1400" dirty="0"/>
              <a:t>.</a:t>
            </a:r>
          </a:p>
        </p:txBody>
      </p:sp>
    </p:spTree>
    <p:extLst>
      <p:ext uri="{BB962C8B-B14F-4D97-AF65-F5344CB8AC3E}">
        <p14:creationId xmlns:p14="http://schemas.microsoft.com/office/powerpoint/2010/main" val="1317745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34321</TotalTime>
  <Words>14347</Words>
  <Application>Microsoft Office PowerPoint</Application>
  <PresentationFormat>On-screen Show (4:3)</PresentationFormat>
  <Paragraphs>1215</Paragraphs>
  <Slides>140</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51" baseType="lpstr">
      <vt:lpstr>Calibri</vt:lpstr>
      <vt:lpstr>Wingdings</vt:lpstr>
      <vt:lpstr>Wingdings 2</vt:lpstr>
      <vt:lpstr>Lucida Calligraphy</vt:lpstr>
      <vt:lpstr>Cambria Math</vt:lpstr>
      <vt:lpstr>Arial</vt:lpstr>
      <vt:lpstr>Arial Narrow</vt:lpstr>
      <vt:lpstr>Constantia</vt:lpstr>
      <vt:lpstr>Cambria</vt:lpstr>
      <vt:lpstr>Flow</vt:lpstr>
      <vt:lpstr>Equation</vt:lpstr>
      <vt:lpstr>Relations</vt:lpstr>
      <vt:lpstr>Chapter Summary</vt:lpstr>
      <vt:lpstr>Relations and Their Properties</vt:lpstr>
      <vt:lpstr>Section Summary</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PowerPoint Presentation</vt:lpstr>
      <vt:lpstr>PowerPoint Presentation</vt:lpstr>
      <vt:lpstr>PowerPoint Presentation</vt:lpstr>
      <vt:lpstr>Example of the Powers of a Relation</vt:lpstr>
      <vt:lpstr>Equivalence Relations</vt:lpstr>
      <vt:lpstr>Equivalence Relations</vt:lpstr>
      <vt:lpstr>Strings</vt:lpstr>
      <vt:lpstr>Congruence Modulo m</vt:lpstr>
      <vt:lpstr>Divides</vt:lpstr>
      <vt:lpstr>Equivalence Classes</vt:lpstr>
      <vt:lpstr>Partition of a Set</vt:lpstr>
      <vt:lpstr>An Equivalence Relation Partitions a Set</vt:lpstr>
      <vt:lpstr>Basic Structures: Sets and Functions </vt:lpstr>
      <vt:lpstr>Functions</vt:lpstr>
      <vt:lpstr>Section Summary</vt:lpstr>
      <vt:lpstr>Functions</vt:lpstr>
      <vt:lpstr>Functions </vt:lpstr>
      <vt:lpstr>Functions</vt:lpstr>
      <vt:lpstr>Equal Functions</vt:lpstr>
      <vt:lpstr>Representing Functions</vt:lpstr>
      <vt:lpstr>Activity Time</vt:lpstr>
      <vt:lpstr>Solution</vt:lpstr>
      <vt:lpstr>Questions</vt:lpstr>
      <vt:lpstr>Question on Functions and Sets </vt:lpstr>
      <vt:lpstr>Injections</vt:lpstr>
      <vt:lpstr>Surjections</vt:lpstr>
      <vt:lpstr>Bijections</vt:lpstr>
      <vt:lpstr>PowerPoint Presentation</vt:lpstr>
      <vt:lpstr>real-valued</vt:lpstr>
      <vt:lpstr>Showing that f is one-to-one or onto</vt:lpstr>
      <vt:lpstr>Showing that f is one-to-one or onto</vt:lpstr>
      <vt:lpstr>Example 2: </vt:lpstr>
      <vt:lpstr>Increasing/ decreasing functions</vt:lpstr>
      <vt:lpstr>Increasing/ decreasing functions</vt:lpstr>
      <vt:lpstr>Relationship with one-to-one</vt:lpstr>
      <vt:lpstr>The identity function</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Congruencies </vt:lpstr>
      <vt:lpstr>Computing the mod m Function of Products and Sums </vt:lpstr>
      <vt:lpstr>Applications of  Congruences</vt:lpstr>
      <vt:lpstr>Section Summary</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Arithmetic Modulo m</vt:lpstr>
      <vt:lpstr>Arithmetic Modulo m</vt:lpstr>
      <vt:lpstr>Arithmetic Modulo m</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Mersenne Primes</vt:lpstr>
      <vt:lpstr>Greatest Common Divisor</vt:lpstr>
      <vt:lpstr>Greatest Common Divisor</vt:lpstr>
      <vt:lpstr>Finding the Greatest Common Divisor Using Prime Factorizations</vt:lpstr>
      <vt:lpstr>Least Common Multiple</vt:lpstr>
      <vt:lpstr>Euclidean Algorithm</vt:lpstr>
      <vt:lpstr>Euclidean Algorithm</vt:lpstr>
      <vt:lpstr>gcds as Linear Combinations</vt:lpstr>
      <vt:lpstr>Finding gcds as Linear Combinations</vt:lpstr>
      <vt:lpstr>Dividing Congruences by an Integer</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PowerPoint Presentation</vt:lpstr>
      <vt:lpstr>Back Substitution</vt:lpstr>
      <vt:lpstr>Fermat’s Little Theorem</vt:lpstr>
      <vt:lpstr>Pseudoprimes</vt:lpstr>
      <vt:lpstr>Pseudoprimes</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Shoaib Raza</dc:creator>
  <cp:lastModifiedBy>Shoaib Raza</cp:lastModifiedBy>
  <cp:revision>2021</cp:revision>
  <dcterms:created xsi:type="dcterms:W3CDTF">2011-03-27T19:09:13Z</dcterms:created>
  <dcterms:modified xsi:type="dcterms:W3CDTF">2018-10-11T08:43:20Z</dcterms:modified>
</cp:coreProperties>
</file>