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66">
          <p15:clr>
            <a:srgbClr val="000000"/>
          </p15:clr>
        </p15:guide>
        <p15:guide id="2" pos="39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66" orient="horz"/>
        <p:guide pos="39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f6a9a6413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8f6a9a6413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f94fef605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f94fef605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f6a9a6413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8f6a9a6413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f94fef605_3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8f94fef605_3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e940c568_5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81e940c568_5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91f5b2700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891f5b2700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91f5b2700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891f5b2700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f6a9a641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8f6a9a641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1f5b2700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891f5b2700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f6a9a641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8f6a9a641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f6a9a6413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8f6a9a6413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f6a9a6413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f6a9a6413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f6a9a6413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f6a9a6413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2.jpg"/><Relationship Id="rId7" Type="http://schemas.openxmlformats.org/officeDocument/2006/relationships/image" Target="../media/image3.jpg"/><Relationship Id="rId8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4"/>
          <p:cNvGrpSpPr/>
          <p:nvPr/>
        </p:nvGrpSpPr>
        <p:grpSpPr>
          <a:xfrm>
            <a:off x="522605" y="5304155"/>
            <a:ext cx="10920094" cy="665483"/>
            <a:chOff x="3403600" y="5303520"/>
            <a:chExt cx="5466080" cy="665389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403600" y="5323840"/>
              <a:ext cx="5466080" cy="645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457200" lvl="0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Microsoft YaHei"/>
                <a:buNone/>
              </a:pPr>
              <a:r>
                <a:rPr b="1" lang="en-US" sz="36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AÇIKHACK Türkçe Doğal Dil İşleme</a:t>
              </a:r>
              <a:endParaRPr b="1" i="0" sz="36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cxnSp>
          <p:nvCxnSpPr>
            <p:cNvPr id="34" name="Google Shape;34;p4"/>
            <p:cNvCxnSpPr/>
            <p:nvPr/>
          </p:nvCxnSpPr>
          <p:spPr>
            <a:xfrm>
              <a:off x="3515360" y="5303520"/>
              <a:ext cx="522224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4"/>
            <p:cNvCxnSpPr/>
            <p:nvPr/>
          </p:nvCxnSpPr>
          <p:spPr>
            <a:xfrm>
              <a:off x="3484880" y="5960011"/>
              <a:ext cx="522224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36" name="Google Shape;3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2363" y="4335463"/>
            <a:ext cx="741362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6025" y="4335463"/>
            <a:ext cx="741363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9688" y="4335463"/>
            <a:ext cx="741362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41763" y="4335463"/>
            <a:ext cx="741362" cy="74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0713" y="0"/>
            <a:ext cx="2993953" cy="15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" y="0"/>
            <a:ext cx="2109725" cy="1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3"/>
          <p:cNvGrpSpPr/>
          <p:nvPr/>
        </p:nvGrpSpPr>
        <p:grpSpPr>
          <a:xfrm>
            <a:off x="0" y="349255"/>
            <a:ext cx="752321" cy="530155"/>
            <a:chOff x="0" y="314960"/>
            <a:chExt cx="751720" cy="660300"/>
          </a:xfrm>
        </p:grpSpPr>
        <p:sp>
          <p:nvSpPr>
            <p:cNvPr id="182" name="Google Shape;182;p13"/>
            <p:cNvSpPr/>
            <p:nvPr/>
          </p:nvSpPr>
          <p:spPr>
            <a:xfrm>
              <a:off x="0" y="314960"/>
              <a:ext cx="579000" cy="6603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629920" y="314960"/>
              <a:ext cx="121800" cy="6603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3"/>
          <p:cNvSpPr txBox="1"/>
          <p:nvPr/>
        </p:nvSpPr>
        <p:spPr>
          <a:xfrm>
            <a:off x="803275" y="395300"/>
            <a:ext cx="6325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Microsoft YaHei"/>
              <a:buNone/>
            </a:pPr>
            <a:r>
              <a:rPr b="1" lang="en-US" sz="3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MODELİN EĞİTİLMESİ</a:t>
            </a:r>
            <a:endParaRPr b="1" i="0" sz="3600" u="none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5" name="Google Shape;185;p13"/>
          <p:cNvSpPr/>
          <p:nvPr/>
        </p:nvSpPr>
        <p:spPr>
          <a:xfrm rot="2700000">
            <a:off x="10503710" y="1705730"/>
            <a:ext cx="963504" cy="965201"/>
          </a:xfrm>
          <a:prstGeom prst="roundRect">
            <a:avLst>
              <a:gd fmla="val 16667" name="adj"/>
            </a:avLst>
          </a:prstGeom>
          <a:solidFill>
            <a:srgbClr val="EF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2262" y="5291200"/>
            <a:ext cx="2109725" cy="1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 txBox="1"/>
          <p:nvPr/>
        </p:nvSpPr>
        <p:spPr>
          <a:xfrm>
            <a:off x="644275" y="1596575"/>
            <a:ext cx="90915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325" y="1388638"/>
            <a:ext cx="9564326" cy="4575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 txBox="1"/>
          <p:nvPr/>
        </p:nvSpPr>
        <p:spPr>
          <a:xfrm>
            <a:off x="2817675" y="6079025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Resim 1.: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GuessTech sonraki kelime tahmin ağın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ın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model mimarisi.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4"/>
          <p:cNvGrpSpPr/>
          <p:nvPr/>
        </p:nvGrpSpPr>
        <p:grpSpPr>
          <a:xfrm>
            <a:off x="0" y="349255"/>
            <a:ext cx="752321" cy="530155"/>
            <a:chOff x="0" y="314960"/>
            <a:chExt cx="751720" cy="660300"/>
          </a:xfrm>
        </p:grpSpPr>
        <p:sp>
          <p:nvSpPr>
            <p:cNvPr id="196" name="Google Shape;196;p14"/>
            <p:cNvSpPr/>
            <p:nvPr/>
          </p:nvSpPr>
          <p:spPr>
            <a:xfrm>
              <a:off x="0" y="314960"/>
              <a:ext cx="579000" cy="6603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629920" y="314960"/>
              <a:ext cx="121800" cy="6603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4"/>
          <p:cNvSpPr txBox="1"/>
          <p:nvPr/>
        </p:nvSpPr>
        <p:spPr>
          <a:xfrm>
            <a:off x="803275" y="395300"/>
            <a:ext cx="7071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Microsoft YaHei"/>
              <a:buNone/>
            </a:pPr>
            <a:r>
              <a:rPr b="1" lang="en-US" sz="3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MODELİN PARAMETRELERİ</a:t>
            </a:r>
            <a:endParaRPr b="1" i="0" sz="3600" u="none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9" name="Google Shape;199;p14"/>
          <p:cNvSpPr/>
          <p:nvPr/>
        </p:nvSpPr>
        <p:spPr>
          <a:xfrm rot="2700000">
            <a:off x="10503710" y="1705730"/>
            <a:ext cx="963504" cy="965201"/>
          </a:xfrm>
          <a:prstGeom prst="roundRect">
            <a:avLst>
              <a:gd fmla="val 16667" name="adj"/>
            </a:avLst>
          </a:prstGeom>
          <a:solidFill>
            <a:srgbClr val="EF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2262" y="5291200"/>
            <a:ext cx="2109725" cy="1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 txBox="1"/>
          <p:nvPr/>
        </p:nvSpPr>
        <p:spPr>
          <a:xfrm>
            <a:off x="644275" y="1596575"/>
            <a:ext cx="90915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Öğrenme katsayısı: 1e-4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Optimizer: Adam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Kayıp fonksiyonu: Categorical Cross Entropy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Aktivasyon fonksiyonu: Relu,Softmax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2817675" y="6079025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Resim 1.: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GuessTech sonraki kelime tahmin ağın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ın 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model mimarisi.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5"/>
          <p:cNvGrpSpPr/>
          <p:nvPr/>
        </p:nvGrpSpPr>
        <p:grpSpPr>
          <a:xfrm>
            <a:off x="0" y="349255"/>
            <a:ext cx="752321" cy="530155"/>
            <a:chOff x="0" y="314960"/>
            <a:chExt cx="751720" cy="660300"/>
          </a:xfrm>
        </p:grpSpPr>
        <p:sp>
          <p:nvSpPr>
            <p:cNvPr id="209" name="Google Shape;209;p15"/>
            <p:cNvSpPr/>
            <p:nvPr/>
          </p:nvSpPr>
          <p:spPr>
            <a:xfrm>
              <a:off x="0" y="314960"/>
              <a:ext cx="579000" cy="6603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629920" y="314960"/>
              <a:ext cx="121800" cy="6603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15"/>
          <p:cNvSpPr txBox="1"/>
          <p:nvPr/>
        </p:nvSpPr>
        <p:spPr>
          <a:xfrm>
            <a:off x="803275" y="395300"/>
            <a:ext cx="6325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Microsoft YaHei"/>
              <a:buNone/>
            </a:pPr>
            <a:r>
              <a:rPr b="1" lang="en-US" sz="3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MODELİN EĞİTİLMESİ</a:t>
            </a:r>
            <a:endParaRPr b="1" i="0" sz="3600" u="none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2" name="Google Shape;212;p15"/>
          <p:cNvSpPr/>
          <p:nvPr/>
        </p:nvSpPr>
        <p:spPr>
          <a:xfrm rot="2700000">
            <a:off x="10503710" y="1705730"/>
            <a:ext cx="963504" cy="965201"/>
          </a:xfrm>
          <a:prstGeom prst="roundRect">
            <a:avLst>
              <a:gd fmla="val 16667" name="adj"/>
            </a:avLst>
          </a:prstGeom>
          <a:solidFill>
            <a:srgbClr val="EF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2262" y="5291200"/>
            <a:ext cx="2109725" cy="1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 txBox="1"/>
          <p:nvPr/>
        </p:nvSpPr>
        <p:spPr>
          <a:xfrm>
            <a:off x="644275" y="1596575"/>
            <a:ext cx="9091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 kelimeye bir indeks atama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644275" y="2188525"/>
            <a:ext cx="8603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Cümleleri beşerli gruplara ayırma ve 5. kelimeyi maskeleme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644275" y="2870225"/>
            <a:ext cx="98484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Dört elemanlı kelime grubunun ilkini ve ikisini de 0 padding işlemi yaparak bilmediği kelimeler gelse bile 2 kelimeden daha iyi bir performans elde ettik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644275" y="4155150"/>
            <a:ext cx="8874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Modele 4 kelimeyi vererek 5. kelimeyi tahminine göre eğitmek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başarısı: %70.8 accuracy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A5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/>
          <p:nvPr/>
        </p:nvSpPr>
        <p:spPr>
          <a:xfrm rot="2700000">
            <a:off x="331733" y="2235262"/>
            <a:ext cx="1251155" cy="128594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/>
          <p:nvPr/>
        </p:nvSpPr>
        <p:spPr>
          <a:xfrm rot="2700000">
            <a:off x="5592757" y="4860568"/>
            <a:ext cx="1273216" cy="130970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/>
          <p:nvPr/>
        </p:nvSpPr>
        <p:spPr>
          <a:xfrm rot="2700000">
            <a:off x="3272843" y="816254"/>
            <a:ext cx="627062" cy="644457"/>
          </a:xfrm>
          <a:prstGeom prst="roundRect">
            <a:avLst>
              <a:gd fmla="val 16667" name="adj"/>
            </a:avLst>
          </a:prstGeom>
          <a:solidFill>
            <a:srgbClr val="5D57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6"/>
          <p:cNvSpPr/>
          <p:nvPr/>
        </p:nvSpPr>
        <p:spPr>
          <a:xfrm rot="2700000">
            <a:off x="989788" y="3877436"/>
            <a:ext cx="503177" cy="517602"/>
          </a:xfrm>
          <a:prstGeom prst="roundRect">
            <a:avLst>
              <a:gd fmla="val 16667" name="adj"/>
            </a:avLst>
          </a:prstGeom>
          <a:solidFill>
            <a:srgbClr val="5E58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"/>
          <p:cNvSpPr/>
          <p:nvPr/>
        </p:nvSpPr>
        <p:spPr>
          <a:xfrm rot="2700000">
            <a:off x="11436680" y="2504890"/>
            <a:ext cx="1322733" cy="1345125"/>
          </a:xfrm>
          <a:custGeom>
            <a:rect b="b" l="l" r="r" t="t"/>
            <a:pathLst>
              <a:path extrusionOk="0" h="1344377" w="1321998">
                <a:moveTo>
                  <a:pt x="65519" y="30279"/>
                </a:moveTo>
                <a:lnTo>
                  <a:pt x="110429" y="0"/>
                </a:lnTo>
                <a:lnTo>
                  <a:pt x="1321998" y="1211569"/>
                </a:lnTo>
                <a:lnTo>
                  <a:pt x="1276631" y="1278858"/>
                </a:lnTo>
                <a:cubicBezTo>
                  <a:pt x="1236149" y="1319339"/>
                  <a:pt x="1180225" y="1344377"/>
                  <a:pt x="1118453" y="1344377"/>
                </a:cubicBezTo>
                <a:lnTo>
                  <a:pt x="223696" y="1344377"/>
                </a:lnTo>
                <a:cubicBezTo>
                  <a:pt x="100152" y="1344377"/>
                  <a:pt x="0" y="1244225"/>
                  <a:pt x="0" y="1120681"/>
                </a:cubicBezTo>
                <a:lnTo>
                  <a:pt x="0" y="188456"/>
                </a:lnTo>
                <a:cubicBezTo>
                  <a:pt x="0" y="126684"/>
                  <a:pt x="25038" y="70760"/>
                  <a:pt x="65519" y="30279"/>
                </a:cubicBezTo>
                <a:close/>
              </a:path>
            </a:pathLst>
          </a:custGeom>
          <a:solidFill>
            <a:srgbClr val="4CC6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/>
          <p:nvPr/>
        </p:nvSpPr>
        <p:spPr>
          <a:xfrm rot="2700000">
            <a:off x="11891871" y="4291051"/>
            <a:ext cx="582798" cy="582798"/>
          </a:xfrm>
          <a:custGeom>
            <a:rect b="b" l="l" r="r" t="t"/>
            <a:pathLst>
              <a:path extrusionOk="0" h="582474" w="582474">
                <a:moveTo>
                  <a:pt x="0" y="0"/>
                </a:moveTo>
                <a:lnTo>
                  <a:pt x="582474" y="582474"/>
                </a:lnTo>
                <a:lnTo>
                  <a:pt x="133831" y="582474"/>
                </a:lnTo>
                <a:cubicBezTo>
                  <a:pt x="59918" y="582474"/>
                  <a:pt x="0" y="522556"/>
                  <a:pt x="0" y="44864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6"/>
          <p:cNvSpPr/>
          <p:nvPr/>
        </p:nvSpPr>
        <p:spPr>
          <a:xfrm rot="2700000">
            <a:off x="9843295" y="4244180"/>
            <a:ext cx="1782758" cy="183197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6"/>
          <p:cNvSpPr/>
          <p:nvPr/>
        </p:nvSpPr>
        <p:spPr>
          <a:xfrm rot="2700000">
            <a:off x="1890718" y="5224936"/>
            <a:ext cx="657185" cy="676277"/>
          </a:xfrm>
          <a:prstGeom prst="roundRect">
            <a:avLst>
              <a:gd fmla="val 16667" name="adj"/>
            </a:avLst>
          </a:prstGeom>
          <a:solidFill>
            <a:srgbClr val="54C9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2051838" y="5347913"/>
            <a:ext cx="334962" cy="334962"/>
          </a:xfrm>
          <a:custGeom>
            <a:rect b="b" l="l" r="r" t="t"/>
            <a:pathLst>
              <a:path extrusionOk="0" h="175" w="175">
                <a:moveTo>
                  <a:pt x="0" y="93"/>
                </a:moveTo>
                <a:lnTo>
                  <a:pt x="82" y="93"/>
                </a:lnTo>
                <a:lnTo>
                  <a:pt x="82" y="175"/>
                </a:lnTo>
                <a:lnTo>
                  <a:pt x="175" y="0"/>
                </a:lnTo>
                <a:lnTo>
                  <a:pt x="0" y="9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3305552" y="2824050"/>
            <a:ext cx="55809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YaHei"/>
              <a:buNone/>
            </a:pPr>
            <a:r>
              <a:rPr b="1" lang="en-US" sz="4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 GÖSTERİMİ</a:t>
            </a:r>
            <a:endParaRPr b="1" i="0" sz="4000" u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7"/>
          <p:cNvGrpSpPr/>
          <p:nvPr/>
        </p:nvGrpSpPr>
        <p:grpSpPr>
          <a:xfrm>
            <a:off x="0" y="349255"/>
            <a:ext cx="752321" cy="530155"/>
            <a:chOff x="0" y="314960"/>
            <a:chExt cx="751720" cy="660300"/>
          </a:xfrm>
        </p:grpSpPr>
        <p:sp>
          <p:nvSpPr>
            <p:cNvPr id="238" name="Google Shape;238;p17"/>
            <p:cNvSpPr/>
            <p:nvPr/>
          </p:nvSpPr>
          <p:spPr>
            <a:xfrm>
              <a:off x="0" y="314960"/>
              <a:ext cx="579000" cy="6603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29920" y="314960"/>
              <a:ext cx="121800" cy="6603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17"/>
          <p:cNvSpPr txBox="1"/>
          <p:nvPr/>
        </p:nvSpPr>
        <p:spPr>
          <a:xfrm>
            <a:off x="803275" y="395300"/>
            <a:ext cx="5811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Microsoft YaHei"/>
              <a:buNone/>
            </a:pPr>
            <a:r>
              <a:rPr b="1" lang="en-US" sz="3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GÖREV DAĞILIMI</a:t>
            </a:r>
            <a:endParaRPr b="1" i="0" sz="3600" u="none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1" name="Google Shape;241;p17"/>
          <p:cNvSpPr/>
          <p:nvPr/>
        </p:nvSpPr>
        <p:spPr>
          <a:xfrm rot="2700000">
            <a:off x="10503710" y="1705730"/>
            <a:ext cx="963504" cy="965201"/>
          </a:xfrm>
          <a:prstGeom prst="roundRect">
            <a:avLst>
              <a:gd fmla="val 16667" name="adj"/>
            </a:avLst>
          </a:prstGeom>
          <a:solidFill>
            <a:srgbClr val="EF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2262" y="5291200"/>
            <a:ext cx="2109725" cy="1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/>
          <p:nvPr/>
        </p:nvSpPr>
        <p:spPr>
          <a:xfrm>
            <a:off x="644275" y="1596575"/>
            <a:ext cx="90915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Mustafa Savran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Veri seti araştırma ve hazırlama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 eğitme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644275" y="3093925"/>
            <a:ext cx="90915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Ayşe Mine Evren</a:t>
            </a:r>
            <a:endParaRPr b="1"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seti araştırma ve hazırlama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araştırması ve optimizasyonu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644275" y="4605925"/>
            <a:ext cx="87192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Halenur Kar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Ön işleme tekniklerinin araştırılması ve ön işleme kullanarak veriyi modele hazır hale getirmek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araştırması ve optimizasyonu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A5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/>
          <p:nvPr/>
        </p:nvSpPr>
        <p:spPr>
          <a:xfrm rot="2700000">
            <a:off x="331788" y="2235200"/>
            <a:ext cx="1250950" cy="1285875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/>
          <p:nvPr/>
        </p:nvSpPr>
        <p:spPr>
          <a:xfrm rot="2700000">
            <a:off x="5592757" y="4860568"/>
            <a:ext cx="1273216" cy="130970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8"/>
          <p:cNvSpPr/>
          <p:nvPr/>
        </p:nvSpPr>
        <p:spPr>
          <a:xfrm rot="2700000">
            <a:off x="3272843" y="816254"/>
            <a:ext cx="627062" cy="644457"/>
          </a:xfrm>
          <a:prstGeom prst="roundRect">
            <a:avLst>
              <a:gd fmla="val 16667" name="adj"/>
            </a:avLst>
          </a:prstGeom>
          <a:solidFill>
            <a:srgbClr val="5D57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8"/>
          <p:cNvSpPr/>
          <p:nvPr/>
        </p:nvSpPr>
        <p:spPr>
          <a:xfrm rot="2700000">
            <a:off x="989806" y="3877469"/>
            <a:ext cx="503238" cy="517525"/>
          </a:xfrm>
          <a:prstGeom prst="roundRect">
            <a:avLst>
              <a:gd fmla="val 16667" name="adj"/>
            </a:avLst>
          </a:prstGeom>
          <a:solidFill>
            <a:srgbClr val="5E58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 rot="2700000">
            <a:off x="11437144" y="2504281"/>
            <a:ext cx="1320800" cy="1344613"/>
          </a:xfrm>
          <a:custGeom>
            <a:rect b="b" l="l" r="r" t="t"/>
            <a:pathLst>
              <a:path extrusionOk="0" h="1344377" w="1321998">
                <a:moveTo>
                  <a:pt x="65519" y="30279"/>
                </a:moveTo>
                <a:lnTo>
                  <a:pt x="110429" y="0"/>
                </a:lnTo>
                <a:lnTo>
                  <a:pt x="1321998" y="1211569"/>
                </a:lnTo>
                <a:lnTo>
                  <a:pt x="1276631" y="1278858"/>
                </a:lnTo>
                <a:cubicBezTo>
                  <a:pt x="1236149" y="1319339"/>
                  <a:pt x="1180225" y="1344377"/>
                  <a:pt x="1118453" y="1344377"/>
                </a:cubicBezTo>
                <a:lnTo>
                  <a:pt x="223696" y="1344377"/>
                </a:lnTo>
                <a:cubicBezTo>
                  <a:pt x="100152" y="1344377"/>
                  <a:pt x="0" y="1244225"/>
                  <a:pt x="0" y="1120681"/>
                </a:cubicBezTo>
                <a:lnTo>
                  <a:pt x="0" y="188456"/>
                </a:lnTo>
                <a:cubicBezTo>
                  <a:pt x="0" y="126684"/>
                  <a:pt x="25038" y="70760"/>
                  <a:pt x="65519" y="30279"/>
                </a:cubicBezTo>
                <a:close/>
              </a:path>
            </a:pathLst>
          </a:custGeom>
          <a:solidFill>
            <a:srgbClr val="4CC6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8"/>
          <p:cNvSpPr/>
          <p:nvPr/>
        </p:nvSpPr>
        <p:spPr>
          <a:xfrm rot="2700000">
            <a:off x="11891963" y="4291013"/>
            <a:ext cx="582613" cy="582613"/>
          </a:xfrm>
          <a:custGeom>
            <a:rect b="b" l="l" r="r" t="t"/>
            <a:pathLst>
              <a:path extrusionOk="0" h="582474" w="582474">
                <a:moveTo>
                  <a:pt x="0" y="0"/>
                </a:moveTo>
                <a:lnTo>
                  <a:pt x="582474" y="582474"/>
                </a:lnTo>
                <a:lnTo>
                  <a:pt x="133831" y="582474"/>
                </a:lnTo>
                <a:cubicBezTo>
                  <a:pt x="59918" y="582474"/>
                  <a:pt x="0" y="522556"/>
                  <a:pt x="0" y="44864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8"/>
          <p:cNvSpPr/>
          <p:nvPr/>
        </p:nvSpPr>
        <p:spPr>
          <a:xfrm rot="2700000">
            <a:off x="9843294" y="4244181"/>
            <a:ext cx="1782763" cy="18319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8"/>
          <p:cNvSpPr/>
          <p:nvPr/>
        </p:nvSpPr>
        <p:spPr>
          <a:xfrm rot="2700000">
            <a:off x="1890718" y="5224936"/>
            <a:ext cx="657185" cy="676277"/>
          </a:xfrm>
          <a:prstGeom prst="roundRect">
            <a:avLst>
              <a:gd fmla="val 16667" name="adj"/>
            </a:avLst>
          </a:prstGeom>
          <a:solidFill>
            <a:srgbClr val="54C9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2051838" y="5347913"/>
            <a:ext cx="334962" cy="334962"/>
          </a:xfrm>
          <a:custGeom>
            <a:rect b="b" l="l" r="r" t="t"/>
            <a:pathLst>
              <a:path extrusionOk="0" h="175" w="175">
                <a:moveTo>
                  <a:pt x="0" y="93"/>
                </a:moveTo>
                <a:lnTo>
                  <a:pt x="82" y="93"/>
                </a:lnTo>
                <a:lnTo>
                  <a:pt x="82" y="175"/>
                </a:lnTo>
                <a:lnTo>
                  <a:pt x="175" y="0"/>
                </a:lnTo>
                <a:lnTo>
                  <a:pt x="0" y="9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4298097" y="2823188"/>
            <a:ext cx="3595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YaHei"/>
              <a:buNone/>
            </a:pPr>
            <a:r>
              <a:rPr b="1" lang="en-US" sz="4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Teşekkürler</a:t>
            </a:r>
            <a:endParaRPr b="1" i="0" sz="4000" u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/>
        </p:nvSpPr>
        <p:spPr>
          <a:xfrm>
            <a:off x="897550" y="347633"/>
            <a:ext cx="38784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600" u="none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090638" y="2489200"/>
            <a:ext cx="2800200" cy="2802000"/>
          </a:xfrm>
          <a:prstGeom prst="diamond">
            <a:avLst/>
          </a:prstGeom>
          <a:solidFill>
            <a:srgbClr val="2929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5"/>
          <p:cNvCxnSpPr/>
          <p:nvPr/>
        </p:nvCxnSpPr>
        <p:spPr>
          <a:xfrm>
            <a:off x="2086000" y="1701800"/>
            <a:ext cx="1355700" cy="1355700"/>
          </a:xfrm>
          <a:prstGeom prst="straightConnector1">
            <a:avLst/>
          </a:prstGeom>
          <a:noFill/>
          <a:ln cap="flat" cmpd="sng" w="9525">
            <a:solidFill>
              <a:srgbClr val="65656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" name="Google Shape;50;p5"/>
          <p:cNvCxnSpPr/>
          <p:nvPr/>
        </p:nvCxnSpPr>
        <p:spPr>
          <a:xfrm flipH="1">
            <a:off x="896813" y="2105025"/>
            <a:ext cx="1581300" cy="1582800"/>
          </a:xfrm>
          <a:prstGeom prst="straightConnector1">
            <a:avLst/>
          </a:prstGeom>
          <a:noFill/>
          <a:ln cap="flat" cmpd="sng" w="9525">
            <a:solidFill>
              <a:srgbClr val="65656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5"/>
          <p:cNvCxnSpPr/>
          <p:nvPr/>
        </p:nvCxnSpPr>
        <p:spPr>
          <a:xfrm flipH="1" rot="10800000">
            <a:off x="1693888" y="3424226"/>
            <a:ext cx="2654400" cy="2655900"/>
          </a:xfrm>
          <a:prstGeom prst="straightConnector1">
            <a:avLst/>
          </a:prstGeom>
          <a:noFill/>
          <a:ln cap="flat" cmpd="sng" w="9525">
            <a:solidFill>
              <a:srgbClr val="65656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5"/>
          <p:cNvSpPr/>
          <p:nvPr/>
        </p:nvSpPr>
        <p:spPr>
          <a:xfrm>
            <a:off x="3249613" y="4454525"/>
            <a:ext cx="7459800" cy="604800"/>
          </a:xfrm>
          <a:prstGeom prst="parallelogram">
            <a:avLst>
              <a:gd fmla="val 96031" name="adj"/>
            </a:avLst>
          </a:prstGeom>
          <a:solidFill>
            <a:srgbClr val="484A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3741625" y="2779225"/>
            <a:ext cx="81570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icrosoft YaHei"/>
              <a:buNone/>
            </a:pPr>
            <a:r>
              <a:rPr b="1" lang="en-US" sz="4800">
                <a:latin typeface="Microsoft YaHei"/>
                <a:ea typeface="Microsoft YaHei"/>
                <a:cs typeface="Microsoft YaHei"/>
                <a:sym typeface="Microsoft YaHei"/>
              </a:rPr>
              <a:t>GUESSTECH</a:t>
            </a:r>
            <a:endParaRPr b="1" i="0" sz="4800" u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3952875" y="4599305"/>
            <a:ext cx="61863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YaHei"/>
              <a:buNone/>
            </a:pPr>
            <a:r>
              <a:rPr b="0" i="0" lang="en-US" sz="1400" u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b="0" i="0" sz="1400" u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2086000" y="3529013"/>
            <a:ext cx="720725" cy="673100"/>
          </a:xfrm>
          <a:custGeom>
            <a:rect b="b" l="l" r="r" t="t"/>
            <a:pathLst>
              <a:path extrusionOk="0" h="282" w="301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2262" y="5291200"/>
            <a:ext cx="2109725" cy="1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"/>
          <p:cNvSpPr txBox="1"/>
          <p:nvPr/>
        </p:nvSpPr>
        <p:spPr>
          <a:xfrm>
            <a:off x="4438375" y="3550700"/>
            <a:ext cx="6513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Türkçe mail kelime tahmini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6"/>
          <p:cNvGrpSpPr/>
          <p:nvPr/>
        </p:nvGrpSpPr>
        <p:grpSpPr>
          <a:xfrm>
            <a:off x="0" y="349255"/>
            <a:ext cx="752321" cy="530155"/>
            <a:chOff x="0" y="314960"/>
            <a:chExt cx="751720" cy="660300"/>
          </a:xfrm>
        </p:grpSpPr>
        <p:sp>
          <p:nvSpPr>
            <p:cNvPr id="64" name="Google Shape;64;p6"/>
            <p:cNvSpPr/>
            <p:nvPr/>
          </p:nvSpPr>
          <p:spPr>
            <a:xfrm>
              <a:off x="0" y="314960"/>
              <a:ext cx="579000" cy="6603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29920" y="314960"/>
              <a:ext cx="121800" cy="6603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6"/>
          <p:cNvSpPr txBox="1"/>
          <p:nvPr/>
        </p:nvSpPr>
        <p:spPr>
          <a:xfrm>
            <a:off x="803275" y="395300"/>
            <a:ext cx="5811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Microsoft YaHei"/>
              <a:buNone/>
            </a:pPr>
            <a:r>
              <a:rPr b="1" lang="en-US" sz="3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EKİP BİLGİSİ</a:t>
            </a:r>
            <a:endParaRPr b="1" i="0" sz="3600" u="none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7" name="Google Shape;67;p6"/>
          <p:cNvSpPr/>
          <p:nvPr/>
        </p:nvSpPr>
        <p:spPr>
          <a:xfrm rot="2700000">
            <a:off x="10503710" y="1705730"/>
            <a:ext cx="963504" cy="965201"/>
          </a:xfrm>
          <a:prstGeom prst="roundRect">
            <a:avLst>
              <a:gd fmla="val 16667" name="adj"/>
            </a:avLst>
          </a:prstGeom>
          <a:solidFill>
            <a:srgbClr val="EF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62144" y="5536938"/>
            <a:ext cx="1843183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 rotWithShape="1">
          <a:blip r:embed="rId6">
            <a:alphaModFix/>
          </a:blip>
          <a:srcRect b="9460" l="0" r="0" t="9468"/>
          <a:stretch/>
        </p:blipFill>
        <p:spPr>
          <a:xfrm>
            <a:off x="8853250" y="1806225"/>
            <a:ext cx="1905096" cy="205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7700" y="1806229"/>
            <a:ext cx="1843175" cy="205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6338" y="1806225"/>
            <a:ext cx="2059318" cy="20593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/>
          <p:nvPr/>
        </p:nvSpPr>
        <p:spPr>
          <a:xfrm>
            <a:off x="937488" y="4028025"/>
            <a:ext cx="210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Ayşe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Mine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Evren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 txBox="1"/>
          <p:nvPr/>
        </p:nvSpPr>
        <p:spPr>
          <a:xfrm>
            <a:off x="5044200" y="4028025"/>
            <a:ext cx="210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Mustafa Savran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8754000" y="4028025"/>
            <a:ext cx="210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Halenur Kar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0" y="349255"/>
            <a:ext cx="752321" cy="530155"/>
            <a:chOff x="0" y="314960"/>
            <a:chExt cx="751720" cy="660300"/>
          </a:xfrm>
        </p:grpSpPr>
        <p:sp>
          <p:nvSpPr>
            <p:cNvPr id="81" name="Google Shape;81;p7"/>
            <p:cNvSpPr/>
            <p:nvPr/>
          </p:nvSpPr>
          <p:spPr>
            <a:xfrm>
              <a:off x="0" y="314960"/>
              <a:ext cx="579000" cy="6603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629920" y="314960"/>
              <a:ext cx="121800" cy="6603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7"/>
          <p:cNvSpPr txBox="1"/>
          <p:nvPr/>
        </p:nvSpPr>
        <p:spPr>
          <a:xfrm>
            <a:off x="803275" y="395300"/>
            <a:ext cx="5811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Microsoft YaHei"/>
              <a:buNone/>
            </a:pPr>
            <a:r>
              <a:rPr b="1" lang="en-US" sz="3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PROBLEM</a:t>
            </a:r>
            <a:endParaRPr b="1" i="0" sz="3600" u="none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4" name="Google Shape;84;p7"/>
          <p:cNvSpPr/>
          <p:nvPr/>
        </p:nvSpPr>
        <p:spPr>
          <a:xfrm rot="2700000">
            <a:off x="10503710" y="1705730"/>
            <a:ext cx="963504" cy="965201"/>
          </a:xfrm>
          <a:prstGeom prst="roundRect">
            <a:avLst>
              <a:gd fmla="val 16667" name="adj"/>
            </a:avLst>
          </a:prstGeom>
          <a:solidFill>
            <a:srgbClr val="EF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2262" y="5291200"/>
            <a:ext cx="2109725" cy="1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 txBox="1"/>
          <p:nvPr/>
        </p:nvSpPr>
        <p:spPr>
          <a:xfrm>
            <a:off x="3200700" y="2552075"/>
            <a:ext cx="8307900" cy="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tarafından gmail tarafına eklenen, mail yazarken yazılan metni algılayıp, kendisi tamamlayan akıllı yazma önerisine Türkçe dil desteği getirmek.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650" y="2023810"/>
            <a:ext cx="2075688" cy="2977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 rotWithShape="1">
          <a:blip r:embed="rId4">
            <a:alphaModFix/>
          </a:blip>
          <a:srcRect b="4942" l="30978" r="-48" t="2327"/>
          <a:stretch/>
        </p:blipFill>
        <p:spPr>
          <a:xfrm>
            <a:off x="103775" y="1960875"/>
            <a:ext cx="2984576" cy="3272795"/>
          </a:xfrm>
          <a:custGeom>
            <a:rect b="b" l="l" r="r" t="t"/>
            <a:pathLst>
              <a:path extrusionOk="0" h="3124387" w="3100858">
                <a:moveTo>
                  <a:pt x="1585992" y="0"/>
                </a:moveTo>
                <a:cubicBezTo>
                  <a:pt x="1688833" y="0"/>
                  <a:pt x="1791673" y="39232"/>
                  <a:pt x="1870138" y="117697"/>
                </a:cubicBezTo>
                <a:lnTo>
                  <a:pt x="3006692" y="1254250"/>
                </a:lnTo>
                <a:cubicBezTo>
                  <a:pt x="3045924" y="1293483"/>
                  <a:pt x="3075348" y="1338809"/>
                  <a:pt x="3094965" y="1387182"/>
                </a:cubicBezTo>
                <a:lnTo>
                  <a:pt x="3100858" y="1407069"/>
                </a:lnTo>
                <a:lnTo>
                  <a:pt x="3100858" y="1669724"/>
                </a:lnTo>
                <a:lnTo>
                  <a:pt x="3094965" y="1689611"/>
                </a:lnTo>
                <a:cubicBezTo>
                  <a:pt x="3075348" y="1737984"/>
                  <a:pt x="3045924" y="1783311"/>
                  <a:pt x="3006692" y="1822543"/>
                </a:cubicBezTo>
                <a:lnTo>
                  <a:pt x="1822544" y="3006691"/>
                </a:lnTo>
                <a:cubicBezTo>
                  <a:pt x="1665615" y="3163620"/>
                  <a:pt x="1411181" y="3163620"/>
                  <a:pt x="1254251" y="3006691"/>
                </a:cubicBezTo>
                <a:lnTo>
                  <a:pt x="117698" y="1870137"/>
                </a:lnTo>
                <a:cubicBezTo>
                  <a:pt x="-39232" y="1713208"/>
                  <a:pt x="-39232" y="1458774"/>
                  <a:pt x="117698" y="1301844"/>
                </a:cubicBezTo>
                <a:lnTo>
                  <a:pt x="1301845" y="117697"/>
                </a:lnTo>
                <a:cubicBezTo>
                  <a:pt x="1380310" y="39232"/>
                  <a:pt x="1483151" y="0"/>
                  <a:pt x="1585992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94" name="Google Shape;94;p8"/>
          <p:cNvGrpSpPr/>
          <p:nvPr/>
        </p:nvGrpSpPr>
        <p:grpSpPr>
          <a:xfrm>
            <a:off x="0" y="349255"/>
            <a:ext cx="752321" cy="530155"/>
            <a:chOff x="0" y="314960"/>
            <a:chExt cx="751720" cy="660300"/>
          </a:xfrm>
        </p:grpSpPr>
        <p:sp>
          <p:nvSpPr>
            <p:cNvPr id="95" name="Google Shape;95;p8"/>
            <p:cNvSpPr/>
            <p:nvPr/>
          </p:nvSpPr>
          <p:spPr>
            <a:xfrm>
              <a:off x="0" y="314960"/>
              <a:ext cx="579000" cy="6603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9920" y="314960"/>
              <a:ext cx="121800" cy="6603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8"/>
          <p:cNvSpPr txBox="1"/>
          <p:nvPr/>
        </p:nvSpPr>
        <p:spPr>
          <a:xfrm>
            <a:off x="803275" y="395300"/>
            <a:ext cx="5811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Microsoft YaHei"/>
              <a:buNone/>
            </a:pPr>
            <a:r>
              <a:rPr b="1" lang="en-US" sz="3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ÇÖZÜM</a:t>
            </a:r>
            <a:endParaRPr b="1" i="0" sz="3600" u="none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8" name="Google Shape;98;p8"/>
          <p:cNvSpPr/>
          <p:nvPr/>
        </p:nvSpPr>
        <p:spPr>
          <a:xfrm rot="2700000">
            <a:off x="10503710" y="1705730"/>
            <a:ext cx="963504" cy="965201"/>
          </a:xfrm>
          <a:prstGeom prst="roundRect">
            <a:avLst>
              <a:gd fmla="val 16667" name="adj"/>
            </a:avLst>
          </a:prstGeom>
          <a:solidFill>
            <a:srgbClr val="EF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2984575" y="2018750"/>
            <a:ext cx="81279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Kendi oluşturduğumuz veri seti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ile Türkçe yazılan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maillerin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çok kullanılan kelimelere göre önceden tahmin edilerek mail yazımının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oğal dil işleme teknikleri kullanılarak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kolaylaştırılması.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82262" y="5291200"/>
            <a:ext cx="2109725" cy="1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/>
          <p:cNvSpPr txBox="1"/>
          <p:nvPr/>
        </p:nvSpPr>
        <p:spPr>
          <a:xfrm>
            <a:off x="2984575" y="4169525"/>
            <a:ext cx="8682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Türkçe anlam bilgisine uygun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özgün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bir yapay sinir ağı mimarisi oluşturarak daha performanslı sonuçlar elde etmek.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>
            <a:off x="0" y="349255"/>
            <a:ext cx="752321" cy="530155"/>
            <a:chOff x="0" y="314960"/>
            <a:chExt cx="751720" cy="660300"/>
          </a:xfrm>
        </p:grpSpPr>
        <p:sp>
          <p:nvSpPr>
            <p:cNvPr id="108" name="Google Shape;108;p9"/>
            <p:cNvSpPr/>
            <p:nvPr/>
          </p:nvSpPr>
          <p:spPr>
            <a:xfrm>
              <a:off x="0" y="314960"/>
              <a:ext cx="579000" cy="6603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629920" y="314960"/>
              <a:ext cx="121800" cy="6603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9"/>
          <p:cNvSpPr txBox="1"/>
          <p:nvPr/>
        </p:nvSpPr>
        <p:spPr>
          <a:xfrm>
            <a:off x="803275" y="395300"/>
            <a:ext cx="2253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Microsoft YaHei"/>
              <a:buNone/>
            </a:pPr>
            <a:r>
              <a:rPr b="1" lang="en-US" sz="3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İŞ AKIŞI</a:t>
            </a:r>
            <a:endParaRPr b="1" i="0" sz="3600" u="none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2262" y="5291200"/>
            <a:ext cx="2109725" cy="1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/>
          <p:nvPr/>
        </p:nvSpPr>
        <p:spPr>
          <a:xfrm>
            <a:off x="790025" y="2080188"/>
            <a:ext cx="1718700" cy="1074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1029725" y="2287138"/>
            <a:ext cx="1239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Veri Seti Hazırlama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790025" y="3703813"/>
            <a:ext cx="1718700" cy="1074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967475" y="3929063"/>
            <a:ext cx="1363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Model Araştırması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2649713" y="3183088"/>
            <a:ext cx="643200" cy="414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3764350" y="2853388"/>
            <a:ext cx="1718700" cy="1074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4004050" y="3060338"/>
            <a:ext cx="1239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Ön İşleme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6910550" y="2853388"/>
            <a:ext cx="1718700" cy="10740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7150250" y="3060338"/>
            <a:ext cx="1239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Model Eğitme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5875200" y="3183088"/>
            <a:ext cx="643200" cy="414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9949950" y="2853388"/>
            <a:ext cx="1718700" cy="1074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 txBox="1"/>
          <p:nvPr/>
        </p:nvSpPr>
        <p:spPr>
          <a:xfrm>
            <a:off x="10189650" y="3060338"/>
            <a:ext cx="1239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eorgia"/>
                <a:ea typeface="Georgia"/>
                <a:cs typeface="Georgia"/>
                <a:sym typeface="Georgia"/>
              </a:rPr>
              <a:t>Modeli Test Etme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968013" y="3183088"/>
            <a:ext cx="643200" cy="414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0" y="349255"/>
            <a:ext cx="752321" cy="530155"/>
            <a:chOff x="0" y="314960"/>
            <a:chExt cx="751720" cy="660300"/>
          </a:xfrm>
        </p:grpSpPr>
        <p:sp>
          <p:nvSpPr>
            <p:cNvPr id="131" name="Google Shape;131;p10"/>
            <p:cNvSpPr/>
            <p:nvPr/>
          </p:nvSpPr>
          <p:spPr>
            <a:xfrm>
              <a:off x="0" y="314960"/>
              <a:ext cx="579000" cy="6603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29920" y="314960"/>
              <a:ext cx="121800" cy="6603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0"/>
          <p:cNvSpPr txBox="1"/>
          <p:nvPr/>
        </p:nvSpPr>
        <p:spPr>
          <a:xfrm>
            <a:off x="803275" y="395300"/>
            <a:ext cx="5811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Microsoft YaHei"/>
              <a:buNone/>
            </a:pPr>
            <a:r>
              <a:rPr b="1" lang="en-US" sz="3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VERİ SETİ HAZIRLAMA</a:t>
            </a:r>
            <a:endParaRPr b="1" i="0" sz="3600" u="none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4" name="Google Shape;134;p10"/>
          <p:cNvSpPr/>
          <p:nvPr/>
        </p:nvSpPr>
        <p:spPr>
          <a:xfrm rot="2700000">
            <a:off x="10503710" y="1705730"/>
            <a:ext cx="963504" cy="965201"/>
          </a:xfrm>
          <a:prstGeom prst="roundRect">
            <a:avLst>
              <a:gd fmla="val 16667" name="adj"/>
            </a:avLst>
          </a:prstGeom>
          <a:solidFill>
            <a:srgbClr val="EF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2262" y="5291200"/>
            <a:ext cx="2109725" cy="1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/>
          <p:nvPr/>
        </p:nvSpPr>
        <p:spPr>
          <a:xfrm>
            <a:off x="623700" y="1804100"/>
            <a:ext cx="90915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Kendi gmail hesaplarımızdan Türkçe mailleri çeken bir python kodu yazdık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4999650" y="2665700"/>
            <a:ext cx="339600" cy="3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"/>
          <p:cNvSpPr/>
          <p:nvPr/>
        </p:nvSpPr>
        <p:spPr>
          <a:xfrm flipH="1" rot="10800000">
            <a:off x="1226325" y="3691600"/>
            <a:ext cx="462300" cy="462300"/>
          </a:xfrm>
          <a:prstGeom prst="bentArrow">
            <a:avLst>
              <a:gd fmla="val 24440" name="adj1"/>
              <a:gd fmla="val 20389" name="adj2"/>
              <a:gd fmla="val 27169" name="adj3"/>
              <a:gd fmla="val 7213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623700" y="2963375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523 tane mail elde ettik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1735725" y="3856200"/>
            <a:ext cx="9216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gizliliği nedeni ile veri setimizi maalesef paylaşamıyoruz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1"/>
          <p:cNvGrpSpPr/>
          <p:nvPr/>
        </p:nvGrpSpPr>
        <p:grpSpPr>
          <a:xfrm>
            <a:off x="0" y="349255"/>
            <a:ext cx="752321" cy="530155"/>
            <a:chOff x="0" y="314960"/>
            <a:chExt cx="751720" cy="660300"/>
          </a:xfrm>
        </p:grpSpPr>
        <p:sp>
          <p:nvSpPr>
            <p:cNvPr id="147" name="Google Shape;147;p11"/>
            <p:cNvSpPr/>
            <p:nvPr/>
          </p:nvSpPr>
          <p:spPr>
            <a:xfrm>
              <a:off x="0" y="314960"/>
              <a:ext cx="579000" cy="6603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629920" y="314960"/>
              <a:ext cx="121800" cy="6603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1"/>
          <p:cNvSpPr txBox="1"/>
          <p:nvPr/>
        </p:nvSpPr>
        <p:spPr>
          <a:xfrm>
            <a:off x="803275" y="395300"/>
            <a:ext cx="5811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Microsoft YaHei"/>
              <a:buNone/>
            </a:pPr>
            <a:r>
              <a:rPr b="1" lang="en-US" sz="3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 ARAŞTIRMASI</a:t>
            </a:r>
            <a:endParaRPr b="1" i="0" sz="3600" u="none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0" name="Google Shape;150;p11"/>
          <p:cNvSpPr/>
          <p:nvPr/>
        </p:nvSpPr>
        <p:spPr>
          <a:xfrm rot="2700000">
            <a:off x="10503710" y="1705730"/>
            <a:ext cx="963504" cy="965201"/>
          </a:xfrm>
          <a:prstGeom prst="roundRect">
            <a:avLst>
              <a:gd fmla="val 16667" name="adj"/>
            </a:avLst>
          </a:prstGeom>
          <a:solidFill>
            <a:srgbClr val="EF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2262" y="5291200"/>
            <a:ext cx="2109725" cy="1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 txBox="1"/>
          <p:nvPr/>
        </p:nvSpPr>
        <p:spPr>
          <a:xfrm>
            <a:off x="644275" y="2236325"/>
            <a:ext cx="24969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 ve GPT-2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3292175" y="2870225"/>
            <a:ext cx="320700" cy="1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3292175" y="2477975"/>
            <a:ext cx="320700" cy="1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4843525" y="3348825"/>
            <a:ext cx="320700" cy="41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 txBox="1"/>
          <p:nvPr/>
        </p:nvSpPr>
        <p:spPr>
          <a:xfrm>
            <a:off x="3763875" y="2236325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 yazarken tahmin etmesi uzun sürdü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644275" y="2652275"/>
            <a:ext cx="1707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Ngrams 		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3763875" y="2652275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düşük performans gösterdi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644275" y="3787463"/>
            <a:ext cx="10329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Kendimiz RNN-LM(Stacked LSTM) modeli oluşturarak eğitmeye karar verdik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2"/>
          <p:cNvGrpSpPr/>
          <p:nvPr/>
        </p:nvGrpSpPr>
        <p:grpSpPr>
          <a:xfrm>
            <a:off x="0" y="349255"/>
            <a:ext cx="752321" cy="530155"/>
            <a:chOff x="0" y="314960"/>
            <a:chExt cx="751720" cy="660300"/>
          </a:xfrm>
        </p:grpSpPr>
        <p:sp>
          <p:nvSpPr>
            <p:cNvPr id="166" name="Google Shape;166;p12"/>
            <p:cNvSpPr/>
            <p:nvPr/>
          </p:nvSpPr>
          <p:spPr>
            <a:xfrm>
              <a:off x="0" y="314960"/>
              <a:ext cx="579000" cy="6603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629920" y="314960"/>
              <a:ext cx="121800" cy="6603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2"/>
          <p:cNvSpPr txBox="1"/>
          <p:nvPr/>
        </p:nvSpPr>
        <p:spPr>
          <a:xfrm>
            <a:off x="803275" y="395300"/>
            <a:ext cx="6325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Microsoft YaHei"/>
              <a:buNone/>
            </a:pPr>
            <a:r>
              <a:rPr b="1" lang="en-US" sz="3600">
                <a:solidFill>
                  <a:srgbClr val="40404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ÖN İŞLEME TEKNİKLERİ</a:t>
            </a:r>
            <a:endParaRPr b="1" i="0" sz="3600" u="none">
              <a:solidFill>
                <a:srgbClr val="40404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9" name="Google Shape;169;p12"/>
          <p:cNvSpPr/>
          <p:nvPr/>
        </p:nvSpPr>
        <p:spPr>
          <a:xfrm rot="2700000">
            <a:off x="10503710" y="1705730"/>
            <a:ext cx="963504" cy="965201"/>
          </a:xfrm>
          <a:prstGeom prst="roundRect">
            <a:avLst>
              <a:gd fmla="val 16667" name="adj"/>
            </a:avLst>
          </a:prstGeom>
          <a:solidFill>
            <a:srgbClr val="EF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930" y="0"/>
            <a:ext cx="3184070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82262" y="5291200"/>
            <a:ext cx="2109725" cy="15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 txBox="1"/>
          <p:nvPr/>
        </p:nvSpPr>
        <p:spPr>
          <a:xfrm>
            <a:off x="644275" y="1794675"/>
            <a:ext cx="10336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Sayı ve sembollerin silinmesi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644275" y="2236325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ayıklanması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644275" y="2777938"/>
            <a:ext cx="98295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Nokta, soru işareti gibi cümle sonunu belirten noktalama işaretlerine göre cümleleri ayrılması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644275" y="3631450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Noktalama işaretlerini kaldırılması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644275" y="4084600"/>
            <a:ext cx="5433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harften az olan kelimeleri silinmesi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