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10" r:id="rId4"/>
    <p:sldId id="257" r:id="rId5"/>
    <p:sldId id="317" r:id="rId6"/>
    <p:sldId id="258" r:id="rId7"/>
    <p:sldId id="262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1E783BD-E6B0-491D-A112-781AD0B06060}">
          <p14:sldIdLst/>
        </p14:section>
        <p14:section name="Командировка" id="{8B58EA87-9856-4DE9-90AD-BB84CB1B1131}">
          <p14:sldIdLst>
            <p14:sldId id="307"/>
            <p14:sldId id="308"/>
            <p14:sldId id="310"/>
            <p14:sldId id="257"/>
            <p14:sldId id="317"/>
            <p14:sldId id="258"/>
            <p14:sldId id="262"/>
            <p14:sldId id="265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E708D-EB94-4FED-92B4-F2058465A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0774B2-0F36-43CC-9058-2FFA9C105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A66BAD-204F-46E1-9CEF-1FE4DB07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B9F-7B14-4A08-8EB8-D49F6C1318A2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A2E41F-18F9-4F9B-9D58-7187A5FA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1C1D24-1723-40C4-8AF0-3B34570A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168C-0F94-435F-8EF0-4C9C6567DC1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4060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375AB-3FC6-4B6F-BBA7-33FC1CAB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35104C-5DDA-4BB2-A388-0A0B1155F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1822B-8C64-4485-A922-7728D9D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B9F-7B14-4A08-8EB8-D49F6C1318A2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52B9C-1312-41CF-AD0D-7DF78FA7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6FDAB2-6264-459F-ACA4-79F49047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168C-0F94-435F-8EF0-4C9C6567DC1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205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4818F7-9935-4721-A044-B6636DB5F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056DAF-7653-4846-90EE-3DF8CB9F8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74916-EEA6-415F-98C7-19A79C76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B9F-7B14-4A08-8EB8-D49F6C1318A2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4B16D7-1CF8-4699-A761-E0ED307B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0AEF5E-099C-4373-9F82-869171FF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168C-0F94-435F-8EF0-4C9C6567DC1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7644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B8394-0107-4AE5-9593-747F1705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35258-39BF-4AE9-B2CA-D019053CF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D66858-EA77-428F-B0E3-97D824B9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B9F-7B14-4A08-8EB8-D49F6C1318A2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0544CE-8A4C-453A-B939-011BA823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C27A77-413B-4854-AC26-A537D6F3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168C-0F94-435F-8EF0-4C9C6567DC1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0065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AD01D-3134-4F33-851E-4E919619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C405AA-1DE6-4DB5-802D-C915F156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E52D31-E216-4A72-AC9D-00679CB9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B9F-7B14-4A08-8EB8-D49F6C1318A2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F82298-CB2C-470A-B314-F9815829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2CF777-9FA6-4DDD-889C-89353C79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168C-0F94-435F-8EF0-4C9C6567DC1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6143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EA557-D346-491E-9822-4A826E66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DFFFAE-CF05-44C6-A53E-936031E25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6B8924-8CFE-4EDA-8BBE-30320A643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DA27F-01A7-4420-8D6E-6F9F5BA6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B9F-7B14-4A08-8EB8-D49F6C1318A2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5AE252-0F5F-4D9D-B8DE-65A101CB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F6A8D8-DFE6-4615-839B-7BC6EBA0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168C-0F94-435F-8EF0-4C9C6567DC1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4980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73267-4E87-48AD-AC04-A0139937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5CCD95-9974-414A-B4DD-8BAFBBA4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599F91-BEB4-4E96-933D-662C7EDD1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3B2F52-045F-455F-AB30-6F1DBFE0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7A9E98-44F8-4955-969B-7B258736C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F1B8AB-EAB4-486F-A881-6B24A9B2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B9F-7B14-4A08-8EB8-D49F6C1318A2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A6D82C-68BD-419F-B57A-8D46F9F9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06B40D-02E1-4719-9E93-4D917CFF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168C-0F94-435F-8EF0-4C9C6567DC1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8300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830D5-0CA7-4FDB-9B3A-5FC87AB2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71B575-D10D-471C-9E36-4C713739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B9F-7B14-4A08-8EB8-D49F6C1318A2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F0BF0F-8132-49B9-A8CE-89890F41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CFDEEA-B2DE-4B17-9276-CE8F7742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168C-0F94-435F-8EF0-4C9C6567DC1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398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FF47C4-9F10-4B73-BAB9-1CA9584D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B9F-7B14-4A08-8EB8-D49F6C1318A2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99E17C-6CEB-4B24-A55F-6DA7809B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739E9B-7698-43D4-963C-3C15D8CA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168C-0F94-435F-8EF0-4C9C6567DC1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4939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9D33F-2EF1-4301-B9D2-3217860C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02604F-29EE-4C29-AEF9-341E5F12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111539-DA61-4D9A-A2EA-684C8912C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270A00-2554-4A72-9F83-6FAE3C94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B9F-7B14-4A08-8EB8-D49F6C1318A2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4E5E74-0760-4B2C-AA71-D9527248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F40F63-2D96-4FC2-8DEB-BBDF77E1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168C-0F94-435F-8EF0-4C9C6567DC1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6780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5C862-67D6-4EF3-9A2D-68EE7065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FCDB0C-2421-48F8-B935-FD8B0B98D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F508A5-10DF-463F-B69D-C8BBC3C14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E63807-CBC6-4AD1-B83C-14DCAFEC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B9F-7B14-4A08-8EB8-D49F6C1318A2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049BB8-6D94-49C2-842A-F38F8204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E2097A-2AA2-48E4-8E3B-4D8AA5C4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168C-0F94-435F-8EF0-4C9C6567DC1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238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BFE84-466F-411E-9AC5-7526F2C6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892F40-4FD6-41FB-ABB6-FC5A0A06F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16C735-61C2-4B3B-BF56-A5131884D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CB9F-7B14-4A08-8EB8-D49F6C1318A2}" type="datetimeFigureOut">
              <a:rPr lang="ru-KZ" smtClean="0"/>
              <a:t>07.06.2024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E0A61D-51CE-4BFF-8529-3E805830A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7D8B1F-7690-40AE-AD67-E2AF690A2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168C-0F94-435F-8EF0-4C9C6567DC1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9671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F6784-6E7E-417D-95CD-0555323C8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542" y="0"/>
            <a:ext cx="10234108" cy="626334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 через «Портал Сотрудника»</a:t>
            </a:r>
            <a:endParaRPr lang="ru-KZ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D4DBF0-826F-48F6-A7AA-B26B2552C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336" y="5099124"/>
            <a:ext cx="11338560" cy="1546411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Системой командировок реализована через Экосистему «Портал Сотрудника»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elecom.kz. Вход в Систему командировок реализован через него методом бесшовной интеграции. В «Портале Сотрудника» на главной странице есть меню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Командировки» где Вы, авторизовавшись под своим именем, можете войти в Систему командировок.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15E142A-6152-45EB-AC83-A927B699194F}"/>
              </a:ext>
            </a:extLst>
          </p:cNvPr>
          <p:cNvGrpSpPr/>
          <p:nvPr/>
        </p:nvGrpSpPr>
        <p:grpSpPr>
          <a:xfrm>
            <a:off x="1328616" y="871050"/>
            <a:ext cx="8536146" cy="4138616"/>
            <a:chOff x="1328616" y="871050"/>
            <a:chExt cx="8536146" cy="4138616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DF13ED76-CA99-43CB-B760-EA8D07459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784" b="6196"/>
            <a:stretch/>
          </p:blipFill>
          <p:spPr>
            <a:xfrm>
              <a:off x="1328616" y="871050"/>
              <a:ext cx="8536146" cy="4138616"/>
            </a:xfrm>
            <a:prstGeom prst="rect">
              <a:avLst/>
            </a:prstGeom>
          </p:spPr>
        </p:pic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1B746CC-5EB2-42BF-A4B8-31395A1EFD33}"/>
                </a:ext>
              </a:extLst>
            </p:cNvPr>
            <p:cNvSpPr/>
            <p:nvPr/>
          </p:nvSpPr>
          <p:spPr>
            <a:xfrm>
              <a:off x="4303058" y="1347416"/>
              <a:ext cx="2183803" cy="11618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</p:spTree>
    <p:extLst>
      <p:ext uri="{BB962C8B-B14F-4D97-AF65-F5344CB8AC3E}">
        <p14:creationId xmlns:p14="http://schemas.microsoft.com/office/powerpoint/2010/main" val="55183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A5C4-81FB-4D26-9B7A-38695BA2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406400"/>
            <a:ext cx="11120717" cy="386976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Командировки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6F9BC-BCA3-470A-839E-8F466AB9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5432611"/>
            <a:ext cx="11120717" cy="1210235"/>
          </a:xfrm>
        </p:spPr>
        <p:txBody>
          <a:bodyPr anchor="ctr"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Инициатор может наблюдать статус заявки в меню «Заявки»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«В работе», для просмотра деталей заявки необходимо нажать на поле «Просмотр»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F8D70D-5198-481C-80A4-62D1B15ABC9C}"/>
              </a:ext>
            </a:extLst>
          </p:cNvPr>
          <p:cNvPicPr/>
          <p:nvPr/>
        </p:nvPicPr>
        <p:blipFill rotWithShape="1">
          <a:blip r:embed="rId2"/>
          <a:srcRect t="4002" b="31658"/>
          <a:stretch/>
        </p:blipFill>
        <p:spPr bwMode="auto">
          <a:xfrm>
            <a:off x="645459" y="1011219"/>
            <a:ext cx="10901082" cy="4421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Стрелка: влево 4">
            <a:extLst>
              <a:ext uri="{FF2B5EF4-FFF2-40B4-BE49-F238E27FC236}">
                <a16:creationId xmlns:a16="http://schemas.microsoft.com/office/drawing/2014/main" id="{A1278538-77F6-49BC-9157-C588CFF0430E}"/>
              </a:ext>
            </a:extLst>
          </p:cNvPr>
          <p:cNvSpPr/>
          <p:nvPr/>
        </p:nvSpPr>
        <p:spPr>
          <a:xfrm>
            <a:off x="1597152" y="3535680"/>
            <a:ext cx="1036320" cy="28041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лево 6">
            <a:extLst>
              <a:ext uri="{FF2B5EF4-FFF2-40B4-BE49-F238E27FC236}">
                <a16:creationId xmlns:a16="http://schemas.microsoft.com/office/drawing/2014/main" id="{293738FE-3E6F-4D68-89E2-72F93AF591C6}"/>
              </a:ext>
            </a:extLst>
          </p:cNvPr>
          <p:cNvSpPr/>
          <p:nvPr/>
        </p:nvSpPr>
        <p:spPr>
          <a:xfrm rot="5400000">
            <a:off x="10717485" y="2787843"/>
            <a:ext cx="1036320" cy="28041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59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A5C4-81FB-4D26-9B7A-38695BA2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320339"/>
            <a:ext cx="11120717" cy="386976"/>
          </a:xfrm>
        </p:spPr>
        <p:txBody>
          <a:bodyPr>
            <a:noAutofit/>
          </a:bodyPr>
          <a:lstStyle/>
          <a:p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Командировки</a:t>
            </a:r>
            <a:endParaRPr lang="ru-KZ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6F9BC-BCA3-470A-839E-8F466AB9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5432611"/>
            <a:ext cx="11120717" cy="1210235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разделе «Карточка работника» Инициатор выбирает «КОМАНДИРОВКА».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F3D13F-7B77-4F87-B4D8-572BB57A5D3D}"/>
              </a:ext>
            </a:extLst>
          </p:cNvPr>
          <p:cNvPicPr/>
          <p:nvPr/>
        </p:nvPicPr>
        <p:blipFill rotWithShape="1">
          <a:blip r:embed="rId2"/>
          <a:srcRect t="3694" b="36275"/>
          <a:stretch/>
        </p:blipFill>
        <p:spPr bwMode="auto">
          <a:xfrm>
            <a:off x="645459" y="884143"/>
            <a:ext cx="11120717" cy="4548468"/>
          </a:xfrm>
          <a:prstGeom prst="rect">
            <a:avLst/>
          </a:prstGeom>
          <a:ln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8796B368-084A-4678-A81D-A255F555C72D}"/>
              </a:ext>
            </a:extLst>
          </p:cNvPr>
          <p:cNvSpPr/>
          <p:nvPr/>
        </p:nvSpPr>
        <p:spPr>
          <a:xfrm>
            <a:off x="4133088" y="3791712"/>
            <a:ext cx="1962912" cy="430664"/>
          </a:xfrm>
          <a:prstGeom prst="lef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1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A5C4-81FB-4D26-9B7A-38695BA2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320339"/>
            <a:ext cx="11120717" cy="386976"/>
          </a:xfrm>
        </p:spPr>
        <p:txBody>
          <a:bodyPr>
            <a:noAutofit/>
          </a:bodyPr>
          <a:lstStyle/>
          <a:p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Командировки</a:t>
            </a:r>
            <a:endParaRPr lang="ru-KZ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6F9BC-BCA3-470A-839E-8F466AB9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5291329"/>
            <a:ext cx="11120717" cy="1351518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основание для командировки из выпадающего списка</a:t>
            </a:r>
          </a:p>
          <a:p>
            <a:pPr marL="457200" indent="-457200" algn="l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Заполняем цель для командировки</a:t>
            </a:r>
          </a:p>
          <a:p>
            <a:pPr marL="457200" indent="-457200" algn="l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 к заполнению маршрута командировки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ADD8AA-16D7-442C-AE75-98AC98B4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869301"/>
            <a:ext cx="10545647" cy="4336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A37A2-8BB1-495C-A9B6-89383AE420C7}"/>
              </a:ext>
            </a:extLst>
          </p:cNvPr>
          <p:cNvSpPr txBox="1"/>
          <p:nvPr/>
        </p:nvSpPr>
        <p:spPr>
          <a:xfrm>
            <a:off x="742724" y="2088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2277F-9566-40B3-93DF-FFD96F699113}"/>
              </a:ext>
            </a:extLst>
          </p:cNvPr>
          <p:cNvSpPr txBox="1"/>
          <p:nvPr/>
        </p:nvSpPr>
        <p:spPr>
          <a:xfrm>
            <a:off x="761506" y="2457738"/>
            <a:ext cx="13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2C711-1C28-4726-96D6-0528C0239B36}"/>
              </a:ext>
            </a:extLst>
          </p:cNvPr>
          <p:cNvSpPr txBox="1"/>
          <p:nvPr/>
        </p:nvSpPr>
        <p:spPr>
          <a:xfrm>
            <a:off x="750455" y="3135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124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A5C4-81FB-4D26-9B7A-38695BA2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406400"/>
            <a:ext cx="11120717" cy="386976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Командировки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6F9BC-BCA3-470A-839E-8F466AB9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4150365"/>
            <a:ext cx="11120717" cy="2492481"/>
          </a:xfrm>
        </p:spPr>
        <p:txBody>
          <a:bodyPr/>
          <a:lstStyle/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Выбираем вид командировки и заполняем маршрут командировки, вид транспорта и даты.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данном примере «Дата выезда» является датой выезда из Алматы, 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«Дата приезда» является датой приезда в Астану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24E969-45C5-4A2C-B212-929F5B8F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7" y="954540"/>
            <a:ext cx="12192000" cy="303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8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A5C4-81FB-4D26-9B7A-38695BA2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406400"/>
            <a:ext cx="11120717" cy="386976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Командировки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6F9BC-BCA3-470A-839E-8F466AB9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4332718"/>
            <a:ext cx="11120717" cy="2310128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добавить еще один маршрут (например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поездку обратно) необходимо нажать на	затем заполнить необходимые все окна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CB1237-D09F-41B5-BA54-A8845071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376"/>
            <a:ext cx="12192000" cy="341913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97EF23-B56A-4DE6-B396-888E5F40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890" y="4712335"/>
            <a:ext cx="446432" cy="3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2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A5C4-81FB-4D26-9B7A-38695BA2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406400"/>
            <a:ext cx="11120717" cy="386976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Командировки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6F9BC-BCA3-470A-839E-8F466AB9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4440923"/>
            <a:ext cx="11120717" cy="2201923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Выбираем сотрудника и вводим согласованные расходы по Суточным и Командировочным расходам. В случае необходимости выбираем Замещающего.</a:t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Суточных и Проживания прописывается автоматически, можно изменить Проживание на сумму меньше лимита.</a:t>
            </a:r>
            <a:endParaRPr lang="ru-KZ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3C9B0C-440E-4FF4-BDDA-9AC14D0D3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427"/>
            <a:ext cx="12192000" cy="34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4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A5C4-81FB-4D26-9B7A-38695BA2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406400"/>
            <a:ext cx="11120717" cy="386976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Командировки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6F9BC-BCA3-470A-839E-8F466AB9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5432611"/>
            <a:ext cx="11120717" cy="1210235"/>
          </a:xfrm>
        </p:spPr>
        <p:txBody>
          <a:bodyPr>
            <a:normAutofit/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Детали командировки.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9433E0-8A0D-4F78-BF92-E6177DC4D9BB}"/>
              </a:ext>
            </a:extLst>
          </p:cNvPr>
          <p:cNvPicPr/>
          <p:nvPr/>
        </p:nvPicPr>
        <p:blipFill rotWithShape="1">
          <a:blip r:embed="rId2"/>
          <a:srcRect t="3848" b="29349"/>
          <a:stretch/>
        </p:blipFill>
        <p:spPr bwMode="auto">
          <a:xfrm>
            <a:off x="645459" y="1021976"/>
            <a:ext cx="10901082" cy="4851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5100C4B0-7488-4CAE-98D8-808C01B30628}"/>
              </a:ext>
            </a:extLst>
          </p:cNvPr>
          <p:cNvSpPr/>
          <p:nvPr/>
        </p:nvSpPr>
        <p:spPr>
          <a:xfrm>
            <a:off x="7400544" y="2204480"/>
            <a:ext cx="286512" cy="51206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31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A5C4-81FB-4D26-9B7A-38695BA2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406400"/>
            <a:ext cx="11120717" cy="386976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Командировки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6F9BC-BCA3-470A-839E-8F466AB9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5432611"/>
            <a:ext cx="11120717" cy="121023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Проверив корректность внесенных данных Инициатор командировки может нажать кнопку «Готово».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2D04F9-FDF2-4329-B3E6-8036F3AD8104}"/>
              </a:ext>
            </a:extLst>
          </p:cNvPr>
          <p:cNvPicPr/>
          <p:nvPr/>
        </p:nvPicPr>
        <p:blipFill rotWithShape="1">
          <a:blip r:embed="rId2"/>
          <a:srcRect t="3858" b="27160"/>
          <a:stretch/>
        </p:blipFill>
        <p:spPr bwMode="auto">
          <a:xfrm>
            <a:off x="763793" y="925158"/>
            <a:ext cx="10875981" cy="4313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187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A5C4-81FB-4D26-9B7A-38695BA2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406400"/>
            <a:ext cx="11120717" cy="386976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Командировки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6F9BC-BCA3-470A-839E-8F466AB9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5432611"/>
            <a:ext cx="11120717" cy="1210235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Следующим шагом нам выйдет «Маршрут согласования приказа командировки». На этом этапе маршрут прописывается автоматически, но мы можем корректировать маршрут, в случае необходимости. После нажатия «Сохранить» заявка будет создана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CAE225-413C-466E-90F1-E7036FF9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65" y="904687"/>
            <a:ext cx="10222903" cy="441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315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278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Вход через «Портал Сотрудника»</vt:lpstr>
      <vt:lpstr>Создание Командировки</vt:lpstr>
      <vt:lpstr>Создание Командировки</vt:lpstr>
      <vt:lpstr>Создание Командировки</vt:lpstr>
      <vt:lpstr>Создание Командировки</vt:lpstr>
      <vt:lpstr>Создание Командировки</vt:lpstr>
      <vt:lpstr>Создание Командировки</vt:lpstr>
      <vt:lpstr>Создание Командировки</vt:lpstr>
      <vt:lpstr>Создание Командировки</vt:lpstr>
      <vt:lpstr>Создание Командировки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Вход через «Портал Сотрудника»</dc:title>
  <dc:creator>Саятова Бакыт</dc:creator>
  <cp:lastModifiedBy>Саятова Бакыт</cp:lastModifiedBy>
  <cp:revision>1</cp:revision>
  <dcterms:created xsi:type="dcterms:W3CDTF">2024-06-07T06:06:59Z</dcterms:created>
  <dcterms:modified xsi:type="dcterms:W3CDTF">2024-06-07T06:08:40Z</dcterms:modified>
</cp:coreProperties>
</file>