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9"/>
  </p:notesMasterIdLst>
  <p:sldIdLst>
    <p:sldId id="256" r:id="rId3"/>
    <p:sldId id="280" r:id="rId4"/>
    <p:sldId id="305" r:id="rId5"/>
    <p:sldId id="306" r:id="rId6"/>
    <p:sldId id="307" r:id="rId7"/>
    <p:sldId id="308" r:id="rId8"/>
    <p:sldId id="317" r:id="rId9"/>
    <p:sldId id="316" r:id="rId10"/>
    <p:sldId id="310" r:id="rId11"/>
    <p:sldId id="311" r:id="rId12"/>
    <p:sldId id="313" r:id="rId13"/>
    <p:sldId id="314" r:id="rId14"/>
    <p:sldId id="318" r:id="rId15"/>
    <p:sldId id="319" r:id="rId16"/>
    <p:sldId id="320" r:id="rId17"/>
    <p:sldId id="271" r:id="rId18"/>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0099"/>
    <a:srgbClr val="CC0000"/>
    <a:srgbClr val="CAB4C9"/>
    <a:srgbClr val="9900FF"/>
    <a:srgbClr val="FF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6D9F66E-5EB9-4882-86FB-DCBF35E3C3E4}" styleName="Средний стиль 4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Средний стиль 3 - акцент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6614" autoAdjust="0"/>
  </p:normalViewPr>
  <p:slideViewPr>
    <p:cSldViewPr>
      <p:cViewPr varScale="1">
        <p:scale>
          <a:sx n="112" d="100"/>
          <a:sy n="112" d="100"/>
        </p:scale>
        <p:origin x="-533"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90935E-3A00-4B72-A411-CDC5E101AD7D}" type="datetimeFigureOut">
              <a:rPr lang="ru-RU" smtClean="0"/>
              <a:pPr/>
              <a:t>30.06.2023</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34D561-8D30-4B26-8A05-390434A02FA7}" type="slidenum">
              <a:rPr lang="ru-RU" smtClean="0"/>
              <a:pPr/>
              <a:t>‹#›</a:t>
            </a:fld>
            <a:endParaRPr lang="ru-RU"/>
          </a:p>
        </p:txBody>
      </p:sp>
    </p:spTree>
    <p:extLst>
      <p:ext uri="{BB962C8B-B14F-4D97-AF65-F5344CB8AC3E}">
        <p14:creationId xmlns:p14="http://schemas.microsoft.com/office/powerpoint/2010/main" xmlns="" val="4293751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7C34D561-8D30-4B26-8A05-390434A02FA7}" type="slidenum">
              <a:rPr lang="ru-RU" smtClean="0"/>
              <a:pPr/>
              <a:t>13</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8613"/>
            <a:ext cx="7772400" cy="11017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3B18A30-C97B-4F77-83CF-42D90B50051A}" type="datetimeFigureOut">
              <a:rPr lang="ru-RU" smtClean="0"/>
              <a:pPr/>
              <a:t>30.06.2023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2C8CBF2-E3AF-4A9D-A3FC-7CBD1709339D}"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3B18A30-C97B-4F77-83CF-42D90B50051A}" type="datetimeFigureOut">
              <a:rPr lang="ru-RU" smtClean="0"/>
              <a:pPr/>
              <a:t>30.06.2023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2C8CBF2-E3AF-4A9D-A3FC-7CBD1709339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6375"/>
            <a:ext cx="2057400" cy="43878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6375"/>
            <a:ext cx="6019800" cy="4387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3B18A30-C97B-4F77-83CF-42D90B50051A}" type="datetimeFigureOut">
              <a:rPr lang="ru-RU" smtClean="0"/>
              <a:pPr/>
              <a:t>30.06.2023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2C8CBF2-E3AF-4A9D-A3FC-7CBD1709339D}"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07F706E-892D-4946-A7E6-DDB4401A0374}" type="datetimeFigureOut">
              <a:rPr lang="ru-RU" smtClean="0"/>
              <a:pPr/>
              <a:t>30.06.2023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63E95E-C903-45FC-A6D9-3FDEA805A3AA}" type="slidenum">
              <a:rPr lang="ru-RU" smtClean="0"/>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07F706E-892D-4946-A7E6-DDB4401A0374}" type="datetimeFigureOut">
              <a:rPr lang="ru-RU" smtClean="0"/>
              <a:pPr/>
              <a:t>30.06.2023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63E95E-C903-45FC-A6D9-3FDEA805A3AA}" type="slidenum">
              <a:rPr lang="ru-RU" smtClean="0"/>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07F706E-892D-4946-A7E6-DDB4401A0374}" type="datetimeFigureOut">
              <a:rPr lang="ru-RU" smtClean="0"/>
              <a:pPr/>
              <a:t>30.06.2023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63E95E-C903-45FC-A6D9-3FDEA805A3AA}" type="slidenum">
              <a:rPr lang="ru-RU" smtClean="0"/>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07F706E-892D-4946-A7E6-DDB4401A0374}" type="datetimeFigureOut">
              <a:rPr lang="ru-RU" smtClean="0"/>
              <a:pPr/>
              <a:t>30.06.2023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63E95E-C903-45FC-A6D9-3FDEA805A3AA}" type="slidenum">
              <a:rPr lang="ru-RU" smtClean="0"/>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07F706E-892D-4946-A7E6-DDB4401A0374}" type="datetimeFigureOut">
              <a:rPr lang="ru-RU" smtClean="0"/>
              <a:pPr/>
              <a:t>30.06.2023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563E95E-C903-45FC-A6D9-3FDEA805A3AA}" type="slidenum">
              <a:rPr lang="ru-RU" smtClean="0"/>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07F706E-892D-4946-A7E6-DDB4401A0374}" type="datetimeFigureOut">
              <a:rPr lang="ru-RU" smtClean="0"/>
              <a:pPr/>
              <a:t>30.06.2023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563E95E-C903-45FC-A6D9-3FDEA805A3AA}" type="slidenum">
              <a:rPr lang="ru-RU" smtClean="0"/>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07F706E-892D-4946-A7E6-DDB4401A0374}" type="datetimeFigureOut">
              <a:rPr lang="ru-RU" smtClean="0"/>
              <a:pPr/>
              <a:t>30.06.2023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563E95E-C903-45FC-A6D9-3FDEA805A3AA}" type="slidenum">
              <a:rPr lang="ru-RU" smtClean="0"/>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07F706E-892D-4946-A7E6-DDB4401A0374}" type="datetimeFigureOut">
              <a:rPr lang="ru-RU" smtClean="0"/>
              <a:pPr/>
              <a:t>30.06.2023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63E95E-C903-45FC-A6D9-3FDEA805A3AA}"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3B18A30-C97B-4F77-83CF-42D90B50051A}" type="datetimeFigureOut">
              <a:rPr lang="ru-RU" smtClean="0"/>
              <a:pPr/>
              <a:t>30.06.2023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2C8CBF2-E3AF-4A9D-A3FC-7CBD1709339D}" type="slidenum">
              <a:rPr lang="ru-RU" smtClean="0"/>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07F706E-892D-4946-A7E6-DDB4401A0374}" type="datetimeFigureOut">
              <a:rPr lang="ru-RU" smtClean="0"/>
              <a:pPr/>
              <a:t>30.06.2023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63E95E-C903-45FC-A6D9-3FDEA805A3AA}" type="slidenum">
              <a:rPr lang="ru-RU" smtClean="0"/>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07F706E-892D-4946-A7E6-DDB4401A0374}" type="datetimeFigureOut">
              <a:rPr lang="ru-RU" smtClean="0"/>
              <a:pPr/>
              <a:t>30.06.2023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63E95E-C903-45FC-A6D9-3FDEA805A3AA}" type="slidenum">
              <a:rPr lang="ru-RU" smtClean="0"/>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07F706E-892D-4946-A7E6-DDB4401A0374}" type="datetimeFigureOut">
              <a:rPr lang="ru-RU" smtClean="0"/>
              <a:pPr/>
              <a:t>30.06.2023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63E95E-C903-45FC-A6D9-3FDEA805A3AA}"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5"/>
            <a:ext cx="7772400" cy="1022350"/>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3B18A30-C97B-4F77-83CF-42D90B50051A}" type="datetimeFigureOut">
              <a:rPr lang="ru-RU" smtClean="0"/>
              <a:pPr/>
              <a:t>30.06.2023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2C8CBF2-E3AF-4A9D-A3FC-7CBD1709339D}"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3B18A30-C97B-4F77-83CF-42D90B50051A}" type="datetimeFigureOut">
              <a:rPr lang="ru-RU" smtClean="0"/>
              <a:pPr/>
              <a:t>30.06.2023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2C8CBF2-E3AF-4A9D-A3FC-7CBD1709339D}"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3B18A30-C97B-4F77-83CF-42D90B50051A}" type="datetimeFigureOut">
              <a:rPr lang="ru-RU" smtClean="0"/>
              <a:pPr/>
              <a:t>30.06.2023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2C8CBF2-E3AF-4A9D-A3FC-7CBD1709339D}"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3B18A30-C97B-4F77-83CF-42D90B50051A}" type="datetimeFigureOut">
              <a:rPr lang="ru-RU" smtClean="0"/>
              <a:pPr/>
              <a:t>30.06.2023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2C8CBF2-E3AF-4A9D-A3FC-7CBD1709339D}"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3B18A30-C97B-4F77-83CF-42D90B50051A}" type="datetimeFigureOut">
              <a:rPr lang="ru-RU" smtClean="0"/>
              <a:pPr/>
              <a:t>30.06.2023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2C8CBF2-E3AF-4A9D-A3FC-7CBD1709339D}"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4788"/>
            <a:ext cx="3008313" cy="871537"/>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3B18A30-C97B-4F77-83CF-42D90B50051A}" type="datetimeFigureOut">
              <a:rPr lang="ru-RU" smtClean="0"/>
              <a:pPr/>
              <a:t>30.06.2023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2C8CBF2-E3AF-4A9D-A3FC-7CBD1709339D}"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450"/>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3B18A30-C97B-4F77-83CF-42D90B50051A}" type="datetimeFigureOut">
              <a:rPr lang="ru-RU" smtClean="0"/>
              <a:pPr/>
              <a:t>30.06.2023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2C8CBF2-E3AF-4A9D-A3FC-7CBD1709339D}"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CAB4C9"/>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43B18A30-C97B-4F77-83CF-42D90B50051A}" type="datetimeFigureOut">
              <a:rPr lang="ru-RU" smtClean="0"/>
              <a:pPr/>
              <a:t>30.06.2023</a:t>
            </a:fld>
            <a:endParaRPr lang="ru-RU"/>
          </a:p>
        </p:txBody>
      </p:sp>
      <p:sp>
        <p:nvSpPr>
          <p:cNvPr id="5" name="Нижний колонтитул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E2C8CBF2-E3AF-4A9D-A3FC-7CBD1709339D}"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07F706E-892D-4946-A7E6-DDB4401A0374}" type="datetimeFigureOut">
              <a:rPr lang="ru-RU" smtClean="0"/>
              <a:pPr/>
              <a:t>30.06.2023</a:t>
            </a:fld>
            <a:endParaRPr lang="ru-RU"/>
          </a:p>
        </p:txBody>
      </p:sp>
      <p:sp>
        <p:nvSpPr>
          <p:cNvPr id="5" name="Нижний колонтитул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563E95E-C903-45FC-A6D9-3FDEA805A3AA}"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00128" y="411510"/>
            <a:ext cx="7772400" cy="3231810"/>
          </a:xfrm>
        </p:spPr>
        <p:txBody>
          <a:bodyPr>
            <a:normAutofit/>
          </a:bodyPr>
          <a:lstStyle/>
          <a:p>
            <a:r>
              <a:rPr lang="ru-RU" sz="4000" b="1" dirty="0">
                <a:solidFill>
                  <a:schemeClr val="accent1">
                    <a:lumMod val="75000"/>
                  </a:schemeClr>
                </a:solidFill>
              </a:rPr>
              <a:t>Тарифы на организацию доступа к услугам </a:t>
            </a:r>
            <a:r>
              <a:rPr lang="ru-RU" sz="4000" b="1" dirty="0" smtClean="0">
                <a:solidFill>
                  <a:schemeClr val="accent1">
                    <a:lumMod val="75000"/>
                  </a:schemeClr>
                </a:solidFill>
              </a:rPr>
              <a:t>телекоммуникаций</a:t>
            </a:r>
            <a:endParaRPr lang="ru-RU" sz="4000" dirty="0">
              <a:solidFill>
                <a:schemeClr val="accent1">
                  <a:lumMod val="75000"/>
                </a:schemeClr>
              </a:solidFill>
            </a:endParaRPr>
          </a:p>
        </p:txBody>
      </p:sp>
      <p:sp>
        <p:nvSpPr>
          <p:cNvPr id="5" name="Подзаголовок 2"/>
          <p:cNvSpPr>
            <a:spLocks noGrp="1"/>
          </p:cNvSpPr>
          <p:nvPr>
            <p:ph type="subTitle" idx="1"/>
          </p:nvPr>
        </p:nvSpPr>
        <p:spPr>
          <a:xfrm>
            <a:off x="2386042" y="3507854"/>
            <a:ext cx="6400800" cy="1492788"/>
          </a:xfrm>
        </p:spPr>
        <p:txBody>
          <a:bodyPr>
            <a:noAutofit/>
          </a:bodyPr>
          <a:lstStyle/>
          <a:p>
            <a:pPr algn="r"/>
            <a:r>
              <a:rPr lang="ru-RU" sz="2800" b="1" dirty="0" smtClean="0"/>
              <a:t>Каз-4-2021 с</a:t>
            </a:r>
            <a:r>
              <a:rPr lang="en-US" sz="2800" b="1" dirty="0" smtClean="0"/>
              <a:t> </a:t>
            </a:r>
            <a:r>
              <a:rPr lang="ru-RU" sz="2800" b="1" dirty="0" smtClean="0"/>
              <a:t>0</a:t>
            </a:r>
            <a:r>
              <a:rPr lang="en-US" sz="2800" b="1" dirty="0" smtClean="0"/>
              <a:t>1</a:t>
            </a:r>
            <a:r>
              <a:rPr lang="ru-RU" sz="2800" b="1" dirty="0" smtClean="0"/>
              <a:t>.07.2023г</a:t>
            </a:r>
            <a:endParaRPr lang="ru-RU" sz="2800" b="1" dirty="0" smtClean="0"/>
          </a:p>
          <a:p>
            <a:pPr algn="r"/>
            <a:r>
              <a:rPr lang="ru-RU" sz="1800" b="1" dirty="0" smtClean="0">
                <a:solidFill>
                  <a:schemeClr val="bg1">
                    <a:lumMod val="50000"/>
                  </a:schemeClr>
                </a:solidFill>
              </a:rPr>
              <a:t>Приказ № 169 от 20.06.2023</a:t>
            </a:r>
          </a:p>
          <a:p>
            <a:pPr algn="r"/>
            <a:r>
              <a:rPr lang="ru-RU" sz="1800" b="1" dirty="0" smtClean="0">
                <a:solidFill>
                  <a:schemeClr val="bg1">
                    <a:lumMod val="50000"/>
                  </a:schemeClr>
                </a:solidFill>
              </a:rPr>
              <a:t>Приказ </a:t>
            </a:r>
            <a:r>
              <a:rPr lang="ru-RU" sz="1800" b="1" dirty="0">
                <a:solidFill>
                  <a:schemeClr val="bg1">
                    <a:lumMod val="50000"/>
                  </a:schemeClr>
                </a:solidFill>
              </a:rPr>
              <a:t>№ 260</a:t>
            </a:r>
            <a:r>
              <a:rPr lang="ru-RU" sz="1800" b="1" dirty="0"/>
              <a:t> от 22.08.2022</a:t>
            </a:r>
          </a:p>
          <a:p>
            <a:pPr algn="r"/>
            <a:r>
              <a:rPr lang="ru-RU" sz="1800" b="1" dirty="0" smtClean="0">
                <a:solidFill>
                  <a:schemeClr val="bg1">
                    <a:lumMod val="50000"/>
                  </a:schemeClr>
                </a:solidFill>
              </a:rPr>
              <a:t>Приказ № </a:t>
            </a:r>
            <a:r>
              <a:rPr lang="ru-RU" sz="1800" b="1" dirty="0" smtClean="0"/>
              <a:t>194 от 29.10.2021</a:t>
            </a:r>
          </a:p>
          <a:p>
            <a:pPr algn="r"/>
            <a:r>
              <a:rPr lang="ru-RU" sz="2000" dirty="0"/>
              <a:t/>
            </a:r>
            <a:br>
              <a:rPr lang="ru-RU" sz="2000" dirty="0"/>
            </a:br>
            <a:endParaRPr lang="ru-RU"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5576" y="205979"/>
            <a:ext cx="7931224" cy="857250"/>
          </a:xfrm>
        </p:spPr>
        <p:txBody>
          <a:bodyPr>
            <a:normAutofit fontScale="90000"/>
          </a:bodyPr>
          <a:lstStyle/>
          <a:p>
            <a:r>
              <a:rPr lang="ru-RU" sz="2000" b="1" dirty="0">
                <a:solidFill>
                  <a:schemeClr val="accent1">
                    <a:lumMod val="75000"/>
                  </a:schemeClr>
                </a:solidFill>
              </a:rPr>
              <a:t>Раздел V </a:t>
            </a:r>
            <a:r>
              <a:rPr lang="ru-RU" sz="2000" b="1" dirty="0" smtClean="0">
                <a:solidFill>
                  <a:schemeClr val="accent1">
                    <a:lumMod val="75000"/>
                  </a:schemeClr>
                </a:solidFill>
              </a:rPr>
              <a:t/>
            </a:r>
            <a:br>
              <a:rPr lang="ru-RU" sz="2000" b="1" dirty="0" smtClean="0">
                <a:solidFill>
                  <a:schemeClr val="accent1">
                    <a:lumMod val="75000"/>
                  </a:schemeClr>
                </a:solidFill>
              </a:rPr>
            </a:br>
            <a:r>
              <a:rPr lang="ru-RU" sz="2000" b="1" dirty="0" smtClean="0">
                <a:solidFill>
                  <a:schemeClr val="accent1">
                    <a:lumMod val="75000"/>
                  </a:schemeClr>
                </a:solidFill>
              </a:rPr>
              <a:t>Тарифы </a:t>
            </a:r>
            <a:r>
              <a:rPr lang="ru-RU" sz="2000" b="1" dirty="0">
                <a:solidFill>
                  <a:schemeClr val="accent1">
                    <a:lumMod val="75000"/>
                  </a:schemeClr>
                </a:solidFill>
              </a:rPr>
              <a:t>на услуги предоставления абонентского </a:t>
            </a:r>
            <a:r>
              <a:rPr lang="ru-RU" sz="2000" b="1" dirty="0" smtClean="0">
                <a:solidFill>
                  <a:schemeClr val="accent1">
                    <a:lumMod val="75000"/>
                  </a:schemeClr>
                </a:solidFill>
              </a:rPr>
              <a:t>оборудования</a:t>
            </a:r>
            <a:br>
              <a:rPr lang="ru-RU" sz="2000" b="1" dirty="0" smtClean="0">
                <a:solidFill>
                  <a:schemeClr val="accent1">
                    <a:lumMod val="75000"/>
                  </a:schemeClr>
                </a:solidFill>
              </a:rPr>
            </a:br>
            <a:r>
              <a:rPr lang="ru-RU" sz="2000" b="1" dirty="0">
                <a:solidFill>
                  <a:srgbClr val="C00000"/>
                </a:solidFill>
              </a:rPr>
              <a:t>с 1 декабря 2021 года</a:t>
            </a:r>
            <a:endParaRPr lang="ru-RU" sz="2000" b="1" dirty="0">
              <a:solidFill>
                <a:schemeClr val="accent1">
                  <a:lumMod val="75000"/>
                </a:schemeClr>
              </a:solidFill>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xmlns="" val="88726007"/>
              </p:ext>
            </p:extLst>
          </p:nvPr>
        </p:nvGraphicFramePr>
        <p:xfrm>
          <a:off x="899592" y="1635645"/>
          <a:ext cx="7416824" cy="2058524"/>
        </p:xfrm>
        <a:graphic>
          <a:graphicData uri="http://schemas.openxmlformats.org/drawingml/2006/table">
            <a:tbl>
              <a:tblPr>
                <a:tableStyleId>{5940675A-B579-460E-94D1-54222C63F5DA}</a:tableStyleId>
              </a:tblPr>
              <a:tblGrid>
                <a:gridCol w="4320480"/>
                <a:gridCol w="3096344"/>
              </a:tblGrid>
              <a:tr h="432048">
                <a:tc>
                  <a:txBody>
                    <a:bodyPr/>
                    <a:lstStyle/>
                    <a:p>
                      <a:pPr algn="l" fontAlgn="ctr"/>
                      <a:r>
                        <a:rPr lang="ru-RU" sz="1600" u="none" strike="noStrike" dirty="0" smtClean="0">
                          <a:effectLst/>
                        </a:rPr>
                        <a:t>Аренда </a:t>
                      </a:r>
                      <a:r>
                        <a:rPr lang="ru-RU" sz="1600" u="none" strike="noStrike" dirty="0">
                          <a:effectLst/>
                        </a:rPr>
                        <a:t>за пользование приставкой STB</a:t>
                      </a:r>
                      <a:endParaRPr lang="ru-RU" sz="1600" b="1" i="0" u="none" strike="noStrike" dirty="0">
                        <a:effectLst/>
                        <a:latin typeface="Times New Roman"/>
                      </a:endParaRPr>
                    </a:p>
                  </a:txBody>
                  <a:tcPr marL="7974" marR="7974" marT="7974" marB="0" anchor="ctr"/>
                </a:tc>
                <a:tc>
                  <a:txBody>
                    <a:bodyPr/>
                    <a:lstStyle/>
                    <a:p>
                      <a:pPr algn="ctr" fontAlgn="ctr"/>
                      <a:r>
                        <a:rPr lang="ru-RU" sz="1600" b="1" u="none" strike="noStrike" dirty="0" smtClean="0">
                          <a:solidFill>
                            <a:srgbClr val="C00000"/>
                          </a:solidFill>
                          <a:effectLst/>
                        </a:rPr>
                        <a:t>500</a:t>
                      </a:r>
                      <a:r>
                        <a:rPr lang="ru-RU" sz="1600" b="1" u="none" strike="noStrike" dirty="0" smtClean="0">
                          <a:solidFill>
                            <a:srgbClr val="C00000"/>
                          </a:solidFill>
                        </a:rPr>
                        <a:t>₸</a:t>
                      </a:r>
                      <a:endParaRPr lang="ru-RU" sz="1600" b="1" i="0" u="none" strike="noStrike" dirty="0">
                        <a:solidFill>
                          <a:srgbClr val="C00000"/>
                        </a:solidFill>
                        <a:effectLst/>
                        <a:latin typeface="Times New Roman"/>
                      </a:endParaRPr>
                    </a:p>
                  </a:txBody>
                  <a:tcPr marL="7974" marR="7974" marT="7974" marB="0" anchor="ctr"/>
                </a:tc>
              </a:tr>
              <a:tr h="380824">
                <a:tc>
                  <a:txBody>
                    <a:bodyPr/>
                    <a:lstStyle/>
                    <a:p>
                      <a:pPr algn="l" fontAlgn="ctr"/>
                      <a:r>
                        <a:rPr lang="ru-RU" sz="1600" u="none" strike="noStrike" dirty="0">
                          <a:effectLst/>
                        </a:rPr>
                        <a:t>Пульт дистанционного управления</a:t>
                      </a:r>
                      <a:endParaRPr lang="ru-RU" sz="1600" b="1" i="0" u="none" strike="noStrike" dirty="0">
                        <a:effectLst/>
                        <a:latin typeface="Times New Roman"/>
                      </a:endParaRPr>
                    </a:p>
                  </a:txBody>
                  <a:tcPr marL="7974" marR="7974" marT="7974" marB="0" anchor="ctr"/>
                </a:tc>
                <a:tc>
                  <a:txBody>
                    <a:bodyPr/>
                    <a:lstStyle/>
                    <a:p>
                      <a:pPr algn="ctr" fontAlgn="ctr"/>
                      <a:r>
                        <a:rPr lang="ru-RU" sz="1600" u="none" strike="noStrike" dirty="0" smtClean="0">
                          <a:effectLst/>
                        </a:rPr>
                        <a:t>800</a:t>
                      </a:r>
                      <a:r>
                        <a:rPr lang="ru-RU" sz="1600" b="0" u="none" strike="noStrike" dirty="0" smtClean="0"/>
                        <a:t>₸</a:t>
                      </a:r>
                      <a:endParaRPr lang="ru-RU" sz="1600" b="1" i="0" u="none" strike="noStrike" dirty="0">
                        <a:effectLst/>
                        <a:latin typeface="Times New Roman"/>
                      </a:endParaRPr>
                    </a:p>
                  </a:txBody>
                  <a:tcPr marL="7974" marR="7974" marT="7974" marB="0" anchor="ctr"/>
                </a:tc>
              </a:tr>
              <a:tr h="382786">
                <a:tc>
                  <a:txBody>
                    <a:bodyPr/>
                    <a:lstStyle/>
                    <a:p>
                      <a:pPr algn="l" fontAlgn="ctr"/>
                      <a:r>
                        <a:rPr lang="ru-RU" sz="1600" u="none" strike="noStrike" dirty="0">
                          <a:effectLst/>
                        </a:rPr>
                        <a:t>Блок питания</a:t>
                      </a:r>
                      <a:endParaRPr lang="ru-RU" sz="1600" b="1" i="0" u="none" strike="noStrike" dirty="0">
                        <a:effectLst/>
                        <a:latin typeface="Times New Roman"/>
                      </a:endParaRPr>
                    </a:p>
                  </a:txBody>
                  <a:tcPr marL="7974" marR="7974" marT="7974" marB="0" anchor="ctr"/>
                </a:tc>
                <a:tc>
                  <a:txBody>
                    <a:bodyPr/>
                    <a:lstStyle/>
                    <a:p>
                      <a:pPr algn="ctr" fontAlgn="ctr"/>
                      <a:r>
                        <a:rPr lang="ru-RU" sz="1600" u="none" strike="noStrike" dirty="0">
                          <a:effectLst/>
                        </a:rPr>
                        <a:t>1 </a:t>
                      </a:r>
                      <a:r>
                        <a:rPr lang="ru-RU" sz="1600" u="none" strike="noStrike" dirty="0" smtClean="0">
                          <a:effectLst/>
                        </a:rPr>
                        <a:t>400</a:t>
                      </a:r>
                      <a:r>
                        <a:rPr lang="ru-RU" sz="1600" b="0" u="none" strike="noStrike" dirty="0" smtClean="0"/>
                        <a:t>₸</a:t>
                      </a:r>
                      <a:endParaRPr lang="ru-RU" sz="1600" b="1" i="0" u="none" strike="noStrike" dirty="0">
                        <a:effectLst/>
                        <a:latin typeface="Times New Roman"/>
                      </a:endParaRPr>
                    </a:p>
                  </a:txBody>
                  <a:tcPr marL="7974" marR="7974" marT="7974" marB="0" anchor="ctr"/>
                </a:tc>
              </a:tr>
              <a:tr h="439220">
                <a:tc>
                  <a:txBody>
                    <a:bodyPr/>
                    <a:lstStyle/>
                    <a:p>
                      <a:pPr algn="l" fontAlgn="ctr"/>
                      <a:r>
                        <a:rPr lang="ru-RU" sz="1600" u="none" strike="noStrike" dirty="0">
                          <a:effectLst/>
                        </a:rPr>
                        <a:t>Кабель </a:t>
                      </a:r>
                      <a:r>
                        <a:rPr lang="en-US" sz="1600" u="none" strike="noStrike" dirty="0">
                          <a:effectLst/>
                        </a:rPr>
                        <a:t>HDMI </a:t>
                      </a:r>
                      <a:endParaRPr lang="en-US" sz="1600" b="1" i="0" u="none" strike="noStrike" dirty="0">
                        <a:effectLst/>
                        <a:latin typeface="Times New Roman"/>
                      </a:endParaRPr>
                    </a:p>
                  </a:txBody>
                  <a:tcPr marL="7974" marR="7974" marT="7974" marB="0" anchor="ctr"/>
                </a:tc>
                <a:tc>
                  <a:txBody>
                    <a:bodyPr/>
                    <a:lstStyle/>
                    <a:p>
                      <a:pPr algn="ctr" fontAlgn="ctr"/>
                      <a:r>
                        <a:rPr lang="ru-RU" sz="1600" u="none" strike="noStrike" dirty="0">
                          <a:effectLst/>
                        </a:rPr>
                        <a:t>1 </a:t>
                      </a:r>
                      <a:r>
                        <a:rPr lang="ru-RU" sz="1600" u="none" strike="noStrike" dirty="0" smtClean="0">
                          <a:effectLst/>
                        </a:rPr>
                        <a:t>200</a:t>
                      </a:r>
                      <a:r>
                        <a:rPr lang="ru-RU" sz="1600" b="0" u="none" strike="noStrike" dirty="0" smtClean="0"/>
                        <a:t>₸</a:t>
                      </a:r>
                      <a:endParaRPr lang="ru-RU" sz="1600" b="1" i="0" u="none" strike="noStrike" dirty="0">
                        <a:effectLst/>
                        <a:latin typeface="Times New Roman"/>
                      </a:endParaRPr>
                    </a:p>
                  </a:txBody>
                  <a:tcPr marL="7974" marR="7974" marT="7974" marB="0" anchor="ctr"/>
                </a:tc>
              </a:tr>
              <a:tr h="423646">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ru-RU" sz="1600" u="none" strike="noStrike" dirty="0" smtClean="0">
                          <a:effectLst/>
                        </a:rPr>
                        <a:t>Плата за пользование </a:t>
                      </a:r>
                      <a:r>
                        <a:rPr lang="en-US" sz="1600" u="none" strike="noStrike" dirty="0" smtClean="0">
                          <a:effectLst/>
                        </a:rPr>
                        <a:t>ONT</a:t>
                      </a:r>
                      <a:endParaRPr lang="en-US" sz="1600" b="1" i="0" u="none" strike="noStrike" dirty="0">
                        <a:effectLst/>
                        <a:latin typeface="Times New Roman"/>
                      </a:endParaRPr>
                    </a:p>
                  </a:txBody>
                  <a:tcPr marL="7974" marR="7974" marT="797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600" u="none" strike="noStrike" dirty="0" smtClean="0">
                          <a:effectLst/>
                        </a:rPr>
                        <a:t>400</a:t>
                      </a:r>
                      <a:r>
                        <a:rPr lang="ru-RU" sz="1600" b="0" u="none" strike="noStrike" dirty="0" smtClean="0"/>
                        <a:t>₸</a:t>
                      </a:r>
                      <a:endParaRPr lang="ru-RU" sz="1600" b="1" i="0" u="none" strike="noStrike" dirty="0" smtClean="0">
                        <a:effectLst/>
                        <a:latin typeface="Times New Roman"/>
                      </a:endParaRPr>
                    </a:p>
                  </a:txBody>
                  <a:tcPr marL="7974" marR="7974" marT="7974" marB="0" anchor="ctr"/>
                </a:tc>
              </a:tr>
            </a:tbl>
          </a:graphicData>
        </a:graphic>
      </p:graphicFrame>
      <p:pic>
        <p:nvPicPr>
          <p:cNvPr id="6" name="Рисунок 5" descr="tv.jpg"/>
          <p:cNvPicPr>
            <a:picLocks noChangeAspect="1"/>
          </p:cNvPicPr>
          <p:nvPr/>
        </p:nvPicPr>
        <p:blipFill>
          <a:blip r:embed="rId2"/>
          <a:stretch>
            <a:fillRect/>
          </a:stretch>
        </p:blipFill>
        <p:spPr>
          <a:xfrm>
            <a:off x="8104506" y="-20538"/>
            <a:ext cx="1049035" cy="755308"/>
          </a:xfrm>
          <a:prstGeom prst="rect">
            <a:avLst/>
          </a:prstGeom>
          <a:effectLst>
            <a:softEdge rad="127000"/>
          </a:effectLst>
        </p:spPr>
      </p:pic>
      <p:pic>
        <p:nvPicPr>
          <p:cNvPr id="7" name="Picture 8" descr="100"/>
          <p:cNvPicPr>
            <a:picLocks noChangeAspect="1" noChangeArrowheads="1"/>
          </p:cNvPicPr>
          <p:nvPr/>
        </p:nvPicPr>
        <p:blipFill>
          <a:blip r:embed="rId3" cstate="print"/>
          <a:srcRect/>
          <a:stretch>
            <a:fillRect/>
          </a:stretch>
        </p:blipFill>
        <p:spPr bwMode="auto">
          <a:xfrm>
            <a:off x="3851920" y="4131707"/>
            <a:ext cx="1533763" cy="888315"/>
          </a:xfrm>
          <a:prstGeom prst="rect">
            <a:avLst/>
          </a:prstGeom>
          <a:noFill/>
          <a:ln w="9525">
            <a:noFill/>
            <a:miter lim="800000"/>
            <a:headEnd/>
            <a:tailEnd/>
          </a:ln>
          <a:effectLst>
            <a:softEdge rad="127000"/>
          </a:effectLst>
        </p:spPr>
      </p:pic>
      <p:pic>
        <p:nvPicPr>
          <p:cNvPr id="8" name="Picture 2"/>
          <p:cNvPicPr>
            <a:picLocks noChangeAspect="1" noChangeArrowheads="1"/>
          </p:cNvPicPr>
          <p:nvPr/>
        </p:nvPicPr>
        <p:blipFill>
          <a:blip r:embed="rId4" cstate="print"/>
          <a:srcRect/>
          <a:stretch>
            <a:fillRect/>
          </a:stretch>
        </p:blipFill>
        <p:spPr bwMode="auto">
          <a:xfrm>
            <a:off x="35496" y="-18485"/>
            <a:ext cx="1311100" cy="934051"/>
          </a:xfrm>
          <a:prstGeom prst="rect">
            <a:avLst/>
          </a:prstGeom>
          <a:ln>
            <a:noFill/>
          </a:ln>
          <a:effectLst>
            <a:softEdge rad="112500"/>
          </a:effectLst>
        </p:spPr>
      </p:pic>
    </p:spTree>
    <p:extLst>
      <p:ext uri="{BB962C8B-B14F-4D97-AF65-F5344CB8AC3E}">
        <p14:creationId xmlns:p14="http://schemas.microsoft.com/office/powerpoint/2010/main" xmlns="" val="868295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47664" y="205979"/>
            <a:ext cx="7139136" cy="857250"/>
          </a:xfrm>
        </p:spPr>
        <p:txBody>
          <a:bodyPr>
            <a:normAutofit fontScale="90000"/>
          </a:bodyPr>
          <a:lstStyle/>
          <a:p>
            <a:r>
              <a:rPr lang="ru-RU" sz="2000" b="1" dirty="0">
                <a:solidFill>
                  <a:schemeClr val="accent1">
                    <a:lumMod val="75000"/>
                  </a:schemeClr>
                </a:solidFill>
              </a:rPr>
              <a:t>Раздел V </a:t>
            </a:r>
            <a:r>
              <a:rPr lang="ru-RU" sz="2000" b="1" dirty="0" smtClean="0">
                <a:solidFill>
                  <a:schemeClr val="accent1">
                    <a:lumMod val="75000"/>
                  </a:schemeClr>
                </a:solidFill>
              </a:rPr>
              <a:t/>
            </a:r>
            <a:br>
              <a:rPr lang="ru-RU" sz="2000" b="1" dirty="0" smtClean="0">
                <a:solidFill>
                  <a:schemeClr val="accent1">
                    <a:lumMod val="75000"/>
                  </a:schemeClr>
                </a:solidFill>
              </a:rPr>
            </a:br>
            <a:r>
              <a:rPr lang="ru-RU" sz="2000" b="1" dirty="0" smtClean="0">
                <a:solidFill>
                  <a:schemeClr val="accent1">
                    <a:lumMod val="75000"/>
                  </a:schemeClr>
                </a:solidFill>
              </a:rPr>
              <a:t>Тарифы </a:t>
            </a:r>
            <a:r>
              <a:rPr lang="ru-RU" sz="2000" b="1" dirty="0">
                <a:solidFill>
                  <a:schemeClr val="accent1">
                    <a:lumMod val="75000"/>
                  </a:schemeClr>
                </a:solidFill>
              </a:rPr>
              <a:t>на услуги предоставления абонентского </a:t>
            </a:r>
            <a:r>
              <a:rPr lang="ru-RU" sz="2000" b="1" dirty="0" smtClean="0">
                <a:solidFill>
                  <a:schemeClr val="accent1">
                    <a:lumMod val="75000"/>
                  </a:schemeClr>
                </a:solidFill>
              </a:rPr>
              <a:t>оборудования </a:t>
            </a:r>
            <a:r>
              <a:rPr lang="ru-RU" sz="2000" b="1" dirty="0">
                <a:solidFill>
                  <a:schemeClr val="accent1">
                    <a:lumMod val="75000"/>
                  </a:schemeClr>
                </a:solidFill>
              </a:rPr>
              <a:t>LTE</a:t>
            </a:r>
          </a:p>
        </p:txBody>
      </p:sp>
      <p:graphicFrame>
        <p:nvGraphicFramePr>
          <p:cNvPr id="4" name="Объект 3"/>
          <p:cNvGraphicFramePr>
            <a:graphicFrameLocks noGrp="1"/>
          </p:cNvGraphicFramePr>
          <p:nvPr>
            <p:ph idx="1"/>
            <p:extLst>
              <p:ext uri="{D42A27DB-BD31-4B8C-83A1-F6EECF244321}">
                <p14:modId xmlns:p14="http://schemas.microsoft.com/office/powerpoint/2010/main" xmlns="" val="786086690"/>
              </p:ext>
            </p:extLst>
          </p:nvPr>
        </p:nvGraphicFramePr>
        <p:xfrm>
          <a:off x="467544" y="1595992"/>
          <a:ext cx="8208912" cy="2559934"/>
        </p:xfrm>
        <a:graphic>
          <a:graphicData uri="http://schemas.openxmlformats.org/drawingml/2006/table">
            <a:tbl>
              <a:tblPr>
                <a:tableStyleId>{5940675A-B579-460E-94D1-54222C63F5DA}</a:tableStyleId>
              </a:tblPr>
              <a:tblGrid>
                <a:gridCol w="5497772"/>
                <a:gridCol w="2711140"/>
              </a:tblGrid>
              <a:tr h="426130">
                <a:tc>
                  <a:txBody>
                    <a:bodyPr/>
                    <a:lstStyle/>
                    <a:p>
                      <a:pPr algn="l" fontAlgn="ctr"/>
                      <a:r>
                        <a:rPr lang="ru-RU" sz="1600" u="none" strike="noStrike" dirty="0">
                          <a:effectLst/>
                        </a:rPr>
                        <a:t>Выкуп </a:t>
                      </a:r>
                      <a:r>
                        <a:rPr lang="en-US" sz="1600" u="none" strike="noStrike" dirty="0">
                          <a:effectLst/>
                        </a:rPr>
                        <a:t>LTE-</a:t>
                      </a:r>
                      <a:r>
                        <a:rPr lang="ru-RU" sz="1600" u="none" strike="noStrike" dirty="0">
                          <a:effectLst/>
                        </a:rPr>
                        <a:t>модема/маршрутизатора (поставка 2020) </a:t>
                      </a:r>
                      <a:endParaRPr lang="ru-RU" sz="1600" b="1" i="0" u="none" strike="noStrike" dirty="0">
                        <a:effectLst/>
                        <a:latin typeface="Times New Roman"/>
                      </a:endParaRPr>
                    </a:p>
                  </a:txBody>
                  <a:tcPr marL="7974" marR="7974" marT="7974" marB="0" anchor="ctr"/>
                </a:tc>
                <a:tc>
                  <a:txBody>
                    <a:bodyPr/>
                    <a:lstStyle/>
                    <a:p>
                      <a:pPr algn="ctr" fontAlgn="ctr"/>
                      <a:r>
                        <a:rPr lang="ru-RU" sz="1600" u="none" strike="noStrike" dirty="0">
                          <a:effectLst/>
                        </a:rPr>
                        <a:t>26 </a:t>
                      </a:r>
                      <a:r>
                        <a:rPr lang="ru-RU" sz="1600" u="none" strike="noStrike" dirty="0" smtClean="0">
                          <a:effectLst/>
                        </a:rPr>
                        <a:t>320</a:t>
                      </a:r>
                      <a:r>
                        <a:rPr lang="ru-RU" sz="1600" b="0" u="none" strike="noStrike" dirty="0" smtClean="0"/>
                        <a:t>₸</a:t>
                      </a:r>
                      <a:endParaRPr lang="ru-RU" sz="1600" b="1" i="0" u="none" strike="noStrike" dirty="0">
                        <a:effectLst/>
                        <a:latin typeface="Times New Roman"/>
                      </a:endParaRPr>
                    </a:p>
                  </a:txBody>
                  <a:tcPr marL="7974" marR="7974" marT="7974" marB="0" anchor="ctr"/>
                </a:tc>
              </a:tr>
              <a:tr h="426130">
                <a:tc>
                  <a:txBody>
                    <a:bodyPr/>
                    <a:lstStyle/>
                    <a:p>
                      <a:pPr algn="l" fontAlgn="ctr"/>
                      <a:r>
                        <a:rPr lang="ru-RU" sz="1600" u="none" strike="noStrike">
                          <a:effectLst/>
                        </a:rPr>
                        <a:t>Выкуп </a:t>
                      </a:r>
                      <a:r>
                        <a:rPr lang="en-US" sz="1600" u="none" strike="noStrike">
                          <a:effectLst/>
                        </a:rPr>
                        <a:t>LTE-</a:t>
                      </a:r>
                      <a:r>
                        <a:rPr lang="ru-RU" sz="1600" u="none" strike="noStrike">
                          <a:effectLst/>
                        </a:rPr>
                        <a:t>модема/маршрутизатора (поставка 2019) </a:t>
                      </a:r>
                      <a:endParaRPr lang="ru-RU" sz="1600" b="1" i="0" u="none" strike="noStrike">
                        <a:effectLst/>
                        <a:latin typeface="Times New Roman"/>
                      </a:endParaRPr>
                    </a:p>
                  </a:txBody>
                  <a:tcPr marL="7974" marR="7974" marT="7974" marB="0" anchor="ctr"/>
                </a:tc>
                <a:tc>
                  <a:txBody>
                    <a:bodyPr/>
                    <a:lstStyle/>
                    <a:p>
                      <a:pPr algn="ctr" fontAlgn="ctr"/>
                      <a:r>
                        <a:rPr lang="ru-RU" sz="1600" u="none" strike="noStrike" dirty="0">
                          <a:effectLst/>
                        </a:rPr>
                        <a:t>20 </a:t>
                      </a:r>
                      <a:r>
                        <a:rPr lang="ru-RU" sz="1600" u="none" strike="noStrike" dirty="0" smtClean="0">
                          <a:effectLst/>
                        </a:rPr>
                        <a:t>720</a:t>
                      </a:r>
                      <a:r>
                        <a:rPr lang="ru-RU" sz="1600" b="0" u="none" strike="noStrike" dirty="0" smtClean="0"/>
                        <a:t>₸</a:t>
                      </a:r>
                      <a:endParaRPr lang="ru-RU" sz="1600" b="1" i="0" u="none" strike="noStrike" dirty="0">
                        <a:effectLst/>
                        <a:latin typeface="Times New Roman"/>
                      </a:endParaRPr>
                    </a:p>
                  </a:txBody>
                  <a:tcPr marL="7974" marR="7974" marT="7974" marB="0" anchor="ctr"/>
                </a:tc>
              </a:tr>
              <a:tr h="426130">
                <a:tc>
                  <a:txBody>
                    <a:bodyPr/>
                    <a:lstStyle/>
                    <a:p>
                      <a:pPr algn="l" fontAlgn="ctr"/>
                      <a:r>
                        <a:rPr lang="ru-RU" sz="1600" u="none" strike="noStrike">
                          <a:effectLst/>
                        </a:rPr>
                        <a:t>Выкуп LTE-модема/маршрутизатора (поставка 2018 и ранее) </a:t>
                      </a:r>
                      <a:endParaRPr lang="ru-RU" sz="1600" b="1" i="0" u="none" strike="noStrike">
                        <a:effectLst/>
                        <a:latin typeface="Times New Roman"/>
                      </a:endParaRPr>
                    </a:p>
                  </a:txBody>
                  <a:tcPr marL="7974" marR="7974" marT="7974" marB="0" anchor="ctr"/>
                </a:tc>
                <a:tc>
                  <a:txBody>
                    <a:bodyPr/>
                    <a:lstStyle/>
                    <a:p>
                      <a:pPr algn="ctr" fontAlgn="ctr"/>
                      <a:r>
                        <a:rPr lang="ru-RU" sz="1600" u="none" strike="noStrike" dirty="0">
                          <a:effectLst/>
                        </a:rPr>
                        <a:t>15 </a:t>
                      </a:r>
                      <a:r>
                        <a:rPr lang="ru-RU" sz="1600" u="none" strike="noStrike" dirty="0" smtClean="0">
                          <a:effectLst/>
                        </a:rPr>
                        <a:t>540</a:t>
                      </a:r>
                      <a:r>
                        <a:rPr lang="ru-RU" sz="1600" b="0" u="none" strike="noStrike" dirty="0" smtClean="0"/>
                        <a:t>₸</a:t>
                      </a:r>
                      <a:endParaRPr lang="ru-RU" sz="1600" b="1" i="0" u="none" strike="noStrike" dirty="0">
                        <a:effectLst/>
                        <a:latin typeface="Times New Roman"/>
                      </a:endParaRPr>
                    </a:p>
                  </a:txBody>
                  <a:tcPr marL="7974" marR="7974" marT="7974" marB="0" anchor="ctr"/>
                </a:tc>
              </a:tr>
              <a:tr h="320386">
                <a:tc>
                  <a:txBody>
                    <a:bodyPr/>
                    <a:lstStyle/>
                    <a:p>
                      <a:pPr algn="l" fontAlgn="ctr"/>
                      <a:r>
                        <a:rPr lang="ru-RU" sz="1600" u="none" strike="noStrike">
                          <a:effectLst/>
                        </a:rPr>
                        <a:t>аренда </a:t>
                      </a:r>
                      <a:r>
                        <a:rPr lang="en-US" sz="1600" u="none" strike="noStrike">
                          <a:effectLst/>
                        </a:rPr>
                        <a:t>USB </a:t>
                      </a:r>
                      <a:r>
                        <a:rPr lang="ru-RU" sz="1600" u="none" strike="noStrike">
                          <a:effectLst/>
                        </a:rPr>
                        <a:t>модема</a:t>
                      </a:r>
                      <a:endParaRPr lang="ru-RU" sz="1600" b="1" i="0" u="none" strike="noStrike">
                        <a:effectLst/>
                        <a:latin typeface="Times New Roman"/>
                      </a:endParaRPr>
                    </a:p>
                  </a:txBody>
                  <a:tcPr marL="7974" marR="7974" marT="7974" marB="0" anchor="ctr"/>
                </a:tc>
                <a:tc>
                  <a:txBody>
                    <a:bodyPr/>
                    <a:lstStyle/>
                    <a:p>
                      <a:pPr algn="ctr" fontAlgn="ctr"/>
                      <a:r>
                        <a:rPr lang="ru-RU" sz="1600" u="none" strike="noStrike" dirty="0" smtClean="0">
                          <a:effectLst/>
                        </a:rPr>
                        <a:t>200</a:t>
                      </a:r>
                      <a:r>
                        <a:rPr lang="ru-RU" sz="1600" b="0" u="none" strike="noStrike" dirty="0" smtClean="0"/>
                        <a:t>₸</a:t>
                      </a:r>
                      <a:endParaRPr lang="ru-RU" sz="1600" b="1" i="0" u="none" strike="noStrike" dirty="0">
                        <a:effectLst/>
                        <a:latin typeface="Times New Roman"/>
                      </a:endParaRPr>
                    </a:p>
                  </a:txBody>
                  <a:tcPr marL="7974" marR="7974" marT="7974" marB="0" anchor="ctr"/>
                </a:tc>
              </a:tr>
              <a:tr h="320386">
                <a:tc>
                  <a:txBody>
                    <a:bodyPr/>
                    <a:lstStyle/>
                    <a:p>
                      <a:pPr algn="l" fontAlgn="ctr"/>
                      <a:r>
                        <a:rPr lang="ru-RU" sz="1600" u="none" strike="noStrike">
                          <a:effectLst/>
                        </a:rPr>
                        <a:t>аренда </a:t>
                      </a:r>
                      <a:r>
                        <a:rPr lang="en-US" sz="1600" u="none" strike="noStrike">
                          <a:effectLst/>
                        </a:rPr>
                        <a:t>Mi Fi </a:t>
                      </a:r>
                      <a:r>
                        <a:rPr lang="ru-RU" sz="1600" u="none" strike="noStrike">
                          <a:effectLst/>
                        </a:rPr>
                        <a:t>роутера</a:t>
                      </a:r>
                      <a:endParaRPr lang="ru-RU" sz="1600" b="1" i="0" u="none" strike="noStrike">
                        <a:effectLst/>
                        <a:latin typeface="Times New Roman"/>
                      </a:endParaRPr>
                    </a:p>
                  </a:txBody>
                  <a:tcPr marL="7974" marR="7974" marT="7974" marB="0" anchor="ctr"/>
                </a:tc>
                <a:tc>
                  <a:txBody>
                    <a:bodyPr/>
                    <a:lstStyle/>
                    <a:p>
                      <a:pPr algn="ctr" fontAlgn="ctr"/>
                      <a:r>
                        <a:rPr lang="ru-RU" sz="1600" u="none" strike="noStrike" dirty="0" smtClean="0">
                          <a:effectLst/>
                        </a:rPr>
                        <a:t>300</a:t>
                      </a:r>
                      <a:r>
                        <a:rPr lang="ru-RU" sz="1600" b="0" u="none" strike="noStrike" dirty="0" smtClean="0"/>
                        <a:t>₸</a:t>
                      </a:r>
                      <a:endParaRPr lang="ru-RU" sz="1600" b="1" i="0" u="none" strike="noStrike" dirty="0">
                        <a:effectLst/>
                        <a:latin typeface="Times New Roman"/>
                      </a:endParaRPr>
                    </a:p>
                  </a:txBody>
                  <a:tcPr marL="7974" marR="7974" marT="7974" marB="0" anchor="ctr"/>
                </a:tc>
              </a:tr>
              <a:tr h="320386">
                <a:tc>
                  <a:txBody>
                    <a:bodyPr/>
                    <a:lstStyle/>
                    <a:p>
                      <a:pPr algn="l" fontAlgn="ctr"/>
                      <a:r>
                        <a:rPr lang="ru-RU" sz="1600" u="none" strike="noStrike">
                          <a:effectLst/>
                        </a:rPr>
                        <a:t>аренда </a:t>
                      </a:r>
                      <a:r>
                        <a:rPr lang="en-US" sz="1600" u="none" strike="noStrike">
                          <a:effectLst/>
                        </a:rPr>
                        <a:t>LTE-</a:t>
                      </a:r>
                      <a:r>
                        <a:rPr lang="ru-RU" sz="1600" u="none" strike="noStrike">
                          <a:effectLst/>
                        </a:rPr>
                        <a:t>модема </a:t>
                      </a:r>
                      <a:endParaRPr lang="ru-RU" sz="1600" b="1" i="0" u="none" strike="noStrike">
                        <a:effectLst/>
                        <a:latin typeface="Times New Roman"/>
                      </a:endParaRPr>
                    </a:p>
                  </a:txBody>
                  <a:tcPr marL="7974" marR="7974" marT="7974" marB="0" anchor="ctr"/>
                </a:tc>
                <a:tc>
                  <a:txBody>
                    <a:bodyPr/>
                    <a:lstStyle/>
                    <a:p>
                      <a:pPr algn="ctr" fontAlgn="ctr"/>
                      <a:r>
                        <a:rPr lang="ru-RU" sz="1600" u="none" strike="noStrike" dirty="0" smtClean="0">
                          <a:effectLst/>
                        </a:rPr>
                        <a:t>400</a:t>
                      </a:r>
                      <a:r>
                        <a:rPr lang="ru-RU" sz="1600" b="0" u="none" strike="noStrike" dirty="0" smtClean="0"/>
                        <a:t>₸</a:t>
                      </a:r>
                      <a:endParaRPr lang="ru-RU" sz="1600" b="1" i="0" u="none" strike="noStrike" dirty="0">
                        <a:effectLst/>
                        <a:latin typeface="Times New Roman"/>
                      </a:endParaRPr>
                    </a:p>
                  </a:txBody>
                  <a:tcPr marL="7974" marR="7974" marT="7974" marB="0" anchor="ctr"/>
                </a:tc>
              </a:tr>
              <a:tr h="320386">
                <a:tc>
                  <a:txBody>
                    <a:bodyPr/>
                    <a:lstStyle/>
                    <a:p>
                      <a:pPr algn="l" fontAlgn="ctr"/>
                      <a:r>
                        <a:rPr lang="ru-RU" sz="1600" u="none" strike="noStrike">
                          <a:effectLst/>
                        </a:rPr>
                        <a:t>аренда </a:t>
                      </a:r>
                      <a:r>
                        <a:rPr lang="en-US" sz="1600" u="none" strike="noStrike">
                          <a:effectLst/>
                        </a:rPr>
                        <a:t>LTE-</a:t>
                      </a:r>
                      <a:r>
                        <a:rPr lang="ru-RU" sz="1600" u="none" strike="noStrike">
                          <a:effectLst/>
                        </a:rPr>
                        <a:t>маршрутизатора</a:t>
                      </a:r>
                      <a:endParaRPr lang="ru-RU" sz="1600" b="1" i="0" u="none" strike="noStrike">
                        <a:effectLst/>
                        <a:latin typeface="Times New Roman"/>
                      </a:endParaRPr>
                    </a:p>
                  </a:txBody>
                  <a:tcPr marL="7974" marR="7974" marT="7974" marB="0" anchor="ctr"/>
                </a:tc>
                <a:tc>
                  <a:txBody>
                    <a:bodyPr/>
                    <a:lstStyle/>
                    <a:p>
                      <a:pPr algn="ctr" fontAlgn="ctr"/>
                      <a:r>
                        <a:rPr lang="ru-RU" sz="1600" u="none" strike="noStrike" dirty="0" smtClean="0">
                          <a:effectLst/>
                        </a:rPr>
                        <a:t>450</a:t>
                      </a:r>
                      <a:r>
                        <a:rPr lang="ru-RU" sz="1600" b="0" u="none" strike="noStrike" dirty="0" smtClean="0"/>
                        <a:t>₸</a:t>
                      </a:r>
                      <a:endParaRPr lang="ru-RU" sz="1600" b="1" i="0" u="none" strike="noStrike" dirty="0">
                        <a:effectLst/>
                        <a:latin typeface="Times New Roman"/>
                      </a:endParaRPr>
                    </a:p>
                  </a:txBody>
                  <a:tcPr marL="7974" marR="7974" marT="7974" marB="0" anchor="ctr"/>
                </a:tc>
              </a:tr>
            </a:tbl>
          </a:graphicData>
        </a:graphic>
      </p:graphicFrame>
      <p:pic>
        <p:nvPicPr>
          <p:cNvPr id="5" name="Рисунок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063" y="1"/>
            <a:ext cx="1379585" cy="936141"/>
          </a:xfrm>
          <a:prstGeom prst="rect">
            <a:avLst/>
          </a:prstGeom>
          <a:effectLst>
            <a:softEdge rad="127000"/>
          </a:effectLst>
        </p:spPr>
      </p:pic>
    </p:spTree>
    <p:extLst>
      <p:ext uri="{BB962C8B-B14F-4D97-AF65-F5344CB8AC3E}">
        <p14:creationId xmlns:p14="http://schemas.microsoft.com/office/powerpoint/2010/main" xmlns="" val="97497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000" b="1" dirty="0">
                <a:solidFill>
                  <a:schemeClr val="accent1">
                    <a:lumMod val="75000"/>
                  </a:schemeClr>
                </a:solidFill>
              </a:rPr>
              <a:t>Раздел V Тарифы на услуги предоставления абонентского оборудования</a:t>
            </a:r>
            <a:endParaRPr lang="ru-RU" sz="20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xmlns="" val="952850539"/>
              </p:ext>
            </p:extLst>
          </p:nvPr>
        </p:nvGraphicFramePr>
        <p:xfrm>
          <a:off x="971600" y="1563638"/>
          <a:ext cx="7344816" cy="2304256"/>
        </p:xfrm>
        <a:graphic>
          <a:graphicData uri="http://schemas.openxmlformats.org/drawingml/2006/table">
            <a:tbl>
              <a:tblPr>
                <a:tableStyleId>{5940675A-B579-460E-94D1-54222C63F5DA}</a:tableStyleId>
              </a:tblPr>
              <a:tblGrid>
                <a:gridCol w="4745721"/>
                <a:gridCol w="2599095"/>
              </a:tblGrid>
              <a:tr h="299021">
                <a:tc gridSpan="2">
                  <a:txBody>
                    <a:bodyPr/>
                    <a:lstStyle/>
                    <a:p>
                      <a:pPr algn="ctr" fontAlgn="ctr"/>
                      <a:r>
                        <a:rPr lang="ru-RU" sz="1600" b="1" u="none" strike="noStrike" dirty="0" smtClean="0">
                          <a:effectLst/>
                        </a:rPr>
                        <a:t>Тарифы </a:t>
                      </a:r>
                      <a:r>
                        <a:rPr lang="ru-RU" sz="1600" b="1" u="none" strike="noStrike" dirty="0">
                          <a:effectLst/>
                        </a:rPr>
                        <a:t>на услуги предоставления абонентского оборудования ADSL </a:t>
                      </a:r>
                      <a:r>
                        <a:rPr lang="ru-RU" sz="1600" b="1" u="none" strike="noStrike" dirty="0" smtClean="0">
                          <a:effectLst/>
                        </a:rPr>
                        <a:t>модема</a:t>
                      </a:r>
                      <a:endParaRPr lang="ru-RU" sz="1600" b="1" i="0" u="none" strike="noStrike" dirty="0">
                        <a:effectLst/>
                        <a:latin typeface="Times New Roman"/>
                      </a:endParaRPr>
                    </a:p>
                  </a:txBody>
                  <a:tcPr marL="7974" marR="7974" marT="7974" marB="0" anchor="ctr"/>
                </a:tc>
                <a:tc hMerge="1">
                  <a:txBody>
                    <a:bodyPr/>
                    <a:lstStyle/>
                    <a:p>
                      <a:endParaRPr lang="ru-RU"/>
                    </a:p>
                  </a:txBody>
                  <a:tcPr/>
                </a:tc>
              </a:tr>
              <a:tr h="421059">
                <a:tc>
                  <a:txBody>
                    <a:bodyPr/>
                    <a:lstStyle/>
                    <a:p>
                      <a:pPr algn="l" fontAlgn="ctr"/>
                      <a:r>
                        <a:rPr lang="en-US" sz="1600" u="none" strike="noStrike" dirty="0">
                          <a:effectLst/>
                        </a:rPr>
                        <a:t>ADSL </a:t>
                      </a:r>
                      <a:r>
                        <a:rPr lang="ru-RU" sz="1600" u="none" strike="noStrike" dirty="0">
                          <a:effectLst/>
                        </a:rPr>
                        <a:t>модем выкуп нового</a:t>
                      </a:r>
                      <a:endParaRPr lang="ru-RU" sz="1600" b="1" i="0" u="none" strike="noStrike" dirty="0">
                        <a:effectLst/>
                        <a:latin typeface="Times New Roman"/>
                      </a:endParaRPr>
                    </a:p>
                  </a:txBody>
                  <a:tcPr marL="7974" marR="7974" marT="797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600" u="none" strike="noStrike" dirty="0">
                          <a:effectLst/>
                        </a:rPr>
                        <a:t>8 </a:t>
                      </a:r>
                      <a:r>
                        <a:rPr lang="ru-RU" sz="1600" u="none" strike="noStrike" dirty="0" smtClean="0">
                          <a:effectLst/>
                        </a:rPr>
                        <a:t>622,88</a:t>
                      </a:r>
                      <a:r>
                        <a:rPr lang="ru-RU" sz="1600" b="0" u="none" strike="noStrike" dirty="0" smtClean="0"/>
                        <a:t>₸</a:t>
                      </a:r>
                      <a:endParaRPr lang="ru-RU" sz="1600" b="1" i="0" u="none" strike="noStrike" dirty="0">
                        <a:effectLst/>
                        <a:latin typeface="Times New Roman"/>
                      </a:endParaRPr>
                    </a:p>
                  </a:txBody>
                  <a:tcPr marL="7974" marR="7974" marT="7974" marB="0" anchor="ctr"/>
                </a:tc>
              </a:tr>
              <a:tr h="408551">
                <a:tc>
                  <a:txBody>
                    <a:bodyPr/>
                    <a:lstStyle/>
                    <a:p>
                      <a:pPr algn="l" fontAlgn="ctr"/>
                      <a:r>
                        <a:rPr lang="en-US" sz="1600" u="none" strike="noStrike" dirty="0">
                          <a:effectLst/>
                        </a:rPr>
                        <a:t>ADSL </a:t>
                      </a:r>
                      <a:r>
                        <a:rPr lang="ru-RU" sz="1600" u="none" strike="noStrike" dirty="0">
                          <a:effectLst/>
                        </a:rPr>
                        <a:t>модем аренда </a:t>
                      </a:r>
                      <a:endParaRPr lang="ru-RU" sz="1600" b="1" i="0" u="none" strike="noStrike" dirty="0">
                        <a:effectLst/>
                        <a:latin typeface="Times New Roman"/>
                      </a:endParaRPr>
                    </a:p>
                  </a:txBody>
                  <a:tcPr marL="7974" marR="7974" marT="797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600" u="none" strike="noStrike" dirty="0" smtClean="0">
                          <a:effectLst/>
                        </a:rPr>
                        <a:t>239,56</a:t>
                      </a:r>
                      <a:r>
                        <a:rPr lang="ru-RU" sz="1600" b="0" u="none" strike="noStrike" dirty="0" smtClean="0"/>
                        <a:t>₸</a:t>
                      </a:r>
                      <a:endParaRPr lang="ru-RU" sz="1600" b="1" i="0" u="none" strike="noStrike" dirty="0">
                        <a:effectLst/>
                        <a:latin typeface="Times New Roman"/>
                      </a:endParaRPr>
                    </a:p>
                  </a:txBody>
                  <a:tcPr marL="7974" marR="7974" marT="7974" marB="0" anchor="ctr"/>
                </a:tc>
              </a:tr>
              <a:tr h="299021">
                <a:tc gridSpan="2">
                  <a:txBody>
                    <a:bodyPr/>
                    <a:lstStyle/>
                    <a:p>
                      <a:pPr algn="ctr" fontAlgn="ctr"/>
                      <a:r>
                        <a:rPr lang="ru-RU" sz="1600" b="1" u="none" strike="noStrike" dirty="0" smtClean="0">
                          <a:effectLst/>
                        </a:rPr>
                        <a:t>Тарифы </a:t>
                      </a:r>
                      <a:r>
                        <a:rPr lang="ru-RU" sz="1600" b="1" u="none" strike="noStrike" dirty="0">
                          <a:effectLst/>
                        </a:rPr>
                        <a:t>на услуги предоставления абонентского оборудования </a:t>
                      </a:r>
                      <a:r>
                        <a:rPr lang="ru-RU" sz="1600" b="1" u="none" strike="noStrike" dirty="0" smtClean="0">
                          <a:effectLst/>
                        </a:rPr>
                        <a:t>радиомоста</a:t>
                      </a:r>
                      <a:endParaRPr lang="ru-RU" sz="1600" b="1" i="0" u="none" strike="noStrike" dirty="0">
                        <a:effectLst/>
                        <a:latin typeface="Times New Roman"/>
                      </a:endParaRPr>
                    </a:p>
                  </a:txBody>
                  <a:tcPr marL="7974" marR="7974" marT="7974" marB="0" anchor="ctr"/>
                </a:tc>
                <a:tc hMerge="1">
                  <a:txBody>
                    <a:bodyPr/>
                    <a:lstStyle/>
                    <a:p>
                      <a:endParaRPr lang="ru-RU"/>
                    </a:p>
                  </a:txBody>
                  <a:tcPr/>
                </a:tc>
              </a:tr>
              <a:tr h="444556">
                <a:tc>
                  <a:txBody>
                    <a:bodyPr/>
                    <a:lstStyle/>
                    <a:p>
                      <a:pPr algn="l" fontAlgn="ctr"/>
                      <a:r>
                        <a:rPr lang="ru-RU" sz="1600" u="none" strike="noStrike" dirty="0" smtClean="0">
                          <a:effectLst/>
                        </a:rPr>
                        <a:t>Аренда </a:t>
                      </a:r>
                      <a:r>
                        <a:rPr lang="ru-RU" sz="1600" u="none" strike="noStrike" dirty="0">
                          <a:effectLst/>
                        </a:rPr>
                        <a:t>маршрутизатора (</a:t>
                      </a:r>
                      <a:r>
                        <a:rPr lang="ru-RU" sz="1600" u="none" strike="noStrike" dirty="0" smtClean="0">
                          <a:effectLst/>
                        </a:rPr>
                        <a:t>антенна</a:t>
                      </a:r>
                      <a:r>
                        <a:rPr lang="ru-RU" sz="1600" u="none" strike="noStrike" dirty="0">
                          <a:effectLst/>
                        </a:rPr>
                        <a:t>) радиомоста</a:t>
                      </a:r>
                      <a:endParaRPr lang="ru-RU" sz="1600" b="1" i="0" u="none" strike="noStrike" dirty="0">
                        <a:effectLst/>
                        <a:latin typeface="Times New Roman"/>
                      </a:endParaRPr>
                    </a:p>
                  </a:txBody>
                  <a:tcPr marL="7974" marR="7974" marT="797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600" u="none" strike="noStrike" dirty="0" smtClean="0">
                          <a:effectLst/>
                        </a:rPr>
                        <a:t>600</a:t>
                      </a:r>
                      <a:r>
                        <a:rPr lang="ru-RU" sz="1600" b="0" u="none" strike="noStrike" dirty="0" smtClean="0"/>
                        <a:t>₸</a:t>
                      </a:r>
                      <a:endParaRPr lang="ru-RU" sz="1600" b="1" i="0" u="none" strike="noStrike" dirty="0">
                        <a:effectLst/>
                        <a:latin typeface="Times New Roman"/>
                      </a:endParaRPr>
                    </a:p>
                  </a:txBody>
                  <a:tcPr marL="7974" marR="7974" marT="7974" marB="0" anchor="ctr"/>
                </a:tc>
              </a:tr>
              <a:tr h="432048">
                <a:tc>
                  <a:txBody>
                    <a:bodyPr/>
                    <a:lstStyle/>
                    <a:p>
                      <a:pPr algn="l" fontAlgn="ctr"/>
                      <a:r>
                        <a:rPr lang="ru-RU" sz="1600" u="none" strike="noStrike" dirty="0" smtClean="0">
                          <a:effectLst/>
                        </a:rPr>
                        <a:t>Аренда </a:t>
                      </a:r>
                      <a:r>
                        <a:rPr lang="ru-RU" sz="1600" u="none" strike="noStrike" dirty="0" err="1">
                          <a:effectLst/>
                        </a:rPr>
                        <a:t>Wi</a:t>
                      </a:r>
                      <a:r>
                        <a:rPr lang="ru-RU" sz="1600" u="none" strike="noStrike" dirty="0">
                          <a:effectLst/>
                        </a:rPr>
                        <a:t>- </a:t>
                      </a:r>
                      <a:r>
                        <a:rPr lang="ru-RU" sz="1600" u="none" strike="noStrike" dirty="0" err="1">
                          <a:effectLst/>
                        </a:rPr>
                        <a:t>Fi</a:t>
                      </a:r>
                      <a:r>
                        <a:rPr lang="ru-RU" sz="1600" u="none" strike="noStrike" dirty="0">
                          <a:effectLst/>
                        </a:rPr>
                        <a:t> роутера радиомоста</a:t>
                      </a:r>
                      <a:endParaRPr lang="ru-RU" sz="1600" b="1" i="0" u="none" strike="noStrike" dirty="0">
                        <a:effectLst/>
                        <a:latin typeface="Times New Roman"/>
                      </a:endParaRPr>
                    </a:p>
                  </a:txBody>
                  <a:tcPr marL="7974" marR="7974" marT="797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600" u="none" strike="noStrike" dirty="0" smtClean="0">
                          <a:effectLst/>
                        </a:rPr>
                        <a:t>300</a:t>
                      </a:r>
                      <a:r>
                        <a:rPr lang="ru-RU" sz="1600" b="0" u="none" strike="noStrike" dirty="0" smtClean="0"/>
                        <a:t>₸</a:t>
                      </a:r>
                      <a:endParaRPr lang="ru-RU" sz="1600" b="1" i="0" u="none" strike="noStrike" dirty="0">
                        <a:effectLst/>
                        <a:latin typeface="Times New Roman"/>
                      </a:endParaRPr>
                    </a:p>
                  </a:txBody>
                  <a:tcPr marL="7974" marR="7974" marT="7974" marB="0" anchor="ctr"/>
                </a:tc>
              </a:tr>
            </a:tbl>
          </a:graphicData>
        </a:graphic>
      </p:graphicFrame>
    </p:spTree>
    <p:extLst>
      <p:ext uri="{BB962C8B-B14F-4D97-AF65-F5344CB8AC3E}">
        <p14:creationId xmlns:p14="http://schemas.microsoft.com/office/powerpoint/2010/main" xmlns="" val="764845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722697"/>
          </a:xfrm>
        </p:spPr>
        <p:txBody>
          <a:bodyPr>
            <a:normAutofit/>
          </a:bodyPr>
          <a:lstStyle/>
          <a:p>
            <a:r>
              <a:rPr lang="ru-RU" sz="2000" b="1" dirty="0">
                <a:solidFill>
                  <a:schemeClr val="accent1">
                    <a:lumMod val="75000"/>
                  </a:schemeClr>
                </a:solidFill>
              </a:rPr>
              <a:t>Раздел V Тарифы на услуги предоставления </a:t>
            </a:r>
            <a:r>
              <a:rPr lang="en-US" sz="2000" b="1" dirty="0" smtClean="0">
                <a:solidFill>
                  <a:schemeClr val="accent1">
                    <a:lumMod val="75000"/>
                  </a:schemeClr>
                </a:solidFill>
              </a:rPr>
              <a:t/>
            </a:r>
            <a:br>
              <a:rPr lang="en-US" sz="2000" b="1" dirty="0" smtClean="0">
                <a:solidFill>
                  <a:schemeClr val="accent1">
                    <a:lumMod val="75000"/>
                  </a:schemeClr>
                </a:solidFill>
              </a:rPr>
            </a:br>
            <a:r>
              <a:rPr lang="ru-RU" sz="2000" b="1" dirty="0" smtClean="0">
                <a:solidFill>
                  <a:schemeClr val="accent1">
                    <a:lumMod val="75000"/>
                  </a:schemeClr>
                </a:solidFill>
              </a:rPr>
              <a:t>абонентского </a:t>
            </a:r>
            <a:r>
              <a:rPr lang="ru-RU" sz="2000" b="1" dirty="0">
                <a:solidFill>
                  <a:schemeClr val="accent1">
                    <a:lumMod val="75000"/>
                  </a:schemeClr>
                </a:solidFill>
              </a:rPr>
              <a:t>оборудования</a:t>
            </a:r>
            <a:endParaRPr lang="ru-RU" sz="20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xmlns="" val="3933398930"/>
              </p:ext>
            </p:extLst>
          </p:nvPr>
        </p:nvGraphicFramePr>
        <p:xfrm>
          <a:off x="571472" y="1358444"/>
          <a:ext cx="8072494" cy="1069290"/>
        </p:xfrm>
        <a:graphic>
          <a:graphicData uri="http://schemas.openxmlformats.org/drawingml/2006/table">
            <a:tbl>
              <a:tblPr>
                <a:tableStyleId>{5940675A-B579-460E-94D1-54222C63F5DA}</a:tableStyleId>
              </a:tblPr>
              <a:tblGrid>
                <a:gridCol w="5215898"/>
                <a:gridCol w="2856596"/>
              </a:tblGrid>
              <a:tr h="444034">
                <a:tc gridSpan="2">
                  <a:txBody>
                    <a:bodyPr/>
                    <a:lstStyle/>
                    <a:p>
                      <a:pPr algn="ctr" fontAlgn="ctr"/>
                      <a:r>
                        <a:rPr lang="ru-RU" sz="1800" b="1" u="none" strike="noStrike" dirty="0" smtClean="0">
                          <a:effectLst/>
                        </a:rPr>
                        <a:t>Тарифы </a:t>
                      </a:r>
                      <a:r>
                        <a:rPr lang="ru-RU" sz="1800" b="1" u="none" strike="noStrike" dirty="0">
                          <a:effectLst/>
                        </a:rPr>
                        <a:t>на услуги предоставлени</a:t>
                      </a:r>
                      <a:r>
                        <a:rPr lang="ru-RU" sz="1800" b="0" u="none" strike="noStrike" dirty="0">
                          <a:effectLst/>
                        </a:rPr>
                        <a:t>я</a:t>
                      </a:r>
                      <a:r>
                        <a:rPr lang="ru-RU" sz="1800" b="1" u="none" strike="noStrike" dirty="0">
                          <a:effectLst/>
                        </a:rPr>
                        <a:t> абонентского оборудования </a:t>
                      </a:r>
                      <a:r>
                        <a:rPr lang="en-US" sz="1800" b="1" u="none" strike="noStrike" dirty="0" smtClean="0">
                          <a:effectLst/>
                        </a:rPr>
                        <a:t>FWA</a:t>
                      </a:r>
                      <a:endParaRPr lang="ru-RU" sz="1800" b="1" i="0" u="none" strike="noStrike" dirty="0">
                        <a:effectLst/>
                        <a:latin typeface="Times New Roman"/>
                      </a:endParaRPr>
                    </a:p>
                  </a:txBody>
                  <a:tcPr marL="7974" marR="7974" marT="7974" marB="0" anchor="ctr"/>
                </a:tc>
                <a:tc hMerge="1">
                  <a:txBody>
                    <a:bodyPr/>
                    <a:lstStyle/>
                    <a:p>
                      <a:endParaRPr lang="ru-RU"/>
                    </a:p>
                  </a:txBody>
                  <a:tcPr/>
                </a:tc>
              </a:tr>
              <a:tr h="625256">
                <a:tc>
                  <a:txBody>
                    <a:bodyPr/>
                    <a:lstStyle/>
                    <a:p>
                      <a:pPr algn="l" fontAlgn="ctr"/>
                      <a:r>
                        <a:rPr lang="ru-RU" sz="1800" b="0" u="none" strike="noStrike" dirty="0" smtClean="0">
                          <a:effectLst/>
                        </a:rPr>
                        <a:t>  Аренда абонентского оборудования </a:t>
                      </a:r>
                      <a:r>
                        <a:rPr lang="en-US" sz="1800" b="0" u="none" strike="noStrike" dirty="0" smtClean="0">
                          <a:effectLst/>
                        </a:rPr>
                        <a:t>FWA</a:t>
                      </a:r>
                      <a:endParaRPr lang="ru-RU" sz="1800" b="0" i="0" u="none" strike="noStrike" dirty="0">
                        <a:effectLst/>
                        <a:latin typeface="Times New Roman"/>
                      </a:endParaRPr>
                    </a:p>
                  </a:txBody>
                  <a:tcPr marL="7974" marR="7974" marT="797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800" u="none" strike="noStrike" dirty="0" smtClean="0">
                          <a:effectLst/>
                        </a:rPr>
                        <a:t>500 </a:t>
                      </a:r>
                      <a:r>
                        <a:rPr lang="ru-RU" sz="1800" b="0" u="none" strike="noStrike" dirty="0" smtClean="0"/>
                        <a:t>₸</a:t>
                      </a:r>
                      <a:endParaRPr lang="ru-RU" sz="1800" b="1" i="0" u="none" strike="noStrike" dirty="0">
                        <a:effectLst/>
                        <a:latin typeface="Times New Roman"/>
                      </a:endParaRPr>
                    </a:p>
                  </a:txBody>
                  <a:tcPr marL="7974" marR="7974" marT="7974" marB="0" anchor="ctr"/>
                </a:tc>
              </a:tr>
            </a:tbl>
          </a:graphicData>
        </a:graphic>
      </p:graphicFrame>
      <p:pic>
        <p:nvPicPr>
          <p:cNvPr id="6" name="Рисунок 5" descr="fwa.png"/>
          <p:cNvPicPr>
            <a:picLocks noChangeAspect="1"/>
          </p:cNvPicPr>
          <p:nvPr/>
        </p:nvPicPr>
        <p:blipFill>
          <a:blip r:embed="rId3"/>
          <a:stretch>
            <a:fillRect/>
          </a:stretch>
        </p:blipFill>
        <p:spPr>
          <a:xfrm>
            <a:off x="1928794" y="3143254"/>
            <a:ext cx="5357850" cy="1125856"/>
          </a:xfrm>
          <a:prstGeom prst="rect">
            <a:avLst/>
          </a:prstGeom>
          <a:effectLst>
            <a:softEdge rad="127000"/>
          </a:effectLst>
        </p:spPr>
      </p:pic>
    </p:spTree>
    <p:extLst>
      <p:ext uri="{BB962C8B-B14F-4D97-AF65-F5344CB8AC3E}">
        <p14:creationId xmlns:p14="http://schemas.microsoft.com/office/powerpoint/2010/main" xmlns="" val="764845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64428"/>
            <a:ext cx="7128792" cy="728435"/>
          </a:xfrm>
        </p:spPr>
        <p:txBody>
          <a:bodyPr>
            <a:normAutofit/>
          </a:bodyPr>
          <a:lstStyle/>
          <a:p>
            <a:pPr fontAlgn="ctr"/>
            <a:r>
              <a:rPr lang="ru-RU" sz="2000" b="1" dirty="0" smtClean="0">
                <a:solidFill>
                  <a:schemeClr val="accent1">
                    <a:lumMod val="75000"/>
                  </a:schemeClr>
                </a:solidFill>
              </a:rPr>
              <a:t>Тарифы за утерю клиентского оборудования</a:t>
            </a:r>
            <a:endParaRPr lang="ru-RU" sz="2000" b="1" dirty="0">
              <a:solidFill>
                <a:schemeClr val="accent1">
                  <a:lumMod val="75000"/>
                </a:schemeClr>
              </a:solidFill>
              <a:latin typeface="Times New Roman"/>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xmlns="" val="3159443400"/>
              </p:ext>
            </p:extLst>
          </p:nvPr>
        </p:nvGraphicFramePr>
        <p:xfrm>
          <a:off x="142844" y="555526"/>
          <a:ext cx="8858312" cy="3645698"/>
        </p:xfrm>
        <a:graphic>
          <a:graphicData uri="http://schemas.openxmlformats.org/drawingml/2006/table">
            <a:tbl>
              <a:tblPr>
                <a:tableStyleId>{5940675A-B579-460E-94D1-54222C63F5DA}</a:tableStyleId>
              </a:tblPr>
              <a:tblGrid>
                <a:gridCol w="4517941"/>
                <a:gridCol w="4340371"/>
              </a:tblGrid>
              <a:tr h="369729">
                <a:tc>
                  <a:txBody>
                    <a:bodyPr/>
                    <a:lstStyle/>
                    <a:p>
                      <a:pPr algn="l" fontAlgn="ctr"/>
                      <a:r>
                        <a:rPr lang="ru-RU" sz="1400" u="none" strike="noStrike" dirty="0" smtClean="0">
                          <a:solidFill>
                            <a:srgbClr val="C00000"/>
                          </a:solidFill>
                          <a:effectLst/>
                          <a:latin typeface="+mn-lt"/>
                        </a:rPr>
                        <a:t>Плата за утерю ONT</a:t>
                      </a:r>
                      <a:endParaRPr lang="ru-RU" sz="1400" b="1" i="0" u="none" strike="noStrike" dirty="0">
                        <a:solidFill>
                          <a:srgbClr val="C00000"/>
                        </a:solidFill>
                        <a:effectLst/>
                        <a:latin typeface="+mn-lt"/>
                      </a:endParaRPr>
                    </a:p>
                  </a:txBody>
                  <a:tcPr marL="7974" marR="7974" marT="797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400" u="none" strike="noStrike" dirty="0" smtClean="0">
                          <a:solidFill>
                            <a:srgbClr val="C00000"/>
                          </a:solidFill>
                          <a:effectLst/>
                          <a:latin typeface="+mn-lt"/>
                        </a:rPr>
                        <a:t>23 500</a:t>
                      </a:r>
                      <a:r>
                        <a:rPr lang="ru-RU" sz="1400" b="0" u="none" strike="noStrike" dirty="0" smtClean="0">
                          <a:solidFill>
                            <a:srgbClr val="C00000"/>
                          </a:solidFill>
                          <a:latin typeface="+mn-lt"/>
                        </a:rPr>
                        <a:t>₸</a:t>
                      </a:r>
                      <a:endParaRPr lang="ru-RU" sz="1400" b="1" i="0" u="none" strike="noStrike" dirty="0" smtClean="0">
                        <a:solidFill>
                          <a:srgbClr val="C00000"/>
                        </a:solidFill>
                        <a:effectLst/>
                        <a:latin typeface="+mn-lt"/>
                      </a:endParaRPr>
                    </a:p>
                  </a:txBody>
                  <a:tcPr marL="7974" marR="7974" marT="7974" marB="0" anchor="ctr"/>
                </a:tc>
              </a:tr>
              <a:tr h="333080">
                <a:tc>
                  <a:txBody>
                    <a:bodyPr/>
                    <a:lstStyle/>
                    <a:p>
                      <a:pPr algn="l" fontAlgn="ctr"/>
                      <a:r>
                        <a:rPr lang="ru-RU" sz="1400" u="none" strike="noStrike" dirty="0">
                          <a:solidFill>
                            <a:srgbClr val="C00000"/>
                          </a:solidFill>
                          <a:effectLst/>
                          <a:latin typeface="+mn-lt"/>
                        </a:rPr>
                        <a:t>Плата за утерю </a:t>
                      </a:r>
                      <a:r>
                        <a:rPr lang="en-US" sz="1400" u="none" strike="noStrike" dirty="0">
                          <a:solidFill>
                            <a:srgbClr val="C00000"/>
                          </a:solidFill>
                          <a:effectLst/>
                          <a:latin typeface="+mn-lt"/>
                        </a:rPr>
                        <a:t>STB </a:t>
                      </a:r>
                      <a:endParaRPr lang="en-US" sz="1400" b="1" i="0" u="none" strike="noStrike" dirty="0">
                        <a:solidFill>
                          <a:srgbClr val="C00000"/>
                        </a:solidFill>
                        <a:effectLst/>
                        <a:latin typeface="+mn-lt"/>
                      </a:endParaRPr>
                    </a:p>
                  </a:txBody>
                  <a:tcPr marL="7974" marR="7974" marT="7974" marB="0" anchor="ctr"/>
                </a:tc>
                <a:tc>
                  <a:txBody>
                    <a:bodyPr/>
                    <a:lstStyle/>
                    <a:p>
                      <a:pPr algn="ctr" fontAlgn="ctr"/>
                      <a:r>
                        <a:rPr lang="ru-RU" sz="1400" b="0" i="0" u="none" strike="noStrike" dirty="0" smtClean="0">
                          <a:solidFill>
                            <a:srgbClr val="C00000"/>
                          </a:solidFill>
                          <a:effectLst/>
                          <a:latin typeface="+mn-lt"/>
                        </a:rPr>
                        <a:t>11 000</a:t>
                      </a:r>
                      <a:r>
                        <a:rPr lang="ru-RU" sz="1400" b="0" u="none" strike="noStrike" dirty="0" smtClean="0">
                          <a:solidFill>
                            <a:srgbClr val="C00000"/>
                          </a:solidFill>
                          <a:latin typeface="+mn-lt"/>
                        </a:rPr>
                        <a:t>₸</a:t>
                      </a:r>
                      <a:endParaRPr lang="ru-RU" sz="1400" b="0" i="0" u="none" strike="noStrike" dirty="0">
                        <a:solidFill>
                          <a:srgbClr val="C00000"/>
                        </a:solidFill>
                        <a:effectLst/>
                        <a:latin typeface="+mn-lt"/>
                      </a:endParaRPr>
                    </a:p>
                  </a:txBody>
                  <a:tcPr marL="7974" marR="7974" marT="7974" marB="0" anchor="ctr"/>
                </a:tc>
              </a:tr>
              <a:tr h="485500">
                <a:tc>
                  <a:txBody>
                    <a:bodyPr/>
                    <a:lstStyle/>
                    <a:p>
                      <a:pPr algn="l" fontAlgn="ctr"/>
                      <a:r>
                        <a:rPr lang="ru-RU" sz="1400" u="none" strike="noStrike" dirty="0">
                          <a:effectLst/>
                          <a:latin typeface="+mn-lt"/>
                        </a:rPr>
                        <a:t>Плата за утерю блока питания STB </a:t>
                      </a:r>
                      <a:endParaRPr lang="ru-RU" sz="1400" b="1" i="0" u="none" strike="noStrike" dirty="0">
                        <a:effectLst/>
                        <a:latin typeface="+mn-lt"/>
                      </a:endParaRPr>
                    </a:p>
                  </a:txBody>
                  <a:tcPr marL="7974" marR="7974" marT="7974" marB="0" anchor="ctr"/>
                </a:tc>
                <a:tc>
                  <a:txBody>
                    <a:bodyPr/>
                    <a:lstStyle/>
                    <a:p>
                      <a:pPr algn="ctr" fontAlgn="ctr"/>
                      <a:r>
                        <a:rPr lang="ru-RU" sz="1400" u="none" strike="noStrike" dirty="0" smtClean="0">
                          <a:effectLst/>
                          <a:latin typeface="+mn-lt"/>
                        </a:rPr>
                        <a:t>В соответствии </a:t>
                      </a:r>
                      <a:r>
                        <a:rPr lang="ru-RU" sz="1400" u="none" strike="noStrike" dirty="0">
                          <a:effectLst/>
                          <a:latin typeface="+mn-lt"/>
                        </a:rPr>
                        <a:t>с тарифами за выкуп блока питания STB</a:t>
                      </a:r>
                      <a:endParaRPr lang="ru-RU" sz="1400" b="0" i="0" u="none" strike="noStrike" dirty="0">
                        <a:effectLst/>
                        <a:latin typeface="+mn-lt"/>
                      </a:endParaRPr>
                    </a:p>
                  </a:txBody>
                  <a:tcPr marL="7974" marR="7974" marT="7974" marB="0" anchor="ctr"/>
                </a:tc>
              </a:tr>
              <a:tr h="316264">
                <a:tc>
                  <a:txBody>
                    <a:bodyPr/>
                    <a:lstStyle/>
                    <a:p>
                      <a:pPr algn="l" fontAlgn="ctr"/>
                      <a:r>
                        <a:rPr lang="ru-RU" sz="1400" u="none" strike="noStrike" dirty="0" smtClean="0">
                          <a:solidFill>
                            <a:schemeClr val="tx1"/>
                          </a:solidFill>
                          <a:effectLst/>
                          <a:latin typeface="+mn-lt"/>
                        </a:rPr>
                        <a:t>Плата за утерю пульта ДУ</a:t>
                      </a:r>
                      <a:endParaRPr lang="ru-RU" sz="1400" b="1" i="0" u="none" strike="noStrike" dirty="0">
                        <a:solidFill>
                          <a:schemeClr val="tx1"/>
                        </a:solidFill>
                        <a:effectLst/>
                        <a:latin typeface="+mn-lt"/>
                      </a:endParaRPr>
                    </a:p>
                  </a:txBody>
                  <a:tcPr marL="7974" marR="7974" marT="7974" marB="0" anchor="ctr"/>
                </a:tc>
                <a:tc>
                  <a:txBody>
                    <a:bodyPr/>
                    <a:lstStyle/>
                    <a:p>
                      <a:pPr algn="ctr" fontAlgn="ctr"/>
                      <a:r>
                        <a:rPr lang="ru-RU" sz="1400" u="none" strike="noStrike" dirty="0" smtClean="0">
                          <a:solidFill>
                            <a:schemeClr val="tx1"/>
                          </a:solidFill>
                          <a:effectLst/>
                          <a:latin typeface="+mn-lt"/>
                        </a:rPr>
                        <a:t>В соответствии с тарифами за выкуп пульта</a:t>
                      </a:r>
                      <a:r>
                        <a:rPr lang="ru-RU" sz="1400" u="none" strike="noStrike" baseline="0" dirty="0" smtClean="0">
                          <a:solidFill>
                            <a:schemeClr val="tx1"/>
                          </a:solidFill>
                          <a:effectLst/>
                          <a:latin typeface="+mn-lt"/>
                        </a:rPr>
                        <a:t> ДУ</a:t>
                      </a:r>
                      <a:endParaRPr lang="ru-RU" sz="1400" b="0" i="0" u="none" strike="noStrike" dirty="0">
                        <a:solidFill>
                          <a:schemeClr val="tx1"/>
                        </a:solidFill>
                        <a:effectLst/>
                        <a:latin typeface="+mn-lt"/>
                      </a:endParaRPr>
                    </a:p>
                  </a:txBody>
                  <a:tcPr marL="7974" marR="7974" marT="7974" marB="0" anchor="ctr"/>
                </a:tc>
              </a:tr>
              <a:tr h="285752">
                <a:tc>
                  <a:txBody>
                    <a:bodyPr/>
                    <a:lstStyle/>
                    <a:p>
                      <a:pPr algn="l" fontAlgn="ctr"/>
                      <a:r>
                        <a:rPr lang="ru-RU" sz="1400" b="0" i="0" u="none" strike="noStrike" dirty="0" smtClean="0">
                          <a:solidFill>
                            <a:schemeClr val="tx1"/>
                          </a:solidFill>
                          <a:effectLst/>
                          <a:latin typeface="+mn-lt"/>
                          <a:cs typeface="Calibri" pitchFamily="34" charset="0"/>
                        </a:rPr>
                        <a:t>Плата за утерю кабеля </a:t>
                      </a:r>
                      <a:r>
                        <a:rPr lang="en-US" sz="1400" b="0" i="0" u="none" strike="noStrike" dirty="0" smtClean="0">
                          <a:solidFill>
                            <a:schemeClr val="tx1"/>
                          </a:solidFill>
                          <a:effectLst/>
                          <a:latin typeface="+mn-lt"/>
                          <a:cs typeface="Calibri" pitchFamily="34" charset="0"/>
                        </a:rPr>
                        <a:t>HDMI</a:t>
                      </a:r>
                      <a:endParaRPr lang="ru-RU" sz="1400" b="0" i="0" u="none" strike="noStrike" dirty="0">
                        <a:solidFill>
                          <a:schemeClr val="tx1"/>
                        </a:solidFill>
                        <a:effectLst/>
                        <a:latin typeface="+mn-lt"/>
                        <a:cs typeface="Calibri" pitchFamily="34" charset="0"/>
                      </a:endParaRPr>
                    </a:p>
                  </a:txBody>
                  <a:tcPr marL="7974" marR="7974" marT="7974" marB="0" anchor="ctr"/>
                </a:tc>
                <a:tc>
                  <a:txBody>
                    <a:bodyPr/>
                    <a:lstStyle/>
                    <a:p>
                      <a:pPr algn="ctr" fontAlgn="ctr"/>
                      <a:r>
                        <a:rPr lang="ru-RU" sz="1400" u="none" strike="noStrike" dirty="0" smtClean="0">
                          <a:solidFill>
                            <a:schemeClr val="tx1"/>
                          </a:solidFill>
                          <a:effectLst/>
                          <a:latin typeface="+mn-lt"/>
                        </a:rPr>
                        <a:t>В соответствии с тарифами за выкуп кабеля</a:t>
                      </a:r>
                      <a:r>
                        <a:rPr lang="en-US" sz="1400" u="none" strike="noStrike" dirty="0" smtClean="0">
                          <a:solidFill>
                            <a:schemeClr val="tx1"/>
                          </a:solidFill>
                          <a:effectLst/>
                          <a:latin typeface="+mn-lt"/>
                        </a:rPr>
                        <a:t> HDMI</a:t>
                      </a:r>
                      <a:endParaRPr lang="ru-RU" sz="1400" b="0" i="0" u="none" strike="noStrike" dirty="0">
                        <a:solidFill>
                          <a:schemeClr val="tx1"/>
                        </a:solidFill>
                        <a:effectLst/>
                        <a:latin typeface="+mn-lt"/>
                      </a:endParaRPr>
                    </a:p>
                  </a:txBody>
                  <a:tcPr marL="7974" marR="7974" marT="7974" marB="0" anchor="ctr"/>
                </a:tc>
              </a:tr>
              <a:tr h="342808">
                <a:tc>
                  <a:txBody>
                    <a:bodyPr/>
                    <a:lstStyle/>
                    <a:p>
                      <a:pPr algn="l" fontAlgn="ctr"/>
                      <a:r>
                        <a:rPr lang="ru-RU" sz="1400" u="none" strike="noStrike" dirty="0">
                          <a:solidFill>
                            <a:schemeClr val="tx1"/>
                          </a:solidFill>
                          <a:effectLst/>
                          <a:latin typeface="+mn-lt"/>
                        </a:rPr>
                        <a:t>Плата за утерю блока питания ONT</a:t>
                      </a:r>
                      <a:endParaRPr lang="ru-RU" sz="1400" b="1" i="0" u="none" strike="noStrike" dirty="0">
                        <a:solidFill>
                          <a:schemeClr val="tx1"/>
                        </a:solidFill>
                        <a:effectLst/>
                        <a:latin typeface="+mn-lt"/>
                      </a:endParaRPr>
                    </a:p>
                  </a:txBody>
                  <a:tcPr marL="7974" marR="7974" marT="797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400" u="none" strike="noStrike" dirty="0" smtClean="0">
                          <a:solidFill>
                            <a:schemeClr val="tx1"/>
                          </a:solidFill>
                          <a:effectLst/>
                          <a:latin typeface="+mn-lt"/>
                        </a:rPr>
                        <a:t>1 000</a:t>
                      </a:r>
                      <a:r>
                        <a:rPr lang="ru-RU" sz="1400" b="0" u="none" strike="noStrike" dirty="0" smtClean="0">
                          <a:solidFill>
                            <a:schemeClr val="tx1"/>
                          </a:solidFill>
                          <a:latin typeface="+mn-lt"/>
                        </a:rPr>
                        <a:t>₸</a:t>
                      </a:r>
                      <a:endParaRPr lang="ru-RU" sz="1400" b="0" i="0" u="none" strike="noStrike" dirty="0">
                        <a:solidFill>
                          <a:schemeClr val="tx1"/>
                        </a:solidFill>
                        <a:effectLst/>
                        <a:latin typeface="+mn-lt"/>
                      </a:endParaRPr>
                    </a:p>
                  </a:txBody>
                  <a:tcPr marL="7974" marR="7974" marT="7974" marB="0" anchor="ctr"/>
                </a:tc>
              </a:tr>
              <a:tr h="36000">
                <a:tc>
                  <a:txBody>
                    <a:bodyPr/>
                    <a:lstStyle/>
                    <a:p>
                      <a:pPr algn="l" fontAlgn="ctr"/>
                      <a:r>
                        <a:rPr lang="ru-RU" sz="1400" u="none" strike="noStrike" dirty="0">
                          <a:solidFill>
                            <a:srgbClr val="C00000"/>
                          </a:solidFill>
                          <a:effectLst/>
                          <a:latin typeface="+mn-lt"/>
                        </a:rPr>
                        <a:t>Плата за утерю </a:t>
                      </a:r>
                      <a:r>
                        <a:rPr lang="en-US" sz="1400" u="none" strike="noStrike" dirty="0">
                          <a:solidFill>
                            <a:srgbClr val="C00000"/>
                          </a:solidFill>
                          <a:effectLst/>
                          <a:latin typeface="+mn-lt"/>
                        </a:rPr>
                        <a:t>LTE-</a:t>
                      </a:r>
                      <a:r>
                        <a:rPr lang="ru-RU" sz="1400" u="none" strike="noStrike" dirty="0">
                          <a:solidFill>
                            <a:srgbClr val="C00000"/>
                          </a:solidFill>
                          <a:effectLst/>
                          <a:latin typeface="+mn-lt"/>
                        </a:rPr>
                        <a:t>модема/маршрутизатора</a:t>
                      </a:r>
                      <a:endParaRPr lang="ru-RU" sz="1400" b="1" i="0" u="none" strike="noStrike" dirty="0">
                        <a:solidFill>
                          <a:srgbClr val="C00000"/>
                        </a:solidFill>
                        <a:effectLst/>
                        <a:latin typeface="+mn-lt"/>
                      </a:endParaRPr>
                    </a:p>
                  </a:txBody>
                  <a:tcPr marL="7974" marR="7974" marT="797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400" u="none" strike="noStrike" dirty="0" smtClean="0">
                          <a:solidFill>
                            <a:srgbClr val="C00000"/>
                          </a:solidFill>
                          <a:effectLst/>
                          <a:latin typeface="+mn-lt"/>
                        </a:rPr>
                        <a:t>25 500</a:t>
                      </a:r>
                      <a:r>
                        <a:rPr lang="ru-RU" sz="1400" b="0" u="none" strike="noStrike" dirty="0" smtClean="0">
                          <a:solidFill>
                            <a:srgbClr val="C00000"/>
                          </a:solidFill>
                          <a:latin typeface="+mn-lt"/>
                        </a:rPr>
                        <a:t>₸</a:t>
                      </a:r>
                      <a:endParaRPr lang="ru-RU" sz="1400" b="1" i="0" u="none" strike="noStrike" dirty="0" smtClean="0">
                        <a:solidFill>
                          <a:srgbClr val="C00000"/>
                        </a:solidFill>
                        <a:effectLst/>
                        <a:latin typeface="+mn-lt"/>
                      </a:endParaRPr>
                    </a:p>
                  </a:txBody>
                  <a:tcPr marL="7974" marR="7974" marT="7974" marB="0" anchor="ctr"/>
                </a:tc>
              </a:tr>
              <a:tr h="31138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ru-RU" sz="1400" b="0" i="0" u="none" strike="noStrike" dirty="0" smtClean="0">
                          <a:solidFill>
                            <a:schemeClr val="tx1"/>
                          </a:solidFill>
                          <a:effectLst/>
                          <a:latin typeface="+mn-lt"/>
                          <a:cs typeface="Calibri" pitchFamily="34" charset="0"/>
                        </a:rPr>
                        <a:t>Плата</a:t>
                      </a:r>
                      <a:r>
                        <a:rPr lang="ru-RU" sz="1400" b="0" i="0" u="none" strike="noStrike" baseline="0" dirty="0" smtClean="0">
                          <a:solidFill>
                            <a:schemeClr val="tx1"/>
                          </a:solidFill>
                          <a:effectLst/>
                          <a:latin typeface="+mn-lt"/>
                          <a:cs typeface="Calibri" pitchFamily="34" charset="0"/>
                        </a:rPr>
                        <a:t> за утерю </a:t>
                      </a:r>
                      <a:r>
                        <a:rPr lang="ru-RU" sz="1400" b="0" u="none" strike="noStrike" dirty="0" smtClean="0">
                          <a:solidFill>
                            <a:schemeClr val="tx1"/>
                          </a:solidFill>
                          <a:effectLst/>
                          <a:latin typeface="+mn-lt"/>
                        </a:rPr>
                        <a:t>абонентского оборудования </a:t>
                      </a:r>
                      <a:r>
                        <a:rPr lang="en-US" sz="1400" b="0" u="none" strike="noStrike" dirty="0" smtClean="0">
                          <a:solidFill>
                            <a:schemeClr val="tx1"/>
                          </a:solidFill>
                          <a:effectLst/>
                          <a:latin typeface="+mn-lt"/>
                        </a:rPr>
                        <a:t>FWA</a:t>
                      </a:r>
                      <a:endParaRPr lang="ru-RU" sz="1400" b="1" i="0" u="none" strike="noStrike" dirty="0">
                        <a:solidFill>
                          <a:schemeClr val="tx1"/>
                        </a:solidFill>
                        <a:effectLst/>
                        <a:latin typeface="+mn-lt"/>
                      </a:endParaRPr>
                    </a:p>
                  </a:txBody>
                  <a:tcPr marL="7974" marR="7974" marT="797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400" u="none" strike="noStrike" dirty="0" smtClean="0">
                          <a:solidFill>
                            <a:schemeClr val="tx1"/>
                          </a:solidFill>
                          <a:effectLst/>
                          <a:latin typeface="+mn-lt"/>
                        </a:rPr>
                        <a:t>27 500</a:t>
                      </a:r>
                      <a:r>
                        <a:rPr lang="ru-RU" sz="1400" b="0" u="none" strike="noStrike" dirty="0" smtClean="0">
                          <a:solidFill>
                            <a:schemeClr val="tx1"/>
                          </a:solidFill>
                          <a:latin typeface="+mn-lt"/>
                        </a:rPr>
                        <a:t>₸</a:t>
                      </a:r>
                      <a:endParaRPr lang="ru-RU" sz="1400" b="0" i="0" u="none" strike="noStrike" dirty="0">
                        <a:solidFill>
                          <a:schemeClr val="tx1"/>
                        </a:solidFill>
                        <a:effectLst/>
                        <a:latin typeface="+mn-lt"/>
                      </a:endParaRPr>
                    </a:p>
                  </a:txBody>
                  <a:tcPr marL="7974" marR="7974" marT="7974" marB="0" anchor="ctr"/>
                </a:tc>
              </a:tr>
              <a:tr h="36000">
                <a:tc>
                  <a:txBody>
                    <a:bodyPr/>
                    <a:lstStyle/>
                    <a:p>
                      <a:pPr algn="l" fontAlgn="ctr"/>
                      <a:r>
                        <a:rPr lang="ru-RU" sz="1400" u="none" strike="noStrike" dirty="0">
                          <a:effectLst/>
                          <a:latin typeface="+mn-lt"/>
                        </a:rPr>
                        <a:t>Плата за утерю маршрутизатора (антенны) радиомоста</a:t>
                      </a:r>
                      <a:endParaRPr lang="ru-RU" sz="1400" b="1" i="0" u="none" strike="noStrike" dirty="0">
                        <a:effectLst/>
                        <a:latin typeface="+mn-lt"/>
                      </a:endParaRPr>
                    </a:p>
                  </a:txBody>
                  <a:tcPr marL="7974" marR="7974" marT="797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400" u="none" strike="noStrike" dirty="0" smtClean="0">
                          <a:effectLst/>
                          <a:latin typeface="+mn-lt"/>
                        </a:rPr>
                        <a:t>29 120</a:t>
                      </a:r>
                      <a:r>
                        <a:rPr lang="ru-RU" sz="1400" b="0" u="none" strike="noStrike" dirty="0" smtClean="0">
                          <a:latin typeface="+mn-lt"/>
                        </a:rPr>
                        <a:t>₸</a:t>
                      </a:r>
                      <a:endParaRPr lang="ru-RU" sz="1400" b="0" i="0" u="none" strike="noStrike" dirty="0">
                        <a:effectLst/>
                        <a:latin typeface="+mn-lt"/>
                      </a:endParaRPr>
                    </a:p>
                  </a:txBody>
                  <a:tcPr marL="7974" marR="7974" marT="7974" marB="0" anchor="ctr"/>
                </a:tc>
              </a:tr>
              <a:tr h="323822">
                <a:tc>
                  <a:txBody>
                    <a:bodyPr/>
                    <a:lstStyle/>
                    <a:p>
                      <a:pPr algn="l" fontAlgn="ctr"/>
                      <a:r>
                        <a:rPr lang="ru-RU" sz="1400" u="none" strike="noStrike" dirty="0">
                          <a:effectLst/>
                          <a:latin typeface="+mn-lt"/>
                        </a:rPr>
                        <a:t>Плата за утерю </a:t>
                      </a:r>
                      <a:r>
                        <a:rPr lang="ru-RU" sz="1400" u="none" strike="noStrike" dirty="0" err="1">
                          <a:effectLst/>
                          <a:latin typeface="+mn-lt"/>
                        </a:rPr>
                        <a:t>Wi-Fi</a:t>
                      </a:r>
                      <a:r>
                        <a:rPr lang="ru-RU" sz="1400" u="none" strike="noStrike" dirty="0">
                          <a:effectLst/>
                          <a:latin typeface="+mn-lt"/>
                        </a:rPr>
                        <a:t> роутера радиомоста</a:t>
                      </a:r>
                      <a:endParaRPr lang="ru-RU" sz="1400" b="1" i="0" u="none" strike="noStrike" dirty="0">
                        <a:effectLst/>
                        <a:latin typeface="+mn-lt"/>
                      </a:endParaRPr>
                    </a:p>
                  </a:txBody>
                  <a:tcPr marL="7974" marR="7974" marT="797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400" u="none" strike="noStrike" dirty="0" smtClean="0">
                          <a:effectLst/>
                          <a:latin typeface="+mn-lt"/>
                        </a:rPr>
                        <a:t>16 800</a:t>
                      </a:r>
                      <a:r>
                        <a:rPr lang="ru-RU" sz="1400" b="0" u="none" strike="noStrike" dirty="0" smtClean="0">
                          <a:latin typeface="+mn-lt"/>
                        </a:rPr>
                        <a:t>₸</a:t>
                      </a:r>
                      <a:endParaRPr lang="ru-RU" sz="1400" b="0" i="0" u="none" strike="noStrike" dirty="0">
                        <a:effectLst/>
                        <a:latin typeface="+mn-lt"/>
                      </a:endParaRPr>
                    </a:p>
                  </a:txBody>
                  <a:tcPr marL="7974" marR="7974" marT="7974" marB="0" anchor="ctr"/>
                </a:tc>
              </a:tr>
              <a:tr h="323822">
                <a:tc>
                  <a:txBody>
                    <a:bodyPr/>
                    <a:lstStyle/>
                    <a:p>
                      <a:pPr algn="l" fontAlgn="ctr"/>
                      <a:r>
                        <a:rPr lang="ru-RU" sz="1400" b="0" i="0" u="none" strike="noStrike" dirty="0" smtClean="0">
                          <a:solidFill>
                            <a:schemeClr val="tx1"/>
                          </a:solidFill>
                          <a:effectLst/>
                          <a:latin typeface="+mn-lt"/>
                          <a:cs typeface="Calibri" pitchFamily="34" charset="0"/>
                        </a:rPr>
                        <a:t>Плата</a:t>
                      </a:r>
                      <a:r>
                        <a:rPr lang="ru-RU" sz="1400" b="0" i="0" u="none" strike="noStrike" baseline="0" dirty="0" smtClean="0">
                          <a:solidFill>
                            <a:schemeClr val="tx1"/>
                          </a:solidFill>
                          <a:effectLst/>
                          <a:latin typeface="+mn-lt"/>
                          <a:cs typeface="Calibri" pitchFamily="34" charset="0"/>
                        </a:rPr>
                        <a:t> за утерю </a:t>
                      </a:r>
                      <a:r>
                        <a:rPr lang="ru-RU" sz="1400" b="0" u="none" strike="noStrike" dirty="0" smtClean="0">
                          <a:solidFill>
                            <a:schemeClr val="tx1"/>
                          </a:solidFill>
                          <a:effectLst/>
                          <a:latin typeface="+mn-lt"/>
                        </a:rPr>
                        <a:t>абонентского оборудования </a:t>
                      </a:r>
                      <a:r>
                        <a:rPr lang="en-US" sz="1400" b="0" u="none" strike="noStrike" dirty="0" smtClean="0">
                          <a:solidFill>
                            <a:schemeClr val="tx1"/>
                          </a:solidFill>
                          <a:effectLst/>
                          <a:latin typeface="+mn-lt"/>
                        </a:rPr>
                        <a:t>WLL CDMA</a:t>
                      </a:r>
                      <a:r>
                        <a:rPr lang="ru-RU" sz="1400" b="0" u="none" strike="noStrike" dirty="0" smtClean="0">
                          <a:solidFill>
                            <a:schemeClr val="tx1"/>
                          </a:solidFill>
                          <a:effectLst/>
                          <a:latin typeface="+mn-lt"/>
                        </a:rPr>
                        <a:t> </a:t>
                      </a:r>
                      <a:r>
                        <a:rPr lang="en-US" sz="1400" b="0" u="none" strike="noStrike" dirty="0" smtClean="0">
                          <a:solidFill>
                            <a:schemeClr val="tx1"/>
                          </a:solidFill>
                          <a:effectLst/>
                          <a:latin typeface="+mn-lt"/>
                        </a:rPr>
                        <a:t>(EVDO)</a:t>
                      </a:r>
                      <a:endParaRPr lang="ru-RU" sz="1400" b="1" i="0" u="none" strike="noStrike" dirty="0">
                        <a:solidFill>
                          <a:schemeClr val="tx1"/>
                        </a:solidFill>
                        <a:effectLst/>
                        <a:latin typeface="+mn-lt"/>
                      </a:endParaRPr>
                    </a:p>
                  </a:txBody>
                  <a:tcPr marL="7974" marR="7974" marT="797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smtClean="0">
                          <a:solidFill>
                            <a:schemeClr val="tx1"/>
                          </a:solidFill>
                          <a:effectLst/>
                          <a:latin typeface="+mn-lt"/>
                        </a:rPr>
                        <a:t>1</a:t>
                      </a:r>
                      <a:r>
                        <a:rPr lang="ru-RU" sz="1400" b="0" i="0" u="none" strike="noStrike" dirty="0" smtClean="0">
                          <a:solidFill>
                            <a:schemeClr val="tx1"/>
                          </a:solidFill>
                          <a:effectLst/>
                          <a:latin typeface="+mn-lt"/>
                        </a:rPr>
                        <a:t> </a:t>
                      </a:r>
                      <a:r>
                        <a:rPr lang="en-US" sz="1400" b="0" i="0" u="none" strike="noStrike" dirty="0" smtClean="0">
                          <a:solidFill>
                            <a:schemeClr val="tx1"/>
                          </a:solidFill>
                          <a:effectLst/>
                          <a:latin typeface="+mn-lt"/>
                        </a:rPr>
                        <a:t>000</a:t>
                      </a:r>
                      <a:r>
                        <a:rPr lang="ru-RU" sz="1400" b="0" u="none" strike="noStrike" dirty="0" smtClean="0">
                          <a:solidFill>
                            <a:schemeClr val="tx1"/>
                          </a:solidFill>
                          <a:latin typeface="+mn-lt"/>
                        </a:rPr>
                        <a:t>₸</a:t>
                      </a:r>
                      <a:endParaRPr lang="ru-RU" sz="1400" b="0" i="0" u="none" strike="noStrike" dirty="0" smtClean="0">
                        <a:solidFill>
                          <a:schemeClr val="tx1"/>
                        </a:solidFill>
                        <a:effectLst/>
                        <a:latin typeface="+mn-lt"/>
                      </a:endParaRPr>
                    </a:p>
                  </a:txBody>
                  <a:tcPr marL="7974" marR="7974" marT="7974" marB="0" anchor="ctr"/>
                </a:tc>
              </a:tr>
            </a:tbl>
          </a:graphicData>
        </a:graphic>
      </p:graphicFrame>
      <p:sp>
        <p:nvSpPr>
          <p:cNvPr id="6" name="TextBox 5"/>
          <p:cNvSpPr txBox="1"/>
          <p:nvPr/>
        </p:nvSpPr>
        <p:spPr>
          <a:xfrm rot="20450598">
            <a:off x="7558515" y="68958"/>
            <a:ext cx="1501095" cy="461665"/>
          </a:xfrm>
          <a:prstGeom prst="rect">
            <a:avLst/>
          </a:prstGeom>
          <a:noFill/>
        </p:spPr>
        <p:txBody>
          <a:bodyPr wrap="square" rtlCol="0">
            <a:spAutoFit/>
          </a:bodyPr>
          <a:lstStyle/>
          <a:p>
            <a:r>
              <a:rPr lang="ru-RU" sz="2400" b="1" dirty="0" smtClean="0">
                <a:solidFill>
                  <a:srgbClr val="C00000"/>
                </a:solidFill>
              </a:rPr>
              <a:t>Новое!!!</a:t>
            </a:r>
            <a:endParaRPr lang="ru-RU" sz="2400" b="1" dirty="0">
              <a:solidFill>
                <a:srgbClr val="C00000"/>
              </a:solidFill>
            </a:endParaRPr>
          </a:p>
        </p:txBody>
      </p:sp>
    </p:spTree>
    <p:extLst>
      <p:ext uri="{BB962C8B-B14F-4D97-AF65-F5344CB8AC3E}">
        <p14:creationId xmlns:p14="http://schemas.microsoft.com/office/powerpoint/2010/main" xmlns="" val="2385665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000" b="1" dirty="0" smtClean="0">
                <a:solidFill>
                  <a:srgbClr val="003399"/>
                </a:solidFill>
              </a:rPr>
              <a:t>Тарифы за предоставление услуг по разработке технических условий </a:t>
            </a:r>
            <a:endParaRPr lang="ru-RU" sz="2000" b="1" dirty="0">
              <a:solidFill>
                <a:srgbClr val="003399"/>
              </a:solidFill>
            </a:endParaRPr>
          </a:p>
        </p:txBody>
      </p:sp>
      <p:graphicFrame>
        <p:nvGraphicFramePr>
          <p:cNvPr id="4" name="Содержимое 3"/>
          <p:cNvGraphicFramePr>
            <a:graphicFrameLocks noGrp="1"/>
          </p:cNvGraphicFramePr>
          <p:nvPr>
            <p:ph idx="1"/>
          </p:nvPr>
        </p:nvGraphicFramePr>
        <p:xfrm>
          <a:off x="142845" y="1200150"/>
          <a:ext cx="8858310" cy="2228856"/>
        </p:xfrm>
        <a:graphic>
          <a:graphicData uri="http://schemas.openxmlformats.org/drawingml/2006/table">
            <a:tbl>
              <a:tblPr firstRow="1" bandRow="1">
                <a:tableStyleId>{5940675A-B579-460E-94D1-54222C63F5DA}</a:tableStyleId>
              </a:tblPr>
              <a:tblGrid>
                <a:gridCol w="2952770"/>
                <a:gridCol w="2014654"/>
                <a:gridCol w="3890886"/>
              </a:tblGrid>
              <a:tr h="2228856">
                <a:tc>
                  <a:txBody>
                    <a:bodyPr/>
                    <a:lstStyle/>
                    <a:p>
                      <a:pPr algn="ctr" fontAlgn="ctr"/>
                      <a:r>
                        <a:rPr lang="ru-RU" sz="1600" b="1" i="0" u="none" strike="noStrike" dirty="0">
                          <a:latin typeface="+mn-lt"/>
                        </a:rPr>
                        <a:t>Разработка и выдача технических условий</a:t>
                      </a:r>
                    </a:p>
                  </a:txBody>
                  <a:tcPr marL="7620" marR="7620" marT="7620" marB="0" anchor="ctr"/>
                </a:tc>
                <a:tc>
                  <a:txBody>
                    <a:bodyPr/>
                    <a:lstStyle/>
                    <a:p>
                      <a:pPr algn="ctr" fontAlgn="ctr"/>
                      <a:r>
                        <a:rPr lang="ru-RU" sz="1600" b="1" i="0" u="none" strike="noStrike" dirty="0">
                          <a:solidFill>
                            <a:srgbClr val="C00000"/>
                          </a:solidFill>
                          <a:latin typeface="+mn-lt"/>
                        </a:rPr>
                        <a:t>10261,13</a:t>
                      </a:r>
                    </a:p>
                  </a:txBody>
                  <a:tcPr marL="7620" marR="7620" marT="7620" marB="0" anchor="ctr"/>
                </a:tc>
                <a:tc>
                  <a:txBody>
                    <a:bodyPr/>
                    <a:lstStyle/>
                    <a:p>
                      <a:pPr algn="just" fontAlgn="ctr"/>
                      <a:r>
                        <a:rPr lang="ru-RU" sz="1600" b="0" i="0" u="none" strike="noStrike" dirty="0">
                          <a:latin typeface="+mn-lt"/>
                        </a:rPr>
                        <a:t>Распространяется на всех физических лиц при поступлении обращения по разработке и выдаче технических условий</a:t>
                      </a:r>
                      <a:br>
                        <a:rPr lang="ru-RU" sz="1600" b="0" i="0" u="none" strike="noStrike" dirty="0">
                          <a:latin typeface="+mn-lt"/>
                        </a:rPr>
                      </a:br>
                      <a:r>
                        <a:rPr lang="ru-RU" sz="1600" b="0" i="0" u="none" strike="noStrike" dirty="0">
                          <a:latin typeface="+mn-lt"/>
                        </a:rPr>
                        <a:t/>
                      </a:r>
                      <a:br>
                        <a:rPr lang="ru-RU" sz="1600" b="0" i="0" u="none" strike="noStrike" dirty="0">
                          <a:latin typeface="+mn-lt"/>
                        </a:rPr>
                      </a:br>
                      <a:r>
                        <a:rPr lang="ru-RU" sz="1600" b="0" i="0" u="none" strike="noStrike" dirty="0">
                          <a:latin typeface="+mn-lt"/>
                        </a:rPr>
                        <a:t>Взимание платы за разработку и выдачу технических условий не зависит от количества разработанных тех.условий, предоставленных в рамках одной заявки (в пределах одного населенного пункта)</a:t>
                      </a:r>
                    </a:p>
                  </a:txBody>
                  <a:tcPr marL="7620" marR="7620" marT="7620" marB="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19672" y="1802309"/>
            <a:ext cx="6192688" cy="769441"/>
          </a:xfrm>
          <a:prstGeom prst="rect">
            <a:avLst/>
          </a:prstGeom>
        </p:spPr>
        <p:txBody>
          <a:bodyPr wrap="square">
            <a:spAutoFit/>
          </a:bodyPr>
          <a:lstStyle/>
          <a:p>
            <a:pPr lvl="0" algn="ctr"/>
            <a:r>
              <a:rPr lang="ru-RU" sz="4400" b="1" dirty="0">
                <a:solidFill>
                  <a:schemeClr val="accent1">
                    <a:lumMod val="75000"/>
                  </a:schemeClr>
                </a:solidFill>
              </a:rPr>
              <a:t>Удачных продаж!!!</a:t>
            </a:r>
          </a:p>
        </p:txBody>
      </p:sp>
      <p:sp>
        <p:nvSpPr>
          <p:cNvPr id="3" name="Прямоугольник 2"/>
          <p:cNvSpPr/>
          <p:nvPr/>
        </p:nvSpPr>
        <p:spPr>
          <a:xfrm>
            <a:off x="4716016" y="3426554"/>
            <a:ext cx="3600400" cy="369332"/>
          </a:xfrm>
          <a:prstGeom prst="rect">
            <a:avLst/>
          </a:prstGeom>
        </p:spPr>
        <p:txBody>
          <a:bodyPr wrap="square">
            <a:spAutoFit/>
          </a:bodyPr>
          <a:lstStyle/>
          <a:p>
            <a:pPr algn="r">
              <a:buFont typeface="Arial" pitchFamily="34" charset="0"/>
              <a:buNone/>
            </a:pPr>
            <a:r>
              <a:rPr lang="ru-RU" dirty="0" smtClean="0">
                <a:solidFill>
                  <a:schemeClr val="tx1">
                    <a:lumMod val="50000"/>
                    <a:lumOff val="50000"/>
                  </a:schemeClr>
                </a:solidFill>
              </a:rPr>
              <a:t>Сектор </a:t>
            </a:r>
            <a:r>
              <a:rPr lang="ru-RU" dirty="0">
                <a:solidFill>
                  <a:schemeClr val="tx1">
                    <a:lumMod val="50000"/>
                    <a:lumOff val="50000"/>
                  </a:schemeClr>
                </a:solidFill>
              </a:rPr>
              <a:t>контроля качества знаний</a:t>
            </a:r>
            <a:endParaRPr lang="ru-RU" dirty="0">
              <a:solidFill>
                <a:schemeClr val="tx1">
                  <a:lumMod val="50000"/>
                  <a:lumOff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85820" y="195486"/>
            <a:ext cx="7600980" cy="733190"/>
          </a:xfrm>
        </p:spPr>
        <p:txBody>
          <a:bodyPr>
            <a:normAutofit/>
          </a:bodyPr>
          <a:lstStyle/>
          <a:p>
            <a:r>
              <a:rPr lang="ru-RU" sz="2000" b="1" dirty="0">
                <a:solidFill>
                  <a:schemeClr val="accent1">
                    <a:lumMod val="75000"/>
                  </a:schemeClr>
                </a:solidFill>
              </a:rPr>
              <a:t>Раздел I Организация доступа к телефонной сети </a:t>
            </a:r>
          </a:p>
        </p:txBody>
      </p:sp>
      <p:graphicFrame>
        <p:nvGraphicFramePr>
          <p:cNvPr id="5" name="Объект 4"/>
          <p:cNvGraphicFramePr>
            <a:graphicFrameLocks noGrp="1"/>
          </p:cNvGraphicFramePr>
          <p:nvPr>
            <p:ph idx="1"/>
            <p:extLst>
              <p:ext uri="{D42A27DB-BD31-4B8C-83A1-F6EECF244321}">
                <p14:modId xmlns:p14="http://schemas.microsoft.com/office/powerpoint/2010/main" xmlns="" val="374073232"/>
              </p:ext>
            </p:extLst>
          </p:nvPr>
        </p:nvGraphicFramePr>
        <p:xfrm>
          <a:off x="251520" y="1056812"/>
          <a:ext cx="8712968" cy="2883090"/>
        </p:xfrm>
        <a:graphic>
          <a:graphicData uri="http://schemas.openxmlformats.org/drawingml/2006/table">
            <a:tbl>
              <a:tblPr firstRow="1" bandRow="1">
                <a:tableStyleId>{5940675A-B579-460E-94D1-54222C63F5DA}</a:tableStyleId>
              </a:tblPr>
              <a:tblGrid>
                <a:gridCol w="4356484"/>
                <a:gridCol w="4356484"/>
              </a:tblGrid>
              <a:tr h="354114">
                <a:tc>
                  <a:txBody>
                    <a:bodyPr/>
                    <a:lstStyle/>
                    <a:p>
                      <a:pPr algn="ctr"/>
                      <a:r>
                        <a:rPr lang="ru-RU" sz="1600" b="1" dirty="0" smtClean="0"/>
                        <a:t>Виды услуг</a:t>
                      </a:r>
                      <a:endParaRPr lang="ru-RU" sz="1600" b="1" dirty="0">
                        <a:latin typeface="Times New Roman" pitchFamily="18" charset="0"/>
                        <a:cs typeface="Times New Roman" pitchFamily="18" charset="0"/>
                      </a:endParaRPr>
                    </a:p>
                  </a:txBody>
                  <a:tcPr marT="34290" marB="34290"/>
                </a:tc>
                <a:tc>
                  <a:txBody>
                    <a:bodyPr/>
                    <a:lstStyle/>
                    <a:p>
                      <a:pPr algn="ctr"/>
                      <a:r>
                        <a:rPr lang="ru-RU" sz="1600" b="1" dirty="0" smtClean="0"/>
                        <a:t>Размер платы в тенге с НДС</a:t>
                      </a:r>
                      <a:endParaRPr lang="ru-RU" sz="1600" b="1" dirty="0">
                        <a:latin typeface="Times New Roman" pitchFamily="18" charset="0"/>
                        <a:cs typeface="Times New Roman" pitchFamily="18" charset="0"/>
                      </a:endParaRPr>
                    </a:p>
                  </a:txBody>
                  <a:tcPr marT="34290" marB="34290"/>
                </a:tc>
              </a:tr>
              <a:tr h="482867">
                <a:tc>
                  <a:txBody>
                    <a:bodyPr/>
                    <a:lstStyle/>
                    <a:p>
                      <a:pPr algn="ctr"/>
                      <a:r>
                        <a:rPr lang="ru-RU" sz="1600" dirty="0" smtClean="0"/>
                        <a:t>Подключение к телефонной сети с присвоением номера абонентского терминала</a:t>
                      </a:r>
                      <a:endParaRPr lang="ru-RU" sz="1600" b="1" dirty="0">
                        <a:solidFill>
                          <a:srgbClr val="430AB6"/>
                        </a:solidFill>
                        <a:latin typeface="Times New Roman" pitchFamily="18" charset="0"/>
                        <a:cs typeface="Times New Roman" pitchFamily="18" charset="0"/>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600" b="0" dirty="0" smtClean="0"/>
                        <a:t>11580,80</a:t>
                      </a:r>
                      <a:r>
                        <a:rPr lang="ru-RU" sz="1600" b="0" u="none" strike="noStrike" dirty="0" smtClean="0"/>
                        <a:t>₸</a:t>
                      </a:r>
                      <a:endParaRPr lang="ru-RU" sz="1600" b="0" dirty="0">
                        <a:solidFill>
                          <a:srgbClr val="C00000"/>
                        </a:solidFill>
                        <a:latin typeface="Times New Roman" pitchFamily="18" charset="0"/>
                        <a:cs typeface="Times New Roman" pitchFamily="18" charset="0"/>
                      </a:endParaRPr>
                    </a:p>
                  </a:txBody>
                  <a:tcPr marT="34290" marB="34290" anchor="ctr"/>
                </a:tc>
              </a:tr>
              <a:tr h="482867">
                <a:tc gridSpan="2">
                  <a:txBody>
                    <a:bodyPr/>
                    <a:lstStyle/>
                    <a:p>
                      <a:pPr algn="ctr"/>
                      <a:r>
                        <a:rPr lang="ru-RU" sz="1600" b="1" dirty="0" smtClean="0"/>
                        <a:t>Подключение к телефонной сети с присвоением по заявке абонента «золотого» номера абонентского терминала</a:t>
                      </a:r>
                      <a:endParaRPr lang="ru-RU" sz="1600" b="1" dirty="0">
                        <a:solidFill>
                          <a:schemeClr val="bg1"/>
                        </a:solidFill>
                        <a:latin typeface="Times New Roman" pitchFamily="18" charset="0"/>
                        <a:cs typeface="Times New Roman" pitchFamily="18" charset="0"/>
                      </a:endParaRPr>
                    </a:p>
                  </a:txBody>
                  <a:tcPr marT="34290" marB="34290"/>
                </a:tc>
                <a:tc hMerge="1">
                  <a:txBody>
                    <a:bodyPr/>
                    <a:lstStyle/>
                    <a:p>
                      <a:pPr algn="ctr"/>
                      <a:endParaRPr lang="ru-RU" b="1" dirty="0">
                        <a:solidFill>
                          <a:srgbClr val="C00000"/>
                        </a:solidFill>
                        <a:latin typeface="Times New Roman" pitchFamily="18" charset="0"/>
                        <a:cs typeface="Times New Roman" pitchFamily="18" charset="0"/>
                      </a:endParaRPr>
                    </a:p>
                  </a:txBody>
                  <a:tcPr/>
                </a:tc>
              </a:tr>
              <a:tr h="354114">
                <a:tc>
                  <a:txBody>
                    <a:bodyPr/>
                    <a:lstStyle/>
                    <a:p>
                      <a:pPr algn="ctr"/>
                      <a:r>
                        <a:rPr lang="ru-RU" sz="1600" dirty="0" smtClean="0"/>
                        <a:t>Тарифный план №</a:t>
                      </a:r>
                      <a:r>
                        <a:rPr lang="ru-RU" sz="1600" baseline="0" dirty="0" smtClean="0"/>
                        <a:t> 1</a:t>
                      </a:r>
                      <a:endParaRPr lang="ru-RU" sz="1600" b="1" dirty="0">
                        <a:solidFill>
                          <a:srgbClr val="430AB6"/>
                        </a:solidFill>
                        <a:latin typeface="Times New Roman" pitchFamily="18" charset="0"/>
                        <a:cs typeface="Times New Roman" pitchFamily="18" charset="0"/>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600" b="0" dirty="0" smtClean="0"/>
                        <a:t>46323,20</a:t>
                      </a:r>
                      <a:r>
                        <a:rPr lang="ru-RU" sz="1600" b="0" u="none" strike="noStrike" dirty="0" smtClean="0"/>
                        <a:t>₸</a:t>
                      </a:r>
                      <a:endParaRPr lang="ru-RU" sz="1600" b="0" dirty="0">
                        <a:solidFill>
                          <a:srgbClr val="C00000"/>
                        </a:solidFill>
                        <a:latin typeface="Times New Roman" pitchFamily="18" charset="0"/>
                        <a:cs typeface="Times New Roman" pitchFamily="18" charset="0"/>
                      </a:endParaRPr>
                    </a:p>
                  </a:txBody>
                  <a:tcPr marT="34290" marB="34290" anchor="ctr"/>
                </a:tc>
              </a:tr>
              <a:tr h="354114">
                <a:tc>
                  <a:txBody>
                    <a:bodyPr/>
                    <a:lstStyle/>
                    <a:p>
                      <a:pPr algn="ctr"/>
                      <a:r>
                        <a:rPr lang="ru-RU" sz="1600" dirty="0" smtClean="0"/>
                        <a:t>Тарифный план №</a:t>
                      </a:r>
                      <a:r>
                        <a:rPr lang="ru-RU" sz="1600" baseline="0" dirty="0" smtClean="0"/>
                        <a:t> 2</a:t>
                      </a:r>
                      <a:endParaRPr lang="ru-RU" sz="1600" b="1" dirty="0">
                        <a:solidFill>
                          <a:srgbClr val="430AB6"/>
                        </a:solidFill>
                        <a:latin typeface="Times New Roman" pitchFamily="18" charset="0"/>
                        <a:cs typeface="Times New Roman" pitchFamily="18" charset="0"/>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600" b="0" dirty="0" smtClean="0"/>
                        <a:t>34742,40</a:t>
                      </a:r>
                      <a:r>
                        <a:rPr lang="ru-RU" sz="1600" b="0" u="none" strike="noStrike" dirty="0" smtClean="0"/>
                        <a:t>₸</a:t>
                      </a:r>
                      <a:endParaRPr lang="ru-RU" sz="1600" b="0" dirty="0">
                        <a:solidFill>
                          <a:srgbClr val="C00000"/>
                        </a:solidFill>
                        <a:latin typeface="Times New Roman" pitchFamily="18" charset="0"/>
                        <a:cs typeface="Times New Roman" pitchFamily="18" charset="0"/>
                      </a:endParaRPr>
                    </a:p>
                  </a:txBody>
                  <a:tcPr marT="34290" marB="34290" anchor="ctr"/>
                </a:tc>
              </a:tr>
              <a:tr h="354114">
                <a:tc>
                  <a:txBody>
                    <a:bodyPr/>
                    <a:lstStyle/>
                    <a:p>
                      <a:pPr algn="ctr"/>
                      <a:r>
                        <a:rPr lang="ru-RU" sz="1600" dirty="0" smtClean="0"/>
                        <a:t>Тарифный план №</a:t>
                      </a:r>
                      <a:r>
                        <a:rPr lang="ru-RU" sz="1600" baseline="0" dirty="0" smtClean="0"/>
                        <a:t> 3</a:t>
                      </a:r>
                      <a:endParaRPr lang="ru-RU" sz="1600" b="1" dirty="0">
                        <a:solidFill>
                          <a:srgbClr val="430AB6"/>
                        </a:solidFill>
                        <a:latin typeface="Times New Roman" pitchFamily="18" charset="0"/>
                        <a:cs typeface="Times New Roman" pitchFamily="18" charset="0"/>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600" b="0" dirty="0" smtClean="0"/>
                        <a:t>23161,60</a:t>
                      </a:r>
                      <a:r>
                        <a:rPr lang="ru-RU" sz="1600" b="0" u="none" strike="noStrike" dirty="0" smtClean="0"/>
                        <a:t>₸</a:t>
                      </a:r>
                      <a:endParaRPr lang="ru-RU" sz="1600" b="0" dirty="0">
                        <a:solidFill>
                          <a:srgbClr val="C00000"/>
                        </a:solidFill>
                        <a:latin typeface="Times New Roman" pitchFamily="18" charset="0"/>
                        <a:cs typeface="Times New Roman" pitchFamily="18" charset="0"/>
                      </a:endParaRPr>
                    </a:p>
                  </a:txBody>
                  <a:tcPr marT="34290" marB="34290" anchor="ctr"/>
                </a:tc>
              </a:tr>
              <a:tr h="354114">
                <a:tc>
                  <a:txBody>
                    <a:bodyPr/>
                    <a:lstStyle/>
                    <a:p>
                      <a:pPr algn="ctr"/>
                      <a:r>
                        <a:rPr lang="ru-RU" sz="1600" dirty="0" smtClean="0"/>
                        <a:t>Тарифный план №</a:t>
                      </a:r>
                      <a:r>
                        <a:rPr lang="ru-RU" sz="1600" baseline="0" dirty="0" smtClean="0"/>
                        <a:t> 4</a:t>
                      </a:r>
                      <a:endParaRPr lang="ru-RU" sz="1600" b="1" dirty="0">
                        <a:solidFill>
                          <a:srgbClr val="430AB6"/>
                        </a:solidFill>
                        <a:latin typeface="Times New Roman" pitchFamily="18" charset="0"/>
                        <a:cs typeface="Times New Roman" pitchFamily="18" charset="0"/>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600" b="0" dirty="0" smtClean="0"/>
                        <a:t>11580,80</a:t>
                      </a:r>
                      <a:r>
                        <a:rPr lang="ru-RU" sz="1600" b="0" u="none" strike="noStrike" dirty="0" smtClean="0"/>
                        <a:t>₸</a:t>
                      </a:r>
                      <a:endParaRPr lang="ru-RU" sz="1600" b="0" dirty="0">
                        <a:solidFill>
                          <a:srgbClr val="C00000"/>
                        </a:solidFill>
                        <a:latin typeface="Times New Roman" pitchFamily="18" charset="0"/>
                        <a:cs typeface="Times New Roman" pitchFamily="18" charset="0"/>
                      </a:endParaRPr>
                    </a:p>
                  </a:txBody>
                  <a:tcPr marT="34290" marB="34290" anchor="ctr"/>
                </a:tc>
              </a:tr>
            </a:tbl>
          </a:graphicData>
        </a:graphic>
      </p:graphicFrame>
      <p:sp>
        <p:nvSpPr>
          <p:cNvPr id="8" name="TextBox 7"/>
          <p:cNvSpPr txBox="1"/>
          <p:nvPr/>
        </p:nvSpPr>
        <p:spPr>
          <a:xfrm>
            <a:off x="179512" y="4209350"/>
            <a:ext cx="8784976" cy="738664"/>
          </a:xfrm>
          <a:prstGeom prst="rect">
            <a:avLst/>
          </a:prstGeom>
          <a:noFill/>
        </p:spPr>
        <p:txBody>
          <a:bodyPr wrap="square" rtlCol="0">
            <a:spAutoFit/>
          </a:bodyPr>
          <a:lstStyle/>
          <a:p>
            <a:pPr algn="just"/>
            <a:r>
              <a:rPr lang="ru-RU" sz="1400" dirty="0"/>
              <a:t>Замена номера категории "золотой" взимается в размере разницы плат за </a:t>
            </a:r>
            <a:r>
              <a:rPr lang="ru-RU" sz="1400" dirty="0" smtClean="0"/>
              <a:t>подключение </a:t>
            </a:r>
            <a:r>
              <a:rPr lang="ru-RU" sz="1400" dirty="0"/>
              <a:t>к телефонной сети. Если разница плат за подключение к телефонной сети между подключаемым ТП и текущим ТП нулевая или отрицательная плата за замену номера не взимается</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025" y="1"/>
            <a:ext cx="814559" cy="818438"/>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637579"/>
          </a:xfrm>
        </p:spPr>
        <p:txBody>
          <a:bodyPr>
            <a:noAutofit/>
          </a:bodyPr>
          <a:lstStyle/>
          <a:p>
            <a:r>
              <a:rPr lang="ru-RU" sz="2000" b="1" dirty="0">
                <a:solidFill>
                  <a:schemeClr val="accent1">
                    <a:lumMod val="75000"/>
                  </a:schemeClr>
                </a:solidFill>
              </a:rPr>
              <a:t>Раздел I Организация доступа к телефонной сети </a:t>
            </a:r>
            <a:r>
              <a:rPr lang="ru-RU" sz="2000" b="1" dirty="0" smtClean="0">
                <a:solidFill>
                  <a:schemeClr val="accent1">
                    <a:lumMod val="75000"/>
                  </a:schemeClr>
                </a:solidFill>
              </a:rPr>
              <a:t/>
            </a:r>
            <a:br>
              <a:rPr lang="ru-RU" sz="2000" b="1" dirty="0" smtClean="0">
                <a:solidFill>
                  <a:schemeClr val="accent1">
                    <a:lumMod val="75000"/>
                  </a:schemeClr>
                </a:solidFill>
              </a:rPr>
            </a:br>
            <a:r>
              <a:rPr lang="ru-RU" sz="2000" b="1" dirty="0" smtClean="0">
                <a:solidFill>
                  <a:schemeClr val="accent1">
                    <a:lumMod val="75000"/>
                  </a:schemeClr>
                </a:solidFill>
              </a:rPr>
              <a:t>Золотые номера</a:t>
            </a:r>
            <a:endParaRPr lang="ru-RU" sz="2000" b="1" dirty="0">
              <a:solidFill>
                <a:schemeClr val="accent1">
                  <a:lumMod val="75000"/>
                </a:schemeClr>
              </a:solidFill>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xmlns="" val="1132733864"/>
              </p:ext>
            </p:extLst>
          </p:nvPr>
        </p:nvGraphicFramePr>
        <p:xfrm>
          <a:off x="179512" y="915566"/>
          <a:ext cx="8856984" cy="4025839"/>
        </p:xfrm>
        <a:graphic>
          <a:graphicData uri="http://schemas.openxmlformats.org/drawingml/2006/table">
            <a:tbl>
              <a:tblPr>
                <a:tableStyleId>{5940675A-B579-460E-94D1-54222C63F5DA}</a:tableStyleId>
              </a:tblPr>
              <a:tblGrid>
                <a:gridCol w="2088232"/>
                <a:gridCol w="6768752"/>
              </a:tblGrid>
              <a:tr h="310952">
                <a:tc>
                  <a:txBody>
                    <a:bodyPr/>
                    <a:lstStyle/>
                    <a:p>
                      <a:pPr algn="ctr" fontAlgn="ctr"/>
                      <a:r>
                        <a:rPr lang="ru-RU" sz="1400" b="1" u="none" strike="noStrike" dirty="0">
                          <a:effectLst/>
                        </a:rPr>
                        <a:t>Тарифный план №1</a:t>
                      </a:r>
                      <a:endParaRPr lang="ru-RU" sz="1400" b="1" i="0" u="none" strike="noStrike" dirty="0">
                        <a:effectLst/>
                        <a:latin typeface="Times New Roman"/>
                      </a:endParaRPr>
                    </a:p>
                  </a:txBody>
                  <a:tcPr marL="7974" marR="7974" marT="7974" marB="0" anchor="ctr"/>
                </a:tc>
                <a:tc>
                  <a:txBody>
                    <a:bodyPr/>
                    <a:lstStyle/>
                    <a:p>
                      <a:pPr algn="just" fontAlgn="ctr"/>
                      <a:r>
                        <a:rPr lang="ru-RU" sz="1400" u="none" strike="noStrike" dirty="0">
                          <a:effectLst/>
                        </a:rPr>
                        <a:t>все цифры в цифровом ряде одинаковый (пример – 777777, 555555</a:t>
                      </a:r>
                      <a:r>
                        <a:rPr lang="ru-RU" sz="1400" u="none" strike="noStrike" dirty="0" smtClean="0">
                          <a:effectLst/>
                        </a:rPr>
                        <a:t>)</a:t>
                      </a:r>
                      <a:endParaRPr lang="ru-RU" sz="1400" b="0" i="0" u="none" strike="noStrike" dirty="0">
                        <a:effectLst/>
                        <a:latin typeface="Times New Roman"/>
                      </a:endParaRPr>
                    </a:p>
                  </a:txBody>
                  <a:tcPr marL="7974" marR="7974" marT="7974" marB="0" anchor="ctr"/>
                </a:tc>
              </a:tr>
              <a:tr h="1561256">
                <a:tc>
                  <a:txBody>
                    <a:bodyPr/>
                    <a:lstStyle/>
                    <a:p>
                      <a:pPr algn="ctr" fontAlgn="ctr"/>
                      <a:r>
                        <a:rPr lang="ru-RU" sz="1400" b="1" u="none" strike="noStrike" dirty="0">
                          <a:effectLst/>
                        </a:rPr>
                        <a:t>Тарифный план №2</a:t>
                      </a:r>
                      <a:endParaRPr lang="ru-RU" sz="1400" b="1" i="0" u="none" strike="noStrike" dirty="0">
                        <a:effectLst/>
                        <a:latin typeface="Times New Roman"/>
                      </a:endParaRPr>
                    </a:p>
                  </a:txBody>
                  <a:tcPr marL="7974" marR="7974" marT="7974" marB="0" anchor="ctr"/>
                </a:tc>
                <a:tc>
                  <a:txBody>
                    <a:bodyPr/>
                    <a:lstStyle/>
                    <a:p>
                      <a:pPr algn="l" fontAlgn="b"/>
                      <a:r>
                        <a:rPr lang="ru-RU" sz="1400" u="none" strike="noStrike" dirty="0">
                          <a:effectLst/>
                        </a:rPr>
                        <a:t>1. </a:t>
                      </a:r>
                      <a:r>
                        <a:rPr lang="ru-RU" sz="1400" u="none" strike="noStrike" dirty="0" smtClean="0">
                          <a:effectLst/>
                        </a:rPr>
                        <a:t>Для </a:t>
                      </a:r>
                      <a:r>
                        <a:rPr lang="ru-RU" sz="1400" u="none" strike="noStrike" dirty="0">
                          <a:effectLst/>
                        </a:rPr>
                        <a:t>шестизначных номеров 0 цифровой ряд, состоящий из двух полных сотен, при этом сотни могут быть разными (пример - 700600, 600600);</a:t>
                      </a:r>
                      <a:br>
                        <a:rPr lang="ru-RU" sz="1400" u="none" strike="noStrike" dirty="0">
                          <a:effectLst/>
                        </a:rPr>
                      </a:br>
                      <a:r>
                        <a:rPr lang="ru-RU" sz="1400" u="none" strike="noStrike" dirty="0">
                          <a:effectLst/>
                        </a:rPr>
                        <a:t>2. </a:t>
                      </a:r>
                      <a:r>
                        <a:rPr lang="ru-RU" sz="1400" u="none" strike="noStrike" dirty="0" smtClean="0">
                          <a:effectLst/>
                        </a:rPr>
                        <a:t>Для </a:t>
                      </a:r>
                      <a:r>
                        <a:rPr lang="ru-RU" sz="1400" u="none" strike="noStrike" dirty="0">
                          <a:effectLst/>
                        </a:rPr>
                        <a:t>шестизначных номеров 0 цифровой ряд, состоящий из одной полной сотни и трех одинаковых цифр, расположенных подряд (пример 0 700555, 777600); </a:t>
                      </a:r>
                      <a:br>
                        <a:rPr lang="ru-RU" sz="1400" u="none" strike="noStrike" dirty="0">
                          <a:effectLst/>
                        </a:rPr>
                      </a:br>
                      <a:r>
                        <a:rPr lang="ru-RU" sz="1400" u="none" strike="noStrike" dirty="0">
                          <a:effectLst/>
                        </a:rPr>
                        <a:t>3. </a:t>
                      </a:r>
                      <a:r>
                        <a:rPr lang="ru-RU" sz="1400" u="none" strike="noStrike" dirty="0" smtClean="0">
                          <a:effectLst/>
                        </a:rPr>
                        <a:t>Числовая </a:t>
                      </a:r>
                      <a:r>
                        <a:rPr lang="ru-RU" sz="1400" u="none" strike="noStrike" dirty="0">
                          <a:effectLst/>
                        </a:rPr>
                        <a:t>комбинация, которая состоит из двух повторяющихся цифр, расположенных через одну или подряд (пример - 535353, 555333); </a:t>
                      </a:r>
                      <a:br>
                        <a:rPr lang="ru-RU" sz="1400" u="none" strike="noStrike" dirty="0">
                          <a:effectLst/>
                        </a:rPr>
                      </a:br>
                      <a:r>
                        <a:rPr lang="ru-RU" sz="1400" u="none" strike="noStrike" dirty="0">
                          <a:effectLst/>
                        </a:rPr>
                        <a:t>4. </a:t>
                      </a:r>
                      <a:r>
                        <a:rPr lang="ru-RU" sz="1400" u="none" strike="noStrike" dirty="0" smtClean="0">
                          <a:effectLst/>
                        </a:rPr>
                        <a:t>Цифровой </a:t>
                      </a:r>
                      <a:r>
                        <a:rPr lang="ru-RU" sz="1400" u="none" strike="noStrike" dirty="0">
                          <a:effectLst/>
                        </a:rPr>
                        <a:t>ряд, расположенный симметрично (пример – 772772) или зеркально (зеркальная комбинация), при условии, что в номере есть четыре одинаковые цифры (пример – 611116, 771177</a:t>
                      </a:r>
                      <a:r>
                        <a:rPr lang="ru-RU" sz="1400" u="none" strike="noStrike" dirty="0" smtClean="0">
                          <a:effectLst/>
                        </a:rPr>
                        <a:t>)</a:t>
                      </a:r>
                      <a:endParaRPr lang="ru-RU" sz="1400" b="0" i="0" u="none" strike="noStrike" dirty="0">
                        <a:effectLst/>
                        <a:latin typeface="Times New Roman"/>
                      </a:endParaRPr>
                    </a:p>
                  </a:txBody>
                  <a:tcPr marL="7974" marR="7974" marT="7974" marB="0" anchor="b"/>
                </a:tc>
              </a:tr>
              <a:tr h="1073202">
                <a:tc>
                  <a:txBody>
                    <a:bodyPr/>
                    <a:lstStyle/>
                    <a:p>
                      <a:pPr algn="ctr" fontAlgn="ctr"/>
                      <a:r>
                        <a:rPr lang="ru-RU" sz="1400" b="1" u="none" strike="noStrike" dirty="0">
                          <a:effectLst/>
                        </a:rPr>
                        <a:t>Тарифный план №3</a:t>
                      </a:r>
                      <a:endParaRPr lang="ru-RU" sz="1400" b="1" i="0" u="none" strike="noStrike" dirty="0">
                        <a:effectLst/>
                        <a:latin typeface="Times New Roman"/>
                      </a:endParaRPr>
                    </a:p>
                  </a:txBody>
                  <a:tcPr marL="7974" marR="7974" marT="7974" marB="0" anchor="ctr"/>
                </a:tc>
                <a:tc>
                  <a:txBody>
                    <a:bodyPr/>
                    <a:lstStyle/>
                    <a:p>
                      <a:pPr algn="l" fontAlgn="b"/>
                      <a:r>
                        <a:rPr lang="ru-RU" sz="1400" u="none" strike="noStrike" dirty="0">
                          <a:effectLst/>
                        </a:rPr>
                        <a:t>1. Пять или четыре одинаковых последовательных цифр в цифровом ряду (пример – 611111, 615555); </a:t>
                      </a:r>
                      <a:br>
                        <a:rPr lang="ru-RU" sz="1400" u="none" strike="noStrike" dirty="0">
                          <a:effectLst/>
                        </a:rPr>
                      </a:br>
                      <a:r>
                        <a:rPr lang="ru-RU" sz="1400" u="none" strike="noStrike" dirty="0">
                          <a:effectLst/>
                        </a:rPr>
                        <a:t>2. </a:t>
                      </a:r>
                      <a:r>
                        <a:rPr lang="ru-RU" sz="1400" u="none" strike="noStrike" dirty="0" smtClean="0">
                          <a:effectLst/>
                        </a:rPr>
                        <a:t>Цифровой </a:t>
                      </a:r>
                      <a:r>
                        <a:rPr lang="ru-RU" sz="1400" u="none" strike="noStrike" dirty="0">
                          <a:effectLst/>
                        </a:rPr>
                        <a:t>ряд, расположенный в порядке убывания или в порядке возрастания (пример – 765432, 456789);</a:t>
                      </a:r>
                      <a:br>
                        <a:rPr lang="ru-RU" sz="1400" u="none" strike="noStrike" dirty="0">
                          <a:effectLst/>
                        </a:rPr>
                      </a:br>
                      <a:r>
                        <a:rPr lang="ru-RU" sz="1400" u="none" strike="noStrike" dirty="0">
                          <a:effectLst/>
                        </a:rPr>
                        <a:t>3. </a:t>
                      </a:r>
                      <a:r>
                        <a:rPr lang="ru-RU" sz="1400" u="none" strike="noStrike" dirty="0" smtClean="0">
                          <a:effectLst/>
                        </a:rPr>
                        <a:t>Цифровой </a:t>
                      </a:r>
                      <a:r>
                        <a:rPr lang="ru-RU" sz="1400" u="none" strike="noStrike" dirty="0">
                          <a:effectLst/>
                        </a:rPr>
                        <a:t>ряд, состоящий из двух одинаковых двузначных цифр (пример 0 672525, 721515</a:t>
                      </a:r>
                      <a:r>
                        <a:rPr lang="ru-RU" sz="1400" u="none" strike="noStrike" dirty="0" smtClean="0">
                          <a:effectLst/>
                        </a:rPr>
                        <a:t>)</a:t>
                      </a:r>
                      <a:endParaRPr lang="ru-RU" sz="1400" b="0" i="0" u="none" strike="noStrike" dirty="0">
                        <a:effectLst/>
                        <a:latin typeface="Times New Roman"/>
                      </a:endParaRPr>
                    </a:p>
                  </a:txBody>
                  <a:tcPr marL="7974" marR="7974" marT="7974" marB="0" anchor="b"/>
                </a:tc>
              </a:tr>
              <a:tr h="498539">
                <a:tc>
                  <a:txBody>
                    <a:bodyPr/>
                    <a:lstStyle/>
                    <a:p>
                      <a:pPr algn="ctr" fontAlgn="ctr"/>
                      <a:r>
                        <a:rPr lang="ru-RU" sz="1400" b="1" u="none" strike="noStrike" dirty="0">
                          <a:effectLst/>
                        </a:rPr>
                        <a:t>Тарифный план №4</a:t>
                      </a:r>
                      <a:endParaRPr lang="ru-RU" sz="1400" b="1" i="0" u="none" strike="noStrike" dirty="0">
                        <a:effectLst/>
                        <a:latin typeface="Times New Roman"/>
                      </a:endParaRPr>
                    </a:p>
                  </a:txBody>
                  <a:tcPr marL="7974" marR="7974" marT="7974" marB="0" anchor="ctr"/>
                </a:tc>
                <a:tc>
                  <a:txBody>
                    <a:bodyPr/>
                    <a:lstStyle/>
                    <a:p>
                      <a:pPr algn="l" fontAlgn="ctr"/>
                      <a:r>
                        <a:rPr lang="ru-RU" sz="1400" u="none" strike="noStrike" dirty="0">
                          <a:effectLst/>
                        </a:rPr>
                        <a:t>Цифровой ряд, выбранный абонентом, но не относящийся к вышеуказанным сегментам "золотых" </a:t>
                      </a:r>
                      <a:r>
                        <a:rPr lang="ru-RU" sz="1400" u="none" strike="noStrike" dirty="0" smtClean="0">
                          <a:effectLst/>
                        </a:rPr>
                        <a:t>номеров</a:t>
                      </a:r>
                      <a:endParaRPr lang="ru-RU" sz="1400" b="0" i="0" u="none" strike="noStrike" dirty="0">
                        <a:effectLst/>
                        <a:latin typeface="Times New Roman"/>
                      </a:endParaRPr>
                    </a:p>
                  </a:txBody>
                  <a:tcPr marL="7974" marR="7974" marT="7974" marB="0" anchor="ctr"/>
                </a:tc>
              </a:tr>
            </a:tbl>
          </a:graphicData>
        </a:graphic>
      </p:graphicFrame>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025" y="1"/>
            <a:ext cx="814559" cy="818438"/>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1592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000" b="1" dirty="0">
                <a:solidFill>
                  <a:schemeClr val="accent1">
                    <a:lumMod val="75000"/>
                  </a:schemeClr>
                </a:solidFill>
              </a:rPr>
              <a:t>Раздел II Организация доступа к сети Интернет </a:t>
            </a:r>
          </a:p>
        </p:txBody>
      </p:sp>
      <p:graphicFrame>
        <p:nvGraphicFramePr>
          <p:cNvPr id="4" name="Объект 3"/>
          <p:cNvGraphicFramePr>
            <a:graphicFrameLocks noGrp="1"/>
          </p:cNvGraphicFramePr>
          <p:nvPr>
            <p:ph idx="1"/>
            <p:extLst>
              <p:ext uri="{D42A27DB-BD31-4B8C-83A1-F6EECF244321}">
                <p14:modId xmlns:p14="http://schemas.microsoft.com/office/powerpoint/2010/main" xmlns="" val="2746376633"/>
              </p:ext>
            </p:extLst>
          </p:nvPr>
        </p:nvGraphicFramePr>
        <p:xfrm>
          <a:off x="755576" y="1635645"/>
          <a:ext cx="7632848" cy="1512169"/>
        </p:xfrm>
        <a:graphic>
          <a:graphicData uri="http://schemas.openxmlformats.org/drawingml/2006/table">
            <a:tbl>
              <a:tblPr>
                <a:tableStyleId>{5940675A-B579-460E-94D1-54222C63F5DA}</a:tableStyleId>
              </a:tblPr>
              <a:tblGrid>
                <a:gridCol w="5379422"/>
                <a:gridCol w="2253426"/>
              </a:tblGrid>
              <a:tr h="504057">
                <a:tc>
                  <a:txBody>
                    <a:bodyPr/>
                    <a:lstStyle/>
                    <a:p>
                      <a:pPr algn="ctr" fontAlgn="ctr"/>
                      <a:r>
                        <a:rPr lang="ru-RU" sz="1600" u="none" strike="noStrike" dirty="0">
                          <a:effectLst/>
                        </a:rPr>
                        <a:t>Подключение к порту в городской местности</a:t>
                      </a:r>
                      <a:endParaRPr lang="ru-RU" sz="1600" b="1" i="0" u="none" strike="noStrike" dirty="0">
                        <a:effectLst/>
                        <a:latin typeface="Times New Roman"/>
                      </a:endParaRPr>
                    </a:p>
                  </a:txBody>
                  <a:tcPr marL="9525" marR="9525" marT="9525" marB="0" anchor="ctr"/>
                </a:tc>
                <a:tc>
                  <a:txBody>
                    <a:bodyPr/>
                    <a:lstStyle/>
                    <a:p>
                      <a:pPr algn="ctr" fontAlgn="ctr"/>
                      <a:r>
                        <a:rPr lang="ru-RU" sz="1600" u="none" strike="noStrike" dirty="0" smtClean="0">
                          <a:effectLst/>
                        </a:rPr>
                        <a:t>6632,64</a:t>
                      </a:r>
                      <a:r>
                        <a:rPr lang="ru-RU" sz="1600" b="0" u="none" strike="noStrike" dirty="0" smtClean="0"/>
                        <a:t>₸</a:t>
                      </a:r>
                      <a:endParaRPr lang="ru-RU" sz="1600" b="1" i="0" u="none" strike="noStrike" dirty="0">
                        <a:effectLst/>
                        <a:latin typeface="Times New Roman"/>
                      </a:endParaRPr>
                    </a:p>
                  </a:txBody>
                  <a:tcPr marL="9525" marR="9525" marT="9525" marB="0" anchor="ctr"/>
                </a:tc>
              </a:tr>
              <a:tr h="509494">
                <a:tc>
                  <a:txBody>
                    <a:bodyPr/>
                    <a:lstStyle/>
                    <a:p>
                      <a:pPr algn="ctr" fontAlgn="ctr"/>
                      <a:r>
                        <a:rPr lang="ru-RU" sz="1600" u="none" strike="noStrike" dirty="0">
                          <a:effectLst/>
                        </a:rPr>
                        <a:t>Подключение к порту в сельской местности</a:t>
                      </a:r>
                      <a:endParaRPr lang="ru-RU" sz="1600" b="1" i="0" u="none" strike="noStrike" dirty="0">
                        <a:effectLst/>
                        <a:latin typeface="Times New Roman"/>
                      </a:endParaRPr>
                    </a:p>
                  </a:txBody>
                  <a:tcPr marL="9525" marR="9525" marT="9525" marB="0" anchor="ctr"/>
                </a:tc>
                <a:tc>
                  <a:txBody>
                    <a:bodyPr/>
                    <a:lstStyle/>
                    <a:p>
                      <a:pPr algn="ctr" fontAlgn="ctr"/>
                      <a:r>
                        <a:rPr lang="ru-RU" sz="1600" u="none" strike="noStrike" dirty="0" smtClean="0">
                          <a:effectLst/>
                        </a:rPr>
                        <a:t>4974,48</a:t>
                      </a:r>
                      <a:r>
                        <a:rPr lang="ru-RU" sz="1600" b="0" u="none" strike="noStrike" dirty="0" smtClean="0"/>
                        <a:t>₸</a:t>
                      </a:r>
                      <a:endParaRPr lang="ru-RU" sz="1600" b="1" i="0" u="none" strike="noStrike" dirty="0">
                        <a:effectLst/>
                        <a:latin typeface="Times New Roman"/>
                      </a:endParaRPr>
                    </a:p>
                  </a:txBody>
                  <a:tcPr marL="9525" marR="9525" marT="9525" marB="0" anchor="ctr"/>
                </a:tc>
              </a:tr>
              <a:tr h="498618">
                <a:tc>
                  <a:txBody>
                    <a:bodyPr/>
                    <a:lstStyle/>
                    <a:p>
                      <a:pPr algn="ctr" fontAlgn="ctr"/>
                      <a:r>
                        <a:rPr lang="ru-RU" sz="1600" u="none" strike="noStrike" dirty="0">
                          <a:effectLst/>
                        </a:rPr>
                        <a:t>Проведение инсталляционных работ на стороне абонента</a:t>
                      </a:r>
                      <a:endParaRPr lang="ru-RU" sz="1600" b="1" i="0" u="none" strike="noStrike" dirty="0">
                        <a:effectLst/>
                        <a:latin typeface="Times New Roman"/>
                      </a:endParaRPr>
                    </a:p>
                  </a:txBody>
                  <a:tcPr marL="9525" marR="9525" marT="9525" marB="0" anchor="ctr"/>
                </a:tc>
                <a:tc>
                  <a:txBody>
                    <a:bodyPr/>
                    <a:lstStyle/>
                    <a:p>
                      <a:pPr algn="ctr" fontAlgn="ctr"/>
                      <a:r>
                        <a:rPr lang="ru-RU" sz="1600" u="none" strike="noStrike" dirty="0" smtClean="0">
                          <a:effectLst/>
                        </a:rPr>
                        <a:t>2060,80</a:t>
                      </a:r>
                      <a:r>
                        <a:rPr lang="ru-RU" sz="1600" b="0" u="none" strike="noStrike" dirty="0" smtClean="0"/>
                        <a:t>₸</a:t>
                      </a:r>
                      <a:endParaRPr lang="ru-RU" sz="1600" b="1" i="0" u="none" strike="noStrike" dirty="0">
                        <a:effectLst/>
                        <a:latin typeface="Times New Roman"/>
                      </a:endParaRPr>
                    </a:p>
                  </a:txBody>
                  <a:tcPr marL="9525" marR="9525" marT="9525" marB="0" anchor="ctr"/>
                </a:tc>
              </a:tr>
            </a:tbl>
          </a:graphicData>
        </a:graphic>
      </p:graphicFrame>
      <p:sp>
        <p:nvSpPr>
          <p:cNvPr id="5" name="TextBox 4"/>
          <p:cNvSpPr txBox="1"/>
          <p:nvPr/>
        </p:nvSpPr>
        <p:spPr>
          <a:xfrm>
            <a:off x="251520" y="3993907"/>
            <a:ext cx="8568952" cy="954107"/>
          </a:xfrm>
          <a:prstGeom prst="rect">
            <a:avLst/>
          </a:prstGeom>
          <a:noFill/>
        </p:spPr>
        <p:txBody>
          <a:bodyPr wrap="square" rtlCol="0">
            <a:spAutoFit/>
          </a:bodyPr>
          <a:lstStyle/>
          <a:p>
            <a:pPr algn="just"/>
            <a:r>
              <a:rPr lang="ru-RU" sz="1400" dirty="0"/>
              <a:t>Плата за проведение инсталляционных работ на стороне абонента взимается за один выезд специалиста АО "</a:t>
            </a:r>
            <a:r>
              <a:rPr lang="ru-RU" sz="1400" dirty="0" err="1"/>
              <a:t>Казахтелеком</a:t>
            </a:r>
            <a:r>
              <a:rPr lang="ru-RU" sz="1400" dirty="0"/>
              <a:t>", независимо от </a:t>
            </a:r>
            <a:r>
              <a:rPr lang="ru-RU" sz="1400" dirty="0" smtClean="0"/>
              <a:t>количества </a:t>
            </a:r>
            <a:r>
              <a:rPr lang="ru-RU" sz="1400" dirty="0"/>
              <a:t>времени, необходимого для </a:t>
            </a:r>
            <a:r>
              <a:rPr lang="ru-RU" sz="1400" dirty="0" smtClean="0"/>
              <a:t>выполнения данных </a:t>
            </a:r>
            <a:r>
              <a:rPr lang="ru-RU" sz="1400" dirty="0"/>
              <a:t>работ. К инсталляционным работам относятся: монтаж телефонной линии до рабочего места, установка дополнительной телефонной розетки, инсталляция клиентского оборудования</a:t>
            </a:r>
          </a:p>
        </p:txBody>
      </p:sp>
      <p:pic>
        <p:nvPicPr>
          <p:cNvPr id="6" name="Picture 8" descr="100"/>
          <p:cNvPicPr>
            <a:picLocks noChangeAspect="1" noChangeArrowheads="1"/>
          </p:cNvPicPr>
          <p:nvPr/>
        </p:nvPicPr>
        <p:blipFill>
          <a:blip r:embed="rId2" cstate="print"/>
          <a:srcRect/>
          <a:stretch>
            <a:fillRect/>
          </a:stretch>
        </p:blipFill>
        <p:spPr bwMode="auto">
          <a:xfrm>
            <a:off x="-36512" y="-92545"/>
            <a:ext cx="1469477" cy="851082"/>
          </a:xfrm>
          <a:prstGeom prst="rect">
            <a:avLst/>
          </a:prstGeom>
          <a:noFill/>
          <a:ln w="9525">
            <a:noFill/>
            <a:miter lim="800000"/>
            <a:headEnd/>
            <a:tailEnd/>
          </a:ln>
          <a:effectLst>
            <a:softEdge rad="127000"/>
          </a:effectLst>
        </p:spPr>
      </p:pic>
      <p:pic>
        <p:nvPicPr>
          <p:cNvPr id="7" name="Picture 6"/>
          <p:cNvPicPr>
            <a:picLocks noChangeAspect="1" noChangeArrowheads="1"/>
          </p:cNvPicPr>
          <p:nvPr/>
        </p:nvPicPr>
        <p:blipFill>
          <a:blip r:embed="rId3" cstate="print"/>
          <a:srcRect/>
          <a:stretch>
            <a:fillRect/>
          </a:stretch>
        </p:blipFill>
        <p:spPr bwMode="auto">
          <a:xfrm>
            <a:off x="7884368" y="22262"/>
            <a:ext cx="1259632" cy="694729"/>
          </a:xfrm>
          <a:prstGeom prst="rect">
            <a:avLst/>
          </a:prstGeom>
          <a:noFill/>
          <a:ln w="9525" algn="ctr">
            <a:noFill/>
            <a:miter lim="800000"/>
            <a:headEnd/>
            <a:tailEnd/>
          </a:ln>
          <a:effectLst>
            <a:softEdge rad="63500"/>
          </a:effectLst>
        </p:spPr>
      </p:pic>
    </p:spTree>
    <p:extLst>
      <p:ext uri="{BB962C8B-B14F-4D97-AF65-F5344CB8AC3E}">
        <p14:creationId xmlns:p14="http://schemas.microsoft.com/office/powerpoint/2010/main" xmlns="" val="3471004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470"/>
            <a:ext cx="8229600" cy="857250"/>
          </a:xfrm>
        </p:spPr>
        <p:txBody>
          <a:bodyPr>
            <a:normAutofit/>
          </a:bodyPr>
          <a:lstStyle/>
          <a:p>
            <a:r>
              <a:rPr lang="ru-RU" sz="2000" b="1" dirty="0">
                <a:solidFill>
                  <a:schemeClr val="accent1">
                    <a:lumMod val="75000"/>
                  </a:schemeClr>
                </a:solidFill>
              </a:rPr>
              <a:t>Раздел III </a:t>
            </a:r>
            <a:r>
              <a:rPr lang="ru-RU" sz="2000" b="1" dirty="0" smtClean="0">
                <a:solidFill>
                  <a:schemeClr val="accent1">
                    <a:lumMod val="75000"/>
                  </a:schemeClr>
                </a:solidFill>
              </a:rPr>
              <a:t/>
            </a:r>
            <a:br>
              <a:rPr lang="ru-RU" sz="2000" b="1" dirty="0" smtClean="0">
                <a:solidFill>
                  <a:schemeClr val="accent1">
                    <a:lumMod val="75000"/>
                  </a:schemeClr>
                </a:solidFill>
              </a:rPr>
            </a:br>
            <a:r>
              <a:rPr lang="ru-RU" sz="2000" b="1" dirty="0" smtClean="0">
                <a:solidFill>
                  <a:schemeClr val="accent1">
                    <a:lumMod val="75000"/>
                  </a:schemeClr>
                </a:solidFill>
              </a:rPr>
              <a:t>Организация </a:t>
            </a:r>
            <a:r>
              <a:rPr lang="ru-RU" sz="2000" b="1" dirty="0">
                <a:solidFill>
                  <a:schemeClr val="accent1">
                    <a:lumMod val="75000"/>
                  </a:schemeClr>
                </a:solidFill>
              </a:rPr>
              <a:t>доступа к услугам цифрового телевидения</a:t>
            </a:r>
          </a:p>
        </p:txBody>
      </p:sp>
      <p:graphicFrame>
        <p:nvGraphicFramePr>
          <p:cNvPr id="4" name="Объект 3"/>
          <p:cNvGraphicFramePr>
            <a:graphicFrameLocks noGrp="1"/>
          </p:cNvGraphicFramePr>
          <p:nvPr>
            <p:ph idx="1"/>
            <p:extLst>
              <p:ext uri="{D42A27DB-BD31-4B8C-83A1-F6EECF244321}">
                <p14:modId xmlns:p14="http://schemas.microsoft.com/office/powerpoint/2010/main" xmlns="" val="4137277565"/>
              </p:ext>
            </p:extLst>
          </p:nvPr>
        </p:nvGraphicFramePr>
        <p:xfrm>
          <a:off x="251520" y="1124008"/>
          <a:ext cx="8712968" cy="1591758"/>
        </p:xfrm>
        <a:graphic>
          <a:graphicData uri="http://schemas.openxmlformats.org/drawingml/2006/table">
            <a:tbl>
              <a:tblPr>
                <a:tableStyleId>{5940675A-B579-460E-94D1-54222C63F5DA}</a:tableStyleId>
              </a:tblPr>
              <a:tblGrid>
                <a:gridCol w="5885775"/>
                <a:gridCol w="2827193"/>
              </a:tblGrid>
              <a:tr h="576065">
                <a:tc>
                  <a:txBody>
                    <a:bodyPr/>
                    <a:lstStyle/>
                    <a:p>
                      <a:pPr algn="ctr" fontAlgn="ctr"/>
                      <a:r>
                        <a:rPr lang="ru-RU" sz="1600" u="none" strike="noStrike" dirty="0" smtClean="0">
                          <a:effectLst/>
                        </a:rPr>
                        <a:t>Подключение </a:t>
                      </a:r>
                      <a:r>
                        <a:rPr lang="ru-RU" sz="1600" u="none" strike="noStrike" dirty="0">
                          <a:effectLst/>
                        </a:rPr>
                        <a:t>первой точки телевидения </a:t>
                      </a:r>
                      <a:endParaRPr lang="ru-RU" sz="1600" u="none" strike="noStrike" dirty="0" smtClean="0">
                        <a:effectLst/>
                      </a:endParaRPr>
                    </a:p>
                    <a:p>
                      <a:pPr algn="ctr" fontAlgn="ctr"/>
                      <a:r>
                        <a:rPr lang="ru-RU" sz="1600" u="none" strike="noStrike" dirty="0" smtClean="0">
                          <a:effectLst/>
                        </a:rPr>
                        <a:t>(</a:t>
                      </a:r>
                      <a:r>
                        <a:rPr lang="ru-RU" sz="1600" u="none" strike="noStrike" dirty="0">
                          <a:effectLst/>
                        </a:rPr>
                        <a:t>ПП Базовый, </a:t>
                      </a:r>
                      <a:r>
                        <a:rPr lang="ru-RU" sz="1600" u="none" strike="noStrike" dirty="0" err="1">
                          <a:effectLst/>
                        </a:rPr>
                        <a:t>Бiзбен</a:t>
                      </a:r>
                      <a:r>
                        <a:rPr lang="ru-RU" sz="1600" u="none" strike="noStrike" dirty="0">
                          <a:effectLst/>
                        </a:rPr>
                        <a:t> бол, </a:t>
                      </a:r>
                      <a:r>
                        <a:rPr lang="ru-RU" sz="1600" u="none" strike="noStrike" dirty="0" err="1">
                          <a:effectLst/>
                        </a:rPr>
                        <a:t>Алем</a:t>
                      </a:r>
                      <a:r>
                        <a:rPr lang="ru-RU" sz="1600" u="none" strike="noStrike" dirty="0">
                          <a:effectLst/>
                        </a:rPr>
                        <a:t>) </a:t>
                      </a:r>
                      <a:endParaRPr lang="ru-RU" sz="1600" b="1" i="0" u="none" strike="noStrike" dirty="0">
                        <a:effectLst/>
                        <a:latin typeface="Times New Roman"/>
                      </a:endParaRPr>
                    </a:p>
                  </a:txBody>
                  <a:tcPr marL="9525" marR="9525" marT="9525" marB="0" anchor="ctr"/>
                </a:tc>
                <a:tc>
                  <a:txBody>
                    <a:bodyPr/>
                    <a:lstStyle/>
                    <a:p>
                      <a:pPr algn="ctr" fontAlgn="ctr"/>
                      <a:r>
                        <a:rPr lang="ru-RU" sz="1600" u="none" strike="noStrike" dirty="0" smtClean="0">
                          <a:effectLst/>
                        </a:rPr>
                        <a:t>1000</a:t>
                      </a:r>
                      <a:r>
                        <a:rPr lang="ru-RU" sz="1600" u="none" strike="noStrike" dirty="0" smtClean="0"/>
                        <a:t>₸</a:t>
                      </a:r>
                      <a:endParaRPr lang="ru-RU" sz="1600" b="1" i="0" u="none" strike="noStrike" dirty="0">
                        <a:effectLst/>
                        <a:latin typeface="Times New Roman"/>
                      </a:endParaRPr>
                    </a:p>
                  </a:txBody>
                  <a:tcPr marL="9525" marR="9525" marT="9525" marB="0" anchor="ctr"/>
                </a:tc>
              </a:tr>
              <a:tr h="492687">
                <a:tc>
                  <a:txBody>
                    <a:bodyPr/>
                    <a:lstStyle/>
                    <a:p>
                      <a:pPr algn="ctr" fontAlgn="ctr"/>
                      <a:r>
                        <a:rPr lang="ru-RU" sz="1600" u="none" strike="noStrike" dirty="0" smtClean="0">
                          <a:effectLst/>
                        </a:rPr>
                        <a:t>Подключение </a:t>
                      </a:r>
                      <a:r>
                        <a:rPr lang="ru-RU" sz="1600" u="none" strike="noStrike" dirty="0">
                          <a:effectLst/>
                        </a:rPr>
                        <a:t>первой точки телевидения </a:t>
                      </a:r>
                      <a:endParaRPr lang="ru-RU" sz="1600" u="none" strike="noStrike" dirty="0" smtClean="0">
                        <a:effectLst/>
                      </a:endParaRPr>
                    </a:p>
                    <a:p>
                      <a:pPr algn="ctr" fontAlgn="ctr"/>
                      <a:r>
                        <a:rPr lang="ru-RU" sz="1600" u="none" strike="noStrike" dirty="0" smtClean="0">
                          <a:effectLst/>
                        </a:rPr>
                        <a:t>(</a:t>
                      </a:r>
                      <a:r>
                        <a:rPr lang="ru-RU" sz="1600" u="none" strike="noStrike" dirty="0">
                          <a:effectLst/>
                        </a:rPr>
                        <a:t>ПП Элитный и Премиум)</a:t>
                      </a:r>
                      <a:endParaRPr lang="ru-RU" sz="1600" b="1" i="0" u="none" strike="noStrike" dirty="0">
                        <a:effectLst/>
                        <a:latin typeface="Times New Roman"/>
                      </a:endParaRPr>
                    </a:p>
                  </a:txBody>
                  <a:tcPr marL="9525" marR="9525" marT="9525" marB="0" anchor="ctr"/>
                </a:tc>
                <a:tc>
                  <a:txBody>
                    <a:bodyPr/>
                    <a:lstStyle/>
                    <a:p>
                      <a:pPr algn="ctr" fontAlgn="ctr"/>
                      <a:r>
                        <a:rPr lang="ru-RU" sz="1600" u="none" strike="noStrike" dirty="0" smtClean="0">
                          <a:effectLst/>
                        </a:rPr>
                        <a:t>0</a:t>
                      </a:r>
                      <a:r>
                        <a:rPr lang="ru-RU" sz="1600" u="none" strike="noStrike" dirty="0" smtClean="0"/>
                        <a:t>₸</a:t>
                      </a:r>
                      <a:endParaRPr lang="ru-RU" sz="1600" b="1" i="0" u="none" strike="noStrike" dirty="0">
                        <a:effectLst/>
                        <a:latin typeface="Times New Roman"/>
                      </a:endParaRPr>
                    </a:p>
                  </a:txBody>
                  <a:tcPr marL="9525" marR="9525" marT="9525" marB="0" anchor="ctr"/>
                </a:tc>
              </a:tr>
              <a:tr h="518488">
                <a:tc>
                  <a:txBody>
                    <a:bodyPr/>
                    <a:lstStyle/>
                    <a:p>
                      <a:pPr algn="ctr" fontAlgn="ctr"/>
                      <a:r>
                        <a:rPr lang="ru-RU" sz="1600" u="none" strike="noStrike" dirty="0" smtClean="0">
                          <a:effectLst/>
                        </a:rPr>
                        <a:t>Подключение </a:t>
                      </a:r>
                      <a:r>
                        <a:rPr lang="ru-RU" sz="1600" u="none" strike="noStrike" dirty="0">
                          <a:effectLst/>
                        </a:rPr>
                        <a:t>последующих точек телевидения</a:t>
                      </a:r>
                      <a:endParaRPr lang="ru-RU" sz="1600" b="1" i="0" u="none" strike="noStrike" dirty="0">
                        <a:effectLst/>
                        <a:latin typeface="Times New Roman"/>
                      </a:endParaRPr>
                    </a:p>
                  </a:txBody>
                  <a:tcPr marL="9525" marR="9525" marT="9525" marB="0" anchor="ctr"/>
                </a:tc>
                <a:tc>
                  <a:txBody>
                    <a:bodyPr/>
                    <a:lstStyle/>
                    <a:p>
                      <a:pPr algn="ctr" fontAlgn="ctr"/>
                      <a:r>
                        <a:rPr lang="ru-RU" sz="1600" u="none" strike="noStrike" dirty="0" smtClean="0">
                          <a:effectLst/>
                        </a:rPr>
                        <a:t>0</a:t>
                      </a:r>
                      <a:r>
                        <a:rPr lang="ru-RU" sz="1600" u="none" strike="noStrike" dirty="0" smtClean="0"/>
                        <a:t>₸</a:t>
                      </a:r>
                      <a:endParaRPr lang="ru-RU" sz="1600" b="1" i="0" u="none" strike="noStrike" dirty="0">
                        <a:effectLst/>
                        <a:latin typeface="Times New Roman"/>
                      </a:endParaRPr>
                    </a:p>
                  </a:txBody>
                  <a:tcPr marL="9525" marR="9525" marT="9525" marB="0" anchor="ctr"/>
                </a:tc>
              </a:tr>
            </a:tbl>
          </a:graphicData>
        </a:graphic>
      </p:graphicFrame>
      <p:sp>
        <p:nvSpPr>
          <p:cNvPr id="5" name="TextBox 4"/>
          <p:cNvSpPr txBox="1"/>
          <p:nvPr/>
        </p:nvSpPr>
        <p:spPr>
          <a:xfrm>
            <a:off x="107504" y="2845261"/>
            <a:ext cx="8856984" cy="2246769"/>
          </a:xfrm>
          <a:prstGeom prst="rect">
            <a:avLst/>
          </a:prstGeom>
          <a:noFill/>
        </p:spPr>
        <p:txBody>
          <a:bodyPr wrap="square" rtlCol="0">
            <a:spAutoFit/>
          </a:bodyPr>
          <a:lstStyle/>
          <a:p>
            <a:pPr marL="285750" indent="-285750" algn="just">
              <a:buFont typeface="Wingdings" panose="05000000000000000000" pitchFamily="2" charset="2"/>
              <a:buChar char="ü"/>
            </a:pPr>
            <a:r>
              <a:rPr lang="ru-RU" sz="1400" dirty="0"/>
              <a:t>Плата за подключение к услугам цифрового телевидения взимается за один выезд специалиста АО "</a:t>
            </a:r>
            <a:r>
              <a:rPr lang="ru-RU" sz="1400" dirty="0" err="1"/>
              <a:t>Казахтелеком</a:t>
            </a:r>
            <a:r>
              <a:rPr lang="ru-RU" sz="1400" dirty="0" smtClean="0"/>
              <a:t>". </a:t>
            </a:r>
          </a:p>
          <a:p>
            <a:pPr marL="285750" indent="-285750" algn="just">
              <a:buFont typeface="Wingdings" panose="05000000000000000000" pitchFamily="2" charset="2"/>
              <a:buChar char="ü"/>
            </a:pPr>
            <a:r>
              <a:rPr lang="ru-RU" sz="1400" dirty="0" smtClean="0"/>
              <a:t>В </a:t>
            </a:r>
            <a:r>
              <a:rPr lang="ru-RU" sz="1400" dirty="0"/>
              <a:t>стоимость подключения услуги включено: проведение линейно - кабельных работ, прокладка </a:t>
            </a:r>
            <a:r>
              <a:rPr lang="ru-RU" sz="1400" dirty="0" smtClean="0"/>
              <a:t>UTP - </a:t>
            </a:r>
            <a:r>
              <a:rPr lang="ru-RU" sz="1400" dirty="0"/>
              <a:t>кабеля длиной 30 метров на каждую точку, соединение абонентского оборудования, настройка модема для предоставления услуги. Более 30 метров оплачивается абонентом самостоятельно, за каждый последующий метр (по стоимости кабеля UTP 100 тенге за метр</a:t>
            </a:r>
            <a:r>
              <a:rPr lang="ru-RU" sz="1400" dirty="0" smtClean="0"/>
              <a:t>).</a:t>
            </a:r>
          </a:p>
          <a:p>
            <a:pPr marL="285750" indent="-285750" algn="just">
              <a:buFont typeface="Wingdings" panose="05000000000000000000" pitchFamily="2" charset="2"/>
              <a:buChar char="ü"/>
            </a:pPr>
            <a:r>
              <a:rPr lang="ru-RU" sz="1400" dirty="0"/>
              <a:t>Перенос услуги приравнивается к новому подключению и оплачивается по тарифу за подключению новой </a:t>
            </a:r>
            <a:r>
              <a:rPr lang="ru-RU" sz="1400" dirty="0" smtClean="0"/>
              <a:t>услуги.</a:t>
            </a:r>
          </a:p>
          <a:p>
            <a:pPr marL="285750" indent="-285750" algn="just">
              <a:buFont typeface="Wingdings" panose="05000000000000000000" pitchFamily="2" charset="2"/>
              <a:buChar char="ü"/>
            </a:pPr>
            <a:r>
              <a:rPr lang="ru-RU" sz="1400" dirty="0"/>
              <a:t>За вторую и последующие точки принимается подключение устройств телевидения у одного абонента в пределах одного </a:t>
            </a:r>
            <a:r>
              <a:rPr lang="ru-RU" sz="1400" dirty="0" smtClean="0"/>
              <a:t>помещения.</a:t>
            </a:r>
            <a:endParaRPr lang="ru-RU" sz="1400" dirty="0"/>
          </a:p>
        </p:txBody>
      </p:sp>
      <p:pic>
        <p:nvPicPr>
          <p:cNvPr id="6" name="Picture 2"/>
          <p:cNvPicPr>
            <a:picLocks noChangeAspect="1" noChangeArrowheads="1"/>
          </p:cNvPicPr>
          <p:nvPr/>
        </p:nvPicPr>
        <p:blipFill>
          <a:blip r:embed="rId2" cstate="print"/>
          <a:srcRect/>
          <a:stretch>
            <a:fillRect/>
          </a:stretch>
        </p:blipFill>
        <p:spPr bwMode="auto">
          <a:xfrm>
            <a:off x="0" y="0"/>
            <a:ext cx="1475656" cy="923396"/>
          </a:xfrm>
          <a:prstGeom prst="rect">
            <a:avLst/>
          </a:prstGeom>
          <a:ln>
            <a:noFill/>
          </a:ln>
          <a:effectLst>
            <a:softEdge rad="112500"/>
          </a:effectLst>
        </p:spPr>
      </p:pic>
      <p:pic>
        <p:nvPicPr>
          <p:cNvPr id="7" name="Рисунок 6" descr="tv.jpg"/>
          <p:cNvPicPr>
            <a:picLocks noChangeAspect="1"/>
          </p:cNvPicPr>
          <p:nvPr/>
        </p:nvPicPr>
        <p:blipFill>
          <a:blip r:embed="rId3"/>
          <a:stretch>
            <a:fillRect/>
          </a:stretch>
        </p:blipFill>
        <p:spPr>
          <a:xfrm>
            <a:off x="8094964" y="0"/>
            <a:ext cx="1049035" cy="755308"/>
          </a:xfrm>
          <a:prstGeom prst="rect">
            <a:avLst/>
          </a:prstGeom>
          <a:effectLst>
            <a:softEdge rad="127000"/>
          </a:effectLst>
        </p:spPr>
      </p:pic>
    </p:spTree>
    <p:extLst>
      <p:ext uri="{BB962C8B-B14F-4D97-AF65-F5344CB8AC3E}">
        <p14:creationId xmlns:p14="http://schemas.microsoft.com/office/powerpoint/2010/main" xmlns="" val="3371041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8864" y="123478"/>
            <a:ext cx="8229600" cy="709587"/>
          </a:xfrm>
        </p:spPr>
        <p:txBody>
          <a:bodyPr>
            <a:normAutofit/>
          </a:bodyPr>
          <a:lstStyle/>
          <a:p>
            <a:r>
              <a:rPr lang="ru-RU" sz="2000" b="1" dirty="0">
                <a:solidFill>
                  <a:schemeClr val="accent1">
                    <a:lumMod val="75000"/>
                  </a:schemeClr>
                </a:solidFill>
              </a:rPr>
              <a:t>Раздел IV Прочие услуги, связанные с организацией доступа к услугам телекоммуникаций на стороне пользователя</a:t>
            </a:r>
          </a:p>
        </p:txBody>
      </p:sp>
      <p:graphicFrame>
        <p:nvGraphicFramePr>
          <p:cNvPr id="4" name="Объект 3"/>
          <p:cNvGraphicFramePr>
            <a:graphicFrameLocks noGrp="1"/>
          </p:cNvGraphicFramePr>
          <p:nvPr>
            <p:ph idx="1"/>
            <p:extLst>
              <p:ext uri="{D42A27DB-BD31-4B8C-83A1-F6EECF244321}">
                <p14:modId xmlns:p14="http://schemas.microsoft.com/office/powerpoint/2010/main" xmlns="" val="1562026044"/>
              </p:ext>
            </p:extLst>
          </p:nvPr>
        </p:nvGraphicFramePr>
        <p:xfrm>
          <a:off x="251520" y="987575"/>
          <a:ext cx="8748208" cy="3013840"/>
        </p:xfrm>
        <a:graphic>
          <a:graphicData uri="http://schemas.openxmlformats.org/drawingml/2006/table">
            <a:tbl>
              <a:tblPr>
                <a:tableStyleId>{5940675A-B579-460E-94D1-54222C63F5DA}</a:tableStyleId>
              </a:tblPr>
              <a:tblGrid>
                <a:gridCol w="6876000"/>
                <a:gridCol w="1872208"/>
              </a:tblGrid>
              <a:tr h="252000">
                <a:tc>
                  <a:txBody>
                    <a:bodyPr/>
                    <a:lstStyle/>
                    <a:p>
                      <a:pPr algn="l" fontAlgn="t"/>
                      <a:r>
                        <a:rPr lang="ru-RU" sz="1600" u="none" strike="noStrike" dirty="0">
                          <a:effectLst/>
                        </a:rPr>
                        <a:t>Вызов специалиста</a:t>
                      </a:r>
                      <a:endParaRPr lang="ru-RU" sz="1600" b="1" i="0" u="none" strike="noStrike" dirty="0">
                        <a:effectLst/>
                        <a:latin typeface="Times New Roman"/>
                      </a:endParaRPr>
                    </a:p>
                  </a:txBody>
                  <a:tcPr marL="6160" marR="6160" marT="6160" marB="0"/>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600" u="none" strike="noStrike" dirty="0" smtClean="0">
                          <a:effectLst/>
                        </a:rPr>
                        <a:t>1000</a:t>
                      </a:r>
                      <a:r>
                        <a:rPr lang="ru-RU" sz="1600" b="0" u="none" strike="noStrike" dirty="0" smtClean="0"/>
                        <a:t>₸</a:t>
                      </a:r>
                      <a:endParaRPr lang="ru-RU" sz="1600" b="1" i="0" u="none" strike="noStrike" dirty="0">
                        <a:solidFill>
                          <a:srgbClr val="FF0000"/>
                        </a:solidFill>
                        <a:effectLst/>
                        <a:latin typeface="Times New Roman"/>
                      </a:endParaRPr>
                    </a:p>
                  </a:txBody>
                  <a:tcPr marL="6160" marR="6160" marT="6160" marB="0" anchor="ctr"/>
                </a:tc>
              </a:tr>
              <a:tr h="252000">
                <a:tc>
                  <a:txBody>
                    <a:bodyPr/>
                    <a:lstStyle/>
                    <a:p>
                      <a:pPr algn="l" fontAlgn="ctr"/>
                      <a:r>
                        <a:rPr lang="ru-RU" sz="1600" u="none" strike="noStrike" dirty="0">
                          <a:effectLst/>
                        </a:rPr>
                        <a:t>Работы по замене кабеля, проводки</a:t>
                      </a:r>
                      <a:endParaRPr lang="ru-RU" sz="1600" b="1" i="0" u="none" strike="noStrike" dirty="0">
                        <a:effectLst/>
                        <a:latin typeface="Times New Roman"/>
                      </a:endParaRPr>
                    </a:p>
                  </a:txBody>
                  <a:tcPr marL="6160" marR="6160" marT="616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600" u="none" strike="noStrike" dirty="0" smtClean="0">
                          <a:effectLst/>
                        </a:rPr>
                        <a:t>3000</a:t>
                      </a:r>
                      <a:r>
                        <a:rPr lang="ru-RU" sz="1600" b="0" u="none" strike="noStrike" dirty="0" smtClean="0"/>
                        <a:t>₸</a:t>
                      </a:r>
                      <a:endParaRPr lang="ru-RU" sz="1600" b="1" i="0" u="none" strike="noStrike" dirty="0">
                        <a:effectLst/>
                        <a:latin typeface="Times New Roman"/>
                      </a:endParaRPr>
                    </a:p>
                  </a:txBody>
                  <a:tcPr marL="6160" marR="6160" marT="6160" marB="0" anchor="ctr"/>
                </a:tc>
              </a:tr>
              <a:tr h="252000">
                <a:tc>
                  <a:txBody>
                    <a:bodyPr/>
                    <a:lstStyle/>
                    <a:p>
                      <a:pPr algn="l" fontAlgn="ctr"/>
                      <a:r>
                        <a:rPr lang="ru-RU" sz="1600" u="none" strike="noStrike" dirty="0">
                          <a:effectLst/>
                        </a:rPr>
                        <a:t>Работы по замене </a:t>
                      </a:r>
                      <a:r>
                        <a:rPr lang="ru-RU" sz="1600" u="none" strike="noStrike" dirty="0" err="1">
                          <a:effectLst/>
                        </a:rPr>
                        <a:t>сплиттера</a:t>
                      </a:r>
                      <a:r>
                        <a:rPr lang="ru-RU" sz="1600" u="none" strike="noStrike" dirty="0">
                          <a:effectLst/>
                        </a:rPr>
                        <a:t>, обжим коннектора</a:t>
                      </a:r>
                      <a:endParaRPr lang="ru-RU" sz="1600" b="1" i="0" u="none" strike="noStrike" dirty="0">
                        <a:effectLst/>
                        <a:latin typeface="Times New Roman"/>
                      </a:endParaRPr>
                    </a:p>
                  </a:txBody>
                  <a:tcPr marL="6160" marR="6160" marT="616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600" u="none" strike="noStrike" dirty="0" smtClean="0">
                          <a:effectLst/>
                        </a:rPr>
                        <a:t>1000</a:t>
                      </a:r>
                      <a:r>
                        <a:rPr lang="ru-RU" sz="1600" b="0" u="none" strike="noStrike" dirty="0" smtClean="0"/>
                        <a:t>₸</a:t>
                      </a:r>
                      <a:endParaRPr lang="ru-RU" sz="1600" b="1" i="0" u="none" strike="noStrike" dirty="0">
                        <a:effectLst/>
                        <a:latin typeface="Times New Roman"/>
                      </a:endParaRPr>
                    </a:p>
                  </a:txBody>
                  <a:tcPr marL="6160" marR="6160" marT="6160" marB="0" anchor="ctr"/>
                </a:tc>
              </a:tr>
              <a:tr h="252000">
                <a:tc>
                  <a:txBody>
                    <a:bodyPr/>
                    <a:lstStyle/>
                    <a:p>
                      <a:pPr algn="l" fontAlgn="ctr"/>
                      <a:r>
                        <a:rPr lang="ru-RU" sz="1600" u="none" strike="noStrike" dirty="0">
                          <a:effectLst/>
                        </a:rPr>
                        <a:t>Работы по замене оборудования (ONT, ADSL модем, </a:t>
                      </a:r>
                      <a:r>
                        <a:rPr lang="ru-RU" sz="1600" u="none" strike="noStrike" dirty="0" err="1">
                          <a:effectLst/>
                        </a:rPr>
                        <a:t>FTTh</a:t>
                      </a:r>
                      <a:r>
                        <a:rPr lang="ru-RU" sz="1600" u="none" strike="noStrike" dirty="0">
                          <a:effectLst/>
                        </a:rPr>
                        <a:t> роутер,  STB)</a:t>
                      </a:r>
                      <a:endParaRPr lang="ru-RU" sz="1600" b="1" i="0" u="none" strike="noStrike" dirty="0">
                        <a:effectLst/>
                        <a:latin typeface="Times New Roman"/>
                      </a:endParaRPr>
                    </a:p>
                  </a:txBody>
                  <a:tcPr marL="6160" marR="6160" marT="616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600" u="none" strike="noStrike" dirty="0" smtClean="0">
                          <a:effectLst/>
                        </a:rPr>
                        <a:t>2500</a:t>
                      </a:r>
                      <a:r>
                        <a:rPr lang="ru-RU" sz="1600" b="0" u="none" strike="noStrike" dirty="0" smtClean="0"/>
                        <a:t>₸</a:t>
                      </a:r>
                      <a:endParaRPr lang="ru-RU" sz="1600" b="1" i="0" u="none" strike="noStrike" dirty="0">
                        <a:solidFill>
                          <a:srgbClr val="FF0000"/>
                        </a:solidFill>
                        <a:effectLst/>
                        <a:latin typeface="Times New Roman"/>
                      </a:endParaRPr>
                    </a:p>
                  </a:txBody>
                  <a:tcPr marL="6160" marR="6160" marT="6160" marB="0" anchor="ctr"/>
                </a:tc>
              </a:tr>
              <a:tr h="252000">
                <a:tc>
                  <a:txBody>
                    <a:bodyPr/>
                    <a:lstStyle/>
                    <a:p>
                      <a:pPr algn="l" fontAlgn="ctr"/>
                      <a:r>
                        <a:rPr lang="ru-RU" sz="1600" u="none" strike="noStrike" dirty="0">
                          <a:effectLst/>
                        </a:rPr>
                        <a:t>Работы по настройке оборудования </a:t>
                      </a:r>
                      <a:endParaRPr lang="ru-RU" sz="1600" b="1" i="0" u="none" strike="noStrike" dirty="0">
                        <a:effectLst/>
                        <a:latin typeface="Times New Roman"/>
                      </a:endParaRPr>
                    </a:p>
                  </a:txBody>
                  <a:tcPr marL="6160" marR="6160" marT="6160"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ru-RU" sz="1600" u="none" strike="noStrike" dirty="0" smtClean="0">
                          <a:effectLst/>
                        </a:rPr>
                        <a:t>1000</a:t>
                      </a:r>
                      <a:r>
                        <a:rPr lang="ru-RU" sz="1600" b="0" u="none" strike="noStrike" dirty="0" smtClean="0"/>
                        <a:t>₸</a:t>
                      </a:r>
                      <a:endParaRPr lang="ru-RU" sz="1600" b="1" i="0" u="none" strike="noStrike" dirty="0">
                        <a:effectLst/>
                        <a:latin typeface="Times New Roman"/>
                      </a:endParaRPr>
                    </a:p>
                  </a:txBody>
                  <a:tcPr marL="6160" marR="6160" marT="6160" marB="0"/>
                </a:tc>
              </a:tr>
              <a:tr h="252000">
                <a:tc>
                  <a:txBody>
                    <a:bodyPr/>
                    <a:lstStyle/>
                    <a:p>
                      <a:pPr algn="l" fontAlgn="t"/>
                      <a:r>
                        <a:rPr lang="ru-RU" sz="1600" u="none" strike="noStrike" dirty="0">
                          <a:effectLst/>
                        </a:rPr>
                        <a:t>Смена/восстановление названия или пароля от беспроводной сети</a:t>
                      </a:r>
                      <a:endParaRPr lang="ru-RU" sz="1600" b="1" i="0" u="none" strike="noStrike" dirty="0">
                        <a:effectLst/>
                        <a:latin typeface="Times New Roman"/>
                      </a:endParaRPr>
                    </a:p>
                  </a:txBody>
                  <a:tcPr marL="6160" marR="6160" marT="6160" marB="0"/>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600" u="none" strike="noStrike" dirty="0" smtClean="0">
                          <a:effectLst/>
                        </a:rPr>
                        <a:t>1000</a:t>
                      </a:r>
                      <a:r>
                        <a:rPr lang="ru-RU" sz="1600" b="0" u="none" strike="noStrike" dirty="0" smtClean="0"/>
                        <a:t>₸</a:t>
                      </a:r>
                      <a:endParaRPr lang="ru-RU" sz="1600" b="1" i="0" u="none" strike="noStrike" dirty="0">
                        <a:effectLst/>
                        <a:latin typeface="Times New Roman"/>
                      </a:endParaRPr>
                    </a:p>
                  </a:txBody>
                  <a:tcPr marL="6160" marR="6160" marT="6160" marB="0" anchor="ctr"/>
                </a:tc>
              </a:tr>
              <a:tr h="252000">
                <a:tc>
                  <a:txBody>
                    <a:bodyPr/>
                    <a:lstStyle/>
                    <a:p>
                      <a:pPr algn="l" fontAlgn="ctr"/>
                      <a:r>
                        <a:rPr lang="ru-RU" sz="1600" u="none" strike="noStrike" dirty="0">
                          <a:effectLst/>
                        </a:rPr>
                        <a:t>Подключение новых </a:t>
                      </a:r>
                      <a:r>
                        <a:rPr lang="ru-RU" sz="1600" u="none" strike="noStrike" dirty="0" err="1">
                          <a:effectLst/>
                        </a:rPr>
                        <a:t>усройств</a:t>
                      </a:r>
                      <a:r>
                        <a:rPr lang="ru-RU" sz="1600" u="none" strike="noStrike" dirty="0">
                          <a:effectLst/>
                        </a:rPr>
                        <a:t> (ПК, ноутбуков, смарт ТВ, смартфон, телефонный аппарат)</a:t>
                      </a:r>
                      <a:endParaRPr lang="ru-RU" sz="1600" b="1" i="0" u="none" strike="noStrike" dirty="0">
                        <a:effectLst/>
                        <a:latin typeface="Times New Roman"/>
                      </a:endParaRPr>
                    </a:p>
                  </a:txBody>
                  <a:tcPr marL="6160" marR="6160" marT="616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600" u="none" strike="noStrike" dirty="0" smtClean="0">
                          <a:effectLst/>
                        </a:rPr>
                        <a:t>1500</a:t>
                      </a:r>
                      <a:r>
                        <a:rPr lang="ru-RU" sz="1600" b="0" u="none" strike="noStrike" dirty="0" smtClean="0"/>
                        <a:t>₸</a:t>
                      </a:r>
                      <a:endParaRPr lang="ru-RU" sz="1600" b="1" i="0" u="none" strike="noStrike" dirty="0">
                        <a:solidFill>
                          <a:srgbClr val="FF0000"/>
                        </a:solidFill>
                        <a:effectLst/>
                        <a:latin typeface="Times New Roman"/>
                      </a:endParaRPr>
                    </a:p>
                  </a:txBody>
                  <a:tcPr marL="6160" marR="6160" marT="6160" marB="0" anchor="ctr"/>
                </a:tc>
              </a:tr>
              <a:tr h="252000">
                <a:tc>
                  <a:txBody>
                    <a:bodyPr/>
                    <a:lstStyle/>
                    <a:p>
                      <a:pPr algn="l" fontAlgn="t"/>
                      <a:r>
                        <a:rPr lang="ru-RU" sz="1600" u="none" strike="noStrike" dirty="0">
                          <a:effectLst/>
                        </a:rPr>
                        <a:t>Работы по переустановке оборудования в одной квартире/доме</a:t>
                      </a:r>
                      <a:endParaRPr lang="ru-RU" sz="1600" b="1" i="0" u="none" strike="noStrike" dirty="0">
                        <a:effectLst/>
                        <a:latin typeface="Times New Roman"/>
                      </a:endParaRPr>
                    </a:p>
                  </a:txBody>
                  <a:tcPr marL="6160" marR="6160" marT="6160" marB="0"/>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600" u="none" strike="noStrike" dirty="0" smtClean="0">
                          <a:effectLst/>
                        </a:rPr>
                        <a:t>1700</a:t>
                      </a:r>
                      <a:r>
                        <a:rPr lang="ru-RU" sz="1600" b="0" u="none" strike="noStrike" dirty="0" smtClean="0"/>
                        <a:t>₸</a:t>
                      </a:r>
                      <a:endParaRPr lang="ru-RU" sz="1600" b="1" i="0" u="none" strike="noStrike" dirty="0">
                        <a:solidFill>
                          <a:srgbClr val="FF0000"/>
                        </a:solidFill>
                        <a:effectLst/>
                        <a:latin typeface="Times New Roman"/>
                      </a:endParaRPr>
                    </a:p>
                  </a:txBody>
                  <a:tcPr marL="6160" marR="6160" marT="6160" marB="0" anchor="ctr"/>
                </a:tc>
              </a:tr>
              <a:tr h="252000">
                <a:tc>
                  <a:txBody>
                    <a:bodyPr/>
                    <a:lstStyle/>
                    <a:p>
                      <a:pPr algn="l" fontAlgn="t"/>
                      <a:r>
                        <a:rPr lang="ru-RU" sz="1600" u="none" strike="noStrike" dirty="0">
                          <a:effectLst/>
                        </a:rPr>
                        <a:t>Работы по переустановке оборудования в другую квартиру/дом</a:t>
                      </a:r>
                      <a:endParaRPr lang="ru-RU" sz="1600" b="1" i="0" u="none" strike="noStrike" dirty="0">
                        <a:effectLst/>
                        <a:latin typeface="Times New Roman"/>
                      </a:endParaRPr>
                    </a:p>
                  </a:txBody>
                  <a:tcPr marL="6160" marR="6160" marT="6160" marB="0"/>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ru-RU" sz="1600" u="none" strike="noStrike" dirty="0" smtClean="0">
                          <a:effectLst/>
                        </a:rPr>
                        <a:t>3500</a:t>
                      </a:r>
                      <a:r>
                        <a:rPr lang="ru-RU" sz="1600" b="0" u="none" strike="noStrike" dirty="0" smtClean="0"/>
                        <a:t>₸</a:t>
                      </a:r>
                      <a:endParaRPr lang="ru-RU" sz="1600" b="1" i="0" u="none" strike="noStrike" dirty="0">
                        <a:solidFill>
                          <a:srgbClr val="FF0000"/>
                        </a:solidFill>
                        <a:effectLst/>
                        <a:latin typeface="Times New Roman"/>
                      </a:endParaRPr>
                    </a:p>
                  </a:txBody>
                  <a:tcPr marL="6160" marR="6160" marT="6160" marB="0"/>
                </a:tc>
              </a:tr>
              <a:tr h="252000">
                <a:tc>
                  <a:txBody>
                    <a:bodyPr/>
                    <a:lstStyle/>
                    <a:p>
                      <a:pPr algn="l" fontAlgn="ctr"/>
                      <a:r>
                        <a:rPr lang="ru-RU" sz="1600" u="none" strike="noStrike" dirty="0">
                          <a:effectLst/>
                        </a:rPr>
                        <a:t>Замена номера по просьбе абонента</a:t>
                      </a:r>
                      <a:endParaRPr lang="ru-RU" sz="1600" b="1" i="0" u="none" strike="noStrike" dirty="0">
                        <a:effectLst/>
                        <a:latin typeface="Times New Roman"/>
                      </a:endParaRPr>
                    </a:p>
                  </a:txBody>
                  <a:tcPr marL="6160" marR="6160" marT="6160"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ru-RU" sz="1600" u="none" strike="noStrike" dirty="0" smtClean="0">
                          <a:effectLst/>
                        </a:rPr>
                        <a:t>1000</a:t>
                      </a:r>
                      <a:r>
                        <a:rPr lang="ru-RU" sz="1600" b="0" u="none" strike="noStrike" dirty="0" smtClean="0"/>
                        <a:t>₸</a:t>
                      </a:r>
                      <a:endParaRPr lang="ru-RU" sz="1600" b="1" i="0" u="none" strike="noStrike" dirty="0">
                        <a:effectLst/>
                        <a:latin typeface="Times New Roman"/>
                      </a:endParaRPr>
                    </a:p>
                  </a:txBody>
                  <a:tcPr marL="6160" marR="6160" marT="6160" marB="0"/>
                </a:tc>
              </a:tr>
              <a:tr h="252000">
                <a:tc>
                  <a:txBody>
                    <a:bodyPr/>
                    <a:lstStyle/>
                    <a:p>
                      <a:pPr algn="l" fontAlgn="t"/>
                      <a:r>
                        <a:rPr lang="ru-RU" sz="1600" u="none" strike="noStrike" dirty="0">
                          <a:effectLst/>
                        </a:rPr>
                        <a:t>Выезд специалиста и </a:t>
                      </a:r>
                      <a:r>
                        <a:rPr lang="ru-RU" sz="1600" u="none" strike="noStrike" dirty="0" smtClean="0">
                          <a:effectLst/>
                        </a:rPr>
                        <a:t>изъятие </a:t>
                      </a:r>
                      <a:r>
                        <a:rPr lang="ru-RU" sz="1600" u="none" strike="noStrike" dirty="0">
                          <a:effectLst/>
                        </a:rPr>
                        <a:t>у абонента абонентского оборудования.</a:t>
                      </a:r>
                      <a:endParaRPr lang="ru-RU" sz="1600" b="1" i="0" u="none" strike="noStrike" dirty="0">
                        <a:effectLst/>
                        <a:latin typeface="Times New Roman"/>
                      </a:endParaRPr>
                    </a:p>
                  </a:txBody>
                  <a:tcPr marL="6160" marR="6160" marT="6160" marB="0"/>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600" u="none" strike="noStrike" dirty="0" smtClean="0">
                          <a:effectLst/>
                        </a:rPr>
                        <a:t>1000</a:t>
                      </a:r>
                      <a:r>
                        <a:rPr lang="ru-RU" sz="1600" b="0" u="none" strike="noStrike" dirty="0" smtClean="0"/>
                        <a:t>₸</a:t>
                      </a:r>
                      <a:endParaRPr lang="ru-RU" sz="1600" b="1" i="0" u="none" strike="noStrike" dirty="0">
                        <a:solidFill>
                          <a:srgbClr val="FF0000"/>
                        </a:solidFill>
                        <a:effectLst/>
                        <a:latin typeface="Times New Roman"/>
                      </a:endParaRPr>
                    </a:p>
                  </a:txBody>
                  <a:tcPr marL="6160" marR="6160" marT="6160" marB="0" anchor="ctr"/>
                </a:tc>
              </a:tr>
            </a:tbl>
          </a:graphicData>
        </a:graphic>
      </p:graphicFrame>
      <p:sp>
        <p:nvSpPr>
          <p:cNvPr id="5" name="TextBox 4"/>
          <p:cNvSpPr txBox="1"/>
          <p:nvPr/>
        </p:nvSpPr>
        <p:spPr>
          <a:xfrm>
            <a:off x="190218" y="4137923"/>
            <a:ext cx="8846277" cy="954107"/>
          </a:xfrm>
          <a:prstGeom prst="rect">
            <a:avLst/>
          </a:prstGeom>
          <a:noFill/>
        </p:spPr>
        <p:txBody>
          <a:bodyPr wrap="square" rtlCol="0">
            <a:spAutoFit/>
          </a:bodyPr>
          <a:lstStyle/>
          <a:p>
            <a:pPr algn="just"/>
            <a:r>
              <a:rPr lang="ru-RU" sz="1400" dirty="0" smtClean="0"/>
              <a:t>Прочие услуги, связанные с организацией доступа к услугам телекоммуникаций на стороне пользователя предоставляются по заявке абонентов. </a:t>
            </a:r>
            <a:r>
              <a:rPr lang="ru-RU" sz="1400" dirty="0"/>
              <a:t>Плата за работы по замене оборудования (ONT, ADSL модем, ETTH роутер, STB) по инициативе АО "</a:t>
            </a:r>
            <a:r>
              <a:rPr lang="ru-RU" sz="1400" dirty="0" err="1"/>
              <a:t>Казахтелеком</a:t>
            </a:r>
            <a:r>
              <a:rPr lang="ru-RU" sz="1400" dirty="0"/>
              <a:t>" не взимается (например, при выезде технического специалиста для замены приставки в целях подключения услуги "</a:t>
            </a:r>
            <a:r>
              <a:rPr lang="ru-RU" sz="1400" dirty="0" err="1"/>
              <a:t>Казахтелеком</a:t>
            </a:r>
            <a:r>
              <a:rPr lang="ru-RU" sz="1400" dirty="0"/>
              <a:t> ТВ+" при переходе с услуги </a:t>
            </a:r>
            <a:r>
              <a:rPr lang="ru-RU" sz="1400" dirty="0" err="1"/>
              <a:t>iDTV</a:t>
            </a:r>
            <a:r>
              <a:rPr lang="ru-RU" sz="1400" dirty="0" smtClean="0"/>
              <a:t>).</a:t>
            </a:r>
            <a:endParaRPr lang="ru-RU" sz="1400" dirty="0"/>
          </a:p>
        </p:txBody>
      </p:sp>
    </p:spTree>
    <p:extLst>
      <p:ext uri="{BB962C8B-B14F-4D97-AF65-F5344CB8AC3E}">
        <p14:creationId xmlns:p14="http://schemas.microsoft.com/office/powerpoint/2010/main" xmlns="" val="3383879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000" b="1" dirty="0">
                <a:solidFill>
                  <a:schemeClr val="accent1">
                    <a:lumMod val="75000"/>
                  </a:schemeClr>
                </a:solidFill>
              </a:rPr>
              <a:t>Стоимость кабеля, за каждый полный или неполный метр</a:t>
            </a:r>
          </a:p>
        </p:txBody>
      </p:sp>
      <p:graphicFrame>
        <p:nvGraphicFramePr>
          <p:cNvPr id="4" name="Объект 3"/>
          <p:cNvGraphicFramePr>
            <a:graphicFrameLocks noGrp="1"/>
          </p:cNvGraphicFramePr>
          <p:nvPr>
            <p:ph idx="1"/>
            <p:extLst>
              <p:ext uri="{D42A27DB-BD31-4B8C-83A1-F6EECF244321}">
                <p14:modId xmlns:p14="http://schemas.microsoft.com/office/powerpoint/2010/main" xmlns="" val="597132082"/>
              </p:ext>
            </p:extLst>
          </p:nvPr>
        </p:nvGraphicFramePr>
        <p:xfrm>
          <a:off x="1835696" y="1347614"/>
          <a:ext cx="5760641" cy="1800200"/>
        </p:xfrm>
        <a:graphic>
          <a:graphicData uri="http://schemas.openxmlformats.org/drawingml/2006/table">
            <a:tbl>
              <a:tblPr>
                <a:tableStyleId>{5940675A-B579-460E-94D1-54222C63F5DA}</a:tableStyleId>
              </a:tblPr>
              <a:tblGrid>
                <a:gridCol w="3456385"/>
                <a:gridCol w="2304256"/>
              </a:tblGrid>
              <a:tr h="353581">
                <a:tc>
                  <a:txBody>
                    <a:bodyPr/>
                    <a:lstStyle/>
                    <a:p>
                      <a:pPr algn="l" fontAlgn="ctr"/>
                      <a:r>
                        <a:rPr lang="ru-RU" sz="1600" u="none" strike="noStrike" dirty="0">
                          <a:effectLst/>
                        </a:rPr>
                        <a:t>Кабель </a:t>
                      </a:r>
                      <a:r>
                        <a:rPr lang="en-US" sz="1600" u="none" strike="noStrike" dirty="0">
                          <a:effectLst/>
                        </a:rPr>
                        <a:t>UTP2*2 </a:t>
                      </a:r>
                      <a:r>
                        <a:rPr lang="ru-RU" sz="1600" u="none" strike="noStrike" dirty="0" smtClean="0">
                          <a:effectLst/>
                        </a:rPr>
                        <a:t>категория 5</a:t>
                      </a:r>
                      <a:endParaRPr lang="ru-RU" sz="1600" b="1" i="0" u="none" strike="noStrike" dirty="0">
                        <a:effectLst/>
                        <a:latin typeface="Times New Roman"/>
                      </a:endParaRPr>
                    </a:p>
                  </a:txBody>
                  <a:tcPr marL="9525" marR="9525" marT="9525" marB="0" anchor="ctr"/>
                </a:tc>
                <a:tc>
                  <a:txBody>
                    <a:bodyPr/>
                    <a:lstStyle/>
                    <a:p>
                      <a:pPr algn="ctr" fontAlgn="t"/>
                      <a:r>
                        <a:rPr lang="ru-RU" sz="1600" u="none" strike="noStrike" dirty="0" smtClean="0">
                          <a:solidFill>
                            <a:srgbClr val="C00000"/>
                          </a:solidFill>
                          <a:effectLst/>
                        </a:rPr>
                        <a:t>110 </a:t>
                      </a:r>
                      <a:r>
                        <a:rPr lang="ru-RU" sz="1600" b="0" u="none" strike="noStrike" dirty="0" smtClean="0">
                          <a:solidFill>
                            <a:srgbClr val="C00000"/>
                          </a:solidFill>
                        </a:rPr>
                        <a:t>₸</a:t>
                      </a:r>
                      <a:endParaRPr lang="ru-RU" sz="1600" b="1" i="0" u="none" strike="noStrike" dirty="0">
                        <a:solidFill>
                          <a:srgbClr val="C00000"/>
                        </a:solidFill>
                        <a:effectLst/>
                        <a:latin typeface="Times New Roman"/>
                      </a:endParaRPr>
                    </a:p>
                  </a:txBody>
                  <a:tcPr marL="9525" marR="9525" marT="9525" marB="0"/>
                </a:tc>
              </a:tr>
              <a:tr h="360040">
                <a:tc>
                  <a:txBody>
                    <a:bodyPr/>
                    <a:lstStyle/>
                    <a:p>
                      <a:pPr algn="l" fontAlgn="ctr"/>
                      <a:r>
                        <a:rPr lang="ru-RU" sz="1600" u="none" strike="noStrike" dirty="0">
                          <a:effectLst/>
                        </a:rPr>
                        <a:t>Кабель </a:t>
                      </a:r>
                      <a:r>
                        <a:rPr lang="en-US" sz="1600" u="none" strike="noStrike" dirty="0">
                          <a:effectLst/>
                        </a:rPr>
                        <a:t>UTP4*2 </a:t>
                      </a:r>
                      <a:r>
                        <a:rPr lang="ru-RU" sz="1600" u="none" strike="noStrike" dirty="0" smtClean="0">
                          <a:effectLst/>
                        </a:rPr>
                        <a:t>категория 5е</a:t>
                      </a:r>
                      <a:endParaRPr lang="ru-RU" sz="1600" b="1" i="0" u="none" strike="noStrike" dirty="0">
                        <a:effectLst/>
                        <a:latin typeface="Times New Roman"/>
                      </a:endParaRPr>
                    </a:p>
                  </a:txBody>
                  <a:tcPr marL="9525" marR="9525" marT="9525" marB="0" anchor="ctr"/>
                </a:tc>
                <a:tc>
                  <a:txBody>
                    <a:bodyPr/>
                    <a:lstStyle/>
                    <a:p>
                      <a:pPr algn="ctr" fontAlgn="t"/>
                      <a:r>
                        <a:rPr lang="ru-RU" sz="1600" u="none" strike="noStrike" dirty="0" smtClean="0">
                          <a:solidFill>
                            <a:srgbClr val="C00000"/>
                          </a:solidFill>
                          <a:effectLst/>
                        </a:rPr>
                        <a:t>197 </a:t>
                      </a:r>
                      <a:r>
                        <a:rPr lang="ru-RU" sz="1600" b="0" u="none" strike="noStrike" dirty="0" smtClean="0">
                          <a:solidFill>
                            <a:srgbClr val="C00000"/>
                          </a:solidFill>
                        </a:rPr>
                        <a:t>₸</a:t>
                      </a:r>
                      <a:endParaRPr lang="ru-RU" sz="1600" b="1" i="0" u="none" strike="noStrike" dirty="0">
                        <a:solidFill>
                          <a:srgbClr val="C00000"/>
                        </a:solidFill>
                        <a:effectLst/>
                        <a:latin typeface="Times New Roman"/>
                      </a:endParaRPr>
                    </a:p>
                  </a:txBody>
                  <a:tcPr marL="9525" marR="9525" marT="9525" marB="0"/>
                </a:tc>
              </a:tr>
              <a:tr h="360040">
                <a:tc>
                  <a:txBody>
                    <a:bodyPr/>
                    <a:lstStyle/>
                    <a:p>
                      <a:pPr algn="l" fontAlgn="ctr"/>
                      <a:r>
                        <a:rPr lang="ru-RU" sz="1600" u="none" strike="noStrike" dirty="0">
                          <a:effectLst/>
                        </a:rPr>
                        <a:t>Кабель МКППэпТ1*2*0.4</a:t>
                      </a:r>
                      <a:endParaRPr lang="ru-RU" sz="1600" b="1" i="0" u="none" strike="noStrike" dirty="0">
                        <a:effectLst/>
                        <a:latin typeface="Times New Roman"/>
                      </a:endParaRPr>
                    </a:p>
                  </a:txBody>
                  <a:tcPr marL="9525" marR="9525" marT="9525" marB="0" anchor="ctr"/>
                </a:tc>
                <a:tc>
                  <a:txBody>
                    <a:bodyPr/>
                    <a:lstStyle/>
                    <a:p>
                      <a:pPr algn="ctr" fontAlgn="t"/>
                      <a:r>
                        <a:rPr lang="ru-RU" sz="1600" u="none" strike="noStrike" dirty="0" smtClean="0">
                          <a:solidFill>
                            <a:srgbClr val="C00000"/>
                          </a:solidFill>
                          <a:effectLst/>
                        </a:rPr>
                        <a:t>150 </a:t>
                      </a:r>
                      <a:r>
                        <a:rPr lang="ru-RU" sz="1600" b="0" u="none" strike="noStrike" dirty="0" smtClean="0">
                          <a:solidFill>
                            <a:srgbClr val="C00000"/>
                          </a:solidFill>
                        </a:rPr>
                        <a:t>₸</a:t>
                      </a:r>
                      <a:endParaRPr lang="ru-RU" sz="1600" b="1" i="0" u="none" strike="noStrike" dirty="0">
                        <a:solidFill>
                          <a:srgbClr val="C00000"/>
                        </a:solidFill>
                        <a:effectLst/>
                        <a:latin typeface="Times New Roman"/>
                      </a:endParaRPr>
                    </a:p>
                  </a:txBody>
                  <a:tcPr marL="9525" marR="9525" marT="9525" marB="0"/>
                </a:tc>
              </a:tr>
              <a:tr h="360040">
                <a:tc>
                  <a:txBody>
                    <a:bodyPr/>
                    <a:lstStyle/>
                    <a:p>
                      <a:pPr algn="l" fontAlgn="ctr"/>
                      <a:r>
                        <a:rPr lang="ru-RU" sz="1600" u="none" strike="noStrike">
                          <a:effectLst/>
                        </a:rPr>
                        <a:t>Кабель КРВПМ1*2*0.4</a:t>
                      </a:r>
                      <a:endParaRPr lang="ru-RU" sz="1600" b="1" i="0" u="none" strike="noStrike">
                        <a:effectLst/>
                        <a:latin typeface="Times New Roman"/>
                      </a:endParaRPr>
                    </a:p>
                  </a:txBody>
                  <a:tcPr marL="9525" marR="9525" marT="9525" marB="0" anchor="ctr"/>
                </a:tc>
                <a:tc>
                  <a:txBody>
                    <a:bodyPr/>
                    <a:lstStyle/>
                    <a:p>
                      <a:pPr algn="ctr" fontAlgn="t"/>
                      <a:r>
                        <a:rPr lang="ru-RU" sz="1600" u="none" strike="noStrike" dirty="0" smtClean="0">
                          <a:solidFill>
                            <a:srgbClr val="C00000"/>
                          </a:solidFill>
                          <a:effectLst/>
                        </a:rPr>
                        <a:t>28 </a:t>
                      </a:r>
                      <a:r>
                        <a:rPr lang="ru-RU" sz="1600" b="0" u="none" strike="noStrike" dirty="0" smtClean="0">
                          <a:solidFill>
                            <a:srgbClr val="C00000"/>
                          </a:solidFill>
                        </a:rPr>
                        <a:t>₸</a:t>
                      </a:r>
                      <a:endParaRPr lang="ru-RU" sz="1600" b="1" i="0" u="none" strike="noStrike" dirty="0">
                        <a:solidFill>
                          <a:srgbClr val="C00000"/>
                        </a:solidFill>
                        <a:effectLst/>
                        <a:latin typeface="Times New Roman"/>
                      </a:endParaRPr>
                    </a:p>
                  </a:txBody>
                  <a:tcPr marL="9525" marR="9525" marT="9525" marB="0"/>
                </a:tc>
              </a:tr>
              <a:tr h="366499">
                <a:tc>
                  <a:txBody>
                    <a:bodyPr/>
                    <a:lstStyle/>
                    <a:p>
                      <a:pPr algn="l" fontAlgn="ctr"/>
                      <a:r>
                        <a:rPr lang="ru-RU" sz="1600" u="none" strike="noStrike">
                          <a:effectLst/>
                        </a:rPr>
                        <a:t>Кабель КРВПМ2*2*0.4</a:t>
                      </a:r>
                      <a:endParaRPr lang="ru-RU" sz="1600" b="1" i="0" u="none" strike="noStrike">
                        <a:effectLst/>
                        <a:latin typeface="Times New Roman"/>
                      </a:endParaRPr>
                    </a:p>
                  </a:txBody>
                  <a:tcPr marL="9525" marR="9525" marT="9525" marB="0" anchor="ctr"/>
                </a:tc>
                <a:tc>
                  <a:txBody>
                    <a:bodyPr/>
                    <a:lstStyle/>
                    <a:p>
                      <a:pPr algn="ctr" fontAlgn="t"/>
                      <a:r>
                        <a:rPr lang="ru-RU" sz="1600" u="none" strike="noStrike" dirty="0" smtClean="0">
                          <a:solidFill>
                            <a:srgbClr val="C00000"/>
                          </a:solidFill>
                          <a:effectLst/>
                        </a:rPr>
                        <a:t>50 </a:t>
                      </a:r>
                      <a:r>
                        <a:rPr lang="ru-RU" sz="1600" b="0" u="none" strike="noStrike" dirty="0" smtClean="0">
                          <a:solidFill>
                            <a:srgbClr val="C00000"/>
                          </a:solidFill>
                        </a:rPr>
                        <a:t>₸</a:t>
                      </a:r>
                      <a:endParaRPr lang="ru-RU" sz="1600" b="1" i="0" u="none" strike="noStrike" dirty="0">
                        <a:solidFill>
                          <a:srgbClr val="C00000"/>
                        </a:solidFill>
                        <a:effectLst/>
                        <a:latin typeface="Times New Roman"/>
                      </a:endParaRPr>
                    </a:p>
                  </a:txBody>
                  <a:tcPr marL="9525" marR="9525" marT="9525" marB="0"/>
                </a:tc>
              </a:tr>
            </a:tbl>
          </a:graphicData>
        </a:graphic>
      </p:graphicFrame>
      <p:pic>
        <p:nvPicPr>
          <p:cNvPr id="6" name="Рисунок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31840" y="3584766"/>
            <a:ext cx="2952328" cy="1147224"/>
          </a:xfrm>
          <a:prstGeom prst="rect">
            <a:avLst/>
          </a:prstGeom>
          <a:effectLst>
            <a:softEdge rad="127000"/>
          </a:effectLst>
        </p:spPr>
      </p:pic>
    </p:spTree>
    <p:extLst>
      <p:ext uri="{BB962C8B-B14F-4D97-AF65-F5344CB8AC3E}">
        <p14:creationId xmlns:p14="http://schemas.microsoft.com/office/powerpoint/2010/main" xmlns="" val="2878810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436945"/>
          </a:xfrm>
        </p:spPr>
        <p:txBody>
          <a:bodyPr>
            <a:normAutofit/>
          </a:bodyPr>
          <a:lstStyle/>
          <a:p>
            <a:r>
              <a:rPr lang="ru-RU" sz="2000" b="1" dirty="0" err="1" smtClean="0">
                <a:solidFill>
                  <a:schemeClr val="accent1">
                    <a:lumMod val="75000"/>
                  </a:schemeClr>
                </a:solidFill>
              </a:rPr>
              <a:t>Патч-корды</a:t>
            </a:r>
            <a:endParaRPr lang="ru-RU" sz="2000" b="1" dirty="0">
              <a:solidFill>
                <a:schemeClr val="accent1">
                  <a:lumMod val="75000"/>
                </a:schemeClr>
              </a:solidFill>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xmlns="" val="597132082"/>
              </p:ext>
            </p:extLst>
          </p:nvPr>
        </p:nvGraphicFramePr>
        <p:xfrm>
          <a:off x="571472" y="928673"/>
          <a:ext cx="7715304" cy="2628679"/>
        </p:xfrm>
        <a:graphic>
          <a:graphicData uri="http://schemas.openxmlformats.org/drawingml/2006/table">
            <a:tbl>
              <a:tblPr>
                <a:tableStyleId>{5940675A-B579-460E-94D1-54222C63F5DA}</a:tableStyleId>
              </a:tblPr>
              <a:tblGrid>
                <a:gridCol w="5455265"/>
                <a:gridCol w="2260039"/>
              </a:tblGrid>
              <a:tr h="320570">
                <a:tc>
                  <a:txBody>
                    <a:bodyPr/>
                    <a:lstStyle/>
                    <a:p>
                      <a:pPr algn="l" fontAlgn="ctr"/>
                      <a:r>
                        <a:rPr lang="ru-RU" sz="1600" b="0" i="0" u="none" strike="noStrike" dirty="0" err="1" smtClean="0">
                          <a:effectLst/>
                          <a:latin typeface="Calibri" pitchFamily="34" charset="0"/>
                          <a:cs typeface="Calibri" pitchFamily="34" charset="0"/>
                        </a:rPr>
                        <a:t>Патч-корд</a:t>
                      </a:r>
                      <a:r>
                        <a:rPr lang="ru-RU" sz="1600" b="0" i="0" u="none" strike="noStrike" dirty="0" smtClean="0">
                          <a:effectLst/>
                          <a:latin typeface="Calibri" pitchFamily="34" charset="0"/>
                          <a:cs typeface="Calibri" pitchFamily="34" charset="0"/>
                        </a:rPr>
                        <a:t> FTTH-</a:t>
                      </a:r>
                      <a:r>
                        <a:rPr lang="en-US" sz="1600" b="0" i="0" u="none" strike="noStrike" dirty="0" smtClean="0">
                          <a:effectLst/>
                          <a:latin typeface="Calibri" pitchFamily="34" charset="0"/>
                          <a:cs typeface="Calibri" pitchFamily="34" charset="0"/>
                        </a:rPr>
                        <a:t>SC</a:t>
                      </a:r>
                      <a:r>
                        <a:rPr lang="ru-RU" sz="1600" b="0" i="0" u="none" strike="noStrike" dirty="0" smtClean="0">
                          <a:effectLst/>
                          <a:latin typeface="Calibri" pitchFamily="34" charset="0"/>
                          <a:cs typeface="Calibri" pitchFamily="34" charset="0"/>
                        </a:rPr>
                        <a:t>/</a:t>
                      </a:r>
                      <a:r>
                        <a:rPr lang="en-US" sz="1600" b="0" i="0" u="none" strike="noStrike" dirty="0" smtClean="0">
                          <a:effectLst/>
                          <a:latin typeface="Calibri" pitchFamily="34" charset="0"/>
                          <a:cs typeface="Calibri" pitchFamily="34" charset="0"/>
                        </a:rPr>
                        <a:t>APC</a:t>
                      </a:r>
                      <a:r>
                        <a:rPr lang="ru-RU" sz="1600" b="0" i="0" u="none" strike="noStrike" dirty="0" smtClean="0">
                          <a:effectLst/>
                          <a:latin typeface="Calibri" pitchFamily="34" charset="0"/>
                          <a:cs typeface="Calibri" pitchFamily="34" charset="0"/>
                        </a:rPr>
                        <a:t> длиной до 10 м</a:t>
                      </a:r>
                      <a:endParaRPr lang="ru-RU" sz="1600" b="0" i="0" u="none" strike="noStrike" dirty="0">
                        <a:effectLst/>
                        <a:latin typeface="Calibri" pitchFamily="34" charset="0"/>
                        <a:cs typeface="Calibri" pitchFamily="34" charset="0"/>
                      </a:endParaRPr>
                    </a:p>
                  </a:txBody>
                  <a:tcPr marL="9525" marR="9525" marT="9525" marB="0" anchor="ctr"/>
                </a:tc>
                <a:tc>
                  <a:txBody>
                    <a:bodyPr/>
                    <a:lstStyle/>
                    <a:p>
                      <a:pPr algn="ctr" fontAlgn="t"/>
                      <a:r>
                        <a:rPr lang="ru-RU" sz="1600" b="0" u="none" strike="noStrike" dirty="0" smtClean="0">
                          <a:solidFill>
                            <a:srgbClr val="C00000"/>
                          </a:solidFill>
                        </a:rPr>
                        <a:t>3 370 ₸</a:t>
                      </a:r>
                      <a:endParaRPr lang="ru-RU" sz="1600" b="1" i="0" u="none" strike="noStrike" dirty="0">
                        <a:solidFill>
                          <a:srgbClr val="C00000"/>
                        </a:solidFill>
                        <a:effectLst/>
                        <a:latin typeface="Times New Roman"/>
                      </a:endParaRPr>
                    </a:p>
                  </a:txBody>
                  <a:tcPr marL="9525" marR="9525" marT="9525" marB="0"/>
                </a:tc>
              </a:tr>
              <a:tr h="32057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ru-RU" sz="1600" b="0" i="0" u="none" strike="noStrike" dirty="0" err="1" smtClean="0">
                          <a:effectLst/>
                          <a:latin typeface="Calibri" pitchFamily="34" charset="0"/>
                          <a:cs typeface="Calibri" pitchFamily="34" charset="0"/>
                        </a:rPr>
                        <a:t>Патч-корд</a:t>
                      </a:r>
                      <a:r>
                        <a:rPr lang="ru-RU" sz="1600" b="0" i="0" u="none" strike="noStrike" dirty="0" smtClean="0">
                          <a:effectLst/>
                          <a:latin typeface="Calibri" pitchFamily="34" charset="0"/>
                          <a:cs typeface="Calibri" pitchFamily="34" charset="0"/>
                        </a:rPr>
                        <a:t> FTTH-</a:t>
                      </a:r>
                      <a:r>
                        <a:rPr lang="en-US" sz="1600" b="0" i="0" u="none" strike="noStrike" dirty="0" smtClean="0">
                          <a:effectLst/>
                          <a:latin typeface="Calibri" pitchFamily="34" charset="0"/>
                          <a:cs typeface="Calibri" pitchFamily="34" charset="0"/>
                        </a:rPr>
                        <a:t>SC</a:t>
                      </a:r>
                      <a:r>
                        <a:rPr lang="ru-RU" sz="1600" b="0" i="0" u="none" strike="noStrike" dirty="0" smtClean="0">
                          <a:effectLst/>
                          <a:latin typeface="Calibri" pitchFamily="34" charset="0"/>
                          <a:cs typeface="Calibri" pitchFamily="34" charset="0"/>
                        </a:rPr>
                        <a:t>/</a:t>
                      </a:r>
                      <a:r>
                        <a:rPr lang="en-US" sz="1600" b="0" i="0" u="none" strike="noStrike" dirty="0" smtClean="0">
                          <a:effectLst/>
                          <a:latin typeface="Calibri" pitchFamily="34" charset="0"/>
                          <a:cs typeface="Calibri" pitchFamily="34" charset="0"/>
                        </a:rPr>
                        <a:t>APC</a:t>
                      </a:r>
                      <a:r>
                        <a:rPr lang="ru-RU" sz="1600" b="0" i="0" u="none" strike="noStrike" dirty="0" smtClean="0">
                          <a:effectLst/>
                          <a:latin typeface="Calibri" pitchFamily="34" charset="0"/>
                          <a:cs typeface="Calibri" pitchFamily="34" charset="0"/>
                        </a:rPr>
                        <a:t> длиной от 11 м до 30 м</a:t>
                      </a:r>
                      <a:endParaRPr lang="ru-RU" sz="1600" b="1" i="0" u="none" strike="noStrike" dirty="0">
                        <a:effectLst/>
                        <a:latin typeface="Times New Roman"/>
                      </a:endParaRPr>
                    </a:p>
                  </a:txBody>
                  <a:tcPr marL="9525" marR="9525" marT="9525" marB="0" anchor="ctr"/>
                </a:tc>
                <a:tc>
                  <a:txBody>
                    <a:bodyPr/>
                    <a:lstStyle/>
                    <a:p>
                      <a:pPr algn="ctr" fontAlgn="t"/>
                      <a:r>
                        <a:rPr lang="ru-RU" sz="1600" u="none" strike="noStrike" dirty="0" smtClean="0">
                          <a:solidFill>
                            <a:srgbClr val="C00000"/>
                          </a:solidFill>
                          <a:effectLst/>
                        </a:rPr>
                        <a:t>6 186 </a:t>
                      </a:r>
                      <a:r>
                        <a:rPr lang="ru-RU" sz="1600" b="0" u="none" strike="noStrike" dirty="0" smtClean="0">
                          <a:solidFill>
                            <a:srgbClr val="C00000"/>
                          </a:solidFill>
                        </a:rPr>
                        <a:t>₸</a:t>
                      </a:r>
                      <a:endParaRPr lang="ru-RU" sz="1600" b="1" i="0" u="none" strike="noStrike" dirty="0">
                        <a:solidFill>
                          <a:srgbClr val="C00000"/>
                        </a:solidFill>
                        <a:effectLst/>
                        <a:latin typeface="Times New Roman"/>
                      </a:endParaRPr>
                    </a:p>
                  </a:txBody>
                  <a:tcPr marL="9525" marR="9525" marT="9525" marB="0"/>
                </a:tc>
              </a:tr>
              <a:tr h="32057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ru-RU" sz="1600" b="0" i="0" u="none" strike="noStrike" dirty="0" err="1" smtClean="0">
                          <a:effectLst/>
                          <a:latin typeface="Calibri" pitchFamily="34" charset="0"/>
                          <a:cs typeface="Calibri" pitchFamily="34" charset="0"/>
                        </a:rPr>
                        <a:t>Патч-корд</a:t>
                      </a:r>
                      <a:r>
                        <a:rPr lang="ru-RU" sz="1600" b="0" i="0" u="none" strike="noStrike" dirty="0" smtClean="0">
                          <a:effectLst/>
                          <a:latin typeface="Calibri" pitchFamily="34" charset="0"/>
                          <a:cs typeface="Calibri" pitchFamily="34" charset="0"/>
                        </a:rPr>
                        <a:t> FTTH-</a:t>
                      </a:r>
                      <a:r>
                        <a:rPr lang="en-US" sz="1600" b="0" i="0" u="none" strike="noStrike" dirty="0" smtClean="0">
                          <a:effectLst/>
                          <a:latin typeface="Calibri" pitchFamily="34" charset="0"/>
                          <a:cs typeface="Calibri" pitchFamily="34" charset="0"/>
                        </a:rPr>
                        <a:t>SC</a:t>
                      </a:r>
                      <a:r>
                        <a:rPr lang="ru-RU" sz="1600" b="0" i="0" u="none" strike="noStrike" dirty="0" smtClean="0">
                          <a:effectLst/>
                          <a:latin typeface="Calibri" pitchFamily="34" charset="0"/>
                          <a:cs typeface="Calibri" pitchFamily="34" charset="0"/>
                        </a:rPr>
                        <a:t>/</a:t>
                      </a:r>
                      <a:r>
                        <a:rPr lang="en-US" sz="1600" b="0" i="0" u="none" strike="noStrike" dirty="0" smtClean="0">
                          <a:effectLst/>
                          <a:latin typeface="Calibri" pitchFamily="34" charset="0"/>
                          <a:cs typeface="Calibri" pitchFamily="34" charset="0"/>
                        </a:rPr>
                        <a:t>APC</a:t>
                      </a:r>
                      <a:r>
                        <a:rPr lang="ru-RU" sz="1600" b="0" i="0" u="none" strike="noStrike" dirty="0" smtClean="0">
                          <a:effectLst/>
                          <a:latin typeface="Calibri" pitchFamily="34" charset="0"/>
                          <a:cs typeface="Calibri" pitchFamily="34" charset="0"/>
                        </a:rPr>
                        <a:t> длиной от 31 м до 100 м</a:t>
                      </a:r>
                      <a:endParaRPr lang="ru-RU" sz="1600" b="1" i="0" u="none" strike="noStrike" dirty="0">
                        <a:effectLst/>
                        <a:latin typeface="Times New Roman"/>
                      </a:endParaRPr>
                    </a:p>
                  </a:txBody>
                  <a:tcPr marL="9525" marR="9525" marT="9525" marB="0" anchor="ctr"/>
                </a:tc>
                <a:tc>
                  <a:txBody>
                    <a:bodyPr/>
                    <a:lstStyle/>
                    <a:p>
                      <a:pPr algn="ctr" fontAlgn="t"/>
                      <a:r>
                        <a:rPr lang="ru-RU" sz="1600" u="none" strike="noStrike" dirty="0" smtClean="0">
                          <a:solidFill>
                            <a:srgbClr val="C00000"/>
                          </a:solidFill>
                          <a:effectLst/>
                        </a:rPr>
                        <a:t>9 085 </a:t>
                      </a:r>
                      <a:r>
                        <a:rPr lang="ru-RU" sz="1600" b="0" u="none" strike="noStrike" dirty="0" smtClean="0">
                          <a:solidFill>
                            <a:srgbClr val="C00000"/>
                          </a:solidFill>
                        </a:rPr>
                        <a:t>₸</a:t>
                      </a:r>
                      <a:endParaRPr lang="ru-RU" sz="1600" b="1" i="0" u="none" strike="noStrike" dirty="0">
                        <a:solidFill>
                          <a:srgbClr val="C00000"/>
                        </a:solidFill>
                        <a:effectLst/>
                        <a:latin typeface="Times New Roman"/>
                      </a:endParaRPr>
                    </a:p>
                  </a:txBody>
                  <a:tcPr marL="9525" marR="9525" marT="9525" marB="0"/>
                </a:tc>
              </a:tr>
              <a:tr h="320571">
                <a:tc>
                  <a:txBody>
                    <a:bodyPr/>
                    <a:lstStyle/>
                    <a:p>
                      <a:pPr algn="l" fontAlgn="ctr"/>
                      <a:r>
                        <a:rPr lang="ru-RU" sz="1600" b="0" i="0" u="none" strike="noStrike" dirty="0" err="1" smtClean="0">
                          <a:effectLst/>
                          <a:latin typeface="Calibri" pitchFamily="34" charset="0"/>
                          <a:cs typeface="Calibri" pitchFamily="34" charset="0"/>
                        </a:rPr>
                        <a:t>Патч-корд</a:t>
                      </a:r>
                      <a:r>
                        <a:rPr lang="ru-RU" sz="1600" b="0" i="0" u="none" strike="noStrike" dirty="0" smtClean="0">
                          <a:effectLst/>
                          <a:latin typeface="Calibri" pitchFamily="34" charset="0"/>
                          <a:cs typeface="Calibri" pitchFamily="34" charset="0"/>
                        </a:rPr>
                        <a:t> внешний длиной до 65 м</a:t>
                      </a:r>
                      <a:endParaRPr lang="ru-RU" sz="1600" b="1" i="0" u="none" strike="noStrike" dirty="0">
                        <a:effectLst/>
                        <a:latin typeface="Times New Roman"/>
                      </a:endParaRPr>
                    </a:p>
                  </a:txBody>
                  <a:tcPr marL="9525" marR="9525" marT="9525" marB="0" anchor="ctr"/>
                </a:tc>
                <a:tc>
                  <a:txBody>
                    <a:bodyPr/>
                    <a:lstStyle/>
                    <a:p>
                      <a:pPr algn="ctr" fontAlgn="t"/>
                      <a:r>
                        <a:rPr lang="ru-RU" sz="1600" u="none" strike="noStrike" dirty="0" smtClean="0">
                          <a:solidFill>
                            <a:srgbClr val="C00000"/>
                          </a:solidFill>
                          <a:effectLst/>
                        </a:rPr>
                        <a:t>16 442 </a:t>
                      </a:r>
                      <a:r>
                        <a:rPr lang="ru-RU" sz="1600" b="0" u="none" strike="noStrike" dirty="0" smtClean="0">
                          <a:solidFill>
                            <a:srgbClr val="C00000"/>
                          </a:solidFill>
                        </a:rPr>
                        <a:t>₸</a:t>
                      </a:r>
                      <a:endParaRPr lang="ru-RU" sz="1600" b="1" i="0" u="none" strike="noStrike" dirty="0">
                        <a:solidFill>
                          <a:srgbClr val="C00000"/>
                        </a:solidFill>
                        <a:effectLst/>
                        <a:latin typeface="Times New Roman"/>
                      </a:endParaRPr>
                    </a:p>
                  </a:txBody>
                  <a:tcPr marL="9525" marR="9525" marT="9525" marB="0"/>
                </a:tc>
              </a:tr>
              <a:tr h="391832">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ru-RU" sz="1600" b="0" i="0" u="none" strike="noStrike" dirty="0" err="1" smtClean="0">
                          <a:effectLst/>
                          <a:latin typeface="Calibri" pitchFamily="34" charset="0"/>
                          <a:cs typeface="Calibri" pitchFamily="34" charset="0"/>
                        </a:rPr>
                        <a:t>Патч-корд</a:t>
                      </a:r>
                      <a:r>
                        <a:rPr lang="ru-RU" sz="1600" b="0" i="0" u="none" strike="noStrike" dirty="0" smtClean="0">
                          <a:effectLst/>
                          <a:latin typeface="Calibri" pitchFamily="34" charset="0"/>
                          <a:cs typeface="Calibri" pitchFamily="34" charset="0"/>
                        </a:rPr>
                        <a:t> внешний длиной от 66 м до 135 м</a:t>
                      </a:r>
                      <a:endParaRPr lang="ru-RU" sz="1600" b="1" i="0" u="none" strike="noStrike" dirty="0">
                        <a:effectLst/>
                        <a:latin typeface="Times New Roman"/>
                      </a:endParaRPr>
                    </a:p>
                  </a:txBody>
                  <a:tcPr marL="9525" marR="9525" marT="9525" marB="0" anchor="ctr"/>
                </a:tc>
                <a:tc>
                  <a:txBody>
                    <a:bodyPr/>
                    <a:lstStyle/>
                    <a:p>
                      <a:pPr algn="ctr" fontAlgn="t"/>
                      <a:r>
                        <a:rPr lang="ru-RU" sz="1600" u="none" strike="noStrike" dirty="0" smtClean="0">
                          <a:solidFill>
                            <a:srgbClr val="C00000"/>
                          </a:solidFill>
                          <a:effectLst/>
                        </a:rPr>
                        <a:t>23 920 </a:t>
                      </a:r>
                      <a:r>
                        <a:rPr lang="ru-RU" sz="1600" b="0" u="none" strike="noStrike" dirty="0" smtClean="0">
                          <a:solidFill>
                            <a:srgbClr val="C00000"/>
                          </a:solidFill>
                        </a:rPr>
                        <a:t>₸</a:t>
                      </a:r>
                      <a:endParaRPr lang="ru-RU" sz="1600" b="1" i="0" u="none" strike="noStrike" dirty="0">
                        <a:solidFill>
                          <a:srgbClr val="C00000"/>
                        </a:solidFill>
                        <a:effectLst/>
                        <a:latin typeface="Times New Roman"/>
                      </a:endParaRPr>
                    </a:p>
                  </a:txBody>
                  <a:tcPr marL="9525" marR="9525" marT="9525" marB="0"/>
                </a:tc>
              </a:tr>
              <a:tr h="313422">
                <a:tc>
                  <a:txBody>
                    <a:bodyPr/>
                    <a:lstStyle/>
                    <a:p>
                      <a:pPr algn="l" fontAlgn="ctr"/>
                      <a:r>
                        <a:rPr lang="ru-RU" sz="1600" b="0" i="0" u="none" strike="noStrike" dirty="0" err="1" smtClean="0">
                          <a:effectLst/>
                          <a:latin typeface="Calibri" pitchFamily="34" charset="0"/>
                          <a:cs typeface="Calibri" pitchFamily="34" charset="0"/>
                        </a:rPr>
                        <a:t>Патч-корд</a:t>
                      </a:r>
                      <a:r>
                        <a:rPr lang="ru-RU" sz="1600" b="0" i="0" u="none" strike="noStrike" dirty="0" smtClean="0">
                          <a:effectLst/>
                          <a:latin typeface="Calibri" pitchFamily="34" charset="0"/>
                          <a:cs typeface="Calibri" pitchFamily="34" charset="0"/>
                        </a:rPr>
                        <a:t> внешний длиной от 136 м до 250 м</a:t>
                      </a:r>
                      <a:endParaRPr lang="ru-RU" sz="1600" b="1" i="0" u="none" strike="noStrike" dirty="0">
                        <a:effectLst/>
                        <a:latin typeface="Times New Roman"/>
                      </a:endParaRPr>
                    </a:p>
                  </a:txBody>
                  <a:tcPr marL="9525" marR="9525" marT="9525" marB="0" anchor="ctr"/>
                </a:tc>
                <a:tc>
                  <a:txBody>
                    <a:bodyPr/>
                    <a:lstStyle/>
                    <a:p>
                      <a:pPr algn="ctr" fontAlgn="t"/>
                      <a:r>
                        <a:rPr lang="ru-RU" sz="1600" u="none" strike="noStrike" dirty="0" smtClean="0">
                          <a:solidFill>
                            <a:srgbClr val="C00000"/>
                          </a:solidFill>
                          <a:effectLst/>
                        </a:rPr>
                        <a:t>36 788</a:t>
                      </a:r>
                      <a:r>
                        <a:rPr lang="ru-RU" sz="1600" b="0" u="none" strike="noStrike" dirty="0" smtClean="0">
                          <a:solidFill>
                            <a:srgbClr val="C00000"/>
                          </a:solidFill>
                        </a:rPr>
                        <a:t>₸</a:t>
                      </a:r>
                      <a:endParaRPr lang="ru-RU" sz="1600" b="1" i="0" u="none" strike="noStrike" dirty="0">
                        <a:solidFill>
                          <a:srgbClr val="C00000"/>
                        </a:solidFill>
                        <a:effectLst/>
                        <a:latin typeface="Times New Roman"/>
                      </a:endParaRPr>
                    </a:p>
                  </a:txBody>
                  <a:tcPr marL="9525" marR="9525" marT="9525" marB="0"/>
                </a:tc>
              </a:tr>
              <a:tr h="320571">
                <a:tc>
                  <a:txBody>
                    <a:bodyPr/>
                    <a:lstStyle/>
                    <a:p>
                      <a:pPr algn="l" fontAlgn="ctr"/>
                      <a:r>
                        <a:rPr lang="ru-RU" sz="1600" b="0" i="0" u="none" strike="noStrike" dirty="0" err="1" smtClean="0">
                          <a:effectLst/>
                          <a:latin typeface="Calibri" pitchFamily="34" charset="0"/>
                          <a:cs typeface="Calibri" pitchFamily="34" charset="0"/>
                        </a:rPr>
                        <a:t>Патч-корд</a:t>
                      </a:r>
                      <a:r>
                        <a:rPr lang="ru-RU" sz="1600" b="0" i="0" u="none" strike="noStrike" dirty="0" smtClean="0">
                          <a:effectLst/>
                          <a:latin typeface="Calibri" pitchFamily="34" charset="0"/>
                          <a:cs typeface="Calibri" pitchFamily="34" charset="0"/>
                        </a:rPr>
                        <a:t> внешний навивной длиной до 60 м</a:t>
                      </a:r>
                      <a:endParaRPr lang="ru-RU" sz="1600" b="1" i="0" u="none" strike="noStrike" dirty="0">
                        <a:effectLst/>
                        <a:latin typeface="Times New Roman"/>
                      </a:endParaRPr>
                    </a:p>
                  </a:txBody>
                  <a:tcPr marL="9525" marR="9525" marT="9525" marB="0" anchor="ctr"/>
                </a:tc>
                <a:tc>
                  <a:txBody>
                    <a:bodyPr/>
                    <a:lstStyle/>
                    <a:p>
                      <a:pPr algn="ctr" fontAlgn="t"/>
                      <a:r>
                        <a:rPr lang="ru-RU" sz="1600" b="0" u="none" strike="noStrike" dirty="0" smtClean="0">
                          <a:solidFill>
                            <a:srgbClr val="C00000"/>
                          </a:solidFill>
                        </a:rPr>
                        <a:t>10 103 </a:t>
                      </a:r>
                      <a:r>
                        <a:rPr lang="ru-RU" sz="1600" b="0" u="none" strike="noStrike" dirty="0" smtClean="0">
                          <a:solidFill>
                            <a:srgbClr val="C00000"/>
                          </a:solidFill>
                        </a:rPr>
                        <a:t>₸</a:t>
                      </a:r>
                      <a:endParaRPr lang="ru-RU" sz="1600" b="1" i="0" u="none" strike="noStrike" dirty="0">
                        <a:solidFill>
                          <a:srgbClr val="C00000"/>
                        </a:solidFill>
                        <a:effectLst/>
                        <a:latin typeface="Times New Roman"/>
                      </a:endParaRPr>
                    </a:p>
                  </a:txBody>
                  <a:tcPr marL="9525" marR="9525" marT="9525" marB="0"/>
                </a:tc>
              </a:tr>
              <a:tr h="320571">
                <a:tc>
                  <a:txBody>
                    <a:bodyPr/>
                    <a:lstStyle/>
                    <a:p>
                      <a:pPr algn="l" fontAlgn="ctr"/>
                      <a:r>
                        <a:rPr lang="ru-RU" sz="1600" b="0" i="0" u="none" strike="noStrike" dirty="0" err="1" smtClean="0">
                          <a:effectLst/>
                          <a:latin typeface="Calibri" pitchFamily="34" charset="0"/>
                          <a:cs typeface="Calibri" pitchFamily="34" charset="0"/>
                        </a:rPr>
                        <a:t>Патч-корд</a:t>
                      </a:r>
                      <a:r>
                        <a:rPr lang="ru-RU" sz="1600" b="0" i="0" u="none" strike="noStrike" dirty="0" smtClean="0">
                          <a:effectLst/>
                          <a:latin typeface="Calibri" pitchFamily="34" charset="0"/>
                          <a:cs typeface="Calibri" pitchFamily="34" charset="0"/>
                        </a:rPr>
                        <a:t> внешний навивной длиной от 61 м до 60 м</a:t>
                      </a:r>
                      <a:endParaRPr lang="ru-RU" sz="1600" b="1" i="0" u="none" strike="noStrike" dirty="0">
                        <a:effectLst/>
                        <a:latin typeface="Times New Roman"/>
                      </a:endParaRPr>
                    </a:p>
                  </a:txBody>
                  <a:tcPr marL="9525" marR="9525" marT="9525" marB="0" anchor="ctr"/>
                </a:tc>
                <a:tc>
                  <a:txBody>
                    <a:bodyPr/>
                    <a:lstStyle/>
                    <a:p>
                      <a:pPr algn="ctr" fontAlgn="t"/>
                      <a:r>
                        <a:rPr lang="ru-RU" sz="1600" b="0" u="none" strike="noStrike" dirty="0" smtClean="0">
                          <a:solidFill>
                            <a:srgbClr val="C00000"/>
                          </a:solidFill>
                        </a:rPr>
                        <a:t>21 585 </a:t>
                      </a:r>
                      <a:r>
                        <a:rPr lang="ru-RU" sz="1600" b="0" u="none" strike="noStrike" dirty="0" smtClean="0">
                          <a:solidFill>
                            <a:srgbClr val="C00000"/>
                          </a:solidFill>
                        </a:rPr>
                        <a:t>₸</a:t>
                      </a:r>
                      <a:endParaRPr lang="ru-RU" sz="1600" b="1" i="0" u="none" strike="noStrike" dirty="0">
                        <a:solidFill>
                          <a:srgbClr val="C00000"/>
                        </a:solidFill>
                        <a:effectLst/>
                        <a:latin typeface="Times New Roman"/>
                      </a:endParaRPr>
                    </a:p>
                  </a:txBody>
                  <a:tcPr marL="9525" marR="9525" marT="9525" marB="0"/>
                </a:tc>
              </a:tr>
            </a:tbl>
          </a:graphicData>
        </a:graphic>
      </p:graphicFrame>
      <p:pic>
        <p:nvPicPr>
          <p:cNvPr id="8" name="Рисунок 7" descr="патч-корд.jpg"/>
          <p:cNvPicPr>
            <a:picLocks noChangeAspect="1"/>
          </p:cNvPicPr>
          <p:nvPr/>
        </p:nvPicPr>
        <p:blipFill>
          <a:blip r:embed="rId2"/>
          <a:stretch>
            <a:fillRect/>
          </a:stretch>
        </p:blipFill>
        <p:spPr>
          <a:xfrm>
            <a:off x="2643174" y="3714758"/>
            <a:ext cx="3714776" cy="1241106"/>
          </a:xfrm>
          <a:prstGeom prst="rect">
            <a:avLst/>
          </a:prstGeom>
          <a:effectLst>
            <a:softEdge rad="127000"/>
          </a:effectLst>
        </p:spPr>
      </p:pic>
    </p:spTree>
    <p:extLst>
      <p:ext uri="{BB962C8B-B14F-4D97-AF65-F5344CB8AC3E}">
        <p14:creationId xmlns:p14="http://schemas.microsoft.com/office/powerpoint/2010/main" xmlns="" val="2878810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95486"/>
            <a:ext cx="8229600" cy="637579"/>
          </a:xfrm>
        </p:spPr>
        <p:txBody>
          <a:bodyPr>
            <a:normAutofit fontScale="90000"/>
          </a:bodyPr>
          <a:lstStyle/>
          <a:p>
            <a:r>
              <a:rPr lang="ru-RU" sz="2000" b="1" dirty="0">
                <a:solidFill>
                  <a:schemeClr val="accent1">
                    <a:lumMod val="75000"/>
                  </a:schemeClr>
                </a:solidFill>
              </a:rPr>
              <a:t>Раздел V </a:t>
            </a:r>
            <a:r>
              <a:rPr lang="ru-RU" sz="2000" b="1" dirty="0" smtClean="0">
                <a:solidFill>
                  <a:schemeClr val="accent1">
                    <a:lumMod val="75000"/>
                  </a:schemeClr>
                </a:solidFill>
              </a:rPr>
              <a:t/>
            </a:r>
            <a:br>
              <a:rPr lang="ru-RU" sz="2000" b="1" dirty="0" smtClean="0">
                <a:solidFill>
                  <a:schemeClr val="accent1">
                    <a:lumMod val="75000"/>
                  </a:schemeClr>
                </a:solidFill>
              </a:rPr>
            </a:br>
            <a:r>
              <a:rPr lang="ru-RU" sz="2000" b="1" dirty="0" smtClean="0">
                <a:solidFill>
                  <a:schemeClr val="accent1">
                    <a:lumMod val="75000"/>
                  </a:schemeClr>
                </a:solidFill>
              </a:rPr>
              <a:t>Тарифы </a:t>
            </a:r>
            <a:r>
              <a:rPr lang="ru-RU" sz="2000" b="1" dirty="0">
                <a:solidFill>
                  <a:schemeClr val="accent1">
                    <a:lumMod val="75000"/>
                  </a:schemeClr>
                </a:solidFill>
              </a:rPr>
              <a:t>на услуги предоставления </a:t>
            </a:r>
            <a:r>
              <a:rPr lang="ru-RU" sz="2000" b="1" dirty="0" smtClean="0">
                <a:solidFill>
                  <a:schemeClr val="accent1">
                    <a:lumMod val="75000"/>
                  </a:schemeClr>
                </a:solidFill>
              </a:rPr>
              <a:t>абонентского </a:t>
            </a:r>
            <a:r>
              <a:rPr lang="ru-RU" sz="2000" b="1" dirty="0">
                <a:solidFill>
                  <a:schemeClr val="accent1">
                    <a:lumMod val="75000"/>
                  </a:schemeClr>
                </a:solidFill>
              </a:rPr>
              <a:t>оборудования </a:t>
            </a:r>
          </a:p>
        </p:txBody>
      </p:sp>
      <p:graphicFrame>
        <p:nvGraphicFramePr>
          <p:cNvPr id="4" name="Объект 3"/>
          <p:cNvGraphicFramePr>
            <a:graphicFrameLocks noGrp="1"/>
          </p:cNvGraphicFramePr>
          <p:nvPr>
            <p:ph idx="1"/>
            <p:extLst>
              <p:ext uri="{D42A27DB-BD31-4B8C-83A1-F6EECF244321}">
                <p14:modId xmlns:p14="http://schemas.microsoft.com/office/powerpoint/2010/main" xmlns="" val="4265790798"/>
              </p:ext>
            </p:extLst>
          </p:nvPr>
        </p:nvGraphicFramePr>
        <p:xfrm>
          <a:off x="251520" y="1347614"/>
          <a:ext cx="8640960" cy="3174492"/>
        </p:xfrm>
        <a:graphic>
          <a:graphicData uri="http://schemas.openxmlformats.org/drawingml/2006/table">
            <a:tbl>
              <a:tblPr>
                <a:tableStyleId>{5940675A-B579-460E-94D1-54222C63F5DA}</a:tableStyleId>
              </a:tblPr>
              <a:tblGrid>
                <a:gridCol w="2187443"/>
                <a:gridCol w="2060301"/>
                <a:gridCol w="2265218"/>
                <a:gridCol w="2127998"/>
              </a:tblGrid>
              <a:tr h="360040">
                <a:tc gridSpan="4">
                  <a:txBody>
                    <a:bodyPr/>
                    <a:lstStyle/>
                    <a:p>
                      <a:pPr algn="ctr" fontAlgn="ctr"/>
                      <a:r>
                        <a:rPr lang="ru-RU" sz="1600" b="1" u="none" strike="noStrike" dirty="0" smtClean="0">
                          <a:effectLst/>
                        </a:rPr>
                        <a:t>Выкуп </a:t>
                      </a:r>
                      <a:r>
                        <a:rPr lang="ru-RU" sz="1600" b="1" u="none" strike="noStrike" dirty="0">
                          <a:effectLst/>
                        </a:rPr>
                        <a:t>приставки </a:t>
                      </a:r>
                      <a:r>
                        <a:rPr lang="en-US" sz="1600" b="1" u="none" strike="noStrike" dirty="0">
                          <a:effectLst/>
                        </a:rPr>
                        <a:t>STB</a:t>
                      </a:r>
                      <a:endParaRPr lang="en-US" sz="1600" b="1" i="0" u="none" strike="noStrike" dirty="0">
                        <a:effectLst/>
                        <a:latin typeface="Times New Roman"/>
                      </a:endParaRPr>
                    </a:p>
                  </a:txBody>
                  <a:tcPr marL="6540" marR="6540" marT="6540" marB="0" anchor="ctr"/>
                </a:tc>
                <a:tc hMerge="1">
                  <a:txBody>
                    <a:bodyPr/>
                    <a:lstStyle/>
                    <a:p>
                      <a:endParaRPr lang="ru-RU"/>
                    </a:p>
                  </a:txBody>
                  <a:tcPr/>
                </a:tc>
                <a:tc hMerge="1">
                  <a:txBody>
                    <a:bodyPr/>
                    <a:lstStyle/>
                    <a:p>
                      <a:endParaRPr lang="ru-RU"/>
                    </a:p>
                  </a:txBody>
                  <a:tcPr/>
                </a:tc>
                <a:tc hMerge="1">
                  <a:txBody>
                    <a:bodyPr/>
                    <a:lstStyle/>
                    <a:p>
                      <a:endParaRPr lang="ru-RU"/>
                    </a:p>
                  </a:txBody>
                  <a:tcPr/>
                </a:tc>
              </a:tr>
              <a:tr h="561449">
                <a:tc>
                  <a:txBody>
                    <a:bodyPr/>
                    <a:lstStyle/>
                    <a:p>
                      <a:pPr algn="ctr" fontAlgn="ctr"/>
                      <a:r>
                        <a:rPr lang="ru-RU" sz="1600" u="none" strike="noStrike" dirty="0">
                          <a:effectLst/>
                        </a:rPr>
                        <a:t>ADB, ZTE бывшее в употреблении</a:t>
                      </a:r>
                      <a:endParaRPr lang="ru-RU" sz="1600" b="1" i="0" u="none" strike="noStrike" dirty="0">
                        <a:effectLst/>
                        <a:latin typeface="Times New Roman"/>
                      </a:endParaRPr>
                    </a:p>
                  </a:txBody>
                  <a:tcPr marL="6540" marR="6540" marT="6540" marB="0" anchor="ctr"/>
                </a:tc>
                <a:tc gridSpan="3">
                  <a:txBody>
                    <a:bodyPr/>
                    <a:lstStyle/>
                    <a:p>
                      <a:pPr algn="ctr" fontAlgn="ctr"/>
                      <a:r>
                        <a:rPr lang="ru-RU" sz="1600" u="none" strike="noStrike" dirty="0">
                          <a:effectLst/>
                        </a:rPr>
                        <a:t>не реализуется</a:t>
                      </a:r>
                      <a:endParaRPr lang="ru-RU" sz="1600" b="0" i="0" u="none" strike="noStrike" dirty="0">
                        <a:effectLst/>
                        <a:latin typeface="Times New Roman"/>
                      </a:endParaRPr>
                    </a:p>
                  </a:txBody>
                  <a:tcPr marL="6540" marR="6540" marT="6540" marB="0" anchor="ctr"/>
                </a:tc>
                <a:tc hMerge="1">
                  <a:txBody>
                    <a:bodyPr/>
                    <a:lstStyle/>
                    <a:p>
                      <a:endParaRPr lang="ru-RU"/>
                    </a:p>
                  </a:txBody>
                  <a:tcPr/>
                </a:tc>
                <a:tc hMerge="1">
                  <a:txBody>
                    <a:bodyPr/>
                    <a:lstStyle/>
                    <a:p>
                      <a:endParaRPr lang="ru-RU"/>
                    </a:p>
                  </a:txBody>
                  <a:tcPr/>
                </a:tc>
              </a:tr>
              <a:tr h="837935">
                <a:tc>
                  <a:txBody>
                    <a:bodyPr/>
                    <a:lstStyle/>
                    <a:p>
                      <a:pPr algn="ctr" fontAlgn="ctr"/>
                      <a:r>
                        <a:rPr lang="ru-RU" sz="1600" u="none" strike="noStrike" dirty="0" err="1">
                          <a:effectLst/>
                        </a:rPr>
                        <a:t>Eltex</a:t>
                      </a:r>
                      <a:r>
                        <a:rPr lang="ru-RU" sz="1600" u="none" strike="noStrike" dirty="0">
                          <a:effectLst/>
                        </a:rPr>
                        <a:t> NV 501, NV 100/102, оборудование бывшее в употреблении</a:t>
                      </a:r>
                      <a:endParaRPr lang="ru-RU" sz="1600" b="1" i="0" u="none" strike="noStrike" dirty="0">
                        <a:effectLst/>
                        <a:latin typeface="Times New Roman"/>
                      </a:endParaRPr>
                    </a:p>
                  </a:txBody>
                  <a:tcPr marL="6540" marR="6540" marT="6540" marB="0" anchor="ctr"/>
                </a:tc>
                <a:tc>
                  <a:txBody>
                    <a:bodyPr/>
                    <a:lstStyle/>
                    <a:p>
                      <a:pPr algn="ctr" fontAlgn="ctr"/>
                      <a:r>
                        <a:rPr lang="ru-RU" sz="1600" u="none" strike="noStrike" dirty="0">
                          <a:effectLst/>
                        </a:rPr>
                        <a:t>до 1 года- 13 </a:t>
                      </a:r>
                      <a:r>
                        <a:rPr lang="ru-RU" sz="1600" u="none" strike="noStrike" dirty="0" smtClean="0">
                          <a:effectLst/>
                        </a:rPr>
                        <a:t>000</a:t>
                      </a:r>
                      <a:r>
                        <a:rPr lang="ru-RU" sz="1600" b="0" u="none" strike="noStrike" dirty="0" smtClean="0"/>
                        <a:t>₸</a:t>
                      </a:r>
                      <a:endParaRPr lang="ru-RU" sz="1600" b="0" i="0" u="none" strike="noStrike" dirty="0">
                        <a:effectLst/>
                        <a:latin typeface="Times New Roman"/>
                      </a:endParaRPr>
                    </a:p>
                  </a:txBody>
                  <a:tcPr marL="6540" marR="6540" marT="6540" marB="0" anchor="ctr">
                    <a:lnR w="12700" cap="flat" cmpd="sng" algn="ctr">
                      <a:solidFill>
                        <a:schemeClr val="tx1"/>
                      </a:solidFill>
                      <a:prstDash val="solid"/>
                      <a:round/>
                      <a:headEnd type="none" w="med" len="med"/>
                      <a:tailEnd type="none" w="med" len="med"/>
                    </a:lnR>
                  </a:tcPr>
                </a:tc>
                <a:tc>
                  <a:txBody>
                    <a:bodyPr/>
                    <a:lstStyle/>
                    <a:p>
                      <a:pPr algn="ctr" fontAlgn="ctr"/>
                      <a:r>
                        <a:rPr lang="ru-RU" sz="1600" u="none" strike="noStrike" dirty="0" smtClean="0">
                          <a:effectLst/>
                        </a:rPr>
                        <a:t>от 1,1-4-х лет - 7 000</a:t>
                      </a:r>
                      <a:r>
                        <a:rPr lang="ru-RU" sz="1600" b="0" u="none" strike="noStrike" dirty="0" smtClean="0"/>
                        <a:t>₸</a:t>
                      </a:r>
                      <a:endParaRPr lang="ru-RU" sz="1600" b="0" i="0" u="none" strike="noStrike" dirty="0">
                        <a:effectLst/>
                        <a:latin typeface="Times New Roman"/>
                      </a:endParaRPr>
                    </a:p>
                  </a:txBody>
                  <a:tcPr marL="6540" marR="6540" marT="6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600" u="none" strike="noStrike" dirty="0" smtClean="0">
                          <a:effectLst/>
                        </a:rPr>
                        <a:t>свыше 4-х лет - 2 000</a:t>
                      </a:r>
                      <a:r>
                        <a:rPr lang="ru-RU" sz="1600" b="0" u="none" strike="noStrike" dirty="0" smtClean="0"/>
                        <a:t>₸</a:t>
                      </a:r>
                      <a:endParaRPr lang="ru-RU" sz="1600" b="0" i="0" u="none" strike="noStrike" dirty="0" smtClean="0">
                        <a:effectLst/>
                        <a:latin typeface="Times New Roman"/>
                      </a:endParaRPr>
                    </a:p>
                  </a:txBody>
                  <a:tcPr marL="6540" marR="6540" marT="6540" marB="0" anchor="ctr">
                    <a:lnL w="12700" cap="flat" cmpd="sng" algn="ctr">
                      <a:solidFill>
                        <a:schemeClr val="tx1"/>
                      </a:solidFill>
                      <a:prstDash val="solid"/>
                      <a:round/>
                      <a:headEnd type="none" w="med" len="med"/>
                      <a:tailEnd type="none" w="med" len="med"/>
                    </a:lnL>
                  </a:tcPr>
                </a:tc>
              </a:tr>
              <a:tr h="561449">
                <a:tc>
                  <a:txBody>
                    <a:bodyPr/>
                    <a:lstStyle/>
                    <a:p>
                      <a:pPr algn="ctr" fontAlgn="ctr"/>
                      <a:r>
                        <a:rPr lang="ru-RU" sz="1600" u="none" strike="noStrike">
                          <a:effectLst/>
                        </a:rPr>
                        <a:t>Eltex NV 501, NV 100/102, новое оборудование</a:t>
                      </a:r>
                      <a:endParaRPr lang="ru-RU" sz="1600" b="1" i="0" u="none" strike="noStrike">
                        <a:effectLst/>
                        <a:latin typeface="Times New Roman"/>
                      </a:endParaRPr>
                    </a:p>
                  </a:txBody>
                  <a:tcPr marL="6540" marR="6540" marT="6540" marB="0" anchor="ctr"/>
                </a:tc>
                <a:tc gridSpan="3">
                  <a:txBody>
                    <a:bodyPr/>
                    <a:lstStyle/>
                    <a:p>
                      <a:pPr algn="ctr" fontAlgn="ctr"/>
                      <a:r>
                        <a:rPr lang="ru-RU" sz="1600" u="none" strike="noStrike" dirty="0" smtClean="0">
                          <a:effectLst/>
                        </a:rPr>
                        <a:t>15668,8</a:t>
                      </a:r>
                      <a:r>
                        <a:rPr lang="ru-RU" sz="1600" b="0" u="none" strike="noStrike" dirty="0" smtClean="0"/>
                        <a:t>₸</a:t>
                      </a:r>
                      <a:r>
                        <a:rPr lang="ru-RU" sz="1600" u="none" strike="noStrike" dirty="0">
                          <a:effectLst/>
                        </a:rPr>
                        <a:t> </a:t>
                      </a:r>
                      <a:endParaRPr lang="ru-RU" sz="1600" b="0" i="0" u="none" strike="noStrike" dirty="0">
                        <a:effectLst/>
                        <a:latin typeface="Times New Roman"/>
                      </a:endParaRPr>
                    </a:p>
                  </a:txBody>
                  <a:tcPr marL="6540" marR="6540" marT="6540" marB="0" anchor="ctr"/>
                </a:tc>
                <a:tc hMerge="1">
                  <a:txBody>
                    <a:bodyPr/>
                    <a:lstStyle/>
                    <a:p>
                      <a:endParaRPr lang="ru-RU"/>
                    </a:p>
                  </a:txBody>
                  <a:tcPr/>
                </a:tc>
                <a:tc hMerge="1">
                  <a:txBody>
                    <a:bodyPr/>
                    <a:lstStyle/>
                    <a:p>
                      <a:endParaRPr lang="ru-RU"/>
                    </a:p>
                  </a:txBody>
                  <a:tcPr/>
                </a:tc>
              </a:tr>
              <a:tr h="677008">
                <a:tc>
                  <a:txBody>
                    <a:bodyPr/>
                    <a:lstStyle/>
                    <a:p>
                      <a:pPr algn="ctr" fontAlgn="ctr"/>
                      <a:r>
                        <a:rPr lang="ru-RU" sz="1600" u="none" strike="noStrike" dirty="0" err="1">
                          <a:effectLst/>
                        </a:rPr>
                        <a:t>Eltex</a:t>
                      </a:r>
                      <a:r>
                        <a:rPr lang="ru-RU" sz="1600" u="none" strike="noStrike" dirty="0">
                          <a:effectLst/>
                        </a:rPr>
                        <a:t> NV 711, новое оборудование </a:t>
                      </a:r>
                      <a:endParaRPr lang="ru-RU" sz="1600" b="1" i="0" u="none" strike="noStrike" dirty="0">
                        <a:effectLst/>
                        <a:latin typeface="Times New Roman"/>
                      </a:endParaRPr>
                    </a:p>
                  </a:txBody>
                  <a:tcPr marL="6540" marR="6540" marT="6540" marB="0" anchor="ctr"/>
                </a:tc>
                <a:tc gridSpan="3">
                  <a:txBody>
                    <a:bodyPr/>
                    <a:lstStyle/>
                    <a:p>
                      <a:pPr algn="ctr" fontAlgn="ctr"/>
                      <a:r>
                        <a:rPr lang="ru-RU" sz="1600" u="none" strike="noStrike" dirty="0" smtClean="0">
                          <a:effectLst/>
                        </a:rPr>
                        <a:t>17998,4</a:t>
                      </a:r>
                      <a:r>
                        <a:rPr lang="ru-RU" sz="1600" b="0" u="none" strike="noStrike" dirty="0" smtClean="0"/>
                        <a:t>₸</a:t>
                      </a:r>
                      <a:r>
                        <a:rPr lang="ru-RU" sz="1600" u="none" strike="noStrike" dirty="0">
                          <a:effectLst/>
                        </a:rPr>
                        <a:t> </a:t>
                      </a:r>
                      <a:endParaRPr lang="ru-RU" sz="1600" b="0" i="0" u="none" strike="noStrike" dirty="0">
                        <a:effectLst/>
                        <a:latin typeface="Times New Roman"/>
                      </a:endParaRPr>
                    </a:p>
                  </a:txBody>
                  <a:tcPr marL="6540" marR="6540" marT="6540" marB="0" anchor="ctr"/>
                </a:tc>
                <a:tc hMerge="1">
                  <a:txBody>
                    <a:bodyPr/>
                    <a:lstStyle/>
                    <a:p>
                      <a:endParaRPr lang="ru-RU"/>
                    </a:p>
                  </a:txBody>
                  <a:tcPr/>
                </a:tc>
                <a:tc hMerge="1">
                  <a:txBody>
                    <a:bodyPr/>
                    <a:lstStyle/>
                    <a:p>
                      <a:endParaRPr lang="ru-RU"/>
                    </a:p>
                  </a:txBody>
                  <a:tcPr/>
                </a:tc>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35496" y="-18485"/>
            <a:ext cx="1311100" cy="934051"/>
          </a:xfrm>
          <a:prstGeom prst="rect">
            <a:avLst/>
          </a:prstGeom>
          <a:ln>
            <a:noFill/>
          </a:ln>
          <a:effectLst>
            <a:softEdge rad="112500"/>
          </a:effectLst>
        </p:spPr>
      </p:pic>
      <p:pic>
        <p:nvPicPr>
          <p:cNvPr id="6" name="Рисунок 5" descr="tv.jpg"/>
          <p:cNvPicPr>
            <a:picLocks noChangeAspect="1"/>
          </p:cNvPicPr>
          <p:nvPr/>
        </p:nvPicPr>
        <p:blipFill>
          <a:blip r:embed="rId3"/>
          <a:stretch>
            <a:fillRect/>
          </a:stretch>
        </p:blipFill>
        <p:spPr>
          <a:xfrm>
            <a:off x="8104506" y="-20538"/>
            <a:ext cx="1049035" cy="755308"/>
          </a:xfrm>
          <a:prstGeom prst="rect">
            <a:avLst/>
          </a:prstGeom>
          <a:effectLst>
            <a:softEdge rad="127000"/>
          </a:effectLst>
        </p:spPr>
      </p:pic>
    </p:spTree>
    <p:extLst>
      <p:ext uri="{BB962C8B-B14F-4D97-AF65-F5344CB8AC3E}">
        <p14:creationId xmlns:p14="http://schemas.microsoft.com/office/powerpoint/2010/main" xmlns="" val="3941320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28137</TotalTime>
  <Words>1141</Words>
  <Application>Microsoft Office PowerPoint</Application>
  <PresentationFormat>Экран (16:9)</PresentationFormat>
  <Paragraphs>187</Paragraphs>
  <Slides>16</Slides>
  <Notes>1</Notes>
  <HiddenSlides>0</HiddenSlides>
  <MMClips>0</MMClips>
  <ScaleCrop>false</ScaleCrop>
  <HeadingPairs>
    <vt:vector size="4" baseType="variant">
      <vt:variant>
        <vt:lpstr>Тема</vt:lpstr>
      </vt:variant>
      <vt:variant>
        <vt:i4>2</vt:i4>
      </vt:variant>
      <vt:variant>
        <vt:lpstr>Заголовки слайдов</vt:lpstr>
      </vt:variant>
      <vt:variant>
        <vt:i4>16</vt:i4>
      </vt:variant>
    </vt:vector>
  </HeadingPairs>
  <TitlesOfParts>
    <vt:vector size="18" baseType="lpstr">
      <vt:lpstr>Специальное оформление</vt:lpstr>
      <vt:lpstr>Тема Office</vt:lpstr>
      <vt:lpstr>Тарифы на организацию доступа к услугам телекоммуникаций</vt:lpstr>
      <vt:lpstr>Раздел I Организация доступа к телефонной сети </vt:lpstr>
      <vt:lpstr>Раздел I Организация доступа к телефонной сети  Золотые номера</vt:lpstr>
      <vt:lpstr>Раздел II Организация доступа к сети Интернет </vt:lpstr>
      <vt:lpstr>Раздел III  Организация доступа к услугам цифрового телевидения</vt:lpstr>
      <vt:lpstr>Раздел IV Прочие услуги, связанные с организацией доступа к услугам телекоммуникаций на стороне пользователя</vt:lpstr>
      <vt:lpstr>Стоимость кабеля, за каждый полный или неполный метр</vt:lpstr>
      <vt:lpstr>Патч-корды</vt:lpstr>
      <vt:lpstr>Раздел V  Тарифы на услуги предоставления абонентского оборудования </vt:lpstr>
      <vt:lpstr>Раздел V  Тарифы на услуги предоставления абонентского оборудования с 1 декабря 2021 года</vt:lpstr>
      <vt:lpstr>Раздел V  Тарифы на услуги предоставления абонентского оборудования LTE</vt:lpstr>
      <vt:lpstr>Раздел V Тарифы на услуги предоставления абонентского оборудования</vt:lpstr>
      <vt:lpstr>Раздел V Тарифы на услуги предоставления  абонентского оборудования</vt:lpstr>
      <vt:lpstr>Тарифы за утерю клиентского оборудования</vt:lpstr>
      <vt:lpstr>Тарифы за предоставление услуг по разработке технических условий </vt:lpstr>
      <vt:lpstr>Слайд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Новая линейка пакетов на базе услуг гибридного  телевидения с торговым знаком "Казахтелеком ТВ+"</dc:title>
  <dc:creator>User</dc:creator>
  <cp:lastModifiedBy>User</cp:lastModifiedBy>
  <cp:revision>305</cp:revision>
  <dcterms:created xsi:type="dcterms:W3CDTF">2021-01-20T05:38:38Z</dcterms:created>
  <dcterms:modified xsi:type="dcterms:W3CDTF">2023-06-30T05:21:38Z</dcterms:modified>
</cp:coreProperties>
</file>