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325" r:id="rId4"/>
    <p:sldId id="329" r:id="rId5"/>
    <p:sldId id="326" r:id="rId6"/>
    <p:sldId id="324" r:id="rId7"/>
    <p:sldId id="327" r:id="rId8"/>
    <p:sldId id="328" r:id="rId9"/>
    <p:sldId id="321" r:id="rId10"/>
    <p:sldId id="322" r:id="rId11"/>
    <p:sldId id="323" r:id="rId12"/>
    <p:sldId id="271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BF0"/>
    <a:srgbClr val="003399"/>
    <a:srgbClr val="000099"/>
    <a:srgbClr val="CC0000"/>
    <a:srgbClr val="CAB4C9"/>
    <a:srgbClr val="99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59" autoAdjust="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0935E-3A00-4B72-A411-CDC5E101AD7D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4D561-8D30-4B26-8A05-390434A02F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5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4D561-8D30-4B26-8A05-390434A02FA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06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706E-892D-4946-A7E6-DDB4401A0374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95E-C903-45FC-A6D9-3FDEA805A3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706E-892D-4946-A7E6-DDB4401A0374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95E-C903-45FC-A6D9-3FDEA805A3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706E-892D-4946-A7E6-DDB4401A0374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95E-C903-45FC-A6D9-3FDEA805A3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A30-C97B-4F77-83CF-42D90B50051A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CBF2-E3AF-4A9D-A3FC-7CBD170933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A30-C97B-4F77-83CF-42D90B50051A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CBF2-E3AF-4A9D-A3FC-7CBD170933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A30-C97B-4F77-83CF-42D90B50051A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CBF2-E3AF-4A9D-A3FC-7CBD170933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A30-C97B-4F77-83CF-42D90B50051A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CBF2-E3AF-4A9D-A3FC-7CBD170933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A30-C97B-4F77-83CF-42D90B50051A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CBF2-E3AF-4A9D-A3FC-7CBD170933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A30-C97B-4F77-83CF-42D90B50051A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CBF2-E3AF-4A9D-A3FC-7CBD170933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A30-C97B-4F77-83CF-42D90B50051A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CBF2-E3AF-4A9D-A3FC-7CBD170933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A30-C97B-4F77-83CF-42D90B50051A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CBF2-E3AF-4A9D-A3FC-7CBD170933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706E-892D-4946-A7E6-DDB4401A0374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95E-C903-45FC-A6D9-3FDEA805A3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A30-C97B-4F77-83CF-42D90B50051A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CBF2-E3AF-4A9D-A3FC-7CBD170933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A30-C97B-4F77-83CF-42D90B50051A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CBF2-E3AF-4A9D-A3FC-7CBD170933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A30-C97B-4F77-83CF-42D90B50051A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CBF2-E3AF-4A9D-A3FC-7CBD170933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706E-892D-4946-A7E6-DDB4401A0374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95E-C903-45FC-A6D9-3FDEA805A3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706E-892D-4946-A7E6-DDB4401A0374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95E-C903-45FC-A6D9-3FDEA805A3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706E-892D-4946-A7E6-DDB4401A0374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95E-C903-45FC-A6D9-3FDEA805A3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706E-892D-4946-A7E6-DDB4401A0374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95E-C903-45FC-A6D9-3FDEA805A3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706E-892D-4946-A7E6-DDB4401A0374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95E-C903-45FC-A6D9-3FDEA805A3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706E-892D-4946-A7E6-DDB4401A0374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95E-C903-45FC-A6D9-3FDEA805A3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706E-892D-4946-A7E6-DDB4401A0374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95E-C903-45FC-A6D9-3FDEA805A3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706E-892D-4946-A7E6-DDB4401A0374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3E95E-C903-45FC-A6D9-3FDEA805A3A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CAB4C9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8A30-C97B-4F77-83CF-42D90B50051A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8CBF2-E3AF-4A9D-A3FC-7CBD1709339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0128" y="411510"/>
            <a:ext cx="7772400" cy="2643206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Временные (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</a:rPr>
              <a:t>акционные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) пакетные продуктовые предложения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Save Desk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67944" y="3435846"/>
            <a:ext cx="4718898" cy="1512168"/>
          </a:xfrm>
        </p:spPr>
        <p:txBody>
          <a:bodyPr>
            <a:noAutofit/>
          </a:bodyPr>
          <a:lstStyle/>
          <a:p>
            <a:pPr algn="r"/>
            <a:r>
              <a:rPr lang="ru-RU" sz="2000" b="1" dirty="0" smtClean="0"/>
              <a:t>с </a:t>
            </a:r>
            <a:r>
              <a:rPr lang="ru-RU" sz="2000" b="1" dirty="0" smtClean="0"/>
              <a:t>10</a:t>
            </a:r>
            <a:r>
              <a:rPr lang="ru-RU" sz="2000" b="1" dirty="0" smtClean="0"/>
              <a:t>.07.2023г</a:t>
            </a:r>
            <a:endParaRPr lang="ru-RU" sz="2000" b="1" dirty="0" smtClean="0"/>
          </a:p>
          <a:p>
            <a:pPr algn="r"/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Приказ №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188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от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05.07.2023</a:t>
            </a:r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Приказ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№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81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от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29.03.2023</a:t>
            </a:r>
          </a:p>
          <a:p>
            <a:pPr algn="r"/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Приказ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№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35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от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09.02.2023</a:t>
            </a:r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3908"/>
              </p:ext>
            </p:extLst>
          </p:nvPr>
        </p:nvGraphicFramePr>
        <p:xfrm>
          <a:off x="179512" y="1131590"/>
          <a:ext cx="8786872" cy="328595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09174"/>
                <a:gridCol w="1635112"/>
                <a:gridCol w="1772142"/>
                <a:gridCol w="1630421"/>
                <a:gridCol w="1840023"/>
              </a:tblGrid>
              <a:tr h="3130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Пакет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LIGHT NEW </a:t>
                      </a:r>
                      <a:r>
                        <a:rPr lang="ru-RU" sz="20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Т</a:t>
                      </a:r>
                      <a:r>
                        <a:rPr lang="en-US" sz="20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sz="20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44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Контракт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 Без контракта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 на 1 год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на 2 года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на 3 года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</a:tr>
              <a:tr h="5399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Стоимость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6 499 </a:t>
                      </a:r>
                      <a:r>
                        <a:rPr lang="ru-RU" sz="1600" b="1" u="none" strike="noStrike" dirty="0"/>
                        <a:t>₸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5 999 </a:t>
                      </a:r>
                      <a:r>
                        <a:rPr lang="ru-RU" sz="1600" b="1" u="none" strike="noStrike" dirty="0"/>
                        <a:t>₸</a:t>
                      </a:r>
                      <a:r>
                        <a:rPr lang="ru-RU" sz="1800" b="1" u="none" strike="noStrike" dirty="0"/>
                        <a:t>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5 499 </a:t>
                      </a:r>
                      <a:r>
                        <a:rPr lang="ru-RU" sz="1600" b="1" u="none" strike="noStrike" dirty="0"/>
                        <a:t>₸</a:t>
                      </a:r>
                      <a:r>
                        <a:rPr lang="ru-RU" sz="1800" b="1" u="none" strike="noStrike" dirty="0"/>
                        <a:t>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4 999 </a:t>
                      </a:r>
                      <a:r>
                        <a:rPr lang="ru-RU" sz="1600" b="1" u="none" strike="noStrike" dirty="0"/>
                        <a:t>₸</a:t>
                      </a:r>
                      <a:r>
                        <a:rPr lang="ru-RU" sz="1600" u="none" strike="noStrike" dirty="0"/>
                        <a:t>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</a:tr>
              <a:tr h="4587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Интернет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Интернет 200 </a:t>
                      </a:r>
                      <a:r>
                        <a:rPr lang="ru-RU" sz="1600" u="none" strike="noStrike" dirty="0" smtClean="0"/>
                        <a:t>по технологии FTT</a:t>
                      </a:r>
                      <a:r>
                        <a:rPr lang="en-US" sz="1600" u="none" strike="noStrike" dirty="0" smtClean="0"/>
                        <a:t>x</a:t>
                      </a:r>
                      <a:r>
                        <a:rPr lang="ru-RU" sz="1600" u="none" strike="noStrike" dirty="0" smtClean="0"/>
                        <a:t> </a:t>
                      </a:r>
                      <a:endParaRPr lang="ru-RU" sz="1600" u="none" strike="noStrike" dirty="0"/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/>
                        <a:t>Телевидение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 smtClean="0"/>
                        <a:t>iD</a:t>
                      </a:r>
                      <a:r>
                        <a:rPr lang="en-US" sz="1800" b="1" u="none" strike="noStrike" baseline="0" dirty="0" smtClean="0"/>
                        <a:t> TV</a:t>
                      </a:r>
                      <a:r>
                        <a:rPr lang="ru-RU" sz="1800" b="1" u="none" strike="noStrike" dirty="0" smtClean="0"/>
                        <a:t> Базовый</a:t>
                      </a:r>
                      <a:endParaRPr lang="ru-RU" sz="1600" b="0" u="none" strike="noStrike" dirty="0" smtClean="0"/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28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Городская связь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Фиксированные номера, </a:t>
                      </a:r>
                      <a:r>
                        <a:rPr lang="ru-RU" sz="1600" b="1" u="none" strike="noStrike" dirty="0" err="1"/>
                        <a:t>безлимит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2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 smtClean="0"/>
                        <a:t>Altel</a:t>
                      </a:r>
                      <a:r>
                        <a:rPr lang="en-US" sz="1600" b="1" u="none" strike="noStrike" dirty="0" smtClean="0"/>
                        <a:t>/Tele2 </a:t>
                      </a:r>
                      <a:r>
                        <a:rPr lang="en-US" sz="1600" b="1" u="none" strike="noStrike" dirty="0"/>
                        <a:t>500 </a:t>
                      </a:r>
                      <a:r>
                        <a:rPr lang="ru-RU" sz="1600" b="1" u="none" strike="noStrike" dirty="0" smtClean="0"/>
                        <a:t>минут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800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</a:rPr>
                        <a:t>Аренда оборудования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</a:rPr>
                        <a:t>STB – 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 ₸; </a:t>
                      </a:r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</a:rPr>
                        <a:t>ONT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u="none" strike="noStrike" dirty="0" smtClean="0"/>
                        <a:t>– </a:t>
                      </a:r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 ₸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0"/>
            <a:ext cx="3744416" cy="98757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Рисунок 6" descr="tv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506" y="-20538"/>
            <a:ext cx="1049035" cy="755308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5407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672" y="1802309"/>
            <a:ext cx="61926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b="1" dirty="0">
                <a:solidFill>
                  <a:schemeClr val="accent1">
                    <a:lumMod val="75000"/>
                  </a:schemeClr>
                </a:solidFill>
              </a:rPr>
              <a:t>Удачных продаж!!!</a:t>
            </a: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860032" y="4247314"/>
            <a:ext cx="3941970" cy="412668"/>
          </a:xfrm>
          <a:prstGeom prst="rect">
            <a:avLst/>
          </a:prstGeom>
        </p:spPr>
        <p:txBody>
          <a:bodyPr vert="horz" lIns="80175" tIns="40087" rIns="80175" bIns="4008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Arial" pitchFamily="34" charset="0"/>
              <a:buNone/>
            </a:pP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Сектор контроля качества знаний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15436" y="205979"/>
            <a:ext cx="7600980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Save Desk OTA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" y="1"/>
            <a:ext cx="814559" cy="818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02283"/>
              </p:ext>
            </p:extLst>
          </p:nvPr>
        </p:nvGraphicFramePr>
        <p:xfrm>
          <a:off x="1331640" y="1704206"/>
          <a:ext cx="6552728" cy="1659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1941"/>
                <a:gridCol w="3800787"/>
              </a:tblGrid>
              <a:tr h="275520"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6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2023 МТС ГТС Save Desk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Контракт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год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1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Стоимость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1006 </a:t>
                      </a:r>
                      <a:r>
                        <a:rPr lang="ru-RU" sz="1600" b="1" u="none" strike="noStrike" dirty="0" smtClean="0"/>
                        <a:t>₸</a:t>
                      </a:r>
                      <a:endParaRPr lang="ru-RU" sz="16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96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/>
                        <a:t>Городская связь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 smtClean="0"/>
                        <a:t>Фиксированные номера по Казахстану, </a:t>
                      </a:r>
                      <a:r>
                        <a:rPr lang="ru-RU" sz="1600" b="1" u="none" strike="noStrike" dirty="0" err="1" smtClean="0"/>
                        <a:t>безлимит</a:t>
                      </a:r>
                      <a:endParaRPr lang="ru-RU" sz="16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20523544">
            <a:off x="247803" y="802261"/>
            <a:ext cx="307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</a:rPr>
              <a:t>Введён с 01.02.2023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15436" y="205979"/>
            <a:ext cx="7600980" cy="925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Save Desk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ШПД и ТВ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Save Desk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 ШПД и ТВ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479792"/>
              </p:ext>
            </p:extLst>
          </p:nvPr>
        </p:nvGraphicFramePr>
        <p:xfrm>
          <a:off x="467544" y="1687002"/>
          <a:ext cx="8208912" cy="2212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510"/>
                <a:gridCol w="1639962"/>
                <a:gridCol w="1639962"/>
                <a:gridCol w="1498739"/>
                <a:gridCol w="1498739"/>
              </a:tblGrid>
              <a:tr h="275520"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Bronze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SD_T+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Bronze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SD_T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883"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ADSL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Ftth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ADSL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Ftth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1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Стоимость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4 5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99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1600" b="1" u="none" strike="noStrike" dirty="0" smtClean="0"/>
                        <a:t>₸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4 9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99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1600" b="1" u="none" strike="noStrike" dirty="0" smtClean="0"/>
                        <a:t>₸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99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1600" b="1" u="none" strike="noStrike" dirty="0" smtClean="0"/>
                        <a:t>₸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4 9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99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1600" b="1" u="none" strike="noStrike" dirty="0" smtClean="0"/>
                        <a:t>₸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70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 smtClean="0"/>
                        <a:t>Интернет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Интернет 8</a:t>
                      </a:r>
                      <a:endParaRPr lang="ru-RU" sz="16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Интернет 100</a:t>
                      </a:r>
                      <a:endParaRPr lang="ru-RU" sz="16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Интернет 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Интернет 100</a:t>
                      </a:r>
                      <a:endParaRPr lang="ru-RU" sz="16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58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 smtClean="0"/>
                        <a:t>Телевидение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 smtClean="0"/>
                        <a:t>ТВ+/</a:t>
                      </a:r>
                      <a:r>
                        <a:rPr lang="en-US" sz="1600" b="1" u="none" strike="noStrike" dirty="0" err="1" smtClean="0"/>
                        <a:t>iD</a:t>
                      </a:r>
                      <a:r>
                        <a:rPr lang="en-US" sz="1600" b="1" u="none" strike="noStrike" dirty="0" smtClean="0"/>
                        <a:t> TV</a:t>
                      </a:r>
                      <a:endParaRPr lang="ru-RU" sz="1600" b="1" u="none" strike="noStrike" dirty="0" smtClean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 smtClean="0"/>
                        <a:t>ТВ+</a:t>
                      </a:r>
                      <a:r>
                        <a:rPr lang="ru-RU" sz="1600" b="1" u="none" strike="noStrike" baseline="0" dirty="0" smtClean="0"/>
                        <a:t> </a:t>
                      </a:r>
                      <a:r>
                        <a:rPr lang="ru-RU" sz="1600" b="1" u="none" strike="noStrike" dirty="0" smtClean="0"/>
                        <a:t>Базовый, </a:t>
                      </a:r>
                      <a:r>
                        <a:rPr lang="ru-RU" sz="1600" b="1" u="none" strike="noStrike" dirty="0" smtClean="0"/>
                        <a:t>пакет фильмов «Сделано в Казахстане»</a:t>
                      </a:r>
                      <a:endParaRPr lang="en-US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 smtClean="0"/>
                        <a:t>ТВ Базовый</a:t>
                      </a:r>
                      <a:endParaRPr lang="ru-RU" sz="1600" b="1" u="none" strike="noStrike" dirty="0" smtClean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618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Аренда оборудования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/>
                        <a:t>STB – </a:t>
                      </a:r>
                      <a:r>
                        <a:rPr lang="ru-RU" sz="1600" b="1" u="none" strike="noStrike" dirty="0" smtClean="0"/>
                        <a:t>5</a:t>
                      </a:r>
                      <a:r>
                        <a:rPr lang="en-US" sz="1600" b="1" u="none" strike="noStrike" dirty="0" smtClean="0"/>
                        <a:t>00</a:t>
                      </a:r>
                      <a:r>
                        <a:rPr lang="ru-RU" sz="1600" b="1" u="none" strike="noStrike" dirty="0" smtClean="0"/>
                        <a:t> ₸; </a:t>
                      </a:r>
                      <a:r>
                        <a:rPr lang="en-US" sz="1600" b="1" u="none" strike="noStrike" dirty="0" smtClean="0"/>
                        <a:t>ONT</a:t>
                      </a:r>
                      <a:r>
                        <a:rPr lang="ru-RU" sz="1600" b="1" u="none" strike="noStrike" dirty="0" smtClean="0"/>
                        <a:t> </a:t>
                      </a:r>
                      <a:r>
                        <a:rPr lang="en-US" sz="1600" b="1" u="none" strike="noStrike" dirty="0" smtClean="0"/>
                        <a:t>– 400</a:t>
                      </a:r>
                      <a:r>
                        <a:rPr lang="ru-RU" sz="1600" b="1" u="none" strike="noStrike" dirty="0" smtClean="0"/>
                        <a:t> ₸; модем </a:t>
                      </a:r>
                      <a:r>
                        <a:rPr lang="en-US" sz="1600" b="1" u="none" strike="noStrike" dirty="0" smtClean="0"/>
                        <a:t>ADSL – 240</a:t>
                      </a:r>
                      <a:r>
                        <a:rPr lang="ru-RU" sz="1600" b="1" u="none" strike="noStrike" dirty="0" smtClean="0"/>
                        <a:t> ₸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 r="16600" b="11567"/>
          <a:stretch/>
        </p:blipFill>
        <p:spPr bwMode="auto">
          <a:xfrm>
            <a:off x="-76836" y="-92546"/>
            <a:ext cx="1264460" cy="95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pic>
        <p:nvPicPr>
          <p:cNvPr id="8" name="Рисунок 7" descr="tv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506" y="-20538"/>
            <a:ext cx="1049035" cy="755308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9" name="TextBox 8"/>
          <p:cNvSpPr txBox="1"/>
          <p:nvPr/>
        </p:nvSpPr>
        <p:spPr>
          <a:xfrm rot="20450598">
            <a:off x="165143" y="399632"/>
            <a:ext cx="3072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solidFill>
                  <a:srgbClr val="C00000"/>
                </a:solidFill>
              </a:rPr>
              <a:t>Введён </a:t>
            </a:r>
            <a:r>
              <a:rPr lang="ru-RU" sz="2200" b="1" dirty="0" smtClean="0">
                <a:solidFill>
                  <a:srgbClr val="C00000"/>
                </a:solidFill>
              </a:rPr>
              <a:t>с </a:t>
            </a:r>
            <a:r>
              <a:rPr lang="ru-RU" sz="2200" b="1" dirty="0" smtClean="0">
                <a:solidFill>
                  <a:srgbClr val="C00000"/>
                </a:solidFill>
              </a:rPr>
              <a:t>10.07.2023</a:t>
            </a:r>
            <a:endParaRPr lang="ru-RU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18610"/>
              </p:ext>
            </p:extLst>
          </p:nvPr>
        </p:nvGraphicFramePr>
        <p:xfrm>
          <a:off x="35496" y="857238"/>
          <a:ext cx="9073007" cy="40690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08641"/>
                <a:gridCol w="1627930"/>
                <a:gridCol w="1696945"/>
                <a:gridCol w="1770725"/>
                <a:gridCol w="1768766"/>
              </a:tblGrid>
              <a:tr h="37139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Пакет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rgbClr val="CC0000"/>
                          </a:solidFill>
                        </a:rPr>
                        <a:t>ULTRA </a:t>
                      </a:r>
                      <a:r>
                        <a:rPr lang="en-US" sz="2000" b="1" u="none" strike="noStrike" dirty="0" smtClean="0">
                          <a:solidFill>
                            <a:srgbClr val="CC0000"/>
                          </a:solidFill>
                        </a:rPr>
                        <a:t>NEW </a:t>
                      </a:r>
                      <a:r>
                        <a:rPr lang="pt-BR" sz="2000" b="1" u="none" strike="noStrike" dirty="0" smtClean="0">
                          <a:solidFill>
                            <a:srgbClr val="CC0000"/>
                          </a:solidFill>
                        </a:rPr>
                        <a:t>// ULTRA NEW А</a:t>
                      </a:r>
                      <a:endParaRPr lang="pt-BR" sz="2000" b="1" i="0" u="none" strike="noStrike" dirty="0">
                        <a:solidFill>
                          <a:srgbClr val="CC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Контракт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Без контракта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341" marR="5341" marT="53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 на </a:t>
                      </a:r>
                      <a:r>
                        <a:rPr lang="en-US" sz="1600" b="1" u="none" strike="noStrike" dirty="0" smtClean="0"/>
                        <a:t>1</a:t>
                      </a:r>
                      <a:r>
                        <a:rPr lang="ru-RU" sz="1600" b="1" u="none" strike="noStrike" dirty="0" smtClean="0"/>
                        <a:t> год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на </a:t>
                      </a:r>
                      <a:r>
                        <a:rPr lang="en-US" sz="1600" b="1" u="none" strike="noStrike" dirty="0" smtClean="0"/>
                        <a:t>2</a:t>
                      </a:r>
                      <a:r>
                        <a:rPr lang="ru-RU" sz="1600" b="1" u="none" strike="noStrike" dirty="0" smtClean="0"/>
                        <a:t> года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На 3 года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/>
                </a:tc>
              </a:tr>
              <a:tr h="47535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Стоимость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9 499 ₸ </a:t>
                      </a:r>
                      <a:r>
                        <a:rPr lang="ru-RU" sz="1400" u="none" strike="noStrike" dirty="0" smtClean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8 999 ₸</a:t>
                      </a:r>
                      <a:r>
                        <a:rPr lang="ru-RU" sz="1800" b="1" u="none" strike="noStrike" dirty="0" smtClean="0"/>
                        <a:t> </a:t>
                      </a:r>
                      <a:r>
                        <a:rPr lang="ru-RU" sz="1400" u="none" strike="noStrike" dirty="0" smtClean="0"/>
                        <a:t>без аренды оборудования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8 499 ₸</a:t>
                      </a:r>
                      <a:r>
                        <a:rPr lang="ru-RU" sz="1400" u="none" strike="noStrike" dirty="0" smtClean="0"/>
                        <a:t> без аренды оборудования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7 999 ₸</a:t>
                      </a:r>
                      <a:r>
                        <a:rPr lang="ru-RU" sz="1800" u="none" strike="noStrike" dirty="0" smtClean="0"/>
                        <a:t> </a:t>
                      </a:r>
                      <a:r>
                        <a:rPr lang="ru-RU" sz="1400" u="none" strike="noStrike" dirty="0" smtClean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/>
                </a:tc>
              </a:tr>
              <a:tr h="4860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Интернет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Интернет 500 </a:t>
                      </a:r>
                      <a:r>
                        <a:rPr lang="ru-RU" sz="1600" u="none" strike="noStrike" dirty="0" smtClean="0"/>
                        <a:t>по технологии FTT</a:t>
                      </a:r>
                      <a:r>
                        <a:rPr lang="en-US" sz="1600" u="none" strike="noStrike" dirty="0" smtClean="0"/>
                        <a:t>x</a:t>
                      </a:r>
                      <a:r>
                        <a:rPr lang="ru-RU" sz="1600" u="none" strike="noStrike" dirty="0" smtClean="0"/>
                        <a:t> </a:t>
                      </a:r>
                    </a:p>
                    <a:p>
                      <a:pPr algn="ctr" fontAlgn="b"/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Домашний </a:t>
                      </a:r>
                      <a:r>
                        <a:rPr lang="ru-RU" sz="1600" u="none" strike="noStrike" dirty="0" smtClean="0"/>
                        <a:t>по технологии ADSL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43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Телевидение </a:t>
                      </a:r>
                    </a:p>
                    <a:p>
                      <a:pPr algn="ctr" fontAlgn="b"/>
                      <a:r>
                        <a:rPr lang="ru-RU" sz="1600" b="1" u="none" strike="noStrike" dirty="0" smtClean="0"/>
                        <a:t>(2 точки)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Казахтелеком ТВ+ </a:t>
                      </a:r>
                      <a:r>
                        <a:rPr lang="ru-RU" sz="1600" b="1" u="none" strike="noStrike" dirty="0" smtClean="0"/>
                        <a:t>Премиум</a:t>
                      </a:r>
                      <a:endParaRPr lang="ru-RU" sz="1400" b="0" u="none" strike="noStrike" dirty="0" smtClean="0"/>
                    </a:p>
                  </a:txBody>
                  <a:tcPr marL="5219" marR="5219" marT="521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4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iD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TV </a:t>
                      </a:r>
                      <a:r>
                        <a:rPr lang="ru-RU" sz="16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Премиум 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– </a:t>
                      </a:r>
                      <a:r>
                        <a:rPr lang="ru-RU" sz="1400" b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 ADSL</a:t>
                      </a:r>
                      <a:endParaRPr lang="ru-RU" sz="1200" b="0" i="0" u="none" strike="noStrike" dirty="0" smtClean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5219" marR="5219" marT="52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3758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Мобильная связь </a:t>
                      </a:r>
                      <a:endParaRPr lang="ru-RU" sz="1600" b="1" u="none" strike="noStrike" dirty="0" smtClean="0"/>
                    </a:p>
                    <a:p>
                      <a:pPr algn="ctr" fontAlgn="b"/>
                      <a:r>
                        <a:rPr lang="ru-RU" sz="1600" b="1" u="none" strike="noStrike" dirty="0" smtClean="0"/>
                        <a:t>A</a:t>
                      </a:r>
                      <a:r>
                        <a:rPr lang="en-US" sz="1600" b="1" u="none" strike="noStrike" dirty="0" err="1" smtClean="0"/>
                        <a:t>ltel</a:t>
                      </a:r>
                      <a:r>
                        <a:rPr lang="ru-RU" sz="1600" b="1" u="none" strike="noStrike" dirty="0" smtClean="0"/>
                        <a:t>/ </a:t>
                      </a:r>
                      <a:r>
                        <a:rPr lang="ru-RU" sz="1600" b="1" u="none" strike="noStrike" dirty="0" err="1"/>
                        <a:t>Activ</a:t>
                      </a:r>
                      <a:r>
                        <a:rPr lang="ru-RU" sz="1600" b="1" u="none" strike="noStrike" dirty="0"/>
                        <a:t> на выбор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Керемет1 (1 </a:t>
                      </a:r>
                      <a:r>
                        <a:rPr lang="ru-RU" sz="1600" b="1" u="none" strike="noStrike" dirty="0" err="1" smtClean="0"/>
                        <a:t>симкарта</a:t>
                      </a:r>
                      <a:r>
                        <a:rPr lang="ru-RU" sz="1600" b="1" u="none" strike="noStrike" dirty="0" smtClean="0"/>
                        <a:t>) /Керемет2 (2 </a:t>
                      </a:r>
                      <a:r>
                        <a:rPr lang="ru-RU" sz="1600" b="1" u="none" strike="noStrike" dirty="0" err="1" smtClean="0"/>
                        <a:t>симкарты</a:t>
                      </a:r>
                      <a:r>
                        <a:rPr lang="ru-RU" sz="1600" b="1" u="none" strike="noStrike" dirty="0" smtClean="0"/>
                        <a:t>) на выбор</a:t>
                      </a:r>
                      <a:r>
                        <a:rPr lang="ru-RU" sz="1800" b="1" u="none" strike="noStrike" dirty="0" smtClean="0"/>
                        <a:t>:</a:t>
                      </a:r>
                      <a:r>
                        <a:rPr lang="ru-RU" sz="1800" b="1" u="none" strike="noStrike" baseline="0" dirty="0" smtClean="0"/>
                        <a:t> </a:t>
                      </a:r>
                    </a:p>
                    <a:p>
                      <a:pPr algn="ctr" fontAlgn="b"/>
                      <a:r>
                        <a:rPr lang="ru-RU" sz="1400" u="none" strike="noStrike" baseline="0" dirty="0" smtClean="0"/>
                        <a:t>1000/500 минут звонков на </a:t>
                      </a:r>
                      <a:r>
                        <a:rPr lang="ru-RU" sz="1400" kern="1200" dirty="0" smtClean="0"/>
                        <a:t>всех операторов по Казахстану; 30/15 Гб (далее понижение скорости до 256 Кб/с)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341" marR="5341" marT="5341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35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Городская связь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Фиксированные </a:t>
                      </a:r>
                      <a:r>
                        <a:rPr lang="ru-RU" sz="1600" b="1" u="none" strike="noStrike" dirty="0" smtClean="0"/>
                        <a:t>номера по Казахстану, </a:t>
                      </a:r>
                      <a:r>
                        <a:rPr lang="ru-RU" sz="1600" b="1" u="none" strike="noStrike" dirty="0" err="1"/>
                        <a:t>безлимит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35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/>
                        <a:t>Kcell</a:t>
                      </a:r>
                      <a:r>
                        <a:rPr lang="en-US" sz="1600" b="1" u="none" strike="noStrike" dirty="0"/>
                        <a:t>/</a:t>
                      </a:r>
                      <a:r>
                        <a:rPr lang="en-US" sz="1600" b="1" u="none" strike="noStrike" dirty="0" err="1"/>
                        <a:t>Activ</a:t>
                      </a:r>
                      <a:r>
                        <a:rPr lang="en-US" sz="1600" b="1" u="none" strike="noStrike" dirty="0"/>
                        <a:t>, 500 </a:t>
                      </a:r>
                      <a:r>
                        <a:rPr lang="ru-RU" sz="1600" b="1" u="none" strike="noStrike" dirty="0"/>
                        <a:t>минут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35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/>
                        <a:t>Altel</a:t>
                      </a:r>
                      <a:r>
                        <a:rPr lang="en-US" sz="1600" b="1" u="none" strike="noStrike" dirty="0"/>
                        <a:t>/Tele2, </a:t>
                      </a:r>
                      <a:r>
                        <a:rPr lang="en-US" sz="1600" b="1" u="none" strike="noStrike" dirty="0" smtClean="0"/>
                        <a:t>500 </a:t>
                      </a:r>
                      <a:r>
                        <a:rPr lang="ru-RU" sz="1600" b="1" u="none" strike="noStrike" dirty="0"/>
                        <a:t>минут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341" marR="5341" marT="5341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7669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/>
                        <a:t>Аренда оборудования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/>
                        <a:t>STB – 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 ₸</a:t>
                      </a:r>
                      <a:r>
                        <a:rPr lang="ru-RU" sz="1600" b="1" u="none" strike="noStrike" dirty="0" smtClean="0"/>
                        <a:t>; </a:t>
                      </a:r>
                      <a:r>
                        <a:rPr lang="en-US" sz="1600" b="1" u="none" strike="noStrike" dirty="0" smtClean="0"/>
                        <a:t>ONT</a:t>
                      </a:r>
                      <a:r>
                        <a:rPr lang="ru-RU" sz="1600" b="1" u="none" strike="noStrike" dirty="0" smtClean="0"/>
                        <a:t> </a:t>
                      </a:r>
                      <a:r>
                        <a:rPr lang="en-US" sz="1600" b="1" u="none" strike="noStrike" dirty="0" smtClean="0"/>
                        <a:t>– 400</a:t>
                      </a:r>
                      <a:r>
                        <a:rPr lang="ru-RU" sz="1600" b="1" u="none" strike="noStrike" dirty="0" smtClean="0"/>
                        <a:t> ₸; модем </a:t>
                      </a:r>
                      <a:r>
                        <a:rPr lang="en-US" sz="1600" b="1" u="none" strike="noStrike" dirty="0" smtClean="0"/>
                        <a:t>ADSL – 240</a:t>
                      </a:r>
                      <a:r>
                        <a:rPr lang="ru-RU" sz="1600" b="1" u="none" strike="noStrike" dirty="0" smtClean="0"/>
                        <a:t>₸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Рисунок 3" descr="ультр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13680"/>
            <a:ext cx="5000660" cy="843558"/>
          </a:xfrm>
          <a:prstGeom prst="rect">
            <a:avLst/>
          </a:prstGeom>
        </p:spPr>
      </p:pic>
      <p:pic>
        <p:nvPicPr>
          <p:cNvPr id="8" name="Рисунок 7" descr="tv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506" y="-20538"/>
            <a:ext cx="1049035" cy="75530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/>
          <a:srcRect r="16600" b="11567"/>
          <a:stretch/>
        </p:blipFill>
        <p:spPr bwMode="auto">
          <a:xfrm>
            <a:off x="-76836" y="-92546"/>
            <a:ext cx="1264460" cy="95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0737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71358"/>
              </p:ext>
            </p:extLst>
          </p:nvPr>
        </p:nvGraphicFramePr>
        <p:xfrm>
          <a:off x="142845" y="987574"/>
          <a:ext cx="8858313" cy="376463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71701"/>
                <a:gridCol w="1565366"/>
                <a:gridCol w="1792220"/>
                <a:gridCol w="1571639"/>
                <a:gridCol w="1857387"/>
              </a:tblGrid>
              <a:tr h="28753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Пакет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/>
                        <a:t>BLACK </a:t>
                      </a:r>
                      <a:r>
                        <a:rPr lang="en-US" sz="2000" b="1" u="none" strike="noStrike" dirty="0"/>
                        <a:t>NEW</a:t>
                      </a:r>
                      <a:r>
                        <a:rPr lang="en-US" sz="2000" b="1" u="none" strike="noStrike" dirty="0" smtClean="0"/>
                        <a:t>//BLACK NEW </a:t>
                      </a:r>
                      <a:r>
                        <a:rPr lang="en-US" sz="2000" b="1" u="none" strike="noStrike" dirty="0"/>
                        <a:t>А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099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Контракт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 Без контракта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 на 1 год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на 2 года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на 3 года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</a:tr>
              <a:tr h="4419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Стоимость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8 499 ₸</a:t>
                      </a:r>
                      <a:r>
                        <a:rPr lang="en-US" sz="1600" b="1" u="none" strike="noStrike" dirty="0" smtClean="0"/>
                        <a:t> </a:t>
                      </a:r>
                      <a:r>
                        <a:rPr lang="ru-RU" sz="1400" u="none" strike="noStrike" dirty="0" smtClean="0"/>
                        <a:t>без оборудования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7 999 ₸ </a:t>
                      </a:r>
                      <a:r>
                        <a:rPr lang="ru-RU" sz="1400" u="none" strike="noStrike" dirty="0" smtClean="0"/>
                        <a:t>без оборудования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7 499 ₸</a:t>
                      </a:r>
                      <a:r>
                        <a:rPr lang="en-US" sz="1800" u="none" strike="noStrike" dirty="0" smtClean="0"/>
                        <a:t> </a:t>
                      </a:r>
                      <a:r>
                        <a:rPr lang="ru-RU" sz="1400" u="none" strike="noStrike" dirty="0" smtClean="0"/>
                        <a:t>без оборудования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6 999 ₸</a:t>
                      </a:r>
                      <a:r>
                        <a:rPr lang="en-US" sz="1800" u="none" strike="noStrike" dirty="0" smtClean="0"/>
                        <a:t> </a:t>
                      </a:r>
                      <a:r>
                        <a:rPr lang="ru-RU" sz="1400" u="none" strike="noStrike" dirty="0" smtClean="0"/>
                        <a:t>без аренды оборудования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</a:tr>
              <a:tr h="45715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Интернет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Интернет 300 </a:t>
                      </a:r>
                      <a:r>
                        <a:rPr lang="ru-RU" sz="1600" u="none" strike="noStrike" dirty="0"/>
                        <a:t>по технологии </a:t>
                      </a:r>
                      <a:r>
                        <a:rPr lang="ru-RU" sz="1600" u="none" strike="noStrike" dirty="0" smtClean="0"/>
                        <a:t>FTT</a:t>
                      </a:r>
                      <a:r>
                        <a:rPr lang="en-US" sz="1600" u="none" strike="noStrike" dirty="0" smtClean="0"/>
                        <a:t>x</a:t>
                      </a:r>
                      <a:r>
                        <a:rPr lang="ru-RU" sz="1600" u="none" strike="noStrike" dirty="0" smtClean="0"/>
                        <a:t> </a:t>
                      </a:r>
                      <a:endParaRPr lang="ru-RU" sz="1600" u="none" strike="noStrike" dirty="0"/>
                    </a:p>
                    <a:p>
                      <a:pPr algn="ctr" fontAlgn="b"/>
                      <a:r>
                        <a:rPr lang="ru-RU" sz="1600" b="1" u="none" strike="noStrike" dirty="0" smtClean="0">
                          <a:solidFill>
                            <a:srgbClr val="CC0000"/>
                          </a:solidFill>
                        </a:rPr>
                        <a:t>Домашний</a:t>
                      </a:r>
                      <a:r>
                        <a:rPr lang="ru-RU" sz="1600" b="1" u="none" strike="noStrike" dirty="0" smtClean="0"/>
                        <a:t> </a:t>
                      </a:r>
                      <a:r>
                        <a:rPr lang="ru-RU" sz="1600" u="none" strike="noStrike" dirty="0"/>
                        <a:t>по технологии ADSL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86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/>
                        <a:t>Телевидение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 smtClean="0"/>
                        <a:t>(2 точки)</a:t>
                      </a:r>
                      <a:endParaRPr lang="ru-RU" sz="16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Казахтелеком ТВ+ </a:t>
                      </a:r>
                      <a:r>
                        <a:rPr lang="ru-RU" sz="1600" b="1" u="none" strike="noStrike" dirty="0" smtClean="0"/>
                        <a:t>Элитный</a:t>
                      </a:r>
                      <a:endParaRPr lang="ru-RU" sz="1400" b="0" u="none" strike="noStrike" dirty="0" smtClean="0"/>
                    </a:p>
                  </a:txBody>
                  <a:tcPr marL="5219" marR="5219" marT="521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86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iD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TV </a:t>
                      </a:r>
                      <a:r>
                        <a:rPr lang="ru-RU" sz="16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Элитный 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– </a:t>
                      </a:r>
                      <a:r>
                        <a:rPr lang="ru-RU" sz="1400" b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 ADSL</a:t>
                      </a:r>
                      <a:endParaRPr lang="ru-RU" sz="1200" b="0" i="0" u="none" strike="noStrike" dirty="0" smtClean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5219" marR="5219" marT="52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97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Мобильная связь </a:t>
                      </a:r>
                      <a:r>
                        <a:rPr lang="ru-RU" sz="1600" b="1" u="none" strike="noStrike" dirty="0" smtClean="0"/>
                        <a:t>A</a:t>
                      </a:r>
                      <a:r>
                        <a:rPr lang="en-US" sz="1600" b="1" u="none" strike="noStrike" dirty="0" err="1" smtClean="0"/>
                        <a:t>ltel</a:t>
                      </a:r>
                      <a:r>
                        <a:rPr lang="ru-RU" sz="1600" b="1" u="none" strike="noStrike" dirty="0" smtClean="0"/>
                        <a:t>/ </a:t>
                      </a:r>
                      <a:r>
                        <a:rPr lang="ru-RU" sz="1600" b="1" u="none" strike="noStrike" dirty="0" err="1"/>
                        <a:t>Activ</a:t>
                      </a:r>
                      <a:r>
                        <a:rPr lang="ru-RU" sz="1600" b="1" u="none" strike="noStrike" dirty="0"/>
                        <a:t> на выбор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/>
                        <a:t>Оптимальный</a:t>
                      </a:r>
                      <a:r>
                        <a:rPr lang="en-US" sz="1600" b="1" u="none" strike="noStrike" dirty="0" smtClean="0"/>
                        <a:t>_ new</a:t>
                      </a:r>
                      <a:r>
                        <a:rPr lang="ru-RU" sz="1600" b="1" u="none" strike="noStrike" dirty="0" smtClean="0"/>
                        <a:t> </a:t>
                      </a:r>
                      <a:r>
                        <a:rPr lang="ru-RU" sz="1600" b="1" u="none" strike="noStrike" dirty="0"/>
                        <a:t>(1 </a:t>
                      </a:r>
                      <a:r>
                        <a:rPr lang="ru-RU" sz="1600" b="1" u="none" strike="noStrike" dirty="0" err="1"/>
                        <a:t>симкарта</a:t>
                      </a:r>
                      <a:r>
                        <a:rPr lang="ru-RU" sz="1600" b="1" u="none" strike="noStrike" dirty="0"/>
                        <a:t>)/Практичный (2 </a:t>
                      </a:r>
                      <a:r>
                        <a:rPr lang="ru-RU" sz="1600" b="1" u="none" strike="noStrike" dirty="0" err="1"/>
                        <a:t>симкарты</a:t>
                      </a:r>
                      <a:r>
                        <a:rPr lang="ru-RU" sz="1600" b="1" u="none" strike="noStrike" dirty="0" smtClean="0"/>
                        <a:t>) на </a:t>
                      </a:r>
                      <a:r>
                        <a:rPr lang="ru-RU" sz="1600" b="1" u="none" strike="noStrike" dirty="0"/>
                        <a:t>выбор: </a:t>
                      </a:r>
                      <a:r>
                        <a:rPr lang="ru-RU" sz="1400" u="none" strike="noStrike" dirty="0" err="1"/>
                        <a:t>безлимитные</a:t>
                      </a:r>
                      <a:r>
                        <a:rPr lang="ru-RU" sz="1400" u="none" strike="noStrike" dirty="0"/>
                        <a:t> звонки внутри сети, 160/80 минут звонков на других операторов, 6000 минут на фиксированные номера по Казахстану; </a:t>
                      </a:r>
                      <a:r>
                        <a:rPr lang="ru-RU" sz="1400" u="none" strike="noStrike" dirty="0" smtClean="0"/>
                        <a:t>16/8 Гб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09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Городская связь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Фиксированные номера, </a:t>
                      </a:r>
                      <a:r>
                        <a:rPr lang="ru-RU" sz="1600" b="1" u="none" strike="noStrike" dirty="0" err="1"/>
                        <a:t>безлимит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09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/>
                        <a:t>Kcell</a:t>
                      </a:r>
                      <a:r>
                        <a:rPr lang="en-US" sz="1600" b="1" u="none" strike="noStrike" dirty="0"/>
                        <a:t>/</a:t>
                      </a:r>
                      <a:r>
                        <a:rPr lang="en-US" sz="1600" b="1" u="none" strike="noStrike" dirty="0" err="1"/>
                        <a:t>Activ</a:t>
                      </a:r>
                      <a:r>
                        <a:rPr lang="en-US" sz="1600" b="1" u="none" strike="noStrike" dirty="0"/>
                        <a:t>, 500 </a:t>
                      </a:r>
                      <a:r>
                        <a:rPr lang="en-US" sz="1600" b="1" u="none" strike="noStrike" dirty="0" err="1"/>
                        <a:t>минут</a:t>
                      </a:r>
                      <a:r>
                        <a:rPr lang="en-US" sz="1600" b="1" u="none" strike="noStrike" dirty="0"/>
                        <a:t> </a:t>
                      </a:r>
                      <a:r>
                        <a:rPr lang="ru-RU" sz="1600" b="1" u="none" strike="noStrike" dirty="0" smtClean="0"/>
                        <a:t>в</a:t>
                      </a:r>
                      <a:r>
                        <a:rPr lang="en-US" sz="1600" b="1" u="none" strike="noStrike" dirty="0" smtClean="0"/>
                        <a:t> </a:t>
                      </a:r>
                      <a:r>
                        <a:rPr lang="en-US" sz="1600" b="1" u="none" strike="noStrike" dirty="0" err="1"/>
                        <a:t>пакетах</a:t>
                      </a:r>
                      <a:r>
                        <a:rPr lang="en-US" sz="1600" b="1" u="none" strike="noStrike" dirty="0"/>
                        <a:t> </a:t>
                      </a:r>
                      <a:r>
                        <a:rPr lang="en-US" sz="1600" b="1" u="none" strike="noStrike" dirty="0" smtClean="0"/>
                        <a:t>BLACK </a:t>
                      </a:r>
                      <a:r>
                        <a:rPr lang="en-US" sz="1600" b="1" u="none" strike="noStrike" dirty="0"/>
                        <a:t>NEW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09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/>
                        <a:t>Altel</a:t>
                      </a:r>
                      <a:r>
                        <a:rPr lang="en-US" sz="1600" b="1" u="none" strike="noStrike" dirty="0"/>
                        <a:t>/Tele2, 500 </a:t>
                      </a:r>
                      <a:r>
                        <a:rPr lang="ru-RU" sz="1600" b="1" u="none" strike="noStrike" dirty="0"/>
                        <a:t>минут </a:t>
                      </a:r>
                      <a:r>
                        <a:rPr lang="ru-RU" sz="1600" b="1" u="none" strike="noStrike" dirty="0" smtClean="0"/>
                        <a:t>в </a:t>
                      </a:r>
                      <a:r>
                        <a:rPr lang="ru-RU" sz="1600" b="1" u="none" strike="noStrike" dirty="0"/>
                        <a:t>пакетах </a:t>
                      </a:r>
                      <a:r>
                        <a:rPr lang="en-US" sz="1600" b="1" u="none" strike="noStrike" dirty="0" smtClean="0"/>
                        <a:t>BLACK </a:t>
                      </a:r>
                      <a:r>
                        <a:rPr lang="en-US" sz="1600" b="1" u="none" strike="noStrike" dirty="0"/>
                        <a:t>NEW </a:t>
                      </a:r>
                      <a:r>
                        <a:rPr lang="ru-RU" sz="1600" b="1" u="none" strike="noStrike" dirty="0"/>
                        <a:t>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86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Аренда оборудования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/>
                        <a:t>STB – 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 ₸</a:t>
                      </a:r>
                      <a:r>
                        <a:rPr lang="ru-RU" sz="1600" b="1" u="none" strike="noStrike" dirty="0" smtClean="0"/>
                        <a:t>; </a:t>
                      </a:r>
                      <a:r>
                        <a:rPr lang="en-US" sz="1600" b="1" u="none" strike="noStrike" dirty="0" smtClean="0"/>
                        <a:t>ONT</a:t>
                      </a:r>
                      <a:r>
                        <a:rPr lang="ru-RU" sz="1600" b="1" u="none" strike="noStrike" dirty="0" smtClean="0"/>
                        <a:t> </a:t>
                      </a:r>
                      <a:r>
                        <a:rPr lang="en-US" sz="1600" b="1" u="none" strike="noStrike" dirty="0" smtClean="0"/>
                        <a:t>– 400</a:t>
                      </a:r>
                      <a:r>
                        <a:rPr lang="ru-RU" sz="1600" b="1" u="none" strike="noStrike" dirty="0" smtClean="0"/>
                        <a:t> ₸; модем </a:t>
                      </a:r>
                      <a:r>
                        <a:rPr lang="en-US" sz="1600" b="1" u="none" strike="noStrike" dirty="0" smtClean="0"/>
                        <a:t>ADSL – 240</a:t>
                      </a:r>
                      <a:r>
                        <a:rPr lang="ru-RU" sz="1600" b="1" u="none" strike="noStrike" dirty="0" smtClean="0"/>
                        <a:t>₸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Рисунок 10" descr="сильвер.png"/>
          <p:cNvPicPr>
            <a:picLocks noChangeAspect="1"/>
          </p:cNvPicPr>
          <p:nvPr/>
        </p:nvPicPr>
        <p:blipFill rotWithShape="1">
          <a:blip r:embed="rId2"/>
          <a:srcRect r="9695"/>
          <a:stretch/>
        </p:blipFill>
        <p:spPr>
          <a:xfrm>
            <a:off x="1043608" y="-20538"/>
            <a:ext cx="6989854" cy="1000114"/>
          </a:xfrm>
          <a:prstGeom prst="rect">
            <a:avLst/>
          </a:prstGeom>
        </p:spPr>
      </p:pic>
      <p:pic>
        <p:nvPicPr>
          <p:cNvPr id="9" name="Рисунок 8" descr="tv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506" y="-20538"/>
            <a:ext cx="1049035" cy="75530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/>
          <a:srcRect r="16600" b="11567"/>
          <a:stretch/>
        </p:blipFill>
        <p:spPr bwMode="auto">
          <a:xfrm>
            <a:off x="-76836" y="-92546"/>
            <a:ext cx="1264460" cy="95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13" name="Прямоугольник 12"/>
          <p:cNvSpPr/>
          <p:nvPr/>
        </p:nvSpPr>
        <p:spPr>
          <a:xfrm rot="20744558">
            <a:off x="4751719" y="197560"/>
            <a:ext cx="1165904" cy="49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300 </a:t>
            </a:r>
            <a:r>
              <a:rPr lang="ru-RU" dirty="0" err="1" smtClean="0"/>
              <a:t>мб</a:t>
            </a:r>
            <a:r>
              <a:rPr lang="ru-RU" dirty="0" smtClean="0"/>
              <a:t>/с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8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84964"/>
              </p:ext>
            </p:extLst>
          </p:nvPr>
        </p:nvGraphicFramePr>
        <p:xfrm>
          <a:off x="214284" y="1000349"/>
          <a:ext cx="8786872" cy="392885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09444"/>
                <a:gridCol w="1728192"/>
                <a:gridCol w="1678792"/>
                <a:gridCol w="1777592"/>
                <a:gridCol w="1692852"/>
              </a:tblGrid>
              <a:tr h="5508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Пакет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SILVER </a:t>
                      </a:r>
                      <a:r>
                        <a:rPr lang="en-US" sz="19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NEW M</a:t>
                      </a:r>
                      <a:r>
                        <a:rPr lang="en-US" sz="1900" b="1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//SILVER </a:t>
                      </a:r>
                      <a:r>
                        <a:rPr lang="en-US" sz="19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NEW A_M</a:t>
                      </a:r>
                      <a:endParaRPr lang="en-US" sz="1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66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Контракт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 Без контракта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 на 1 год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на 2 года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на 3 года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</a:tr>
              <a:tr h="4963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Стоимость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7 499 </a:t>
                      </a:r>
                      <a:r>
                        <a:rPr lang="ru-RU" sz="1600" b="1" u="none" strike="noStrike" dirty="0"/>
                        <a:t>₸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6 999 </a:t>
                      </a:r>
                      <a:r>
                        <a:rPr lang="ru-RU" sz="1600" b="1" u="none" strike="noStrike" dirty="0"/>
                        <a:t>₸</a:t>
                      </a:r>
                      <a:r>
                        <a:rPr lang="ru-RU" sz="1800" u="none" strike="noStrike" dirty="0"/>
                        <a:t>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6 499 </a:t>
                      </a:r>
                      <a:r>
                        <a:rPr lang="ru-RU" sz="1600" b="1" u="none" strike="noStrike" dirty="0"/>
                        <a:t>₸</a:t>
                      </a:r>
                      <a:r>
                        <a:rPr lang="ru-RU" sz="1800" u="none" strike="noStrike" dirty="0"/>
                        <a:t>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5 999 </a:t>
                      </a:r>
                      <a:r>
                        <a:rPr lang="ru-RU" sz="1600" b="1" u="none" strike="noStrike" dirty="0"/>
                        <a:t>₸</a:t>
                      </a:r>
                      <a:r>
                        <a:rPr lang="ru-RU" sz="1600" u="none" strike="noStrike" dirty="0"/>
                        <a:t>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</a:tr>
              <a:tr h="4963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Интернет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Интернет 200 </a:t>
                      </a:r>
                      <a:r>
                        <a:rPr lang="ru-RU" sz="1600" u="none" strike="noStrike" dirty="0" smtClean="0"/>
                        <a:t>по технологии FTT</a:t>
                      </a:r>
                      <a:r>
                        <a:rPr lang="en-US" sz="1600" u="none" strike="noStrike" dirty="0" smtClean="0"/>
                        <a:t>x</a:t>
                      </a:r>
                      <a:r>
                        <a:rPr lang="ru-RU" sz="1600" u="none" strike="noStrike" dirty="0" smtClean="0"/>
                        <a:t> </a:t>
                      </a:r>
                      <a:endParaRPr lang="ru-RU" sz="1600" u="none" strike="noStrike" dirty="0"/>
                    </a:p>
                    <a:p>
                      <a:pPr algn="ctr" fontAlgn="b"/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Домашний </a:t>
                      </a:r>
                      <a:r>
                        <a:rPr lang="ru-RU" sz="1600" u="none" strike="noStrike" dirty="0" smtClean="0"/>
                        <a:t>по технологии ADSL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829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Мобильная связь </a:t>
                      </a:r>
                      <a:r>
                        <a:rPr lang="ru-RU" sz="1600" b="1" u="none" strike="noStrike" dirty="0" smtClean="0"/>
                        <a:t>A</a:t>
                      </a:r>
                      <a:r>
                        <a:rPr lang="en-US" sz="1600" b="1" u="none" strike="noStrike" dirty="0" err="1" smtClean="0"/>
                        <a:t>ltel</a:t>
                      </a:r>
                      <a:r>
                        <a:rPr lang="ru-RU" sz="1600" b="1" u="none" strike="noStrike" dirty="0" smtClean="0"/>
                        <a:t>/ </a:t>
                      </a:r>
                      <a:r>
                        <a:rPr lang="ru-RU" sz="1600" b="1" u="none" strike="noStrike" dirty="0" err="1"/>
                        <a:t>Activ</a:t>
                      </a:r>
                      <a:r>
                        <a:rPr lang="ru-RU" sz="1600" b="1" u="none" strike="noStrike" dirty="0"/>
                        <a:t> на выбор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/>
                        <a:t>Максимальный (1 </a:t>
                      </a:r>
                      <a:r>
                        <a:rPr lang="ru-RU" sz="1800" b="1" u="none" strike="noStrike" dirty="0" err="1"/>
                        <a:t>симкарта</a:t>
                      </a:r>
                      <a:r>
                        <a:rPr lang="ru-RU" sz="1800" b="1" u="none" strike="noStrike" dirty="0"/>
                        <a:t>)/Базовый (2 </a:t>
                      </a:r>
                      <a:r>
                        <a:rPr lang="ru-RU" sz="1800" b="1" u="none" strike="noStrike" dirty="0" err="1"/>
                        <a:t>симкарты</a:t>
                      </a:r>
                      <a:r>
                        <a:rPr lang="ru-RU" sz="1800" b="1" u="none" strike="noStrike" dirty="0" smtClean="0"/>
                        <a:t>) на </a:t>
                      </a:r>
                      <a:r>
                        <a:rPr lang="ru-RU" sz="1800" b="1" u="none" strike="noStrike" dirty="0"/>
                        <a:t>выбор: </a:t>
                      </a:r>
                      <a:r>
                        <a:rPr lang="ru-RU" sz="1400" u="none" strike="noStrike" dirty="0" err="1"/>
                        <a:t>безлимитные</a:t>
                      </a:r>
                      <a:r>
                        <a:rPr lang="ru-RU" sz="1400" u="none" strike="noStrike" dirty="0"/>
                        <a:t> звонки внутри сети; </a:t>
                      </a:r>
                      <a:r>
                        <a:rPr lang="ru-RU" sz="1400" u="none" strike="noStrike" dirty="0" err="1"/>
                        <a:t>Altel</a:t>
                      </a:r>
                      <a:r>
                        <a:rPr lang="ru-RU" sz="1400" u="none" strike="noStrike" dirty="0"/>
                        <a:t>/Tele2 или </a:t>
                      </a:r>
                      <a:r>
                        <a:rPr lang="ru-RU" sz="1400" u="none" strike="noStrike" dirty="0" err="1"/>
                        <a:t>Kcell</a:t>
                      </a:r>
                      <a:r>
                        <a:rPr lang="ru-RU" sz="1400" u="none" strike="noStrike" dirty="0"/>
                        <a:t>/</a:t>
                      </a:r>
                      <a:r>
                        <a:rPr lang="ru-RU" sz="1400" u="none" strike="noStrike" dirty="0" err="1"/>
                        <a:t>Activ</a:t>
                      </a:r>
                      <a:r>
                        <a:rPr lang="ru-RU" sz="1400" u="none" strike="noStrike" dirty="0"/>
                        <a:t> - 1500 минут; 60/30 минут звонков на </a:t>
                      </a:r>
                      <a:r>
                        <a:rPr lang="ru-RU" sz="1400" u="none" strike="noStrike" dirty="0" err="1"/>
                        <a:t>Beeline</a:t>
                      </a:r>
                      <a:r>
                        <a:rPr lang="ru-RU" sz="1400" u="none" strike="noStrike" dirty="0"/>
                        <a:t>, 1500 минут на фиксированные номера по Казахстану; </a:t>
                      </a:r>
                      <a:r>
                        <a:rPr lang="ru-RU" sz="1400" u="none" strike="noStrike" dirty="0" smtClean="0"/>
                        <a:t>30/15 </a:t>
                      </a:r>
                      <a:r>
                        <a:rPr lang="ru-RU" sz="1400" u="none" strike="noStrike" dirty="0"/>
                        <a:t>Гб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081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Городская связь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Фиксированные номера, </a:t>
                      </a:r>
                      <a:r>
                        <a:rPr lang="ru-RU" sz="1600" b="1" u="none" strike="noStrike" dirty="0" err="1"/>
                        <a:t>безлимит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08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/>
                        <a:t>Kcell</a:t>
                      </a:r>
                      <a:r>
                        <a:rPr lang="en-US" sz="1600" b="1" u="none" strike="noStrike" dirty="0"/>
                        <a:t>/</a:t>
                      </a:r>
                      <a:r>
                        <a:rPr lang="en-US" sz="1600" b="1" u="none" strike="noStrike" dirty="0" err="1"/>
                        <a:t>Activ</a:t>
                      </a:r>
                      <a:r>
                        <a:rPr lang="en-US" sz="1600" b="1" u="none" strike="noStrike" dirty="0"/>
                        <a:t>, 500 </a:t>
                      </a:r>
                      <a:r>
                        <a:rPr lang="en-US" sz="1600" b="1" u="none" strike="noStrike" dirty="0" err="1"/>
                        <a:t>минут</a:t>
                      </a:r>
                      <a:r>
                        <a:rPr lang="en-US" sz="1600" b="1" u="none" strike="noStrike" dirty="0"/>
                        <a:t> </a:t>
                      </a:r>
                      <a:r>
                        <a:rPr lang="ru-RU" sz="1600" b="1" u="none" strike="noStrike" dirty="0" smtClean="0"/>
                        <a:t>в</a:t>
                      </a:r>
                      <a:r>
                        <a:rPr lang="en-US" sz="1600" b="1" u="none" strike="noStrike" dirty="0" smtClean="0"/>
                        <a:t> </a:t>
                      </a:r>
                      <a:r>
                        <a:rPr lang="en-US" sz="1600" b="1" u="none" strike="noStrike" dirty="0" err="1"/>
                        <a:t>пакетах</a:t>
                      </a:r>
                      <a:r>
                        <a:rPr lang="en-US" sz="1600" b="1" u="none" strike="noStrike" dirty="0"/>
                        <a:t> </a:t>
                      </a:r>
                      <a:r>
                        <a:rPr lang="en-US" sz="1600" b="1" u="none" strike="noStrike" dirty="0" smtClean="0"/>
                        <a:t>SILVER </a:t>
                      </a:r>
                      <a:r>
                        <a:rPr lang="en-US" sz="1600" b="1" u="none" strike="noStrike" dirty="0"/>
                        <a:t>NEW 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08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/>
                        <a:t>Altel</a:t>
                      </a:r>
                      <a:r>
                        <a:rPr lang="en-US" sz="1600" b="1" u="none" strike="noStrike" dirty="0"/>
                        <a:t>/Tele2, 500 </a:t>
                      </a:r>
                      <a:r>
                        <a:rPr lang="ru-RU" sz="1600" b="1" u="none" strike="noStrike" dirty="0"/>
                        <a:t>минут </a:t>
                      </a:r>
                      <a:r>
                        <a:rPr lang="ru-RU" sz="1600" b="1" u="none" strike="noStrike" dirty="0" smtClean="0"/>
                        <a:t>в пакетах </a:t>
                      </a:r>
                      <a:r>
                        <a:rPr lang="en-US" sz="1600" b="1" u="none" strike="noStrike" dirty="0" smtClean="0"/>
                        <a:t>SILVER </a:t>
                      </a:r>
                      <a:r>
                        <a:rPr lang="en-US" sz="1600" b="1" u="none" strike="noStrike" dirty="0"/>
                        <a:t>NEW A_M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332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Аренда оборудования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/>
                        <a:t>ONT</a:t>
                      </a:r>
                      <a:r>
                        <a:rPr lang="ru-RU" sz="1600" b="1" u="none" strike="noStrike" dirty="0" smtClean="0"/>
                        <a:t> </a:t>
                      </a:r>
                      <a:r>
                        <a:rPr lang="en-US" sz="1600" b="1" u="none" strike="noStrike" dirty="0" smtClean="0"/>
                        <a:t>– 400</a:t>
                      </a:r>
                      <a:r>
                        <a:rPr lang="ru-RU" sz="1600" b="1" u="none" strike="noStrike" dirty="0" smtClean="0"/>
                        <a:t> ₸; </a:t>
                      </a:r>
                      <a:r>
                        <a:rPr lang="ru-RU" sz="1600" b="1" u="none" strike="noStrike" dirty="0"/>
                        <a:t>модем </a:t>
                      </a:r>
                      <a:r>
                        <a:rPr lang="en-US" sz="1600" b="1" u="none" strike="noStrike" dirty="0"/>
                        <a:t>ADSL </a:t>
                      </a:r>
                      <a:r>
                        <a:rPr lang="en-US" sz="1600" b="1" u="none" strike="noStrike" dirty="0" smtClean="0"/>
                        <a:t>– 240</a:t>
                      </a:r>
                      <a:r>
                        <a:rPr lang="ru-RU" sz="1600" b="1" u="none" strike="noStrike" dirty="0" smtClean="0"/>
                        <a:t>₸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Рисунок 7" descr="си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0"/>
            <a:ext cx="3857652" cy="92867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1084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14965"/>
              </p:ext>
            </p:extLst>
          </p:nvPr>
        </p:nvGraphicFramePr>
        <p:xfrm>
          <a:off x="214284" y="1131590"/>
          <a:ext cx="8786872" cy="357631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5428"/>
                <a:gridCol w="1778858"/>
                <a:gridCol w="1772142"/>
                <a:gridCol w="1630421"/>
                <a:gridCol w="1840023"/>
              </a:tblGrid>
              <a:tr h="437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Пакет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SILVER </a:t>
                      </a:r>
                      <a:r>
                        <a:rPr lang="en-US" sz="20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NEW </a:t>
                      </a:r>
                      <a:r>
                        <a:rPr lang="en-US" sz="2000" b="1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  <a:endParaRPr lang="en-US" sz="2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41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Контракт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 Без контракта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 на 1 год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на 2 года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на 3 года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</a:tr>
              <a:tr h="4480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Стоимость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7 499 </a:t>
                      </a:r>
                      <a:r>
                        <a:rPr lang="ru-RU" sz="1600" b="1" u="none" strike="noStrike" dirty="0"/>
                        <a:t>₸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6 999 </a:t>
                      </a:r>
                      <a:r>
                        <a:rPr lang="ru-RU" sz="1600" b="1" u="none" strike="noStrike" dirty="0"/>
                        <a:t>₸</a:t>
                      </a:r>
                      <a:r>
                        <a:rPr lang="ru-RU" sz="1800" u="none" strike="noStrike" dirty="0"/>
                        <a:t>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6 499 </a:t>
                      </a:r>
                      <a:r>
                        <a:rPr lang="ru-RU" sz="1600" b="1" u="none" strike="noStrike" dirty="0"/>
                        <a:t>₸</a:t>
                      </a:r>
                      <a:r>
                        <a:rPr lang="ru-RU" sz="1800" u="none" strike="noStrike" dirty="0"/>
                        <a:t>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5 999 </a:t>
                      </a:r>
                      <a:r>
                        <a:rPr lang="ru-RU" sz="1600" b="1" u="none" strike="noStrike" dirty="0"/>
                        <a:t>₸</a:t>
                      </a:r>
                      <a:r>
                        <a:rPr lang="ru-RU" sz="1600" u="none" strike="noStrike" dirty="0"/>
                        <a:t>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</a:tr>
              <a:tr h="6362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Интернет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Интернет 200 </a:t>
                      </a:r>
                      <a:r>
                        <a:rPr lang="ru-RU" sz="1600" u="none" strike="noStrike" dirty="0" smtClean="0"/>
                        <a:t>по технологии FTT</a:t>
                      </a:r>
                      <a:r>
                        <a:rPr lang="en-US" sz="1600" u="none" strike="noStrike" dirty="0" smtClean="0"/>
                        <a:t>x</a:t>
                      </a:r>
                      <a:r>
                        <a:rPr lang="ru-RU" sz="1600" u="none" strike="noStrike" dirty="0" smtClean="0"/>
                        <a:t>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Домашний </a:t>
                      </a:r>
                      <a:r>
                        <a:rPr lang="ru-RU" sz="1600" u="none" strike="noStrike" dirty="0" smtClean="0"/>
                        <a:t>по технологии ADSL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</a:tr>
              <a:tr h="3694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/>
                        <a:t>Телевидение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 smtClean="0"/>
                        <a:t>(2 точки)</a:t>
                      </a:r>
                      <a:endParaRPr lang="ru-RU" sz="16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Казахтелеком ТВ+ </a:t>
                      </a:r>
                      <a:r>
                        <a:rPr lang="ru-RU" sz="1600" b="1" u="none" strike="noStrike" dirty="0" smtClean="0"/>
                        <a:t>Элитный</a:t>
                      </a:r>
                      <a:endParaRPr lang="ru-RU" sz="1400" b="0" u="none" strike="noStrike" dirty="0" smtClean="0"/>
                    </a:p>
                  </a:txBody>
                  <a:tcPr marL="5219" marR="5219" marT="521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94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iD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TV </a:t>
                      </a:r>
                      <a:r>
                        <a:rPr lang="ru-RU" sz="1600" b="1" u="none" strike="noStrike" dirty="0" smtClean="0"/>
                        <a:t>Элитный 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– </a:t>
                      </a:r>
                      <a:r>
                        <a:rPr lang="ru-RU" sz="1400" b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 ADSL</a:t>
                      </a:r>
                      <a:endParaRPr lang="ru-RU" sz="1200" b="0" i="0" u="none" strike="noStrike" dirty="0" smtClean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5219" marR="5219" marT="52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64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Городская связь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Фиксированные номера, </a:t>
                      </a:r>
                      <a:r>
                        <a:rPr lang="ru-RU" sz="1600" b="1" u="none" strike="noStrike" dirty="0" err="1"/>
                        <a:t>безлимит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64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 smtClean="0"/>
                        <a:t>Altel</a:t>
                      </a:r>
                      <a:r>
                        <a:rPr lang="en-US" sz="1600" b="1" u="none" strike="noStrike" dirty="0" smtClean="0"/>
                        <a:t>/Tele2</a:t>
                      </a:r>
                      <a:r>
                        <a:rPr lang="ru-RU" sz="1600" b="1" u="none" strike="noStrike" dirty="0" smtClean="0"/>
                        <a:t>,</a:t>
                      </a:r>
                      <a:r>
                        <a:rPr lang="en-US" sz="1600" b="1" u="none" strike="noStrike" dirty="0" smtClean="0"/>
                        <a:t> </a:t>
                      </a:r>
                      <a:r>
                        <a:rPr lang="en-US" sz="1600" b="1" u="none" strike="noStrike" dirty="0"/>
                        <a:t>500 </a:t>
                      </a:r>
                      <a:r>
                        <a:rPr lang="ru-RU" sz="1600" b="1" u="none" strike="noStrike" dirty="0" smtClean="0"/>
                        <a:t>минут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480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Аренда оборудования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</a:rPr>
                        <a:t>STB – 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 ₸</a:t>
                      </a:r>
                      <a:r>
                        <a:rPr lang="ru-RU" sz="1600" b="1" u="none" strike="noStrike" dirty="0" smtClean="0"/>
                        <a:t>; </a:t>
                      </a:r>
                      <a:r>
                        <a:rPr lang="en-US" sz="1600" b="1" u="none" strike="noStrike" dirty="0" smtClean="0"/>
                        <a:t>ONT</a:t>
                      </a:r>
                      <a:r>
                        <a:rPr lang="ru-RU" sz="1600" b="1" u="none" strike="noStrike" dirty="0" smtClean="0"/>
                        <a:t> </a:t>
                      </a:r>
                      <a:r>
                        <a:rPr lang="en-US" sz="1600" b="1" u="none" strike="noStrike" dirty="0" smtClean="0"/>
                        <a:t>– 400</a:t>
                      </a:r>
                      <a:r>
                        <a:rPr lang="ru-RU" sz="1600" b="1" u="none" strike="noStrike" dirty="0" smtClean="0"/>
                        <a:t> ₸; модем </a:t>
                      </a:r>
                      <a:r>
                        <a:rPr lang="en-US" sz="1600" b="1" u="none" strike="noStrike" dirty="0" smtClean="0"/>
                        <a:t>ADSL – 240</a:t>
                      </a:r>
                      <a:r>
                        <a:rPr lang="ru-RU" sz="1600" b="1" u="none" strike="noStrike" dirty="0" smtClean="0"/>
                        <a:t>₸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Рисунок 3" descr="си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0"/>
            <a:ext cx="3857652" cy="92867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Рисунок 6" descr="tv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506" y="-20538"/>
            <a:ext cx="1049035" cy="75530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/>
          <a:srcRect r="16600" b="11567"/>
          <a:stretch/>
        </p:blipFill>
        <p:spPr bwMode="auto">
          <a:xfrm>
            <a:off x="-76836" y="-92546"/>
            <a:ext cx="1264460" cy="95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13463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62967"/>
              </p:ext>
            </p:extLst>
          </p:nvPr>
        </p:nvGraphicFramePr>
        <p:xfrm>
          <a:off x="214284" y="1160277"/>
          <a:ext cx="8786872" cy="369748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09174"/>
                <a:gridCol w="1635112"/>
                <a:gridCol w="1772142"/>
                <a:gridCol w="1630421"/>
                <a:gridCol w="1840023"/>
              </a:tblGrid>
              <a:tr h="3130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Пакет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LIGHT NEW M</a:t>
                      </a:r>
                      <a:endParaRPr lang="en-US" sz="20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44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Контракт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 Без контракта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 на 1 год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на 2 года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на 3 года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</a:tr>
              <a:tr h="5399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Стоимость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6499 </a:t>
                      </a:r>
                      <a:r>
                        <a:rPr lang="ru-RU" sz="1600" b="1" u="none" strike="noStrike" dirty="0"/>
                        <a:t>₸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5999 </a:t>
                      </a:r>
                      <a:r>
                        <a:rPr lang="ru-RU" sz="1600" b="1" u="none" strike="noStrike" dirty="0"/>
                        <a:t>₸</a:t>
                      </a:r>
                      <a:r>
                        <a:rPr lang="ru-RU" sz="1800" u="none" strike="noStrike" dirty="0"/>
                        <a:t>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5499 </a:t>
                      </a:r>
                      <a:r>
                        <a:rPr lang="ru-RU" sz="1600" b="1" u="none" strike="noStrike" dirty="0"/>
                        <a:t>₸</a:t>
                      </a:r>
                      <a:r>
                        <a:rPr lang="ru-RU" sz="1800" u="none" strike="noStrike" dirty="0"/>
                        <a:t>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4999 </a:t>
                      </a:r>
                      <a:r>
                        <a:rPr lang="ru-RU" sz="1600" b="1" u="none" strike="noStrike" dirty="0"/>
                        <a:t>₸</a:t>
                      </a:r>
                      <a:r>
                        <a:rPr lang="ru-RU" sz="1600" u="none" strike="noStrike" dirty="0"/>
                        <a:t>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</a:tr>
              <a:tr h="5399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Интернет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Интернет 200 </a:t>
                      </a:r>
                      <a:r>
                        <a:rPr lang="ru-RU" sz="1600" u="none" strike="noStrike" dirty="0" smtClean="0"/>
                        <a:t>по технологии FTT</a:t>
                      </a:r>
                      <a:r>
                        <a:rPr lang="en-US" sz="1600" u="none" strike="noStrike" dirty="0" smtClean="0"/>
                        <a:t>x</a:t>
                      </a:r>
                      <a:r>
                        <a:rPr lang="ru-RU" sz="1600" u="none" strike="noStrike" dirty="0" smtClean="0"/>
                        <a:t> </a:t>
                      </a:r>
                      <a:endParaRPr lang="ru-RU" sz="1600" u="none" strike="noStrike" dirty="0"/>
                    </a:p>
                    <a:p>
                      <a:pPr algn="ctr" fontAlgn="b"/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Домашний</a:t>
                      </a:r>
                      <a:r>
                        <a:rPr lang="ru-RU" sz="1600" b="1" u="none" strike="noStrike" dirty="0" smtClean="0">
                          <a:solidFill>
                            <a:srgbClr val="CC0000"/>
                          </a:solidFill>
                        </a:rPr>
                        <a:t> </a:t>
                      </a:r>
                      <a:r>
                        <a:rPr lang="ru-RU" sz="1600" u="none" strike="noStrike" dirty="0" smtClean="0"/>
                        <a:t>по технологии ADSL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3436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Мобильная связь </a:t>
                      </a:r>
                      <a:r>
                        <a:rPr lang="ru-RU" sz="1600" b="1" u="none" strike="noStrike" dirty="0" smtClean="0"/>
                        <a:t>ALTEL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/>
                        <a:t>Оптимальный (1 </a:t>
                      </a:r>
                      <a:r>
                        <a:rPr lang="ru-RU" sz="1600" b="1" u="none" strike="noStrike" dirty="0" err="1" smtClean="0"/>
                        <a:t>симкарта</a:t>
                      </a:r>
                      <a:r>
                        <a:rPr lang="ru-RU" sz="1600" b="1" u="none" strike="noStrike" dirty="0" smtClean="0"/>
                        <a:t>) / Практичный (2 </a:t>
                      </a:r>
                      <a:r>
                        <a:rPr lang="ru-RU" sz="1600" b="1" u="none" strike="noStrike" dirty="0" err="1" smtClean="0"/>
                        <a:t>симкарты</a:t>
                      </a:r>
                      <a:r>
                        <a:rPr lang="ru-RU" sz="1600" b="1" u="none" strike="noStrike" dirty="0" smtClean="0"/>
                        <a:t>) на выбор: </a:t>
                      </a:r>
                      <a:r>
                        <a:rPr lang="ru-RU" sz="1400" u="none" strike="noStrike" dirty="0" err="1" smtClean="0"/>
                        <a:t>безлимитные</a:t>
                      </a:r>
                      <a:r>
                        <a:rPr lang="ru-RU" sz="1400" u="none" strike="noStrike" dirty="0" smtClean="0"/>
                        <a:t> звонки внутри сети, 160/80 минут звонков на других операторов, 6000 минут на фиксированные номера по Казахстану; 16/8 Гб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28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Городская связь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Фиксированные номера, </a:t>
                      </a:r>
                      <a:r>
                        <a:rPr lang="ru-RU" sz="1600" b="1" u="none" strike="noStrike" dirty="0" err="1"/>
                        <a:t>безлимит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2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 smtClean="0"/>
                        <a:t>Altel</a:t>
                      </a:r>
                      <a:r>
                        <a:rPr lang="en-US" sz="1600" b="1" u="none" strike="noStrike" dirty="0" smtClean="0"/>
                        <a:t>/Tele2 </a:t>
                      </a:r>
                      <a:r>
                        <a:rPr lang="en-US" sz="1600" b="1" u="none" strike="noStrike" dirty="0"/>
                        <a:t>500 </a:t>
                      </a:r>
                      <a:r>
                        <a:rPr lang="ru-RU" sz="1600" b="1" u="none" strike="noStrike" dirty="0" smtClean="0"/>
                        <a:t>минут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800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Аренда оборудования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/>
                        <a:t>ONT</a:t>
                      </a:r>
                      <a:r>
                        <a:rPr lang="ru-RU" sz="1600" b="1" u="none" strike="noStrike" dirty="0" smtClean="0"/>
                        <a:t> </a:t>
                      </a:r>
                      <a:r>
                        <a:rPr lang="en-US" sz="1600" b="1" u="none" strike="noStrike" dirty="0" smtClean="0"/>
                        <a:t>– 400</a:t>
                      </a:r>
                      <a:r>
                        <a:rPr lang="ru-RU" sz="1600" b="1" u="none" strike="noStrike" dirty="0" smtClean="0"/>
                        <a:t> ₸; </a:t>
                      </a:r>
                      <a:r>
                        <a:rPr lang="ru-RU" sz="1600" b="1" u="none" strike="noStrike" dirty="0"/>
                        <a:t>модем </a:t>
                      </a:r>
                      <a:r>
                        <a:rPr lang="en-US" sz="1600" b="1" u="none" strike="noStrike" dirty="0"/>
                        <a:t>ADSL </a:t>
                      </a:r>
                      <a:r>
                        <a:rPr lang="en-US" sz="1600" b="1" u="none" strike="noStrike" dirty="0" smtClean="0"/>
                        <a:t>– 240</a:t>
                      </a:r>
                      <a:r>
                        <a:rPr lang="ru-RU" sz="1600" b="1" u="none" strike="noStrike" dirty="0" smtClean="0"/>
                        <a:t>₸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0"/>
            <a:ext cx="3744416" cy="98757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1797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02463"/>
              </p:ext>
            </p:extLst>
          </p:nvPr>
        </p:nvGraphicFramePr>
        <p:xfrm>
          <a:off x="179512" y="1330702"/>
          <a:ext cx="8786872" cy="34732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09174"/>
                <a:gridCol w="1635112"/>
                <a:gridCol w="1772142"/>
                <a:gridCol w="1630421"/>
                <a:gridCol w="1840023"/>
              </a:tblGrid>
              <a:tr h="3130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Пакет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LIGHT NEW </a:t>
                      </a:r>
                      <a:r>
                        <a:rPr lang="ru-RU" sz="2000" b="1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Т</a:t>
                      </a:r>
                      <a:endParaRPr lang="en-US" sz="20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44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Контракт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 Без контракта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 на 1 год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на 2 года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/>
                        <a:t>на 3 года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</a:tr>
              <a:tr h="5399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Стоимость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6 499 </a:t>
                      </a:r>
                      <a:r>
                        <a:rPr lang="ru-RU" sz="1600" b="1" u="none" strike="noStrike" dirty="0"/>
                        <a:t>₸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5 999 </a:t>
                      </a:r>
                      <a:r>
                        <a:rPr lang="ru-RU" sz="1600" b="1" u="none" strike="noStrike" dirty="0"/>
                        <a:t>₸</a:t>
                      </a:r>
                      <a:r>
                        <a:rPr lang="ru-RU" sz="1800" b="1" u="none" strike="noStrike" dirty="0"/>
                        <a:t>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5 499 </a:t>
                      </a:r>
                      <a:r>
                        <a:rPr lang="ru-RU" sz="1600" b="1" u="none" strike="noStrike" dirty="0"/>
                        <a:t>₸</a:t>
                      </a:r>
                      <a:r>
                        <a:rPr lang="ru-RU" sz="1800" b="1" u="none" strike="noStrike" dirty="0"/>
                        <a:t>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4 999 </a:t>
                      </a:r>
                      <a:r>
                        <a:rPr lang="ru-RU" sz="1600" b="1" u="none" strike="noStrike" dirty="0"/>
                        <a:t>₸</a:t>
                      </a:r>
                      <a:r>
                        <a:rPr lang="ru-RU" sz="1600" u="none" strike="noStrike" dirty="0"/>
                        <a:t> </a:t>
                      </a:r>
                      <a:r>
                        <a:rPr lang="ru-RU" sz="1400" u="none" strike="noStrike" dirty="0"/>
                        <a:t>без аренды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</a:tr>
              <a:tr h="5399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Интернет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/>
                        <a:t>Интернет 200 </a:t>
                      </a:r>
                      <a:r>
                        <a:rPr lang="ru-RU" sz="1600" u="none" strike="noStrike" dirty="0" smtClean="0"/>
                        <a:t>по технологии FTT</a:t>
                      </a:r>
                      <a:r>
                        <a:rPr lang="en-US" sz="1600" u="none" strike="noStrike" dirty="0" smtClean="0"/>
                        <a:t>x</a:t>
                      </a:r>
                      <a:r>
                        <a:rPr lang="ru-RU" sz="1600" u="none" strike="noStrike" dirty="0" smtClean="0"/>
                        <a:t> </a:t>
                      </a:r>
                      <a:endParaRPr lang="ru-RU" sz="1600" u="none" strike="noStrike" dirty="0"/>
                    </a:p>
                    <a:p>
                      <a:pPr algn="ctr" fontAlgn="b"/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Домашний </a:t>
                      </a:r>
                      <a:r>
                        <a:rPr lang="ru-RU" sz="1600" u="none" strike="noStrike" dirty="0" smtClean="0"/>
                        <a:t>по технологии ADSL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017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/>
                        <a:t>Телевидение </a:t>
                      </a:r>
                    </a:p>
                    <a:p>
                      <a:pPr algn="ctr" fontAlgn="ctr"/>
                      <a:r>
                        <a:rPr lang="ru-RU" sz="1600" b="1" u="none" strike="noStrike" dirty="0" smtClean="0"/>
                        <a:t>(2 точки)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/>
                        <a:t>Казахтелеком ТВ+ Базовый</a:t>
                      </a:r>
                      <a:endParaRPr lang="ru-RU" sz="1600" b="0" u="none" strike="noStrike" dirty="0" smtClean="0"/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28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Городская связь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/>
                        <a:t>Фиксированные номера, </a:t>
                      </a:r>
                      <a:r>
                        <a:rPr lang="ru-RU" sz="1600" b="1" u="none" strike="noStrike" dirty="0" err="1"/>
                        <a:t>безлимит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2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 smtClean="0"/>
                        <a:t>Altel</a:t>
                      </a:r>
                      <a:r>
                        <a:rPr lang="en-US" sz="1600" b="1" u="none" strike="noStrike" dirty="0" smtClean="0"/>
                        <a:t>/Tele2 </a:t>
                      </a:r>
                      <a:r>
                        <a:rPr lang="en-US" sz="1600" b="1" u="none" strike="noStrike" dirty="0"/>
                        <a:t>500 </a:t>
                      </a:r>
                      <a:r>
                        <a:rPr lang="ru-RU" sz="1600" b="1" u="none" strike="noStrike" dirty="0" smtClean="0"/>
                        <a:t>минут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800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/>
                        <a:t>Аренда оборудования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/>
                        <a:t>STB – 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600" b="1" u="none" strike="noStrike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ru-RU" sz="1600" b="1" u="none" strike="noStrike" dirty="0" smtClean="0">
                          <a:solidFill>
                            <a:schemeClr val="tx1"/>
                          </a:solidFill>
                        </a:rPr>
                        <a:t> ₸</a:t>
                      </a:r>
                      <a:r>
                        <a:rPr lang="ru-RU" sz="1600" b="1" u="none" strike="noStrike" dirty="0" smtClean="0"/>
                        <a:t>; </a:t>
                      </a:r>
                      <a:r>
                        <a:rPr lang="en-US" sz="1600" b="1" u="none" strike="noStrike" dirty="0" smtClean="0"/>
                        <a:t>ONT</a:t>
                      </a:r>
                      <a:r>
                        <a:rPr lang="ru-RU" sz="1600" b="1" u="none" strike="noStrike" dirty="0" smtClean="0"/>
                        <a:t> </a:t>
                      </a:r>
                      <a:r>
                        <a:rPr lang="en-US" sz="1600" b="1" u="none" strike="noStrike" dirty="0" smtClean="0"/>
                        <a:t>– 400</a:t>
                      </a:r>
                      <a:r>
                        <a:rPr lang="ru-RU" sz="1600" b="1" u="none" strike="noStrike" dirty="0" smtClean="0"/>
                        <a:t> ₸; </a:t>
                      </a:r>
                      <a:r>
                        <a:rPr lang="ru-RU" sz="1600" b="1" u="none" strike="noStrike" dirty="0"/>
                        <a:t>модем </a:t>
                      </a:r>
                      <a:r>
                        <a:rPr lang="en-US" sz="1600" b="1" u="none" strike="noStrike" dirty="0"/>
                        <a:t>ADSL </a:t>
                      </a:r>
                      <a:r>
                        <a:rPr lang="en-US" sz="1600" b="1" u="none" strike="noStrike" dirty="0" smtClean="0"/>
                        <a:t>– 240</a:t>
                      </a:r>
                      <a:r>
                        <a:rPr lang="ru-RU" sz="1600" b="1" u="none" strike="noStrike" dirty="0" smtClean="0"/>
                        <a:t> ₸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219" marR="5219" marT="5219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0"/>
            <a:ext cx="3744416" cy="98757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512" y="-20538"/>
            <a:ext cx="14573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1662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25518</TotalTime>
  <Words>963</Words>
  <Application>Microsoft Office PowerPoint</Application>
  <PresentationFormat>Экран (16:9)</PresentationFormat>
  <Paragraphs>212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Тема Office</vt:lpstr>
      <vt:lpstr>Специальное оформление</vt:lpstr>
      <vt:lpstr>Временные (акционные) пакетные продуктовые предложения Save Desk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Новая линейка пакетов на базе услуг гибридного  телевидения с торговым знаком "Казахтелеком ТВ+"</dc:title>
  <dc:creator>User</dc:creator>
  <cp:lastModifiedBy>Admin</cp:lastModifiedBy>
  <cp:revision>319</cp:revision>
  <dcterms:created xsi:type="dcterms:W3CDTF">2021-01-20T05:38:38Z</dcterms:created>
  <dcterms:modified xsi:type="dcterms:W3CDTF">2023-07-20T08:40:33Z</dcterms:modified>
</cp:coreProperties>
</file>