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66" r:id="rId5"/>
    <p:sldId id="268" r:id="rId6"/>
    <p:sldId id="259" r:id="rId7"/>
    <p:sldId id="260" r:id="rId8"/>
    <p:sldId id="269" r:id="rId9"/>
    <p:sldId id="267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 Ishmam" initials="FI" lastIdx="1" clrIdx="0">
    <p:extLst>
      <p:ext uri="{19B8F6BF-5375-455C-9EA6-DF929625EA0E}">
        <p15:presenceInfo xmlns:p15="http://schemas.microsoft.com/office/powerpoint/2012/main" userId="d4b3b07f603e4db9" providerId="Windows Live"/>
      </p:ext>
    </p:extLst>
  </p:cmAuthor>
  <p:cmAuthor id="2" name="Md. Mustafizur Rahman" initials="MMR" lastIdx="1" clrIdx="1">
    <p:extLst>
      <p:ext uri="{19B8F6BF-5375-455C-9EA6-DF929625EA0E}">
        <p15:presenceInfo xmlns:p15="http://schemas.microsoft.com/office/powerpoint/2012/main" userId="fbcf26d2f3d2b7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4394" autoAdjust="0"/>
  </p:normalViewPr>
  <p:slideViewPr>
    <p:cSldViewPr snapToGrid="0">
      <p:cViewPr varScale="1">
        <p:scale>
          <a:sx n="68" d="100"/>
          <a:sy n="68" d="100"/>
        </p:scale>
        <p:origin x="5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24-4550-BD75-BB20C52F4F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A24-4550-BD75-BB20C52F4F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24-4550-BD75-BB20C52F4F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A24-4550-BD75-BB20C52F4F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24-4550-BD75-BB20C52F4F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A24-4550-BD75-BB20C52F4F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24-4550-BD75-BB20C52F4FF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A24-4550-BD75-BB20C52F4FF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A24-4550-BD75-BB20C52F4FF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A24-4550-BD75-BB20C52F4FF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A24-4550-BD75-BB20C52F4FF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A24-4550-BD75-BB20C52F4FFE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Legal</a:t>
                    </a:r>
                    <a:r>
                      <a:rPr lang="en-US" baseline="0" dirty="0"/>
                      <a:t> Support 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2A24-4550-BD75-BB20C52F4FF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A24-4550-BD75-BB20C52F4FF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Mentoring</c:v>
                </c:pt>
                <c:pt idx="1">
                  <c:v>Co-working Space</c:v>
                </c:pt>
                <c:pt idx="2">
                  <c:v>Investment Matchmaking</c:v>
                </c:pt>
                <c:pt idx="3">
                  <c:v>Incubation</c:v>
                </c:pt>
                <c:pt idx="4">
                  <c:v>Training</c:v>
                </c:pt>
                <c:pt idx="5">
                  <c:v>. Legal Support</c:v>
                </c:pt>
                <c:pt idx="6">
                  <c:v>Lab Support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0.05</c:v>
                </c:pt>
                <c:pt idx="1">
                  <c:v>0.3</c:v>
                </c:pt>
                <c:pt idx="2">
                  <c:v>0.4</c:v>
                </c:pt>
                <c:pt idx="3">
                  <c:v>0.05</c:v>
                </c:pt>
                <c:pt idx="4">
                  <c:v>0.04</c:v>
                </c:pt>
                <c:pt idx="5">
                  <c:v>0.1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24-4550-BD75-BB20C52F4FF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B9A9E3-B3BB-4A7E-B318-2381E42203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3890-D509-40E3-B925-B22C31F424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DEBE2-DD36-44FE-AECF-81BE701F4503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EA526-C299-4B42-8A5A-F95FAC926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9973A-9CBB-4ADD-968E-784D2E6DD7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EF303-97F5-412F-A048-CD7245DE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8A3D-683D-45E9-AC0F-23AF461BA8E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4620-C6F3-4CD7-89E9-173569FD0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4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5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939E-7788-4CB8-B7E1-342D4FC7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B95A4-74BA-4B0A-9D1D-98C03F29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0285-90A4-4829-AD21-5666409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F5B1-421B-4F70-A488-03867C0B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007C-D4AF-4032-B7CC-3582997D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51DB-A31B-4930-9044-1C7BA260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839DC-5580-4585-8CD0-4D072D4FF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5235-F149-418E-B3F8-6F113EB0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45DC-52F6-40A6-A97A-C7958F7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ADD1-1A49-46D7-98F7-B5BC292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5F805-CA1E-4A78-81AA-FF30116B9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9B2A-12C3-45D5-A723-F4BCE9C9C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CD6-B10F-4D70-8AFC-3810F750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47BC-B543-4521-8B3C-1891E21F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5E73-738D-4CA8-A377-73F010BB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DF8A-81DA-4D16-B425-EB0C97E9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DA93-1D00-47C1-9862-DF7F65E2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7773-6C25-4171-9CD9-8C33C81B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63E3-864E-4684-805A-FCDB56D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DB3B-CAC5-4D7A-9060-7EB1410B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E392-5B10-4010-8A4C-F3758C9F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4D84-9BE8-4C7F-90D8-76C0EDBF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0A85-7ED1-47BB-A19B-9A6E7EC8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ACAF-8EC4-40D6-A334-13E7D8B5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EFE9-0023-4E30-8B6A-83EFAB51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AC59-AF47-4F39-A205-08E922FA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BF46-93CB-4A3B-A958-A09B8A0F4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14764-E451-4BC6-95B5-E2441FCC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0CC1-F989-4677-8AF5-2371F96B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BF6E9-179D-495D-B5B4-CAB790FB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0771-2B1B-4EEF-926F-650B6565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5BA-68F6-4648-AC16-662CA0E5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03F1-7BA3-4573-B51B-FB1123B3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7EE3A-7359-4FB6-8537-504F7EC1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E9788-3C3E-45BB-98B8-F6EC5997B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AA79B-2545-4058-B1F9-83B6D0F39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8DCF5-7C98-405E-92F0-873560D7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646CB-DD78-43F4-8F72-BA163C89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35E47-2EE8-413A-83DC-23906EC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0FA6-1899-4C3A-A82F-0A6E383A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A645C-E3ED-403F-A71E-F826CFC2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D4A6D-B355-4C0F-962C-F1D899B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8D69A-90A6-4AC6-ADF8-53E74C16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352E1-83C1-4C4A-B32C-E2BC782D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48988-3F44-4281-A1DD-085B0804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7BE6B-9A59-4FC6-AD94-9761DB31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AAAA-6C7B-43A2-A506-F1297BD5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70CD-30A6-4DEB-840D-7E5A08BD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03E7D-E67D-4554-9B12-E5224DBC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944B-2154-40D1-9E8F-747DE90C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923F-7D7E-4D80-B06F-FF1AE7A8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3EA1-3CE6-407C-8F86-004472D1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4E4-1BE5-40B0-92C2-E9B35871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A6DA2-55A4-41B3-87FE-5F7633139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13A5-589E-4899-98BF-A20B8923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FEA11-748F-408B-9F14-8CE3AEA1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1209E-890F-403D-94F9-BFE0A5BA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5927-4E6A-40ED-A5C9-4DA03DDC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39A5-6A0B-4660-9F21-0A2C4598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CAAC-8C13-40AD-9EA2-D81787AD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EB6-820D-49F9-AEF7-3804701F0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BDB9-0203-4748-A544-54EB01A876DD}" type="datetimeFigureOut">
              <a:rPr lang="en-US" smtClean="0"/>
              <a:t>10-Jun-20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E3E1-EA98-4F05-A755-03388A40E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085C-7562-45CB-A41A-CA8E5758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FD52-3675-4A93-8BA1-74F1C46B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880" y="647113"/>
            <a:ext cx="12192000" cy="1146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Team Name : </a:t>
            </a:r>
            <a:r>
              <a:rPr lang="en-US" b="1" dirty="0">
                <a:solidFill>
                  <a:srgbClr val="C00000"/>
                </a:solidFill>
              </a:rPr>
              <a:t>Omolin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AF057-FEFE-419A-B528-F842CCF4AD97}"/>
              </a:ext>
            </a:extLst>
          </p:cNvPr>
          <p:cNvSpPr txBox="1"/>
          <p:nvPr/>
        </p:nvSpPr>
        <p:spPr>
          <a:xfrm>
            <a:off x="9301234" y="4563123"/>
            <a:ext cx="2467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Nahid Hassan </a:t>
            </a:r>
            <a:r>
              <a:rPr lang="en-US" sz="2000" b="1" dirty="0" err="1"/>
              <a:t>Polok</a:t>
            </a:r>
            <a:endParaRPr lang="en-US" sz="2000" b="1" dirty="0"/>
          </a:p>
          <a:p>
            <a:r>
              <a:rPr lang="en-US" dirty="0"/>
              <a:t>Undergraduate Student,</a:t>
            </a:r>
          </a:p>
          <a:p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A7F80-7E12-405B-A0B2-622D0DE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14" y="2810286"/>
            <a:ext cx="1620899" cy="1620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976BD-CD5E-4FA9-AB87-FBBB3BA1767E}"/>
              </a:ext>
            </a:extLst>
          </p:cNvPr>
          <p:cNvSpPr txBox="1"/>
          <p:nvPr/>
        </p:nvSpPr>
        <p:spPr>
          <a:xfrm>
            <a:off x="1105503" y="4587243"/>
            <a:ext cx="2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Md. </a:t>
            </a:r>
            <a:r>
              <a:rPr lang="en-US" sz="2000" b="1" dirty="0" err="1"/>
              <a:t>Mustafizur</a:t>
            </a:r>
            <a:r>
              <a:rPr lang="en-US" sz="2000" b="1" dirty="0"/>
              <a:t> Rahman</a:t>
            </a:r>
          </a:p>
          <a:p>
            <a:r>
              <a:rPr lang="en-US" dirty="0"/>
              <a:t>Undergraduate Student,</a:t>
            </a:r>
          </a:p>
          <a:p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56BBC-7C7A-4550-A94B-FCF402745A55}"/>
              </a:ext>
            </a:extLst>
          </p:cNvPr>
          <p:cNvSpPr txBox="1"/>
          <p:nvPr/>
        </p:nvSpPr>
        <p:spPr>
          <a:xfrm>
            <a:off x="5403029" y="4625598"/>
            <a:ext cx="2467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Md Fatin Ishmam</a:t>
            </a:r>
          </a:p>
          <a:p>
            <a:r>
              <a:rPr lang="en-US" dirty="0"/>
              <a:t>Undergraduate Student,</a:t>
            </a:r>
          </a:p>
          <a:p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5037A-E9A3-49FD-B85F-CF6A572C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41" y="2810286"/>
            <a:ext cx="1596788" cy="15967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5EE3B0-4D0E-48F0-AB30-B5060107A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75" y="2810286"/>
            <a:ext cx="1752837" cy="1752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1230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527" y="277090"/>
            <a:ext cx="1015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FINANCE &amp; MARKETING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923" y="1149879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Estimate Budget (For 100 workers &amp; 10 house)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9217" y="168411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Revenue Plan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70667BD-A60B-453B-B010-D9334C30E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74771"/>
              </p:ext>
            </p:extLst>
          </p:nvPr>
        </p:nvGraphicFramePr>
        <p:xfrm>
          <a:off x="406400" y="2340796"/>
          <a:ext cx="5264728" cy="4017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32364">
                  <a:extLst>
                    <a:ext uri="{9D8B030D-6E8A-4147-A177-3AD203B41FA5}">
                      <a16:colId xmlns:a16="http://schemas.microsoft.com/office/drawing/2014/main" val="357007082"/>
                    </a:ext>
                  </a:extLst>
                </a:gridCol>
                <a:gridCol w="2632364">
                  <a:extLst>
                    <a:ext uri="{9D8B030D-6E8A-4147-A177-3AD203B41FA5}">
                      <a16:colId xmlns:a16="http://schemas.microsoft.com/office/drawing/2014/main" val="1140176811"/>
                    </a:ext>
                  </a:extLst>
                </a:gridCol>
              </a:tblGrid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in BDT (approx.)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62970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Processor (Raspberry Pi-4)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6,666.00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74621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RFID Receiver (per house)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*10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76633"/>
                  </a:ext>
                </a:extLst>
              </a:tr>
              <a:tr h="897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RFID active tags(per worker)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87395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49491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Connection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91646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6970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FBA0A7B-12E9-4C09-987F-5F7ADC09E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7856"/>
              </p:ext>
            </p:extLst>
          </p:nvPr>
        </p:nvGraphicFramePr>
        <p:xfrm>
          <a:off x="6263640" y="2340796"/>
          <a:ext cx="4978400" cy="146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67685922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182899193"/>
                    </a:ext>
                  </a:extLst>
                </a:gridCol>
              </a:tblGrid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Unit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36,666.00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69931"/>
                  </a:ext>
                </a:extLst>
              </a:tr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Installation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86130"/>
                  </a:ext>
                </a:extLst>
              </a:tr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Maintenance (per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11325"/>
                  </a:ext>
                </a:extLst>
              </a:tr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256,666.00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92568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3EED513-419A-4F46-8E76-D270610D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9976"/>
              </p:ext>
            </p:extLst>
          </p:nvPr>
        </p:nvGraphicFramePr>
        <p:xfrm>
          <a:off x="6263640" y="4508593"/>
          <a:ext cx="4978400" cy="375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24547">
                  <a:extLst>
                    <a:ext uri="{9D8B030D-6E8A-4147-A177-3AD203B41FA5}">
                      <a16:colId xmlns:a16="http://schemas.microsoft.com/office/drawing/2014/main" val="3163801850"/>
                    </a:ext>
                  </a:extLst>
                </a:gridCol>
                <a:gridCol w="2353853">
                  <a:extLst>
                    <a:ext uri="{9D8B030D-6E8A-4147-A177-3AD203B41FA5}">
                      <a16:colId xmlns:a16="http://schemas.microsoft.com/office/drawing/2014/main" val="1583015949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r>
                        <a:rPr lang="en-US" dirty="0"/>
                        <a:t>Approximate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5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46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2" y="180109"/>
            <a:ext cx="11028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</a:rPr>
              <a:t>SWOT ANALYSIS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8983" y="1330035"/>
            <a:ext cx="10751126" cy="4890657"/>
            <a:chOff x="858982" y="1579417"/>
            <a:chExt cx="10751126" cy="4890657"/>
          </a:xfrm>
        </p:grpSpPr>
        <p:sp>
          <p:nvSpPr>
            <p:cNvPr id="3" name="Rectangle 2"/>
            <p:cNvSpPr/>
            <p:nvPr/>
          </p:nvSpPr>
          <p:spPr>
            <a:xfrm>
              <a:off x="858982" y="1579417"/>
              <a:ext cx="5250873" cy="23137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390901" y="4142510"/>
              <a:ext cx="5219207" cy="2327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58982" y="4142510"/>
              <a:ext cx="5250873" cy="2327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90901" y="1579418"/>
              <a:ext cx="5219207" cy="2313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77290" y="1731817"/>
            <a:ext cx="3283527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0005" y="1362485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WEAKNESS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2654" y="1422460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2566" y="4017237"/>
            <a:ext cx="412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OPPORTUNITY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8609" y="4017237"/>
            <a:ext cx="286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119744"/>
            <a:ext cx="4881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Simple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diversity in technical 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Ease of installation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4CB39-938E-4FC1-B7D6-8FB48C77C9A5}"/>
              </a:ext>
            </a:extLst>
          </p:cNvPr>
          <p:cNvSpPr txBox="1"/>
          <p:nvPr/>
        </p:nvSpPr>
        <p:spPr>
          <a:xfrm>
            <a:off x="6903720" y="1965960"/>
            <a:ext cx="442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New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 durability in highly chemical Environment.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A8DA-BD3E-48C3-A867-F1A51AC2401B}"/>
              </a:ext>
            </a:extLst>
          </p:cNvPr>
          <p:cNvSpPr txBox="1"/>
          <p:nvPr/>
        </p:nvSpPr>
        <p:spPr>
          <a:xfrm>
            <a:off x="1097280" y="4648200"/>
            <a:ext cx="470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Cost Efficient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Competitor Advantage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Human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DF729-5060-46B2-BD1B-43C19EAEFDAD}"/>
              </a:ext>
            </a:extLst>
          </p:cNvPr>
          <p:cNvSpPr txBox="1"/>
          <p:nvPr/>
        </p:nvSpPr>
        <p:spPr>
          <a:xfrm>
            <a:off x="6785856" y="4609043"/>
            <a:ext cx="442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Industrial Automation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Need of regulation</a:t>
            </a:r>
          </a:p>
        </p:txBody>
      </p:sp>
    </p:spTree>
    <p:extLst>
      <p:ext uri="{BB962C8B-B14F-4D97-AF65-F5344CB8AC3E}">
        <p14:creationId xmlns:p14="http://schemas.microsoft.com/office/powerpoint/2010/main" val="15100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61893354"/>
              </p:ext>
            </p:extLst>
          </p:nvPr>
        </p:nvGraphicFramePr>
        <p:xfrm>
          <a:off x="1207341" y="843279"/>
          <a:ext cx="10138757" cy="567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709" y="165295"/>
            <a:ext cx="1142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solidFill>
                  <a:schemeClr val="accent1"/>
                </a:solidFill>
              </a:rPr>
              <a:t>Expectation from the Startup Bangladesh- </a:t>
            </a:r>
            <a:r>
              <a:rPr lang="en-US" sz="3200" b="1" cap="all" dirty="0" err="1">
                <a:solidFill>
                  <a:schemeClr val="accent1"/>
                </a:solidFill>
              </a:rPr>
              <a:t>iDEA</a:t>
            </a:r>
            <a:r>
              <a:rPr lang="en-US" sz="3200" b="1" cap="all" dirty="0">
                <a:solidFill>
                  <a:schemeClr val="accent1"/>
                </a:solidFill>
              </a:rPr>
              <a:t> project 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9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EE35-0F11-4EFA-99D8-33977030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2" y="1266092"/>
            <a:ext cx="10515600" cy="336026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u="sng" dirty="0">
                <a:solidFill>
                  <a:srgbClr val="FF0000"/>
                </a:solidFill>
              </a:rPr>
              <a:t>Topic: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Health Risk 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Toxic Effluent Monitoring System in Tannery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9B9E1-D493-454A-B5B8-202CA37B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4"/>
          <a:stretch/>
        </p:blipFill>
        <p:spPr>
          <a:xfrm>
            <a:off x="107720" y="2285009"/>
            <a:ext cx="3493618" cy="3336994"/>
          </a:xfrm>
          <a:prstGeom prst="rect">
            <a:avLst/>
          </a:prstGeom>
          <a:effectLst>
            <a:outerShdw dist="50800" dir="5400000" algn="ctr" rotWithShape="0">
              <a:schemeClr val="bg1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747C9B1-723A-4D53-86A4-4D200C342774}"/>
              </a:ext>
            </a:extLst>
          </p:cNvPr>
          <p:cNvGrpSpPr/>
          <p:nvPr/>
        </p:nvGrpSpPr>
        <p:grpSpPr>
          <a:xfrm>
            <a:off x="4127932" y="1218161"/>
            <a:ext cx="2975212" cy="1577728"/>
            <a:chOff x="496580" y="688643"/>
            <a:chExt cx="2975212" cy="15777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9618AF-D18C-452F-A0E2-04BFDA463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889" y="688643"/>
              <a:ext cx="1812594" cy="12083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CF6122-1C5D-401D-A34C-403134D51D6F}"/>
                </a:ext>
              </a:extLst>
            </p:cNvPr>
            <p:cNvSpPr txBox="1"/>
            <p:nvPr/>
          </p:nvSpPr>
          <p:spPr>
            <a:xfrm>
              <a:off x="496580" y="1897039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160</a:t>
              </a:r>
              <a:r>
                <a:rPr lang="en-US" dirty="0"/>
                <a:t> tanneries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036145-701F-405B-8532-9DCB8A3E00D5}"/>
              </a:ext>
            </a:extLst>
          </p:cNvPr>
          <p:cNvGrpSpPr/>
          <p:nvPr/>
        </p:nvGrpSpPr>
        <p:grpSpPr>
          <a:xfrm>
            <a:off x="8458326" y="1204093"/>
            <a:ext cx="2320120" cy="1265582"/>
            <a:chOff x="4380931" y="1642234"/>
            <a:chExt cx="2320120" cy="12655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B95EF-B6B9-498D-9D2B-84F7AC9E2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42" r="3109"/>
            <a:stretch/>
          </p:blipFill>
          <p:spPr>
            <a:xfrm>
              <a:off x="4648833" y="1642234"/>
              <a:ext cx="1542701" cy="8297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77FABB-CE62-4ED8-8BF7-25575C5F587F}"/>
                </a:ext>
              </a:extLst>
            </p:cNvPr>
            <p:cNvSpPr txBox="1"/>
            <p:nvPr/>
          </p:nvSpPr>
          <p:spPr>
            <a:xfrm>
              <a:off x="4380931" y="2538484"/>
              <a:ext cx="232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around </a:t>
              </a:r>
              <a:r>
                <a:rPr lang="en-US" b="1" dirty="0"/>
                <a:t>75k</a:t>
              </a:r>
              <a:r>
                <a:rPr lang="en-US" dirty="0"/>
                <a:t> workers</a:t>
              </a:r>
            </a:p>
          </p:txBody>
        </p:sp>
      </p:grp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542CD57-9233-4E6F-82F1-E8913C0408CD}"/>
              </a:ext>
            </a:extLst>
          </p:cNvPr>
          <p:cNvSpPr/>
          <p:nvPr/>
        </p:nvSpPr>
        <p:spPr>
          <a:xfrm>
            <a:off x="4455478" y="1171394"/>
            <a:ext cx="2320120" cy="1775323"/>
          </a:xfrm>
          <a:prstGeom prst="wedgeEllipseCallout">
            <a:avLst>
              <a:gd name="adj1" fmla="val -169284"/>
              <a:gd name="adj2" fmla="val 10198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22ABAB9-578B-4D02-9489-EAB23FE6C5ED}"/>
              </a:ext>
            </a:extLst>
          </p:cNvPr>
          <p:cNvSpPr/>
          <p:nvPr/>
        </p:nvSpPr>
        <p:spPr>
          <a:xfrm rot="5400000">
            <a:off x="8708171" y="855249"/>
            <a:ext cx="1777954" cy="2075190"/>
          </a:xfrm>
          <a:prstGeom prst="wedgeRoundRectCallout">
            <a:avLst>
              <a:gd name="adj1" fmla="val 6596"/>
              <a:gd name="adj2" fmla="val 174127"/>
              <a:gd name="adj3" fmla="val 166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187BD8-FEB9-46C2-98CE-36A5C28DDA56}"/>
              </a:ext>
            </a:extLst>
          </p:cNvPr>
          <p:cNvGrpSpPr/>
          <p:nvPr/>
        </p:nvGrpSpPr>
        <p:grpSpPr>
          <a:xfrm>
            <a:off x="7377464" y="2901846"/>
            <a:ext cx="5189703" cy="2328879"/>
            <a:chOff x="7103144" y="3145384"/>
            <a:chExt cx="5189703" cy="23288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B6D459-1315-44BA-A6FC-35ADFB61E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8" t="-709" r="238" b="9226"/>
            <a:stretch/>
          </p:blipFill>
          <p:spPr>
            <a:xfrm>
              <a:off x="9725066" y="3567260"/>
              <a:ext cx="1623083" cy="10464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D82901-1280-483E-9CE8-EEBB1AE5B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4624" y="3607049"/>
              <a:ext cx="1623084" cy="10464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0089-10A0-4F11-8889-927431EC0B9F}"/>
                </a:ext>
              </a:extLst>
            </p:cNvPr>
            <p:cNvSpPr txBox="1"/>
            <p:nvPr/>
          </p:nvSpPr>
          <p:spPr>
            <a:xfrm>
              <a:off x="7103144" y="4827932"/>
              <a:ext cx="5189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Most of them work in hazardous environment </a:t>
              </a:r>
              <a:r>
                <a:rPr lang="en-US" b="1" dirty="0"/>
                <a:t>without proper safety Measures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F0B057-A75D-4E96-A41D-A19038001B90}"/>
                </a:ext>
              </a:extLst>
            </p:cNvPr>
            <p:cNvSpPr txBox="1"/>
            <p:nvPr/>
          </p:nvSpPr>
          <p:spPr>
            <a:xfrm>
              <a:off x="9020880" y="3145384"/>
              <a:ext cx="140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BUT</a:t>
              </a:r>
              <a:endParaRPr lang="en-US" b="1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D0D2CCD-4DEE-443B-A55F-9BB8BE187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20" y="5529714"/>
            <a:ext cx="1516997" cy="954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83E4A4-AAFD-4BAF-9372-D0F228AD2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099" y="5529714"/>
            <a:ext cx="1516997" cy="1015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5496B9A-950B-466A-A089-7D507218FC60}"/>
              </a:ext>
            </a:extLst>
          </p:cNvPr>
          <p:cNvSpPr/>
          <p:nvPr/>
        </p:nvSpPr>
        <p:spPr>
          <a:xfrm>
            <a:off x="3941746" y="4757570"/>
            <a:ext cx="3738224" cy="2045480"/>
          </a:xfrm>
          <a:prstGeom prst="wedgeRoundRectCallout">
            <a:avLst>
              <a:gd name="adj1" fmla="val -9471"/>
              <a:gd name="adj2" fmla="val -138044"/>
              <a:gd name="adj3" fmla="val 166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D043E-9FAF-427F-A7B5-6F25DC5E8BEC}"/>
              </a:ext>
            </a:extLst>
          </p:cNvPr>
          <p:cNvSpPr txBox="1"/>
          <p:nvPr/>
        </p:nvSpPr>
        <p:spPr>
          <a:xfrm>
            <a:off x="4267200" y="4907559"/>
            <a:ext cx="283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</a:t>
            </a:r>
            <a:r>
              <a:rPr lang="en-US" b="1" dirty="0"/>
              <a:t>Waste</a:t>
            </a:r>
            <a:r>
              <a:rPr lang="en-US" dirty="0"/>
              <a:t> are dumped </a:t>
            </a:r>
            <a:r>
              <a:rPr lang="en-US" b="1" dirty="0"/>
              <a:t>untreated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9DC9EB-D9D5-4B39-989C-9E48193A899A}"/>
              </a:ext>
            </a:extLst>
          </p:cNvPr>
          <p:cNvSpPr txBox="1"/>
          <p:nvPr/>
        </p:nvSpPr>
        <p:spPr>
          <a:xfrm>
            <a:off x="0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 Problematic Scenario </a:t>
            </a:r>
          </a:p>
        </p:txBody>
      </p:sp>
    </p:spTree>
    <p:extLst>
      <p:ext uri="{BB962C8B-B14F-4D97-AF65-F5344CB8AC3E}">
        <p14:creationId xmlns:p14="http://schemas.microsoft.com/office/powerpoint/2010/main" val="41609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FE0C7-5814-4F39-936E-4D05E0887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t="-709" r="238" b="9226"/>
          <a:stretch/>
        </p:blipFill>
        <p:spPr>
          <a:xfrm>
            <a:off x="1" y="3976979"/>
            <a:ext cx="4153638" cy="28810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B9294-A14C-43A8-8A4B-76A4BF758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4"/>
            <a:ext cx="4153639" cy="27431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1DB985-AA2F-48FC-B30D-BCC6564E0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48" y="3976979"/>
            <a:ext cx="4580752" cy="28810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27C2C9-8323-43D7-BE9D-A0FBA6AC3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48" y="27830"/>
            <a:ext cx="4580751" cy="28810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814C3-545B-433D-90D5-D5FAAE2E3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84" y="1899767"/>
            <a:ext cx="4457432" cy="2803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378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4F6B5-F994-488F-99DD-262261BF99CD}"/>
              </a:ext>
            </a:extLst>
          </p:cNvPr>
          <p:cNvSpPr txBox="1"/>
          <p:nvPr/>
        </p:nvSpPr>
        <p:spPr>
          <a:xfrm>
            <a:off x="-478972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for Health Risk Minimization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81A0A-EEFA-40F3-8A22-D1BC40BE9776}"/>
              </a:ext>
            </a:extLst>
          </p:cNvPr>
          <p:cNvSpPr txBox="1"/>
          <p:nvPr/>
        </p:nvSpPr>
        <p:spPr>
          <a:xfrm>
            <a:off x="856344" y="1191330"/>
            <a:ext cx="9216571" cy="11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Every toxic chemical has a</a:t>
            </a:r>
            <a:r>
              <a:rPr lang="en-US" sz="2800" b="1" dirty="0">
                <a:solidFill>
                  <a:srgbClr val="7030A0"/>
                </a:solidFill>
              </a:rPr>
              <a:t> TLV-Ceiling Limit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Main Working Principle: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516D26-75E6-4D6B-9CA8-2392B91F90C8}"/>
              </a:ext>
            </a:extLst>
          </p:cNvPr>
          <p:cNvGrpSpPr/>
          <p:nvPr/>
        </p:nvGrpSpPr>
        <p:grpSpPr>
          <a:xfrm>
            <a:off x="7547429" y="1757970"/>
            <a:ext cx="4354286" cy="2133796"/>
            <a:chOff x="7358742" y="2190848"/>
            <a:chExt cx="4354286" cy="2133796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B1B59089-54FC-473C-8195-08AA1934707B}"/>
                </a:ext>
              </a:extLst>
            </p:cNvPr>
            <p:cNvSpPr/>
            <p:nvPr/>
          </p:nvSpPr>
          <p:spPr>
            <a:xfrm>
              <a:off x="7358742" y="2190848"/>
              <a:ext cx="4354286" cy="2133796"/>
            </a:xfrm>
            <a:prstGeom prst="wedgeEllipseCallout">
              <a:avLst>
                <a:gd name="adj1" fmla="val -44043"/>
                <a:gd name="adj2" fmla="val -6704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71909F-ED14-4EE1-B472-C7C30B44970B}"/>
                </a:ext>
              </a:extLst>
            </p:cNvPr>
            <p:cNvSpPr/>
            <p:nvPr/>
          </p:nvSpPr>
          <p:spPr>
            <a:xfrm>
              <a:off x="8026398" y="2557675"/>
              <a:ext cx="36866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</a:rPr>
                <a:t>It is the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maximum level </a:t>
              </a:r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</a:rPr>
                <a:t>of exposure to a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chemical substance</a:t>
              </a:r>
              <a:r>
                <a:rPr lang="en-US" b="1" dirty="0">
                  <a:solidFill>
                    <a:srgbClr val="00B0F0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</a:rPr>
                <a:t>day after day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without suffering any adverse effects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E1ADD08-8333-4CCC-B469-9331604C0789}"/>
              </a:ext>
            </a:extLst>
          </p:cNvPr>
          <p:cNvSpPr/>
          <p:nvPr/>
        </p:nvSpPr>
        <p:spPr>
          <a:xfrm>
            <a:off x="2879270" y="3414595"/>
            <a:ext cx="2307772" cy="70255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Detection of Worker in Each House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6B9078-8512-4210-877F-CE8C4500E3C1}"/>
              </a:ext>
            </a:extLst>
          </p:cNvPr>
          <p:cNvSpPr/>
          <p:nvPr/>
        </p:nvSpPr>
        <p:spPr>
          <a:xfrm>
            <a:off x="3118754" y="5380393"/>
            <a:ext cx="1799771" cy="76946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TLV-C Exceeds?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18CA3-6BF7-477A-8BDE-E09F6D9E1057}"/>
              </a:ext>
            </a:extLst>
          </p:cNvPr>
          <p:cNvSpPr/>
          <p:nvPr/>
        </p:nvSpPr>
        <p:spPr>
          <a:xfrm>
            <a:off x="5996219" y="5380393"/>
            <a:ext cx="1190171" cy="7694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Notify Authority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9A4E75-0414-4151-8D8B-0A758E7955AD}"/>
              </a:ext>
            </a:extLst>
          </p:cNvPr>
          <p:cNvSpPr/>
          <p:nvPr/>
        </p:nvSpPr>
        <p:spPr>
          <a:xfrm>
            <a:off x="1103086" y="5308498"/>
            <a:ext cx="1190171" cy="95410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Continue Working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935C64-42A0-4B48-A0C1-3539D9D103CE}"/>
              </a:ext>
            </a:extLst>
          </p:cNvPr>
          <p:cNvGrpSpPr/>
          <p:nvPr/>
        </p:nvGrpSpPr>
        <p:grpSpPr>
          <a:xfrm>
            <a:off x="3438068" y="2456850"/>
            <a:ext cx="1190173" cy="646332"/>
            <a:chOff x="3512457" y="2619435"/>
            <a:chExt cx="1190173" cy="646332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A47662A-5DB2-48E2-A27B-550D5C17324D}"/>
                </a:ext>
              </a:extLst>
            </p:cNvPr>
            <p:cNvSpPr/>
            <p:nvPr/>
          </p:nvSpPr>
          <p:spPr>
            <a:xfrm>
              <a:off x="3512457" y="2619435"/>
              <a:ext cx="1190173" cy="646332"/>
            </a:xfrm>
            <a:prstGeom prst="parallelogram">
              <a:avLst>
                <a:gd name="adj" fmla="val 22125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95219-9FB1-4663-9B6E-C16D63B86A67}"/>
                </a:ext>
              </a:extLst>
            </p:cNvPr>
            <p:cNvSpPr txBox="1"/>
            <p:nvPr/>
          </p:nvSpPr>
          <p:spPr>
            <a:xfrm>
              <a:off x="3686627" y="2619435"/>
              <a:ext cx="1016003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 of Worker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9A82EEC-6E73-46E9-91E9-537A80E4E8CF}"/>
              </a:ext>
            </a:extLst>
          </p:cNvPr>
          <p:cNvSpPr/>
          <p:nvPr/>
        </p:nvSpPr>
        <p:spPr>
          <a:xfrm>
            <a:off x="3371847" y="4468529"/>
            <a:ext cx="1293587" cy="40286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Timer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40E96E-236C-44D8-9005-3D4919F23CEB}"/>
              </a:ext>
            </a:extLst>
          </p:cNvPr>
          <p:cNvCxnSpPr/>
          <p:nvPr/>
        </p:nvCxnSpPr>
        <p:spPr>
          <a:xfrm>
            <a:off x="4033154" y="3103182"/>
            <a:ext cx="0" cy="278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D92982-2ACD-41B6-841C-A5CBA50377C2}"/>
              </a:ext>
            </a:extLst>
          </p:cNvPr>
          <p:cNvCxnSpPr>
            <a:cxnSpLocks/>
          </p:cNvCxnSpPr>
          <p:nvPr/>
        </p:nvCxnSpPr>
        <p:spPr>
          <a:xfrm flipH="1">
            <a:off x="4018640" y="4117146"/>
            <a:ext cx="5442" cy="3513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E8E118-98F2-414E-90E3-36E40CD517FA}"/>
              </a:ext>
            </a:extLst>
          </p:cNvPr>
          <p:cNvCxnSpPr>
            <a:cxnSpLocks/>
          </p:cNvCxnSpPr>
          <p:nvPr/>
        </p:nvCxnSpPr>
        <p:spPr>
          <a:xfrm flipH="1">
            <a:off x="4004126" y="4871389"/>
            <a:ext cx="5442" cy="5090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B3363-2D22-4423-94E5-1D1912D33323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flipH="1">
            <a:off x="2293257" y="5765125"/>
            <a:ext cx="825497" cy="204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0B0FFE-241D-4E88-823B-8908E3B1378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42109" y="5765113"/>
            <a:ext cx="1054110" cy="1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7D879A-51D9-482F-A1F5-4F9AD8FB53CF}"/>
              </a:ext>
            </a:extLst>
          </p:cNvPr>
          <p:cNvSpPr txBox="1"/>
          <p:nvPr/>
        </p:nvSpPr>
        <p:spPr>
          <a:xfrm>
            <a:off x="5151665" y="5341934"/>
            <a:ext cx="61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232A38-1A3B-494B-875B-C087D62B799C}"/>
              </a:ext>
            </a:extLst>
          </p:cNvPr>
          <p:cNvSpPr txBox="1"/>
          <p:nvPr/>
        </p:nvSpPr>
        <p:spPr>
          <a:xfrm>
            <a:off x="2442029" y="5293995"/>
            <a:ext cx="61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2536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0500A-869B-4409-8C9C-31DFE8F5B0DC}"/>
              </a:ext>
            </a:extLst>
          </p:cNvPr>
          <p:cNvGrpSpPr/>
          <p:nvPr/>
        </p:nvGrpSpPr>
        <p:grpSpPr>
          <a:xfrm>
            <a:off x="4025031" y="2024550"/>
            <a:ext cx="2470245" cy="1802267"/>
            <a:chOff x="5404513" y="417315"/>
            <a:chExt cx="2470245" cy="18022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FEAFB3-51C3-4DD1-BCC1-E9FB31819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951" y="417315"/>
              <a:ext cx="1623384" cy="1633594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21C64A-33D1-4EDD-8C99-DC65F83575A0}"/>
                </a:ext>
              </a:extLst>
            </p:cNvPr>
            <p:cNvSpPr/>
            <p:nvPr/>
          </p:nvSpPr>
          <p:spPr>
            <a:xfrm>
              <a:off x="5404513" y="1952703"/>
              <a:ext cx="2470245" cy="266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093748-533F-4705-A42B-BD0F6F32AA5C}"/>
              </a:ext>
            </a:extLst>
          </p:cNvPr>
          <p:cNvSpPr txBox="1"/>
          <p:nvPr/>
        </p:nvSpPr>
        <p:spPr>
          <a:xfrm>
            <a:off x="8498558" y="133856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Authority Ends Monitor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E3C9FCA4-E6FC-4DEF-B3C1-468A97945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04443"/>
              </p:ext>
            </p:extLst>
          </p:nvPr>
        </p:nvGraphicFramePr>
        <p:xfrm>
          <a:off x="7209637" y="1828594"/>
          <a:ext cx="476358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56">
                  <a:extLst>
                    <a:ext uri="{9D8B030D-6E8A-4147-A177-3AD203B41FA5}">
                      <a16:colId xmlns:a16="http://schemas.microsoft.com/office/drawing/2014/main" val="2020493297"/>
                    </a:ext>
                  </a:extLst>
                </a:gridCol>
                <a:gridCol w="1182146">
                  <a:extLst>
                    <a:ext uri="{9D8B030D-6E8A-4147-A177-3AD203B41FA5}">
                      <a16:colId xmlns:a16="http://schemas.microsoft.com/office/drawing/2014/main" val="3402042012"/>
                    </a:ext>
                  </a:extLst>
                </a:gridCol>
                <a:gridCol w="1197790">
                  <a:extLst>
                    <a:ext uri="{9D8B030D-6E8A-4147-A177-3AD203B41FA5}">
                      <a16:colId xmlns:a16="http://schemas.microsoft.com/office/drawing/2014/main" val="3604054332"/>
                    </a:ext>
                  </a:extLst>
                </a:gridCol>
                <a:gridCol w="1197790">
                  <a:extLst>
                    <a:ext uri="{9D8B030D-6E8A-4147-A177-3AD203B41FA5}">
                      <a16:colId xmlns:a16="http://schemas.microsoft.com/office/drawing/2014/main" val="3795233917"/>
                    </a:ext>
                  </a:extLst>
                </a:gridCol>
              </a:tblGrid>
              <a:tr h="1136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</a:t>
                      </a:r>
                    </a:p>
                    <a:p>
                      <a:pPr algn="ctr"/>
                      <a:r>
                        <a:rPr lang="en-US" dirty="0"/>
                        <a:t>TLV-Ceiling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Expend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057342"/>
                  </a:ext>
                </a:extLst>
              </a:tr>
              <a:tr h="6121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Cr+ (8h/day)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92710"/>
                  </a:ext>
                </a:extLst>
              </a:tr>
              <a:tr h="349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74217"/>
                  </a:ext>
                </a:extLst>
              </a:tr>
              <a:tr h="6121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Cr+ (8h/day)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68278"/>
                  </a:ext>
                </a:extLst>
              </a:tr>
              <a:tr h="349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771746"/>
                  </a:ext>
                </a:extLst>
              </a:tr>
              <a:tr h="6121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3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Cr+ (8h/day)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607864"/>
                  </a:ext>
                </a:extLst>
              </a:tr>
              <a:tr h="349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21268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96AEBE83-942D-4D19-84E7-3A66C11D3411}"/>
              </a:ext>
            </a:extLst>
          </p:cNvPr>
          <p:cNvGrpSpPr/>
          <p:nvPr/>
        </p:nvGrpSpPr>
        <p:grpSpPr>
          <a:xfrm>
            <a:off x="703419" y="1860297"/>
            <a:ext cx="5902037" cy="4889926"/>
            <a:chOff x="855819" y="678227"/>
            <a:chExt cx="5902037" cy="48899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436FC2-91EA-4DD2-9D3E-4D3E06756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65" y="1038682"/>
              <a:ext cx="1259174" cy="12591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115AF-0556-4AB1-8A8D-F5FC0D23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184" y="2992451"/>
              <a:ext cx="1259174" cy="12591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E728D0-294A-4842-BC56-962333AB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7292" y="2897403"/>
              <a:ext cx="1259173" cy="144927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8F76A1-A6E6-4C01-8812-9CE1C918018C}"/>
                </a:ext>
              </a:extLst>
            </p:cNvPr>
            <p:cNvSpPr/>
            <p:nvPr/>
          </p:nvSpPr>
          <p:spPr>
            <a:xfrm>
              <a:off x="3081569" y="2181766"/>
              <a:ext cx="1450538" cy="94477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6AE555-82CF-4FB2-B2C9-FF9D5DA53B46}"/>
                </a:ext>
              </a:extLst>
            </p:cNvPr>
            <p:cNvSpPr txBox="1"/>
            <p:nvPr/>
          </p:nvSpPr>
          <p:spPr>
            <a:xfrm>
              <a:off x="1319462" y="4921822"/>
              <a:ext cx="4397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Tanning House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AF5872-188B-4B6A-B901-122A9D15440A}"/>
                </a:ext>
              </a:extLst>
            </p:cNvPr>
            <p:cNvSpPr txBox="1"/>
            <p:nvPr/>
          </p:nvSpPr>
          <p:spPr>
            <a:xfrm>
              <a:off x="1856439" y="864409"/>
              <a:ext cx="111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Worker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976B0C-1284-4C8B-BF16-E56959782E91}"/>
                </a:ext>
              </a:extLst>
            </p:cNvPr>
            <p:cNvSpPr txBox="1"/>
            <p:nvPr/>
          </p:nvSpPr>
          <p:spPr>
            <a:xfrm>
              <a:off x="5270680" y="2668673"/>
              <a:ext cx="111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Worker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AB63C4-C290-41D8-89C3-208D4AB96619}"/>
                </a:ext>
              </a:extLst>
            </p:cNvPr>
            <p:cNvSpPr txBox="1"/>
            <p:nvPr/>
          </p:nvSpPr>
          <p:spPr>
            <a:xfrm>
              <a:off x="1460000" y="2823061"/>
              <a:ext cx="111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Worker 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DAFFBC-9E0A-4937-9DB5-9734DFF43775}"/>
                </a:ext>
              </a:extLst>
            </p:cNvPr>
            <p:cNvCxnSpPr>
              <a:cxnSpLocks/>
            </p:cNvCxnSpPr>
            <p:nvPr/>
          </p:nvCxnSpPr>
          <p:spPr>
            <a:xfrm>
              <a:off x="2703613" y="1490965"/>
              <a:ext cx="649187" cy="7053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35FA96-4C62-4904-9658-68B62A3948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5748" y="2897403"/>
              <a:ext cx="944817" cy="5315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E74E139-60CE-4E00-9623-AAF5FBAE5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6452" y="2992451"/>
              <a:ext cx="622178" cy="3434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EDE428-CA1E-4EC0-A4A8-322B754869F0}"/>
                </a:ext>
              </a:extLst>
            </p:cNvPr>
            <p:cNvSpPr/>
            <p:nvPr/>
          </p:nvSpPr>
          <p:spPr>
            <a:xfrm>
              <a:off x="855819" y="678227"/>
              <a:ext cx="5902037" cy="39909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02AF4A-2EFA-43EB-B457-F7F127A3B795}"/>
              </a:ext>
            </a:extLst>
          </p:cNvPr>
          <p:cNvSpPr txBox="1"/>
          <p:nvPr/>
        </p:nvSpPr>
        <p:spPr>
          <a:xfrm>
            <a:off x="0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(Example) </a:t>
            </a:r>
          </a:p>
        </p:txBody>
      </p:sp>
    </p:spTree>
    <p:extLst>
      <p:ext uri="{BB962C8B-B14F-4D97-AF65-F5344CB8AC3E}">
        <p14:creationId xmlns:p14="http://schemas.microsoft.com/office/powerpoint/2010/main" val="60954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CC9D99-884A-4CA3-B3A2-7718013E3D0F}"/>
              </a:ext>
            </a:extLst>
          </p:cNvPr>
          <p:cNvGrpSpPr/>
          <p:nvPr/>
        </p:nvGrpSpPr>
        <p:grpSpPr>
          <a:xfrm>
            <a:off x="124691" y="1205248"/>
            <a:ext cx="11651673" cy="5424055"/>
            <a:chOff x="124691" y="1205248"/>
            <a:chExt cx="11651673" cy="5424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6429CB-95D2-47EB-97A0-71900F6B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91" y="1205248"/>
              <a:ext cx="11264844" cy="54240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1D323-F760-4044-BB2E-C8A07205B2CF}"/>
                </a:ext>
              </a:extLst>
            </p:cNvPr>
            <p:cNvSpPr/>
            <p:nvPr/>
          </p:nvSpPr>
          <p:spPr>
            <a:xfrm>
              <a:off x="1787176" y="1814199"/>
              <a:ext cx="1858277" cy="9165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Detector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7455B-2C2C-4125-9D34-0E7142C3D37C}"/>
                </a:ext>
              </a:extLst>
            </p:cNvPr>
            <p:cNvSpPr/>
            <p:nvPr/>
          </p:nvSpPr>
          <p:spPr>
            <a:xfrm>
              <a:off x="1563129" y="5844575"/>
              <a:ext cx="2517240" cy="4143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Authority Ends Monitor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7B6AC9-2A0E-4F6E-87BF-AA9AD552F676}"/>
                </a:ext>
              </a:extLst>
            </p:cNvPr>
            <p:cNvSpPr/>
            <p:nvPr/>
          </p:nvSpPr>
          <p:spPr>
            <a:xfrm>
              <a:off x="3105104" y="3195324"/>
              <a:ext cx="224047" cy="6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DFAF5-CC57-4249-97F0-746B89D409FC}"/>
                </a:ext>
              </a:extLst>
            </p:cNvPr>
            <p:cNvSpPr/>
            <p:nvPr/>
          </p:nvSpPr>
          <p:spPr>
            <a:xfrm>
              <a:off x="2125556" y="3003850"/>
              <a:ext cx="224047" cy="1042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9C4898-9E3D-468C-9074-F4F3CEEDC964}"/>
                </a:ext>
              </a:extLst>
            </p:cNvPr>
            <p:cNvSpPr/>
            <p:nvPr/>
          </p:nvSpPr>
          <p:spPr>
            <a:xfrm rot="17482080">
              <a:off x="5583400" y="3069502"/>
              <a:ext cx="163472" cy="64578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8552-D9C5-4075-9719-95D92FBDA931}"/>
                </a:ext>
              </a:extLst>
            </p:cNvPr>
            <p:cNvSpPr/>
            <p:nvPr/>
          </p:nvSpPr>
          <p:spPr>
            <a:xfrm rot="17482080">
              <a:off x="5837637" y="2185790"/>
              <a:ext cx="192025" cy="822997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282B6-F9D9-48CA-930B-FE54C7A7C3D0}"/>
                </a:ext>
              </a:extLst>
            </p:cNvPr>
            <p:cNvSpPr/>
            <p:nvPr/>
          </p:nvSpPr>
          <p:spPr>
            <a:xfrm>
              <a:off x="3968344" y="1406143"/>
              <a:ext cx="1339593" cy="53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7635484E-FB08-4607-9943-DB5D6BAFF271}"/>
                </a:ext>
              </a:extLst>
            </p:cNvPr>
            <p:cNvSpPr/>
            <p:nvPr/>
          </p:nvSpPr>
          <p:spPr>
            <a:xfrm>
              <a:off x="10300982" y="1512863"/>
              <a:ext cx="410325" cy="362859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26B6CC-C476-4EFC-A48E-6DE13FA61B69}"/>
                </a:ext>
              </a:extLst>
            </p:cNvPr>
            <p:cNvSpPr/>
            <p:nvPr/>
          </p:nvSpPr>
          <p:spPr>
            <a:xfrm>
              <a:off x="10894682" y="2228539"/>
              <a:ext cx="881682" cy="18080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End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91ACFA-017D-454C-BF33-D8B6C4B436AC}"/>
              </a:ext>
            </a:extLst>
          </p:cNvPr>
          <p:cNvSpPr txBox="1"/>
          <p:nvPr/>
        </p:nvSpPr>
        <p:spPr>
          <a:xfrm>
            <a:off x="124691" y="138545"/>
            <a:ext cx="1206730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Technology in </a:t>
            </a:r>
            <a:r>
              <a:rPr lang="en-US" sz="4400" b="1" dirty="0">
                <a:solidFill>
                  <a:srgbClr val="4472C4"/>
                </a:solidFill>
              </a:rPr>
              <a:t>Health Risk Minimization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6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04AFD-74EF-4CF7-BE73-AC1843313957}"/>
              </a:ext>
            </a:extLst>
          </p:cNvPr>
          <p:cNvGrpSpPr/>
          <p:nvPr/>
        </p:nvGrpSpPr>
        <p:grpSpPr>
          <a:xfrm>
            <a:off x="2507899" y="1378676"/>
            <a:ext cx="6144781" cy="4917777"/>
            <a:chOff x="1211362" y="2456850"/>
            <a:chExt cx="6144781" cy="491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FE3C6D-943E-4529-9FEB-DAE5DF6F3756}"/>
                </a:ext>
              </a:extLst>
            </p:cNvPr>
            <p:cNvSpPr/>
            <p:nvPr/>
          </p:nvSpPr>
          <p:spPr>
            <a:xfrm>
              <a:off x="2879270" y="3414595"/>
              <a:ext cx="2307772" cy="70255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Sensing of Effluent Chemical Constituent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ECF3CA9-EFD2-44E3-A4E4-902357EA98DA}"/>
                </a:ext>
              </a:extLst>
            </p:cNvPr>
            <p:cNvSpPr/>
            <p:nvPr/>
          </p:nvSpPr>
          <p:spPr>
            <a:xfrm>
              <a:off x="3133270" y="4468528"/>
              <a:ext cx="2053772" cy="141365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Effluent Constituents safety level exceed?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42266-6A4A-4123-A808-15F7C0B4FC63}"/>
                </a:ext>
              </a:extLst>
            </p:cNvPr>
            <p:cNvSpPr/>
            <p:nvPr/>
          </p:nvSpPr>
          <p:spPr>
            <a:xfrm>
              <a:off x="5868833" y="4507174"/>
              <a:ext cx="1190171" cy="114522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5FE1E-ACD3-476A-A0E6-F5CE07234C36}"/>
                </a:ext>
              </a:extLst>
            </p:cNvPr>
            <p:cNvSpPr/>
            <p:nvPr/>
          </p:nvSpPr>
          <p:spPr>
            <a:xfrm>
              <a:off x="1211362" y="4602736"/>
              <a:ext cx="1037838" cy="1145235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D05E1-16AC-43A6-A3DD-C53B769042F4}"/>
                </a:ext>
              </a:extLst>
            </p:cNvPr>
            <p:cNvGrpSpPr/>
            <p:nvPr/>
          </p:nvGrpSpPr>
          <p:grpSpPr>
            <a:xfrm>
              <a:off x="3438068" y="2456850"/>
              <a:ext cx="1480457" cy="646332"/>
              <a:chOff x="3512457" y="2619435"/>
              <a:chExt cx="1480457" cy="646332"/>
            </a:xfrm>
          </p:grpSpPr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07103324-CFA3-4727-8A27-3994A8B7927C}"/>
                  </a:ext>
                </a:extLst>
              </p:cNvPr>
              <p:cNvSpPr/>
              <p:nvPr/>
            </p:nvSpPr>
            <p:spPr>
              <a:xfrm>
                <a:off x="3512457" y="2619435"/>
                <a:ext cx="1480457" cy="646332"/>
              </a:xfrm>
              <a:prstGeom prst="parallelogram">
                <a:avLst>
                  <a:gd name="adj" fmla="val 22125"/>
                </a:avLst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E39C3F-63C4-4B64-872D-1B24E2D6908E}"/>
                  </a:ext>
                </a:extLst>
              </p:cNvPr>
              <p:cNvSpPr txBox="1"/>
              <p:nvPr/>
            </p:nvSpPr>
            <p:spPr>
              <a:xfrm>
                <a:off x="3686627" y="2619435"/>
                <a:ext cx="1306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Discharge of Effluent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CA6739-E9DD-432C-AC8A-AE6110B836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8640" y="4117146"/>
              <a:ext cx="5442" cy="3513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99D949-AAB7-4837-B54D-E92E4820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7042" y="5175354"/>
              <a:ext cx="68179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3B1B2D-B41F-4338-9661-EEBC8EBC98C5}"/>
                </a:ext>
              </a:extLst>
            </p:cNvPr>
            <p:cNvCxnSpPr>
              <a:cxnSpLocks/>
              <a:stCxn id="3" idx="2"/>
              <a:endCxn id="5" idx="3"/>
            </p:cNvCxnSpPr>
            <p:nvPr/>
          </p:nvCxnSpPr>
          <p:spPr>
            <a:xfrm flipH="1" flipV="1">
              <a:off x="2249200" y="5175354"/>
              <a:ext cx="884070" cy="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929B9-939D-424A-9738-CBB4444A3F3D}"/>
                </a:ext>
              </a:extLst>
            </p:cNvPr>
            <p:cNvSpPr txBox="1"/>
            <p:nvPr/>
          </p:nvSpPr>
          <p:spPr>
            <a:xfrm>
              <a:off x="5222231" y="4806023"/>
              <a:ext cx="61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CD5216-66DA-4613-B72E-1C0499F05820}"/>
                </a:ext>
              </a:extLst>
            </p:cNvPr>
            <p:cNvSpPr txBox="1"/>
            <p:nvPr/>
          </p:nvSpPr>
          <p:spPr>
            <a:xfrm>
              <a:off x="2430264" y="4806023"/>
              <a:ext cx="61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0F4B8D-DB98-40F9-9442-9DCF72446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156" y="3063212"/>
              <a:ext cx="5442" cy="3513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CA4EC9-2064-43C3-A6F3-B5BB5D029A9B}"/>
                </a:ext>
              </a:extLst>
            </p:cNvPr>
            <p:cNvSpPr/>
            <p:nvPr/>
          </p:nvSpPr>
          <p:spPr>
            <a:xfrm>
              <a:off x="5746912" y="6229398"/>
              <a:ext cx="1609231" cy="114522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Notify Corresponding Authority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A7A485-BC7C-4F2D-B15D-F73E7AC2C0E7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6463919" y="5652403"/>
              <a:ext cx="87609" cy="57699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FAB00-BE4F-4062-82AF-61E2F433F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84" y="3847389"/>
            <a:ext cx="531125" cy="5311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F01583-7639-443C-8891-49DE13AA0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75" y="3555554"/>
            <a:ext cx="822960" cy="8229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66BB1-4EE0-4796-B528-7B299C6AC2D4}"/>
              </a:ext>
            </a:extLst>
          </p:cNvPr>
          <p:cNvSpPr txBox="1"/>
          <p:nvPr/>
        </p:nvSpPr>
        <p:spPr>
          <a:xfrm>
            <a:off x="119062" y="2647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for Toxic Effluent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9495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05905" y="4494993"/>
            <a:ext cx="3647818" cy="1332412"/>
            <a:chOff x="744583" y="365760"/>
            <a:chExt cx="3647818" cy="1332412"/>
          </a:xfrm>
        </p:grpSpPr>
        <p:sp>
          <p:nvSpPr>
            <p:cNvPr id="5" name="Flowchart: Magnetic Disk 4"/>
            <p:cNvSpPr/>
            <p:nvPr/>
          </p:nvSpPr>
          <p:spPr>
            <a:xfrm>
              <a:off x="744583" y="365760"/>
              <a:ext cx="2155371" cy="1332412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Tannery </a:t>
              </a:r>
            </a:p>
          </p:txBody>
        </p:sp>
        <p:sp>
          <p:nvSpPr>
            <p:cNvPr id="6" name="Flowchart: Direct Access Storage 5"/>
            <p:cNvSpPr/>
            <p:nvPr/>
          </p:nvSpPr>
          <p:spPr>
            <a:xfrm>
              <a:off x="2661604" y="1031966"/>
              <a:ext cx="1730797" cy="364249"/>
            </a:xfrm>
            <a:prstGeom prst="flowChartMagneticDru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5570397" y="5343323"/>
            <a:ext cx="966651" cy="837538"/>
          </a:xfrm>
          <a:custGeom>
            <a:avLst/>
            <a:gdLst>
              <a:gd name="connsiteX0" fmla="*/ 0 w 966651"/>
              <a:gd name="connsiteY0" fmla="*/ 1516 h 837538"/>
              <a:gd name="connsiteX1" fmla="*/ 731520 w 966651"/>
              <a:gd name="connsiteY1" fmla="*/ 132144 h 837538"/>
              <a:gd name="connsiteX2" fmla="*/ 966651 w 966651"/>
              <a:gd name="connsiteY2" fmla="*/ 837538 h 83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651" h="837538">
                <a:moveTo>
                  <a:pt x="0" y="1516"/>
                </a:moveTo>
                <a:cubicBezTo>
                  <a:pt x="285206" y="-2839"/>
                  <a:pt x="570412" y="-7193"/>
                  <a:pt x="731520" y="132144"/>
                </a:cubicBezTo>
                <a:cubicBezTo>
                  <a:pt x="892628" y="271481"/>
                  <a:pt x="929639" y="554509"/>
                  <a:pt x="966651" y="83753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/>
          <p:cNvSpPr/>
          <p:nvPr/>
        </p:nvSpPr>
        <p:spPr>
          <a:xfrm>
            <a:off x="5570397" y="5004445"/>
            <a:ext cx="349417" cy="33887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453235" y="2188029"/>
            <a:ext cx="1306285" cy="12409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hq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6338">
            <a:off x="5398939" y="4207900"/>
            <a:ext cx="342914" cy="888607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>
          <a:xfrm>
            <a:off x="3759520" y="3047026"/>
            <a:ext cx="1598591" cy="1240971"/>
          </a:xfrm>
          <a:custGeom>
            <a:avLst/>
            <a:gdLst>
              <a:gd name="connsiteX0" fmla="*/ 2039815 w 2039815"/>
              <a:gd name="connsiteY0" fmla="*/ 2307101 h 2307101"/>
              <a:gd name="connsiteX1" fmla="*/ 0 w 2039815"/>
              <a:gd name="connsiteY1" fmla="*/ 0 h 23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9815" h="2307101">
                <a:moveTo>
                  <a:pt x="2039815" y="2307101"/>
                </a:move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3759520" y="2637166"/>
            <a:ext cx="2549632" cy="198594"/>
          </a:xfrm>
          <a:custGeom>
            <a:avLst/>
            <a:gdLst>
              <a:gd name="connsiteX0" fmla="*/ 0 w 2222695"/>
              <a:gd name="connsiteY0" fmla="*/ 0 h 647114"/>
              <a:gd name="connsiteX1" fmla="*/ 2222695 w 2222695"/>
              <a:gd name="connsiteY1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695" h="647114">
                <a:moveTo>
                  <a:pt x="0" y="0"/>
                </a:moveTo>
                <a:lnTo>
                  <a:pt x="2222695" y="647114"/>
                </a:ln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38700"/>
              </p:ext>
            </p:extLst>
          </p:nvPr>
        </p:nvGraphicFramePr>
        <p:xfrm>
          <a:off x="6309152" y="1544797"/>
          <a:ext cx="289145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17">
                  <a:extLst>
                    <a:ext uri="{9D8B030D-6E8A-4147-A177-3AD203B41FA5}">
                      <a16:colId xmlns:a16="http://schemas.microsoft.com/office/drawing/2014/main" val="1916771156"/>
                    </a:ext>
                  </a:extLst>
                </a:gridCol>
                <a:gridCol w="963817">
                  <a:extLst>
                    <a:ext uri="{9D8B030D-6E8A-4147-A177-3AD203B41FA5}">
                      <a16:colId xmlns:a16="http://schemas.microsoft.com/office/drawing/2014/main" val="879856247"/>
                    </a:ext>
                  </a:extLst>
                </a:gridCol>
                <a:gridCol w="963817">
                  <a:extLst>
                    <a:ext uri="{9D8B030D-6E8A-4147-A177-3AD203B41FA5}">
                      <a16:colId xmlns:a16="http://schemas.microsoft.com/office/drawing/2014/main" val="2908859364"/>
                    </a:ext>
                  </a:extLst>
                </a:gridCol>
              </a:tblGrid>
              <a:tr h="35915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Monitor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26876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  <a:r>
                        <a:rPr lang="en-US" baseline="0" dirty="0"/>
                        <a:t> Name.</a:t>
                      </a:r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Discharge Amount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 Amount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65552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Cr(vi)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02545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 err="1"/>
                        <a:t>NaCl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80925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16672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2050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6C63B7C-02F2-4762-9CB8-4096E1DB7FAF}"/>
              </a:ext>
            </a:extLst>
          </p:cNvPr>
          <p:cNvSpPr txBox="1"/>
          <p:nvPr/>
        </p:nvSpPr>
        <p:spPr>
          <a:xfrm>
            <a:off x="0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for Toxic Effluent Monitoring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FFC8FF5-97E7-4386-92B4-392AE76CA057}"/>
              </a:ext>
            </a:extLst>
          </p:cNvPr>
          <p:cNvSpPr/>
          <p:nvPr/>
        </p:nvSpPr>
        <p:spPr>
          <a:xfrm>
            <a:off x="6478297" y="5013501"/>
            <a:ext cx="1964857" cy="521003"/>
          </a:xfrm>
          <a:prstGeom prst="wedgeEllipseCallout">
            <a:avLst>
              <a:gd name="adj1" fmla="val -79929"/>
              <a:gd name="adj2" fmla="val -3221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19231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400</Words>
  <Application>Microsoft Office PowerPoint</Application>
  <PresentationFormat>Widescreen</PresentationFormat>
  <Paragraphs>149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Team Name : Omolin</vt:lpstr>
      <vt:lpstr>Topic: Health Risk  &amp; Toxic Effluent Monitoring System in Tannery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Fatin Ishmam</dc:creator>
  <cp:lastModifiedBy>Md. Mustafizur Rahman</cp:lastModifiedBy>
  <cp:revision>62</cp:revision>
  <dcterms:created xsi:type="dcterms:W3CDTF">2020-02-07T14:29:18Z</dcterms:created>
  <dcterms:modified xsi:type="dcterms:W3CDTF">2020-06-10T03:48:43Z</dcterms:modified>
</cp:coreProperties>
</file>