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7E3BF-53A9-483C-9D37-7F921DDAFC5E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07F61-1330-41DE-990C-F839B95D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1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7F61-1330-41DE-990C-F839B95D88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10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7F61-1330-41DE-990C-F839B95D88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6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7F61-1330-41DE-990C-F839B95D88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62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7F61-1330-41DE-990C-F839B95D88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2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7F61-1330-41DE-990C-F839B95D88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27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07F61-1330-41DE-990C-F839B95D88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7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946E-2296-49EE-AE30-35BB9DD910C7}" type="datetime1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C0A2-A103-43D1-8A15-D93EBD55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2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46E8-8799-4C0F-BFEE-660D187E7957}" type="datetime1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C0A2-A103-43D1-8A15-D93EBD55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EB95-BC70-4443-927F-5F2C27D6C551}" type="datetime1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C0A2-A103-43D1-8A15-D93EBD55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3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218D-A5ED-4DB5-BD51-9E1614CC4105}" type="datetime1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C0A2-A103-43D1-8A15-D93EBD55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5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10E1-0173-433F-85D0-31355DD6E5FC}" type="datetime1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C0A2-A103-43D1-8A15-D93EBD55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0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FA52-0111-4467-AA44-7A89F2CD18E9}" type="datetime1">
              <a:rPr lang="en-US" smtClean="0"/>
              <a:t>13-Nov-19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C0A2-A103-43D1-8A15-D93EBD55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24E-6675-4F33-B9B0-17ADE46E1494}" type="datetime1">
              <a:rPr lang="en-US" smtClean="0"/>
              <a:t>13-Nov-19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C0A2-A103-43D1-8A15-D93EBD55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1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81D-C06D-41D4-A7C8-727A4E73B4F5}" type="datetime1">
              <a:rPr lang="en-US" smtClean="0"/>
              <a:t>13-Nov-19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C0A2-A103-43D1-8A15-D93EBD55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0752-A697-45B1-95EE-B72E6729C932}" type="datetime1">
              <a:rPr lang="en-US" smtClean="0"/>
              <a:t>13-Nov-19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C0A2-A103-43D1-8A15-D93EBD55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3217-4D4B-41DD-A375-3A16A052ADA5}" type="datetime1">
              <a:rPr lang="en-US" smtClean="0"/>
              <a:t>13-Nov-19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C0A2-A103-43D1-8A15-D93EBD55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0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C2D7-AFF7-44E9-81E3-EAD192712F6F}" type="datetime1">
              <a:rPr lang="en-US" smtClean="0"/>
              <a:t>13-Nov-19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C0A2-A103-43D1-8A15-D93EBD55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C2880-2D16-4CCE-864D-11DF81834E39}" type="datetime1">
              <a:rPr lang="en-US" smtClean="0"/>
              <a:t>13-Nov-19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4C0A2-A103-43D1-8A15-D93EBD55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2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354" y="1716260"/>
            <a:ext cx="11226018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Different Types Of Distortion in Optical Fiber Communication</a:t>
            </a:r>
          </a:p>
          <a:p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354" y="928468"/>
            <a:ext cx="391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Presentation On</a:t>
            </a:r>
          </a:p>
          <a:p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6099" y="4627710"/>
            <a:ext cx="2377439" cy="815926"/>
          </a:xfrm>
          <a:prstGeom prst="roundRect">
            <a:avLst/>
          </a:prstGeom>
          <a:pattFill prst="pct90">
            <a:fgClr>
              <a:schemeClr val="bg2">
                <a:lumMod val="1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#</a:t>
            </a:r>
            <a:r>
              <a:rPr lang="en-US" sz="4000" b="1" dirty="0" smtClean="0">
                <a:solidFill>
                  <a:srgbClr val="0070C0"/>
                </a:solidFill>
              </a:rPr>
              <a:t>Group </a:t>
            </a:r>
            <a:r>
              <a:rPr lang="en-US" sz="4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40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72937" y="2481943"/>
            <a:ext cx="96273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</a:rPr>
              <a:t>THANK YOU ALL</a:t>
            </a:r>
            <a:endParaRPr lang="en-US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5811407" y="1167621"/>
            <a:ext cx="427612" cy="64711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nip Diagonal Corner Rectangle 2"/>
          <p:cNvSpPr/>
          <p:nvPr/>
        </p:nvSpPr>
        <p:spPr>
          <a:xfrm>
            <a:off x="3570401" y="436102"/>
            <a:ext cx="4909625" cy="844061"/>
          </a:xfrm>
          <a:prstGeom prst="snip2Diag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Distortion in Optical Fiber</a:t>
            </a:r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19640" y="1786597"/>
            <a:ext cx="7216729" cy="618981"/>
            <a:chOff x="1874517" y="1786595"/>
            <a:chExt cx="7638760" cy="618981"/>
          </a:xfrm>
        </p:grpSpPr>
        <p:sp>
          <p:nvSpPr>
            <p:cNvPr id="6" name="Bent-Up Arrow 5"/>
            <p:cNvSpPr/>
            <p:nvPr/>
          </p:nvSpPr>
          <p:spPr>
            <a:xfrm rot="10800000">
              <a:off x="1874517" y="1786597"/>
              <a:ext cx="3819380" cy="618979"/>
            </a:xfrm>
            <a:prstGeom prst="bentUp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ent-Up Arrow 6"/>
            <p:cNvSpPr/>
            <p:nvPr/>
          </p:nvSpPr>
          <p:spPr>
            <a:xfrm rot="10800000" flipH="1">
              <a:off x="5693897" y="1786595"/>
              <a:ext cx="3819380" cy="618979"/>
            </a:xfrm>
            <a:prstGeom prst="bentUp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nip Diagonal Corner Rectangle 8"/>
          <p:cNvSpPr/>
          <p:nvPr/>
        </p:nvSpPr>
        <p:spPr>
          <a:xfrm>
            <a:off x="8344483" y="2546253"/>
            <a:ext cx="3019865" cy="759656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Attenuation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1097280" y="2560320"/>
            <a:ext cx="3019865" cy="759656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Dispersion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Bent-Up Arrow 11"/>
          <p:cNvSpPr/>
          <p:nvPr/>
        </p:nvSpPr>
        <p:spPr>
          <a:xfrm rot="5400000">
            <a:off x="2278963" y="3446586"/>
            <a:ext cx="717451" cy="436098"/>
          </a:xfrm>
          <a:prstGeom prst="bent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5400000">
            <a:off x="2278962" y="3995229"/>
            <a:ext cx="717451" cy="436098"/>
          </a:xfrm>
          <a:prstGeom prst="bent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5400000">
            <a:off x="2278962" y="4628283"/>
            <a:ext cx="717451" cy="436098"/>
          </a:xfrm>
          <a:prstGeom prst="bent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56465" y="3672958"/>
            <a:ext cx="3168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Intramodal</a:t>
            </a:r>
            <a:r>
              <a:rPr lang="en-US" sz="2400" b="1" dirty="0" smtClean="0"/>
              <a:t> Dispersion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56465" y="4243988"/>
            <a:ext cx="3168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Intermodal Dispersion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856465" y="4827803"/>
            <a:ext cx="414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Polarization Mode Dispersion</a:t>
            </a:r>
            <a:endParaRPr lang="en-US" sz="2400" b="1" dirty="0"/>
          </a:p>
        </p:txBody>
      </p:sp>
      <p:sp>
        <p:nvSpPr>
          <p:cNvPr id="19" name="Bent-Up Arrow 18"/>
          <p:cNvSpPr/>
          <p:nvPr/>
        </p:nvSpPr>
        <p:spPr>
          <a:xfrm rot="5400000">
            <a:off x="9277642" y="3446587"/>
            <a:ext cx="717451" cy="436098"/>
          </a:xfrm>
          <a:prstGeom prst="bent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>
          <a:xfrm rot="5400000">
            <a:off x="9277641" y="3995230"/>
            <a:ext cx="717451" cy="436098"/>
          </a:xfrm>
          <a:prstGeom prst="bent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/>
          <p:cNvSpPr/>
          <p:nvPr/>
        </p:nvSpPr>
        <p:spPr>
          <a:xfrm rot="5400000">
            <a:off x="9277641" y="4628284"/>
            <a:ext cx="717451" cy="436098"/>
          </a:xfrm>
          <a:prstGeom prst="bent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854416" y="3672958"/>
            <a:ext cx="248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Bending Loss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854416" y="4237909"/>
            <a:ext cx="248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Absorption Loss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854416" y="4849521"/>
            <a:ext cx="248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Scattering Loss</a:t>
            </a:r>
            <a:endParaRPr lang="en-US" sz="2400" b="1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>
          <a:xfrm>
            <a:off x="8778025" y="6344142"/>
            <a:ext cx="3006144" cy="513858"/>
          </a:xfrm>
        </p:spPr>
        <p:txBody>
          <a:bodyPr/>
          <a:lstStyle/>
          <a:p>
            <a:fld id="{0EF4C0A2-A103-43D1-8A15-D93EBD55227F}" type="slidenum">
              <a:rPr lang="en-US" sz="2000" b="1" smtClean="0"/>
              <a:t>2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701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9" grpId="0" animBg="1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0" y="265044"/>
            <a:ext cx="3901262" cy="752387"/>
          </a:xfrm>
          <a:custGeom>
            <a:avLst/>
            <a:gdLst>
              <a:gd name="connsiteX0" fmla="*/ 0 w 3901262"/>
              <a:gd name="connsiteY0" fmla="*/ 0 h 821635"/>
              <a:gd name="connsiteX1" fmla="*/ 3901262 w 3901262"/>
              <a:gd name="connsiteY1" fmla="*/ 0 h 821635"/>
              <a:gd name="connsiteX2" fmla="*/ 3184009 w 3901262"/>
              <a:gd name="connsiteY2" fmla="*/ 806736 h 821635"/>
              <a:gd name="connsiteX3" fmla="*/ 3200767 w 3901262"/>
              <a:gd name="connsiteY3" fmla="*/ 821635 h 821635"/>
              <a:gd name="connsiteX4" fmla="*/ 0 w 3901262"/>
              <a:gd name="connsiteY4" fmla="*/ 821635 h 82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1262" h="821635">
                <a:moveTo>
                  <a:pt x="0" y="0"/>
                </a:moveTo>
                <a:lnTo>
                  <a:pt x="3901262" y="0"/>
                </a:lnTo>
                <a:lnTo>
                  <a:pt x="3184009" y="806736"/>
                </a:lnTo>
                <a:lnTo>
                  <a:pt x="3200767" y="821635"/>
                </a:lnTo>
                <a:lnTo>
                  <a:pt x="0" y="821635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Attenuation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643944" y="1519707"/>
                <a:ext cx="10985679" cy="4770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2060"/>
                  </a:buClr>
                  <a:buFont typeface="Wingdings" panose="05000000000000000000" pitchFamily="2" charset="2"/>
                  <a:buChar char="v"/>
                </a:pPr>
                <a:r>
                  <a:rPr lang="en-US" sz="2800" b="1" dirty="0" smtClean="0">
                    <a:solidFill>
                      <a:srgbClr val="C00000"/>
                    </a:solidFill>
                  </a:rPr>
                  <a:t>Loss of Energy when traveling from one point to another</a:t>
                </a:r>
              </a:p>
              <a:p>
                <a:pPr marL="285750" indent="-285750">
                  <a:buClr>
                    <a:srgbClr val="002060"/>
                  </a:buClr>
                  <a:buFont typeface="Wingdings" panose="05000000000000000000" pitchFamily="2" charset="2"/>
                  <a:buChar char="v"/>
                </a:pPr>
                <a:r>
                  <a:rPr lang="en-US" sz="2800" b="1" dirty="0" smtClean="0">
                    <a:solidFill>
                      <a:srgbClr val="C00000"/>
                    </a:solidFill>
                  </a:rPr>
                  <a:t>Measured in attenuation constant in dB/Wm</a:t>
                </a:r>
              </a:p>
              <a:p>
                <a:pPr>
                  <a:buClr>
                    <a:srgbClr val="002060"/>
                  </a:buClr>
                </a:pPr>
                <a:r>
                  <a:rPr lang="en-US" sz="2800" b="1" dirty="0" smtClean="0">
                    <a:solidFill>
                      <a:srgbClr val="C00000"/>
                    </a:solidFill>
                  </a:rPr>
                  <a:t>           </a:t>
                </a:r>
              </a:p>
              <a:p>
                <a:pPr>
                  <a:buClr>
                    <a:srgbClr val="002060"/>
                  </a:buClr>
                </a:pPr>
                <a:r>
                  <a:rPr 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                      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l-GR" sz="3200" b="1" dirty="0" smtClean="0">
                    <a:solidFill>
                      <a:srgbClr val="C00000"/>
                    </a:solidFill>
                  </a:rPr>
                  <a:t>α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∞ L</a:t>
                </a:r>
              </a:p>
              <a:p>
                <a:pPr>
                  <a:buClr>
                    <a:srgbClr val="002060"/>
                  </a:buClr>
                </a:pPr>
                <a:r>
                  <a:rPr 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                      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l-GR" sz="3200" b="1" dirty="0" smtClean="0">
                    <a:solidFill>
                      <a:srgbClr val="C00000"/>
                    </a:solidFill>
                  </a:rPr>
                  <a:t>α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 = 10 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b="1" dirty="0" smtClean="0">
                    <a:solidFill>
                      <a:srgbClr val="C00000"/>
                    </a:solidFill>
                  </a:rPr>
                  <a:t>        </a:t>
                </a:r>
              </a:p>
              <a:p>
                <a:pPr>
                  <a:buClr>
                    <a:srgbClr val="002060"/>
                  </a:buClr>
                </a:pPr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                                                          </a:t>
                </a:r>
                <a:r>
                  <a:rPr lang="en-US" sz="2800" b="1" dirty="0" err="1" smtClean="0">
                    <a:solidFill>
                      <a:srgbClr val="C00000"/>
                    </a:solidFill>
                  </a:rPr>
                  <a:t>wehere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,</a:t>
                </a:r>
              </a:p>
              <a:p>
                <a:pPr>
                  <a:buClr>
                    <a:srgbClr val="002060"/>
                  </a:buClr>
                </a:pPr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                                                                         </a:t>
                </a:r>
                <a:r>
                  <a:rPr lang="el-GR" sz="2400" b="1" dirty="0" smtClean="0">
                    <a:solidFill>
                      <a:srgbClr val="C00000"/>
                    </a:solidFill>
                  </a:rPr>
                  <a:t>α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= Attenuation Constant</a:t>
                </a:r>
              </a:p>
              <a:p>
                <a:pPr>
                  <a:buClr>
                    <a:srgbClr val="002060"/>
                  </a:buClr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      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rgbClr val="C00000"/>
                    </a:solidFill>
                  </a:rPr>
                  <a:t> = input Power</a:t>
                </a:r>
              </a:p>
              <a:p>
                <a:pPr>
                  <a:buClr>
                    <a:srgbClr val="002060"/>
                  </a:buClr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     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rgbClr val="C00000"/>
                    </a:solidFill>
                  </a:rPr>
                  <a:t> = output Power</a:t>
                </a:r>
              </a:p>
              <a:p>
                <a:pPr>
                  <a:buClr>
                    <a:srgbClr val="002060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4" y="1519707"/>
                <a:ext cx="10985679" cy="4770793"/>
              </a:xfrm>
              <a:prstGeom prst="rect">
                <a:avLst/>
              </a:prstGeom>
              <a:blipFill rotWithShape="0">
                <a:blip r:embed="rId3"/>
                <a:stretch>
                  <a:fillRect l="-999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lide Number Placeholder 27"/>
          <p:cNvSpPr>
            <a:spLocks noGrp="1"/>
          </p:cNvSpPr>
          <p:nvPr>
            <p:ph type="sldNum" sz="quarter" idx="12"/>
          </p:nvPr>
        </p:nvSpPr>
        <p:spPr>
          <a:xfrm>
            <a:off x="8778025" y="6344142"/>
            <a:ext cx="3006144" cy="513858"/>
          </a:xfrm>
        </p:spPr>
        <p:txBody>
          <a:bodyPr/>
          <a:lstStyle/>
          <a:p>
            <a:r>
              <a:rPr lang="en-US" sz="2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1943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83" y="106017"/>
            <a:ext cx="7726018" cy="6615458"/>
          </a:xfrm>
          <a:prstGeom prst="rect">
            <a:avLst/>
          </a:prstGeom>
        </p:spPr>
      </p:pic>
      <p:sp>
        <p:nvSpPr>
          <p:cNvPr id="25" name="Freeform 24"/>
          <p:cNvSpPr/>
          <p:nvPr/>
        </p:nvSpPr>
        <p:spPr>
          <a:xfrm>
            <a:off x="0" y="265044"/>
            <a:ext cx="3901262" cy="752387"/>
          </a:xfrm>
          <a:custGeom>
            <a:avLst/>
            <a:gdLst>
              <a:gd name="connsiteX0" fmla="*/ 0 w 3901262"/>
              <a:gd name="connsiteY0" fmla="*/ 0 h 821635"/>
              <a:gd name="connsiteX1" fmla="*/ 3901262 w 3901262"/>
              <a:gd name="connsiteY1" fmla="*/ 0 h 821635"/>
              <a:gd name="connsiteX2" fmla="*/ 3184009 w 3901262"/>
              <a:gd name="connsiteY2" fmla="*/ 806736 h 821635"/>
              <a:gd name="connsiteX3" fmla="*/ 3200767 w 3901262"/>
              <a:gd name="connsiteY3" fmla="*/ 821635 h 821635"/>
              <a:gd name="connsiteX4" fmla="*/ 0 w 3901262"/>
              <a:gd name="connsiteY4" fmla="*/ 821635 h 82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1262" h="821635">
                <a:moveTo>
                  <a:pt x="0" y="0"/>
                </a:moveTo>
                <a:lnTo>
                  <a:pt x="3901262" y="0"/>
                </a:lnTo>
                <a:lnTo>
                  <a:pt x="3184009" y="806736"/>
                </a:lnTo>
                <a:lnTo>
                  <a:pt x="3200767" y="821635"/>
                </a:lnTo>
                <a:lnTo>
                  <a:pt x="0" y="821635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Attenuation</a:t>
            </a:r>
            <a:endParaRPr lang="en-US" sz="3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43944" y="1415203"/>
            <a:ext cx="4463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/>
              <a:t>Loss Happens due to</a:t>
            </a:r>
          </a:p>
          <a:p>
            <a:pPr>
              <a:buClr>
                <a:srgbClr val="002060"/>
              </a:buClr>
            </a:pPr>
            <a:r>
              <a:rPr lang="en-US" sz="2800" b="1" dirty="0" smtClean="0">
                <a:solidFill>
                  <a:srgbClr val="C00000"/>
                </a:solidFill>
              </a:rPr>
              <a:t>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6903" y="2319599"/>
            <a:ext cx="4463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rgbClr val="C00000"/>
                </a:solidFill>
              </a:rPr>
              <a:t>Bending Loss  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6903" y="2842819"/>
            <a:ext cx="4463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rgbClr val="00B050"/>
                </a:solidFill>
              </a:rPr>
              <a:t>Absorption</a:t>
            </a:r>
            <a:r>
              <a:rPr lang="en-US" sz="2800" b="1" dirty="0" smtClean="0">
                <a:solidFill>
                  <a:srgbClr val="00B050"/>
                </a:solidFill>
              </a:rPr>
              <a:t> Loss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6903" y="3437157"/>
            <a:ext cx="4463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Scattering</a:t>
            </a:r>
            <a:r>
              <a:rPr lang="en-US" sz="2800" b="1" dirty="0" smtClean="0">
                <a:solidFill>
                  <a:srgbClr val="7030A0"/>
                </a:solidFill>
              </a:rPr>
              <a:t> Loss           </a:t>
            </a:r>
          </a:p>
        </p:txBody>
      </p:sp>
      <p:sp>
        <p:nvSpPr>
          <p:cNvPr id="3" name="Oval 2"/>
          <p:cNvSpPr/>
          <p:nvPr/>
        </p:nvSpPr>
        <p:spPr>
          <a:xfrm>
            <a:off x="9528313" y="4346713"/>
            <a:ext cx="1351721" cy="20096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14121" y="2369311"/>
            <a:ext cx="1086679" cy="2547246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25290" y="1510748"/>
            <a:ext cx="2585309" cy="502816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27"/>
          <p:cNvSpPr>
            <a:spLocks noGrp="1"/>
          </p:cNvSpPr>
          <p:nvPr>
            <p:ph type="sldNum" sz="quarter" idx="12"/>
          </p:nvPr>
        </p:nvSpPr>
        <p:spPr>
          <a:xfrm>
            <a:off x="8778025" y="6344142"/>
            <a:ext cx="3006144" cy="513858"/>
          </a:xfrm>
        </p:spPr>
        <p:txBody>
          <a:bodyPr/>
          <a:lstStyle/>
          <a:p>
            <a:r>
              <a:rPr lang="en-US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413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0" y="265044"/>
            <a:ext cx="4127864" cy="752387"/>
          </a:xfrm>
          <a:custGeom>
            <a:avLst/>
            <a:gdLst>
              <a:gd name="connsiteX0" fmla="*/ 0 w 3901262"/>
              <a:gd name="connsiteY0" fmla="*/ 0 h 821635"/>
              <a:gd name="connsiteX1" fmla="*/ 3901262 w 3901262"/>
              <a:gd name="connsiteY1" fmla="*/ 0 h 821635"/>
              <a:gd name="connsiteX2" fmla="*/ 3184009 w 3901262"/>
              <a:gd name="connsiteY2" fmla="*/ 806736 h 821635"/>
              <a:gd name="connsiteX3" fmla="*/ 3200767 w 3901262"/>
              <a:gd name="connsiteY3" fmla="*/ 821635 h 821635"/>
              <a:gd name="connsiteX4" fmla="*/ 0 w 3901262"/>
              <a:gd name="connsiteY4" fmla="*/ 821635 h 82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1262" h="821635">
                <a:moveTo>
                  <a:pt x="0" y="0"/>
                </a:moveTo>
                <a:lnTo>
                  <a:pt x="3901262" y="0"/>
                </a:lnTo>
                <a:lnTo>
                  <a:pt x="3184009" y="806736"/>
                </a:lnTo>
                <a:lnTo>
                  <a:pt x="3200767" y="821635"/>
                </a:lnTo>
                <a:lnTo>
                  <a:pt x="0" y="821635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Bending Loss</a:t>
            </a:r>
            <a:endParaRPr lang="en-US" sz="3600" b="1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C0A2-A103-43D1-8A15-D93EBD55227F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70263" y="1267097"/>
            <a:ext cx="5826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400" b="1" dirty="0" smtClean="0"/>
              <a:t>Loss of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light</a:t>
            </a:r>
            <a:r>
              <a:rPr lang="en-US" sz="2400" b="1" dirty="0" smtClean="0"/>
              <a:t> energy due to Bending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400" b="1" dirty="0" smtClean="0"/>
              <a:t>Types Of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Bending</a:t>
            </a:r>
            <a:r>
              <a:rPr lang="en-US" sz="2400" b="1" dirty="0" smtClean="0"/>
              <a:t> Loss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8957" y="2425148"/>
            <a:ext cx="41214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Macroscopic Bending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                             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48070" y="3004861"/>
            <a:ext cx="3432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</a:rPr>
              <a:t>Completely Bends the fiber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8957" y="4442076"/>
            <a:ext cx="41214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2. </a:t>
            </a:r>
            <a:r>
              <a:rPr lang="en-US" sz="2400" b="1" dirty="0" smtClean="0">
                <a:solidFill>
                  <a:srgbClr val="C00000"/>
                </a:solidFill>
              </a:rPr>
              <a:t>Microscopic Bending </a:t>
            </a:r>
            <a:r>
              <a:rPr lang="en-US" sz="2400" b="1" dirty="0" smtClean="0">
                <a:solidFill>
                  <a:srgbClr val="C00000"/>
                </a:solidFill>
              </a:rPr>
              <a:t>                              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48069" y="5165181"/>
            <a:ext cx="3432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</a:rPr>
              <a:t>Slightly Bends the core and cladding</a:t>
            </a:r>
            <a:endParaRPr lang="en-US" sz="2400" b="1" dirty="0">
              <a:solidFill>
                <a:srgbClr val="00206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69494" y="0"/>
            <a:ext cx="5801738" cy="3835858"/>
            <a:chOff x="6069494" y="0"/>
            <a:chExt cx="5801738" cy="383585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9496" y="0"/>
              <a:ext cx="5801736" cy="383585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069494" y="2579037"/>
              <a:ext cx="294387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Macroscopic Bending</a:t>
              </a:r>
              <a:endParaRPr lang="en-US" sz="28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69494" y="3944983"/>
            <a:ext cx="5801738" cy="2976404"/>
            <a:chOff x="6069494" y="3944983"/>
            <a:chExt cx="5801738" cy="297640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9494" y="3944983"/>
              <a:ext cx="5801738" cy="291301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069494" y="5967280"/>
              <a:ext cx="294387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Microscopic Bending</a:t>
              </a:r>
              <a:endParaRPr lang="en-US" sz="2800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83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-1" y="265044"/>
            <a:ext cx="4924697" cy="752387"/>
          </a:xfrm>
          <a:custGeom>
            <a:avLst/>
            <a:gdLst>
              <a:gd name="connsiteX0" fmla="*/ 0 w 3901262"/>
              <a:gd name="connsiteY0" fmla="*/ 0 h 821635"/>
              <a:gd name="connsiteX1" fmla="*/ 3901262 w 3901262"/>
              <a:gd name="connsiteY1" fmla="*/ 0 h 821635"/>
              <a:gd name="connsiteX2" fmla="*/ 3184009 w 3901262"/>
              <a:gd name="connsiteY2" fmla="*/ 806736 h 821635"/>
              <a:gd name="connsiteX3" fmla="*/ 3200767 w 3901262"/>
              <a:gd name="connsiteY3" fmla="*/ 821635 h 821635"/>
              <a:gd name="connsiteX4" fmla="*/ 0 w 3901262"/>
              <a:gd name="connsiteY4" fmla="*/ 821635 h 82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1262" h="821635">
                <a:moveTo>
                  <a:pt x="0" y="0"/>
                </a:moveTo>
                <a:lnTo>
                  <a:pt x="3901262" y="0"/>
                </a:lnTo>
                <a:lnTo>
                  <a:pt x="3184009" y="806736"/>
                </a:lnTo>
                <a:lnTo>
                  <a:pt x="3200767" y="821635"/>
                </a:lnTo>
                <a:lnTo>
                  <a:pt x="0" y="821635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Absorption Loss</a:t>
            </a:r>
            <a:endParaRPr lang="en-US" sz="3600" b="1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C0A2-A103-43D1-8A15-D93EBD55227F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70263" y="1267097"/>
            <a:ext cx="5826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400" b="1" dirty="0" smtClean="0"/>
              <a:t>Light is absorbed  and loss energy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400" b="1" dirty="0" smtClean="0"/>
              <a:t>Types Of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absorption</a:t>
            </a:r>
            <a:r>
              <a:rPr lang="en-US" sz="2400" b="1" dirty="0" smtClean="0"/>
              <a:t> Loss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58957" y="2425148"/>
            <a:ext cx="41214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Intrinsic Absorption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                              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48070" y="3004861"/>
            <a:ext cx="3891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</a:rPr>
              <a:t>Interacts within glass particles and  absorb required  energy from signal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8957" y="4442076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2.Extrinsic Absorption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8069" y="5165181"/>
            <a:ext cx="3773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</a:rPr>
              <a:t>Energy absorbed by external impurities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     </a:t>
            </a:r>
            <a:r>
              <a:rPr lang="en-US" sz="2400" b="1" dirty="0" err="1" smtClean="0">
                <a:solidFill>
                  <a:srgbClr val="002060"/>
                </a:solidFill>
              </a:rPr>
              <a:t>i.e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iron,chromium,OH</a:t>
            </a:r>
            <a:r>
              <a:rPr lang="en-US" sz="2400" b="1" dirty="0" smtClean="0">
                <a:solidFill>
                  <a:srgbClr val="002060"/>
                </a:solidFill>
              </a:rPr>
              <a:t>-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83930"/>
            <a:ext cx="6200775" cy="689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charRg st="3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charRg st="3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-1" y="265044"/>
            <a:ext cx="4320209" cy="752387"/>
          </a:xfrm>
          <a:custGeom>
            <a:avLst/>
            <a:gdLst>
              <a:gd name="connsiteX0" fmla="*/ 0 w 3901262"/>
              <a:gd name="connsiteY0" fmla="*/ 0 h 821635"/>
              <a:gd name="connsiteX1" fmla="*/ 3901262 w 3901262"/>
              <a:gd name="connsiteY1" fmla="*/ 0 h 821635"/>
              <a:gd name="connsiteX2" fmla="*/ 3184009 w 3901262"/>
              <a:gd name="connsiteY2" fmla="*/ 806736 h 821635"/>
              <a:gd name="connsiteX3" fmla="*/ 3200767 w 3901262"/>
              <a:gd name="connsiteY3" fmla="*/ 821635 h 821635"/>
              <a:gd name="connsiteX4" fmla="*/ 0 w 3901262"/>
              <a:gd name="connsiteY4" fmla="*/ 821635 h 82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1262" h="821635">
                <a:moveTo>
                  <a:pt x="0" y="0"/>
                </a:moveTo>
                <a:lnTo>
                  <a:pt x="3901262" y="0"/>
                </a:lnTo>
                <a:lnTo>
                  <a:pt x="3184009" y="806736"/>
                </a:lnTo>
                <a:lnTo>
                  <a:pt x="3200767" y="821635"/>
                </a:lnTo>
                <a:lnTo>
                  <a:pt x="0" y="821635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  Scattering Loss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0263" y="1267097"/>
            <a:ext cx="6152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/>
              <a:t>Light is hindered and deviates from the path 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/>
              <a:t>Reasons Behind Scattering </a:t>
            </a:r>
            <a:r>
              <a:rPr lang="en-US" sz="2800" b="1" dirty="0" err="1" smtClean="0"/>
              <a:t>Losss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748" y="2637898"/>
            <a:ext cx="5281749" cy="36012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748" y="368027"/>
            <a:ext cx="5281749" cy="2152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0160" y="2730353"/>
            <a:ext cx="512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</a:rPr>
              <a:t>Microscopic variations in material density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</a:rPr>
              <a:t>Compositional Fluctuations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</a:rPr>
              <a:t>Manufacturing Defects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</a:rPr>
              <a:t>Structural </a:t>
            </a:r>
            <a:r>
              <a:rPr lang="en-US" sz="2400" b="1" dirty="0" err="1" smtClean="0">
                <a:solidFill>
                  <a:srgbClr val="002060"/>
                </a:solidFill>
              </a:rPr>
              <a:t>Homogenities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9" name="Slide Number Placeholder 27"/>
          <p:cNvSpPr>
            <a:spLocks noGrp="1"/>
          </p:cNvSpPr>
          <p:nvPr>
            <p:ph type="sldNum" sz="quarter" idx="12"/>
          </p:nvPr>
        </p:nvSpPr>
        <p:spPr>
          <a:xfrm>
            <a:off x="8778025" y="6344142"/>
            <a:ext cx="3006144" cy="513858"/>
          </a:xfrm>
        </p:spPr>
        <p:txBody>
          <a:bodyPr/>
          <a:lstStyle/>
          <a:p>
            <a:r>
              <a:rPr lang="en-US" sz="20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1501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6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charRg st="46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charRg st="46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-1" y="265044"/>
            <a:ext cx="5009323" cy="752387"/>
          </a:xfrm>
          <a:custGeom>
            <a:avLst/>
            <a:gdLst>
              <a:gd name="connsiteX0" fmla="*/ 0 w 3901262"/>
              <a:gd name="connsiteY0" fmla="*/ 0 h 821635"/>
              <a:gd name="connsiteX1" fmla="*/ 3901262 w 3901262"/>
              <a:gd name="connsiteY1" fmla="*/ 0 h 821635"/>
              <a:gd name="connsiteX2" fmla="*/ 3184009 w 3901262"/>
              <a:gd name="connsiteY2" fmla="*/ 806736 h 821635"/>
              <a:gd name="connsiteX3" fmla="*/ 3200767 w 3901262"/>
              <a:gd name="connsiteY3" fmla="*/ 821635 h 821635"/>
              <a:gd name="connsiteX4" fmla="*/ 0 w 3901262"/>
              <a:gd name="connsiteY4" fmla="*/ 821635 h 82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1262" h="821635">
                <a:moveTo>
                  <a:pt x="0" y="0"/>
                </a:moveTo>
                <a:lnTo>
                  <a:pt x="3901262" y="0"/>
                </a:lnTo>
                <a:lnTo>
                  <a:pt x="3184009" y="806736"/>
                </a:lnTo>
                <a:lnTo>
                  <a:pt x="3200767" y="821635"/>
                </a:lnTo>
                <a:lnTo>
                  <a:pt x="0" y="821635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Reduction Of Losses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46922" y="1225689"/>
            <a:ext cx="111450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To Reduce Scattering, The refractive index of core  must be increased and </a:t>
            </a:r>
            <a:r>
              <a:rPr lang="en-US" sz="2400" dirty="0" err="1" smtClean="0">
                <a:solidFill>
                  <a:srgbClr val="002060"/>
                </a:solidFill>
              </a:rPr>
              <a:t>pefect</a:t>
            </a:r>
            <a:r>
              <a:rPr lang="en-US" sz="2400" dirty="0" smtClean="0">
                <a:solidFill>
                  <a:srgbClr val="002060"/>
                </a:solidFill>
              </a:rPr>
              <a:t> manufacturing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q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To Reduce Absorption, Perfect doping is needed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q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Using Multi-mode fiber and perfect fabrication Bending loss can be reduced.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q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High suitable heat Shrinkable tube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Insertion loss should be lower than 0.3 dB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27"/>
          <p:cNvSpPr>
            <a:spLocks noGrp="1"/>
          </p:cNvSpPr>
          <p:nvPr>
            <p:ph type="sldNum" sz="quarter" idx="12"/>
          </p:nvPr>
        </p:nvSpPr>
        <p:spPr>
          <a:xfrm>
            <a:off x="8778025" y="6344142"/>
            <a:ext cx="3006144" cy="513858"/>
          </a:xfrm>
        </p:spPr>
        <p:txBody>
          <a:bodyPr/>
          <a:lstStyle/>
          <a:p>
            <a:r>
              <a:rPr lang="en-US" sz="20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1276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5571" y="2327984"/>
            <a:ext cx="10345783" cy="17634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Have any Question?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354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237</Words>
  <Application>Microsoft Office PowerPoint</Application>
  <PresentationFormat>Widescreen</PresentationFormat>
  <Paragraphs>82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Mustafizur Rahman</dc:creator>
  <cp:lastModifiedBy>Md. Mustafizur Rahman</cp:lastModifiedBy>
  <cp:revision>25</cp:revision>
  <dcterms:created xsi:type="dcterms:W3CDTF">2019-11-13T14:29:20Z</dcterms:created>
  <dcterms:modified xsi:type="dcterms:W3CDTF">2019-11-13T17:42:35Z</dcterms:modified>
</cp:coreProperties>
</file>