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039145d00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039145d00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039145d00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039145d00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039145d00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039145d00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039145d00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039145d00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039145d00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039145d00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039145d00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039145d00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03c57b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03c57b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Font typeface="Montserrat"/>
              <a:buNone/>
              <a:defRPr sz="14000">
                <a:latin typeface="Montserrat"/>
                <a:ea typeface="Montserrat"/>
                <a:cs typeface="Montserrat"/>
                <a:sym typeface="Montserrat"/>
              </a:defRPr>
            </a:lvl1pPr>
            <a:lvl2pPr lvl="1" rtl="0" algn="ctr">
              <a:spcBef>
                <a:spcPts val="0"/>
              </a:spcBef>
              <a:spcAft>
                <a:spcPts val="0"/>
              </a:spcAft>
              <a:buSzPts val="14000"/>
              <a:buFont typeface="Montserrat"/>
              <a:buNone/>
              <a:defRPr sz="14000">
                <a:latin typeface="Montserrat"/>
                <a:ea typeface="Montserrat"/>
                <a:cs typeface="Montserrat"/>
                <a:sym typeface="Montserrat"/>
              </a:defRPr>
            </a:lvl2pPr>
            <a:lvl3pPr lvl="2" rtl="0" algn="ctr">
              <a:spcBef>
                <a:spcPts val="0"/>
              </a:spcBef>
              <a:spcAft>
                <a:spcPts val="0"/>
              </a:spcAft>
              <a:buSzPts val="14000"/>
              <a:buFont typeface="Montserrat"/>
              <a:buNone/>
              <a:defRPr sz="14000">
                <a:latin typeface="Montserrat"/>
                <a:ea typeface="Montserrat"/>
                <a:cs typeface="Montserrat"/>
                <a:sym typeface="Montserrat"/>
              </a:defRPr>
            </a:lvl3pPr>
            <a:lvl4pPr lvl="3" rtl="0" algn="ctr">
              <a:spcBef>
                <a:spcPts val="0"/>
              </a:spcBef>
              <a:spcAft>
                <a:spcPts val="0"/>
              </a:spcAft>
              <a:buSzPts val="14000"/>
              <a:buFont typeface="Montserrat"/>
              <a:buNone/>
              <a:defRPr sz="14000">
                <a:latin typeface="Montserrat"/>
                <a:ea typeface="Montserrat"/>
                <a:cs typeface="Montserrat"/>
                <a:sym typeface="Montserrat"/>
              </a:defRPr>
            </a:lvl4pPr>
            <a:lvl5pPr lvl="4" rtl="0" algn="ctr">
              <a:spcBef>
                <a:spcPts val="0"/>
              </a:spcBef>
              <a:spcAft>
                <a:spcPts val="0"/>
              </a:spcAft>
              <a:buSzPts val="14000"/>
              <a:buFont typeface="Montserrat"/>
              <a:buNone/>
              <a:defRPr sz="14000">
                <a:latin typeface="Montserrat"/>
                <a:ea typeface="Montserrat"/>
                <a:cs typeface="Montserrat"/>
                <a:sym typeface="Montserrat"/>
              </a:defRPr>
            </a:lvl5pPr>
            <a:lvl6pPr lvl="5" rtl="0" algn="ctr">
              <a:spcBef>
                <a:spcPts val="0"/>
              </a:spcBef>
              <a:spcAft>
                <a:spcPts val="0"/>
              </a:spcAft>
              <a:buSzPts val="14000"/>
              <a:buFont typeface="Montserrat"/>
              <a:buNone/>
              <a:defRPr sz="14000">
                <a:latin typeface="Montserrat"/>
                <a:ea typeface="Montserrat"/>
                <a:cs typeface="Montserrat"/>
                <a:sym typeface="Montserrat"/>
              </a:defRPr>
            </a:lvl6pPr>
            <a:lvl7pPr lvl="6" rtl="0" algn="ctr">
              <a:spcBef>
                <a:spcPts val="0"/>
              </a:spcBef>
              <a:spcAft>
                <a:spcPts val="0"/>
              </a:spcAft>
              <a:buSzPts val="14000"/>
              <a:buFont typeface="Montserrat"/>
              <a:buNone/>
              <a:defRPr sz="14000">
                <a:latin typeface="Montserrat"/>
                <a:ea typeface="Montserrat"/>
                <a:cs typeface="Montserrat"/>
                <a:sym typeface="Montserrat"/>
              </a:defRPr>
            </a:lvl7pPr>
            <a:lvl8pPr lvl="7" rtl="0" algn="ctr">
              <a:spcBef>
                <a:spcPts val="0"/>
              </a:spcBef>
              <a:spcAft>
                <a:spcPts val="0"/>
              </a:spcAft>
              <a:buSzPts val="14000"/>
              <a:buFont typeface="Montserrat"/>
              <a:buNone/>
              <a:defRPr sz="14000">
                <a:latin typeface="Montserrat"/>
                <a:ea typeface="Montserrat"/>
                <a:cs typeface="Montserrat"/>
                <a:sym typeface="Montserrat"/>
              </a:defRPr>
            </a:lvl8pPr>
            <a:lvl9pPr lvl="8" rtl="0"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highlight>
                  <a:schemeClr val="dk1"/>
                </a:highlight>
              </a:defRPr>
            </a:lvl1pPr>
            <a:lvl2pPr indent="-317500" lvl="1" marL="914400" rtl="0" algn="ctr">
              <a:spcBef>
                <a:spcPts val="0"/>
              </a:spcBef>
              <a:spcAft>
                <a:spcPts val="0"/>
              </a:spcAft>
              <a:buSzPts val="1400"/>
              <a:buChar char="○"/>
              <a:defRPr>
                <a:highlight>
                  <a:schemeClr val="dk1"/>
                </a:highlight>
              </a:defRPr>
            </a:lvl2pPr>
            <a:lvl3pPr indent="-317500" lvl="2" marL="1371600" rtl="0" algn="ctr">
              <a:spcBef>
                <a:spcPts val="0"/>
              </a:spcBef>
              <a:spcAft>
                <a:spcPts val="0"/>
              </a:spcAft>
              <a:buSzPts val="1400"/>
              <a:buChar char="■"/>
              <a:defRPr>
                <a:highlight>
                  <a:schemeClr val="dk1"/>
                </a:highlight>
              </a:defRPr>
            </a:lvl3pPr>
            <a:lvl4pPr indent="-317500" lvl="3" marL="1828800" rtl="0" algn="ctr">
              <a:spcBef>
                <a:spcPts val="0"/>
              </a:spcBef>
              <a:spcAft>
                <a:spcPts val="0"/>
              </a:spcAft>
              <a:buSzPts val="1400"/>
              <a:buChar char="●"/>
              <a:defRPr>
                <a:highlight>
                  <a:schemeClr val="dk1"/>
                </a:highlight>
              </a:defRPr>
            </a:lvl4pPr>
            <a:lvl5pPr indent="-317500" lvl="4" marL="2286000" rtl="0" algn="ctr">
              <a:spcBef>
                <a:spcPts val="0"/>
              </a:spcBef>
              <a:spcAft>
                <a:spcPts val="0"/>
              </a:spcAft>
              <a:buSzPts val="1400"/>
              <a:buChar char="○"/>
              <a:defRPr>
                <a:highlight>
                  <a:schemeClr val="dk1"/>
                </a:highlight>
              </a:defRPr>
            </a:lvl5pPr>
            <a:lvl6pPr indent="-317500" lvl="5" marL="2743200" rtl="0" algn="ctr">
              <a:spcBef>
                <a:spcPts val="0"/>
              </a:spcBef>
              <a:spcAft>
                <a:spcPts val="0"/>
              </a:spcAft>
              <a:buSzPts val="1400"/>
              <a:buChar char="■"/>
              <a:defRPr>
                <a:highlight>
                  <a:schemeClr val="dk1"/>
                </a:highlight>
              </a:defRPr>
            </a:lvl6pPr>
            <a:lvl7pPr indent="-317500" lvl="6" marL="3200400" rtl="0" algn="ctr">
              <a:spcBef>
                <a:spcPts val="0"/>
              </a:spcBef>
              <a:spcAft>
                <a:spcPts val="0"/>
              </a:spcAft>
              <a:buSzPts val="1400"/>
              <a:buChar char="●"/>
              <a:defRPr>
                <a:highlight>
                  <a:schemeClr val="dk1"/>
                </a:highlight>
              </a:defRPr>
            </a:lvl7pPr>
            <a:lvl8pPr indent="-317500" lvl="7" marL="3657600" rtl="0" algn="ctr">
              <a:spcBef>
                <a:spcPts val="0"/>
              </a:spcBef>
              <a:spcAft>
                <a:spcPts val="0"/>
              </a:spcAft>
              <a:buSzPts val="1400"/>
              <a:buChar char="○"/>
              <a:defRPr>
                <a:highlight>
                  <a:schemeClr val="dk1"/>
                </a:highlight>
              </a:defRPr>
            </a:lvl8pPr>
            <a:lvl9pPr indent="-317500" lvl="8" marL="4114800" rtl="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highlight>
                  <a:schemeClr val="lt1"/>
                </a:highlight>
              </a:defRPr>
            </a:lvl1pPr>
            <a:lvl2pPr indent="-317500" lvl="1" marL="914400" rtl="0">
              <a:spcBef>
                <a:spcPts val="0"/>
              </a:spcBef>
              <a:spcAft>
                <a:spcPts val="0"/>
              </a:spcAft>
              <a:buSzPts val="1400"/>
              <a:buChar char="○"/>
              <a:defRPr>
                <a:highlight>
                  <a:schemeClr val="lt1"/>
                </a:highlight>
              </a:defRPr>
            </a:lvl2pPr>
            <a:lvl3pPr indent="-317500" lvl="2" marL="1371600" rtl="0">
              <a:spcBef>
                <a:spcPts val="0"/>
              </a:spcBef>
              <a:spcAft>
                <a:spcPts val="0"/>
              </a:spcAft>
              <a:buSzPts val="1400"/>
              <a:buChar char="■"/>
              <a:defRPr>
                <a:highlight>
                  <a:schemeClr val="lt1"/>
                </a:highlight>
              </a:defRPr>
            </a:lvl3pPr>
            <a:lvl4pPr indent="-317500" lvl="3" marL="1828800" rtl="0">
              <a:spcBef>
                <a:spcPts val="0"/>
              </a:spcBef>
              <a:spcAft>
                <a:spcPts val="0"/>
              </a:spcAft>
              <a:buSzPts val="1400"/>
              <a:buChar char="●"/>
              <a:defRPr>
                <a:highlight>
                  <a:schemeClr val="lt1"/>
                </a:highlight>
              </a:defRPr>
            </a:lvl4pPr>
            <a:lvl5pPr indent="-317500" lvl="4" marL="2286000" rtl="0">
              <a:spcBef>
                <a:spcPts val="0"/>
              </a:spcBef>
              <a:spcAft>
                <a:spcPts val="0"/>
              </a:spcAft>
              <a:buSzPts val="1400"/>
              <a:buChar char="○"/>
              <a:defRPr>
                <a:highlight>
                  <a:schemeClr val="lt1"/>
                </a:highlight>
              </a:defRPr>
            </a:lvl5pPr>
            <a:lvl6pPr indent="-317500" lvl="5" marL="2743200" rtl="0">
              <a:spcBef>
                <a:spcPts val="0"/>
              </a:spcBef>
              <a:spcAft>
                <a:spcPts val="0"/>
              </a:spcAft>
              <a:buSzPts val="1400"/>
              <a:buChar char="■"/>
              <a:defRPr>
                <a:highlight>
                  <a:schemeClr val="lt1"/>
                </a:highlight>
              </a:defRPr>
            </a:lvl6pPr>
            <a:lvl7pPr indent="-317500" lvl="6" marL="3200400" rtl="0">
              <a:spcBef>
                <a:spcPts val="0"/>
              </a:spcBef>
              <a:spcAft>
                <a:spcPts val="0"/>
              </a:spcAft>
              <a:buSzPts val="1400"/>
              <a:buChar char="●"/>
              <a:defRPr>
                <a:highlight>
                  <a:schemeClr val="lt1"/>
                </a:highlight>
              </a:defRPr>
            </a:lvl7pPr>
            <a:lvl8pPr indent="-317500" lvl="7" marL="3657600" rtl="0">
              <a:spcBef>
                <a:spcPts val="0"/>
              </a:spcBef>
              <a:spcAft>
                <a:spcPts val="0"/>
              </a:spcAft>
              <a:buSzPts val="1400"/>
              <a:buChar char="○"/>
              <a:defRPr>
                <a:highlight>
                  <a:schemeClr val="lt1"/>
                </a:highlight>
              </a:defRPr>
            </a:lvl8pPr>
            <a:lvl9pPr indent="-317500" lvl="8" marL="4114800" rtl="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layfair Display"/>
                <a:ea typeface="Playfair Display"/>
                <a:cs typeface="Playfair Display"/>
                <a:sym typeface="Playfair Display"/>
              </a:defRPr>
            </a:lvl1pPr>
            <a:lvl2pPr lvl="1" rtl="0" algn="r">
              <a:buNone/>
              <a:defRPr sz="1000">
                <a:solidFill>
                  <a:schemeClr val="dk2"/>
                </a:solidFill>
                <a:latin typeface="Playfair Display"/>
                <a:ea typeface="Playfair Display"/>
                <a:cs typeface="Playfair Display"/>
                <a:sym typeface="Playfair Display"/>
              </a:defRPr>
            </a:lvl2pPr>
            <a:lvl3pPr lvl="2" rtl="0" algn="r">
              <a:buNone/>
              <a:defRPr sz="1000">
                <a:solidFill>
                  <a:schemeClr val="dk2"/>
                </a:solidFill>
                <a:latin typeface="Playfair Display"/>
                <a:ea typeface="Playfair Display"/>
                <a:cs typeface="Playfair Display"/>
                <a:sym typeface="Playfair Display"/>
              </a:defRPr>
            </a:lvl3pPr>
            <a:lvl4pPr lvl="3" rtl="0" algn="r">
              <a:buNone/>
              <a:defRPr sz="1000">
                <a:solidFill>
                  <a:schemeClr val="dk2"/>
                </a:solidFill>
                <a:latin typeface="Playfair Display"/>
                <a:ea typeface="Playfair Display"/>
                <a:cs typeface="Playfair Display"/>
                <a:sym typeface="Playfair Display"/>
              </a:defRPr>
            </a:lvl4pPr>
            <a:lvl5pPr lvl="4" rtl="0" algn="r">
              <a:buNone/>
              <a:defRPr sz="1000">
                <a:solidFill>
                  <a:schemeClr val="dk2"/>
                </a:solidFill>
                <a:latin typeface="Playfair Display"/>
                <a:ea typeface="Playfair Display"/>
                <a:cs typeface="Playfair Display"/>
                <a:sym typeface="Playfair Display"/>
              </a:defRPr>
            </a:lvl5pPr>
            <a:lvl6pPr lvl="5" rtl="0" algn="r">
              <a:buNone/>
              <a:defRPr sz="1000">
                <a:solidFill>
                  <a:schemeClr val="dk2"/>
                </a:solidFill>
                <a:latin typeface="Playfair Display"/>
                <a:ea typeface="Playfair Display"/>
                <a:cs typeface="Playfair Display"/>
                <a:sym typeface="Playfair Display"/>
              </a:defRPr>
            </a:lvl6pPr>
            <a:lvl7pPr lvl="6" rtl="0" algn="r">
              <a:buNone/>
              <a:defRPr sz="1000">
                <a:solidFill>
                  <a:schemeClr val="dk2"/>
                </a:solidFill>
                <a:latin typeface="Playfair Display"/>
                <a:ea typeface="Playfair Display"/>
                <a:cs typeface="Playfair Display"/>
                <a:sym typeface="Playfair Display"/>
              </a:defRPr>
            </a:lvl7pPr>
            <a:lvl8pPr lvl="7" rtl="0" algn="r">
              <a:buNone/>
              <a:defRPr sz="1000">
                <a:solidFill>
                  <a:schemeClr val="dk2"/>
                </a:solidFill>
                <a:latin typeface="Playfair Display"/>
                <a:ea typeface="Playfair Display"/>
                <a:cs typeface="Playfair Display"/>
                <a:sym typeface="Playfair Display"/>
              </a:defRPr>
            </a:lvl8pPr>
            <a:lvl9pPr lvl="8" rtl="0"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8152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NFT Marketplace Developmen</a:t>
            </a:r>
            <a:r>
              <a:rPr lang="en" sz="3000"/>
              <a:t>t </a:t>
            </a:r>
            <a:endParaRPr sz="3000"/>
          </a:p>
        </p:txBody>
      </p:sp>
      <p:sp>
        <p:nvSpPr>
          <p:cNvPr id="59" name="Google Shape;59;p13"/>
          <p:cNvSpPr txBox="1"/>
          <p:nvPr>
            <p:ph idx="1" type="subTitle"/>
          </p:nvPr>
        </p:nvSpPr>
        <p:spPr>
          <a:xfrm>
            <a:off x="1576750" y="2834125"/>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Using Hardhat, Solidity, Nodejs And React</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What IS NFT? </a:t>
            </a:r>
            <a:endParaRPr>
              <a:highlight>
                <a:schemeClr val="lt1"/>
              </a:highlight>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NFT or Non-Fungible Tokens are record on the blockchain that stores the information about the digital file who created it, who linked it to the blockchain,and who bought it and who has owned it through its history.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
        <p:nvSpPr>
          <p:cNvPr id="66" name="Google Shape;66;p14"/>
          <p:cNvSpPr txBox="1"/>
          <p:nvPr/>
        </p:nvSpPr>
        <p:spPr>
          <a:xfrm>
            <a:off x="274025" y="210950"/>
            <a:ext cx="62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67" name="Google Shape;67;p14"/>
          <p:cNvSpPr txBox="1"/>
          <p:nvPr/>
        </p:nvSpPr>
        <p:spPr>
          <a:xfrm>
            <a:off x="404525" y="1374500"/>
            <a:ext cx="34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pic>
        <p:nvPicPr>
          <p:cNvPr id="68" name="Google Shape;68;p14"/>
          <p:cNvPicPr preferRelativeResize="0"/>
          <p:nvPr/>
        </p:nvPicPr>
        <p:blipFill>
          <a:blip r:embed="rId3">
            <a:alphaModFix/>
          </a:blip>
          <a:stretch>
            <a:fillRect/>
          </a:stretch>
        </p:blipFill>
        <p:spPr>
          <a:xfrm>
            <a:off x="5316100" y="2731625"/>
            <a:ext cx="3827901" cy="232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highlight>
                  <a:schemeClr val="lt1"/>
                </a:highlight>
              </a:rPr>
              <a:t>What IS The NFT Marketplace?</a:t>
            </a:r>
            <a:endParaRPr sz="2800">
              <a:highlight>
                <a:schemeClr val="lt1"/>
              </a:highlight>
            </a:endParaRPr>
          </a:p>
        </p:txBody>
      </p:sp>
      <p:sp>
        <p:nvSpPr>
          <p:cNvPr id="74" name="Google Shape;74;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latin typeface="Arial"/>
                <a:ea typeface="Arial"/>
                <a:cs typeface="Arial"/>
                <a:sym typeface="Arial"/>
              </a:rPr>
              <a:t>An NFT marketplace is a digital platform for buying and selling NFTs. These platforms allow people to store and display their NFTs plus sell them to others for cryptocurrency or money</a:t>
            </a:r>
            <a:r>
              <a:rPr lang="en">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What’s The Mechanism Of NFT And Its Marketplace?</a:t>
            </a:r>
            <a:endParaRPr>
              <a:highlight>
                <a:schemeClr val="lt1"/>
              </a:highlight>
            </a:endParaRPr>
          </a:p>
        </p:txBody>
      </p:sp>
      <p:sp>
        <p:nvSpPr>
          <p:cNvPr id="80" name="Google Shape;80;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500">
                <a:latin typeface="Arial"/>
                <a:ea typeface="Arial"/>
                <a:cs typeface="Arial"/>
                <a:sym typeface="Arial"/>
              </a:rPr>
              <a:t>The creator of an NFT needs to create a unique digital asset and upload it to the marketplace. The NFT is stored on a blockchain. Interested buyers can browse the marketplace for NFTs they want to purchase. When a buyer decides to purchase an NFT, they send a cryptocurrency payment to the seller's wallet address. Once the payment is confirmed, the ownership of the NFT is transferred to the buyer's wallet address.The buyer can then hold onto the NFT as a digital asset, or they can sell it on the marketplace to another interested buyer.</a:t>
            </a:r>
            <a:endParaRPr sz="15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4947675" y="2991900"/>
            <a:ext cx="4196325" cy="215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How We Built An NFT Marketplace?</a:t>
            </a:r>
            <a:endParaRPr>
              <a:highlight>
                <a:schemeClr val="lt1"/>
              </a:highlight>
            </a:endParaRPr>
          </a:p>
        </p:txBody>
      </p:sp>
      <p:sp>
        <p:nvSpPr>
          <p:cNvPr id="87" name="Google Shape;87;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Set up the development environment</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write the smart contract</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Deploy the smart contract</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Setting up the backend</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Build the frontend</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Test and deploy</a:t>
            </a:r>
            <a:endParaRPr>
              <a:latin typeface="Arial"/>
              <a:ea typeface="Arial"/>
              <a:cs typeface="Arial"/>
              <a:sym typeface="Arial"/>
            </a:endParaRPr>
          </a:p>
        </p:txBody>
      </p:sp>
      <p:pic>
        <p:nvPicPr>
          <p:cNvPr id="88" name="Google Shape;88;p17"/>
          <p:cNvPicPr preferRelativeResize="0"/>
          <p:nvPr/>
        </p:nvPicPr>
        <p:blipFill>
          <a:blip r:embed="rId3">
            <a:alphaModFix/>
          </a:blip>
          <a:stretch>
            <a:fillRect/>
          </a:stretch>
        </p:blipFill>
        <p:spPr>
          <a:xfrm>
            <a:off x="4649750" y="2520925"/>
            <a:ext cx="4494249" cy="2622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Important Tools We Used For Building NFT Marketplace</a:t>
            </a:r>
            <a:endParaRPr>
              <a:highlight>
                <a:schemeClr val="lt1"/>
              </a:highlight>
            </a:endParaRPr>
          </a:p>
        </p:txBody>
      </p:sp>
      <p:sp>
        <p:nvSpPr>
          <p:cNvPr id="94" name="Google Shape;94;p18"/>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700">
                <a:latin typeface="Times New Roman"/>
                <a:ea typeface="Times New Roman"/>
                <a:cs typeface="Times New Roman"/>
                <a:sym typeface="Times New Roman"/>
              </a:rPr>
              <a:t>Hardhat: It is a popular development environment for Ethereum, designed to streamline the development process by providing a range of tools and services</a:t>
            </a:r>
            <a:endParaRPr sz="17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700">
                <a:latin typeface="Times New Roman"/>
                <a:ea typeface="Times New Roman"/>
                <a:cs typeface="Times New Roman"/>
                <a:sym typeface="Times New Roman"/>
              </a:rPr>
              <a:t>Solidity: It is the programming language used to write smart contracts</a:t>
            </a:r>
            <a:endParaRPr sz="17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700">
                <a:latin typeface="Times New Roman"/>
                <a:ea typeface="Times New Roman"/>
                <a:cs typeface="Times New Roman"/>
                <a:sym typeface="Times New Roman"/>
              </a:rPr>
              <a:t> Nodejs: It is a popular server-side platform that can be used to develop the backend of your marketplace</a:t>
            </a:r>
            <a:endParaRPr sz="17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700">
                <a:latin typeface="Times New Roman"/>
                <a:ea typeface="Times New Roman"/>
                <a:cs typeface="Times New Roman"/>
                <a:sym typeface="Times New Roman"/>
              </a:rPr>
              <a:t>React is a widely-used front-end library for building user interfaces.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blip>
          <a:stretch>
            <a:fillRect/>
          </a:stretch>
        </p:blipFill>
        <p:spPr>
          <a:xfrm>
            <a:off x="7400886" y="3983425"/>
            <a:ext cx="1743114" cy="1159950"/>
          </a:xfrm>
          <a:prstGeom prst="rect">
            <a:avLst/>
          </a:prstGeom>
          <a:noFill/>
          <a:ln>
            <a:noFill/>
          </a:ln>
        </p:spPr>
      </p:pic>
      <p:pic>
        <p:nvPicPr>
          <p:cNvPr id="96" name="Google Shape;96;p18"/>
          <p:cNvPicPr preferRelativeResize="0"/>
          <p:nvPr/>
        </p:nvPicPr>
        <p:blipFill>
          <a:blip r:embed="rId4">
            <a:alphaModFix/>
          </a:blip>
          <a:stretch>
            <a:fillRect/>
          </a:stretch>
        </p:blipFill>
        <p:spPr>
          <a:xfrm>
            <a:off x="0" y="4133525"/>
            <a:ext cx="2320151" cy="1009975"/>
          </a:xfrm>
          <a:prstGeom prst="rect">
            <a:avLst/>
          </a:prstGeom>
          <a:noFill/>
          <a:ln>
            <a:noFill/>
          </a:ln>
        </p:spPr>
      </p:pic>
      <p:pic>
        <p:nvPicPr>
          <p:cNvPr id="97" name="Google Shape;97;p18"/>
          <p:cNvPicPr preferRelativeResize="0"/>
          <p:nvPr/>
        </p:nvPicPr>
        <p:blipFill>
          <a:blip r:embed="rId5">
            <a:alphaModFix/>
          </a:blip>
          <a:stretch>
            <a:fillRect/>
          </a:stretch>
        </p:blipFill>
        <p:spPr>
          <a:xfrm>
            <a:off x="2915075" y="3889350"/>
            <a:ext cx="3532276" cy="1254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Why NFT (Non-Fungibe Tokens)?</a:t>
            </a:r>
            <a:endParaRPr>
              <a:highlight>
                <a:schemeClr val="lt1"/>
              </a:highlight>
            </a:endParaRPr>
          </a:p>
        </p:txBody>
      </p:sp>
      <p:sp>
        <p:nvSpPr>
          <p:cNvPr id="103" name="Google Shape;103;p19"/>
          <p:cNvSpPr txBox="1"/>
          <p:nvPr>
            <p:ph idx="1" type="body"/>
          </p:nvPr>
        </p:nvSpPr>
        <p:spPr>
          <a:xfrm>
            <a:off x="311700" y="1234200"/>
            <a:ext cx="8520600" cy="3909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NFTs (non-fungible tokens) are unique cryptographic tokens that exist on a blockchain and cannot be replicated.</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NFTs can represent digital or real-world items like artwork and real estate.</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"Tokenizing" these real-world tangible assets makes buying, selling, and trading them more efficient while reducing the probability of fraud.</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NFTs can represent individuals' identities, property rights, and more.</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Collectors and investors initially sought NFTs after the public became more aware of them, but their popularity has since waned.</a:t>
            </a:r>
            <a:endParaRPr>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lt1"/>
                </a:highlight>
              </a:rPr>
              <a:t>Conclusion</a:t>
            </a:r>
            <a:endParaRPr>
              <a:highlight>
                <a:schemeClr val="lt1"/>
              </a:highlight>
            </a:endParaRPr>
          </a:p>
        </p:txBody>
      </p:sp>
      <p:sp>
        <p:nvSpPr>
          <p:cNvPr id="109" name="Google Shape;109;p20"/>
          <p:cNvSpPr txBox="1"/>
          <p:nvPr>
            <p:ph idx="1" type="body"/>
          </p:nvPr>
        </p:nvSpPr>
        <p:spPr>
          <a:xfrm>
            <a:off x="311700" y="1234075"/>
            <a:ext cx="8520600" cy="3827700"/>
          </a:xfrm>
          <a:prstGeom prst="rect">
            <a:avLst/>
          </a:prstGeom>
        </p:spPr>
        <p:txBody>
          <a:bodyPr anchorCtr="0" anchor="t" bIns="91425" lIns="91425" spcFirstLastPara="1" rIns="91425" wrap="square" tIns="91425">
            <a:normAutofit fontScale="25000"/>
          </a:bodyPr>
          <a:lstStyle/>
          <a:p>
            <a:pPr indent="-315912" lvl="0" marL="457200" rtl="0" algn="l">
              <a:lnSpc>
                <a:spcPct val="150000"/>
              </a:lnSpc>
              <a:spcBef>
                <a:spcPts val="0"/>
              </a:spcBef>
              <a:spcAft>
                <a:spcPts val="0"/>
              </a:spcAft>
              <a:buSzPct val="100000"/>
              <a:buFont typeface="Arial"/>
              <a:buChar char="●"/>
            </a:pPr>
            <a:r>
              <a:rPr lang="en" sz="5500">
                <a:latin typeface="Arial"/>
                <a:ea typeface="Arial"/>
                <a:cs typeface="Arial"/>
                <a:sym typeface="Arial"/>
              </a:rPr>
              <a:t>NFTs address the issue of digital ownership and provenance by enabling creators to assert ownership and control over their digital goods.</a:t>
            </a:r>
            <a:endParaRPr sz="5500">
              <a:latin typeface="Arial"/>
              <a:ea typeface="Arial"/>
              <a:cs typeface="Arial"/>
              <a:sym typeface="Arial"/>
            </a:endParaRPr>
          </a:p>
          <a:p>
            <a:pPr indent="-315912" lvl="0" marL="457200" rtl="0" algn="l">
              <a:lnSpc>
                <a:spcPct val="150000"/>
              </a:lnSpc>
              <a:spcBef>
                <a:spcPts val="0"/>
              </a:spcBef>
              <a:spcAft>
                <a:spcPts val="0"/>
              </a:spcAft>
              <a:buSzPct val="100000"/>
              <a:buFont typeface="Arial"/>
              <a:buChar char="●"/>
            </a:pPr>
            <a:r>
              <a:rPr lang="en" sz="5500">
                <a:latin typeface="Arial"/>
                <a:ea typeface="Arial"/>
                <a:cs typeface="Arial"/>
                <a:sym typeface="Arial"/>
              </a:rPr>
              <a:t>By enabling authors to commercialize their digital creations and forge connections with their fans and collectors, NFTs give authors a new source of income.</a:t>
            </a:r>
            <a:endParaRPr sz="5500">
              <a:latin typeface="Arial"/>
              <a:ea typeface="Arial"/>
              <a:cs typeface="Arial"/>
              <a:sym typeface="Arial"/>
            </a:endParaRPr>
          </a:p>
          <a:p>
            <a:pPr indent="-315912" lvl="0" marL="457200" rtl="0" algn="l">
              <a:lnSpc>
                <a:spcPct val="150000"/>
              </a:lnSpc>
              <a:spcBef>
                <a:spcPts val="0"/>
              </a:spcBef>
              <a:spcAft>
                <a:spcPts val="0"/>
              </a:spcAft>
              <a:buSzPct val="100000"/>
              <a:buFont typeface="Arial"/>
              <a:buChar char="●"/>
            </a:pPr>
            <a:r>
              <a:rPr lang="en" sz="5500">
                <a:latin typeface="Arial"/>
                <a:ea typeface="Arial"/>
                <a:cs typeface="Arial"/>
                <a:sym typeface="Arial"/>
              </a:rPr>
              <a:t>For collectors looking to buy rare digital assets and ready to pay a premium for them, NFT exchanges have created a new market.</a:t>
            </a:r>
            <a:endParaRPr sz="5500">
              <a:latin typeface="Arial"/>
              <a:ea typeface="Arial"/>
              <a:cs typeface="Arial"/>
              <a:sym typeface="Arial"/>
            </a:endParaRPr>
          </a:p>
          <a:p>
            <a:pPr indent="-315912" lvl="0" marL="457200" rtl="0" algn="l">
              <a:lnSpc>
                <a:spcPct val="150000"/>
              </a:lnSpc>
              <a:spcBef>
                <a:spcPts val="0"/>
              </a:spcBef>
              <a:spcAft>
                <a:spcPts val="0"/>
              </a:spcAft>
              <a:buSzPct val="100000"/>
              <a:buFont typeface="Arial"/>
              <a:buChar char="●"/>
            </a:pPr>
            <a:r>
              <a:rPr lang="en" sz="5500">
                <a:latin typeface="Arial"/>
                <a:ea typeface="Arial"/>
                <a:cs typeface="Arial"/>
                <a:sym typeface="Arial"/>
              </a:rPr>
              <a:t>Increased security and transparency for digital transactions are provided by NFT marketplaces.</a:t>
            </a:r>
            <a:endParaRPr sz="5500">
              <a:latin typeface="Arial"/>
              <a:ea typeface="Arial"/>
              <a:cs typeface="Arial"/>
              <a:sym typeface="Arial"/>
            </a:endParaRPr>
          </a:p>
          <a:p>
            <a:pPr indent="-315912" lvl="0" marL="457200" rtl="0" algn="l">
              <a:lnSpc>
                <a:spcPct val="150000"/>
              </a:lnSpc>
              <a:spcBef>
                <a:spcPts val="0"/>
              </a:spcBef>
              <a:spcAft>
                <a:spcPts val="0"/>
              </a:spcAft>
              <a:buSzPct val="100000"/>
              <a:buFont typeface="Arial"/>
              <a:buChar char="●"/>
            </a:pPr>
            <a:r>
              <a:rPr lang="en" sz="5500">
                <a:latin typeface="Arial"/>
                <a:ea typeface="Arial"/>
                <a:cs typeface="Arial"/>
                <a:sym typeface="Arial"/>
              </a:rPr>
              <a:t>NFTs have the ability to drastically alter how we think about digital asset ownership and value.</a:t>
            </a:r>
            <a:endParaRPr sz="5500">
              <a:latin typeface="Arial"/>
              <a:ea typeface="Arial"/>
              <a:cs typeface="Arial"/>
              <a:sym typeface="Arial"/>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5556475" y="3884275"/>
            <a:ext cx="3587526" cy="125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