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6" r:id="rId2"/>
    <p:sldMasterId id="2147483888" r:id="rId3"/>
    <p:sldMasterId id="2147483900" r:id="rId4"/>
    <p:sldMasterId id="2147483912" r:id="rId5"/>
    <p:sldMasterId id="2147483924" r:id="rId6"/>
  </p:sldMasterIdLst>
  <p:notesMasterIdLst>
    <p:notesMasterId r:id="rId15"/>
  </p:notesMasterIdLst>
  <p:sldIdLst>
    <p:sldId id="256" r:id="rId7"/>
    <p:sldId id="257" r:id="rId8"/>
    <p:sldId id="270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3883B-EC73-4032-97B3-6A26F47352A9}" type="datetimeFigureOut">
              <a:rPr lang="en-US" smtClean="0"/>
              <a:t>20-Jun-15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555C-18B9-4434-88A0-8232871F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3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360" y="1121881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2075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397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60" y="1604329"/>
            <a:ext cx="2056320" cy="45263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0" y="1604329"/>
            <a:ext cx="6035040" cy="45263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920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3B85F-32DC-48CB-87D9-4F1F6DCF9CB9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34C23-5D62-4802-8009-E8EAAE8BB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7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6FA4-95D3-4851-9362-38D85F578357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CB385-15B6-4314-9B43-E1EAE70E89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0704A-F686-4A04-8A02-A1AE62C63160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E6075-F3BF-4B57-AE9C-FF4515D1B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5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562CA-8BBD-4C49-AF0B-1998FA8D6D61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905FB-50A4-49A8-AD3C-E59F5B8471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2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1F63B-208B-4AC1-9E3E-29247518B806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9395D-BCA4-46E7-9589-7A04C27C4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FC7CC-3926-4405-BA07-5BEEC42B332B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EBB47-90C9-45C8-9A2D-9A4440051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1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5C970-D921-4118-850F-5D1F33E98085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EFDB6-7CAF-4C5C-9FA2-8C499F4C94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B9355-DD48-4F9D-9D5C-E884AB5513CD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BD5C3-F04C-44A2-A1E6-511594B98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52401"/>
            <a:ext cx="777191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90576"/>
            <a:ext cx="9029700" cy="50768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12691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06C1F-488A-4B87-8471-C168EC48E3F3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549B1-954C-4FE6-A0EE-0D00CADEC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9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35E6E-8C5B-41B6-A6F1-AFA9A6BD9EDA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480C0-6285-4915-B1E6-8540F83895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9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1B4FF-EF6D-41A6-9422-67C10D2F8661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530A9-F68D-4986-A892-D370C7856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25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360" y="1121887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4395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5670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21" y="1709468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521" y="4589771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401131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440" y="1067154"/>
            <a:ext cx="4396320" cy="5142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1" y="1067154"/>
            <a:ext cx="4397760" cy="5142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9457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1" y="365800"/>
            <a:ext cx="7886880" cy="1324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67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0500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398660"/>
      </p:ext>
    </p:extLst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21" y="1709462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521" y="4589765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644174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096327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444039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2465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9761" y="76337"/>
            <a:ext cx="2232000" cy="6133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440" y="76337"/>
            <a:ext cx="6562080" cy="61336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6219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360" y="1121889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6357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1344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21" y="1709470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521" y="4589773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80179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4044960" cy="4526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0" y="1604329"/>
            <a:ext cx="4046400" cy="4526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2378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1" y="365800"/>
            <a:ext cx="7886880" cy="1324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80699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897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91" y="304800"/>
            <a:ext cx="7771918" cy="7348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891" y="1165802"/>
            <a:ext cx="4044960" cy="4526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58034"/>
            <a:ext cx="4046400" cy="4526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82291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067618"/>
      </p:ext>
    </p:extLst>
  </p:cSld>
  <p:clrMapOvr>
    <a:masterClrMapping/>
  </p:clrMapOvr>
  <p:transition spd="slow"/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8235357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871202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9406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9761" y="76328"/>
            <a:ext cx="2232000" cy="60543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440" y="76328"/>
            <a:ext cx="6562080" cy="60543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95809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360" y="1121891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5757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9031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21" y="1709472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521" y="4589775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738164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880" y="2906225"/>
            <a:ext cx="3816000" cy="1500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7121" y="2906225"/>
            <a:ext cx="3817440" cy="1500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35941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1" y="365800"/>
            <a:ext cx="7886880" cy="1324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4717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1" y="365800"/>
            <a:ext cx="7886880" cy="1324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0036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18676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7023"/>
      </p:ext>
    </p:extLst>
  </p:cSld>
  <p:clrMapOvr>
    <a:masterClrMapping/>
  </p:clrMapOvr>
  <p:transition spd="slow"/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5489639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94098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7677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000" y="2906237"/>
            <a:ext cx="1942560" cy="286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880" y="2906237"/>
            <a:ext cx="5690880" cy="286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9727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360" y="1121893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3941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68894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21" y="1709474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521" y="4589777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209110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4044960" cy="4526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0" y="1604329"/>
            <a:ext cx="4046400" cy="4526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86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4835"/>
      </p:ext>
    </p:extLst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1" y="365800"/>
            <a:ext cx="7886880" cy="1324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66591"/>
      </p:ext>
    </p:extLst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44186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358018"/>
      </p:ext>
    </p:extLst>
  </p:cSld>
  <p:clrMapOvr>
    <a:masterClrMapping/>
  </p:clrMapOvr>
  <p:transition spd="slow"/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733991"/>
      </p:ext>
    </p:extLst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420879"/>
      </p:ext>
    </p:extLst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5896"/>
      </p:ext>
    </p:extLst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60" y="273643"/>
            <a:ext cx="2056320" cy="58570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0" y="273643"/>
            <a:ext cx="6035040" cy="58570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08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4868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32848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20100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/>
          <p:nvPr/>
        </p:nvSpPr>
        <p:spPr>
          <a:xfrm>
            <a:off x="139304" y="6413500"/>
            <a:ext cx="8902303" cy="3000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1434" tIns="18287" rIns="91434" bIns="18287" anchorCtr="1" compatLnSpc="0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14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ekLakshya</a:t>
            </a:r>
            <a:r>
              <a:rPr lang="en-US" sz="1814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 VLSI  R&amp;D center  </a:t>
            </a:r>
            <a:r>
              <a:rPr lang="en-US" sz="1814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Pvt</a:t>
            </a:r>
            <a:r>
              <a:rPr lang="en-US" sz="1814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LTD</a:t>
            </a:r>
          </a:p>
        </p:txBody>
      </p:sp>
      <p:sp>
        <p:nvSpPr>
          <p:cNvPr id="3" name="TextBox 25"/>
          <p:cNvSpPr/>
          <p:nvPr/>
        </p:nvSpPr>
        <p:spPr>
          <a:xfrm>
            <a:off x="8624860" y="6410763"/>
            <a:ext cx="466783" cy="3499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1434" tIns="45717" rIns="91434" bIns="45717" anchor="ctr" anchorCtr="1">
            <a:spAutoFit/>
          </a:bodyPr>
          <a:lstStyle/>
          <a:p>
            <a:pPr algn="ctr" eaLnBrk="1" hangingPunct="1">
              <a:lnSpc>
                <a:spcPct val="93000"/>
              </a:lnSpc>
            </a:pPr>
            <a:fld id="{B8F3ABDC-B3A7-4165-AB1C-8346615A4096}" type="slidenum">
              <a:rPr lang="en-US"/>
              <a:pPr algn="ctr" eaLnBrk="1" hangingPunct="1">
                <a:lnSpc>
                  <a:spcPct val="93000"/>
                </a:lnSpc>
              </a:pPr>
              <a:t>‹#›</a:t>
            </a:fld>
            <a:endParaRPr lang="en-US" sz="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Line 66"/>
          <p:cNvSpPr/>
          <p:nvPr/>
        </p:nvSpPr>
        <p:spPr>
          <a:xfrm>
            <a:off x="609601" y="6324600"/>
            <a:ext cx="8432006" cy="0"/>
          </a:xfrm>
          <a:prstGeom prst="line">
            <a:avLst/>
          </a:prstGeom>
          <a:noFill/>
          <a:ln w="76320">
            <a:solidFill>
              <a:srgbClr val="FF33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Line 67"/>
          <p:cNvSpPr/>
          <p:nvPr/>
        </p:nvSpPr>
        <p:spPr>
          <a:xfrm>
            <a:off x="609601" y="6781800"/>
            <a:ext cx="8432006" cy="0"/>
          </a:xfrm>
          <a:prstGeom prst="line">
            <a:avLst/>
          </a:prstGeom>
          <a:noFill/>
          <a:ln w="76320">
            <a:solidFill>
              <a:srgbClr val="0099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030" name="Group 79"/>
          <p:cNvGrpSpPr>
            <a:grpSpLocks/>
          </p:cNvGrpSpPr>
          <p:nvPr/>
        </p:nvGrpSpPr>
        <p:grpSpPr bwMode="auto">
          <a:xfrm>
            <a:off x="109538" y="6299200"/>
            <a:ext cx="422672" cy="501650"/>
            <a:chOff x="120600" y="6943679"/>
            <a:chExt cx="466200" cy="552240"/>
          </a:xfrm>
        </p:grpSpPr>
        <p:sp>
          <p:nvSpPr>
            <p:cNvPr id="7" name="Rectangle 63"/>
            <p:cNvSpPr/>
            <p:nvPr/>
          </p:nvSpPr>
          <p:spPr>
            <a:xfrm>
              <a:off x="120600" y="6943679"/>
              <a:ext cx="466200" cy="552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5823B7"/>
              </a:solidFill>
              <a:prstDash val="solid"/>
              <a:miter/>
            </a:ln>
          </p:spPr>
          <p:txBody>
            <a:bodyPr wrap="none" lIns="90000" tIns="45000" rIns="90000" bIns="45000" anchor="ctr" compatLnSpc="0"/>
            <a:lstStyle/>
            <a:p>
              <a:pPr ea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pic>
          <p:nvPicPr>
            <p:cNvPr id="1037" name="Picture 76"/>
            <p:cNvPicPr>
              <a:picLocks noChangeAspect="1"/>
            </p:cNvPicPr>
            <p:nvPr/>
          </p:nvPicPr>
          <p:blipFill>
            <a:blip r:embed="rId13">
              <a:lum bright="-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60" y="6966720"/>
              <a:ext cx="399600" cy="49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1" name="Picture 18"/>
          <p:cNvPicPr>
            <a:picLocks noChangeAspect="1"/>
          </p:cNvPicPr>
          <p:nvPr/>
        </p:nvPicPr>
        <p:blipFill>
          <a:blip r:embed="rId14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1" y="257175"/>
            <a:ext cx="926306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77"/>
          <p:cNvSpPr/>
          <p:nvPr/>
        </p:nvSpPr>
        <p:spPr>
          <a:xfrm>
            <a:off x="76200" y="12700"/>
            <a:ext cx="8991600" cy="22860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000080"/>
          </a:solidFill>
          <a:ln>
            <a:noFill/>
            <a:prstDash val="solid"/>
          </a:ln>
        </p:spPr>
        <p:txBody>
          <a:bodyPr wrap="none" lIns="91434" tIns="45717" rIns="91434" bIns="45717" anchor="ctr" compatLnSpc="0"/>
          <a:lstStyle/>
          <a:p>
            <a:pPr algn="ctr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61" i="1">
                <a:solidFill>
                  <a:srgbClr val="000000"/>
                </a:solidFill>
                <a:latin typeface="Georgia" pitchFamily="18"/>
                <a:ea typeface="Microsoft YaHei" pitchFamily="2"/>
                <a:cs typeface="Mangal" pitchFamily="2"/>
              </a:rPr>
              <a:t>Impacting Education</a:t>
            </a:r>
          </a:p>
        </p:txBody>
      </p:sp>
      <p:sp>
        <p:nvSpPr>
          <p:cNvPr id="11" name="AutoShape 78"/>
          <p:cNvSpPr/>
          <p:nvPr/>
        </p:nvSpPr>
        <p:spPr>
          <a:xfrm>
            <a:off x="76200" y="6019800"/>
            <a:ext cx="8991600" cy="22860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000080"/>
          </a:solidFill>
          <a:ln>
            <a:noFill/>
            <a:prstDash val="solid"/>
          </a:ln>
        </p:spPr>
        <p:txBody>
          <a:bodyPr wrap="none" lIns="91434" tIns="45717" rIns="91434" bIns="45717" anchor="ctr" compatLnSpc="0"/>
          <a:lstStyle/>
          <a:p>
            <a:pPr algn="ctr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61" b="1" i="1" dirty="0">
                <a:solidFill>
                  <a:srgbClr val="FF0000"/>
                </a:solidFill>
                <a:latin typeface="Georgia" pitchFamily="18"/>
                <a:ea typeface="Microsoft YaHei" pitchFamily="2"/>
                <a:cs typeface="Mangal" pitchFamily="2"/>
              </a:rPr>
              <a:t>Enabling knowledge  Leaders </a:t>
            </a:r>
          </a:p>
        </p:txBody>
      </p:sp>
      <p:sp>
        <p:nvSpPr>
          <p:cNvPr id="1034" name="Title 1"/>
          <p:cNvSpPr txBox="1">
            <a:spLocks noGrp="1"/>
          </p:cNvSpPr>
          <p:nvPr>
            <p:ph type="title"/>
          </p:nvPr>
        </p:nvSpPr>
        <p:spPr bwMode="auto">
          <a:xfrm>
            <a:off x="685800" y="2130426"/>
            <a:ext cx="7772400" cy="1470025"/>
          </a:xfrm>
          <a:prstGeom prst="rect">
            <a:avLst/>
          </a:prstGeom>
          <a:noFill/>
          <a:ln w="936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1035" name="Text Placeholder 1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lang="en-GB" sz="3600" b="1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1pPr>
      <a:lvl2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defRPr lang="en-GB" sz="2800" kern="1200">
          <a:solidFill>
            <a:srgbClr val="003399"/>
          </a:solidFill>
          <a:latin typeface="Arial" pitchFamily="18"/>
          <a:ea typeface="MS PGothic" pitchFamily="1"/>
        </a:defRPr>
      </a:lvl1pPr>
      <a:lvl2pPr marL="620713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36638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450975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65313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A5590F0D-2C9E-4805-9C15-3F70FC8CA107}" type="datetimeFigureOut">
              <a:rPr lang="en-US"/>
              <a:pPr>
                <a:defRPr/>
              </a:pPr>
              <a:t>20-Jun-15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0B28E6E-6EE2-4E78-9A45-A616908068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/>
          <p:nvPr/>
        </p:nvSpPr>
        <p:spPr>
          <a:xfrm>
            <a:off x="139306" y="6413500"/>
            <a:ext cx="8902303" cy="3000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1434" tIns="18287" rIns="91434" bIns="18287" anchorCtr="1" compatLnSpc="0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14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ekLakshya VLSI R &amp; D Centre Pvt. Ltd.</a:t>
            </a:r>
          </a:p>
        </p:txBody>
      </p:sp>
      <p:sp>
        <p:nvSpPr>
          <p:cNvPr id="3" name="TextBox 25"/>
          <p:cNvSpPr/>
          <p:nvPr/>
        </p:nvSpPr>
        <p:spPr>
          <a:xfrm>
            <a:off x="8624860" y="6410763"/>
            <a:ext cx="466783" cy="3499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1434" tIns="45717" rIns="91434" bIns="45717" anchor="ctr" anchorCtr="1">
            <a:spAutoFit/>
          </a:bodyPr>
          <a:lstStyle/>
          <a:p>
            <a:pPr algn="ctr" eaLnBrk="1" hangingPunct="1">
              <a:lnSpc>
                <a:spcPct val="93000"/>
              </a:lnSpc>
            </a:pPr>
            <a:fld id="{88044EF9-3556-4547-8602-ED50C511EC78}" type="slidenum">
              <a:rPr lang="en-US"/>
              <a:pPr algn="ctr" eaLnBrk="1" hangingPunct="1">
                <a:lnSpc>
                  <a:spcPct val="93000"/>
                </a:lnSpc>
              </a:pPr>
              <a:t>‹#›</a:t>
            </a:fld>
            <a:endParaRPr lang="en-US" sz="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Line 66"/>
          <p:cNvSpPr/>
          <p:nvPr/>
        </p:nvSpPr>
        <p:spPr>
          <a:xfrm>
            <a:off x="609601" y="6324600"/>
            <a:ext cx="8432006" cy="0"/>
          </a:xfrm>
          <a:prstGeom prst="line">
            <a:avLst/>
          </a:prstGeom>
          <a:noFill/>
          <a:ln w="76320">
            <a:solidFill>
              <a:srgbClr val="FF33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Line 67"/>
          <p:cNvSpPr/>
          <p:nvPr/>
        </p:nvSpPr>
        <p:spPr>
          <a:xfrm>
            <a:off x="609601" y="6781800"/>
            <a:ext cx="8432006" cy="0"/>
          </a:xfrm>
          <a:prstGeom prst="line">
            <a:avLst/>
          </a:prstGeom>
          <a:noFill/>
          <a:ln w="76320">
            <a:solidFill>
              <a:srgbClr val="0099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3078" name="Group 79"/>
          <p:cNvGrpSpPr>
            <a:grpSpLocks/>
          </p:cNvGrpSpPr>
          <p:nvPr/>
        </p:nvGrpSpPr>
        <p:grpSpPr bwMode="auto">
          <a:xfrm>
            <a:off x="109539" y="6299200"/>
            <a:ext cx="422672" cy="501650"/>
            <a:chOff x="120600" y="6943679"/>
            <a:chExt cx="466200" cy="552240"/>
          </a:xfrm>
        </p:grpSpPr>
        <p:sp>
          <p:nvSpPr>
            <p:cNvPr id="7" name="Rectangle 63"/>
            <p:cNvSpPr/>
            <p:nvPr/>
          </p:nvSpPr>
          <p:spPr>
            <a:xfrm>
              <a:off x="120600" y="6943679"/>
              <a:ext cx="466200" cy="552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5823B7"/>
              </a:solidFill>
              <a:prstDash val="solid"/>
              <a:miter/>
            </a:ln>
          </p:spPr>
          <p:txBody>
            <a:bodyPr wrap="none" lIns="90000" tIns="45000" rIns="90000" bIns="45000" anchor="ctr" compatLnSpc="0"/>
            <a:lstStyle/>
            <a:p>
              <a:pPr ea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pic>
          <p:nvPicPr>
            <p:cNvPr id="3082" name="Picture 76"/>
            <p:cNvPicPr>
              <a:picLocks noChangeAspect="1"/>
            </p:cNvPicPr>
            <p:nvPr/>
          </p:nvPicPr>
          <p:blipFill>
            <a:blip r:embed="rId13">
              <a:lum bright="-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60" y="6966720"/>
              <a:ext cx="399600" cy="49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9" name="Title 1"/>
          <p:cNvSpPr txBox="1">
            <a:spLocks noGrp="1"/>
          </p:cNvSpPr>
          <p:nvPr>
            <p:ph type="title"/>
          </p:nvPr>
        </p:nvSpPr>
        <p:spPr bwMode="auto">
          <a:xfrm>
            <a:off x="109540" y="76200"/>
            <a:ext cx="8932069" cy="914400"/>
          </a:xfrm>
          <a:prstGeom prst="rect">
            <a:avLst/>
          </a:prstGeom>
          <a:noFill/>
          <a:ln w="936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1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9540" y="1066800"/>
            <a:ext cx="8932069" cy="5143500"/>
          </a:xfrm>
          <a:prstGeom prst="rect">
            <a:avLst/>
          </a:prstGeom>
          <a:noFill/>
          <a:ln w="9360">
            <a:solidFill>
              <a:srgbClr val="2103D7"/>
            </a:solidFill>
            <a:prstDash val="solid"/>
            <a:miter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  <a:p>
            <a:pPr lvl="7"/>
            <a:r>
              <a:rPr lang="en-GB"/>
              <a:t>Eighth Outline Level</a:t>
            </a:r>
          </a:p>
          <a:p>
            <a:pPr lvl="0"/>
            <a:r>
              <a:rPr lang="en-GB"/>
              <a:t>Ninth Outline LevelClick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slow"/>
  <p:txStyles>
    <p:titleStyle>
      <a:lvl1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lang="en-GB" sz="2800" b="1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1pPr>
      <a:lvl2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45000"/>
        <a:buFont typeface="StarSymbol"/>
        <a:buChar char="●"/>
        <a:defRPr lang="en-GB" sz="28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1pPr>
      <a:lvl2pPr lvl="1"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75000"/>
        <a:buFont typeface="StarSymbol"/>
        <a:buChar char="–"/>
        <a:defRPr lang="en-GB" sz="28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2pPr>
      <a:lvl3pPr lvl="2"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45000"/>
        <a:buFont typeface="StarSymbol"/>
        <a:buChar char="●"/>
        <a:defRPr lang="en-GB" sz="28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3pPr>
      <a:lvl4pPr lvl="3"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75000"/>
        <a:buFont typeface="StarSymbol"/>
        <a:buChar char="–"/>
        <a:defRPr lang="en-GB" sz="28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4pPr>
      <a:lvl5pPr lvl="4"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45000"/>
        <a:buFont typeface="StarSymbol"/>
        <a:buChar char="●"/>
        <a:defRPr lang="en-GB" sz="28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5pPr>
      <a:lvl6pPr lvl="5" algn="l" rtl="0" eaLnBrk="1" hangingPunct="1">
        <a:lnSpc>
          <a:spcPct val="93000"/>
        </a:lnSpc>
        <a:spcBef>
          <a:spcPts val="0"/>
        </a:spcBef>
        <a:spcAft>
          <a:spcPts val="1285"/>
        </a:spcAft>
        <a:buSzPct val="45000"/>
        <a:buFont typeface="StarSymbol"/>
        <a:buChar char="●"/>
        <a:tabLst/>
        <a:defRPr lang="en-GB" sz="2812" b="0" i="0" u="none" strike="noStrike" kern="1200" spc="0">
          <a:ln>
            <a:noFill/>
          </a:ln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6pPr>
      <a:lvl7pPr lvl="6" algn="l" rtl="0" eaLnBrk="1" hangingPunct="1">
        <a:lnSpc>
          <a:spcPct val="93000"/>
        </a:lnSpc>
        <a:spcBef>
          <a:spcPts val="0"/>
        </a:spcBef>
        <a:spcAft>
          <a:spcPts val="1285"/>
        </a:spcAft>
        <a:buSzPct val="45000"/>
        <a:buFont typeface="StarSymbol"/>
        <a:buChar char="●"/>
        <a:tabLst/>
        <a:defRPr lang="en-GB" sz="2812" b="0" i="0" u="none" strike="noStrike" kern="1200" spc="0">
          <a:ln>
            <a:noFill/>
          </a:ln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7pPr>
      <a:lvl8pPr lvl="7" algn="l" rtl="0" eaLnBrk="1" hangingPunct="1">
        <a:lnSpc>
          <a:spcPct val="93000"/>
        </a:lnSpc>
        <a:spcBef>
          <a:spcPts val="0"/>
        </a:spcBef>
        <a:spcAft>
          <a:spcPts val="1285"/>
        </a:spcAft>
        <a:buSzPct val="45000"/>
        <a:buFont typeface="StarSymbol"/>
        <a:buChar char="●"/>
        <a:tabLst/>
        <a:defRPr lang="en-GB" sz="2812" b="0" i="0" u="none" strike="noStrike" kern="1200" spc="0">
          <a:ln>
            <a:noFill/>
          </a:ln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8pPr>
      <a:lvl9pPr marL="0" marR="0" lvl="0" indent="0" algn="l" rtl="0" eaLnBrk="1" hangingPunct="1">
        <a:lnSpc>
          <a:spcPct val="93000"/>
        </a:lnSpc>
        <a:spcBef>
          <a:spcPts val="561"/>
        </a:spcBef>
        <a:spcAft>
          <a:spcPts val="0"/>
        </a:spcAft>
        <a:buClr>
          <a:srgbClr val="FFCC00"/>
        </a:buClr>
        <a:buSzPct val="68000"/>
        <a:buFont typeface="Wingdings"/>
        <a:buChar char="q"/>
        <a:tabLst/>
        <a:defRPr lang="en-GB" sz="2812" b="0" i="0" u="none" strike="noStrike" kern="1200" spc="0">
          <a:ln>
            <a:noFill/>
          </a:ln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/>
          <p:nvPr/>
        </p:nvSpPr>
        <p:spPr>
          <a:xfrm>
            <a:off x="139307" y="6413500"/>
            <a:ext cx="8902303" cy="3000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1434" tIns="18287" rIns="91434" bIns="18287" anchorCtr="1" compatLnSpc="0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14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ekLakshya Learning  Center</a:t>
            </a:r>
          </a:p>
        </p:txBody>
      </p:sp>
      <p:sp>
        <p:nvSpPr>
          <p:cNvPr id="3" name="TextBox 25"/>
          <p:cNvSpPr/>
          <p:nvPr/>
        </p:nvSpPr>
        <p:spPr>
          <a:xfrm>
            <a:off x="8624860" y="6410763"/>
            <a:ext cx="466783" cy="3499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1434" tIns="45717" rIns="91434" bIns="45717" anchor="ctr" anchorCtr="1">
            <a:spAutoFit/>
          </a:bodyPr>
          <a:lstStyle/>
          <a:p>
            <a:pPr algn="ctr" eaLnBrk="1" hangingPunct="1">
              <a:lnSpc>
                <a:spcPct val="93000"/>
              </a:lnSpc>
            </a:pPr>
            <a:fld id="{CC9D84CD-0FC8-4F4C-84A1-C875D3C2D0AD}" type="slidenum">
              <a:rPr lang="en-US"/>
              <a:pPr algn="ctr" eaLnBrk="1" hangingPunct="1">
                <a:lnSpc>
                  <a:spcPct val="93000"/>
                </a:lnSpc>
              </a:pPr>
              <a:t>‹#›</a:t>
            </a:fld>
            <a:endParaRPr lang="en-US" sz="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Line 66"/>
          <p:cNvSpPr/>
          <p:nvPr/>
        </p:nvSpPr>
        <p:spPr>
          <a:xfrm>
            <a:off x="609601" y="6324600"/>
            <a:ext cx="8432006" cy="0"/>
          </a:xfrm>
          <a:prstGeom prst="line">
            <a:avLst/>
          </a:prstGeom>
          <a:noFill/>
          <a:ln w="76320">
            <a:solidFill>
              <a:srgbClr val="FF33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Line 67"/>
          <p:cNvSpPr/>
          <p:nvPr/>
        </p:nvSpPr>
        <p:spPr>
          <a:xfrm>
            <a:off x="609601" y="6781800"/>
            <a:ext cx="8432006" cy="0"/>
          </a:xfrm>
          <a:prstGeom prst="line">
            <a:avLst/>
          </a:prstGeom>
          <a:noFill/>
          <a:ln w="76320">
            <a:solidFill>
              <a:srgbClr val="0099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4102" name="Group 79"/>
          <p:cNvGrpSpPr>
            <a:grpSpLocks/>
          </p:cNvGrpSpPr>
          <p:nvPr/>
        </p:nvGrpSpPr>
        <p:grpSpPr bwMode="auto">
          <a:xfrm>
            <a:off x="109539" y="6299200"/>
            <a:ext cx="422672" cy="501650"/>
            <a:chOff x="120600" y="6943679"/>
            <a:chExt cx="466200" cy="552240"/>
          </a:xfrm>
        </p:grpSpPr>
        <p:sp>
          <p:nvSpPr>
            <p:cNvPr id="7" name="Rectangle 63"/>
            <p:cNvSpPr/>
            <p:nvPr/>
          </p:nvSpPr>
          <p:spPr>
            <a:xfrm>
              <a:off x="120600" y="6943679"/>
              <a:ext cx="466200" cy="552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5823B7"/>
              </a:solidFill>
              <a:prstDash val="solid"/>
              <a:miter/>
            </a:ln>
          </p:spPr>
          <p:txBody>
            <a:bodyPr wrap="none" lIns="90000" tIns="45000" rIns="90000" bIns="45000" anchor="ctr" compatLnSpc="0"/>
            <a:lstStyle/>
            <a:p>
              <a:pPr ea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pic>
          <p:nvPicPr>
            <p:cNvPr id="4106" name="Picture 76"/>
            <p:cNvPicPr>
              <a:picLocks noChangeAspect="1"/>
            </p:cNvPicPr>
            <p:nvPr/>
          </p:nvPicPr>
          <p:blipFill>
            <a:blip r:embed="rId13">
              <a:lum bright="-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60" y="6966720"/>
              <a:ext cx="399600" cy="49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3" name="Title 1"/>
          <p:cNvSpPr txBox="1">
            <a:spLocks noGrp="1"/>
          </p:cNvSpPr>
          <p:nvPr>
            <p:ph type="title"/>
          </p:nvPr>
        </p:nvSpPr>
        <p:spPr bwMode="auto">
          <a:xfrm>
            <a:off x="109541" y="76200"/>
            <a:ext cx="8932069" cy="914400"/>
          </a:xfrm>
          <a:prstGeom prst="rect">
            <a:avLst/>
          </a:prstGeom>
          <a:noFill/>
          <a:ln w="936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4104" name="Text Placeholder 9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slow"/>
  <p:txStyles>
    <p:titleStyle>
      <a:lvl1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lang="en-GB" sz="2800" b="1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1pPr>
      <a:lvl2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defRPr lang="en-GB" sz="2800" kern="1200">
          <a:solidFill>
            <a:srgbClr val="003399"/>
          </a:solidFill>
          <a:latin typeface="Arial" pitchFamily="18"/>
          <a:ea typeface="MS PGothic" pitchFamily="1"/>
        </a:defRPr>
      </a:lvl1pPr>
      <a:lvl2pPr marL="620713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36638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450975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65313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/>
          <p:nvPr/>
        </p:nvSpPr>
        <p:spPr>
          <a:xfrm>
            <a:off x="139308" y="6413500"/>
            <a:ext cx="8902303" cy="3000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1434" tIns="18287" rIns="91434" bIns="18287" anchorCtr="1" compatLnSpc="0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14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ekLakshya Learning Center</a:t>
            </a:r>
          </a:p>
        </p:txBody>
      </p:sp>
      <p:sp>
        <p:nvSpPr>
          <p:cNvPr id="3" name="TextBox 25"/>
          <p:cNvSpPr/>
          <p:nvPr/>
        </p:nvSpPr>
        <p:spPr>
          <a:xfrm>
            <a:off x="8624860" y="6410763"/>
            <a:ext cx="466783" cy="3499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1434" tIns="45717" rIns="91434" bIns="45717" anchor="ctr" anchorCtr="1">
            <a:spAutoFit/>
          </a:bodyPr>
          <a:lstStyle/>
          <a:p>
            <a:pPr algn="ctr" eaLnBrk="1" hangingPunct="1">
              <a:lnSpc>
                <a:spcPct val="93000"/>
              </a:lnSpc>
            </a:pPr>
            <a:fld id="{F1DA3DE0-6F19-44EF-B2D7-5F516BBCBCE6}" type="slidenum">
              <a:rPr lang="en-US"/>
              <a:pPr algn="ctr" eaLnBrk="1" hangingPunct="1">
                <a:lnSpc>
                  <a:spcPct val="93000"/>
                </a:lnSpc>
              </a:pPr>
              <a:t>‹#›</a:t>
            </a:fld>
            <a:endParaRPr lang="en-US" sz="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Line 66"/>
          <p:cNvSpPr/>
          <p:nvPr/>
        </p:nvSpPr>
        <p:spPr>
          <a:xfrm>
            <a:off x="609601" y="6324600"/>
            <a:ext cx="8432006" cy="0"/>
          </a:xfrm>
          <a:prstGeom prst="line">
            <a:avLst/>
          </a:prstGeom>
          <a:noFill/>
          <a:ln w="76320">
            <a:solidFill>
              <a:srgbClr val="FF33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Line 67"/>
          <p:cNvSpPr/>
          <p:nvPr/>
        </p:nvSpPr>
        <p:spPr>
          <a:xfrm>
            <a:off x="609601" y="6781800"/>
            <a:ext cx="8432006" cy="0"/>
          </a:xfrm>
          <a:prstGeom prst="line">
            <a:avLst/>
          </a:prstGeom>
          <a:noFill/>
          <a:ln w="76320">
            <a:solidFill>
              <a:srgbClr val="0099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126" name="Group 79"/>
          <p:cNvGrpSpPr>
            <a:grpSpLocks/>
          </p:cNvGrpSpPr>
          <p:nvPr/>
        </p:nvGrpSpPr>
        <p:grpSpPr bwMode="auto">
          <a:xfrm>
            <a:off x="109539" y="6299200"/>
            <a:ext cx="422672" cy="501650"/>
            <a:chOff x="120600" y="6943679"/>
            <a:chExt cx="466200" cy="552240"/>
          </a:xfrm>
        </p:grpSpPr>
        <p:sp>
          <p:nvSpPr>
            <p:cNvPr id="7" name="Rectangle 63"/>
            <p:cNvSpPr/>
            <p:nvPr/>
          </p:nvSpPr>
          <p:spPr>
            <a:xfrm>
              <a:off x="120600" y="6943679"/>
              <a:ext cx="466200" cy="552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5823B7"/>
              </a:solidFill>
              <a:prstDash val="solid"/>
              <a:miter/>
            </a:ln>
          </p:spPr>
          <p:txBody>
            <a:bodyPr wrap="none" lIns="90000" tIns="45000" rIns="90000" bIns="45000" anchor="ctr" compatLnSpc="0"/>
            <a:lstStyle/>
            <a:p>
              <a:pPr ea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pic>
          <p:nvPicPr>
            <p:cNvPr id="5130" name="Picture 76"/>
            <p:cNvPicPr>
              <a:picLocks noChangeAspect="1"/>
            </p:cNvPicPr>
            <p:nvPr/>
          </p:nvPicPr>
          <p:blipFill>
            <a:blip r:embed="rId13">
              <a:lum bright="-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60" y="6966720"/>
              <a:ext cx="399600" cy="49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7" name="Title 1"/>
          <p:cNvSpPr txBox="1">
            <a:spLocks noGrp="1"/>
          </p:cNvSpPr>
          <p:nvPr>
            <p:ph type="title"/>
          </p:nvPr>
        </p:nvSpPr>
        <p:spPr bwMode="auto">
          <a:xfrm>
            <a:off x="722711" y="4406909"/>
            <a:ext cx="7771209" cy="1362075"/>
          </a:xfrm>
          <a:prstGeom prst="rect">
            <a:avLst/>
          </a:prstGeom>
          <a:noFill/>
          <a:ln w="936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711" y="2906713"/>
            <a:ext cx="7771209" cy="1500187"/>
          </a:xfrm>
          <a:prstGeom prst="rect">
            <a:avLst/>
          </a:prstGeom>
          <a:noFill/>
          <a:ln w="9360">
            <a:solidFill>
              <a:srgbClr val="2103D7"/>
            </a:solidFill>
            <a:prstDash val="solid"/>
            <a:miter/>
          </a:ln>
        </p:spPr>
        <p:txBody>
          <a:bodyPr vert="horz" wrap="square" lIns="90000" tIns="45000" rIns="90000" bIns="45000" anchor="ctr">
            <a:no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  <a:p>
            <a:pPr lvl="7"/>
            <a:r>
              <a:rPr lang="en-GB"/>
              <a:t>Eighth Outline Level</a:t>
            </a:r>
          </a:p>
          <a:p>
            <a:pPr lvl="0"/>
            <a:r>
              <a:rPr lang="en-GB"/>
              <a:t>Ninth Outline LevelClick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/>
  <p:txStyles>
    <p:titleStyle>
      <a:lvl1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lang="en-GB" sz="3900" b="1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1pPr>
      <a:lvl2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9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9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9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9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9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9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9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900" b="1">
          <a:solidFill>
            <a:srgbClr val="003399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45000"/>
        <a:buFont typeface="StarSymbol"/>
        <a:buChar char="●"/>
        <a:defRPr lang="en-GB" sz="19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1pPr>
      <a:lvl2pPr lvl="1"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75000"/>
        <a:buFont typeface="StarSymbol"/>
        <a:buChar char="–"/>
        <a:defRPr lang="en-GB" sz="19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2pPr>
      <a:lvl3pPr lvl="2"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45000"/>
        <a:buFont typeface="StarSymbol"/>
        <a:buChar char="●"/>
        <a:defRPr lang="en-GB" sz="19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3pPr>
      <a:lvl4pPr lvl="3"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75000"/>
        <a:buFont typeface="StarSymbol"/>
        <a:buChar char="–"/>
        <a:defRPr lang="en-GB" sz="19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4pPr>
      <a:lvl5pPr lvl="4"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SzPct val="45000"/>
        <a:buFont typeface="StarSymbol"/>
        <a:buChar char="●"/>
        <a:defRPr lang="en-GB" sz="1900" kern="1200"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5pPr>
      <a:lvl6pPr lvl="5" algn="l" rtl="0" eaLnBrk="1" hangingPunct="1">
        <a:lnSpc>
          <a:spcPct val="93000"/>
        </a:lnSpc>
        <a:spcBef>
          <a:spcPts val="0"/>
        </a:spcBef>
        <a:spcAft>
          <a:spcPts val="1285"/>
        </a:spcAft>
        <a:buSzPct val="45000"/>
        <a:buFont typeface="StarSymbol"/>
        <a:buChar char="●"/>
        <a:tabLst/>
        <a:defRPr lang="en-GB" sz="1996" b="0" i="0" u="none" strike="noStrike" kern="1200" spc="0">
          <a:ln>
            <a:noFill/>
          </a:ln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6pPr>
      <a:lvl7pPr lvl="6" algn="l" rtl="0" eaLnBrk="1" hangingPunct="1">
        <a:lnSpc>
          <a:spcPct val="93000"/>
        </a:lnSpc>
        <a:spcBef>
          <a:spcPts val="0"/>
        </a:spcBef>
        <a:spcAft>
          <a:spcPts val="1285"/>
        </a:spcAft>
        <a:buSzPct val="45000"/>
        <a:buFont typeface="StarSymbol"/>
        <a:buChar char="●"/>
        <a:tabLst/>
        <a:defRPr lang="en-GB" sz="1996" b="0" i="0" u="none" strike="noStrike" kern="1200" spc="0">
          <a:ln>
            <a:noFill/>
          </a:ln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7pPr>
      <a:lvl8pPr lvl="7" algn="l" rtl="0" eaLnBrk="1" hangingPunct="1">
        <a:lnSpc>
          <a:spcPct val="93000"/>
        </a:lnSpc>
        <a:spcBef>
          <a:spcPts val="0"/>
        </a:spcBef>
        <a:spcAft>
          <a:spcPts val="1285"/>
        </a:spcAft>
        <a:buSzPct val="45000"/>
        <a:buFont typeface="StarSymbol"/>
        <a:buChar char="●"/>
        <a:tabLst/>
        <a:defRPr lang="en-GB" sz="1996" b="0" i="0" u="none" strike="noStrike" kern="1200" spc="0">
          <a:ln>
            <a:noFill/>
          </a:ln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8pPr>
      <a:lvl9pPr marL="0" marR="0" lvl="0" indent="0" algn="l" rtl="0" eaLnBrk="1" hangingPunct="1">
        <a:lnSpc>
          <a:spcPct val="93000"/>
        </a:lnSpc>
        <a:spcBef>
          <a:spcPts val="398"/>
        </a:spcBef>
        <a:spcAft>
          <a:spcPts val="0"/>
        </a:spcAft>
        <a:buNone/>
        <a:tabLst/>
        <a:defRPr lang="en-GB" sz="1996" b="0" i="0" u="none" strike="noStrike" kern="1200" spc="0">
          <a:ln>
            <a:noFill/>
          </a:ln>
          <a:solidFill>
            <a:srgbClr val="003399"/>
          </a:solidFill>
          <a:latin typeface="Arial" pitchFamily="18"/>
          <a:ea typeface="MS PGothic" pitchFamily="1"/>
          <a:cs typeface="MS PGothic" pitchFamily="34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/>
          <p:nvPr/>
        </p:nvSpPr>
        <p:spPr>
          <a:xfrm>
            <a:off x="139309" y="6413500"/>
            <a:ext cx="8902303" cy="3000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1434" tIns="18287" rIns="91434" bIns="18287" anchorCtr="1" compatLnSpc="0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14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ekLakshya VLSI R &amp; D Centre Pvt. Ltd.</a:t>
            </a:r>
          </a:p>
        </p:txBody>
      </p:sp>
      <p:sp>
        <p:nvSpPr>
          <p:cNvPr id="3" name="TextBox 25"/>
          <p:cNvSpPr/>
          <p:nvPr/>
        </p:nvSpPr>
        <p:spPr>
          <a:xfrm>
            <a:off x="8624860" y="6410763"/>
            <a:ext cx="466783" cy="3499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1434" tIns="45717" rIns="91434" bIns="45717" anchor="ctr" anchorCtr="1">
            <a:spAutoFit/>
          </a:bodyPr>
          <a:lstStyle/>
          <a:p>
            <a:pPr algn="ctr" eaLnBrk="1" hangingPunct="1">
              <a:lnSpc>
                <a:spcPct val="93000"/>
              </a:lnSpc>
            </a:pPr>
            <a:fld id="{BC33845A-890F-4CDD-B5C8-8B08D195BF34}" type="slidenum">
              <a:rPr lang="en-US"/>
              <a:pPr algn="ctr" eaLnBrk="1" hangingPunct="1">
                <a:lnSpc>
                  <a:spcPct val="93000"/>
                </a:lnSpc>
              </a:pPr>
              <a:t>‹#›</a:t>
            </a:fld>
            <a:endParaRPr lang="en-US" sz="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Line 66"/>
          <p:cNvSpPr/>
          <p:nvPr/>
        </p:nvSpPr>
        <p:spPr>
          <a:xfrm>
            <a:off x="609601" y="6324600"/>
            <a:ext cx="8432006" cy="0"/>
          </a:xfrm>
          <a:prstGeom prst="line">
            <a:avLst/>
          </a:prstGeom>
          <a:noFill/>
          <a:ln w="76320">
            <a:solidFill>
              <a:srgbClr val="FF33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Line 67"/>
          <p:cNvSpPr/>
          <p:nvPr/>
        </p:nvSpPr>
        <p:spPr>
          <a:xfrm>
            <a:off x="609601" y="6781800"/>
            <a:ext cx="8432006" cy="0"/>
          </a:xfrm>
          <a:prstGeom prst="line">
            <a:avLst/>
          </a:prstGeom>
          <a:noFill/>
          <a:ln w="76320">
            <a:solidFill>
              <a:srgbClr val="009900"/>
            </a:solidFill>
            <a:prstDash val="solid"/>
            <a:round/>
          </a:ln>
        </p:spPr>
        <p:txBody>
          <a:bodyPr lIns="91434" tIns="45717" rIns="91434" bIns="45717" anchor="b" anchorCtr="1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6150" name="Group 79"/>
          <p:cNvGrpSpPr>
            <a:grpSpLocks/>
          </p:cNvGrpSpPr>
          <p:nvPr/>
        </p:nvGrpSpPr>
        <p:grpSpPr bwMode="auto">
          <a:xfrm>
            <a:off x="109539" y="6299200"/>
            <a:ext cx="422672" cy="501650"/>
            <a:chOff x="120600" y="6943679"/>
            <a:chExt cx="466200" cy="552240"/>
          </a:xfrm>
        </p:grpSpPr>
        <p:sp>
          <p:nvSpPr>
            <p:cNvPr id="7" name="Rectangle 63"/>
            <p:cNvSpPr/>
            <p:nvPr/>
          </p:nvSpPr>
          <p:spPr>
            <a:xfrm>
              <a:off x="120600" y="6943679"/>
              <a:ext cx="466200" cy="552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5823B7"/>
              </a:solidFill>
              <a:prstDash val="solid"/>
              <a:miter/>
            </a:ln>
          </p:spPr>
          <p:txBody>
            <a:bodyPr wrap="none" lIns="90000" tIns="45000" rIns="90000" bIns="45000" anchor="ctr" compatLnSpc="0"/>
            <a:lstStyle/>
            <a:p>
              <a:pPr ea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pic>
          <p:nvPicPr>
            <p:cNvPr id="6154" name="Picture 76"/>
            <p:cNvPicPr>
              <a:picLocks noChangeAspect="1"/>
            </p:cNvPicPr>
            <p:nvPr/>
          </p:nvPicPr>
          <p:blipFill>
            <a:blip r:embed="rId13">
              <a:lum bright="-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60" y="6966720"/>
              <a:ext cx="399600" cy="49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1" name="Title Placeholder 8"/>
          <p:cNvSpPr txBox="1">
            <a:spLocks noGrp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6152" name="Text Placeholder 9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/>
  <p:txStyles>
    <p:titleStyle>
      <a:lvl1pPr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lang="en-GB" sz="2800" kern="1200">
          <a:solidFill>
            <a:srgbClr val="FFFFFF"/>
          </a:solidFill>
          <a:latin typeface="Arial" pitchFamily="18"/>
          <a:ea typeface="MS PGothic" pitchFamily="1"/>
        </a:defRPr>
      </a:lvl1pPr>
      <a:lvl2pPr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algn="l" rtl="0" eaLnBrk="1" fontAlgn="base" hangingPunct="1">
        <a:lnSpc>
          <a:spcPct val="93000"/>
        </a:lnSpc>
        <a:spcBef>
          <a:spcPct val="0"/>
        </a:spcBef>
        <a:spcAft>
          <a:spcPts val="1288"/>
        </a:spcAft>
        <a:defRPr lang="en-GB" sz="2800" kern="1200">
          <a:solidFill>
            <a:srgbClr val="003399"/>
          </a:solidFill>
          <a:latin typeface="Arial" pitchFamily="18"/>
          <a:ea typeface="MS PGothic" pitchFamily="1"/>
        </a:defRPr>
      </a:lvl1pPr>
      <a:lvl2pPr marL="620713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36638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450975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65313" indent="-206375" algn="l" defTabSz="828675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CPU Performance </a:t>
            </a:r>
            <a:r>
              <a:rPr lang="en-GB" dirty="0"/>
              <a:t>M</a:t>
            </a:r>
            <a:r>
              <a:rPr lang="en-GB" dirty="0" smtClean="0"/>
              <a:t>onitoring</a:t>
            </a:r>
            <a:br>
              <a:rPr lang="en-GB" dirty="0" smtClean="0"/>
            </a:br>
            <a:r>
              <a:rPr lang="en-GB" dirty="0"/>
              <a:t>T</a:t>
            </a:r>
            <a:r>
              <a:rPr lang="en-GB" dirty="0" smtClean="0"/>
              <a:t>ool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013176"/>
            <a:ext cx="3600400" cy="60047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GB" sz="2400" dirty="0" smtClean="0"/>
              <a:t> </a:t>
            </a:r>
            <a:endParaRPr lang="en-GB" sz="2400" dirty="0"/>
          </a:p>
          <a:p>
            <a:pPr algn="r"/>
            <a:endParaRPr lang="en-GB" sz="2400" dirty="0" smtClean="0"/>
          </a:p>
          <a:p>
            <a:pPr algn="r"/>
            <a:endParaRPr lang="en-GB" sz="2400" dirty="0" smtClean="0"/>
          </a:p>
          <a:p>
            <a:pPr algn="r"/>
            <a:r>
              <a:rPr lang="en-GB" sz="8000" dirty="0" smtClean="0"/>
              <a:t>By: Mustak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3220333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7771918" cy="609600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78" y="1268760"/>
            <a:ext cx="9029700" cy="507682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Communication between Uart, PC and embedded board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Understanding what is CPU load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Method to calculate CPU load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Architecture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Modifications to de done in code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53604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532" y="260648"/>
            <a:ext cx="7704856" cy="936104"/>
          </a:xfrm>
        </p:spPr>
        <p:txBody>
          <a:bodyPr/>
          <a:lstStyle/>
          <a:p>
            <a:r>
              <a:rPr lang="en-US" sz="2800" dirty="0" smtClean="0"/>
              <a:t>Communication between embedded board, Uart and PC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855" y="2392571"/>
            <a:ext cx="3001963" cy="2343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9812" y="2694530"/>
            <a:ext cx="2664296" cy="1872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513927"/>
            <a:ext cx="2540000" cy="223341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411760" y="3204105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32040" y="3292509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2339752" y="3708161"/>
            <a:ext cx="1224136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860032" y="3834268"/>
            <a:ext cx="1224136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90910" y="166740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98922" y="166811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06934" y="16681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0222" y="1671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9646" y="1667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11908" y="166740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88127" y="166157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76736" y="16747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60643" y="167973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031" y="522032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Embedded board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64471" y="526172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 board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67224" y="5254083"/>
            <a:ext cx="9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083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56E-17 L -0.58524 -0.0023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-0.59236 -0.0025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1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60573 -0.002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9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0.63889 -0.0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77556E-17 L -0.66076 -0.0023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3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6 0.00347 L -0.69826 0.0011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61424 4.81481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60677 -0.0039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36 -0.00417 L 0.66232 -0.0087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9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25" y="3152020"/>
            <a:ext cx="4385692" cy="280831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void </a:t>
            </a:r>
            <a:r>
              <a:rPr lang="en-US" sz="1800" dirty="0"/>
              <a:t>main()  </a:t>
            </a:r>
            <a:r>
              <a:rPr lang="en-US" sz="1800" dirty="0" smtClean="0"/>
              <a:t>		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{				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          </a:t>
            </a:r>
            <a:r>
              <a:rPr lang="en-US" sz="1800" dirty="0" smtClean="0"/>
              <a:t>while </a:t>
            </a:r>
            <a:r>
              <a:rPr lang="en-US" sz="1800" dirty="0"/>
              <a:t>(1)  {</a:t>
            </a:r>
            <a:br>
              <a:rPr lang="en-US" sz="1800" dirty="0"/>
            </a:br>
            <a:r>
              <a:rPr lang="en-US" sz="1800" dirty="0"/>
              <a:t>              </a:t>
            </a:r>
            <a:r>
              <a:rPr lang="en-US" sz="1800" dirty="0" smtClean="0"/>
              <a:t>if </a:t>
            </a:r>
            <a:r>
              <a:rPr lang="en-US" sz="1800" dirty="0"/>
              <a:t>( </a:t>
            </a:r>
            <a:r>
              <a:rPr lang="en-US" sz="1800" dirty="0" err="1"/>
              <a:t>newLineRecived</a:t>
            </a:r>
            <a:r>
              <a:rPr lang="en-US" sz="1800" dirty="0"/>
              <a:t>)  </a:t>
            </a:r>
            <a:r>
              <a:rPr lang="en-US" sz="1800" dirty="0" smtClean="0"/>
              <a:t>{</a:t>
            </a:r>
            <a:endParaRPr lang="en-US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                     </a:t>
            </a:r>
            <a:r>
              <a:rPr lang="en-US" sz="1800" dirty="0" smtClean="0"/>
              <a:t>          </a:t>
            </a:r>
            <a:r>
              <a:rPr lang="en-US" sz="1800" dirty="0" err="1" smtClean="0"/>
              <a:t>ans</a:t>
            </a:r>
            <a:r>
              <a:rPr lang="en-US" sz="1800" dirty="0" smtClean="0"/>
              <a:t>=</a:t>
            </a:r>
            <a:r>
              <a:rPr lang="en-US" sz="1800" dirty="0" err="1" smtClean="0"/>
              <a:t>chkPrime</a:t>
            </a:r>
            <a:r>
              <a:rPr lang="en-US" sz="1800" dirty="0" smtClean="0"/>
              <a:t> </a:t>
            </a:r>
            <a:r>
              <a:rPr lang="en-US" sz="1800" dirty="0"/>
              <a:t>(buffer)</a:t>
            </a:r>
            <a:br>
              <a:rPr lang="en-US" sz="1800" dirty="0"/>
            </a:br>
            <a:r>
              <a:rPr lang="en-US" sz="1800" dirty="0"/>
              <a:t>                               </a:t>
            </a:r>
            <a:r>
              <a:rPr lang="en-US" sz="1800" dirty="0" err="1"/>
              <a:t>newLineRecived</a:t>
            </a:r>
            <a:r>
              <a:rPr lang="en-US" sz="1800" dirty="0"/>
              <a:t> = 0 ;</a:t>
            </a:r>
            <a:br>
              <a:rPr lang="en-US" sz="1800" dirty="0"/>
            </a:br>
            <a:r>
              <a:rPr lang="en-US" sz="1800" dirty="0"/>
              <a:t>                            </a:t>
            </a:r>
            <a:br>
              <a:rPr lang="en-US" sz="1800" dirty="0"/>
            </a:br>
            <a:r>
              <a:rPr lang="en-US" sz="1800" dirty="0"/>
              <a:t>                      </a:t>
            </a:r>
            <a:r>
              <a:rPr lang="en-US" sz="18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86104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void  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Uart_ISR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 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         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buffer[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++] =  DR ;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          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(DR == \n)   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newLineRecived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 1;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127782" y="884660"/>
            <a:ext cx="2126760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52" y="715827"/>
            <a:ext cx="2324534" cy="195885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763688" y="1124744"/>
            <a:ext cx="1152128" cy="329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1763688" y="1556792"/>
            <a:ext cx="1080120" cy="3231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10553" y="3464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29336" y="3464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70117" y="346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7452"/>
              </p:ext>
            </p:extLst>
          </p:nvPr>
        </p:nvGraphicFramePr>
        <p:xfrm>
          <a:off x="7733406" y="1051654"/>
          <a:ext cx="727026" cy="276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26"/>
              </a:tblGrid>
              <a:tr h="382453"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</a:tr>
              <a:tr h="339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9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9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79817" y="346495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98600" y="346495"/>
            <a:ext cx="27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6036" y="3464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140525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56376" y="1787341"/>
            <a:ext cx="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20309" y="21019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3790" y="2389254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33161" y="2771929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15528" y="3132643"/>
            <a:ext cx="27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4995" y="3491716"/>
            <a:ext cx="42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4579816" y="3812903"/>
            <a:ext cx="391615" cy="2199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577548" y="4032886"/>
            <a:ext cx="391615" cy="2199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4502792" y="5395391"/>
            <a:ext cx="391615" cy="2199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>
            <a:off x="4579815" y="4293096"/>
            <a:ext cx="391615" cy="2199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8604448" y="4751713"/>
            <a:ext cx="391615" cy="2199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/>
          <p:cNvSpPr/>
          <p:nvPr/>
        </p:nvSpPr>
        <p:spPr>
          <a:xfrm>
            <a:off x="8604448" y="4513079"/>
            <a:ext cx="391615" cy="2199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>
            <a:off x="8611706" y="5013176"/>
            <a:ext cx="391615" cy="2199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4562903" y="4513079"/>
            <a:ext cx="391615" cy="238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97456" y="346495"/>
            <a:ext cx="2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9512" y="346495"/>
            <a:ext cx="1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9011" y="346495"/>
            <a:ext cx="25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0786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3375 0.002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35243 0.0027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2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36979 0.0027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39184 0.0027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-0.41476 0.00278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44896 0.00278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277 L 0.38264 0.00555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7 0.00277 L 0.40208 0.00555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4 0.00277 L 0.4382 0.00555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9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16" grpId="0"/>
      <p:bldP spid="17" grpId="0"/>
      <p:bldP spid="18" grpId="0"/>
      <p:bldP spid="20" grpId="0"/>
      <p:bldP spid="21" grpId="0"/>
      <p:bldP spid="30" grpId="0"/>
      <p:bldP spid="31" grpId="0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3" grpId="0" animBg="1"/>
      <p:bldP spid="33" grpId="1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3" grpId="10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5" grpId="11" animBg="1"/>
      <p:bldP spid="35" grpId="12" animBg="1"/>
      <p:bldP spid="35" grpId="13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6" grpId="10" animBg="1"/>
      <p:bldP spid="36" grpId="11" animBg="1"/>
      <p:bldP spid="36" grpId="12" animBg="1"/>
      <p:bldP spid="36" grpId="13" animBg="1"/>
      <p:bldP spid="37" grpId="0" animBg="1"/>
      <p:bldP spid="37" grpId="1" animBg="1"/>
      <p:bldP spid="39" grpId="0" animBg="1"/>
      <p:bldP spid="39" grpId="1" animBg="1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1918" cy="609600"/>
          </a:xfrm>
        </p:spPr>
        <p:txBody>
          <a:bodyPr/>
          <a:lstStyle/>
          <a:p>
            <a:r>
              <a:rPr lang="en-US" dirty="0" smtClean="0"/>
              <a:t>Calculation of CPU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sz="2000" dirty="0" smtClean="0"/>
                  <a:t> CPU load in percentage is calculated by using formula 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𝐶𝑃𝑈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𝑙𝑜𝑎𝑑</m:t>
                    </m:r>
                    <m:r>
                      <a:rPr lang="en-US" sz="2000" b="0" i="1" smtClean="0">
                        <a:latin typeface="Cambria Math"/>
                      </a:rPr>
                      <m:t>=(1−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𝑇𝑖𝑚𝑒𝑆𝑝𝑒𝑛𝑡𝐼𝑛𝐼𝑛𝑓𝑖𝑛𝑖𝑡𝑒𝐿𝑜𝑜𝑝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𝑇𝑜𝑡𝑎𝑙𝑇𝑖𝑚𝑒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×100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  </a:t>
                </a:r>
                <a:r>
                  <a:rPr lang="en-US" sz="2000" dirty="0" err="1"/>
                  <a:t>T</a:t>
                </a:r>
                <a:r>
                  <a:rPr lang="en-US" sz="2000" dirty="0" err="1" smtClean="0"/>
                  <a:t>imeSpentIninfineLoop</a:t>
                </a:r>
                <a:r>
                  <a:rPr lang="en-US" sz="2000" dirty="0" smtClean="0"/>
                  <a:t> is in </a:t>
                </a:r>
                <a:r>
                  <a:rPr lang="en-US" sz="2000" dirty="0" err="1" smtClean="0"/>
                  <a:t>m.sec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  </a:t>
                </a:r>
                <a:r>
                  <a:rPr lang="en-US" sz="2000" dirty="0" err="1" smtClean="0"/>
                  <a:t>TotalTime</a:t>
                </a:r>
                <a:r>
                  <a:rPr lang="en-US" sz="2000" dirty="0" smtClean="0"/>
                  <a:t> is 1 second i.e. 1000m.sec.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069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404664"/>
                <a:ext cx="9036496" cy="5462736"/>
              </a:xfrm>
            </p:spPr>
            <p:txBody>
              <a:bodyPr/>
              <a:lstStyle/>
              <a:p>
                <a:endParaRPr lang="en-US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               </m:t>
                      </m:r>
                      <m:r>
                        <a:rPr lang="en-US" sz="1400" i="1">
                          <a:latin typeface="Cambria Math"/>
                        </a:rPr>
                        <m:t>𝐶𝑃𝑈</m:t>
                      </m:r>
                      <m:r>
                        <a:rPr lang="en-US" sz="1400" i="1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𝑙𝑜𝑎𝑑</m:t>
                      </m:r>
                      <m:r>
                        <a:rPr lang="en-US" sz="1400" i="1">
                          <a:latin typeface="Cambria Math"/>
                        </a:rPr>
                        <m:t>=(1−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𝑇𝑖𝑚𝑒𝑆𝑝𝑒𝑛𝑡𝐼𝑛𝐼𝑛𝑓𝑖𝑛𝑖𝑡𝑒𝐿𝑜𝑜𝑝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𝑇𝑜𝑡𝑎𝑙𝑇𝑖𝑚𝑒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/>
                        </a:rPr>
                        <m:t>)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404664"/>
                <a:ext cx="9036496" cy="54627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2132856"/>
            <a:ext cx="2384592" cy="306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defRPr lang="en-GB" sz="2800" kern="1200">
                <a:solidFill>
                  <a:srgbClr val="003399"/>
                </a:solidFill>
                <a:latin typeface="Arial" pitchFamily="18"/>
                <a:ea typeface="MS PGothic" pitchFamily="1"/>
              </a:defRPr>
            </a:lvl1pPr>
            <a:lvl2pPr marL="620713" indent="-206375" algn="l" defTabSz="828675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036638" indent="-206375" algn="l" defTabSz="828675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450975" indent="-206375" algn="l" defTabSz="828675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865313" indent="-206375" algn="l" defTabSz="828675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280994" indent="-207363" algn="l" defTabSz="829452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void mainLoop()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{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while(1) 	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{	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if(flag==1)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{                                                                                          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       usrCmd();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       flag=0;                                                                             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}                                                                                                 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}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}	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43114" y="2175326"/>
            <a:ext cx="16561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void usrCmd()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 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0152" y="2175025"/>
            <a:ext cx="29668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timeISR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(void)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if(PC lies in mainLoop)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idle++;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0" name="Left Arrow 9"/>
          <p:cNvSpPr/>
          <p:nvPr/>
        </p:nvSpPr>
        <p:spPr>
          <a:xfrm>
            <a:off x="2825893" y="2975244"/>
            <a:ext cx="288032" cy="1657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2830116" y="3219676"/>
            <a:ext cx="288032" cy="1657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2830116" y="3820106"/>
            <a:ext cx="288032" cy="1657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2830116" y="4077072"/>
            <a:ext cx="288032" cy="1657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830116" y="4549293"/>
            <a:ext cx="288032" cy="1657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4277705" y="3298710"/>
            <a:ext cx="288032" cy="1657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8028384" y="2708920"/>
            <a:ext cx="288032" cy="1657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8028384" y="3048452"/>
            <a:ext cx="288032" cy="1657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8022307" y="3445610"/>
            <a:ext cx="288032" cy="1657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35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88" y="332656"/>
            <a:ext cx="7771918" cy="609600"/>
          </a:xfrm>
        </p:spPr>
        <p:txBody>
          <a:bodyPr/>
          <a:lstStyle/>
          <a:p>
            <a:r>
              <a:rPr lang="en-US" dirty="0" smtClean="0"/>
              <a:t>How context is stored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7584" y="2204864"/>
            <a:ext cx="1872208" cy="306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defRPr lang="en-GB" sz="2800" kern="1200">
                <a:solidFill>
                  <a:srgbClr val="003399"/>
                </a:solidFill>
                <a:latin typeface="Arial" pitchFamily="18"/>
                <a:ea typeface="MS PGothic" pitchFamily="1"/>
              </a:defRPr>
            </a:lvl1pPr>
            <a:lvl2pPr marL="620713" indent="-206375" algn="l" defTabSz="828675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036638" indent="-206375" algn="l" defTabSz="828675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450975" indent="-206375" algn="l" defTabSz="828675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865313" indent="-206375" algn="l" defTabSz="828675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280994" indent="-207363" algn="l" defTabSz="829452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void mainLoop()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{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while(1) 	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{	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if(flag==1)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{                                                                                          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       usrCmd();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       flag=0;                                                                             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   }                                                                                                 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   }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}	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33365"/>
              </p:ext>
            </p:extLst>
          </p:nvPr>
        </p:nvGraphicFramePr>
        <p:xfrm>
          <a:off x="0" y="2546007"/>
          <a:ext cx="814686" cy="2722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686"/>
              </a:tblGrid>
              <a:tr h="244286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</a:tr>
              <a:tr h="244286">
                <a:tc>
                  <a:txBody>
                    <a:bodyPr/>
                    <a:lstStyle/>
                    <a:p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</a:tr>
              <a:tr h="244286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</a:tr>
              <a:tr h="244286">
                <a:tc>
                  <a:txBody>
                    <a:bodyPr/>
                    <a:lstStyle/>
                    <a:p>
                      <a:r>
                        <a:rPr lang="en-US" dirty="0" smtClean="0"/>
                        <a:t>0x1005</a:t>
                      </a:r>
                      <a:endParaRPr lang="en-US" dirty="0"/>
                    </a:p>
                  </a:txBody>
                  <a:tcPr/>
                </a:tc>
              </a:tr>
              <a:tr h="244286">
                <a:tc>
                  <a:txBody>
                    <a:bodyPr/>
                    <a:lstStyle/>
                    <a:p>
                      <a:r>
                        <a:rPr lang="en-US" dirty="0" smtClean="0"/>
                        <a:t>0x1007</a:t>
                      </a:r>
                      <a:endParaRPr lang="en-US" dirty="0"/>
                    </a:p>
                  </a:txBody>
                  <a:tcPr/>
                </a:tc>
              </a:tr>
              <a:tr h="244286">
                <a:tc>
                  <a:txBody>
                    <a:bodyPr/>
                    <a:lstStyle/>
                    <a:p>
                      <a:r>
                        <a:rPr lang="en-US" dirty="0" smtClean="0"/>
                        <a:t>0x1009</a:t>
                      </a:r>
                      <a:endParaRPr lang="en-US" dirty="0"/>
                    </a:p>
                  </a:txBody>
                  <a:tcPr/>
                </a:tc>
              </a:tr>
              <a:tr h="244286">
                <a:tc>
                  <a:txBody>
                    <a:bodyPr/>
                    <a:lstStyle/>
                    <a:p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</a:tr>
              <a:tr h="244286">
                <a:tc>
                  <a:txBody>
                    <a:bodyPr/>
                    <a:lstStyle/>
                    <a:p>
                      <a:r>
                        <a:rPr lang="en-US" dirty="0" smtClean="0"/>
                        <a:t>0x100E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3848" y="2492896"/>
            <a:ext cx="16561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void usrCmd()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 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..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1947"/>
              </p:ext>
            </p:extLst>
          </p:nvPr>
        </p:nvGraphicFramePr>
        <p:xfrm>
          <a:off x="2423095" y="2716156"/>
          <a:ext cx="814686" cy="2041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686"/>
              </a:tblGrid>
              <a:tr h="298916">
                <a:tc>
                  <a:txBody>
                    <a:bodyPr/>
                    <a:lstStyle/>
                    <a:p>
                      <a:r>
                        <a:rPr lang="en-US" dirty="0" smtClean="0"/>
                        <a:t>0x2000</a:t>
                      </a:r>
                      <a:endParaRPr lang="en-US" dirty="0"/>
                    </a:p>
                  </a:txBody>
                  <a:tcPr/>
                </a:tc>
              </a:tr>
              <a:tr h="290967">
                <a:tc>
                  <a:txBody>
                    <a:bodyPr/>
                    <a:lstStyle/>
                    <a:p>
                      <a:r>
                        <a:rPr lang="en-US" dirty="0" smtClean="0"/>
                        <a:t>0x2002</a:t>
                      </a:r>
                      <a:endParaRPr lang="en-US" dirty="0"/>
                    </a:p>
                  </a:txBody>
                  <a:tcPr/>
                </a:tc>
              </a:tr>
              <a:tr h="290967">
                <a:tc>
                  <a:txBody>
                    <a:bodyPr/>
                    <a:lstStyle/>
                    <a:p>
                      <a:r>
                        <a:rPr lang="en-US" dirty="0" smtClean="0"/>
                        <a:t>0x2004</a:t>
                      </a:r>
                      <a:endParaRPr lang="en-US" dirty="0"/>
                    </a:p>
                  </a:txBody>
                  <a:tcPr/>
                </a:tc>
              </a:tr>
              <a:tr h="290967">
                <a:tc>
                  <a:txBody>
                    <a:bodyPr/>
                    <a:lstStyle/>
                    <a:p>
                      <a:r>
                        <a:rPr lang="en-US" dirty="0" smtClean="0"/>
                        <a:t>0x2005</a:t>
                      </a:r>
                      <a:endParaRPr lang="en-US" dirty="0"/>
                    </a:p>
                  </a:txBody>
                  <a:tcPr/>
                </a:tc>
              </a:tr>
              <a:tr h="290967">
                <a:tc>
                  <a:txBody>
                    <a:bodyPr/>
                    <a:lstStyle/>
                    <a:p>
                      <a:r>
                        <a:rPr lang="en-US" dirty="0" smtClean="0"/>
                        <a:t>0x2007</a:t>
                      </a:r>
                      <a:endParaRPr lang="en-US" dirty="0"/>
                    </a:p>
                  </a:txBody>
                  <a:tcPr/>
                </a:tc>
              </a:tr>
              <a:tr h="290967">
                <a:tc>
                  <a:txBody>
                    <a:bodyPr/>
                    <a:lstStyle/>
                    <a:p>
                      <a:r>
                        <a:rPr lang="en-US" dirty="0" smtClean="0"/>
                        <a:t>0x2009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76056" y="2816061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timeISR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(void)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read PC from stack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if(PC is in mainLoop)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idle++;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30842"/>
              </p:ext>
            </p:extLst>
          </p:nvPr>
        </p:nvGraphicFramePr>
        <p:xfrm>
          <a:off x="7945238" y="1574498"/>
          <a:ext cx="1173560" cy="4423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60"/>
              </a:tblGrid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770">
                <a:tc>
                  <a:txBody>
                    <a:bodyPr/>
                    <a:lstStyle/>
                    <a:p>
                      <a:r>
                        <a:rPr lang="en-US" dirty="0" smtClean="0"/>
                        <a:t>00045656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7645821" y="5432491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79307" y="5355837"/>
            <a:ext cx="50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33853" y="5327716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00000100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33853" y="5013176"/>
            <a:ext cx="12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00001302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33853" y="4656395"/>
            <a:ext cx="12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00001002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33853" y="4262611"/>
            <a:ext cx="12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33853" y="3893279"/>
            <a:ext cx="12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33852" y="3616280"/>
            <a:ext cx="12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00007991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7645820" y="306277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02127" y="2986945"/>
            <a:ext cx="50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42659" y="3249735"/>
            <a:ext cx="12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00001306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2333775" y="3080395"/>
            <a:ext cx="288032" cy="180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2333775" y="3323182"/>
            <a:ext cx="288032" cy="180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2333775" y="4739665"/>
            <a:ext cx="288032" cy="180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2333775" y="3882711"/>
            <a:ext cx="288032" cy="180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4355976" y="3542413"/>
            <a:ext cx="288032" cy="180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7020272" y="3317833"/>
            <a:ext cx="288032" cy="180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7020272" y="3536179"/>
            <a:ext cx="288032" cy="180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7020272" y="3893279"/>
            <a:ext cx="288032" cy="180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>
            <a:off x="7000081" y="4262611"/>
            <a:ext cx="288032" cy="180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942659" y="2903073"/>
            <a:ext cx="12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00001106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42659" y="465639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00001004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51601" y="50012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00001456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51601" y="463194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00002004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39769" y="42626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78663" y="292591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00047010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16552" y="36162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33455" y="389327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00001201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33853" y="32611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00125001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645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4" grpId="0"/>
      <p:bldP spid="14" grpId="1"/>
      <p:bldP spid="14" grpId="2"/>
      <p:bldP spid="14" grpId="3"/>
      <p:bldP spid="14" grpId="4"/>
      <p:bldP spid="14" grpId="5"/>
      <p:bldP spid="14" grpId="6"/>
      <p:bldP spid="16" grpId="0"/>
      <p:bldP spid="16" grpId="1"/>
      <p:bldP spid="16" grpId="2"/>
      <p:bldP spid="16" grpId="3"/>
      <p:bldP spid="16" grpId="4"/>
      <p:bldP spid="16" grpId="5"/>
      <p:bldP spid="17" grpId="0"/>
      <p:bldP spid="17" grpId="1"/>
      <p:bldP spid="17" grpId="2"/>
      <p:bldP spid="17" grpId="3"/>
      <p:bldP spid="17" grpId="4"/>
      <p:bldP spid="18" grpId="0"/>
      <p:bldP spid="18" grpId="1"/>
      <p:bldP spid="18" grpId="2"/>
      <p:bldP spid="18" grpId="3"/>
      <p:bldP spid="18" grpId="4"/>
      <p:bldP spid="18" grpId="5"/>
      <p:bldP spid="19" grpId="0"/>
      <p:bldP spid="19" grpId="1"/>
      <p:bldP spid="19" grpId="2"/>
      <p:bldP spid="19" grpId="3"/>
      <p:bldP spid="19" grpId="4"/>
      <p:bldP spid="19" grpId="5"/>
      <p:bldP spid="20" grpId="0"/>
      <p:bldP spid="20" grpId="1"/>
      <p:bldP spid="20" grpId="2"/>
      <p:bldP spid="20" grpId="3"/>
      <p:bldP spid="20" grpId="4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2" grpId="0"/>
      <p:bldP spid="22" grpId="1"/>
      <p:bldP spid="22" grpId="2"/>
      <p:bldP spid="22" grpId="3"/>
      <p:bldP spid="22" grpId="4"/>
      <p:bldP spid="22" grpId="5"/>
      <p:bldP spid="22" grpId="6"/>
      <p:bldP spid="25" grpId="0"/>
      <p:bldP spid="25" grpId="1"/>
      <p:bldP spid="25" grpId="2"/>
      <p:bldP spid="25" grpId="3"/>
      <p:bldP spid="25" grpId="4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5" grpId="0"/>
      <p:bldP spid="35" grpId="1"/>
      <p:bldP spid="35" grpId="2"/>
      <p:bldP spid="35" grpId="3"/>
      <p:bldP spid="35" grpId="4"/>
      <p:bldP spid="37" grpId="0"/>
      <p:bldP spid="37" grpId="1"/>
      <p:bldP spid="37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268" y="2462480"/>
            <a:ext cx="1008112" cy="763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4750" y="2238072"/>
            <a:ext cx="237626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5874" y="2238072"/>
            <a:ext cx="2448272" cy="239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522" y="484451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Program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0261" y="482860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73044" y="4828602"/>
            <a:ext cx="14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GUI (graph)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519770" y="2938071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519770" y="3750240"/>
            <a:ext cx="93610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2519770" y="2454096"/>
            <a:ext cx="93610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519770" y="411028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63986" y="1571677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99888" y="2454095"/>
            <a:ext cx="1034075" cy="7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cmd </a:t>
            </a:r>
          </a:p>
          <a:p>
            <a:pPr algn="ctr"/>
            <a:r>
              <a:rPr lang="en-US" sz="1400" dirty="0"/>
              <a:t>t</a:t>
            </a:r>
            <a:r>
              <a:rPr lang="en-US" sz="1400" dirty="0" smtClean="0"/>
              <a:t>hread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588191" y="3666466"/>
            <a:ext cx="1034075" cy="7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load thread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786365" y="3000883"/>
            <a:ext cx="1034075" cy="7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Plot graph thread</a:t>
            </a:r>
            <a:endParaRPr lang="en-US" sz="1400" dirty="0"/>
          </a:p>
        </p:txBody>
      </p:sp>
      <p:sp>
        <p:nvSpPr>
          <p:cNvPr id="25" name="Right Arrow 24"/>
          <p:cNvSpPr/>
          <p:nvPr/>
        </p:nvSpPr>
        <p:spPr>
          <a:xfrm>
            <a:off x="5904146" y="3293479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52190" y="2462480"/>
            <a:ext cx="1034075" cy="7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cmd </a:t>
            </a:r>
          </a:p>
          <a:p>
            <a:pPr algn="ctr"/>
            <a:r>
              <a:rPr lang="en-US" sz="1400" dirty="0" smtClean="0"/>
              <a:t>functions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358884" y="3652268"/>
            <a:ext cx="1034075" cy="7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load function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633963" y="4040637"/>
            <a:ext cx="681136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4" idx="2"/>
          </p:cNvCxnSpPr>
          <p:nvPr/>
        </p:nvCxnSpPr>
        <p:spPr>
          <a:xfrm flipV="1">
            <a:off x="5303402" y="3772890"/>
            <a:ext cx="1" cy="265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70" y="2198754"/>
            <a:ext cx="2376264" cy="23762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031937" y="1144699"/>
            <a:ext cx="12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895" y="2462480"/>
            <a:ext cx="908858" cy="7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50" dirty="0"/>
              <a:t>Infinite </a:t>
            </a:r>
            <a:r>
              <a:rPr lang="en-US" sz="1050" dirty="0" smtClean="0"/>
              <a:t>loop</a:t>
            </a:r>
            <a:endParaRPr lang="en-US" sz="105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/>
              <a:t>UART ISR</a:t>
            </a:r>
            <a:endParaRPr lang="en-US" sz="105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/>
              <a:t>Other </a:t>
            </a:r>
            <a:r>
              <a:rPr lang="en-US" sz="1050" dirty="0" smtClean="0"/>
              <a:t>ISRs</a:t>
            </a:r>
            <a:endParaRPr lang="en-US" sz="1050" dirty="0"/>
          </a:p>
        </p:txBody>
      </p:sp>
      <p:sp>
        <p:nvSpPr>
          <p:cNvPr id="5" name="Left-Right Arrow 4"/>
          <p:cNvSpPr/>
          <p:nvPr/>
        </p:nvSpPr>
        <p:spPr>
          <a:xfrm>
            <a:off x="1146753" y="2786920"/>
            <a:ext cx="212131" cy="106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7895" y="3652267"/>
            <a:ext cx="908858" cy="7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en-US" sz="1050" dirty="0" smtClean="0"/>
              <a:t>Timer ISR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en-US" sz="1050" dirty="0" smtClean="0"/>
              <a:t>UART ISR</a:t>
            </a:r>
            <a:endParaRPr lang="en-US" sz="1050" dirty="0"/>
          </a:p>
        </p:txBody>
      </p:sp>
      <p:sp>
        <p:nvSpPr>
          <p:cNvPr id="28" name="Left-Right Arrow 27"/>
          <p:cNvSpPr/>
          <p:nvPr/>
        </p:nvSpPr>
        <p:spPr>
          <a:xfrm>
            <a:off x="1140059" y="3999291"/>
            <a:ext cx="212131" cy="106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87497" y="312362"/>
            <a:ext cx="7771918" cy="6096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978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01-Introduction-SCComments.pptx" id="{0FAF4598-6FB5-43C3-B702-34E01ED27906}" vid="{57645120-0E7F-495B-863D-3A0062B2BF2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01-Introduction-SCComments.pptx" id="{0FAF4598-6FB5-43C3-B702-34E01ED27906}" vid="{96D45F1D-2692-47EB-9B26-E5D40BBBE745}"/>
    </a:ext>
  </a:extLst>
</a:theme>
</file>

<file path=ppt/theme/theme4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01-Introduction-SCComments.pptx" id="{0FAF4598-6FB5-43C3-B702-34E01ED27906}" vid="{449858C0-B608-4233-9927-B1451A4BDC44}"/>
    </a:ext>
  </a:extLst>
</a:theme>
</file>

<file path=ppt/theme/theme5.xml><?xml version="1.0" encoding="utf-8"?>
<a:theme xmlns:a="http://schemas.openxmlformats.org/drawingml/2006/main" name="Default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01-Introduction-SCComments.pptx" id="{0FAF4598-6FB5-43C3-B702-34E01ED27906}" vid="{F8A669ED-4DFE-4556-BD84-90F35CAD1D4F}"/>
    </a:ext>
  </a:extLst>
</a:theme>
</file>

<file path=ppt/theme/theme6.xml><?xml version="1.0" encoding="utf-8"?>
<a:theme xmlns:a="http://schemas.openxmlformats.org/drawingml/2006/main" name="Default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01-Introduction-SCComments.pptx" id="{0FAF4598-6FB5-43C3-B702-34E01ED27906}" vid="{C07E5549-713C-48C9-9DAA-6E003412CC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4303</TotalTime>
  <Words>266</Words>
  <Application>Microsoft Office PowerPoint</Application>
  <PresentationFormat>On-screen Show (4:3)</PresentationFormat>
  <Paragraphs>169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Theme2</vt:lpstr>
      <vt:lpstr>Custom Design</vt:lpstr>
      <vt:lpstr>Default 1</vt:lpstr>
      <vt:lpstr>Default 2</vt:lpstr>
      <vt:lpstr>Default 3</vt:lpstr>
      <vt:lpstr>Default 4</vt:lpstr>
      <vt:lpstr>CPU Performance Monitoring Tool</vt:lpstr>
      <vt:lpstr>Contents</vt:lpstr>
      <vt:lpstr>Communication between embedded board, Uart and PC </vt:lpstr>
      <vt:lpstr>PowerPoint Presentation</vt:lpstr>
      <vt:lpstr>Calculation of CPU load</vt:lpstr>
      <vt:lpstr>PowerPoint Presentation</vt:lpstr>
      <vt:lpstr>How context is stored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of CPU Load in STM32L152RB Board</dc:title>
  <dc:creator>Mustak</dc:creator>
  <cp:lastModifiedBy>Dell</cp:lastModifiedBy>
  <cp:revision>129</cp:revision>
  <dcterms:created xsi:type="dcterms:W3CDTF">2015-03-11T21:28:34Z</dcterms:created>
  <dcterms:modified xsi:type="dcterms:W3CDTF">2015-06-20T07:25:35Z</dcterms:modified>
</cp:coreProperties>
</file>