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4218" r:id="rId3"/>
  </p:sldMasterIdLst>
  <p:sldIdLst>
    <p:sldId id="256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75" r:id="rId13"/>
    <p:sldId id="276" r:id="rId14"/>
    <p:sldId id="277" r:id="rId15"/>
    <p:sldId id="278" r:id="rId16"/>
    <p:sldId id="279" r:id="rId17"/>
    <p:sldId id="264" r:id="rId18"/>
    <p:sldId id="280" r:id="rId19"/>
    <p:sldId id="281" r:id="rId20"/>
    <p:sldId id="282" r:id="rId21"/>
    <p:sldId id="283" r:id="rId22"/>
    <p:sldId id="284" r:id="rId23"/>
    <p:sldId id="265" r:id="rId24"/>
    <p:sldId id="285" r:id="rId25"/>
    <p:sldId id="266" r:id="rId26"/>
    <p:sldId id="286" r:id="rId27"/>
    <p:sldId id="287" r:id="rId28"/>
    <p:sldId id="289" r:id="rId29"/>
    <p:sldId id="288" r:id="rId30"/>
    <p:sldId id="290" r:id="rId31"/>
    <p:sldId id="291" r:id="rId32"/>
    <p:sldId id="267" r:id="rId33"/>
    <p:sldId id="292" r:id="rId34"/>
    <p:sldId id="293" r:id="rId35"/>
    <p:sldId id="26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71" r:id="rId44"/>
    <p:sldId id="301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13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34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0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4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0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4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9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6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78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38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4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463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0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15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16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13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94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038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149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13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9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5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100/100/lecture/2935" TargetMode="External"/><Relationship Id="rId2" Type="http://schemas.openxmlformats.org/officeDocument/2006/relationships/hyperlink" Target="https://goo.gl/nOEgMA" TargetMode="Externa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2132856"/>
            <a:ext cx="6781800" cy="1470025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Толстая куча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3759423"/>
            <a:ext cx="268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(структура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8789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Цель и применение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242" y="1333217"/>
            <a:ext cx="776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Цель</a:t>
            </a:r>
            <a:r>
              <a:rPr lang="ru-RU" sz="2000" dirty="0"/>
              <a:t> данной структуры очевидна – позволить максимально быстро получать минимальные (максимальные и др.) значения из некоторого множества, а так же изменять его.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242" y="3293110"/>
            <a:ext cx="79092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Благодаря высокой скорости выполнения вышеперечисленных операций, кучи нашли себе много </a:t>
            </a:r>
            <a:r>
              <a:rPr lang="ru-RU" sz="2000" b="1" dirty="0"/>
              <a:t>применений</a:t>
            </a:r>
            <a:r>
              <a:rPr lang="ru-RU" sz="2000" dirty="0"/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Пирамидальная сортировка.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Алгоритмы поиска: минимума, максимума, медианы и т.д.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Алгоритмы на графах: алгоритм Прима, алгоритм </a:t>
            </a:r>
            <a:r>
              <a:rPr lang="ru-RU" sz="2000" dirty="0" err="1"/>
              <a:t>Дейкстры</a:t>
            </a:r>
            <a:r>
              <a:rPr lang="ru-RU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Применения в сложных системах, например динамическая память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363985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15616" y="1556792"/>
            <a:ext cx="8640960" cy="13255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Calibri" panose="020F0502020204030204" pitchFamily="34" charset="0"/>
              </a:rPr>
              <a:t>2</a:t>
            </a:r>
            <a:r>
              <a:rPr lang="ru-RU" sz="7200" dirty="0"/>
              <a:t>. Структура кучи</a:t>
            </a:r>
          </a:p>
        </p:txBody>
      </p:sp>
      <p:pic>
        <p:nvPicPr>
          <p:cNvPr id="2050" name="Picture 2" descr="Картинки по запросу дерево структура да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4453086" cy="39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5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843461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Узел дерева толстой кучи представляет собой структуру со следующими полями: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Структура узла</a:t>
            </a:r>
            <a:r>
              <a:rPr lang="en-US" sz="2800" b="1" dirty="0"/>
              <a:t> </a:t>
            </a:r>
            <a:r>
              <a:rPr lang="ru-RU" sz="2800" b="1" dirty="0"/>
              <a:t>кучи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42" y="1469724"/>
            <a:ext cx="790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значение узла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rank</a:t>
            </a:r>
            <a:r>
              <a:rPr lang="en-US" sz="2000" dirty="0"/>
              <a:t> – </a:t>
            </a:r>
            <a:r>
              <a:rPr lang="ru-RU" sz="2000" dirty="0"/>
              <a:t>ранг узла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parent</a:t>
            </a:r>
            <a:r>
              <a:rPr lang="en-US" sz="2000" dirty="0"/>
              <a:t> – </a:t>
            </a:r>
            <a:r>
              <a:rPr lang="ru-RU" sz="2000" dirty="0"/>
              <a:t>указатель на родителя в дереве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left</a:t>
            </a:r>
            <a:r>
              <a:rPr lang="en-US" sz="2000" dirty="0"/>
              <a:t> – </a:t>
            </a:r>
            <a:r>
              <a:rPr lang="ru-RU" sz="2000" dirty="0"/>
              <a:t>указатель на левого брата в дереве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right</a:t>
            </a:r>
            <a:r>
              <a:rPr lang="en-US" sz="2000" dirty="0"/>
              <a:t> – </a:t>
            </a:r>
            <a:r>
              <a:rPr lang="ru-RU" sz="2000" dirty="0"/>
              <a:t>указатель на правого брата в дереве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leftChild</a:t>
            </a:r>
            <a:r>
              <a:rPr lang="en-US" sz="2000" dirty="0"/>
              <a:t> – </a:t>
            </a:r>
            <a:r>
              <a:rPr lang="ru-RU" sz="2000" dirty="0"/>
              <a:t>указатель на самого левого сына в дереве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38590"/>
            <a:ext cx="5544616" cy="3204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0494" y="4689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50410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8510733">
            <a:off x="3905478" y="52962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leftChild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9855175">
            <a:off x="5213218" y="421637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41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08920"/>
            <a:ext cx="7992888" cy="3110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9242" y="843461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Узел корневого счетчика толстой кучи представляет собой структуру со следующими полями: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Структура узла</a:t>
            </a:r>
            <a:r>
              <a:rPr lang="en-US" sz="2800" b="1" dirty="0"/>
              <a:t> </a:t>
            </a:r>
            <a:r>
              <a:rPr lang="ru-RU" sz="2800" b="1" dirty="0"/>
              <a:t>корневого счетчика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42" y="1469724"/>
            <a:ext cx="790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количество деревьев текущего ранга в куче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listPointer</a:t>
            </a:r>
            <a:r>
              <a:rPr lang="en-US" sz="2000" dirty="0"/>
              <a:t> – </a:t>
            </a:r>
            <a:r>
              <a:rPr lang="ru-RU" sz="2000" dirty="0"/>
              <a:t>указатель на список деревьев текущего ранга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432944" y="3473712"/>
            <a:ext cx="183600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5696" y="6039124"/>
            <a:ext cx="647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Узел корневого счетчика, соответствующий рангу </a:t>
            </a:r>
            <a:r>
              <a:rPr lang="en-US" sz="2000" dirty="0">
                <a:latin typeface="Calibri" panose="020F0502020204030204" pitchFamily="34" charset="0"/>
              </a:rPr>
              <a:t>1</a:t>
            </a: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913800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Объект толстой кучи представляет собой структуру со следующими полями: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Структура кучи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42" y="1476169"/>
            <a:ext cx="790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size</a:t>
            </a:r>
            <a:r>
              <a:rPr lang="en-US" sz="2000" dirty="0"/>
              <a:t> – </a:t>
            </a:r>
            <a:r>
              <a:rPr lang="ru-RU" sz="2000" dirty="0"/>
              <a:t>количество элементов в куче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maxRank</a:t>
            </a:r>
            <a:r>
              <a:rPr lang="en-US" sz="2000" dirty="0"/>
              <a:t> – </a:t>
            </a:r>
            <a:r>
              <a:rPr lang="ru-RU" sz="2000" dirty="0"/>
              <a:t>максимальный ранг среди деревьев, когда либо добавленных в кучу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minNode</a:t>
            </a:r>
            <a:r>
              <a:rPr lang="en-US" sz="2000" dirty="0"/>
              <a:t> – </a:t>
            </a:r>
            <a:r>
              <a:rPr lang="ru-RU" sz="2000" dirty="0"/>
              <a:t>указатель на узел с минимальным значением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rootCounter</a:t>
            </a:r>
            <a:r>
              <a:rPr lang="en-US" sz="2000" dirty="0"/>
              <a:t> – </a:t>
            </a:r>
            <a:r>
              <a:rPr lang="ru-RU" sz="2000" dirty="0"/>
              <a:t>массив узлов корневого счетчика, соответствующий рангам от </a:t>
            </a:r>
            <a:r>
              <a:rPr lang="en-US" sz="2000" dirty="0"/>
              <a:t>0</a:t>
            </a:r>
            <a:r>
              <a:rPr lang="ru-RU" sz="2000" dirty="0"/>
              <a:t> до </a:t>
            </a:r>
            <a:r>
              <a:rPr lang="en-US" sz="2000" dirty="0" err="1"/>
              <a:t>maxRank</a:t>
            </a:r>
            <a:r>
              <a:rPr lang="en-US" sz="20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72725"/>
            <a:ext cx="7920880" cy="318249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5220072" y="3717032"/>
            <a:ext cx="1152128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131840" y="4309634"/>
            <a:ext cx="792088" cy="48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398077" y="4306367"/>
            <a:ext cx="1749987" cy="490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/>
          <p:cNvCxnSpPr/>
          <p:nvPr/>
        </p:nvCxnSpPr>
        <p:spPr>
          <a:xfrm>
            <a:off x="3707904" y="4306367"/>
            <a:ext cx="3384376" cy="371159"/>
          </a:xfrm>
          <a:prstGeom prst="bentConnector3">
            <a:avLst>
              <a:gd name="adj1" fmla="val 1001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54" y="379180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1556792"/>
            <a:ext cx="8640960" cy="13255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Calibri" panose="020F0502020204030204" pitchFamily="34" charset="0"/>
              </a:rPr>
              <a:t>3</a:t>
            </a:r>
            <a:r>
              <a:rPr lang="ru-RU" sz="7200" dirty="0"/>
              <a:t>. Основные операции</a:t>
            </a:r>
          </a:p>
        </p:txBody>
      </p:sp>
      <p:pic>
        <p:nvPicPr>
          <p:cNvPr id="4100" name="Picture 4" descr="Картинки по запросу 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178152" cy="388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44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913800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основных операций толстой кучи необходимы следующие вспомогательные методы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Вспомогательные методы </a:t>
            </a:r>
            <a:r>
              <a:rPr lang="en-US" sz="2800" b="1" dirty="0"/>
              <a:t>(private)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9242" y="1706032"/>
            <a:ext cx="7909222" cy="326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insertTreeInList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deleteTreeFromList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fastening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insertTree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deleteTree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getMinFromList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findMinNode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1250" y="5517232"/>
            <a:ext cx="776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Рассмотрим их подробнее.</a:t>
            </a:r>
          </a:p>
        </p:txBody>
      </p:sp>
    </p:spTree>
    <p:extLst>
      <p:ext uri="{BB962C8B-B14F-4D97-AF65-F5344CB8AC3E}">
        <p14:creationId xmlns:p14="http://schemas.microsoft.com/office/powerpoint/2010/main" val="215174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104865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вставки дерева ранга </a:t>
            </a:r>
            <a:r>
              <a:rPr lang="en-US" sz="2400" dirty="0"/>
              <a:t>k</a:t>
            </a:r>
            <a:r>
              <a:rPr lang="ru-RU" sz="2400" dirty="0"/>
              <a:t> в списочную часть корневого счетчика: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insertTreeInList</a:t>
            </a:r>
            <a:r>
              <a:rPr lang="en-US" sz="2800" b="1" dirty="0"/>
              <a:t>(tree)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184851"/>
            <a:ext cx="790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Направляем </a:t>
            </a:r>
            <a:r>
              <a:rPr lang="en-US" sz="2400" dirty="0"/>
              <a:t>tree </a:t>
            </a:r>
            <a:r>
              <a:rPr lang="ru-RU" sz="2400" dirty="0"/>
              <a:t>на </a:t>
            </a:r>
            <a:r>
              <a:rPr lang="en-US" sz="2400" dirty="0">
                <a:latin typeface="Calibri" panose="020F0502020204030204" pitchFamily="34" charset="0"/>
              </a:rPr>
              <a:t>1</a:t>
            </a:r>
            <a:r>
              <a:rPr lang="ru-RU" sz="2400" dirty="0">
                <a:latin typeface="Calibri" panose="020F0502020204030204" pitchFamily="34" charset="0"/>
              </a:rPr>
              <a:t>й элемент списочной части (если он есть).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2400" dirty="0"/>
              <a:t>Направляем </a:t>
            </a:r>
            <a:r>
              <a:rPr lang="en-US" sz="2400" dirty="0" err="1"/>
              <a:t>listPointer</a:t>
            </a:r>
            <a:r>
              <a:rPr lang="en-US" sz="2400" dirty="0"/>
              <a:t> </a:t>
            </a:r>
            <a:r>
              <a:rPr lang="ru-RU" sz="2400" dirty="0"/>
              <a:t>соответствующего ранга на </a:t>
            </a:r>
            <a:r>
              <a:rPr lang="en-US" sz="2400" dirty="0"/>
              <a:t>tree.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77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04664"/>
            <a:ext cx="5624625" cy="2664296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4104168" y="1052736"/>
            <a:ext cx="205200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4343" y="1327169"/>
            <a:ext cx="67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33" y="3573015"/>
            <a:ext cx="5564084" cy="2834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470598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104176" y="4221088"/>
            <a:ext cx="205200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4022482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04168" y="4221088"/>
            <a:ext cx="395824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860032" y="4869161"/>
            <a:ext cx="1296136" cy="120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22" y="575976"/>
            <a:ext cx="209550" cy="2000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424" y="3772904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5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104865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удаления дерева ранга </a:t>
            </a:r>
            <a:r>
              <a:rPr lang="en-US" sz="2400" dirty="0"/>
              <a:t>k</a:t>
            </a:r>
            <a:r>
              <a:rPr lang="ru-RU" sz="2400" dirty="0"/>
              <a:t> из списочной части корневого счетчика: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deleteTreeFromList</a:t>
            </a:r>
            <a:r>
              <a:rPr lang="en-US" sz="2800" b="1" dirty="0"/>
              <a:t>(tree)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184851"/>
            <a:ext cx="790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Если </a:t>
            </a:r>
            <a:r>
              <a:rPr lang="en-US" sz="2400" dirty="0"/>
              <a:t>tree – </a:t>
            </a:r>
            <a:r>
              <a:rPr lang="ru-RU" sz="2400" dirty="0"/>
              <a:t>первый элемент списка, направляем </a:t>
            </a:r>
            <a:r>
              <a:rPr lang="en-US" sz="2400" dirty="0" err="1"/>
              <a:t>listPointer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en-US" sz="2400" dirty="0" err="1"/>
              <a:t>tree.right</a:t>
            </a:r>
            <a:r>
              <a:rPr lang="en-US" sz="2400" dirty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Иначе направляем левого брата</a:t>
            </a:r>
            <a:r>
              <a:rPr lang="en-US" sz="2400" dirty="0">
                <a:latin typeface="Calibri" panose="020F0502020204030204" pitchFamily="34" charset="0"/>
              </a:rPr>
              <a:t> tree </a:t>
            </a:r>
            <a:r>
              <a:rPr lang="ru-RU" sz="2400" dirty="0">
                <a:latin typeface="Calibri" panose="020F0502020204030204" pitchFamily="34" charset="0"/>
              </a:rPr>
              <a:t>на правого.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Присваиваем </a:t>
            </a:r>
            <a:r>
              <a:rPr lang="en-US" sz="2400" dirty="0" err="1">
                <a:latin typeface="Calibri" panose="020F0502020204030204" pitchFamily="34" charset="0"/>
              </a:rPr>
              <a:t>tree.right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</a:rPr>
              <a:t>= </a:t>
            </a:r>
            <a:r>
              <a:rPr lang="en-US" sz="2400" dirty="0">
                <a:latin typeface="Calibri" panose="020F0502020204030204" pitchFamily="34" charset="0"/>
              </a:rPr>
              <a:t>null;</a:t>
            </a:r>
            <a:endParaRPr lang="ru-R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39169"/>
          <a:stretch/>
        </p:blipFill>
        <p:spPr>
          <a:xfrm>
            <a:off x="1547664" y="2996952"/>
            <a:ext cx="5976664" cy="3635647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27584" y="1455366"/>
            <a:ext cx="8640960" cy="13255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Calibri" panose="020F0502020204030204" pitchFamily="34" charset="0"/>
              </a:rPr>
              <a:t>1</a:t>
            </a:r>
            <a:r>
              <a:rPr lang="ru-RU" sz="7200" dirty="0"/>
              <a:t>. Немного теории</a:t>
            </a:r>
          </a:p>
        </p:txBody>
      </p:sp>
    </p:spTree>
    <p:extLst>
      <p:ext uri="{BB962C8B-B14F-4D97-AF65-F5344CB8AC3E}">
        <p14:creationId xmlns:p14="http://schemas.microsoft.com/office/powerpoint/2010/main" val="749015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43" y="1327169"/>
            <a:ext cx="67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470598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33" y="511101"/>
            <a:ext cx="5494663" cy="2193434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3888152" y="1052736"/>
            <a:ext cx="129600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33" y="4015326"/>
            <a:ext cx="5494663" cy="2193434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3888152" y="4556961"/>
            <a:ext cx="129600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6016" y="4550064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0506" y="4564595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27" name="Дуга 26"/>
          <p:cNvSpPr/>
          <p:nvPr/>
        </p:nvSpPr>
        <p:spPr>
          <a:xfrm>
            <a:off x="5331835" y="4381006"/>
            <a:ext cx="2624541" cy="967908"/>
          </a:xfrm>
          <a:prstGeom prst="arc">
            <a:avLst>
              <a:gd name="adj1" fmla="val 10779131"/>
              <a:gd name="adj2" fmla="val 2157997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19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054477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связывания </a:t>
            </a:r>
            <a:r>
              <a:rPr lang="en-US" sz="2400" dirty="0"/>
              <a:t>3</a:t>
            </a:r>
            <a:r>
              <a:rPr lang="ru-RU" sz="2400" dirty="0"/>
              <a:t>х толстых деревьев</a:t>
            </a:r>
            <a:r>
              <a:rPr lang="en-US" sz="2400" dirty="0"/>
              <a:t> </a:t>
            </a:r>
            <a:r>
              <a:rPr lang="ru-RU" sz="2400" dirty="0"/>
              <a:t>ранга </a:t>
            </a:r>
            <a:r>
              <a:rPr lang="en-US" sz="2400" dirty="0"/>
              <a:t>k</a:t>
            </a:r>
            <a:r>
              <a:rPr lang="ru-RU" sz="2400" dirty="0"/>
              <a:t> в одно толстое дерево ранга </a:t>
            </a:r>
            <a:r>
              <a:rPr lang="en-US" sz="2400" dirty="0"/>
              <a:t>k+</a:t>
            </a:r>
            <a:r>
              <a:rPr lang="en-US" sz="2400" dirty="0">
                <a:latin typeface="Calibri" panose="020F0502020204030204" pitchFamily="34" charset="0"/>
              </a:rPr>
              <a:t>1:</a:t>
            </a:r>
            <a:endParaRPr 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3265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fastening(</a:t>
            </a:r>
            <a:r>
              <a:rPr lang="en-US" sz="2800" b="1" dirty="0">
                <a:latin typeface="Calibri" panose="020F0502020204030204" pitchFamily="34" charset="0"/>
              </a:rPr>
              <a:t>tree1, tree2, tree3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9242" y="2564904"/>
            <a:ext cx="7909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В качестве нового корня выбираем дерево с минимальным значением в корне.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Если несколько значений совпало, объединяем так, чтоб минимальный элемент кучи оказался корнем дерева.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Присоединяем остальные два дерева к минимальному в качестве старших детей (слева).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Инкрементируем ранг узла, оказавшегося в корне.</a:t>
            </a:r>
          </a:p>
        </p:txBody>
      </p:sp>
    </p:spTree>
    <p:extLst>
      <p:ext uri="{BB962C8B-B14F-4D97-AF65-F5344CB8AC3E}">
        <p14:creationId xmlns:p14="http://schemas.microsoft.com/office/powerpoint/2010/main" val="100697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43" y="1327169"/>
            <a:ext cx="67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458112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33" y="629774"/>
            <a:ext cx="5412068" cy="1935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32" y="3429000"/>
            <a:ext cx="5412068" cy="31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74322"/>
            <a:ext cx="77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вставки дерева ранга </a:t>
            </a:r>
            <a:r>
              <a:rPr lang="en-US" sz="2400" dirty="0"/>
              <a:t>k</a:t>
            </a:r>
            <a:r>
              <a:rPr lang="ru-RU" sz="2400" dirty="0"/>
              <a:t> в толстую кучу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insertTree</a:t>
            </a:r>
            <a:r>
              <a:rPr lang="en-US" sz="2800" b="1" dirty="0"/>
              <a:t>(tree)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9649"/>
            <a:ext cx="7909222" cy="38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Если в куче уже присутствуют 3 дерева ранга </a:t>
            </a:r>
            <a:r>
              <a:rPr lang="en-US" sz="2400" dirty="0"/>
              <a:t>k</a:t>
            </a:r>
            <a:r>
              <a:rPr lang="ru-RU" sz="2400" dirty="0"/>
              <a:t>: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lphaLcPeriod"/>
            </a:pPr>
            <a:r>
              <a:rPr lang="ru-RU" sz="2400" dirty="0"/>
              <a:t>Удаляем их из кучи.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lphaLcPeriod"/>
            </a:pPr>
            <a:r>
              <a:rPr lang="ru-RU" sz="2400" dirty="0"/>
              <a:t>Объединяем в толстое дерева ранга </a:t>
            </a:r>
            <a:r>
              <a:rPr lang="en-US" sz="2400" dirty="0"/>
              <a:t>k + </a:t>
            </a:r>
            <a:r>
              <a:rPr lang="en-US" sz="2400" dirty="0">
                <a:latin typeface="Calibri" panose="020F0502020204030204" pitchFamily="34" charset="0"/>
              </a:rPr>
              <a:t>1</a:t>
            </a:r>
            <a:r>
              <a:rPr lang="ru-RU" sz="2400" dirty="0"/>
              <a:t> (с помощью </a:t>
            </a:r>
            <a:r>
              <a:rPr lang="en-US" sz="2400" dirty="0"/>
              <a:t>fastening)</a:t>
            </a:r>
            <a:endParaRPr lang="ru-RU" sz="2400" dirty="0"/>
          </a:p>
          <a:p>
            <a:pPr marL="800100" lvl="1" indent="-342900">
              <a:lnSpc>
                <a:spcPct val="114000"/>
              </a:lnSpc>
              <a:buFont typeface="+mj-lt"/>
              <a:buAutoNum type="alphaLcPeriod"/>
            </a:pPr>
            <a:r>
              <a:rPr lang="ru-RU" sz="2400" dirty="0"/>
              <a:t>Вставляем полученное дерево в кучу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lphaLcPeriod"/>
            </a:pPr>
            <a:r>
              <a:rPr lang="ru-RU" sz="2400" dirty="0"/>
              <a:t>Обнуляем </a:t>
            </a:r>
            <a:r>
              <a:rPr lang="en-US" sz="2400" dirty="0"/>
              <a:t>k</a:t>
            </a:r>
            <a:r>
              <a:rPr lang="ru-RU" sz="2400" dirty="0"/>
              <a:t>-й разряд корневого счетчика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Добавляем дерево в список деревьев ранга </a:t>
            </a:r>
            <a:r>
              <a:rPr lang="en-US" sz="2400" dirty="0"/>
              <a:t>k</a:t>
            </a:r>
            <a:r>
              <a:rPr lang="ru-RU" sz="2400" dirty="0"/>
              <a:t> (с помощью </a:t>
            </a:r>
            <a:r>
              <a:rPr lang="en-US" sz="2400" dirty="0" err="1"/>
              <a:t>insertTreeInList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Инкрементируем </a:t>
            </a:r>
            <a:r>
              <a:rPr lang="en-US" sz="2400" dirty="0"/>
              <a:t>k-</a:t>
            </a:r>
            <a:r>
              <a:rPr lang="ru-RU" sz="2400" dirty="0"/>
              <a:t>й разряд корневого счетчика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03664" y="5697465"/>
            <a:ext cx="7272808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dirty="0"/>
              <a:t>Метод будет вызываться рекурсивно, пока не дойдет до узла с </a:t>
            </a:r>
            <a:r>
              <a:rPr lang="en-US" sz="2400" dirty="0"/>
              <a:t>value &lt; 3.</a:t>
            </a:r>
          </a:p>
        </p:txBody>
      </p:sp>
    </p:spTree>
    <p:extLst>
      <p:ext uri="{BB962C8B-B14F-4D97-AF65-F5344CB8AC3E}">
        <p14:creationId xmlns:p14="http://schemas.microsoft.com/office/powerpoint/2010/main" val="244775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327169"/>
            <a:ext cx="67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6" y="458112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611714"/>
            <a:ext cx="6768752" cy="15580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33390"/>
            <a:ext cx="6768752" cy="2546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957" y="6176902"/>
            <a:ext cx="4606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ru-RU" sz="2000" dirty="0"/>
              <a:t>добавили дерево </a:t>
            </a:r>
            <a:r>
              <a:rPr lang="en-US" sz="2000" dirty="0"/>
              <a:t>0</a:t>
            </a:r>
            <a:r>
              <a:rPr lang="ru-RU" sz="2000" dirty="0"/>
              <a:t> ранга с корнем </a:t>
            </a:r>
            <a:r>
              <a:rPr lang="en-US" sz="2000" dirty="0"/>
              <a:t>473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4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360926"/>
            <a:ext cx="77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 удаления дерева ранга </a:t>
            </a:r>
            <a:r>
              <a:rPr lang="en-US" sz="2400" dirty="0"/>
              <a:t>k</a:t>
            </a:r>
            <a:r>
              <a:rPr lang="ru-RU" sz="2400" dirty="0"/>
              <a:t> из толстой кучи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deleteTree</a:t>
            </a:r>
            <a:r>
              <a:rPr lang="en-US" sz="2800" b="1" dirty="0"/>
              <a:t>(tree)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3054" y="2636912"/>
            <a:ext cx="7909222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Удаляем дерево из списка деревьев ранга </a:t>
            </a:r>
            <a:r>
              <a:rPr lang="en-US" sz="2400" dirty="0"/>
              <a:t>k (</a:t>
            </a:r>
            <a:r>
              <a:rPr lang="ru-RU" sz="2400" dirty="0"/>
              <a:t>с помощью </a:t>
            </a:r>
            <a:r>
              <a:rPr lang="en-US" sz="2400" dirty="0" err="1"/>
              <a:t>deleteTreeFromList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endParaRPr lang="en-US" sz="2400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Декрементируем </a:t>
            </a:r>
            <a:r>
              <a:rPr lang="en-US" sz="2400" dirty="0"/>
              <a:t>k-</a:t>
            </a:r>
            <a:r>
              <a:rPr lang="ru-RU" sz="2400" dirty="0"/>
              <a:t>й разряд корневого счетчика</a:t>
            </a:r>
          </a:p>
        </p:txBody>
      </p:sp>
    </p:spTree>
    <p:extLst>
      <p:ext uri="{BB962C8B-B14F-4D97-AF65-F5344CB8AC3E}">
        <p14:creationId xmlns:p14="http://schemas.microsoft.com/office/powerpoint/2010/main" val="363561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360926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 поиска дерева с минимальным значением в корне среди списочной части </a:t>
            </a:r>
            <a:r>
              <a:rPr lang="en-US" sz="2400" dirty="0" err="1"/>
              <a:t>listPointer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getMinFromList</a:t>
            </a:r>
            <a:r>
              <a:rPr lang="en-US" sz="2800" b="1" dirty="0"/>
              <a:t>(</a:t>
            </a:r>
            <a:r>
              <a:rPr lang="en-US" sz="2800" b="1" dirty="0" err="1"/>
              <a:t>listPointer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7909222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Собственно просматриваем все деревья списочной части (а их не больше 3х) и возвращаем минимальное.</a:t>
            </a:r>
          </a:p>
        </p:txBody>
      </p:sp>
    </p:spTree>
    <p:extLst>
      <p:ext uri="{BB962C8B-B14F-4D97-AF65-F5344CB8AC3E}">
        <p14:creationId xmlns:p14="http://schemas.microsoft.com/office/powerpoint/2010/main" val="161297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360926"/>
            <a:ext cx="77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поиска минимального узла в куче: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findMinNode</a:t>
            </a:r>
            <a:r>
              <a:rPr lang="en-US" sz="2800" b="1" dirty="0"/>
              <a:t>()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4726" y="2132856"/>
            <a:ext cx="7909222" cy="21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Для каждого разряда корневого счетчика находим минимальный узел в этом ранге (с помощью </a:t>
            </a:r>
            <a:r>
              <a:rPr lang="en-US" sz="2400" dirty="0" err="1"/>
              <a:t>getMinFromList</a:t>
            </a:r>
            <a:r>
              <a:rPr lang="en-US" sz="2400" dirty="0"/>
              <a:t>).</a:t>
            </a:r>
            <a:endParaRPr lang="ru-RU" sz="2400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Среди найденных узлов находим минимальный.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400" dirty="0"/>
              <a:t>Возвращаем результат.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9" y="501317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Минимальный узел гарантированно находится в корне какого-то дерева, так как все деревья </a:t>
            </a:r>
            <a:r>
              <a:rPr lang="ru-RU" sz="2400" dirty="0" err="1"/>
              <a:t>кучеобразные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23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24744"/>
            <a:ext cx="8856092" cy="430031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3779912" y="2492896"/>
            <a:ext cx="1296144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6012160" y="2564904"/>
            <a:ext cx="1368152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6660232" y="2564904"/>
            <a:ext cx="1368152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940152" y="1556792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85421" y="338013"/>
            <a:ext cx="402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Минимальный элемент – </a:t>
            </a:r>
            <a:r>
              <a:rPr lang="en-US" sz="2400" dirty="0"/>
              <a:t>107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42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084674"/>
            <a:ext cx="776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рассмотрим основные операции, выполняемые кучей: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Основные операции </a:t>
            </a:r>
            <a:r>
              <a:rPr lang="en-US" sz="2800" b="1" dirty="0"/>
              <a:t>(public)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9242" y="1916832"/>
            <a:ext cx="7981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insert – </a:t>
            </a:r>
            <a:r>
              <a:rPr lang="ru-RU" sz="2000" dirty="0"/>
              <a:t>добавить элемент в кучу.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getMin</a:t>
            </a:r>
            <a:r>
              <a:rPr lang="en-US" sz="2000" b="1" dirty="0"/>
              <a:t> – </a:t>
            </a:r>
            <a:r>
              <a:rPr lang="ru-RU" sz="2000" dirty="0"/>
              <a:t>получить минимальный элемент кучи.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deleteMin</a:t>
            </a:r>
            <a:r>
              <a:rPr lang="en-US" sz="2000" b="1" dirty="0"/>
              <a:t> </a:t>
            </a:r>
            <a:r>
              <a:rPr lang="ru-RU" sz="2000" b="1" dirty="0"/>
              <a:t>– </a:t>
            </a:r>
            <a:r>
              <a:rPr lang="ru-RU" sz="2000" dirty="0"/>
              <a:t>удалить  минимальный элемент из кучи и вернуть его.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getSize</a:t>
            </a:r>
            <a:r>
              <a:rPr lang="en-US" sz="2000" b="1" dirty="0"/>
              <a:t> – </a:t>
            </a:r>
            <a:r>
              <a:rPr lang="ru-RU" sz="2000" dirty="0"/>
              <a:t>получить количество элементов в куче.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5013176"/>
            <a:ext cx="776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Рассмотрим их подробнее.</a:t>
            </a:r>
          </a:p>
        </p:txBody>
      </p:sp>
    </p:spTree>
    <p:extLst>
      <p:ext uri="{BB962C8B-B14F-4D97-AF65-F5344CB8AC3E}">
        <p14:creationId xmlns:p14="http://schemas.microsoft.com/office/powerpoint/2010/main" val="19904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Избыточное представление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592" y="1149835"/>
            <a:ext cx="784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Избыточное </a:t>
            </a:r>
            <a:r>
              <a:rPr lang="en-US" sz="2000" dirty="0"/>
              <a:t>b-</a:t>
            </a:r>
            <a:r>
              <a:rPr lang="ru-RU" sz="2000" dirty="0"/>
              <a:t>арное представление числа – представление числа в системе счисления </a:t>
            </a:r>
            <a:r>
              <a:rPr lang="en-US" sz="2000" dirty="0"/>
              <a:t>b</a:t>
            </a:r>
            <a:r>
              <a:rPr lang="ru-RU" sz="2000" dirty="0"/>
              <a:t>, используя цифры от </a:t>
            </a:r>
            <a:r>
              <a:rPr lang="ru-RU" sz="2000" dirty="0">
                <a:latin typeface="Calibri" panose="020F0502020204030204" pitchFamily="34" charset="0"/>
              </a:rPr>
              <a:t>0</a:t>
            </a:r>
            <a:r>
              <a:rPr lang="ru-RU" sz="2000" dirty="0"/>
              <a:t> до </a:t>
            </a:r>
            <a:r>
              <a:rPr lang="en-US" sz="2000" dirty="0"/>
              <a:t>b. 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151680"/>
            <a:ext cx="777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Например, число в троичном избыточном представлении может состоять из цифр </a:t>
            </a:r>
            <a:r>
              <a:rPr lang="en-US" sz="2000" dirty="0"/>
              <a:t>0, 1, 2, 3</a:t>
            </a:r>
            <a:r>
              <a:rPr lang="ru-RU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170" y="3214137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Чем оно отличается от обычного </a:t>
            </a:r>
            <a:r>
              <a:rPr lang="en-US" sz="2200" dirty="0"/>
              <a:t>(b+1)-</a:t>
            </a:r>
            <a:r>
              <a:rPr lang="ru-RU" sz="2200" dirty="0"/>
              <a:t>арного представления?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7583" y="3862039"/>
                <a:ext cx="7771855" cy="727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При переводе в </a:t>
                </a:r>
                <a:r>
                  <a:rPr lang="en-US" sz="2000" dirty="0"/>
                  <a:t>10-</a:t>
                </a:r>
                <a:r>
                  <a:rPr lang="ru-RU" sz="2000" dirty="0"/>
                  <a:t>тичную систему мы умножаем цифры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000" dirty="0"/>
                  <a:t>, а не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862039"/>
                <a:ext cx="7771855" cy="727892"/>
              </a:xfrm>
              <a:prstGeom prst="rect">
                <a:avLst/>
              </a:prstGeom>
              <a:blipFill>
                <a:blip r:embed="rId2"/>
                <a:stretch>
                  <a:fillRect l="-863" t="-4202" b="-15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84319" y="5001440"/>
                <a:ext cx="7771855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Например, число </a:t>
                </a:r>
                <a:r>
                  <a:rPr lang="en-US" sz="2000" dirty="0"/>
                  <a:t>32 </a:t>
                </a:r>
                <a:r>
                  <a:rPr lang="ru-RU" sz="2000" dirty="0"/>
                  <a:t>в троичной избыточной системе равно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=9+2=11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9" y="5001440"/>
                <a:ext cx="7771855" cy="734240"/>
              </a:xfrm>
              <a:prstGeom prst="rect">
                <a:avLst/>
              </a:prstGeom>
              <a:blipFill>
                <a:blip r:embed="rId3"/>
                <a:stretch>
                  <a:fillRect l="-784" t="-4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610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345991"/>
            <a:ext cx="77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добавления элемента в кучу: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insert(element)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97771"/>
            <a:ext cx="7909222" cy="335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Создаём дерево ранга </a:t>
            </a:r>
            <a:r>
              <a:rPr lang="en-US" sz="2400" dirty="0"/>
              <a:t>0 </a:t>
            </a:r>
            <a:r>
              <a:rPr lang="ru-RU" sz="2400" dirty="0"/>
              <a:t>из одного элемента </a:t>
            </a:r>
            <a:r>
              <a:rPr lang="en-US" sz="2400" dirty="0"/>
              <a:t>element.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Если новый элемент меньше минимального в куче, обновляем указатель на минимальный элемент.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Вставляем полученное дерево в кучу</a:t>
            </a:r>
            <a:r>
              <a:rPr lang="en-US" sz="2400" dirty="0"/>
              <a:t> </a:t>
            </a:r>
            <a:r>
              <a:rPr lang="ru-RU" sz="2400" dirty="0"/>
              <a:t>(с помощью </a:t>
            </a:r>
            <a:r>
              <a:rPr lang="en-US" sz="2400" dirty="0" err="1"/>
              <a:t>insertTree</a:t>
            </a:r>
            <a:r>
              <a:rPr lang="en-US" sz="2400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Инкрементируем счетчик элементов в куче.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42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327169"/>
            <a:ext cx="67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079" y="4711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0579" y="6385198"/>
            <a:ext cx="502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ru-RU" sz="2000" dirty="0"/>
              <a:t>желтым подсвечен минимальный элемент)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7583"/>
            <a:ext cx="6768752" cy="2450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966" y="3569171"/>
            <a:ext cx="5544616" cy="28077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4957" y="3284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92270" y="2972053"/>
            <a:ext cx="3391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Добавили элемент </a:t>
            </a:r>
            <a:r>
              <a:rPr lang="en-US" sz="2000" dirty="0"/>
              <a:t>-50</a:t>
            </a:r>
            <a:r>
              <a:rPr lang="ru-RU" sz="2000" dirty="0"/>
              <a:t> в кучу</a:t>
            </a:r>
          </a:p>
        </p:txBody>
      </p:sp>
    </p:spTree>
    <p:extLst>
      <p:ext uri="{BB962C8B-B14F-4D97-AF65-F5344CB8AC3E}">
        <p14:creationId xmlns:p14="http://schemas.microsoft.com/office/powerpoint/2010/main" val="233139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345991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Операция</a:t>
            </a:r>
            <a:r>
              <a:rPr lang="en-US" sz="2400" dirty="0"/>
              <a:t> </a:t>
            </a:r>
            <a:r>
              <a:rPr lang="ru-RU" sz="2400" dirty="0"/>
              <a:t>получения минимального элемента, находящегося в куче: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getMin</a:t>
            </a:r>
            <a:r>
              <a:rPr lang="en-US" sz="2800" b="1" dirty="0"/>
              <a:t>()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9242" y="2436270"/>
            <a:ext cx="79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Возвращаем значение элемента</a:t>
            </a:r>
            <a:r>
              <a:rPr lang="en-US" sz="2400" dirty="0"/>
              <a:t> </a:t>
            </a:r>
            <a:r>
              <a:rPr lang="en-US" sz="2400" dirty="0" err="1"/>
              <a:t>minNode</a:t>
            </a:r>
            <a:r>
              <a:rPr lang="en-US" sz="2400" dirty="0"/>
              <a:t>.</a:t>
            </a:r>
            <a:r>
              <a:rPr lang="ru-RU" sz="2400" dirty="0"/>
              <a:t>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861048"/>
            <a:ext cx="6979194" cy="2615555"/>
          </a:xfrm>
          <a:prstGeom prst="rect">
            <a:avLst/>
          </a:prstGeom>
        </p:spPr>
      </p:pic>
      <p:sp>
        <p:nvSpPr>
          <p:cNvPr id="7" name="Полилиния: фигура 6"/>
          <p:cNvSpPr/>
          <p:nvPr/>
        </p:nvSpPr>
        <p:spPr>
          <a:xfrm>
            <a:off x="5254388" y="3370997"/>
            <a:ext cx="696036" cy="573206"/>
          </a:xfrm>
          <a:custGeom>
            <a:avLst/>
            <a:gdLst>
              <a:gd name="connsiteX0" fmla="*/ 0 w 696036"/>
              <a:gd name="connsiteY0" fmla="*/ 573206 h 573206"/>
              <a:gd name="connsiteX1" fmla="*/ 286603 w 696036"/>
              <a:gd name="connsiteY1" fmla="*/ 95535 h 573206"/>
              <a:gd name="connsiteX2" fmla="*/ 696036 w 696036"/>
              <a:gd name="connsiteY2" fmla="*/ 0 h 5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573206">
                <a:moveTo>
                  <a:pt x="0" y="573206"/>
                </a:moveTo>
                <a:cubicBezTo>
                  <a:pt x="85298" y="382137"/>
                  <a:pt x="170597" y="191069"/>
                  <a:pt x="286603" y="95535"/>
                </a:cubicBezTo>
                <a:cubicBezTo>
                  <a:pt x="402609" y="1"/>
                  <a:pt x="549322" y="0"/>
                  <a:pt x="696036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5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908720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Операция удаления минимального элемента из кучи. Самая сложная операция, рассмотрим её подробно.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deleteMin</a:t>
            </a:r>
            <a:r>
              <a:rPr lang="en-US" sz="2800" b="1" dirty="0"/>
              <a:t>()</a:t>
            </a:r>
            <a:r>
              <a:rPr lang="ru-RU" sz="2800" b="1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0" y="3501008"/>
            <a:ext cx="8629650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242" y="2852936"/>
            <a:ext cx="434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Куча до выполнения операции:</a:t>
            </a:r>
          </a:p>
        </p:txBody>
      </p:sp>
    </p:spTree>
    <p:extLst>
      <p:ext uri="{BB962C8B-B14F-4D97-AF65-F5344CB8AC3E}">
        <p14:creationId xmlns:p14="http://schemas.microsoft.com/office/powerpoint/2010/main" val="44045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" y="2204864"/>
            <a:ext cx="8629650" cy="2724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346" y="260648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Удаляем дерево с минимальным узлом из кучи (с помощью </a:t>
            </a:r>
            <a:r>
              <a:rPr lang="en-US" sz="2400" dirty="0" err="1"/>
              <a:t>deleteTreeFromList</a:t>
            </a:r>
            <a:r>
              <a:rPr lang="en-US" sz="2400" dirty="0"/>
              <a:t>).</a:t>
            </a:r>
            <a:r>
              <a:rPr lang="ru-RU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643609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73295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917234" cy="44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9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46" y="260648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. </a:t>
            </a:r>
            <a:r>
              <a:rPr lang="ru-RU" sz="2400" dirty="0"/>
              <a:t>Декрементируем разряд корневого счетчика, равный рангу удаленного дерева</a:t>
            </a:r>
            <a:r>
              <a:rPr lang="en-US" sz="2400" dirty="0"/>
              <a:t> </a:t>
            </a:r>
            <a:r>
              <a:rPr lang="ru-RU" sz="2400" dirty="0"/>
              <a:t> и счетчик количества элементов в куче.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643609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917234" cy="44311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52" y="1582919"/>
            <a:ext cx="230366" cy="254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59" y="1422301"/>
            <a:ext cx="841477" cy="2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46" y="260648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</a:t>
            </a:r>
            <a:r>
              <a:rPr lang="ru-RU" sz="2400" dirty="0"/>
              <a:t>Вставляем в кучу всех детей удалённого узла (с помощью </a:t>
            </a:r>
            <a:r>
              <a:rPr lang="ru-RU" sz="2400" dirty="0" err="1"/>
              <a:t>insertTree</a:t>
            </a:r>
            <a:r>
              <a:rPr lang="ru-RU" sz="2400" dirty="0"/>
              <a:t>).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643609"/>
            <a:ext cx="506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917234" cy="44311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52" y="1582919"/>
            <a:ext cx="230366" cy="25461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59" y="1422301"/>
            <a:ext cx="841477" cy="284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232" y="378904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4233788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0312" y="3861048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6927" y="3861048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8331" y="380145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4220" y="425854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4383" y="4252191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72462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6244"/>
            <a:ext cx="8620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46" y="260648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ru-RU" sz="2400" dirty="0"/>
              <a:t>. </a:t>
            </a:r>
            <a:r>
              <a:rPr lang="ru-RU" sz="2400" dirty="0"/>
              <a:t>Находим новый минимальный элемент в куче (с помощью </a:t>
            </a:r>
            <a:r>
              <a:rPr lang="en-US" sz="2400" dirty="0" err="1"/>
              <a:t>findMinNode</a:t>
            </a:r>
            <a:r>
              <a:rPr lang="ru-RU" sz="2400" dirty="0"/>
              <a:t>).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14550"/>
            <a:ext cx="86201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6222" y="5473967"/>
            <a:ext cx="1499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25901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Толстое дерево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2593" y="980728"/>
            <a:ext cx="725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Определим толстое дерево следующим образом: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Толстое дерево ранга </a:t>
            </a:r>
            <a:r>
              <a:rPr lang="en-US" sz="2000" dirty="0"/>
              <a:t>0</a:t>
            </a:r>
            <a:r>
              <a:rPr lang="ru-RU" sz="2000" dirty="0"/>
              <a:t> состоит из единственного узла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2996952"/>
            <a:ext cx="777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Толстое дерево ранга </a:t>
            </a:r>
            <a:r>
              <a:rPr lang="en-US" sz="2000" dirty="0"/>
              <a:t>k</a:t>
            </a:r>
            <a:r>
              <a:rPr lang="ru-RU" sz="2000" dirty="0"/>
              <a:t> состоит из</a:t>
            </a:r>
            <a:r>
              <a:rPr lang="en-US" sz="2000" dirty="0"/>
              <a:t> </a:t>
            </a:r>
            <a:r>
              <a:rPr lang="ru-RU" sz="2000" dirty="0"/>
              <a:t>трех деревьев ранга </a:t>
            </a:r>
            <a:r>
              <a:rPr lang="en-US" sz="2000" dirty="0"/>
              <a:t>k-1</a:t>
            </a:r>
            <a:r>
              <a:rPr lang="ru-RU" sz="2000" dirty="0"/>
              <a:t> таких, что корни двух из них являются самыми левыми потомками корня третьего: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39942"/>
            <a:ext cx="485775" cy="8191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6" y="4037757"/>
            <a:ext cx="5816356" cy="25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345991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Операция</a:t>
            </a:r>
            <a:r>
              <a:rPr lang="en-US" sz="2400" dirty="0"/>
              <a:t> </a:t>
            </a:r>
            <a:r>
              <a:rPr lang="ru-RU" sz="2400" dirty="0"/>
              <a:t>получения количества элементов, находящихся в куче: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getSize</a:t>
            </a:r>
            <a:r>
              <a:rPr lang="en-US" sz="2800" b="1" dirty="0"/>
              <a:t>()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9242" y="3068960"/>
            <a:ext cx="79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Возвращаем значение поля</a:t>
            </a:r>
            <a:r>
              <a:rPr lang="en-US" sz="2400" dirty="0"/>
              <a:t> size.</a:t>
            </a:r>
            <a:r>
              <a:rPr lang="ru-RU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84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1556792"/>
            <a:ext cx="8640960" cy="13255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4</a:t>
            </a:r>
            <a:r>
              <a:rPr lang="ru-RU" sz="7200" dirty="0"/>
              <a:t>. Оценка сложности</a:t>
            </a:r>
          </a:p>
        </p:txBody>
      </p:sp>
      <p:pic>
        <p:nvPicPr>
          <p:cNvPr id="3074" name="Picture 2" descr="Картинки по запросу граф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156176" cy="38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07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528" y="1484784"/>
            <a:ext cx="77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Данные операции всего лишь возвращают значение соответствующих полей.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getMin</a:t>
            </a:r>
            <a:r>
              <a:rPr lang="en-US" sz="2800" b="1" dirty="0"/>
              <a:t>(), </a:t>
            </a:r>
            <a:r>
              <a:rPr lang="en-US" sz="2800" b="1" dirty="0" err="1"/>
              <a:t>getSize</a:t>
            </a:r>
            <a:r>
              <a:rPr lang="en-US" sz="2800" b="1" dirty="0"/>
              <a:t>()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4149080"/>
            <a:ext cx="450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</a:rPr>
              <a:t>Сложность: </a:t>
            </a:r>
            <a:r>
              <a:rPr lang="en-US" sz="4800" b="1" dirty="0">
                <a:latin typeface="Calibri" panose="020F0502020204030204" pitchFamily="34" charset="0"/>
              </a:rPr>
              <a:t>O(1)</a:t>
            </a:r>
            <a:endParaRPr lang="ru-RU" sz="4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3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27584" y="1052736"/>
                <a:ext cx="776520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В толстом дереве ранга </a:t>
                </a:r>
                <a:r>
                  <a:rPr lang="en-US" sz="2000" dirty="0"/>
                  <a:t>k</a:t>
                </a:r>
                <a:r>
                  <a:rPr lang="ru-RU" sz="2000" dirty="0"/>
                  <a:t> ровно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узлов.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52736"/>
                <a:ext cx="7765206" cy="405624"/>
              </a:xfrm>
              <a:prstGeom prst="rect">
                <a:avLst/>
              </a:prstGeom>
              <a:blipFill>
                <a:blip r:embed="rId2"/>
                <a:stretch>
                  <a:fillRect l="-863" t="-909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insert(element)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589240"/>
            <a:ext cx="705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</a:rPr>
              <a:t>Сложность: </a:t>
            </a:r>
            <a:r>
              <a:rPr lang="en-US" sz="4800" b="1" dirty="0">
                <a:latin typeface="Calibri" panose="020F0502020204030204" pitchFamily="34" charset="0"/>
              </a:rPr>
              <a:t>O(1)</a:t>
            </a:r>
            <a:r>
              <a:rPr lang="ru-RU" sz="4800" b="1" dirty="0">
                <a:latin typeface="Calibri" panose="020F0502020204030204" pitchFamily="34" charset="0"/>
              </a:rPr>
              <a:t> </a:t>
            </a:r>
            <a:r>
              <a:rPr lang="ru-RU" sz="4800" b="1" dirty="0" err="1">
                <a:latin typeface="Calibri" panose="020F0502020204030204" pitchFamily="34" charset="0"/>
              </a:rPr>
              <a:t>амортиз</a:t>
            </a:r>
            <a:r>
              <a:rPr lang="ru-RU" sz="4800" b="1" dirty="0">
                <a:latin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1200" y="2469379"/>
                <a:ext cx="7765206" cy="132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Сколько деревьев было добавлено в </a:t>
                </a:r>
                <a:r>
                  <a:rPr lang="en-US" sz="2000" dirty="0"/>
                  <a:t>0-</a:t>
                </a:r>
                <a:r>
                  <a:rPr lang="ru-RU" sz="2000" dirty="0"/>
                  <a:t>й разряд? </a:t>
                </a:r>
                <a:r>
                  <a:rPr lang="en-US" sz="2000" dirty="0"/>
                  <a:t>n</a:t>
                </a:r>
              </a:p>
              <a:p>
                <a:pPr algn="just"/>
                <a:r>
                  <a:rPr lang="ru-RU" sz="2000" dirty="0"/>
                  <a:t>Сколько деревьев было добавлено в </a:t>
                </a:r>
                <a:r>
                  <a:rPr lang="en-US" sz="2000" dirty="0">
                    <a:latin typeface="Calibri" panose="020F0502020204030204" pitchFamily="34" charset="0"/>
                  </a:rPr>
                  <a:t>1-</a:t>
                </a:r>
                <a:r>
                  <a:rPr lang="ru-RU" sz="2000" dirty="0"/>
                  <a:t>й разряд? </a:t>
                </a:r>
                <a:r>
                  <a:rPr lang="en-US" sz="2000" dirty="0"/>
                  <a:t>n / 3</a:t>
                </a:r>
              </a:p>
              <a:p>
                <a:pPr algn="just"/>
                <a:r>
                  <a:rPr lang="ru-RU" sz="2000" dirty="0"/>
                  <a:t>Сколько деревьев было добавлено в </a:t>
                </a:r>
                <a:r>
                  <a:rPr lang="en-US" sz="2000" dirty="0"/>
                  <a:t>k-</a:t>
                </a:r>
                <a:r>
                  <a:rPr lang="ru-RU" sz="2000" dirty="0"/>
                  <a:t>й разряд? </a:t>
                </a:r>
                <a:r>
                  <a:rPr lang="en-US" sz="2000" dirty="0"/>
                  <a:t>n /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just"/>
                <a:endParaRPr lang="ru-RU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00" y="2469379"/>
                <a:ext cx="7765206" cy="1328954"/>
              </a:xfrm>
              <a:prstGeom prst="rect">
                <a:avLst/>
              </a:prstGeom>
              <a:blipFill>
                <a:blip r:embed="rId3"/>
                <a:stretch>
                  <a:fillRect l="-785" t="-2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827584" y="1751333"/>
            <a:ext cx="776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Следовательно, в толстой куче с </a:t>
            </a:r>
            <a:r>
              <a:rPr lang="en-US" sz="2000" dirty="0"/>
              <a:t>n </a:t>
            </a:r>
            <a:r>
              <a:rPr lang="ru-RU" sz="2000" dirty="0"/>
              <a:t>элементам</a:t>
            </a:r>
            <a:r>
              <a:rPr lang="en-US" sz="2000" dirty="0"/>
              <a:t> log(n) </a:t>
            </a:r>
            <a:r>
              <a:rPr lang="ru-RU" sz="2000" dirty="0"/>
              <a:t>разрядов.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01200" y="3743213"/>
            <a:ext cx="776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Тогда всего</a:t>
            </a:r>
            <a:r>
              <a:rPr lang="en-US" sz="2000" dirty="0"/>
              <a:t> </a:t>
            </a:r>
            <a:r>
              <a:rPr lang="ru-RU" sz="2000" dirty="0"/>
              <a:t>за </a:t>
            </a:r>
            <a:r>
              <a:rPr lang="en-US" sz="2000" dirty="0"/>
              <a:t>n </a:t>
            </a:r>
            <a:r>
              <a:rPr lang="ru-RU" sz="2000" dirty="0"/>
              <a:t>добавлений было вставлено деревьев: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7306" y="4271149"/>
                <a:ext cx="5006371" cy="104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𝑙𝑜𝑔𝑛</m:t>
                          </m:r>
                        </m:sup>
                        <m:e>
                          <m:f>
                            <m:f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×(3 −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)≈1.5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6" y="4271149"/>
                <a:ext cx="5006371" cy="1046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01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7765206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У элемента ранга </a:t>
            </a:r>
            <a:r>
              <a:rPr lang="en-US" sz="2000" dirty="0"/>
              <a:t>k </a:t>
            </a:r>
            <a:r>
              <a:rPr lang="ru-RU" sz="2000" dirty="0"/>
              <a:t>ровно </a:t>
            </a:r>
            <a:r>
              <a:rPr lang="en-US" sz="2000" dirty="0"/>
              <a:t>2k </a:t>
            </a:r>
            <a:r>
              <a:rPr lang="ru-RU" sz="2000" dirty="0"/>
              <a:t>непосредственных детей.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deleteMin</a:t>
            </a:r>
            <a:r>
              <a:rPr lang="en-US" sz="2800" b="1" dirty="0"/>
              <a:t>()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5085184"/>
            <a:ext cx="5291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</a:rPr>
              <a:t>Сложность: </a:t>
            </a:r>
            <a:r>
              <a:rPr lang="en-US" sz="4800" b="1" dirty="0">
                <a:latin typeface="Calibri" panose="020F0502020204030204" pitchFamily="34" charset="0"/>
              </a:rPr>
              <a:t>O(</a:t>
            </a:r>
            <a:r>
              <a:rPr lang="en-US" sz="4800" b="1" dirty="0" err="1">
                <a:latin typeface="Calibri" panose="020F0502020204030204" pitchFamily="34" charset="0"/>
              </a:rPr>
              <a:t>logn</a:t>
            </a:r>
            <a:r>
              <a:rPr lang="en-US" sz="4800" b="1" dirty="0">
                <a:latin typeface="Calibri" panose="020F0502020204030204" pitchFamily="34" charset="0"/>
              </a:rPr>
              <a:t>)</a:t>
            </a:r>
            <a:endParaRPr lang="ru-RU" sz="4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113617"/>
            <a:ext cx="7765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Каждого сына вставляем в дерево за</a:t>
            </a:r>
            <a:r>
              <a:rPr lang="en-US" sz="2000" dirty="0"/>
              <a:t> O(1)</a:t>
            </a:r>
            <a:r>
              <a:rPr lang="ru-RU" sz="2000" dirty="0">
                <a:latin typeface="Calibri" panose="020F0502020204030204" pitchFamily="34" charset="0"/>
              </a:rPr>
              <a:t>, </a:t>
            </a:r>
            <a:r>
              <a:rPr lang="ru-RU" sz="2000" dirty="0"/>
              <a:t>тогда всех детей вставляем за </a:t>
            </a: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/>
              <a:t>).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7306" y="1592760"/>
            <a:ext cx="776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/>
              <a:t>Т.к. </a:t>
            </a:r>
            <a:r>
              <a:rPr lang="ru-RU" sz="2000" dirty="0"/>
              <a:t>ранг не больше </a:t>
            </a:r>
            <a:r>
              <a:rPr lang="en-US" sz="2000" dirty="0"/>
              <a:t>log(n)</a:t>
            </a:r>
            <a:r>
              <a:rPr lang="ru-RU" sz="2000" dirty="0"/>
              <a:t>, то и детей не больше </a:t>
            </a:r>
            <a:r>
              <a:rPr lang="en-US" sz="2000" dirty="0"/>
              <a:t>log(n). 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3047724"/>
            <a:ext cx="7765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Поиск нового минимального узла тоже происходит за </a:t>
            </a: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  <a:r>
              <a:rPr lang="ru-RU" sz="2000" dirty="0"/>
              <a:t>, т.к. каждый разряд просматривается </a:t>
            </a:r>
            <a:r>
              <a:rPr lang="en-US" sz="2000" dirty="0">
                <a:latin typeface="Calibri" panose="020F0502020204030204" pitchFamily="34" charset="0"/>
              </a:rPr>
              <a:t>1 </a:t>
            </a:r>
            <a:r>
              <a:rPr lang="ru-RU" sz="2000" dirty="0">
                <a:latin typeface="Calibri" panose="020F0502020204030204" pitchFamily="34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2271369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528" y="1484784"/>
            <a:ext cx="776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Новый узел создаётся только при добавлении элемента. При всех других  взаимодействиях только меняются ссылки между уже существующими узлами.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Затраты памяти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4149080"/>
            <a:ext cx="450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</a:rPr>
              <a:t>Сложность: </a:t>
            </a:r>
            <a:r>
              <a:rPr lang="en-US" sz="4800" b="1" dirty="0">
                <a:latin typeface="Calibri" panose="020F0502020204030204" pitchFamily="34" charset="0"/>
              </a:rPr>
              <a:t>O(n)</a:t>
            </a:r>
            <a:endParaRPr lang="ru-RU" sz="4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70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Использованные ресурсы: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Статья о толстых кучах на ИТМО вики  (</a:t>
            </a:r>
            <a:r>
              <a:rPr lang="en-US" dirty="0">
                <a:hlinkClick r:id="rId2"/>
              </a:rPr>
              <a:t>https://goo.gl/nOEgMA</a:t>
            </a:r>
            <a:r>
              <a:rPr lang="ru-RU" sz="2400" dirty="0">
                <a:latin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Курс по структурам данных от </a:t>
            </a:r>
            <a:r>
              <a:rPr lang="ru-RU" sz="2400" dirty="0" err="1">
                <a:latin typeface="Calibri" panose="020F0502020204030204" pitchFamily="34" charset="0"/>
              </a:rPr>
              <a:t>ИНТУИТа</a:t>
            </a:r>
            <a:r>
              <a:rPr lang="ru-RU" sz="2400" dirty="0">
                <a:latin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http://www.intuit.ru/studies/courses/100/100/lecture/2935</a:t>
            </a:r>
            <a:r>
              <a:rPr lang="ru-RU" sz="2400" dirty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ru-RU" sz="24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Статья Роберта </a:t>
            </a:r>
            <a:r>
              <a:rPr lang="ru-RU" sz="2400" dirty="0" err="1">
                <a:latin typeface="Calibri" panose="020F0502020204030204" pitchFamily="34" charset="0"/>
              </a:rPr>
              <a:t>Тарьяна</a:t>
            </a:r>
            <a:r>
              <a:rPr lang="ru-RU" sz="2400" dirty="0">
                <a:latin typeface="Calibri" panose="020F0502020204030204" pitchFamily="34" charset="0"/>
              </a:rPr>
              <a:t> «</a:t>
            </a:r>
            <a:r>
              <a:rPr lang="en-US" sz="2400" dirty="0"/>
              <a:t>Thin Heaps, Thick Heaps</a:t>
            </a:r>
            <a:r>
              <a:rPr lang="ru-RU" sz="2400" dirty="0"/>
              <a:t>» (</a:t>
            </a:r>
            <a:r>
              <a:rPr lang="en-US" u="sng" dirty="0">
                <a:solidFill>
                  <a:schemeClr val="accent3"/>
                </a:solidFill>
                <a:latin typeface="Calibri" panose="020F0502020204030204" pitchFamily="34" charset="0"/>
              </a:rPr>
              <a:t>https://pdfs.semanticscholar.org/11ed/98e7a4aa2a8b64e73a562e69ce4bba271ac7.pdf</a:t>
            </a:r>
            <a:r>
              <a:rPr lang="ru-RU" sz="2400" dirty="0"/>
              <a:t>)</a:t>
            </a: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ru-RU" sz="24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alibri" panose="020F0502020204030204" pitchFamily="34" charset="0"/>
              </a:rPr>
              <a:t>Бубен, 2 велосипеда.</a:t>
            </a:r>
          </a:p>
        </p:txBody>
      </p:sp>
    </p:spTree>
    <p:extLst>
      <p:ext uri="{BB962C8B-B14F-4D97-AF65-F5344CB8AC3E}">
        <p14:creationId xmlns:p14="http://schemas.microsoft.com/office/powerpoint/2010/main" val="2148424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3040" y="2420888"/>
            <a:ext cx="8640960" cy="13255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 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72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42" y="1054477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Ранг узла толстого дерева – ранг толстого поддерева, корнем которого этот узел является.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1467" y="5814604"/>
            <a:ext cx="470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Ранги узлов толстого дерева ранга </a:t>
            </a:r>
            <a:r>
              <a:rPr lang="en-US" sz="2000" dirty="0"/>
              <a:t>2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3265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Ранг узла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800539" cy="3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Толстый лес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42" y="1054477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Толстый лес — это набор толстых деревьев, ранги которых не обязательно попарно различны.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560201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Толстый лес из 6 деревьев рангов: </a:t>
            </a:r>
            <a:r>
              <a:rPr lang="en-US" sz="2000" dirty="0"/>
              <a:t>2, 2, 1, 0, 0, 0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500"/>
            <a:ext cx="9144000" cy="18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Нагруженный толстый лес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242" y="1054477"/>
            <a:ext cx="77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Нагруженный толстый лес — толстый лес, узлам которого поставлены в соответствие некоторые числа (узлы взвешены).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551723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Нагруженный толстый лес из 6 деревьев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416"/>
            <a:ext cx="9144000" cy="18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Кучеобразный</a:t>
            </a:r>
            <a:r>
              <a:rPr lang="ru-RU" sz="2800" b="1" dirty="0"/>
              <a:t> нагруженный толстый лес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242" y="1054477"/>
            <a:ext cx="7765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/>
              <a:t>Кучеобразный</a:t>
            </a:r>
            <a:r>
              <a:rPr lang="ru-RU" sz="2000" dirty="0"/>
              <a:t> нагруженный толстый лес — нагруженный толстый лес, значения узлов которого удовлетворяют свойству кучи: </a:t>
            </a:r>
            <a:r>
              <a:rPr lang="ru-RU" sz="2000" b="1" dirty="0"/>
              <a:t>значение каждого узла больше (либо равно) значению узла родителя.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589240"/>
            <a:ext cx="647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Кучеобразный</a:t>
            </a:r>
            <a:r>
              <a:rPr lang="ru-RU" sz="2000" dirty="0"/>
              <a:t> нагруженный толстый лес из 6 деревьев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88"/>
            <a:ext cx="9144000" cy="17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4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Толстая куча – </a:t>
            </a:r>
            <a:r>
              <a:rPr lang="ru-RU" sz="2800" dirty="0" err="1"/>
              <a:t>кучеобразный</a:t>
            </a:r>
            <a:r>
              <a:rPr lang="ru-RU" sz="2800" dirty="0"/>
              <a:t> нагруженный толстый лес, содержащий не больше </a:t>
            </a:r>
            <a:r>
              <a:rPr lang="en-US" sz="2800" dirty="0"/>
              <a:t>3</a:t>
            </a:r>
            <a:r>
              <a:rPr lang="ru-RU" sz="2800" dirty="0"/>
              <a:t>х толстых деревьев каждого ранга.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0" y="2204864"/>
            <a:ext cx="2832290" cy="4232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9912" y="2204864"/>
            <a:ext cx="5040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Предложена  американским учёным </a:t>
            </a:r>
            <a:r>
              <a:rPr lang="ru-RU" sz="2000" b="1" dirty="0"/>
              <a:t>Робертом </a:t>
            </a:r>
            <a:r>
              <a:rPr lang="ru-RU" sz="2000" b="1" dirty="0" err="1"/>
              <a:t>Тарьяном</a:t>
            </a:r>
            <a:r>
              <a:rPr lang="ru-RU" sz="2000" b="1" dirty="0"/>
              <a:t> </a:t>
            </a:r>
            <a:r>
              <a:rPr lang="ru-RU" sz="2000" dirty="0"/>
              <a:t>в </a:t>
            </a:r>
            <a:r>
              <a:rPr lang="en-US" sz="2000" dirty="0"/>
              <a:t>2006</a:t>
            </a:r>
            <a:r>
              <a:rPr lang="ru-RU" sz="2000" dirty="0"/>
              <a:t> году как альтернатива тонким кучам, обеспечивающая б</a:t>
            </a:r>
            <a:r>
              <a:rPr lang="en-US" sz="2000" dirty="0">
                <a:latin typeface="Corbel" panose="020B0503020204020204" pitchFamily="34" charset="0"/>
              </a:rPr>
              <a:t>ó</a:t>
            </a:r>
            <a:r>
              <a:rPr lang="ru-RU" sz="2000" dirty="0" err="1"/>
              <a:t>льшую</a:t>
            </a:r>
            <a:r>
              <a:rPr lang="ru-RU" sz="2000" dirty="0"/>
              <a:t> гибкость и меньшую константу для основных операций.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3245" y="641125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Р. </a:t>
            </a:r>
            <a:r>
              <a:rPr lang="ru-RU" dirty="0" err="1"/>
              <a:t>Тарьян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4336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789</TotalTime>
  <Words>1491</Words>
  <Application>Microsoft Office PowerPoint</Application>
  <PresentationFormat>Экран (4:3)</PresentationFormat>
  <Paragraphs>194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Corbel</vt:lpstr>
      <vt:lpstr>Gill Sans MT</vt:lpstr>
      <vt:lpstr>Wingdings 2</vt:lpstr>
      <vt:lpstr>HDOfficeLightV0</vt:lpstr>
      <vt:lpstr>1_HDOfficeLightV0</vt:lpstr>
      <vt:lpstr>Посылка</vt:lpstr>
      <vt:lpstr>Толстая куча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Олег Валлас</cp:lastModifiedBy>
  <cp:revision>73</cp:revision>
  <dcterms:created xsi:type="dcterms:W3CDTF">2016-12-20T18:43:02Z</dcterms:created>
  <dcterms:modified xsi:type="dcterms:W3CDTF">2016-12-24T05:19:31Z</dcterms:modified>
</cp:coreProperties>
</file>